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  <p:sldMasterId id="2147483932" r:id="rId2"/>
    <p:sldMasterId id="2147483988" r:id="rId3"/>
    <p:sldMasterId id="2147483980" r:id="rId4"/>
    <p:sldMasterId id="2147483984" r:id="rId5"/>
    <p:sldMasterId id="2147483940" r:id="rId6"/>
    <p:sldMasterId id="2147484010" r:id="rId7"/>
    <p:sldMasterId id="2147483948" r:id="rId8"/>
    <p:sldMasterId id="2147483967" r:id="rId9"/>
  </p:sldMasterIdLst>
  <p:notesMasterIdLst>
    <p:notesMasterId r:id="rId28"/>
  </p:notesMasterIdLst>
  <p:handoutMasterIdLst>
    <p:handoutMasterId r:id="rId29"/>
  </p:handoutMasterIdLst>
  <p:sldIdLst>
    <p:sldId id="266" r:id="rId10"/>
    <p:sldId id="280" r:id="rId11"/>
    <p:sldId id="285" r:id="rId12"/>
    <p:sldId id="283" r:id="rId13"/>
    <p:sldId id="269" r:id="rId14"/>
    <p:sldId id="290" r:id="rId15"/>
    <p:sldId id="281" r:id="rId16"/>
    <p:sldId id="267" r:id="rId17"/>
    <p:sldId id="292" r:id="rId18"/>
    <p:sldId id="291" r:id="rId19"/>
    <p:sldId id="271" r:id="rId20"/>
    <p:sldId id="273" r:id="rId21"/>
    <p:sldId id="282" r:id="rId22"/>
    <p:sldId id="276" r:id="rId23"/>
    <p:sldId id="286" r:id="rId24"/>
    <p:sldId id="274" r:id="rId25"/>
    <p:sldId id="278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/>
    <p:restoredTop sz="82030" autoAdjust="0"/>
  </p:normalViewPr>
  <p:slideViewPr>
    <p:cSldViewPr snapToGrid="0" snapToObjects="1">
      <p:cViewPr varScale="1">
        <p:scale>
          <a:sx n="104" d="100"/>
          <a:sy n="104" d="100"/>
        </p:scale>
        <p:origin x="1338" y="19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7" d="100"/>
          <a:sy n="197" d="100"/>
        </p:scale>
        <p:origin x="2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1BE56-1E91-6446-BB37-70A906C6E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3CFE5-CFB5-AC4B-B88B-1D953B4D9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1FF6-1F9C-A04D-BC2F-BA79939F8A67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05199-A0AF-4D47-A407-75BB264A3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8BBE-35C2-F248-BE41-AC409C19DA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06A49-4FCA-314D-A6DA-EC7CC1C3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96D9-2286-0F4F-B943-33A3EEA2528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4262-D47C-D444-8DFB-457E9BF50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4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Inhoudelijke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onderzoeksvraag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formuleren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Professionele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integer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voortgangsgesprekken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projectplanning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Communicatieve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loopbaanoriëntatie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master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kiezen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2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9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5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3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3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5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2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24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Organisatorische voorbereiding BO, kiezen leerstoel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Inhoudelijke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onderzoeksvraag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formuleren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Communicatieve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Professionele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integer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voortgangsgesprekken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projectplanning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loopbaanoriëntatie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master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kiezen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71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FA728384-E984-F446-A49C-FBBB97E0742D}" type="datetime3">
              <a:rPr lang="en-US" smtClean="0"/>
              <a:t>12 December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5145157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4F889-6CB5-BD43-B19A-F35F37082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41850">
            <a:off x="5966239" y="-3055937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</p:spTree>
    <p:extLst>
      <p:ext uri="{BB962C8B-B14F-4D97-AF65-F5344CB8AC3E}">
        <p14:creationId xmlns:p14="http://schemas.microsoft.com/office/powerpoint/2010/main" val="9131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90372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3576" y="6144654"/>
            <a:ext cx="441770" cy="441813"/>
          </a:xfrm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74606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39A05-DD33-2447-9C8B-CCC34B471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48473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F51AA-B0FC-624F-B2A3-94744116F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9489D-A1EF-D245-8C9C-0E9C8A6A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25344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579792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83535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5917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807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12 December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6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676730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20684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99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41582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99111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1116886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27469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866650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181263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45842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48D0C12-8DE7-6F48-AD95-D9425B479BDD}" type="datetime3">
              <a:rPr lang="en-US" smtClean="0"/>
              <a:t>12 December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7500731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68D8-70A6-7246-8BE1-4483AA758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58674">
            <a:off x="7869330" y="-3081337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3977025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261058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73992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3990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30910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002129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74017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737445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3809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12371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673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2363693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850676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76304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313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8950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294118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679269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786109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445949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715515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3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25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06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2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40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86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1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10515600" cy="3382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7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4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647708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8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07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9292844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9935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88698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5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2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A259F-F77C-CD45-ADDA-0D942254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343504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2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98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911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546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91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38297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0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0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62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38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007E1-F11B-744B-B3D7-950234A31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1361757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DF2C-C0B6-1B4F-BB78-72D2EA116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8780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pPr/>
              <a:t>12 December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205" y="1500167"/>
            <a:ext cx="5527589" cy="27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83C4E7C-85E8-C546-AFA4-9DEF64C25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38910-B416-8247-A854-5A62E31E7A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3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</p:spTree>
    <p:extLst>
      <p:ext uri="{BB962C8B-B14F-4D97-AF65-F5344CB8AC3E}">
        <p14:creationId xmlns:p14="http://schemas.microsoft.com/office/powerpoint/2010/main" val="21442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41" r:id="rId3"/>
    <p:sldLayoutId id="2147483998" r:id="rId4"/>
    <p:sldLayoutId id="2147483999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00" r:id="rId11"/>
    <p:sldLayoutId id="2147484001" r:id="rId12"/>
    <p:sldLayoutId id="2147483943" r:id="rId13"/>
    <p:sldLayoutId id="2147484003" r:id="rId14"/>
    <p:sldLayoutId id="214748400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6086C-BC35-BD4D-81A5-01F0120211C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62" r:id="rId2"/>
    <p:sldLayoutId id="2147483961" r:id="rId3"/>
    <p:sldLayoutId id="2147483951" r:id="rId4"/>
    <p:sldLayoutId id="2147483953" r:id="rId5"/>
    <p:sldLayoutId id="2147483963" r:id="rId6"/>
    <p:sldLayoutId id="2147483964" r:id="rId7"/>
    <p:sldLayoutId id="2147483954" r:id="rId8"/>
    <p:sldLayoutId id="2147484026" r:id="rId9"/>
    <p:sldLayoutId id="2147484027" r:id="rId10"/>
    <p:sldLayoutId id="2147484028" r:id="rId11"/>
    <p:sldLayoutId id="2147484029" r:id="rId12"/>
    <p:sldLayoutId id="2147483955" r:id="rId13"/>
    <p:sldLayoutId id="2147483966" r:id="rId14"/>
    <p:sldLayoutId id="2147483965" r:id="rId15"/>
    <p:sldLayoutId id="2147483956" r:id="rId16"/>
    <p:sldLayoutId id="2147483992" r:id="rId17"/>
    <p:sldLayoutId id="2147483993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4030" r:id="rId9"/>
    <p:sldLayoutId id="2147484031" r:id="rId10"/>
    <p:sldLayoutId id="2147484032" r:id="rId11"/>
    <p:sldLayoutId id="2147484033" r:id="rId12"/>
    <p:sldLayoutId id="2147483976" r:id="rId13"/>
    <p:sldLayoutId id="2147483978" r:id="rId14"/>
    <p:sldLayoutId id="2147483977" r:id="rId15"/>
    <p:sldLayoutId id="2147483979" r:id="rId16"/>
    <p:sldLayoutId id="2147483994" r:id="rId17"/>
    <p:sldLayoutId id="2147483995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nw.planner.utwente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8BBB4-6D8E-3A43-B662-E3C8794F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 December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9240B-DF46-DD4E-A97B-26BBE023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F78FA-F431-B94D-B422-20FFEC55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9D20-9926-6947-91A9-E826DAB4C48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94D7D9-C4E8-654D-8FA9-2BF41DF7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Voorlichting Keuzevakken module 11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0D4945-81FF-5349-B93E-0BF586EA4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Edwin Lodder, </a:t>
            </a:r>
            <a:r>
              <a:rPr lang="nl-NL" dirty="0" err="1"/>
              <a:t>Dejana</a:t>
            </a:r>
            <a:r>
              <a:rPr lang="nl-NL" dirty="0"/>
              <a:t> </a:t>
            </a:r>
            <a:r>
              <a:rPr lang="nl-NL" dirty="0" err="1"/>
              <a:t>Djokovic</a:t>
            </a:r>
            <a:r>
              <a:rPr lang="nl-NL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5BC793-FB86-DC4F-A347-C781C07F39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Technische Natuurkunde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968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DE0-EE0A-8F40-8E60-B93F72B3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87" y="500062"/>
            <a:ext cx="9252513" cy="1325563"/>
          </a:xfrm>
        </p:spPr>
        <p:txBody>
          <a:bodyPr/>
          <a:lstStyle/>
          <a:p>
            <a:r>
              <a:rPr lang="nl-NL" dirty="0"/>
              <a:t>Voorbereiding B-opdracht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Organisatorische voorbereiding BO</a:t>
            </a: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Inhoudelijke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BO</a:t>
            </a: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Communicatieve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Professionele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houding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Beroep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loopbaanoriëntatie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1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D4D8-B1DD-DB41-8A31-DF573B60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661" y="365125"/>
            <a:ext cx="9431522" cy="1325563"/>
          </a:xfrm>
        </p:spPr>
        <p:txBody>
          <a:bodyPr/>
          <a:lstStyle/>
          <a:p>
            <a:r>
              <a:rPr lang="nl-NL" dirty="0"/>
              <a:t>In geval van Vertragingen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6E99-78CF-F542-9A11-DE9B4C831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1611" y="1040432"/>
            <a:ext cx="8607622" cy="4105156"/>
          </a:xfrm>
        </p:spPr>
        <p:txBody>
          <a:bodyPr/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Andere vakken in Q3 of Q4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Vak Voorbereiding B-opdracht ook in Q1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74CBD-8C88-7043-BA2B-19F2821FB7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FB79C0F-8A2B-184E-A236-A76AB50535FF}"/>
              </a:ext>
            </a:extLst>
          </p:cNvPr>
          <p:cNvSpPr/>
          <p:nvPr/>
        </p:nvSpPr>
        <p:spPr>
          <a:xfrm>
            <a:off x="4848747" y="2800350"/>
            <a:ext cx="1028700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72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F6EB-D30C-304B-912D-F76E6B86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361" y="365125"/>
            <a:ext cx="9477821" cy="1325563"/>
          </a:xfrm>
        </p:spPr>
        <p:txBody>
          <a:bodyPr/>
          <a:lstStyle/>
          <a:p>
            <a:r>
              <a:rPr lang="nl-NL" dirty="0"/>
              <a:t>AFSPRAAK met studieadviseur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EAFD-474F-1648-89E6-E4CAC7B71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5806" y="1690688"/>
            <a:ext cx="9215376" cy="4105156"/>
          </a:xfrm>
        </p:spPr>
        <p:txBody>
          <a:bodyPr/>
          <a:lstStyle/>
          <a:p>
            <a:pPr marL="388022" indent="0">
              <a:lnSpc>
                <a:spcPct val="100000"/>
              </a:lnSpc>
              <a:buNone/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Plansysteem:</a:t>
            </a:r>
            <a:r>
              <a:rPr lang="nl-NL" sz="2800" spc="-1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https://tnw.planner.utwente.nl/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022" indent="0">
              <a:lnSpc>
                <a:spcPct val="100000"/>
              </a:lnSpc>
              <a:buNone/>
              <a:tabLst>
                <a:tab pos="873760" algn="l"/>
              </a:tabLst>
            </a:pPr>
            <a:endParaRPr lang="nl-NL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786" indent="-457200">
              <a:lnSpc>
                <a:spcPct val="100000"/>
              </a:lnSpc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Planning maken bij vertraging</a:t>
            </a:r>
          </a:p>
          <a:p>
            <a:pPr marL="1073786" indent="-457200">
              <a:lnSpc>
                <a:spcPct val="100000"/>
              </a:lnSpc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Kiezen oriëntatievakken</a:t>
            </a:r>
          </a:p>
          <a:p>
            <a:pPr marL="1073786" indent="-457200">
              <a:lnSpc>
                <a:spcPct val="100000"/>
              </a:lnSpc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Persoonlijke omstandigheden </a:t>
            </a:r>
          </a:p>
          <a:p>
            <a:pPr marL="1073786" indent="-457200">
              <a:lnSpc>
                <a:spcPct val="100000"/>
              </a:lnSpc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Oriëntatie andere master</a:t>
            </a:r>
          </a:p>
          <a:p>
            <a:pPr marL="616586" indent="0">
              <a:lnSpc>
                <a:spcPct val="100000"/>
              </a:lnSpc>
              <a:buNone/>
              <a:tabLst>
                <a:tab pos="873760" algn="l"/>
              </a:tabLst>
            </a:pPr>
            <a:endParaRPr lang="nl-NL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6586" indent="0">
              <a:lnSpc>
                <a:spcPct val="100000"/>
              </a:lnSpc>
              <a:buNone/>
              <a:tabLst>
                <a:tab pos="873760" algn="l"/>
              </a:tabLst>
            </a:pPr>
            <a:endParaRPr lang="nl-NL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2336" indent="-285750">
              <a:lnSpc>
                <a:spcPct val="100000"/>
              </a:lnSpc>
              <a:buFontTx/>
              <a:buChar char="-"/>
              <a:tabLst>
                <a:tab pos="873760" algn="l"/>
              </a:tabLst>
            </a:pPr>
            <a:endParaRPr lang="nl-NL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41A2-1C05-C942-8BF4-7DA84098F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2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Module 11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Vak Voorbereiding B-opdracht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Praktische zaken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4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C95B-D823-884B-A372-36BC7A72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349" y="365125"/>
            <a:ext cx="9311833" cy="1325563"/>
          </a:xfrm>
        </p:spPr>
        <p:txBody>
          <a:bodyPr/>
          <a:lstStyle/>
          <a:p>
            <a:r>
              <a:rPr lang="nl-NL" dirty="0"/>
              <a:t>Wat moet je NOG ZELF </a:t>
            </a:r>
            <a:r>
              <a:rPr lang="nl-NL" dirty="0" err="1"/>
              <a:t>doeN</a:t>
            </a:r>
            <a:r>
              <a:rPr lang="nl-NL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6CE1F-A265-AB49-8FC7-1BB957D4E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9498" y="2260404"/>
            <a:ext cx="8692587" cy="3353318"/>
          </a:xfrm>
        </p:spPr>
        <p:txBody>
          <a:bodyPr/>
          <a:lstStyle/>
          <a:p>
            <a:r>
              <a:rPr lang="nl-NL" dirty="0"/>
              <a:t>Vakken kiezen + planning maken</a:t>
            </a:r>
          </a:p>
          <a:p>
            <a:r>
              <a:rPr lang="nl-NL" dirty="0"/>
              <a:t>Inschrijven via Osiris</a:t>
            </a:r>
          </a:p>
          <a:p>
            <a:r>
              <a:rPr lang="nl-NL" dirty="0"/>
              <a:t>Vakkenpakket</a:t>
            </a:r>
          </a:p>
          <a:p>
            <a:r>
              <a:rPr lang="nl-NL" dirty="0"/>
              <a:t>Inschrijven in </a:t>
            </a:r>
            <a:r>
              <a:rPr lang="nl-NL" dirty="0" err="1"/>
              <a:t>Mobility</a:t>
            </a:r>
            <a:r>
              <a:rPr lang="nl-NL" dirty="0"/>
              <a:t> Online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6DF0-B022-1D46-B06A-B6E54846D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4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6DF0-B022-1D46-B06A-B6E54846D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C25C87-8D76-944A-9F7D-D20580ED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454" y="284103"/>
            <a:ext cx="9336827" cy="1081710"/>
          </a:xfrm>
        </p:spPr>
        <p:txBody>
          <a:bodyPr/>
          <a:lstStyle/>
          <a:p>
            <a:r>
              <a:rPr lang="nl-NL" dirty="0"/>
              <a:t>HOME PAGINA TN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80A67-E9AC-004D-B21B-4F36976E5E5E}"/>
              </a:ext>
            </a:extLst>
          </p:cNvPr>
          <p:cNvSpPr/>
          <p:nvPr/>
        </p:nvSpPr>
        <p:spPr>
          <a:xfrm>
            <a:off x="5020417" y="3244334"/>
            <a:ext cx="215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HOME PAGINA TN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6A6F4-3BD0-354A-AB68-631B5D03F8EB}"/>
              </a:ext>
            </a:extLst>
          </p:cNvPr>
          <p:cNvSpPr txBox="1"/>
          <p:nvPr/>
        </p:nvSpPr>
        <p:spPr>
          <a:xfrm>
            <a:off x="3090440" y="2218926"/>
            <a:ext cx="8067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https</a:t>
            </a:r>
            <a:r>
              <a:rPr lang="nl-NL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://</a:t>
            </a:r>
            <a:r>
              <a:rPr lang="nl-NL" sz="4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www.utwente.nl</a:t>
            </a:r>
            <a:r>
              <a:rPr lang="nl-NL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  <a:r>
              <a:rPr lang="nl-NL" sz="4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tn</a:t>
            </a:r>
            <a:endParaRPr lang="nl-NL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A5FE7-5C57-B240-BFF4-557C7994315E}"/>
              </a:ext>
            </a:extLst>
          </p:cNvPr>
          <p:cNvSpPr txBox="1"/>
          <p:nvPr/>
        </p:nvSpPr>
        <p:spPr>
          <a:xfrm>
            <a:off x="3738622" y="3857071"/>
            <a:ext cx="798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Onderwijs / Overgang Bachelor - Master</a:t>
            </a:r>
          </a:p>
        </p:txBody>
      </p:sp>
    </p:spTree>
    <p:extLst>
      <p:ext uri="{BB962C8B-B14F-4D97-AF65-F5344CB8AC3E}">
        <p14:creationId xmlns:p14="http://schemas.microsoft.com/office/powerpoint/2010/main" val="343018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615724-3F07-6041-ABA7-7B1D1A771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A6B01-6755-3C4D-9DA4-E87D32AC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1" y="173620"/>
            <a:ext cx="10225760" cy="6581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966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615724-3F07-6041-ABA7-7B1D1A771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A34AA-C029-FB4A-892B-B676685C6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0" y="262525"/>
            <a:ext cx="10057809" cy="632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09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6DF0-B022-1D46-B06A-B6E54846D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80A67-E9AC-004D-B21B-4F36976E5E5E}"/>
              </a:ext>
            </a:extLst>
          </p:cNvPr>
          <p:cNvSpPr/>
          <p:nvPr/>
        </p:nvSpPr>
        <p:spPr>
          <a:xfrm>
            <a:off x="5020417" y="3244334"/>
            <a:ext cx="215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HOME PAGINA TN</a:t>
            </a:r>
          </a:p>
        </p:txBody>
      </p:sp>
      <p:pic>
        <p:nvPicPr>
          <p:cNvPr id="10" name="Picture 9" descr="A picture containing hat, rug&#10;&#10;Description automatically generated">
            <a:extLst>
              <a:ext uri="{FF2B5EF4-FFF2-40B4-BE49-F238E27FC236}">
                <a16:creationId xmlns:a16="http://schemas.microsoft.com/office/drawing/2014/main" id="{3AC384ED-511A-FD46-B665-7D247EB8A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19" y="562948"/>
            <a:ext cx="9144000" cy="53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1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DE0-EE0A-8F40-8E60-B93F72B3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87" y="173620"/>
            <a:ext cx="9479666" cy="1652005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67428C-B59A-DC42-A7C2-17110492A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74173"/>
              </p:ext>
            </p:extLst>
          </p:nvPr>
        </p:nvGraphicFramePr>
        <p:xfrm>
          <a:off x="2187615" y="1014413"/>
          <a:ext cx="9688010" cy="3934549"/>
        </p:xfrm>
        <a:graphic>
          <a:graphicData uri="http://schemas.openxmlformats.org/drawingml/2006/table">
            <a:tbl>
              <a:tblPr/>
              <a:tblGrid>
                <a:gridCol w="1307939">
                  <a:extLst>
                    <a:ext uri="{9D8B030D-6E8A-4147-A177-3AD203B41FA5}">
                      <a16:colId xmlns:a16="http://schemas.microsoft.com/office/drawing/2014/main" val="3979384585"/>
                    </a:ext>
                  </a:extLst>
                </a:gridCol>
                <a:gridCol w="5319834">
                  <a:extLst>
                    <a:ext uri="{9D8B030D-6E8A-4147-A177-3AD203B41FA5}">
                      <a16:colId xmlns:a16="http://schemas.microsoft.com/office/drawing/2014/main" val="2569365258"/>
                    </a:ext>
                  </a:extLst>
                </a:gridCol>
                <a:gridCol w="3060237">
                  <a:extLst>
                    <a:ext uri="{9D8B030D-6E8A-4147-A177-3AD203B41FA5}">
                      <a16:colId xmlns:a16="http://schemas.microsoft.com/office/drawing/2014/main" val="2210177160"/>
                    </a:ext>
                  </a:extLst>
                </a:gridCol>
              </a:tblGrid>
              <a:tr h="625156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154390"/>
                  </a:ext>
                </a:extLst>
              </a:tr>
              <a:tr h="49920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12:45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Algemene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348006"/>
                  </a:ext>
                </a:extLst>
              </a:tr>
              <a:tr h="3703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12:55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Learning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540879"/>
                  </a:ext>
                </a:extLst>
              </a:tr>
              <a:tr h="41980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Science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788392"/>
                  </a:ext>
                </a:extLst>
              </a:tr>
              <a:tr h="4143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 Matter Physics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077587"/>
                  </a:ext>
                </a:extLst>
              </a:tr>
              <a:tr h="3703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 Control of Experiments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878181"/>
                  </a:ext>
                </a:extLst>
              </a:tr>
              <a:tr h="3703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Computational Physics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989069"/>
                  </a:ext>
                </a:extLst>
              </a:tr>
              <a:tr h="3445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Optics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908511"/>
                  </a:ext>
                </a:extLst>
              </a:tr>
              <a:tr h="49920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13:25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Afsluiting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0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82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DE0-EE0A-8F40-8E60-B93F72B3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87" y="500062"/>
            <a:ext cx="9479666" cy="1325563"/>
          </a:xfrm>
        </p:spPr>
        <p:txBody>
          <a:bodyPr/>
          <a:lstStyle/>
          <a:p>
            <a:r>
              <a:rPr lang="nl-NL" dirty="0"/>
              <a:t>ALGEMENE INFORMATIE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Module 11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Vak Voorbereiding B-opdracht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Praktische zaken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5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solidFill>
                  <a:srgbClr val="469B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11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Vak Voorbereiding B-opdracht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Praktische zaken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5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D9F5-52B1-9447-9F6C-301933E5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479" y="305393"/>
            <a:ext cx="9076480" cy="583999"/>
          </a:xfrm>
        </p:spPr>
        <p:txBody>
          <a:bodyPr/>
          <a:lstStyle/>
          <a:p>
            <a:r>
              <a:rPr lang="nl-NL" dirty="0"/>
              <a:t>MODULE 11  TN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6D71-AD0E-4348-A9A6-C1928F3BA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714" y="2679319"/>
            <a:ext cx="7143750" cy="390714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dirty="0"/>
              <a:t>Keuzevakken (10EC)</a:t>
            </a:r>
          </a:p>
          <a:p>
            <a:pPr marL="0" indent="0">
              <a:buNone/>
            </a:pPr>
            <a:endParaRPr lang="nl-NL" sz="2400" dirty="0"/>
          </a:p>
          <a:p>
            <a:pPr lvl="1" fontAlgn="t"/>
            <a:r>
              <a:rPr lang="en-US" dirty="0"/>
              <a:t>Technical Optics                                                      </a:t>
            </a:r>
          </a:p>
          <a:p>
            <a:pPr lvl="1" fontAlgn="t"/>
            <a:r>
              <a:rPr lang="en-US" dirty="0"/>
              <a:t>Material Science                                                      </a:t>
            </a:r>
          </a:p>
          <a:p>
            <a:pPr lvl="1" fontAlgn="t"/>
            <a:r>
              <a:rPr lang="en-US" dirty="0"/>
              <a:t>Computational Physics                                      </a:t>
            </a:r>
          </a:p>
          <a:p>
            <a:pPr lvl="1" fontAlgn="t"/>
            <a:r>
              <a:rPr lang="en-US" dirty="0"/>
              <a:t>Machine Learning                                                  </a:t>
            </a:r>
          </a:p>
          <a:p>
            <a:pPr lvl="1" fontAlgn="t"/>
            <a:r>
              <a:rPr lang="en-US" dirty="0"/>
              <a:t>Soft Matter Physics</a:t>
            </a:r>
          </a:p>
          <a:p>
            <a:pPr lvl="1" fontAlgn="t"/>
            <a:r>
              <a:rPr lang="en-US" dirty="0"/>
              <a:t>Remote Control of Experiments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31DC8-1D6D-3D4F-A7F7-71D56F81D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6809" y="2457451"/>
            <a:ext cx="1958654" cy="4400550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457127" lvl="1" indent="0" algn="r" fontAlgn="t">
              <a:buNone/>
            </a:pPr>
            <a:endParaRPr lang="en-US" dirty="0"/>
          </a:p>
          <a:p>
            <a:pPr marL="457127" lvl="1" indent="0" algn="r" fontAlgn="t">
              <a:buNone/>
            </a:pPr>
            <a:endParaRPr lang="en-US" dirty="0"/>
          </a:p>
          <a:p>
            <a:pPr marL="457127" lvl="1" indent="0" algn="r" fontAlgn="t">
              <a:buNone/>
            </a:pPr>
            <a:r>
              <a:rPr lang="en-US" dirty="0"/>
              <a:t>5 EC</a:t>
            </a:r>
          </a:p>
          <a:p>
            <a:pPr marL="457127" lvl="1" indent="0" algn="r" fontAlgn="t">
              <a:buNone/>
            </a:pPr>
            <a:r>
              <a:rPr lang="en-US" dirty="0"/>
              <a:t>5 EC</a:t>
            </a:r>
          </a:p>
          <a:p>
            <a:pPr marL="457127" lvl="1" indent="0" algn="r" fontAlgn="t">
              <a:buNone/>
            </a:pPr>
            <a:r>
              <a:rPr lang="en-US" dirty="0"/>
              <a:t>2,5/5 EC</a:t>
            </a:r>
          </a:p>
          <a:p>
            <a:pPr marL="457127" lvl="1" indent="0" algn="r" fontAlgn="t">
              <a:buNone/>
            </a:pPr>
            <a:r>
              <a:rPr lang="en-US" dirty="0"/>
              <a:t>3/5 EC</a:t>
            </a:r>
          </a:p>
          <a:p>
            <a:pPr marL="457127" lvl="1" indent="0" algn="r" fontAlgn="t">
              <a:buNone/>
            </a:pPr>
            <a:r>
              <a:rPr lang="en-US" dirty="0"/>
              <a:t>5 EC</a:t>
            </a:r>
          </a:p>
          <a:p>
            <a:pPr marL="457127" lvl="1" indent="0" algn="r" fontAlgn="t">
              <a:buNone/>
            </a:pPr>
            <a:r>
              <a:rPr lang="en-US" dirty="0"/>
              <a:t>2,5/5 EC</a:t>
            </a:r>
          </a:p>
          <a:p>
            <a:pPr marL="0" indent="0">
              <a:buNone/>
            </a:pPr>
            <a:r>
              <a:rPr lang="en-US" sz="2400" dirty="0"/>
              <a:t>       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D4E8B-2BFD-734C-A620-7FA459CA47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158E75-29DF-3C46-AAE9-3A4BC9C01BD9}"/>
              </a:ext>
            </a:extLst>
          </p:cNvPr>
          <p:cNvSpPr txBox="1">
            <a:spLocks/>
          </p:cNvSpPr>
          <p:nvPr/>
        </p:nvSpPr>
        <p:spPr>
          <a:xfrm>
            <a:off x="2271713" y="1348536"/>
            <a:ext cx="6425977" cy="17804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564" indent="-228564" algn="l" defTabSz="91425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91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819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9994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07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202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30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5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8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Voorbereiding B-opdracht (3EC)</a:t>
            </a:r>
          </a:p>
          <a:p>
            <a:pPr marL="0" indent="0">
              <a:buNone/>
            </a:pPr>
            <a:r>
              <a:rPr lang="nl-NL" sz="2400" dirty="0"/>
              <a:t>                     +</a:t>
            </a:r>
          </a:p>
          <a:p>
            <a:pPr marL="0" indent="0">
              <a:buNone/>
            </a:pPr>
            <a:r>
              <a:rPr lang="nl-NL" sz="2400" dirty="0"/>
              <a:t>Statistiek in Fysische Onderzoek (2EC)</a:t>
            </a:r>
          </a:p>
          <a:p>
            <a:pPr marL="0" indent="0">
              <a:buNone/>
            </a:pPr>
            <a:r>
              <a:rPr lang="nl-NL" sz="2800" dirty="0"/>
              <a:t>                   +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2444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D9F5-52B1-9447-9F6C-301933E5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479" y="305393"/>
            <a:ext cx="9076480" cy="583999"/>
          </a:xfrm>
        </p:spPr>
        <p:txBody>
          <a:bodyPr/>
          <a:lstStyle/>
          <a:p>
            <a:r>
              <a:rPr lang="nl-NL" dirty="0"/>
              <a:t>MODULE 11  TN/AM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6D71-AD0E-4348-A9A6-C1928F3BA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340" y="2318371"/>
            <a:ext cx="7161128" cy="403958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Keuzevakken </a:t>
            </a:r>
            <a:r>
              <a:rPr lang="nl-NL" sz="2400" dirty="0"/>
              <a:t>(10EC)</a:t>
            </a:r>
          </a:p>
          <a:p>
            <a:pPr marL="0" indent="0">
              <a:buNone/>
            </a:pPr>
            <a:endParaRPr lang="nl-NL" sz="2000" dirty="0"/>
          </a:p>
          <a:p>
            <a:pPr lvl="1"/>
            <a:r>
              <a:rPr lang="en-US" sz="2000" dirty="0"/>
              <a:t>Technical Optics                                                      </a:t>
            </a:r>
          </a:p>
          <a:p>
            <a:pPr lvl="1" fontAlgn="t"/>
            <a:r>
              <a:rPr lang="en-US" sz="2000" dirty="0"/>
              <a:t>Material Science                                                      </a:t>
            </a:r>
          </a:p>
          <a:p>
            <a:pPr lvl="1" fontAlgn="t"/>
            <a:r>
              <a:rPr lang="en-US" sz="2000" dirty="0"/>
              <a:t>Computational Physics </a:t>
            </a:r>
          </a:p>
          <a:p>
            <a:pPr lvl="1" fontAlgn="t"/>
            <a:r>
              <a:rPr lang="en-US" sz="2000" dirty="0"/>
              <a:t>Remote Control of Experiments                                    </a:t>
            </a:r>
          </a:p>
          <a:p>
            <a:pPr lvl="1" fontAlgn="t"/>
            <a:r>
              <a:rPr lang="en-US" sz="2000" dirty="0"/>
              <a:t>Machine Learning                                                  </a:t>
            </a:r>
          </a:p>
          <a:p>
            <a:pPr lvl="1" fontAlgn="t"/>
            <a:r>
              <a:rPr lang="en-US" sz="2000" dirty="0"/>
              <a:t>Soft Matter Physics</a:t>
            </a:r>
          </a:p>
          <a:p>
            <a:pPr lvl="1" fontAlgn="t"/>
            <a:r>
              <a:rPr lang="en-US" sz="2000" dirty="0">
                <a:solidFill>
                  <a:srgbClr val="469BC0"/>
                </a:solidFill>
              </a:rPr>
              <a:t>Graph Theory</a:t>
            </a:r>
            <a:endParaRPr lang="en-US" dirty="0"/>
          </a:p>
          <a:p>
            <a:pPr lvl="1" fontAlgn="t"/>
            <a:r>
              <a:rPr lang="en-US" sz="2000" dirty="0">
                <a:solidFill>
                  <a:srgbClr val="469BC0"/>
                </a:solidFill>
              </a:rPr>
              <a:t>Mathematical optimization </a:t>
            </a:r>
          </a:p>
          <a:p>
            <a:pPr lvl="1" fontAlgn="t"/>
            <a:r>
              <a:rPr lang="en-US" sz="2000" dirty="0">
                <a:solidFill>
                  <a:srgbClr val="469BC0"/>
                </a:solidFill>
              </a:rPr>
              <a:t>Simultaneous Statistical Inference </a:t>
            </a:r>
          </a:p>
          <a:p>
            <a:pPr lvl="1" fontAlgn="t"/>
            <a:endParaRPr lang="en-US" sz="2000" dirty="0">
              <a:solidFill>
                <a:srgbClr val="469BC0"/>
              </a:solidFill>
            </a:endParaRPr>
          </a:p>
          <a:p>
            <a:pPr lvl="1" fontAlgn="t"/>
            <a:endParaRPr lang="en-US" sz="2000" dirty="0"/>
          </a:p>
          <a:p>
            <a:pPr lvl="1" fontAlgn="t"/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31DC8-1D6D-3D4F-A7F7-71D56F81D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0905" y="2339211"/>
            <a:ext cx="2078336" cy="3931474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457127" lvl="1" indent="0" algn="r" fontAlgn="t">
              <a:buNone/>
            </a:pPr>
            <a:r>
              <a:rPr lang="en-US" sz="2000" dirty="0"/>
              <a:t>5 EC</a:t>
            </a:r>
          </a:p>
          <a:p>
            <a:pPr marL="457127" lvl="1" indent="0" algn="r" fontAlgn="t">
              <a:buNone/>
            </a:pPr>
            <a:r>
              <a:rPr lang="en-US" sz="2000" dirty="0"/>
              <a:t>5 EC</a:t>
            </a:r>
          </a:p>
          <a:p>
            <a:pPr marL="457127" lvl="1" indent="0" algn="r" fontAlgn="t">
              <a:buNone/>
            </a:pPr>
            <a:r>
              <a:rPr lang="en-US" sz="2000" dirty="0"/>
              <a:t>2,5/5 EC</a:t>
            </a:r>
          </a:p>
          <a:p>
            <a:pPr marL="457127" lvl="1" indent="0" algn="r" fontAlgn="t">
              <a:buNone/>
            </a:pPr>
            <a:r>
              <a:rPr lang="en-US" sz="2000" dirty="0"/>
              <a:t>3/5 EC</a:t>
            </a:r>
          </a:p>
          <a:p>
            <a:pPr marL="457127" lvl="1" indent="0" algn="r" fontAlgn="t">
              <a:buNone/>
            </a:pPr>
            <a:r>
              <a:rPr lang="en-US" sz="2000" dirty="0"/>
              <a:t>3/5 EC</a:t>
            </a:r>
          </a:p>
          <a:p>
            <a:pPr marL="457127" lvl="1" indent="0" algn="r" fontAlgn="t">
              <a:buNone/>
            </a:pPr>
            <a:r>
              <a:rPr lang="en-US" sz="2000" dirty="0"/>
              <a:t>5 EC</a:t>
            </a:r>
          </a:p>
          <a:p>
            <a:pPr marL="457127" lvl="1" indent="0" algn="r" fontAlgn="t">
              <a:buNone/>
            </a:pPr>
            <a:r>
              <a:rPr lang="en-US" sz="2000" dirty="0">
                <a:solidFill>
                  <a:srgbClr val="469BC0"/>
                </a:solidFill>
              </a:rPr>
              <a:t>5 EC</a:t>
            </a:r>
          </a:p>
          <a:p>
            <a:pPr marL="457127" lvl="1" indent="0" algn="r" fontAlgn="t">
              <a:buNone/>
            </a:pPr>
            <a:r>
              <a:rPr lang="en-US" sz="2000" dirty="0">
                <a:solidFill>
                  <a:srgbClr val="469BC0"/>
                </a:solidFill>
              </a:rPr>
              <a:t>5 EC</a:t>
            </a:r>
          </a:p>
          <a:p>
            <a:pPr marL="457127" lvl="1" indent="0" algn="r" fontAlgn="t">
              <a:buNone/>
            </a:pPr>
            <a:r>
              <a:rPr lang="en-US" sz="2000" dirty="0">
                <a:solidFill>
                  <a:srgbClr val="469BC0"/>
                </a:solidFill>
              </a:rPr>
              <a:t>5 EC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D4E8B-2BFD-734C-A620-7FA459CA47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F65D0-3C20-784C-9F7B-763189489BA6}"/>
              </a:ext>
            </a:extLst>
          </p:cNvPr>
          <p:cNvSpPr/>
          <p:nvPr/>
        </p:nvSpPr>
        <p:spPr>
          <a:xfrm>
            <a:off x="4954501" y="3244334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Keuzevakken </a:t>
            </a:r>
            <a:r>
              <a:rPr lang="nl-NL" sz="1600" dirty="0"/>
              <a:t>(10EC)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158E75-29DF-3C46-AAE9-3A4BC9C01BD9}"/>
              </a:ext>
            </a:extLst>
          </p:cNvPr>
          <p:cNvSpPr txBox="1">
            <a:spLocks/>
          </p:cNvSpPr>
          <p:nvPr/>
        </p:nvSpPr>
        <p:spPr>
          <a:xfrm>
            <a:off x="2674858" y="1215361"/>
            <a:ext cx="7832649" cy="87450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564" indent="-228564" algn="l" defTabSz="91425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91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819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9994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07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202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30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5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8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Reflection on Mathematical Research I </a:t>
            </a:r>
            <a:r>
              <a:rPr lang="nl-NL" sz="2800" dirty="0"/>
              <a:t>(</a:t>
            </a:r>
            <a:r>
              <a:rPr lang="nl-NL" sz="2400" dirty="0"/>
              <a:t>5EC)</a:t>
            </a:r>
          </a:p>
          <a:p>
            <a:pPr marL="0" indent="0">
              <a:buNone/>
            </a:pPr>
            <a:r>
              <a:rPr lang="nl-NL" sz="2800" dirty="0"/>
              <a:t>                     + </a:t>
            </a:r>
          </a:p>
        </p:txBody>
      </p:sp>
    </p:spTree>
    <p:extLst>
      <p:ext uri="{BB962C8B-B14F-4D97-AF65-F5344CB8AC3E}">
        <p14:creationId xmlns:p14="http://schemas.microsoft.com/office/powerpoint/2010/main" val="369842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Module 11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 Voorbereiding B-opdracht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Praktische zaken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5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DE0-EE0A-8F40-8E60-B93F72B3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87" y="500062"/>
            <a:ext cx="9252513" cy="1325563"/>
          </a:xfrm>
        </p:spPr>
        <p:txBody>
          <a:bodyPr/>
          <a:lstStyle/>
          <a:p>
            <a:r>
              <a:rPr lang="nl-NL" dirty="0"/>
              <a:t>Voorbereiding B-opdracht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Organisatorische voorbereiding BO</a:t>
            </a: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Inhoudelijke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BO</a:t>
            </a: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Communicatieve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Professionele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houding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Beroep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loopbaanoriëntatie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4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5A0888-B734-8647-9E4C-7BAA0AD5EC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56DD10-4953-644C-80B1-751FECCDD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635447"/>
              </p:ext>
            </p:extLst>
          </p:nvPr>
        </p:nvGraphicFramePr>
        <p:xfrm>
          <a:off x="765110" y="1055240"/>
          <a:ext cx="10240259" cy="5623257"/>
        </p:xfrm>
        <a:graphic>
          <a:graphicData uri="http://schemas.openxmlformats.org/drawingml/2006/table">
            <a:tbl>
              <a:tblPr firstRow="1" firstCol="1" bandRow="1"/>
              <a:tblGrid>
                <a:gridCol w="1438267">
                  <a:extLst>
                    <a:ext uri="{9D8B030D-6E8A-4147-A177-3AD203B41FA5}">
                      <a16:colId xmlns:a16="http://schemas.microsoft.com/office/drawing/2014/main" val="4014145569"/>
                    </a:ext>
                  </a:extLst>
                </a:gridCol>
                <a:gridCol w="1200348">
                  <a:extLst>
                    <a:ext uri="{9D8B030D-6E8A-4147-A177-3AD203B41FA5}">
                      <a16:colId xmlns:a16="http://schemas.microsoft.com/office/drawing/2014/main" val="221735916"/>
                    </a:ext>
                  </a:extLst>
                </a:gridCol>
                <a:gridCol w="2170357">
                  <a:extLst>
                    <a:ext uri="{9D8B030D-6E8A-4147-A177-3AD203B41FA5}">
                      <a16:colId xmlns:a16="http://schemas.microsoft.com/office/drawing/2014/main" val="3258246467"/>
                    </a:ext>
                  </a:extLst>
                </a:gridCol>
                <a:gridCol w="5431287">
                  <a:extLst>
                    <a:ext uri="{9D8B030D-6E8A-4147-A177-3AD203B41FA5}">
                      <a16:colId xmlns:a16="http://schemas.microsoft.com/office/drawing/2014/main" val="3773019104"/>
                    </a:ext>
                  </a:extLst>
                </a:gridCol>
              </a:tblGrid>
              <a:tr h="3495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Cluster</a:t>
                      </a:r>
                      <a:endParaRPr lang="en-NL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Vakgroepen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372989"/>
                  </a:ext>
                </a:extLst>
              </a:tr>
              <a:tr h="34959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Dinsdag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‘24</a:t>
                      </a:r>
                      <a:endParaRPr lang="en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Nanophotonics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Biomedical Photonic Imaging (BMPI)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 Photonic Systems (COPS)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882435"/>
                  </a:ext>
                </a:extLst>
              </a:tr>
              <a:tr h="1546448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Donderdag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‘24</a:t>
                      </a:r>
                      <a:endParaRPr lang="en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 Matter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Optical Sciences (OS)</a:t>
                      </a:r>
                    </a:p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Adaptive Quantum Optics (AQO)</a:t>
                      </a:r>
                    </a:p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Nonlineair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Nanophotonics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(NLNP)</a:t>
                      </a:r>
                    </a:p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Optical Systems (IOS)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 of Complex Fluids (PCF)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Nano-biophysics (NBP)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BioElectronics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(BE)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540559"/>
                  </a:ext>
                </a:extLst>
              </a:tr>
              <a:tr h="4454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‘24</a:t>
                      </a:r>
                      <a:endParaRPr lang="en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 of Fluids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 of Fluids (POF)</a:t>
                      </a: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750939"/>
                  </a:ext>
                </a:extLst>
              </a:tr>
              <a:tr h="86253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Donderdag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‘24</a:t>
                      </a:r>
                      <a:endParaRPr lang="en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 Science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Energy, Materials and Systems (EMS)</a:t>
                      </a: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 of Interfaces and Nanomaterials (PIN)</a:t>
                      </a: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Interfaces and Correlated Electron Systems (ICE)</a:t>
                      </a: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Quantum Transport in Matter (QTM)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069542"/>
                  </a:ext>
                </a:extLst>
              </a:tr>
              <a:tr h="86253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‘24</a:t>
                      </a:r>
                      <a:endParaRPr lang="en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 Science 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deel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Inorganic Material Science (IMS)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Computational Chemical Physics (CCP)</a:t>
                      </a:r>
                    </a:p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 Focus Group  XUV Optics (XUV)</a:t>
                      </a:r>
                    </a:p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209774"/>
                  </a:ext>
                </a:extLst>
              </a:tr>
              <a:tr h="176097">
                <a:tc>
                  <a:txBody>
                    <a:bodyPr/>
                    <a:lstStyle/>
                    <a:p>
                      <a:pPr algn="l"/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Symbol" pitchFamily="2" charset="2"/>
                        <a:buNone/>
                        <a:tabLst>
                          <a:tab pos="457200" algn="l"/>
                        </a:tabLst>
                      </a:pP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80941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DDC347-7E62-7741-B8D8-061684C86C81}"/>
              </a:ext>
            </a:extLst>
          </p:cNvPr>
          <p:cNvSpPr txBox="1"/>
          <p:nvPr/>
        </p:nvSpPr>
        <p:spPr>
          <a:xfrm>
            <a:off x="219920" y="17362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7F4953-E0D6-9B49-A811-8230A32D58B6}"/>
              </a:ext>
            </a:extLst>
          </p:cNvPr>
          <p:cNvSpPr/>
          <p:nvPr/>
        </p:nvSpPr>
        <p:spPr>
          <a:xfrm>
            <a:off x="687728" y="285799"/>
            <a:ext cx="107880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LEERSTOELVOORLICHTING 2023-2024</a:t>
            </a:r>
          </a:p>
        </p:txBody>
      </p:sp>
    </p:spTree>
    <p:extLst>
      <p:ext uri="{BB962C8B-B14F-4D97-AF65-F5344CB8AC3E}">
        <p14:creationId xmlns:p14="http://schemas.microsoft.com/office/powerpoint/2010/main" val="766801935"/>
      </p:ext>
    </p:extLst>
  </p:cSld>
  <p:clrMapOvr>
    <a:masterClrMapping/>
  </p:clrMapOvr>
</p:sld>
</file>

<file path=ppt/theme/theme1.xml><?xml version="1.0" encoding="utf-8"?>
<a:theme xmlns:a="http://schemas.openxmlformats.org/drawingml/2006/main" name="UT Title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Chapter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3.xml><?xml version="1.0" encoding="utf-8"?>
<a:theme xmlns:a="http://schemas.openxmlformats.org/drawingml/2006/main" name="UT Chapter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4.xml><?xml version="1.0" encoding="utf-8"?>
<a:theme xmlns:a="http://schemas.openxmlformats.org/drawingml/2006/main" name="UT Chapter slide White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5.xml><?xml version="1.0" encoding="utf-8"?>
<a:theme xmlns:a="http://schemas.openxmlformats.org/drawingml/2006/main" name="UT Chapter slide Black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6.xml><?xml version="1.0" encoding="utf-8"?>
<a:theme xmlns:a="http://schemas.openxmlformats.org/drawingml/2006/main" name="UT Table of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7.xml><?xml version="1.0" encoding="utf-8"?>
<a:theme xmlns:a="http://schemas.openxmlformats.org/drawingml/2006/main" name="UT Table of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8.xml><?xml version="1.0" encoding="utf-8"?>
<a:theme xmlns:a="http://schemas.openxmlformats.org/drawingml/2006/main" name="UT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9.xml><?xml version="1.0" encoding="utf-8"?>
<a:theme xmlns:a="http://schemas.openxmlformats.org/drawingml/2006/main" name="UT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test</Template>
  <TotalTime>1813</TotalTime>
  <Words>555</Words>
  <Application>Microsoft Office PowerPoint</Application>
  <PresentationFormat>Widescreen</PresentationFormat>
  <Paragraphs>221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Arial Narrow</vt:lpstr>
      <vt:lpstr>Calibri</vt:lpstr>
      <vt:lpstr>Symbol</vt:lpstr>
      <vt:lpstr>Wingdings</vt:lpstr>
      <vt:lpstr>UT Title slide Black</vt:lpstr>
      <vt:lpstr>UT Chapter slide White</vt:lpstr>
      <vt:lpstr>UT Chapter slide Black</vt:lpstr>
      <vt:lpstr>UT Chapter slide White + logo own name</vt:lpstr>
      <vt:lpstr>UT Chapter slide Black + logo own name</vt:lpstr>
      <vt:lpstr>UT Table of Content slide White</vt:lpstr>
      <vt:lpstr>UT Table of Content slide Black</vt:lpstr>
      <vt:lpstr>UT Content slide White</vt:lpstr>
      <vt:lpstr>UT Content slide Black</vt:lpstr>
      <vt:lpstr>Voorlichting Keuzevakken module 11</vt:lpstr>
      <vt:lpstr>Programma</vt:lpstr>
      <vt:lpstr>ALGEMENE INFORMATIE</vt:lpstr>
      <vt:lpstr>PowerPoint Presentation</vt:lpstr>
      <vt:lpstr>MODULE 11  TN            </vt:lpstr>
      <vt:lpstr>MODULE 11  TN/AM          </vt:lpstr>
      <vt:lpstr>PowerPoint Presentation</vt:lpstr>
      <vt:lpstr>Voorbereiding B-opdracht</vt:lpstr>
      <vt:lpstr>PowerPoint Presentation</vt:lpstr>
      <vt:lpstr>Voorbereiding B-opdracht</vt:lpstr>
      <vt:lpstr>In geval van Vertragingen </vt:lpstr>
      <vt:lpstr>AFSPRAAK met studieadviseur </vt:lpstr>
      <vt:lpstr>PowerPoint Presentation</vt:lpstr>
      <vt:lpstr>Wat moet je NOG ZELF doeN?</vt:lpstr>
      <vt:lpstr>HOME PAGINA TN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Weise, Anita (UT-TNW)</cp:lastModifiedBy>
  <cp:revision>104</cp:revision>
  <dcterms:created xsi:type="dcterms:W3CDTF">2019-02-08T09:55:16Z</dcterms:created>
  <dcterms:modified xsi:type="dcterms:W3CDTF">2023-12-12T13:52:28Z</dcterms:modified>
</cp:coreProperties>
</file>