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  <p:sldMasterId id="2147483932" r:id="rId2"/>
    <p:sldMasterId id="2147483988" r:id="rId3"/>
    <p:sldMasterId id="2147483980" r:id="rId4"/>
    <p:sldMasterId id="2147483984" r:id="rId5"/>
    <p:sldMasterId id="2147483940" r:id="rId6"/>
    <p:sldMasterId id="2147484010" r:id="rId7"/>
    <p:sldMasterId id="2147483948" r:id="rId8"/>
    <p:sldMasterId id="2147483967" r:id="rId9"/>
  </p:sldMasterIdLst>
  <p:notesMasterIdLst>
    <p:notesMasterId r:id="rId28"/>
  </p:notesMasterIdLst>
  <p:handoutMasterIdLst>
    <p:handoutMasterId r:id="rId29"/>
  </p:handoutMasterIdLst>
  <p:sldIdLst>
    <p:sldId id="266" r:id="rId10"/>
    <p:sldId id="280" r:id="rId11"/>
    <p:sldId id="285" r:id="rId12"/>
    <p:sldId id="283" r:id="rId13"/>
    <p:sldId id="269" r:id="rId14"/>
    <p:sldId id="290" r:id="rId15"/>
    <p:sldId id="281" r:id="rId16"/>
    <p:sldId id="267" r:id="rId17"/>
    <p:sldId id="291" r:id="rId18"/>
    <p:sldId id="293" r:id="rId19"/>
    <p:sldId id="271" r:id="rId20"/>
    <p:sldId id="273" r:id="rId21"/>
    <p:sldId id="282" r:id="rId22"/>
    <p:sldId id="276" r:id="rId23"/>
    <p:sldId id="286" r:id="rId24"/>
    <p:sldId id="274" r:id="rId25"/>
    <p:sldId id="278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/>
    <p:restoredTop sz="82030" autoAdjust="0"/>
  </p:normalViewPr>
  <p:slideViewPr>
    <p:cSldViewPr snapToGrid="0" snapToObjects="1">
      <p:cViewPr varScale="1">
        <p:scale>
          <a:sx n="98" d="100"/>
          <a:sy n="98" d="100"/>
        </p:scale>
        <p:origin x="13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7" d="100"/>
          <a:sy n="197" d="100"/>
        </p:scale>
        <p:origin x="2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1BE56-1E91-6446-BB37-70A906C6E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3CFE5-CFB5-AC4B-B88B-1D953B4D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1FF6-1F9C-A04D-BC2F-BA79939F8A67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05199-A0AF-4D47-A407-75BB264A3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8BBE-35C2-F248-BE41-AC409C19D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6A49-4FCA-314D-A6DA-EC7CC1C3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96D9-2286-0F4F-B943-33A3EEA2528D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4262-D47C-D444-8DFB-457E9BF50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4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onderzoeksvraag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formuleren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integer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voortgangsgesprekken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projectplanning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loopbaanoriëntatie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master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kiezen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74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9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5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3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3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2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Organisatorische voorbereiding BO, kiezen leerstoel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onderzoeksvraag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formuleren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integer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voortgangsgesprekken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projectplanning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loopbaanoriëntatie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master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kiezen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71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onderzoeksvraag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formuleren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integer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voortgangsgesprekken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projectplanning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loopbaanoriëntatie</a:t>
            </a:r>
            <a:r>
              <a:rPr lang="en-US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master </a:t>
            </a:r>
            <a:r>
              <a:rPr lang="en-US" sz="12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kiezen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0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5 December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</p:spTree>
    <p:extLst>
      <p:ext uri="{BB962C8B-B14F-4D97-AF65-F5344CB8AC3E}">
        <p14:creationId xmlns:p14="http://schemas.microsoft.com/office/powerpoint/2010/main" val="9131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90372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3576" y="6144654"/>
            <a:ext cx="441770" cy="441813"/>
          </a:xfrm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74606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39A05-DD33-2447-9C8B-CCC34B471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48473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51AA-B0FC-624F-B2A3-94744116F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9489D-A1EF-D245-8C9C-0E9C8A6A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25344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79792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83535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5917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807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5 December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6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676730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20684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99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4158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99111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1116886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2746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66650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8126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45842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5 December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3977025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261058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73992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3990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30910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002129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7401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737445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380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12371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673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2363693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50676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76304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313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8950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294118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679269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86109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445949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715515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3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5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6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2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0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86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0515600" cy="3382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7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4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647708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7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929284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935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88698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5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2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A259F-F77C-CD45-ADDA-0D942254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343504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2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98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1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4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1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382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0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62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8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07E1-F11B-744B-B3D7-950234A31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1361757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DF2C-C0B6-1B4F-BB78-72D2EA116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878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pPr/>
              <a:t>5 December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3C4E7C-85E8-C546-AFA4-9DEF64C25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38910-B416-8247-A854-5A62E31E7A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1442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41" r:id="rId3"/>
    <p:sldLayoutId id="2147483998" r:id="rId4"/>
    <p:sldLayoutId id="2147483999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00" r:id="rId11"/>
    <p:sldLayoutId id="2147484001" r:id="rId12"/>
    <p:sldLayoutId id="2147483943" r:id="rId13"/>
    <p:sldLayoutId id="2147484003" r:id="rId14"/>
    <p:sldLayoutId id="21474840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6086C-BC35-BD4D-81A5-01F0120211C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62" r:id="rId2"/>
    <p:sldLayoutId id="2147483961" r:id="rId3"/>
    <p:sldLayoutId id="2147483951" r:id="rId4"/>
    <p:sldLayoutId id="2147483953" r:id="rId5"/>
    <p:sldLayoutId id="2147483963" r:id="rId6"/>
    <p:sldLayoutId id="2147483964" r:id="rId7"/>
    <p:sldLayoutId id="2147483954" r:id="rId8"/>
    <p:sldLayoutId id="2147484026" r:id="rId9"/>
    <p:sldLayoutId id="2147484027" r:id="rId10"/>
    <p:sldLayoutId id="2147484028" r:id="rId11"/>
    <p:sldLayoutId id="2147484029" r:id="rId12"/>
    <p:sldLayoutId id="2147483955" r:id="rId13"/>
    <p:sldLayoutId id="2147483966" r:id="rId14"/>
    <p:sldLayoutId id="2147483965" r:id="rId15"/>
    <p:sldLayoutId id="2147483956" r:id="rId16"/>
    <p:sldLayoutId id="2147483992" r:id="rId17"/>
    <p:sldLayoutId id="2147483993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4030" r:id="rId9"/>
    <p:sldLayoutId id="2147484031" r:id="rId10"/>
    <p:sldLayoutId id="2147484032" r:id="rId11"/>
    <p:sldLayoutId id="2147484033" r:id="rId12"/>
    <p:sldLayoutId id="2147483976" r:id="rId13"/>
    <p:sldLayoutId id="2147483978" r:id="rId14"/>
    <p:sldLayoutId id="2147483977" r:id="rId15"/>
    <p:sldLayoutId id="2147483979" r:id="rId16"/>
    <p:sldLayoutId id="2147483994" r:id="rId17"/>
    <p:sldLayoutId id="2147483995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nw.planner.utwente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8BBB4-6D8E-3A43-B662-E3C8794F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 December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9240B-DF46-DD4E-A97B-26BBE023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F78FA-F431-B94D-B422-20FFEC55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9D20-9926-6947-91A9-E826DAB4C4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94D7D9-C4E8-654D-8FA9-2BF41DF7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 Keuzevakken module 11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0D4945-81FF-5349-B93E-0BF586EA4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Edwin Lodder, </a:t>
            </a:r>
            <a:r>
              <a:rPr lang="nl-NL" dirty="0" err="1"/>
              <a:t>Dejana</a:t>
            </a:r>
            <a:r>
              <a:rPr lang="nl-NL" dirty="0"/>
              <a:t> </a:t>
            </a:r>
            <a:r>
              <a:rPr lang="nl-NL" dirty="0" err="1"/>
              <a:t>Djokovic</a:t>
            </a:r>
            <a:r>
              <a:rPr lang="nl-NL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BC793-FB86-DC4F-A347-C781C07F39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Technische Natuurkunde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968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500062"/>
            <a:ext cx="9252513" cy="1325563"/>
          </a:xfrm>
        </p:spPr>
        <p:txBody>
          <a:bodyPr/>
          <a:lstStyle/>
          <a:p>
            <a:r>
              <a:rPr lang="nl-NL" dirty="0"/>
              <a:t>Voorbereiding B-opdracht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Organisatorische voorbereiding BO</a:t>
            </a: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BO</a:t>
            </a: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Beroep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loopbaanoriëntatie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5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D4D8-B1DD-DB41-8A31-DF573B60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661" y="365125"/>
            <a:ext cx="9431522" cy="1325563"/>
          </a:xfrm>
        </p:spPr>
        <p:txBody>
          <a:bodyPr/>
          <a:lstStyle/>
          <a:p>
            <a:r>
              <a:rPr lang="nl-NL" dirty="0"/>
              <a:t>In geval van Vertragingen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6E99-78CF-F542-9A11-DE9B4C831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1611" y="1040432"/>
            <a:ext cx="8607622" cy="4105156"/>
          </a:xfrm>
        </p:spPr>
        <p:txBody>
          <a:bodyPr/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Andere vakken in Q3 of Q4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 ook in Q1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74CBD-8C88-7043-BA2B-19F2821FB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FB79C0F-8A2B-184E-A236-A76AB50535FF}"/>
              </a:ext>
            </a:extLst>
          </p:cNvPr>
          <p:cNvSpPr/>
          <p:nvPr/>
        </p:nvSpPr>
        <p:spPr>
          <a:xfrm>
            <a:off x="4848747" y="2800350"/>
            <a:ext cx="1028700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72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F6EB-D30C-304B-912D-F76E6B86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361" y="365125"/>
            <a:ext cx="9477821" cy="1325563"/>
          </a:xfrm>
        </p:spPr>
        <p:txBody>
          <a:bodyPr/>
          <a:lstStyle/>
          <a:p>
            <a:r>
              <a:rPr lang="nl-NL" dirty="0"/>
              <a:t>AFSPRAAK met studieadviseur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EAFD-474F-1648-89E6-E4CAC7B71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5806" y="1690688"/>
            <a:ext cx="9215376" cy="4105156"/>
          </a:xfrm>
        </p:spPr>
        <p:txBody>
          <a:bodyPr/>
          <a:lstStyle/>
          <a:p>
            <a:pPr marL="388022" indent="0">
              <a:lnSpc>
                <a:spcPct val="100000"/>
              </a:lnSpc>
              <a:buNone/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Plansysteem:</a:t>
            </a:r>
            <a:r>
              <a:rPr lang="nl-NL" sz="2800" spc="-1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https://tnw.planner.utwente.nl/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022" indent="0">
              <a:lnSpc>
                <a:spcPct val="100000"/>
              </a:lnSpc>
              <a:buNone/>
              <a:tabLst>
                <a:tab pos="873760" algn="l"/>
              </a:tabLst>
            </a:pPr>
            <a:endParaRPr lang="nl-NL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Planning maken bij vertraging</a:t>
            </a: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Kiezen oriëntatievakken</a:t>
            </a: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Persoonlijke omstandigheden </a:t>
            </a:r>
          </a:p>
          <a:p>
            <a:pPr marL="1073786" indent="-457200">
              <a:lnSpc>
                <a:spcPct val="100000"/>
              </a:lnSpc>
              <a:tabLst>
                <a:tab pos="873760" algn="l"/>
              </a:tabLst>
            </a:pPr>
            <a:r>
              <a:rPr lang="nl-NL" sz="2800" spc="-10" dirty="0">
                <a:latin typeface="Arial" panose="020B0604020202020204" pitchFamily="34" charset="0"/>
                <a:cs typeface="Arial" panose="020B0604020202020204" pitchFamily="34" charset="0"/>
              </a:rPr>
              <a:t>Oriëntatie andere master</a:t>
            </a:r>
          </a:p>
          <a:p>
            <a:pPr marL="616586" indent="0">
              <a:lnSpc>
                <a:spcPct val="100000"/>
              </a:lnSpc>
              <a:buNone/>
              <a:tabLst>
                <a:tab pos="873760" algn="l"/>
              </a:tabLst>
            </a:pPr>
            <a:endParaRPr lang="nl-NL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586" indent="0">
              <a:lnSpc>
                <a:spcPct val="100000"/>
              </a:lnSpc>
              <a:buNone/>
              <a:tabLst>
                <a:tab pos="873760" algn="l"/>
              </a:tabLst>
            </a:pPr>
            <a:endParaRPr lang="nl-NL" sz="2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2336" indent="-285750">
              <a:lnSpc>
                <a:spcPct val="100000"/>
              </a:lnSpc>
              <a:buFontTx/>
              <a:buChar char="-"/>
              <a:tabLst>
                <a:tab pos="873760" algn="l"/>
              </a:tabLst>
            </a:pPr>
            <a:endParaRPr lang="nl-NL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41A2-1C05-C942-8BF4-7DA84098F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2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4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C95B-D823-884B-A372-36BC7A72B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49" y="365125"/>
            <a:ext cx="9311833" cy="1325563"/>
          </a:xfrm>
        </p:spPr>
        <p:txBody>
          <a:bodyPr/>
          <a:lstStyle/>
          <a:p>
            <a:r>
              <a:rPr lang="nl-NL" dirty="0"/>
              <a:t>Wat moet je NOG ZELF </a:t>
            </a:r>
            <a:r>
              <a:rPr lang="nl-NL" dirty="0" err="1"/>
              <a:t>doeN</a:t>
            </a:r>
            <a:r>
              <a:rPr lang="nl-NL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CE1F-A265-AB49-8FC7-1BB957D4E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9498" y="2260404"/>
            <a:ext cx="8692587" cy="3353318"/>
          </a:xfrm>
        </p:spPr>
        <p:txBody>
          <a:bodyPr/>
          <a:lstStyle/>
          <a:p>
            <a:r>
              <a:rPr lang="nl-NL" dirty="0"/>
              <a:t>Vakken kiezen + planning maken</a:t>
            </a:r>
          </a:p>
          <a:p>
            <a:r>
              <a:rPr lang="nl-NL" dirty="0"/>
              <a:t>Inschrijven via Osiris</a:t>
            </a:r>
          </a:p>
          <a:p>
            <a:r>
              <a:rPr lang="nl-NL" dirty="0"/>
              <a:t>Vakkenpakket</a:t>
            </a:r>
          </a:p>
          <a:p>
            <a:r>
              <a:rPr lang="nl-NL" dirty="0"/>
              <a:t>Inschrijven in </a:t>
            </a:r>
            <a:r>
              <a:rPr lang="nl-NL" dirty="0" err="1"/>
              <a:t>Mobility</a:t>
            </a:r>
            <a:r>
              <a:rPr lang="nl-NL" dirty="0"/>
              <a:t> Online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6DF0-B022-1D46-B06A-B6E54846D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4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6DF0-B022-1D46-B06A-B6E54846D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C25C87-8D76-944A-9F7D-D20580ED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54" y="284103"/>
            <a:ext cx="9336827" cy="1081710"/>
          </a:xfrm>
        </p:spPr>
        <p:txBody>
          <a:bodyPr/>
          <a:lstStyle/>
          <a:p>
            <a:r>
              <a:rPr lang="nl-NL" dirty="0"/>
              <a:t>HOME PAGINA TN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80A67-E9AC-004D-B21B-4F36976E5E5E}"/>
              </a:ext>
            </a:extLst>
          </p:cNvPr>
          <p:cNvSpPr/>
          <p:nvPr/>
        </p:nvSpPr>
        <p:spPr>
          <a:xfrm>
            <a:off x="5020417" y="3244334"/>
            <a:ext cx="215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HOME PAGINA TN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6A6F4-3BD0-354A-AB68-631B5D03F8EB}"/>
              </a:ext>
            </a:extLst>
          </p:cNvPr>
          <p:cNvSpPr txBox="1"/>
          <p:nvPr/>
        </p:nvSpPr>
        <p:spPr>
          <a:xfrm>
            <a:off x="3090440" y="2218926"/>
            <a:ext cx="806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https</a:t>
            </a:r>
            <a:r>
              <a:rPr lang="nl-NL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://</a:t>
            </a:r>
            <a:r>
              <a:rPr lang="nl-NL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www.utwente.nl</a:t>
            </a:r>
            <a:r>
              <a:rPr lang="nl-NL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</a:t>
            </a:r>
            <a:r>
              <a:rPr lang="nl-NL" sz="4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tn</a:t>
            </a:r>
            <a:endParaRPr lang="nl-NL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A5FE7-5C57-B240-BFF4-557C7994315E}"/>
              </a:ext>
            </a:extLst>
          </p:cNvPr>
          <p:cNvSpPr txBox="1"/>
          <p:nvPr/>
        </p:nvSpPr>
        <p:spPr>
          <a:xfrm>
            <a:off x="3738622" y="3857071"/>
            <a:ext cx="798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Onderwijs / Overgang Bachelor - Master</a:t>
            </a:r>
          </a:p>
        </p:txBody>
      </p:sp>
    </p:spTree>
    <p:extLst>
      <p:ext uri="{BB962C8B-B14F-4D97-AF65-F5344CB8AC3E}">
        <p14:creationId xmlns:p14="http://schemas.microsoft.com/office/powerpoint/2010/main" val="343018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15724-3F07-6041-ABA7-7B1D1A771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A6B01-6755-3C4D-9DA4-E87D32AC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1" y="173620"/>
            <a:ext cx="10225760" cy="6581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96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615724-3F07-6041-ABA7-7B1D1A771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A34AA-C029-FB4A-892B-B676685C6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50" y="262525"/>
            <a:ext cx="10057809" cy="632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6DF0-B022-1D46-B06A-B6E54846D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80A67-E9AC-004D-B21B-4F36976E5E5E}"/>
              </a:ext>
            </a:extLst>
          </p:cNvPr>
          <p:cNvSpPr/>
          <p:nvPr/>
        </p:nvSpPr>
        <p:spPr>
          <a:xfrm>
            <a:off x="5020417" y="3244334"/>
            <a:ext cx="215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HOME PAGINA TN</a:t>
            </a:r>
          </a:p>
        </p:txBody>
      </p:sp>
      <p:pic>
        <p:nvPicPr>
          <p:cNvPr id="10" name="Picture 9" descr="A picture containing hat, rug&#10;&#10;Description automatically generated">
            <a:extLst>
              <a:ext uri="{FF2B5EF4-FFF2-40B4-BE49-F238E27FC236}">
                <a16:creationId xmlns:a16="http://schemas.microsoft.com/office/drawing/2014/main" id="{3AC384ED-511A-FD46-B665-7D247EB8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19" y="562948"/>
            <a:ext cx="9144000" cy="53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1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173620"/>
            <a:ext cx="9479666" cy="1652005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67428C-B59A-DC42-A7C2-17110492A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294156"/>
              </p:ext>
            </p:extLst>
          </p:nvPr>
        </p:nvGraphicFramePr>
        <p:xfrm>
          <a:off x="2187615" y="1014413"/>
          <a:ext cx="9479666" cy="3934549"/>
        </p:xfrm>
        <a:graphic>
          <a:graphicData uri="http://schemas.openxmlformats.org/drawingml/2006/table">
            <a:tbl>
              <a:tblPr/>
              <a:tblGrid>
                <a:gridCol w="1090606">
                  <a:extLst>
                    <a:ext uri="{9D8B030D-6E8A-4147-A177-3AD203B41FA5}">
                      <a16:colId xmlns:a16="http://schemas.microsoft.com/office/drawing/2014/main" val="3979384585"/>
                    </a:ext>
                  </a:extLst>
                </a:gridCol>
                <a:gridCol w="8389060">
                  <a:extLst>
                    <a:ext uri="{9D8B030D-6E8A-4147-A177-3AD203B41FA5}">
                      <a16:colId xmlns:a16="http://schemas.microsoft.com/office/drawing/2014/main" val="2569365258"/>
                    </a:ext>
                  </a:extLst>
                </a:gridCol>
              </a:tblGrid>
              <a:tr h="625156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154390"/>
                  </a:ext>
                </a:extLst>
              </a:tr>
              <a:tr h="49920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12:45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Voorbereiding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B-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opdracht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Statistiek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348006"/>
                  </a:ext>
                </a:extLst>
              </a:tr>
              <a:tr h="3703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12:55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540879"/>
                  </a:ext>
                </a:extLst>
              </a:tr>
              <a:tr h="41980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Science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788392"/>
                  </a:ext>
                </a:extLst>
              </a:tr>
              <a:tr h="4143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 Matter Physics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077587"/>
                  </a:ext>
                </a:extLst>
              </a:tr>
              <a:tr h="3703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 Control of Experiments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878181"/>
                  </a:ext>
                </a:extLst>
              </a:tr>
              <a:tr h="3703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Computational Physics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989069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Optics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908511"/>
                  </a:ext>
                </a:extLst>
              </a:tr>
              <a:tr h="49920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13:25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Afsluiting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0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82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500062"/>
            <a:ext cx="9479666" cy="1325563"/>
          </a:xfrm>
        </p:spPr>
        <p:txBody>
          <a:bodyPr/>
          <a:lstStyle/>
          <a:p>
            <a:r>
              <a:rPr lang="nl-NL" dirty="0"/>
              <a:t>ALGEMENE INFORMATIE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5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solidFill>
                  <a:srgbClr val="469B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5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D9F5-52B1-9447-9F6C-301933E5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479" y="305393"/>
            <a:ext cx="9076480" cy="583999"/>
          </a:xfrm>
        </p:spPr>
        <p:txBody>
          <a:bodyPr/>
          <a:lstStyle/>
          <a:p>
            <a:r>
              <a:rPr lang="nl-NL" dirty="0"/>
              <a:t>MODULE 11  TN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6D71-AD0E-4348-A9A6-C1928F3BA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714" y="2679319"/>
            <a:ext cx="7143750" cy="390714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Keuzevakken (10EC)</a:t>
            </a:r>
          </a:p>
          <a:p>
            <a:pPr marL="0" indent="0">
              <a:buNone/>
            </a:pPr>
            <a:endParaRPr lang="nl-NL" sz="2400" dirty="0"/>
          </a:p>
          <a:p>
            <a:pPr lvl="1" fontAlgn="t"/>
            <a:r>
              <a:rPr lang="en-US" dirty="0"/>
              <a:t>Technical Optics                                                      </a:t>
            </a:r>
          </a:p>
          <a:p>
            <a:pPr lvl="1" fontAlgn="t"/>
            <a:r>
              <a:rPr lang="en-US" dirty="0"/>
              <a:t>Material Science                                                      </a:t>
            </a:r>
          </a:p>
          <a:p>
            <a:pPr lvl="1" fontAlgn="t"/>
            <a:r>
              <a:rPr lang="en-US" dirty="0"/>
              <a:t>Computational Physics                                      </a:t>
            </a:r>
          </a:p>
          <a:p>
            <a:pPr lvl="1" fontAlgn="t"/>
            <a:r>
              <a:rPr lang="en-US" dirty="0"/>
              <a:t>Machine Learning                                                  </a:t>
            </a:r>
          </a:p>
          <a:p>
            <a:pPr lvl="1" fontAlgn="t"/>
            <a:r>
              <a:rPr lang="en-US" dirty="0"/>
              <a:t>Soft Matter Physics</a:t>
            </a:r>
          </a:p>
          <a:p>
            <a:pPr lvl="1" fontAlgn="t"/>
            <a:r>
              <a:rPr lang="en-US" dirty="0"/>
              <a:t>Remote Control of Experiments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31DC8-1D6D-3D4F-A7F7-71D56F81D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6809" y="2457451"/>
            <a:ext cx="1958654" cy="4400550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457127" lvl="1" indent="0" algn="r" fontAlgn="t">
              <a:buNone/>
            </a:pPr>
            <a:endParaRPr lang="en-US" dirty="0"/>
          </a:p>
          <a:p>
            <a:pPr marL="457127" lvl="1" indent="0" algn="r" fontAlgn="t">
              <a:buNone/>
            </a:pPr>
            <a:endParaRPr lang="en-US" dirty="0"/>
          </a:p>
          <a:p>
            <a:pPr marL="457127" lvl="1" indent="0" algn="r" fontAlgn="t">
              <a:buNone/>
            </a:pPr>
            <a:r>
              <a:rPr lang="en-US" dirty="0"/>
              <a:t>5 EC</a:t>
            </a:r>
          </a:p>
          <a:p>
            <a:pPr marL="457127" lvl="1" indent="0" algn="r" fontAlgn="t">
              <a:buNone/>
            </a:pPr>
            <a:r>
              <a:rPr lang="en-US" dirty="0"/>
              <a:t>5 EC</a:t>
            </a:r>
          </a:p>
          <a:p>
            <a:pPr marL="457127" lvl="1" indent="0" algn="r" fontAlgn="t">
              <a:buNone/>
            </a:pPr>
            <a:r>
              <a:rPr lang="en-US" dirty="0"/>
              <a:t>2,5/5 EC</a:t>
            </a:r>
          </a:p>
          <a:p>
            <a:pPr marL="457127" lvl="1" indent="0" algn="r" fontAlgn="t">
              <a:buNone/>
            </a:pPr>
            <a:r>
              <a:rPr lang="en-US" dirty="0"/>
              <a:t>3/5 EC</a:t>
            </a:r>
          </a:p>
          <a:p>
            <a:pPr marL="457127" lvl="1" indent="0" algn="r" fontAlgn="t">
              <a:buNone/>
            </a:pPr>
            <a:r>
              <a:rPr lang="en-US" dirty="0"/>
              <a:t>5 EC</a:t>
            </a:r>
          </a:p>
          <a:p>
            <a:pPr marL="457127" lvl="1" indent="0" algn="r" fontAlgn="t">
              <a:buNone/>
            </a:pPr>
            <a:r>
              <a:rPr lang="en-US" dirty="0"/>
              <a:t>2,5/5 EC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D4E8B-2BFD-734C-A620-7FA459CA47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158E75-29DF-3C46-AAE9-3A4BC9C01BD9}"/>
              </a:ext>
            </a:extLst>
          </p:cNvPr>
          <p:cNvSpPr txBox="1">
            <a:spLocks/>
          </p:cNvSpPr>
          <p:nvPr/>
        </p:nvSpPr>
        <p:spPr>
          <a:xfrm>
            <a:off x="2271713" y="1348536"/>
            <a:ext cx="6425977" cy="17804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564" indent="-228564" algn="l" defTabSz="91425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91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819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9994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07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202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30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8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Voorbereiding B-opdracht (3EC)</a:t>
            </a:r>
          </a:p>
          <a:p>
            <a:pPr marL="0" indent="0">
              <a:buNone/>
            </a:pPr>
            <a:r>
              <a:rPr lang="nl-NL" sz="2400" dirty="0"/>
              <a:t>                     +</a:t>
            </a:r>
          </a:p>
          <a:p>
            <a:pPr marL="0" indent="0">
              <a:buNone/>
            </a:pPr>
            <a:r>
              <a:rPr lang="nl-NL" sz="2400" dirty="0"/>
              <a:t>Statistiek in Fysische Onderzoek (2EC)</a:t>
            </a:r>
          </a:p>
          <a:p>
            <a:pPr marL="0" indent="0">
              <a:buNone/>
            </a:pPr>
            <a:r>
              <a:rPr lang="nl-NL" sz="2800" dirty="0"/>
              <a:t>                   +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2444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D9F5-52B1-9447-9F6C-301933E5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479" y="305393"/>
            <a:ext cx="9076480" cy="583999"/>
          </a:xfrm>
        </p:spPr>
        <p:txBody>
          <a:bodyPr/>
          <a:lstStyle/>
          <a:p>
            <a:r>
              <a:rPr lang="nl-NL" dirty="0"/>
              <a:t>MODULE 11  TN/AM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6D71-AD0E-4348-A9A6-C1928F3BA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340" y="2318371"/>
            <a:ext cx="7161128" cy="403958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Keuzevakken </a:t>
            </a:r>
            <a:r>
              <a:rPr lang="nl-NL" sz="2400" dirty="0"/>
              <a:t>(10EC)</a:t>
            </a:r>
          </a:p>
          <a:p>
            <a:pPr marL="0" indent="0">
              <a:buNone/>
            </a:pPr>
            <a:endParaRPr lang="nl-NL" sz="2000" dirty="0"/>
          </a:p>
          <a:p>
            <a:pPr lvl="1"/>
            <a:r>
              <a:rPr lang="en-US" sz="2000" dirty="0"/>
              <a:t>Technical Optics                                                      </a:t>
            </a:r>
          </a:p>
          <a:p>
            <a:pPr lvl="1" fontAlgn="t"/>
            <a:r>
              <a:rPr lang="en-US" sz="2000" dirty="0"/>
              <a:t>Material Science                                                      </a:t>
            </a:r>
          </a:p>
          <a:p>
            <a:pPr lvl="1" fontAlgn="t"/>
            <a:r>
              <a:rPr lang="en-US" sz="2000" dirty="0"/>
              <a:t>Computational Physics </a:t>
            </a:r>
          </a:p>
          <a:p>
            <a:pPr lvl="1" fontAlgn="t"/>
            <a:r>
              <a:rPr lang="en-US" sz="2000" dirty="0"/>
              <a:t>Remote Control of Experiments                                    </a:t>
            </a:r>
          </a:p>
          <a:p>
            <a:pPr lvl="1" fontAlgn="t"/>
            <a:r>
              <a:rPr lang="en-US" sz="2000" dirty="0"/>
              <a:t>Machine Learning                                                  </a:t>
            </a:r>
          </a:p>
          <a:p>
            <a:pPr lvl="1" fontAlgn="t"/>
            <a:r>
              <a:rPr lang="en-US" sz="2000" dirty="0"/>
              <a:t>Soft Matter Physics</a:t>
            </a:r>
          </a:p>
          <a:p>
            <a:pPr lvl="1" fontAlgn="t"/>
            <a:r>
              <a:rPr lang="en-US" sz="2000" dirty="0">
                <a:solidFill>
                  <a:srgbClr val="469BC0"/>
                </a:solidFill>
              </a:rPr>
              <a:t>Graph Theory</a:t>
            </a:r>
            <a:endParaRPr lang="en-US" dirty="0"/>
          </a:p>
          <a:p>
            <a:pPr lvl="1" fontAlgn="t"/>
            <a:r>
              <a:rPr lang="en-US" sz="2000" dirty="0">
                <a:solidFill>
                  <a:srgbClr val="469BC0"/>
                </a:solidFill>
              </a:rPr>
              <a:t>Mathematical optimization </a:t>
            </a:r>
          </a:p>
          <a:p>
            <a:pPr lvl="1" fontAlgn="t"/>
            <a:r>
              <a:rPr lang="en-US" sz="2000" dirty="0">
                <a:solidFill>
                  <a:srgbClr val="469BC0"/>
                </a:solidFill>
              </a:rPr>
              <a:t>Simultaneous Statistical Inference </a:t>
            </a:r>
          </a:p>
          <a:p>
            <a:pPr lvl="1" fontAlgn="t"/>
            <a:endParaRPr lang="en-US" sz="2000" dirty="0">
              <a:solidFill>
                <a:srgbClr val="469BC0"/>
              </a:solidFill>
            </a:endParaRPr>
          </a:p>
          <a:p>
            <a:pPr lvl="1" fontAlgn="t"/>
            <a:endParaRPr lang="en-US" sz="2000" dirty="0"/>
          </a:p>
          <a:p>
            <a:pPr lvl="1" fontAlgn="t"/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31DC8-1D6D-3D4F-A7F7-71D56F81D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0905" y="2339211"/>
            <a:ext cx="2078336" cy="3931474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457127" lvl="1" indent="0" algn="r" fontAlgn="t">
              <a:buNone/>
            </a:pPr>
            <a:r>
              <a:rPr lang="en-US" sz="2000" dirty="0"/>
              <a:t>5 EC</a:t>
            </a:r>
          </a:p>
          <a:p>
            <a:pPr marL="457127" lvl="1" indent="0" algn="r" fontAlgn="t">
              <a:buNone/>
            </a:pPr>
            <a:r>
              <a:rPr lang="en-US" sz="2000" dirty="0"/>
              <a:t>5 EC</a:t>
            </a:r>
          </a:p>
          <a:p>
            <a:pPr marL="457127" lvl="1" indent="0" algn="r" fontAlgn="t">
              <a:buNone/>
            </a:pPr>
            <a:r>
              <a:rPr lang="en-US" sz="2000" dirty="0"/>
              <a:t>2,5/5 EC</a:t>
            </a:r>
          </a:p>
          <a:p>
            <a:pPr marL="457127" lvl="1" indent="0" algn="r" fontAlgn="t">
              <a:buNone/>
            </a:pPr>
            <a:r>
              <a:rPr lang="en-US" sz="2000" dirty="0"/>
              <a:t>3/5 EC</a:t>
            </a:r>
          </a:p>
          <a:p>
            <a:pPr marL="457127" lvl="1" indent="0" algn="r" fontAlgn="t">
              <a:buNone/>
            </a:pPr>
            <a:r>
              <a:rPr lang="en-US" sz="2000" dirty="0"/>
              <a:t>3/5 EC</a:t>
            </a:r>
          </a:p>
          <a:p>
            <a:pPr marL="457127" lvl="1" indent="0" algn="r" fontAlgn="t">
              <a:buNone/>
            </a:pPr>
            <a:r>
              <a:rPr lang="en-US" sz="2000" dirty="0"/>
              <a:t>5 EC</a:t>
            </a:r>
          </a:p>
          <a:p>
            <a:pPr marL="457127" lvl="1" indent="0" algn="r" fontAlgn="t">
              <a:buNone/>
            </a:pPr>
            <a:r>
              <a:rPr lang="en-US" sz="2000" dirty="0">
                <a:solidFill>
                  <a:srgbClr val="469BC0"/>
                </a:solidFill>
              </a:rPr>
              <a:t>5 EC</a:t>
            </a:r>
          </a:p>
          <a:p>
            <a:pPr marL="457127" lvl="1" indent="0" algn="r" fontAlgn="t">
              <a:buNone/>
            </a:pPr>
            <a:r>
              <a:rPr lang="en-US" sz="2000" dirty="0">
                <a:solidFill>
                  <a:srgbClr val="469BC0"/>
                </a:solidFill>
              </a:rPr>
              <a:t>5 EC</a:t>
            </a:r>
          </a:p>
          <a:p>
            <a:pPr marL="457127" lvl="1" indent="0" algn="r" fontAlgn="t">
              <a:buNone/>
            </a:pPr>
            <a:r>
              <a:rPr lang="en-US" sz="2000" dirty="0">
                <a:solidFill>
                  <a:srgbClr val="469BC0"/>
                </a:solidFill>
              </a:rPr>
              <a:t>5 EC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D4E8B-2BFD-734C-A620-7FA459CA47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F65D0-3C20-784C-9F7B-763189489BA6}"/>
              </a:ext>
            </a:extLst>
          </p:cNvPr>
          <p:cNvSpPr/>
          <p:nvPr/>
        </p:nvSpPr>
        <p:spPr>
          <a:xfrm>
            <a:off x="4954501" y="3244334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Keuzevakken </a:t>
            </a:r>
            <a:r>
              <a:rPr lang="nl-NL" sz="1600" dirty="0"/>
              <a:t>(10EC)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158E75-29DF-3C46-AAE9-3A4BC9C01BD9}"/>
              </a:ext>
            </a:extLst>
          </p:cNvPr>
          <p:cNvSpPr txBox="1">
            <a:spLocks/>
          </p:cNvSpPr>
          <p:nvPr/>
        </p:nvSpPr>
        <p:spPr>
          <a:xfrm>
            <a:off x="2674858" y="1215361"/>
            <a:ext cx="7832649" cy="87450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564" indent="-228564" algn="l" defTabSz="91425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91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819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9994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07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202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30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8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Reflection on Mathematical Research I </a:t>
            </a:r>
            <a:r>
              <a:rPr lang="nl-NL" sz="2800" dirty="0"/>
              <a:t>(</a:t>
            </a:r>
            <a:r>
              <a:rPr lang="nl-NL" sz="2400" dirty="0"/>
              <a:t>5EC)</a:t>
            </a:r>
          </a:p>
          <a:p>
            <a:pPr marL="0" indent="0">
              <a:buNone/>
            </a:pPr>
            <a:r>
              <a:rPr lang="nl-NL" sz="2800" dirty="0"/>
              <a:t>                     + </a:t>
            </a:r>
          </a:p>
        </p:txBody>
      </p:sp>
    </p:spTree>
    <p:extLst>
      <p:ext uri="{BB962C8B-B14F-4D97-AF65-F5344CB8AC3E}">
        <p14:creationId xmlns:p14="http://schemas.microsoft.com/office/powerpoint/2010/main" val="369842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Module 11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 Voorbereiding B-opdracht</a:t>
            </a:r>
          </a:p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Praktische zaken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5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500062"/>
            <a:ext cx="9252513" cy="1325563"/>
          </a:xfrm>
        </p:spPr>
        <p:txBody>
          <a:bodyPr/>
          <a:lstStyle/>
          <a:p>
            <a:r>
              <a:rPr lang="nl-NL" dirty="0"/>
              <a:t>Voorbereiding B-opdracht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6A259-646E-2E4A-A45C-988F7266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2015" y="1825625"/>
            <a:ext cx="8796760" cy="4105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Organisatorische voorbereiding BO</a:t>
            </a: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Inhoudelijke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voorbereiding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BO</a:t>
            </a: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Communicatieve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vaardigheden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Professionele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houding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Beroep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loopbaanoriëntatie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4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7DE0-EE0A-8F40-8E60-B93F72B3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787" y="500062"/>
            <a:ext cx="9252513" cy="1325563"/>
          </a:xfrm>
        </p:spPr>
        <p:txBody>
          <a:bodyPr/>
          <a:lstStyle/>
          <a:p>
            <a:r>
              <a:rPr lang="nl-NL" dirty="0"/>
              <a:t>Leerstoelvoorlichting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3C60-D651-4942-8735-5BE9CE7BE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DA1FAA-046B-03E2-62A2-9021CC9E2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724166"/>
              </p:ext>
            </p:extLst>
          </p:nvPr>
        </p:nvGraphicFramePr>
        <p:xfrm>
          <a:off x="1839913" y="1088996"/>
          <a:ext cx="7046913" cy="4624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844">
                  <a:extLst>
                    <a:ext uri="{9D8B030D-6E8A-4147-A177-3AD203B41FA5}">
                      <a16:colId xmlns:a16="http://schemas.microsoft.com/office/drawing/2014/main" val="690969243"/>
                    </a:ext>
                  </a:extLst>
                </a:gridCol>
                <a:gridCol w="765969">
                  <a:extLst>
                    <a:ext uri="{9D8B030D-6E8A-4147-A177-3AD203B41FA5}">
                      <a16:colId xmlns:a16="http://schemas.microsoft.com/office/drawing/2014/main" val="2702043425"/>
                    </a:ext>
                  </a:extLst>
                </a:gridCol>
                <a:gridCol w="1976674">
                  <a:extLst>
                    <a:ext uri="{9D8B030D-6E8A-4147-A177-3AD203B41FA5}">
                      <a16:colId xmlns:a16="http://schemas.microsoft.com/office/drawing/2014/main" val="4033452309"/>
                    </a:ext>
                  </a:extLst>
                </a:gridCol>
                <a:gridCol w="3400426">
                  <a:extLst>
                    <a:ext uri="{9D8B030D-6E8A-4147-A177-3AD203B41FA5}">
                      <a16:colId xmlns:a16="http://schemas.microsoft.com/office/drawing/2014/main" val="531284696"/>
                    </a:ext>
                  </a:extLst>
                </a:gridCol>
              </a:tblGrid>
              <a:tr h="27521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Dag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Datum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Cluster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err="1">
                          <a:effectLst/>
                        </a:rPr>
                        <a:t>Vakgroepen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0104105"/>
                  </a:ext>
                </a:extLst>
              </a:tr>
              <a:tr h="42298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Di.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4 </a:t>
                      </a:r>
                      <a:r>
                        <a:rPr lang="en-GB" sz="1400" u="none" strike="noStrike" dirty="0" err="1">
                          <a:effectLst/>
                        </a:rPr>
                        <a:t>feb.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Applied Nanophotonics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Biomedical Photonic Imaging (BMPI)</a:t>
                      </a:r>
                      <a:endParaRPr lang="en-GB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6546426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Complex Photonic Systems (COPS)</a:t>
                      </a:r>
                      <a:endParaRPr lang="en-GB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524535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Optical Sciences (OS)</a:t>
                      </a:r>
                      <a:endParaRPr lang="en-GB" sz="12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918900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Adaptive Quantum Optics (AQO)</a:t>
                      </a:r>
                      <a:endParaRPr lang="en-GB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3238938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Nonlineair Nanophotonics (NLNP)</a:t>
                      </a:r>
                      <a:endParaRPr lang="en-GB" sz="12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8772086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Integrated Optical Systems (IOS)</a:t>
                      </a:r>
                      <a:endParaRPr lang="en-GB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743070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Do.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6 </a:t>
                      </a:r>
                      <a:r>
                        <a:rPr lang="en-GB" sz="1400" u="none" strike="noStrike" dirty="0" err="1">
                          <a:effectLst/>
                        </a:rPr>
                        <a:t>feb.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Physics of Fluids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Physics of Fluids (POF)</a:t>
                      </a:r>
                      <a:endParaRPr lang="en-GB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95491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Vr</a:t>
                      </a:r>
                      <a:r>
                        <a:rPr lang="en-GB" sz="1400" u="none" strike="noStrike" dirty="0">
                          <a:effectLst/>
                        </a:rPr>
                        <a:t>.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7 </a:t>
                      </a:r>
                      <a:r>
                        <a:rPr lang="en-GB" sz="1400" u="none" strike="noStrike" dirty="0" err="1">
                          <a:effectLst/>
                        </a:rPr>
                        <a:t>feb.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Material Science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Computational Chemical Physics (CCP)</a:t>
                      </a:r>
                      <a:endParaRPr lang="en-GB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0333599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(deel 1)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Inorganic Material Science (IMS)</a:t>
                      </a:r>
                      <a:endParaRPr lang="en-GB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100207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Industrial Focus Group  XUV Optics (XUV)</a:t>
                      </a:r>
                      <a:endParaRPr lang="en-US" sz="12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756604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Do.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13 </a:t>
                      </a:r>
                      <a:r>
                        <a:rPr lang="en-GB" sz="1400" u="none" strike="noStrike" dirty="0" err="1">
                          <a:effectLst/>
                        </a:rPr>
                        <a:t>feb.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Material Science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Energy, Materials and Systems (EMS)</a:t>
                      </a:r>
                      <a:endParaRPr lang="en-US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0751816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(deel 2)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Physics of Interfaces and Nanomaterials (PIN)</a:t>
                      </a:r>
                      <a:endParaRPr lang="en-US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0364725"/>
                  </a:ext>
                </a:extLst>
              </a:tr>
              <a:tr h="34021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Interfaces and Correlated Electron Systems (ICE)</a:t>
                      </a:r>
                      <a:endParaRPr lang="en-US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3892297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effectLst/>
                        </a:rPr>
                        <a:t>Quantum Transport in Matter (QTM)</a:t>
                      </a:r>
                      <a:endParaRPr lang="de-DE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348345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Vr</a:t>
                      </a:r>
                      <a:r>
                        <a:rPr lang="en-GB" sz="1400" u="none" strike="noStrike" dirty="0">
                          <a:effectLst/>
                        </a:rPr>
                        <a:t>.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14 </a:t>
                      </a:r>
                      <a:r>
                        <a:rPr lang="en-GB" sz="1400" u="none" strike="noStrike" dirty="0" err="1">
                          <a:effectLst/>
                        </a:rPr>
                        <a:t>feb.</a:t>
                      </a:r>
                      <a:endParaRPr lang="en-GB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Soft Matter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Nanobiophysics</a:t>
                      </a:r>
                      <a:r>
                        <a:rPr lang="en-GB" sz="1200" u="none" strike="noStrike" dirty="0">
                          <a:effectLst/>
                        </a:rPr>
                        <a:t> (NBP)</a:t>
                      </a:r>
                      <a:endParaRPr lang="en-GB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6068436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Bioelectronics (BE)</a:t>
                      </a:r>
                      <a:endParaRPr lang="en-GB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145971"/>
                  </a:ext>
                </a:extLst>
              </a:tr>
              <a:tr h="2161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Physics of Complex Fluids (PCF)</a:t>
                      </a:r>
                      <a:endParaRPr lang="en-US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6285676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0CB5976A-931A-F44D-E5FD-973EDD9433FC}"/>
              </a:ext>
            </a:extLst>
          </p:cNvPr>
          <p:cNvGrpSpPr/>
          <p:nvPr/>
        </p:nvGrpSpPr>
        <p:grpSpPr>
          <a:xfrm>
            <a:off x="8989714" y="1408335"/>
            <a:ext cx="3202286" cy="3132931"/>
            <a:chOff x="8956181" y="103410"/>
            <a:chExt cx="3202286" cy="3132931"/>
          </a:xfrm>
        </p:grpSpPr>
        <p:pic>
          <p:nvPicPr>
            <p:cNvPr id="13" name="Picture 12" descr="A qr code with a white background&#10;&#10;Description automatically generated">
              <a:extLst>
                <a:ext uri="{FF2B5EF4-FFF2-40B4-BE49-F238E27FC236}">
                  <a16:creationId xmlns:a16="http://schemas.microsoft.com/office/drawing/2014/main" id="{EEF0601C-2FF9-5D98-108B-5DD7615F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56181" y="103410"/>
              <a:ext cx="3132931" cy="31329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0EA5E-4270-64FD-07CD-826C6C90CAB3}"/>
                </a:ext>
              </a:extLst>
            </p:cNvPr>
            <p:cNvSpPr txBox="1"/>
            <p:nvPr/>
          </p:nvSpPr>
          <p:spPr>
            <a:xfrm>
              <a:off x="8977118" y="2897787"/>
              <a:ext cx="318134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/>
                <a:t>https://ut.onl/leerstoelvoorlichting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419007"/>
      </p:ext>
    </p:extLst>
  </p:cSld>
  <p:clrMapOvr>
    <a:masterClrMapping/>
  </p:clrMapOvr>
</p:sld>
</file>

<file path=ppt/theme/theme1.xml><?xml version="1.0" encoding="utf-8"?>
<a:theme xmlns:a="http://schemas.openxmlformats.org/drawingml/2006/main" name="UT Title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Chapter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3.xml><?xml version="1.0" encoding="utf-8"?>
<a:theme xmlns:a="http://schemas.openxmlformats.org/drawingml/2006/main" name="UT Chapter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4.xml><?xml version="1.0" encoding="utf-8"?>
<a:theme xmlns:a="http://schemas.openxmlformats.org/drawingml/2006/main" name="UT Chapter slide White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5.xml><?xml version="1.0" encoding="utf-8"?>
<a:theme xmlns:a="http://schemas.openxmlformats.org/drawingml/2006/main" name="UT Chapter slide Black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6.xml><?xml version="1.0" encoding="utf-8"?>
<a:theme xmlns:a="http://schemas.openxmlformats.org/drawingml/2006/main" name="UT Table of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7.xml><?xml version="1.0" encoding="utf-8"?>
<a:theme xmlns:a="http://schemas.openxmlformats.org/drawingml/2006/main" name="UT Table of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8.xml><?xml version="1.0" encoding="utf-8"?>
<a:theme xmlns:a="http://schemas.openxmlformats.org/drawingml/2006/main" name="UT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9.xml><?xml version="1.0" encoding="utf-8"?>
<a:theme xmlns:a="http://schemas.openxmlformats.org/drawingml/2006/main" name="UT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test</Template>
  <TotalTime>1890</TotalTime>
  <Words>625</Words>
  <Application>Microsoft Office PowerPoint</Application>
  <PresentationFormat>Widescreen</PresentationFormat>
  <Paragraphs>245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Narrow</vt:lpstr>
      <vt:lpstr>Calibri</vt:lpstr>
      <vt:lpstr>Wingdings</vt:lpstr>
      <vt:lpstr>UT Title slide Black</vt:lpstr>
      <vt:lpstr>UT Chapter slide White</vt:lpstr>
      <vt:lpstr>UT Chapter slide Black</vt:lpstr>
      <vt:lpstr>UT Chapter slide White + logo own name</vt:lpstr>
      <vt:lpstr>UT Chapter slide Black + logo own name</vt:lpstr>
      <vt:lpstr>UT Table of Content slide White</vt:lpstr>
      <vt:lpstr>UT Table of Content slide Black</vt:lpstr>
      <vt:lpstr>UT Content slide White</vt:lpstr>
      <vt:lpstr>UT Content slide Black</vt:lpstr>
      <vt:lpstr>Voorlichting Keuzevakken module 11</vt:lpstr>
      <vt:lpstr>Programma</vt:lpstr>
      <vt:lpstr>ALGEMENE INFORMATIE</vt:lpstr>
      <vt:lpstr>PowerPoint Presentation</vt:lpstr>
      <vt:lpstr>MODULE 11  TN            </vt:lpstr>
      <vt:lpstr>MODULE 11  TN/AM          </vt:lpstr>
      <vt:lpstr>PowerPoint Presentation</vt:lpstr>
      <vt:lpstr>Voorbereiding B-opdracht</vt:lpstr>
      <vt:lpstr>Leerstoelvoorlichting</vt:lpstr>
      <vt:lpstr>Voorbereiding B-opdracht</vt:lpstr>
      <vt:lpstr>In geval van Vertragingen </vt:lpstr>
      <vt:lpstr>AFSPRAAK met studieadviseur </vt:lpstr>
      <vt:lpstr>PowerPoint Presentation</vt:lpstr>
      <vt:lpstr>Wat moet je NOG ZELF doeN?</vt:lpstr>
      <vt:lpstr>HOME PAGINA TN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Lodder, Edwin (UT-TNW)</cp:lastModifiedBy>
  <cp:revision>105</cp:revision>
  <dcterms:created xsi:type="dcterms:W3CDTF">2019-02-08T09:55:16Z</dcterms:created>
  <dcterms:modified xsi:type="dcterms:W3CDTF">2024-12-05T09:31:31Z</dcterms:modified>
</cp:coreProperties>
</file>