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49" r:id="rId2"/>
  </p:sldMasterIdLst>
  <p:notesMasterIdLst>
    <p:notesMasterId r:id="rId10"/>
  </p:notesMasterIdLst>
  <p:handoutMasterIdLst>
    <p:handoutMasterId r:id="rId11"/>
  </p:handoutMasterIdLst>
  <p:sldIdLst>
    <p:sldId id="348" r:id="rId3"/>
    <p:sldId id="346" r:id="rId4"/>
    <p:sldId id="360" r:id="rId5"/>
    <p:sldId id="355" r:id="rId6"/>
    <p:sldId id="357" r:id="rId7"/>
    <p:sldId id="356" r:id="rId8"/>
    <p:sldId id="359" r:id="rId9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FF99"/>
    <a:srgbClr val="FFFF66"/>
    <a:srgbClr val="3366FF"/>
    <a:srgbClr val="CC9999"/>
    <a:srgbClr val="996666"/>
    <a:srgbClr val="33FF99"/>
    <a:srgbClr val="FFCCCC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65"/>
    <p:restoredTop sz="94660"/>
  </p:normalViewPr>
  <p:slideViewPr>
    <p:cSldViewPr snapToGrid="0">
      <p:cViewPr varScale="1">
        <p:scale>
          <a:sx n="115" d="100"/>
          <a:sy n="115" d="100"/>
        </p:scale>
        <p:origin x="26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680" y="-66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2125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2125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8CF1FFE3-2B74-E445-8307-0079F336D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016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475"/>
            <a:ext cx="498475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2125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2125"/>
            <a:ext cx="2946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F3FC2896-273C-1040-BF7E-2BCC1955A8C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766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018D7A2-44D5-724A-AA5F-3AC64CB24748}" type="slidenum">
              <a:rPr lang="nl-NL" sz="1200">
                <a:latin typeface="Arial" charset="0"/>
              </a:rPr>
              <a:pPr algn="r"/>
              <a:t>1</a:t>
            </a:fld>
            <a:endParaRPr lang="nl-NL" sz="120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10283-B5A6-3948-BC15-8D57D6308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94F55-F75E-6641-A3A4-9ED27663B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57626-D2B7-C64A-A143-4C8A6A4CA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DA923-D7E7-3E49-AB3C-77F0344F4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A8640-7F5A-B24E-AD3F-E4DEB8A7A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ECCD4-7FA2-B24C-ACEE-7BC498294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057AA-D244-314C-9356-AF8759F5C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9D857-85AB-8F45-BFC7-4941FB2BE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1F4D7-9B39-9C49-A160-46D97ACBB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7215E-42CD-D847-B0B9-981744B11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BDB6E-D690-6049-B52A-E25516E61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390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0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fld id="{810DADC1-5B39-3143-AB43-9F1985D20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67BAB00C-1333-5E45-BCCE-4AE37E96F168}" type="datetime1">
              <a:rPr lang="en-GB" sz="1400">
                <a:latin typeface="Arial" charset="0"/>
              </a:rPr>
              <a:pPr/>
              <a:t>14/12/2022</a:t>
            </a:fld>
            <a:endParaRPr lang="nl-NL" sz="1400">
              <a:latin typeface="Arial" charset="0"/>
            </a:endParaRPr>
          </a:p>
        </p:txBody>
      </p:sp>
      <p:sp>
        <p:nvSpPr>
          <p:cNvPr id="29699" name="Rectangle 5"/>
          <p:cNvSpPr txBox="1">
            <a:spLocks noGrp="1" noChangeArrowheads="1"/>
          </p:cNvSpPr>
          <p:nvPr/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nl-NL" sz="1400">
                <a:latin typeface="Arial" charset="0"/>
              </a:rPr>
              <a:t>Title: to modify choose 'View' then 'Heater and footer'</a:t>
            </a:r>
          </a:p>
        </p:txBody>
      </p:sp>
      <p:sp>
        <p:nvSpPr>
          <p:cNvPr id="2970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2533CAD0-98BA-8549-9A3A-469130D6D7E6}" type="slidenum">
              <a:rPr lang="nl-NL" sz="1400">
                <a:latin typeface="Arial" charset="0"/>
              </a:rPr>
              <a:pPr algn="r"/>
              <a:t>1</a:t>
            </a:fld>
            <a:endParaRPr lang="nl-NL" sz="1400">
              <a:latin typeface="Arial" charset="0"/>
            </a:endParaRPr>
          </a:p>
        </p:txBody>
      </p:sp>
      <p:pic>
        <p:nvPicPr>
          <p:cNvPr id="29701" name="Picture 6" descr="UT Eng powerpoint sheet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925" y="-14288"/>
            <a:ext cx="9215438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5" descr="MESA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4" y="685802"/>
            <a:ext cx="187166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-108745" y="1919816"/>
            <a:ext cx="9252745" cy="76636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wrap="square" bIns="0" anchor="b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sz="3600" kern="0" dirty="0">
                <a:solidFill>
                  <a:schemeClr val="bg1"/>
                </a:solidFill>
                <a:latin typeface="Comic Sans MS" charset="0"/>
                <a:ea typeface="Comic Sans MS" charset="0"/>
                <a:cs typeface="Comic Sans MS" charset="0"/>
              </a:rPr>
              <a:t>Computational Physics  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36139" y="3023123"/>
            <a:ext cx="9444038" cy="126951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bIns="0" anchor="b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sz="3200" kern="0" dirty="0" err="1">
                <a:solidFill>
                  <a:schemeClr val="bg1"/>
                </a:solidFill>
                <a:latin typeface="Comic Sans MS"/>
                <a:cs typeface="Comic Sans MS"/>
              </a:rPr>
              <a:t>Claudia Filippi, Geert</a:t>
            </a:r>
            <a:r>
              <a:rPr lang="en-US" sz="3200" kern="0" dirty="0">
                <a:solidFill>
                  <a:schemeClr val="bg1"/>
                </a:solidFill>
                <a:latin typeface="Comic Sans MS"/>
                <a:cs typeface="Comic Sans MS"/>
              </a:rPr>
              <a:t> Brocks (CCP),           Jeroen Verschuur (SLT)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0" y="0"/>
            <a:ext cx="9220200" cy="685800"/>
          </a:xfrm>
          <a:prstGeom prst="rect">
            <a:avLst/>
          </a:prstGeom>
          <a:solidFill>
            <a:srgbClr val="00009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1754" name="Text Box 6"/>
          <p:cNvSpPr txBox="1">
            <a:spLocks noChangeArrowheads="1"/>
          </p:cNvSpPr>
          <p:nvPr/>
        </p:nvSpPr>
        <p:spPr bwMode="auto">
          <a:xfrm>
            <a:off x="1815188" y="76200"/>
            <a:ext cx="55755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charset="0"/>
                <a:ea typeface="Arial" charset="0"/>
                <a:cs typeface="Arial" charset="0"/>
              </a:rPr>
              <a:t>What is Computational Physics ?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895893" y="827281"/>
            <a:ext cx="40110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rgbClr val="FF0000"/>
              </a:buClr>
              <a:buFont typeface="Wingdings" charset="2"/>
              <a:buChar char="Ø"/>
            </a:pPr>
            <a:r>
              <a:rPr lang="en-US" dirty="0">
                <a:solidFill>
                  <a:srgbClr val="0000FF"/>
                </a:solidFill>
                <a:latin typeface="Comic Sans MS" charset="0"/>
              </a:rPr>
              <a:t>physics on the computer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95893" y="1479149"/>
            <a:ext cx="79319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rgbClr val="FF0000"/>
              </a:buClr>
              <a:buFont typeface="Wingdings" charset="2"/>
              <a:buChar char="Ø"/>
            </a:pPr>
            <a:r>
              <a:rPr lang="en-US" dirty="0">
                <a:solidFill>
                  <a:srgbClr val="0000FF"/>
                </a:solidFill>
                <a:latin typeface="Comic Sans MS" charset="0"/>
              </a:rPr>
              <a:t>use computer calculations to solve physics problems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95893" y="2045702"/>
            <a:ext cx="7222170" cy="113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charset="2"/>
              <a:buChar char="Ø"/>
            </a:pPr>
            <a:r>
              <a:rPr lang="en-US" dirty="0">
                <a:solidFill>
                  <a:srgbClr val="0000FF"/>
                </a:solidFill>
                <a:latin typeface="Comic Sans MS" charset="0"/>
              </a:rPr>
              <a:t>computational experiments: </a:t>
            </a:r>
          </a:p>
          <a:p>
            <a:pPr marL="363538" indent="-363538">
              <a:lnSpc>
                <a:spcPct val="150000"/>
              </a:lnSpc>
              <a:buClr>
                <a:srgbClr val="FF0000"/>
              </a:buClr>
            </a:pPr>
            <a:r>
              <a:rPr lang="en-US" dirty="0">
                <a:solidFill>
                  <a:srgbClr val="0000FF"/>
                </a:solidFill>
                <a:latin typeface="Comic Sans MS" charset="0"/>
              </a:rPr>
              <a:t>	generate data, analyze, verify/improve model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173" y="3199787"/>
            <a:ext cx="3619204" cy="3379432"/>
          </a:xfrm>
          <a:prstGeom prst="rect">
            <a:avLst/>
          </a:prstGeom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895893" y="3756334"/>
            <a:ext cx="4420121" cy="150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rgbClr val="FF0000"/>
              </a:buClr>
              <a:buFont typeface="Wingdings" charset="2"/>
              <a:buChar char="Ø"/>
            </a:pPr>
            <a:r>
              <a:rPr lang="en-US" dirty="0">
                <a:solidFill>
                  <a:srgbClr val="0000FF"/>
                </a:solidFill>
                <a:latin typeface="Comic Sans MS" charset="0"/>
              </a:rPr>
              <a:t>connects physics to</a:t>
            </a:r>
          </a:p>
          <a:p>
            <a:pPr marL="363538" indent="-363538">
              <a:lnSpc>
                <a:spcPct val="150000"/>
              </a:lnSpc>
              <a:buClr>
                <a:srgbClr val="FF0000"/>
              </a:buClr>
            </a:pPr>
            <a:r>
              <a:rPr lang="en-US" dirty="0">
                <a:solidFill>
                  <a:srgbClr val="0000FF"/>
                </a:solidFill>
                <a:latin typeface="Comic Sans MS" charset="0"/>
              </a:rPr>
              <a:t>	numerical mathematics and</a:t>
            </a:r>
          </a:p>
          <a:p>
            <a:pPr marL="363538" indent="-363538">
              <a:lnSpc>
                <a:spcPct val="150000"/>
              </a:lnSpc>
              <a:buClr>
                <a:srgbClr val="FF0000"/>
              </a:buClr>
            </a:pPr>
            <a:r>
              <a:rPr lang="en-US" dirty="0">
                <a:solidFill>
                  <a:srgbClr val="0000FF"/>
                </a:solidFill>
                <a:latin typeface="Comic Sans MS" charset="0"/>
              </a:rPr>
              <a:t>	computer science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36"/>
          <p:cNvSpPr>
            <a:spLocks noChangeArrowheads="1"/>
          </p:cNvSpPr>
          <p:nvPr/>
        </p:nvSpPr>
        <p:spPr bwMode="auto">
          <a:xfrm>
            <a:off x="0" y="0"/>
            <a:ext cx="9220200" cy="685800"/>
          </a:xfrm>
          <a:prstGeom prst="rect">
            <a:avLst/>
          </a:prstGeom>
          <a:solidFill>
            <a:srgbClr val="00009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1754" name="Text Box 6"/>
          <p:cNvSpPr txBox="1">
            <a:spLocks noChangeArrowheads="1"/>
          </p:cNvSpPr>
          <p:nvPr/>
        </p:nvSpPr>
        <p:spPr bwMode="auto">
          <a:xfrm>
            <a:off x="2053237" y="76200"/>
            <a:ext cx="50994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charset="0"/>
                <a:ea typeface="Arial" charset="0"/>
                <a:cs typeface="Arial" charset="0"/>
              </a:rPr>
              <a:t>Computational Physics Course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38893" y="784493"/>
            <a:ext cx="66495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omic Sans MS" charset="0"/>
              </a:rPr>
              <a:t>For whom? 	</a:t>
            </a:r>
            <a:r>
              <a:rPr lang="en-US" dirty="0">
                <a:solidFill>
                  <a:srgbClr val="0432FF"/>
                </a:solidFill>
                <a:latin typeface="Comic Sans MS" charset="0"/>
              </a:rPr>
              <a:t>– affinity with physical modeling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432FF"/>
                </a:solidFill>
                <a:latin typeface="Comic Sans MS" charset="0"/>
              </a:rPr>
              <a:t>		- affinity with computer work	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38893" y="2131271"/>
            <a:ext cx="77235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omic Sans MS" charset="0"/>
              </a:rPr>
              <a:t>Philosophy:</a:t>
            </a:r>
            <a:r>
              <a:rPr lang="en-US" dirty="0">
                <a:solidFill>
                  <a:srgbClr val="0000FF"/>
                </a:solidFill>
                <a:latin typeface="Comic Sans MS" charset="0"/>
              </a:rPr>
              <a:t>  no black boxes (think inside of the box) 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8D930690-F619-D54A-B16C-6B2383645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93" y="2924051"/>
            <a:ext cx="30460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charset="0"/>
              </a:rPr>
              <a:t>Book:</a:t>
            </a:r>
            <a:r>
              <a:rPr lang="en-US" dirty="0">
                <a:solidFill>
                  <a:srgbClr val="0000FF"/>
                </a:solidFill>
                <a:latin typeface="Comic Sans MS" charset="0"/>
              </a:rPr>
              <a:t> lecture notes</a:t>
            </a:r>
            <a:endParaRPr lang="en-US" sz="2000" dirty="0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6BFBFDD6-2F43-C042-9975-C32B40667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93" y="3338636"/>
            <a:ext cx="69990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omic Sans MS" charset="0"/>
              </a:rPr>
              <a:t>Form:</a:t>
            </a:r>
            <a:r>
              <a:rPr lang="en-US" dirty="0">
                <a:solidFill>
                  <a:srgbClr val="0000FF"/>
                </a:solidFill>
                <a:latin typeface="Comic Sans MS" charset="0"/>
              </a:rPr>
              <a:t> - practical work (programming &amp; analysis)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Comic Sans MS" charset="0"/>
              </a:rPr>
              <a:t>	- project assignments (4)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F870B9D3-442B-EA41-814E-FDDE3628D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93" y="5148877"/>
            <a:ext cx="63530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charset="0"/>
              </a:rPr>
              <a:t>Meetings: </a:t>
            </a:r>
            <a:r>
              <a:rPr lang="en-US" dirty="0">
                <a:solidFill>
                  <a:srgbClr val="0432FF"/>
                </a:solidFill>
                <a:latin typeface="Comic Sans MS" charset="0"/>
              </a:rPr>
              <a:t>2 X per week afternoon/morning</a:t>
            </a:r>
            <a:endParaRPr lang="en-US" sz="2000" dirty="0">
              <a:solidFill>
                <a:srgbClr val="0432FF"/>
              </a:solidFill>
              <a:latin typeface="Comic Sans MS" charset="0"/>
            </a:endParaRP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879B3C52-1E8D-B844-82EB-120ADA0E2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93" y="4395630"/>
            <a:ext cx="6811480" cy="58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Comic Sans MS" charset="0"/>
              </a:rPr>
              <a:t>H&amp;S ware:</a:t>
            </a:r>
            <a:r>
              <a:rPr lang="en-US" dirty="0">
                <a:solidFill>
                  <a:srgbClr val="0000FF"/>
                </a:solidFill>
                <a:latin typeface="Comic Sans MS" charset="0"/>
              </a:rPr>
              <a:t>  (your own) laptop &amp; python/matlab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BBBC2A98-0715-B843-A0FA-918A130DA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93" y="5990641"/>
            <a:ext cx="71416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charset="0"/>
              </a:rPr>
              <a:t>Assessment:</a:t>
            </a:r>
            <a:r>
              <a:rPr lang="en-US" dirty="0">
                <a:solidFill>
                  <a:srgbClr val="0000FF"/>
                </a:solidFill>
                <a:latin typeface="Comic Sans MS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mic Sans MS" charset="0"/>
              </a:rPr>
              <a:t>written report for each assignment</a:t>
            </a:r>
            <a:endParaRPr lang="en-US" sz="2000" dirty="0">
              <a:solidFill>
                <a:srgbClr val="FF0000"/>
              </a:solidFill>
              <a:latin typeface="Comic Sans MS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2589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8" grpId="0"/>
      <p:bldP spid="15" grpId="0"/>
      <p:bldP spid="17" grpId="0" build="allAtOnce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069"/>
            <a:ext cx="9144000" cy="3231842"/>
          </a:xfrm>
          <a:prstGeom prst="rect">
            <a:avLst/>
          </a:prstGeom>
        </p:spPr>
      </p:pic>
      <p:sp>
        <p:nvSpPr>
          <p:cNvPr id="31753" name="Rectangle 36"/>
          <p:cNvSpPr>
            <a:spLocks noChangeArrowheads="1"/>
          </p:cNvSpPr>
          <p:nvPr/>
        </p:nvSpPr>
        <p:spPr bwMode="auto">
          <a:xfrm>
            <a:off x="0" y="0"/>
            <a:ext cx="9220200" cy="685800"/>
          </a:xfrm>
          <a:prstGeom prst="rect">
            <a:avLst/>
          </a:prstGeom>
          <a:solidFill>
            <a:srgbClr val="00009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1754" name="Text Box 6"/>
          <p:cNvSpPr txBox="1">
            <a:spLocks noChangeArrowheads="1"/>
          </p:cNvSpPr>
          <p:nvPr/>
        </p:nvSpPr>
        <p:spPr bwMode="auto">
          <a:xfrm>
            <a:off x="445970" y="55755"/>
            <a:ext cx="5320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charset="0"/>
                <a:ea typeface="Arial" charset="0"/>
                <a:cs typeface="Arial" charset="0"/>
              </a:rPr>
              <a:t>Project 1:   Excitons (quantum)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52389" y="770960"/>
            <a:ext cx="4181707" cy="2497874"/>
            <a:chOff x="4471639" y="780585"/>
            <a:chExt cx="4181707" cy="2497874"/>
          </a:xfrm>
        </p:grpSpPr>
        <p:sp>
          <p:nvSpPr>
            <p:cNvPr id="5" name="Rectangle 4"/>
            <p:cNvSpPr/>
            <p:nvPr/>
          </p:nvSpPr>
          <p:spPr bwMode="auto">
            <a:xfrm>
              <a:off x="4471639" y="780585"/>
              <a:ext cx="1750741" cy="249787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118302" y="1572322"/>
              <a:ext cx="2535044" cy="70252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649007" y="620378"/>
            <a:ext cx="5581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charset="0"/>
              </a:rPr>
              <a:t>optical absorption of a semiconductor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22948" y="3739376"/>
            <a:ext cx="8621052" cy="2873482"/>
            <a:chOff x="522948" y="3739376"/>
            <a:chExt cx="8621052" cy="28734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102" y="3739376"/>
              <a:ext cx="5768898" cy="287348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22948" y="4235232"/>
              <a:ext cx="25683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Comic Sans MS" charset="0"/>
                </a:rPr>
                <a:t>Excitons in Cu</a:t>
              </a:r>
              <a:r>
                <a:rPr lang="en-US" baseline="-25000" dirty="0">
                  <a:solidFill>
                    <a:srgbClr val="0000FF"/>
                  </a:solidFill>
                  <a:latin typeface="Comic Sans MS" charset="0"/>
                </a:rPr>
                <a:t>2</a:t>
              </a:r>
              <a:r>
                <a:rPr lang="en-US" dirty="0">
                  <a:solidFill>
                    <a:srgbClr val="0000FF"/>
                  </a:solidFill>
                  <a:latin typeface="Comic Sans MS" charset="0"/>
                </a:rPr>
                <a:t>O</a:t>
              </a: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2948" y="5119896"/>
              <a:ext cx="25699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Kazimierczuk et al,</a:t>
              </a:r>
            </a:p>
            <a:p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Nature 514, 343 (2014)</a:t>
              </a:r>
              <a:endParaRPr lang="en-US" sz="1800">
                <a:latin typeface="Arial" charset="0"/>
                <a:ea typeface="Arial" charset="0"/>
                <a:cs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87422" y="55755"/>
                <a:ext cx="3043718" cy="505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</m:acc>
                      <m:r>
                        <m:rPr>
                          <m:lit/>
                        </m:rPr>
                        <a:rPr lang="en-US" sz="3200" b="0" i="1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𝜓</m:t>
                      </m:r>
                      <m:d>
                        <m:dPr>
                          <m:ctrlPr>
                            <a:rPr lang="en-US" sz="3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𝐫</m:t>
                          </m:r>
                        </m:e>
                      </m:d>
                      <m:r>
                        <a:rPr lang="en-US" sz="3200" b="0" i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𝐸</m:t>
                      </m:r>
                      <m:r>
                        <m:rPr>
                          <m:lit/>
                        </m:rPr>
                        <a:rPr lang="en-US" sz="3200" b="0" i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𝜓</m:t>
                      </m:r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3200" b="1" i="0">
                          <a:solidFill>
                            <a:schemeClr val="bg1"/>
                          </a:solidFill>
                          <a:latin typeface="Cambria Math" charset="0"/>
                        </a:rPr>
                        <m:t>𝐫</m:t>
                      </m:r>
                      <m:r>
                        <a:rPr lang="en-US" sz="3200" b="1" i="1">
                          <a:solidFill>
                            <a:schemeClr val="bg1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32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422" y="55755"/>
                <a:ext cx="3043718" cy="505844"/>
              </a:xfrm>
              <a:prstGeom prst="rect">
                <a:avLst/>
              </a:prstGeom>
              <a:blipFill>
                <a:blip r:embed="rId5"/>
                <a:stretch>
                  <a:fillRect l="-2500" t="-14634" r="-4167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36"/>
          <p:cNvSpPr>
            <a:spLocks noChangeArrowheads="1"/>
          </p:cNvSpPr>
          <p:nvPr/>
        </p:nvSpPr>
        <p:spPr bwMode="auto">
          <a:xfrm>
            <a:off x="0" y="0"/>
            <a:ext cx="9220200" cy="685800"/>
          </a:xfrm>
          <a:prstGeom prst="rect">
            <a:avLst/>
          </a:prstGeom>
          <a:solidFill>
            <a:srgbClr val="00009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1754" name="Text Box 6"/>
          <p:cNvSpPr txBox="1">
            <a:spLocks noChangeArrowheads="1"/>
          </p:cNvSpPr>
          <p:nvPr/>
        </p:nvSpPr>
        <p:spPr bwMode="auto">
          <a:xfrm>
            <a:off x="-38354" y="55755"/>
            <a:ext cx="58176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charset="0"/>
                <a:ea typeface="Arial" charset="0"/>
                <a:cs typeface="Arial" charset="0"/>
              </a:rPr>
              <a:t>Project 2: magnetism (statistical)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268002" y="872743"/>
            <a:ext cx="5385345" cy="3404093"/>
            <a:chOff x="914400" y="1441450"/>
            <a:chExt cx="6423350" cy="4060219"/>
          </a:xfrm>
        </p:grpSpPr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1700213" y="2049463"/>
              <a:ext cx="0" cy="2974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914400" y="1905000"/>
              <a:ext cx="864595" cy="47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latin typeface="Arial" charset="0"/>
                  <a:ea typeface="Arial" charset="0"/>
                  <a:cs typeface="Arial" charset="0"/>
                </a:rPr>
                <a:t>M</a:t>
              </a:r>
              <a:r>
                <a:rPr lang="en-US" sz="2000">
                  <a:latin typeface="Arial" charset="0"/>
                  <a:ea typeface="Arial" charset="0"/>
                  <a:cs typeface="Arial" charset="0"/>
                </a:rPr>
                <a:t>(</a:t>
              </a:r>
              <a:r>
                <a:rPr lang="en-US" sz="2000" i="1">
                  <a:latin typeface="Arial" charset="0"/>
                  <a:ea typeface="Arial" charset="0"/>
                  <a:cs typeface="Arial" charset="0"/>
                </a:rPr>
                <a:t>T</a:t>
              </a:r>
              <a:r>
                <a:rPr lang="en-US" sz="2000">
                  <a:latin typeface="Arial" charset="0"/>
                  <a:ea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5386389" y="5024438"/>
              <a:ext cx="407633" cy="47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latin typeface="Arial" charset="0"/>
                  <a:ea typeface="Arial" charset="0"/>
                  <a:cs typeface="Arial" charset="0"/>
                </a:rPr>
                <a:t>T</a:t>
              </a:r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4479925" y="1973263"/>
              <a:ext cx="55563" cy="3054350"/>
            </a:xfrm>
            <a:custGeom>
              <a:avLst/>
              <a:gdLst>
                <a:gd name="T0" fmla="*/ 2147483647 w 18"/>
                <a:gd name="T1" fmla="*/ 2147483647 h 977"/>
                <a:gd name="T2" fmla="*/ 0 w 18"/>
                <a:gd name="T3" fmla="*/ 0 h 977"/>
                <a:gd name="T4" fmla="*/ 0 60000 65536"/>
                <a:gd name="T5" fmla="*/ 0 60000 65536"/>
                <a:gd name="T6" fmla="*/ 0 w 18"/>
                <a:gd name="T7" fmla="*/ 0 h 977"/>
                <a:gd name="T8" fmla="*/ 18 w 18"/>
                <a:gd name="T9" fmla="*/ 977 h 97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977">
                  <a:moveTo>
                    <a:pt x="18" y="977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4251325" y="5024439"/>
              <a:ext cx="747714" cy="47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latin typeface="Arial" charset="0"/>
                  <a:ea typeface="Arial" charset="0"/>
                  <a:cs typeface="Arial" charset="0"/>
                </a:rPr>
                <a:t>T</a:t>
              </a:r>
              <a:r>
                <a:rPr lang="en-US" sz="2000" i="1" baseline="-25000">
                  <a:latin typeface="Arial" charset="0"/>
                  <a:ea typeface="Arial" charset="0"/>
                  <a:cs typeface="Arial" charset="0"/>
                </a:rPr>
                <a:t>C</a:t>
              </a:r>
              <a:endParaRPr lang="en-US" sz="2000" i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1700213" y="5024438"/>
              <a:ext cx="3970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>
              <a:off x="4535488" y="5024438"/>
              <a:ext cx="156051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917575" y="1441450"/>
              <a:ext cx="2206802" cy="569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2000" i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rPr>
                <a:t>magnetization</a:t>
              </a:r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>
              <a:off x="4535488" y="5029200"/>
              <a:ext cx="1560512" cy="0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1700213" y="2598738"/>
              <a:ext cx="2835275" cy="2425700"/>
            </a:xfrm>
            <a:custGeom>
              <a:avLst/>
              <a:gdLst>
                <a:gd name="T0" fmla="*/ 0 w 907"/>
                <a:gd name="T1" fmla="*/ 2147483647 h 776"/>
                <a:gd name="T2" fmla="*/ 2147483647 w 907"/>
                <a:gd name="T3" fmla="*/ 2147483647 h 776"/>
                <a:gd name="T4" fmla="*/ 2147483647 w 907"/>
                <a:gd name="T5" fmla="*/ 2147483647 h 776"/>
                <a:gd name="T6" fmla="*/ 2147483647 w 907"/>
                <a:gd name="T7" fmla="*/ 2147483647 h 776"/>
                <a:gd name="T8" fmla="*/ 2147483647 w 907"/>
                <a:gd name="T9" fmla="*/ 2147483647 h 7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7"/>
                <a:gd name="T16" fmla="*/ 0 h 776"/>
                <a:gd name="T17" fmla="*/ 907 w 907"/>
                <a:gd name="T18" fmla="*/ 776 h 7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7" h="776">
                  <a:moveTo>
                    <a:pt x="0" y="5"/>
                  </a:moveTo>
                  <a:cubicBezTo>
                    <a:pt x="54" y="9"/>
                    <a:pt x="226" y="0"/>
                    <a:pt x="324" y="26"/>
                  </a:cubicBezTo>
                  <a:cubicBezTo>
                    <a:pt x="422" y="52"/>
                    <a:pt x="510" y="90"/>
                    <a:pt x="587" y="160"/>
                  </a:cubicBezTo>
                  <a:cubicBezTo>
                    <a:pt x="664" y="230"/>
                    <a:pt x="734" y="343"/>
                    <a:pt x="787" y="446"/>
                  </a:cubicBezTo>
                  <a:cubicBezTo>
                    <a:pt x="840" y="549"/>
                    <a:pt x="882" y="707"/>
                    <a:pt x="907" y="776"/>
                  </a:cubicBezTo>
                </a:path>
              </a:pathLst>
            </a:cu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4817383" y="2913080"/>
              <a:ext cx="2520367" cy="1027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2000" i="0" dirty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rPr>
                <a:t>continuous</a:t>
              </a:r>
            </a:p>
            <a:p>
              <a:pPr>
                <a:lnSpc>
                  <a:spcPct val="125000"/>
                </a:lnSpc>
              </a:pPr>
              <a:r>
                <a:rPr lang="en-US" sz="2000" i="0" dirty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rPr>
                <a:t>phase transition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09" y="3954607"/>
            <a:ext cx="2603500" cy="26289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66041" y="942588"/>
            <a:ext cx="2679700" cy="2908300"/>
            <a:chOff x="404542" y="3685788"/>
            <a:chExt cx="2679700" cy="29083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42" y="3685788"/>
              <a:ext cx="2679700" cy="2908300"/>
            </a:xfrm>
            <a:prstGeom prst="rect">
              <a:avLst/>
            </a:prstGeom>
          </p:spPr>
        </p:pic>
        <p:sp>
          <p:nvSpPr>
            <p:cNvPr id="12" name="Right Arrow 11"/>
            <p:cNvSpPr/>
            <p:nvPr/>
          </p:nvSpPr>
          <p:spPr bwMode="auto">
            <a:xfrm rot="16200000">
              <a:off x="2035098" y="4867506"/>
              <a:ext cx="635619" cy="289931"/>
            </a:xfrm>
            <a:prstGeom prst="rightArrow">
              <a:avLst>
                <a:gd name="adj1" fmla="val 37500"/>
                <a:gd name="adj2" fmla="val 88221"/>
              </a:avLst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4" name="Right Arrow 33"/>
            <p:cNvSpPr/>
            <p:nvPr/>
          </p:nvSpPr>
          <p:spPr bwMode="auto">
            <a:xfrm rot="5400000" flipV="1">
              <a:off x="548269" y="3993994"/>
              <a:ext cx="635619" cy="289931"/>
            </a:xfrm>
            <a:prstGeom prst="rightArrow">
              <a:avLst>
                <a:gd name="adj1" fmla="val 37500"/>
                <a:gd name="adj2" fmla="val 88221"/>
              </a:avLst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563616" y="66906"/>
                <a:ext cx="3704989" cy="5109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</m:acc>
                      <m:r>
                        <a:rPr lang="en-US" sz="3200" b="0" i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Σ</m:t>
                          </m:r>
                        </m:e>
                        <m:sub>
                          <m:r>
                            <a:rPr lang="en-US" sz="3200" b="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3200" b="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/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charset="0"/>
                        </a:rPr>
                        <m:t>𝑍</m:t>
                      </m:r>
                    </m:oMath>
                  </m:oMathPara>
                </a14:m>
                <a:endParaRPr lang="en-US" sz="32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616" y="66906"/>
                <a:ext cx="3704989" cy="510909"/>
              </a:xfrm>
              <a:prstGeom prst="rect">
                <a:avLst/>
              </a:prstGeom>
              <a:blipFill>
                <a:blip r:embed="rId5"/>
                <a:stretch>
                  <a:fillRect t="-4878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3425360" y="4143515"/>
            <a:ext cx="4707066" cy="2144166"/>
            <a:chOff x="3425360" y="4143515"/>
            <a:chExt cx="4707066" cy="214416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4123" y="4532662"/>
              <a:ext cx="2318303" cy="1622812"/>
            </a:xfrm>
            <a:prstGeom prst="rect">
              <a:avLst/>
            </a:prstGeom>
          </p:spPr>
        </p:pic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3425360" y="4143515"/>
              <a:ext cx="1922321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i="0" dirty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rPr>
                <a:t>Monte Carlo</a:t>
              </a:r>
            </a:p>
            <a:p>
              <a:pPr>
                <a:lnSpc>
                  <a:spcPct val="125000"/>
                </a:lnSpc>
              </a:pPr>
              <a:r>
                <a:rPr lang="en-US" dirty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rPr>
                <a:t>simulation</a:t>
              </a:r>
              <a:endParaRPr lang="en-US" i="0" dirty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38" name="Text Box 16"/>
            <p:cNvSpPr txBox="1">
              <a:spLocks noChangeArrowheads="1"/>
            </p:cNvSpPr>
            <p:nvPr/>
          </p:nvSpPr>
          <p:spPr bwMode="auto">
            <a:xfrm>
              <a:off x="3436512" y="5425907"/>
              <a:ext cx="3185487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2000" i="0" dirty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rPr>
                <a:t>rolling the dice</a:t>
              </a:r>
            </a:p>
            <a:p>
              <a:pPr>
                <a:lnSpc>
                  <a:spcPct val="125000"/>
                </a:lnSpc>
              </a:pPr>
              <a:r>
                <a:rPr lang="en-US" sz="2000" dirty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rPr>
                <a:t>and assembling statistics</a:t>
              </a:r>
              <a:endParaRPr lang="en-US" sz="2000" i="0" dirty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559793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36"/>
          <p:cNvSpPr>
            <a:spLocks noChangeArrowheads="1"/>
          </p:cNvSpPr>
          <p:nvPr/>
        </p:nvSpPr>
        <p:spPr bwMode="auto">
          <a:xfrm>
            <a:off x="0" y="0"/>
            <a:ext cx="9220200" cy="685800"/>
          </a:xfrm>
          <a:prstGeom prst="rect">
            <a:avLst/>
          </a:prstGeom>
          <a:solidFill>
            <a:srgbClr val="00009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1754" name="Text Box 6"/>
          <p:cNvSpPr txBox="1">
            <a:spLocks noChangeArrowheads="1"/>
          </p:cNvSpPr>
          <p:nvPr/>
        </p:nvSpPr>
        <p:spPr bwMode="auto">
          <a:xfrm>
            <a:off x="492524" y="55755"/>
            <a:ext cx="4697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charset="0"/>
                <a:ea typeface="Arial" charset="0"/>
                <a:cs typeface="Arial" charset="0"/>
              </a:rPr>
              <a:t>Project 3: waves (quantum)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8245" y="685427"/>
            <a:ext cx="2408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charset="0"/>
              </a:rPr>
              <a:t>tunnel junction: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97913" y="167268"/>
                <a:ext cx="36252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solidFill>
                            <a:schemeClr val="bg1"/>
                          </a:solidFill>
                          <a:latin typeface="Cambria Math" charset="0"/>
                        </a:rPr>
                        <m:t>𝐌</m:t>
                      </m:r>
                      <m:r>
                        <a:rPr lang="en-US" b="0" i="0">
                          <a:solidFill>
                            <a:schemeClr val="bg1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n-US" b="1" i="0">
                          <a:solidFill>
                            <a:schemeClr val="bg1"/>
                          </a:solidFill>
                          <a:latin typeface="Cambria Math" charset="0"/>
                        </a:rPr>
                        <m:t>𝐌</m:t>
                      </m:r>
                      <m:d>
                        <m:dPr>
                          <m:ctrlPr>
                            <a:rPr lang="en-US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1" i="0">
                          <a:solidFill>
                            <a:schemeClr val="bg1"/>
                          </a:solidFill>
                          <a:latin typeface="Cambria Math" charset="0"/>
                        </a:rPr>
                        <m:t>𝐌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charset="0"/>
                        </a:rPr>
                        <m:t>…</m:t>
                      </m:r>
                      <m:r>
                        <a:rPr lang="en-US" b="1" i="0">
                          <a:solidFill>
                            <a:schemeClr val="bg1"/>
                          </a:solidFill>
                          <a:latin typeface="Cambria Math" charset="0"/>
                        </a:rPr>
                        <m:t>𝐌</m:t>
                      </m:r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b="0" i="1">
                          <a:solidFill>
                            <a:schemeClr val="bg1"/>
                          </a:solidFill>
                          <a:latin typeface="Cambria Math" charset="0"/>
                        </a:rPr>
                        <m:t>)</m:t>
                      </m:r>
                      <m:r>
                        <a:rPr lang="en-US" b="1" i="1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913" y="167268"/>
                <a:ext cx="362528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345" t="-139344" r="-2857" b="-177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73" y="1362979"/>
            <a:ext cx="6731169" cy="3492588"/>
          </a:xfrm>
          <a:prstGeom prst="rect">
            <a:avLst/>
          </a:prstGeom>
        </p:spPr>
      </p:pic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051512" y="5071454"/>
            <a:ext cx="2337499" cy="52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285750" indent="-285750" algn="l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0" hangingPunct="0">
              <a:lnSpc>
                <a:spcPct val="130000"/>
              </a:lnSpc>
              <a:buClr>
                <a:srgbClr val="FF0000"/>
              </a:buClr>
              <a:buFont typeface="Wingdings" charset="2"/>
              <a:buChar char="Ø"/>
            </a:pPr>
            <a:r>
              <a:rPr lang="en-US" altLang="en-US">
                <a:solidFill>
                  <a:srgbClr val="0432FF"/>
                </a:solidFill>
                <a:latin typeface="Comic Sans MS" charset="0"/>
              </a:rPr>
              <a:t>conductance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424325" y="5002577"/>
                <a:ext cx="4546950" cy="691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charset="0"/>
                        </a:rPr>
                        <m:t>𝐺</m:t>
                      </m:r>
                      <m:r>
                        <a:rPr lang="en-US" b="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en-US" b="0" i="1">
                              <a:latin typeface="Cambria Math" charset="0"/>
                            </a:rPr>
                            <m:t>𝑈</m:t>
                          </m:r>
                        </m:den>
                      </m:f>
                      <m:r>
                        <a:rPr lang="en-US" b="0" i="1">
                          <a:latin typeface="Cambria Math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b="0" i="0">
                          <a:latin typeface="Cambria Math" charset="0"/>
                        </a:rPr>
                        <m:t>Transmission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>
                          <a:latin typeface="Cambria Math" panose="02040503050406030204" pitchFamily="18" charset="0"/>
                        </a:rPr>
                        <m:t>coefficient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325" y="5002577"/>
                <a:ext cx="4546950" cy="691600"/>
              </a:xfrm>
              <a:prstGeom prst="rect">
                <a:avLst/>
              </a:prstGeom>
              <a:blipFill>
                <a:blip r:embed="rId5"/>
                <a:stretch>
                  <a:fillRect l="-1114" r="-836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4EC036F3-9EAA-1941-8E7B-554CF4933359}"/>
              </a:ext>
            </a:extLst>
          </p:cNvPr>
          <p:cNvGrpSpPr/>
          <p:nvPr/>
        </p:nvGrpSpPr>
        <p:grpSpPr>
          <a:xfrm>
            <a:off x="2195319" y="1064687"/>
            <a:ext cx="4291013" cy="877870"/>
            <a:chOff x="2195319" y="1064687"/>
            <a:chExt cx="4291013" cy="877870"/>
          </a:xfrm>
        </p:grpSpPr>
        <p:sp>
          <p:nvSpPr>
            <p:cNvPr id="14" name="AutoShape 10"/>
            <p:cNvSpPr>
              <a:spLocks/>
            </p:cNvSpPr>
            <p:nvPr/>
          </p:nvSpPr>
          <p:spPr bwMode="auto">
            <a:xfrm rot="16200000">
              <a:off x="4004814" y="-538961"/>
              <a:ext cx="672023" cy="4291013"/>
            </a:xfrm>
            <a:prstGeom prst="rightBracket">
              <a:avLst>
                <a:gd name="adj" fmla="val 44516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4055468" y="1064687"/>
              <a:ext cx="371475" cy="40322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4022131" y="1099612"/>
              <a:ext cx="3905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000" i="1">
                  <a:latin typeface="Comic Sans MS" charset="0"/>
                </a:rPr>
                <a:t>U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B3A4C3E-D614-B34C-85F1-CE324E82B5F3}"/>
              </a:ext>
            </a:extLst>
          </p:cNvPr>
          <p:cNvGrpSpPr/>
          <p:nvPr/>
        </p:nvGrpSpPr>
        <p:grpSpPr>
          <a:xfrm>
            <a:off x="4777886" y="2035007"/>
            <a:ext cx="4386473" cy="694845"/>
            <a:chOff x="4777886" y="2035007"/>
            <a:chExt cx="4386473" cy="694845"/>
          </a:xfrm>
        </p:grpSpPr>
        <p:sp>
          <p:nvSpPr>
            <p:cNvPr id="20" name="Line 4"/>
            <p:cNvSpPr>
              <a:spLocks noChangeShapeType="1"/>
            </p:cNvSpPr>
            <p:nvPr/>
          </p:nvSpPr>
          <p:spPr bwMode="auto">
            <a:xfrm flipV="1">
              <a:off x="4777886" y="2587457"/>
              <a:ext cx="2281238" cy="301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5181111" y="2035007"/>
              <a:ext cx="512763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altLang="en-US" i="1">
                  <a:latin typeface="Comic Sans MS" charset="0"/>
                </a:rPr>
                <a:t>I</a:t>
              </a:r>
              <a:r>
                <a:rPr lang="en-US" altLang="en-US" i="1" baseline="-25000">
                  <a:latin typeface="Comic Sans MS" charset="0"/>
                </a:rPr>
                <a:t>T</a:t>
              </a:r>
              <a:endParaRPr lang="en-US" altLang="en-US">
                <a:latin typeface="Comic Sans MS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72120" y="2329742"/>
              <a:ext cx="209223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  <a:latin typeface="Comic Sans MS" charset="0"/>
                </a:rPr>
                <a:t>(tunnel) current</a:t>
              </a:r>
              <a:endParaRPr lang="en-US" sz="200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4D026B2-0EE3-DA43-B0A9-9B79FE85174D}"/>
              </a:ext>
            </a:extLst>
          </p:cNvPr>
          <p:cNvSpPr/>
          <p:nvPr/>
        </p:nvSpPr>
        <p:spPr>
          <a:xfrm>
            <a:off x="1367023" y="4070827"/>
            <a:ext cx="165659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000">
                <a:latin typeface="Comic Sans MS" charset="0"/>
              </a:rPr>
              <a:t>metal</a:t>
            </a:r>
            <a:endParaRPr lang="en-US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CF3326-69DA-E449-B364-5ADB1F99BF1D}"/>
              </a:ext>
            </a:extLst>
          </p:cNvPr>
          <p:cNvSpPr/>
          <p:nvPr/>
        </p:nvSpPr>
        <p:spPr>
          <a:xfrm>
            <a:off x="5658036" y="4070827"/>
            <a:ext cx="165659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000">
                <a:latin typeface="Comic Sans MS" charset="0"/>
              </a:rPr>
              <a:t>metal</a:t>
            </a:r>
            <a:endParaRPr lang="en-US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CF44CF-4B9F-2A4F-B66E-D65963D4CA92}"/>
              </a:ext>
            </a:extLst>
          </p:cNvPr>
          <p:cNvSpPr/>
          <p:nvPr/>
        </p:nvSpPr>
        <p:spPr>
          <a:xfrm>
            <a:off x="3389011" y="4070827"/>
            <a:ext cx="1656591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000">
                <a:latin typeface="Comic Sans MS" charset="0"/>
              </a:rPr>
              <a:t>insulator</a:t>
            </a:r>
          </a:p>
          <a:p>
            <a:pPr algn="ctr"/>
            <a:endParaRPr lang="en-US" sz="20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99EB0E-28C6-E146-85B4-CE2F5F278CBB}"/>
              </a:ext>
            </a:extLst>
          </p:cNvPr>
          <p:cNvSpPr/>
          <p:nvPr/>
        </p:nvSpPr>
        <p:spPr>
          <a:xfrm>
            <a:off x="1382316" y="2078125"/>
            <a:ext cx="128756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800">
                <a:latin typeface="Comic Sans MS" charset="0"/>
              </a:rPr>
              <a:t>electron</a:t>
            </a:r>
            <a:endParaRPr 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0913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Rectangle 36"/>
          <p:cNvSpPr>
            <a:spLocks noChangeArrowheads="1"/>
          </p:cNvSpPr>
          <p:nvPr/>
        </p:nvSpPr>
        <p:spPr bwMode="auto">
          <a:xfrm>
            <a:off x="0" y="0"/>
            <a:ext cx="9220200" cy="685800"/>
          </a:xfrm>
          <a:prstGeom prst="rect">
            <a:avLst/>
          </a:prstGeom>
          <a:solidFill>
            <a:srgbClr val="00009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1754" name="Text Box 6"/>
          <p:cNvSpPr txBox="1">
            <a:spLocks noChangeArrowheads="1"/>
          </p:cNvSpPr>
          <p:nvPr/>
        </p:nvSpPr>
        <p:spPr bwMode="auto">
          <a:xfrm>
            <a:off x="277072" y="81290"/>
            <a:ext cx="88280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mic Sans MS" charset="0"/>
                <a:ea typeface="Arial" charset="0"/>
                <a:cs typeface="Arial" charset="0"/>
              </a:rPr>
              <a:t>Project 4: molecular dynamics (classical/statistical)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56819" y="897490"/>
            <a:ext cx="3731696" cy="2979018"/>
            <a:chOff x="3913791" y="897490"/>
            <a:chExt cx="3731696" cy="2979018"/>
          </a:xfrm>
        </p:grpSpPr>
        <p:pic>
          <p:nvPicPr>
            <p:cNvPr id="11" name="Picture 2" descr="Image result for Lennard Jones potential">
              <a:extLst>
                <a:ext uri="{FF2B5EF4-FFF2-40B4-BE49-F238E27FC236}">
                  <a16:creationId xmlns:a16="http://schemas.microsoft.com/office/drawing/2014/main" id="{4A684B1E-D3F1-8443-AE09-3512969D1B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791" y="897490"/>
              <a:ext cx="3731696" cy="297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16">
              <a:extLst>
                <a:ext uri="{FF2B5EF4-FFF2-40B4-BE49-F238E27FC236}">
                  <a16:creationId xmlns:a16="http://schemas.microsoft.com/office/drawing/2014/main" id="{62870625-7148-CF4B-844A-CF0D06FABF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3048" y="1485144"/>
              <a:ext cx="2152521" cy="9775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dirty="0" err="1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rPr>
                <a:t>inter-atomic</a:t>
              </a:r>
              <a:r>
                <a:rPr lang="en-US" dirty="0">
                  <a:solidFill>
                    <a:srgbClr val="0000FF"/>
                  </a:solidFill>
                  <a:latin typeface="Comic Sans MS" charset="0"/>
                  <a:ea typeface="Comic Sans MS" charset="0"/>
                  <a:cs typeface="Comic Sans MS" charset="0"/>
                </a:rPr>
                <a:t> potential</a:t>
              </a:r>
              <a:endParaRPr lang="en-US" i="0" dirty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  <p:pic>
        <p:nvPicPr>
          <p:cNvPr id="1030" name="Picture 6" descr="Image result for Lennard jones fluid">
            <a:extLst>
              <a:ext uri="{FF2B5EF4-FFF2-40B4-BE49-F238E27FC236}">
                <a16:creationId xmlns:a16="http://schemas.microsoft.com/office/drawing/2014/main" id="{93FFBEFD-8A11-FF4E-8DEB-E365EB426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99" y="489483"/>
            <a:ext cx="2852633" cy="270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12B993-A07D-274E-8985-F511B9FB4866}"/>
              </a:ext>
            </a:extLst>
          </p:cNvPr>
          <p:cNvSpPr/>
          <p:nvPr/>
        </p:nvSpPr>
        <p:spPr bwMode="auto">
          <a:xfrm>
            <a:off x="729342" y="2481943"/>
            <a:ext cx="326571" cy="2994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468F9B-3901-9244-A506-799E09EE7187}"/>
              </a:ext>
            </a:extLst>
          </p:cNvPr>
          <p:cNvSpPr/>
          <p:nvPr/>
        </p:nvSpPr>
        <p:spPr bwMode="auto">
          <a:xfrm>
            <a:off x="598736" y="5377543"/>
            <a:ext cx="446315" cy="3720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5253" y="3009830"/>
            <a:ext cx="2950483" cy="3160919"/>
            <a:chOff x="315253" y="3009830"/>
            <a:chExt cx="2950483" cy="3160919"/>
          </a:xfrm>
        </p:grpSpPr>
        <p:pic>
          <p:nvPicPr>
            <p:cNvPr id="1026" name="Picture 2" descr="Image result for Lennard jones fluid">
              <a:extLst>
                <a:ext uri="{FF2B5EF4-FFF2-40B4-BE49-F238E27FC236}">
                  <a16:creationId xmlns:a16="http://schemas.microsoft.com/office/drawing/2014/main" id="{F7ECF423-9829-2D4E-AF28-A9CF56405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53" y="3370963"/>
              <a:ext cx="2950483" cy="279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E45B4881-2EAB-2141-BA4E-6ED8CBF0CF8F}"/>
                </a:ext>
              </a:extLst>
            </p:cNvPr>
            <p:cNvSpPr/>
            <p:nvPr/>
          </p:nvSpPr>
          <p:spPr bwMode="auto">
            <a:xfrm rot="5400000">
              <a:off x="1440177" y="3182674"/>
              <a:ext cx="635619" cy="289931"/>
            </a:xfrm>
            <a:prstGeom prst="rightArrow">
              <a:avLst>
                <a:gd name="adj1" fmla="val 37500"/>
                <a:gd name="adj2" fmla="val 88221"/>
              </a:avLst>
            </a:prstGeom>
            <a:solidFill>
              <a:schemeClr val="accent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35793" y="4003035"/>
            <a:ext cx="4068123" cy="2854965"/>
            <a:chOff x="3235927" y="4432889"/>
            <a:chExt cx="3444282" cy="2417160"/>
          </a:xfrm>
        </p:grpSpPr>
        <p:pic>
          <p:nvPicPr>
            <p:cNvPr id="1034" name="Picture 10" descr="Image result for Lennard jones phase diagram">
              <a:extLst>
                <a:ext uri="{FF2B5EF4-FFF2-40B4-BE49-F238E27FC236}">
                  <a16:creationId xmlns:a16="http://schemas.microsoft.com/office/drawing/2014/main" id="{2A1A7213-34ED-E647-980F-445D145BAB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927" y="4432889"/>
              <a:ext cx="3444282" cy="2417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D2AF5956-5EF4-1B49-B90A-D23E260E0C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9639" y="4684194"/>
              <a:ext cx="735828" cy="3773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1600" dirty="0">
                  <a:latin typeface="Calibri" panose="020F0502020204030204" pitchFamily="34" charset="0"/>
                  <a:ea typeface="Comic Sans MS" charset="0"/>
                  <a:cs typeface="Calibri" panose="020F0502020204030204" pitchFamily="34" charset="0"/>
                </a:rPr>
                <a:t>Liquid</a:t>
              </a:r>
              <a:endParaRPr lang="en-US" sz="1600" i="0" dirty="0">
                <a:latin typeface="Calibri" panose="020F0502020204030204" pitchFamily="34" charset="0"/>
                <a:ea typeface="Comic Sans MS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id="{C50A88F1-B35A-8046-8097-38008B6A2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7343" y="4586220"/>
              <a:ext cx="511628" cy="3773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1600" dirty="0">
                  <a:latin typeface="Calibri" panose="020F0502020204030204" pitchFamily="34" charset="0"/>
                  <a:ea typeface="Comic Sans MS" charset="0"/>
                  <a:cs typeface="Calibri" panose="020F0502020204030204" pitchFamily="34" charset="0"/>
                </a:rPr>
                <a:t>Gas</a:t>
              </a:r>
              <a:endParaRPr lang="en-US" sz="1600" i="0" dirty="0">
                <a:latin typeface="Calibri" panose="020F0502020204030204" pitchFamily="34" charset="0"/>
                <a:ea typeface="Comic Sans MS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 Box 16">
              <a:extLst>
                <a:ext uri="{FF2B5EF4-FFF2-40B4-BE49-F238E27FC236}">
                  <a16:creationId xmlns:a16="http://schemas.microsoft.com/office/drawing/2014/main" id="{2CAF2992-038F-0A4B-A942-1CA1ACAFDF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530" y="5018347"/>
              <a:ext cx="1267109" cy="3773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sz="1600" dirty="0">
                  <a:latin typeface="Calibri" panose="020F0502020204030204" pitchFamily="34" charset="0"/>
                  <a:ea typeface="Comic Sans MS" charset="0"/>
                  <a:cs typeface="Calibri" panose="020F0502020204030204" pitchFamily="34" charset="0"/>
                </a:rPr>
                <a:t>Coexisting</a:t>
              </a:r>
              <a:endParaRPr lang="en-US" sz="1600" i="0" dirty="0">
                <a:latin typeface="Calibri" panose="020F0502020204030204" pitchFamily="34" charset="0"/>
                <a:ea typeface="Comic Sans MS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Text Box 16">
            <a:extLst>
              <a:ext uri="{FF2B5EF4-FFF2-40B4-BE49-F238E27FC236}">
                <a16:creationId xmlns:a16="http://schemas.microsoft.com/office/drawing/2014/main" id="{62870625-7148-CF4B-844A-CF0D06FAB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35" y="2855146"/>
            <a:ext cx="18276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 err="1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atomic motions</a:t>
            </a:r>
            <a:endParaRPr lang="en-US" i="0" dirty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62870625-7148-CF4B-844A-CF0D06FAB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581" y="5773049"/>
            <a:ext cx="182768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 err="1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fluid</a:t>
            </a:r>
            <a:endParaRPr lang="en-US" i="0" dirty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4D86373-93B7-0E47-BBA6-E7E09BD9D31A}"/>
              </a:ext>
            </a:extLst>
          </p:cNvPr>
          <p:cNvGrpSpPr/>
          <p:nvPr/>
        </p:nvGrpSpPr>
        <p:grpSpPr>
          <a:xfrm>
            <a:off x="2812146" y="1910658"/>
            <a:ext cx="1853697" cy="1759377"/>
            <a:chOff x="2754994" y="1939236"/>
            <a:chExt cx="1853697" cy="17593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B4E0DA1-1E23-744E-BD97-9BFDAD1A085C}"/>
                    </a:ext>
                  </a:extLst>
                </p:cNvPr>
                <p:cNvSpPr txBox="1"/>
                <p:nvPr/>
              </p:nvSpPr>
              <p:spPr>
                <a:xfrm>
                  <a:off x="2928937" y="2957513"/>
                  <a:ext cx="1679754" cy="7411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f>
                          <m:f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>
                                    <a:latin typeface="Cambria Math" panose="02040503050406030204" pitchFamily="18" charset="0"/>
                                  </a:rPr>
                                  <m:t>𝐫</m:t>
                                </m:r>
                              </m:e>
                              <m:sub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sub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b="1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B4E0DA1-1E23-744E-BD97-9BFDAD1A08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8937" y="2957513"/>
                  <a:ext cx="1679754" cy="741100"/>
                </a:xfrm>
                <a:prstGeom prst="rect">
                  <a:avLst/>
                </a:prstGeom>
                <a:blipFill>
                  <a:blip r:embed="rId9"/>
                  <a:stretch>
                    <a:fillRect l="-1504" r="-752" b="-135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 Box 16">
              <a:extLst>
                <a:ext uri="{FF2B5EF4-FFF2-40B4-BE49-F238E27FC236}">
                  <a16:creationId xmlns:a16="http://schemas.microsoft.com/office/drawing/2014/main" id="{4C508F70-52DF-CE43-95DF-5B999F402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4994" y="1939236"/>
              <a:ext cx="1827689" cy="977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US" u="sng" dirty="0" err="1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rPr>
                <a:t>molecular </a:t>
              </a:r>
            </a:p>
            <a:p>
              <a:pPr algn="ctr">
                <a:lnSpc>
                  <a:spcPct val="125000"/>
                </a:lnSpc>
              </a:pPr>
              <a:r>
                <a:rPr lang="en-US" i="0" u="sng" dirty="0" err="1">
                  <a:solidFill>
                    <a:srgbClr val="FF0000"/>
                  </a:solidFill>
                  <a:latin typeface="Comic Sans MS" charset="0"/>
                  <a:ea typeface="Comic Sans MS" charset="0"/>
                  <a:cs typeface="Comic Sans MS" charset="0"/>
                </a:rPr>
                <a:t>dynamics</a:t>
              </a:r>
              <a:endParaRPr lang="en-US" i="0" u="sng" dirty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506178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5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5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5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5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5|1.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26880</TotalTime>
  <Words>282</Words>
  <Application>Microsoft Macintosh PowerPoint</Application>
  <PresentationFormat>On-screen Show (4:3)</PresentationFormat>
  <Paragraphs>64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ＭＳ Ｐゴシック</vt:lpstr>
      <vt:lpstr>Arial</vt:lpstr>
      <vt:lpstr>Calibri</vt:lpstr>
      <vt:lpstr>Cambria Math</vt:lpstr>
      <vt:lpstr>Comic Sans MS</vt:lpstr>
      <vt:lpstr>Times New Roman</vt:lpstr>
      <vt:lpstr>Wingdings</vt:lpstr>
      <vt:lpstr>Default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G. Brocks</dc:creator>
  <cp:lastModifiedBy>Brocks, Gerard (UT-TNW)</cp:lastModifiedBy>
  <cp:revision>555</cp:revision>
  <cp:lastPrinted>2017-04-24T15:43:39Z</cp:lastPrinted>
  <dcterms:created xsi:type="dcterms:W3CDTF">2016-04-18T10:44:32Z</dcterms:created>
  <dcterms:modified xsi:type="dcterms:W3CDTF">2022-12-14T10:58:01Z</dcterms:modified>
</cp:coreProperties>
</file>