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5" r:id="rId2"/>
  </p:sldMasterIdLst>
  <p:notesMasterIdLst>
    <p:notesMasterId r:id="rId27"/>
  </p:notesMasterIdLst>
  <p:handoutMasterIdLst>
    <p:handoutMasterId r:id="rId28"/>
  </p:handoutMasterIdLst>
  <p:sldIdLst>
    <p:sldId id="337" r:id="rId3"/>
    <p:sldId id="346" r:id="rId4"/>
    <p:sldId id="347" r:id="rId5"/>
    <p:sldId id="345" r:id="rId6"/>
    <p:sldId id="317" r:id="rId7"/>
    <p:sldId id="352" r:id="rId8"/>
    <p:sldId id="356" r:id="rId9"/>
    <p:sldId id="357" r:id="rId10"/>
    <p:sldId id="353" r:id="rId11"/>
    <p:sldId id="358" r:id="rId12"/>
    <p:sldId id="318" r:id="rId13"/>
    <p:sldId id="355" r:id="rId14"/>
    <p:sldId id="327" r:id="rId15"/>
    <p:sldId id="326" r:id="rId16"/>
    <p:sldId id="320" r:id="rId17"/>
    <p:sldId id="324" r:id="rId18"/>
    <p:sldId id="349" r:id="rId19"/>
    <p:sldId id="351" r:id="rId20"/>
    <p:sldId id="350" r:id="rId21"/>
    <p:sldId id="322" r:id="rId22"/>
    <p:sldId id="338" r:id="rId23"/>
    <p:sldId id="341" r:id="rId24"/>
    <p:sldId id="342" r:id="rId25"/>
    <p:sldId id="359" r:id="rId26"/>
  </p:sldIdLst>
  <p:sldSz cx="9144000" cy="6858000" type="screen4x3"/>
  <p:notesSz cx="6669088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굴림" panose="020B0600000101010101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85443"/>
  </p:normalViewPr>
  <p:slideViewPr>
    <p:cSldViewPr>
      <p:cViewPr varScale="1">
        <p:scale>
          <a:sx n="100" d="100"/>
          <a:sy n="100" d="100"/>
        </p:scale>
        <p:origin x="21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464" y="-68"/>
      </p:cViewPr>
      <p:guideLst>
        <p:guide orient="horz" pos="3126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6F1132A2-6D18-8BF9-95F2-C840672EAE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D5A0BD7D-9AA1-3D55-BF27-0D5F5BE7F23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7940" name="Rectangle 4">
            <a:extLst>
              <a:ext uri="{FF2B5EF4-FFF2-40B4-BE49-F238E27FC236}">
                <a16:creationId xmlns:a16="http://schemas.microsoft.com/office/drawing/2014/main" id="{77408980-066E-9805-AC19-14B1F018B0D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7941" name="Rectangle 5">
            <a:extLst>
              <a:ext uri="{FF2B5EF4-FFF2-40B4-BE49-F238E27FC236}">
                <a16:creationId xmlns:a16="http://schemas.microsoft.com/office/drawing/2014/main" id="{660AE4B8-A132-0136-6D8A-1D5974EC7E6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372CF0D-777A-B344-98D0-2362F48A0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591BC9E2-E7AA-E886-2697-D34DA74F66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6E7B422-D27C-201F-D991-D804D51FB40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AB53B218-EB46-6CC2-DB0D-82C18246D9C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8D1A704B-E340-38C5-292F-675AD903420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6463"/>
            <a:ext cx="4891088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3574832E-F89E-E85E-69CD-6446C8532D7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8615" name="Rectangle 7">
            <a:extLst>
              <a:ext uri="{FF2B5EF4-FFF2-40B4-BE49-F238E27FC236}">
                <a16:creationId xmlns:a16="http://schemas.microsoft.com/office/drawing/2014/main" id="{1CD10B82-F588-21D6-4025-ACFED1D720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4DF61B2-C535-C647-84BF-9D98320FC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51F384CD-C5A5-9BCD-384D-6F02615C7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4B41F868-B6CB-FE42-DCA3-527D13920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FD5EA855-8E0A-8760-8803-3A60BAFAB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38E7BF14-AD1F-5C4B-A4FA-8CDEB8A127C7}" type="slidenum">
              <a:rPr lang="en-US" altLang="en-US" sz="1200" smtClean="0">
                <a:latin typeface="Times New Roman" panose="02020603050405020304" pitchFamily="18" charset="0"/>
              </a:rPr>
              <a:pPr/>
              <a:t>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>
            <a:extLst>
              <a:ext uri="{FF2B5EF4-FFF2-40B4-BE49-F238E27FC236}">
                <a16:creationId xmlns:a16="http://schemas.microsoft.com/office/drawing/2014/main" id="{233BD55B-44A1-3793-509D-C1CBC5C90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Notes Placeholder 2">
            <a:extLst>
              <a:ext uri="{FF2B5EF4-FFF2-40B4-BE49-F238E27FC236}">
                <a16:creationId xmlns:a16="http://schemas.microsoft.com/office/drawing/2014/main" id="{0AF9057B-2EE1-C5D2-F411-F938EC44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From mathematical and physical/intuitive perspective, you will be able to describe how waves are diffracted by various aperatures. Like this one, and inlet breaking the sea.</a:t>
            </a:r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875A63D1-21B5-A428-27F7-A41373D0DD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015D5ABA-3100-A94C-B7C3-ED8F25E449D2}" type="slidenum">
              <a:rPr lang="en-US" altLang="en-US" sz="1200" smtClean="0">
                <a:latin typeface="Times New Roman" panose="02020603050405020304" pitchFamily="18" charset="0"/>
              </a:rPr>
              <a:pPr/>
              <a:t>13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6FA3BAC7-042A-C983-E845-0C300F11AC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A586FD3D-1E82-E4FF-23BA-E2BE8BF88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When it comes to diffraction of light (which afterall is the focus), we will start from the perspective of a single photon. Beautiful, almost philosophical approach to describing the paths of photons. </a:t>
            </a: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AA804964-7FA2-86E6-5457-371E414268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D35BAA2F-6367-A14A-B965-DB422764C481}" type="slidenum">
              <a:rPr lang="en-US" altLang="en-US" sz="1200" smtClean="0">
                <a:latin typeface="Times New Roman" panose="02020603050405020304" pitchFamily="18" charset="0"/>
              </a:rPr>
              <a:pPr/>
              <a:t>14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B1F5FF17-9EAB-338F-DBDC-D1EE27ACCB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1FA94CED-D997-E43D-01D7-6670BFF85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Strange aperatures (Fresnel lenses, phase plates), image filtering, spectroscopy (time-dependent signal analyzed to reveal frequencies of vibrational motion in molecules)</a:t>
            </a:r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AA3C8B0E-E39C-84CE-55F5-2C0D801AA3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BD2BB22C-AD58-8E45-B42F-06655803F021}" type="slidenum">
              <a:rPr lang="en-US" altLang="en-US" sz="1200" smtClean="0">
                <a:latin typeface="Times New Roman" panose="02020603050405020304" pitchFamily="18" charset="0"/>
              </a:rPr>
              <a:pPr/>
              <a:t>15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F12BBC05-7EBA-759E-CF0E-7A2B0C101D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4731C5D0-6CA6-DF63-FC6C-F519492CC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Do you recognize some? </a:t>
            </a:r>
            <a:b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Hans Lippershey [refractive telescope], Willebrord Snell [Snelius], Zacharias Janssen [microscope (debated)], Christiaan Huygens [telescopes, eye pieces, wave optics], Antonie van Leeuwenhoek [microscope]</a:t>
            </a:r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68A707A3-AB74-48B2-744A-D46A289244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DA26285C-F44F-DC47-B6A8-06E71316BB9E}" type="slidenum">
              <a:rPr lang="en-US" altLang="en-US" sz="1200" smtClean="0">
                <a:latin typeface="Times New Roman" panose="02020603050405020304" pitchFamily="18" charset="0"/>
              </a:rPr>
              <a:pPr/>
              <a:t>20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>
            <a:extLst>
              <a:ext uri="{FF2B5EF4-FFF2-40B4-BE49-F238E27FC236}">
                <a16:creationId xmlns:a16="http://schemas.microsoft.com/office/drawing/2014/main" id="{7371E6F2-C998-4D3B-7D89-A1580A883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Notes Placeholder 2">
            <a:extLst>
              <a:ext uri="{FF2B5EF4-FFF2-40B4-BE49-F238E27FC236}">
                <a16:creationId xmlns:a16="http://schemas.microsoft.com/office/drawing/2014/main" id="{F424DE25-561B-C439-2B0F-130822A88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80 participants</a:t>
            </a:r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D813963C-2D0B-ABE3-BD4F-521599AA0C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52C98767-CC5E-2A46-8CF3-6ECF98C0EDF7}" type="slidenum">
              <a:rPr lang="en-US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22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F97BF6B6-A6B8-5F8F-2713-E2C5416F02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E224D9C1-B764-27E9-508E-63483ECA8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9C7CBE70-096B-DE8C-B0C3-575002160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D8B571F1-1DE8-3243-85B3-D8D417078B74}" type="slidenum">
              <a:rPr lang="en-US" altLang="en-US" sz="1200" smtClean="0">
                <a:latin typeface="Times New Roman" panose="02020603050405020304" pitchFamily="18" charset="0"/>
              </a:rPr>
              <a:pPr/>
              <a:t>4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D4038BF3-B194-D7BD-0BF3-1BDCEDA046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047D6E42-3398-7F34-D7B9-0CCA04E4C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Previous TO road trips: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Philips research, ASML, Laser Center Hannover, GEO 600, Airbus Leiden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Local optics: Demcon, Focal, LioniX, Avantes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AMOLF, Rijnhuizen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Astron (Dwingeloo)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Laser Center Hannover; Geo600 Gravitational wave detector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Astron / LOFAR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student presentation topics: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Optical clocks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Holographic data storage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Squeezed light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Optical tweezers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Attosecond lasers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Telescopes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2FC123AC-5D59-BB12-0237-AF094880B7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0002CE55-D252-4840-B5EC-F0FDF5463E9E}" type="slidenum">
              <a:rPr lang="en-US" altLang="en-US" sz="1200" smtClean="0">
                <a:latin typeface="Times New Roman" panose="02020603050405020304" pitchFamily="18" charset="0"/>
              </a:rPr>
              <a:pPr/>
              <a:t>5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171AD6BB-C248-8853-62AF-F2FFC7F810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>
            <a:extLst>
              <a:ext uri="{FF2B5EF4-FFF2-40B4-BE49-F238E27FC236}">
                <a16:creationId xmlns:a16="http://schemas.microsoft.com/office/drawing/2014/main" id="{BBC30B37-1523-6E6A-FE67-21F42222E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L" altLang="en-N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7891" name="Slide Number Placeholder 3">
            <a:extLst>
              <a:ext uri="{FF2B5EF4-FFF2-40B4-BE49-F238E27FC236}">
                <a16:creationId xmlns:a16="http://schemas.microsoft.com/office/drawing/2014/main" id="{FE796CF3-77A7-5DDD-E540-EC87CDCA23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5B443E7F-DAB5-354D-A01E-FD480ECAF976}" type="slidenum">
              <a:rPr lang="en-US" altLang="en-US" sz="1200" smtClean="0">
                <a:latin typeface="Times New Roman" panose="02020603050405020304" pitchFamily="18" charset="0"/>
              </a:rPr>
              <a:pPr/>
              <a:t>7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>
            <a:extLst>
              <a:ext uri="{FF2B5EF4-FFF2-40B4-BE49-F238E27FC236}">
                <a16:creationId xmlns:a16="http://schemas.microsoft.com/office/drawing/2014/main" id="{71D471B4-A48C-9052-17F8-E06B2F1101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>
            <a:extLst>
              <a:ext uri="{FF2B5EF4-FFF2-40B4-BE49-F238E27FC236}">
                <a16:creationId xmlns:a16="http://schemas.microsoft.com/office/drawing/2014/main" id="{1A948CC0-BD7E-EE6F-E1DA-C6AB59AEF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NL" altLang="en-NL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9939" name="Slide Number Placeholder 3">
            <a:extLst>
              <a:ext uri="{FF2B5EF4-FFF2-40B4-BE49-F238E27FC236}">
                <a16:creationId xmlns:a16="http://schemas.microsoft.com/office/drawing/2014/main" id="{75AF776D-781E-9C7D-72F3-78A0194E00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4F26AB85-7E4A-1A41-96CC-7DFE3A3BEB1A}" type="slidenum">
              <a:rPr lang="en-US" altLang="en-US" sz="1200" smtClean="0">
                <a:latin typeface="Times New Roman" panose="02020603050405020304" pitchFamily="18" charset="0"/>
              </a:rPr>
              <a:pPr/>
              <a:t>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>
            <a:extLst>
              <a:ext uri="{FF2B5EF4-FFF2-40B4-BE49-F238E27FC236}">
                <a16:creationId xmlns:a16="http://schemas.microsoft.com/office/drawing/2014/main" id="{5A10398E-D460-A7D6-79A4-C503FB309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>
            <a:extLst>
              <a:ext uri="{FF2B5EF4-FFF2-40B4-BE49-F238E27FC236}">
                <a16:creationId xmlns:a16="http://schemas.microsoft.com/office/drawing/2014/main" id="{3EA6AA7A-1598-2774-ED25-2A217FC0C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Previous TO road trips: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Philips research, ASML, Laser Center Hannover, GEO 600, Airbus Leiden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Local optics: Demcon, Focal, LioniX, Avantes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AMOLF, Rijnhuizen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Astron (Dwingeloo)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Laser Center Hannover : Geo600 Gravitational wave detector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Astron / LOFAR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Examples of student presentation topics: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Optical clocks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Holographic data storage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Squeezed light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Optical tweezers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Attosecond lasers</a:t>
            </a:r>
          </a:p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Telescopes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188180C6-DAA1-F8CA-4794-09BBD518D4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2A92B6A1-3E30-A94D-9B8B-11A4F9F133BF}" type="slidenum">
              <a:rPr lang="en-US" altLang="en-US" sz="1200" smtClean="0">
                <a:latin typeface="Times New Roman" panose="02020603050405020304" pitchFamily="18" charset="0"/>
              </a:rPr>
              <a:pPr/>
              <a:t>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>
            <a:extLst>
              <a:ext uri="{FF2B5EF4-FFF2-40B4-BE49-F238E27FC236}">
                <a16:creationId xmlns:a16="http://schemas.microsoft.com/office/drawing/2014/main" id="{D43DDE37-220F-BBE5-20B6-8DA00E4FC8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>
            <a:extLst>
              <a:ext uri="{FF2B5EF4-FFF2-40B4-BE49-F238E27FC236}">
                <a16:creationId xmlns:a16="http://schemas.microsoft.com/office/drawing/2014/main" id="{D9FE7429-4414-5548-BD7E-70B97424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Live, everyday, getting a feel, developing intuition, look at patterns in space or time and be able to recognize the component frequencies, or learn how to extract them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4035" name="Slide Number Placeholder 3">
            <a:extLst>
              <a:ext uri="{FF2B5EF4-FFF2-40B4-BE49-F238E27FC236}">
                <a16:creationId xmlns:a16="http://schemas.microsoft.com/office/drawing/2014/main" id="{7019F01D-DEC5-D4B2-BB38-DABA3A95D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1379F069-15D3-2645-8AA4-D1DDA2F12F36}" type="slidenum">
              <a:rPr lang="en-US" altLang="en-US" sz="1200" smtClean="0">
                <a:latin typeface="Times New Roman" panose="02020603050405020304" pitchFamily="18" charset="0"/>
              </a:rPr>
              <a:pPr/>
              <a:t>10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>
            <a:extLst>
              <a:ext uri="{FF2B5EF4-FFF2-40B4-BE49-F238E27FC236}">
                <a16:creationId xmlns:a16="http://schemas.microsoft.com/office/drawing/2014/main" id="{3BE0B845-13FD-C16F-2F27-BD26AAB2BC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>
            <a:extLst>
              <a:ext uri="{FF2B5EF4-FFF2-40B4-BE49-F238E27FC236}">
                <a16:creationId xmlns:a16="http://schemas.microsoft.com/office/drawing/2014/main" id="{5344E1ED-29AF-A2F1-9C65-06319305B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Live, everyday, getting a feel, developing intuition, look at patterns in space or time and be able to recognize the component frequencies, or learn how to extract them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6083" name="Slide Number Placeholder 3">
            <a:extLst>
              <a:ext uri="{FF2B5EF4-FFF2-40B4-BE49-F238E27FC236}">
                <a16:creationId xmlns:a16="http://schemas.microsoft.com/office/drawing/2014/main" id="{FC0F0545-784E-A765-7F7E-AE9D15CFD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9F9AC3C4-9220-294A-A3D0-9461E1DDC58B}" type="slidenum">
              <a:rPr lang="en-US" altLang="en-US" sz="1200" smtClean="0">
                <a:latin typeface="Times New Roman" panose="02020603050405020304" pitchFamily="18" charset="0"/>
              </a:rPr>
              <a:pPr/>
              <a:t>11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62108CBA-7B70-1EF7-9A54-C5A9BB729B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45C993BC-915C-BEF8-5EE0-CF7AAEA6E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Live, everyday, getting a feel, developing intuition, look at patterns in space or time and be able to recognize the component frequencies, or learn how to extract them</a:t>
            </a:r>
          </a:p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9BA2C887-3DBB-CD78-A0EE-4E96A05EC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34" charset="-127"/>
              </a:defRPr>
            </a:lvl9pPr>
          </a:lstStyle>
          <a:p>
            <a:fld id="{173D92B2-22F1-1F42-933D-C96666B49C9D}" type="slidenum">
              <a:rPr lang="en-US" altLang="en-US" sz="1200" smtClean="0">
                <a:latin typeface="Times New Roman" panose="02020603050405020304" pitchFamily="18" charset="0"/>
              </a:rPr>
              <a:pPr/>
              <a:t>12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A027FE-4A41-E689-7AD5-926B025AF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F3CB913-A2F7-AA2A-1750-1F59C9EC73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F3941F-E56C-4FCC-A40A-B2D603EBB6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68FD7-E946-5C4F-B2C8-5F7E7BADEF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284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CA4640-E17E-CDA8-88BA-3BEE926504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3EC8B8-A169-E966-A604-3E471718C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651F4FB-5B61-DCDA-0AE9-412F829EB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BF984-0793-D742-B636-6A75709DBA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20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C74330-D648-0EA7-8C90-B484359D0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9A79AB-562C-A4A0-D583-2FCA2B67B5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EDB58-58FE-E454-94ED-52B2713639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11B7A-6ABD-E84F-BEE4-746CA4783A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4926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A81BB7-2B0B-C64A-98FB-980167229C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0C821D-E4EA-B231-0261-A54B0E6356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0D9C2-74C2-8701-8197-C8E1A96C0B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E0D13-B562-7245-8BDB-9313A5F99A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9529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F90F92-E1E1-F1C7-42EA-C40A2A40BD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DA10AC-1CC7-9125-0512-E33509122A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B6356E-A296-69F0-534E-C54978A4D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0C8CA8-92F4-B040-8E2A-3635161685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40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A12713-6470-6C99-F1CF-6C0E3B3058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785E8C-E557-684C-08BF-B2CBFA528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251C6E-58B3-8E28-A0AC-221284BDDC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B6E0B-5889-D547-AD34-ACF85659AA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762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89BD77-0165-FEFB-EA61-ACC1E4708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8D207C-CB62-9C63-5DA7-CCAE57E69C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C0DB3C-260F-83D5-14EE-F14EC7571D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1C2E7-1B2F-AF42-8F62-B49AFD4D85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693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255BD93-3EDD-8206-F50F-DE0548DB61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462349A-7161-48C5-C716-6ECFC5A36B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142F14-B015-F6E7-4497-AA8C76CEAC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8ED91-CC49-0945-A4E9-BB4B0C7DF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649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3DE8C7-0A15-6116-4D86-448EA4AC8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3385207-B1B0-8798-7077-91226F839A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606C806-DB6F-0C75-0B71-2040CAA7DE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D3BF-80A4-E642-AD15-910C74E0A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58147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6AA944-AFE9-9BB9-CF2A-9DE94CBFA0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12C7AD-C268-1AC8-1EF0-5981438A0E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98FEAF-AC94-0673-FB65-D893A470C5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4FE98-7BAE-7F4A-8AC4-BA42C63E7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673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64490A-9CFB-3CE4-E500-48E8F03F2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93C48B-8C9D-FAC9-AB26-6B00D028A0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26F1D5-7DD4-25AE-6567-A66B2F3B44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F8F34-2F8D-E542-86FF-F7F93D2DA1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65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6D2582-98AB-13EE-5179-94574B1E0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4CD1A3-2950-9262-8F6E-49520B8BA6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EEB8C0-97B1-7830-D81B-F3AD70D171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DF0F8-9101-7D41-AFDD-9A00647C9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057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47083E-F092-B8FD-6B6B-27777BAF5F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0FEB28-60CD-CE33-208A-D03B1D57AB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ADCFBD-D406-82E6-45EC-5C47589C41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D3004-5FFD-E142-8E99-82D9225C3B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6195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FAB55C-E830-9EC3-867C-7330FDA797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798D3E-B201-A4BD-2A56-E183831A1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AA7175-2B22-CC51-361E-B9ED5BD952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7D604-52A4-5146-8923-A6D45360F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434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79E0BD-EC0F-B893-B805-F0679454F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4D7D6E-73B4-E596-8AE4-36AC932D87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A6BF01-CC95-3078-C595-5CF91EA786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1BEB6-C20B-9F4C-B83B-83E9A8436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86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9B6A9A-868F-C252-6D4D-8733DF0A52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815A0C-6172-4E6A-F924-640FFF52B9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7C58B9-CA13-5B4F-F686-F87F020F61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C35CD-9D05-7941-8DE8-AE8D26D507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262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44FF68-AF75-826E-F18A-15C5DDECA6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971D2-03C2-4858-3A8E-44001068FB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4CE9D-E353-E89B-4D0E-AF2C760C8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81D06-C5B5-954E-B4AE-6127ADC4AB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873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4E0815-3351-6CCB-C3EB-14CE9E374E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9FCE712-5D52-021A-7AC0-B91CDF0B13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C5E1D9-651A-5EA9-5033-41B70E805E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4BEACF-D156-BB45-B72F-4D5FAFDF77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131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0649AA9-330A-B54C-3A92-41A33A6E8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3A1494-04AF-67ED-5D46-F04970C4CF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4F0C4E8-217A-332F-930B-6AC95FA09F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2702B-D97B-874B-A8E1-800B048C3B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4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B5B057-F6D7-8D87-FE71-A5F4029EAE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98FCE5-DC8D-D3A8-B6AB-D466353398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922C587-D68E-7668-A25D-18170F89A6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601AD-7BEE-4340-BFE9-1F1C9D6D83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136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045EB0-B996-B4D7-5EAD-7C7D291036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C54684-811B-B957-F47C-2F8410804E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1BBA2-D305-5E33-013B-93EA5FDE5B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333C1-C152-C74E-8DBC-53172FF48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87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74244E-A0E6-4655-876F-8F77D5F974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420087-34E1-9FF9-88F6-5DD758DEE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4AEE9C-0C3C-F828-E920-F293A14FF9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072E7-8891-7949-9D22-81DFEB0A0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140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9DE0E7D-B24B-B6EA-5420-FF9288D3A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4062F04-7F98-CA64-1C31-0BA9383E5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2C29CFF-370B-F68F-DE15-B354B50EB0D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D3DB4CE-DA72-CE58-3BB9-CE8B664BAA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A5A036F-88D1-2940-E749-D68E95ED72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E331993-D443-3649-B136-F9736803B6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1" name="Picture 8" descr="Background 1">
            <a:extLst>
              <a:ext uri="{FF2B5EF4-FFF2-40B4-BE49-F238E27FC236}">
                <a16:creationId xmlns:a16="http://schemas.microsoft.com/office/drawing/2014/main" id="{3A70A535-6751-1433-807B-A253F65272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F755550-A879-F41D-7320-72E298125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CE2106C3-90A6-F377-D603-A051466856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322E00-0985-5A17-CD03-57052EA13A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F73CF5-056A-4BA4-2076-5B535AA779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EBF0E25-AF2B-7630-43BF-F5D1F262A3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B60B6E8-24C7-7642-AB1B-8556921B6D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3319" name="Picture 8" descr="Background 1">
            <a:extLst>
              <a:ext uri="{FF2B5EF4-FFF2-40B4-BE49-F238E27FC236}">
                <a16:creationId xmlns:a16="http://schemas.microsoft.com/office/drawing/2014/main" id="{744B0D0C-D11A-86F8-D5CE-534F8B7037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D:%5CTechnische%20Optica%202007%5CFemtowelt%5Cstart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s://www.youtube.com/watch?v=xIFJLMyUwr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hyperlink" Target="D:%5CTechnische%20Optica%202007%5CFemtowelt%5Cstart.html" TargetMode="Externa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emf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1F6918F3-B4D7-F9DE-0287-A1B0990865F7}"/>
              </a:ext>
            </a:extLst>
          </p:cNvPr>
          <p:cNvSpPr txBox="1">
            <a:spLocks/>
          </p:cNvSpPr>
          <p:nvPr/>
        </p:nvSpPr>
        <p:spPr bwMode="auto">
          <a:xfrm>
            <a:off x="0" y="1981200"/>
            <a:ext cx="9144000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88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Technical Optics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IE" altLang="en-US" sz="88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IE" altLang="en-US" sz="4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Applied </a:t>
            </a:r>
            <a:r>
              <a:rPr lang="en-IE" altLang="en-US" sz="4400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NanoPhotonics</a:t>
            </a:r>
            <a:br>
              <a:rPr lang="en-IE" altLang="en-US" sz="88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</a:br>
            <a:endParaRPr lang="en-IE" altLang="en-US" sz="88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sp>
        <p:nvSpPr>
          <p:cNvPr id="27650" name="Rectangle 1">
            <a:extLst>
              <a:ext uri="{FF2B5EF4-FFF2-40B4-BE49-F238E27FC236}">
                <a16:creationId xmlns:a16="http://schemas.microsoft.com/office/drawing/2014/main" id="{23015DA0-B2D5-E1BC-77BA-BA9F501E6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2552700"/>
            <a:ext cx="6934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Femi </a:t>
            </a:r>
            <a:r>
              <a:rPr lang="en-US" altLang="ko-KR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Ojambati</a:t>
            </a:r>
            <a:r>
              <a:rPr lang="en-US" altLang="ko-KR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		</a:t>
            </a:r>
            <a:r>
              <a:rPr lang="en-US" altLang="ko-KR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Pepijn</a:t>
            </a:r>
            <a:r>
              <a:rPr lang="en-US" altLang="ko-KR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 </a:t>
            </a:r>
            <a:r>
              <a:rPr lang="en-US" altLang="ko-KR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Pinkse</a:t>
            </a:r>
            <a:endParaRPr lang="en-US" altLang="ko-KR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7">
            <a:extLst>
              <a:ext uri="{FF2B5EF4-FFF2-40B4-BE49-F238E27FC236}">
                <a16:creationId xmlns:a16="http://schemas.microsoft.com/office/drawing/2014/main" id="{141D7FA5-3F77-8F3F-A6A9-F8DE7ACF2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85800"/>
            <a:ext cx="6699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Fourier transforms — </a:t>
            </a:r>
            <a:r>
              <a:rPr lang="en-US" altLang="en-US" sz="4800" i="1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live</a:t>
            </a:r>
            <a:endParaRPr lang="en-US" altLang="en-US" sz="4800">
              <a:solidFill>
                <a:schemeClr val="bg1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sp>
        <p:nvSpPr>
          <p:cNvPr id="43010" name="TextBox 1">
            <a:extLst>
              <a:ext uri="{FF2B5EF4-FFF2-40B4-BE49-F238E27FC236}">
                <a16:creationId xmlns:a16="http://schemas.microsoft.com/office/drawing/2014/main" id="{F57E1223-5FAA-8004-0FC2-F47CC9593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"/>
            <a:ext cx="305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The bridging item:</a:t>
            </a:r>
          </a:p>
        </p:txBody>
      </p:sp>
      <p:pic>
        <p:nvPicPr>
          <p:cNvPr id="43011" name="Picture 2" descr="Q: What is a Fourier transform? What is it used for? | Ask a Mathematician  / Ask a Physicist">
            <a:extLst>
              <a:ext uri="{FF2B5EF4-FFF2-40B4-BE49-F238E27FC236}">
                <a16:creationId xmlns:a16="http://schemas.microsoft.com/office/drawing/2014/main" id="{EB09305B-1AE3-00E6-98BE-AD6EC22AA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400" y="1447800"/>
            <a:ext cx="78232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7">
            <a:extLst>
              <a:ext uri="{FF2B5EF4-FFF2-40B4-BE49-F238E27FC236}">
                <a16:creationId xmlns:a16="http://schemas.microsoft.com/office/drawing/2014/main" id="{7AFE02B9-2892-FB60-473F-D5D5774FA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85800"/>
            <a:ext cx="6699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Fourier transforms — </a:t>
            </a:r>
            <a:r>
              <a:rPr lang="en-US" altLang="en-US" sz="4800" i="1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live</a:t>
            </a:r>
            <a:endParaRPr lang="en-US" altLang="en-US" sz="4800">
              <a:solidFill>
                <a:schemeClr val="bg1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sp>
        <p:nvSpPr>
          <p:cNvPr id="45058" name="TextBox 1">
            <a:extLst>
              <a:ext uri="{FF2B5EF4-FFF2-40B4-BE49-F238E27FC236}">
                <a16:creationId xmlns:a16="http://schemas.microsoft.com/office/drawing/2014/main" id="{49E4772B-5AF8-D162-9D15-9BDC392EA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"/>
            <a:ext cx="305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The bridging item: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34B32-B847-1C53-BDD7-5A74705C8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3738" y="4491038"/>
            <a:ext cx="9493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BB5C9-F793-937D-EB99-E7C86394E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5263" y="4724400"/>
            <a:ext cx="146526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A9C1D6-1F21-D9C1-8FEA-E0BFFE254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9425" y="2090738"/>
            <a:ext cx="896938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4AE6B-EF05-37E6-F3A1-8CE59BF75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163" y="4114800"/>
            <a:ext cx="146367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2B0BF1-C86B-77A6-BA16-00F42B4FE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063" y="1909763"/>
            <a:ext cx="1473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0F365-2587-2445-02F7-058445DD7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2498725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7">
            <a:extLst>
              <a:ext uri="{FF2B5EF4-FFF2-40B4-BE49-F238E27FC236}">
                <a16:creationId xmlns:a16="http://schemas.microsoft.com/office/drawing/2014/main" id="{FF9A71EB-7C79-983F-DB07-1B892EDDE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685800"/>
            <a:ext cx="6699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Fourier transforms — </a:t>
            </a:r>
            <a:r>
              <a:rPr lang="en-US" altLang="en-US" sz="4800" i="1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live</a:t>
            </a:r>
            <a:endParaRPr lang="en-US" altLang="en-US" sz="4800">
              <a:solidFill>
                <a:schemeClr val="bg1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pic>
        <p:nvPicPr>
          <p:cNvPr id="47106" name="Picture 1">
            <a:extLst>
              <a:ext uri="{FF2B5EF4-FFF2-40B4-BE49-F238E27FC236}">
                <a16:creationId xmlns:a16="http://schemas.microsoft.com/office/drawing/2014/main" id="{F5733D45-6660-50A9-8F05-ACF5A4DCC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2588" y="1873250"/>
            <a:ext cx="59436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3">
            <a:extLst>
              <a:ext uri="{FF2B5EF4-FFF2-40B4-BE49-F238E27FC236}">
                <a16:creationId xmlns:a16="http://schemas.microsoft.com/office/drawing/2014/main" id="{DFA2F6D5-E3F1-1D88-1C3E-98540E50B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2143125"/>
            <a:ext cx="14287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Chalkduster" panose="03050602040202020205" pitchFamily="66" charset="77"/>
                <a:ea typeface="굴림" panose="020B0600000101010101" pitchFamily="34" charset="-127"/>
              </a:rPr>
              <a:t>Boller</a:t>
            </a:r>
          </a:p>
        </p:txBody>
      </p:sp>
      <p:sp>
        <p:nvSpPr>
          <p:cNvPr id="47108" name="TextBox 3">
            <a:extLst>
              <a:ext uri="{FF2B5EF4-FFF2-40B4-BE49-F238E27FC236}">
                <a16:creationId xmlns:a16="http://schemas.microsoft.com/office/drawing/2014/main" id="{96AA5366-D043-DB60-3AC3-1BEE5A933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404" y="2112963"/>
            <a:ext cx="1720344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halkduster" panose="03050602040202020205" pitchFamily="66" charset="77"/>
                <a:ea typeface="굴림" panose="020B0600000101010101" pitchFamily="34" charset="-127"/>
              </a:rPr>
              <a:t>Pinkse</a:t>
            </a:r>
            <a:endParaRPr lang="en-US" altLang="en-US" dirty="0">
              <a:latin typeface="Chalkduster" panose="03050602040202020205" pitchFamily="66" charset="77"/>
              <a:ea typeface="굴림" panose="020B0600000101010101" pitchFamily="34" charset="-127"/>
            </a:endParaRPr>
          </a:p>
        </p:txBody>
      </p:sp>
      <p:sp>
        <p:nvSpPr>
          <p:cNvPr id="47109" name="TextBox 1">
            <a:extLst>
              <a:ext uri="{FF2B5EF4-FFF2-40B4-BE49-F238E27FC236}">
                <a16:creationId xmlns:a16="http://schemas.microsoft.com/office/drawing/2014/main" id="{C8388C0D-6149-5AF6-7D85-5EF1C11D6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81000"/>
            <a:ext cx="30591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The bridging item: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Water wave diffraction.jpg">
            <a:extLst>
              <a:ext uri="{FF2B5EF4-FFF2-40B4-BE49-F238E27FC236}">
                <a16:creationId xmlns:a16="http://schemas.microsoft.com/office/drawing/2014/main" id="{64223AD6-7990-5D52-FBB8-C52CBD16A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371600"/>
            <a:ext cx="6477000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Box 2">
            <a:extLst>
              <a:ext uri="{FF2B5EF4-FFF2-40B4-BE49-F238E27FC236}">
                <a16:creationId xmlns:a16="http://schemas.microsoft.com/office/drawing/2014/main" id="{E224AA47-DCB1-7559-3A49-3FB838118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550" y="0"/>
            <a:ext cx="51736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Diffraction of waves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>
            <a:extLst>
              <a:ext uri="{FF2B5EF4-FFF2-40B4-BE49-F238E27FC236}">
                <a16:creationId xmlns:a16="http://schemas.microsoft.com/office/drawing/2014/main" id="{6E29903C-2B78-7579-745F-9ED303AEF6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971800"/>
            <a:ext cx="59372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2">
            <a:extLst>
              <a:ext uri="{FF2B5EF4-FFF2-40B4-BE49-F238E27FC236}">
                <a16:creationId xmlns:a16="http://schemas.microsoft.com/office/drawing/2014/main" id="{95F47DB5-0244-9CA5-AEB5-16835FDBF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152400"/>
            <a:ext cx="80216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Diffraction of light vs photons: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which path do they take?</a:t>
            </a:r>
          </a:p>
        </p:txBody>
      </p:sp>
      <p:sp>
        <p:nvSpPr>
          <p:cNvPr id="53251" name="TextBox 4">
            <a:extLst>
              <a:ext uri="{FF2B5EF4-FFF2-40B4-BE49-F238E27FC236}">
                <a16:creationId xmlns:a16="http://schemas.microsoft.com/office/drawing/2014/main" id="{4141914D-198E-5590-36A4-E19431E26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663" y="1955800"/>
            <a:ext cx="4276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“</a:t>
            </a:r>
            <a:r>
              <a:rPr lang="en-US" altLang="ja-JP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A Strange Theory of Light</a:t>
            </a: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”</a:t>
            </a:r>
            <a:r>
              <a:rPr lang="en-US" altLang="ja-JP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by Richard Feynman</a:t>
            </a:r>
            <a:endParaRPr lang="en-US" altLang="en-US" sz="200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5">
            <a:extLst>
              <a:ext uri="{FF2B5EF4-FFF2-40B4-BE49-F238E27FC236}">
                <a16:creationId xmlns:a16="http://schemas.microsoft.com/office/drawing/2014/main" id="{8188E4E5-86BA-D130-26BB-3D24EC760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138" y="0"/>
            <a:ext cx="6864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Applications of FT in optics</a:t>
            </a:r>
          </a:p>
        </p:txBody>
      </p:sp>
      <p:pic>
        <p:nvPicPr>
          <p:cNvPr id="55298" name="Picture 10" descr="linda_out_3">
            <a:extLst>
              <a:ext uri="{FF2B5EF4-FFF2-40B4-BE49-F238E27FC236}">
                <a16:creationId xmlns:a16="http://schemas.microsoft.com/office/drawing/2014/main" id="{300DCC90-5C35-BFF5-9ED2-F78E3D98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990600"/>
            <a:ext cx="20478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1" descr="linda_out_9">
            <a:extLst>
              <a:ext uri="{FF2B5EF4-FFF2-40B4-BE49-F238E27FC236}">
                <a16:creationId xmlns:a16="http://schemas.microsoft.com/office/drawing/2014/main" id="{A6A36474-650D-2F5B-EC9B-A2E9C348E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8382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2">
            <a:extLst>
              <a:ext uri="{FF2B5EF4-FFF2-40B4-BE49-F238E27FC236}">
                <a16:creationId xmlns:a16="http://schemas.microsoft.com/office/drawing/2014/main" id="{112A6FA2-66CE-4D2C-F8B0-DBF6756103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487738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9" descr="1015_fig1">
            <a:extLst>
              <a:ext uri="{FF2B5EF4-FFF2-40B4-BE49-F238E27FC236}">
                <a16:creationId xmlns:a16="http://schemas.microsoft.com/office/drawing/2014/main" id="{D08BD7C9-6528-AE5C-DF9E-137EBE8DF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3429000" cy="1876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3">
            <a:extLst>
              <a:ext uri="{FF2B5EF4-FFF2-40B4-BE49-F238E27FC236}">
                <a16:creationId xmlns:a16="http://schemas.microsoft.com/office/drawing/2014/main" id="{9015EE54-53CA-83F3-6E98-5A9ACFC039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3352800" cy="2019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 descr="hecht 11-16">
            <a:extLst>
              <a:ext uri="{FF2B5EF4-FFF2-40B4-BE49-F238E27FC236}">
                <a16:creationId xmlns:a16="http://schemas.microsoft.com/office/drawing/2014/main" id="{7D5127A8-D620-2C56-3F19-BAAB34A9A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500188"/>
            <a:ext cx="60198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TextBox 14">
            <a:extLst>
              <a:ext uri="{FF2B5EF4-FFF2-40B4-BE49-F238E27FC236}">
                <a16:creationId xmlns:a16="http://schemas.microsoft.com/office/drawing/2014/main" id="{949310D6-32C7-3F52-1858-FDAC9A1AD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238125"/>
            <a:ext cx="7251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FT explains image formation</a:t>
            </a:r>
          </a:p>
        </p:txBody>
      </p:sp>
      <p:pic>
        <p:nvPicPr>
          <p:cNvPr id="57347" name="Picture 4" descr="hecht 11-16">
            <a:extLst>
              <a:ext uri="{FF2B5EF4-FFF2-40B4-BE49-F238E27FC236}">
                <a16:creationId xmlns:a16="http://schemas.microsoft.com/office/drawing/2014/main" id="{98206E42-A199-F60C-CE75-59C58FD4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527175"/>
            <a:ext cx="60198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3" descr="C:\Documents and Settings\mhmj\Desktop\ILT2004\buntpuls.jpg">
            <a:hlinkClick r:id="rId2" action="ppaction://hlinkfile"/>
            <a:extLst>
              <a:ext uri="{FF2B5EF4-FFF2-40B4-BE49-F238E27FC236}">
                <a16:creationId xmlns:a16="http://schemas.microsoft.com/office/drawing/2014/main" id="{2BD7E0DC-D436-1A78-5922-B0C7B7FBA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3703638"/>
            <a:ext cx="3276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>
            <a:hlinkClick r:id="rId4"/>
            <a:extLst>
              <a:ext uri="{FF2B5EF4-FFF2-40B4-BE49-F238E27FC236}">
                <a16:creationId xmlns:a16="http://schemas.microsoft.com/office/drawing/2014/main" id="{8D2D6B00-3F41-8CE0-5FEA-0021527B02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990600"/>
            <a:ext cx="56102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3">
            <a:extLst>
              <a:ext uri="{FF2B5EF4-FFF2-40B4-BE49-F238E27FC236}">
                <a16:creationId xmlns:a16="http://schemas.microsoft.com/office/drawing/2014/main" id="{259A7A58-00A3-7E24-928B-5ACDA0D25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600200"/>
            <a:ext cx="17002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Can this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be true ?</a:t>
            </a:r>
          </a:p>
        </p:txBody>
      </p:sp>
      <p:sp>
        <p:nvSpPr>
          <p:cNvPr id="59396" name="TextBox 4">
            <a:extLst>
              <a:ext uri="{FF2B5EF4-FFF2-40B4-BE49-F238E27FC236}">
                <a16:creationId xmlns:a16="http://schemas.microsoft.com/office/drawing/2014/main" id="{D37CD797-31A8-2C02-D61D-F17131E37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008563"/>
            <a:ext cx="337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Shape light in time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>
            <a:extLst>
              <a:ext uri="{FF2B5EF4-FFF2-40B4-BE49-F238E27FC236}">
                <a16:creationId xmlns:a16="http://schemas.microsoft.com/office/drawing/2014/main" id="{AE8D3DCA-7575-BD2B-08D9-6007FC8D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025" y="1700213"/>
            <a:ext cx="64071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DF3C5DA-0A57-F276-47E7-2C347508A830}"/>
              </a:ext>
            </a:extLst>
          </p:cNvPr>
          <p:cNvSpPr txBox="1">
            <a:spLocks/>
          </p:cNvSpPr>
          <p:nvPr/>
        </p:nvSpPr>
        <p:spPr>
          <a:xfrm>
            <a:off x="1905000" y="4078288"/>
            <a:ext cx="4724400" cy="10795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8" charset="-128"/>
                <a:cs typeface="ＭＳ Ｐゴシック" pitchFamily="-108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65" charset="0"/>
              </a:defRPr>
            </a:lvl9pPr>
          </a:lstStyle>
          <a:p>
            <a:pPr algn="l">
              <a:defRPr/>
            </a:pPr>
            <a:r>
              <a:rPr lang="en-US" kern="0" dirty="0">
                <a:solidFill>
                  <a:schemeClr val="bg1"/>
                </a:solidFill>
              </a:rPr>
              <a:t>Y-Splitters ?!</a:t>
            </a:r>
          </a:p>
        </p:txBody>
      </p:sp>
      <p:sp>
        <p:nvSpPr>
          <p:cNvPr id="60419" name="TextBox 3">
            <a:extLst>
              <a:ext uri="{FF2B5EF4-FFF2-40B4-BE49-F238E27FC236}">
                <a16:creationId xmlns:a16="http://schemas.microsoft.com/office/drawing/2014/main" id="{BD4CB37F-BAF1-F0DF-764A-34D4049D0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81000"/>
            <a:ext cx="6019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No-go Theorems</a:t>
            </a:r>
          </a:p>
        </p:txBody>
      </p:sp>
      <p:sp>
        <p:nvSpPr>
          <p:cNvPr id="60420" name="TextBox 4">
            <a:extLst>
              <a:ext uri="{FF2B5EF4-FFF2-40B4-BE49-F238E27FC236}">
                <a16:creationId xmlns:a16="http://schemas.microsoft.com/office/drawing/2014/main" id="{5628E4D5-1EF6-F02F-A421-5007B615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586740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NL" sz="24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Time-reversal, Etendue, Phase-Space arguments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6" descr="GoldenGateFog_05">
            <a:extLst>
              <a:ext uri="{FF2B5EF4-FFF2-40B4-BE49-F238E27FC236}">
                <a16:creationId xmlns:a16="http://schemas.microsoft.com/office/drawing/2014/main" id="{483D6989-2387-7D1D-73C5-215615AF2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3886200" cy="274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20" descr="hand04">
            <a:extLst>
              <a:ext uri="{FF2B5EF4-FFF2-40B4-BE49-F238E27FC236}">
                <a16:creationId xmlns:a16="http://schemas.microsoft.com/office/drawing/2014/main" id="{23483B51-8FDF-D9F4-3A5B-326874F13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39719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3">
            <a:extLst>
              <a:ext uri="{FF2B5EF4-FFF2-40B4-BE49-F238E27FC236}">
                <a16:creationId xmlns:a16="http://schemas.microsoft.com/office/drawing/2014/main" id="{8FE5C0C4-E127-33B5-BC5A-2DA6AC14B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88" y="1752600"/>
            <a:ext cx="32623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Shape wavefronts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through “stuff” 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004D9533-F8D6-F531-3C58-7FD4B3C42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Calibri" panose="020F0502020204030204" pitchFamily="34" charset="0"/>
              </a:rPr>
              <a:t>Light: central source of information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E64A5A8B-5757-B5DF-5747-FA4E5D2B0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371600"/>
            <a:ext cx="3886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Calibri" panose="020F0502020204030204" pitchFamily="34" charset="0"/>
              </a:rPr>
              <a:t>Human communication</a:t>
            </a:r>
          </a:p>
        </p:txBody>
      </p:sp>
      <p:pic>
        <p:nvPicPr>
          <p:cNvPr id="29699" name="Picture 4" descr="discussion">
            <a:extLst>
              <a:ext uri="{FF2B5EF4-FFF2-40B4-BE49-F238E27FC236}">
                <a16:creationId xmlns:a16="http://schemas.microsoft.com/office/drawing/2014/main" id="{463592EC-5905-3464-38E5-BD060CE51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8" descr="bibel-bild">
            <a:extLst>
              <a:ext uri="{FF2B5EF4-FFF2-40B4-BE49-F238E27FC236}">
                <a16:creationId xmlns:a16="http://schemas.microsoft.com/office/drawing/2014/main" id="{37247180-0BD3-DF6F-4544-E0CF0488B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3048000"/>
            <a:ext cx="403860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 Box 10">
            <a:extLst>
              <a:ext uri="{FF2B5EF4-FFF2-40B4-BE49-F238E27FC236}">
                <a16:creationId xmlns:a16="http://schemas.microsoft.com/office/drawing/2014/main" id="{3900AF4C-E604-6E06-E03C-56460C2AB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1981200"/>
            <a:ext cx="4495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Optical retrieval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ancient data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>
            <a:extLst>
              <a:ext uri="{FF2B5EF4-FFF2-40B4-BE49-F238E27FC236}">
                <a16:creationId xmlns:a16="http://schemas.microsoft.com/office/drawing/2014/main" id="{3D29D152-BEEF-CF6E-BDF1-A97985177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077913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077913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0779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077913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en-US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To be achieved</a:t>
            </a:r>
            <a:endParaRPr lang="en-US" altLang="en-US" sz="480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6A0DB6-A365-C36A-E4C6-E344D6FC4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3" y="5816600"/>
            <a:ext cx="7512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0850" indent="-450850">
              <a:spcBef>
                <a:spcPct val="20000"/>
              </a:spcBef>
              <a:buChar char="•"/>
              <a:tabLst>
                <a:tab pos="712788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12788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127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12788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3.	Prepare for your next adventures and jobs</a:t>
            </a:r>
            <a:endParaRPr lang="nl-NL" altLang="en-US" i="1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9201E8-8A68-A396-0B32-8BE161C248E5}"/>
              </a:ext>
            </a:extLst>
          </p:cNvPr>
          <p:cNvGrpSpPr>
            <a:grpSpLocks/>
          </p:cNvGrpSpPr>
          <p:nvPr/>
        </p:nvGrpSpPr>
        <p:grpSpPr bwMode="auto">
          <a:xfrm>
            <a:off x="1490663" y="3292475"/>
            <a:ext cx="5949950" cy="1995488"/>
            <a:chOff x="1490663" y="2667000"/>
            <a:chExt cx="5949950" cy="1995488"/>
          </a:xfrm>
        </p:grpSpPr>
        <p:sp>
          <p:nvSpPr>
            <p:cNvPr id="64523" name="Rectangle 13">
              <a:extLst>
                <a:ext uri="{FF2B5EF4-FFF2-40B4-BE49-F238E27FC236}">
                  <a16:creationId xmlns:a16="http://schemas.microsoft.com/office/drawing/2014/main" id="{C80192FC-29CF-EA6D-71A4-B83DED174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0663" y="2667000"/>
              <a:ext cx="59499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450850" indent="-4508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nl-NL" altLang="en-US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rPr>
                <a:t>2.	Follow up great Dutch scientists</a:t>
              </a:r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endParaRPr>
            </a:p>
          </p:txBody>
        </p:sp>
        <p:sp>
          <p:nvSpPr>
            <p:cNvPr id="64524" name="Rectangle 1">
              <a:extLst>
                <a:ext uri="{FF2B5EF4-FFF2-40B4-BE49-F238E27FC236}">
                  <a16:creationId xmlns:a16="http://schemas.microsoft.com/office/drawing/2014/main" id="{C39F1C94-4C86-4AC8-6510-781972158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400" y="3214688"/>
              <a:ext cx="4572000" cy="14478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  <a:round/>
              <a:headEnd/>
              <a:tailEnd/>
            </a:ln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latin typeface="Arial" panose="020B0604020202020204" pitchFamily="34" charset="0"/>
                <a:ea typeface="굴림" panose="020B0600000101010101" pitchFamily="34" charset="-127"/>
              </a:endParaRPr>
            </a:p>
          </p:txBody>
        </p:sp>
        <p:pic>
          <p:nvPicPr>
            <p:cNvPr id="64525" name="Picture 2">
              <a:extLst>
                <a:ext uri="{FF2B5EF4-FFF2-40B4-BE49-F238E27FC236}">
                  <a16:creationId xmlns:a16="http://schemas.microsoft.com/office/drawing/2014/main" id="{A60950E0-DF8E-F482-8526-48FCB21A1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3189288"/>
              <a:ext cx="4572000" cy="145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6" name="TextBox 2">
            <a:extLst>
              <a:ext uri="{FF2B5EF4-FFF2-40B4-BE49-F238E27FC236}">
                <a16:creationId xmlns:a16="http://schemas.microsoft.com/office/drawing/2014/main" id="{79C2E977-75EF-29C7-D301-8329E216F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66738" y="1208088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FA9B58-BB70-E378-E941-CD159254C2E9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1219200"/>
            <a:ext cx="7864475" cy="1768475"/>
            <a:chOff x="533400" y="914400"/>
            <a:chExt cx="7864475" cy="1768822"/>
          </a:xfrm>
        </p:grpSpPr>
        <p:grpSp>
          <p:nvGrpSpPr>
            <p:cNvPr id="64518" name="Group 5">
              <a:extLst>
                <a:ext uri="{FF2B5EF4-FFF2-40B4-BE49-F238E27FC236}">
                  <a16:creationId xmlns:a16="http://schemas.microsoft.com/office/drawing/2014/main" id="{F9E6C4F1-59AB-82FF-42FB-88BA441A52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3400" y="914400"/>
              <a:ext cx="7864475" cy="1752600"/>
              <a:chOff x="533400" y="914400"/>
              <a:chExt cx="7864475" cy="1752600"/>
            </a:xfrm>
          </p:grpSpPr>
          <p:pic>
            <p:nvPicPr>
              <p:cNvPr id="64521" name="Picture 6" descr="http://www.townofchase.org/Double%20Rainbow.jpg">
                <a:extLst>
                  <a:ext uri="{FF2B5EF4-FFF2-40B4-BE49-F238E27FC236}">
                    <a16:creationId xmlns:a16="http://schemas.microsoft.com/office/drawing/2014/main" id="{FDA22B47-AD7F-47C6-4663-6D247E503A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7600" y="1514475"/>
                <a:ext cx="1536700" cy="115252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522" name="Rectangle 16">
                <a:extLst>
                  <a:ext uri="{FF2B5EF4-FFF2-40B4-BE49-F238E27FC236}">
                    <a16:creationId xmlns:a16="http://schemas.microsoft.com/office/drawing/2014/main" id="{621DAD5F-8CEC-3969-DE8D-E07AFE086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3400" y="914400"/>
                <a:ext cx="7864475" cy="584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tabLst>
                    <a:tab pos="450850" algn="l"/>
                    <a:tab pos="712788" algn="l"/>
                  </a:tabLs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tabLst>
                    <a:tab pos="450850" algn="l"/>
                    <a:tab pos="712788" algn="l"/>
                  </a:tabLs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tabLst>
                    <a:tab pos="450850" algn="l"/>
                    <a:tab pos="712788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450850" algn="l"/>
                    <a:tab pos="712788" algn="l"/>
                  </a:tabLs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nl-NL" altLang="en-US">
                    <a:solidFill>
                      <a:srgbClr val="FFFFFF"/>
                    </a:solidFill>
                    <a:latin typeface="Calibri" panose="020F0502020204030204" pitchFamily="34" charset="0"/>
                    <a:ea typeface="굴림" panose="020B0600000101010101" pitchFamily="34" charset="-127"/>
                  </a:rPr>
                  <a:t>1.	Understand more of the beauty of light</a:t>
                </a:r>
                <a:endParaRPr lang="en-US" altLang="en-US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endParaRPr>
              </a:p>
            </p:txBody>
          </p:sp>
        </p:grpSp>
        <p:pic>
          <p:nvPicPr>
            <p:cNvPr id="64519" name="Picture 3" descr="C:\Documents and Settings\mhmj\Desktop\ILT2004\buntpuls.jpg">
              <a:hlinkClick r:id="rId5" action="ppaction://hlinkfile"/>
              <a:extLst>
                <a:ext uri="{FF2B5EF4-FFF2-40B4-BE49-F238E27FC236}">
                  <a16:creationId xmlns:a16="http://schemas.microsoft.com/office/drawing/2014/main" id="{8A6E046B-CC49-450D-6324-F720665F9C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757" y="1489496"/>
              <a:ext cx="1722843" cy="11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520" name="Picture 6">
              <a:extLst>
                <a:ext uri="{FF2B5EF4-FFF2-40B4-BE49-F238E27FC236}">
                  <a16:creationId xmlns:a16="http://schemas.microsoft.com/office/drawing/2014/main" id="{2F323720-B4B0-4AFD-0D57-2E846488C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1503008"/>
              <a:ext cx="1828800" cy="1180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FA45D792-CC22-F6CE-E4F8-0CC94FC881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143000"/>
          </a:xfrm>
        </p:spPr>
        <p:txBody>
          <a:bodyPr/>
          <a:lstStyle/>
          <a:p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Look beyond Technical Optics: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D0CA108C-C86F-72B4-6922-7FC18572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5400"/>
            <a:ext cx="8305800" cy="41148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Internship</a:t>
            </a:r>
          </a:p>
          <a:p>
            <a:pPr>
              <a:defRPr/>
            </a:pP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MSc project</a:t>
            </a:r>
          </a:p>
          <a:p>
            <a:pPr>
              <a:defRPr/>
            </a:pP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PhD ?</a:t>
            </a:r>
          </a:p>
          <a:p>
            <a:pPr>
              <a:defRPr/>
            </a:pPr>
            <a:endParaRPr lang="en-US" altLang="en-US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0" indent="0">
              <a:buFontTx/>
              <a:buNone/>
              <a:defRPr/>
            </a:pP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Elective courses </a:t>
            </a:r>
          </a:p>
          <a:p>
            <a:pPr marL="0" indent="0">
              <a:buFontTx/>
              <a:buNone/>
              <a:defRPr/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Fundamentals of Photonics, Image </a:t>
            </a:r>
            <a:r>
              <a:rPr lang="en-US" altLang="en-US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Proces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. and Comp. Vision, Quantum Optics, 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Laser Physics Nonlinear Optics,</a:t>
            </a: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Light and Matter, Integrated Optics , Integrated Photonic Sys. and Exp., Quantum and Classical Emitters, Biomedical Optics ,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Nanophotonics</a:t>
            </a:r>
            <a:r>
              <a:rPr lang="en-GB" sz="2400" dirty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and </a:t>
            </a:r>
            <a:r>
              <a:rPr lang="en-GB" sz="2400" dirty="0" err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Plasmonics</a:t>
            </a:r>
            <a:endParaRPr lang="en-GB" sz="2400" dirty="0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utside&#10;&#10;Description automatically generated with low confidence">
            <a:extLst>
              <a:ext uri="{FF2B5EF4-FFF2-40B4-BE49-F238E27FC236}">
                <a16:creationId xmlns:a16="http://schemas.microsoft.com/office/drawing/2014/main" id="{5B83EE7A-C078-2C0E-71B1-192502ABE1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50" b="6684"/>
          <a:stretch/>
        </p:blipFill>
        <p:spPr>
          <a:xfrm>
            <a:off x="0" y="0"/>
            <a:ext cx="9144000" cy="6826250"/>
          </a:xfrm>
          <a:prstGeom prst="rect">
            <a:avLst/>
          </a:prstGeom>
        </p:spPr>
      </p:pic>
      <p:sp>
        <p:nvSpPr>
          <p:cNvPr id="67586" name="Title 1">
            <a:extLst>
              <a:ext uri="{FF2B5EF4-FFF2-40B4-BE49-F238E27FC236}">
                <a16:creationId xmlns:a16="http://schemas.microsoft.com/office/drawing/2014/main" id="{CE9454FB-B1B3-F098-F336-F00DED2BBA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30892" y="5297379"/>
            <a:ext cx="8928100" cy="1008062"/>
          </a:xfrm>
        </p:spPr>
        <p:txBody>
          <a:bodyPr/>
          <a:lstStyle/>
          <a:p>
            <a:r>
              <a:rPr lang="nl-NL" altLang="en-US" sz="54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Applied</a:t>
            </a:r>
            <a:r>
              <a:rPr lang="nl-NL" altLang="en-US" sz="5400" dirty="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nl-NL" altLang="en-US" sz="5400" dirty="0" err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NanoPhotonics</a:t>
            </a:r>
            <a:endParaRPr lang="nl-NL" altLang="en-US" sz="5400" dirty="0">
              <a:solidFill>
                <a:schemeClr val="bg1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7587" name="TextBox 4">
            <a:extLst>
              <a:ext uri="{FF2B5EF4-FFF2-40B4-BE49-F238E27FC236}">
                <a16:creationId xmlns:a16="http://schemas.microsoft.com/office/drawing/2014/main" id="{498DA31E-9091-8F34-9D2C-D9741E2A3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6200775"/>
            <a:ext cx="1441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Arial" panose="020B0604020202020204" pitchFamily="34" charset="0"/>
                <a:ea typeface="굴림" panose="020B0600000101010101" pitchFamily="34" charset="-127"/>
              </a:rPr>
              <a:t>LPNO</a:t>
            </a:r>
          </a:p>
        </p:txBody>
      </p:sp>
      <p:sp>
        <p:nvSpPr>
          <p:cNvPr id="67588" name="TextBox 5">
            <a:extLst>
              <a:ext uri="{FF2B5EF4-FFF2-40B4-BE49-F238E27FC236}">
                <a16:creationId xmlns:a16="http://schemas.microsoft.com/office/drawing/2014/main" id="{20AB3FC9-5ED9-6E87-B785-429E52012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498" y="6196013"/>
            <a:ext cx="9541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  <a:ea typeface="굴림" panose="020B0600000101010101" pitchFamily="34" charset="-127"/>
              </a:rPr>
              <a:t>iOS</a:t>
            </a:r>
          </a:p>
        </p:txBody>
      </p:sp>
      <p:sp>
        <p:nvSpPr>
          <p:cNvPr id="67589" name="TextBox 6">
            <a:extLst>
              <a:ext uri="{FF2B5EF4-FFF2-40B4-BE49-F238E27FC236}">
                <a16:creationId xmlns:a16="http://schemas.microsoft.com/office/drawing/2014/main" id="{4381E9BC-272E-8126-C886-424A9811E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6211888"/>
            <a:ext cx="149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Arial" panose="020B0604020202020204" pitchFamily="34" charset="0"/>
                <a:ea typeface="굴림" panose="020B0600000101010101" pitchFamily="34" charset="-127"/>
              </a:rPr>
              <a:t>COPS</a:t>
            </a:r>
          </a:p>
        </p:txBody>
      </p:sp>
      <p:sp>
        <p:nvSpPr>
          <p:cNvPr id="67590" name="TextBox 7">
            <a:extLst>
              <a:ext uri="{FF2B5EF4-FFF2-40B4-BE49-F238E27FC236}">
                <a16:creationId xmlns:a16="http://schemas.microsoft.com/office/drawing/2014/main" id="{C644E0A9-4F29-F396-709F-0183927BE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16" y="6180138"/>
            <a:ext cx="21082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>
                <a:latin typeface="Arial" panose="020B0604020202020204" pitchFamily="34" charset="0"/>
                <a:ea typeface="굴림" panose="020B0600000101010101" pitchFamily="34" charset="-127"/>
              </a:rPr>
              <a:t>BMPI OS</a:t>
            </a:r>
          </a:p>
        </p:txBody>
      </p:sp>
      <p:sp>
        <p:nvSpPr>
          <p:cNvPr id="67591" name="TextBox 8">
            <a:extLst>
              <a:ext uri="{FF2B5EF4-FFF2-40B4-BE49-F238E27FC236}">
                <a16:creationId xmlns:a16="http://schemas.microsoft.com/office/drawing/2014/main" id="{2C9F3C74-37F6-ECA0-F0DB-14A811C8C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0638" y="6161088"/>
            <a:ext cx="1135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Arial" panose="020B0604020202020204" pitchFamily="34" charset="0"/>
                <a:ea typeface="굴림" panose="020B0600000101010101" pitchFamily="34" charset="-127"/>
              </a:rPr>
              <a:t>NBP</a:t>
            </a:r>
          </a:p>
        </p:txBody>
      </p:sp>
      <p:pic>
        <p:nvPicPr>
          <p:cNvPr id="67592" name="Picture 9">
            <a:extLst>
              <a:ext uri="{FF2B5EF4-FFF2-40B4-BE49-F238E27FC236}">
                <a16:creationId xmlns:a16="http://schemas.microsoft.com/office/drawing/2014/main" id="{905180CC-8E8A-46EE-14EB-FAC63A87D8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4730750" cy="1320800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4" name="TextBox 6">
            <a:extLst>
              <a:ext uri="{FF2B5EF4-FFF2-40B4-BE49-F238E27FC236}">
                <a16:creationId xmlns:a16="http://schemas.microsoft.com/office/drawing/2014/main" id="{3FBB9915-E6BF-23A9-6E28-1390BC83D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6211888"/>
            <a:ext cx="12112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Arial" panose="020B0604020202020204" pitchFamily="34" charset="0"/>
                <a:ea typeface="굴림" panose="020B0600000101010101" pitchFamily="34" charset="-127"/>
              </a:rPr>
              <a:t>AQO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Content Placeholder 2">
            <a:extLst>
              <a:ext uri="{FF2B5EF4-FFF2-40B4-BE49-F238E27FC236}">
                <a16:creationId xmlns:a16="http://schemas.microsoft.com/office/drawing/2014/main" id="{95F82146-A43C-2803-1A4D-8A5B129EC7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3063" y="681038"/>
            <a:ext cx="9144000" cy="4114800"/>
          </a:xfrm>
        </p:spPr>
        <p:txBody>
          <a:bodyPr/>
          <a:lstStyle/>
          <a:p>
            <a:pPr marL="514350" indent="-514350">
              <a:buFontTx/>
              <a:buNone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Begin with serious fun in optics &amp;  photonics </a:t>
            </a:r>
          </a:p>
        </p:txBody>
      </p:sp>
      <p:pic>
        <p:nvPicPr>
          <p:cNvPr id="71682" name="Picture 2" descr="http://cops.nano-cops.com/sites/default/files/images/Nature491cover_hires.thumbnail.jpg">
            <a:extLst>
              <a:ext uri="{FF2B5EF4-FFF2-40B4-BE49-F238E27FC236}">
                <a16:creationId xmlns:a16="http://schemas.microsoft.com/office/drawing/2014/main" id="{9F7F698B-0E91-690D-28D7-E7F640E90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25" y="3205163"/>
            <a:ext cx="17526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>
            <a:extLst>
              <a:ext uri="{FF2B5EF4-FFF2-40B4-BE49-F238E27FC236}">
                <a16:creationId xmlns:a16="http://schemas.microsoft.com/office/drawing/2014/main" id="{70520468-77C8-F19A-4E08-BC476CE9CA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188" y="3224213"/>
            <a:ext cx="29495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7">
            <a:extLst>
              <a:ext uri="{FF2B5EF4-FFF2-40B4-BE49-F238E27FC236}">
                <a16:creationId xmlns:a16="http://schemas.microsoft.com/office/drawing/2014/main" id="{A94E2230-61A9-534C-DBA4-949B05267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5715000"/>
            <a:ext cx="1747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COPS &amp; NBP</a:t>
            </a:r>
          </a:p>
        </p:txBody>
      </p:sp>
      <p:sp>
        <p:nvSpPr>
          <p:cNvPr id="71685" name="TextBox 9">
            <a:extLst>
              <a:ext uri="{FF2B5EF4-FFF2-40B4-BE49-F238E27FC236}">
                <a16:creationId xmlns:a16="http://schemas.microsoft.com/office/drawing/2014/main" id="{7CA4BE1E-4299-6A2E-CAD5-7C9880AA9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0" y="5715000"/>
            <a:ext cx="1566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LPNO &amp; OS</a:t>
            </a:r>
          </a:p>
        </p:txBody>
      </p:sp>
      <p:sp>
        <p:nvSpPr>
          <p:cNvPr id="71686" name="TextBox 10">
            <a:extLst>
              <a:ext uri="{FF2B5EF4-FFF2-40B4-BE49-F238E27FC236}">
                <a16:creationId xmlns:a16="http://schemas.microsoft.com/office/drawing/2014/main" id="{8E169253-ED26-CD38-89D3-CDA5E7F94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8563" y="5640388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LPNO &amp; AQO</a:t>
            </a:r>
          </a:p>
        </p:txBody>
      </p:sp>
      <p:sp>
        <p:nvSpPr>
          <p:cNvPr id="71687" name="TextBox 11">
            <a:extLst>
              <a:ext uri="{FF2B5EF4-FFF2-40B4-BE49-F238E27FC236}">
                <a16:creationId xmlns:a16="http://schemas.microsoft.com/office/drawing/2014/main" id="{BEDA1516-4E21-ED47-CCF4-399A13CE4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65" y="1863725"/>
            <a:ext cx="562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Examples of recent ANP collaborative highlights</a:t>
            </a:r>
          </a:p>
        </p:txBody>
      </p:sp>
      <p:pic>
        <p:nvPicPr>
          <p:cNvPr id="71689" name="Picture 11">
            <a:extLst>
              <a:ext uri="{FF2B5EF4-FFF2-40B4-BE49-F238E27FC236}">
                <a16:creationId xmlns:a16="http://schemas.microsoft.com/office/drawing/2014/main" id="{DEE11CE4-6687-1E38-EDC7-42CEAF81E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950" y="3205163"/>
            <a:ext cx="34258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0" name="TextBox 1">
            <a:extLst>
              <a:ext uri="{FF2B5EF4-FFF2-40B4-BE49-F238E27FC236}">
                <a16:creationId xmlns:a16="http://schemas.microsoft.com/office/drawing/2014/main" id="{58AB1D2E-38FC-606C-7812-B4D70AE88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2701925"/>
            <a:ext cx="1550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see-through</a:t>
            </a:r>
          </a:p>
        </p:txBody>
      </p:sp>
      <p:sp>
        <p:nvSpPr>
          <p:cNvPr id="71691" name="TextBox 2">
            <a:extLst>
              <a:ext uri="{FF2B5EF4-FFF2-40B4-BE49-F238E27FC236}">
                <a16:creationId xmlns:a16="http://schemas.microsoft.com/office/drawing/2014/main" id="{E882E700-93F7-728B-6CEF-E4D66F0DA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8" y="2738438"/>
            <a:ext cx="206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Lowest linewidth</a:t>
            </a:r>
          </a:p>
        </p:txBody>
      </p:sp>
      <p:sp>
        <p:nvSpPr>
          <p:cNvPr id="71692" name="TextBox 3">
            <a:extLst>
              <a:ext uri="{FF2B5EF4-FFF2-40B4-BE49-F238E27FC236}">
                <a16:creationId xmlns:a16="http://schemas.microsoft.com/office/drawing/2014/main" id="{396E5C18-11FE-E45F-FCFB-1E01D6138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1950" y="2706688"/>
            <a:ext cx="3473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Quantum photonic processor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3579383A-E44A-923F-C295-BEC80948EC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8567" y="1647568"/>
            <a:ext cx="2597428" cy="725188"/>
          </a:xfrm>
          <a:prstGeom prst="rect">
            <a:avLst/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B8C446D3-3778-66B0-4BEE-F11E85112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NL" altLang="en-NL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Hope to see you soon!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7FAAA6-B0F5-2A95-10ED-08B9C631B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8817" y="1871185"/>
            <a:ext cx="2857984" cy="3234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BBE6E58-A23B-E75D-47FE-743F09BD7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199" y="1919507"/>
            <a:ext cx="5097429" cy="3185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35125691-7ABB-95B6-9F1F-5BDD3BB54F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74638"/>
            <a:ext cx="876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FFFF"/>
                </a:solidFill>
                <a:latin typeface="Calibri" panose="020F0502020204030204" pitchFamily="34" charset="0"/>
              </a:rPr>
              <a:t>Optical Instruments: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FFFFFF"/>
                </a:solidFill>
                <a:latin typeface="Calibri" panose="020F0502020204030204" pitchFamily="34" charset="0"/>
              </a:rPr>
              <a:t>gain knowledge about the “invisible”</a:t>
            </a:r>
          </a:p>
        </p:txBody>
      </p:sp>
      <p:sp>
        <p:nvSpPr>
          <p:cNvPr id="30722" name="Text Box 13">
            <a:extLst>
              <a:ext uri="{FF2B5EF4-FFF2-40B4-BE49-F238E27FC236}">
                <a16:creationId xmlns:a16="http://schemas.microsoft.com/office/drawing/2014/main" id="{5D725096-3889-CEDB-2C25-00EBBFBF8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188" y="2366963"/>
            <a:ext cx="1471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Universe</a:t>
            </a:r>
          </a:p>
        </p:txBody>
      </p:sp>
      <p:sp>
        <p:nvSpPr>
          <p:cNvPr id="30723" name="Text Box 7">
            <a:extLst>
              <a:ext uri="{FF2B5EF4-FFF2-40B4-BE49-F238E27FC236}">
                <a16:creationId xmlns:a16="http://schemas.microsoft.com/office/drawing/2014/main" id="{FA46487A-5886-92D7-527E-B9E5B74B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363" y="1600200"/>
            <a:ext cx="1776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Living Cells</a:t>
            </a:r>
          </a:p>
        </p:txBody>
      </p:sp>
      <p:grpSp>
        <p:nvGrpSpPr>
          <p:cNvPr id="30724" name="Group 1">
            <a:extLst>
              <a:ext uri="{FF2B5EF4-FFF2-40B4-BE49-F238E27FC236}">
                <a16:creationId xmlns:a16="http://schemas.microsoft.com/office/drawing/2014/main" id="{2E20BF59-9DD3-5A8F-B7FE-4248B2FCC0C0}"/>
              </a:ext>
            </a:extLst>
          </p:cNvPr>
          <p:cNvGrpSpPr>
            <a:grpSpLocks/>
          </p:cNvGrpSpPr>
          <p:nvPr/>
        </p:nvGrpSpPr>
        <p:grpSpPr bwMode="auto">
          <a:xfrm>
            <a:off x="527050" y="2366963"/>
            <a:ext cx="3035300" cy="2581275"/>
            <a:chOff x="2819400" y="1524000"/>
            <a:chExt cx="3035300" cy="2581275"/>
          </a:xfrm>
        </p:grpSpPr>
        <p:sp>
          <p:nvSpPr>
            <p:cNvPr id="30732" name="Text Box 5">
              <a:extLst>
                <a:ext uri="{FF2B5EF4-FFF2-40B4-BE49-F238E27FC236}">
                  <a16:creationId xmlns:a16="http://schemas.microsoft.com/office/drawing/2014/main" id="{CDB2969D-2D59-9D19-D459-15C0CC14FF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19400" y="1524000"/>
              <a:ext cx="30353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rPr>
                <a:t>Atoms &amp; Molecules</a:t>
              </a:r>
            </a:p>
          </p:txBody>
        </p:sp>
        <p:pic>
          <p:nvPicPr>
            <p:cNvPr id="30733" name="Picture 8" descr="atom">
              <a:extLst>
                <a:ext uri="{FF2B5EF4-FFF2-40B4-BE49-F238E27FC236}">
                  <a16:creationId xmlns:a16="http://schemas.microsoft.com/office/drawing/2014/main" id="{C57DB7AD-CFC2-5EA7-E32E-D3CE415E5B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0050" y="2057400"/>
              <a:ext cx="1358900" cy="149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9" descr="lipid molecule">
              <a:extLst>
                <a:ext uri="{FF2B5EF4-FFF2-40B4-BE49-F238E27FC236}">
                  <a16:creationId xmlns:a16="http://schemas.microsoft.com/office/drawing/2014/main" id="{A8BC9674-6689-524F-FFB5-1480E7B26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650" y="2057400"/>
              <a:ext cx="15240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5" name="Text Box 16">
              <a:extLst>
                <a:ext uri="{FF2B5EF4-FFF2-40B4-BE49-F238E27FC236}">
                  <a16:creationId xmlns:a16="http://schemas.microsoft.com/office/drawing/2014/main" id="{4278B699-241E-C04E-24A4-028503CBE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2150" y="3581400"/>
              <a:ext cx="219392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solidFill>
                    <a:srgbClr val="FFFFFF"/>
                  </a:solidFill>
                  <a:latin typeface="Calibri" panose="020F0502020204030204" pitchFamily="34" charset="0"/>
                  <a:ea typeface="굴림" panose="020B0600000101010101" pitchFamily="34" charset="-127"/>
                </a:rPr>
                <a:t>Spectrometer</a:t>
              </a:r>
            </a:p>
          </p:txBody>
        </p:sp>
      </p:grpSp>
      <p:sp>
        <p:nvSpPr>
          <p:cNvPr id="30725" name="Text Box 17">
            <a:extLst>
              <a:ext uri="{FF2B5EF4-FFF2-40B4-BE49-F238E27FC236}">
                <a16:creationId xmlns:a16="http://schemas.microsoft.com/office/drawing/2014/main" id="{106A8930-0F1E-0274-0A40-7624316FC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6850" y="3733800"/>
            <a:ext cx="1889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Microscope</a:t>
            </a:r>
          </a:p>
        </p:txBody>
      </p:sp>
      <p:sp>
        <p:nvSpPr>
          <p:cNvPr id="30726" name="Text Box 18">
            <a:extLst>
              <a:ext uri="{FF2B5EF4-FFF2-40B4-BE49-F238E27FC236}">
                <a16:creationId xmlns:a16="http://schemas.microsoft.com/office/drawing/2014/main" id="{2A538482-EDFA-8333-FF72-76806F5F9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6025" y="4424363"/>
            <a:ext cx="1649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Telescope</a:t>
            </a:r>
          </a:p>
        </p:txBody>
      </p:sp>
      <p:pic>
        <p:nvPicPr>
          <p:cNvPr id="30727" name="Picture 13">
            <a:extLst>
              <a:ext uri="{FF2B5EF4-FFF2-40B4-BE49-F238E27FC236}">
                <a16:creationId xmlns:a16="http://schemas.microsoft.com/office/drawing/2014/main" id="{5F2EDC02-E25F-8DEA-C57F-2AAC3597C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2824163"/>
            <a:ext cx="2336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4">
            <a:extLst>
              <a:ext uri="{FF2B5EF4-FFF2-40B4-BE49-F238E27FC236}">
                <a16:creationId xmlns:a16="http://schemas.microsoft.com/office/drawing/2014/main" id="{C163FE2D-717E-A91D-748D-048918DE1A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1788" y="2133600"/>
            <a:ext cx="1677987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">
            <a:extLst>
              <a:ext uri="{FF2B5EF4-FFF2-40B4-BE49-F238E27FC236}">
                <a16:creationId xmlns:a16="http://schemas.microsoft.com/office/drawing/2014/main" id="{78243562-BBCB-2DA7-D655-2FB6B58B9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5029200"/>
            <a:ext cx="288766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0" name="Text Box 13">
            <a:extLst>
              <a:ext uri="{FF2B5EF4-FFF2-40B4-BE49-F238E27FC236}">
                <a16:creationId xmlns:a16="http://schemas.microsoft.com/office/drawing/2014/main" id="{817CAF5F-CD84-1BB5-8972-9C52CE7D6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721350"/>
            <a:ext cx="2147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What is this ?</a:t>
            </a:r>
          </a:p>
        </p:txBody>
      </p:sp>
      <p:sp>
        <p:nvSpPr>
          <p:cNvPr id="30731" name="Left Arrow 1">
            <a:extLst>
              <a:ext uri="{FF2B5EF4-FFF2-40B4-BE49-F238E27FC236}">
                <a16:creationId xmlns:a16="http://schemas.microsoft.com/office/drawing/2014/main" id="{3212D451-46BA-F87E-D5AC-CA5247791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5791200"/>
            <a:ext cx="977900" cy="484188"/>
          </a:xfrm>
          <a:prstGeom prst="leftArrow">
            <a:avLst>
              <a:gd name="adj1" fmla="val 50000"/>
              <a:gd name="adj2" fmla="val 50024"/>
            </a:avLst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Arial" panose="020B0604020202020204" pitchFamily="34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>
            <a:extLst>
              <a:ext uri="{FF2B5EF4-FFF2-40B4-BE49-F238E27FC236}">
                <a16:creationId xmlns:a16="http://schemas.microsoft.com/office/drawing/2014/main" id="{19784563-9F49-C84A-251C-45DCC566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813" y="2463800"/>
            <a:ext cx="127952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5">
            <a:extLst>
              <a:ext uri="{FF2B5EF4-FFF2-40B4-BE49-F238E27FC236}">
                <a16:creationId xmlns:a16="http://schemas.microsoft.com/office/drawing/2014/main" id="{364C1899-552E-38B6-94D7-F9509873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2466975"/>
            <a:ext cx="16859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7">
            <a:extLst>
              <a:ext uri="{FF2B5EF4-FFF2-40B4-BE49-F238E27FC236}">
                <a16:creationId xmlns:a16="http://schemas.microsoft.com/office/drawing/2014/main" id="{4E88B9FC-C787-536F-548E-945F5AD35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07"/>
          <a:stretch>
            <a:fillRect/>
          </a:stretch>
        </p:blipFill>
        <p:spPr bwMode="auto">
          <a:xfrm>
            <a:off x="1546225" y="2466975"/>
            <a:ext cx="20018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370BDA-47D1-5F0C-4701-EF350D1804D1}"/>
              </a:ext>
            </a:extLst>
          </p:cNvPr>
          <p:cNvSpPr txBox="1"/>
          <p:nvPr/>
        </p:nvSpPr>
        <p:spPr>
          <a:xfrm>
            <a:off x="1481138" y="1801813"/>
            <a:ext cx="233203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prstClr val="white"/>
                </a:solidFill>
                <a:latin typeface="Calibri"/>
                <a:ea typeface="+mn-ea"/>
              </a:rPr>
              <a:t>Communications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09646-2645-41BD-3EAD-7D4A245E9237}"/>
              </a:ext>
            </a:extLst>
          </p:cNvPr>
          <p:cNvSpPr txBox="1"/>
          <p:nvPr/>
        </p:nvSpPr>
        <p:spPr>
          <a:xfrm>
            <a:off x="428625" y="1801813"/>
            <a:ext cx="10350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prstClr val="white"/>
                </a:solidFill>
                <a:latin typeface="Calibri"/>
                <a:ea typeface="+mn-ea"/>
              </a:rPr>
              <a:t>Health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68145-33FA-F775-B453-60AF4280D839}"/>
              </a:ext>
            </a:extLst>
          </p:cNvPr>
          <p:cNvSpPr txBox="1"/>
          <p:nvPr/>
        </p:nvSpPr>
        <p:spPr>
          <a:xfrm>
            <a:off x="3857625" y="1801813"/>
            <a:ext cx="13446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prstClr val="white"/>
                </a:solidFill>
                <a:latin typeface="Calibri"/>
                <a:ea typeface="+mn-ea"/>
              </a:rPr>
              <a:t>Economy</a:t>
            </a:r>
          </a:p>
        </p:txBody>
      </p:sp>
      <p:pic>
        <p:nvPicPr>
          <p:cNvPr id="31752" name="Picture 8">
            <a:extLst>
              <a:ext uri="{FF2B5EF4-FFF2-40B4-BE49-F238E27FC236}">
                <a16:creationId xmlns:a16="http://schemas.microsoft.com/office/drawing/2014/main" id="{016AF5C5-254F-5F54-6C21-F3F6A9E0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4725" y="2454275"/>
            <a:ext cx="15621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7B523E-32EF-791C-E139-1B0EAEDD3C9B}"/>
              </a:ext>
            </a:extLst>
          </p:cNvPr>
          <p:cNvSpPr txBox="1"/>
          <p:nvPr/>
        </p:nvSpPr>
        <p:spPr>
          <a:xfrm>
            <a:off x="5486400" y="1801813"/>
            <a:ext cx="18970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prstClr val="white"/>
                </a:solidFill>
                <a:latin typeface="Calibri"/>
                <a:ea typeface="+mn-ea"/>
              </a:rPr>
              <a:t>Environment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BEDB8A-EC91-9C43-4270-F92E6A4BEF40}"/>
              </a:ext>
            </a:extLst>
          </p:cNvPr>
          <p:cNvSpPr txBox="1"/>
          <p:nvPr/>
        </p:nvSpPr>
        <p:spPr>
          <a:xfrm>
            <a:off x="7600950" y="1801813"/>
            <a:ext cx="92551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2400" b="1" dirty="0">
                <a:solidFill>
                  <a:prstClr val="white"/>
                </a:solidFill>
                <a:latin typeface="Calibri"/>
                <a:ea typeface="+mn-ea"/>
              </a:rPr>
              <a:t>Social</a:t>
            </a:r>
          </a:p>
        </p:txBody>
      </p:sp>
      <p:sp>
        <p:nvSpPr>
          <p:cNvPr id="31755" name="Rectangle 2">
            <a:extLst>
              <a:ext uri="{FF2B5EF4-FFF2-40B4-BE49-F238E27FC236}">
                <a16:creationId xmlns:a16="http://schemas.microsoft.com/office/drawing/2014/main" id="{CA4C665D-319B-ABE9-A9E4-5B1B4157F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chemeClr val="bg1"/>
                </a:solidFill>
                <a:latin typeface="Calibri" panose="020F0502020204030204" pitchFamily="34" charset="0"/>
              </a:rPr>
              <a:t>Relevance of Technical Optics </a:t>
            </a:r>
          </a:p>
        </p:txBody>
      </p:sp>
      <p:pic>
        <p:nvPicPr>
          <p:cNvPr id="1026" name="Picture 2" descr="Introduction to Design for the Makerspace Laser Cutter">
            <a:extLst>
              <a:ext uri="{FF2B5EF4-FFF2-40B4-BE49-F238E27FC236}">
                <a16:creationId xmlns:a16="http://schemas.microsoft.com/office/drawing/2014/main" id="{21DCA284-2191-62D1-A200-4CBEC4D74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9" r="7978"/>
          <a:stretch/>
        </p:blipFill>
        <p:spPr bwMode="auto">
          <a:xfrm>
            <a:off x="3624263" y="2463800"/>
            <a:ext cx="1874839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E6C40321-80D8-88D9-F5AA-169928264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Technical Optics</a:t>
            </a: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85422800-E8A1-C8D2-117B-B995043C4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275"/>
            <a:ext cx="91440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I	</a:t>
            </a:r>
            <a:r>
              <a:rPr lang="en-US" altLang="ko-KR" sz="2400" b="1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Lectures </a:t>
            </a: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on the themes: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Fourier transformations for EM waves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e.g. holography,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mode-locked lasers,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advanced microscopy,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no-go theorems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ko-KR" sz="8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II	</a:t>
            </a:r>
            <a:r>
              <a:rPr lang="en-US" altLang="ko-KR" sz="2400" b="1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TO road trip</a:t>
            </a: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 to academic / industrial research places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8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 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III	</a:t>
            </a:r>
            <a:r>
              <a:rPr lang="en-US" altLang="ko-KR" sz="2400" b="1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Student lectures </a:t>
            </a: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with coaching and feedback</a:t>
            </a:r>
            <a:endParaRPr lang="en-US" altLang="ko-KR" sz="2400" b="1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9">
            <a:extLst>
              <a:ext uri="{FF2B5EF4-FFF2-40B4-BE49-F238E27FC236}">
                <a16:creationId xmlns:a16="http://schemas.microsoft.com/office/drawing/2014/main" id="{155F29F2-72A9-B5AB-5C2F-FA1F52C3C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744663"/>
            <a:ext cx="54975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NL" sz="48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PAST ROADTRIPS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035B0-D7A2-F7C6-D2F9-6849D684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F58427-B163-2E73-8E6D-3F0887933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19A73B-7B89-5649-D1F2-45E6B9B9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ED2B04-6F92-93D3-BCB4-9E3DF5386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AC9EB1-D08C-9EE9-5C56-1947A2C4A238}"/>
              </a:ext>
            </a:extLst>
          </p:cNvPr>
          <p:cNvSpPr txBox="1">
            <a:spLocks noChangeArrowheads="1"/>
          </p:cNvSpPr>
          <p:nvPr/>
        </p:nvSpPr>
        <p:spPr bwMode="auto">
          <a:xfrm rot="-1430471">
            <a:off x="3149951" y="2705723"/>
            <a:ext cx="26981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L" altLang="en-NL" sz="8800" dirty="0">
                <a:solidFill>
                  <a:srgbClr val="FF0000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0" descr="Kerndeeltjes als katalysator van de wereldvrede - NRC">
            <a:extLst>
              <a:ext uri="{FF2B5EF4-FFF2-40B4-BE49-F238E27FC236}">
                <a16:creationId xmlns:a16="http://schemas.microsoft.com/office/drawing/2014/main" id="{CFAAAAD0-B0BA-FFAA-68B1-86D979B78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" y="1722438"/>
            <a:ext cx="6597650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1">
            <a:extLst>
              <a:ext uri="{FF2B5EF4-FFF2-40B4-BE49-F238E27FC236}">
                <a16:creationId xmlns:a16="http://schemas.microsoft.com/office/drawing/2014/main" id="{1DF14AA9-4B88-7154-CA4E-9CB535880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Road Trip Technical Optics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96B6ACD-9586-A946-1784-F27A7F74A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83026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Zoom Trip Technical Optics</a:t>
            </a:r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C2DE8D86-5072-AC5B-8B68-C2BBAD1A3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438" y="1639888"/>
            <a:ext cx="399415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Wearable Video Cameras, for Police Officers - The New York Times">
            <a:extLst>
              <a:ext uri="{FF2B5EF4-FFF2-40B4-BE49-F238E27FC236}">
                <a16:creationId xmlns:a16="http://schemas.microsoft.com/office/drawing/2014/main" id="{A7AA70F0-476B-8B28-2FBC-88841AAE6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73550"/>
            <a:ext cx="26035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2" descr="HeadBand-002 – The Digital Pro LLC">
            <a:extLst>
              <a:ext uri="{FF2B5EF4-FFF2-40B4-BE49-F238E27FC236}">
                <a16:creationId xmlns:a16="http://schemas.microsoft.com/office/drawing/2014/main" id="{1D7C05F5-0354-9530-67F1-F0EB2BE4F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8" y="1792288"/>
            <a:ext cx="16002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8" descr="Zhiyun Rider-M Gimbal and GoPro Head Strap Test - YouTube">
            <a:extLst>
              <a:ext uri="{FF2B5EF4-FFF2-40B4-BE49-F238E27FC236}">
                <a16:creationId xmlns:a16="http://schemas.microsoft.com/office/drawing/2014/main" id="{6F43E24B-8408-D45F-0077-F1D65CFEE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538" y="3505200"/>
            <a:ext cx="2700337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872" name="Straight Connector 5">
            <a:extLst>
              <a:ext uri="{FF2B5EF4-FFF2-40B4-BE49-F238E27FC236}">
                <a16:creationId xmlns:a16="http://schemas.microsoft.com/office/drawing/2014/main" id="{5FE704E2-83E4-670B-FB3D-CEE08CC9306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66800" y="146050"/>
            <a:ext cx="7467600" cy="538163"/>
          </a:xfrm>
          <a:prstGeom prst="lin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3" name="Straight Connector 10">
            <a:extLst>
              <a:ext uri="{FF2B5EF4-FFF2-40B4-BE49-F238E27FC236}">
                <a16:creationId xmlns:a16="http://schemas.microsoft.com/office/drawing/2014/main" id="{CEF2BABF-1944-202B-D197-45F4732B5E46}"/>
              </a:ext>
            </a:extLst>
          </p:cNvPr>
          <p:cNvCxnSpPr>
            <a:cxnSpLocks/>
          </p:cNvCxnSpPr>
          <p:nvPr/>
        </p:nvCxnSpPr>
        <p:spPr bwMode="auto">
          <a:xfrm>
            <a:off x="1219200" y="169863"/>
            <a:ext cx="7315200" cy="463550"/>
          </a:xfrm>
          <a:prstGeom prst="line">
            <a:avLst/>
          </a:prstGeom>
          <a:noFill/>
          <a:ln w="38100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4" name="TextBox 8">
            <a:extLst>
              <a:ext uri="{FF2B5EF4-FFF2-40B4-BE49-F238E27FC236}">
                <a16:creationId xmlns:a16="http://schemas.microsoft.com/office/drawing/2014/main" id="{66079796-BC39-3345-80B6-7D80C3358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867400"/>
            <a:ext cx="1536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L" altLang="en-NL" sz="20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3 x 1 h visit.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DD6CDCA3-02C6-DB4D-3F23-F8A64B5E2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6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2">
            <a:extLst>
              <a:ext uri="{FF2B5EF4-FFF2-40B4-BE49-F238E27FC236}">
                <a16:creationId xmlns:a16="http://schemas.microsoft.com/office/drawing/2014/main" id="{BAE3E6EA-4B3C-C8C8-DE64-0D59F95F5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52400"/>
            <a:ext cx="152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L" altLang="en-NL" sz="20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Leibniz Institute for Photonic Etchnology</a:t>
            </a:r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8D9C590C-43F1-852B-4257-4D7D13253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588" y="-19050"/>
            <a:ext cx="5967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35F72E00-7B2E-32BE-B96A-9442A442A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8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Box 6">
            <a:extLst>
              <a:ext uri="{FF2B5EF4-FFF2-40B4-BE49-F238E27FC236}">
                <a16:creationId xmlns:a16="http://schemas.microsoft.com/office/drawing/2014/main" id="{B9D300E0-B19F-06B2-73E1-930B674CB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3" y="152400"/>
            <a:ext cx="979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L" altLang="en-NL" sz="2000">
                <a:solidFill>
                  <a:schemeClr val="bg1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UvA</a:t>
            </a:r>
          </a:p>
        </p:txBody>
      </p:sp>
      <p:sp>
        <p:nvSpPr>
          <p:cNvPr id="38918" name="TextBox 7">
            <a:extLst>
              <a:ext uri="{FF2B5EF4-FFF2-40B4-BE49-F238E27FC236}">
                <a16:creationId xmlns:a16="http://schemas.microsoft.com/office/drawing/2014/main" id="{123C2579-EDC5-D6A4-FE02-148530FF9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063" y="152400"/>
            <a:ext cx="12319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L" altLang="en-NL" sz="2000">
                <a:latin typeface="Arial" panose="020B0604020202020204" pitchFamily="34" charset="0"/>
                <a:ea typeface="굴림" panose="020B0600000101010101" pitchFamily="34" charset="-127"/>
              </a:rPr>
              <a:t>Harvard</a:t>
            </a:r>
          </a:p>
        </p:txBody>
      </p:sp>
      <p:sp>
        <p:nvSpPr>
          <p:cNvPr id="38919" name="TextBox 1">
            <a:extLst>
              <a:ext uri="{FF2B5EF4-FFF2-40B4-BE49-F238E27FC236}">
                <a16:creationId xmlns:a16="http://schemas.microsoft.com/office/drawing/2014/main" id="{C8A103CD-6D22-4EE7-3483-DFF0E2E2F768}"/>
              </a:ext>
            </a:extLst>
          </p:cNvPr>
          <p:cNvSpPr txBox="1">
            <a:spLocks noChangeArrowheads="1"/>
          </p:cNvSpPr>
          <p:nvPr/>
        </p:nvSpPr>
        <p:spPr bwMode="auto">
          <a:xfrm rot="-1430471">
            <a:off x="2009775" y="2212975"/>
            <a:ext cx="49244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L" altLang="en-NL" sz="16600" dirty="0">
                <a:solidFill>
                  <a:srgbClr val="FF0000"/>
                </a:solidFill>
                <a:latin typeface="Arial" panose="020B0604020202020204" pitchFamily="34" charset="0"/>
                <a:ea typeface="굴림" panose="020B0600000101010101" pitchFamily="34" charset="-127"/>
              </a:rPr>
              <a:t>2021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9A4071AD-E0A2-BF56-6A91-27B428E0F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4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Technical Optics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97BFC4B6-ED52-3BF5-1EDC-B9DDE2BD0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9275"/>
            <a:ext cx="91440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ko-KR" sz="240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I	</a:t>
            </a:r>
            <a:r>
              <a:rPr lang="en-US" altLang="ko-KR" sz="2400" b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Lectures </a:t>
            </a:r>
            <a:r>
              <a:rPr lang="en-US" altLang="ko-KR" sz="24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on the themes: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Fourier transformations for EM waves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e.g. holography, mode-locked lasers, images, no-go theorems</a:t>
            </a:r>
            <a:endParaRPr lang="en-US" altLang="ko-KR" sz="80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II	</a:t>
            </a:r>
            <a:r>
              <a:rPr lang="en-US" altLang="ko-KR" sz="2400" b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TO road trip</a:t>
            </a:r>
            <a:r>
              <a:rPr lang="en-US" altLang="ko-KR" sz="24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 to academic / industrial research places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8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 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III	</a:t>
            </a:r>
            <a:r>
              <a:rPr lang="en-US" altLang="ko-KR" sz="2400" b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Student lectures </a:t>
            </a:r>
            <a:r>
              <a:rPr lang="en-US" altLang="ko-KR" sz="240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with coaching and feedback</a:t>
            </a:r>
            <a:endParaRPr lang="en-US" altLang="ko-KR" sz="2400" b="1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0E5C299-2048-8A37-B319-6ADB8C7A8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3459163"/>
            <a:ext cx="910907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457200">
              <a:spcBef>
                <a:spcPct val="20000"/>
              </a:spcBef>
              <a:buChar char="•"/>
              <a:tabLst>
                <a:tab pos="914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914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914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Lecturers:    Femi </a:t>
            </a:r>
            <a:r>
              <a:rPr lang="en-US" altLang="ko-KR" sz="2400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Ojambati</a:t>
            </a: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 			   </a:t>
            </a:r>
            <a:r>
              <a:rPr lang="en-US" altLang="ko-KR" sz="2400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Pepijn</a:t>
            </a: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 </a:t>
            </a:r>
            <a:r>
              <a:rPr lang="en-US" altLang="ko-KR" sz="2400" dirty="0" err="1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Pinkse</a:t>
            </a:r>
            <a:endParaRPr lang="en-US" altLang="ko-KR" sz="24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8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ko-KR" sz="2400" dirty="0">
              <a:solidFill>
                <a:srgbClr val="FFFFFF"/>
              </a:solidFill>
              <a:latin typeface="Calibri" panose="020F0502020204030204" pitchFamily="34" charset="0"/>
              <a:ea typeface="굴림" panose="020B0600000101010101" pitchFamily="34" charset="-127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Book: 	Optics, 5th ed. by Eugene Hecht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Grades:	60%  written exam (covering topics from part I)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	20%  homework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	20%  presentation including annotations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FF"/>
                </a:solidFill>
                <a:latin typeface="Calibri" panose="020F0502020204030204" pitchFamily="34" charset="0"/>
                <a:ea typeface="굴림" panose="020B0600000101010101" pitchFamily="34" charset="-127"/>
              </a:rPr>
              <a:t>		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D1A8E24-4A39-1404-F974-6F8A916C0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0477" y="3124199"/>
            <a:ext cx="1063436" cy="12034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8F46BA-4B70-89AD-2013-D002DAA3C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3800" y="3124200"/>
            <a:ext cx="1828799" cy="12034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굴림" pitchFamily="-65" charset="-127"/>
            <a:cs typeface="굴림" pitchFamily="-65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굴림" pitchFamily="-65" charset="-127"/>
            <a:cs typeface="굴림" pitchFamily="-65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굴림" pitchFamily="-65" charset="-127"/>
            <a:cs typeface="굴림" pitchFamily="-65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굴림" pitchFamily="-65" charset="-127"/>
            <a:cs typeface="굴림" pitchFamily="-65" charset="-127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10389</TotalTime>
  <Words>840</Words>
  <Application>Microsoft Macintosh PowerPoint</Application>
  <PresentationFormat>On-screen Show (4:3)</PresentationFormat>
  <Paragraphs>165</Paragraphs>
  <Slides>24</Slides>
  <Notes>14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Chalkduster</vt:lpstr>
      <vt:lpstr>Times New Roman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beyond Technical Optics:</vt:lpstr>
      <vt:lpstr>Applied NanoPhotonics</vt:lpstr>
      <vt:lpstr>PowerPoint Presentation</vt:lpstr>
      <vt:lpstr>Hope to see you soon!</vt:lpstr>
    </vt:vector>
  </TitlesOfParts>
  <Company>ut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boller</dc:creator>
  <cp:lastModifiedBy>Pinkse, Pepijn (UT-TNW)</cp:lastModifiedBy>
  <cp:revision>411</cp:revision>
  <dcterms:created xsi:type="dcterms:W3CDTF">2013-11-13T09:57:36Z</dcterms:created>
  <dcterms:modified xsi:type="dcterms:W3CDTF">2022-12-16T09:46:03Z</dcterms:modified>
</cp:coreProperties>
</file>