
<file path=[Content_Types].xml><?xml version="1.0" encoding="utf-8"?>
<Types xmlns="http://schemas.openxmlformats.org/package/2006/content-types">
  <Default Extension="jpeg" ContentType="image/jpeg"/>
  <Default Extension="jpg" ContentType="image/jpeg"/>
  <Default Extension="mov" ContentType="video/quicktime"/>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2" r:id="rId2"/>
    <p:sldId id="270" r:id="rId3"/>
    <p:sldId id="267" r:id="rId4"/>
    <p:sldId id="275" r:id="rId5"/>
    <p:sldId id="276" r:id="rId6"/>
    <p:sldId id="271" r:id="rId7"/>
    <p:sldId id="274" r:id="rId8"/>
    <p:sldId id="277"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FF"/>
    <a:srgbClr val="002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0380"/>
  </p:normalViewPr>
  <p:slideViewPr>
    <p:cSldViewPr snapToGrid="0">
      <p:cViewPr varScale="1">
        <p:scale>
          <a:sx n="103" d="100"/>
          <a:sy n="103" d="100"/>
        </p:scale>
        <p:origin x="114" y="4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0EC32-242E-9241-85B1-4C17B5EF4430}"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166C1-A25D-8945-9BD1-14EE9DD09CE1}" type="slidenum">
              <a:rPr lang="en-US" smtClean="0"/>
              <a:t>‹nr.›</a:t>
            </a:fld>
            <a:endParaRPr lang="en-US"/>
          </a:p>
        </p:txBody>
      </p:sp>
    </p:spTree>
    <p:extLst>
      <p:ext uri="{BB962C8B-B14F-4D97-AF65-F5344CB8AC3E}">
        <p14:creationId xmlns:p14="http://schemas.microsoft.com/office/powerpoint/2010/main" val="8098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66C1-A25D-8945-9BD1-14EE9DD09CE1}" type="slidenum">
              <a:rPr lang="en-US" smtClean="0"/>
              <a:t>1</a:t>
            </a:fld>
            <a:endParaRPr lang="en-US"/>
          </a:p>
        </p:txBody>
      </p:sp>
    </p:spTree>
    <p:extLst>
      <p:ext uri="{BB962C8B-B14F-4D97-AF65-F5344CB8AC3E}">
        <p14:creationId xmlns:p14="http://schemas.microsoft.com/office/powerpoint/2010/main" val="344346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66C1-A25D-8945-9BD1-14EE9DD09CE1}" type="slidenum">
              <a:rPr lang="en-US" smtClean="0"/>
              <a:t>2</a:t>
            </a:fld>
            <a:endParaRPr lang="en-US"/>
          </a:p>
        </p:txBody>
      </p:sp>
    </p:spTree>
    <p:extLst>
      <p:ext uri="{BB962C8B-B14F-4D97-AF65-F5344CB8AC3E}">
        <p14:creationId xmlns:p14="http://schemas.microsoft.com/office/powerpoint/2010/main" val="244997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66C1-A25D-8945-9BD1-14EE9DD09CE1}" type="slidenum">
              <a:rPr lang="en-US" smtClean="0"/>
              <a:t>4</a:t>
            </a:fld>
            <a:endParaRPr lang="en-US"/>
          </a:p>
        </p:txBody>
      </p:sp>
    </p:spTree>
    <p:extLst>
      <p:ext uri="{BB962C8B-B14F-4D97-AF65-F5344CB8AC3E}">
        <p14:creationId xmlns:p14="http://schemas.microsoft.com/office/powerpoint/2010/main" val="306194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66C1-A25D-8945-9BD1-14EE9DD09CE1}" type="slidenum">
              <a:rPr lang="en-US" smtClean="0"/>
              <a:t>5</a:t>
            </a:fld>
            <a:endParaRPr lang="en-US"/>
          </a:p>
        </p:txBody>
      </p:sp>
    </p:spTree>
    <p:extLst>
      <p:ext uri="{BB962C8B-B14F-4D97-AF65-F5344CB8AC3E}">
        <p14:creationId xmlns:p14="http://schemas.microsoft.com/office/powerpoint/2010/main" val="85211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66C1-A25D-8945-9BD1-14EE9DD09CE1}" type="slidenum">
              <a:rPr lang="en-US" smtClean="0"/>
              <a:t>6</a:t>
            </a:fld>
            <a:endParaRPr lang="en-US"/>
          </a:p>
        </p:txBody>
      </p:sp>
    </p:spTree>
    <p:extLst>
      <p:ext uri="{BB962C8B-B14F-4D97-AF65-F5344CB8AC3E}">
        <p14:creationId xmlns:p14="http://schemas.microsoft.com/office/powerpoint/2010/main" val="913777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66C1-A25D-8945-9BD1-14EE9DD09CE1}" type="slidenum">
              <a:rPr lang="en-US" smtClean="0"/>
              <a:t>7</a:t>
            </a:fld>
            <a:endParaRPr lang="en-US"/>
          </a:p>
        </p:txBody>
      </p:sp>
    </p:spTree>
    <p:extLst>
      <p:ext uri="{BB962C8B-B14F-4D97-AF65-F5344CB8AC3E}">
        <p14:creationId xmlns:p14="http://schemas.microsoft.com/office/powerpoint/2010/main" val="136755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66C1-A25D-8945-9BD1-14EE9DD09CE1}" type="slidenum">
              <a:rPr lang="en-US" smtClean="0"/>
              <a:t>8</a:t>
            </a:fld>
            <a:endParaRPr lang="en-US"/>
          </a:p>
        </p:txBody>
      </p:sp>
    </p:spTree>
    <p:extLst>
      <p:ext uri="{BB962C8B-B14F-4D97-AF65-F5344CB8AC3E}">
        <p14:creationId xmlns:p14="http://schemas.microsoft.com/office/powerpoint/2010/main" val="258120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7741-715E-4FB0-8242-D364C83A99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9C877DBF-C993-48FD-9852-8BA52384FB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A67474E-0D3C-45C9-8B0D-B6A2F34D6D13}"/>
              </a:ext>
            </a:extLst>
          </p:cNvPr>
          <p:cNvSpPr>
            <a:spLocks noGrp="1"/>
          </p:cNvSpPr>
          <p:nvPr>
            <p:ph type="dt" sz="half" idx="10"/>
          </p:nvPr>
        </p:nvSpPr>
        <p:spPr/>
        <p:txBody>
          <a:bodyPr/>
          <a:lstStyle/>
          <a:p>
            <a:fld id="{0AECC32B-A5F0-415B-B3B6-76B0976B141F}" type="datetimeFigureOut">
              <a:rPr lang="nl-NL" smtClean="0"/>
              <a:t>11-12-2023</a:t>
            </a:fld>
            <a:endParaRPr lang="nl-NL"/>
          </a:p>
        </p:txBody>
      </p:sp>
      <p:sp>
        <p:nvSpPr>
          <p:cNvPr id="5" name="Footer Placeholder 4">
            <a:extLst>
              <a:ext uri="{FF2B5EF4-FFF2-40B4-BE49-F238E27FC236}">
                <a16:creationId xmlns:a16="http://schemas.microsoft.com/office/drawing/2014/main" id="{DAA9B4CF-350E-4414-8C90-E0BC3323088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C78061D-679A-4A2D-BE92-271BA256F55E}"/>
              </a:ext>
            </a:extLst>
          </p:cNvPr>
          <p:cNvSpPr>
            <a:spLocks noGrp="1"/>
          </p:cNvSpPr>
          <p:nvPr>
            <p:ph type="sldNum" sz="quarter" idx="12"/>
          </p:nvPr>
        </p:nvSpPr>
        <p:spPr/>
        <p:txBody>
          <a:bodyPr/>
          <a:lstStyle/>
          <a:p>
            <a:fld id="{A12F0E95-B7D3-4367-BA76-FDFD7CCB0A23}" type="slidenum">
              <a:rPr lang="nl-NL" smtClean="0"/>
              <a:t>‹nr.›</a:t>
            </a:fld>
            <a:endParaRPr lang="nl-NL"/>
          </a:p>
        </p:txBody>
      </p:sp>
    </p:spTree>
    <p:extLst>
      <p:ext uri="{BB962C8B-B14F-4D97-AF65-F5344CB8AC3E}">
        <p14:creationId xmlns:p14="http://schemas.microsoft.com/office/powerpoint/2010/main" val="236580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FFF5-F50A-4E47-902E-015ACF7D831E}"/>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5B78363-BD92-4178-843B-870A20BF5F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5783CB6-7741-42EE-86B9-3D87E72C599F}"/>
              </a:ext>
            </a:extLst>
          </p:cNvPr>
          <p:cNvSpPr>
            <a:spLocks noGrp="1"/>
          </p:cNvSpPr>
          <p:nvPr>
            <p:ph type="dt" sz="half" idx="10"/>
          </p:nvPr>
        </p:nvSpPr>
        <p:spPr/>
        <p:txBody>
          <a:bodyPr/>
          <a:lstStyle/>
          <a:p>
            <a:fld id="{0AECC32B-A5F0-415B-B3B6-76B0976B141F}" type="datetimeFigureOut">
              <a:rPr lang="nl-NL" smtClean="0"/>
              <a:t>11-12-2023</a:t>
            </a:fld>
            <a:endParaRPr lang="nl-NL"/>
          </a:p>
        </p:txBody>
      </p:sp>
      <p:sp>
        <p:nvSpPr>
          <p:cNvPr id="5" name="Footer Placeholder 4">
            <a:extLst>
              <a:ext uri="{FF2B5EF4-FFF2-40B4-BE49-F238E27FC236}">
                <a16:creationId xmlns:a16="http://schemas.microsoft.com/office/drawing/2014/main" id="{787DF22A-DEF4-4C38-B921-BB932E394B2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3795B18-596E-48F0-AEF5-845D3E4664E7}"/>
              </a:ext>
            </a:extLst>
          </p:cNvPr>
          <p:cNvSpPr>
            <a:spLocks noGrp="1"/>
          </p:cNvSpPr>
          <p:nvPr>
            <p:ph type="sldNum" sz="quarter" idx="12"/>
          </p:nvPr>
        </p:nvSpPr>
        <p:spPr/>
        <p:txBody>
          <a:bodyPr/>
          <a:lstStyle/>
          <a:p>
            <a:fld id="{A12F0E95-B7D3-4367-BA76-FDFD7CCB0A23}" type="slidenum">
              <a:rPr lang="nl-NL" smtClean="0"/>
              <a:t>‹nr.›</a:t>
            </a:fld>
            <a:endParaRPr lang="nl-NL"/>
          </a:p>
        </p:txBody>
      </p:sp>
    </p:spTree>
    <p:extLst>
      <p:ext uri="{BB962C8B-B14F-4D97-AF65-F5344CB8AC3E}">
        <p14:creationId xmlns:p14="http://schemas.microsoft.com/office/powerpoint/2010/main" val="317336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01093E-AD71-4B10-82A7-B5875167BB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8B19FE3D-4CA1-4161-8D73-A8924AF95E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AF0FF3A1-74B8-4E36-BF1F-03C8F430DD43}"/>
              </a:ext>
            </a:extLst>
          </p:cNvPr>
          <p:cNvSpPr>
            <a:spLocks noGrp="1"/>
          </p:cNvSpPr>
          <p:nvPr>
            <p:ph type="dt" sz="half" idx="10"/>
          </p:nvPr>
        </p:nvSpPr>
        <p:spPr/>
        <p:txBody>
          <a:bodyPr/>
          <a:lstStyle/>
          <a:p>
            <a:fld id="{0AECC32B-A5F0-415B-B3B6-76B0976B141F}" type="datetimeFigureOut">
              <a:rPr lang="nl-NL" smtClean="0"/>
              <a:t>11-12-2023</a:t>
            </a:fld>
            <a:endParaRPr lang="nl-NL"/>
          </a:p>
        </p:txBody>
      </p:sp>
      <p:sp>
        <p:nvSpPr>
          <p:cNvPr id="5" name="Footer Placeholder 4">
            <a:extLst>
              <a:ext uri="{FF2B5EF4-FFF2-40B4-BE49-F238E27FC236}">
                <a16:creationId xmlns:a16="http://schemas.microsoft.com/office/drawing/2014/main" id="{4C8E740C-DAB0-43CD-A694-5026F5353F9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8918386-4E88-4A2D-920D-3D1B5D216EA2}"/>
              </a:ext>
            </a:extLst>
          </p:cNvPr>
          <p:cNvSpPr>
            <a:spLocks noGrp="1"/>
          </p:cNvSpPr>
          <p:nvPr>
            <p:ph type="sldNum" sz="quarter" idx="12"/>
          </p:nvPr>
        </p:nvSpPr>
        <p:spPr/>
        <p:txBody>
          <a:bodyPr/>
          <a:lstStyle/>
          <a:p>
            <a:fld id="{A12F0E95-B7D3-4367-BA76-FDFD7CCB0A23}" type="slidenum">
              <a:rPr lang="nl-NL" smtClean="0"/>
              <a:t>‹nr.›</a:t>
            </a:fld>
            <a:endParaRPr lang="nl-NL"/>
          </a:p>
        </p:txBody>
      </p:sp>
    </p:spTree>
    <p:extLst>
      <p:ext uri="{BB962C8B-B14F-4D97-AF65-F5344CB8AC3E}">
        <p14:creationId xmlns:p14="http://schemas.microsoft.com/office/powerpoint/2010/main" val="355164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D52D-5D55-4E8D-981D-4D9497EB926F}"/>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83C12812-74DE-4ACF-B1E2-362680E7CB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7ED9FD8-4898-4A81-908C-589C855D6042}"/>
              </a:ext>
            </a:extLst>
          </p:cNvPr>
          <p:cNvSpPr>
            <a:spLocks noGrp="1"/>
          </p:cNvSpPr>
          <p:nvPr>
            <p:ph type="dt" sz="half" idx="10"/>
          </p:nvPr>
        </p:nvSpPr>
        <p:spPr/>
        <p:txBody>
          <a:bodyPr/>
          <a:lstStyle/>
          <a:p>
            <a:fld id="{0AECC32B-A5F0-415B-B3B6-76B0976B141F}" type="datetimeFigureOut">
              <a:rPr lang="nl-NL" smtClean="0"/>
              <a:t>11-12-2023</a:t>
            </a:fld>
            <a:endParaRPr lang="nl-NL"/>
          </a:p>
        </p:txBody>
      </p:sp>
      <p:sp>
        <p:nvSpPr>
          <p:cNvPr id="5" name="Footer Placeholder 4">
            <a:extLst>
              <a:ext uri="{FF2B5EF4-FFF2-40B4-BE49-F238E27FC236}">
                <a16:creationId xmlns:a16="http://schemas.microsoft.com/office/drawing/2014/main" id="{8231E6F6-DE34-4120-8537-E054DD25D4A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814827A-A564-4E24-A232-CA696D6CC1A2}"/>
              </a:ext>
            </a:extLst>
          </p:cNvPr>
          <p:cNvSpPr>
            <a:spLocks noGrp="1"/>
          </p:cNvSpPr>
          <p:nvPr>
            <p:ph type="sldNum" sz="quarter" idx="12"/>
          </p:nvPr>
        </p:nvSpPr>
        <p:spPr/>
        <p:txBody>
          <a:bodyPr/>
          <a:lstStyle/>
          <a:p>
            <a:fld id="{A12F0E95-B7D3-4367-BA76-FDFD7CCB0A23}" type="slidenum">
              <a:rPr lang="nl-NL" smtClean="0"/>
              <a:t>‹nr.›</a:t>
            </a:fld>
            <a:endParaRPr lang="nl-NL"/>
          </a:p>
        </p:txBody>
      </p:sp>
    </p:spTree>
    <p:extLst>
      <p:ext uri="{BB962C8B-B14F-4D97-AF65-F5344CB8AC3E}">
        <p14:creationId xmlns:p14="http://schemas.microsoft.com/office/powerpoint/2010/main" val="253963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C601-49D6-4664-B739-9839938231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E6690E44-63E9-4936-9847-8AFBBF3ED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7CDBE1-BB2B-453B-B2FB-282478907DBC}"/>
              </a:ext>
            </a:extLst>
          </p:cNvPr>
          <p:cNvSpPr>
            <a:spLocks noGrp="1"/>
          </p:cNvSpPr>
          <p:nvPr>
            <p:ph type="dt" sz="half" idx="10"/>
          </p:nvPr>
        </p:nvSpPr>
        <p:spPr/>
        <p:txBody>
          <a:bodyPr/>
          <a:lstStyle/>
          <a:p>
            <a:fld id="{0AECC32B-A5F0-415B-B3B6-76B0976B141F}" type="datetimeFigureOut">
              <a:rPr lang="nl-NL" smtClean="0"/>
              <a:t>11-12-2023</a:t>
            </a:fld>
            <a:endParaRPr lang="nl-NL"/>
          </a:p>
        </p:txBody>
      </p:sp>
      <p:sp>
        <p:nvSpPr>
          <p:cNvPr id="5" name="Footer Placeholder 4">
            <a:extLst>
              <a:ext uri="{FF2B5EF4-FFF2-40B4-BE49-F238E27FC236}">
                <a16:creationId xmlns:a16="http://schemas.microsoft.com/office/drawing/2014/main" id="{E531340E-F35A-4822-81A1-FD82FFCCA8F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BF76C02-ED69-41B9-B7AD-07A33C15A6F0}"/>
              </a:ext>
            </a:extLst>
          </p:cNvPr>
          <p:cNvSpPr>
            <a:spLocks noGrp="1"/>
          </p:cNvSpPr>
          <p:nvPr>
            <p:ph type="sldNum" sz="quarter" idx="12"/>
          </p:nvPr>
        </p:nvSpPr>
        <p:spPr/>
        <p:txBody>
          <a:bodyPr/>
          <a:lstStyle/>
          <a:p>
            <a:fld id="{A12F0E95-B7D3-4367-BA76-FDFD7CCB0A23}" type="slidenum">
              <a:rPr lang="nl-NL" smtClean="0"/>
              <a:t>‹nr.›</a:t>
            </a:fld>
            <a:endParaRPr lang="nl-NL"/>
          </a:p>
        </p:txBody>
      </p:sp>
    </p:spTree>
    <p:extLst>
      <p:ext uri="{BB962C8B-B14F-4D97-AF65-F5344CB8AC3E}">
        <p14:creationId xmlns:p14="http://schemas.microsoft.com/office/powerpoint/2010/main" val="206470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29B2-60FF-4687-9476-C3B6C7540897}"/>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AB68D8A-03DC-4D42-AE60-8E02350A65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B6894E5-3DE4-4672-88F2-BDC22D1D6F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7C0E7A0F-13D0-47CC-B802-B743071416F1}"/>
              </a:ext>
            </a:extLst>
          </p:cNvPr>
          <p:cNvSpPr>
            <a:spLocks noGrp="1"/>
          </p:cNvSpPr>
          <p:nvPr>
            <p:ph type="dt" sz="half" idx="10"/>
          </p:nvPr>
        </p:nvSpPr>
        <p:spPr/>
        <p:txBody>
          <a:bodyPr/>
          <a:lstStyle/>
          <a:p>
            <a:fld id="{0AECC32B-A5F0-415B-B3B6-76B0976B141F}" type="datetimeFigureOut">
              <a:rPr lang="nl-NL" smtClean="0"/>
              <a:t>11-12-2023</a:t>
            </a:fld>
            <a:endParaRPr lang="nl-NL"/>
          </a:p>
        </p:txBody>
      </p:sp>
      <p:sp>
        <p:nvSpPr>
          <p:cNvPr id="6" name="Footer Placeholder 5">
            <a:extLst>
              <a:ext uri="{FF2B5EF4-FFF2-40B4-BE49-F238E27FC236}">
                <a16:creationId xmlns:a16="http://schemas.microsoft.com/office/drawing/2014/main" id="{5DA2667C-5FC3-4BA3-9CA2-81A87C608B6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2FD9191-FCC7-4B67-BE48-CA5C7C4BC766}"/>
              </a:ext>
            </a:extLst>
          </p:cNvPr>
          <p:cNvSpPr>
            <a:spLocks noGrp="1"/>
          </p:cNvSpPr>
          <p:nvPr>
            <p:ph type="sldNum" sz="quarter" idx="12"/>
          </p:nvPr>
        </p:nvSpPr>
        <p:spPr/>
        <p:txBody>
          <a:bodyPr/>
          <a:lstStyle/>
          <a:p>
            <a:fld id="{A12F0E95-B7D3-4367-BA76-FDFD7CCB0A23}" type="slidenum">
              <a:rPr lang="nl-NL" smtClean="0"/>
              <a:t>‹nr.›</a:t>
            </a:fld>
            <a:endParaRPr lang="nl-NL"/>
          </a:p>
        </p:txBody>
      </p:sp>
    </p:spTree>
    <p:extLst>
      <p:ext uri="{BB962C8B-B14F-4D97-AF65-F5344CB8AC3E}">
        <p14:creationId xmlns:p14="http://schemas.microsoft.com/office/powerpoint/2010/main" val="358859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2DAF-FFCD-4774-B3C7-1B3047349679}"/>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7F8A7F7-D46C-4F3C-A839-005E26773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991E28-1314-431E-9684-4296E9964D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2FA57F79-C95E-437B-A058-5812319A6C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5C16E-04FD-4EAE-AF6C-44493C8670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A794E179-587F-4D3F-9642-7D9C6DDD0216}"/>
              </a:ext>
            </a:extLst>
          </p:cNvPr>
          <p:cNvSpPr>
            <a:spLocks noGrp="1"/>
          </p:cNvSpPr>
          <p:nvPr>
            <p:ph type="dt" sz="half" idx="10"/>
          </p:nvPr>
        </p:nvSpPr>
        <p:spPr/>
        <p:txBody>
          <a:bodyPr/>
          <a:lstStyle/>
          <a:p>
            <a:fld id="{0AECC32B-A5F0-415B-B3B6-76B0976B141F}" type="datetimeFigureOut">
              <a:rPr lang="nl-NL" smtClean="0"/>
              <a:t>11-12-2023</a:t>
            </a:fld>
            <a:endParaRPr lang="nl-NL"/>
          </a:p>
        </p:txBody>
      </p:sp>
      <p:sp>
        <p:nvSpPr>
          <p:cNvPr id="8" name="Footer Placeholder 7">
            <a:extLst>
              <a:ext uri="{FF2B5EF4-FFF2-40B4-BE49-F238E27FC236}">
                <a16:creationId xmlns:a16="http://schemas.microsoft.com/office/drawing/2014/main" id="{32B0202A-F55A-4021-B019-ABCB9A83AD55}"/>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F59F5666-A491-455C-BB81-10D2AF860B2D}"/>
              </a:ext>
            </a:extLst>
          </p:cNvPr>
          <p:cNvSpPr>
            <a:spLocks noGrp="1"/>
          </p:cNvSpPr>
          <p:nvPr>
            <p:ph type="sldNum" sz="quarter" idx="12"/>
          </p:nvPr>
        </p:nvSpPr>
        <p:spPr/>
        <p:txBody>
          <a:bodyPr/>
          <a:lstStyle/>
          <a:p>
            <a:fld id="{A12F0E95-B7D3-4367-BA76-FDFD7CCB0A23}" type="slidenum">
              <a:rPr lang="nl-NL" smtClean="0"/>
              <a:t>‹nr.›</a:t>
            </a:fld>
            <a:endParaRPr lang="nl-NL"/>
          </a:p>
        </p:txBody>
      </p:sp>
    </p:spTree>
    <p:extLst>
      <p:ext uri="{BB962C8B-B14F-4D97-AF65-F5344CB8AC3E}">
        <p14:creationId xmlns:p14="http://schemas.microsoft.com/office/powerpoint/2010/main" val="3250351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56B3-58AF-4FAC-85A1-7B11C9E2904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4AD6AA95-C207-4062-B8E5-336D699B9E75}"/>
              </a:ext>
            </a:extLst>
          </p:cNvPr>
          <p:cNvSpPr>
            <a:spLocks noGrp="1"/>
          </p:cNvSpPr>
          <p:nvPr>
            <p:ph type="dt" sz="half" idx="10"/>
          </p:nvPr>
        </p:nvSpPr>
        <p:spPr/>
        <p:txBody>
          <a:bodyPr/>
          <a:lstStyle/>
          <a:p>
            <a:fld id="{0AECC32B-A5F0-415B-B3B6-76B0976B141F}" type="datetimeFigureOut">
              <a:rPr lang="nl-NL" smtClean="0"/>
              <a:t>11-12-2023</a:t>
            </a:fld>
            <a:endParaRPr lang="nl-NL"/>
          </a:p>
        </p:txBody>
      </p:sp>
      <p:sp>
        <p:nvSpPr>
          <p:cNvPr id="4" name="Footer Placeholder 3">
            <a:extLst>
              <a:ext uri="{FF2B5EF4-FFF2-40B4-BE49-F238E27FC236}">
                <a16:creationId xmlns:a16="http://schemas.microsoft.com/office/drawing/2014/main" id="{38DBEC5C-9A69-4CC4-AEAA-27C38116A50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CB111F15-88B7-4396-9465-AD4BBF6559D7}"/>
              </a:ext>
            </a:extLst>
          </p:cNvPr>
          <p:cNvSpPr>
            <a:spLocks noGrp="1"/>
          </p:cNvSpPr>
          <p:nvPr>
            <p:ph type="sldNum" sz="quarter" idx="12"/>
          </p:nvPr>
        </p:nvSpPr>
        <p:spPr/>
        <p:txBody>
          <a:bodyPr/>
          <a:lstStyle/>
          <a:p>
            <a:fld id="{A12F0E95-B7D3-4367-BA76-FDFD7CCB0A23}" type="slidenum">
              <a:rPr lang="nl-NL" smtClean="0"/>
              <a:t>‹nr.›</a:t>
            </a:fld>
            <a:endParaRPr lang="nl-NL"/>
          </a:p>
        </p:txBody>
      </p:sp>
    </p:spTree>
    <p:extLst>
      <p:ext uri="{BB962C8B-B14F-4D97-AF65-F5344CB8AC3E}">
        <p14:creationId xmlns:p14="http://schemas.microsoft.com/office/powerpoint/2010/main" val="154650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96C5B3-F7F5-4CD5-BD02-BBAD85E4B50F}"/>
              </a:ext>
            </a:extLst>
          </p:cNvPr>
          <p:cNvSpPr>
            <a:spLocks noGrp="1"/>
          </p:cNvSpPr>
          <p:nvPr>
            <p:ph type="dt" sz="half" idx="10"/>
          </p:nvPr>
        </p:nvSpPr>
        <p:spPr/>
        <p:txBody>
          <a:bodyPr/>
          <a:lstStyle/>
          <a:p>
            <a:fld id="{0AECC32B-A5F0-415B-B3B6-76B0976B141F}" type="datetimeFigureOut">
              <a:rPr lang="nl-NL" smtClean="0"/>
              <a:t>11-12-2023</a:t>
            </a:fld>
            <a:endParaRPr lang="nl-NL"/>
          </a:p>
        </p:txBody>
      </p:sp>
      <p:sp>
        <p:nvSpPr>
          <p:cNvPr id="3" name="Footer Placeholder 2">
            <a:extLst>
              <a:ext uri="{FF2B5EF4-FFF2-40B4-BE49-F238E27FC236}">
                <a16:creationId xmlns:a16="http://schemas.microsoft.com/office/drawing/2014/main" id="{FC45696B-4E5E-49E1-9939-934EB149CFDB}"/>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1880299E-E76B-4E4D-8C61-F5C14C24B4D9}"/>
              </a:ext>
            </a:extLst>
          </p:cNvPr>
          <p:cNvSpPr>
            <a:spLocks noGrp="1"/>
          </p:cNvSpPr>
          <p:nvPr>
            <p:ph type="sldNum" sz="quarter" idx="12"/>
          </p:nvPr>
        </p:nvSpPr>
        <p:spPr/>
        <p:txBody>
          <a:bodyPr/>
          <a:lstStyle/>
          <a:p>
            <a:fld id="{A12F0E95-B7D3-4367-BA76-FDFD7CCB0A23}" type="slidenum">
              <a:rPr lang="nl-NL" smtClean="0"/>
              <a:t>‹nr.›</a:t>
            </a:fld>
            <a:endParaRPr lang="nl-NL"/>
          </a:p>
        </p:txBody>
      </p:sp>
    </p:spTree>
    <p:extLst>
      <p:ext uri="{BB962C8B-B14F-4D97-AF65-F5344CB8AC3E}">
        <p14:creationId xmlns:p14="http://schemas.microsoft.com/office/powerpoint/2010/main" val="114154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144B-38E6-4495-B948-44A6E8938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B172FD90-CFEF-4278-A0A3-CBF5EF3E9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02D6732A-14A7-4886-B991-F575C32E9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15DAC-019A-4826-905A-47C42DA25388}"/>
              </a:ext>
            </a:extLst>
          </p:cNvPr>
          <p:cNvSpPr>
            <a:spLocks noGrp="1"/>
          </p:cNvSpPr>
          <p:nvPr>
            <p:ph type="dt" sz="half" idx="10"/>
          </p:nvPr>
        </p:nvSpPr>
        <p:spPr/>
        <p:txBody>
          <a:bodyPr/>
          <a:lstStyle/>
          <a:p>
            <a:fld id="{0AECC32B-A5F0-415B-B3B6-76B0976B141F}" type="datetimeFigureOut">
              <a:rPr lang="nl-NL" smtClean="0"/>
              <a:t>11-12-2023</a:t>
            </a:fld>
            <a:endParaRPr lang="nl-NL"/>
          </a:p>
        </p:txBody>
      </p:sp>
      <p:sp>
        <p:nvSpPr>
          <p:cNvPr id="6" name="Footer Placeholder 5">
            <a:extLst>
              <a:ext uri="{FF2B5EF4-FFF2-40B4-BE49-F238E27FC236}">
                <a16:creationId xmlns:a16="http://schemas.microsoft.com/office/drawing/2014/main" id="{7CC479A9-50B2-4971-A5A4-6428673FB6B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F01E9926-7E3E-49D3-BD11-9440C9A88FE0}"/>
              </a:ext>
            </a:extLst>
          </p:cNvPr>
          <p:cNvSpPr>
            <a:spLocks noGrp="1"/>
          </p:cNvSpPr>
          <p:nvPr>
            <p:ph type="sldNum" sz="quarter" idx="12"/>
          </p:nvPr>
        </p:nvSpPr>
        <p:spPr/>
        <p:txBody>
          <a:bodyPr/>
          <a:lstStyle/>
          <a:p>
            <a:fld id="{A12F0E95-B7D3-4367-BA76-FDFD7CCB0A23}" type="slidenum">
              <a:rPr lang="nl-NL" smtClean="0"/>
              <a:t>‹nr.›</a:t>
            </a:fld>
            <a:endParaRPr lang="nl-NL"/>
          </a:p>
        </p:txBody>
      </p:sp>
    </p:spTree>
    <p:extLst>
      <p:ext uri="{BB962C8B-B14F-4D97-AF65-F5344CB8AC3E}">
        <p14:creationId xmlns:p14="http://schemas.microsoft.com/office/powerpoint/2010/main" val="292456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B698-C4C6-421D-99BB-068267656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270D0382-BD50-482D-A9DF-B64D33383B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95F09ECC-E424-4C25-A64F-E69B80111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14DA3-5097-43C0-9038-7B1D4305E8F0}"/>
              </a:ext>
            </a:extLst>
          </p:cNvPr>
          <p:cNvSpPr>
            <a:spLocks noGrp="1"/>
          </p:cNvSpPr>
          <p:nvPr>
            <p:ph type="dt" sz="half" idx="10"/>
          </p:nvPr>
        </p:nvSpPr>
        <p:spPr/>
        <p:txBody>
          <a:bodyPr/>
          <a:lstStyle/>
          <a:p>
            <a:fld id="{0AECC32B-A5F0-415B-B3B6-76B0976B141F}" type="datetimeFigureOut">
              <a:rPr lang="nl-NL" smtClean="0"/>
              <a:t>11-12-2023</a:t>
            </a:fld>
            <a:endParaRPr lang="nl-NL"/>
          </a:p>
        </p:txBody>
      </p:sp>
      <p:sp>
        <p:nvSpPr>
          <p:cNvPr id="6" name="Footer Placeholder 5">
            <a:extLst>
              <a:ext uri="{FF2B5EF4-FFF2-40B4-BE49-F238E27FC236}">
                <a16:creationId xmlns:a16="http://schemas.microsoft.com/office/drawing/2014/main" id="{FFC7CAEB-3EA2-4A75-A5A7-D982E9F7D4B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DADED7D8-26B0-4877-B4C6-8FAF6A662CD3}"/>
              </a:ext>
            </a:extLst>
          </p:cNvPr>
          <p:cNvSpPr>
            <a:spLocks noGrp="1"/>
          </p:cNvSpPr>
          <p:nvPr>
            <p:ph type="sldNum" sz="quarter" idx="12"/>
          </p:nvPr>
        </p:nvSpPr>
        <p:spPr/>
        <p:txBody>
          <a:bodyPr/>
          <a:lstStyle/>
          <a:p>
            <a:fld id="{A12F0E95-B7D3-4367-BA76-FDFD7CCB0A23}" type="slidenum">
              <a:rPr lang="nl-NL" smtClean="0"/>
              <a:t>‹nr.›</a:t>
            </a:fld>
            <a:endParaRPr lang="nl-NL"/>
          </a:p>
        </p:txBody>
      </p:sp>
    </p:spTree>
    <p:extLst>
      <p:ext uri="{BB962C8B-B14F-4D97-AF65-F5344CB8AC3E}">
        <p14:creationId xmlns:p14="http://schemas.microsoft.com/office/powerpoint/2010/main" val="197184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4D8CB-AAAB-4D7C-A7F4-A3B4D9D9B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155C8F8-7D07-49AB-B135-C0BEDC8C1F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DE69F7F-E106-4B4C-8735-88D7FE5012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CC32B-A5F0-415B-B3B6-76B0976B141F}" type="datetimeFigureOut">
              <a:rPr lang="nl-NL" smtClean="0"/>
              <a:t>11-12-2023</a:t>
            </a:fld>
            <a:endParaRPr lang="nl-NL"/>
          </a:p>
        </p:txBody>
      </p:sp>
      <p:sp>
        <p:nvSpPr>
          <p:cNvPr id="5" name="Footer Placeholder 4">
            <a:extLst>
              <a:ext uri="{FF2B5EF4-FFF2-40B4-BE49-F238E27FC236}">
                <a16:creationId xmlns:a16="http://schemas.microsoft.com/office/drawing/2014/main" id="{A253A622-3E1B-4418-B3B0-BE941F7592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9BC69044-8BB0-4194-B39A-B8D036676E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F0E95-B7D3-4367-BA76-FDFD7CCB0A23}" type="slidenum">
              <a:rPr lang="nl-NL" smtClean="0"/>
              <a:t>‹nr.›</a:t>
            </a:fld>
            <a:endParaRPr lang="nl-NL"/>
          </a:p>
        </p:txBody>
      </p:sp>
    </p:spTree>
    <p:extLst>
      <p:ext uri="{BB962C8B-B14F-4D97-AF65-F5344CB8AC3E}">
        <p14:creationId xmlns:p14="http://schemas.microsoft.com/office/powerpoint/2010/main" val="2046069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R.Vutukuri@utwente.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mailto:M.H.G.Duits@utwente.nl"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4"/><Relationship Id="rId7" Type="http://schemas.openxmlformats.org/officeDocument/2006/relationships/image" Target="../media/image13.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video" Target="../media/media2.mp4"/></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Freeform: Shape 4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4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5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91CDC87-68AF-6B49-BCBB-0A60245B106B}"/>
              </a:ext>
            </a:extLst>
          </p:cNvPr>
          <p:cNvSpPr txBox="1"/>
          <p:nvPr/>
        </p:nvSpPr>
        <p:spPr>
          <a:xfrm>
            <a:off x="1315283" y="2081636"/>
            <a:ext cx="4188542" cy="2062103"/>
          </a:xfrm>
          <a:prstGeom prst="rect">
            <a:avLst/>
          </a:prstGeom>
          <a:noFill/>
        </p:spPr>
        <p:txBody>
          <a:bodyPr wrap="square" rtlCol="0">
            <a:spAutoFit/>
          </a:bodyPr>
          <a:lstStyle/>
          <a:p>
            <a:r>
              <a:rPr lang="en-US" sz="2800" dirty="0"/>
              <a:t>Rao Vutukuri</a:t>
            </a:r>
          </a:p>
          <a:p>
            <a:r>
              <a:rPr lang="en-US" sz="2400">
                <a:solidFill>
                  <a:schemeClr val="accent1">
                    <a:lumMod val="75000"/>
                  </a:schemeClr>
                </a:solidFill>
              </a:rPr>
              <a:t>Active Soft Matter group</a:t>
            </a:r>
          </a:p>
          <a:p>
            <a:r>
              <a:rPr lang="en-US" sz="2400">
                <a:solidFill>
                  <a:schemeClr val="accent1">
                    <a:lumMod val="75000"/>
                  </a:schemeClr>
                </a:solidFill>
                <a:hlinkClick r:id="rId3"/>
              </a:rPr>
              <a:t>H.R.Vutukuri@utwente.nl</a:t>
            </a:r>
            <a:endParaRPr lang="en-US" sz="2400">
              <a:solidFill>
                <a:schemeClr val="accent1">
                  <a:lumMod val="75000"/>
                </a:schemeClr>
              </a:solidFill>
            </a:endParaRPr>
          </a:p>
          <a:p>
            <a:r>
              <a:rPr lang="en-US" sz="2400">
                <a:solidFill>
                  <a:schemeClr val="accent1">
                    <a:lumMod val="75000"/>
                  </a:schemeClr>
                </a:solidFill>
              </a:rPr>
              <a:t>Zuidhorst 156</a:t>
            </a:r>
          </a:p>
          <a:p>
            <a:endParaRPr lang="en-US" sz="2800" dirty="0">
              <a:solidFill>
                <a:schemeClr val="accent1">
                  <a:lumMod val="75000"/>
                </a:schemeClr>
              </a:solidFill>
            </a:endParaRPr>
          </a:p>
        </p:txBody>
      </p:sp>
      <p:pic>
        <p:nvPicPr>
          <p:cNvPr id="9" name="Picture 8">
            <a:extLst>
              <a:ext uri="{FF2B5EF4-FFF2-40B4-BE49-F238E27FC236}">
                <a16:creationId xmlns:a16="http://schemas.microsoft.com/office/drawing/2014/main" id="{6212371D-CF9D-604A-B9E3-BCADC942E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854" y="1705926"/>
            <a:ext cx="1905000" cy="190500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3E65CDE8-0AB6-6040-9FF0-A580D5695574}"/>
              </a:ext>
            </a:extLst>
          </p:cNvPr>
          <p:cNvSpPr txBox="1"/>
          <p:nvPr/>
        </p:nvSpPr>
        <p:spPr>
          <a:xfrm>
            <a:off x="1237515" y="4089987"/>
            <a:ext cx="4188542" cy="1631216"/>
          </a:xfrm>
          <a:prstGeom prst="rect">
            <a:avLst/>
          </a:prstGeom>
          <a:noFill/>
        </p:spPr>
        <p:txBody>
          <a:bodyPr wrap="square" rtlCol="0">
            <a:spAutoFit/>
          </a:bodyPr>
          <a:lstStyle/>
          <a:p>
            <a:r>
              <a:rPr lang="en-US" sz="2800" dirty="0"/>
              <a:t>Michel Duits</a:t>
            </a:r>
          </a:p>
          <a:p>
            <a:r>
              <a:rPr lang="en-US" sz="2400">
                <a:solidFill>
                  <a:schemeClr val="accent1">
                    <a:lumMod val="75000"/>
                  </a:schemeClr>
                </a:solidFill>
              </a:rPr>
              <a:t>Physics of Complex Fluids group</a:t>
            </a:r>
          </a:p>
          <a:p>
            <a:r>
              <a:rPr lang="en-US" sz="2400">
                <a:solidFill>
                  <a:schemeClr val="accent1">
                    <a:lumMod val="75000"/>
                  </a:schemeClr>
                </a:solidFill>
                <a:hlinkClick r:id="rId5"/>
              </a:rPr>
              <a:t>M.H.G.Duits@utwente.nl</a:t>
            </a:r>
            <a:endParaRPr lang="en-US" sz="2400">
              <a:solidFill>
                <a:schemeClr val="accent1">
                  <a:lumMod val="75000"/>
                </a:schemeClr>
              </a:solidFill>
            </a:endParaRPr>
          </a:p>
          <a:p>
            <a:r>
              <a:rPr lang="en-US" sz="2400">
                <a:solidFill>
                  <a:schemeClr val="accent1">
                    <a:lumMod val="75000"/>
                  </a:schemeClr>
                </a:solidFill>
              </a:rPr>
              <a:t>Meander 158</a:t>
            </a:r>
            <a:endParaRPr lang="en-US" sz="2800" dirty="0">
              <a:solidFill>
                <a:schemeClr val="accent1">
                  <a:lumMod val="75000"/>
                </a:schemeClr>
              </a:solidFill>
            </a:endParaRPr>
          </a:p>
        </p:txBody>
      </p:sp>
      <p:pic>
        <p:nvPicPr>
          <p:cNvPr id="11" name="Picture 10">
            <a:extLst>
              <a:ext uri="{FF2B5EF4-FFF2-40B4-BE49-F238E27FC236}">
                <a16:creationId xmlns:a16="http://schemas.microsoft.com/office/drawing/2014/main" id="{9D2643EF-89A0-4241-9CF6-1BA97DC56C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9854" y="3899322"/>
            <a:ext cx="1905000" cy="19050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E1760028-0309-887E-32DD-3A2BBE3A9712}"/>
              </a:ext>
            </a:extLst>
          </p:cNvPr>
          <p:cNvSpPr txBox="1"/>
          <p:nvPr/>
        </p:nvSpPr>
        <p:spPr>
          <a:xfrm>
            <a:off x="2098014" y="274457"/>
            <a:ext cx="9367203"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Soft </a:t>
            </a:r>
            <a:r>
              <a:rPr lang="en-US" sz="4400" b="1" kern="1200">
                <a:solidFill>
                  <a:schemeClr val="tx1"/>
                </a:solidFill>
                <a:latin typeface="+mj-lt"/>
                <a:ea typeface="+mj-ea"/>
                <a:cs typeface="+mj-cs"/>
              </a:rPr>
              <a:t>Matter Physics in 2024</a:t>
            </a:r>
            <a:endParaRPr lang="en-US" sz="4400" b="1" kern="1200" dirty="0">
              <a:solidFill>
                <a:schemeClr val="tx1"/>
              </a:solidFill>
              <a:latin typeface="+mj-lt"/>
              <a:ea typeface="+mj-ea"/>
              <a:cs typeface="+mj-cs"/>
            </a:endParaRPr>
          </a:p>
        </p:txBody>
      </p:sp>
    </p:spTree>
    <p:extLst>
      <p:ext uri="{BB962C8B-B14F-4D97-AF65-F5344CB8AC3E}">
        <p14:creationId xmlns:p14="http://schemas.microsoft.com/office/powerpoint/2010/main" val="189550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2C3A06-9FAE-49F1-9FDA-8CB7F6615021}"/>
              </a:ext>
            </a:extLst>
          </p:cNvPr>
          <p:cNvSpPr txBox="1"/>
          <p:nvPr/>
        </p:nvSpPr>
        <p:spPr>
          <a:xfrm>
            <a:off x="2098014" y="274457"/>
            <a:ext cx="9367203"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Soft </a:t>
            </a:r>
            <a:r>
              <a:rPr lang="en-US" sz="4400" b="1" kern="1200">
                <a:solidFill>
                  <a:schemeClr val="tx1"/>
                </a:solidFill>
                <a:latin typeface="+mj-lt"/>
                <a:ea typeface="+mj-ea"/>
                <a:cs typeface="+mj-cs"/>
              </a:rPr>
              <a:t>Matter Physics</a:t>
            </a:r>
            <a:endParaRPr lang="en-US" sz="4400" b="1" kern="1200" dirty="0">
              <a:solidFill>
                <a:schemeClr val="tx1"/>
              </a:solidFill>
              <a:latin typeface="+mj-lt"/>
              <a:ea typeface="+mj-ea"/>
              <a:cs typeface="+mj-cs"/>
            </a:endParaRPr>
          </a:p>
        </p:txBody>
      </p:sp>
      <p:sp>
        <p:nvSpPr>
          <p:cNvPr id="62" name="Freeform: Shape 4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4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5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A281BFB7-3AEC-8A40-903C-7CA56CBB7C86}"/>
              </a:ext>
            </a:extLst>
          </p:cNvPr>
          <p:cNvPicPr>
            <a:picLocks noChangeAspect="1"/>
          </p:cNvPicPr>
          <p:nvPr/>
        </p:nvPicPr>
        <p:blipFill rotWithShape="1">
          <a:blip r:embed="rId3">
            <a:extLst>
              <a:ext uri="{28A0092B-C50C-407E-A947-70E740481C1C}">
                <a14:useLocalDpi xmlns:a14="http://schemas.microsoft.com/office/drawing/2010/main" val="0"/>
              </a:ext>
            </a:extLst>
          </a:blip>
          <a:srcRect l="12766"/>
          <a:stretch/>
        </p:blipFill>
        <p:spPr>
          <a:xfrm>
            <a:off x="7241069" y="2653253"/>
            <a:ext cx="2172462" cy="1709267"/>
          </a:xfrm>
          <a:prstGeom prst="rect">
            <a:avLst/>
          </a:prstGeom>
        </p:spPr>
      </p:pic>
      <p:grpSp>
        <p:nvGrpSpPr>
          <p:cNvPr id="10" name="Group 9">
            <a:extLst>
              <a:ext uri="{FF2B5EF4-FFF2-40B4-BE49-F238E27FC236}">
                <a16:creationId xmlns:a16="http://schemas.microsoft.com/office/drawing/2014/main" id="{355A9A97-ACC8-8E41-8666-EEB186EAB73C}"/>
              </a:ext>
            </a:extLst>
          </p:cNvPr>
          <p:cNvGrpSpPr/>
          <p:nvPr/>
        </p:nvGrpSpPr>
        <p:grpSpPr>
          <a:xfrm>
            <a:off x="1184358" y="2678674"/>
            <a:ext cx="5459653" cy="3619252"/>
            <a:chOff x="1311785" y="1907335"/>
            <a:chExt cx="5459653" cy="3619252"/>
          </a:xfrm>
        </p:grpSpPr>
        <p:pic>
          <p:nvPicPr>
            <p:cNvPr id="16" name="Picture 2" descr="http://t3.gstatic.com/images?q=tbn:gwaHiCldPgcS1M:http://www.newearthnews.eu/nl/images/stories/milk.jpg&amp;t=1">
              <a:extLst>
                <a:ext uri="{FF2B5EF4-FFF2-40B4-BE49-F238E27FC236}">
                  <a16:creationId xmlns:a16="http://schemas.microsoft.com/office/drawing/2014/main" id="{8A565603-F1AC-954C-B94A-362B3F69AA6A}"/>
                </a:ext>
              </a:extLst>
            </p:cNvPr>
            <p:cNvPicPr>
              <a:picLocks noChangeAspect="1" noChangeArrowheads="1"/>
            </p:cNvPicPr>
            <p:nvPr/>
          </p:nvPicPr>
          <p:blipFill>
            <a:blip r:embed="rId4" cstate="print"/>
            <a:srcRect/>
            <a:stretch>
              <a:fillRect/>
            </a:stretch>
          </p:blipFill>
          <p:spPr bwMode="auto">
            <a:xfrm>
              <a:off x="1311785" y="1907335"/>
              <a:ext cx="1658184" cy="1665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4" descr="http://www.norcalblogs.com/sustainable/Paint.jpg">
              <a:extLst>
                <a:ext uri="{FF2B5EF4-FFF2-40B4-BE49-F238E27FC236}">
                  <a16:creationId xmlns:a16="http://schemas.microsoft.com/office/drawing/2014/main" id="{534453EB-E222-7948-A542-4C05E56A32D1}"/>
                </a:ext>
              </a:extLst>
            </p:cNvPr>
            <p:cNvPicPr>
              <a:picLocks noChangeAspect="1" noChangeArrowheads="1"/>
            </p:cNvPicPr>
            <p:nvPr/>
          </p:nvPicPr>
          <p:blipFill>
            <a:blip r:embed="rId5" cstate="print"/>
            <a:srcRect/>
            <a:stretch>
              <a:fillRect/>
            </a:stretch>
          </p:blipFill>
          <p:spPr bwMode="auto">
            <a:xfrm>
              <a:off x="5158449" y="1907335"/>
              <a:ext cx="1612989" cy="1665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6" descr="http://www.apartmenttherapy.com/uimages/chicago/1030_shaving01.jpg">
              <a:extLst>
                <a:ext uri="{FF2B5EF4-FFF2-40B4-BE49-F238E27FC236}">
                  <a16:creationId xmlns:a16="http://schemas.microsoft.com/office/drawing/2014/main" id="{E15149D0-5D46-7645-8464-5C9CD35F1493}"/>
                </a:ext>
              </a:extLst>
            </p:cNvPr>
            <p:cNvPicPr>
              <a:picLocks noChangeAspect="1" noChangeArrowheads="1"/>
            </p:cNvPicPr>
            <p:nvPr/>
          </p:nvPicPr>
          <p:blipFill>
            <a:blip r:embed="rId6" cstate="print"/>
            <a:srcRect/>
            <a:stretch>
              <a:fillRect/>
            </a:stretch>
          </p:blipFill>
          <p:spPr bwMode="auto">
            <a:xfrm>
              <a:off x="3231416" y="1907335"/>
              <a:ext cx="1665586" cy="1665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4">
              <a:extLst>
                <a:ext uri="{FF2B5EF4-FFF2-40B4-BE49-F238E27FC236}">
                  <a16:creationId xmlns:a16="http://schemas.microsoft.com/office/drawing/2014/main" id="{015D72EE-8E59-CC49-AB88-486207D67C32}"/>
                </a:ext>
              </a:extLst>
            </p:cNvPr>
            <p:cNvGrpSpPr/>
            <p:nvPr/>
          </p:nvGrpSpPr>
          <p:grpSpPr>
            <a:xfrm>
              <a:off x="1511040" y="3773084"/>
              <a:ext cx="1612989" cy="1665586"/>
              <a:chOff x="7423872" y="163432"/>
              <a:chExt cx="1612989" cy="1665586"/>
            </a:xfrm>
          </p:grpSpPr>
          <p:pic>
            <p:nvPicPr>
              <p:cNvPr id="23" name="Picture 4" descr="http://www.norcalblogs.com/sustainable/Paint.jpg">
                <a:extLst>
                  <a:ext uri="{FF2B5EF4-FFF2-40B4-BE49-F238E27FC236}">
                    <a16:creationId xmlns:a16="http://schemas.microsoft.com/office/drawing/2014/main" id="{ECECBFFD-30FF-6C4E-9B6A-544AAB1626CB}"/>
                  </a:ext>
                </a:extLst>
              </p:cNvPr>
              <p:cNvPicPr>
                <a:picLocks noChangeAspect="1" noChangeArrowheads="1"/>
              </p:cNvPicPr>
              <p:nvPr/>
            </p:nvPicPr>
            <p:blipFill>
              <a:blip r:embed="rId5" cstate="print"/>
              <a:srcRect/>
              <a:stretch>
                <a:fillRect/>
              </a:stretch>
            </p:blipFill>
            <p:spPr bwMode="auto">
              <a:xfrm>
                <a:off x="7423872" y="163432"/>
                <a:ext cx="1612989" cy="1665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C11407BA-4217-B44F-82AA-E27F3A2DC55A}"/>
                  </a:ext>
                </a:extLst>
              </p:cNvPr>
              <p:cNvPicPr>
                <a:picLocks noChangeAspect="1"/>
              </p:cNvPicPr>
              <p:nvPr/>
            </p:nvPicPr>
            <p:blipFill>
              <a:blip r:embed="rId7"/>
              <a:stretch>
                <a:fillRect/>
              </a:stretch>
            </p:blipFill>
            <p:spPr>
              <a:xfrm>
                <a:off x="7466737" y="208986"/>
                <a:ext cx="1505816" cy="1620032"/>
              </a:xfrm>
              <a:prstGeom prst="rect">
                <a:avLst/>
              </a:prstGeom>
            </p:spPr>
          </p:pic>
        </p:grpSp>
        <p:pic>
          <p:nvPicPr>
            <p:cNvPr id="9" name="Picture 8" descr="A close-up of a hand holding a tablet&#10;&#10;Description automatically generated with low confidence">
              <a:extLst>
                <a:ext uri="{FF2B5EF4-FFF2-40B4-BE49-F238E27FC236}">
                  <a16:creationId xmlns:a16="http://schemas.microsoft.com/office/drawing/2014/main" id="{C987AFC3-2FEB-A346-BE51-04FB486488F4}"/>
                </a:ext>
              </a:extLst>
            </p:cNvPr>
            <p:cNvPicPr>
              <a:picLocks noChangeAspect="1"/>
            </p:cNvPicPr>
            <p:nvPr/>
          </p:nvPicPr>
          <p:blipFill rotWithShape="1">
            <a:blip r:embed="rId8">
              <a:extLst>
                <a:ext uri="{28A0092B-C50C-407E-A947-70E740481C1C}">
                  <a14:useLocalDpi xmlns:a14="http://schemas.microsoft.com/office/drawing/2010/main" val="0"/>
                </a:ext>
              </a:extLst>
            </a:blip>
            <a:srcRect r="15837" b="26558"/>
            <a:stretch/>
          </p:blipFill>
          <p:spPr>
            <a:xfrm>
              <a:off x="3409677" y="3773084"/>
              <a:ext cx="2864584" cy="1753503"/>
            </a:xfrm>
            <a:prstGeom prst="rect">
              <a:avLst/>
            </a:prstGeom>
          </p:spPr>
        </p:pic>
      </p:grpSp>
      <p:sp>
        <p:nvSpPr>
          <p:cNvPr id="24" name="TextBox 23">
            <a:extLst>
              <a:ext uri="{FF2B5EF4-FFF2-40B4-BE49-F238E27FC236}">
                <a16:creationId xmlns:a16="http://schemas.microsoft.com/office/drawing/2014/main" id="{F782B130-C242-9442-8097-A8AF37B4D8C0}"/>
              </a:ext>
            </a:extLst>
          </p:cNvPr>
          <p:cNvSpPr txBox="1"/>
          <p:nvPr/>
        </p:nvSpPr>
        <p:spPr>
          <a:xfrm>
            <a:off x="8183285" y="2068546"/>
            <a:ext cx="2621025" cy="584775"/>
          </a:xfrm>
          <a:prstGeom prst="rect">
            <a:avLst/>
          </a:prstGeom>
          <a:noFill/>
        </p:spPr>
        <p:txBody>
          <a:bodyPr wrap="square" rtlCol="0">
            <a:spAutoFit/>
          </a:bodyPr>
          <a:lstStyle/>
          <a:p>
            <a:r>
              <a:rPr lang="en-GB" sz="3200" b="0">
                <a:solidFill>
                  <a:srgbClr val="0053FF"/>
                </a:solidFill>
                <a:cs typeface="Gill Sans Regular" panose="020B0502020104020203" pitchFamily="34" charset="-79"/>
              </a:rPr>
              <a:t>Living systems</a:t>
            </a:r>
            <a:endParaRPr lang="en-GB" sz="3200" b="0" dirty="0">
              <a:solidFill>
                <a:srgbClr val="0053FF"/>
              </a:solidFill>
              <a:cs typeface="Gill Sans Regular" panose="020B0502020104020203" pitchFamily="34" charset="-79"/>
            </a:endParaRPr>
          </a:p>
        </p:txBody>
      </p:sp>
      <p:pic>
        <p:nvPicPr>
          <p:cNvPr id="3" name="Picture 2" descr="A picture containing invertebrate, coelenterate&#10;&#10;Description automatically generated">
            <a:extLst>
              <a:ext uri="{FF2B5EF4-FFF2-40B4-BE49-F238E27FC236}">
                <a16:creationId xmlns:a16="http://schemas.microsoft.com/office/drawing/2014/main" id="{66225F2C-17D7-3748-8E77-75690CD1BEF8}"/>
              </a:ext>
            </a:extLst>
          </p:cNvPr>
          <p:cNvPicPr>
            <a:picLocks noChangeAspect="1"/>
          </p:cNvPicPr>
          <p:nvPr/>
        </p:nvPicPr>
        <p:blipFill rotWithShape="1">
          <a:blip r:embed="rId9">
            <a:extLst>
              <a:ext uri="{28A0092B-C50C-407E-A947-70E740481C1C}">
                <a14:useLocalDpi xmlns:a14="http://schemas.microsoft.com/office/drawing/2010/main" val="0"/>
              </a:ext>
            </a:extLst>
          </a:blip>
          <a:srcRect r="11638" b="8114"/>
          <a:stretch/>
        </p:blipFill>
        <p:spPr>
          <a:xfrm>
            <a:off x="9611795" y="2653253"/>
            <a:ext cx="1919631" cy="1678433"/>
          </a:xfrm>
          <a:prstGeom prst="rect">
            <a:avLst/>
          </a:prstGeom>
        </p:spPr>
      </p:pic>
      <p:sp>
        <p:nvSpPr>
          <p:cNvPr id="25" name="TextBox 24">
            <a:extLst>
              <a:ext uri="{FF2B5EF4-FFF2-40B4-BE49-F238E27FC236}">
                <a16:creationId xmlns:a16="http://schemas.microsoft.com/office/drawing/2014/main" id="{9A8F7FA3-3E9D-304D-BA0C-F91CE4ED174B}"/>
              </a:ext>
            </a:extLst>
          </p:cNvPr>
          <p:cNvSpPr txBox="1"/>
          <p:nvPr/>
        </p:nvSpPr>
        <p:spPr>
          <a:xfrm>
            <a:off x="7828703" y="4362520"/>
            <a:ext cx="1428269" cy="492443"/>
          </a:xfrm>
          <a:prstGeom prst="rect">
            <a:avLst/>
          </a:prstGeom>
          <a:noFill/>
        </p:spPr>
        <p:txBody>
          <a:bodyPr wrap="square" rtlCol="0">
            <a:spAutoFit/>
          </a:bodyPr>
          <a:lstStyle/>
          <a:p>
            <a:r>
              <a:rPr lang="en-GB" sz="2600" b="0" dirty="0">
                <a:cs typeface="Gill Sans Regular" panose="020B0502020104020203" pitchFamily="34" charset="-79"/>
              </a:rPr>
              <a:t>Blood</a:t>
            </a:r>
          </a:p>
        </p:txBody>
      </p:sp>
      <p:sp>
        <p:nvSpPr>
          <p:cNvPr id="26" name="TextBox 25">
            <a:extLst>
              <a:ext uri="{FF2B5EF4-FFF2-40B4-BE49-F238E27FC236}">
                <a16:creationId xmlns:a16="http://schemas.microsoft.com/office/drawing/2014/main" id="{A76304D4-36B6-D84E-8B66-192549366485}"/>
              </a:ext>
            </a:extLst>
          </p:cNvPr>
          <p:cNvSpPr txBox="1"/>
          <p:nvPr/>
        </p:nvSpPr>
        <p:spPr>
          <a:xfrm>
            <a:off x="9649336" y="4362519"/>
            <a:ext cx="2094795" cy="492443"/>
          </a:xfrm>
          <a:prstGeom prst="rect">
            <a:avLst/>
          </a:prstGeom>
          <a:noFill/>
        </p:spPr>
        <p:txBody>
          <a:bodyPr wrap="square" rtlCol="0">
            <a:spAutoFit/>
          </a:bodyPr>
          <a:lstStyle/>
          <a:p>
            <a:r>
              <a:rPr lang="en-GB" sz="2600" b="0" dirty="0">
                <a:cs typeface="Gill Sans Regular" panose="020B0502020104020203" pitchFamily="34" charset="-79"/>
              </a:rPr>
              <a:t>Gut Bacteria</a:t>
            </a:r>
          </a:p>
        </p:txBody>
      </p:sp>
      <p:sp>
        <p:nvSpPr>
          <p:cNvPr id="22" name="TextBox 21">
            <a:extLst>
              <a:ext uri="{FF2B5EF4-FFF2-40B4-BE49-F238E27FC236}">
                <a16:creationId xmlns:a16="http://schemas.microsoft.com/office/drawing/2014/main" id="{7912AEC8-5A44-E845-8DD8-3E91757372F4}"/>
              </a:ext>
            </a:extLst>
          </p:cNvPr>
          <p:cNvSpPr txBox="1"/>
          <p:nvPr/>
        </p:nvSpPr>
        <p:spPr>
          <a:xfrm>
            <a:off x="2463118" y="2068546"/>
            <a:ext cx="3416961" cy="584775"/>
          </a:xfrm>
          <a:prstGeom prst="rect">
            <a:avLst/>
          </a:prstGeom>
          <a:noFill/>
        </p:spPr>
        <p:txBody>
          <a:bodyPr wrap="square" rtlCol="0">
            <a:spAutoFit/>
          </a:bodyPr>
          <a:lstStyle/>
          <a:p>
            <a:r>
              <a:rPr lang="en-GB" sz="3200" b="0">
                <a:solidFill>
                  <a:srgbClr val="0053FF"/>
                </a:solidFill>
                <a:cs typeface="Gill Sans Regular" panose="020B0502020104020203" pitchFamily="34" charset="-79"/>
              </a:rPr>
              <a:t> Passive  Materials </a:t>
            </a:r>
            <a:endParaRPr lang="en-GB" sz="3200" b="0" dirty="0">
              <a:solidFill>
                <a:srgbClr val="0053FF"/>
              </a:solidFill>
              <a:cs typeface="Gill Sans Regular" panose="020B0502020104020203" pitchFamily="34" charset="-79"/>
            </a:endParaRPr>
          </a:p>
        </p:txBody>
      </p:sp>
    </p:spTree>
    <p:extLst>
      <p:ext uri="{BB962C8B-B14F-4D97-AF65-F5344CB8AC3E}">
        <p14:creationId xmlns:p14="http://schemas.microsoft.com/office/powerpoint/2010/main" val="18370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Freeform: Shape 4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4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5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9899A140-9595-A54F-823E-44145240DAFA}"/>
              </a:ext>
            </a:extLst>
          </p:cNvPr>
          <p:cNvPicPr>
            <a:picLocks noChangeAspect="1"/>
          </p:cNvPicPr>
          <p:nvPr/>
        </p:nvPicPr>
        <p:blipFill>
          <a:blip r:embed="rId2"/>
          <a:stretch>
            <a:fillRect/>
          </a:stretch>
        </p:blipFill>
        <p:spPr>
          <a:xfrm>
            <a:off x="1439921" y="2201097"/>
            <a:ext cx="6104395" cy="4147446"/>
          </a:xfrm>
          <a:prstGeom prst="rect">
            <a:avLst/>
          </a:prstGeom>
          <a:ln>
            <a:noFill/>
          </a:ln>
          <a:effectLst>
            <a:outerShdw blurRad="292100" dist="139700" dir="2700000" algn="tl" rotWithShape="0">
              <a:srgbClr val="333333">
                <a:alpha val="65000"/>
              </a:srgbClr>
            </a:outerShdw>
          </a:effectLst>
        </p:spPr>
      </p:pic>
      <p:sp>
        <p:nvSpPr>
          <p:cNvPr id="34" name="TextBox 33">
            <a:extLst>
              <a:ext uri="{FF2B5EF4-FFF2-40B4-BE49-F238E27FC236}">
                <a16:creationId xmlns:a16="http://schemas.microsoft.com/office/drawing/2014/main" id="{A66A439F-E824-0342-9C66-258A699DBBC4}"/>
              </a:ext>
            </a:extLst>
          </p:cNvPr>
          <p:cNvSpPr txBox="1"/>
          <p:nvPr/>
        </p:nvSpPr>
        <p:spPr>
          <a:xfrm>
            <a:off x="8012583" y="2027748"/>
            <a:ext cx="4128200" cy="2492990"/>
          </a:xfrm>
          <a:prstGeom prst="rect">
            <a:avLst/>
          </a:prstGeom>
          <a:noFill/>
        </p:spPr>
        <p:txBody>
          <a:bodyPr wrap="square">
            <a:spAutoFit/>
          </a:bodyPr>
          <a:lstStyle/>
          <a:p>
            <a:endParaRPr lang="en-US" sz="2600" dirty="0">
              <a:solidFill>
                <a:srgbClr val="0053FF"/>
              </a:solidFill>
            </a:endParaRPr>
          </a:p>
          <a:p>
            <a:r>
              <a:rPr lang="en-US" sz="2600">
                <a:solidFill>
                  <a:srgbClr val="0053FF"/>
                </a:solidFill>
              </a:rPr>
              <a:t>-Easy </a:t>
            </a:r>
            <a:r>
              <a:rPr lang="en-US" sz="2600" dirty="0">
                <a:solidFill>
                  <a:srgbClr val="0053FF"/>
                </a:solidFill>
              </a:rPr>
              <a:t>to deform (soft)</a:t>
            </a:r>
          </a:p>
          <a:p>
            <a:endParaRPr lang="en-US" sz="2600" dirty="0">
              <a:solidFill>
                <a:srgbClr val="0053FF"/>
              </a:solidFill>
            </a:endParaRPr>
          </a:p>
          <a:p>
            <a:r>
              <a:rPr lang="en-US" sz="2600">
                <a:solidFill>
                  <a:srgbClr val="0053FF"/>
                </a:solidFill>
              </a:rPr>
              <a:t>-Reversible assembly</a:t>
            </a:r>
          </a:p>
          <a:p>
            <a:endParaRPr lang="en-US" sz="2600">
              <a:solidFill>
                <a:srgbClr val="0053FF"/>
              </a:solidFill>
            </a:endParaRPr>
          </a:p>
          <a:p>
            <a:r>
              <a:rPr lang="en-US" sz="2600">
                <a:solidFill>
                  <a:srgbClr val="0053FF"/>
                </a:solidFill>
              </a:rPr>
              <a:t>-Relaxation time(s)</a:t>
            </a:r>
            <a:endParaRPr lang="en-US" sz="2600" dirty="0">
              <a:solidFill>
                <a:srgbClr val="0053FF"/>
              </a:solidFill>
            </a:endParaRPr>
          </a:p>
        </p:txBody>
      </p:sp>
      <p:sp>
        <p:nvSpPr>
          <p:cNvPr id="2" name="TextBox 1">
            <a:extLst>
              <a:ext uri="{FF2B5EF4-FFF2-40B4-BE49-F238E27FC236}">
                <a16:creationId xmlns:a16="http://schemas.microsoft.com/office/drawing/2014/main" id="{7B687220-D6F6-F006-D51E-652E223C9F27}"/>
              </a:ext>
            </a:extLst>
          </p:cNvPr>
          <p:cNvSpPr txBox="1"/>
          <p:nvPr/>
        </p:nvSpPr>
        <p:spPr>
          <a:xfrm>
            <a:off x="2098014" y="274457"/>
            <a:ext cx="9367203"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Soft </a:t>
            </a:r>
            <a:r>
              <a:rPr lang="en-US" sz="4400" b="1" kern="1200">
                <a:solidFill>
                  <a:schemeClr val="tx1"/>
                </a:solidFill>
                <a:latin typeface="+mj-lt"/>
                <a:ea typeface="+mj-ea"/>
                <a:cs typeface="+mj-cs"/>
              </a:rPr>
              <a:t>Matter Physics</a:t>
            </a:r>
            <a:endParaRPr lang="en-US" sz="4400"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FC56A25C-05B8-96B0-0D3B-3D28E51FEACE}"/>
              </a:ext>
            </a:extLst>
          </p:cNvPr>
          <p:cNvSpPr txBox="1"/>
          <p:nvPr/>
        </p:nvSpPr>
        <p:spPr>
          <a:xfrm>
            <a:off x="8012583" y="4856846"/>
            <a:ext cx="3999969" cy="1292662"/>
          </a:xfrm>
          <a:prstGeom prst="rect">
            <a:avLst/>
          </a:prstGeom>
          <a:noFill/>
        </p:spPr>
        <p:txBody>
          <a:bodyPr wrap="square" rtlCol="0">
            <a:spAutoFit/>
          </a:bodyPr>
          <a:lstStyle/>
          <a:p>
            <a:r>
              <a:rPr lang="en-GB" sz="2600">
                <a:solidFill>
                  <a:srgbClr val="FF0000"/>
                </a:solidFill>
                <a:cs typeface="Gill Sans Regular" panose="020B0502020104020203" pitchFamily="34" charset="-79"/>
              </a:rPr>
              <a:t>Variety of </a:t>
            </a:r>
            <a:r>
              <a:rPr lang="en-GB" sz="2600" i="1">
                <a:solidFill>
                  <a:srgbClr val="FF0000"/>
                </a:solidFill>
                <a:cs typeface="Gill Sans Regular" panose="020B0502020104020203" pitchFamily="34" charset="-79"/>
              </a:rPr>
              <a:t>macro</a:t>
            </a:r>
            <a:r>
              <a:rPr lang="en-GB" sz="2600">
                <a:solidFill>
                  <a:srgbClr val="FF0000"/>
                </a:solidFill>
                <a:cs typeface="Gill Sans Regular" panose="020B0502020104020203" pitchFamily="34" charset="-79"/>
              </a:rPr>
              <a:t>scopic behaviors, originating from </a:t>
            </a:r>
            <a:r>
              <a:rPr lang="en-GB" sz="2600" i="1">
                <a:solidFill>
                  <a:srgbClr val="FF0000"/>
                </a:solidFill>
                <a:cs typeface="Gill Sans Regular" panose="020B0502020104020203" pitchFamily="34" charset="-79"/>
              </a:rPr>
              <a:t>micro</a:t>
            </a:r>
            <a:r>
              <a:rPr lang="en-GB" sz="2600">
                <a:solidFill>
                  <a:srgbClr val="FF0000"/>
                </a:solidFill>
                <a:cs typeface="Gill Sans Regular" panose="020B0502020104020203" pitchFamily="34" charset="-79"/>
              </a:rPr>
              <a:t>scopic properties</a:t>
            </a:r>
            <a:endParaRPr lang="en-GB" sz="2600" b="0" dirty="0">
              <a:solidFill>
                <a:srgbClr val="FF0000"/>
              </a:solidFill>
              <a:cs typeface="Gill Sans Regular" panose="020B0502020104020203" pitchFamily="34" charset="-79"/>
            </a:endParaRPr>
          </a:p>
        </p:txBody>
      </p:sp>
    </p:spTree>
    <p:extLst>
      <p:ext uri="{BB962C8B-B14F-4D97-AF65-F5344CB8AC3E}">
        <p14:creationId xmlns:p14="http://schemas.microsoft.com/office/powerpoint/2010/main" val="73224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Freeform: Shape 4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4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5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green, wall, indoor&#10;&#10;Description automatically generated">
            <a:extLst>
              <a:ext uri="{FF2B5EF4-FFF2-40B4-BE49-F238E27FC236}">
                <a16:creationId xmlns:a16="http://schemas.microsoft.com/office/drawing/2014/main" id="{719AED41-6F1E-4D60-A115-D80081556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615" y="3788620"/>
            <a:ext cx="3623138" cy="2593656"/>
          </a:xfrm>
          <a:prstGeom prst="rect">
            <a:avLst/>
          </a:prstGeom>
        </p:spPr>
      </p:pic>
      <p:pic>
        <p:nvPicPr>
          <p:cNvPr id="1026" name="Picture 2" descr="Swelling of gel polymer 3.2. Syneresis: Many gels often contract spontaneously on standing and exude some fluid medium. This effect is known as syneresis. The degree to which syneresis occurs, increases as the concentration of gelling agent decreases. The occurrence of syneresis indicates that the original gel was thermodynamically unstable. The mechanism of contraction has been related to the relaxation of elastic stress developed during the setting of the gels. As these stresses are relieved, the interstitial space available for the solvent is reduced, forcing the liquid out [6] .">
            <a:extLst>
              <a:ext uri="{FF2B5EF4-FFF2-40B4-BE49-F238E27FC236}">
                <a16:creationId xmlns:a16="http://schemas.microsoft.com/office/drawing/2014/main" id="{FC64CF36-FBF0-4FAE-B3B1-6085F14C6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575" y="2172788"/>
            <a:ext cx="4059811" cy="2512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F27AAE-EDCB-335F-1924-F64418E706E2}"/>
              </a:ext>
            </a:extLst>
          </p:cNvPr>
          <p:cNvSpPr txBox="1"/>
          <p:nvPr/>
        </p:nvSpPr>
        <p:spPr>
          <a:xfrm>
            <a:off x="2098014" y="274457"/>
            <a:ext cx="9367203"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Soft </a:t>
            </a:r>
            <a:r>
              <a:rPr lang="en-US" sz="4400" b="1" kern="1200">
                <a:solidFill>
                  <a:schemeClr val="tx1"/>
                </a:solidFill>
                <a:latin typeface="+mj-lt"/>
                <a:ea typeface="+mj-ea"/>
                <a:cs typeface="+mj-cs"/>
              </a:rPr>
              <a:t>Matter Physics</a:t>
            </a:r>
            <a:endParaRPr lang="en-US" sz="4400" b="1"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7980829B-976E-663A-E231-7426889E92F5}"/>
              </a:ext>
            </a:extLst>
          </p:cNvPr>
          <p:cNvSpPr txBox="1"/>
          <p:nvPr/>
        </p:nvSpPr>
        <p:spPr>
          <a:xfrm>
            <a:off x="1259634" y="4818640"/>
            <a:ext cx="4637314" cy="1292662"/>
          </a:xfrm>
          <a:prstGeom prst="rect">
            <a:avLst/>
          </a:prstGeom>
          <a:noFill/>
        </p:spPr>
        <p:txBody>
          <a:bodyPr wrap="square" rtlCol="0">
            <a:spAutoFit/>
          </a:bodyPr>
          <a:lstStyle/>
          <a:p>
            <a:r>
              <a:rPr lang="en-GB" sz="2600" b="0">
                <a:cs typeface="Gill Sans Regular" panose="020B0502020104020203" pitchFamily="34" charset="-79"/>
              </a:rPr>
              <a:t>Driving force for water uptake?</a:t>
            </a:r>
          </a:p>
          <a:p>
            <a:r>
              <a:rPr lang="en-GB" sz="2600">
                <a:cs typeface="Gill Sans Regular" panose="020B0502020104020203" pitchFamily="34" charset="-79"/>
              </a:rPr>
              <a:t>Equilibrium state?</a:t>
            </a:r>
          </a:p>
          <a:p>
            <a:r>
              <a:rPr lang="en-GB" sz="2600">
                <a:cs typeface="Gill Sans Regular" panose="020B0502020104020203" pitchFamily="34" charset="-79"/>
              </a:rPr>
              <a:t>Role of dissolved ions, elasticity?</a:t>
            </a:r>
            <a:endParaRPr lang="en-GB" sz="2600" b="0" dirty="0">
              <a:cs typeface="Gill Sans Regular" panose="020B0502020104020203" pitchFamily="34" charset="-79"/>
            </a:endParaRPr>
          </a:p>
        </p:txBody>
      </p:sp>
      <p:sp>
        <p:nvSpPr>
          <p:cNvPr id="6" name="TextBox 5">
            <a:extLst>
              <a:ext uri="{FF2B5EF4-FFF2-40B4-BE49-F238E27FC236}">
                <a16:creationId xmlns:a16="http://schemas.microsoft.com/office/drawing/2014/main" id="{59B144C1-5847-BD43-0B4D-19D3B1A10344}"/>
              </a:ext>
            </a:extLst>
          </p:cNvPr>
          <p:cNvSpPr txBox="1"/>
          <p:nvPr/>
        </p:nvSpPr>
        <p:spPr>
          <a:xfrm>
            <a:off x="6760960" y="2740130"/>
            <a:ext cx="4594395" cy="892552"/>
          </a:xfrm>
          <a:prstGeom prst="rect">
            <a:avLst/>
          </a:prstGeom>
          <a:noFill/>
        </p:spPr>
        <p:txBody>
          <a:bodyPr wrap="square" rtlCol="0">
            <a:spAutoFit/>
          </a:bodyPr>
          <a:lstStyle/>
          <a:p>
            <a:r>
              <a:rPr lang="en-GB" sz="2600" b="0">
                <a:cs typeface="Gill Sans Regular" panose="020B0502020104020203" pitchFamily="34" charset="-79"/>
              </a:rPr>
              <a:t>Dependence on flow rate?</a:t>
            </a:r>
          </a:p>
          <a:p>
            <a:r>
              <a:rPr lang="en-GB" sz="2600">
                <a:cs typeface="Gill Sans Regular" panose="020B0502020104020203" pitchFamily="34" charset="-79"/>
              </a:rPr>
              <a:t>How to model the physics?</a:t>
            </a:r>
            <a:endParaRPr lang="en-GB" sz="2600" b="0">
              <a:cs typeface="Gill Sans Regular" panose="020B0502020104020203" pitchFamily="34" charset="-79"/>
            </a:endParaRPr>
          </a:p>
        </p:txBody>
      </p:sp>
    </p:spTree>
    <p:extLst>
      <p:ext uri="{BB962C8B-B14F-4D97-AF65-F5344CB8AC3E}">
        <p14:creationId xmlns:p14="http://schemas.microsoft.com/office/powerpoint/2010/main" val="425406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Freeform: Shape 4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4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5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rsphe_f_swim_1.mov">
            <a:hlinkClick r:id="" action="ppaction://media"/>
            <a:extLst>
              <a:ext uri="{FF2B5EF4-FFF2-40B4-BE49-F238E27FC236}">
                <a16:creationId xmlns:a16="http://schemas.microsoft.com/office/drawing/2014/main" id="{81AA28D6-097D-3848-92A2-0821F9097FD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431874" y="3478923"/>
            <a:ext cx="3977261" cy="2982945"/>
          </a:xfrm>
          <a:prstGeom prst="rect">
            <a:avLst/>
          </a:prstGeom>
        </p:spPr>
      </p:pic>
      <p:pic>
        <p:nvPicPr>
          <p:cNvPr id="12" name="101013_bigg_pmma_active__v_5.0_f_25khze-field_no_h2o2_xy-t140_nice-1_9sO37m.mp4">
            <a:hlinkClick r:id="" action="ppaction://media"/>
            <a:extLst>
              <a:ext uri="{FF2B5EF4-FFF2-40B4-BE49-F238E27FC236}">
                <a16:creationId xmlns:a16="http://schemas.microsoft.com/office/drawing/2014/main" id="{CB034FD4-0E45-4444-88EE-9523FB343B23}"/>
              </a:ext>
            </a:extLst>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1305853" y="1824605"/>
            <a:ext cx="2924677" cy="2924677"/>
          </a:xfrm>
          <a:prstGeom prst="rect">
            <a:avLst/>
          </a:prstGeom>
        </p:spPr>
      </p:pic>
      <p:sp>
        <p:nvSpPr>
          <p:cNvPr id="2" name="TextBox 1">
            <a:extLst>
              <a:ext uri="{FF2B5EF4-FFF2-40B4-BE49-F238E27FC236}">
                <a16:creationId xmlns:a16="http://schemas.microsoft.com/office/drawing/2014/main" id="{0EE88746-2EFF-4146-6CFB-CBE5ED474286}"/>
              </a:ext>
            </a:extLst>
          </p:cNvPr>
          <p:cNvSpPr txBox="1"/>
          <p:nvPr/>
        </p:nvSpPr>
        <p:spPr>
          <a:xfrm>
            <a:off x="2098014" y="274457"/>
            <a:ext cx="9367203"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Soft </a:t>
            </a:r>
            <a:r>
              <a:rPr lang="en-US" sz="4400" b="1" kern="1200">
                <a:solidFill>
                  <a:schemeClr val="tx1"/>
                </a:solidFill>
                <a:latin typeface="+mj-lt"/>
                <a:ea typeface="+mj-ea"/>
                <a:cs typeface="+mj-cs"/>
              </a:rPr>
              <a:t>Matter Physics</a:t>
            </a:r>
            <a:endParaRPr lang="en-US" sz="4400"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033D907A-5FBA-936D-2D16-5420A29D9342}"/>
              </a:ext>
            </a:extLst>
          </p:cNvPr>
          <p:cNvSpPr txBox="1"/>
          <p:nvPr/>
        </p:nvSpPr>
        <p:spPr>
          <a:xfrm>
            <a:off x="664912" y="4995017"/>
            <a:ext cx="4666290" cy="1292662"/>
          </a:xfrm>
          <a:prstGeom prst="rect">
            <a:avLst/>
          </a:prstGeom>
          <a:noFill/>
        </p:spPr>
        <p:txBody>
          <a:bodyPr wrap="square" rtlCol="0">
            <a:spAutoFit/>
          </a:bodyPr>
          <a:lstStyle/>
          <a:p>
            <a:pPr algn="ctr"/>
            <a:r>
              <a:rPr lang="en-GB" sz="2600">
                <a:cs typeface="Gill Sans Regular" panose="020B0502020104020203" pitchFamily="34" charset="-79"/>
              </a:rPr>
              <a:t>How to describe dynamics?</a:t>
            </a:r>
          </a:p>
          <a:p>
            <a:pPr algn="ctr"/>
            <a:r>
              <a:rPr lang="en-GB" sz="2600">
                <a:cs typeface="Gill Sans Regular" panose="020B0502020104020203" pitchFamily="34" charset="-79"/>
              </a:rPr>
              <a:t>Fluctuation-Dissipation theorem</a:t>
            </a:r>
          </a:p>
          <a:p>
            <a:pPr algn="ctr"/>
            <a:r>
              <a:rPr lang="en-GB" sz="2600">
                <a:cs typeface="Gill Sans Regular" panose="020B0502020104020203" pitchFamily="34" charset="-79"/>
              </a:rPr>
              <a:t>Influence of external field?</a:t>
            </a:r>
            <a:endParaRPr lang="en-GB" sz="2600" b="0" dirty="0">
              <a:cs typeface="Gill Sans Regular" panose="020B0502020104020203" pitchFamily="34" charset="-79"/>
            </a:endParaRPr>
          </a:p>
        </p:txBody>
      </p:sp>
      <p:sp>
        <p:nvSpPr>
          <p:cNvPr id="5" name="TextBox 4">
            <a:extLst>
              <a:ext uri="{FF2B5EF4-FFF2-40B4-BE49-F238E27FC236}">
                <a16:creationId xmlns:a16="http://schemas.microsoft.com/office/drawing/2014/main" id="{0DB69674-8580-C3A4-F4F9-4B41BB89B14B}"/>
              </a:ext>
            </a:extLst>
          </p:cNvPr>
          <p:cNvSpPr txBox="1"/>
          <p:nvPr/>
        </p:nvSpPr>
        <p:spPr>
          <a:xfrm>
            <a:off x="5650977" y="2006179"/>
            <a:ext cx="5744328" cy="1292662"/>
          </a:xfrm>
          <a:prstGeom prst="rect">
            <a:avLst/>
          </a:prstGeom>
          <a:noFill/>
        </p:spPr>
        <p:txBody>
          <a:bodyPr wrap="square" rtlCol="0">
            <a:spAutoFit/>
          </a:bodyPr>
          <a:lstStyle/>
          <a:p>
            <a:pPr algn="ctr"/>
            <a:r>
              <a:rPr lang="en-GB" sz="2600">
                <a:cs typeface="Gill Sans Regular" panose="020B0502020104020203" pitchFamily="34" charset="-79"/>
              </a:rPr>
              <a:t>Which propulsion mechanisms?</a:t>
            </a:r>
          </a:p>
          <a:p>
            <a:pPr algn="ctr"/>
            <a:r>
              <a:rPr lang="en-GB" sz="2600" b="0">
                <a:cs typeface="Gill Sans Regular" panose="020B0502020104020203" pitchFamily="34" charset="-79"/>
              </a:rPr>
              <a:t>How to describe motion?</a:t>
            </a:r>
          </a:p>
          <a:p>
            <a:pPr algn="ctr"/>
            <a:r>
              <a:rPr lang="en-GB" sz="2600">
                <a:cs typeface="Gill Sans Regular" panose="020B0502020104020203" pitchFamily="34" charset="-79"/>
              </a:rPr>
              <a:t>Role of particle geometry?</a:t>
            </a:r>
            <a:endParaRPr lang="en-GB" sz="2600" b="0" dirty="0">
              <a:cs typeface="Gill Sans Regular" panose="020B0502020104020203" pitchFamily="34" charset="-79"/>
            </a:endParaRPr>
          </a:p>
        </p:txBody>
      </p:sp>
    </p:spTree>
    <p:extLst>
      <p:ext uri="{BB962C8B-B14F-4D97-AF65-F5344CB8AC3E}">
        <p14:creationId xmlns:p14="http://schemas.microsoft.com/office/powerpoint/2010/main" val="160870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0" fill="hold"/>
                                        <p:tgtEl>
                                          <p:spTgt spid="12"/>
                                        </p:tgtEl>
                                      </p:cBhvr>
                                    </p:cmd>
                                  </p:childTnLst>
                                </p:cTn>
                              </p:par>
                            </p:childTnLst>
                          </p:cTn>
                        </p:par>
                        <p:par>
                          <p:cTn id="7" fill="hold">
                            <p:stCondLst>
                              <p:cond delay="12000"/>
                            </p:stCondLst>
                            <p:childTnLst>
                              <p:par>
                                <p:cTn id="8" presetID="1" presetClass="mediacall" presetSubtype="0" fill="hold" nodeType="afterEffect">
                                  <p:stCondLst>
                                    <p:cond delay="0"/>
                                  </p:stCondLst>
                                  <p:childTnLst>
                                    <p:cmd type="call" cmd="playFrom(0.0)">
                                      <p:cBhvr>
                                        <p:cTn id="9" dur="137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12"/>
                </p:tgtEl>
              </p:cMediaNode>
            </p:video>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2"/>
                                        </p:tgtEl>
                                      </p:cBhvr>
                                    </p:cmd>
                                  </p:childTnLst>
                                </p:cTn>
                              </p:par>
                            </p:childTnLst>
                          </p:cTn>
                        </p:par>
                      </p:childTnLst>
                    </p:cTn>
                  </p:par>
                </p:childTnLst>
              </p:cTn>
              <p:nextCondLst>
                <p:cond evt="onClick" delay="0">
                  <p:tgtEl>
                    <p:spTgt spid="12"/>
                  </p:tgtEl>
                </p:cond>
              </p:nextCondLst>
            </p:seq>
            <p:video>
              <p:cMediaNode vol="80000">
                <p:cTn id="16" repeatCount="indefinite" fill="hold" display="0">
                  <p:stCondLst>
                    <p:cond delay="indefinite"/>
                  </p:stCondLst>
                </p:cTn>
                <p:tgtEl>
                  <p:spTgt spid="10"/>
                </p:tgtEl>
              </p:cMediaNode>
            </p:video>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2C3A06-9FAE-49F1-9FDA-8CB7F6615021}"/>
              </a:ext>
            </a:extLst>
          </p:cNvPr>
          <p:cNvSpPr txBox="1"/>
          <p:nvPr/>
        </p:nvSpPr>
        <p:spPr>
          <a:xfrm>
            <a:off x="1868388" y="342359"/>
            <a:ext cx="9367203"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Main Topics</a:t>
            </a:r>
          </a:p>
        </p:txBody>
      </p:sp>
      <p:sp>
        <p:nvSpPr>
          <p:cNvPr id="62" name="Freeform: Shape 4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4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5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29437124-307E-5640-9C42-8C95E016C6A1}"/>
              </a:ext>
            </a:extLst>
          </p:cNvPr>
          <p:cNvSpPr txBox="1"/>
          <p:nvPr/>
        </p:nvSpPr>
        <p:spPr>
          <a:xfrm>
            <a:off x="1764100" y="1933564"/>
            <a:ext cx="4188542" cy="1261884"/>
          </a:xfrm>
          <a:prstGeom prst="rect">
            <a:avLst/>
          </a:prstGeom>
          <a:noFill/>
        </p:spPr>
        <p:txBody>
          <a:bodyPr wrap="square" rtlCol="0">
            <a:spAutoFit/>
          </a:bodyPr>
          <a:lstStyle/>
          <a:p>
            <a:r>
              <a:rPr lang="en-US" sz="2800" dirty="0"/>
              <a:t>Thermal fluctuations</a:t>
            </a:r>
          </a:p>
          <a:p>
            <a:pPr marL="342900" indent="-342900">
              <a:buFont typeface="Wingdings" pitchFamily="2" charset="2"/>
              <a:buChar char="q"/>
            </a:pPr>
            <a:r>
              <a:rPr lang="en-US" sz="2400" dirty="0">
                <a:solidFill>
                  <a:srgbClr val="0053FF"/>
                </a:solidFill>
              </a:rPr>
              <a:t>Brownian motion</a:t>
            </a:r>
          </a:p>
          <a:p>
            <a:pPr marL="342900" indent="-342900">
              <a:buFont typeface="Wingdings" pitchFamily="2" charset="2"/>
              <a:buChar char="q"/>
            </a:pPr>
            <a:r>
              <a:rPr lang="en-US" sz="2400" dirty="0">
                <a:solidFill>
                  <a:srgbClr val="0053FF"/>
                </a:solidFill>
              </a:rPr>
              <a:t>Molecular machines</a:t>
            </a:r>
            <a:endParaRPr lang="en-US" sz="2800" dirty="0">
              <a:solidFill>
                <a:srgbClr val="0053FF"/>
              </a:solidFill>
            </a:endParaRPr>
          </a:p>
        </p:txBody>
      </p:sp>
      <p:sp>
        <p:nvSpPr>
          <p:cNvPr id="15" name="TextBox 14">
            <a:extLst>
              <a:ext uri="{FF2B5EF4-FFF2-40B4-BE49-F238E27FC236}">
                <a16:creationId xmlns:a16="http://schemas.microsoft.com/office/drawing/2014/main" id="{B5E6C6EF-B80B-6445-9026-710CD8755908}"/>
              </a:ext>
            </a:extLst>
          </p:cNvPr>
          <p:cNvSpPr txBox="1"/>
          <p:nvPr/>
        </p:nvSpPr>
        <p:spPr>
          <a:xfrm>
            <a:off x="6316460" y="3382268"/>
            <a:ext cx="3966412" cy="892552"/>
          </a:xfrm>
          <a:prstGeom prst="rect">
            <a:avLst/>
          </a:prstGeom>
          <a:noFill/>
        </p:spPr>
        <p:txBody>
          <a:bodyPr wrap="square" rtlCol="0">
            <a:spAutoFit/>
          </a:bodyPr>
          <a:lstStyle/>
          <a:p>
            <a:r>
              <a:rPr lang="en-US" sz="2800"/>
              <a:t>Rheology</a:t>
            </a:r>
            <a:endParaRPr lang="en-US" sz="2800" dirty="0"/>
          </a:p>
          <a:p>
            <a:pPr marL="342900" indent="-342900">
              <a:buFont typeface="Wingdings" pitchFamily="2" charset="2"/>
              <a:buChar char="q"/>
            </a:pPr>
            <a:r>
              <a:rPr lang="en-US" sz="2400">
                <a:solidFill>
                  <a:srgbClr val="0053FF"/>
                </a:solidFill>
              </a:rPr>
              <a:t>Visco-elasticity</a:t>
            </a:r>
            <a:endParaRPr lang="en-US" sz="2800" dirty="0"/>
          </a:p>
        </p:txBody>
      </p:sp>
      <p:sp>
        <p:nvSpPr>
          <p:cNvPr id="16" name="TextBox 15">
            <a:extLst>
              <a:ext uri="{FF2B5EF4-FFF2-40B4-BE49-F238E27FC236}">
                <a16:creationId xmlns:a16="http://schemas.microsoft.com/office/drawing/2014/main" id="{C13349CC-843C-B542-A6F4-D6F43E34F4C3}"/>
              </a:ext>
            </a:extLst>
          </p:cNvPr>
          <p:cNvSpPr txBox="1"/>
          <p:nvPr/>
        </p:nvSpPr>
        <p:spPr>
          <a:xfrm>
            <a:off x="1764100" y="4919003"/>
            <a:ext cx="4135599" cy="1631216"/>
          </a:xfrm>
          <a:prstGeom prst="rect">
            <a:avLst/>
          </a:prstGeom>
          <a:noFill/>
        </p:spPr>
        <p:txBody>
          <a:bodyPr wrap="square" rtlCol="0">
            <a:spAutoFit/>
          </a:bodyPr>
          <a:lstStyle/>
          <a:p>
            <a:r>
              <a:rPr lang="en-US" sz="2800" dirty="0"/>
              <a:t>Charges </a:t>
            </a:r>
            <a:r>
              <a:rPr lang="en-US" sz="2800"/>
              <a:t>in liquids</a:t>
            </a:r>
            <a:endParaRPr lang="en-US" sz="2800" dirty="0"/>
          </a:p>
          <a:p>
            <a:r>
              <a:rPr lang="en-US" sz="2400"/>
              <a:t>(electricity, salt and water!)</a:t>
            </a:r>
          </a:p>
          <a:p>
            <a:pPr marL="342900" indent="-342900">
              <a:buFont typeface="Wingdings" pitchFamily="2" charset="2"/>
              <a:buChar char="q"/>
            </a:pPr>
            <a:r>
              <a:rPr lang="en-US" sz="2400">
                <a:solidFill>
                  <a:srgbClr val="0053FF"/>
                </a:solidFill>
              </a:rPr>
              <a:t>Colloids </a:t>
            </a:r>
          </a:p>
          <a:p>
            <a:pPr marL="342900" indent="-342900">
              <a:buFont typeface="Wingdings" pitchFamily="2" charset="2"/>
              <a:buChar char="q"/>
            </a:pPr>
            <a:r>
              <a:rPr lang="en-US" sz="2400">
                <a:solidFill>
                  <a:srgbClr val="0053FF"/>
                </a:solidFill>
              </a:rPr>
              <a:t>Polyelectrolytes</a:t>
            </a:r>
            <a:endParaRPr lang="en-US" sz="2400" dirty="0">
              <a:solidFill>
                <a:srgbClr val="0053FF"/>
              </a:solidFill>
            </a:endParaRPr>
          </a:p>
        </p:txBody>
      </p:sp>
      <p:sp>
        <p:nvSpPr>
          <p:cNvPr id="17" name="TextBox 16">
            <a:extLst>
              <a:ext uri="{FF2B5EF4-FFF2-40B4-BE49-F238E27FC236}">
                <a16:creationId xmlns:a16="http://schemas.microsoft.com/office/drawing/2014/main" id="{592EAF9E-1C4A-0A4E-8DC9-DDBD2C8EB9EB}"/>
              </a:ext>
            </a:extLst>
          </p:cNvPr>
          <p:cNvSpPr txBox="1"/>
          <p:nvPr/>
        </p:nvSpPr>
        <p:spPr>
          <a:xfrm>
            <a:off x="6325923" y="1926893"/>
            <a:ext cx="3844413" cy="892552"/>
          </a:xfrm>
          <a:prstGeom prst="rect">
            <a:avLst/>
          </a:prstGeom>
          <a:noFill/>
        </p:spPr>
        <p:txBody>
          <a:bodyPr wrap="square" rtlCol="0">
            <a:spAutoFit/>
          </a:bodyPr>
          <a:lstStyle/>
          <a:p>
            <a:r>
              <a:rPr lang="en-US" sz="2800" dirty="0"/>
              <a:t>Out of equilibrium</a:t>
            </a:r>
          </a:p>
          <a:p>
            <a:pPr marL="342900" indent="-342900">
              <a:buFont typeface="Wingdings" pitchFamily="2" charset="2"/>
              <a:buChar char="q"/>
            </a:pPr>
            <a:r>
              <a:rPr lang="en-US" sz="2400" dirty="0">
                <a:solidFill>
                  <a:srgbClr val="0053FF"/>
                </a:solidFill>
              </a:rPr>
              <a:t>Active soft matter</a:t>
            </a:r>
          </a:p>
        </p:txBody>
      </p:sp>
      <p:sp>
        <p:nvSpPr>
          <p:cNvPr id="10" name="TextBox 9">
            <a:extLst>
              <a:ext uri="{FF2B5EF4-FFF2-40B4-BE49-F238E27FC236}">
                <a16:creationId xmlns:a16="http://schemas.microsoft.com/office/drawing/2014/main" id="{F8E79A70-104C-4EC9-B344-370BFE123E6C}"/>
              </a:ext>
            </a:extLst>
          </p:cNvPr>
          <p:cNvSpPr txBox="1"/>
          <p:nvPr/>
        </p:nvSpPr>
        <p:spPr>
          <a:xfrm>
            <a:off x="1764100" y="3349338"/>
            <a:ext cx="3966412" cy="1261884"/>
          </a:xfrm>
          <a:prstGeom prst="rect">
            <a:avLst/>
          </a:prstGeom>
          <a:noFill/>
        </p:spPr>
        <p:txBody>
          <a:bodyPr wrap="square" rtlCol="0">
            <a:spAutoFit/>
          </a:bodyPr>
          <a:lstStyle/>
          <a:p>
            <a:r>
              <a:rPr lang="en-US" sz="2800"/>
              <a:t>Self-Assembly</a:t>
            </a:r>
            <a:endParaRPr lang="en-US" sz="2800" dirty="0"/>
          </a:p>
          <a:p>
            <a:pPr marL="342900" indent="-342900">
              <a:buFont typeface="Wingdings" pitchFamily="2" charset="2"/>
              <a:buChar char="q"/>
            </a:pPr>
            <a:r>
              <a:rPr lang="en-US" sz="2400">
                <a:solidFill>
                  <a:srgbClr val="0053FF"/>
                </a:solidFill>
              </a:rPr>
              <a:t>Particle aggregates</a:t>
            </a:r>
          </a:p>
          <a:p>
            <a:pPr marL="342900" indent="-342900">
              <a:buFont typeface="Wingdings" pitchFamily="2" charset="2"/>
              <a:buChar char="q"/>
            </a:pPr>
            <a:r>
              <a:rPr lang="en-US" sz="2400">
                <a:solidFill>
                  <a:srgbClr val="0053FF"/>
                </a:solidFill>
              </a:rPr>
              <a:t>Polymer gels</a:t>
            </a:r>
          </a:p>
        </p:txBody>
      </p:sp>
    </p:spTree>
    <p:extLst>
      <p:ext uri="{BB962C8B-B14F-4D97-AF65-F5344CB8AC3E}">
        <p14:creationId xmlns:p14="http://schemas.microsoft.com/office/powerpoint/2010/main" val="219928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Freeform: Shape 4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4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5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91CDC87-68AF-6B49-BCBB-0A60245B106B}"/>
              </a:ext>
            </a:extLst>
          </p:cNvPr>
          <p:cNvSpPr txBox="1"/>
          <p:nvPr/>
        </p:nvSpPr>
        <p:spPr>
          <a:xfrm>
            <a:off x="1764100" y="2061813"/>
            <a:ext cx="5013107" cy="3970318"/>
          </a:xfrm>
          <a:prstGeom prst="rect">
            <a:avLst/>
          </a:prstGeom>
          <a:noFill/>
        </p:spPr>
        <p:txBody>
          <a:bodyPr wrap="square" rtlCol="0">
            <a:spAutoFit/>
          </a:bodyPr>
          <a:lstStyle/>
          <a:p>
            <a:r>
              <a:rPr lang="en-US" sz="2800" dirty="0"/>
              <a:t>Study Format:</a:t>
            </a:r>
          </a:p>
          <a:p>
            <a:r>
              <a:rPr lang="en-US" sz="2800">
                <a:solidFill>
                  <a:srgbClr val="0053FF"/>
                </a:solidFill>
              </a:rPr>
              <a:t>-book club or lecture</a:t>
            </a:r>
          </a:p>
          <a:p>
            <a:r>
              <a:rPr lang="en-US" sz="2800">
                <a:solidFill>
                  <a:srgbClr val="0053FF"/>
                </a:solidFill>
              </a:rPr>
              <a:t>-tutorials</a:t>
            </a:r>
            <a:endParaRPr lang="en-US" sz="2800" dirty="0">
              <a:solidFill>
                <a:srgbClr val="0053FF"/>
              </a:solidFill>
            </a:endParaRPr>
          </a:p>
          <a:p>
            <a:r>
              <a:rPr lang="en-US" sz="2800">
                <a:solidFill>
                  <a:srgbClr val="0053FF"/>
                </a:solidFill>
              </a:rPr>
              <a:t>-paper </a:t>
            </a:r>
            <a:r>
              <a:rPr lang="en-US" sz="2800" dirty="0">
                <a:solidFill>
                  <a:srgbClr val="0053FF"/>
                </a:solidFill>
              </a:rPr>
              <a:t>discussion</a:t>
            </a:r>
          </a:p>
          <a:p>
            <a:r>
              <a:rPr lang="en-US" sz="2800">
                <a:solidFill>
                  <a:srgbClr val="0053FF"/>
                </a:solidFill>
              </a:rPr>
              <a:t>-exam </a:t>
            </a:r>
            <a:endParaRPr lang="en-US" sz="2800" dirty="0">
              <a:solidFill>
                <a:srgbClr val="0053FF"/>
              </a:solidFill>
            </a:endParaRPr>
          </a:p>
          <a:p>
            <a:endParaRPr lang="en-US" sz="2800" dirty="0"/>
          </a:p>
          <a:p>
            <a:r>
              <a:rPr lang="en-US" sz="2800" dirty="0">
                <a:solidFill>
                  <a:srgbClr val="0053FF"/>
                </a:solidFill>
              </a:rPr>
              <a:t>-elements </a:t>
            </a:r>
            <a:r>
              <a:rPr lang="en-US" sz="2800">
                <a:solidFill>
                  <a:srgbClr val="0053FF"/>
                </a:solidFill>
              </a:rPr>
              <a:t>of StaFy</a:t>
            </a:r>
          </a:p>
          <a:p>
            <a:r>
              <a:rPr lang="en-US" sz="2800">
                <a:solidFill>
                  <a:srgbClr val="0053FF"/>
                </a:solidFill>
              </a:rPr>
              <a:t>-elements of Fluid mechanics</a:t>
            </a:r>
            <a:endParaRPr lang="en-US" sz="2800" dirty="0">
              <a:solidFill>
                <a:srgbClr val="0053FF"/>
              </a:solidFill>
            </a:endParaRPr>
          </a:p>
          <a:p>
            <a:r>
              <a:rPr lang="en-US" sz="2800" dirty="0">
                <a:solidFill>
                  <a:srgbClr val="0053FF"/>
                </a:solidFill>
              </a:rPr>
              <a:t>-book of Doi (+handouts)</a:t>
            </a:r>
          </a:p>
        </p:txBody>
      </p:sp>
      <p:pic>
        <p:nvPicPr>
          <p:cNvPr id="1026" name="Picture 2" descr="Soft Matter Physics | 9780199652952 | Masao Doi | Boeken | bol.com">
            <a:extLst>
              <a:ext uri="{FF2B5EF4-FFF2-40B4-BE49-F238E27FC236}">
                <a16:creationId xmlns:a16="http://schemas.microsoft.com/office/drawing/2014/main" id="{2659B314-6907-9D10-54CC-9198FB338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5159" y="1691639"/>
            <a:ext cx="389191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E6F0A8-4B4D-B284-DFED-FBE2C76F456D}"/>
              </a:ext>
            </a:extLst>
          </p:cNvPr>
          <p:cNvSpPr txBox="1"/>
          <p:nvPr/>
        </p:nvSpPr>
        <p:spPr>
          <a:xfrm>
            <a:off x="1868388" y="342359"/>
            <a:ext cx="9367203"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latin typeface="+mj-lt"/>
                <a:ea typeface="+mj-ea"/>
                <a:cs typeface="+mj-cs"/>
              </a:rPr>
              <a:t>Study Format and Material</a:t>
            </a:r>
            <a:endParaRPr lang="en-US" sz="4400" b="1" kern="1200" dirty="0">
              <a:solidFill>
                <a:schemeClr val="tx1"/>
              </a:solidFill>
              <a:latin typeface="+mj-lt"/>
              <a:ea typeface="+mj-ea"/>
              <a:cs typeface="+mj-cs"/>
            </a:endParaRPr>
          </a:p>
        </p:txBody>
      </p:sp>
    </p:spTree>
    <p:extLst>
      <p:ext uri="{BB962C8B-B14F-4D97-AF65-F5344CB8AC3E}">
        <p14:creationId xmlns:p14="http://schemas.microsoft.com/office/powerpoint/2010/main" val="114670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Freeform: Shape 4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4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5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91CDC87-68AF-6B49-BCBB-0A60245B106B}"/>
              </a:ext>
            </a:extLst>
          </p:cNvPr>
          <p:cNvSpPr txBox="1"/>
          <p:nvPr/>
        </p:nvSpPr>
        <p:spPr>
          <a:xfrm>
            <a:off x="1420402" y="2358911"/>
            <a:ext cx="9899165" cy="3908762"/>
          </a:xfrm>
          <a:prstGeom prst="rect">
            <a:avLst/>
          </a:prstGeom>
          <a:noFill/>
        </p:spPr>
        <p:txBody>
          <a:bodyPr wrap="square" rtlCol="0">
            <a:spAutoFit/>
          </a:bodyPr>
          <a:lstStyle/>
          <a:p>
            <a:r>
              <a:rPr lang="en-US" sz="2800" b="0" i="0">
                <a:solidFill>
                  <a:srgbClr val="1E2328"/>
                </a:solidFill>
                <a:effectLst/>
                <a:latin typeface="Univers Next W02"/>
              </a:rPr>
              <a:t>After passing this course you will be able to:</a:t>
            </a:r>
            <a:endParaRPr lang="en-US" sz="2800" dirty="0"/>
          </a:p>
          <a:p>
            <a:endParaRPr lang="en-US" sz="1400">
              <a:solidFill>
                <a:srgbClr val="0053FF"/>
              </a:solidFill>
            </a:endParaRPr>
          </a:p>
          <a:p>
            <a:pPr algn="l">
              <a:spcAft>
                <a:spcPts val="600"/>
              </a:spcAft>
              <a:buFont typeface="Arial" panose="020B0604020202020204" pitchFamily="34" charset="0"/>
              <a:buChar char="•"/>
            </a:pPr>
            <a:r>
              <a:rPr lang="en-US" sz="2800" i="0">
                <a:solidFill>
                  <a:srgbClr val="0053FF"/>
                </a:solidFill>
                <a:effectLst/>
                <a:latin typeface="Univers Next W02"/>
              </a:rPr>
              <a:t>Explain the link between </a:t>
            </a:r>
            <a:r>
              <a:rPr lang="en-US" sz="2800" i="1">
                <a:solidFill>
                  <a:srgbClr val="0053FF"/>
                </a:solidFill>
                <a:effectLst/>
                <a:latin typeface="Univers Next W02"/>
              </a:rPr>
              <a:t>micro</a:t>
            </a:r>
            <a:r>
              <a:rPr lang="en-US" sz="2800" i="0">
                <a:solidFill>
                  <a:srgbClr val="0053FF"/>
                </a:solidFill>
                <a:effectLst/>
                <a:latin typeface="Univers Next W02"/>
              </a:rPr>
              <a:t>scopic descriptions of Brownian </a:t>
            </a:r>
            <a:br>
              <a:rPr lang="en-US" sz="2800" i="0">
                <a:solidFill>
                  <a:srgbClr val="0053FF"/>
                </a:solidFill>
                <a:effectLst/>
                <a:latin typeface="Univers Next W02"/>
              </a:rPr>
            </a:br>
            <a:r>
              <a:rPr lang="en-US" sz="2800" i="0">
                <a:solidFill>
                  <a:srgbClr val="0053FF"/>
                </a:solidFill>
                <a:effectLst/>
                <a:latin typeface="Univers Next W02"/>
              </a:rPr>
              <a:t>  motion and </a:t>
            </a:r>
            <a:r>
              <a:rPr lang="en-US" sz="2800" i="1">
                <a:solidFill>
                  <a:srgbClr val="0053FF"/>
                </a:solidFill>
                <a:effectLst/>
                <a:latin typeface="Univers Next W02"/>
              </a:rPr>
              <a:t>macro</a:t>
            </a:r>
            <a:r>
              <a:rPr lang="en-US" sz="2800" i="0">
                <a:solidFill>
                  <a:srgbClr val="0053FF"/>
                </a:solidFill>
                <a:effectLst/>
                <a:latin typeface="Univers Next W02"/>
              </a:rPr>
              <a:t>scopic diffusion laws.</a:t>
            </a:r>
          </a:p>
          <a:p>
            <a:pPr algn="l">
              <a:buFont typeface="Arial" panose="020B0604020202020204" pitchFamily="34" charset="0"/>
              <a:buChar char="•"/>
            </a:pPr>
            <a:r>
              <a:rPr lang="en-US" sz="2800" i="0">
                <a:solidFill>
                  <a:srgbClr val="0053FF"/>
                </a:solidFill>
                <a:effectLst/>
                <a:latin typeface="Univers Next W02"/>
              </a:rPr>
              <a:t>Describe and solve common physical models of soft matter </a:t>
            </a:r>
            <a:br>
              <a:rPr lang="en-US" sz="2800" i="0">
                <a:solidFill>
                  <a:srgbClr val="0053FF"/>
                </a:solidFill>
                <a:effectLst/>
                <a:latin typeface="Univers Next W02"/>
              </a:rPr>
            </a:br>
            <a:r>
              <a:rPr lang="en-US" sz="2800" i="0">
                <a:solidFill>
                  <a:srgbClr val="0053FF"/>
                </a:solidFill>
                <a:effectLst/>
                <a:latin typeface="Univers Next W02"/>
              </a:rPr>
              <a:t>  systems such as (viscoelastic) polymers, surfactants and </a:t>
            </a:r>
            <a:br>
              <a:rPr lang="en-US" sz="2800" i="0">
                <a:solidFill>
                  <a:srgbClr val="0053FF"/>
                </a:solidFill>
                <a:effectLst/>
                <a:latin typeface="Univers Next W02"/>
              </a:rPr>
            </a:br>
            <a:r>
              <a:rPr lang="en-US" sz="2800" i="0">
                <a:solidFill>
                  <a:srgbClr val="0053FF"/>
                </a:solidFill>
                <a:effectLst/>
                <a:latin typeface="Univers Next W02"/>
              </a:rPr>
              <a:t>  ionic solutions.</a:t>
            </a:r>
          </a:p>
          <a:p>
            <a:pPr algn="l">
              <a:spcAft>
                <a:spcPts val="600"/>
              </a:spcAft>
              <a:buFont typeface="Arial" panose="020B0604020202020204" pitchFamily="34" charset="0"/>
              <a:buChar char="•"/>
            </a:pPr>
            <a:r>
              <a:rPr lang="en-US" sz="2800" i="0">
                <a:solidFill>
                  <a:srgbClr val="0053FF"/>
                </a:solidFill>
                <a:effectLst/>
                <a:latin typeface="Univers Next W02"/>
              </a:rPr>
              <a:t>Describe the key physical characteristics of active soft matter.</a:t>
            </a:r>
          </a:p>
          <a:p>
            <a:pPr algn="l">
              <a:buFont typeface="Arial" panose="020B0604020202020204" pitchFamily="34" charset="0"/>
              <a:buChar char="•"/>
            </a:pPr>
            <a:r>
              <a:rPr lang="en-US" sz="2800" i="0">
                <a:solidFill>
                  <a:srgbClr val="0053FF"/>
                </a:solidFill>
                <a:effectLst/>
                <a:latin typeface="Univers Next W02"/>
              </a:rPr>
              <a:t>Interpret basic experimental data for techniques such as rheology </a:t>
            </a:r>
            <a:endParaRPr lang="en-US" sz="2800" dirty="0">
              <a:solidFill>
                <a:srgbClr val="0053FF"/>
              </a:solidFill>
            </a:endParaRPr>
          </a:p>
        </p:txBody>
      </p:sp>
      <p:sp>
        <p:nvSpPr>
          <p:cNvPr id="2" name="TextBox 1">
            <a:extLst>
              <a:ext uri="{FF2B5EF4-FFF2-40B4-BE49-F238E27FC236}">
                <a16:creationId xmlns:a16="http://schemas.microsoft.com/office/drawing/2014/main" id="{A3E6F0A8-4B4D-B284-DFED-FBE2C76F456D}"/>
              </a:ext>
            </a:extLst>
          </p:cNvPr>
          <p:cNvSpPr txBox="1"/>
          <p:nvPr/>
        </p:nvSpPr>
        <p:spPr>
          <a:xfrm>
            <a:off x="1868388" y="342359"/>
            <a:ext cx="9367203"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latin typeface="+mj-lt"/>
                <a:ea typeface="+mj-ea"/>
                <a:cs typeface="+mj-cs"/>
              </a:rPr>
              <a:t>Learning Goals</a:t>
            </a:r>
            <a:endParaRPr lang="en-US" sz="4400" b="1" kern="1200" dirty="0">
              <a:solidFill>
                <a:schemeClr val="tx1"/>
              </a:solidFill>
              <a:latin typeface="+mj-lt"/>
              <a:ea typeface="+mj-ea"/>
              <a:cs typeface="+mj-cs"/>
            </a:endParaRPr>
          </a:p>
        </p:txBody>
      </p:sp>
    </p:spTree>
    <p:extLst>
      <p:ext uri="{BB962C8B-B14F-4D97-AF65-F5344CB8AC3E}">
        <p14:creationId xmlns:p14="http://schemas.microsoft.com/office/powerpoint/2010/main" val="1481275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288</Words>
  <Application>Microsoft Office PowerPoint</Application>
  <PresentationFormat>Breedbeeld</PresentationFormat>
  <Paragraphs>74</Paragraphs>
  <Slides>8</Slides>
  <Notes>7</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Calibri Light</vt:lpstr>
      <vt:lpstr>Univers Next W02</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Duits, Michael (UT-TNW)</dc:creator>
  <cp:lastModifiedBy>Duits, Michael (UT-TNW)</cp:lastModifiedBy>
  <cp:revision>54</cp:revision>
  <dcterms:created xsi:type="dcterms:W3CDTF">2021-12-10T09:08:40Z</dcterms:created>
  <dcterms:modified xsi:type="dcterms:W3CDTF">2023-12-11T11:22:08Z</dcterms:modified>
</cp:coreProperties>
</file>