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8" r:id="rId1"/>
    <p:sldMasterId id="2147483932" r:id="rId2"/>
    <p:sldMasterId id="2147483988" r:id="rId3"/>
    <p:sldMasterId id="2147483980" r:id="rId4"/>
    <p:sldMasterId id="2147483984" r:id="rId5"/>
    <p:sldMasterId id="2147483940" r:id="rId6"/>
    <p:sldMasterId id="2147484010" r:id="rId7"/>
    <p:sldMasterId id="2147483948" r:id="rId8"/>
    <p:sldMasterId id="2147483967" r:id="rId9"/>
  </p:sldMasterIdLst>
  <p:notesMasterIdLst>
    <p:notesMasterId r:id="rId25"/>
  </p:notesMasterIdLst>
  <p:handoutMasterIdLst>
    <p:handoutMasterId r:id="rId26"/>
  </p:handoutMasterIdLst>
  <p:sldIdLst>
    <p:sldId id="264" r:id="rId10"/>
    <p:sldId id="449" r:id="rId11"/>
    <p:sldId id="507" r:id="rId12"/>
    <p:sldId id="591" r:id="rId13"/>
    <p:sldId id="594" r:id="rId14"/>
    <p:sldId id="599" r:id="rId15"/>
    <p:sldId id="595" r:id="rId16"/>
    <p:sldId id="592" r:id="rId17"/>
    <p:sldId id="596" r:id="rId18"/>
    <p:sldId id="593" r:id="rId19"/>
    <p:sldId id="597" r:id="rId20"/>
    <p:sldId id="598" r:id="rId21"/>
    <p:sldId id="487" r:id="rId22"/>
    <p:sldId id="600" r:id="rId23"/>
    <p:sldId id="6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234"/>
    <a:srgbClr val="CF0071"/>
    <a:srgbClr val="469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04"/>
    <p:restoredTop sz="94635"/>
  </p:normalViewPr>
  <p:slideViewPr>
    <p:cSldViewPr snapToGrid="0" snapToObjects="1">
      <p:cViewPr varScale="1">
        <p:scale>
          <a:sx n="112" d="100"/>
          <a:sy n="112" d="100"/>
        </p:scale>
        <p:origin x="10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97" d="100"/>
          <a:sy n="197" d="100"/>
        </p:scale>
        <p:origin x="23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01BE56-1E91-6446-BB37-70A906C6EF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3CFE5-CFB5-AC4B-B88B-1D953B4D90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1FF6-1F9C-A04D-BC2F-BA79939F8A67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05199-A0AF-4D47-A407-75BB264A35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E8BBE-35C2-F248-BE41-AC409C19DA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06A49-4FCA-314D-A6DA-EC7CC1C3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49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196D9-2286-0F4F-B943-33A3EEA2528D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24262-D47C-D444-8DFB-457E9BF50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8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FA728384-E984-F446-A49C-FBBB97E0742D}" type="datetime3">
              <a:rPr lang="en-US" smtClean="0"/>
              <a:t>16 November 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7" y="347663"/>
            <a:ext cx="5145157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44F889-6CB5-BD43-B19A-F35F370828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41850">
            <a:off x="5966239" y="-3055937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0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7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4B685-9FED-F545-8AA3-7D67B884E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F986-96E2-164C-A4A4-BCDB45FCE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41E5C2C-50FF-634E-807B-2A6B4C766B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C4FDA1-EAD9-0143-BBE7-C3C2B96C90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</p:spTree>
    <p:extLst>
      <p:ext uri="{BB962C8B-B14F-4D97-AF65-F5344CB8AC3E}">
        <p14:creationId xmlns:p14="http://schemas.microsoft.com/office/powerpoint/2010/main" val="91318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9757D-25E3-9D4C-89B0-ABC83FC546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421DEC-2CA7-C94A-833C-25A48605A7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847639B-FEE4-434B-885D-AB2ED1BE4E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91F65F-2F42-D743-9B78-58BBBB5979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903720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13576" y="6144654"/>
            <a:ext cx="441770" cy="441813"/>
          </a:xfrm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81BDAF-9E21-554F-B1E0-988F5E0C46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97D815-DD56-B94F-A323-DFB05DD20B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60B78A-3EB3-2E4C-A4F1-5262378EA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7A219-89BE-B349-BB47-80A70966D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45414">
            <a:off x="6621964" y="-2960252"/>
            <a:ext cx="5006078" cy="68579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746069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F986-96E2-164C-A4A4-BCDB45FCE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41E5C2C-50FF-634E-807B-2A6B4C766B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C4FDA1-EAD9-0143-BBE7-C3C2B96C90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39A05-DD33-2447-9C8B-CCC34B471B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484739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421DEC-2CA7-C94A-833C-25A48605A7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847639B-FEE4-434B-885D-AB2ED1BE4E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91F65F-2F42-D743-9B78-58BBBB5979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1F51AA-B0FC-624F-B2A3-94744116F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2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81BDAF-9E21-554F-B1E0-988F5E0C46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97D815-DD56-B94F-A323-DFB05DD20B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60B78A-3EB3-2E4C-A4F1-5262378EA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9489D-A1EF-D245-8C9C-0E9C8A6AA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45414">
            <a:off x="6621964" y="-2960252"/>
            <a:ext cx="5006078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3253447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57979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835358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15917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B46EEF56-242D-4244-B1A5-94B892795E2B}" type="datetime3">
              <a:rPr lang="en-US" smtClean="0"/>
              <a:t>16 November 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rgbClr val="049DC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rgbClr val="079CC5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8" y="347663"/>
            <a:ext cx="7470914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3B795-1F91-E045-91A7-ABD6E806B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729498">
            <a:off x="8433352" y="-2286867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96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280778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676730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620684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92997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641582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99111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1116886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2746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866650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418126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448D0C12-8DE7-6F48-AD95-D9425B479BDD}" type="datetime3">
              <a:rPr lang="en-US" smtClean="0"/>
              <a:t>16 November 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7" y="347663"/>
            <a:ext cx="7500731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E68D8-70A6-7246-8BE1-4483AA758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58674">
            <a:off x="7869330" y="-3081337"/>
            <a:ext cx="50060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1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458429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3977025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4261058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739923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63990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630910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4002129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174017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737445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93809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4B685-9FED-F545-8AA3-7D67B884E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36731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123710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2363693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850676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276304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31341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928950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4294118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679269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rgbClr val="469BC0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469BC0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86109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44594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9757D-25E3-9D4C-89B0-ABC83FC546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715515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3F23-5EA4-4041-99C8-3ECD4DD1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077" y="365125"/>
            <a:ext cx="7901609" cy="1325563"/>
          </a:xfrm>
          <a:prstGeom prst="rect">
            <a:avLst/>
          </a:prstGeom>
        </p:spPr>
        <p:txBody>
          <a:bodyPr/>
          <a:lstStyle>
            <a:lvl1pPr algn="l"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FB694-4AA3-E942-83A3-36D1E5170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076" y="1825625"/>
            <a:ext cx="7901609" cy="399870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B343-CAD8-014A-B0EF-EC1881EC84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F4286-FA17-2C44-826D-6C9B300F23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465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1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735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25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4" y="365125"/>
            <a:ext cx="11332609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574" y="1793316"/>
            <a:ext cx="5647426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3757" y="1790141"/>
            <a:ext cx="5647426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15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06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D9DF8-7021-F24D-9D64-422EE6E8E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A6620-024F-F148-AF77-E48DFCE4A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42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40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86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11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10515600" cy="3382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0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7A219-89BE-B349-BB47-80A70966D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45414">
            <a:off x="6621964" y="-2960252"/>
            <a:ext cx="5006078" cy="685799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647708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8D731-8FA9-0E45-B31F-157BED3BC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00882" y="1347304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4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99673-6FF4-7541-A582-49C16510D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943939">
            <a:off x="-2927110" y="816278"/>
            <a:ext cx="500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3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94676-B8AB-AB45-A75E-D070975EC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42428">
            <a:off x="-1883465" y="1131956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94" y="365125"/>
            <a:ext cx="11358489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4" y="1825625"/>
            <a:ext cx="11358489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71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987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071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85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29284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rgbClr val="469BC0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469BC0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9935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68869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A259F-F77C-CD45-ADDA-0D9422544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3435048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3F23-5EA4-4041-99C8-3ECD4DD1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077" y="365125"/>
            <a:ext cx="7901609" cy="1325563"/>
          </a:xfrm>
          <a:prstGeom prst="rect">
            <a:avLst/>
          </a:prstGeom>
        </p:spPr>
        <p:txBody>
          <a:bodyPr/>
          <a:lstStyle>
            <a:lvl1pPr algn="l"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FB694-4AA3-E942-83A3-36D1E5170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076" y="1825625"/>
            <a:ext cx="7901609" cy="399870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B343-CAD8-014A-B0EF-EC1881EC84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F4286-FA17-2C44-826D-6C9B300F23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465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155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00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21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721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D9DF8-7021-F24D-9D64-422EE6E8E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A6620-024F-F148-AF77-E48DFCE4A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498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91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54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913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5600" cy="338297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008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8D731-8FA9-0E45-B31F-157BED3BC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00882" y="1347304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7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007E1-F11B-744B-B3D7-950234A31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13617573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99673-6FF4-7541-A582-49C16510D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943939">
            <a:off x="-2927110" y="816278"/>
            <a:ext cx="50060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062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94676-B8AB-AB45-A75E-D070975EC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42428">
            <a:off x="-1883465" y="1131956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838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3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05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63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EDF2C-C0B6-1B4F-BB78-72D2EA116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45414">
            <a:off x="6621964" y="-2960252"/>
            <a:ext cx="5006078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8780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8661" y="6356350"/>
            <a:ext cx="2365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E469526-6E45-7F42-9A5B-A968FB10F2EF}" type="datetime3">
              <a:rPr lang="en-US" smtClean="0"/>
              <a:pPr/>
              <a:t>16 November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5409" y="6356350"/>
            <a:ext cx="6370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2130" y="6356350"/>
            <a:ext cx="844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59D79D20-9926-6947-91A9-E826DAB4C4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310C1B-65DB-2343-8AA3-FE42BB8807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205" y="1500167"/>
            <a:ext cx="5527589" cy="27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1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83C4E7C-85E8-C546-AFA4-9DEF64C257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38472" y="-3939482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38910-B416-8247-A854-5A62E31E7A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4036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357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84555" y="5951413"/>
            <a:ext cx="1660433" cy="8282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2C1AB5-3A56-FC40-9039-7F559F192A9B}"/>
              </a:ext>
            </a:extLst>
          </p:cNvPr>
          <p:cNvCxnSpPr>
            <a:cxnSpLocks/>
          </p:cNvCxnSpPr>
          <p:nvPr userDrawn="1"/>
        </p:nvCxnSpPr>
        <p:spPr>
          <a:xfrm>
            <a:off x="2544988" y="6144654"/>
            <a:ext cx="0" cy="441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38472" y="-3939482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357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4555" y="5951413"/>
            <a:ext cx="1660433" cy="82829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2C1AB5-3A56-FC40-9039-7F559F192A9B}"/>
              </a:ext>
            </a:extLst>
          </p:cNvPr>
          <p:cNvCxnSpPr>
            <a:cxnSpLocks/>
          </p:cNvCxnSpPr>
          <p:nvPr userDrawn="1"/>
        </p:nvCxnSpPr>
        <p:spPr>
          <a:xfrm>
            <a:off x="2544988" y="6144654"/>
            <a:ext cx="0" cy="4418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93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6" y="-3531276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A558B-91BD-CD4E-869E-A90063D9ED3B}"/>
              </a:ext>
            </a:extLst>
          </p:cNvPr>
          <p:cNvSpPr txBox="1"/>
          <p:nvPr userDrawn="1"/>
        </p:nvSpPr>
        <p:spPr>
          <a:xfrm>
            <a:off x="674915" y="508706"/>
            <a:ext cx="1061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Arial Narrow" panose="020B0606020202030204" pitchFamily="34" charset="0"/>
              </a:rPr>
              <a:t>IN THIS PRESENTATION:</a:t>
            </a:r>
          </a:p>
        </p:txBody>
      </p:sp>
    </p:spTree>
    <p:extLst>
      <p:ext uri="{BB962C8B-B14F-4D97-AF65-F5344CB8AC3E}">
        <p14:creationId xmlns:p14="http://schemas.microsoft.com/office/powerpoint/2010/main" val="21442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6" r:id="rId2"/>
    <p:sldLayoutId id="2147483941" r:id="rId3"/>
    <p:sldLayoutId id="2147483998" r:id="rId4"/>
    <p:sldLayoutId id="2147483999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00" r:id="rId11"/>
    <p:sldLayoutId id="2147484001" r:id="rId12"/>
    <p:sldLayoutId id="2147483943" r:id="rId13"/>
    <p:sldLayoutId id="2147484003" r:id="rId14"/>
    <p:sldLayoutId id="214748400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6" y="-3531276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A558B-91BD-CD4E-869E-A90063D9ED3B}"/>
              </a:ext>
            </a:extLst>
          </p:cNvPr>
          <p:cNvSpPr txBox="1"/>
          <p:nvPr userDrawn="1"/>
        </p:nvSpPr>
        <p:spPr>
          <a:xfrm>
            <a:off x="674915" y="508706"/>
            <a:ext cx="1061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</a:rPr>
              <a:t>IN THIS PRESENTATION: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6086C-BC35-BD4D-81A5-01F0120211C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0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62" r:id="rId2"/>
    <p:sldLayoutId id="2147483961" r:id="rId3"/>
    <p:sldLayoutId id="2147483951" r:id="rId4"/>
    <p:sldLayoutId id="2147483953" r:id="rId5"/>
    <p:sldLayoutId id="2147483963" r:id="rId6"/>
    <p:sldLayoutId id="2147484035" r:id="rId7"/>
    <p:sldLayoutId id="2147483964" r:id="rId8"/>
    <p:sldLayoutId id="2147483954" r:id="rId9"/>
    <p:sldLayoutId id="2147484026" r:id="rId10"/>
    <p:sldLayoutId id="2147484027" r:id="rId11"/>
    <p:sldLayoutId id="2147484028" r:id="rId12"/>
    <p:sldLayoutId id="2147484029" r:id="rId13"/>
    <p:sldLayoutId id="2147483955" r:id="rId14"/>
    <p:sldLayoutId id="2147483966" r:id="rId15"/>
    <p:sldLayoutId id="2147483965" r:id="rId16"/>
    <p:sldLayoutId id="2147484034" r:id="rId17"/>
    <p:sldLayoutId id="2147483956" r:id="rId18"/>
    <p:sldLayoutId id="2147483992" r:id="rId19"/>
    <p:sldLayoutId id="2147483993" r:id="rId20"/>
  </p:sldLayoutIdLst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4030" r:id="rId9"/>
    <p:sldLayoutId id="2147484031" r:id="rId10"/>
    <p:sldLayoutId id="2147484032" r:id="rId11"/>
    <p:sldLayoutId id="2147484033" r:id="rId12"/>
    <p:sldLayoutId id="2147483976" r:id="rId13"/>
    <p:sldLayoutId id="2147483978" r:id="rId14"/>
    <p:sldLayoutId id="2147483977" r:id="rId15"/>
    <p:sldLayoutId id="2147483979" r:id="rId16"/>
    <p:sldLayoutId id="2147483994" r:id="rId17"/>
    <p:sldLayoutId id="2147483995" r:id="rId18"/>
  </p:sldLayoutIdLst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twente.nl/nl/tn/onderwijs/regelingen/am-tn-double-bachelor-assignment-assessment-form.pdf" TargetMode="Externa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wente.nl/nl/tn/onderwijs/master/mobility-online/" TargetMode="External"/><Relationship Id="rId2" Type="http://schemas.openxmlformats.org/officeDocument/2006/relationships/hyperlink" Target="https://www.utwente.nl/nl/tn/onderwijs/regelingen/#onderwijs-en-examen-regelingen-oer" TargetMode="External"/><Relationship Id="rId1" Type="http://schemas.openxmlformats.org/officeDocument/2006/relationships/slideLayout" Target="../slideLayouts/slideLayout63.xml"/><Relationship Id="rId5" Type="http://schemas.openxmlformats.org/officeDocument/2006/relationships/hyperlink" Target="https://www.utwente.nl/nl/tn/onderwijs/master/afronding-dubbel-bachelor-tntw/" TargetMode="External"/><Relationship Id="rId4" Type="http://schemas.openxmlformats.org/officeDocument/2006/relationships/hyperlink" Target="https://www.utwente.nl/nl/tn/onderwijs/master/bacheloropdracht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www.utwente.nl/nl/tn/onderwijs/regelingen/staff-tn.pdf" TargetMode="Externa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B54FE5C-42F1-4A3F-8317-F08ED612FD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F8A1C30-26B9-4072-9EFD-1DB268D1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11" y="2891660"/>
            <a:ext cx="10515600" cy="132556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BACHELOROPDRACHT AM/TN</a:t>
            </a:r>
            <a:endParaRPr lang="nl-NL" sz="3600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DF06D717-43C1-4E76-9FE1-E6525D378B20}"/>
              </a:ext>
            </a:extLst>
          </p:cNvPr>
          <p:cNvSpPr txBox="1">
            <a:spLocks/>
          </p:cNvSpPr>
          <p:nvPr/>
        </p:nvSpPr>
        <p:spPr>
          <a:xfrm>
            <a:off x="417311" y="42172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B234"/>
                </a:solidFill>
              </a:rPr>
              <a:t>December 16, 2023</a:t>
            </a:r>
          </a:p>
          <a:p>
            <a:endParaRPr lang="en-US" sz="2800" dirty="0">
              <a:solidFill>
                <a:srgbClr val="34B234"/>
              </a:solidFill>
            </a:endParaRPr>
          </a:p>
          <a:p>
            <a:r>
              <a:rPr lang="en-US" sz="2800" dirty="0" err="1">
                <a:solidFill>
                  <a:srgbClr val="34B234"/>
                </a:solidFill>
              </a:rPr>
              <a:t>Dejana</a:t>
            </a:r>
            <a:r>
              <a:rPr lang="en-US" sz="2800" dirty="0">
                <a:solidFill>
                  <a:srgbClr val="34B234"/>
                </a:solidFill>
              </a:rPr>
              <a:t> Djokovic </a:t>
            </a:r>
            <a:endParaRPr lang="nl-NL" sz="2800" dirty="0">
              <a:solidFill>
                <a:srgbClr val="34B2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0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 err="1"/>
              <a:t>BeoOrdeling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BACHELOROPDRACHT AM/TN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140" y="1580285"/>
            <a:ext cx="11358489" cy="4902506"/>
          </a:xfrm>
        </p:spPr>
        <p:txBody>
          <a:bodyPr/>
          <a:lstStyle/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begeleider</a:t>
            </a:r>
            <a:r>
              <a:rPr lang="en-US" dirty="0"/>
              <a:t> / docent: </a:t>
            </a:r>
            <a:r>
              <a:rPr lang="en-US" b="1" dirty="0" err="1"/>
              <a:t>verricht</a:t>
            </a:r>
            <a:r>
              <a:rPr lang="en-US" b="1" dirty="0"/>
              <a:t> </a:t>
            </a:r>
            <a:r>
              <a:rPr lang="en-US" b="1" dirty="0" err="1"/>
              <a:t>werk</a:t>
            </a:r>
            <a:endParaRPr lang="en-US" b="1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motivatie</a:t>
            </a:r>
            <a:r>
              <a:rPr lang="en-US" sz="2400" dirty="0"/>
              <a:t>, </a:t>
            </a:r>
            <a:r>
              <a:rPr lang="en-US" sz="2400" dirty="0" err="1"/>
              <a:t>zelfstandigheid</a:t>
            </a:r>
            <a:r>
              <a:rPr lang="en-US" sz="2400" dirty="0"/>
              <a:t>, </a:t>
            </a:r>
            <a:r>
              <a:rPr lang="en-US" sz="2400" dirty="0" err="1"/>
              <a:t>inzicht</a:t>
            </a:r>
            <a:r>
              <a:rPr lang="en-US" sz="2400" dirty="0"/>
              <a:t>, planning, </a:t>
            </a:r>
            <a:r>
              <a:rPr lang="en-US" sz="2400" dirty="0" err="1"/>
              <a:t>creativiteit</a:t>
            </a:r>
            <a:r>
              <a:rPr lang="en-US" sz="2400" dirty="0"/>
              <a:t>, </a:t>
            </a:r>
            <a:r>
              <a:rPr lang="en-US" sz="2400" dirty="0" err="1"/>
              <a:t>samenwerking</a:t>
            </a:r>
            <a:r>
              <a:rPr lang="en-US" sz="2400" dirty="0"/>
              <a:t>, data-</a:t>
            </a:r>
            <a:r>
              <a:rPr lang="en-US" sz="2400" dirty="0" err="1"/>
              <a:t>analyse</a:t>
            </a:r>
            <a:r>
              <a:rPr lang="en-US" sz="2400" dirty="0"/>
              <a:t>, </a:t>
            </a:r>
            <a:r>
              <a:rPr lang="en-US" sz="2400" dirty="0" err="1"/>
              <a:t>probleemoplossend</a:t>
            </a:r>
            <a:r>
              <a:rPr lang="en-US" sz="2400" dirty="0"/>
              <a:t> </a:t>
            </a:r>
            <a:r>
              <a:rPr lang="en-US" sz="2400" dirty="0" err="1"/>
              <a:t>vermogen</a:t>
            </a:r>
            <a:r>
              <a:rPr lang="en-US" sz="2400" dirty="0"/>
              <a:t>, </a:t>
            </a:r>
            <a:r>
              <a:rPr lang="en-US" sz="2400" dirty="0" err="1"/>
              <a:t>voortgang</a:t>
            </a:r>
            <a:r>
              <a:rPr lang="en-US" sz="2400" dirty="0"/>
              <a:t>/</a:t>
            </a:r>
            <a:r>
              <a:rPr lang="en-US" sz="2400" dirty="0" err="1"/>
              <a:t>resultaten</a:t>
            </a:r>
            <a:endParaRPr lang="en-US" sz="2400" dirty="0"/>
          </a:p>
          <a:p>
            <a:pPr marL="457127" lvl="1" indent="0">
              <a:buNone/>
            </a:pPr>
            <a:br>
              <a:rPr lang="en-US" dirty="0"/>
            </a:br>
            <a:r>
              <a:rPr lang="en-US" dirty="0" err="1"/>
              <a:t>Gehele</a:t>
            </a:r>
            <a:r>
              <a:rPr lang="en-US" dirty="0"/>
              <a:t> </a:t>
            </a:r>
            <a:r>
              <a:rPr lang="en-US" dirty="0" err="1"/>
              <a:t>beoordelingscommissie</a:t>
            </a:r>
            <a:r>
              <a:rPr lang="en-US" dirty="0"/>
              <a:t>: </a:t>
            </a:r>
            <a:r>
              <a:rPr lang="en-US" b="1" dirty="0" err="1"/>
              <a:t>verslag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b="1" dirty="0" err="1"/>
              <a:t>presentatie</a:t>
            </a:r>
            <a:endParaRPr lang="en-US" b="1" dirty="0"/>
          </a:p>
          <a:p>
            <a:pPr marL="457127" lvl="1" indent="0">
              <a:buNone/>
            </a:pPr>
            <a:endParaRPr lang="en-US" sz="1200" b="1" dirty="0"/>
          </a:p>
          <a:p>
            <a:pPr lvl="2"/>
            <a:r>
              <a:rPr lang="en-US" sz="2400" b="1" i="1" dirty="0" err="1"/>
              <a:t>verslag</a:t>
            </a:r>
            <a:r>
              <a:rPr lang="en-US" sz="2400" dirty="0"/>
              <a:t>: </a:t>
            </a:r>
            <a:r>
              <a:rPr lang="en-US" sz="2400" dirty="0" err="1"/>
              <a:t>volledigheid</a:t>
            </a:r>
            <a:r>
              <a:rPr lang="en-US" sz="2400" dirty="0"/>
              <a:t>, </a:t>
            </a:r>
            <a:r>
              <a:rPr lang="en-US" sz="2400" dirty="0" err="1"/>
              <a:t>structuur</a:t>
            </a:r>
            <a:r>
              <a:rPr lang="en-US" sz="2400" dirty="0"/>
              <a:t>, </a:t>
            </a:r>
            <a:r>
              <a:rPr lang="en-US" sz="2400" dirty="0" err="1"/>
              <a:t>weergave</a:t>
            </a:r>
            <a:r>
              <a:rPr lang="en-US" sz="2400" dirty="0"/>
              <a:t> </a:t>
            </a:r>
            <a:r>
              <a:rPr lang="en-US" sz="2400" dirty="0" err="1"/>
              <a:t>resultaten</a:t>
            </a:r>
            <a:r>
              <a:rPr lang="en-US" sz="2400" dirty="0"/>
              <a:t>, </a:t>
            </a:r>
            <a:r>
              <a:rPr lang="en-US" sz="2400" dirty="0" err="1"/>
              <a:t>discussie</a:t>
            </a:r>
            <a:r>
              <a:rPr lang="en-US" sz="2400" dirty="0"/>
              <a:t>, </a:t>
            </a:r>
            <a:r>
              <a:rPr lang="en-US" sz="2400" dirty="0" err="1"/>
              <a:t>conclusies</a:t>
            </a:r>
            <a:r>
              <a:rPr lang="en-US" sz="2400" dirty="0"/>
              <a:t>, </a:t>
            </a:r>
            <a:r>
              <a:rPr lang="en-US" sz="2400" dirty="0" err="1"/>
              <a:t>literatuurverwerking</a:t>
            </a:r>
            <a:r>
              <a:rPr lang="en-US" sz="2400" dirty="0"/>
              <a:t>/</a:t>
            </a:r>
            <a:r>
              <a:rPr lang="en-US" sz="2400" dirty="0" err="1"/>
              <a:t>referenties</a:t>
            </a:r>
            <a:endParaRPr lang="en-US" sz="2400" dirty="0"/>
          </a:p>
          <a:p>
            <a:pPr lvl="2"/>
            <a:endParaRPr lang="en-US" sz="1200" dirty="0"/>
          </a:p>
          <a:p>
            <a:pPr lvl="2"/>
            <a:r>
              <a:rPr lang="en-US" sz="2400" b="1" i="1" dirty="0" err="1"/>
              <a:t>presentatie</a:t>
            </a:r>
            <a:r>
              <a:rPr lang="en-US" sz="2400" i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taalgebruik</a:t>
            </a:r>
            <a:r>
              <a:rPr lang="en-US" sz="2400" dirty="0"/>
              <a:t>, </a:t>
            </a:r>
            <a:r>
              <a:rPr lang="en-US" sz="2400" dirty="0" err="1"/>
              <a:t>structuur</a:t>
            </a:r>
            <a:r>
              <a:rPr lang="en-US" sz="2400" dirty="0"/>
              <a:t>, non-</a:t>
            </a:r>
            <a:r>
              <a:rPr lang="en-US" sz="2400" dirty="0" err="1"/>
              <a:t>verbale</a:t>
            </a:r>
            <a:r>
              <a:rPr lang="en-US" sz="2400" dirty="0"/>
              <a:t> </a:t>
            </a:r>
            <a:r>
              <a:rPr lang="en-US" sz="2400" dirty="0" err="1"/>
              <a:t>presentatie</a:t>
            </a:r>
            <a:r>
              <a:rPr lang="en-US" sz="2400" dirty="0"/>
              <a:t>, </a:t>
            </a:r>
            <a:r>
              <a:rPr lang="en-US" sz="2400" dirty="0" err="1"/>
              <a:t>beheersing</a:t>
            </a:r>
            <a:r>
              <a:rPr lang="en-US" sz="2400" dirty="0"/>
              <a:t> </a:t>
            </a:r>
            <a:r>
              <a:rPr lang="en-US" sz="2400" dirty="0" err="1"/>
              <a:t>inhoud</a:t>
            </a:r>
            <a:r>
              <a:rPr lang="en-US" sz="2400" dirty="0"/>
              <a:t>, planning/</a:t>
            </a:r>
            <a:r>
              <a:rPr lang="en-US" sz="2400" dirty="0" err="1"/>
              <a:t>tijdsduur</a:t>
            </a:r>
            <a:r>
              <a:rPr lang="en-US" sz="2400" dirty="0"/>
              <a:t>, </a:t>
            </a:r>
            <a:r>
              <a:rPr lang="en-US" sz="2400" dirty="0" err="1"/>
              <a:t>hoeveelheid</a:t>
            </a:r>
            <a:r>
              <a:rPr lang="en-US" sz="2400" dirty="0"/>
              <a:t> </a:t>
            </a:r>
            <a:r>
              <a:rPr lang="en-US" sz="2400" dirty="0" err="1"/>
              <a:t>informatie</a:t>
            </a:r>
            <a:r>
              <a:rPr lang="en-US" sz="2400" dirty="0"/>
              <a:t>, </a:t>
            </a:r>
            <a:r>
              <a:rPr lang="en-US" sz="2400" dirty="0" err="1"/>
              <a:t>behandeling</a:t>
            </a:r>
            <a:r>
              <a:rPr lang="en-US" sz="2400" dirty="0"/>
              <a:t> </a:t>
            </a:r>
            <a:r>
              <a:rPr lang="en-US" sz="2400" dirty="0" err="1"/>
              <a:t>vragen</a:t>
            </a:r>
            <a:r>
              <a:rPr lang="en-US" sz="2400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84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 err="1"/>
              <a:t>BeoOrdeling</a:t>
            </a:r>
            <a:r>
              <a:rPr lang="en-US" dirty="0"/>
              <a:t> 	 </a:t>
            </a:r>
            <a:br>
              <a:rPr lang="en-US" dirty="0"/>
            </a:br>
            <a:r>
              <a:rPr lang="en-US" sz="3600" dirty="0"/>
              <a:t>BACHELOROPDRACHT AM/TN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274" y="1683961"/>
            <a:ext cx="11358489" cy="4902506"/>
          </a:xfrm>
        </p:spPr>
        <p:txBody>
          <a:bodyPr/>
          <a:lstStyle/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B-</a:t>
            </a: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beoordeelt</a:t>
            </a:r>
            <a:r>
              <a:rPr lang="en-US" dirty="0"/>
              <a:t> op 2 </a:t>
            </a:r>
            <a:r>
              <a:rPr lang="en-US" dirty="0" err="1"/>
              <a:t>onderdelen</a:t>
            </a:r>
            <a:r>
              <a:rPr lang="en-US" dirty="0"/>
              <a:t>: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General Aspects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Scientific Aspects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u="sng" dirty="0">
                <a:solidFill>
                  <a:srgbClr val="0070C0"/>
                </a:solidFill>
                <a:hlinkClick r:id="rId2"/>
              </a:rPr>
              <a:t>https://www.utwente.nl/nl/tn/onderwijs/regelingen/am-tn-double-bachelor-assignment-assessment-form.pdf</a:t>
            </a:r>
            <a:endParaRPr lang="en-US" sz="1600" i="1" u="sng" dirty="0">
              <a:solidFill>
                <a:srgbClr val="0070C0"/>
              </a:solidFill>
            </a:endParaRP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23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ORGANISATORISCHE KANT</a:t>
            </a:r>
            <a:br>
              <a:rPr lang="en-US" b="0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BACHELOROPDRACHT AM/TN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412" y="1272713"/>
            <a:ext cx="11358489" cy="4902506"/>
          </a:xfrm>
        </p:spPr>
        <p:txBody>
          <a:bodyPr/>
          <a:lstStyle/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Inschrijven</a:t>
            </a:r>
            <a:r>
              <a:rPr lang="en-US" dirty="0"/>
              <a:t>  via Osiris </a:t>
            </a:r>
            <a:r>
              <a:rPr lang="en-US" dirty="0" err="1"/>
              <a:t>voor</a:t>
            </a:r>
            <a:r>
              <a:rPr lang="en-US" dirty="0"/>
              <a:t> B-</a:t>
            </a:r>
            <a:r>
              <a:rPr lang="en-US" dirty="0" err="1"/>
              <a:t>opdracht</a:t>
            </a:r>
            <a:r>
              <a:rPr lang="en-US" dirty="0"/>
              <a:t> AM-TN (202001433)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Vakkenpakket</a:t>
            </a:r>
            <a:r>
              <a:rPr lang="en-US" dirty="0"/>
              <a:t> </a:t>
            </a:r>
            <a:r>
              <a:rPr lang="en-US" dirty="0" err="1"/>
              <a:t>formulier</a:t>
            </a:r>
            <a:r>
              <a:rPr lang="en-US" dirty="0"/>
              <a:t> </a:t>
            </a:r>
            <a:r>
              <a:rPr lang="en-US" dirty="0" err="1"/>
              <a:t>laten</a:t>
            </a:r>
            <a:r>
              <a:rPr lang="en-US" dirty="0"/>
              <a:t> </a:t>
            </a:r>
            <a:r>
              <a:rPr lang="en-US" dirty="0" err="1"/>
              <a:t>goedkeuren</a:t>
            </a:r>
            <a:r>
              <a:rPr lang="en-US" dirty="0"/>
              <a:t> door de </a:t>
            </a:r>
            <a:r>
              <a:rPr lang="en-US" dirty="0" err="1"/>
              <a:t>examencommissie</a:t>
            </a:r>
            <a:r>
              <a:rPr lang="en-US" dirty="0"/>
              <a:t> AM </a:t>
            </a:r>
            <a:r>
              <a:rPr lang="en-US" dirty="0" err="1"/>
              <a:t>en</a:t>
            </a:r>
            <a:r>
              <a:rPr lang="en-US" dirty="0"/>
              <a:t> TN  </a:t>
            </a:r>
            <a:r>
              <a:rPr lang="en-US" sz="1600" i="1" dirty="0">
                <a:solidFill>
                  <a:srgbClr val="0070C0"/>
                </a:solidFill>
              </a:rPr>
              <a:t>(</a:t>
            </a:r>
            <a:r>
              <a:rPr lang="en-US" sz="1600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https://www.utwente.nl/nl/tn/onderwijs/regelingen/#onderwijs-en-examen-regelingen-oer</a:t>
            </a:r>
            <a:r>
              <a:rPr lang="en-US" sz="1600" i="1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B-</a:t>
            </a: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/>
              <a:t>gevonden</a:t>
            </a:r>
            <a:r>
              <a:rPr lang="en-US" dirty="0"/>
              <a:t> – </a:t>
            </a:r>
            <a:r>
              <a:rPr lang="en-US" dirty="0" err="1"/>
              <a:t>registreren</a:t>
            </a:r>
            <a:r>
              <a:rPr lang="en-US" dirty="0"/>
              <a:t> in Mobility on Line AM </a:t>
            </a:r>
            <a:r>
              <a:rPr lang="en-US" dirty="0" err="1"/>
              <a:t>en</a:t>
            </a:r>
            <a:r>
              <a:rPr lang="en-US" dirty="0"/>
              <a:t> TN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70C0"/>
                </a:solidFill>
              </a:rPr>
              <a:t>    (</a:t>
            </a:r>
            <a:r>
              <a:rPr lang="en-US" sz="1600" i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https://www.utwente.nl/nl/tn/onderwijs/master/mobility-online/</a:t>
            </a:r>
            <a:r>
              <a:rPr lang="en-US" sz="1600" i="1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Via secretariat </a:t>
            </a:r>
            <a:r>
              <a:rPr lang="en-US" dirty="0" err="1"/>
              <a:t>vakgroep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B-</a:t>
            </a:r>
            <a:r>
              <a:rPr lang="en-US" dirty="0" err="1"/>
              <a:t>presentatie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TN </a:t>
            </a:r>
            <a:r>
              <a:rPr lang="en-US" dirty="0" err="1"/>
              <a:t>regelen</a:t>
            </a:r>
            <a:r>
              <a:rPr lang="en-US" dirty="0"/>
              <a:t>  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rgbClr val="0070C0"/>
                </a:solidFill>
              </a:rPr>
              <a:t>    (</a:t>
            </a:r>
            <a:r>
              <a:rPr lang="en-US" sz="1600" i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https://www.utwente.nl/nl/tn/onderwijs/master/bacheloropdracht/</a:t>
            </a:r>
            <a:r>
              <a:rPr lang="en-US" sz="1600" i="1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eind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</a:t>
            </a:r>
            <a:r>
              <a:rPr lang="en-US" dirty="0" err="1"/>
              <a:t>aanmelden</a:t>
            </a:r>
            <a:r>
              <a:rPr lang="en-US" dirty="0"/>
              <a:t> Bachelor Exam TN </a:t>
            </a:r>
            <a:r>
              <a:rPr lang="en-US" dirty="0" err="1"/>
              <a:t>en</a:t>
            </a:r>
            <a:r>
              <a:rPr lang="en-US" dirty="0"/>
              <a:t> Bachelor Exam AM 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70C0"/>
                </a:solidFill>
              </a:rPr>
              <a:t>     (</a:t>
            </a:r>
            <a:r>
              <a:rPr lang="en-US" sz="16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https://www.utwente.nl/nl/tn/onderwijs/master/afronding-dubbel-bachelor-tntw/</a:t>
            </a:r>
            <a:r>
              <a:rPr lang="en-US" sz="1600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doorgaat</a:t>
            </a:r>
            <a:r>
              <a:rPr lang="en-US" dirty="0"/>
              <a:t> met </a:t>
            </a:r>
            <a:r>
              <a:rPr lang="en-US" dirty="0" err="1"/>
              <a:t>je</a:t>
            </a:r>
            <a:r>
              <a:rPr lang="en-US" dirty="0"/>
              <a:t> master  – </a:t>
            </a:r>
            <a:r>
              <a:rPr lang="en-US" dirty="0" err="1"/>
              <a:t>afspraak</a:t>
            </a:r>
            <a:r>
              <a:rPr lang="en-US" dirty="0"/>
              <a:t> met </a:t>
            </a:r>
            <a:r>
              <a:rPr lang="en-US" dirty="0" err="1"/>
              <a:t>studieadviseur</a:t>
            </a:r>
            <a:r>
              <a:rPr lang="en-US" dirty="0"/>
              <a:t> 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83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0D299-9530-46C4-8C72-F82479BD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4F5DC8-F3C2-4534-9B13-BBFAC1CAC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FD70385-2B9D-47BF-B185-FDAA8D1DCCC3}"/>
              </a:ext>
            </a:extLst>
          </p:cNvPr>
          <p:cNvSpPr txBox="1"/>
          <p:nvPr/>
        </p:nvSpPr>
        <p:spPr>
          <a:xfrm>
            <a:off x="1313641" y="5903895"/>
            <a:ext cx="887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rgbClr val="002060"/>
                </a:solidFill>
              </a:rPr>
              <a:t>https</a:t>
            </a:r>
            <a:r>
              <a:rPr lang="nl-NL" sz="2400" dirty="0">
                <a:solidFill>
                  <a:srgbClr val="002060"/>
                </a:solidFill>
              </a:rPr>
              <a:t>://</a:t>
            </a:r>
            <a:r>
              <a:rPr lang="nl-NL" sz="2400" dirty="0" err="1">
                <a:solidFill>
                  <a:srgbClr val="002060"/>
                </a:solidFill>
              </a:rPr>
              <a:t>www.utwente.nl</a:t>
            </a:r>
            <a:r>
              <a:rPr lang="nl-NL" sz="2400" dirty="0">
                <a:solidFill>
                  <a:srgbClr val="002060"/>
                </a:solidFill>
              </a:rPr>
              <a:t>/nl/</a:t>
            </a:r>
            <a:r>
              <a:rPr lang="nl-NL" sz="2400" dirty="0" err="1">
                <a:solidFill>
                  <a:srgbClr val="002060"/>
                </a:solidFill>
              </a:rPr>
              <a:t>tn</a:t>
            </a:r>
            <a:r>
              <a:rPr lang="nl-NL" sz="2400" dirty="0">
                <a:solidFill>
                  <a:srgbClr val="002060"/>
                </a:solidFill>
              </a:rPr>
              <a:t>/onderwijs/master/</a:t>
            </a:r>
            <a:r>
              <a:rPr lang="nl-NL" sz="2400" dirty="0" err="1">
                <a:solidFill>
                  <a:srgbClr val="002060"/>
                </a:solidFill>
              </a:rPr>
              <a:t>bacheloropdracht</a:t>
            </a:r>
            <a:r>
              <a:rPr lang="nl-NL" sz="2400" dirty="0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250D45B-7111-FC4F-B1AF-545D276E5A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9C733D-F7A5-2344-A2F2-B07A4442D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43" y="328095"/>
            <a:ext cx="10014333" cy="56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4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C3111-022F-7510-4DC6-039405E0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0BDBE-41A6-FFB8-9E24-DCC1E31EE4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EA7D8-0E6B-789B-CA38-27A53BCC6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8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B6E5-B6F3-AFE6-AB6C-A5D98AD3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0A3E-3E7A-EC14-8B85-C5D780957D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3BC05-4DE0-404E-B5C0-6A1D6C7D8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8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E347F-DB2F-4047-A506-EEFF4D71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DOEL  </a:t>
            </a:r>
            <a:br>
              <a:rPr lang="en-US" dirty="0"/>
            </a:br>
            <a:r>
              <a:rPr lang="en-US" sz="3600" dirty="0"/>
              <a:t>BACHELOROPDRACHT 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B82C87-39AB-4991-B441-952B8CD4A0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69505-D9BB-4544-BC1E-B94E3C185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4" y="2178165"/>
            <a:ext cx="11358489" cy="410515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De student </a:t>
            </a:r>
            <a:r>
              <a:rPr lang="en-US" sz="2400" dirty="0" err="1"/>
              <a:t>laat</a:t>
            </a:r>
            <a:r>
              <a:rPr lang="en-US" sz="2400" dirty="0"/>
              <a:t> </a:t>
            </a:r>
            <a:r>
              <a:rPr lang="en-US" sz="2400" dirty="0" err="1"/>
              <a:t>zien</a:t>
            </a:r>
            <a:r>
              <a:rPr lang="en-US" sz="2400" dirty="0"/>
              <a:t> </a:t>
            </a:r>
            <a:r>
              <a:rPr lang="en-US" sz="2400" dirty="0" err="1"/>
              <a:t>dat</a:t>
            </a:r>
            <a:r>
              <a:rPr lang="en-US" sz="2400" dirty="0"/>
              <a:t> </a:t>
            </a:r>
            <a:r>
              <a:rPr lang="en-US" sz="2400" dirty="0" err="1"/>
              <a:t>hij</a:t>
            </a:r>
            <a:r>
              <a:rPr lang="en-US" sz="2400" dirty="0"/>
              <a:t>/</a:t>
            </a:r>
            <a:r>
              <a:rPr lang="en-US" sz="2400" dirty="0" err="1"/>
              <a:t>zij</a:t>
            </a:r>
            <a:r>
              <a:rPr lang="en-US" sz="2400" dirty="0"/>
              <a:t> de </a:t>
            </a:r>
            <a:r>
              <a:rPr lang="en-US" sz="2400" dirty="0" err="1"/>
              <a:t>kennis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vaardigheden</a:t>
            </a:r>
            <a:r>
              <a:rPr lang="en-US" sz="2400" dirty="0"/>
              <a:t>, die in de </a:t>
            </a:r>
            <a:r>
              <a:rPr lang="en-US" sz="2400" dirty="0" err="1"/>
              <a:t>bachelorfase</a:t>
            </a:r>
            <a:r>
              <a:rPr lang="en-US" sz="2400" dirty="0"/>
              <a:t> </a:t>
            </a:r>
            <a:r>
              <a:rPr lang="en-US" sz="2400" dirty="0" err="1"/>
              <a:t>aan</a:t>
            </a:r>
            <a:r>
              <a:rPr lang="en-US" sz="2400" dirty="0"/>
              <a:t> de </a:t>
            </a:r>
            <a:r>
              <a:rPr lang="en-US" sz="2400" dirty="0" err="1"/>
              <a:t>orde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/>
              <a:t>geweest</a:t>
            </a:r>
            <a:r>
              <a:rPr lang="en-US" sz="2400" dirty="0"/>
              <a:t> op het </a:t>
            </a:r>
            <a:r>
              <a:rPr lang="en-US" sz="2400" dirty="0" err="1"/>
              <a:t>gebied</a:t>
            </a:r>
            <a:r>
              <a:rPr lang="en-US" sz="2400" dirty="0"/>
              <a:t> van:</a:t>
            </a:r>
          </a:p>
          <a:p>
            <a:pPr marL="457127" lvl="1" indent="0">
              <a:buNone/>
            </a:pP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experimenteren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theoretische</a:t>
            </a:r>
            <a:r>
              <a:rPr lang="en-US" dirty="0"/>
              <a:t>/</a:t>
            </a:r>
            <a:r>
              <a:rPr lang="en-US" dirty="0" err="1"/>
              <a:t>wiskundige</a:t>
            </a:r>
            <a:r>
              <a:rPr lang="en-US" dirty="0"/>
              <a:t> </a:t>
            </a:r>
            <a:r>
              <a:rPr lang="en-US" dirty="0" err="1"/>
              <a:t>modellen</a:t>
            </a:r>
            <a:br>
              <a:rPr lang="en-US" dirty="0"/>
            </a:br>
            <a:r>
              <a:rPr lang="en-US" dirty="0"/>
              <a:t>• data-</a:t>
            </a:r>
            <a:r>
              <a:rPr lang="en-US" dirty="0" err="1"/>
              <a:t>analyse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mondelinge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schriftelijke</a:t>
            </a:r>
            <a:r>
              <a:rPr lang="en-US" dirty="0"/>
              <a:t> </a:t>
            </a:r>
            <a:r>
              <a:rPr lang="en-US" dirty="0" err="1"/>
              <a:t>presentatie</a:t>
            </a:r>
            <a:r>
              <a:rPr lang="en-US" dirty="0"/>
              <a:t>, </a:t>
            </a:r>
          </a:p>
          <a:p>
            <a:pPr marL="457127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toepassen</a:t>
            </a:r>
            <a:r>
              <a:rPr lang="en-US" sz="2400" dirty="0"/>
              <a:t> in </a:t>
            </a:r>
            <a:r>
              <a:rPr lang="en-US" sz="2400" dirty="0" err="1"/>
              <a:t>een</a:t>
            </a:r>
            <a:r>
              <a:rPr lang="en-US" sz="2400" dirty="0"/>
              <a:t> project van </a:t>
            </a:r>
            <a:r>
              <a:rPr lang="en-US" sz="2400" dirty="0" err="1"/>
              <a:t>enige</a:t>
            </a:r>
            <a:r>
              <a:rPr lang="en-US" sz="2400" dirty="0"/>
              <a:t> </a:t>
            </a:r>
            <a:r>
              <a:rPr lang="en-US" sz="2400" dirty="0" err="1"/>
              <a:t>omvang</a:t>
            </a:r>
            <a:r>
              <a:rPr lang="en-US" sz="2400" dirty="0"/>
              <a:t>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8055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VORM </a:t>
            </a:r>
            <a:br>
              <a:rPr lang="en-US" dirty="0"/>
            </a:br>
            <a:r>
              <a:rPr lang="en-US" sz="3600" dirty="0"/>
              <a:t>BACHELOROPDRACHT 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 err="1"/>
              <a:t>opdrachten</a:t>
            </a:r>
            <a:r>
              <a:rPr lang="en-US" dirty="0"/>
              <a:t> </a:t>
            </a:r>
            <a:r>
              <a:rPr lang="en-US" dirty="0" err="1"/>
              <a:t>uitgevoerd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leerstoelen</a:t>
            </a:r>
            <a:endParaRPr lang="en-US" dirty="0"/>
          </a:p>
          <a:p>
            <a:pPr marL="457127" lvl="1" indent="0">
              <a:buNone/>
            </a:pPr>
            <a:endParaRPr lang="en-US" dirty="0"/>
          </a:p>
          <a:p>
            <a:pPr lvl="1"/>
            <a:r>
              <a:rPr lang="en-US" dirty="0" err="1"/>
              <a:t>begeleiding</a:t>
            </a:r>
            <a:r>
              <a:rPr lang="en-US" dirty="0"/>
              <a:t>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opdracht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 err="1"/>
              <a:t>dagelijks</a:t>
            </a:r>
            <a:r>
              <a:rPr lang="en-US" dirty="0"/>
              <a:t>: </a:t>
            </a:r>
            <a:r>
              <a:rPr lang="en-US" dirty="0" err="1"/>
              <a:t>promovendus</a:t>
            </a:r>
            <a:r>
              <a:rPr lang="en-US" dirty="0"/>
              <a:t>, </a:t>
            </a:r>
            <a:r>
              <a:rPr lang="en-US" dirty="0" err="1"/>
              <a:t>soms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docent (coach, </a:t>
            </a:r>
            <a:r>
              <a:rPr lang="en-US" dirty="0" err="1"/>
              <a:t>vraagbaak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 err="1"/>
              <a:t>eindverantwoordelijk</a:t>
            </a:r>
            <a:r>
              <a:rPr lang="en-US" dirty="0"/>
              <a:t>: docent, </a:t>
            </a:r>
            <a:r>
              <a:rPr lang="en-US" dirty="0" err="1"/>
              <a:t>hoogleraar</a:t>
            </a:r>
            <a:r>
              <a:rPr lang="en-US" dirty="0"/>
              <a:t> (</a:t>
            </a:r>
            <a:r>
              <a:rPr lang="en-US" dirty="0" err="1"/>
              <a:t>proces</a:t>
            </a:r>
            <a:r>
              <a:rPr lang="en-US" dirty="0"/>
              <a:t>, </a:t>
            </a:r>
            <a:r>
              <a:rPr lang="en-US" dirty="0" err="1"/>
              <a:t>niveau</a:t>
            </a:r>
            <a:r>
              <a:rPr lang="en-US" dirty="0"/>
              <a:t>) 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leerstoel</a:t>
            </a:r>
            <a:r>
              <a:rPr lang="en-US" dirty="0"/>
              <a:t> </a:t>
            </a:r>
            <a:r>
              <a:rPr lang="en-US" dirty="0" err="1"/>
              <a:t>zorgt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begeleider</a:t>
            </a:r>
            <a:r>
              <a:rPr lang="en-US" dirty="0"/>
              <a:t>, </a:t>
            </a:r>
            <a:r>
              <a:rPr lang="en-US" dirty="0" err="1"/>
              <a:t>verantwoordelijk</a:t>
            </a:r>
            <a:r>
              <a:rPr lang="en-US" dirty="0"/>
              <a:t> docent, bureau, </a:t>
            </a:r>
            <a:r>
              <a:rPr lang="en-US" dirty="0" err="1"/>
              <a:t>werk</a:t>
            </a:r>
            <a:r>
              <a:rPr lang="en-US" dirty="0"/>
              <a:t>-/</a:t>
            </a:r>
            <a:r>
              <a:rPr lang="en-US" dirty="0" err="1"/>
              <a:t>labruimte</a:t>
            </a:r>
            <a:r>
              <a:rPr lang="en-US" dirty="0"/>
              <a:t> 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technische</a:t>
            </a:r>
            <a:r>
              <a:rPr lang="en-US" dirty="0"/>
              <a:t> </a:t>
            </a:r>
            <a:r>
              <a:rPr lang="en-US" dirty="0" err="1"/>
              <a:t>ondersteuning</a:t>
            </a:r>
            <a:endParaRPr lang="nl-NL" dirty="0"/>
          </a:p>
          <a:p>
            <a:pPr marL="457127" lvl="1" indent="0">
              <a:buNone/>
            </a:pPr>
            <a:endParaRPr lang="en-US" dirty="0"/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organisatie</a:t>
            </a:r>
            <a:r>
              <a:rPr lang="en-US" dirty="0">
                <a:solidFill>
                  <a:srgbClr val="FF0000"/>
                </a:solidFill>
              </a:rPr>
              <a:t> van de </a:t>
            </a:r>
            <a:r>
              <a:rPr lang="en-US" dirty="0" err="1">
                <a:solidFill>
                  <a:srgbClr val="FF0000"/>
                </a:solidFill>
              </a:rPr>
              <a:t>uitvoering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ligt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jullie</a:t>
            </a:r>
            <a:endParaRPr lang="en-US" dirty="0">
              <a:solidFill>
                <a:srgbClr val="FF0000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73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UITVOERING </a:t>
            </a:r>
            <a:br>
              <a:rPr lang="en-US" dirty="0"/>
            </a:br>
            <a:r>
              <a:rPr lang="en-US" sz="3200" dirty="0"/>
              <a:t>BACHELOROPDRACHT </a:t>
            </a:r>
            <a:endParaRPr lang="nl-NL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677" y="1718688"/>
            <a:ext cx="11358489" cy="4902506"/>
          </a:xfrm>
        </p:spPr>
        <p:txBody>
          <a:bodyPr/>
          <a:lstStyle/>
          <a:p>
            <a:pPr lvl="1"/>
            <a:r>
              <a:rPr lang="en-US" dirty="0" err="1"/>
              <a:t>Toelating</a:t>
            </a:r>
            <a:r>
              <a:rPr lang="en-US" dirty="0"/>
              <a:t>:</a:t>
            </a:r>
          </a:p>
          <a:p>
            <a:pPr marL="457127" lvl="1" indent="0">
              <a:buNone/>
            </a:pPr>
            <a:r>
              <a:rPr lang="en-US" dirty="0"/>
              <a:t>     B1 - </a:t>
            </a:r>
            <a:r>
              <a:rPr lang="en-US" dirty="0" err="1"/>
              <a:t>afgerond</a:t>
            </a:r>
            <a:br>
              <a:rPr lang="en-US" dirty="0"/>
            </a:br>
            <a:r>
              <a:rPr lang="en-US" dirty="0"/>
              <a:t>     </a:t>
            </a:r>
            <a:r>
              <a:rPr lang="en-US" dirty="0" err="1"/>
              <a:t>minimaal</a:t>
            </a:r>
            <a:r>
              <a:rPr lang="en-US" dirty="0"/>
              <a:t> 60 ECTS </a:t>
            </a:r>
            <a:r>
              <a:rPr lang="en-US" dirty="0" err="1"/>
              <a:t>uit</a:t>
            </a:r>
            <a:r>
              <a:rPr lang="en-US" dirty="0"/>
              <a:t>  B2+ B3 (excl. minor)</a:t>
            </a:r>
          </a:p>
          <a:p>
            <a:pPr marL="457127" lvl="1" indent="0">
              <a:buNone/>
            </a:pPr>
            <a:endParaRPr lang="en-US" dirty="0"/>
          </a:p>
          <a:p>
            <a:pPr lvl="1"/>
            <a:r>
              <a:rPr lang="en-US" dirty="0" err="1"/>
              <a:t>Studiebelasting</a:t>
            </a:r>
            <a:r>
              <a:rPr lang="en-US" dirty="0"/>
              <a:t> 15 ECTS = 10 </a:t>
            </a:r>
            <a:r>
              <a:rPr lang="en-US" dirty="0" err="1"/>
              <a:t>weken</a:t>
            </a:r>
            <a:r>
              <a:rPr lang="en-US" dirty="0"/>
              <a:t> </a:t>
            </a:r>
            <a:r>
              <a:rPr lang="en-US" dirty="0" err="1"/>
              <a:t>netto</a:t>
            </a:r>
            <a:r>
              <a:rPr lang="en-US" dirty="0"/>
              <a:t> </a:t>
            </a:r>
            <a:r>
              <a:rPr lang="en-US" dirty="0" err="1"/>
              <a:t>tijdsbesteding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doet</a:t>
            </a:r>
            <a:r>
              <a:rPr lang="en-US" dirty="0"/>
              <a:t> de </a:t>
            </a: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alleen</a:t>
            </a:r>
            <a:endParaRPr lang="en-US" dirty="0">
              <a:solidFill>
                <a:srgbClr val="FF0000"/>
              </a:solidFill>
            </a:endParaRPr>
          </a:p>
          <a:p>
            <a:pPr marL="457127" lvl="1" indent="0">
              <a:buNone/>
            </a:pP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25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6A23-944C-0E41-8C19-67BCF1AD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EEN OPDRACHT ZOEKEN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FA9C7-5D05-8641-9BC4-45AEA7548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3" y="1429018"/>
            <a:ext cx="11358489" cy="4105156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r>
              <a:rPr lang="en-US" sz="2400" dirty="0"/>
              <a:t>• </a:t>
            </a:r>
            <a:r>
              <a:rPr lang="en-US" sz="2400" dirty="0" err="1"/>
              <a:t>Bij</a:t>
            </a:r>
            <a:r>
              <a:rPr lang="en-US" sz="2400" dirty="0"/>
              <a:t> AP of AM </a:t>
            </a:r>
            <a:r>
              <a:rPr lang="en-US" sz="2400" dirty="0" err="1"/>
              <a:t>leerstoelen</a:t>
            </a: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err="1">
                <a:solidFill>
                  <a:srgbClr val="0070C0"/>
                </a:solidFill>
              </a:rPr>
              <a:t>Kijk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 err="1">
                <a:solidFill>
                  <a:srgbClr val="0070C0"/>
                </a:solidFill>
              </a:rPr>
              <a:t>nformeer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verschillende</a:t>
            </a:r>
            <a:r>
              <a:rPr lang="en-US" sz="2400" dirty="0"/>
              <a:t> </a:t>
            </a:r>
            <a:r>
              <a:rPr lang="en-US" sz="2400" dirty="0" err="1"/>
              <a:t>groepen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err="1"/>
              <a:t>Maak</a:t>
            </a:r>
            <a:r>
              <a:rPr lang="en-US" sz="2400" dirty="0"/>
              <a:t> </a:t>
            </a:r>
            <a:r>
              <a:rPr lang="en-US" sz="2400" dirty="0" err="1"/>
              <a:t>kennis</a:t>
            </a:r>
            <a:r>
              <a:rPr lang="en-US" sz="2400" dirty="0"/>
              <a:t> met </a:t>
            </a:r>
            <a:r>
              <a:rPr lang="en-US" sz="2400" u="sng" dirty="0" err="1">
                <a:solidFill>
                  <a:srgbClr val="0070C0"/>
                </a:solidFill>
              </a:rPr>
              <a:t>alle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/>
              <a:t>betrokkenen</a:t>
            </a:r>
            <a:r>
              <a:rPr lang="en-US" sz="2400" dirty="0"/>
              <a:t> (docent, </a:t>
            </a:r>
            <a:r>
              <a:rPr lang="en-US" sz="2400" dirty="0" err="1"/>
              <a:t>dagelijks</a:t>
            </a:r>
            <a:r>
              <a:rPr lang="en-US" sz="2400" dirty="0"/>
              <a:t> </a:t>
            </a:r>
            <a:r>
              <a:rPr lang="en-US" sz="2400" dirty="0" err="1"/>
              <a:t>begeleider</a:t>
            </a:r>
            <a:r>
              <a:rPr lang="en-US" sz="2400" dirty="0"/>
              <a:t>)</a:t>
            </a:r>
            <a:endParaRPr lang="nl-N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09C75-FEC1-4A46-93FD-43A7711DE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6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6A23-944C-0E41-8C19-67BCF1AD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EEN OPDRACHT ZOEKEN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FA9C7-5D05-8641-9BC4-45AEA7548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3" y="1429018"/>
            <a:ext cx="11358489" cy="4105156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r>
              <a:rPr lang="en-US" sz="2400" dirty="0"/>
              <a:t>• </a:t>
            </a:r>
            <a:r>
              <a:rPr lang="en-US" sz="2400" dirty="0" err="1"/>
              <a:t>Bij</a:t>
            </a:r>
            <a:r>
              <a:rPr lang="en-US" sz="2400" dirty="0"/>
              <a:t> AP of AM </a:t>
            </a:r>
            <a:r>
              <a:rPr lang="en-US" sz="2400" dirty="0" err="1"/>
              <a:t>leerstoelen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09C75-FEC1-4A46-93FD-43A7711DE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13FB7-2515-0D4D-8054-B746CA1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" y="-108929"/>
            <a:ext cx="12129477" cy="606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98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6A23-944C-0E41-8C19-67BCF1AD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EEN OPDRACHT </a:t>
            </a:r>
            <a:r>
              <a:rPr lang="en-US" dirty="0" err="1"/>
              <a:t>Gevonden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FA9C7-5D05-8641-9BC4-45AEA7548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3" y="1429018"/>
            <a:ext cx="11358489" cy="4715636"/>
          </a:xfrm>
        </p:spPr>
        <p:txBody>
          <a:bodyPr/>
          <a:lstStyle/>
          <a:p>
            <a:r>
              <a:rPr lang="en-US" sz="2400" dirty="0" err="1"/>
              <a:t>Maak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duidelijke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afspraken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over planning:</a:t>
            </a:r>
          </a:p>
          <a:p>
            <a:pPr lvl="1"/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beginnen</a:t>
            </a:r>
            <a:r>
              <a:rPr lang="en-US" dirty="0"/>
              <a:t> / </a:t>
            </a:r>
            <a:r>
              <a:rPr lang="en-US" dirty="0" err="1"/>
              <a:t>afronden</a:t>
            </a:r>
            <a:r>
              <a:rPr lang="en-US" dirty="0"/>
              <a:t>?    </a:t>
            </a:r>
          </a:p>
          <a:p>
            <a:pPr lvl="1"/>
            <a:r>
              <a:rPr lang="en-US" dirty="0"/>
              <a:t>full-time of part-time?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Samenstelling</a:t>
            </a:r>
            <a:r>
              <a:rPr lang="en-US" sz="2400" dirty="0"/>
              <a:t> </a:t>
            </a:r>
            <a:r>
              <a:rPr lang="en-US" sz="2400" dirty="0" err="1"/>
              <a:t>beoordelingscommissie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Voorzitter</a:t>
            </a:r>
            <a:r>
              <a:rPr lang="en-US" dirty="0"/>
              <a:t> (</a:t>
            </a:r>
            <a:r>
              <a:rPr lang="en-US" dirty="0" err="1"/>
              <a:t>hoogleraar</a:t>
            </a:r>
            <a:r>
              <a:rPr lang="en-US" dirty="0"/>
              <a:t>, UHD, UD)</a:t>
            </a:r>
          </a:p>
          <a:p>
            <a:pPr lvl="1"/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begeleider</a:t>
            </a:r>
            <a:endParaRPr lang="en-US" dirty="0"/>
          </a:p>
          <a:p>
            <a:pPr lvl="1"/>
            <a:r>
              <a:rPr lang="en-US" dirty="0"/>
              <a:t>Extern </a:t>
            </a:r>
            <a:r>
              <a:rPr lang="en-US" dirty="0" err="1"/>
              <a:t>commissie</a:t>
            </a:r>
            <a:r>
              <a:rPr lang="en-US" dirty="0"/>
              <a:t>-lid (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AP-</a:t>
            </a:r>
            <a:r>
              <a:rPr lang="en-US" dirty="0" err="1"/>
              <a:t>groep</a:t>
            </a:r>
            <a:r>
              <a:rPr lang="en-US" dirty="0"/>
              <a:t>)</a:t>
            </a:r>
          </a:p>
          <a:p>
            <a:pPr marL="457127" lvl="1" indent="0">
              <a:buNone/>
            </a:pPr>
            <a:r>
              <a:rPr lang="en-US" sz="1600" i="1" dirty="0">
                <a:solidFill>
                  <a:srgbClr val="0070C0"/>
                </a:solidFill>
              </a:rPr>
              <a:t>  (</a:t>
            </a:r>
            <a:r>
              <a:rPr lang="en-US" sz="1600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https://www.utwente.nl/nl/tn/onderwijs/regelingen/staff-tn.pdf</a:t>
            </a:r>
            <a:r>
              <a:rPr lang="en-US" sz="1600" i="1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buNone/>
            </a:pPr>
            <a:endParaRPr lang="en-US" sz="16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err="1"/>
              <a:t>Aanmelden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‘Bachelor assignment’ (via Mobility Online TN </a:t>
            </a:r>
            <a:r>
              <a:rPr lang="en-US" sz="2400" b="1" dirty="0" err="1">
                <a:solidFill>
                  <a:srgbClr val="FF0000"/>
                </a:solidFill>
              </a:rPr>
              <a:t>en</a:t>
            </a:r>
            <a:r>
              <a:rPr lang="en-US" sz="2400" dirty="0"/>
              <a:t> AM)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09C75-FEC1-4A46-93FD-43A7711DE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EAA5F-5C7A-5E48-B256-EE419AE97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69" y="1516184"/>
            <a:ext cx="3262589" cy="36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7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AFRONDING </a:t>
            </a:r>
            <a:br>
              <a:rPr lang="en-US" dirty="0"/>
            </a:br>
            <a:r>
              <a:rPr lang="en-US" sz="3600" dirty="0"/>
              <a:t>BACHELOROPDRACHT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843" y="1718688"/>
            <a:ext cx="11358489" cy="4902506"/>
          </a:xfrm>
        </p:spPr>
        <p:txBody>
          <a:bodyPr/>
          <a:lstStyle/>
          <a:p>
            <a:pPr marL="457127" lvl="1" indent="0">
              <a:buNone/>
            </a:pPr>
            <a:endParaRPr lang="en-US" dirty="0"/>
          </a:p>
          <a:p>
            <a:pPr marL="457127" lvl="1" indent="0">
              <a:buNone/>
            </a:pPr>
            <a:r>
              <a:rPr lang="en-US" b="1" dirty="0" err="1"/>
              <a:t>Verslag</a:t>
            </a:r>
            <a:r>
              <a:rPr lang="en-US" b="1" dirty="0"/>
              <a:t> of Scientific Paper</a:t>
            </a:r>
          </a:p>
          <a:p>
            <a:pPr marL="457127" lvl="1" indent="0">
              <a:buNone/>
            </a:pPr>
            <a:endParaRPr lang="en-US" b="1" dirty="0"/>
          </a:p>
          <a:p>
            <a:pPr lvl="1"/>
            <a:r>
              <a:rPr lang="en-US" dirty="0" err="1"/>
              <a:t>wetenschappelijk</a:t>
            </a:r>
            <a:r>
              <a:rPr lang="en-US" dirty="0"/>
              <a:t> </a:t>
            </a:r>
            <a:r>
              <a:rPr lang="en-US" dirty="0" err="1"/>
              <a:t>karakter</a:t>
            </a:r>
            <a:endParaRPr lang="en-US" dirty="0"/>
          </a:p>
          <a:p>
            <a:pPr lvl="1"/>
            <a:r>
              <a:rPr lang="en-US" dirty="0" err="1"/>
              <a:t>niveau</a:t>
            </a:r>
            <a:r>
              <a:rPr lang="en-US" dirty="0"/>
              <a:t>: </a:t>
            </a:r>
            <a:r>
              <a:rPr lang="en-US" dirty="0" err="1"/>
              <a:t>tenminste</a:t>
            </a:r>
            <a:r>
              <a:rPr lang="en-US" dirty="0"/>
              <a:t> B3-TN, </a:t>
            </a:r>
            <a:r>
              <a:rPr lang="en-US" dirty="0" err="1"/>
              <a:t>taal</a:t>
            </a:r>
            <a:r>
              <a:rPr lang="en-US" dirty="0"/>
              <a:t> is Engels </a:t>
            </a:r>
          </a:p>
          <a:p>
            <a:pPr lvl="1"/>
            <a:r>
              <a:rPr lang="en-US" dirty="0" err="1"/>
              <a:t>laatste</a:t>
            </a:r>
            <a:r>
              <a:rPr lang="en-US" dirty="0"/>
              <a:t> </a:t>
            </a:r>
            <a:r>
              <a:rPr lang="en-US" dirty="0" err="1"/>
              <a:t>versie</a:t>
            </a:r>
            <a:r>
              <a:rPr lang="en-US" dirty="0"/>
              <a:t> </a:t>
            </a:r>
            <a:r>
              <a:rPr lang="en-US" dirty="0" err="1"/>
              <a:t>inleveren</a:t>
            </a:r>
            <a:r>
              <a:rPr lang="en-US" dirty="0"/>
              <a:t> </a:t>
            </a:r>
            <a:r>
              <a:rPr lang="en-US" dirty="0" err="1"/>
              <a:t>uiterlijk</a:t>
            </a:r>
            <a:r>
              <a:rPr lang="en-US" dirty="0"/>
              <a:t> 1 week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presentaties</a:t>
            </a:r>
            <a:endParaRPr lang="en-US" dirty="0"/>
          </a:p>
          <a:p>
            <a:pPr lvl="1"/>
            <a:r>
              <a:rPr lang="en-US" dirty="0"/>
              <a:t> incl. </a:t>
            </a:r>
            <a:r>
              <a:rPr lang="en-US" dirty="0" err="1"/>
              <a:t>plagiaat</a:t>
            </a:r>
            <a:r>
              <a:rPr lang="en-US" dirty="0"/>
              <a:t>-scan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89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AFRONDING </a:t>
            </a:r>
            <a:br>
              <a:rPr lang="en-US" dirty="0"/>
            </a:br>
            <a:r>
              <a:rPr lang="en-US" sz="3600" dirty="0"/>
              <a:t>BACHELOROPDRACHT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843" y="2054750"/>
            <a:ext cx="11358489" cy="4408573"/>
          </a:xfrm>
        </p:spPr>
        <p:txBody>
          <a:bodyPr/>
          <a:lstStyle/>
          <a:p>
            <a:pPr marL="457127" lvl="1" indent="0">
              <a:buNone/>
            </a:pPr>
            <a:r>
              <a:rPr lang="en-US" b="1" dirty="0" err="1"/>
              <a:t>Eindpresentatie</a:t>
            </a:r>
            <a:r>
              <a:rPr lang="en-US" b="1" dirty="0"/>
              <a:t> AM op B-</a:t>
            </a:r>
            <a:r>
              <a:rPr lang="en-US" b="1" dirty="0" err="1"/>
              <a:t>conferentie</a:t>
            </a:r>
            <a:r>
              <a:rPr lang="en-US" b="1" dirty="0"/>
              <a:t> AM</a:t>
            </a:r>
          </a:p>
          <a:p>
            <a:pPr lvl="1"/>
            <a:r>
              <a:rPr lang="en-US" sz="2400" dirty="0"/>
              <a:t>Pitch 5 minute</a:t>
            </a:r>
          </a:p>
          <a:p>
            <a:pPr lvl="1"/>
            <a:r>
              <a:rPr lang="en-US" dirty="0"/>
              <a:t>Poster </a:t>
            </a:r>
            <a:r>
              <a:rPr lang="en-US" dirty="0" err="1"/>
              <a:t>Presentatie</a:t>
            </a:r>
            <a:br>
              <a:rPr lang="en-US" dirty="0"/>
            </a:br>
            <a:endParaRPr lang="en-US" dirty="0"/>
          </a:p>
          <a:p>
            <a:pPr marL="457127" lvl="1" indent="0">
              <a:buNone/>
            </a:pPr>
            <a:endParaRPr lang="en-US" dirty="0"/>
          </a:p>
          <a:p>
            <a:pPr marL="457127" lvl="1" indent="0">
              <a:buNone/>
            </a:pPr>
            <a:r>
              <a:rPr lang="en-US" b="1" dirty="0" err="1"/>
              <a:t>Eindpresentatie</a:t>
            </a:r>
            <a:r>
              <a:rPr lang="en-US" b="1" dirty="0"/>
              <a:t>  TN</a:t>
            </a:r>
          </a:p>
          <a:p>
            <a:pPr lvl="1"/>
            <a:r>
              <a:rPr lang="en-US" dirty="0"/>
              <a:t>circa 20-25 </a:t>
            </a:r>
            <a:r>
              <a:rPr lang="en-US" dirty="0" err="1"/>
              <a:t>minuten</a:t>
            </a:r>
            <a:r>
              <a:rPr lang="en-US" dirty="0"/>
              <a:t>; </a:t>
            </a:r>
            <a:r>
              <a:rPr lang="en-US" dirty="0" err="1"/>
              <a:t>taal</a:t>
            </a:r>
            <a:r>
              <a:rPr lang="en-US" dirty="0"/>
              <a:t> is Engels</a:t>
            </a:r>
          </a:p>
          <a:p>
            <a:pPr lvl="1"/>
            <a:r>
              <a:rPr lang="en-US" dirty="0"/>
              <a:t>circa 5-15 </a:t>
            </a:r>
            <a:r>
              <a:rPr lang="en-US" dirty="0" err="1"/>
              <a:t>minuten</a:t>
            </a:r>
            <a:r>
              <a:rPr lang="en-US" dirty="0"/>
              <a:t> </a:t>
            </a:r>
            <a:r>
              <a:rPr lang="en-US" dirty="0" err="1"/>
              <a:t>discussie</a:t>
            </a:r>
            <a:endParaRPr lang="en-US" dirty="0"/>
          </a:p>
          <a:p>
            <a:pPr lvl="1"/>
            <a:r>
              <a:rPr lang="en-US" dirty="0" err="1"/>
              <a:t>niveau</a:t>
            </a:r>
            <a:r>
              <a:rPr lang="en-US" dirty="0"/>
              <a:t>: B3-studenten of </a:t>
            </a:r>
            <a:r>
              <a:rPr lang="en-US" dirty="0" err="1"/>
              <a:t>hoger</a:t>
            </a: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27637"/>
      </p:ext>
    </p:extLst>
  </p:cSld>
  <p:clrMapOvr>
    <a:masterClrMapping/>
  </p:clrMapOvr>
</p:sld>
</file>

<file path=ppt/theme/theme1.xml><?xml version="1.0" encoding="utf-8"?>
<a:theme xmlns:a="http://schemas.openxmlformats.org/drawingml/2006/main" name="UT Title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test" id="{15B9D8DC-9424-A541-AF47-D0C4E5DD615D}" vid="{AA5B6583-0830-8041-8FDA-106127B2637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T Chapter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3.xml><?xml version="1.0" encoding="utf-8"?>
<a:theme xmlns:a="http://schemas.openxmlformats.org/drawingml/2006/main" name="UT Chapter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4.xml><?xml version="1.0" encoding="utf-8"?>
<a:theme xmlns:a="http://schemas.openxmlformats.org/drawingml/2006/main" name="UT Chapter slide White + logo own nam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5.xml><?xml version="1.0" encoding="utf-8"?>
<a:theme xmlns:a="http://schemas.openxmlformats.org/drawingml/2006/main" name="UT Chapter slide Black + logo own nam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6.xml><?xml version="1.0" encoding="utf-8"?>
<a:theme xmlns:a="http://schemas.openxmlformats.org/drawingml/2006/main" name="UT Table of Content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7.xml><?xml version="1.0" encoding="utf-8"?>
<a:theme xmlns:a="http://schemas.openxmlformats.org/drawingml/2006/main" name="UT Table of Content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8.xml><?xml version="1.0" encoding="utf-8"?>
<a:theme xmlns:a="http://schemas.openxmlformats.org/drawingml/2006/main" name="UT Content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9.xml><?xml version="1.0" encoding="utf-8"?>
<a:theme xmlns:a="http://schemas.openxmlformats.org/drawingml/2006/main" name="UT Content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 test</Template>
  <TotalTime>9326</TotalTime>
  <Words>648</Words>
  <Application>Microsoft Macintosh PowerPoint</Application>
  <PresentationFormat>Widescreen</PresentationFormat>
  <Paragraphs>119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Narrow</vt:lpstr>
      <vt:lpstr>Calibri</vt:lpstr>
      <vt:lpstr>UT Title slide Black</vt:lpstr>
      <vt:lpstr>UT Chapter slide White</vt:lpstr>
      <vt:lpstr>UT Chapter slide Black</vt:lpstr>
      <vt:lpstr>UT Chapter slide White + logo own name</vt:lpstr>
      <vt:lpstr>UT Chapter slide Black + logo own name</vt:lpstr>
      <vt:lpstr>UT Table of Content slide White</vt:lpstr>
      <vt:lpstr>UT Table of Content slide Black</vt:lpstr>
      <vt:lpstr>UT Content slide White</vt:lpstr>
      <vt:lpstr>UT Content slide Black</vt:lpstr>
      <vt:lpstr> BACHELOROPDRACHT AM/TN</vt:lpstr>
      <vt:lpstr>DOEL   BACHELOROPDRACHT </vt:lpstr>
      <vt:lpstr>VORM  BACHELOROPDRACHT </vt:lpstr>
      <vt:lpstr>UITVOERING  BACHELOROPDRACHT </vt:lpstr>
      <vt:lpstr>EEN OPDRACHT ZOEKEN </vt:lpstr>
      <vt:lpstr>EEN OPDRACHT ZOEKEN </vt:lpstr>
      <vt:lpstr>EEN OPDRACHT Gevonden</vt:lpstr>
      <vt:lpstr>AFRONDING  BACHELOROPDRACHT</vt:lpstr>
      <vt:lpstr>AFRONDING  BACHELOROPDRACHT</vt:lpstr>
      <vt:lpstr>BeoOrdeling  BACHELOROPDRACHT AM/TN</vt:lpstr>
      <vt:lpstr>BeoOrdeling    BACHELOROPDRACHT AM/TN</vt:lpstr>
      <vt:lpstr>ORGANISATORISCHE KANT   BACHELOROPDRACHT AM/TN</vt:lpstr>
      <vt:lpstr>Organization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Damme-Djokovic, Dejana van (UT-TNW)</cp:lastModifiedBy>
  <cp:revision>97</cp:revision>
  <dcterms:created xsi:type="dcterms:W3CDTF">2019-02-08T09:55:16Z</dcterms:created>
  <dcterms:modified xsi:type="dcterms:W3CDTF">2023-11-16T11:29:06Z</dcterms:modified>
</cp:coreProperties>
</file>