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1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4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5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96" r:id="rId2"/>
    <p:sldMasterId id="2147483713" r:id="rId3"/>
    <p:sldMasterId id="2147483730" r:id="rId4"/>
    <p:sldMasterId id="2147483747" r:id="rId5"/>
    <p:sldMasterId id="2147483763" r:id="rId6"/>
    <p:sldMasterId id="2147483776" r:id="rId7"/>
    <p:sldMasterId id="2147483791" r:id="rId8"/>
    <p:sldMasterId id="2147483806" r:id="rId9"/>
    <p:sldMasterId id="2147483821" r:id="rId10"/>
    <p:sldMasterId id="2147483860" r:id="rId11"/>
    <p:sldMasterId id="2147483875" r:id="rId12"/>
    <p:sldMasterId id="2147483891" r:id="rId13"/>
    <p:sldMasterId id="2147483906" r:id="rId14"/>
    <p:sldMasterId id="2147483921" r:id="rId15"/>
    <p:sldMasterId id="2147483936" r:id="rId16"/>
  </p:sldMasterIdLst>
  <p:notesMasterIdLst>
    <p:notesMasterId r:id="rId49"/>
  </p:notesMasterIdLst>
  <p:handoutMasterIdLst>
    <p:handoutMasterId r:id="rId50"/>
  </p:handoutMasterIdLst>
  <p:sldIdLst>
    <p:sldId id="493" r:id="rId17"/>
    <p:sldId id="879" r:id="rId18"/>
    <p:sldId id="905" r:id="rId19"/>
    <p:sldId id="894" r:id="rId20"/>
    <p:sldId id="908" r:id="rId21"/>
    <p:sldId id="907" r:id="rId22"/>
    <p:sldId id="910" r:id="rId23"/>
    <p:sldId id="831" r:id="rId24"/>
    <p:sldId id="890" r:id="rId25"/>
    <p:sldId id="832" r:id="rId26"/>
    <p:sldId id="833" r:id="rId27"/>
    <p:sldId id="855" r:id="rId28"/>
    <p:sldId id="856" r:id="rId29"/>
    <p:sldId id="857" r:id="rId30"/>
    <p:sldId id="911" r:id="rId31"/>
    <p:sldId id="912" r:id="rId32"/>
    <p:sldId id="913" r:id="rId33"/>
    <p:sldId id="914" r:id="rId34"/>
    <p:sldId id="915" r:id="rId35"/>
    <p:sldId id="916" r:id="rId36"/>
    <p:sldId id="917" r:id="rId37"/>
    <p:sldId id="918" r:id="rId38"/>
    <p:sldId id="919" r:id="rId39"/>
    <p:sldId id="920" r:id="rId40"/>
    <p:sldId id="921" r:id="rId41"/>
    <p:sldId id="922" r:id="rId42"/>
    <p:sldId id="923" r:id="rId43"/>
    <p:sldId id="924" r:id="rId44"/>
    <p:sldId id="925" r:id="rId45"/>
    <p:sldId id="926" r:id="rId46"/>
    <p:sldId id="927" r:id="rId47"/>
    <p:sldId id="753" r:id="rId48"/>
  </p:sldIdLst>
  <p:sldSz cx="9144000" cy="6858000" type="screen4x3"/>
  <p:notesSz cx="6805613" cy="99441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E8"/>
    <a:srgbClr val="FF0066"/>
    <a:srgbClr val="263C8A"/>
    <a:srgbClr val="33CC33"/>
    <a:srgbClr val="996600"/>
    <a:srgbClr val="FF66CC"/>
    <a:srgbClr val="0033CC"/>
    <a:srgbClr val="080884"/>
    <a:srgbClr val="00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19" autoAdjust="0"/>
    <p:restoredTop sz="91429" autoAdjust="0"/>
  </p:normalViewPr>
  <p:slideViewPr>
    <p:cSldViewPr>
      <p:cViewPr varScale="1">
        <p:scale>
          <a:sx n="75" d="100"/>
          <a:sy n="75" d="100"/>
        </p:scale>
        <p:origin x="14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0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4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rnvollebregt\Desktop\SLIM%20KPI\KPI%20algemeen\masterclass\20130514%20Personele%20inzet_Nacht_2VPK_geenOverbez.xlsm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v>Overbezetting</c:v>
          </c:tx>
          <c:spPr>
            <a:solidFill>
              <a:srgbClr val="00B0F0"/>
            </a:solidFill>
          </c:spPr>
          <c:invertIfNegative val="0"/>
          <c:dLbls>
            <c:delete val="1"/>
          </c:dLbls>
          <c:cat>
            <c:strLit>
              <c:ptCount val="12"/>
              <c:pt idx="0">
                <c:v>jan</c:v>
              </c:pt>
              <c:pt idx="1">
                <c:v>feb</c:v>
              </c:pt>
              <c:pt idx="2">
                <c:v>mrt</c:v>
              </c:pt>
              <c:pt idx="3">
                <c:v>apr</c:v>
              </c:pt>
              <c:pt idx="4">
                <c:v>mei</c:v>
              </c:pt>
              <c:pt idx="5">
                <c:v>jun</c:v>
              </c:pt>
              <c:pt idx="6">
                <c:v>jul</c:v>
              </c:pt>
              <c:pt idx="7">
                <c:v>aug</c:v>
              </c:pt>
              <c:pt idx="8">
                <c:v>sep</c:v>
              </c:pt>
              <c:pt idx="9">
                <c:v>okt</c:v>
              </c:pt>
              <c:pt idx="10">
                <c:v>nov</c:v>
              </c:pt>
              <c:pt idx="11">
                <c:v>dec</c:v>
              </c:pt>
            </c:strLit>
          </c:cat>
          <c:val>
            <c:numRef>
              <c:f>'Overstaffing DAN'!$J$4:$J$15</c:f>
              <c:numCache>
                <c:formatCode>0.00%</c:formatCode>
                <c:ptCount val="12"/>
                <c:pt idx="0">
                  <c:v>0.54838709677419395</c:v>
                </c:pt>
                <c:pt idx="1">
                  <c:v>0.49568965517241598</c:v>
                </c:pt>
                <c:pt idx="2">
                  <c:v>0.48790322580645301</c:v>
                </c:pt>
                <c:pt idx="3">
                  <c:v>0.5625</c:v>
                </c:pt>
                <c:pt idx="4">
                  <c:v>0.55000000000000004</c:v>
                </c:pt>
                <c:pt idx="5">
                  <c:v>0.437500000000001</c:v>
                </c:pt>
                <c:pt idx="6">
                  <c:v>0.60080645161290303</c:v>
                </c:pt>
                <c:pt idx="7">
                  <c:v>0.49596774193548598</c:v>
                </c:pt>
                <c:pt idx="8">
                  <c:v>0.61666666666666703</c:v>
                </c:pt>
                <c:pt idx="9">
                  <c:v>0.64516129032258596</c:v>
                </c:pt>
                <c:pt idx="10">
                  <c:v>0.60416666666666596</c:v>
                </c:pt>
                <c:pt idx="11">
                  <c:v>0.67500000000000404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47-4910-84F9-3FC28C2F8E49}"/>
            </c:ext>
          </c:extLst>
        </c:ser>
        <c:ser>
          <c:idx val="1"/>
          <c:order val="1"/>
          <c:tx>
            <c:v>Juiste afstemming</c:v>
          </c:tx>
          <c:spPr>
            <a:solidFill>
              <a:srgbClr val="00B050"/>
            </a:solidFill>
          </c:spPr>
          <c:invertIfNegative val="0"/>
          <c:dLbls>
            <c:delete val="1"/>
          </c:dLbls>
          <c:cat>
            <c:strLit>
              <c:ptCount val="12"/>
              <c:pt idx="0">
                <c:v>jan</c:v>
              </c:pt>
              <c:pt idx="1">
                <c:v>feb</c:v>
              </c:pt>
              <c:pt idx="2">
                <c:v>mrt</c:v>
              </c:pt>
              <c:pt idx="3">
                <c:v>apr</c:v>
              </c:pt>
              <c:pt idx="4">
                <c:v>mei</c:v>
              </c:pt>
              <c:pt idx="5">
                <c:v>jun</c:v>
              </c:pt>
              <c:pt idx="6">
                <c:v>jul</c:v>
              </c:pt>
              <c:pt idx="7">
                <c:v>aug</c:v>
              </c:pt>
              <c:pt idx="8">
                <c:v>sep</c:v>
              </c:pt>
              <c:pt idx="9">
                <c:v>okt</c:v>
              </c:pt>
              <c:pt idx="10">
                <c:v>nov</c:v>
              </c:pt>
              <c:pt idx="11">
                <c:v>dec</c:v>
              </c:pt>
            </c:strLit>
          </c:cat>
          <c:val>
            <c:numRef>
              <c:f>Ideaal!$J$4:$J$15</c:f>
              <c:numCache>
                <c:formatCode>0.00%</c:formatCode>
                <c:ptCount val="12"/>
                <c:pt idx="0">
                  <c:v>0.12903225806451599</c:v>
                </c:pt>
                <c:pt idx="1">
                  <c:v>0.15086206896551699</c:v>
                </c:pt>
                <c:pt idx="2">
                  <c:v>0.112903225806452</c:v>
                </c:pt>
                <c:pt idx="3">
                  <c:v>0.1875</c:v>
                </c:pt>
                <c:pt idx="4">
                  <c:v>0.16666666666666699</c:v>
                </c:pt>
                <c:pt idx="5">
                  <c:v>0.15</c:v>
                </c:pt>
                <c:pt idx="6">
                  <c:v>0.10483870967742</c:v>
                </c:pt>
                <c:pt idx="7">
                  <c:v>0.17741935483871099</c:v>
                </c:pt>
                <c:pt idx="8">
                  <c:v>0.108333333333333</c:v>
                </c:pt>
                <c:pt idx="9">
                  <c:v>0.13709677419354799</c:v>
                </c:pt>
                <c:pt idx="10">
                  <c:v>9.1666666666667396E-2</c:v>
                </c:pt>
                <c:pt idx="11">
                  <c:v>0.10625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47-4910-84F9-3FC28C2F8E49}"/>
            </c:ext>
          </c:extLst>
        </c:ser>
        <c:ser>
          <c:idx val="2"/>
          <c:order val="2"/>
          <c:tx>
            <c:v>Onderbezetting</c:v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strLit>
              <c:ptCount val="12"/>
              <c:pt idx="0">
                <c:v>jan</c:v>
              </c:pt>
              <c:pt idx="1">
                <c:v>feb</c:v>
              </c:pt>
              <c:pt idx="2">
                <c:v>mrt</c:v>
              </c:pt>
              <c:pt idx="3">
                <c:v>apr</c:v>
              </c:pt>
              <c:pt idx="4">
                <c:v>mei</c:v>
              </c:pt>
              <c:pt idx="5">
                <c:v>jun</c:v>
              </c:pt>
              <c:pt idx="6">
                <c:v>jul</c:v>
              </c:pt>
              <c:pt idx="7">
                <c:v>aug</c:v>
              </c:pt>
              <c:pt idx="8">
                <c:v>sep</c:v>
              </c:pt>
              <c:pt idx="9">
                <c:v>okt</c:v>
              </c:pt>
              <c:pt idx="10">
                <c:v>nov</c:v>
              </c:pt>
              <c:pt idx="11">
                <c:v>dec</c:v>
              </c:pt>
            </c:strLit>
          </c:cat>
          <c:val>
            <c:numRef>
              <c:f>'Understaffing DAN'!$J$4:$J$15</c:f>
              <c:numCache>
                <c:formatCode>0.00%</c:formatCode>
                <c:ptCount val="12"/>
                <c:pt idx="0">
                  <c:v>0.32258064516129198</c:v>
                </c:pt>
                <c:pt idx="1">
                  <c:v>0.353448275862072</c:v>
                </c:pt>
                <c:pt idx="2">
                  <c:v>0.39919354838709697</c:v>
                </c:pt>
                <c:pt idx="3">
                  <c:v>0.25</c:v>
                </c:pt>
                <c:pt idx="4">
                  <c:v>0.28333333333333299</c:v>
                </c:pt>
                <c:pt idx="5">
                  <c:v>0.41249999999999998</c:v>
                </c:pt>
                <c:pt idx="6">
                  <c:v>0.29435483870967999</c:v>
                </c:pt>
                <c:pt idx="7">
                  <c:v>0.32661290322581099</c:v>
                </c:pt>
                <c:pt idx="8">
                  <c:v>0.27500000000000002</c:v>
                </c:pt>
                <c:pt idx="9">
                  <c:v>0.217741935483872</c:v>
                </c:pt>
                <c:pt idx="10">
                  <c:v>0.30416666666666903</c:v>
                </c:pt>
                <c:pt idx="11">
                  <c:v>0.21875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47-4910-84F9-3FC28C2F8E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2"/>
        <c:overlap val="100"/>
        <c:axId val="277943152"/>
        <c:axId val="277943712"/>
      </c:barChart>
      <c:catAx>
        <c:axId val="277943152"/>
        <c:scaling>
          <c:orientation val="minMax"/>
        </c:scaling>
        <c:delete val="0"/>
        <c:axPos val="b"/>
        <c:numFmt formatCode="[$-413]mmm;@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nl-NL"/>
          </a:p>
        </c:txPr>
        <c:crossAx val="277943712"/>
        <c:crosses val="autoZero"/>
        <c:auto val="1"/>
        <c:lblAlgn val="ctr"/>
        <c:lblOffset val="100"/>
        <c:noMultiLvlLbl val="0"/>
      </c:catAx>
      <c:valAx>
        <c:axId val="2779437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rPr>
                  <a:t>Deel van de tijd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nl-NL"/>
          </a:p>
        </c:txPr>
        <c:crossAx val="277943152"/>
        <c:crosses val="autoZero"/>
        <c:crossBetween val="between"/>
        <c:majorUnit val="0.2"/>
      </c:valAx>
    </c:plotArea>
    <c:legend>
      <c:legendPos val="b"/>
      <c:overlay val="0"/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7781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t" anchorCtr="0" compatLnSpc="1">
            <a:prstTxWarp prst="textNoShape">
              <a:avLst/>
            </a:prstTxWarp>
          </a:bodyPr>
          <a:lstStyle>
            <a:lvl1pPr defTabSz="931066">
              <a:defRPr sz="13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835" y="2"/>
            <a:ext cx="2947780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t" anchorCtr="0" compatLnSpc="1">
            <a:prstTxWarp prst="textNoShape">
              <a:avLst/>
            </a:prstTxWarp>
          </a:bodyPr>
          <a:lstStyle>
            <a:lvl1pPr algn="r" defTabSz="931066">
              <a:defRPr sz="13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437"/>
            <a:ext cx="2947781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b" anchorCtr="0" compatLnSpc="1">
            <a:prstTxWarp prst="textNoShape">
              <a:avLst/>
            </a:prstTxWarp>
          </a:bodyPr>
          <a:lstStyle>
            <a:lvl1pPr defTabSz="931066">
              <a:defRPr sz="13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835" y="9447437"/>
            <a:ext cx="2947780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b" anchorCtr="0" compatLnSpc="1">
            <a:prstTxWarp prst="textNoShape">
              <a:avLst/>
            </a:prstTxWarp>
          </a:bodyPr>
          <a:lstStyle>
            <a:lvl1pPr algn="r" defTabSz="931066">
              <a:defRPr sz="13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D1A45EF-32A1-4C93-81DA-F09BA90A1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79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7781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t" anchorCtr="0" compatLnSpc="1">
            <a:prstTxWarp prst="textNoShape">
              <a:avLst/>
            </a:prstTxWarp>
          </a:bodyPr>
          <a:lstStyle>
            <a:lvl1pPr defTabSz="931066">
              <a:defRPr sz="13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835" y="2"/>
            <a:ext cx="2947780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t" anchorCtr="0" compatLnSpc="1">
            <a:prstTxWarp prst="textNoShape">
              <a:avLst/>
            </a:prstTxWarp>
          </a:bodyPr>
          <a:lstStyle>
            <a:lvl1pPr algn="r" defTabSz="931066">
              <a:defRPr sz="13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09" y="4722945"/>
            <a:ext cx="4991595" cy="447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437"/>
            <a:ext cx="2947781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b" anchorCtr="0" compatLnSpc="1">
            <a:prstTxWarp prst="textNoShape">
              <a:avLst/>
            </a:prstTxWarp>
          </a:bodyPr>
          <a:lstStyle>
            <a:lvl1pPr defTabSz="931066">
              <a:defRPr sz="13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835" y="9447437"/>
            <a:ext cx="2947780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22" tIns="46561" rIns="93122" bIns="46561" numCol="1" anchor="b" anchorCtr="0" compatLnSpc="1">
            <a:prstTxWarp prst="textNoShape">
              <a:avLst/>
            </a:prstTxWarp>
          </a:bodyPr>
          <a:lstStyle>
            <a:lvl1pPr algn="r" defTabSz="931066">
              <a:defRPr sz="13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AFE1F31B-11C1-4446-8C79-FC1E4C289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1F31B-11C1-4446-8C79-FC1E4C28960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NK: nieuwe foto invoegen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1F31B-11C1-4446-8C79-FC1E4C2896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8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OM veel langere historie in de industrie</a:t>
            </a:r>
          </a:p>
          <a:p>
            <a:r>
              <a:rPr lang="nl-NL" dirty="0" smtClean="0"/>
              <a:t>Helikopterview:</a:t>
            </a:r>
            <a:r>
              <a:rPr lang="nl-NL" baseline="0" dirty="0" smtClean="0"/>
              <a:t> het hele zorgproces geoptimaliseerd</a:t>
            </a:r>
          </a:p>
          <a:p>
            <a:r>
              <a:rPr lang="nl-NL" baseline="0" dirty="0" smtClean="0"/>
              <a:t>Verleden vooral </a:t>
            </a:r>
            <a:r>
              <a:rPr lang="nl-NL" b="1" baseline="0" dirty="0" smtClean="0"/>
              <a:t>ziekenhuizen</a:t>
            </a:r>
          </a:p>
          <a:p>
            <a:r>
              <a:rPr lang="nl-NL" baseline="0" dirty="0" smtClean="0"/>
              <a:t>Vele 10-tallen studies alle afdelingen van ziekenhuis, en combinaties in samenhang bestudeerd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nl-NL" baseline="0" dirty="0" smtClean="0"/>
              <a:t>Positioneren van ambulances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nl-NL" baseline="0" dirty="0" smtClean="0"/>
              <a:t>Verkorten wachttijd spoed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nl-NL" baseline="0" dirty="0" smtClean="0"/>
              <a:t>Afsprakenplanning en inloop poli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nl-NL" baseline="0" dirty="0" err="1" smtClean="0"/>
              <a:t>Sneldiagnostiek</a:t>
            </a:r>
            <a:r>
              <a:rPr lang="nl-NL" baseline="0" dirty="0" smtClean="0"/>
              <a:t> voor kanker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nl-NL" dirty="0" smtClean="0"/>
              <a:t>Multi-</a:t>
            </a:r>
            <a:r>
              <a:rPr lang="nl-NL" dirty="0" err="1" smtClean="0"/>
              <a:t>appointment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scheduling</a:t>
            </a:r>
            <a:r>
              <a:rPr lang="nl-NL" baseline="0" dirty="0" smtClean="0"/>
              <a:t> voor revalidatie</a:t>
            </a:r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nl-NL" baseline="0" dirty="0" smtClean="0"/>
              <a:t>Operatiekamerplanning en </a:t>
            </a:r>
            <a:r>
              <a:rPr lang="nl-NL" baseline="0" dirty="0" err="1" smtClean="0"/>
              <a:t>scheduling</a:t>
            </a:r>
            <a:endParaRPr lang="nl-NL" baseline="0" dirty="0" smtClean="0"/>
          </a:p>
          <a:p>
            <a:pPr marL="172239" indent="-172239">
              <a:buFont typeface="Arial" panose="020B0604020202020204" pitchFamily="34" charset="0"/>
              <a:buChar char="•"/>
            </a:pPr>
            <a:r>
              <a:rPr lang="nl-NL" baseline="0" dirty="0" smtClean="0"/>
              <a:t>Beddenplanning, en flexibele planning van personeel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1F31B-11C1-4446-8C79-FC1E4C289606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3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804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368" indent="-287064" defTabSz="96804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258" indent="-229652" defTabSz="96804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561" indent="-229652" defTabSz="96804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6864" indent="-229652" defTabSz="96804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167" indent="-229652" defTabSz="968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470" indent="-229652" defTabSz="968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4773" indent="-229652" defTabSz="968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077" indent="-229652" defTabSz="968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5AFDCA-1F55-4611-9C39-4626C98D2E7F}" type="slidenum">
              <a:rPr lang="en-US" smtClean="0">
                <a:latin typeface="Times New Roman" pitchFamily="18" charset="0"/>
              </a:rPr>
              <a:pPr eaLnBrk="1" hangingPunct="1"/>
              <a:t>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502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1F31B-11C1-4446-8C79-FC1E4C289606}" type="slidenum">
              <a:rPr lang="en-US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1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altLang="nl-NL" smtClean="0"/>
              <a:t>Dogma van managers: optimaliseren benutting van dure resources.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8046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6368" indent="-287064" defTabSz="968046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8258" indent="-229652" defTabSz="968046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7561" indent="-229652" defTabSz="968046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6864" indent="-229652" defTabSz="968046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6167" indent="-229652" defTabSz="96804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5470" indent="-229652" defTabSz="96804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4773" indent="-229652" defTabSz="96804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4077" indent="-229652" defTabSz="96804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3278CB-69E8-482B-A2EB-DF1811AA3CAE}" type="slidenum">
              <a:rPr lang="en-US" altLang="nl-NL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n-US" altLang="nl-NL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1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96786BF1-816F-4358-8A94-5F2C906768C4}" type="datetime1">
              <a:rPr lang="en-US" smtClean="0"/>
              <a:t>6/28/2017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60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78C0-93DD-4CD9-B128-14FA9B8B82D8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9128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3AC37-6752-42C0-8FB2-269E0C26209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86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062AD-EFF8-4F9C-837D-3C1A3FC1FB48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05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CC0E29D7-DE84-47A6-8088-66A784D0E91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241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8EBEB-EC1B-455E-82AF-21DDEE139ED9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878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47E07-8631-45C0-81E6-BF1762737E66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037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5DD83-A282-41BC-97D6-4D5A595CAC4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753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A4E3B-6DD4-4074-A919-052C25C6809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846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CADD8-5E78-4901-BEAB-FA30D3B8F79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517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2EC79-1BD0-4214-A56C-547F2E5A8A4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663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8F00-3604-4430-851A-54210C94CE0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63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E2410-B465-4EB2-94D4-75C7856926C1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55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C0808-BCA8-46C3-9663-DF9ABE1F20DE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749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19D51-5D15-432D-8C14-A1E230F42A5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347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31FF6-9D8C-43F8-97CC-352F432F71A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73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ADC5C-029D-4703-A828-0135755F9DB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54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3B9F8-A44B-423E-8B26-2711D9D0431E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310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14A2-BC97-48EB-AD2B-0D1EDC40E7B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378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A04F5A97-A269-4C53-81F7-CDDBB027BC19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879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6950E-70BC-4CE8-9153-32A4EE5EB810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422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5D188-DBBA-4C01-96CA-84B3BD2D4425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934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1189F-7DA0-46E3-A4A8-005EC9E9552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5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4A607-04B7-4CDD-98E7-9717D27491D2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1266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48B05-F54F-4E95-B529-FA6EE22F0DAD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412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9FC83-C00A-446C-8058-B2F1DC614D98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602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7A4DF-B83C-41C1-A67F-1470EABEA228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00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67257-8DDD-4E48-B40F-018F6271F504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7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8B93-95C7-4221-A065-A3423E57706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084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3A0B1-DCC8-4B77-A312-9655E69A697E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61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C04B8-9D69-4AFA-ADE4-A78FF6ECE8F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863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3FEE5-766B-4C6F-B03A-02BD0DBCDBED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53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BEC9A-4C26-498B-AA4D-41557BC90745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264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4C31D-3938-4F36-B487-2387CA08E30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75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E2F6F-81D5-47B4-983A-30D7F6986561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401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720" y="1412776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RUIMTE VOOR DE TITEL, ARIAL NARROW BOLD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9712" y="3140968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339253-7035-4182-A8A4-14CFC8A875CA}" type="datetime1">
              <a:rPr lang="en-US" b="0" smtClean="0">
                <a:solidFill>
                  <a:srgbClr val="000000"/>
                </a:solidFill>
              </a:rPr>
              <a:t>6/28/2017</a:t>
            </a:fld>
            <a:endParaRPr lang="nl-NL" b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dirty="0"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e.w.hans@utwente.nl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/>
            </a:lvl1pPr>
          </a:lstStyle>
          <a:p>
            <a:pPr>
              <a:defRPr/>
            </a:pPr>
            <a:fld id="{172D5FFD-00C7-4B22-873E-C4495B36E7E0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748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3" y="1341438"/>
            <a:ext cx="7118350" cy="4967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635375" y="6402388"/>
            <a:ext cx="3529013" cy="47625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4E850-2D7A-4E50-B9DC-873CF5741E4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007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C4FC4-4DED-4D85-B743-D7C987170A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477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1341438"/>
            <a:ext cx="34829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1341438"/>
            <a:ext cx="34829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4159-EF42-4045-A96A-A91F4EBC5D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586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8D5CB-9F0B-4DC0-9332-612909C6B51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338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8212E-1178-4252-BF2B-4F4B2F2C189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224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5262C-166A-4340-8EEE-C6B283E4FA1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71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87349-6F54-4A28-821B-8DE2E8ED525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206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30671-38A1-4CD9-9AA8-5DB6D6D6E97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296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DD3D7-2646-477E-8C2F-403F92A0BE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73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C22EF-276D-4FD8-99BC-456279BC6D1E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5051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729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729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23986-5376-477E-BC82-17D9282DB1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902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6332538"/>
            <a:ext cx="2019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 descr="UT_Strookwit_1_klei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768687" y="1226814"/>
            <a:ext cx="7161031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768702" y="590090"/>
            <a:ext cx="7161016" cy="642937"/>
          </a:xfrm>
        </p:spPr>
        <p:txBody>
          <a:bodyPr tIns="0" rIns="0" bIns="0" anchor="b"/>
          <a:lstStyle>
            <a:lvl1pPr marL="0" indent="0">
              <a:buNone/>
              <a:defRPr sz="25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7509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  <a:endParaRPr lang="en-US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572375" y="6402388"/>
            <a:ext cx="93662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CD3EC4-D9B3-46AE-AA4F-41F54786FFB1}" type="datetime1">
              <a:rPr lang="en-US" b="0" smtClean="0">
                <a:solidFill>
                  <a:srgbClr val="000000"/>
                </a:solidFill>
                <a:cs typeface="Arial" charset="0"/>
              </a:rPr>
              <a:t>6/28/2017</a:t>
            </a:fld>
            <a:endParaRPr lang="en-US" b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89876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RUIMTE VOOR DE TITEL, ARIAL NARROW BOLD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/>
            </a:lvl1pPr>
          </a:lstStyle>
          <a:p>
            <a:pPr>
              <a:defRPr/>
            </a:pPr>
            <a:fld id="{E701A339-0A26-4831-8D0E-5F143555467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e.w.hans@utwente.nl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D33A17D5-4415-4BA5-A891-8315A18D7EBC}" type="slidenum">
              <a:rPr lang="nl-NL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257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5466-3A97-43BB-9B41-434EF78872F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25ECF-9BCD-4D09-8B64-D3FDEFCB1F46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102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A2A88-5E76-4103-900C-CB35A6CB9A54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390E-D368-4751-A88C-014C454296C7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780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5CE60-15DD-410A-B6B5-A7B5B13DD4B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6C4C-5111-4187-9F8E-5A2DCBD7B656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722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EDF66-7FA1-47ED-A533-37BD75C9AF4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A5B0B-0210-4DC9-801C-331CAF30E8EB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741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2CCD8-7D6B-41CD-BA0C-F803E292CC3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80C0B-E231-49DD-BEA7-5EB8F6B284B4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069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91C0-45FC-43BB-B7F2-6C8A060EA03B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60830-C667-4B8B-AA6F-7E4268D7AD3C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2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EEBBB758-9C98-4EDE-97CF-09E955675154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378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05768-11BE-4369-83B0-26037E126324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47C58-25B9-4972-BB27-2A3850F66ADD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140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9FC48-DE7D-4894-B48C-425C6E1DC48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E6724-DE3A-4C45-B9F4-F9F4FC3D11F0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884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161B3-EA88-4E4C-B78B-26D7CA1C39B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DB200-8A2B-4C82-8A12-B543839045B6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040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E5703-4A8E-4D8E-8E8E-EC4F30BAE62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B82D0-A4A3-49F7-8574-6451ED313245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465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375FD-465B-4110-8855-CA34FCD6D7BB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43DCC7-37F0-471C-8836-FAA37F77FEF6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507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4" descr="UT powerpoint sheet small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B96CC-719C-49B5-9B86-5A218E098463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F6E348-A89E-458D-B384-4DA52C9FE582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329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A450D2C-B25D-4858-AA9E-A24A9EC4077B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383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B7AE8-7797-4A03-AC22-6FBEDD933AF3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084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C295D-C170-4E49-A5D5-6493178C9619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769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AD392-8FE8-4E1D-B43B-0F58BA1C724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50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19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6CD4-1398-43CA-A78D-2E4A438BADE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1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BCAA-915E-44D0-A210-025F715E56BE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575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9B1AE-D822-406E-AA75-B03215DB5A7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511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88546-D5DF-41D3-91D7-847FE6101F9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35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8A4B9-AB55-47FE-A827-AAC794ED799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302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9755-4EAE-4DC0-9BA2-D2DCAC26B8EB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0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16ACF-4E7E-46A6-9165-D9929819CDB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014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F44E8-A1E1-44F8-BC43-CE1ED1DBDD56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793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BAFE3-5C75-452A-8070-536A9963C25D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424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DBEFA-9AA9-48DF-8C66-C86691E763A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98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5599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RUIMTE VOOR DE TITEL, ARIAL NARROW BOLD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/>
            </a:lvl1pPr>
          </a:lstStyle>
          <a:p>
            <a:pPr>
              <a:defRPr/>
            </a:pPr>
            <a:fld id="{515BF5BC-10C7-4F02-8A17-53057E16F09B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e.w.hans@utwente.nl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0C4DF53E-8AF8-4385-97AB-6DF4643EFD76}" type="slidenum">
              <a:rPr lang="nl-NL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653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0BCBD-3789-4BF5-8291-E5837FD579C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377A6-28C5-4DE7-A72D-00363858C72E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719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21282-3113-4DA1-8347-C929A5DE7D9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9140D-6671-4A2A-862D-7EC3167CBDC5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511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A62DA-98A3-40E7-B28B-0DE2F36BBF5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96DCB-A0A5-43B2-BA22-0BAE697A0A20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753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4F366-B763-4654-B0EE-8177B743CC23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6746-3B1F-45A3-98EF-7474BBE4F992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589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3D2CF-0610-421A-8A15-FE14E1005C86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D25E3-9301-4FC2-A2E7-62FF66D739BB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628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3B5FC-1C3C-40EF-92C7-EA6E0141F755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C8B3B-EBD0-4703-809B-BBEE702BB560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480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1FAF9-713A-4718-AB77-703E420DFA1B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4FC8E-C3E3-4D55-AEE4-1AB277DDD10E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386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F44BE-67B6-4059-BF42-B24A50C360A0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B37A6-934A-48E3-A825-C23E80C19C64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049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11C29-22B1-464F-BDCE-12DE9E0139E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D9290-E97C-47A3-B4CF-87CD25004715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48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3699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70504-3793-457E-89CF-40830D5D0FB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9EC4-E7D0-4060-A195-2A7073927138}" type="slidenum">
              <a:rPr lang="en-GB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79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e.w.hans@utwente.nl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40313B0-4DF3-4F4E-ABDF-93DD0CF29B81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757316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4" descr="UT powerpoint sheet small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15BEF-6739-4F9C-8AC6-028EDDA8B6AB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3FD0E1-C6C0-4643-9EA5-D68265529EF0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870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44882F63-4305-432F-9FDB-5703DF8E5F5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361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B4DA3-F254-4B97-B887-D866E569508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6971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3C9E-4FF2-4FAF-A963-4186C3F111C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658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03BD0-9DA1-47D6-89E5-48F0E85A2929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121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3413D-8FB7-4688-8C65-2C742F54E34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618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9751-2A5E-41A9-9C7D-AC8E0E25194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000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37E6A-7CB1-423C-8778-D59EA13303E3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96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967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A40D2-D54B-48C6-BD35-83EB7DDA5A63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7606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8B92C-B381-45E4-A983-470B81B8B083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66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2D27C-208E-4B78-9861-D3F0E07B81E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39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5AE0-D1F9-4A76-99BE-6FEFBE4BD57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555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0216B-66B3-42FE-A1AA-4B848DBA1DA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8567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027E0-FAD0-409C-A5AF-F5711794C3F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836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BD06-415C-43B8-B44C-C5B0D1F3052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841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RUIMTE VOOR DE TITEL, ARIAL NARROW BOLD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/>
            </a:lvl1pPr>
          </a:lstStyle>
          <a:p>
            <a:pPr>
              <a:defRPr/>
            </a:pPr>
            <a:fld id="{0BBB33A8-C8DF-42E6-8B6F-3D39C8CEE165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e.w.hans@utwente.nl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/>
            </a:lvl1pPr>
          </a:lstStyle>
          <a:p>
            <a:fld id="{F6931A70-9FF1-43B9-831E-8D6AFC95C2D7}" type="slidenum">
              <a:rPr lang="nl-NL" altLang="nl-NL">
                <a:solidFill>
                  <a:srgbClr val="000000"/>
                </a:solidFill>
              </a:rPr>
              <a:pPr/>
              <a:t>‹#›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398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0209C-EA3A-47F2-91D0-5A32452A0C48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DB67B-AF28-49CE-AD8A-D36C04762D6C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9300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175A6-03E6-491D-A8E8-6288F3382C4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7B6F8-F961-4A86-8265-9E642601F1CC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0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6CEF3-3585-439D-B0FC-785F9812D7D5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63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698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D32C0-70BE-4A87-B1E1-90DA337CF37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4C1A3-ED3A-4BE4-96F8-EE5C7AA889AC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9434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69C5D-7ED9-4170-9547-8207160E910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D3C63-37BB-43BA-A7FB-5B63E81816C4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109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892D3-1897-40BF-89CF-80A14395C71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5766A-3ED9-4FC9-9F1A-66066178BEE0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911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C09C-895F-4B4D-AD3B-90878B090BE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47ED4-857E-4B9A-A528-5C2C43594043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5261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B6B58-3C8C-4471-8BCB-B2DDBB2043E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8F1B3-A2A6-4867-AFBE-DCC2147B2073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800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AA81E-C3A0-4EAC-9CA0-52E7708596B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D616B-486F-4D1D-AB3A-6C533BA55A12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392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3EEE-BE5F-4D60-8C23-51F13365AE96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15169-7961-4A57-B0E5-21C876210F1D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445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0977E-FD3B-4A88-9D58-19B93E8845A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F4E31-75B9-4850-95B2-545A63E66D43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977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e.w.hans@utwente.nl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81E5FC9-E657-49F5-83A4-2121BAD104EC}" type="slidenum">
              <a:rPr lang="en-US" altLang="nl-NL"/>
              <a:pPr/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1981858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0958C-05B7-448B-8095-E16849AB0CC9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37119-AC22-4B1F-A4AA-B511172388D7}" type="slidenum">
              <a:rPr lang="en-GB" altLang="nl-NL">
                <a:solidFill>
                  <a:srgbClr val="000000"/>
                </a:solidFill>
              </a:rPr>
              <a:pPr/>
              <a:t>‹#›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34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8245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4" descr="UT powerpoint sheet small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082902" y="500042"/>
            <a:ext cx="7775378" cy="732985"/>
          </a:xfrm>
        </p:spPr>
        <p:txBody>
          <a:bodyPr tIns="0" rIns="0" bIns="0" anchor="b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227F4-DE32-4876-B6AE-32EA33D89B94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1ADECE2-CD28-4CDF-998E-99CE80B62D44}" type="slidenum">
              <a:rPr lang="en-US" altLang="nl-NL">
                <a:solidFill>
                  <a:srgbClr val="000000"/>
                </a:solidFill>
              </a:rPr>
              <a:pPr/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25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2" y="1122364"/>
            <a:ext cx="6858000" cy="23876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1" indent="0" algn="ctr">
              <a:buNone/>
              <a:defRPr sz="1500"/>
            </a:lvl2pPr>
            <a:lvl3pPr marL="685661" indent="0" algn="ctr">
              <a:buNone/>
              <a:defRPr sz="1350"/>
            </a:lvl3pPr>
            <a:lvl4pPr marL="1028491" indent="0" algn="ctr">
              <a:buNone/>
              <a:defRPr sz="1200"/>
            </a:lvl4pPr>
            <a:lvl5pPr marL="1371322" indent="0" algn="ctr">
              <a:buNone/>
              <a:defRPr sz="1200"/>
            </a:lvl5pPr>
            <a:lvl6pPr marL="1714152" indent="0" algn="ctr">
              <a:buNone/>
              <a:defRPr sz="1200"/>
            </a:lvl6pPr>
            <a:lvl7pPr marL="2056983" indent="0" algn="ctr">
              <a:buNone/>
              <a:defRPr sz="1200"/>
            </a:lvl7pPr>
            <a:lvl8pPr marL="2399813" indent="0" algn="ctr">
              <a:buNone/>
              <a:defRPr sz="1200"/>
            </a:lvl8pPr>
            <a:lvl9pPr marL="274264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ACB6-AE77-4A9C-A26C-B5F25FAB41FA}" type="datetime1">
              <a:rPr lang="en-US" smtClean="0"/>
              <a:t>6/28/2017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e.w.hans@utwente.nl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D3593-5731-41EF-B15F-B27141419D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83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BDC93-C980-483F-A7FD-0715A5EDD3D6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C0937-44A3-49DF-85FA-A745879C6D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487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97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3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32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84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4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44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56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764000" y="1643050"/>
            <a:ext cx="7380000" cy="4000528"/>
          </a:xfrm>
        </p:spPr>
        <p:txBody>
          <a:bodyPr/>
          <a:lstStyle/>
          <a:p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768687" y="1226814"/>
            <a:ext cx="716103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here and type the Subtitle</a:t>
            </a:r>
            <a:endParaRPr lang="en-US" noProof="0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68702" y="590090"/>
            <a:ext cx="7161016" cy="642937"/>
          </a:xfrm>
        </p:spPr>
        <p:txBody>
          <a:bodyPr lIns="0" tIns="0" rIns="0" bIns="0" anchor="b" anchorCtr="0"/>
          <a:lstStyle>
            <a:lvl1pPr marL="0" indent="0">
              <a:buNone/>
              <a:defRPr sz="25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here and type the Title</a:t>
            </a:r>
          </a:p>
        </p:txBody>
      </p:sp>
    </p:spTree>
    <p:extLst>
      <p:ext uri="{BB962C8B-B14F-4D97-AF65-F5344CB8AC3E}">
        <p14:creationId xmlns:p14="http://schemas.microsoft.com/office/powerpoint/2010/main" val="9631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6BB2-593C-4485-8213-4C89C31071CD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481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CFDCC-E85D-46DB-8A3E-399DA6BF5B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38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3D2868D4-BBFE-424A-958A-7D1B3929AC38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54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30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71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7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54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84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3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07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1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D5203-4635-46E9-B3C3-127BC9ED6C8B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39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32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07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7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48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CC67FDE8-3457-4511-81FD-D51B4DA659F3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07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45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144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33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197C5-18C9-4AE1-A848-F5EF6DC9227E}" type="datetime1">
              <a:rPr lang="en-US" smtClean="0"/>
              <a:t>6/28/2017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352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89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86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58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63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02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42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731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52F-3FF2-4B56-9D02-921F9309EB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99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F324-F76D-43AE-A9BB-5CB8B2DB09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10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764000" y="1643050"/>
            <a:ext cx="7380000" cy="4000528"/>
          </a:xfrm>
        </p:spPr>
        <p:txBody>
          <a:bodyPr/>
          <a:lstStyle/>
          <a:p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768687" y="1226814"/>
            <a:ext cx="7161031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here and type the Subtitle</a:t>
            </a:r>
            <a:endParaRPr lang="en-US" noProof="0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68702" y="590090"/>
            <a:ext cx="7161016" cy="642937"/>
          </a:xfrm>
        </p:spPr>
        <p:txBody>
          <a:bodyPr lIns="0" tIns="0" rIns="0" bIns="0" anchor="b" anchorCtr="0"/>
          <a:lstStyle>
            <a:lvl1pPr marL="0" indent="0">
              <a:buNone/>
              <a:defRPr sz="25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here and type the Title</a:t>
            </a:r>
          </a:p>
        </p:txBody>
      </p:sp>
    </p:spTree>
    <p:extLst>
      <p:ext uri="{BB962C8B-B14F-4D97-AF65-F5344CB8AC3E}">
        <p14:creationId xmlns:p14="http://schemas.microsoft.com/office/powerpoint/2010/main" val="288403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D4EB8-9B9F-4F83-AA9C-1B9A6256D927}" type="datetime1">
              <a:rPr lang="en-US" smtClean="0"/>
              <a:t>6/28/2017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1443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e.w.hans@utwente.nl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CFDCC-E85D-46DB-8A3E-399DA6BF5B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7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B2B9DFC-B6ED-4329-9F94-9C6861F50E97}" type="datetime1">
              <a:rPr lang="en-US" smtClean="0"/>
              <a:t>6/28/2017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nl-NL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60B63DAC-650A-46C8-B5F2-4479877214A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978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71F05AE-4A1F-4985-B6ED-529A6138A387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505E62-884A-4231-B7B5-BCAE6BC7D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0297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19B3529-A1C6-4512-A192-E7CC885ED22F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42EA7AC-1C34-450F-AD1E-ADE78DDAFF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582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B720327-BE88-4076-AA8B-97F68103DF00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F1558BA-0424-4EC8-BA3D-27CC556812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587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7DE82C-ED1A-4A65-8C75-FC657AE30AFF}" type="datetime1">
              <a:rPr lang="en-US" smtClean="0"/>
              <a:t>6/28/2017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845484-F95A-44B8-93A8-3730F7A0E3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536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40F39B8-4503-4FF8-B39B-2F2496179F5A}" type="datetime1">
              <a:rPr lang="en-US" smtClean="0"/>
              <a:t>6/28/2017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BBC837-FA99-4563-ADB3-149EFAE9C5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8354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64FF1E9-8B76-4B86-8851-1B80FECF6F17}" type="datetime1">
              <a:rPr lang="en-US" smtClean="0"/>
              <a:t>6/28/2017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4EA3BE-04AB-4563-ACE5-A7EB63B57B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012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33504ED-B76C-4816-86C5-7E1D4EDE71B2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161B454-58FC-4F48-8A98-0FE56446A2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3749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8C2E9E-043D-45D0-B0FD-96C3917CD7C9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65AEA6-F7B5-4D51-AB1E-A41C93CF17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83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94E85-2F07-4540-B16A-590F1490C869}" type="datetime1">
              <a:rPr lang="en-US" smtClean="0"/>
              <a:t>6/28/2017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276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9C4BE37-8D7C-4AE5-9244-11A4E1A9307E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5E147C-EE1F-4E88-91DC-7C0C3D09C8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8175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B5C96C4-CF8B-4638-BA0C-459969798EEE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120A48-3D18-4C5A-87B3-15BF2628A1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7417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C427DF-EC26-4B87-9EF2-5272FE0053A0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8808D9-58B5-4909-AFE0-DB1A6CA5B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0634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821BC5-3284-4346-AE52-67710B0F1D59}" type="datetime1">
              <a:rPr lang="en-US" smtClean="0"/>
              <a:t>6/28/2017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70BFB1-E950-42A7-874D-8BB5277009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6493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65E74CB-A9C2-4E91-B580-19BD8E82BCFE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592C7F-6743-4348-B1FB-E72AC011D3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854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764000" y="1643050"/>
            <a:ext cx="7380000" cy="4000528"/>
          </a:xfrm>
        </p:spPr>
        <p:txBody>
          <a:bodyPr/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en-US" noProof="0"/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5"/>
          </p:nvPr>
        </p:nvSpPr>
        <p:spPr>
          <a:xfrm>
            <a:off x="1768687" y="1226814"/>
            <a:ext cx="7161031" cy="285750"/>
          </a:xfrm>
        </p:spPr>
        <p:txBody>
          <a:bodyPr tIns="0" rIns="0" bIns="0" anchor="b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6"/>
          </p:nvPr>
        </p:nvSpPr>
        <p:spPr>
          <a:xfrm>
            <a:off x="1768702" y="590090"/>
            <a:ext cx="7161016" cy="642937"/>
          </a:xfrm>
        </p:spPr>
        <p:txBody>
          <a:bodyPr tIns="0" rIns="0" bIns="0" anchor="b"/>
          <a:lstStyle>
            <a:lvl1pPr marL="0" indent="0">
              <a:buNone/>
              <a:defRPr sz="2500" b="1" cap="all" baseline="0"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228747C0-6FED-42BD-B1C0-04E68401104C}" type="datetime1">
              <a:rPr lang="en-US" smtClean="0"/>
              <a:t>6/28/2017</a:t>
            </a:fld>
            <a:endParaRPr 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e.w.hans@utwente.nl</a:t>
            </a:r>
            <a:endParaRPr lang="en-US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6FC0653-C5C8-4767-8626-66B984A84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667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83F9B27A-6787-4361-96BA-6E39AB71415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42BA3A35-1402-4C56-BAE1-B838E0A7D5A3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867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F3AE0-E3C9-478E-830D-E1E6F6AEA7FE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97F57-F0F4-49FB-8187-4562F3328CD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46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E218F-173D-4B31-AED6-CD27970BBB4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92B2C-EC92-402B-97C9-476C7F523DD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393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8DF31-F1BE-4A91-9352-5482B4F4020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4EC81-82C1-4F31-8903-632D12A706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5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1808-7B06-4E73-8225-B0A5621682B8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28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ECD28-808C-466A-A67F-4F870E17456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7CD9D-B822-49ED-AF5C-D87588D1364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49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9FA1-1800-411B-AB0D-6B74E1EC3F65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E79B-51B8-47B6-9DF7-3962406FEAD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411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E5C73-3478-4B45-AB0F-ECC450087CE8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E40D1-D7FD-46B2-8AB4-417CA5B3F7E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85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2ADC9-F164-472E-9EA3-BCEFB31E6396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DEFEC-038E-4983-82B1-DD0A10ABDF5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071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04B1-1E90-4C2C-AC5B-5A759A513C74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D9D38-3493-47A7-8CF1-AF837A9825A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459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7C14-C99A-49F5-8CDA-61B885AD0A58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E8215-E8AB-4BD9-BEDA-D9F98B2363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467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26224-B11A-4066-813E-E119FE01F83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510B2-B501-493C-88FD-1BA1B2A610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4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63713" y="2051050"/>
            <a:ext cx="7118350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33DDB-CD07-4290-85B8-5DF945246F47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8697B-0EA5-4836-B68C-4C928D08166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586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0263" y="1644650"/>
            <a:ext cx="6786562" cy="1470025"/>
          </a:xfrm>
        </p:spPr>
        <p:txBody>
          <a:bodyPr lIns="91440"/>
          <a:lstStyle>
            <a:lvl1pPr>
              <a:lnSpc>
                <a:spcPts val="25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RUIMTE VOOR DE TITEL, ARIAL NARROW BOLD 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5" y="3035300"/>
            <a:ext cx="6788150" cy="1101725"/>
          </a:xfrm>
        </p:spPr>
        <p:txBody>
          <a:bodyPr lIns="91440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RUIMTE VOOR DE SUBTITEL ARIAL NARROW C17/25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FCDB840D-AEF3-4261-9E18-C82776381359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r>
              <a:rPr lang="nl-NL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lnSpc>
                <a:spcPct val="100000"/>
              </a:lnSpc>
              <a:defRPr sz="1400" smtClean="0"/>
            </a:lvl1pPr>
          </a:lstStyle>
          <a:p>
            <a:pPr>
              <a:defRPr/>
            </a:pPr>
            <a:fld id="{774EFEAC-E44D-434F-AD46-6C8220DD1E7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619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C39E-DCE4-4C43-B50B-5C5F0495F21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A67D1-C14D-4277-817D-FEF58E0934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8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143DB-2558-41D6-8DF8-84E5D10B15E7}" type="datetime1">
              <a:rPr lang="en-US" smtClean="0"/>
              <a:t>6/28/2017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3886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E81C5-1D75-4A4F-A510-97FAEEFCA6D9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60E9A-09BC-43A5-9A2D-9065DA55E0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546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E90E-1AD7-45CA-82FC-14928EDB8F4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DB8B-8A53-4300-9306-45D098CAE8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6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4B308-231A-4844-B6DC-3C832378368E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1DB31-5A6C-4A30-8042-453FD4BA0C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21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73098-7E0B-40A3-8A18-3C1C531454C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082B-FC59-4D5C-8C4A-90D350E04E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573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79C2E-7B3D-40F6-A22D-18C229843B5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338-7697-4F24-A11F-5AC5D5589CB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92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7AA75-8AD9-435B-A1C0-15A7F45B85B4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8C61D-997C-4BC8-B1FB-72689294F5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939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98F4D-7A6D-44AA-B80E-BA013472AEC8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23DB-C717-4F8C-9AFB-40472E4451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763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4E4A8-E5DA-43BC-A832-3A6A41A63E8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FD859-F87B-4737-BC0D-A6EB771D20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113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063" y="363538"/>
            <a:ext cx="1779587" cy="5248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62125" y="363538"/>
            <a:ext cx="5189538" cy="5248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A725-7F90-43C9-878A-608CC952937C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0223E-6F53-4AB2-AAA9-CC19477D823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809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1215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63713" y="2051050"/>
            <a:ext cx="3482975" cy="356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399088" y="2051050"/>
            <a:ext cx="3482975" cy="35607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CE638-D707-42B7-B550-8FCD9A6DF366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FF98B-7A89-4CE0-BA3D-91C6521017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6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3A0A597E-576B-4415-BAE5-810EC8B7814D}" type="datetime1">
              <a:rPr lang="en-US" smtClean="0"/>
              <a:t>6/28/2017</a:t>
            </a:fld>
            <a:endParaRPr lang="en-GB"/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1341438"/>
            <a:ext cx="71183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816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 b="0" smtClean="0">
                <a:solidFill>
                  <a:srgbClr val="000000"/>
                </a:solidFill>
              </a:rPr>
              <a:t>e.w.hans@utwente.nl</a:t>
            </a:r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400800"/>
            <a:ext cx="495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AE12359-3964-45CF-A2B3-17730D5507CC}" type="slidenum">
              <a:rPr lang="en-GB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>
            <a:off x="1762125" y="1125538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1" name="Picture 8" descr="UT_Logo_Black_E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3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de opmaakprofielen van de modeltekst te bewerken</a:t>
            </a:r>
          </a:p>
          <a:p>
            <a:pPr lvl="1"/>
            <a:r>
              <a:rPr lang="en-GB" altLang="nl-NL" smtClean="0"/>
              <a:t>Tweede niveau</a:t>
            </a:r>
          </a:p>
          <a:p>
            <a:pPr lvl="2"/>
            <a:r>
              <a:rPr lang="en-GB" altLang="nl-NL" smtClean="0"/>
              <a:t>Derde niveau</a:t>
            </a:r>
          </a:p>
          <a:p>
            <a:pPr lvl="3"/>
            <a:r>
              <a:rPr lang="en-GB" altLang="nl-NL" smtClean="0"/>
              <a:t>Vierde niveau</a:t>
            </a:r>
          </a:p>
          <a:p>
            <a:pPr lvl="4"/>
            <a:r>
              <a:rPr lang="en-GB" altLang="nl-NL" smtClean="0"/>
              <a:t>Vijfde niveau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67052B9-B3FB-4D9A-9A2E-E6D116AEF48B}" type="datetime1">
              <a:rPr lang="en-US" b="0" smtClean="0">
                <a:solidFill>
                  <a:srgbClr val="000000"/>
                </a:solidFill>
              </a:rPr>
              <a:t>6/28/2017</a:t>
            </a:fld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b="0" smtClean="0">
                <a:solidFill>
                  <a:srgbClr val="000000"/>
                </a:solidFill>
              </a:rPr>
              <a:t>e.w.hans@utwente.nl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smtClean="0"/>
            </a:lvl1pPr>
          </a:lstStyle>
          <a:p>
            <a:pPr>
              <a:defRPr/>
            </a:pPr>
            <a:fld id="{61BB5214-D8E7-4AC9-B4C0-CB1B76931880}" type="slidenum">
              <a:rPr lang="en-GB" altLang="nl-NL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‹#›</a:t>
            </a:fld>
            <a:endParaRPr lang="en-GB" altLang="nl-NL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28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3" r:id="rId12"/>
    <p:sldLayoutId id="2147483874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785C882F-B1D5-412D-8CAC-169B48113502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51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de opmaakprofielen van de modeltekst te bewerken</a:t>
            </a:r>
          </a:p>
          <a:p>
            <a:pPr lvl="1"/>
            <a:r>
              <a:rPr lang="en-GB" altLang="nl-NL" smtClean="0"/>
              <a:t>Tweede niveau</a:t>
            </a:r>
          </a:p>
          <a:p>
            <a:pPr lvl="2"/>
            <a:r>
              <a:rPr lang="en-GB" altLang="nl-NL" smtClean="0"/>
              <a:t>Derde niveau</a:t>
            </a:r>
          </a:p>
          <a:p>
            <a:pPr lvl="3"/>
            <a:r>
              <a:rPr lang="en-GB" altLang="nl-NL" smtClean="0"/>
              <a:t>Vierde niveau</a:t>
            </a:r>
          </a:p>
          <a:p>
            <a:pPr lvl="4"/>
            <a:r>
              <a:rPr lang="en-GB" altLang="nl-NL" smtClean="0"/>
              <a:t>Vijfde niveau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4BEF21C-EC82-43C5-9CA6-1ACAE24B625F}" type="datetime1">
              <a:rPr lang="en-US" b="0" smtClean="0">
                <a:solidFill>
                  <a:srgbClr val="000000"/>
                </a:solidFill>
              </a:rPr>
              <a:t>6/28/2017</a:t>
            </a:fld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b="0" smtClean="0">
                <a:solidFill>
                  <a:srgbClr val="000000"/>
                </a:solidFill>
              </a:rPr>
              <a:t>e.w.hans@utwente.nl</a:t>
            </a:r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smtClean="0"/>
            </a:lvl1pPr>
          </a:lstStyle>
          <a:p>
            <a:pPr>
              <a:defRPr/>
            </a:pPr>
            <a:fld id="{1B59765C-E763-4C23-A744-C6010429A65A}" type="slidenum">
              <a:rPr lang="en-GB" altLang="nl-NL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‹#›</a:t>
            </a:fld>
            <a:endParaRPr lang="en-GB" altLang="nl-NL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08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5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B6EF2BF7-A394-48F8-8AC0-B3AB17D75D8E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44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de opmaakprofielen van de modeltekst te bewerken</a:t>
            </a:r>
          </a:p>
          <a:p>
            <a:pPr lvl="1"/>
            <a:r>
              <a:rPr lang="en-GB" altLang="nl-NL" smtClean="0"/>
              <a:t>Tweede niveau</a:t>
            </a:r>
          </a:p>
          <a:p>
            <a:pPr lvl="2"/>
            <a:r>
              <a:rPr lang="en-GB" altLang="nl-NL" smtClean="0"/>
              <a:t>Derde niveau</a:t>
            </a:r>
          </a:p>
          <a:p>
            <a:pPr lvl="3"/>
            <a:r>
              <a:rPr lang="en-GB" altLang="nl-NL" smtClean="0"/>
              <a:t>Vierde niveau</a:t>
            </a:r>
          </a:p>
          <a:p>
            <a:pPr lvl="4"/>
            <a:r>
              <a:rPr lang="en-GB" altLang="nl-NL" smtClean="0"/>
              <a:t>Vijfde niveau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D2B8D81-AA8C-402C-A275-C7E81B30702E}" type="datetime1">
              <a:rPr lang="en-US" b="0" smtClean="0">
                <a:solidFill>
                  <a:srgbClr val="000000"/>
                </a:solidFill>
              </a:rPr>
              <a:t>6/28/2017</a:t>
            </a:fld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b="0" smtClean="0">
                <a:solidFill>
                  <a:srgbClr val="000000"/>
                </a:solidFill>
              </a:rPr>
              <a:t>e.w.hans@utwente.nl</a:t>
            </a:r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E212F93C-4392-4B9B-AD4F-E4486F8730BF}" type="slidenum">
              <a:rPr lang="en-GB" altLang="nl-NL" b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/>
              <a:t>‹#›</a:t>
            </a:fld>
            <a:endParaRPr lang="en-GB" altLang="nl-NL" b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81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ＭＳ Ｐゴシック" charset="0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9EFEF-18E2-4ACB-B79D-4D8DC4979BAA}" type="datetime1">
              <a:rPr lang="en-US" smtClean="0"/>
              <a:t>6/28/2017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e.w.hans@utwente.nl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D3593-5731-41EF-B15F-B27141419D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2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66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5" indent="-171415" algn="l" defTabSz="68566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246" indent="-171415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76" indent="-171415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07" indent="-171415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37" indent="-171415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67" indent="-171415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98" indent="-171415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29" indent="-171415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59" indent="-171415" algn="l" defTabSz="685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1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1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1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2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2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3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13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44" algn="l" defTabSz="68566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80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39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90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B3B8B3D-E88C-4EF1-9DA2-7DE5E40F05B3}" type="datetime1">
              <a:rPr lang="en-US" smtClean="0"/>
              <a:t>6/28/2017</a:t>
            </a:fld>
            <a:endParaRPr lang="en-GB"/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/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D47CFD7-F75B-4153-860B-4E5DEA57A1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b="0">
              <a:solidFill>
                <a:srgbClr val="000000"/>
              </a:solidFill>
            </a:endParaRPr>
          </a:p>
        </p:txBody>
      </p:sp>
      <p:pic>
        <p:nvPicPr>
          <p:cNvPr id="8200" name="Picture 8" descr="UT_Logo_Black_E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47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fld id="{99A1B174-B662-4B45-9A27-F8B58E8FCDA2}" type="datetime1">
              <a:rPr lang="en-US" b="0" smtClean="0">
                <a:solidFill>
                  <a:srgbClr val="000000"/>
                </a:solidFill>
              </a:rPr>
              <a:t>6/28/2017</a:t>
            </a:fld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 b="0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fld id="{4F36C589-FEC1-4EF5-90FB-3523FD0E726A}" type="slidenum">
              <a:rPr lang="en-GB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b="0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33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5DA7FA9D-BBE5-4849-8858-21929C28C3F1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7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74EE2333-32A7-4746-A18B-8DA5EE1E7A5F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39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2125" y="363538"/>
            <a:ext cx="7121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2051050"/>
            <a:ext cx="711835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029F2563-CCCA-495E-9678-606E7796EE2A}" type="datetime1">
              <a:rPr lang="en-US" smtClean="0">
                <a:solidFill>
                  <a:srgbClr val="000000"/>
                </a:solidFill>
              </a:rPr>
              <a:t>6/28/2017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5375" y="6402388"/>
            <a:ext cx="3937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r>
              <a:rPr lang="en-GB" dirty="0">
                <a:solidFill>
                  <a:srgbClr val="000000"/>
                </a:solidFill>
              </a:rPr>
              <a:t>e.w.hans@utwente.nl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 b="0" smtClean="0"/>
            </a:lvl1pPr>
          </a:lstStyle>
          <a:p>
            <a:pPr>
              <a:defRPr/>
            </a:pPr>
            <a:fld id="{62C6B579-6C52-4AD8-8BA7-819AC8C571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62125" y="1636713"/>
            <a:ext cx="7381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1032" name="Picture 8" descr="UT_Logo_Black_E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6332538"/>
            <a:ext cx="20986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86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2pPr>
      <a:lvl3pPr marL="801688" indent="-2381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3pPr>
      <a:lvl4pPr marL="1077913" indent="-250825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4pPr>
      <a:lvl5pPr marL="1344613" indent="-255588" algn="l" defTabSz="238125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5pPr>
      <a:lvl6pPr marL="18018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fontAlgn="base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chart" Target="../charts/chart1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166887"/>
            <a:ext cx="7843019" cy="14700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4000" dirty="0"/>
              <a:t>Studiedag ICT in het </a:t>
            </a:r>
            <a:r>
              <a:rPr lang="nl-NL" sz="4000" dirty="0" smtClean="0"/>
              <a:t>VO</a:t>
            </a:r>
            <a:br>
              <a:rPr lang="nl-NL" sz="4000" dirty="0" smtClean="0"/>
            </a:br>
            <a:r>
              <a:rPr lang="nl-NL" sz="4000" dirty="0"/>
              <a:t>	</a:t>
            </a:r>
            <a:r>
              <a:rPr lang="nl-NL" sz="4000" dirty="0" smtClean="0"/>
              <a:t>simulatie met Excel</a:t>
            </a:r>
            <a:endParaRPr lang="nl-NL" sz="3200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8674" y="3101975"/>
            <a:ext cx="6937821" cy="1689100"/>
          </a:xfrm>
        </p:spPr>
        <p:txBody>
          <a:bodyPr/>
          <a:lstStyle/>
          <a:p>
            <a:pPr eaLnBrk="1" hangingPunct="1"/>
            <a:r>
              <a:rPr lang="nl-NL" b="1" dirty="0" err="1" smtClean="0"/>
              <a:t>Prof.d</a:t>
            </a:r>
            <a:r>
              <a:rPr lang="nl-NL" b="1" noProof="0" dirty="0" smtClean="0"/>
              <a:t>r.ir. Erwin W. Hans</a:t>
            </a:r>
          </a:p>
          <a:p>
            <a:pPr eaLnBrk="1" hangingPunct="1"/>
            <a:r>
              <a:rPr lang="nl-NL" dirty="0" smtClean="0"/>
              <a:t>Hoogleraar</a:t>
            </a:r>
            <a:r>
              <a:rPr lang="nl-NL" noProof="0" dirty="0" smtClean="0"/>
              <a:t> Operations Management in Healthcare</a:t>
            </a:r>
          </a:p>
          <a:p>
            <a:pPr eaLnBrk="1" hangingPunct="1"/>
            <a:r>
              <a:rPr lang="nl-NL" noProof="0" dirty="0" smtClean="0"/>
              <a:t>						CHOIR-Center for Healthcare Operations </a:t>
            </a:r>
            <a:r>
              <a:rPr lang="nl-NL" noProof="0" dirty="0" err="1" smtClean="0"/>
              <a:t>Improvement</a:t>
            </a:r>
            <a:r>
              <a:rPr lang="nl-NL" noProof="0" dirty="0" smtClean="0"/>
              <a:t> &amp; Research</a:t>
            </a:r>
          </a:p>
        </p:txBody>
      </p:sp>
      <p:pic>
        <p:nvPicPr>
          <p:cNvPr id="4" name="Picture 4" descr="D:\CHOIR\Logo CHOIR\Choir 2 witte tekst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9120"/>
            <a:ext cx="2235201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381875" cy="1143000"/>
          </a:xfrm>
        </p:spPr>
        <p:txBody>
          <a:bodyPr/>
          <a:lstStyle/>
          <a:p>
            <a:pPr eaLnBrk="1" hangingPunct="1"/>
            <a:r>
              <a:rPr lang="nl-NL" altLang="nl-NL" sz="3600" smtClean="0"/>
              <a:t>Invloed van onzekerheid</a:t>
            </a:r>
            <a:br>
              <a:rPr lang="nl-NL" altLang="nl-NL" sz="3600" smtClean="0"/>
            </a:br>
            <a:r>
              <a:rPr lang="nl-NL" altLang="nl-NL" sz="3200" i="1" smtClean="0"/>
              <a:t>relatie wachttijd – bezettingsgraad</a:t>
            </a:r>
            <a:endParaRPr lang="nl-NL" altLang="nl-NL" sz="3600" i="1" smtClean="0"/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6443663" y="2384425"/>
            <a:ext cx="2570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solidFill>
                  <a:srgbClr val="000000"/>
                </a:solidFill>
              </a:rPr>
              <a:t>Pollaczek-Khinchine </a:t>
            </a:r>
            <a:br>
              <a:rPr lang="nl-NL" altLang="nl-NL">
                <a:solidFill>
                  <a:srgbClr val="000000"/>
                </a:solidFill>
              </a:rPr>
            </a:br>
            <a:r>
              <a:rPr lang="nl-NL" altLang="nl-NL">
                <a:solidFill>
                  <a:srgbClr val="000000"/>
                </a:solidFill>
              </a:rPr>
              <a:t>formule </a:t>
            </a: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687513"/>
            <a:ext cx="4270375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6" name="Group 20"/>
          <p:cNvGrpSpPr>
            <a:grpSpLocks/>
          </p:cNvGrpSpPr>
          <p:nvPr/>
        </p:nvGrpSpPr>
        <p:grpSpPr bwMode="auto">
          <a:xfrm>
            <a:off x="2360613" y="1758950"/>
            <a:ext cx="4021137" cy="4075113"/>
            <a:chOff x="1351" y="1108"/>
            <a:chExt cx="2533" cy="2567"/>
          </a:xfrm>
        </p:grpSpPr>
        <p:sp>
          <p:nvSpPr>
            <p:cNvPr id="35859" name="Rectangle 5"/>
            <p:cNvSpPr>
              <a:spLocks noChangeArrowheads="1"/>
            </p:cNvSpPr>
            <p:nvPr/>
          </p:nvSpPr>
          <p:spPr bwMode="auto">
            <a:xfrm>
              <a:off x="2362" y="2040"/>
              <a:ext cx="116" cy="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Monotype Sorts"/>
                <a:buNone/>
              </a:pPr>
              <a:endParaRPr lang="en-US" altLang="nl-NL" sz="1800" b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34" charset="-128"/>
                <a:cs typeface="ＭＳ Ｐゴシック" pitchFamily="34" charset="-128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Monotype Sorts"/>
                <a:buNone/>
              </a:pPr>
              <a:endParaRPr lang="en-US" altLang="nl-NL" sz="1800" b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34" charset="-128"/>
                <a:cs typeface="ＭＳ Ｐゴシック" pitchFamily="34" charset="-128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Monotype Sorts"/>
                <a:buNone/>
              </a:pPr>
              <a:endParaRPr lang="en-US" altLang="nl-NL" sz="1800" b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34" charset="-128"/>
                <a:cs typeface="ＭＳ Ｐゴシック" pitchFamily="34" charset="-128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Monotype Sorts"/>
                <a:buNone/>
              </a:pPr>
              <a:endParaRPr lang="en-US" altLang="nl-NL" sz="3200" b="0" i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35860" name="Line 7"/>
            <p:cNvSpPr>
              <a:spLocks noChangeShapeType="1"/>
            </p:cNvSpPr>
            <p:nvPr/>
          </p:nvSpPr>
          <p:spPr bwMode="auto">
            <a:xfrm flipV="1">
              <a:off x="3532" y="3277"/>
              <a:ext cx="0" cy="3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5861" name="Line 8"/>
            <p:cNvSpPr>
              <a:spLocks noChangeShapeType="1"/>
            </p:cNvSpPr>
            <p:nvPr/>
          </p:nvSpPr>
          <p:spPr bwMode="auto">
            <a:xfrm>
              <a:off x="1351" y="3422"/>
              <a:ext cx="22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5862" name="Line 9"/>
            <p:cNvSpPr>
              <a:spLocks noChangeShapeType="1"/>
            </p:cNvSpPr>
            <p:nvPr/>
          </p:nvSpPr>
          <p:spPr bwMode="auto">
            <a:xfrm>
              <a:off x="1351" y="1144"/>
              <a:ext cx="253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5863" name="Line 10"/>
            <p:cNvSpPr>
              <a:spLocks noChangeShapeType="1"/>
            </p:cNvSpPr>
            <p:nvPr/>
          </p:nvSpPr>
          <p:spPr bwMode="auto">
            <a:xfrm>
              <a:off x="3779" y="1108"/>
              <a:ext cx="0" cy="25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5847" name="Rectangle 23"/>
          <p:cNvSpPr>
            <a:spLocks noChangeArrowheads="1"/>
          </p:cNvSpPr>
          <p:nvPr/>
        </p:nvSpPr>
        <p:spPr bwMode="auto">
          <a:xfrm>
            <a:off x="3941763" y="6135688"/>
            <a:ext cx="16129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5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ts val="25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ts val="25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ts val="25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ts val="25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2400" b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34" charset="-128"/>
                <a:cs typeface="ＭＳ Ｐゴシック" pitchFamily="34" charset="-128"/>
                <a:sym typeface="Wingdings" panose="05000000000000000000" pitchFamily="2" charset="2"/>
              </a:rPr>
              <a:t>Bezetting </a:t>
            </a:r>
            <a:endParaRPr lang="en-US" altLang="nl-NL" sz="2400" b="0">
              <a:solidFill>
                <a:srgbClr val="000000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35848" name="Rectangle 14"/>
          <p:cNvSpPr>
            <a:spLocks noChangeArrowheads="1"/>
          </p:cNvSpPr>
          <p:nvPr/>
        </p:nvSpPr>
        <p:spPr bwMode="auto">
          <a:xfrm>
            <a:off x="5426075" y="5795963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b="0">
                <a:solidFill>
                  <a:srgbClr val="000000"/>
                </a:solidFill>
                <a:latin typeface="Century Schoolbook" panose="02040604050505020304" pitchFamily="18" charset="0"/>
              </a:rPr>
              <a:t>0.9  0.99</a:t>
            </a:r>
          </a:p>
        </p:txBody>
      </p:sp>
      <p:grpSp>
        <p:nvGrpSpPr>
          <p:cNvPr id="35849" name="Group 15"/>
          <p:cNvGrpSpPr>
            <a:grpSpLocks/>
          </p:cNvGrpSpPr>
          <p:nvPr/>
        </p:nvGrpSpPr>
        <p:grpSpPr bwMode="auto">
          <a:xfrm>
            <a:off x="523875" y="3332163"/>
            <a:ext cx="1384300" cy="1008062"/>
            <a:chOff x="755576" y="3332146"/>
            <a:chExt cx="1384225" cy="1007787"/>
          </a:xfrm>
        </p:grpSpPr>
        <p:sp>
          <p:nvSpPr>
            <p:cNvPr id="35857" name="Rectangle 1"/>
            <p:cNvSpPr>
              <a:spLocks noChangeArrowheads="1"/>
            </p:cNvSpPr>
            <p:nvPr/>
          </p:nvSpPr>
          <p:spPr bwMode="auto">
            <a:xfrm rot="-5400000">
              <a:off x="1271967" y="3338398"/>
              <a:ext cx="5357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nl-NL" sz="2800" b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pitchFamily="34" charset="-128"/>
                  <a:cs typeface="ＭＳ Ｐゴシック" pitchFamily="34" charset="-128"/>
                  <a:sym typeface="Wingdings" panose="05000000000000000000" pitchFamily="2" charset="2"/>
                </a:rPr>
                <a:t></a:t>
              </a:r>
              <a:endParaRPr lang="en-US" altLang="nl-NL" sz="2800" b="0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35858" name="Rectangle 1"/>
            <p:cNvSpPr>
              <a:spLocks noChangeArrowheads="1"/>
            </p:cNvSpPr>
            <p:nvPr/>
          </p:nvSpPr>
          <p:spPr bwMode="auto">
            <a:xfrm>
              <a:off x="755576" y="3816713"/>
              <a:ext cx="1384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ts val="25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500"/>
                </a:lnSpc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nl-NL" sz="2800" b="0">
                  <a:solidFill>
                    <a:srgbClr val="000000"/>
                  </a:solidFill>
                  <a:latin typeface="Arial Narrow" panose="020B0606020202030204" pitchFamily="34" charset="0"/>
                  <a:ea typeface="ＭＳ Ｐゴシック" pitchFamily="34" charset="-128"/>
                  <a:cs typeface="ＭＳ Ｐゴシック" pitchFamily="34" charset="-128"/>
                  <a:sym typeface="Wingdings" panose="05000000000000000000" pitchFamily="2" charset="2"/>
                </a:rPr>
                <a:t>Wachttijd</a:t>
              </a:r>
              <a:endParaRPr lang="en-US" altLang="nl-NL" sz="2800" b="0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</p:grpSp>
      <p:sp>
        <p:nvSpPr>
          <p:cNvPr id="35850" name="Rectangle 18"/>
          <p:cNvSpPr>
            <a:spLocks noChangeArrowheads="1"/>
          </p:cNvSpPr>
          <p:nvPr/>
        </p:nvSpPr>
        <p:spPr bwMode="auto">
          <a:xfrm>
            <a:off x="1998663" y="5273675"/>
            <a:ext cx="355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l-NL" sz="1200" b="0">
                <a:solidFill>
                  <a:srgbClr val="000000"/>
                </a:solidFill>
                <a:latin typeface="Century Schoolbook" panose="02040604050505020304" pitchFamily="18" charset="0"/>
              </a:rPr>
              <a:t>10</a:t>
            </a:r>
          </a:p>
        </p:txBody>
      </p:sp>
      <p:cxnSp>
        <p:nvCxnSpPr>
          <p:cNvPr id="35851" name="Straight Arrow Connector 20"/>
          <p:cNvCxnSpPr>
            <a:cxnSpLocks noChangeShapeType="1"/>
          </p:cNvCxnSpPr>
          <p:nvPr/>
        </p:nvCxnSpPr>
        <p:spPr bwMode="auto">
          <a:xfrm flipH="1">
            <a:off x="5861050" y="5084763"/>
            <a:ext cx="863600" cy="2889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852" name="TextBox 21"/>
          <p:cNvSpPr txBox="1">
            <a:spLocks noChangeArrowheads="1"/>
          </p:cNvSpPr>
          <p:nvPr/>
        </p:nvSpPr>
        <p:spPr bwMode="auto">
          <a:xfrm>
            <a:off x="6769100" y="4786313"/>
            <a:ext cx="23923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rgbClr val="000000"/>
                </a:solidFill>
              </a:rPr>
              <a:t>Wachttijd = </a:t>
            </a:r>
            <a:br>
              <a:rPr lang="nl-NL" altLang="nl-NL" sz="2400">
                <a:solidFill>
                  <a:srgbClr val="000000"/>
                </a:solidFill>
              </a:rPr>
            </a:br>
            <a:r>
              <a:rPr lang="nl-NL" altLang="nl-NL" sz="2400">
                <a:solidFill>
                  <a:srgbClr val="000000"/>
                </a:solidFill>
              </a:rPr>
              <a:t>10 x servicetijd</a:t>
            </a:r>
          </a:p>
        </p:txBody>
      </p:sp>
      <p:pic>
        <p:nvPicPr>
          <p:cNvPr id="35853" name="Picture 30" descr="j0286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949450"/>
            <a:ext cx="9191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61" descr="W = \frac{\rho + \lambda \mu \text{Var}(S)}{2(\mu-\lambda)} + \mu^{-1}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3124200"/>
            <a:ext cx="24431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63" descr="L = \rho + \frac{\rho^2 + \lambda^2 \operatorname{Var}(S)}{2(1-\rho)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3883025"/>
            <a:ext cx="2452687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6" name="TextBox 2"/>
          <p:cNvSpPr txBox="1">
            <a:spLocks noChangeArrowheads="1"/>
          </p:cNvSpPr>
          <p:nvPr/>
        </p:nvSpPr>
        <p:spPr bwMode="auto">
          <a:xfrm>
            <a:off x="1619250" y="6308725"/>
            <a:ext cx="2089150" cy="433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3200" smtClean="0"/>
              <a:t>Van maximaliseren bezetting </a:t>
            </a:r>
            <a:br>
              <a:rPr lang="nl-NL" altLang="nl-NL" sz="3200" smtClean="0"/>
            </a:br>
            <a:r>
              <a:rPr lang="nl-NL" altLang="nl-NL" sz="3200" smtClean="0"/>
              <a:t>Naar levellen werklast</a:t>
            </a:r>
            <a:endParaRPr lang="nl-NL" altLang="nl-NL" sz="2800" smtClean="0"/>
          </a:p>
        </p:txBody>
      </p:sp>
      <p:cxnSp>
        <p:nvCxnSpPr>
          <p:cNvPr id="37893" name="Straight Connector 6"/>
          <p:cNvCxnSpPr>
            <a:cxnSpLocks noChangeShapeType="1"/>
          </p:cNvCxnSpPr>
          <p:nvPr/>
        </p:nvCxnSpPr>
        <p:spPr bwMode="auto">
          <a:xfrm flipV="1">
            <a:off x="1706563" y="2286000"/>
            <a:ext cx="0" cy="2184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894" name="Straight Connector 7"/>
          <p:cNvCxnSpPr>
            <a:cxnSpLocks noChangeShapeType="1"/>
          </p:cNvCxnSpPr>
          <p:nvPr/>
        </p:nvCxnSpPr>
        <p:spPr bwMode="auto">
          <a:xfrm>
            <a:off x="1606550" y="4183063"/>
            <a:ext cx="61928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895" name="Straight Connector 8"/>
          <p:cNvCxnSpPr>
            <a:cxnSpLocks noChangeShapeType="1"/>
          </p:cNvCxnSpPr>
          <p:nvPr/>
        </p:nvCxnSpPr>
        <p:spPr bwMode="auto">
          <a:xfrm>
            <a:off x="1606550" y="2611438"/>
            <a:ext cx="6551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896" name="TextBox 9"/>
          <p:cNvSpPr txBox="1">
            <a:spLocks noChangeArrowheads="1"/>
          </p:cNvSpPr>
          <p:nvPr/>
        </p:nvSpPr>
        <p:spPr bwMode="auto">
          <a:xfrm>
            <a:off x="571500" y="2878138"/>
            <a:ext cx="1106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>
                <a:solidFill>
                  <a:srgbClr val="000000"/>
                </a:solidFill>
                <a:sym typeface="Wingdings" panose="05000000000000000000" pitchFamily="2" charset="2"/>
              </a:rPr>
              <a:t></a:t>
            </a:r>
            <a:r>
              <a:rPr lang="nl-NL" altLang="nl-NL">
                <a:solidFill>
                  <a:srgbClr val="000000"/>
                </a:solidFill>
              </a:rPr>
              <a:t/>
            </a:r>
            <a:br>
              <a:rPr lang="nl-NL" altLang="nl-NL">
                <a:solidFill>
                  <a:srgbClr val="000000"/>
                </a:solidFill>
              </a:rPr>
            </a:br>
            <a:r>
              <a:rPr lang="nl-NL" altLang="nl-NL">
                <a:solidFill>
                  <a:srgbClr val="000000"/>
                </a:solidFill>
              </a:rPr>
              <a:t>werklast</a:t>
            </a:r>
          </a:p>
        </p:txBody>
      </p:sp>
      <p:sp>
        <p:nvSpPr>
          <p:cNvPr id="37897" name="TextBox 10"/>
          <p:cNvSpPr txBox="1">
            <a:spLocks noChangeArrowheads="1"/>
          </p:cNvSpPr>
          <p:nvPr/>
        </p:nvSpPr>
        <p:spPr bwMode="auto">
          <a:xfrm>
            <a:off x="6502400" y="4183063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000000"/>
                </a:solidFill>
              </a:rPr>
              <a:t>Tijd </a:t>
            </a:r>
            <a:r>
              <a:rPr lang="nl-NL" altLang="nl-NL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7898" name="TextBox 11"/>
          <p:cNvSpPr txBox="1">
            <a:spLocks noChangeArrowheads="1"/>
          </p:cNvSpPr>
          <p:nvPr/>
        </p:nvSpPr>
        <p:spPr bwMode="auto">
          <a:xfrm>
            <a:off x="7668344" y="2235201"/>
            <a:ext cx="1287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i="1" dirty="0">
                <a:solidFill>
                  <a:srgbClr val="000000"/>
                </a:solidFill>
              </a:rPr>
              <a:t>Capaciteit</a:t>
            </a:r>
          </a:p>
        </p:txBody>
      </p:sp>
      <p:pic>
        <p:nvPicPr>
          <p:cNvPr id="37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2627313"/>
            <a:ext cx="634365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61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44624"/>
            <a:ext cx="7121525" cy="1623512"/>
          </a:xfrm>
        </p:spPr>
        <p:txBody>
          <a:bodyPr/>
          <a:lstStyle/>
          <a:p>
            <a:r>
              <a:rPr lang="nl-NL" sz="3200" dirty="0" smtClean="0"/>
              <a:t>Maximaliseren bezetting leidt tot:</a:t>
            </a:r>
            <a:br>
              <a:rPr lang="nl-NL" sz="3200" dirty="0" smtClean="0"/>
            </a:br>
            <a:r>
              <a:rPr lang="nl-NL" sz="3200" dirty="0" smtClean="0"/>
              <a:t>	maximaliseren wachttijd patiënten</a:t>
            </a:r>
            <a:br>
              <a:rPr lang="nl-NL" sz="3200" dirty="0" smtClean="0"/>
            </a:br>
            <a:r>
              <a:rPr lang="nl-NL" sz="3200" dirty="0" smtClean="0"/>
              <a:t>	maximaliseren overwerk / uitloop</a:t>
            </a:r>
            <a:endParaRPr lang="nl-NL" sz="28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436318" y="3842194"/>
            <a:ext cx="65527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107504" y="6105490"/>
            <a:ext cx="84737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000" dirty="0" smtClean="0">
                <a:solidFill>
                  <a:srgbClr val="000000"/>
                </a:solidFill>
                <a:latin typeface="Arial" charset="0"/>
              </a:rPr>
              <a:t>Maximaliseren van bezetting zal dus resulteren in nóg grotere fluctuaties </a:t>
            </a:r>
            <a:br>
              <a:rPr lang="nl-NL" sz="2000" dirty="0" smtClean="0">
                <a:solidFill>
                  <a:srgbClr val="000000"/>
                </a:solidFill>
                <a:latin typeface="Arial" charset="0"/>
              </a:rPr>
            </a:br>
            <a:r>
              <a:rPr lang="nl-NL" sz="2000" dirty="0" smtClean="0">
                <a:solidFill>
                  <a:srgbClr val="000000"/>
                </a:solidFill>
                <a:latin typeface="Arial" charset="0"/>
              </a:rPr>
              <a:t>(wachttijd, hollen en stilstaan, onder- en overbezetting) </a:t>
            </a:r>
            <a:endParaRPr lang="nl-NL" sz="2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" y="1988840"/>
            <a:ext cx="7927075" cy="37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Planning is </a:t>
            </a:r>
            <a:r>
              <a:rPr lang="en-US" sz="3200" dirty="0" err="1"/>
              <a:t>variabiliteitsmanagement</a:t>
            </a:r>
            <a:r>
              <a:rPr lang="en-US" sz="3200" dirty="0"/>
              <a:t>!</a:t>
            </a:r>
            <a:endParaRPr lang="nl-NL" sz="2800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705792" y="2285259"/>
            <a:ext cx="0" cy="21857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606003" y="4183015"/>
            <a:ext cx="61926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606003" y="2944194"/>
            <a:ext cx="65527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70768" y="2877579"/>
            <a:ext cx="110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smtClean="0">
                <a:solidFill>
                  <a:srgbClr val="000000"/>
                </a:solidFill>
                <a:latin typeface="Arial" charset="0"/>
                <a:sym typeface="Wingdings"/>
              </a:rPr>
              <a:t></a:t>
            </a:r>
            <a:r>
              <a:rPr lang="nl-NL" b="1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nl-NL" b="1" smtClean="0">
                <a:solidFill>
                  <a:srgbClr val="000000"/>
                </a:solidFill>
                <a:latin typeface="Arial" charset="0"/>
              </a:rPr>
            </a:br>
            <a:r>
              <a:rPr lang="nl-NL" b="1" smtClean="0">
                <a:solidFill>
                  <a:srgbClr val="000000"/>
                </a:solidFill>
                <a:latin typeface="Arial" charset="0"/>
              </a:rPr>
              <a:t>werklast</a:t>
            </a:r>
            <a:endParaRPr lang="nl-NL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2547" y="4183015"/>
            <a:ext cx="90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smtClean="0">
                <a:solidFill>
                  <a:srgbClr val="000000"/>
                </a:solidFill>
                <a:latin typeface="Arial" charset="0"/>
              </a:rPr>
              <a:t>Tijd </a:t>
            </a:r>
            <a:r>
              <a:rPr lang="nl-NL" b="1" smtClean="0">
                <a:solidFill>
                  <a:srgbClr val="000000"/>
                </a:solidFill>
                <a:latin typeface="Arial" charset="0"/>
                <a:sym typeface="Wingdings"/>
              </a:rPr>
              <a:t></a:t>
            </a:r>
            <a:endParaRPr lang="nl-NL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8411" y="231080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1" smtClean="0">
                <a:solidFill>
                  <a:srgbClr val="000000"/>
                </a:solidFill>
                <a:latin typeface="Arial" charset="0"/>
              </a:rPr>
              <a:t>Capaciteit</a:t>
            </a:r>
            <a:endParaRPr lang="nl-NL" b="1" i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44" y="2954520"/>
            <a:ext cx="63912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2613" y="4869160"/>
            <a:ext cx="6099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u="sng" dirty="0" smtClean="0">
                <a:solidFill>
                  <a:srgbClr val="000000"/>
                </a:solidFill>
                <a:latin typeface="Arial" charset="0"/>
              </a:rPr>
              <a:t>Hogere bezetting</a:t>
            </a:r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 met </a:t>
            </a:r>
            <a:r>
              <a:rPr lang="nl-NL" sz="2400" b="1" u="sng" dirty="0" smtClean="0">
                <a:solidFill>
                  <a:srgbClr val="000000"/>
                </a:solidFill>
                <a:latin typeface="Arial" charset="0"/>
              </a:rPr>
              <a:t>minder </a:t>
            </a:r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capaciteit </a:t>
            </a:r>
            <a:br>
              <a:rPr lang="nl-NL" sz="24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nl-NL" sz="2400" b="1" i="1" dirty="0" smtClean="0">
                <a:solidFill>
                  <a:srgbClr val="000000"/>
                </a:solidFill>
                <a:latin typeface="Arial" charset="0"/>
              </a:rPr>
              <a:t>én</a:t>
            </a:r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NL" sz="2400" b="1" u="sng" dirty="0" smtClean="0">
                <a:solidFill>
                  <a:srgbClr val="000000"/>
                </a:solidFill>
                <a:latin typeface="Arial" charset="0"/>
              </a:rPr>
              <a:t>minder kans op overwerk</a:t>
            </a:r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!</a:t>
            </a:r>
          </a:p>
          <a:p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Meer flow, dus </a:t>
            </a:r>
            <a:r>
              <a:rPr lang="nl-NL" sz="2400" b="1" i="1" dirty="0" smtClean="0">
                <a:solidFill>
                  <a:srgbClr val="000000"/>
                </a:solidFill>
                <a:latin typeface="Arial" charset="0"/>
              </a:rPr>
              <a:t>ook </a:t>
            </a:r>
            <a:r>
              <a:rPr lang="nl-NL" sz="2400" b="1" u="sng" dirty="0" smtClean="0">
                <a:solidFill>
                  <a:srgbClr val="000000"/>
                </a:solidFill>
                <a:latin typeface="Arial" charset="0"/>
              </a:rPr>
              <a:t>minder wachten</a:t>
            </a:r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!</a:t>
            </a:r>
            <a:endParaRPr lang="nl-NL" sz="2400" b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606003" y="2612147"/>
            <a:ext cx="65527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Down Arrow 2"/>
          <p:cNvSpPr/>
          <p:nvPr/>
        </p:nvSpPr>
        <p:spPr bwMode="auto">
          <a:xfrm>
            <a:off x="7449847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090758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6738135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6379046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013941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5654852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>
            <a:off x="5302229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4943140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Down Arrow 21"/>
          <p:cNvSpPr/>
          <p:nvPr/>
        </p:nvSpPr>
        <p:spPr bwMode="auto">
          <a:xfrm>
            <a:off x="4630435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4271346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Down Arrow 23"/>
          <p:cNvSpPr/>
          <p:nvPr/>
        </p:nvSpPr>
        <p:spPr bwMode="auto">
          <a:xfrm>
            <a:off x="3918723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Down Arrow 24"/>
          <p:cNvSpPr/>
          <p:nvPr/>
        </p:nvSpPr>
        <p:spPr bwMode="auto">
          <a:xfrm>
            <a:off x="3559634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3194529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2835440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>
            <a:off x="2482817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>
            <a:off x="2123728" y="2653401"/>
            <a:ext cx="144016" cy="264055"/>
          </a:xfrm>
          <a:prstGeom prst="downArrow">
            <a:avLst/>
          </a:prstGeom>
          <a:solidFill>
            <a:srgbClr val="0098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nl-NL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ijdelijke aanduiding voor voettekst 3"/>
          <p:cNvSpPr txBox="1">
            <a:spLocks/>
          </p:cNvSpPr>
          <p:nvPr/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r" rtl="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nl-NL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41563" y="2569097"/>
            <a:ext cx="5971032" cy="1117029"/>
            <a:chOff x="1641563" y="2569097"/>
            <a:chExt cx="5971032" cy="11170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563" y="2569097"/>
              <a:ext cx="5971032" cy="1117029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 bwMode="auto">
            <a:xfrm>
              <a:off x="1740976" y="2852936"/>
              <a:ext cx="5775702" cy="762081"/>
            </a:xfrm>
            <a:custGeom>
              <a:avLst/>
              <a:gdLst>
                <a:gd name="connsiteX0" fmla="*/ 0 w 5775702"/>
                <a:gd name="connsiteY0" fmla="*/ 316113 h 762081"/>
                <a:gd name="connsiteX1" fmla="*/ 123987 w 5775702"/>
                <a:gd name="connsiteY1" fmla="*/ 651909 h 762081"/>
                <a:gd name="connsiteX2" fmla="*/ 253139 w 5775702"/>
                <a:gd name="connsiteY2" fmla="*/ 698404 h 762081"/>
                <a:gd name="connsiteX3" fmla="*/ 428787 w 5775702"/>
                <a:gd name="connsiteY3" fmla="*/ 150797 h 762081"/>
                <a:gd name="connsiteX4" fmla="*/ 557939 w 5775702"/>
                <a:gd name="connsiteY4" fmla="*/ 321279 h 762081"/>
                <a:gd name="connsiteX5" fmla="*/ 671593 w 5775702"/>
                <a:gd name="connsiteY5" fmla="*/ 68140 h 762081"/>
                <a:gd name="connsiteX6" fmla="*/ 795580 w 5775702"/>
                <a:gd name="connsiteY6" fmla="*/ 569252 h 762081"/>
                <a:gd name="connsiteX7" fmla="*/ 971227 w 5775702"/>
                <a:gd name="connsiteY7" fmla="*/ 130133 h 762081"/>
                <a:gd name="connsiteX8" fmla="*/ 1183038 w 5775702"/>
                <a:gd name="connsiteY8" fmla="*/ 73306 h 762081"/>
                <a:gd name="connsiteX9" fmla="*/ 1327688 w 5775702"/>
                <a:gd name="connsiteY9" fmla="*/ 672574 h 762081"/>
                <a:gd name="connsiteX10" fmla="*/ 1627322 w 5775702"/>
                <a:gd name="connsiteY10" fmla="*/ 703570 h 762081"/>
                <a:gd name="connsiteX11" fmla="*/ 1813302 w 5775702"/>
                <a:gd name="connsiteY11" fmla="*/ 135299 h 762081"/>
                <a:gd name="connsiteX12" fmla="*/ 1978617 w 5775702"/>
                <a:gd name="connsiteY12" fmla="*/ 47475 h 762081"/>
                <a:gd name="connsiteX13" fmla="*/ 2138766 w 5775702"/>
                <a:gd name="connsiteY13" fmla="*/ 600248 h 762081"/>
                <a:gd name="connsiteX14" fmla="*/ 2288583 w 5775702"/>
                <a:gd name="connsiteY14" fmla="*/ 589916 h 762081"/>
                <a:gd name="connsiteX15" fmla="*/ 2381573 w 5775702"/>
                <a:gd name="connsiteY15" fmla="*/ 228289 h 762081"/>
                <a:gd name="connsiteX16" fmla="*/ 2536556 w 5775702"/>
                <a:gd name="connsiteY16" fmla="*/ 192126 h 762081"/>
                <a:gd name="connsiteX17" fmla="*/ 2681207 w 5775702"/>
                <a:gd name="connsiteY17" fmla="*/ 424601 h 762081"/>
                <a:gd name="connsiteX18" fmla="*/ 2825858 w 5775702"/>
                <a:gd name="connsiteY18" fmla="*/ 68140 h 762081"/>
                <a:gd name="connsiteX19" fmla="*/ 2965343 w 5775702"/>
                <a:gd name="connsiteY19" fmla="*/ 83638 h 762081"/>
                <a:gd name="connsiteX20" fmla="*/ 3058332 w 5775702"/>
                <a:gd name="connsiteY20" fmla="*/ 719069 h 762081"/>
                <a:gd name="connsiteX21" fmla="*/ 3306305 w 5775702"/>
                <a:gd name="connsiteY21" fmla="*/ 672574 h 762081"/>
                <a:gd name="connsiteX22" fmla="*/ 3383797 w 5775702"/>
                <a:gd name="connsiteY22" fmla="*/ 481428 h 762081"/>
                <a:gd name="connsiteX23" fmla="*/ 3574943 w 5775702"/>
                <a:gd name="connsiteY23" fmla="*/ 465930 h 762081"/>
                <a:gd name="connsiteX24" fmla="*/ 3652434 w 5775702"/>
                <a:gd name="connsiteY24" fmla="*/ 636411 h 762081"/>
                <a:gd name="connsiteX25" fmla="*/ 3843580 w 5775702"/>
                <a:gd name="connsiteY25" fmla="*/ 626079 h 762081"/>
                <a:gd name="connsiteX26" fmla="*/ 3921071 w 5775702"/>
                <a:gd name="connsiteY26" fmla="*/ 734567 h 762081"/>
                <a:gd name="connsiteX27" fmla="*/ 4169044 w 5775702"/>
                <a:gd name="connsiteY27" fmla="*/ 672574 h 762081"/>
                <a:gd name="connsiteX28" fmla="*/ 4293031 w 5775702"/>
                <a:gd name="connsiteY28" fmla="*/ 202458 h 762081"/>
                <a:gd name="connsiteX29" fmla="*/ 4479010 w 5775702"/>
                <a:gd name="connsiteY29" fmla="*/ 202458 h 762081"/>
                <a:gd name="connsiteX30" fmla="*/ 4633993 w 5775702"/>
                <a:gd name="connsiteY30" fmla="*/ 579584 h 762081"/>
                <a:gd name="connsiteX31" fmla="*/ 4757980 w 5775702"/>
                <a:gd name="connsiteY31" fmla="*/ 538255 h 762081"/>
                <a:gd name="connsiteX32" fmla="*/ 4928461 w 5775702"/>
                <a:gd name="connsiteY32" fmla="*/ 57808 h 762081"/>
                <a:gd name="connsiteX33" fmla="*/ 5067946 w 5775702"/>
                <a:gd name="connsiteY33" fmla="*/ 52641 h 762081"/>
                <a:gd name="connsiteX34" fmla="*/ 5150604 w 5775702"/>
                <a:gd name="connsiteY34" fmla="*/ 455597 h 762081"/>
                <a:gd name="connsiteX35" fmla="*/ 5326251 w 5775702"/>
                <a:gd name="connsiteY35" fmla="*/ 460764 h 762081"/>
                <a:gd name="connsiteX36" fmla="*/ 5476068 w 5775702"/>
                <a:gd name="connsiteY36" fmla="*/ 78472 h 762081"/>
                <a:gd name="connsiteX37" fmla="*/ 5625885 w 5775702"/>
                <a:gd name="connsiteY37" fmla="*/ 88804 h 762081"/>
                <a:gd name="connsiteX38" fmla="*/ 5775702 w 5775702"/>
                <a:gd name="connsiteY38" fmla="*/ 507258 h 76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702" h="762081">
                  <a:moveTo>
                    <a:pt x="0" y="316113"/>
                  </a:moveTo>
                  <a:cubicBezTo>
                    <a:pt x="40898" y="452153"/>
                    <a:pt x="81797" y="588194"/>
                    <a:pt x="123987" y="651909"/>
                  </a:cubicBezTo>
                  <a:cubicBezTo>
                    <a:pt x="166177" y="715624"/>
                    <a:pt x="202339" y="781923"/>
                    <a:pt x="253139" y="698404"/>
                  </a:cubicBezTo>
                  <a:cubicBezTo>
                    <a:pt x="303939" y="614885"/>
                    <a:pt x="377987" y="213651"/>
                    <a:pt x="428787" y="150797"/>
                  </a:cubicBezTo>
                  <a:cubicBezTo>
                    <a:pt x="479587" y="87943"/>
                    <a:pt x="517471" y="335055"/>
                    <a:pt x="557939" y="321279"/>
                  </a:cubicBezTo>
                  <a:cubicBezTo>
                    <a:pt x="598407" y="307503"/>
                    <a:pt x="631986" y="26811"/>
                    <a:pt x="671593" y="68140"/>
                  </a:cubicBezTo>
                  <a:cubicBezTo>
                    <a:pt x="711200" y="109469"/>
                    <a:pt x="745641" y="558920"/>
                    <a:pt x="795580" y="569252"/>
                  </a:cubicBezTo>
                  <a:cubicBezTo>
                    <a:pt x="845519" y="579584"/>
                    <a:pt x="906651" y="212791"/>
                    <a:pt x="971227" y="130133"/>
                  </a:cubicBezTo>
                  <a:cubicBezTo>
                    <a:pt x="1035803" y="47475"/>
                    <a:pt x="1123628" y="-17101"/>
                    <a:pt x="1183038" y="73306"/>
                  </a:cubicBezTo>
                  <a:cubicBezTo>
                    <a:pt x="1242448" y="163713"/>
                    <a:pt x="1253641" y="567530"/>
                    <a:pt x="1327688" y="672574"/>
                  </a:cubicBezTo>
                  <a:cubicBezTo>
                    <a:pt x="1401735" y="777618"/>
                    <a:pt x="1546386" y="793116"/>
                    <a:pt x="1627322" y="703570"/>
                  </a:cubicBezTo>
                  <a:cubicBezTo>
                    <a:pt x="1708258" y="614024"/>
                    <a:pt x="1754753" y="244648"/>
                    <a:pt x="1813302" y="135299"/>
                  </a:cubicBezTo>
                  <a:cubicBezTo>
                    <a:pt x="1871851" y="25950"/>
                    <a:pt x="1924373" y="-30017"/>
                    <a:pt x="1978617" y="47475"/>
                  </a:cubicBezTo>
                  <a:cubicBezTo>
                    <a:pt x="2032861" y="124966"/>
                    <a:pt x="2087105" y="509841"/>
                    <a:pt x="2138766" y="600248"/>
                  </a:cubicBezTo>
                  <a:cubicBezTo>
                    <a:pt x="2190427" y="690655"/>
                    <a:pt x="2248115" y="651909"/>
                    <a:pt x="2288583" y="589916"/>
                  </a:cubicBezTo>
                  <a:cubicBezTo>
                    <a:pt x="2329051" y="527923"/>
                    <a:pt x="2340244" y="294587"/>
                    <a:pt x="2381573" y="228289"/>
                  </a:cubicBezTo>
                  <a:cubicBezTo>
                    <a:pt x="2422902" y="161991"/>
                    <a:pt x="2486617" y="159407"/>
                    <a:pt x="2536556" y="192126"/>
                  </a:cubicBezTo>
                  <a:cubicBezTo>
                    <a:pt x="2586495" y="224845"/>
                    <a:pt x="2632990" y="445265"/>
                    <a:pt x="2681207" y="424601"/>
                  </a:cubicBezTo>
                  <a:cubicBezTo>
                    <a:pt x="2729424" y="403937"/>
                    <a:pt x="2778502" y="124967"/>
                    <a:pt x="2825858" y="68140"/>
                  </a:cubicBezTo>
                  <a:cubicBezTo>
                    <a:pt x="2873214" y="11313"/>
                    <a:pt x="2926597" y="-24850"/>
                    <a:pt x="2965343" y="83638"/>
                  </a:cubicBezTo>
                  <a:cubicBezTo>
                    <a:pt x="3004089" y="192126"/>
                    <a:pt x="3001505" y="620913"/>
                    <a:pt x="3058332" y="719069"/>
                  </a:cubicBezTo>
                  <a:cubicBezTo>
                    <a:pt x="3115159" y="817225"/>
                    <a:pt x="3252061" y="712181"/>
                    <a:pt x="3306305" y="672574"/>
                  </a:cubicBezTo>
                  <a:cubicBezTo>
                    <a:pt x="3360549" y="632967"/>
                    <a:pt x="3339024" y="515869"/>
                    <a:pt x="3383797" y="481428"/>
                  </a:cubicBezTo>
                  <a:cubicBezTo>
                    <a:pt x="3428570" y="446987"/>
                    <a:pt x="3530170" y="440100"/>
                    <a:pt x="3574943" y="465930"/>
                  </a:cubicBezTo>
                  <a:cubicBezTo>
                    <a:pt x="3619716" y="491761"/>
                    <a:pt x="3607661" y="609720"/>
                    <a:pt x="3652434" y="636411"/>
                  </a:cubicBezTo>
                  <a:cubicBezTo>
                    <a:pt x="3697207" y="663103"/>
                    <a:pt x="3798807" y="609720"/>
                    <a:pt x="3843580" y="626079"/>
                  </a:cubicBezTo>
                  <a:cubicBezTo>
                    <a:pt x="3888353" y="642438"/>
                    <a:pt x="3866827" y="726818"/>
                    <a:pt x="3921071" y="734567"/>
                  </a:cubicBezTo>
                  <a:cubicBezTo>
                    <a:pt x="3975315" y="742316"/>
                    <a:pt x="4107051" y="761259"/>
                    <a:pt x="4169044" y="672574"/>
                  </a:cubicBezTo>
                  <a:cubicBezTo>
                    <a:pt x="4231037" y="583889"/>
                    <a:pt x="4241370" y="280811"/>
                    <a:pt x="4293031" y="202458"/>
                  </a:cubicBezTo>
                  <a:cubicBezTo>
                    <a:pt x="4344692" y="124105"/>
                    <a:pt x="4422183" y="139604"/>
                    <a:pt x="4479010" y="202458"/>
                  </a:cubicBezTo>
                  <a:cubicBezTo>
                    <a:pt x="4535837" y="265312"/>
                    <a:pt x="4587498" y="523618"/>
                    <a:pt x="4633993" y="579584"/>
                  </a:cubicBezTo>
                  <a:cubicBezTo>
                    <a:pt x="4680488" y="635550"/>
                    <a:pt x="4708902" y="625218"/>
                    <a:pt x="4757980" y="538255"/>
                  </a:cubicBezTo>
                  <a:cubicBezTo>
                    <a:pt x="4807058" y="451292"/>
                    <a:pt x="4876800" y="138744"/>
                    <a:pt x="4928461" y="57808"/>
                  </a:cubicBezTo>
                  <a:cubicBezTo>
                    <a:pt x="4980122" y="-23128"/>
                    <a:pt x="5030922" y="-13657"/>
                    <a:pt x="5067946" y="52641"/>
                  </a:cubicBezTo>
                  <a:cubicBezTo>
                    <a:pt x="5104970" y="118939"/>
                    <a:pt x="5107553" y="387576"/>
                    <a:pt x="5150604" y="455597"/>
                  </a:cubicBezTo>
                  <a:cubicBezTo>
                    <a:pt x="5193655" y="523618"/>
                    <a:pt x="5272007" y="523618"/>
                    <a:pt x="5326251" y="460764"/>
                  </a:cubicBezTo>
                  <a:cubicBezTo>
                    <a:pt x="5380495" y="397910"/>
                    <a:pt x="5426129" y="140465"/>
                    <a:pt x="5476068" y="78472"/>
                  </a:cubicBezTo>
                  <a:cubicBezTo>
                    <a:pt x="5526007" y="16479"/>
                    <a:pt x="5575946" y="17340"/>
                    <a:pt x="5625885" y="88804"/>
                  </a:cubicBezTo>
                  <a:cubicBezTo>
                    <a:pt x="5675824" y="160268"/>
                    <a:pt x="5725763" y="333763"/>
                    <a:pt x="5775702" y="507258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1748626" y="2738927"/>
              <a:ext cx="5775702" cy="762081"/>
            </a:xfrm>
            <a:custGeom>
              <a:avLst/>
              <a:gdLst>
                <a:gd name="connsiteX0" fmla="*/ 0 w 5775702"/>
                <a:gd name="connsiteY0" fmla="*/ 316113 h 762081"/>
                <a:gd name="connsiteX1" fmla="*/ 123987 w 5775702"/>
                <a:gd name="connsiteY1" fmla="*/ 651909 h 762081"/>
                <a:gd name="connsiteX2" fmla="*/ 253139 w 5775702"/>
                <a:gd name="connsiteY2" fmla="*/ 698404 h 762081"/>
                <a:gd name="connsiteX3" fmla="*/ 428787 w 5775702"/>
                <a:gd name="connsiteY3" fmla="*/ 150797 h 762081"/>
                <a:gd name="connsiteX4" fmla="*/ 557939 w 5775702"/>
                <a:gd name="connsiteY4" fmla="*/ 321279 h 762081"/>
                <a:gd name="connsiteX5" fmla="*/ 671593 w 5775702"/>
                <a:gd name="connsiteY5" fmla="*/ 68140 h 762081"/>
                <a:gd name="connsiteX6" fmla="*/ 795580 w 5775702"/>
                <a:gd name="connsiteY6" fmla="*/ 569252 h 762081"/>
                <a:gd name="connsiteX7" fmla="*/ 971227 w 5775702"/>
                <a:gd name="connsiteY7" fmla="*/ 130133 h 762081"/>
                <a:gd name="connsiteX8" fmla="*/ 1183038 w 5775702"/>
                <a:gd name="connsiteY8" fmla="*/ 73306 h 762081"/>
                <a:gd name="connsiteX9" fmla="*/ 1327688 w 5775702"/>
                <a:gd name="connsiteY9" fmla="*/ 672574 h 762081"/>
                <a:gd name="connsiteX10" fmla="*/ 1627322 w 5775702"/>
                <a:gd name="connsiteY10" fmla="*/ 703570 h 762081"/>
                <a:gd name="connsiteX11" fmla="*/ 1813302 w 5775702"/>
                <a:gd name="connsiteY11" fmla="*/ 135299 h 762081"/>
                <a:gd name="connsiteX12" fmla="*/ 1978617 w 5775702"/>
                <a:gd name="connsiteY12" fmla="*/ 47475 h 762081"/>
                <a:gd name="connsiteX13" fmla="*/ 2138766 w 5775702"/>
                <a:gd name="connsiteY13" fmla="*/ 600248 h 762081"/>
                <a:gd name="connsiteX14" fmla="*/ 2288583 w 5775702"/>
                <a:gd name="connsiteY14" fmla="*/ 589916 h 762081"/>
                <a:gd name="connsiteX15" fmla="*/ 2381573 w 5775702"/>
                <a:gd name="connsiteY15" fmla="*/ 228289 h 762081"/>
                <a:gd name="connsiteX16" fmla="*/ 2536556 w 5775702"/>
                <a:gd name="connsiteY16" fmla="*/ 192126 h 762081"/>
                <a:gd name="connsiteX17" fmla="*/ 2681207 w 5775702"/>
                <a:gd name="connsiteY17" fmla="*/ 424601 h 762081"/>
                <a:gd name="connsiteX18" fmla="*/ 2825858 w 5775702"/>
                <a:gd name="connsiteY18" fmla="*/ 68140 h 762081"/>
                <a:gd name="connsiteX19" fmla="*/ 2965343 w 5775702"/>
                <a:gd name="connsiteY19" fmla="*/ 83638 h 762081"/>
                <a:gd name="connsiteX20" fmla="*/ 3058332 w 5775702"/>
                <a:gd name="connsiteY20" fmla="*/ 719069 h 762081"/>
                <a:gd name="connsiteX21" fmla="*/ 3306305 w 5775702"/>
                <a:gd name="connsiteY21" fmla="*/ 672574 h 762081"/>
                <a:gd name="connsiteX22" fmla="*/ 3383797 w 5775702"/>
                <a:gd name="connsiteY22" fmla="*/ 481428 h 762081"/>
                <a:gd name="connsiteX23" fmla="*/ 3574943 w 5775702"/>
                <a:gd name="connsiteY23" fmla="*/ 465930 h 762081"/>
                <a:gd name="connsiteX24" fmla="*/ 3652434 w 5775702"/>
                <a:gd name="connsiteY24" fmla="*/ 636411 h 762081"/>
                <a:gd name="connsiteX25" fmla="*/ 3843580 w 5775702"/>
                <a:gd name="connsiteY25" fmla="*/ 626079 h 762081"/>
                <a:gd name="connsiteX26" fmla="*/ 3921071 w 5775702"/>
                <a:gd name="connsiteY26" fmla="*/ 734567 h 762081"/>
                <a:gd name="connsiteX27" fmla="*/ 4169044 w 5775702"/>
                <a:gd name="connsiteY27" fmla="*/ 672574 h 762081"/>
                <a:gd name="connsiteX28" fmla="*/ 4293031 w 5775702"/>
                <a:gd name="connsiteY28" fmla="*/ 202458 h 762081"/>
                <a:gd name="connsiteX29" fmla="*/ 4479010 w 5775702"/>
                <a:gd name="connsiteY29" fmla="*/ 202458 h 762081"/>
                <a:gd name="connsiteX30" fmla="*/ 4633993 w 5775702"/>
                <a:gd name="connsiteY30" fmla="*/ 579584 h 762081"/>
                <a:gd name="connsiteX31" fmla="*/ 4757980 w 5775702"/>
                <a:gd name="connsiteY31" fmla="*/ 538255 h 762081"/>
                <a:gd name="connsiteX32" fmla="*/ 4928461 w 5775702"/>
                <a:gd name="connsiteY32" fmla="*/ 57808 h 762081"/>
                <a:gd name="connsiteX33" fmla="*/ 5067946 w 5775702"/>
                <a:gd name="connsiteY33" fmla="*/ 52641 h 762081"/>
                <a:gd name="connsiteX34" fmla="*/ 5150604 w 5775702"/>
                <a:gd name="connsiteY34" fmla="*/ 455597 h 762081"/>
                <a:gd name="connsiteX35" fmla="*/ 5326251 w 5775702"/>
                <a:gd name="connsiteY35" fmla="*/ 460764 h 762081"/>
                <a:gd name="connsiteX36" fmla="*/ 5476068 w 5775702"/>
                <a:gd name="connsiteY36" fmla="*/ 78472 h 762081"/>
                <a:gd name="connsiteX37" fmla="*/ 5625885 w 5775702"/>
                <a:gd name="connsiteY37" fmla="*/ 88804 h 762081"/>
                <a:gd name="connsiteX38" fmla="*/ 5775702 w 5775702"/>
                <a:gd name="connsiteY38" fmla="*/ 507258 h 76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775702" h="762081">
                  <a:moveTo>
                    <a:pt x="0" y="316113"/>
                  </a:moveTo>
                  <a:cubicBezTo>
                    <a:pt x="40898" y="452153"/>
                    <a:pt x="81797" y="588194"/>
                    <a:pt x="123987" y="651909"/>
                  </a:cubicBezTo>
                  <a:cubicBezTo>
                    <a:pt x="166177" y="715624"/>
                    <a:pt x="202339" y="781923"/>
                    <a:pt x="253139" y="698404"/>
                  </a:cubicBezTo>
                  <a:cubicBezTo>
                    <a:pt x="303939" y="614885"/>
                    <a:pt x="377987" y="213651"/>
                    <a:pt x="428787" y="150797"/>
                  </a:cubicBezTo>
                  <a:cubicBezTo>
                    <a:pt x="479587" y="87943"/>
                    <a:pt x="517471" y="335055"/>
                    <a:pt x="557939" y="321279"/>
                  </a:cubicBezTo>
                  <a:cubicBezTo>
                    <a:pt x="598407" y="307503"/>
                    <a:pt x="631986" y="26811"/>
                    <a:pt x="671593" y="68140"/>
                  </a:cubicBezTo>
                  <a:cubicBezTo>
                    <a:pt x="711200" y="109469"/>
                    <a:pt x="745641" y="558920"/>
                    <a:pt x="795580" y="569252"/>
                  </a:cubicBezTo>
                  <a:cubicBezTo>
                    <a:pt x="845519" y="579584"/>
                    <a:pt x="906651" y="212791"/>
                    <a:pt x="971227" y="130133"/>
                  </a:cubicBezTo>
                  <a:cubicBezTo>
                    <a:pt x="1035803" y="47475"/>
                    <a:pt x="1123628" y="-17101"/>
                    <a:pt x="1183038" y="73306"/>
                  </a:cubicBezTo>
                  <a:cubicBezTo>
                    <a:pt x="1242448" y="163713"/>
                    <a:pt x="1253641" y="567530"/>
                    <a:pt x="1327688" y="672574"/>
                  </a:cubicBezTo>
                  <a:cubicBezTo>
                    <a:pt x="1401735" y="777618"/>
                    <a:pt x="1546386" y="793116"/>
                    <a:pt x="1627322" y="703570"/>
                  </a:cubicBezTo>
                  <a:cubicBezTo>
                    <a:pt x="1708258" y="614024"/>
                    <a:pt x="1754753" y="244648"/>
                    <a:pt x="1813302" y="135299"/>
                  </a:cubicBezTo>
                  <a:cubicBezTo>
                    <a:pt x="1871851" y="25950"/>
                    <a:pt x="1924373" y="-30017"/>
                    <a:pt x="1978617" y="47475"/>
                  </a:cubicBezTo>
                  <a:cubicBezTo>
                    <a:pt x="2032861" y="124966"/>
                    <a:pt x="2087105" y="509841"/>
                    <a:pt x="2138766" y="600248"/>
                  </a:cubicBezTo>
                  <a:cubicBezTo>
                    <a:pt x="2190427" y="690655"/>
                    <a:pt x="2248115" y="651909"/>
                    <a:pt x="2288583" y="589916"/>
                  </a:cubicBezTo>
                  <a:cubicBezTo>
                    <a:pt x="2329051" y="527923"/>
                    <a:pt x="2340244" y="294587"/>
                    <a:pt x="2381573" y="228289"/>
                  </a:cubicBezTo>
                  <a:cubicBezTo>
                    <a:pt x="2422902" y="161991"/>
                    <a:pt x="2486617" y="159407"/>
                    <a:pt x="2536556" y="192126"/>
                  </a:cubicBezTo>
                  <a:cubicBezTo>
                    <a:pt x="2586495" y="224845"/>
                    <a:pt x="2632990" y="445265"/>
                    <a:pt x="2681207" y="424601"/>
                  </a:cubicBezTo>
                  <a:cubicBezTo>
                    <a:pt x="2729424" y="403937"/>
                    <a:pt x="2778502" y="124967"/>
                    <a:pt x="2825858" y="68140"/>
                  </a:cubicBezTo>
                  <a:cubicBezTo>
                    <a:pt x="2873214" y="11313"/>
                    <a:pt x="2926597" y="-24850"/>
                    <a:pt x="2965343" y="83638"/>
                  </a:cubicBezTo>
                  <a:cubicBezTo>
                    <a:pt x="3004089" y="192126"/>
                    <a:pt x="3001505" y="620913"/>
                    <a:pt x="3058332" y="719069"/>
                  </a:cubicBezTo>
                  <a:cubicBezTo>
                    <a:pt x="3115159" y="817225"/>
                    <a:pt x="3252061" y="712181"/>
                    <a:pt x="3306305" y="672574"/>
                  </a:cubicBezTo>
                  <a:cubicBezTo>
                    <a:pt x="3360549" y="632967"/>
                    <a:pt x="3339024" y="515869"/>
                    <a:pt x="3383797" y="481428"/>
                  </a:cubicBezTo>
                  <a:cubicBezTo>
                    <a:pt x="3428570" y="446987"/>
                    <a:pt x="3530170" y="440100"/>
                    <a:pt x="3574943" y="465930"/>
                  </a:cubicBezTo>
                  <a:cubicBezTo>
                    <a:pt x="3619716" y="491761"/>
                    <a:pt x="3607661" y="609720"/>
                    <a:pt x="3652434" y="636411"/>
                  </a:cubicBezTo>
                  <a:cubicBezTo>
                    <a:pt x="3697207" y="663103"/>
                    <a:pt x="3798807" y="609720"/>
                    <a:pt x="3843580" y="626079"/>
                  </a:cubicBezTo>
                  <a:cubicBezTo>
                    <a:pt x="3888353" y="642438"/>
                    <a:pt x="3866827" y="726818"/>
                    <a:pt x="3921071" y="734567"/>
                  </a:cubicBezTo>
                  <a:cubicBezTo>
                    <a:pt x="3975315" y="742316"/>
                    <a:pt x="4107051" y="761259"/>
                    <a:pt x="4169044" y="672574"/>
                  </a:cubicBezTo>
                  <a:cubicBezTo>
                    <a:pt x="4231037" y="583889"/>
                    <a:pt x="4241370" y="280811"/>
                    <a:pt x="4293031" y="202458"/>
                  </a:cubicBezTo>
                  <a:cubicBezTo>
                    <a:pt x="4344692" y="124105"/>
                    <a:pt x="4422183" y="139604"/>
                    <a:pt x="4479010" y="202458"/>
                  </a:cubicBezTo>
                  <a:cubicBezTo>
                    <a:pt x="4535837" y="265312"/>
                    <a:pt x="4587498" y="523618"/>
                    <a:pt x="4633993" y="579584"/>
                  </a:cubicBezTo>
                  <a:cubicBezTo>
                    <a:pt x="4680488" y="635550"/>
                    <a:pt x="4708902" y="625218"/>
                    <a:pt x="4757980" y="538255"/>
                  </a:cubicBezTo>
                  <a:cubicBezTo>
                    <a:pt x="4807058" y="451292"/>
                    <a:pt x="4876800" y="138744"/>
                    <a:pt x="4928461" y="57808"/>
                  </a:cubicBezTo>
                  <a:cubicBezTo>
                    <a:pt x="4980122" y="-23128"/>
                    <a:pt x="5030922" y="-13657"/>
                    <a:pt x="5067946" y="52641"/>
                  </a:cubicBezTo>
                  <a:cubicBezTo>
                    <a:pt x="5104970" y="118939"/>
                    <a:pt x="5107553" y="387576"/>
                    <a:pt x="5150604" y="455597"/>
                  </a:cubicBezTo>
                  <a:cubicBezTo>
                    <a:pt x="5193655" y="523618"/>
                    <a:pt x="5272007" y="523618"/>
                    <a:pt x="5326251" y="460764"/>
                  </a:cubicBezTo>
                  <a:cubicBezTo>
                    <a:pt x="5380495" y="397910"/>
                    <a:pt x="5426129" y="140465"/>
                    <a:pt x="5476068" y="78472"/>
                  </a:cubicBezTo>
                  <a:cubicBezTo>
                    <a:pt x="5526007" y="16479"/>
                    <a:pt x="5575946" y="17340"/>
                    <a:pt x="5625885" y="88804"/>
                  </a:cubicBezTo>
                  <a:cubicBezTo>
                    <a:pt x="5675824" y="160268"/>
                    <a:pt x="5725763" y="333763"/>
                    <a:pt x="5775702" y="507258"/>
                  </a:cubicBezTo>
                </a:path>
              </a:pathLst>
            </a:cu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980728"/>
            <a:ext cx="7381875" cy="645195"/>
          </a:xfrm>
        </p:spPr>
        <p:txBody>
          <a:bodyPr/>
          <a:lstStyle/>
          <a:p>
            <a:r>
              <a:rPr lang="nl-NL" sz="3200" dirty="0" smtClean="0"/>
              <a:t>OF: bij niet-vermijdbare variabiliteit:</a:t>
            </a:r>
            <a:br>
              <a:rPr lang="nl-NL" sz="3200" dirty="0" smtClean="0"/>
            </a:br>
            <a:r>
              <a:rPr lang="nl-NL" sz="3200" i="1" dirty="0" smtClean="0"/>
              <a:t>volg variabiliteit d.m.v. flexibiliteit</a:t>
            </a:r>
            <a:endParaRPr lang="nl-NL" sz="2800" i="1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705792" y="2285259"/>
            <a:ext cx="0" cy="21857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606003" y="4183015"/>
            <a:ext cx="61926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70769" y="2877579"/>
            <a:ext cx="1107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000000"/>
                </a:solidFill>
                <a:sym typeface="Wingdings"/>
              </a:rPr>
              <a:t></a:t>
            </a:r>
            <a:r>
              <a:rPr lang="nl-NL" b="1" dirty="0" smtClean="0">
                <a:solidFill>
                  <a:srgbClr val="000000"/>
                </a:solidFill>
              </a:rPr>
              <a:t/>
            </a:r>
            <a:br>
              <a:rPr lang="nl-NL" b="1" dirty="0" smtClean="0">
                <a:solidFill>
                  <a:srgbClr val="000000"/>
                </a:solidFill>
              </a:rPr>
            </a:br>
            <a:r>
              <a:rPr lang="nl-NL" b="1" dirty="0" smtClean="0">
                <a:solidFill>
                  <a:srgbClr val="000000"/>
                </a:solidFill>
              </a:rPr>
              <a:t>werklast</a:t>
            </a:r>
            <a:endParaRPr lang="nl-NL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2547" y="4183015"/>
            <a:ext cx="90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000000"/>
                </a:solidFill>
              </a:rPr>
              <a:t>Tijd </a:t>
            </a:r>
            <a:r>
              <a:rPr lang="nl-NL" b="1" dirty="0" smtClean="0">
                <a:solidFill>
                  <a:srgbClr val="000000"/>
                </a:solidFill>
                <a:sym typeface="Wingdings"/>
              </a:rPr>
              <a:t></a:t>
            </a:r>
            <a:endParaRPr lang="nl-NL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8411" y="231080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i="1" dirty="0" smtClean="0">
                <a:solidFill>
                  <a:srgbClr val="000000"/>
                </a:solidFill>
              </a:rPr>
              <a:t>Capaciteit</a:t>
            </a:r>
            <a:endParaRPr lang="nl-NL" b="1" i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2613" y="4604935"/>
            <a:ext cx="5358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Nodig: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Goede voorspellingen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 smtClean="0">
                <a:solidFill>
                  <a:srgbClr val="000000"/>
                </a:solidFill>
                <a:latin typeface="Arial" charset="0"/>
              </a:rPr>
              <a:t>Flexibele capaciteitsinzet</a:t>
            </a:r>
          </a:p>
          <a:p>
            <a:pPr lvl="1"/>
            <a:r>
              <a:rPr lang="nl-NL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	</a:t>
            </a:r>
            <a:r>
              <a:rPr lang="nl-NL" sz="2400" i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 vermijd blokkenschema’s!</a:t>
            </a:r>
            <a:endParaRPr lang="nl-NL" sz="2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0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/>
              <a:t>Simulatie in Excel van 2 CT scanners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3" y="1772816"/>
            <a:ext cx="7118350" cy="4474294"/>
          </a:xfrm>
        </p:spPr>
        <p:txBody>
          <a:bodyPr/>
          <a:lstStyle/>
          <a:p>
            <a:r>
              <a:rPr lang="nl-NL" dirty="0" smtClean="0"/>
              <a:t>Proces: </a:t>
            </a:r>
          </a:p>
          <a:p>
            <a:pPr lvl="1"/>
            <a:r>
              <a:rPr lang="nl-NL" dirty="0" smtClean="0"/>
              <a:t>Patiënt meldt zich bij balie</a:t>
            </a:r>
          </a:p>
          <a:p>
            <a:pPr lvl="1"/>
            <a:r>
              <a:rPr lang="nl-NL" dirty="0" smtClean="0"/>
              <a:t>Wacht in de wachtkamer op hun beurt</a:t>
            </a:r>
          </a:p>
          <a:p>
            <a:pPr lvl="1"/>
            <a:r>
              <a:rPr lang="nl-NL" dirty="0" smtClean="0"/>
              <a:t>Patiënt wordt gescand</a:t>
            </a:r>
          </a:p>
          <a:p>
            <a:pPr lvl="1"/>
            <a:r>
              <a:rPr lang="nl-NL" dirty="0" smtClean="0"/>
              <a:t>Patiënt gaat naar huis</a:t>
            </a:r>
          </a:p>
          <a:p>
            <a:r>
              <a:rPr lang="nl-NL" dirty="0" smtClean="0"/>
              <a:t>Twee varianten:</a:t>
            </a:r>
          </a:p>
          <a:p>
            <a:pPr lvl="1"/>
            <a:r>
              <a:rPr lang="nl-NL" dirty="0" smtClean="0"/>
              <a:t>CT scanner 1 en CT scanner 2 hebben een eigen wachtrij</a:t>
            </a:r>
          </a:p>
          <a:p>
            <a:pPr lvl="1"/>
            <a:r>
              <a:rPr lang="nl-NL" dirty="0" smtClean="0"/>
              <a:t>CT 1 en CT 2 hebben samen één wachtrij</a:t>
            </a:r>
          </a:p>
          <a:p>
            <a:r>
              <a:rPr lang="nl-NL" dirty="0" smtClean="0"/>
              <a:t>Onzeker zijn (tussen een gegeven minimum en maximum):</a:t>
            </a:r>
          </a:p>
          <a:p>
            <a:pPr lvl="1"/>
            <a:r>
              <a:rPr lang="nl-NL" dirty="0" smtClean="0"/>
              <a:t>Het aantal patiënten dat aankomt</a:t>
            </a:r>
          </a:p>
          <a:p>
            <a:pPr lvl="1"/>
            <a:r>
              <a:rPr lang="nl-NL" dirty="0" smtClean="0"/>
              <a:t>De capaciteit van CT 1 en CT 2</a:t>
            </a:r>
          </a:p>
          <a:p>
            <a:r>
              <a:rPr lang="nl-NL" dirty="0" smtClean="0"/>
              <a:t>Patiënten die niet geholpen worden, komen op de wachtlijst</a:t>
            </a:r>
            <a:endParaRPr lang="nl-NL" dirty="0"/>
          </a:p>
        </p:txBody>
      </p:sp>
      <p:pic>
        <p:nvPicPr>
          <p:cNvPr id="7" name="Picture 2" descr="http://www.manalihospital.com/wp-content/uploads/2012/12/CT-Sc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8894" y="1988840"/>
            <a:ext cx="2846962" cy="19127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60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381875" cy="1143000"/>
          </a:xfrm>
        </p:spPr>
        <p:txBody>
          <a:bodyPr/>
          <a:lstStyle/>
          <a:p>
            <a:r>
              <a:rPr lang="nl-NL" sz="3200" dirty="0" smtClean="0"/>
              <a:t>Start Excel, en voer de volgende gegevens in:</a:t>
            </a:r>
            <a:endParaRPr lang="nl-NL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44824"/>
            <a:ext cx="4764199" cy="437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7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 maken vervolgens enkele kolommen gereed</a:t>
            </a:r>
            <a:br>
              <a:rPr lang="nl-NL" dirty="0" smtClean="0"/>
            </a:br>
            <a:r>
              <a:rPr lang="nl-NL" dirty="0" smtClean="0"/>
              <a:t>voor de simulatie van CT 1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4" y="1844824"/>
            <a:ext cx="6783025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885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Nu gaan we random getallen trekken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2" y="1844824"/>
            <a:ext cx="7380287" cy="3560763"/>
          </a:xfrm>
        </p:spPr>
        <p:txBody>
          <a:bodyPr/>
          <a:lstStyle/>
          <a:p>
            <a:r>
              <a:rPr lang="nl-NL" dirty="0" smtClean="0"/>
              <a:t>We kunnen willekeurige gehele getallen trekken met de Excel functie RANDBETWEEN (in Nederlands: ASELECT.TUSSEN)</a:t>
            </a:r>
          </a:p>
          <a:p>
            <a:r>
              <a:rPr lang="nl-NL" dirty="0" smtClean="0"/>
              <a:t>Bijv. “=RANDBETWEEN(10,13)” trekt een willekeurig getal ts. 10 en 13</a:t>
            </a:r>
          </a:p>
          <a:p>
            <a:r>
              <a:rPr lang="nl-NL" dirty="0" smtClean="0"/>
              <a:t>Vul in cel E2 de volgende formule in (vergeet de $-tekens niet!):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56992"/>
            <a:ext cx="617540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7236296" y="4869160"/>
            <a:ext cx="144016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6022551" y="5733256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Op sommige pc’s</a:t>
            </a:r>
            <a:br>
              <a:rPr lang="nl-NL" dirty="0" smtClean="0"/>
            </a:br>
            <a:r>
              <a:rPr lang="nl-NL" dirty="0" smtClean="0"/>
              <a:t>is dit een semicolon (;)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3201588" y="5766006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De $-tekens bevriezen </a:t>
            </a:r>
            <a:br>
              <a:rPr lang="nl-NL" dirty="0" smtClean="0"/>
            </a:br>
            <a:r>
              <a:rPr lang="nl-NL" dirty="0" smtClean="0"/>
              <a:t>de cel-verwijzing</a:t>
            </a:r>
            <a:endParaRPr lang="nl-NL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5453855" y="4869160"/>
            <a:ext cx="1350393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1912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Kopieer en plak cel E2 naar E3 t/m E1000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3" y="1772816"/>
            <a:ext cx="7118350" cy="3560763"/>
          </a:xfrm>
        </p:spPr>
        <p:txBody>
          <a:bodyPr/>
          <a:lstStyle/>
          <a:p>
            <a:r>
              <a:rPr lang="nl-NL" dirty="0" smtClean="0"/>
              <a:t>We zien nu willekeurige getallen in kolom E</a:t>
            </a:r>
          </a:p>
          <a:p>
            <a:r>
              <a:rPr lang="nl-NL" dirty="0" smtClean="0"/>
              <a:t>Met F9 worden alle getallen opnieuw getrokken!</a:t>
            </a:r>
          </a:p>
          <a:p>
            <a:r>
              <a:rPr lang="nl-NL" dirty="0" smtClean="0"/>
              <a:t>Dit gebeurt ook bij iedere cel-wijziging</a:t>
            </a:r>
          </a:p>
          <a:p>
            <a:endParaRPr lang="nl-NL" dirty="0"/>
          </a:p>
          <a:p>
            <a:r>
              <a:rPr lang="nl-NL" dirty="0" smtClean="0"/>
              <a:t>Vul nu cel F2 in. Plaats de muis </a:t>
            </a:r>
            <a:r>
              <a:rPr lang="nl-NL" dirty="0" err="1" smtClean="0"/>
              <a:t>rechtsonderin</a:t>
            </a:r>
            <a:r>
              <a:rPr lang="nl-NL" dirty="0" smtClean="0"/>
              <a:t> de cel F2, en dubbelklik op het zwarte plusteken om de formule te kopiëren naar F3 t/m F1000</a:t>
            </a:r>
          </a:p>
          <a:p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60" y="4256813"/>
            <a:ext cx="4447619" cy="262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4103427" y="3946208"/>
            <a:ext cx="2124757" cy="14132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1964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1719330" y="1556792"/>
            <a:ext cx="7424670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4" descr="UT_Strookwit_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10755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58918" y="4417516"/>
            <a:ext cx="42348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sz="2400" i="1" kern="0" dirty="0" smtClean="0">
                <a:solidFill>
                  <a:srgbClr val="FF3300"/>
                </a:solidFill>
              </a:rPr>
              <a:t>Center for Healthcare Operations Improvement &amp; Research</a:t>
            </a:r>
            <a:endParaRPr lang="en-US" sz="2400" kern="0" dirty="0" smtClean="0">
              <a:solidFill>
                <a:srgbClr val="FF3300"/>
              </a:solidFill>
            </a:endParaRPr>
          </a:p>
        </p:txBody>
      </p:sp>
      <p:pic>
        <p:nvPicPr>
          <p:cNvPr id="12" name="Picture 2" descr="E:\CHOIR\Persberichten, interviews, prijzen\foto proefschriften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2492896"/>
            <a:ext cx="3912097" cy="3184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CHOIR\Logo CHOIR\Choir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06" y="3697436"/>
            <a:ext cx="2247614" cy="1088117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762623" y="653347"/>
            <a:ext cx="4382025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 altLang="nl-NL" b="1" dirty="0" err="1" smtClean="0"/>
              <a:t>Onze</a:t>
            </a:r>
            <a:r>
              <a:rPr lang="en-US" altLang="nl-NL" b="1" dirty="0" smtClean="0"/>
              <a:t> </a:t>
            </a:r>
            <a:r>
              <a:rPr lang="en-US" altLang="nl-NL" b="1" dirty="0"/>
              <a:t>website:</a:t>
            </a:r>
          </a:p>
          <a:p>
            <a:pPr algn="ctr"/>
            <a:r>
              <a:rPr lang="en-US" altLang="nl-NL" b="1" dirty="0">
                <a:solidFill>
                  <a:srgbClr val="FF3300"/>
                </a:solidFill>
              </a:rPr>
              <a:t>http://www.utwente.nl/choir</a:t>
            </a:r>
          </a:p>
          <a:p>
            <a:pPr algn="ctr"/>
            <a:endParaRPr lang="en-US" altLang="nl-NL" b="1" dirty="0">
              <a:solidFill>
                <a:srgbClr val="FF3300"/>
              </a:solidFill>
            </a:endParaRPr>
          </a:p>
          <a:p>
            <a:pPr algn="ctr"/>
            <a:r>
              <a:rPr lang="en-US" altLang="nl-NL" b="1" dirty="0"/>
              <a:t>Online </a:t>
            </a:r>
            <a:r>
              <a:rPr lang="en-US" altLang="nl-NL" b="1" dirty="0" err="1" smtClean="0"/>
              <a:t>bibliografie</a:t>
            </a:r>
            <a:r>
              <a:rPr lang="en-US" altLang="nl-NL" b="1" dirty="0" smtClean="0"/>
              <a:t>:</a:t>
            </a:r>
            <a:endParaRPr lang="en-US" altLang="nl-NL" b="1" dirty="0"/>
          </a:p>
          <a:p>
            <a:pPr algn="ctr"/>
            <a:r>
              <a:rPr lang="en-US" altLang="nl-NL" b="1" dirty="0">
                <a:solidFill>
                  <a:srgbClr val="FF3300"/>
                </a:solidFill>
              </a:rPr>
              <a:t>http://www.utwente.nl/choir/orchestra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" y="28533"/>
            <a:ext cx="4776665" cy="3184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0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274371" cy="1143000"/>
          </a:xfrm>
        </p:spPr>
        <p:txBody>
          <a:bodyPr/>
          <a:lstStyle/>
          <a:p>
            <a:r>
              <a:rPr lang="nl-NL" dirty="0" smtClean="0"/>
              <a:t>Nu de overige kolommen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3" y="1700808"/>
            <a:ext cx="7118350" cy="4536504"/>
          </a:xfrm>
        </p:spPr>
        <p:txBody>
          <a:bodyPr/>
          <a:lstStyle/>
          <a:p>
            <a:r>
              <a:rPr lang="nl-NL" dirty="0" smtClean="0"/>
              <a:t>Kolom G bevat het aantal behandelde patiënten</a:t>
            </a:r>
          </a:p>
          <a:p>
            <a:r>
              <a:rPr lang="nl-NL" dirty="0" smtClean="0"/>
              <a:t>In cel G2 plaatsen we het minimum zijn van de aankomsten en de capaciteit :   =MIN(E2:F2)</a:t>
            </a:r>
          </a:p>
          <a:p>
            <a:r>
              <a:rPr lang="nl-NL" dirty="0" smtClean="0"/>
              <a:t>In cel H2 plaatsen we het aantal onbehandelde patiënten:   =E2-G2</a:t>
            </a:r>
          </a:p>
          <a:p>
            <a:r>
              <a:rPr lang="nl-NL" dirty="0" smtClean="0"/>
              <a:t>In cel I2 plaatsen we de overgebleven capaciteit:   = F2-G2</a:t>
            </a:r>
          </a:p>
          <a:p>
            <a:r>
              <a:rPr lang="nl-NL" dirty="0" smtClean="0"/>
              <a:t>Vanaf rij 3 worden de formules in kolom G en H iets anders:</a:t>
            </a:r>
          </a:p>
          <a:p>
            <a:pPr lvl="1"/>
            <a:r>
              <a:rPr lang="nl-NL" dirty="0"/>
              <a:t>Cel G3:   =MIN(E3+H2,F3</a:t>
            </a:r>
            <a:r>
              <a:rPr lang="nl-NL" dirty="0" smtClean="0"/>
              <a:t>)          </a:t>
            </a:r>
          </a:p>
          <a:p>
            <a:pPr marL="257175" lvl="1" indent="0">
              <a:buNone/>
            </a:pPr>
            <a:r>
              <a:rPr lang="nl-NL" dirty="0" smtClean="0"/>
              <a:t>					(hier tellen we de wachtlijst op bij de nieuwe aankomsten)</a:t>
            </a:r>
          </a:p>
          <a:p>
            <a:pPr lvl="1"/>
            <a:r>
              <a:rPr lang="nl-NL" dirty="0"/>
              <a:t>Cel H3: </a:t>
            </a:r>
            <a:r>
              <a:rPr lang="nl-NL" dirty="0" smtClean="0"/>
              <a:t>  =E3+H2-G3</a:t>
            </a:r>
          </a:p>
          <a:p>
            <a:pPr marL="257175" lvl="1" indent="0">
              <a:buNone/>
            </a:pPr>
            <a:r>
              <a:rPr lang="nl-NL" dirty="0" smtClean="0"/>
              <a:t>					(</a:t>
            </a:r>
            <a:r>
              <a:rPr lang="nl-NL" dirty="0" err="1" smtClean="0"/>
              <a:t>i.d</a:t>
            </a:r>
            <a:r>
              <a:rPr lang="nl-NL" dirty="0" smtClean="0"/>
              <a:t>.)</a:t>
            </a:r>
          </a:p>
          <a:p>
            <a:pPr lvl="1"/>
            <a:r>
              <a:rPr lang="nl-NL" dirty="0" smtClean="0"/>
              <a:t>Cel I3:     =F3-G3   (onveranderd)</a:t>
            </a:r>
          </a:p>
          <a:p>
            <a:r>
              <a:rPr lang="nl-NL" dirty="0" smtClean="0"/>
              <a:t>Kopieer de formules uit rij 3 rij 4 t/m 1000</a:t>
            </a:r>
          </a:p>
        </p:txBody>
      </p:sp>
    </p:spTree>
    <p:extLst>
      <p:ext uri="{BB962C8B-B14F-4D97-AF65-F5344CB8AC3E}">
        <p14:creationId xmlns:p14="http://schemas.microsoft.com/office/powerpoint/2010/main" val="99701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simulatie van CT 1 is nu klaar!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3" y="1772816"/>
            <a:ext cx="7118350" cy="3560763"/>
          </a:xfrm>
        </p:spPr>
        <p:txBody>
          <a:bodyPr/>
          <a:lstStyle/>
          <a:p>
            <a:r>
              <a:rPr lang="nl-NL" dirty="0" smtClean="0"/>
              <a:t>Kopieer kolommen E t/m I naar cellen K t/m O</a:t>
            </a:r>
          </a:p>
          <a:p>
            <a:r>
              <a:rPr lang="nl-NL" dirty="0" smtClean="0"/>
              <a:t>Pas de kopjes van kolom N en O aan naar </a:t>
            </a:r>
            <a:r>
              <a:rPr lang="nl-NL" i="1" dirty="0" smtClean="0"/>
              <a:t>Wachtlijst 2</a:t>
            </a:r>
            <a:r>
              <a:rPr lang="nl-NL" dirty="0" smtClean="0"/>
              <a:t> en </a:t>
            </a:r>
            <a:r>
              <a:rPr lang="nl-NL" i="1" dirty="0" smtClean="0"/>
              <a:t>Onbenut 2</a:t>
            </a:r>
          </a:p>
          <a:p>
            <a:r>
              <a:rPr lang="nl-NL" dirty="0" smtClean="0"/>
              <a:t>Trek de aankomsten en capaciteit nu uit resp. rij 6 en 7</a:t>
            </a:r>
          </a:p>
          <a:p>
            <a:r>
              <a:rPr lang="nl-NL" dirty="0" smtClean="0"/>
              <a:t>Tel in kolom Q de totale wachtlijst op van CT 1 en CT 2</a:t>
            </a:r>
          </a:p>
          <a:p>
            <a:r>
              <a:rPr lang="nl-NL" dirty="0" smtClean="0"/>
              <a:t>Tel in kolom R de totale onbenutte capaciteit op van </a:t>
            </a:r>
            <a:r>
              <a:rPr lang="nl-NL" dirty="0"/>
              <a:t>CT 1 en CT </a:t>
            </a:r>
            <a:r>
              <a:rPr lang="nl-NL" dirty="0" smtClean="0"/>
              <a:t>2</a:t>
            </a:r>
          </a:p>
          <a:p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6" y="3828711"/>
            <a:ext cx="8626307" cy="170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272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Nu simuleren we versie 2, waarbij CT 1 en CT 2 gaan samenwerken (“poolen”)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2" y="1700808"/>
            <a:ext cx="7380287" cy="4626396"/>
          </a:xfrm>
        </p:spPr>
        <p:txBody>
          <a:bodyPr/>
          <a:lstStyle/>
          <a:p>
            <a:r>
              <a:rPr lang="nl-NL" dirty="0" smtClean="0"/>
              <a:t>Voeg drie kolommen T, U en V toe als volgt: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Voor de formules gebruiken we de aankomsten en capaciteiten uit kolommen E, F, K en L (kopieer de formules van rij 3 naar rij 4 t/m 1000):</a:t>
            </a:r>
          </a:p>
          <a:p>
            <a:endParaRPr lang="nl-NL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65" y="2019943"/>
            <a:ext cx="2932811" cy="149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3223365" y="4284897"/>
            <a:ext cx="5939429" cy="2165417"/>
            <a:chOff x="3223365" y="4284897"/>
            <a:chExt cx="5939429" cy="21654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3365" y="4284897"/>
              <a:ext cx="5939429" cy="21654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227995" y="5476002"/>
              <a:ext cx="21066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600" dirty="0"/>
                <a:t>=MIN(E2+K2,F2+L2)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72810" y="5460613"/>
              <a:ext cx="13773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dirty="0" smtClean="0"/>
                <a:t>=</a:t>
              </a:r>
              <a:r>
                <a:rPr lang="nl-NL" dirty="0"/>
                <a:t>E2+K2-T2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90141" y="544522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dirty="0"/>
                <a:t>=F2+L2-T2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27995" y="6018006"/>
              <a:ext cx="21932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dirty="0"/>
                <a:t>=MIN(E3+K3+U2,F3+L3)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83201" y="5972570"/>
              <a:ext cx="18069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dirty="0"/>
                <a:t>=E3+K3+U2-T3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90141" y="6004860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dirty="0"/>
                <a:t>=F3+L3-T3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76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Grafiek maken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3" y="1772816"/>
            <a:ext cx="7118350" cy="3560763"/>
          </a:xfrm>
        </p:spPr>
        <p:txBody>
          <a:bodyPr/>
          <a:lstStyle/>
          <a:p>
            <a:r>
              <a:rPr lang="nl-NL" dirty="0" smtClean="0"/>
              <a:t>Selecteer het bereik E2:V1000</a:t>
            </a:r>
          </a:p>
          <a:p>
            <a:pPr lvl="1"/>
            <a:r>
              <a:rPr lang="nl-NL" dirty="0" smtClean="0"/>
              <a:t>TIP: doe dat op deze manier</a:t>
            </a:r>
          </a:p>
          <a:p>
            <a:pPr lvl="2"/>
            <a:r>
              <a:rPr lang="nl-NL" dirty="0" smtClean="0"/>
              <a:t>selecteer cel E2</a:t>
            </a:r>
          </a:p>
          <a:p>
            <a:pPr lvl="2"/>
            <a:r>
              <a:rPr lang="nl-NL" dirty="0" smtClean="0"/>
              <a:t>Druk op CTRL-SHIFT, en tegelijkertijd “PIJL OMLAAG”</a:t>
            </a:r>
          </a:p>
          <a:p>
            <a:pPr lvl="2"/>
            <a:r>
              <a:rPr lang="nl-NL" dirty="0" smtClean="0"/>
              <a:t>Houd CTRL-SHIFT ingedrukt, en druk een aantal (7) keer “PIJL RECHTS” om kolommen E t/m V te selecteren</a:t>
            </a:r>
            <a:endParaRPr lang="nl-NL" dirty="0"/>
          </a:p>
          <a:p>
            <a:r>
              <a:rPr lang="nl-NL" dirty="0" smtClean="0"/>
              <a:t>Voeg </a:t>
            </a:r>
            <a:r>
              <a:rPr lang="nl-NL" dirty="0"/>
              <a:t>v</a:t>
            </a:r>
            <a:r>
              <a:rPr lang="nl-NL" dirty="0" smtClean="0"/>
              <a:t>ia </a:t>
            </a:r>
            <a:r>
              <a:rPr lang="nl-NL" dirty="0" err="1" smtClean="0"/>
              <a:t>Insert</a:t>
            </a:r>
            <a:r>
              <a:rPr lang="nl-NL" dirty="0" smtClean="0"/>
              <a:t>/Invoegen een Line Chart in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952753"/>
            <a:ext cx="4248472" cy="488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156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Grafiek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3" y="1700808"/>
            <a:ext cx="7118350" cy="3911005"/>
          </a:xfrm>
        </p:spPr>
        <p:txBody>
          <a:bodyPr/>
          <a:lstStyle/>
          <a:p>
            <a:r>
              <a:rPr lang="nl-NL" dirty="0" smtClean="0"/>
              <a:t>De grafiek ziet er nu zo uit: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26" y="2295525"/>
            <a:ext cx="5959674" cy="385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075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Druk met de rechtermuistoets op (in) de grafiek, en</a:t>
            </a:r>
            <a:br>
              <a:rPr lang="nl-NL" dirty="0" smtClean="0"/>
            </a:br>
            <a:r>
              <a:rPr lang="nl-NL" dirty="0" smtClean="0"/>
              <a:t>kies “Select Data…”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24" y="1844824"/>
            <a:ext cx="7190476" cy="4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35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Selecteer data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091379"/>
            <a:ext cx="7118350" cy="3560763"/>
          </a:xfrm>
        </p:spPr>
        <p:txBody>
          <a:bodyPr/>
          <a:lstStyle/>
          <a:p>
            <a:r>
              <a:rPr lang="nl-NL" dirty="0" smtClean="0"/>
              <a:t>Verwijder alle vinkjes behalve voor:</a:t>
            </a:r>
          </a:p>
          <a:p>
            <a:pPr lvl="1"/>
            <a:r>
              <a:rPr lang="nl-NL" dirty="0" smtClean="0"/>
              <a:t>Wachtlijst 1</a:t>
            </a:r>
          </a:p>
          <a:p>
            <a:pPr lvl="1"/>
            <a:r>
              <a:rPr lang="nl-NL" dirty="0" smtClean="0"/>
              <a:t>Wachtlijst 2</a:t>
            </a:r>
          </a:p>
          <a:p>
            <a:pPr lvl="1"/>
            <a:r>
              <a:rPr lang="nl-NL" dirty="0" smtClean="0"/>
              <a:t>Wachtlijst 1+2</a:t>
            </a:r>
          </a:p>
          <a:p>
            <a:pPr lvl="1"/>
            <a:r>
              <a:rPr lang="nl-NL" dirty="0" smtClean="0"/>
              <a:t>Wachtlijst 1&amp;2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60" y="2634967"/>
            <a:ext cx="5785792" cy="317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2699792" y="2481845"/>
            <a:ext cx="504056" cy="1883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02625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Kopieer de hele grafiek, en plak deze 2x, als volgt: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1" y="1772816"/>
            <a:ext cx="8653892" cy="398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722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557"/>
            <a:ext cx="8763841" cy="424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Pas de grafiek-titels aan naar respectievelijk </a:t>
            </a:r>
            <a:r>
              <a:rPr lang="nl-NL" i="1" dirty="0" smtClean="0"/>
              <a:t>CT 1</a:t>
            </a:r>
            <a:r>
              <a:rPr lang="nl-NL" dirty="0" smtClean="0"/>
              <a:t>, </a:t>
            </a:r>
            <a:r>
              <a:rPr lang="nl-NL" i="1" dirty="0" smtClean="0"/>
              <a:t>CT 2</a:t>
            </a:r>
            <a:r>
              <a:rPr lang="nl-NL" dirty="0" smtClean="0"/>
              <a:t>, en </a:t>
            </a:r>
            <a:r>
              <a:rPr lang="nl-NL" i="1" dirty="0" smtClean="0"/>
              <a:t>CT 1+2, CT1&amp;3</a:t>
            </a:r>
            <a:endParaRPr lang="nl-NL" i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555776" y="1503363"/>
            <a:ext cx="1080120" cy="3842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483768" y="1503363"/>
            <a:ext cx="1152128" cy="25017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635896" y="1503363"/>
            <a:ext cx="2808312" cy="14935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7516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Selecteer opnieuw de data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12" y="2051050"/>
            <a:ext cx="7272783" cy="3560763"/>
          </a:xfrm>
        </p:spPr>
        <p:txBody>
          <a:bodyPr/>
          <a:lstStyle/>
          <a:p>
            <a:r>
              <a:rPr lang="nl-NL" dirty="0" smtClean="0"/>
              <a:t>In grafiek CT 1 willen we alleen de Wachtlijst 1 zien</a:t>
            </a:r>
          </a:p>
          <a:p>
            <a:r>
              <a:rPr lang="nl-NL" dirty="0" smtClean="0"/>
              <a:t>In grafiek CT 2 willen we alleen de Wachtlijst 2 zien</a:t>
            </a:r>
          </a:p>
          <a:p>
            <a:r>
              <a:rPr lang="nl-NL" dirty="0" smtClean="0"/>
              <a:t>In grafiek CT1+2,CT1&amp;2 willen we Wachtlijst 1+2 en Wachtlijst 1&amp;2 zien</a:t>
            </a:r>
          </a:p>
          <a:p>
            <a:endParaRPr lang="nl-NL" dirty="0"/>
          </a:p>
          <a:p>
            <a:r>
              <a:rPr lang="nl-NL" dirty="0" smtClean="0"/>
              <a:t>De simulatie is nu klaar. Nu is het tijd om ermee te ‘spelen’</a:t>
            </a:r>
            <a:br>
              <a:rPr lang="nl-NL" dirty="0" smtClean="0"/>
            </a:br>
            <a:r>
              <a:rPr lang="nl-NL" dirty="0" smtClean="0"/>
              <a:t>om er inzichten uit te halen</a:t>
            </a:r>
          </a:p>
        </p:txBody>
      </p:sp>
    </p:spTree>
    <p:extLst>
      <p:ext uri="{BB962C8B-B14F-4D97-AF65-F5344CB8AC3E}">
        <p14:creationId xmlns:p14="http://schemas.microsoft.com/office/powerpoint/2010/main" val="321090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"/>
          <a:stretch/>
        </p:blipFill>
        <p:spPr>
          <a:xfrm>
            <a:off x="104284" y="1658532"/>
            <a:ext cx="8932212" cy="52183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692696"/>
            <a:ext cx="7121525" cy="864096"/>
          </a:xfrm>
        </p:spPr>
        <p:txBody>
          <a:bodyPr/>
          <a:lstStyle/>
          <a:p>
            <a:r>
              <a:rPr lang="nl-NL" sz="3600" dirty="0" smtClean="0"/>
              <a:t>Operations Management </a:t>
            </a:r>
            <a:r>
              <a:rPr lang="nl-NL" sz="3600" i="1" dirty="0" smtClean="0"/>
              <a:t>in de Zorg</a:t>
            </a:r>
            <a:endParaRPr lang="nl-NL" sz="3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1683965"/>
            <a:ext cx="38619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Wachttijd, toegangstijd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Verspilling geld, materialen, etc.</a:t>
            </a:r>
            <a:b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Uitloop</a:t>
            </a: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overwerk</a:t>
            </a: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annuleringen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Hollen en stilstaan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Ruimtegebrek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 hoc beslissingen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Blokkades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(Nieuw)bouw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Inzichten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Als de gemiddelde vraag &gt;= gemiddelde capaciteit dan ontaardt het systeem (wachtrij loopt naar oneindig)</a:t>
            </a:r>
          </a:p>
          <a:p>
            <a:r>
              <a:rPr lang="nl-NL" dirty="0" smtClean="0"/>
              <a:t>Als de gem. vraag in de buurt komt van de gem. capaciteit, gedraagt de wachtrij zich ‘volatiel’</a:t>
            </a:r>
          </a:p>
          <a:p>
            <a:r>
              <a:rPr lang="nl-NL" dirty="0" smtClean="0"/>
              <a:t>Wachtrij 1&amp;2 &lt;&lt; Wachtrij 1+2</a:t>
            </a:r>
            <a:br>
              <a:rPr lang="nl-NL" dirty="0" smtClean="0"/>
            </a:br>
            <a:r>
              <a:rPr lang="nl-NL" dirty="0" smtClean="0"/>
              <a:t>dus??</a:t>
            </a:r>
          </a:p>
          <a:p>
            <a:pPr marL="0" indent="0">
              <a:buNone/>
            </a:pPr>
            <a:r>
              <a:rPr lang="nl-NL" dirty="0" smtClean="0"/>
              <a:t>	Nota </a:t>
            </a:r>
            <a:r>
              <a:rPr lang="nl-NL" dirty="0"/>
              <a:t>bene: dezelfde situatie tref je bij de </a:t>
            </a:r>
            <a:r>
              <a:rPr lang="nl-NL" dirty="0" err="1"/>
              <a:t>Primark</a:t>
            </a:r>
            <a:r>
              <a:rPr lang="nl-NL" dirty="0"/>
              <a:t>, waar er 1 rij </a:t>
            </a:r>
            <a:r>
              <a:rPr lang="nl-NL" dirty="0" smtClean="0"/>
              <a:t>			gevormd </a:t>
            </a:r>
            <a:r>
              <a:rPr lang="nl-NL" dirty="0"/>
              <a:t>wordt voor alle </a:t>
            </a:r>
            <a:r>
              <a:rPr lang="nl-NL" dirty="0" smtClean="0"/>
              <a:t>kassa’s</a:t>
            </a:r>
          </a:p>
          <a:p>
            <a:r>
              <a:rPr lang="nl-NL" dirty="0" smtClean="0"/>
              <a:t>Als de variabiliteit toeneemt (afneemt) gedraagt de wachtrij is meer (minder) volatiel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4172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docenten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YouTube channel </a:t>
            </a:r>
            <a:r>
              <a:rPr lang="en-US" dirty="0" err="1" smtClean="0"/>
              <a:t>ExcelIsFun</a:t>
            </a:r>
            <a:r>
              <a:rPr lang="en-US" dirty="0" smtClean="0"/>
              <a:t> </a:t>
            </a:r>
            <a:r>
              <a:rPr lang="en-US" dirty="0" err="1" smtClean="0"/>
              <a:t>bevat</a:t>
            </a:r>
            <a:r>
              <a:rPr lang="en-US" dirty="0" smtClean="0"/>
              <a:t> </a:t>
            </a:r>
            <a:r>
              <a:rPr lang="en-US" dirty="0" err="1" smtClean="0"/>
              <a:t>honderden</a:t>
            </a:r>
            <a:r>
              <a:rPr lang="en-US" dirty="0" smtClean="0"/>
              <a:t> </a:t>
            </a:r>
            <a:r>
              <a:rPr lang="en-US" dirty="0" err="1" smtClean="0"/>
              <a:t>instructiefilmpjes</a:t>
            </a:r>
            <a:endParaRPr lang="en-US" dirty="0" smtClean="0"/>
          </a:p>
          <a:p>
            <a:r>
              <a:rPr lang="en-US" dirty="0" err="1" smtClean="0"/>
              <a:t>Handleiding</a:t>
            </a:r>
            <a:r>
              <a:rPr lang="en-US" dirty="0" smtClean="0"/>
              <a:t> Excel </a:t>
            </a:r>
            <a:r>
              <a:rPr lang="en-US" dirty="0" err="1" smtClean="0"/>
              <a:t>gemaakt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Technische Bedrijfskunde</a:t>
            </a:r>
          </a:p>
          <a:p>
            <a:endParaRPr lang="en-US" dirty="0" smtClean="0"/>
          </a:p>
          <a:p>
            <a:r>
              <a:rPr lang="en-US" i="1" dirty="0" smtClean="0"/>
              <a:t>The next step: Visual Basic for Applications (VBA) in Excel</a:t>
            </a:r>
            <a:endParaRPr lang="en-US" i="1" dirty="0"/>
          </a:p>
          <a:p>
            <a:r>
              <a:rPr lang="en-US" dirty="0" smtClean="0"/>
              <a:t>YouTube channel </a:t>
            </a:r>
            <a:r>
              <a:rPr lang="en-US" dirty="0" err="1" smtClean="0"/>
              <a:t>ExcelVBAisFun</a:t>
            </a:r>
            <a:endParaRPr lang="en-US" dirty="0" smtClean="0"/>
          </a:p>
          <a:p>
            <a:r>
              <a:rPr lang="en-US" dirty="0" err="1" smtClean="0"/>
              <a:t>Handleiding</a:t>
            </a:r>
            <a:r>
              <a:rPr lang="en-US" dirty="0" smtClean="0"/>
              <a:t> VBA </a:t>
            </a:r>
            <a:r>
              <a:rPr lang="en-US" dirty="0" err="1" smtClean="0"/>
              <a:t>gemaakt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Technische Bedrijfskunde</a:t>
            </a:r>
          </a:p>
        </p:txBody>
      </p:sp>
    </p:spTree>
    <p:extLst>
      <p:ext uri="{BB962C8B-B14F-4D97-AF65-F5344CB8AC3E}">
        <p14:creationId xmlns:p14="http://schemas.microsoft.com/office/powerpoint/2010/main" val="1237950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Dank </a:t>
            </a:r>
            <a:r>
              <a:rPr lang="en-US" sz="3600" dirty="0" err="1" smtClean="0"/>
              <a:t>voor</a:t>
            </a:r>
            <a:r>
              <a:rPr lang="en-US" sz="3600" dirty="0" smtClean="0"/>
              <a:t> </a:t>
            </a:r>
            <a:r>
              <a:rPr lang="en-US" sz="3600" dirty="0" err="1" smtClean="0"/>
              <a:t>uw</a:t>
            </a:r>
            <a:r>
              <a:rPr lang="en-US" sz="3600" dirty="0" smtClean="0"/>
              <a:t> </a:t>
            </a:r>
            <a:r>
              <a:rPr lang="en-US" sz="3600" dirty="0" err="1" smtClean="0"/>
              <a:t>aandacht</a:t>
            </a:r>
            <a:r>
              <a:rPr lang="en-US" sz="3600" dirty="0" smtClean="0"/>
              <a:t>!</a:t>
            </a:r>
            <a:endParaRPr lang="nl-NL" sz="36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39952" y="4005064"/>
            <a:ext cx="4896544" cy="2016224"/>
          </a:xfrm>
        </p:spPr>
        <p:txBody>
          <a:bodyPr/>
          <a:lstStyle/>
          <a:p>
            <a:pPr eaLnBrk="1" hangingPunct="1"/>
            <a:r>
              <a:rPr lang="en-US" sz="2100" b="1" dirty="0" smtClean="0"/>
              <a:t>Prof.dr.ir. Erwin W. Hans</a:t>
            </a:r>
          </a:p>
          <a:p>
            <a:pPr eaLnBrk="1" hangingPunct="1"/>
            <a:r>
              <a:rPr lang="en-US" dirty="0" err="1"/>
              <a:t>Hoogleraar</a:t>
            </a:r>
            <a:r>
              <a:rPr lang="en-US" dirty="0"/>
              <a:t> Operations Management in Healthcare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CHOIR:     http://www.utwente.nl/choir</a:t>
            </a:r>
          </a:p>
        </p:txBody>
      </p:sp>
      <p:pic>
        <p:nvPicPr>
          <p:cNvPr id="7" name="Picture 4" descr="D:\CHOIR\Logo CHOIR\Choir 2 witte tekst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84" y="5671896"/>
            <a:ext cx="2235201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 descr="oplossing3gevul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" y="332656"/>
            <a:ext cx="4630588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508" y="3143438"/>
            <a:ext cx="4794159" cy="349870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C:\Documents and Settings\Dwapper\Desktop\ppt CHOIR 8 maart\zgtshort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387" y="2924944"/>
            <a:ext cx="6975712" cy="3923841"/>
          </a:xfrm>
          <a:prstGeom prst="rect">
            <a:avLst/>
          </a:prstGeom>
          <a:noFill/>
        </p:spPr>
      </p:pic>
      <p:graphicFrame>
        <p:nvGraphicFramePr>
          <p:cNvPr id="12" name="Grafiek 9"/>
          <p:cNvGraphicFramePr>
            <a:graphicFrameLocks/>
          </p:cNvGraphicFramePr>
          <p:nvPr>
            <p:extLst/>
          </p:nvPr>
        </p:nvGraphicFramePr>
        <p:xfrm>
          <a:off x="4427984" y="249191"/>
          <a:ext cx="4734853" cy="264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>
          <a:xfrm>
            <a:off x="1645018" y="229476"/>
            <a:ext cx="5951157" cy="940528"/>
          </a:xfrm>
          <a:solidFill>
            <a:schemeClr val="bg1">
              <a:alpha val="74000"/>
            </a:schemeClr>
          </a:solidFill>
        </p:spPr>
        <p:txBody>
          <a:bodyPr/>
          <a:lstStyle/>
          <a:p>
            <a:pPr eaLnBrk="1" hangingPunct="1"/>
            <a:r>
              <a:rPr lang="en-US" sz="33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Wiskundige</a:t>
            </a:r>
            <a:r>
              <a:rPr lang="en-US" sz="33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3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modellen</a:t>
            </a:r>
            <a:r>
              <a:rPr lang="en-US" sz="33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en </a:t>
            </a:r>
            <a:r>
              <a:rPr lang="en-US" sz="33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simulaties</a:t>
            </a:r>
            <a:r>
              <a:rPr lang="en-US" sz="33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33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3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helpen</a:t>
            </a:r>
            <a:r>
              <a:rPr lang="en-US" sz="33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3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ons</a:t>
            </a:r>
            <a:r>
              <a:rPr lang="en-US" sz="33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300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keuzes</a:t>
            </a:r>
            <a:r>
              <a:rPr lang="en-US" sz="3300" noProof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te </a:t>
            </a:r>
            <a:r>
              <a:rPr lang="en-US" sz="3300" u="sng" noProof="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objectiveren</a:t>
            </a:r>
            <a:endParaRPr lang="en-US" sz="3300" u="sng" noProof="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2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6771 -0.1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8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381875" cy="1143000"/>
          </a:xfrm>
        </p:spPr>
        <p:txBody>
          <a:bodyPr/>
          <a:lstStyle/>
          <a:p>
            <a:r>
              <a:rPr lang="nl-NL" sz="3600" dirty="0" smtClean="0"/>
              <a:t>Hoe ontstaat dat wachten?</a:t>
            </a:r>
            <a:endParaRPr lang="nl-NL" sz="3600" dirty="0"/>
          </a:p>
        </p:txBody>
      </p:sp>
      <p:pic>
        <p:nvPicPr>
          <p:cNvPr id="45060" name="Picture 4" descr="http://www.woonbond.nl/pages/nieuws/images/kortNieuws/langewachttij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http://static1.trouw.nl/static/photo/2015/4/7/6/20150131103543/media_xl_27469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3717032"/>
            <a:ext cx="3922368" cy="26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ECE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of </a:t>
            </a:r>
            <a:r>
              <a:rPr kumimoji="0" lang="en-US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prof.dr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Paul Harper, Univ. of Cardiff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8800"/>
            <a:ext cx="9152063" cy="5765800"/>
          </a:xfrm>
        </p:spPr>
      </p:pic>
    </p:spTree>
    <p:extLst>
      <p:ext uri="{BB962C8B-B14F-4D97-AF65-F5344CB8AC3E}">
        <p14:creationId xmlns:p14="http://schemas.microsoft.com/office/powerpoint/2010/main" val="36076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8"/>
          <p:cNvSpPr/>
          <p:nvPr/>
        </p:nvSpPr>
        <p:spPr>
          <a:xfrm>
            <a:off x="467544" y="1042047"/>
            <a:ext cx="4824536" cy="123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2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Blokkenschema’s</a:t>
            </a:r>
            <a:r>
              <a:rPr kumimoji="0" lang="en-US" sz="3712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3712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zorgen</a:t>
            </a:r>
            <a:r>
              <a:rPr kumimoji="0" lang="en-US" sz="3712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3712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voor</a:t>
            </a:r>
            <a:r>
              <a:rPr kumimoji="0" lang="en-US" sz="3712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3712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veel</a:t>
            </a:r>
            <a:r>
              <a:rPr kumimoji="0" lang="en-US" sz="3712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3712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toegangstijd</a:t>
            </a:r>
            <a:endParaRPr kumimoji="0" lang="en-US" sz="27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6" name="Picture 2" descr="http://www.manalihospital.com/wp-content/uploads/2012/12/CT-Sc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8444" y="1013924"/>
            <a:ext cx="3258229" cy="21891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097540" y="3428235"/>
          <a:ext cx="6819132" cy="2400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7594">
                  <a:extLst>
                    <a:ext uri="{9D8B030D-6E8A-4147-A177-3AD203B41FA5}">
                      <a16:colId xmlns:a16="http://schemas.microsoft.com/office/drawing/2014/main" val="2892713968"/>
                    </a:ext>
                  </a:extLst>
                </a:gridCol>
                <a:gridCol w="1151415">
                  <a:extLst>
                    <a:ext uri="{9D8B030D-6E8A-4147-A177-3AD203B41FA5}">
                      <a16:colId xmlns:a16="http://schemas.microsoft.com/office/drawing/2014/main" val="4286935553"/>
                    </a:ext>
                  </a:extLst>
                </a:gridCol>
                <a:gridCol w="1099316">
                  <a:extLst>
                    <a:ext uri="{9D8B030D-6E8A-4147-A177-3AD203B41FA5}">
                      <a16:colId xmlns:a16="http://schemas.microsoft.com/office/drawing/2014/main" val="3637344089"/>
                    </a:ext>
                  </a:extLst>
                </a:gridCol>
                <a:gridCol w="1182889">
                  <a:extLst>
                    <a:ext uri="{9D8B030D-6E8A-4147-A177-3AD203B41FA5}">
                      <a16:colId xmlns:a16="http://schemas.microsoft.com/office/drawing/2014/main" val="2407543990"/>
                    </a:ext>
                  </a:extLst>
                </a:gridCol>
                <a:gridCol w="1092887">
                  <a:extLst>
                    <a:ext uri="{9D8B030D-6E8A-4147-A177-3AD203B41FA5}">
                      <a16:colId xmlns:a16="http://schemas.microsoft.com/office/drawing/2014/main" val="2655630475"/>
                    </a:ext>
                  </a:extLst>
                </a:gridCol>
                <a:gridCol w="1125031">
                  <a:extLst>
                    <a:ext uri="{9D8B030D-6E8A-4147-A177-3AD203B41FA5}">
                      <a16:colId xmlns:a16="http://schemas.microsoft.com/office/drawing/2014/main" val="4146096020"/>
                    </a:ext>
                  </a:extLst>
                </a:gridCol>
              </a:tblGrid>
              <a:tr h="600016"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chemeClr val="bg1"/>
                        </a:solidFill>
                      </a:endParaRPr>
                    </a:p>
                  </a:txBody>
                  <a:tcPr marL="51430" marR="51430" marT="25715" marB="2571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Polikamer</a:t>
                      </a:r>
                      <a:r>
                        <a:rPr lang="en-US" sz="1800" baseline="0" dirty="0" smtClean="0"/>
                        <a:t> 1</a:t>
                      </a:r>
                      <a:endParaRPr lang="nl-NL" sz="1800" dirty="0"/>
                    </a:p>
                  </a:txBody>
                  <a:tcPr marL="51430" marR="51430" marT="25715" marB="2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Polikamer</a:t>
                      </a:r>
                      <a:r>
                        <a:rPr lang="en-US" sz="1800" baseline="0" dirty="0" smtClean="0"/>
                        <a:t> 2</a:t>
                      </a:r>
                      <a:endParaRPr lang="nl-NL" sz="1800" dirty="0"/>
                    </a:p>
                  </a:txBody>
                  <a:tcPr marL="51430" marR="51430" marT="25715" marB="2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Polikamer</a:t>
                      </a:r>
                      <a:r>
                        <a:rPr lang="en-US" sz="1800" dirty="0" smtClean="0"/>
                        <a:t> 3</a:t>
                      </a:r>
                      <a:endParaRPr lang="nl-NL" sz="1800" dirty="0"/>
                    </a:p>
                  </a:txBody>
                  <a:tcPr marL="51430" marR="51430" marT="25715" marB="2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Polikamer</a:t>
                      </a:r>
                      <a:r>
                        <a:rPr lang="en-US" sz="1800" dirty="0" smtClean="0"/>
                        <a:t> 4</a:t>
                      </a:r>
                      <a:endParaRPr lang="nl-NL" sz="1800" dirty="0"/>
                    </a:p>
                  </a:txBody>
                  <a:tcPr marL="51430" marR="51430" marT="25715" marB="2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Polikamer</a:t>
                      </a:r>
                      <a:r>
                        <a:rPr lang="en-US" sz="1800" dirty="0" smtClean="0"/>
                        <a:t> 5</a:t>
                      </a:r>
                      <a:endParaRPr lang="nl-NL" sz="1800" dirty="0"/>
                    </a:p>
                  </a:txBody>
                  <a:tcPr marL="51430" marR="51430" marT="25715" marB="25715"/>
                </a:tc>
                <a:extLst>
                  <a:ext uri="{0D108BD9-81ED-4DB2-BD59-A6C34878D82A}">
                    <a16:rowId xmlns:a16="http://schemas.microsoft.com/office/drawing/2014/main" val="3501858901"/>
                  </a:ext>
                </a:extLst>
              </a:tr>
              <a:tr h="600016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</a:rPr>
                        <a:t>Maandag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51430" marR="51430" marT="25715" marB="2571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Orthope</a:t>
                      </a:r>
                      <a:r>
                        <a:rPr lang="en-US" sz="1800" dirty="0" smtClean="0"/>
                        <a:t>-die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KNO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Reumato-logie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KNO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Plastische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chirurgie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extLst>
                  <a:ext uri="{0D108BD9-81ED-4DB2-BD59-A6C34878D82A}">
                    <a16:rowId xmlns:a16="http://schemas.microsoft.com/office/drawing/2014/main" val="3403347369"/>
                  </a:ext>
                </a:extLst>
              </a:tr>
              <a:tr h="600016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</a:rPr>
                        <a:t>Dinsdag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51430" marR="51430" marT="25715" marB="2571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KNO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Gyneaco-logie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Orthope</a:t>
                      </a:r>
                      <a:r>
                        <a:rPr lang="en-US" sz="1800" dirty="0" smtClean="0"/>
                        <a:t>-die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Orthope</a:t>
                      </a:r>
                      <a:r>
                        <a:rPr lang="en-US" sz="1800" dirty="0" smtClean="0"/>
                        <a:t>-die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Heelkunde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extLst>
                  <a:ext uri="{0D108BD9-81ED-4DB2-BD59-A6C34878D82A}">
                    <a16:rowId xmlns:a16="http://schemas.microsoft.com/office/drawing/2014/main" val="689452882"/>
                  </a:ext>
                </a:extLst>
              </a:tr>
              <a:tr h="600016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</a:rPr>
                        <a:t>Woensdag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51430" marR="51430" marT="25715" marB="25715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Dermato-logie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KNO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Orthope</a:t>
                      </a:r>
                      <a:r>
                        <a:rPr lang="en-US" sz="1800" dirty="0" smtClean="0"/>
                        <a:t>-die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Fertiliteits-poli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KNO</a:t>
                      </a:r>
                      <a:endParaRPr lang="nl-NL" sz="1800" dirty="0"/>
                    </a:p>
                  </a:txBody>
                  <a:tcPr marL="51430" marR="51430" marT="25715" marB="25715" anchor="ctr"/>
                </a:tc>
                <a:extLst>
                  <a:ext uri="{0D108BD9-81ED-4DB2-BD59-A6C34878D82A}">
                    <a16:rowId xmlns:a16="http://schemas.microsoft.com/office/drawing/2014/main" val="199517027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97540" y="3428235"/>
            <a:ext cx="6819132" cy="240006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3429000"/>
            <a:ext cx="17036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Bijvoorbeeld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92847" marR="0" lvl="0" indent="-192847" algn="l" defTabSz="685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Poli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192847" marR="0" lvl="0" indent="-192847" algn="l" defTabSz="685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OK</a:t>
            </a:r>
          </a:p>
          <a:p>
            <a:pPr marL="192847" marR="0" lvl="0" indent="-192847" algn="l" defTabSz="685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Diagnostiek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762125" y="363538"/>
            <a:ext cx="7346950" cy="1143000"/>
          </a:xfrm>
        </p:spPr>
        <p:txBody>
          <a:bodyPr/>
          <a:lstStyle/>
          <a:p>
            <a:pPr eaLnBrk="1" hangingPunct="1"/>
            <a:r>
              <a:rPr lang="nl-NL" altLang="nl-NL" sz="3600" smtClean="0"/>
              <a:t>Planning is eigenlijk</a:t>
            </a:r>
            <a:br>
              <a:rPr lang="nl-NL" altLang="nl-NL" sz="3600" smtClean="0"/>
            </a:br>
            <a:r>
              <a:rPr lang="nl-NL" altLang="nl-NL" sz="3600" smtClean="0"/>
              <a:t>variabiliteitsmanagement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1763713" y="1773238"/>
            <a:ext cx="7118350" cy="35607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l-NL" altLang="nl-NL" sz="2400" dirty="0" smtClean="0"/>
              <a:t>Schijnbaar tegenstrijdige doelstellingen:</a:t>
            </a:r>
          </a:p>
        </p:txBody>
      </p:sp>
      <p:pic>
        <p:nvPicPr>
          <p:cNvPr id="34822" name="Picture 5" descr="UT_Strookwit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61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3924300" y="2636912"/>
            <a:ext cx="2735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400" b="0" dirty="0">
                <a:solidFill>
                  <a:srgbClr val="000000"/>
                </a:solidFill>
              </a:rPr>
              <a:t>Personeel:</a:t>
            </a:r>
            <a:r>
              <a:rPr lang="nl-NL" altLang="nl-NL" sz="2400" dirty="0">
                <a:solidFill>
                  <a:srgbClr val="000000"/>
                </a:solidFill>
              </a:rPr>
              <a:t/>
            </a:r>
            <a:br>
              <a:rPr lang="nl-NL" altLang="nl-NL" sz="2400" dirty="0">
                <a:solidFill>
                  <a:srgbClr val="000000"/>
                </a:solidFill>
              </a:rPr>
            </a:br>
            <a:r>
              <a:rPr lang="nl-NL" altLang="nl-NL" sz="2400" dirty="0">
                <a:solidFill>
                  <a:srgbClr val="000000"/>
                </a:solidFill>
              </a:rPr>
              <a:t>minimaliseer overwerk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08625" y="3586163"/>
            <a:ext cx="3671888" cy="2134810"/>
            <a:chOff x="5508625" y="3586163"/>
            <a:chExt cx="3671888" cy="2134810"/>
          </a:xfrm>
        </p:grpSpPr>
        <p:sp>
          <p:nvSpPr>
            <p:cNvPr id="34825" name="TextBox 9"/>
            <p:cNvSpPr txBox="1">
              <a:spLocks noChangeArrowheads="1"/>
            </p:cNvSpPr>
            <p:nvPr/>
          </p:nvSpPr>
          <p:spPr bwMode="auto">
            <a:xfrm>
              <a:off x="5508625" y="4151313"/>
              <a:ext cx="367188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nl-NL" altLang="nl-NL" sz="2400" b="0" dirty="0" smtClean="0">
                  <a:solidFill>
                    <a:srgbClr val="000000"/>
                  </a:solidFill>
                </a:rPr>
                <a:t>Patiënten:</a:t>
              </a:r>
              <a:r>
                <a:rPr lang="nl-NL" altLang="nl-NL" sz="2400" dirty="0" smtClean="0">
                  <a:solidFill>
                    <a:srgbClr val="000000"/>
                  </a:solidFill>
                </a:rPr>
                <a:t> </a:t>
              </a:r>
              <a:r>
                <a:rPr lang="nl-NL" altLang="nl-NL" sz="2400" dirty="0">
                  <a:solidFill>
                    <a:srgbClr val="000000"/>
                  </a:solidFill>
                </a:rPr>
                <a:t/>
              </a:r>
              <a:br>
                <a:rPr lang="nl-NL" altLang="nl-NL" sz="2400" dirty="0">
                  <a:solidFill>
                    <a:srgbClr val="000000"/>
                  </a:solidFill>
                </a:rPr>
              </a:br>
              <a:r>
                <a:rPr lang="nl-NL" altLang="nl-NL" sz="2400" dirty="0">
                  <a:solidFill>
                    <a:srgbClr val="000000"/>
                  </a:solidFill>
                </a:rPr>
                <a:t>minimaliseer </a:t>
              </a:r>
              <a:r>
                <a:rPr lang="nl-NL" altLang="nl-NL" sz="2400" dirty="0" smtClean="0">
                  <a:solidFill>
                    <a:srgbClr val="000000"/>
                  </a:solidFill>
                </a:rPr>
                <a:t/>
              </a:r>
              <a:br>
                <a:rPr lang="nl-NL" altLang="nl-NL" sz="2400" dirty="0" smtClean="0">
                  <a:solidFill>
                    <a:srgbClr val="000000"/>
                  </a:solidFill>
                </a:rPr>
              </a:br>
              <a:r>
                <a:rPr lang="nl-NL" altLang="nl-NL" sz="2400" dirty="0" smtClean="0">
                  <a:solidFill>
                    <a:srgbClr val="000000"/>
                  </a:solidFill>
                </a:rPr>
                <a:t>wachttijd &amp; toegangstijd</a:t>
              </a:r>
              <a:endParaRPr lang="nl-NL" altLang="nl-NL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34828" name="Straight Arrow Connector 14"/>
            <p:cNvCxnSpPr>
              <a:cxnSpLocks noChangeShapeType="1"/>
            </p:cNvCxnSpPr>
            <p:nvPr/>
          </p:nvCxnSpPr>
          <p:spPr bwMode="auto">
            <a:xfrm>
              <a:off x="6300788" y="3586163"/>
              <a:ext cx="574675" cy="49212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829" name="Straight Arrow Connector 15"/>
            <p:cNvCxnSpPr>
              <a:cxnSpLocks noChangeShapeType="1"/>
            </p:cNvCxnSpPr>
            <p:nvPr/>
          </p:nvCxnSpPr>
          <p:spPr bwMode="auto">
            <a:xfrm flipH="1" flipV="1">
              <a:off x="6588125" y="3586163"/>
              <a:ext cx="576263" cy="49212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>
            <a:off x="1908175" y="3597275"/>
            <a:ext cx="3816350" cy="1851204"/>
            <a:chOff x="1908175" y="3597275"/>
            <a:chExt cx="3816350" cy="1851204"/>
          </a:xfrm>
        </p:grpSpPr>
        <p:sp>
          <p:nvSpPr>
            <p:cNvPr id="34824" name="TextBox 8"/>
            <p:cNvSpPr txBox="1">
              <a:spLocks noChangeArrowheads="1"/>
            </p:cNvSpPr>
            <p:nvPr/>
          </p:nvSpPr>
          <p:spPr bwMode="auto">
            <a:xfrm>
              <a:off x="1908175" y="4248150"/>
              <a:ext cx="273526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nl-NL" altLang="nl-NL" sz="2400" b="0" dirty="0">
                  <a:solidFill>
                    <a:srgbClr val="000000"/>
                  </a:solidFill>
                </a:rPr>
                <a:t>Management:</a:t>
              </a:r>
              <a:r>
                <a:rPr lang="nl-NL" altLang="nl-NL" sz="2400" dirty="0">
                  <a:solidFill>
                    <a:srgbClr val="000000"/>
                  </a:solidFill>
                </a:rPr>
                <a:t> maximaliseer bezetting</a:t>
              </a:r>
            </a:p>
          </p:txBody>
        </p:sp>
        <p:cxnSp>
          <p:nvCxnSpPr>
            <p:cNvPr id="34826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492500" y="3597275"/>
              <a:ext cx="574675" cy="49212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827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3779838" y="3597275"/>
              <a:ext cx="576262" cy="49212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830" name="Straight Arrow Connector 19"/>
            <p:cNvCxnSpPr>
              <a:cxnSpLocks noChangeShapeType="1"/>
            </p:cNvCxnSpPr>
            <p:nvPr/>
          </p:nvCxnSpPr>
          <p:spPr bwMode="auto">
            <a:xfrm>
              <a:off x="4716463" y="4449763"/>
              <a:ext cx="1008062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831" name="Straight Arrow Connector 21"/>
            <p:cNvCxnSpPr>
              <a:cxnSpLocks noChangeShapeType="1"/>
            </p:cNvCxnSpPr>
            <p:nvPr/>
          </p:nvCxnSpPr>
          <p:spPr bwMode="auto">
            <a:xfrm flipH="1">
              <a:off x="4716463" y="4665663"/>
              <a:ext cx="1008062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189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Afbeeldingsresultaat voor file tolpoor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2250"/>
            <a:ext cx="4467321" cy="292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file tolpoor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5432"/>
            <a:ext cx="4452764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sjabloon_wit">
  <a:themeElements>
    <a:clrScheme name="1_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1_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sjabloon_wit">
  <a:themeElements>
    <a:clrScheme name="1_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1_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sjabloon_wit">
  <a:themeElements>
    <a:clrScheme name="1_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1_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sjabloon_wit">
  <a:themeElements>
    <a:clrScheme name="1_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1_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sjabloon_wit">
  <a:themeElements>
    <a:clrScheme name="sjabloon_wit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FFFFF"/>
      </a:accent3>
      <a:accent4>
        <a:srgbClr val="000000"/>
      </a:accent4>
      <a:accent5>
        <a:srgbClr val="AED5AD"/>
      </a:accent5>
      <a:accent6>
        <a:srgbClr val="BB0067"/>
      </a:accent6>
      <a:hlink>
        <a:srgbClr val="FED100"/>
      </a:hlink>
      <a:folHlink>
        <a:srgbClr val="0098C3"/>
      </a:folHlink>
    </a:clrScheme>
    <a:fontScheme name="sjabloon_wi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jabloon_w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_w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_wi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B233"/>
        </a:accent1>
        <a:accent2>
          <a:srgbClr val="CF0072"/>
        </a:accent2>
        <a:accent3>
          <a:srgbClr val="FFFFFF"/>
        </a:accent3>
        <a:accent4>
          <a:srgbClr val="000000"/>
        </a:accent4>
        <a:accent5>
          <a:srgbClr val="AED5AD"/>
        </a:accent5>
        <a:accent6>
          <a:srgbClr val="BB0067"/>
        </a:accent6>
        <a:hlink>
          <a:srgbClr val="FED100"/>
        </a:hlink>
        <a:folHlink>
          <a:srgbClr val="0098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Lege presentati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Lege presentatie">
    <a:majorFont>
      <a:latin typeface="Arial"/>
      <a:ea typeface="Geneva"/>
      <a:cs typeface=""/>
    </a:majorFont>
    <a:minorFont>
      <a:latin typeface="Arial"/>
      <a:ea typeface="Geneva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UT_white_EN v1</Template>
  <TotalTime>3890</TotalTime>
  <Words>990</Words>
  <Application>Microsoft Office PowerPoint</Application>
  <PresentationFormat>On-screen Show (4:3)</PresentationFormat>
  <Paragraphs>228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ＭＳ Ｐゴシック</vt:lpstr>
      <vt:lpstr>Arial</vt:lpstr>
      <vt:lpstr>Arial Narrow</vt:lpstr>
      <vt:lpstr>Calibri</vt:lpstr>
      <vt:lpstr>Calibri Light</vt:lpstr>
      <vt:lpstr>Century Schoolbook</vt:lpstr>
      <vt:lpstr>Monotype Sorts</vt:lpstr>
      <vt:lpstr>Times New Roman</vt:lpstr>
      <vt:lpstr>Wingdings</vt:lpstr>
      <vt:lpstr>sjabloon_wit</vt:lpstr>
      <vt:lpstr>1_sjabloon_wit</vt:lpstr>
      <vt:lpstr>2_sjabloon_wit</vt:lpstr>
      <vt:lpstr>3_sjabloon_wit</vt:lpstr>
      <vt:lpstr>6_sjabloon_wit</vt:lpstr>
      <vt:lpstr>4_sjabloon_wit</vt:lpstr>
      <vt:lpstr>5_sjabloon_wit</vt:lpstr>
      <vt:lpstr>7_sjabloon_wit</vt:lpstr>
      <vt:lpstr>8_sjabloon_wit</vt:lpstr>
      <vt:lpstr>11_sjabloon_wit</vt:lpstr>
      <vt:lpstr>9_sjabloon_wit</vt:lpstr>
      <vt:lpstr>10_sjabloon_wit</vt:lpstr>
      <vt:lpstr>12_sjabloon_wit</vt:lpstr>
      <vt:lpstr>13_sjabloon_wit</vt:lpstr>
      <vt:lpstr>14_sjabloon_wit</vt:lpstr>
      <vt:lpstr>1_Office Theme</vt:lpstr>
      <vt:lpstr>Studiedag ICT in het VO  simulatie met Excel</vt:lpstr>
      <vt:lpstr>PowerPoint Presentation</vt:lpstr>
      <vt:lpstr>Operations Management in de Zorg</vt:lpstr>
      <vt:lpstr>Wiskundige modellen en simulaties helpen ons keuzes te objectiveren</vt:lpstr>
      <vt:lpstr>Hoe ontstaat dat wachten?</vt:lpstr>
      <vt:lpstr>PowerPoint Presentation</vt:lpstr>
      <vt:lpstr>PowerPoint Presentation</vt:lpstr>
      <vt:lpstr>Planning is eigenlijk variabiliteitsmanagement</vt:lpstr>
      <vt:lpstr>PowerPoint Presentation</vt:lpstr>
      <vt:lpstr>Invloed van onzekerheid relatie wachttijd – bezettingsgraad</vt:lpstr>
      <vt:lpstr>Van maximaliseren bezetting  Naar levellen werklast</vt:lpstr>
      <vt:lpstr>Maximaliseren bezetting leidt tot:  maximaliseren wachttijd patiënten  maximaliseren overwerk / uitloop</vt:lpstr>
      <vt:lpstr>Planning is variabiliteitsmanagement!</vt:lpstr>
      <vt:lpstr>OF: bij niet-vermijdbare variabiliteit: volg variabiliteit d.m.v. flexibiliteit</vt:lpstr>
      <vt:lpstr>Simulatie in Excel van 2 CT scanners</vt:lpstr>
      <vt:lpstr>Start Excel, en voer de volgende gegevens in:</vt:lpstr>
      <vt:lpstr>We maken vervolgens enkele kolommen gereed voor de simulatie van CT 1</vt:lpstr>
      <vt:lpstr>Nu gaan we random getallen trekken</vt:lpstr>
      <vt:lpstr>Kopieer en plak cel E2 naar E3 t/m E1000</vt:lpstr>
      <vt:lpstr>Nu de overige kolommen</vt:lpstr>
      <vt:lpstr>De simulatie van CT 1 is nu klaar!</vt:lpstr>
      <vt:lpstr>Nu simuleren we versie 2, waarbij CT 1 en CT 2 gaan samenwerken (“poolen”)</vt:lpstr>
      <vt:lpstr>Grafiek maken</vt:lpstr>
      <vt:lpstr>Grafiek bewerken</vt:lpstr>
      <vt:lpstr>Druk met de rechtermuistoets op (in) de grafiek, en kies “Select Data…”</vt:lpstr>
      <vt:lpstr>Selecteer data</vt:lpstr>
      <vt:lpstr>Kopieer de hele grafiek, en plak deze 2x, als volgt:</vt:lpstr>
      <vt:lpstr>Pas de grafiek-titels aan naar respectievelijk CT 1, CT 2, en CT 1+2, CT1&amp;3</vt:lpstr>
      <vt:lpstr>Selecteer opnieuw de data</vt:lpstr>
      <vt:lpstr>Inzichten</vt:lpstr>
      <vt:lpstr>Tips voor docenten</vt:lpstr>
      <vt:lpstr>Dank voor uw aandacht!</vt:lpstr>
    </vt:vector>
  </TitlesOfParts>
  <Manager>E.W. Hans</Manager>
  <Company>UTWENTE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Beta congres plenaire presentatie</dc:title>
  <dc:creator>MB</dc:creator>
  <cp:lastModifiedBy>Erwin Hans</cp:lastModifiedBy>
  <cp:revision>888</cp:revision>
  <cp:lastPrinted>2017-06-26T15:20:14Z</cp:lastPrinted>
  <dcterms:created xsi:type="dcterms:W3CDTF">2006-11-28T09:51:00Z</dcterms:created>
  <dcterms:modified xsi:type="dcterms:W3CDTF">2017-06-28T18:19:11Z</dcterms:modified>
</cp:coreProperties>
</file>