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2" r:id="rId4"/>
    <p:sldId id="263" r:id="rId5"/>
    <p:sldId id="260" r:id="rId6"/>
    <p:sldId id="261" r:id="rId7"/>
    <p:sldId id="264" r:id="rId8"/>
    <p:sldId id="270" r:id="rId9"/>
    <p:sldId id="266" r:id="rId10"/>
    <p:sldId id="272" r:id="rId11"/>
    <p:sldId id="273" r:id="rId12"/>
    <p:sldId id="265" r:id="rId13"/>
    <p:sldId id="274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44" autoAdjust="0"/>
  </p:normalViewPr>
  <p:slideViewPr>
    <p:cSldViewPr>
      <p:cViewPr>
        <p:scale>
          <a:sx n="60" d="100"/>
          <a:sy n="60" d="100"/>
        </p:scale>
        <p:origin x="-165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29EA5-78B1-45DA-8B44-B5F6543F0FBA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FBC6-CC7A-4A3D-97F6-475FB9100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6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Breakdown of solution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Holiday cases for</a:t>
            </a:r>
            <a:r>
              <a:rPr lang="en-US" baseline="0" dirty="0" smtClean="0"/>
              <a:t> more realistic 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57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Holiday cases for</a:t>
            </a:r>
            <a:r>
              <a:rPr lang="en-US" baseline="0" dirty="0" smtClean="0"/>
              <a:t> more realistic 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57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/>
              <a:buNone/>
            </a:pPr>
            <a:r>
              <a:rPr lang="en-US" baseline="0" dirty="0" err="1" smtClean="0"/>
              <a:t>Generizability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Problem: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Outpatient clinic sessions not balanced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Gyn</a:t>
            </a:r>
            <a:r>
              <a:rPr lang="en-US" baseline="0" dirty="0" smtClean="0"/>
              <a:t> preferences not incorporated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Scheduler spends a lot of time on the schedules</a:t>
            </a:r>
          </a:p>
          <a:p>
            <a:pPr marL="171450" indent="-171450">
              <a:buFont typeface="Wingdings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We look for a pragmatic solution</a:t>
            </a:r>
          </a:p>
          <a:p>
            <a:pPr marL="171450" indent="-171450">
              <a:buFont typeface="Wingdings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Shifts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Task types, each has restrictions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gyn</a:t>
            </a:r>
            <a:r>
              <a:rPr lang="en-US" baseline="0" dirty="0" smtClean="0"/>
              <a:t> works approximately the number of contracted hours and may specified when they are structurally unavailable when they do not work full-time.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-orange are outpatient clinic,</a:t>
            </a:r>
            <a:r>
              <a:rPr lang="en-US" baseline="0" dirty="0" smtClean="0"/>
              <a:t> some specialized.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“on duty”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Admin shifts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- </a:t>
            </a:r>
            <a:r>
              <a:rPr lang="en-US" baseline="0" dirty="0" err="1" smtClean="0">
                <a:sym typeface="Wingdings" panose="05000000000000000000" pitchFamily="2" charset="2"/>
              </a:rPr>
              <a:t>Literatuur</a:t>
            </a:r>
            <a:r>
              <a:rPr lang="en-US" baseline="0" dirty="0" smtClean="0">
                <a:sym typeface="Wingdings" panose="05000000000000000000" pitchFamily="2" charset="2"/>
              </a:rPr>
              <a:t>: higher senior doctor may perform all tasks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soft constraint has a penalty value assigned to them, which are determined by the hospital. </a:t>
            </a:r>
          </a:p>
          <a:p>
            <a:r>
              <a:rPr lang="en-US" baseline="0" dirty="0" smtClean="0"/>
              <a:t>The objective is to minimize the weighted sum of the penalty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Integrated because: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On duty and</a:t>
            </a:r>
            <a:r>
              <a:rPr lang="en-US" baseline="0" dirty="0" smtClean="0"/>
              <a:t> admin requires a lot of shifts from a </a:t>
            </a:r>
            <a:r>
              <a:rPr lang="en-US" baseline="0" dirty="0" err="1" smtClean="0"/>
              <a:t>gyn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tasks may only be performed by one or two </a:t>
            </a:r>
            <a:r>
              <a:rPr lang="en-US" baseline="0" dirty="0" err="1" smtClean="0"/>
              <a:t>gyns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Making a schedule for tasks and shifts and then assigning to </a:t>
            </a:r>
            <a:r>
              <a:rPr lang="en-US" baseline="0" dirty="0" err="1" smtClean="0"/>
              <a:t>gyn</a:t>
            </a:r>
            <a:r>
              <a:rPr lang="en-US" baseline="0" dirty="0" smtClean="0"/>
              <a:t> would almost always be impossible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Making a schedule for </a:t>
            </a:r>
            <a:r>
              <a:rPr lang="en-US" baseline="0" dirty="0" err="1" smtClean="0"/>
              <a:t>gyns</a:t>
            </a:r>
            <a:r>
              <a:rPr lang="en-US" baseline="0" dirty="0" smtClean="0"/>
              <a:t> and shifts and then assigning tasks would not make any sense, as tasks may not be performed in all shifts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BC6-CC7A-4A3D-97F6-475FB91008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2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533D-1347-4F59-9BC0-3025558DF86B}" type="datetime1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8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4AEA-76A7-4824-8FC8-74A96A8F4130}" type="datetime1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BA98-98E7-49AA-AC77-3E7125E999CA}" type="datetime1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0577-95F9-423A-AFBF-2F8398949A35}" type="datetime1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E783-1BF5-4F32-BD29-8828AD8A4B28}" type="datetime1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8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84E-CD59-4EBD-BB79-ECB5E549494C}" type="datetime1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CA-D8CF-499A-A6D5-DB708D590DC8}" type="datetime1">
              <a:rPr lang="en-GB" smtClean="0"/>
              <a:t>09/02/2018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3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64B1-454B-41E9-B655-97E73A318482}" type="datetime1">
              <a:rPr lang="en-GB" smtClean="0"/>
              <a:t>09/02/2018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9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2E4-D636-4FF7-9873-3952B3E0D68D}" type="datetime1">
              <a:rPr lang="en-GB" smtClean="0"/>
              <a:t>09/02/2018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1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0D1E-1B99-481B-8679-3D4D394F0EF2}" type="datetime1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842A-A921-4D44-8DA1-3E6A02207732}" type="datetime1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68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84B0-0726-4F66-99DA-41F8A710D017}" type="datetime1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74B7-8605-4B6A-A6C0-1243687E9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utwente.nl/choir/en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2211692316301680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twente.nl/choir/en/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oogle.nl/url?sa=i&amp;rct=j&amp;q=&amp;esrc=s&amp;source=images&amp;cd=&amp;cad=rja&amp;uact=8&amp;ved=0ahUKEwi6saC19JnUAhVMZFAKHRO8DmYQjRwIBw&amp;url=http://www.dailymail.co.uk/femail/article-3605792/Macy-Rodeffer-announces-pregnancy-bittersweet-photo-shows-realities-IVF.html&amp;psig=AFQjCNFZ72FTubDDe7zwVp8aObyOzSuN6w&amp;ust=1496312427530860" TargetMode="External"/><Relationship Id="rId3" Type="http://schemas.openxmlformats.org/officeDocument/2006/relationships/hyperlink" Target="https://www.google.nl/url?sa=i&amp;rct=j&amp;q=&amp;esrc=s&amp;source=images&amp;cd=&amp;cad=rja&amp;uact=8&amp;ved=0ahUKEwi23YHI8pnUAhVGLVAKHaVuCH4QjRwIBw&amp;url=https://pixabay.com/en/reading-school-education-child-1090736/&amp;psig=AFQjCNG_Vm60ScnwuxAz87waomEL7NPo9A&amp;ust=1496311936040647" TargetMode="External"/><Relationship Id="rId7" Type="http://schemas.openxmlformats.org/officeDocument/2006/relationships/image" Target="../media/image2.png"/><Relationship Id="rId12" Type="http://schemas.openxmlformats.org/officeDocument/2006/relationships/hyperlink" Target="https://www.google.nl/url?sa=i&amp;rct=j&amp;q=&amp;esrc=s&amp;source=images&amp;cd=&amp;cad=rja&amp;uact=8&amp;ved=0ahUKEwjI2ryI8pnUAhVNblAKHV4TBYYQjRwIBw&amp;url=https://www.pexels.com/photo/pregnant-woman-holding-her-tummy-during-daytime-60646/&amp;psig=AFQjCNGgTIFPIn0Rcz9ChBoHjSPGgkMPzQ&amp;ust=1496311805442495" TargetMode="External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google.nl/url?sa=i&amp;rct=j&amp;q=&amp;esrc=s&amp;source=images&amp;cd=&amp;cad=rja&amp;uact=8&amp;ved=0ahUKEwiHlfOS85nUAhXPJlAKHYFEAS4QjRwIBw&amp;url=https://pixabay.com/en/photos/hospital/&amp;psig=AFQjCNE_HTOeXkO-tUwgRLSDydB-N0cthQ&amp;ust=14963120287764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hyperlink" Target="https://www.google.nl/url?sa=i&amp;rct=j&amp;q=&amp;esrc=s&amp;source=images&amp;cd=&amp;cad=rja&amp;uact=8&amp;ved=0ahUKEwjWu_Hr85nUAhXGI1AKHdIYAfAQjRwIBw&amp;url=https://pixabay.com/en/hospital-health-medical-medicine-908437/&amp;psig=AFQjCNFZC_44nU7BnnL8lrXbLauBnAvNew&amp;ust=1496312272804174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s://www.google.nl/url?sa=i&amp;rct=j&amp;q=&amp;esrc=s&amp;source=images&amp;cd=&amp;cad=rja&amp;uact=8&amp;ved=0ahUKEwjS3u-h8ZnUAhXGJFAKHV6WA6AQjRwIBw&amp;url=https://pixabay.com/en/dentist-doctor-professional-2351843/&amp;psig=AFQjCNHw4TG0g6OY-_61I8bWBg1Dun8_og&amp;ust=1496311595541011" TargetMode="External"/><Relationship Id="rId19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3.jpeg"/><Relationship Id="rId14" Type="http://schemas.openxmlformats.org/officeDocument/2006/relationships/hyperlink" Target="https://www.google.nl/url?sa=i&amp;rct=j&amp;q=&amp;esrc=s&amp;source=images&amp;cd=&amp;cad=rja&amp;uact=8&amp;ved=0ahUKEwj_0Nrv8pnUAhXMaVAKHdc5BH4QjRwIBw&amp;url=https://pixabay.com/en/photos/hospital/&amp;psig=AFQjCNE_HTOeXkO-tUwgRLSDydB-N0cthQ&amp;ust=14963120287764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utwente.nl/choir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1944216"/>
          </a:xfrm>
        </p:spPr>
        <p:txBody>
          <a:bodyPr>
            <a:noAutofit/>
          </a:bodyPr>
          <a:lstStyle/>
          <a:p>
            <a:pPr algn="l"/>
            <a:r>
              <a:rPr lang="nl-NL" sz="2800" b="1" dirty="0"/>
              <a:t>Sneller een beter personeelsrooster voor de gynaecologieafdeling van het JBZ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t="22817" r="19905" b="46402"/>
          <a:stretch/>
        </p:blipFill>
        <p:spPr bwMode="auto">
          <a:xfrm>
            <a:off x="0" y="404664"/>
            <a:ext cx="9144000" cy="22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8617" r="66505" b="83428"/>
          <a:stretch/>
        </p:blipFill>
        <p:spPr bwMode="auto">
          <a:xfrm>
            <a:off x="4211960" y="6237312"/>
            <a:ext cx="3200400" cy="58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848" y="4653136"/>
            <a:ext cx="2895600" cy="365125"/>
          </a:xfrm>
        </p:spPr>
        <p:txBody>
          <a:bodyPr/>
          <a:lstStyle/>
          <a:p>
            <a:pPr algn="l"/>
            <a:r>
              <a:rPr lang="en-GB" sz="1600" b="1" dirty="0" err="1" smtClean="0">
                <a:solidFill>
                  <a:schemeClr val="tx1"/>
                </a:solidFill>
              </a:rPr>
              <a:t>Maartje</a:t>
            </a:r>
            <a:r>
              <a:rPr lang="en-GB" sz="1600" b="1" dirty="0" smtClean="0">
                <a:solidFill>
                  <a:schemeClr val="tx1"/>
                </a:solidFill>
              </a:rPr>
              <a:t> van de Vrugt PhD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" name="AutoShape 2" descr="Logo LUM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Afbeeldingsresultaat voor leiden university medical cen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1208"/>
            <a:ext cx="2264296" cy="7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Resultaten</a:t>
            </a:r>
            <a:r>
              <a:rPr lang="en-US" dirty="0" smtClean="0"/>
              <a:t>: </a:t>
            </a:r>
            <a:r>
              <a:rPr lang="en-US" dirty="0" smtClean="0"/>
              <a:t>break-down </a:t>
            </a:r>
            <a:r>
              <a:rPr lang="en-US" dirty="0" smtClean="0"/>
              <a:t>van de </a:t>
            </a:r>
            <a:r>
              <a:rPr lang="en-US" dirty="0" err="1" smtClean="0"/>
              <a:t>optimale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GB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5651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endParaRPr lang="en-GB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67558"/>
              </p:ext>
            </p:extLst>
          </p:nvPr>
        </p:nvGraphicFramePr>
        <p:xfrm>
          <a:off x="640766" y="1844824"/>
          <a:ext cx="8139745" cy="300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4903"/>
                <a:gridCol w="1142421"/>
                <a:gridCol w="1142421"/>
              </a:tblGrid>
              <a:tr h="37604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Soft constraint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err="1" smtClean="0">
                          <a:effectLst/>
                        </a:rPr>
                        <a:t>Handmatig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MIP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604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</a:rPr>
                        <a:t>Minder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800" u="none" strike="noStrike" baseline="0" dirty="0" err="1" smtClean="0">
                          <a:effectLst/>
                        </a:rPr>
                        <a:t>dan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de</a:t>
                      </a:r>
                      <a:r>
                        <a:rPr lang="en-GB" sz="1800" u="none" strike="noStrike" dirty="0" smtClean="0">
                          <a:effectLst/>
                        </a:rPr>
                        <a:t> </a:t>
                      </a:r>
                      <a:r>
                        <a:rPr lang="en-GB" sz="1800" u="none" strike="noStrike" dirty="0" err="1" smtClean="0">
                          <a:effectLst/>
                        </a:rPr>
                        <a:t>optimale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800" u="none" strike="noStrike" baseline="0" dirty="0" err="1" smtClean="0">
                          <a:effectLst/>
                        </a:rPr>
                        <a:t>frequentie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800" u="none" strike="noStrike" baseline="0" dirty="0" err="1" smtClean="0">
                          <a:effectLst/>
                        </a:rPr>
                        <a:t>gepland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604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</a:rPr>
                        <a:t>‘</a:t>
                      </a:r>
                      <a:r>
                        <a:rPr lang="en-GB" sz="1800" u="none" strike="noStrike" dirty="0" err="1" smtClean="0">
                          <a:effectLst/>
                        </a:rPr>
                        <a:t>Gaten</a:t>
                      </a:r>
                      <a:r>
                        <a:rPr lang="en-GB" sz="1800" u="none" strike="noStrike" dirty="0" smtClean="0">
                          <a:effectLst/>
                        </a:rPr>
                        <a:t>’ in </a:t>
                      </a:r>
                      <a:r>
                        <a:rPr lang="en-GB" sz="1800" u="none" strike="noStrike" dirty="0" err="1" smtClean="0">
                          <a:effectLst/>
                        </a:rPr>
                        <a:t>werkdag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Niet</a:t>
                      </a:r>
                      <a:r>
                        <a:rPr lang="en-US" sz="1800" u="none" strike="noStrike" dirty="0" smtClean="0">
                          <a:effectLst/>
                        </a:rPr>
                        <a:t> de hele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weekdag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kliniekdienst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500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Afwijking</a:t>
                      </a:r>
                      <a:r>
                        <a:rPr lang="en-US" sz="1800" u="none" strike="noStrike" dirty="0" smtClean="0">
                          <a:effectLst/>
                        </a:rPr>
                        <a:t> van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contractuele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uren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gynaecologen</a:t>
                      </a:r>
                      <a:r>
                        <a:rPr lang="en-US" sz="1800" u="none" strike="noStrike" dirty="0" smtClean="0">
                          <a:effectLst/>
                        </a:rPr>
                        <a:t> – week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270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Afwijking</a:t>
                      </a:r>
                      <a:r>
                        <a:rPr lang="en-US" sz="1800" u="none" strike="noStrike" dirty="0" smtClean="0">
                          <a:effectLst/>
                        </a:rPr>
                        <a:t> van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contractuele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uren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gynaecologen</a:t>
                      </a:r>
                      <a:r>
                        <a:rPr lang="en-US" sz="1800" u="none" strike="noStrike" dirty="0" smtClean="0">
                          <a:effectLst/>
                        </a:rPr>
                        <a:t> – hele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horizon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318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604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 smtClean="0">
                          <a:effectLst/>
                        </a:rPr>
                        <a:t>Evenredig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800" u="none" strike="noStrike" baseline="0" dirty="0" err="1" smtClean="0">
                          <a:effectLst/>
                        </a:rPr>
                        <a:t>verdeeld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800" u="none" strike="noStrike" baseline="0" dirty="0" err="1" smtClean="0">
                          <a:effectLst/>
                        </a:rPr>
                        <a:t>aantal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taken per week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1446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162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Evenredig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verdeeld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aantal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taken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voor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de hele horizon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424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856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Resultaten</a:t>
            </a:r>
            <a:r>
              <a:rPr lang="en-US" dirty="0" smtClean="0"/>
              <a:t>: </a:t>
            </a:r>
            <a:r>
              <a:rPr lang="en-US" dirty="0" err="1" smtClean="0"/>
              <a:t>vakantieperiodes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712740"/>
              </p:ext>
            </p:extLst>
          </p:nvPr>
        </p:nvGraphicFramePr>
        <p:xfrm>
          <a:off x="457196" y="1340770"/>
          <a:ext cx="8075246" cy="456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023"/>
                <a:gridCol w="1259137"/>
                <a:gridCol w="1128436"/>
                <a:gridCol w="594950"/>
                <a:gridCol w="594950"/>
                <a:gridCol w="594950"/>
                <a:gridCol w="594950"/>
                <a:gridCol w="594950"/>
                <a:gridCol w="594950"/>
                <a:gridCol w="594950"/>
              </a:tblGrid>
              <a:tr h="32967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Rooster </a:t>
                      </a:r>
                      <a:r>
                        <a:rPr lang="en-GB" sz="1600" u="none" strike="noStrike" dirty="0" smtClean="0">
                          <a:effectLst/>
                        </a:rPr>
                        <a:t>(8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weken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</a:rPr>
                        <a:t>horizon)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 smtClean="0">
                          <a:effectLst/>
                        </a:rPr>
                        <a:t>Oplossings</a:t>
                      </a:r>
                      <a:r>
                        <a:rPr lang="en-GB" sz="1600" u="none" strike="noStrike" dirty="0" smtClean="0">
                          <a:effectLst/>
                        </a:rPr>
                        <a:t>-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600" u="none" strike="noStrike" baseline="0" dirty="0" err="1" smtClean="0">
                          <a:effectLst/>
                        </a:rPr>
                        <a:t>tijd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Obj. value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 smtClean="0">
                          <a:effectLst/>
                        </a:rPr>
                        <a:t>Te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weinig</a:t>
                      </a:r>
                      <a:r>
                        <a:rPr lang="en-GB" sz="1600" u="none" strike="noStrike" dirty="0" smtClean="0">
                          <a:effectLst/>
                        </a:rPr>
                        <a:t> per week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‘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Gaten</a:t>
                      </a:r>
                      <a:r>
                        <a:rPr lang="en-GB" sz="1600" u="none" strike="noStrike" dirty="0" smtClean="0">
                          <a:effectLst/>
                        </a:rPr>
                        <a:t>’ in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werdag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Niet</a:t>
                      </a:r>
                      <a:r>
                        <a:rPr lang="en-US" sz="1600" u="none" strike="noStrike" dirty="0" smtClean="0">
                          <a:effectLst/>
                        </a:rPr>
                        <a:t> hele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weekdag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kliniekdienst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Afwijking</a:t>
                      </a:r>
                      <a:r>
                        <a:rPr lang="en-US" sz="1600" u="none" strike="noStrike" dirty="0" smtClean="0">
                          <a:effectLst/>
                        </a:rPr>
                        <a:t> van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contractuele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uren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- week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Afwijking</a:t>
                      </a:r>
                      <a:r>
                        <a:rPr lang="en-US" sz="1600" u="none" strike="noStrike" dirty="0" smtClean="0">
                          <a:effectLst/>
                        </a:rPr>
                        <a:t> van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contractuele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uren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– hele horizon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 smtClean="0">
                          <a:effectLst/>
                        </a:rPr>
                        <a:t>Evenredig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aantal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 taken per week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 smtClean="0">
                          <a:effectLst/>
                        </a:rPr>
                        <a:t>Evenredig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600" u="none" strike="noStrike" baseline="0" dirty="0" err="1" smtClean="0">
                          <a:effectLst/>
                        </a:rPr>
                        <a:t>aantal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 taken hele horizon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</a:tr>
              <a:tr h="3173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base - MIP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2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dagen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1747,3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</a:tr>
              <a:tr h="3173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case 1 - MIP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12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uur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2502,9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882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144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195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1092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</a:tr>
              <a:tr h="3173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case 2 - MIP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</a:rPr>
                        <a:t>12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uur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2579,4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818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204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252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174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1110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</a:tr>
              <a:tr h="3173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case 3 - MIP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</a:rPr>
                        <a:t>12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uur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2920,4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951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264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321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178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283968" y="4627467"/>
            <a:ext cx="720080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884368" y="4615513"/>
            <a:ext cx="720080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Heuristieken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GB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5651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Multi-start local search </a:t>
            </a:r>
            <a:r>
              <a:rPr lang="en-US" sz="1800" dirty="0" err="1" smtClean="0"/>
              <a:t>heuristiek</a:t>
            </a:r>
            <a:endParaRPr lang="en-US" sz="1800" dirty="0" smtClean="0"/>
          </a:p>
          <a:p>
            <a:r>
              <a:rPr lang="en-US" sz="1800" dirty="0" smtClean="0"/>
              <a:t>Simulated annealing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err="1" smtClean="0"/>
              <a:t>Beide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zijn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gebaseerd</a:t>
            </a:r>
            <a:r>
              <a:rPr lang="en-US" sz="1800" b="1" dirty="0" smtClean="0"/>
              <a:t> op</a:t>
            </a:r>
            <a:r>
              <a:rPr lang="en-US" sz="1800" dirty="0" smtClean="0"/>
              <a:t>:</a:t>
            </a:r>
            <a:endParaRPr lang="en-US" sz="1800" dirty="0" smtClean="0"/>
          </a:p>
          <a:p>
            <a:r>
              <a:rPr lang="en-US" sz="1800" dirty="0" smtClean="0"/>
              <a:t>Random </a:t>
            </a:r>
            <a:r>
              <a:rPr lang="en-US" sz="1800" dirty="0" err="1" smtClean="0"/>
              <a:t>stap</a:t>
            </a:r>
            <a:endParaRPr lang="en-US" sz="1800" dirty="0" smtClean="0"/>
          </a:p>
          <a:p>
            <a:pPr lvl="1"/>
            <a:r>
              <a:rPr lang="en-US" sz="1400" dirty="0" smtClean="0"/>
              <a:t>Extra </a:t>
            </a:r>
            <a:r>
              <a:rPr lang="en-US" sz="1400" dirty="0" err="1" smtClean="0"/>
              <a:t>taak</a:t>
            </a:r>
            <a:endParaRPr lang="en-US" sz="1400" dirty="0" smtClean="0"/>
          </a:p>
          <a:p>
            <a:pPr lvl="1"/>
            <a:r>
              <a:rPr lang="en-US" sz="1400" dirty="0" err="1" smtClean="0"/>
              <a:t>Verwijder</a:t>
            </a:r>
            <a:r>
              <a:rPr lang="en-US" sz="1400" dirty="0" smtClean="0"/>
              <a:t> </a:t>
            </a:r>
            <a:r>
              <a:rPr lang="en-US" sz="1400" dirty="0" err="1" smtClean="0"/>
              <a:t>taak</a:t>
            </a:r>
            <a:endParaRPr lang="en-US" sz="1400" dirty="0" smtClean="0"/>
          </a:p>
          <a:p>
            <a:pPr lvl="1"/>
            <a:r>
              <a:rPr lang="en-US" sz="1400" dirty="0" err="1" smtClean="0"/>
              <a:t>Wissel</a:t>
            </a:r>
            <a:r>
              <a:rPr lang="en-US" sz="1400" dirty="0" smtClean="0"/>
              <a:t> taken om</a:t>
            </a:r>
            <a:endParaRPr lang="en-US" sz="1400" dirty="0" smtClean="0"/>
          </a:p>
          <a:p>
            <a:pPr lvl="1"/>
            <a:r>
              <a:rPr lang="en-US" sz="1400" dirty="0" err="1" smtClean="0"/>
              <a:t>Herplan</a:t>
            </a:r>
            <a:r>
              <a:rPr lang="en-US" sz="1400" dirty="0" smtClean="0"/>
              <a:t> </a:t>
            </a:r>
            <a:r>
              <a:rPr lang="en-US" sz="1400" dirty="0" err="1" smtClean="0"/>
              <a:t>kliniekdiensten</a:t>
            </a:r>
            <a:endParaRPr lang="en-US" sz="1400" dirty="0" smtClean="0"/>
          </a:p>
          <a:p>
            <a:r>
              <a:rPr lang="en-US" sz="1800" dirty="0" err="1" smtClean="0"/>
              <a:t>Repareer</a:t>
            </a:r>
            <a:r>
              <a:rPr lang="en-US" sz="1800" dirty="0" smtClean="0"/>
              <a:t> het rooster</a:t>
            </a:r>
            <a:endParaRPr lang="en-US" sz="1800" dirty="0" smtClean="0"/>
          </a:p>
          <a:p>
            <a:pPr lvl="1"/>
            <a:r>
              <a:rPr lang="en-US" sz="1400" dirty="0" err="1" smtClean="0"/>
              <a:t>Altijd</a:t>
            </a:r>
            <a:r>
              <a:rPr lang="en-US" sz="1400" dirty="0" smtClean="0"/>
              <a:t> </a:t>
            </a:r>
            <a:r>
              <a:rPr lang="en-US" sz="1400" dirty="0" err="1" smtClean="0"/>
              <a:t>iemand</a:t>
            </a:r>
            <a:r>
              <a:rPr lang="en-US" sz="1400" dirty="0" smtClean="0"/>
              <a:t> </a:t>
            </a:r>
            <a:r>
              <a:rPr lang="en-US" sz="1400" dirty="0" err="1" smtClean="0"/>
              <a:t>kliniekdienst</a:t>
            </a:r>
            <a:endParaRPr lang="en-US" sz="1400" dirty="0" smtClean="0"/>
          </a:p>
          <a:p>
            <a:pPr lvl="1"/>
            <a:r>
              <a:rPr lang="en-US" sz="1400" dirty="0" err="1" smtClean="0"/>
              <a:t>Administratieve</a:t>
            </a:r>
            <a:r>
              <a:rPr lang="en-US" sz="1400" dirty="0" smtClean="0"/>
              <a:t> taken </a:t>
            </a:r>
            <a:r>
              <a:rPr lang="en-US" sz="1400" dirty="0" err="1" smtClean="0"/>
              <a:t>ook</a:t>
            </a:r>
            <a:r>
              <a:rPr lang="en-US" sz="1400" dirty="0" smtClean="0"/>
              <a:t> </a:t>
            </a:r>
            <a:r>
              <a:rPr lang="en-US" sz="1400" dirty="0" err="1" smtClean="0"/>
              <a:t>herplannen</a:t>
            </a:r>
            <a:endParaRPr lang="en-US" sz="1400" dirty="0" smtClean="0"/>
          </a:p>
          <a:p>
            <a:pPr lvl="1"/>
            <a:r>
              <a:rPr lang="en-US" sz="1400" dirty="0" err="1" smtClean="0"/>
              <a:t>Minimale</a:t>
            </a:r>
            <a:r>
              <a:rPr lang="en-US" sz="1400" dirty="0" smtClean="0"/>
              <a:t> </a:t>
            </a:r>
            <a:r>
              <a:rPr lang="en-US" sz="1400" dirty="0" err="1" smtClean="0"/>
              <a:t>frequentie</a:t>
            </a:r>
            <a:r>
              <a:rPr lang="en-US" sz="1400" dirty="0" smtClean="0"/>
              <a:t> taken</a:t>
            </a: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ym typeface="Wingdings" panose="05000000000000000000" pitchFamily="2" charset="2"/>
              </a:rPr>
              <a:t>Altijd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een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ym typeface="Wingdings" panose="05000000000000000000" pitchFamily="2" charset="2"/>
              </a:rPr>
              <a:t>toegestaan</a:t>
            </a:r>
            <a:r>
              <a:rPr lang="en-US" sz="1800" dirty="0" smtClean="0">
                <a:sym typeface="Wingdings" panose="05000000000000000000" pitchFamily="2" charset="2"/>
              </a:rPr>
              <a:t> rooster</a:t>
            </a:r>
            <a:endParaRPr lang="en-US" sz="1800" dirty="0" smtClean="0"/>
          </a:p>
          <a:p>
            <a:endParaRPr lang="en-US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201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Resultaten</a:t>
            </a:r>
            <a:r>
              <a:rPr lang="en-US" dirty="0" smtClean="0"/>
              <a:t>: </a:t>
            </a:r>
            <a:r>
              <a:rPr lang="en-US" dirty="0" err="1" smtClean="0"/>
              <a:t>heuristieken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756694"/>
              </p:ext>
            </p:extLst>
          </p:nvPr>
        </p:nvGraphicFramePr>
        <p:xfrm>
          <a:off x="457196" y="1340770"/>
          <a:ext cx="8219259" cy="424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185"/>
                <a:gridCol w="1281593"/>
                <a:gridCol w="1148561"/>
                <a:gridCol w="605560"/>
                <a:gridCol w="605560"/>
                <a:gridCol w="605560"/>
                <a:gridCol w="605560"/>
                <a:gridCol w="605560"/>
                <a:gridCol w="605560"/>
                <a:gridCol w="605560"/>
              </a:tblGrid>
              <a:tr h="32967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Rooster (8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weken</a:t>
                      </a:r>
                      <a:r>
                        <a:rPr lang="en-GB" sz="1600" u="none" strike="noStrike" dirty="0" smtClean="0">
                          <a:effectLst/>
                        </a:rPr>
                        <a:t> horizon)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 smtClean="0">
                          <a:effectLst/>
                        </a:rPr>
                        <a:t>Oplossings</a:t>
                      </a:r>
                      <a:r>
                        <a:rPr lang="en-GB" sz="1600" u="none" strike="noStrike" dirty="0" smtClean="0">
                          <a:effectLst/>
                        </a:rPr>
                        <a:t>-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600" u="none" strike="noStrike" baseline="0" dirty="0" err="1" smtClean="0">
                          <a:effectLst/>
                        </a:rPr>
                        <a:t>tijd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Obj. value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 smtClean="0">
                          <a:effectLst/>
                        </a:rPr>
                        <a:t>Te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weinig</a:t>
                      </a:r>
                      <a:r>
                        <a:rPr lang="en-GB" sz="1600" u="none" strike="noStrike" dirty="0" smtClean="0">
                          <a:effectLst/>
                        </a:rPr>
                        <a:t> per week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‘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Gaten</a:t>
                      </a:r>
                      <a:r>
                        <a:rPr lang="en-GB" sz="1600" u="none" strike="noStrike" dirty="0" smtClean="0">
                          <a:effectLst/>
                        </a:rPr>
                        <a:t>’ in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werdag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Niet</a:t>
                      </a:r>
                      <a:r>
                        <a:rPr lang="en-US" sz="1600" u="none" strike="noStrike" dirty="0" smtClean="0">
                          <a:effectLst/>
                        </a:rPr>
                        <a:t> hele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weekdag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kliniekdienst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Afwijking</a:t>
                      </a:r>
                      <a:r>
                        <a:rPr lang="en-US" sz="1600" u="none" strike="noStrike" dirty="0" smtClean="0">
                          <a:effectLst/>
                        </a:rPr>
                        <a:t> van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contractuele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uren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- week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 smtClean="0">
                          <a:effectLst/>
                        </a:rPr>
                        <a:t>Afwijking</a:t>
                      </a:r>
                      <a:r>
                        <a:rPr lang="en-US" sz="1600" u="none" strike="noStrike" dirty="0" smtClean="0">
                          <a:effectLst/>
                        </a:rPr>
                        <a:t> van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contractuele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uren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– hele horizon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 smtClean="0">
                          <a:effectLst/>
                        </a:rPr>
                        <a:t>Evenredig</a:t>
                      </a:r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aantal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 taken per week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 smtClean="0">
                          <a:effectLst/>
                        </a:rPr>
                        <a:t>Evenredig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600" u="none" strike="noStrike" baseline="0" dirty="0" err="1" smtClean="0">
                          <a:effectLst/>
                        </a:rPr>
                        <a:t>aantal</a:t>
                      </a:r>
                      <a:r>
                        <a:rPr lang="en-GB" sz="1600" u="none" strike="noStrike" baseline="0" dirty="0" smtClean="0">
                          <a:effectLst/>
                        </a:rPr>
                        <a:t> taken hele horizon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4" marR="7974" marT="7974" marB="72000" vert="vert270" anchor="ctr"/>
                </a:tc>
              </a:tr>
              <a:tr h="3173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case 1 </a:t>
                      </a:r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– MIP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12 </a:t>
                      </a:r>
                      <a:r>
                        <a:rPr lang="en-GB" sz="1600" u="none" strike="noStrike" dirty="0" err="1" smtClean="0">
                          <a:effectLst/>
                          <a:latin typeface="+mn-lt"/>
                        </a:rPr>
                        <a:t>uur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2503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882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144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195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162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+mn-lt"/>
                        </a:rPr>
                        <a:t>1092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</a:tr>
              <a:tr h="3173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case </a:t>
                      </a:r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1 – SA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en-GB" sz="1600" u="none" strike="noStrike" dirty="0" err="1" smtClean="0">
                          <a:effectLst/>
                          <a:latin typeface="+mn-lt"/>
                        </a:rPr>
                        <a:t>uur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2870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</a:tr>
              <a:tr h="3173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case </a:t>
                      </a:r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1 – LS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en-GB" sz="1600" u="none" strike="noStrike" dirty="0" err="1" smtClean="0">
                          <a:effectLst/>
                          <a:latin typeface="+mn-lt"/>
                        </a:rPr>
                        <a:t>uur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2457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74" marR="7974" marT="7974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Maartje van de Vrugt</a:t>
            </a: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55976" y="4591242"/>
            <a:ext cx="720080" cy="1110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28384" y="4591242"/>
            <a:ext cx="720080" cy="1110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Conclusie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GB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5651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endParaRPr lang="en-GB" sz="1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62000" y="17175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Beide</a:t>
            </a:r>
            <a:r>
              <a:rPr lang="en-US" sz="1800" dirty="0" smtClean="0"/>
              <a:t> </a:t>
            </a:r>
            <a:r>
              <a:rPr lang="en-US" sz="1800" dirty="0" err="1" smtClean="0"/>
              <a:t>belissingen</a:t>
            </a:r>
            <a:r>
              <a:rPr lang="en-US" sz="1800" dirty="0" smtClean="0"/>
              <a:t> in </a:t>
            </a:r>
            <a:r>
              <a:rPr lang="en-US" sz="1800" dirty="0" err="1" smtClean="0"/>
              <a:t>één</a:t>
            </a:r>
            <a:r>
              <a:rPr lang="en-US" sz="1800" dirty="0" smtClean="0"/>
              <a:t> model </a:t>
            </a:r>
            <a:r>
              <a:rPr lang="en-US" sz="1800" dirty="0" err="1" smtClean="0"/>
              <a:t>resulteert</a:t>
            </a:r>
            <a:r>
              <a:rPr lang="en-US" sz="1800" dirty="0" smtClean="0"/>
              <a:t> in </a:t>
            </a:r>
            <a:r>
              <a:rPr lang="en-US" sz="1800" dirty="0" err="1" smtClean="0"/>
              <a:t>goede</a:t>
            </a:r>
            <a:r>
              <a:rPr lang="en-US" sz="1800" dirty="0" smtClean="0"/>
              <a:t> roosters</a:t>
            </a:r>
            <a:endParaRPr lang="en-US" sz="1800" dirty="0"/>
          </a:p>
          <a:p>
            <a:r>
              <a:rPr lang="en-US" sz="1800" dirty="0" smtClean="0"/>
              <a:t>De </a:t>
            </a:r>
            <a:r>
              <a:rPr lang="en-US" sz="1800" dirty="0" err="1" smtClean="0"/>
              <a:t>methoden</a:t>
            </a:r>
            <a:r>
              <a:rPr lang="en-US" sz="1800" dirty="0" smtClean="0"/>
              <a:t> </a:t>
            </a:r>
            <a:r>
              <a:rPr lang="en-US" sz="1800" dirty="0" err="1" smtClean="0"/>
              <a:t>maken</a:t>
            </a:r>
            <a:r>
              <a:rPr lang="en-US" sz="1800" dirty="0" smtClean="0"/>
              <a:t> </a:t>
            </a:r>
            <a:r>
              <a:rPr lang="en-US" sz="1800" dirty="0" err="1" smtClean="0"/>
              <a:t>snel</a:t>
            </a:r>
            <a:r>
              <a:rPr lang="en-US" sz="1800" dirty="0" smtClean="0"/>
              <a:t> </a:t>
            </a:r>
            <a:r>
              <a:rPr lang="en-US" sz="1800" dirty="0" err="1" smtClean="0"/>
              <a:t>toegestane</a:t>
            </a:r>
            <a:r>
              <a:rPr lang="en-US" sz="1800" dirty="0" smtClean="0"/>
              <a:t> roosters</a:t>
            </a:r>
            <a:endParaRPr lang="en-US" sz="1800" dirty="0" smtClean="0"/>
          </a:p>
          <a:p>
            <a:r>
              <a:rPr lang="en-US" sz="1800" dirty="0" smtClean="0"/>
              <a:t>De roosters </a:t>
            </a:r>
            <a:r>
              <a:rPr lang="en-US" sz="1800" dirty="0" err="1" smtClean="0"/>
              <a:t>zijn</a:t>
            </a:r>
            <a:r>
              <a:rPr lang="en-US" sz="1800" dirty="0" smtClean="0"/>
              <a:t> </a:t>
            </a:r>
            <a:r>
              <a:rPr lang="en-US" sz="1800" dirty="0" err="1" smtClean="0"/>
              <a:t>ook</a:t>
            </a:r>
            <a:r>
              <a:rPr lang="en-US" sz="1800" dirty="0" smtClean="0"/>
              <a:t> </a:t>
            </a:r>
            <a:r>
              <a:rPr lang="en-US" sz="1800" dirty="0" err="1" smtClean="0"/>
              <a:t>goed</a:t>
            </a:r>
            <a:r>
              <a:rPr lang="en-US" sz="1800" dirty="0" smtClean="0"/>
              <a:t> in </a:t>
            </a:r>
            <a:r>
              <a:rPr lang="en-US" sz="1800" dirty="0" err="1" smtClean="0"/>
              <a:t>vakantieperiodes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Link </a:t>
            </a:r>
            <a:r>
              <a:rPr lang="en-US" sz="1800" dirty="0" err="1" smtClean="0"/>
              <a:t>naar</a:t>
            </a:r>
            <a:r>
              <a:rPr lang="en-US" sz="1800" dirty="0" smtClean="0"/>
              <a:t> </a:t>
            </a:r>
            <a:r>
              <a:rPr lang="en-US" sz="1800" dirty="0" err="1" smtClean="0"/>
              <a:t>gepubliceerd</a:t>
            </a:r>
            <a:r>
              <a:rPr lang="en-US" sz="1800" dirty="0" smtClean="0"/>
              <a:t> </a:t>
            </a:r>
            <a:r>
              <a:rPr lang="en-US" sz="1800" dirty="0" err="1" smtClean="0"/>
              <a:t>artikel</a:t>
            </a:r>
            <a:r>
              <a:rPr lang="en-US" sz="1800" dirty="0" smtClean="0"/>
              <a:t>:</a:t>
            </a:r>
            <a:endParaRPr lang="en-US" sz="1800" dirty="0"/>
          </a:p>
          <a:p>
            <a:pPr marL="0" indent="0">
              <a:buNone/>
            </a:pPr>
            <a:r>
              <a:rPr lang="en-GB" sz="1800" dirty="0">
                <a:hlinkClick r:id="rId6"/>
              </a:rPr>
              <a:t>https://</a:t>
            </a:r>
            <a:r>
              <a:rPr lang="en-GB" sz="1800" dirty="0" smtClean="0">
                <a:hlinkClick r:id="rId6"/>
              </a:rPr>
              <a:t>www.sciencedirect.com/science/article/pii/S2211692316301680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t="22817" r="19905" b="46402"/>
          <a:stretch/>
        </p:blipFill>
        <p:spPr bwMode="auto">
          <a:xfrm>
            <a:off x="0" y="3736477"/>
            <a:ext cx="9144000" cy="22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Results: 4 week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GB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5651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endParaRPr lang="en-GB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63827"/>
              </p:ext>
            </p:extLst>
          </p:nvPr>
        </p:nvGraphicFramePr>
        <p:xfrm>
          <a:off x="609600" y="1565176"/>
          <a:ext cx="5976664" cy="184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708"/>
                <a:gridCol w="1940762"/>
                <a:gridCol w="1058597"/>
                <a:gridCol w="1058597"/>
              </a:tblGrid>
              <a:tr h="368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Schedule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Solution time (sec)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"Opt. gap"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Obj. value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8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4 week - Manual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172800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3063,3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8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4 week - MIP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86402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6,83%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1018,0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8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4 week - SA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3600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45%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1476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899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4 week - RLS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3600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46%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1490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Afbeeldingsresultaat voor educati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2" b="9155"/>
          <a:stretch/>
        </p:blipFill>
        <p:spPr bwMode="auto">
          <a:xfrm>
            <a:off x="515814" y="3160573"/>
            <a:ext cx="1403833" cy="13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Afbeeldingsresultaat voor cartoon hospita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4163"/>
            <a:ext cx="2412230" cy="18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Introductie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pic>
        <p:nvPicPr>
          <p:cNvPr id="6146" name="Picture 2" descr="Afbeeldingsresultaat voor cartoon female doctor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8" t="6657" r="32215" b="6206"/>
          <a:stretch/>
        </p:blipFill>
        <p:spPr bwMode="auto">
          <a:xfrm>
            <a:off x="3657599" y="1828800"/>
            <a:ext cx="1524001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gynaecology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1" y="1185074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fbeeldingsresultaat voor cartoon hospital waiting room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95"/>
          <a:stretch/>
        </p:blipFill>
        <p:spPr bwMode="auto">
          <a:xfrm>
            <a:off x="6876256" y="2587552"/>
            <a:ext cx="2043219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fbeeldingsresultaat voor cartoon hospital waiting room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r="23398"/>
          <a:stretch/>
        </p:blipFill>
        <p:spPr bwMode="auto">
          <a:xfrm>
            <a:off x="6469842" y="476672"/>
            <a:ext cx="2090057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Afbeeldingsresultaat voor ivf treatment injection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17" y="4484530"/>
            <a:ext cx="2282553" cy="17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313562"/>
            <a:ext cx="410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Dokters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taken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1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Introductie</a:t>
            </a:r>
            <a:r>
              <a:rPr lang="en-US" dirty="0" smtClean="0"/>
              <a:t> (2)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350791"/>
              </p:ext>
            </p:extLst>
          </p:nvPr>
        </p:nvGraphicFramePr>
        <p:xfrm>
          <a:off x="343124" y="1700808"/>
          <a:ext cx="8280361" cy="29667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7"/>
                <a:gridCol w="1210097"/>
                <a:gridCol w="835161"/>
                <a:gridCol w="835161"/>
                <a:gridCol w="835161"/>
                <a:gridCol w="835161"/>
                <a:gridCol w="835161"/>
                <a:gridCol w="835161"/>
                <a:gridCol w="83516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Weeknr</a:t>
                      </a:r>
                      <a:endParaRPr lang="en-GB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Datum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Gyn. 1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Ochtend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Middag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Avond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Gyn. 2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Ochtend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Middag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Avond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9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Introductie</a:t>
            </a:r>
            <a:r>
              <a:rPr lang="en-US" dirty="0" smtClean="0"/>
              <a:t> (2)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359050"/>
              </p:ext>
            </p:extLst>
          </p:nvPr>
        </p:nvGraphicFramePr>
        <p:xfrm>
          <a:off x="343124" y="1700808"/>
          <a:ext cx="8280361" cy="29667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7"/>
                <a:gridCol w="1210097"/>
                <a:gridCol w="835161"/>
                <a:gridCol w="835161"/>
                <a:gridCol w="835161"/>
                <a:gridCol w="835161"/>
                <a:gridCol w="835161"/>
                <a:gridCol w="835161"/>
                <a:gridCol w="83516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Weeknr</a:t>
                      </a:r>
                      <a:endParaRPr lang="en-GB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Datum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7-1-17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Gyn. 1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Ochtend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(85%)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Middag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Avond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Gyn. 2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Ochtend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(100%)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Middag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Avond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4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Introductie</a:t>
            </a:r>
            <a:r>
              <a:rPr lang="en-US" dirty="0" smtClean="0"/>
              <a:t> (3)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51" r="22371"/>
          <a:stretch/>
        </p:blipFill>
        <p:spPr bwMode="auto">
          <a:xfrm>
            <a:off x="-5057" y="7101408"/>
            <a:ext cx="9047616" cy="111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/>
          <a:stretch/>
        </p:blipFill>
        <p:spPr bwMode="auto">
          <a:xfrm>
            <a:off x="323528" y="1320800"/>
            <a:ext cx="8532440" cy="488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Hard constraints</a:t>
            </a:r>
          </a:p>
          <a:p>
            <a:r>
              <a:rPr lang="en-US" sz="1800" dirty="0" err="1" smtClean="0"/>
              <a:t>Maximaal</a:t>
            </a:r>
            <a:r>
              <a:rPr lang="en-US" sz="1800" dirty="0" smtClean="0"/>
              <a:t> </a:t>
            </a:r>
            <a:r>
              <a:rPr lang="en-US" sz="1800" dirty="0" err="1" smtClean="0"/>
              <a:t>één</a:t>
            </a:r>
            <a:r>
              <a:rPr lang="en-US" sz="1800" dirty="0" smtClean="0"/>
              <a:t> </a:t>
            </a:r>
            <a:r>
              <a:rPr lang="en-US" sz="1800" dirty="0" err="1" smtClean="0"/>
              <a:t>taak</a:t>
            </a:r>
            <a:r>
              <a:rPr lang="en-US" sz="1800" dirty="0" smtClean="0"/>
              <a:t> per shift per </a:t>
            </a:r>
            <a:r>
              <a:rPr lang="en-US" sz="1800" dirty="0" err="1" smtClean="0"/>
              <a:t>gynaecoloog</a:t>
            </a:r>
            <a:endParaRPr lang="en-US" sz="1800" dirty="0" smtClean="0"/>
          </a:p>
          <a:p>
            <a:r>
              <a:rPr lang="en-US" sz="1800" dirty="0" err="1" smtClean="0"/>
              <a:t>Iedere</a:t>
            </a:r>
            <a:r>
              <a:rPr lang="en-US" sz="1800" dirty="0" smtClean="0"/>
              <a:t> </a:t>
            </a:r>
            <a:r>
              <a:rPr lang="en-US" sz="1800" dirty="0" err="1" smtClean="0"/>
              <a:t>taak</a:t>
            </a:r>
            <a:r>
              <a:rPr lang="en-US" sz="1800" dirty="0" smtClean="0"/>
              <a:t> is </a:t>
            </a:r>
            <a:r>
              <a:rPr lang="en-US" sz="1800" dirty="0" err="1" smtClean="0"/>
              <a:t>een</a:t>
            </a:r>
            <a:r>
              <a:rPr lang="en-US" sz="1800" dirty="0" smtClean="0"/>
              <a:t> minimum en maximum </a:t>
            </a:r>
            <a:r>
              <a:rPr lang="en-US" sz="1800" dirty="0" err="1" smtClean="0"/>
              <a:t>aantal</a:t>
            </a:r>
            <a:r>
              <a:rPr lang="en-US" sz="1800" dirty="0" smtClean="0"/>
              <a:t> </a:t>
            </a:r>
            <a:r>
              <a:rPr lang="en-US" sz="1800" dirty="0" err="1" smtClean="0"/>
              <a:t>keer</a:t>
            </a:r>
            <a:r>
              <a:rPr lang="en-US" sz="1800" dirty="0" smtClean="0"/>
              <a:t> </a:t>
            </a:r>
            <a:r>
              <a:rPr lang="en-US" sz="1800" dirty="0" err="1" smtClean="0"/>
              <a:t>gepland</a:t>
            </a:r>
            <a:endParaRPr lang="en-US" sz="1800" dirty="0" smtClean="0"/>
          </a:p>
          <a:p>
            <a:r>
              <a:rPr lang="en-US" sz="1800" dirty="0" err="1" smtClean="0"/>
              <a:t>Er</a:t>
            </a:r>
            <a:r>
              <a:rPr lang="en-US" sz="1800" dirty="0" smtClean="0"/>
              <a:t> </a:t>
            </a:r>
            <a:r>
              <a:rPr lang="en-US" sz="1800" dirty="0" err="1" smtClean="0"/>
              <a:t>hebben</a:t>
            </a:r>
            <a:r>
              <a:rPr lang="en-US" sz="1800" dirty="0" smtClean="0"/>
              <a:t> </a:t>
            </a:r>
            <a:r>
              <a:rPr lang="en-US" sz="1800" dirty="0" err="1" smtClean="0"/>
              <a:t>altijd</a:t>
            </a:r>
            <a:r>
              <a:rPr lang="en-US" sz="1800" dirty="0" smtClean="0"/>
              <a:t> twee </a:t>
            </a:r>
            <a:r>
              <a:rPr lang="en-US" sz="1800" dirty="0" err="1" smtClean="0"/>
              <a:t>gynaecologen</a:t>
            </a:r>
            <a:r>
              <a:rPr lang="en-US" sz="1800" dirty="0" smtClean="0"/>
              <a:t> </a:t>
            </a:r>
            <a:r>
              <a:rPr lang="en-US" sz="1800" dirty="0" err="1" smtClean="0"/>
              <a:t>kliniekdienst</a:t>
            </a:r>
            <a:endParaRPr lang="en-US" sz="1800" dirty="0" smtClean="0"/>
          </a:p>
          <a:p>
            <a:r>
              <a:rPr lang="en-US" sz="1800" dirty="0" err="1" smtClean="0"/>
              <a:t>Een</a:t>
            </a:r>
            <a:r>
              <a:rPr lang="en-US" sz="1800" dirty="0" smtClean="0"/>
              <a:t> </a:t>
            </a:r>
            <a:r>
              <a:rPr lang="en-US" sz="1800" dirty="0" err="1" smtClean="0"/>
              <a:t>gynaecoloog</a:t>
            </a:r>
            <a:r>
              <a:rPr lang="en-US" sz="1800" dirty="0" smtClean="0"/>
              <a:t> </a:t>
            </a:r>
            <a:r>
              <a:rPr lang="en-US" sz="1800" dirty="0" err="1" smtClean="0"/>
              <a:t>heeft</a:t>
            </a:r>
            <a:r>
              <a:rPr lang="en-US" sz="1800" dirty="0" smtClean="0"/>
              <a:t> het hele weekend </a:t>
            </a:r>
            <a:r>
              <a:rPr lang="en-US" sz="1800" dirty="0" err="1" smtClean="0"/>
              <a:t>kliniekdienst</a:t>
            </a:r>
            <a:endParaRPr lang="en-US" sz="1800" dirty="0" smtClean="0"/>
          </a:p>
          <a:p>
            <a:r>
              <a:rPr lang="en-US" sz="1800" dirty="0" smtClean="0"/>
              <a:t>Na </a:t>
            </a:r>
            <a:r>
              <a:rPr lang="en-US" sz="1800" dirty="0" err="1" smtClean="0"/>
              <a:t>een</a:t>
            </a:r>
            <a:r>
              <a:rPr lang="en-US" sz="1800" dirty="0" smtClean="0"/>
              <a:t> </a:t>
            </a:r>
            <a:r>
              <a:rPr lang="en-US" sz="1800" dirty="0" err="1" smtClean="0"/>
              <a:t>kliniekdienst</a:t>
            </a:r>
            <a:r>
              <a:rPr lang="en-US" sz="1800" dirty="0" smtClean="0"/>
              <a:t> </a:t>
            </a:r>
            <a:r>
              <a:rPr lang="en-US" sz="1800" dirty="0" err="1" smtClean="0"/>
              <a:t>volgt</a:t>
            </a:r>
            <a:r>
              <a:rPr lang="en-US" sz="1800" dirty="0" smtClean="0"/>
              <a:t> </a:t>
            </a:r>
            <a:r>
              <a:rPr lang="en-US" sz="1800" dirty="0" err="1" smtClean="0"/>
              <a:t>een</a:t>
            </a:r>
            <a:r>
              <a:rPr lang="en-US" sz="1800" dirty="0" smtClean="0"/>
              <a:t> </a:t>
            </a:r>
            <a:r>
              <a:rPr lang="en-US" sz="1800" dirty="0" err="1" smtClean="0"/>
              <a:t>administratieve</a:t>
            </a:r>
            <a:r>
              <a:rPr lang="en-US" sz="1800" dirty="0" smtClean="0"/>
              <a:t> shift</a:t>
            </a:r>
            <a:endParaRPr lang="en-US" sz="1800" dirty="0" smtClean="0"/>
          </a:p>
          <a:p>
            <a:endParaRPr lang="en-GB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02" y="4520554"/>
            <a:ext cx="1143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143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8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Model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Soft constraints</a:t>
            </a:r>
          </a:p>
          <a:p>
            <a:r>
              <a:rPr lang="en-US" sz="1800" dirty="0" err="1" smtClean="0"/>
              <a:t>Voorkeursfrequentie</a:t>
            </a:r>
            <a:r>
              <a:rPr lang="en-US" sz="1800" dirty="0" smtClean="0"/>
              <a:t> </a:t>
            </a:r>
            <a:r>
              <a:rPr lang="en-US" sz="1800" dirty="0" err="1" smtClean="0"/>
              <a:t>voor</a:t>
            </a:r>
            <a:r>
              <a:rPr lang="en-US" sz="1800" dirty="0" smtClean="0"/>
              <a:t> </a:t>
            </a:r>
            <a:r>
              <a:rPr lang="en-US" sz="1800" dirty="0" err="1" smtClean="0"/>
              <a:t>iedere</a:t>
            </a:r>
            <a:r>
              <a:rPr lang="en-US" sz="1800" dirty="0" smtClean="0"/>
              <a:t> </a:t>
            </a:r>
            <a:r>
              <a:rPr lang="en-US" sz="1800" dirty="0" err="1" smtClean="0"/>
              <a:t>taak</a:t>
            </a:r>
            <a:endParaRPr lang="en-US" sz="1800" dirty="0" smtClean="0"/>
          </a:p>
          <a:p>
            <a:r>
              <a:rPr lang="en-US" sz="1800" dirty="0" err="1" smtClean="0"/>
              <a:t>Geen</a:t>
            </a:r>
            <a:r>
              <a:rPr lang="en-US" sz="1800" dirty="0" smtClean="0"/>
              <a:t> ‘</a:t>
            </a:r>
            <a:r>
              <a:rPr lang="en-US" sz="1800" dirty="0" err="1" smtClean="0"/>
              <a:t>gaten</a:t>
            </a:r>
            <a:r>
              <a:rPr lang="en-US" sz="1800" dirty="0" smtClean="0"/>
              <a:t>’ in </a:t>
            </a:r>
            <a:r>
              <a:rPr lang="en-US" sz="1800" dirty="0" err="1" smtClean="0"/>
              <a:t>werkdag</a:t>
            </a:r>
            <a:endParaRPr lang="en-US" sz="1800" dirty="0" smtClean="0"/>
          </a:p>
          <a:p>
            <a:r>
              <a:rPr lang="en-US" sz="1800" dirty="0" err="1" smtClean="0"/>
              <a:t>Dezelfde</a:t>
            </a:r>
            <a:r>
              <a:rPr lang="en-US" sz="1800" dirty="0" smtClean="0"/>
              <a:t> </a:t>
            </a:r>
            <a:r>
              <a:rPr lang="en-US" sz="1800" dirty="0" err="1" smtClean="0"/>
              <a:t>gynaecoloog</a:t>
            </a:r>
            <a:r>
              <a:rPr lang="en-US" sz="1800" dirty="0" smtClean="0"/>
              <a:t> </a:t>
            </a:r>
            <a:r>
              <a:rPr lang="en-US" sz="1800" dirty="0" err="1" smtClean="0"/>
              <a:t>heeft</a:t>
            </a:r>
            <a:r>
              <a:rPr lang="en-US" sz="1800" dirty="0" smtClean="0"/>
              <a:t> de hele </a:t>
            </a:r>
            <a:r>
              <a:rPr lang="en-US" sz="1800" dirty="0" err="1" smtClean="0"/>
              <a:t>werkdag</a:t>
            </a:r>
            <a:r>
              <a:rPr lang="en-US" sz="1800" dirty="0" smtClean="0"/>
              <a:t> </a:t>
            </a:r>
            <a:r>
              <a:rPr lang="en-US" sz="1800" dirty="0" err="1" smtClean="0"/>
              <a:t>kliniekdienst</a:t>
            </a:r>
            <a:endParaRPr lang="en-US" sz="1800" dirty="0" smtClean="0"/>
          </a:p>
          <a:p>
            <a:r>
              <a:rPr lang="en-US" sz="1800" dirty="0" err="1" smtClean="0"/>
              <a:t>Iedere</a:t>
            </a:r>
            <a:r>
              <a:rPr lang="en-US" sz="1800" dirty="0" smtClean="0"/>
              <a:t> </a:t>
            </a:r>
            <a:r>
              <a:rPr lang="en-US" sz="1800" dirty="0" err="1" smtClean="0"/>
              <a:t>gynaecoloog</a:t>
            </a:r>
            <a:r>
              <a:rPr lang="en-US" sz="1800" dirty="0" smtClean="0"/>
              <a:t> </a:t>
            </a:r>
            <a:r>
              <a:rPr lang="en-US" sz="1800" dirty="0" err="1" smtClean="0"/>
              <a:t>werkt</a:t>
            </a:r>
            <a:r>
              <a:rPr lang="en-US" sz="1800" dirty="0" smtClean="0"/>
              <a:t> het </a:t>
            </a:r>
            <a:r>
              <a:rPr lang="en-US" sz="1800" dirty="0" err="1" smtClean="0"/>
              <a:t>aantal</a:t>
            </a:r>
            <a:r>
              <a:rPr lang="en-US" sz="1800" dirty="0" smtClean="0"/>
              <a:t> </a:t>
            </a:r>
            <a:r>
              <a:rPr lang="en-US" sz="1800" dirty="0" err="1" smtClean="0"/>
              <a:t>uren</a:t>
            </a:r>
            <a:r>
              <a:rPr lang="en-US" sz="1800" dirty="0" smtClean="0"/>
              <a:t> </a:t>
            </a:r>
            <a:r>
              <a:rPr lang="en-US" sz="1800" dirty="0" err="1" smtClean="0"/>
              <a:t>waarvoor</a:t>
            </a:r>
            <a:r>
              <a:rPr lang="en-US" sz="1800" dirty="0" smtClean="0"/>
              <a:t> </a:t>
            </a:r>
            <a:r>
              <a:rPr lang="en-US" sz="1800" dirty="0" err="1" smtClean="0"/>
              <a:t>hij</a:t>
            </a:r>
            <a:r>
              <a:rPr lang="en-US" sz="1800" dirty="0" smtClean="0"/>
              <a:t>/</a:t>
            </a:r>
            <a:r>
              <a:rPr lang="en-US" sz="1800" dirty="0" err="1" smtClean="0"/>
              <a:t>zij</a:t>
            </a:r>
            <a:r>
              <a:rPr lang="en-US" sz="1800" dirty="0" smtClean="0"/>
              <a:t> </a:t>
            </a:r>
            <a:r>
              <a:rPr lang="en-US" sz="1800" dirty="0" err="1" smtClean="0"/>
              <a:t>onder</a:t>
            </a:r>
            <a:r>
              <a:rPr lang="en-US" sz="1800" dirty="0" smtClean="0"/>
              <a:t> contract </a:t>
            </a:r>
            <a:r>
              <a:rPr lang="en-US" sz="1800" dirty="0" err="1" smtClean="0"/>
              <a:t>staat</a:t>
            </a:r>
            <a:endParaRPr lang="en-US" sz="1800" dirty="0" smtClean="0"/>
          </a:p>
          <a:p>
            <a:r>
              <a:rPr lang="en-US" sz="1800" dirty="0" smtClean="0"/>
              <a:t>De taken </a:t>
            </a:r>
            <a:r>
              <a:rPr lang="en-US" sz="1800" dirty="0" err="1" smtClean="0"/>
              <a:t>zijn</a:t>
            </a:r>
            <a:r>
              <a:rPr lang="en-US" sz="1800" dirty="0" smtClean="0"/>
              <a:t> </a:t>
            </a:r>
            <a:r>
              <a:rPr lang="en-US" sz="1800" dirty="0" err="1" smtClean="0"/>
              <a:t>eerlijk</a:t>
            </a:r>
            <a:r>
              <a:rPr lang="en-US" sz="1800" dirty="0" smtClean="0"/>
              <a:t> </a:t>
            </a:r>
            <a:r>
              <a:rPr lang="en-US" sz="1800" dirty="0" err="1" smtClean="0"/>
              <a:t>verdeeld</a:t>
            </a:r>
            <a:r>
              <a:rPr lang="en-US" sz="1800" dirty="0" smtClean="0"/>
              <a:t> over de </a:t>
            </a:r>
            <a:r>
              <a:rPr lang="en-US" sz="1800" dirty="0" err="1" smtClean="0"/>
              <a:t>gynaecologen</a:t>
            </a:r>
            <a:r>
              <a:rPr lang="en-US" sz="1800" dirty="0" smtClean="0"/>
              <a:t> en </a:t>
            </a:r>
            <a:r>
              <a:rPr lang="en-US" sz="1800" dirty="0" err="1" smtClean="0"/>
              <a:t>weekdagen</a:t>
            </a:r>
            <a:endParaRPr lang="en-US" sz="1800" dirty="0" smtClean="0"/>
          </a:p>
          <a:p>
            <a:endParaRPr lang="en-US" sz="1800" dirty="0" smtClean="0"/>
          </a:p>
          <a:p>
            <a:endParaRPr lang="en-GB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80" y="4873376"/>
            <a:ext cx="3143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8" y="4221088"/>
            <a:ext cx="7648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4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Case input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14 </a:t>
            </a:r>
            <a:r>
              <a:rPr lang="en-US" sz="1800" dirty="0" err="1" smtClean="0"/>
              <a:t>dokters</a:t>
            </a:r>
            <a:endParaRPr lang="en-US" sz="1800" dirty="0" smtClean="0"/>
          </a:p>
          <a:p>
            <a:r>
              <a:rPr lang="en-US" sz="1800" dirty="0" smtClean="0"/>
              <a:t>27 </a:t>
            </a:r>
            <a:r>
              <a:rPr lang="en-US" sz="1800" dirty="0" err="1" smtClean="0"/>
              <a:t>taak</a:t>
            </a:r>
            <a:r>
              <a:rPr lang="en-US" sz="1800" dirty="0" smtClean="0"/>
              <a:t> </a:t>
            </a:r>
            <a:r>
              <a:rPr lang="en-US" sz="1800" dirty="0" smtClean="0"/>
              <a:t>types</a:t>
            </a:r>
          </a:p>
          <a:p>
            <a:r>
              <a:rPr lang="en-US" sz="1800" dirty="0" err="1" smtClean="0"/>
              <a:t>Planningshorizon</a:t>
            </a:r>
            <a:r>
              <a:rPr lang="en-US" sz="1800" dirty="0" smtClean="0"/>
              <a:t>: 4, 8, </a:t>
            </a:r>
            <a:r>
              <a:rPr lang="en-US" sz="1800" dirty="0" smtClean="0"/>
              <a:t>of </a:t>
            </a:r>
            <a:r>
              <a:rPr lang="en-US" sz="1800" dirty="0" smtClean="0"/>
              <a:t>12 </a:t>
            </a:r>
            <a:r>
              <a:rPr lang="en-US" sz="1800" dirty="0" err="1" smtClean="0"/>
              <a:t>weken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145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Resultaten</a:t>
            </a:r>
            <a:r>
              <a:rPr lang="en-US" sz="3600" dirty="0" smtClean="0"/>
              <a:t>: </a:t>
            </a:r>
            <a:r>
              <a:rPr lang="en-US" sz="3600" dirty="0" smtClean="0"/>
              <a:t>hard constraint </a:t>
            </a:r>
            <a:r>
              <a:rPr lang="en-US" sz="3600" dirty="0" err="1" smtClean="0"/>
              <a:t>schendingen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GB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3192240" cy="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0" descr="Choir 1.jpg" title="CHOI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29" y="6402698"/>
            <a:ext cx="606483" cy="29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76243"/>
            <a:ext cx="2895600" cy="365125"/>
          </a:xfrm>
        </p:spPr>
        <p:txBody>
          <a:bodyPr/>
          <a:lstStyle/>
          <a:p>
            <a:r>
              <a:rPr lang="en-GB" dirty="0" err="1" smtClean="0"/>
              <a:t>Maartje</a:t>
            </a:r>
            <a:r>
              <a:rPr lang="en-GB" dirty="0" smtClean="0"/>
              <a:t> van de Vrugt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5651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endParaRPr lang="en-GB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91705"/>
              </p:ext>
            </p:extLst>
          </p:nvPr>
        </p:nvGraphicFramePr>
        <p:xfrm>
          <a:off x="755576" y="1844820"/>
          <a:ext cx="7721694" cy="323436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445826"/>
                <a:gridCol w="2275868"/>
              </a:tblGrid>
              <a:tr h="294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Hard </a:t>
                      </a:r>
                      <a:r>
                        <a:rPr lang="en-GB" sz="1800" u="none" strike="noStrike" dirty="0" smtClean="0">
                          <a:effectLst/>
                        </a:rPr>
                        <a:t>constraint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Aantal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schendingen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 smtClean="0">
                          <a:effectLst/>
                        </a:rPr>
                        <a:t>Toegestane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800" u="none" strike="noStrike" baseline="0" dirty="0" err="1" smtClean="0">
                          <a:effectLst/>
                        </a:rPr>
                        <a:t>tijden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800" u="none" strike="noStrike" baseline="0" dirty="0" err="1" smtClean="0">
                          <a:effectLst/>
                        </a:rPr>
                        <a:t>voor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taken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29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 smtClean="0">
                          <a:effectLst/>
                        </a:rPr>
                        <a:t>Specialisaties</a:t>
                      </a:r>
                      <a:r>
                        <a:rPr lang="en-GB" sz="1800" u="none" strike="noStrike" dirty="0" smtClean="0">
                          <a:effectLst/>
                        </a:rPr>
                        <a:t> van de </a:t>
                      </a:r>
                      <a:r>
                        <a:rPr lang="en-GB" sz="1800" u="none" strike="noStrike" dirty="0" err="1" smtClean="0">
                          <a:effectLst/>
                        </a:rPr>
                        <a:t>gynaecologen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 smtClean="0">
                          <a:effectLst/>
                        </a:rPr>
                        <a:t>Onder</a:t>
                      </a:r>
                      <a:r>
                        <a:rPr lang="en-GB" sz="1800" u="none" strike="noStrike" baseline="0" dirty="0" smtClean="0">
                          <a:effectLst/>
                        </a:rPr>
                        <a:t> de </a:t>
                      </a:r>
                      <a:r>
                        <a:rPr lang="en-GB" sz="1800" u="none" strike="noStrike" baseline="0" dirty="0" err="1" smtClean="0">
                          <a:effectLst/>
                        </a:rPr>
                        <a:t>minimumfrequentie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 smtClean="0">
                          <a:effectLst/>
                        </a:rPr>
                        <a:t>Boven</a:t>
                      </a:r>
                      <a:r>
                        <a:rPr lang="en-GB" sz="1800" u="none" strike="noStrike" dirty="0" smtClean="0">
                          <a:effectLst/>
                        </a:rPr>
                        <a:t> de </a:t>
                      </a:r>
                      <a:r>
                        <a:rPr lang="en-GB" sz="1800" u="none" strike="noStrike" dirty="0" err="1" smtClean="0">
                          <a:effectLst/>
                        </a:rPr>
                        <a:t>maximumfrequentie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58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 smtClean="0">
                          <a:effectLst/>
                        </a:rPr>
                        <a:t>Altijd</a:t>
                      </a:r>
                      <a:r>
                        <a:rPr lang="en-GB" sz="1800" u="none" strike="noStrike" dirty="0" smtClean="0">
                          <a:effectLst/>
                        </a:rPr>
                        <a:t> </a:t>
                      </a:r>
                      <a:r>
                        <a:rPr lang="en-GB" sz="1800" u="none" strike="noStrike" dirty="0" err="1" smtClean="0">
                          <a:effectLst/>
                        </a:rPr>
                        <a:t>iemand</a:t>
                      </a:r>
                      <a:r>
                        <a:rPr lang="en-GB" sz="1800" u="none" strike="noStrike" dirty="0" smtClean="0">
                          <a:effectLst/>
                        </a:rPr>
                        <a:t> </a:t>
                      </a:r>
                      <a:r>
                        <a:rPr lang="en-GB" sz="1800" u="none" strike="noStrike" dirty="0" err="1" smtClean="0">
                          <a:effectLst/>
                        </a:rPr>
                        <a:t>kliniekdienst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Als</a:t>
                      </a:r>
                      <a:r>
                        <a:rPr lang="en-US" sz="1800" u="none" strike="noStrike" dirty="0" smtClean="0">
                          <a:effectLst/>
                        </a:rPr>
                        <a:t> in de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middag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kliniekdienst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,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dan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ook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avonddienst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effectLst/>
                        </a:rPr>
                        <a:t>Hele weekend </a:t>
                      </a:r>
                      <a:r>
                        <a:rPr lang="en-GB" sz="1800" u="none" strike="noStrike" dirty="0" err="1" smtClean="0">
                          <a:effectLst/>
                        </a:rPr>
                        <a:t>kliniekdienst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Administratieve</a:t>
                      </a:r>
                      <a:r>
                        <a:rPr lang="en-US" sz="1800" u="none" strike="noStrike" dirty="0" smtClean="0">
                          <a:effectLst/>
                        </a:rPr>
                        <a:t> dag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na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een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avond</a:t>
                      </a:r>
                      <a:r>
                        <a:rPr lang="en-US" sz="1800" u="none" strike="noStrike" dirty="0" smtClean="0">
                          <a:effectLst/>
                        </a:rPr>
                        <a:t> en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nacht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kliniekdienst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Vast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vrije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dagen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03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3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898</Words>
  <Application>Microsoft Office PowerPoint</Application>
  <PresentationFormat>On-screen Show (4:3)</PresentationFormat>
  <Paragraphs>299</Paragraphs>
  <Slides>15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Sneller een beter personeelsrooster voor de gynaecologieafdeling van het JBZ </vt:lpstr>
      <vt:lpstr>Introductie</vt:lpstr>
      <vt:lpstr>Introductie (2)</vt:lpstr>
      <vt:lpstr>Introductie (2)</vt:lpstr>
      <vt:lpstr>Introductie (3)</vt:lpstr>
      <vt:lpstr>Model</vt:lpstr>
      <vt:lpstr>Model (2)</vt:lpstr>
      <vt:lpstr>Case input</vt:lpstr>
      <vt:lpstr>Resultaten: hard constraint schendingen</vt:lpstr>
      <vt:lpstr>Resultaten: break-down van de optimale waarde</vt:lpstr>
      <vt:lpstr>Resultaten: vakantieperiodes</vt:lpstr>
      <vt:lpstr>Heuristieken</vt:lpstr>
      <vt:lpstr>Resultaten: heuristieken</vt:lpstr>
      <vt:lpstr>Conclusie</vt:lpstr>
      <vt:lpstr>Results: 4 week schedule</vt:lpstr>
    </vt:vector>
  </TitlesOfParts>
  <Company>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Vrugt, N.M. van de (HRM)</dc:creator>
  <cp:lastModifiedBy>Vrugt, N.M. van de (HRM)</cp:lastModifiedBy>
  <cp:revision>68</cp:revision>
  <dcterms:created xsi:type="dcterms:W3CDTF">2017-05-31T08:52:38Z</dcterms:created>
  <dcterms:modified xsi:type="dcterms:W3CDTF">2018-02-09T08:27:26Z</dcterms:modified>
</cp:coreProperties>
</file>