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872" r:id="rId2"/>
    <p:sldId id="898" r:id="rId3"/>
    <p:sldId id="877" r:id="rId4"/>
    <p:sldId id="901" r:id="rId5"/>
    <p:sldId id="878" r:id="rId6"/>
    <p:sldId id="879" r:id="rId7"/>
    <p:sldId id="881" r:id="rId8"/>
    <p:sldId id="882" r:id="rId9"/>
    <p:sldId id="883" r:id="rId10"/>
    <p:sldId id="903" r:id="rId11"/>
    <p:sldId id="905" r:id="rId12"/>
    <p:sldId id="907" r:id="rId13"/>
    <p:sldId id="904" r:id="rId14"/>
    <p:sldId id="906" r:id="rId15"/>
    <p:sldId id="880" r:id="rId16"/>
    <p:sldId id="886" r:id="rId17"/>
    <p:sldId id="899" r:id="rId18"/>
    <p:sldId id="887" r:id="rId19"/>
    <p:sldId id="895" r:id="rId20"/>
    <p:sldId id="889" r:id="rId21"/>
    <p:sldId id="893" r:id="rId22"/>
    <p:sldId id="894" r:id="rId23"/>
    <p:sldId id="900" r:id="rId24"/>
    <p:sldId id="896" r:id="rId25"/>
    <p:sldId id="909" r:id="rId26"/>
  </p:sldIdLst>
  <p:sldSz cx="9144000" cy="6858000" type="screen4x3"/>
  <p:notesSz cx="6743700" cy="98933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2460"/>
  </p:normalViewPr>
  <p:slideViewPr>
    <p:cSldViewPr>
      <p:cViewPr varScale="1">
        <p:scale>
          <a:sx n="86" d="100"/>
          <a:sy n="86" d="100"/>
        </p:scale>
        <p:origin x="141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9352" y="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43B503-8092-455C-AB79-A31DE26CEC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D2D08-A171-4905-9AA6-16B3D47171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0511949-2965-4E44-A886-FFAAAD94C47B}" type="datetimeFigureOut">
              <a:rPr lang="en-GB" altLang="en-US"/>
              <a:pPr>
                <a:defRPr/>
              </a:pPr>
              <a:t>09/02/2018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02884-9C7A-4C54-B90E-C729CD41EA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96413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05954-27E3-4CDC-893B-AC8AFCBB4D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9525" y="9396413"/>
            <a:ext cx="292258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DCA54DB-CFF3-4A16-A7B1-8048778182B8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2290A9B-5AAF-437B-92AC-8362B5506C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57E1408-CA3D-48BF-A0BD-4078797877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4A182F52-FA14-4B25-8186-73D5B8EF1A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7FBC4D7-17E7-4CBF-B849-A843E2773C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9000"/>
            <a:ext cx="5394325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F3522CD-47FC-47A6-860E-20E4373108C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64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A7F06DD-B4A4-4C2E-98F8-7DF39C223E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964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79B5FDA-489A-41DA-A1A1-3F8845B9A1B1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C00C50B7-C5BF-44AE-BCA3-2B62C21E51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224" y="5085184"/>
            <a:ext cx="2016224" cy="97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8783536-2C28-443A-8651-32DCBCA1D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924" y="1086758"/>
            <a:ext cx="6591324" cy="727889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 err="1">
                <a:latin typeface="+mj-lt"/>
              </a:rPr>
              <a:t>Place</a:t>
            </a:r>
            <a:r>
              <a:rPr lang="nl-NL" dirty="0">
                <a:latin typeface="+mj-lt"/>
              </a:rPr>
              <a:t> </a:t>
            </a:r>
            <a:r>
              <a:rPr lang="nl-NL" dirty="0" err="1">
                <a:latin typeface="+mj-lt"/>
              </a:rPr>
              <a:t>for</a:t>
            </a:r>
            <a:r>
              <a:rPr lang="nl-NL" dirty="0">
                <a:latin typeface="+mj-lt"/>
              </a:rPr>
              <a:t> </a:t>
            </a:r>
            <a:endParaRPr lang="nl-NL" dirty="0"/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346D16B1-6FEC-4E2E-B4A5-6FEE4FCC6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8071" y="1829321"/>
            <a:ext cx="5716178" cy="663575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 marL="257175" indent="0">
              <a:buNone/>
              <a:defRPr sz="4400" b="1">
                <a:solidFill>
                  <a:schemeClr val="bg1"/>
                </a:solidFill>
                <a:latin typeface="+mj-lt"/>
              </a:defRPr>
            </a:lvl2pPr>
            <a:lvl3pPr marL="563563" indent="0">
              <a:buNone/>
              <a:defRPr sz="4400" b="1">
                <a:solidFill>
                  <a:schemeClr val="bg1"/>
                </a:solidFill>
                <a:latin typeface="+mj-lt"/>
              </a:defRPr>
            </a:lvl3pPr>
            <a:lvl4pPr marL="827088" indent="0">
              <a:buNone/>
              <a:defRPr sz="4400" b="1">
                <a:solidFill>
                  <a:schemeClr val="bg1"/>
                </a:solidFill>
                <a:latin typeface="+mj-lt"/>
              </a:defRPr>
            </a:lvl4pPr>
            <a:lvl5pPr marL="1089025" indent="0">
              <a:buNone/>
              <a:defRPr sz="44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presentation</a:t>
            </a:r>
            <a:endParaRPr lang="nl-NL" dirty="0"/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5742EA6B-7E79-469B-90F7-2FA6FE4ABD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62788" y="2632632"/>
            <a:ext cx="7281212" cy="405216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Name of presenter(s)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F98BAA61-3D97-4DED-ABDF-A9527B91F0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7314" y="3068174"/>
            <a:ext cx="6646686" cy="405216"/>
          </a:xfrm>
        </p:spPr>
        <p:txBody>
          <a:bodyPr anchor="ctr"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Job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AED0D39B-B8A5-465C-B6BE-2B19B2E74F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96344" y="3503716"/>
            <a:ext cx="6047656" cy="405216"/>
          </a:xfrm>
        </p:spPr>
        <p:txBody>
          <a:bodyPr anchor="ctr"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 err="1"/>
              <a:t>Department</a:t>
            </a:r>
            <a:r>
              <a:rPr lang="nl-NL" dirty="0"/>
              <a:t> information here</a:t>
            </a:r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782600FC-ADDB-4117-99B0-7C158301BA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5896" y="3939259"/>
            <a:ext cx="5508104" cy="405216"/>
          </a:xfrm>
        </p:spPr>
        <p:txBody>
          <a:bodyPr anchor="ctr"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CHOIR - Center for Healthcare Operations Improvement &amp; Research</a:t>
            </a:r>
          </a:p>
        </p:txBody>
      </p:sp>
    </p:spTree>
    <p:extLst>
      <p:ext uri="{BB962C8B-B14F-4D97-AF65-F5344CB8AC3E}">
        <p14:creationId xmlns:p14="http://schemas.microsoft.com/office/powerpoint/2010/main" val="372865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2FB33C3-9B40-41D7-A37F-6273BC8700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565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7" y="4406900"/>
            <a:ext cx="7118375" cy="136207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63687" y="2906713"/>
            <a:ext cx="7118375" cy="1500187"/>
          </a:xfrm>
        </p:spPr>
        <p:txBody>
          <a:bodyPr anchor="b"/>
          <a:lstStyle>
            <a:lvl1pPr marL="0" indent="0">
              <a:buNone/>
              <a:defRPr sz="170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6D6E5D-88C0-47EE-A46A-77D86DE20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692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63713" y="2051050"/>
            <a:ext cx="3482975" cy="356076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9088" y="2051050"/>
            <a:ext cx="3482975" cy="356076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BC2A316-E4C6-4018-ADB7-A7AA963F09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16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DF13C8-2231-461C-B85F-02370BCA5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663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F437F-D375-436C-BB79-01EF37114C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42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3A748EC-DAA7-4C25-A961-CA8046010E9E}"/>
              </a:ext>
            </a:extLst>
          </p:cNvPr>
          <p:cNvSpPr txBox="1"/>
          <p:nvPr userDrawn="1"/>
        </p:nvSpPr>
        <p:spPr>
          <a:xfrm>
            <a:off x="134289" y="1124744"/>
            <a:ext cx="6591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err="1">
                <a:solidFill>
                  <a:schemeClr val="bg1"/>
                </a:solidFill>
                <a:latin typeface="+mj-lt"/>
              </a:rPr>
              <a:t>Questions</a:t>
            </a:r>
            <a:r>
              <a:rPr lang="nl-NL" sz="44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98292874-D950-49CD-9D3F-FEC6E61869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8224" y="5085184"/>
            <a:ext cx="2016224" cy="97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9C4C7168-546E-4C26-BA8C-664A5D0009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62788" y="2632632"/>
            <a:ext cx="7281212" cy="405216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Name of presenter(s)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63F772B1-66F5-4524-902A-EE28860125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7314" y="3068174"/>
            <a:ext cx="6646686" cy="405216"/>
          </a:xfrm>
        </p:spPr>
        <p:txBody>
          <a:bodyPr anchor="ctr"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Job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221D0A2A-4BEE-4948-8FDE-262676A73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96344" y="3503716"/>
            <a:ext cx="6047656" cy="405216"/>
          </a:xfrm>
        </p:spPr>
        <p:txBody>
          <a:bodyPr anchor="ctr"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 err="1"/>
              <a:t>Department</a:t>
            </a:r>
            <a:r>
              <a:rPr lang="nl-NL" dirty="0"/>
              <a:t> information here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1141D2DD-601C-4FC6-AF17-D10AB48FFD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5896" y="3939259"/>
            <a:ext cx="5508104" cy="405216"/>
          </a:xfrm>
        </p:spPr>
        <p:txBody>
          <a:bodyPr anchor="ctr"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en-US" kern="0" dirty="0">
                <a:ea typeface="ＭＳ Ｐゴシック" panose="020B0600070205080204" pitchFamily="34" charset="-128"/>
              </a:rPr>
              <a:t>CHOIR - Center for Healthcare Operations Improvement &amp; Research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153E0FE7-C996-4E45-9545-B5784EEC76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210" y="1857062"/>
            <a:ext cx="5910404" cy="405216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your.name@utwente.nl</a:t>
            </a:r>
          </a:p>
        </p:txBody>
      </p:sp>
    </p:spTree>
    <p:extLst>
      <p:ext uri="{BB962C8B-B14F-4D97-AF65-F5344CB8AC3E}">
        <p14:creationId xmlns:p14="http://schemas.microsoft.com/office/powerpoint/2010/main" val="104725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447CD5A-351D-4C81-B660-8C2ABD914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62125" y="363538"/>
            <a:ext cx="7121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90FC3D-9BEE-44C2-A998-7B2A92A5C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051050"/>
            <a:ext cx="71183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/>
              <a:t>Klik</a:t>
            </a:r>
            <a:r>
              <a:rPr lang="en-GB" altLang="en-US" dirty="0"/>
              <a:t> om de </a:t>
            </a:r>
            <a:r>
              <a:rPr lang="en-GB" altLang="en-US" dirty="0" err="1"/>
              <a:t>opmaakprofielen</a:t>
            </a:r>
            <a:r>
              <a:rPr lang="en-GB" altLang="en-US" dirty="0"/>
              <a:t> van de </a:t>
            </a:r>
            <a:r>
              <a:rPr lang="en-GB" altLang="en-US" dirty="0" err="1"/>
              <a:t>modeltekst</a:t>
            </a:r>
            <a:r>
              <a:rPr lang="en-GB" altLang="en-US" dirty="0"/>
              <a:t> </a:t>
            </a:r>
            <a:r>
              <a:rPr lang="en-GB" altLang="en-US" dirty="0" err="1"/>
              <a:t>te</a:t>
            </a:r>
            <a:r>
              <a:rPr lang="en-GB" altLang="en-US" dirty="0"/>
              <a:t> </a:t>
            </a:r>
            <a:r>
              <a:rPr lang="en-GB" altLang="en-US" dirty="0" err="1"/>
              <a:t>bewerken</a:t>
            </a:r>
            <a:endParaRPr lang="en-GB" altLang="en-US" dirty="0"/>
          </a:p>
          <a:p>
            <a:pPr lvl="1"/>
            <a:r>
              <a:rPr lang="en-GB" altLang="en-US" dirty="0" err="1"/>
              <a:t>Tweede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endParaRPr lang="en-GB" altLang="en-US" dirty="0"/>
          </a:p>
          <a:p>
            <a:pPr lvl="2"/>
            <a:r>
              <a:rPr lang="en-GB" altLang="en-US" dirty="0" err="1"/>
              <a:t>Derde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endParaRPr lang="en-GB" altLang="en-US" dirty="0"/>
          </a:p>
          <a:p>
            <a:pPr lvl="3"/>
            <a:r>
              <a:rPr lang="en-GB" altLang="en-US" dirty="0" err="1"/>
              <a:t>Vierde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endParaRPr lang="en-GB" altLang="en-US" dirty="0"/>
          </a:p>
          <a:p>
            <a:pPr lvl="4"/>
            <a:r>
              <a:rPr lang="en-GB" altLang="en-US" dirty="0" err="1"/>
              <a:t>Vijfde</a:t>
            </a:r>
            <a:r>
              <a:rPr lang="en-GB" altLang="en-US" dirty="0"/>
              <a:t> </a:t>
            </a:r>
            <a:r>
              <a:rPr lang="en-GB" altLang="en-US" dirty="0" err="1"/>
              <a:t>niveau</a:t>
            </a:r>
            <a:endParaRPr lang="en-GB" altLang="en-US" dirty="0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A1D152FA-CF09-467E-9F89-E91E9668E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2125" y="1636713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032" name="Picture 8" descr="UT_Logo_Black_EN">
            <a:extLst>
              <a:ext uri="{FF2B5EF4-FFF2-40B4-BE49-F238E27FC236}">
                <a16:creationId xmlns:a16="http://schemas.microsoft.com/office/drawing/2014/main" id="{3902F47C-F16F-4766-BE7B-DA8315F10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6332538"/>
            <a:ext cx="20986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E048FFB-1A62-44C5-B21F-B87CA4F7D6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hoir 1.jpg">
            <a:extLst>
              <a:ext uri="{FF2B5EF4-FFF2-40B4-BE49-F238E27FC236}">
                <a16:creationId xmlns:a16="http://schemas.microsoft.com/office/drawing/2014/main" id="{A7E7ED09-A866-44EC-AD0F-65A20E4A440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549" y="222688"/>
            <a:ext cx="1645765" cy="79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8F6456-C764-4D80-BF23-BAFFA393E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7944" y="6358731"/>
            <a:ext cx="4814118" cy="365125"/>
          </a:xfrm>
          <a:prstGeom prst="rect">
            <a:avLst/>
          </a:prstGeom>
        </p:spPr>
        <p:txBody>
          <a:bodyPr vert="horz" lIns="91440" tIns="45720" rIns="0" bIns="45720" numCol="3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 dirty="0"/>
              <a:t>	</a:t>
            </a:r>
            <a:fld id="{701862DD-3BA6-4DC7-9389-5EAC86C1AC4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41" r:id="rId2"/>
    <p:sldLayoutId id="2147484342" r:id="rId3"/>
    <p:sldLayoutId id="2147484343" r:id="rId4"/>
    <p:sldLayoutId id="2147484345" r:id="rId5"/>
    <p:sldLayoutId id="2147484346" r:id="rId6"/>
    <p:sldLayoutId id="2147484352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700">
          <a:solidFill>
            <a:schemeClr val="tx1"/>
          </a:solidFill>
          <a:latin typeface="+mn-lt"/>
          <a:ea typeface="ＭＳ Ｐゴシック" charset="0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700">
          <a:solidFill>
            <a:schemeClr val="tx1"/>
          </a:solidFill>
          <a:latin typeface="+mn-lt"/>
          <a:ea typeface="ＭＳ Ｐゴシック" charset="0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700">
          <a:solidFill>
            <a:schemeClr val="tx1"/>
          </a:solidFill>
          <a:latin typeface="+mn-lt"/>
          <a:ea typeface="ＭＳ Ｐゴシック" charset="0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700">
          <a:solidFill>
            <a:schemeClr val="tx1"/>
          </a:solidFill>
          <a:latin typeface="+mn-lt"/>
          <a:ea typeface="ＭＳ Ｐゴシック" charset="0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662D58-8095-4AF5-AEDF-F02FFB74A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Plannen arts-assistenten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C7A78-F536-4F2E-820A-860A10E98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neurologie in het UMCG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DABFC-868D-4339-B301-27854B14E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Nicky Schuermans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3ABDE87-80DB-48DE-9A6D-982CB346B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44" y="5013176"/>
            <a:ext cx="2123728" cy="106326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305D8DD-B0F1-4A8F-9841-A65D3580D63D}"/>
              </a:ext>
            </a:extLst>
          </p:cNvPr>
          <p:cNvSpPr txBox="1"/>
          <p:nvPr/>
        </p:nvSpPr>
        <p:spPr>
          <a:xfrm>
            <a:off x="5436096" y="3456296"/>
            <a:ext cx="34250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  <a:latin typeface="Arial Narrow (Koppen)"/>
              </a:rPr>
              <a:t>Begeleiders</a:t>
            </a:r>
            <a:r>
              <a:rPr lang="nl-NL" b="1" dirty="0">
                <a:solidFill>
                  <a:schemeClr val="bg1"/>
                </a:solidFill>
              </a:rPr>
              <a:t>:</a:t>
            </a:r>
            <a:br>
              <a:rPr lang="nl-NL" b="1" dirty="0">
                <a:solidFill>
                  <a:schemeClr val="bg1"/>
                </a:solidFill>
              </a:rPr>
            </a:br>
            <a:r>
              <a:rPr lang="nl-NL" sz="1600" b="1" dirty="0">
                <a:solidFill>
                  <a:schemeClr val="bg1"/>
                </a:solidFill>
                <a:latin typeface="Arial Narrow (Koppen)"/>
              </a:rPr>
              <a:t>R.J. </a:t>
            </a:r>
            <a:r>
              <a:rPr lang="nl-NL" sz="1600" b="1" dirty="0" err="1">
                <a:solidFill>
                  <a:schemeClr val="bg1"/>
                </a:solidFill>
                <a:latin typeface="Arial Narrow (Koppen)"/>
              </a:rPr>
              <a:t>Boucherie</a:t>
            </a:r>
            <a:r>
              <a:rPr lang="nl-NL" sz="1600" b="1" dirty="0">
                <a:solidFill>
                  <a:schemeClr val="bg1"/>
                </a:solidFill>
                <a:latin typeface="Arial Narrow (Koppen)"/>
              </a:rPr>
              <a:t> (UT)</a:t>
            </a:r>
          </a:p>
          <a:p>
            <a:r>
              <a:rPr lang="nl-NL" sz="1600" b="1" dirty="0">
                <a:solidFill>
                  <a:schemeClr val="bg1"/>
                </a:solidFill>
                <a:latin typeface="Arial Narrow (Koppen)"/>
              </a:rPr>
              <a:t>T.J. de Koning (UMCG)</a:t>
            </a:r>
          </a:p>
          <a:p>
            <a:r>
              <a:rPr lang="nl-NL" sz="1600" b="1" dirty="0">
                <a:solidFill>
                  <a:schemeClr val="bg1"/>
                </a:solidFill>
                <a:latin typeface="Arial Narrow (Koppen)"/>
              </a:rPr>
              <a:t>A.A.E. van der Meulen (UMCG</a:t>
            </a:r>
            <a:r>
              <a:rPr lang="nl-NL" b="1" dirty="0">
                <a:solidFill>
                  <a:schemeClr val="bg1"/>
                </a:solidFill>
              </a:rPr>
              <a:t>)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10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8A5DE-A5E4-472B-97AE-8D47995F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Resultaten: stages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7ED55E-C185-45C1-A281-5E7290970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D7A8CBE-1F97-4031-9168-0FACA359A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13" y="2346226"/>
            <a:ext cx="7118350" cy="2970410"/>
          </a:xfrm>
        </p:spPr>
      </p:pic>
    </p:spTree>
    <p:extLst>
      <p:ext uri="{BB962C8B-B14F-4D97-AF65-F5344CB8AC3E}">
        <p14:creationId xmlns:p14="http://schemas.microsoft.com/office/powerpoint/2010/main" val="119179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52D10-DE3E-4437-88F4-5AB45083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Resultaten: stages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D9C88A1-5C9D-4DEE-B93C-678F3F4A8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02398"/>
            <a:ext cx="7379155" cy="1051101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88F223C-62C5-4C17-9286-621E79FAE7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D2357C4-10BB-4632-8501-7FF777A08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33312"/>
            <a:ext cx="7379155" cy="26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87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7768B-E684-4F76-A936-B00AC09D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Diensten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839169-CD1B-46E2-A66D-E05B753D7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Avonddienst</a:t>
            </a:r>
          </a:p>
          <a:p>
            <a:r>
              <a:rPr lang="nl-NL" dirty="0"/>
              <a:t>Nachtdienst</a:t>
            </a:r>
          </a:p>
          <a:p>
            <a:r>
              <a:rPr lang="nl-NL" dirty="0"/>
              <a:t>Weekendochtenddienst</a:t>
            </a:r>
          </a:p>
          <a:p>
            <a:r>
              <a:rPr lang="nl-NL" dirty="0"/>
              <a:t>Weekenddagdienst</a:t>
            </a:r>
          </a:p>
          <a:p>
            <a:r>
              <a:rPr lang="nl-NL" dirty="0"/>
              <a:t>Weekendavonddienst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A86CAE-5138-4D3C-B516-1DC5CE6B60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201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34E7-9FFF-4FEE-8128-5B128900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Onderzoeksvragen: diensten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55F70-391D-4306-AB06-5E88FA040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kunnen de diensten optimaal gepland worden, gegeven het aantal arts-assistenten?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4A338-AE45-4BB0-803B-ABD2B99CD4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67944" y="6358731"/>
            <a:ext cx="4814118" cy="365125"/>
          </a:xfrm>
        </p:spPr>
        <p:txBody>
          <a:bodyPr/>
          <a:lstStyle/>
          <a:p>
            <a:r>
              <a:rPr lang="nl-NL" dirty="0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 dirty="0"/>
              <a:t>	</a:t>
            </a:r>
            <a:fld id="{701862DD-3BA6-4DC7-9389-5EAC86C1AC43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76AFF99-B3CF-4207-90B8-A64EA709D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0" y="3068960"/>
            <a:ext cx="7018432" cy="25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9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6941E-3E7A-4029-A6A3-EE8985C7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plannen diensten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B6B587-1EF1-4BC3-AA50-8B112D2A2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Doelfunctie: minimaliseren tekorten en eerlijk verdelen diensten</a:t>
            </a:r>
          </a:p>
          <a:p>
            <a:r>
              <a:rPr lang="nl-NL" dirty="0"/>
              <a:t>Voorwaarden</a:t>
            </a:r>
          </a:p>
          <a:p>
            <a:pPr lvl="2"/>
            <a:r>
              <a:rPr lang="nl-NL" dirty="0"/>
              <a:t>Maximaal 1 dienst per dag</a:t>
            </a:r>
          </a:p>
          <a:p>
            <a:pPr lvl="2"/>
            <a:r>
              <a:rPr lang="nl-NL" dirty="0"/>
              <a:t>Maximaal 20% dienst per kwartaal</a:t>
            </a:r>
          </a:p>
          <a:p>
            <a:pPr lvl="2"/>
            <a:r>
              <a:rPr lang="nl-NL" dirty="0"/>
              <a:t>Eerste 6 weken opleiding geen dienst</a:t>
            </a:r>
          </a:p>
          <a:p>
            <a:pPr lvl="2"/>
            <a:r>
              <a:rPr lang="nl-NL" dirty="0"/>
              <a:t>Geen 2 opeenvolgende weken dienst</a:t>
            </a:r>
          </a:p>
          <a:p>
            <a:pPr lvl="2"/>
            <a:r>
              <a:rPr lang="nl-NL" dirty="0"/>
              <a:t>Geen 2 opeenvolgende weekenden dienst</a:t>
            </a:r>
          </a:p>
          <a:p>
            <a:pPr lvl="2"/>
            <a:r>
              <a:rPr lang="nl-NL" dirty="0"/>
              <a:t>Geen dienst tijdens perifeer jaar en neurochirurgie</a:t>
            </a:r>
          </a:p>
          <a:p>
            <a:pPr lvl="2"/>
            <a:r>
              <a:rPr lang="nl-NL" dirty="0"/>
              <a:t>Diensten bemand </a:t>
            </a:r>
          </a:p>
          <a:p>
            <a:pPr lvl="2"/>
            <a:r>
              <a:rPr lang="nl-NL" dirty="0"/>
              <a:t>Vraag stage</a:t>
            </a:r>
          </a:p>
          <a:p>
            <a:pPr lvl="2"/>
            <a:r>
              <a:rPr lang="nl-NL" dirty="0"/>
              <a:t>Etc.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25548A-10B0-4D6A-BDFF-78D550589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073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1700E-58ED-4FB8-8D92-9A3FCB1B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plannen diensten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9EA731D-47D8-4266-B1E9-50134CFB3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2060848"/>
            <a:ext cx="2693965" cy="3560763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7F459A-DD67-41DE-94A6-124E103F86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D75CA72-7B1D-40B4-B158-B156F4353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69" y="2243658"/>
            <a:ext cx="3652793" cy="32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9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5D552-F2AC-4947-95BF-C50E88CF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Resultaten: diensten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94804A-36A3-49CD-80B6-27D9826776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01CD25A9-342C-4664-A1D1-B4CB7C539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13" y="2541904"/>
            <a:ext cx="7118350" cy="2579054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448CA08-C900-4EAE-B6E9-C92D350D6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03" y="2705947"/>
            <a:ext cx="7237859" cy="24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44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C04F0-F7A8-48A6-9B95-ED8FAB56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Nadere analyse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9DFA11-0CC9-4944-9E17-75DEAC3E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Analyse tekorten</a:t>
            </a:r>
          </a:p>
          <a:p>
            <a:r>
              <a:rPr lang="nl-NL" dirty="0" err="1"/>
              <a:t>What-if</a:t>
            </a:r>
            <a:r>
              <a:rPr lang="nl-NL" dirty="0"/>
              <a:t> analyse</a:t>
            </a:r>
          </a:p>
          <a:p>
            <a:endParaRPr lang="nl-NL" sz="4800" dirty="0">
              <a:sym typeface="Wingdings" panose="05000000000000000000" pitchFamily="2" charset="2"/>
            </a:endParaRPr>
          </a:p>
          <a:p>
            <a:endParaRPr lang="nl-NL" sz="4800" dirty="0">
              <a:sym typeface="Wingdings" panose="05000000000000000000" pitchFamily="2" charset="2"/>
            </a:endParaRPr>
          </a:p>
          <a:p>
            <a:pPr marL="2917825" lvl="8" indent="0">
              <a:buNone/>
            </a:pPr>
            <a:endParaRPr lang="nl-NL" sz="4800" dirty="0">
              <a:sym typeface="Wingdings" panose="05000000000000000000" pitchFamily="2" charset="2"/>
            </a:endParaRPr>
          </a:p>
          <a:p>
            <a:pPr marL="2917825" lvl="8" indent="0">
              <a:buNone/>
            </a:pPr>
            <a:r>
              <a:rPr lang="nl-NL" sz="4800" dirty="0">
                <a:sym typeface="Wingdings" panose="05000000000000000000" pitchFamily="2" charset="2"/>
              </a:rPr>
              <a:t>	</a:t>
            </a:r>
            <a:endParaRPr lang="nl-NL" sz="48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4B0FB6-0DAD-432C-A568-A2E1E8FC58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DD586B-4A16-4444-80C1-CA2F8BB36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38660"/>
            <a:ext cx="2980506" cy="1224136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E3F0490-E4A1-4BD8-850F-7BA08E27A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645024"/>
            <a:ext cx="3157935" cy="131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189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4C641-ABC6-4D3F-884B-44575ED4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Resultaten: tekorten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355DC82-EC47-42FF-B827-C71F511373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2EECE38-C528-4C43-BC88-FD7FDF7C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5" y="2070115"/>
            <a:ext cx="7118350" cy="3560763"/>
          </a:xfrm>
        </p:spPr>
        <p:txBody>
          <a:bodyPr/>
          <a:lstStyle/>
          <a:p>
            <a:r>
              <a:rPr lang="nl-NL" dirty="0"/>
              <a:t>Na plannen stages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A20C542-19C4-4952-83F8-30DC0D7F6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24944"/>
            <a:ext cx="5868144" cy="24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11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6561D-62ED-40E2-84BA-52F4AE91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Resultaten: tekorten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C5CB8A-5881-4C32-A03A-88930AB65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plannen diensten</a:t>
            </a:r>
          </a:p>
          <a:p>
            <a:pPr lvl="2"/>
            <a:r>
              <a:rPr lang="nl-NL" dirty="0"/>
              <a:t>Gemiddelde tekort 2,58 arts-assistent 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5468F1-DFDF-4C2E-82E6-90F8CAFB7D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0968A04-40A3-4CD7-9C01-228F76BF6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13" y="3212976"/>
            <a:ext cx="8113051" cy="161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6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4FC6D-083A-42A2-9534-30DE0AE9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Context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8EC7F5-1A6E-4A87-9F03-B0F7008F8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Burnout</a:t>
            </a:r>
            <a:endParaRPr lang="nl-NL" dirty="0"/>
          </a:p>
          <a:p>
            <a:r>
              <a:rPr lang="nl-NL" dirty="0"/>
              <a:t>Verschuivingen</a:t>
            </a:r>
          </a:p>
          <a:p>
            <a:r>
              <a:rPr lang="nl-NL" dirty="0"/>
              <a:t>Tijdrovend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Nulhypothese: Minder uitval door betere planningen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Model plannen stages</a:t>
            </a:r>
          </a:p>
          <a:p>
            <a:r>
              <a:rPr lang="nl-NL" dirty="0"/>
              <a:t>Model plannen diensten</a:t>
            </a:r>
          </a:p>
          <a:p>
            <a:r>
              <a:rPr lang="nl-NL" dirty="0"/>
              <a:t>Resultaten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54A27F-03E1-47E0-9A27-CC62B5F7C8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776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29A307-950E-40F7-BDFA-9833D537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Resultaten: </a:t>
            </a:r>
            <a:r>
              <a:rPr lang="nl-NL" dirty="0" err="1"/>
              <a:t>what-if</a:t>
            </a:r>
            <a:r>
              <a:rPr lang="nl-NL" dirty="0"/>
              <a:t> analyse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A6CDD57-C715-4729-AC37-1977A2BBB5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4F50688-C95D-4154-BCE7-C0F0612D0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Verander start momenten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Tijdelijke aanduiding voor inhoud 5">
            <a:extLst>
              <a:ext uri="{FF2B5EF4-FFF2-40B4-BE49-F238E27FC236}">
                <a16:creationId xmlns:a16="http://schemas.microsoft.com/office/drawing/2014/main" id="{8B1CC502-CE16-4EC0-B61C-B8235193C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2744241"/>
            <a:ext cx="5820377" cy="324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146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53291-3F75-41FD-8FF7-740CEB22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Resultaten: </a:t>
            </a:r>
            <a:r>
              <a:rPr lang="nl-NL" dirty="0" err="1"/>
              <a:t>what-if</a:t>
            </a:r>
            <a:r>
              <a:rPr lang="nl-NL" dirty="0"/>
              <a:t> analyse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68F605-7162-4282-8C97-5F5F06158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713" y="1700808"/>
            <a:ext cx="7118350" cy="3560763"/>
          </a:xfrm>
        </p:spPr>
        <p:txBody>
          <a:bodyPr/>
          <a:lstStyle/>
          <a:p>
            <a:r>
              <a:rPr lang="nl-NL" dirty="0"/>
              <a:t>Aanpassen opleidingseisen</a:t>
            </a:r>
          </a:p>
          <a:p>
            <a:pPr lvl="1"/>
            <a:r>
              <a:rPr lang="nl-NL" dirty="0"/>
              <a:t>6 maanden polikliniek en 6 maanden kinderneurologie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257175" lvl="1" indent="0">
              <a:buNone/>
            </a:pPr>
            <a:endParaRPr lang="nl-NL" dirty="0"/>
          </a:p>
          <a:p>
            <a:pPr lvl="3"/>
            <a:r>
              <a:rPr lang="nl-NL" dirty="0"/>
              <a:t>Na plannen diensten gemiddelde tekort 1,98 arts-assistent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E0C1366-966E-4214-87FF-A081938F9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8ECDCB8-EF82-4366-857A-F375CC597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2511773"/>
            <a:ext cx="5112568" cy="21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1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B2583-CF7F-4EFA-B1B9-7F9F3552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E740F6-B1F9-4060-9F5C-8D54AB303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Veranderen vraag kinderneurologie</a:t>
            </a:r>
          </a:p>
          <a:p>
            <a:pPr lvl="2"/>
            <a:r>
              <a:rPr lang="nl-NL" dirty="0"/>
              <a:t>Geen tekorten na plannen stages</a:t>
            </a:r>
          </a:p>
          <a:p>
            <a:pPr lvl="2"/>
            <a:r>
              <a:rPr lang="nl-NL" dirty="0"/>
              <a:t>Na plannen diensten gemiddelde tekort 1,55 arts-assistent </a:t>
            </a:r>
            <a:br>
              <a:rPr lang="nl-NL" dirty="0"/>
            </a:br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Meer diensten</a:t>
            </a:r>
          </a:p>
          <a:p>
            <a:pPr lvl="2"/>
            <a:r>
              <a:rPr lang="nl-NL" dirty="0"/>
              <a:t>Huidig: 13 dagen per kwartaal</a:t>
            </a:r>
          </a:p>
          <a:p>
            <a:pPr lvl="4"/>
            <a:r>
              <a:rPr lang="nl-NL" dirty="0"/>
              <a:t>Gemiddelde tekort 2,58 arts-assistent</a:t>
            </a:r>
          </a:p>
          <a:p>
            <a:pPr lvl="2"/>
            <a:r>
              <a:rPr lang="nl-NL" dirty="0"/>
              <a:t>20 dagen dienst per kwartaal</a:t>
            </a:r>
          </a:p>
          <a:p>
            <a:pPr lvl="4"/>
            <a:r>
              <a:rPr lang="nl-NL" dirty="0"/>
              <a:t>Gemiddelde tekort 1,81 arts-assistent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92AD3DB-354E-4BD1-8696-FE24359FBC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9976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503F5-8BCE-46DF-8326-4353F6D4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Alternatieven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7E6C8D-86B1-40FC-843D-DD18A789B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Vliegende keep stage toevoegen</a:t>
            </a:r>
          </a:p>
          <a:p>
            <a:r>
              <a:rPr lang="nl-NL" sz="1800" dirty="0"/>
              <a:t>Meer arts-assistenten</a:t>
            </a:r>
          </a:p>
          <a:p>
            <a:r>
              <a:rPr lang="nl-NL" dirty="0"/>
              <a:t>ANIOS aannemen</a:t>
            </a:r>
          </a:p>
          <a:p>
            <a:r>
              <a:rPr lang="nl-NL" dirty="0"/>
              <a:t>Andere veranderingen opleiding</a:t>
            </a:r>
          </a:p>
          <a:p>
            <a:r>
              <a:rPr lang="nl-NL" dirty="0"/>
              <a:t>Combinaties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F01D68-00C4-4F5E-9BB1-9BD0E15B57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1374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3BC55-9C4A-4D3E-BE26-E201D1D6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 / Discussie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9285ED-4F6A-4947-AC7F-D5FEBCAF8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130" y="1812453"/>
            <a:ext cx="7118350" cy="4496867"/>
          </a:xfr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Optimale planning van arts-assistenten is mogelijk</a:t>
            </a:r>
            <a:r>
              <a:rPr lang="nl-NL" dirty="0"/>
              <a:t>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Model plannen stages</a:t>
            </a:r>
          </a:p>
          <a:p>
            <a:r>
              <a:rPr lang="nl-NL" dirty="0"/>
              <a:t>Model plannen diensten </a:t>
            </a:r>
          </a:p>
          <a:p>
            <a:r>
              <a:rPr lang="nl-NL" dirty="0"/>
              <a:t>1 arts-assistent tekort na plannen stages</a:t>
            </a:r>
          </a:p>
          <a:p>
            <a:r>
              <a:rPr lang="nl-NL" dirty="0"/>
              <a:t>Gemiddeld 2,58 arts-assistent tekort na plannen diensten</a:t>
            </a:r>
          </a:p>
          <a:p>
            <a:r>
              <a:rPr lang="nl-NL" dirty="0"/>
              <a:t>Constant aantal arts-assistenten na veranderen startmomenten</a:t>
            </a:r>
          </a:p>
          <a:p>
            <a:r>
              <a:rPr lang="nl-NL" dirty="0"/>
              <a:t>Verminderen tekorten na plannen stages</a:t>
            </a:r>
          </a:p>
          <a:p>
            <a:r>
              <a:rPr lang="nl-NL" dirty="0"/>
              <a:t>Verminderen tekorten na plannen diensten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D4D37A7-B6B4-41DA-A6E1-EE8465411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149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3BC55-9C4A-4D3E-BE26-E201D1D6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 / Discussie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9285ED-4F6A-4947-AC7F-D5FEBCAF8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130" y="1812453"/>
            <a:ext cx="7118350" cy="4496867"/>
          </a:xfr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Optimale planning van arts-assistenten is mogelijk</a:t>
            </a:r>
            <a:r>
              <a:rPr lang="nl-NL" dirty="0"/>
              <a:t>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Model plannen stages</a:t>
            </a:r>
          </a:p>
          <a:p>
            <a:r>
              <a:rPr lang="nl-NL" dirty="0"/>
              <a:t>Model plannen diensten </a:t>
            </a:r>
          </a:p>
          <a:p>
            <a:r>
              <a:rPr lang="nl-NL" dirty="0"/>
              <a:t>1 arts-assistent tekort na plannen stages</a:t>
            </a:r>
          </a:p>
          <a:p>
            <a:r>
              <a:rPr lang="nl-NL" dirty="0"/>
              <a:t>Gemiddeld 2,58 arts-assistent tekort na plannen diensten</a:t>
            </a:r>
          </a:p>
          <a:p>
            <a:r>
              <a:rPr lang="nl-NL" dirty="0"/>
              <a:t>Constant aantal arts-assistenten na veranderen startmomenten</a:t>
            </a:r>
          </a:p>
          <a:p>
            <a:r>
              <a:rPr lang="nl-NL" dirty="0"/>
              <a:t>Verminderen tekorten na plannen stages</a:t>
            </a:r>
          </a:p>
          <a:p>
            <a:r>
              <a:rPr lang="nl-NL" dirty="0"/>
              <a:t>Verminderen tekorten na plannen diensten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D4D37A7-B6B4-41DA-A6E1-EE8465411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434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D17DE-8A32-4996-B1D6-AC92DA52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466043-A8C7-49FE-B773-3654D22E6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5,5 jaar</a:t>
            </a:r>
          </a:p>
          <a:p>
            <a:r>
              <a:rPr lang="nl-NL" dirty="0"/>
              <a:t>Verschillende stages	</a:t>
            </a:r>
          </a:p>
          <a:p>
            <a:pPr lvl="2"/>
            <a:r>
              <a:rPr lang="nl-NL" dirty="0"/>
              <a:t>Verpleegafdeling</a:t>
            </a:r>
          </a:p>
          <a:p>
            <a:pPr lvl="2"/>
            <a:r>
              <a:rPr lang="nl-NL" dirty="0"/>
              <a:t>Polikliniek</a:t>
            </a:r>
          </a:p>
          <a:p>
            <a:pPr lvl="2"/>
            <a:r>
              <a:rPr lang="nl-NL" dirty="0"/>
              <a:t>Intensive care</a:t>
            </a:r>
          </a:p>
          <a:p>
            <a:pPr lvl="2"/>
            <a:r>
              <a:rPr lang="nl-NL" dirty="0"/>
              <a:t>Spoedeisende hulp</a:t>
            </a:r>
          </a:p>
          <a:p>
            <a:pPr lvl="2"/>
            <a:r>
              <a:rPr lang="nl-NL" dirty="0"/>
              <a:t>Consulten</a:t>
            </a:r>
          </a:p>
          <a:p>
            <a:pPr lvl="2"/>
            <a:r>
              <a:rPr lang="nl-NL" dirty="0"/>
              <a:t>Kinderneurologie</a:t>
            </a:r>
          </a:p>
          <a:p>
            <a:pPr lvl="2"/>
            <a:r>
              <a:rPr lang="nl-NL" dirty="0"/>
              <a:t>Klinische neurofysiologie</a:t>
            </a:r>
          </a:p>
          <a:p>
            <a:pPr lvl="2"/>
            <a:r>
              <a:rPr lang="nl-NL" dirty="0"/>
              <a:t>Differentiatie</a:t>
            </a:r>
          </a:p>
          <a:p>
            <a:pPr lvl="2"/>
            <a:r>
              <a:rPr lang="nl-NL" dirty="0"/>
              <a:t>Perifeer ziekenhuis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AB790DA-6DEE-48BD-9FB3-A0E6327856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691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34E7-9FFF-4FEE-8128-5B128900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Onderzoeksvragen: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55F70-391D-4306-AB06-5E88FA040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kunnen de stages optimaal gepland worden, gegeven het aantal arts-assistenten?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4A338-AE45-4BB0-803B-ABD2B99CD4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67944" y="6358731"/>
            <a:ext cx="4814118" cy="365125"/>
          </a:xfrm>
        </p:spPr>
        <p:txBody>
          <a:bodyPr/>
          <a:lstStyle/>
          <a:p>
            <a:r>
              <a:rPr lang="nl-NL" dirty="0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 dirty="0"/>
              <a:t>	</a:t>
            </a:r>
            <a:fld id="{701862DD-3BA6-4DC7-9389-5EAC86C1AC43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1DD839D-3EDC-41BA-BFC6-9AEAD208A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55" y="3212977"/>
            <a:ext cx="4846333" cy="20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1D6AA-245C-4223-9AEF-F775F307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plannen stages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F031F5-3F07-4D03-9631-6B84950D0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Doelfunctie: Minimaliseren tekorten</a:t>
            </a:r>
          </a:p>
          <a:p>
            <a:r>
              <a:rPr lang="nl-NL" dirty="0"/>
              <a:t>Voorwaarden</a:t>
            </a:r>
          </a:p>
          <a:p>
            <a:pPr lvl="2"/>
            <a:r>
              <a:rPr lang="nl-NL" dirty="0"/>
              <a:t>Maximaal 1 stage per arts-assistent</a:t>
            </a:r>
          </a:p>
          <a:p>
            <a:pPr lvl="2"/>
            <a:r>
              <a:rPr lang="nl-NL" dirty="0"/>
              <a:t>Moment van de opleiding</a:t>
            </a:r>
          </a:p>
          <a:p>
            <a:pPr lvl="2"/>
            <a:r>
              <a:rPr lang="nl-NL" dirty="0"/>
              <a:t>Voorwaarden per stage</a:t>
            </a:r>
          </a:p>
          <a:p>
            <a:pPr lvl="2"/>
            <a:r>
              <a:rPr lang="nl-NL" dirty="0"/>
              <a:t>Duur stage</a:t>
            </a:r>
          </a:p>
          <a:p>
            <a:pPr lvl="2"/>
            <a:r>
              <a:rPr lang="nl-NL" dirty="0"/>
              <a:t>Vraag per stage</a:t>
            </a:r>
          </a:p>
          <a:p>
            <a:pPr lvl="2"/>
            <a:r>
              <a:rPr lang="nl-NL" dirty="0"/>
              <a:t>Etc.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A3E76A-D235-4D8D-AC3C-10371D87A0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29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45101-2195-43D3-AF7E-C5DE88B6B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plannen stages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E358F93-CA16-4785-BC33-C713C95078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73E43F33-8687-4C62-BA24-92A8A56AD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1844824"/>
            <a:ext cx="3271107" cy="3560763"/>
          </a:xfr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4C11C98-EA6F-4D27-9F63-78C24CC36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524" y="2276872"/>
            <a:ext cx="292553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4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E1186-4C1F-44F3-95FA-C1F4365E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plannen stages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7C9955-148C-4990-9791-40EB76F7E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Beslissingsvariabelen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520FE7-2516-4A6D-A7CA-0AF4B3B95F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F3669C3-AD92-4435-8C14-3E65FB3D5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68" y="2778104"/>
            <a:ext cx="7712108" cy="23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1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2B0AB-2942-48E6-89DE-BEE272D7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plannen stages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E25B3D-B3BE-41EA-804E-98BF64D0C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Eisen opleiding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9F34542-D4C8-4301-A1D1-C0F958F9E6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8696E3-EFD8-47A0-BCB8-4EA604DA8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77" y="2513455"/>
            <a:ext cx="6764019" cy="30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57E2E-D5B7-4D44-A2F3-66DF26B2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plannen stages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F7DD1B-6291-4E2D-A0B9-52369FAAA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Voorwaarden stage verpleegafdeling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066BC6-13B9-4224-ACE4-BF468DCCFD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www.utwente.nl/choir	</a:t>
            </a:r>
            <a:fld id="{100EF08B-2048-470F-933A-3C01A247871E}" type="datetime1">
              <a:rPr lang="nl-NL" smtClean="0"/>
              <a:pPr/>
              <a:t>9-2-2018</a:t>
            </a:fld>
            <a:r>
              <a:rPr lang="nl-NL"/>
              <a:t>	</a:t>
            </a:r>
            <a:fld id="{701862DD-3BA6-4DC7-9389-5EAC86C1AC43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C297CAA-384D-41FD-822F-554C2A2BB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03339"/>
            <a:ext cx="858683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90976"/>
      </p:ext>
    </p:extLst>
  </p:cSld>
  <p:clrMapOvr>
    <a:masterClrMapping/>
  </p:clrMapOvr>
</p:sld>
</file>

<file path=ppt/theme/theme1.xml><?xml version="1.0" encoding="utf-8"?>
<a:theme xmlns:a="http://schemas.openxmlformats.org/drawingml/2006/main" name="1_sjabloon_wit">
  <a:themeElements>
    <a:clrScheme name="1_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1_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0103 CHOIR powerpoint template.potx" id="{D326EC0C-C0B8-4FCE-BA1A-C108D2113605}" vid="{5AD7FB73-CFC5-47C2-BADA-205736BBDE5D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20170103 CHOIR powerpoint template</Template>
  <TotalTime>4129</TotalTime>
  <Words>516</Words>
  <Application>Microsoft Office PowerPoint</Application>
  <PresentationFormat>Diavoorstelling (4:3)</PresentationFormat>
  <Paragraphs>161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Arial Narrow</vt:lpstr>
      <vt:lpstr>Arial Narrow (Koppen)</vt:lpstr>
      <vt:lpstr>Wingdings</vt:lpstr>
      <vt:lpstr>1_sjabloon_wit</vt:lpstr>
      <vt:lpstr>PowerPoint-presentatie</vt:lpstr>
      <vt:lpstr>Context</vt:lpstr>
      <vt:lpstr>Opleiding</vt:lpstr>
      <vt:lpstr>Onderzoeksvragen: stages</vt:lpstr>
      <vt:lpstr>Model plannen stages</vt:lpstr>
      <vt:lpstr>Model plannen stages</vt:lpstr>
      <vt:lpstr>Model plannen stages</vt:lpstr>
      <vt:lpstr>Model plannen stages</vt:lpstr>
      <vt:lpstr>Model plannen stages</vt:lpstr>
      <vt:lpstr>Resultaten: stages</vt:lpstr>
      <vt:lpstr>Resultaten: stages</vt:lpstr>
      <vt:lpstr>Diensten</vt:lpstr>
      <vt:lpstr>Onderzoeksvragen: diensten</vt:lpstr>
      <vt:lpstr>Model plannen diensten</vt:lpstr>
      <vt:lpstr>Model plannen diensten</vt:lpstr>
      <vt:lpstr>Resultaten: diensten</vt:lpstr>
      <vt:lpstr>Nadere analyse</vt:lpstr>
      <vt:lpstr>Resultaten: tekorten</vt:lpstr>
      <vt:lpstr>Resultaten: tekorten</vt:lpstr>
      <vt:lpstr>Resultaten: what-if analyse</vt:lpstr>
      <vt:lpstr>Resultaten: what-if analyse</vt:lpstr>
      <vt:lpstr>Resultaten</vt:lpstr>
      <vt:lpstr>Alternatieven</vt:lpstr>
      <vt:lpstr>Conclusie / Discussie</vt:lpstr>
      <vt:lpstr>Conclusie / Discussie</vt:lpstr>
    </vt:vector>
  </TitlesOfParts>
  <Company>NykampNyboer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nicky schuermans</dc:creator>
  <cp:lastModifiedBy>nicky schuermans</cp:lastModifiedBy>
  <cp:revision>50</cp:revision>
  <cp:lastPrinted>2017-10-25T10:36:49Z</cp:lastPrinted>
  <dcterms:created xsi:type="dcterms:W3CDTF">2018-01-19T13:39:10Z</dcterms:created>
  <dcterms:modified xsi:type="dcterms:W3CDTF">2018-02-09T08:25:23Z</dcterms:modified>
</cp:coreProperties>
</file>