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269" r:id="rId2"/>
    <p:sldId id="328" r:id="rId3"/>
    <p:sldId id="401" r:id="rId4"/>
    <p:sldId id="467" r:id="rId5"/>
    <p:sldId id="466" r:id="rId6"/>
    <p:sldId id="431" r:id="rId7"/>
    <p:sldId id="397" r:id="rId8"/>
    <p:sldId id="398" r:id="rId9"/>
    <p:sldId id="469" r:id="rId10"/>
    <p:sldId id="468" r:id="rId11"/>
    <p:sldId id="470" r:id="rId12"/>
    <p:sldId id="471" r:id="rId13"/>
    <p:sldId id="432" r:id="rId14"/>
    <p:sldId id="395" r:id="rId15"/>
    <p:sldId id="472" r:id="rId16"/>
    <p:sldId id="411" r:id="rId17"/>
    <p:sldId id="412" r:id="rId18"/>
    <p:sldId id="474" r:id="rId19"/>
    <p:sldId id="456" r:id="rId20"/>
    <p:sldId id="420" r:id="rId21"/>
    <p:sldId id="433" r:id="rId22"/>
    <p:sldId id="424" r:id="rId23"/>
    <p:sldId id="423" r:id="rId24"/>
    <p:sldId id="426" r:id="rId25"/>
    <p:sldId id="427" r:id="rId26"/>
    <p:sldId id="295" r:id="rId27"/>
  </p:sldIdLst>
  <p:sldSz cx="9144000" cy="6858000" type="screen4x3"/>
  <p:notesSz cx="6805613" cy="99441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FF66"/>
    <a:srgbClr val="00CCFF"/>
    <a:srgbClr val="CCFFFF"/>
    <a:srgbClr val="FF9900"/>
    <a:srgbClr val="C1F2FF"/>
    <a:srgbClr val="ABEDFF"/>
    <a:srgbClr val="FF505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5" autoAdjust="0"/>
    <p:restoredTop sz="94660"/>
  </p:normalViewPr>
  <p:slideViewPr>
    <p:cSldViewPr>
      <p:cViewPr>
        <p:scale>
          <a:sx n="90" d="100"/>
          <a:sy n="90" d="100"/>
        </p:scale>
        <p:origin x="-150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DP State 1</c:v>
          </c:tx>
          <c:marker>
            <c:symbol val="none"/>
          </c:marker>
          <c:xVal>
            <c:numRef>
              <c:f>Sheet1!$A$1:$A$500</c:f>
              <c:numCache>
                <c:formatCode>General</c:formatCode>
                <c:ptCount val="5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</c:numCache>
            </c:numRef>
          </c:xVal>
          <c:yVal>
            <c:numRef>
              <c:f>Sheet1!$B$1:$B$500</c:f>
              <c:numCache>
                <c:formatCode>General</c:formatCode>
                <c:ptCount val="500"/>
                <c:pt idx="0">
                  <c:v>74.191037690000002</c:v>
                </c:pt>
                <c:pt idx="1">
                  <c:v>74.191037690000002</c:v>
                </c:pt>
                <c:pt idx="2">
                  <c:v>74.191037690000002</c:v>
                </c:pt>
                <c:pt idx="3">
                  <c:v>74.191037690000002</c:v>
                </c:pt>
                <c:pt idx="4">
                  <c:v>74.191037690000002</c:v>
                </c:pt>
                <c:pt idx="5">
                  <c:v>74.191037690000002</c:v>
                </c:pt>
                <c:pt idx="6">
                  <c:v>74.191037690000002</c:v>
                </c:pt>
                <c:pt idx="7">
                  <c:v>74.191037690000002</c:v>
                </c:pt>
                <c:pt idx="8">
                  <c:v>74.191037690000002</c:v>
                </c:pt>
                <c:pt idx="9">
                  <c:v>74.191037690000002</c:v>
                </c:pt>
                <c:pt idx="10">
                  <c:v>74.191037690000002</c:v>
                </c:pt>
                <c:pt idx="11">
                  <c:v>74.191037690000002</c:v>
                </c:pt>
                <c:pt idx="12">
                  <c:v>74.191037690000002</c:v>
                </c:pt>
                <c:pt idx="13">
                  <c:v>74.191037690000002</c:v>
                </c:pt>
                <c:pt idx="14">
                  <c:v>74.191037690000002</c:v>
                </c:pt>
                <c:pt idx="15">
                  <c:v>74.191037690000002</c:v>
                </c:pt>
                <c:pt idx="16">
                  <c:v>74.191037690000002</c:v>
                </c:pt>
                <c:pt idx="17">
                  <c:v>74.191037690000002</c:v>
                </c:pt>
                <c:pt idx="18">
                  <c:v>74.191037690000002</c:v>
                </c:pt>
                <c:pt idx="19">
                  <c:v>74.191037690000002</c:v>
                </c:pt>
                <c:pt idx="20">
                  <c:v>74.191037690000002</c:v>
                </c:pt>
                <c:pt idx="21">
                  <c:v>74.191037690000002</c:v>
                </c:pt>
                <c:pt idx="22">
                  <c:v>74.191037690000002</c:v>
                </c:pt>
                <c:pt idx="23">
                  <c:v>74.191037690000002</c:v>
                </c:pt>
                <c:pt idx="24">
                  <c:v>74.191037690000002</c:v>
                </c:pt>
                <c:pt idx="25">
                  <c:v>74.191037690000002</c:v>
                </c:pt>
                <c:pt idx="26">
                  <c:v>74.191037690000002</c:v>
                </c:pt>
                <c:pt idx="27">
                  <c:v>74.191037690000002</c:v>
                </c:pt>
                <c:pt idx="28">
                  <c:v>74.191037690000002</c:v>
                </c:pt>
                <c:pt idx="29">
                  <c:v>74.191037690000002</c:v>
                </c:pt>
                <c:pt idx="30">
                  <c:v>74.191037690000002</c:v>
                </c:pt>
                <c:pt idx="31">
                  <c:v>74.191037690000002</c:v>
                </c:pt>
                <c:pt idx="32">
                  <c:v>74.191037690000002</c:v>
                </c:pt>
                <c:pt idx="33">
                  <c:v>74.191037690000002</c:v>
                </c:pt>
                <c:pt idx="34">
                  <c:v>74.191037690000002</c:v>
                </c:pt>
                <c:pt idx="35">
                  <c:v>74.191037690000002</c:v>
                </c:pt>
                <c:pt idx="36">
                  <c:v>74.191037690000002</c:v>
                </c:pt>
                <c:pt idx="37">
                  <c:v>74.191037690000002</c:v>
                </c:pt>
                <c:pt idx="38">
                  <c:v>74.191037690000002</c:v>
                </c:pt>
                <c:pt idx="39">
                  <c:v>74.191037690000002</c:v>
                </c:pt>
                <c:pt idx="40">
                  <c:v>74.191037690000002</c:v>
                </c:pt>
                <c:pt idx="41">
                  <c:v>74.191037690000002</c:v>
                </c:pt>
                <c:pt idx="42">
                  <c:v>74.191037690000002</c:v>
                </c:pt>
                <c:pt idx="43">
                  <c:v>74.191037690000002</c:v>
                </c:pt>
                <c:pt idx="44">
                  <c:v>74.191037690000002</c:v>
                </c:pt>
                <c:pt idx="45">
                  <c:v>74.191037690000002</c:v>
                </c:pt>
                <c:pt idx="46">
                  <c:v>74.191037690000002</c:v>
                </c:pt>
                <c:pt idx="47">
                  <c:v>74.191037690000002</c:v>
                </c:pt>
                <c:pt idx="48">
                  <c:v>74.191037690000002</c:v>
                </c:pt>
                <c:pt idx="49">
                  <c:v>74.191037690000002</c:v>
                </c:pt>
                <c:pt idx="50">
                  <c:v>74.191037690000002</c:v>
                </c:pt>
                <c:pt idx="51">
                  <c:v>74.191037690000002</c:v>
                </c:pt>
                <c:pt idx="52">
                  <c:v>74.191037690000002</c:v>
                </c:pt>
                <c:pt idx="53">
                  <c:v>74.191037690000002</c:v>
                </c:pt>
                <c:pt idx="54">
                  <c:v>74.191037690000002</c:v>
                </c:pt>
                <c:pt idx="55">
                  <c:v>74.191037690000002</c:v>
                </c:pt>
                <c:pt idx="56">
                  <c:v>74.191037690000002</c:v>
                </c:pt>
                <c:pt idx="57">
                  <c:v>74.191037690000002</c:v>
                </c:pt>
                <c:pt idx="58">
                  <c:v>74.191037690000002</c:v>
                </c:pt>
                <c:pt idx="59">
                  <c:v>74.191037690000002</c:v>
                </c:pt>
                <c:pt idx="60">
                  <c:v>74.191037690000002</c:v>
                </c:pt>
                <c:pt idx="61">
                  <c:v>74.191037690000002</c:v>
                </c:pt>
                <c:pt idx="62">
                  <c:v>74.191037690000002</c:v>
                </c:pt>
                <c:pt idx="63">
                  <c:v>74.191037690000002</c:v>
                </c:pt>
                <c:pt idx="64">
                  <c:v>74.191037690000002</c:v>
                </c:pt>
                <c:pt idx="65">
                  <c:v>74.191037690000002</c:v>
                </c:pt>
                <c:pt idx="66">
                  <c:v>74.191037690000002</c:v>
                </c:pt>
                <c:pt idx="67">
                  <c:v>74.191037690000002</c:v>
                </c:pt>
                <c:pt idx="68">
                  <c:v>74.191037690000002</c:v>
                </c:pt>
                <c:pt idx="69">
                  <c:v>74.191037690000002</c:v>
                </c:pt>
                <c:pt idx="70">
                  <c:v>74.191037690000002</c:v>
                </c:pt>
                <c:pt idx="71">
                  <c:v>74.191037690000002</c:v>
                </c:pt>
                <c:pt idx="72">
                  <c:v>74.191037690000002</c:v>
                </c:pt>
                <c:pt idx="73">
                  <c:v>74.191037690000002</c:v>
                </c:pt>
                <c:pt idx="74">
                  <c:v>74.191037690000002</c:v>
                </c:pt>
                <c:pt idx="75">
                  <c:v>74.191037690000002</c:v>
                </c:pt>
                <c:pt idx="76">
                  <c:v>74.191037690000002</c:v>
                </c:pt>
                <c:pt idx="77">
                  <c:v>74.191037690000002</c:v>
                </c:pt>
                <c:pt idx="78">
                  <c:v>74.191037690000002</c:v>
                </c:pt>
                <c:pt idx="79">
                  <c:v>74.191037690000002</c:v>
                </c:pt>
                <c:pt idx="80">
                  <c:v>74.191037690000002</c:v>
                </c:pt>
                <c:pt idx="81">
                  <c:v>74.191037690000002</c:v>
                </c:pt>
                <c:pt idx="82">
                  <c:v>74.191037690000002</c:v>
                </c:pt>
                <c:pt idx="83">
                  <c:v>74.191037690000002</c:v>
                </c:pt>
                <c:pt idx="84">
                  <c:v>74.191037690000002</c:v>
                </c:pt>
                <c:pt idx="85">
                  <c:v>74.191037690000002</c:v>
                </c:pt>
                <c:pt idx="86">
                  <c:v>74.191037690000002</c:v>
                </c:pt>
                <c:pt idx="87">
                  <c:v>74.191037690000002</c:v>
                </c:pt>
                <c:pt idx="88">
                  <c:v>74.191037690000002</c:v>
                </c:pt>
                <c:pt idx="89">
                  <c:v>74.191037690000002</c:v>
                </c:pt>
                <c:pt idx="90">
                  <c:v>74.191037690000002</c:v>
                </c:pt>
                <c:pt idx="91">
                  <c:v>74.191037690000002</c:v>
                </c:pt>
                <c:pt idx="92">
                  <c:v>74.191037690000002</c:v>
                </c:pt>
                <c:pt idx="93">
                  <c:v>74.191037690000002</c:v>
                </c:pt>
                <c:pt idx="94">
                  <c:v>74.191037690000002</c:v>
                </c:pt>
                <c:pt idx="95">
                  <c:v>74.191037690000002</c:v>
                </c:pt>
                <c:pt idx="96">
                  <c:v>74.191037690000002</c:v>
                </c:pt>
                <c:pt idx="97">
                  <c:v>74.191037690000002</c:v>
                </c:pt>
                <c:pt idx="98">
                  <c:v>74.191037690000002</c:v>
                </c:pt>
                <c:pt idx="99">
                  <c:v>74.191037690000002</c:v>
                </c:pt>
                <c:pt idx="100">
                  <c:v>74.191037690000002</c:v>
                </c:pt>
                <c:pt idx="101">
                  <c:v>74.191037690000002</c:v>
                </c:pt>
                <c:pt idx="102">
                  <c:v>74.191037690000002</c:v>
                </c:pt>
                <c:pt idx="103">
                  <c:v>74.191037690000002</c:v>
                </c:pt>
                <c:pt idx="104">
                  <c:v>74.191037690000002</c:v>
                </c:pt>
                <c:pt idx="105">
                  <c:v>74.191037690000002</c:v>
                </c:pt>
                <c:pt idx="106">
                  <c:v>74.191037690000002</c:v>
                </c:pt>
                <c:pt idx="107">
                  <c:v>74.191037690000002</c:v>
                </c:pt>
                <c:pt idx="108">
                  <c:v>74.191037690000002</c:v>
                </c:pt>
                <c:pt idx="109">
                  <c:v>74.191037690000002</c:v>
                </c:pt>
                <c:pt idx="110">
                  <c:v>74.191037690000002</c:v>
                </c:pt>
                <c:pt idx="111">
                  <c:v>74.191037690000002</c:v>
                </c:pt>
                <c:pt idx="112">
                  <c:v>74.191037690000002</c:v>
                </c:pt>
                <c:pt idx="113">
                  <c:v>74.191037690000002</c:v>
                </c:pt>
                <c:pt idx="114">
                  <c:v>74.191037690000002</c:v>
                </c:pt>
                <c:pt idx="115">
                  <c:v>74.191037690000002</c:v>
                </c:pt>
                <c:pt idx="116">
                  <c:v>74.191037690000002</c:v>
                </c:pt>
                <c:pt idx="117">
                  <c:v>74.191037690000002</c:v>
                </c:pt>
                <c:pt idx="118">
                  <c:v>74.191037690000002</c:v>
                </c:pt>
                <c:pt idx="119">
                  <c:v>74.191037690000002</c:v>
                </c:pt>
                <c:pt idx="120">
                  <c:v>74.191037690000002</c:v>
                </c:pt>
                <c:pt idx="121">
                  <c:v>74.191037690000002</c:v>
                </c:pt>
                <c:pt idx="122">
                  <c:v>74.191037690000002</c:v>
                </c:pt>
                <c:pt idx="123">
                  <c:v>74.191037690000002</c:v>
                </c:pt>
                <c:pt idx="124">
                  <c:v>74.191037690000002</c:v>
                </c:pt>
                <c:pt idx="125">
                  <c:v>74.191037690000002</c:v>
                </c:pt>
                <c:pt idx="126">
                  <c:v>74.191037690000002</c:v>
                </c:pt>
                <c:pt idx="127">
                  <c:v>74.191037690000002</c:v>
                </c:pt>
                <c:pt idx="128">
                  <c:v>74.191037690000002</c:v>
                </c:pt>
                <c:pt idx="129">
                  <c:v>74.191037690000002</c:v>
                </c:pt>
                <c:pt idx="130">
                  <c:v>74.191037690000002</c:v>
                </c:pt>
                <c:pt idx="131">
                  <c:v>74.191037690000002</c:v>
                </c:pt>
                <c:pt idx="132">
                  <c:v>74.191037690000002</c:v>
                </c:pt>
                <c:pt idx="133">
                  <c:v>74.191037690000002</c:v>
                </c:pt>
                <c:pt idx="134">
                  <c:v>74.191037690000002</c:v>
                </c:pt>
                <c:pt idx="135">
                  <c:v>74.191037690000002</c:v>
                </c:pt>
                <c:pt idx="136">
                  <c:v>74.191037690000002</c:v>
                </c:pt>
                <c:pt idx="137">
                  <c:v>74.191037690000002</c:v>
                </c:pt>
                <c:pt idx="138">
                  <c:v>74.191037690000002</c:v>
                </c:pt>
                <c:pt idx="139">
                  <c:v>74.191037690000002</c:v>
                </c:pt>
                <c:pt idx="140">
                  <c:v>74.191037690000002</c:v>
                </c:pt>
                <c:pt idx="141">
                  <c:v>74.191037690000002</c:v>
                </c:pt>
                <c:pt idx="142">
                  <c:v>74.191037690000002</c:v>
                </c:pt>
                <c:pt idx="143">
                  <c:v>74.191037690000002</c:v>
                </c:pt>
                <c:pt idx="144">
                  <c:v>74.191037690000002</c:v>
                </c:pt>
                <c:pt idx="145">
                  <c:v>74.191037690000002</c:v>
                </c:pt>
                <c:pt idx="146">
                  <c:v>74.191037690000002</c:v>
                </c:pt>
                <c:pt idx="147">
                  <c:v>74.191037690000002</c:v>
                </c:pt>
                <c:pt idx="148">
                  <c:v>74.191037690000002</c:v>
                </c:pt>
                <c:pt idx="149">
                  <c:v>74.191037690000002</c:v>
                </c:pt>
                <c:pt idx="150">
                  <c:v>74.191037690000002</c:v>
                </c:pt>
                <c:pt idx="151">
                  <c:v>74.191037690000002</c:v>
                </c:pt>
                <c:pt idx="152">
                  <c:v>74.191037690000002</c:v>
                </c:pt>
                <c:pt idx="153">
                  <c:v>74.191037690000002</c:v>
                </c:pt>
                <c:pt idx="154">
                  <c:v>74.191037690000002</c:v>
                </c:pt>
                <c:pt idx="155">
                  <c:v>74.191037690000002</c:v>
                </c:pt>
                <c:pt idx="156">
                  <c:v>74.191037690000002</c:v>
                </c:pt>
                <c:pt idx="157">
                  <c:v>74.191037690000002</c:v>
                </c:pt>
                <c:pt idx="158">
                  <c:v>74.191037690000002</c:v>
                </c:pt>
                <c:pt idx="159">
                  <c:v>74.191037690000002</c:v>
                </c:pt>
                <c:pt idx="160">
                  <c:v>74.191037690000002</c:v>
                </c:pt>
                <c:pt idx="161">
                  <c:v>74.191037690000002</c:v>
                </c:pt>
                <c:pt idx="162">
                  <c:v>74.191037690000002</c:v>
                </c:pt>
                <c:pt idx="163">
                  <c:v>74.191037690000002</c:v>
                </c:pt>
                <c:pt idx="164">
                  <c:v>74.191037690000002</c:v>
                </c:pt>
                <c:pt idx="165">
                  <c:v>74.191037690000002</c:v>
                </c:pt>
                <c:pt idx="166">
                  <c:v>74.191037690000002</c:v>
                </c:pt>
                <c:pt idx="167">
                  <c:v>74.191037690000002</c:v>
                </c:pt>
                <c:pt idx="168">
                  <c:v>74.191037690000002</c:v>
                </c:pt>
                <c:pt idx="169">
                  <c:v>74.191037690000002</c:v>
                </c:pt>
                <c:pt idx="170">
                  <c:v>74.191037690000002</c:v>
                </c:pt>
                <c:pt idx="171">
                  <c:v>74.191037690000002</c:v>
                </c:pt>
                <c:pt idx="172">
                  <c:v>74.191037690000002</c:v>
                </c:pt>
                <c:pt idx="173">
                  <c:v>74.191037690000002</c:v>
                </c:pt>
                <c:pt idx="174">
                  <c:v>74.191037690000002</c:v>
                </c:pt>
                <c:pt idx="175">
                  <c:v>74.191037690000002</c:v>
                </c:pt>
                <c:pt idx="176">
                  <c:v>74.191037690000002</c:v>
                </c:pt>
                <c:pt idx="177">
                  <c:v>74.191037690000002</c:v>
                </c:pt>
                <c:pt idx="178">
                  <c:v>74.191037690000002</c:v>
                </c:pt>
                <c:pt idx="179">
                  <c:v>74.191037690000002</c:v>
                </c:pt>
                <c:pt idx="180">
                  <c:v>74.191037690000002</c:v>
                </c:pt>
                <c:pt idx="181">
                  <c:v>74.191037690000002</c:v>
                </c:pt>
                <c:pt idx="182">
                  <c:v>74.191037690000002</c:v>
                </c:pt>
                <c:pt idx="183">
                  <c:v>74.191037690000002</c:v>
                </c:pt>
                <c:pt idx="184">
                  <c:v>74.191037690000002</c:v>
                </c:pt>
                <c:pt idx="185">
                  <c:v>74.191037690000002</c:v>
                </c:pt>
                <c:pt idx="186">
                  <c:v>74.191037690000002</c:v>
                </c:pt>
                <c:pt idx="187">
                  <c:v>74.191037690000002</c:v>
                </c:pt>
                <c:pt idx="188">
                  <c:v>74.191037690000002</c:v>
                </c:pt>
                <c:pt idx="189">
                  <c:v>74.191037690000002</c:v>
                </c:pt>
                <c:pt idx="190">
                  <c:v>74.191037690000002</c:v>
                </c:pt>
                <c:pt idx="191">
                  <c:v>74.191037690000002</c:v>
                </c:pt>
                <c:pt idx="192">
                  <c:v>74.191037690000002</c:v>
                </c:pt>
                <c:pt idx="193">
                  <c:v>74.191037690000002</c:v>
                </c:pt>
                <c:pt idx="194">
                  <c:v>74.191037690000002</c:v>
                </c:pt>
                <c:pt idx="195">
                  <c:v>74.191037690000002</c:v>
                </c:pt>
                <c:pt idx="196">
                  <c:v>74.191037690000002</c:v>
                </c:pt>
                <c:pt idx="197">
                  <c:v>74.191037690000002</c:v>
                </c:pt>
                <c:pt idx="198">
                  <c:v>74.191037690000002</c:v>
                </c:pt>
                <c:pt idx="199">
                  <c:v>74.191037690000002</c:v>
                </c:pt>
                <c:pt idx="200">
                  <c:v>74.191037690000002</c:v>
                </c:pt>
                <c:pt idx="201">
                  <c:v>74.191037690000002</c:v>
                </c:pt>
                <c:pt idx="202">
                  <c:v>74.191037690000002</c:v>
                </c:pt>
                <c:pt idx="203">
                  <c:v>74.191037690000002</c:v>
                </c:pt>
                <c:pt idx="204">
                  <c:v>74.191037690000002</c:v>
                </c:pt>
                <c:pt idx="205">
                  <c:v>74.191037690000002</c:v>
                </c:pt>
                <c:pt idx="206">
                  <c:v>74.191037690000002</c:v>
                </c:pt>
                <c:pt idx="207">
                  <c:v>74.191037690000002</c:v>
                </c:pt>
                <c:pt idx="208">
                  <c:v>74.191037690000002</c:v>
                </c:pt>
                <c:pt idx="209">
                  <c:v>74.191037690000002</c:v>
                </c:pt>
                <c:pt idx="210">
                  <c:v>74.191037690000002</c:v>
                </c:pt>
                <c:pt idx="211">
                  <c:v>74.191037690000002</c:v>
                </c:pt>
                <c:pt idx="212">
                  <c:v>74.191037690000002</c:v>
                </c:pt>
                <c:pt idx="213">
                  <c:v>74.191037690000002</c:v>
                </c:pt>
                <c:pt idx="214">
                  <c:v>74.191037690000002</c:v>
                </c:pt>
                <c:pt idx="215">
                  <c:v>74.191037690000002</c:v>
                </c:pt>
                <c:pt idx="216">
                  <c:v>74.191037690000002</c:v>
                </c:pt>
                <c:pt idx="217">
                  <c:v>74.191037690000002</c:v>
                </c:pt>
                <c:pt idx="218">
                  <c:v>74.191037690000002</c:v>
                </c:pt>
                <c:pt idx="219">
                  <c:v>74.191037690000002</c:v>
                </c:pt>
                <c:pt idx="220">
                  <c:v>74.191037690000002</c:v>
                </c:pt>
                <c:pt idx="221">
                  <c:v>74.191037690000002</c:v>
                </c:pt>
                <c:pt idx="222">
                  <c:v>74.191037690000002</c:v>
                </c:pt>
                <c:pt idx="223">
                  <c:v>74.191037690000002</c:v>
                </c:pt>
                <c:pt idx="224">
                  <c:v>74.191037690000002</c:v>
                </c:pt>
                <c:pt idx="225">
                  <c:v>74.191037690000002</c:v>
                </c:pt>
                <c:pt idx="226">
                  <c:v>74.191037690000002</c:v>
                </c:pt>
                <c:pt idx="227">
                  <c:v>74.191037690000002</c:v>
                </c:pt>
                <c:pt idx="228">
                  <c:v>74.191037690000002</c:v>
                </c:pt>
                <c:pt idx="229">
                  <c:v>74.191037690000002</c:v>
                </c:pt>
                <c:pt idx="230">
                  <c:v>74.191037690000002</c:v>
                </c:pt>
                <c:pt idx="231">
                  <c:v>74.191037690000002</c:v>
                </c:pt>
                <c:pt idx="232">
                  <c:v>74.191037690000002</c:v>
                </c:pt>
                <c:pt idx="233">
                  <c:v>74.191037690000002</c:v>
                </c:pt>
                <c:pt idx="234">
                  <c:v>74.191037690000002</c:v>
                </c:pt>
                <c:pt idx="235">
                  <c:v>74.191037690000002</c:v>
                </c:pt>
                <c:pt idx="236">
                  <c:v>74.191037690000002</c:v>
                </c:pt>
                <c:pt idx="237">
                  <c:v>74.191037690000002</c:v>
                </c:pt>
                <c:pt idx="238">
                  <c:v>74.191037690000002</c:v>
                </c:pt>
                <c:pt idx="239">
                  <c:v>74.191037690000002</c:v>
                </c:pt>
                <c:pt idx="240">
                  <c:v>74.191037690000002</c:v>
                </c:pt>
                <c:pt idx="241">
                  <c:v>74.191037690000002</c:v>
                </c:pt>
                <c:pt idx="242">
                  <c:v>74.191037690000002</c:v>
                </c:pt>
                <c:pt idx="243">
                  <c:v>74.191037690000002</c:v>
                </c:pt>
                <c:pt idx="244">
                  <c:v>74.191037690000002</c:v>
                </c:pt>
                <c:pt idx="245">
                  <c:v>74.191037690000002</c:v>
                </c:pt>
                <c:pt idx="246">
                  <c:v>74.191037690000002</c:v>
                </c:pt>
                <c:pt idx="247">
                  <c:v>74.191037690000002</c:v>
                </c:pt>
                <c:pt idx="248">
                  <c:v>74.191037690000002</c:v>
                </c:pt>
                <c:pt idx="249">
                  <c:v>74.191037690000002</c:v>
                </c:pt>
                <c:pt idx="250">
                  <c:v>74.191037690000002</c:v>
                </c:pt>
                <c:pt idx="251">
                  <c:v>74.191037690000002</c:v>
                </c:pt>
                <c:pt idx="252">
                  <c:v>74.191037690000002</c:v>
                </c:pt>
                <c:pt idx="253">
                  <c:v>74.191037690000002</c:v>
                </c:pt>
                <c:pt idx="254">
                  <c:v>74.191037690000002</c:v>
                </c:pt>
                <c:pt idx="255">
                  <c:v>74.191037690000002</c:v>
                </c:pt>
                <c:pt idx="256">
                  <c:v>74.191037690000002</c:v>
                </c:pt>
                <c:pt idx="257">
                  <c:v>74.191037690000002</c:v>
                </c:pt>
                <c:pt idx="258">
                  <c:v>74.191037690000002</c:v>
                </c:pt>
                <c:pt idx="259">
                  <c:v>74.191037690000002</c:v>
                </c:pt>
                <c:pt idx="260">
                  <c:v>74.191037690000002</c:v>
                </c:pt>
                <c:pt idx="261">
                  <c:v>74.191037690000002</c:v>
                </c:pt>
                <c:pt idx="262">
                  <c:v>74.191037690000002</c:v>
                </c:pt>
                <c:pt idx="263">
                  <c:v>74.191037690000002</c:v>
                </c:pt>
                <c:pt idx="264">
                  <c:v>74.191037690000002</c:v>
                </c:pt>
                <c:pt idx="265">
                  <c:v>74.191037690000002</c:v>
                </c:pt>
                <c:pt idx="266">
                  <c:v>74.191037690000002</c:v>
                </c:pt>
                <c:pt idx="267">
                  <c:v>74.191037690000002</c:v>
                </c:pt>
                <c:pt idx="268">
                  <c:v>74.191037690000002</c:v>
                </c:pt>
                <c:pt idx="269">
                  <c:v>74.191037690000002</c:v>
                </c:pt>
                <c:pt idx="270">
                  <c:v>74.191037690000002</c:v>
                </c:pt>
                <c:pt idx="271">
                  <c:v>74.191037690000002</c:v>
                </c:pt>
                <c:pt idx="272">
                  <c:v>74.191037690000002</c:v>
                </c:pt>
                <c:pt idx="273">
                  <c:v>74.191037690000002</c:v>
                </c:pt>
                <c:pt idx="274">
                  <c:v>74.191037690000002</c:v>
                </c:pt>
                <c:pt idx="275">
                  <c:v>74.191037690000002</c:v>
                </c:pt>
                <c:pt idx="276">
                  <c:v>74.191037690000002</c:v>
                </c:pt>
                <c:pt idx="277">
                  <c:v>74.191037690000002</c:v>
                </c:pt>
                <c:pt idx="278">
                  <c:v>74.191037690000002</c:v>
                </c:pt>
                <c:pt idx="279">
                  <c:v>74.191037690000002</c:v>
                </c:pt>
                <c:pt idx="280">
                  <c:v>74.191037690000002</c:v>
                </c:pt>
                <c:pt idx="281">
                  <c:v>74.191037690000002</c:v>
                </c:pt>
                <c:pt idx="282">
                  <c:v>74.191037690000002</c:v>
                </c:pt>
                <c:pt idx="283">
                  <c:v>74.191037690000002</c:v>
                </c:pt>
                <c:pt idx="284">
                  <c:v>74.191037690000002</c:v>
                </c:pt>
                <c:pt idx="285">
                  <c:v>74.191037690000002</c:v>
                </c:pt>
                <c:pt idx="286">
                  <c:v>74.191037690000002</c:v>
                </c:pt>
                <c:pt idx="287">
                  <c:v>74.191037690000002</c:v>
                </c:pt>
                <c:pt idx="288">
                  <c:v>74.191037690000002</c:v>
                </c:pt>
                <c:pt idx="289">
                  <c:v>74.191037690000002</c:v>
                </c:pt>
                <c:pt idx="290">
                  <c:v>74.191037690000002</c:v>
                </c:pt>
                <c:pt idx="291">
                  <c:v>74.191037690000002</c:v>
                </c:pt>
                <c:pt idx="292">
                  <c:v>74.191037690000002</c:v>
                </c:pt>
                <c:pt idx="293">
                  <c:v>74.191037690000002</c:v>
                </c:pt>
                <c:pt idx="294">
                  <c:v>74.191037690000002</c:v>
                </c:pt>
                <c:pt idx="295">
                  <c:v>74.191037690000002</c:v>
                </c:pt>
                <c:pt idx="296">
                  <c:v>74.191037690000002</c:v>
                </c:pt>
                <c:pt idx="297">
                  <c:v>74.191037690000002</c:v>
                </c:pt>
                <c:pt idx="298">
                  <c:v>74.191037690000002</c:v>
                </c:pt>
                <c:pt idx="299">
                  <c:v>74.191037690000002</c:v>
                </c:pt>
                <c:pt idx="300">
                  <c:v>74.191037690000002</c:v>
                </c:pt>
                <c:pt idx="301">
                  <c:v>74.191037690000002</c:v>
                </c:pt>
                <c:pt idx="302">
                  <c:v>74.191037690000002</c:v>
                </c:pt>
                <c:pt idx="303">
                  <c:v>74.191037690000002</c:v>
                </c:pt>
                <c:pt idx="304">
                  <c:v>74.191037690000002</c:v>
                </c:pt>
                <c:pt idx="305">
                  <c:v>74.191037690000002</c:v>
                </c:pt>
                <c:pt idx="306">
                  <c:v>74.191037690000002</c:v>
                </c:pt>
                <c:pt idx="307">
                  <c:v>74.191037690000002</c:v>
                </c:pt>
                <c:pt idx="308">
                  <c:v>74.191037690000002</c:v>
                </c:pt>
                <c:pt idx="309">
                  <c:v>74.191037690000002</c:v>
                </c:pt>
                <c:pt idx="310">
                  <c:v>74.191037690000002</c:v>
                </c:pt>
                <c:pt idx="311">
                  <c:v>74.191037690000002</c:v>
                </c:pt>
                <c:pt idx="312">
                  <c:v>74.191037690000002</c:v>
                </c:pt>
                <c:pt idx="313">
                  <c:v>74.191037690000002</c:v>
                </c:pt>
                <c:pt idx="314">
                  <c:v>74.191037690000002</c:v>
                </c:pt>
                <c:pt idx="315">
                  <c:v>74.191037690000002</c:v>
                </c:pt>
                <c:pt idx="316">
                  <c:v>74.191037690000002</c:v>
                </c:pt>
                <c:pt idx="317">
                  <c:v>74.191037690000002</c:v>
                </c:pt>
                <c:pt idx="318">
                  <c:v>74.191037690000002</c:v>
                </c:pt>
                <c:pt idx="319">
                  <c:v>74.191037690000002</c:v>
                </c:pt>
                <c:pt idx="320">
                  <c:v>74.191037690000002</c:v>
                </c:pt>
                <c:pt idx="321">
                  <c:v>74.191037690000002</c:v>
                </c:pt>
                <c:pt idx="322">
                  <c:v>74.191037690000002</c:v>
                </c:pt>
                <c:pt idx="323">
                  <c:v>74.191037690000002</c:v>
                </c:pt>
                <c:pt idx="324">
                  <c:v>74.191037690000002</c:v>
                </c:pt>
                <c:pt idx="325">
                  <c:v>74.191037690000002</c:v>
                </c:pt>
                <c:pt idx="326">
                  <c:v>74.191037690000002</c:v>
                </c:pt>
                <c:pt idx="327">
                  <c:v>74.191037690000002</c:v>
                </c:pt>
                <c:pt idx="328">
                  <c:v>74.191037690000002</c:v>
                </c:pt>
                <c:pt idx="329">
                  <c:v>74.191037690000002</c:v>
                </c:pt>
                <c:pt idx="330">
                  <c:v>74.191037690000002</c:v>
                </c:pt>
                <c:pt idx="331">
                  <c:v>74.191037690000002</c:v>
                </c:pt>
                <c:pt idx="332">
                  <c:v>74.191037690000002</c:v>
                </c:pt>
                <c:pt idx="333">
                  <c:v>74.191037690000002</c:v>
                </c:pt>
                <c:pt idx="334">
                  <c:v>74.191037690000002</c:v>
                </c:pt>
                <c:pt idx="335">
                  <c:v>74.191037690000002</c:v>
                </c:pt>
                <c:pt idx="336">
                  <c:v>74.191037690000002</c:v>
                </c:pt>
                <c:pt idx="337">
                  <c:v>74.191037690000002</c:v>
                </c:pt>
                <c:pt idx="338">
                  <c:v>74.191037690000002</c:v>
                </c:pt>
                <c:pt idx="339">
                  <c:v>74.191037690000002</c:v>
                </c:pt>
                <c:pt idx="340">
                  <c:v>74.191037690000002</c:v>
                </c:pt>
                <c:pt idx="341">
                  <c:v>74.191037690000002</c:v>
                </c:pt>
                <c:pt idx="342">
                  <c:v>74.191037690000002</c:v>
                </c:pt>
                <c:pt idx="343">
                  <c:v>74.191037690000002</c:v>
                </c:pt>
                <c:pt idx="344">
                  <c:v>74.191037690000002</c:v>
                </c:pt>
                <c:pt idx="345">
                  <c:v>74.191037690000002</c:v>
                </c:pt>
                <c:pt idx="346">
                  <c:v>74.191037690000002</c:v>
                </c:pt>
                <c:pt idx="347">
                  <c:v>74.191037690000002</c:v>
                </c:pt>
                <c:pt idx="348">
                  <c:v>74.191037690000002</c:v>
                </c:pt>
                <c:pt idx="349">
                  <c:v>74.191037690000002</c:v>
                </c:pt>
                <c:pt idx="350">
                  <c:v>74.191037690000002</c:v>
                </c:pt>
                <c:pt idx="351">
                  <c:v>74.191037690000002</c:v>
                </c:pt>
                <c:pt idx="352">
                  <c:v>74.191037690000002</c:v>
                </c:pt>
                <c:pt idx="353">
                  <c:v>74.191037690000002</c:v>
                </c:pt>
                <c:pt idx="354">
                  <c:v>74.191037690000002</c:v>
                </c:pt>
                <c:pt idx="355">
                  <c:v>74.191037690000002</c:v>
                </c:pt>
                <c:pt idx="356">
                  <c:v>74.191037690000002</c:v>
                </c:pt>
                <c:pt idx="357">
                  <c:v>74.191037690000002</c:v>
                </c:pt>
                <c:pt idx="358">
                  <c:v>74.191037690000002</c:v>
                </c:pt>
                <c:pt idx="359">
                  <c:v>74.191037690000002</c:v>
                </c:pt>
                <c:pt idx="360">
                  <c:v>74.191037690000002</c:v>
                </c:pt>
                <c:pt idx="361">
                  <c:v>74.191037690000002</c:v>
                </c:pt>
                <c:pt idx="362">
                  <c:v>74.191037690000002</c:v>
                </c:pt>
                <c:pt idx="363">
                  <c:v>74.191037690000002</c:v>
                </c:pt>
                <c:pt idx="364">
                  <c:v>74.191037690000002</c:v>
                </c:pt>
                <c:pt idx="365">
                  <c:v>74.191037690000002</c:v>
                </c:pt>
                <c:pt idx="366">
                  <c:v>74.191037690000002</c:v>
                </c:pt>
                <c:pt idx="367">
                  <c:v>74.191037690000002</c:v>
                </c:pt>
                <c:pt idx="368">
                  <c:v>74.191037690000002</c:v>
                </c:pt>
                <c:pt idx="369">
                  <c:v>74.191037690000002</c:v>
                </c:pt>
                <c:pt idx="370">
                  <c:v>74.191037690000002</c:v>
                </c:pt>
                <c:pt idx="371">
                  <c:v>74.191037690000002</c:v>
                </c:pt>
                <c:pt idx="372">
                  <c:v>74.191037690000002</c:v>
                </c:pt>
                <c:pt idx="373">
                  <c:v>74.191037690000002</c:v>
                </c:pt>
                <c:pt idx="374">
                  <c:v>74.191037690000002</c:v>
                </c:pt>
                <c:pt idx="375">
                  <c:v>74.191037690000002</c:v>
                </c:pt>
                <c:pt idx="376">
                  <c:v>74.191037690000002</c:v>
                </c:pt>
                <c:pt idx="377">
                  <c:v>74.191037690000002</c:v>
                </c:pt>
                <c:pt idx="378">
                  <c:v>74.191037690000002</c:v>
                </c:pt>
                <c:pt idx="379">
                  <c:v>74.191037690000002</c:v>
                </c:pt>
                <c:pt idx="380">
                  <c:v>74.191037690000002</c:v>
                </c:pt>
                <c:pt idx="381">
                  <c:v>74.191037690000002</c:v>
                </c:pt>
                <c:pt idx="382">
                  <c:v>74.191037690000002</c:v>
                </c:pt>
                <c:pt idx="383">
                  <c:v>74.191037690000002</c:v>
                </c:pt>
                <c:pt idx="384">
                  <c:v>74.191037690000002</c:v>
                </c:pt>
                <c:pt idx="385">
                  <c:v>74.191037690000002</c:v>
                </c:pt>
                <c:pt idx="386">
                  <c:v>74.191037690000002</c:v>
                </c:pt>
                <c:pt idx="387">
                  <c:v>74.191037690000002</c:v>
                </c:pt>
                <c:pt idx="388">
                  <c:v>74.191037690000002</c:v>
                </c:pt>
                <c:pt idx="389">
                  <c:v>74.191037690000002</c:v>
                </c:pt>
                <c:pt idx="390">
                  <c:v>74.191037690000002</c:v>
                </c:pt>
                <c:pt idx="391">
                  <c:v>74.191037690000002</c:v>
                </c:pt>
                <c:pt idx="392">
                  <c:v>74.191037690000002</c:v>
                </c:pt>
                <c:pt idx="393">
                  <c:v>74.191037690000002</c:v>
                </c:pt>
                <c:pt idx="394">
                  <c:v>74.191037690000002</c:v>
                </c:pt>
                <c:pt idx="395">
                  <c:v>74.191037690000002</c:v>
                </c:pt>
                <c:pt idx="396">
                  <c:v>74.191037690000002</c:v>
                </c:pt>
                <c:pt idx="397">
                  <c:v>74.191037690000002</c:v>
                </c:pt>
                <c:pt idx="398">
                  <c:v>74.191037690000002</c:v>
                </c:pt>
                <c:pt idx="399">
                  <c:v>74.191037690000002</c:v>
                </c:pt>
                <c:pt idx="400">
                  <c:v>74.191037690000002</c:v>
                </c:pt>
                <c:pt idx="401">
                  <c:v>74.191037690000002</c:v>
                </c:pt>
                <c:pt idx="402">
                  <c:v>74.191037690000002</c:v>
                </c:pt>
                <c:pt idx="403">
                  <c:v>74.191037690000002</c:v>
                </c:pt>
                <c:pt idx="404">
                  <c:v>74.191037690000002</c:v>
                </c:pt>
                <c:pt idx="405">
                  <c:v>74.191037690000002</c:v>
                </c:pt>
                <c:pt idx="406">
                  <c:v>74.191037690000002</c:v>
                </c:pt>
                <c:pt idx="407">
                  <c:v>74.191037690000002</c:v>
                </c:pt>
                <c:pt idx="408">
                  <c:v>74.191037690000002</c:v>
                </c:pt>
                <c:pt idx="409">
                  <c:v>74.191037690000002</c:v>
                </c:pt>
                <c:pt idx="410">
                  <c:v>74.191037690000002</c:v>
                </c:pt>
                <c:pt idx="411">
                  <c:v>74.191037690000002</c:v>
                </c:pt>
                <c:pt idx="412">
                  <c:v>74.191037690000002</c:v>
                </c:pt>
                <c:pt idx="413">
                  <c:v>74.191037690000002</c:v>
                </c:pt>
                <c:pt idx="414">
                  <c:v>74.191037690000002</c:v>
                </c:pt>
                <c:pt idx="415">
                  <c:v>74.191037690000002</c:v>
                </c:pt>
                <c:pt idx="416">
                  <c:v>74.191037690000002</c:v>
                </c:pt>
                <c:pt idx="417">
                  <c:v>74.191037690000002</c:v>
                </c:pt>
                <c:pt idx="418">
                  <c:v>74.191037690000002</c:v>
                </c:pt>
                <c:pt idx="419">
                  <c:v>74.191037690000002</c:v>
                </c:pt>
                <c:pt idx="420">
                  <c:v>74.191037690000002</c:v>
                </c:pt>
                <c:pt idx="421">
                  <c:v>74.191037690000002</c:v>
                </c:pt>
                <c:pt idx="422">
                  <c:v>74.191037690000002</c:v>
                </c:pt>
                <c:pt idx="423">
                  <c:v>74.191037690000002</c:v>
                </c:pt>
                <c:pt idx="424">
                  <c:v>74.191037690000002</c:v>
                </c:pt>
                <c:pt idx="425">
                  <c:v>74.191037690000002</c:v>
                </c:pt>
                <c:pt idx="426">
                  <c:v>74.191037690000002</c:v>
                </c:pt>
                <c:pt idx="427">
                  <c:v>74.191037690000002</c:v>
                </c:pt>
                <c:pt idx="428">
                  <c:v>74.191037690000002</c:v>
                </c:pt>
                <c:pt idx="429">
                  <c:v>74.191037690000002</c:v>
                </c:pt>
                <c:pt idx="430">
                  <c:v>74.191037690000002</c:v>
                </c:pt>
                <c:pt idx="431">
                  <c:v>74.191037690000002</c:v>
                </c:pt>
                <c:pt idx="432">
                  <c:v>74.191037690000002</c:v>
                </c:pt>
                <c:pt idx="433">
                  <c:v>74.191037690000002</c:v>
                </c:pt>
                <c:pt idx="434">
                  <c:v>74.191037690000002</c:v>
                </c:pt>
                <c:pt idx="435">
                  <c:v>74.191037690000002</c:v>
                </c:pt>
                <c:pt idx="436">
                  <c:v>74.191037690000002</c:v>
                </c:pt>
                <c:pt idx="437">
                  <c:v>74.191037690000002</c:v>
                </c:pt>
                <c:pt idx="438">
                  <c:v>74.191037690000002</c:v>
                </c:pt>
                <c:pt idx="439">
                  <c:v>74.191037690000002</c:v>
                </c:pt>
                <c:pt idx="440">
                  <c:v>74.191037690000002</c:v>
                </c:pt>
                <c:pt idx="441">
                  <c:v>74.191037690000002</c:v>
                </c:pt>
                <c:pt idx="442">
                  <c:v>74.191037690000002</c:v>
                </c:pt>
                <c:pt idx="443">
                  <c:v>74.191037690000002</c:v>
                </c:pt>
                <c:pt idx="444">
                  <c:v>74.191037690000002</c:v>
                </c:pt>
                <c:pt idx="445">
                  <c:v>74.191037690000002</c:v>
                </c:pt>
                <c:pt idx="446">
                  <c:v>74.191037690000002</c:v>
                </c:pt>
                <c:pt idx="447">
                  <c:v>74.191037690000002</c:v>
                </c:pt>
                <c:pt idx="448">
                  <c:v>74.191037690000002</c:v>
                </c:pt>
                <c:pt idx="449">
                  <c:v>74.191037690000002</c:v>
                </c:pt>
                <c:pt idx="450">
                  <c:v>74.191037690000002</c:v>
                </c:pt>
                <c:pt idx="451">
                  <c:v>74.191037690000002</c:v>
                </c:pt>
                <c:pt idx="452">
                  <c:v>74.191037690000002</c:v>
                </c:pt>
                <c:pt idx="453">
                  <c:v>74.191037690000002</c:v>
                </c:pt>
                <c:pt idx="454">
                  <c:v>74.191037690000002</c:v>
                </c:pt>
                <c:pt idx="455">
                  <c:v>74.191037690000002</c:v>
                </c:pt>
                <c:pt idx="456">
                  <c:v>74.191037690000002</c:v>
                </c:pt>
                <c:pt idx="457">
                  <c:v>74.191037690000002</c:v>
                </c:pt>
                <c:pt idx="458">
                  <c:v>74.191037690000002</c:v>
                </c:pt>
                <c:pt idx="459">
                  <c:v>74.191037690000002</c:v>
                </c:pt>
                <c:pt idx="460">
                  <c:v>74.191037690000002</c:v>
                </c:pt>
                <c:pt idx="461">
                  <c:v>74.191037690000002</c:v>
                </c:pt>
                <c:pt idx="462">
                  <c:v>74.191037690000002</c:v>
                </c:pt>
                <c:pt idx="463">
                  <c:v>74.191037690000002</c:v>
                </c:pt>
                <c:pt idx="464">
                  <c:v>74.191037690000002</c:v>
                </c:pt>
                <c:pt idx="465">
                  <c:v>74.191037690000002</c:v>
                </c:pt>
                <c:pt idx="466">
                  <c:v>74.191037690000002</c:v>
                </c:pt>
                <c:pt idx="467">
                  <c:v>74.191037690000002</c:v>
                </c:pt>
                <c:pt idx="468">
                  <c:v>74.191037690000002</c:v>
                </c:pt>
                <c:pt idx="469">
                  <c:v>74.191037690000002</c:v>
                </c:pt>
                <c:pt idx="470">
                  <c:v>74.191037690000002</c:v>
                </c:pt>
                <c:pt idx="471">
                  <c:v>74.191037690000002</c:v>
                </c:pt>
                <c:pt idx="472">
                  <c:v>74.191037690000002</c:v>
                </c:pt>
                <c:pt idx="473">
                  <c:v>74.191037690000002</c:v>
                </c:pt>
                <c:pt idx="474">
                  <c:v>74.191037690000002</c:v>
                </c:pt>
                <c:pt idx="475">
                  <c:v>74.191037690000002</c:v>
                </c:pt>
                <c:pt idx="476">
                  <c:v>74.191037690000002</c:v>
                </c:pt>
                <c:pt idx="477">
                  <c:v>74.191037690000002</c:v>
                </c:pt>
                <c:pt idx="478">
                  <c:v>74.191037690000002</c:v>
                </c:pt>
                <c:pt idx="479">
                  <c:v>74.191037690000002</c:v>
                </c:pt>
                <c:pt idx="480">
                  <c:v>74.191037690000002</c:v>
                </c:pt>
                <c:pt idx="481">
                  <c:v>74.191037690000002</c:v>
                </c:pt>
                <c:pt idx="482">
                  <c:v>74.191037690000002</c:v>
                </c:pt>
                <c:pt idx="483">
                  <c:v>74.191037690000002</c:v>
                </c:pt>
                <c:pt idx="484">
                  <c:v>74.191037690000002</c:v>
                </c:pt>
                <c:pt idx="485">
                  <c:v>74.191037690000002</c:v>
                </c:pt>
                <c:pt idx="486">
                  <c:v>74.191037690000002</c:v>
                </c:pt>
                <c:pt idx="487">
                  <c:v>74.191037690000002</c:v>
                </c:pt>
                <c:pt idx="488">
                  <c:v>74.191037690000002</c:v>
                </c:pt>
                <c:pt idx="489">
                  <c:v>74.191037690000002</c:v>
                </c:pt>
                <c:pt idx="490">
                  <c:v>74.191037690000002</c:v>
                </c:pt>
                <c:pt idx="491">
                  <c:v>74.191037690000002</c:v>
                </c:pt>
                <c:pt idx="492">
                  <c:v>74.191037690000002</c:v>
                </c:pt>
                <c:pt idx="493">
                  <c:v>74.191037690000002</c:v>
                </c:pt>
                <c:pt idx="494">
                  <c:v>74.191037690000002</c:v>
                </c:pt>
                <c:pt idx="495">
                  <c:v>74.191037690000002</c:v>
                </c:pt>
                <c:pt idx="496">
                  <c:v>74.191037690000002</c:v>
                </c:pt>
                <c:pt idx="497">
                  <c:v>74.191037690000002</c:v>
                </c:pt>
                <c:pt idx="498">
                  <c:v>74.191037690000002</c:v>
                </c:pt>
                <c:pt idx="499">
                  <c:v>74.191037690000002</c:v>
                </c:pt>
              </c:numCache>
            </c:numRef>
          </c:yVal>
          <c:smooth val="0"/>
        </c:ser>
        <c:ser>
          <c:idx val="1"/>
          <c:order val="1"/>
          <c:tx>
            <c:v>ADP State 1</c:v>
          </c:tx>
          <c:marker>
            <c:symbol val="none"/>
          </c:marker>
          <c:xVal>
            <c:numRef>
              <c:f>Sheet1!$A$1:$A$500</c:f>
              <c:numCache>
                <c:formatCode>General</c:formatCode>
                <c:ptCount val="5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</c:numCache>
            </c:numRef>
          </c:xVal>
          <c:yVal>
            <c:numRef>
              <c:f>Sheet1!$C$1:$C$500</c:f>
              <c:numCache>
                <c:formatCode>General</c:formatCode>
                <c:ptCount val="500"/>
                <c:pt idx="0">
                  <c:v>21.9</c:v>
                </c:pt>
                <c:pt idx="1">
                  <c:v>22.127704399999999</c:v>
                </c:pt>
                <c:pt idx="2">
                  <c:v>22.572668650000001</c:v>
                </c:pt>
                <c:pt idx="3">
                  <c:v>23.413652299999999</c:v>
                </c:pt>
                <c:pt idx="4">
                  <c:v>24.411273550000001</c:v>
                </c:pt>
                <c:pt idx="5">
                  <c:v>25.72561662</c:v>
                </c:pt>
                <c:pt idx="6">
                  <c:v>27.4345432</c:v>
                </c:pt>
                <c:pt idx="7">
                  <c:v>28.375745340000002</c:v>
                </c:pt>
                <c:pt idx="8">
                  <c:v>29.600101240000001</c:v>
                </c:pt>
                <c:pt idx="9">
                  <c:v>31.793601989999999</c:v>
                </c:pt>
                <c:pt idx="10">
                  <c:v>33.044428770000003</c:v>
                </c:pt>
                <c:pt idx="11">
                  <c:v>35.691116360000002</c:v>
                </c:pt>
                <c:pt idx="12">
                  <c:v>37.217606940000003</c:v>
                </c:pt>
                <c:pt idx="13">
                  <c:v>38.861080819999998</c:v>
                </c:pt>
                <c:pt idx="14">
                  <c:v>40.360538220000002</c:v>
                </c:pt>
                <c:pt idx="15">
                  <c:v>43.088787080000003</c:v>
                </c:pt>
                <c:pt idx="16">
                  <c:v>45.287070219999997</c:v>
                </c:pt>
                <c:pt idx="17">
                  <c:v>46.950920379999999</c:v>
                </c:pt>
                <c:pt idx="18">
                  <c:v>49.238291160000003</c:v>
                </c:pt>
                <c:pt idx="19">
                  <c:v>50.09809362</c:v>
                </c:pt>
                <c:pt idx="20">
                  <c:v>51.733233849999998</c:v>
                </c:pt>
                <c:pt idx="21">
                  <c:v>52.511156620000001</c:v>
                </c:pt>
                <c:pt idx="22">
                  <c:v>53.329050500000001</c:v>
                </c:pt>
                <c:pt idx="23">
                  <c:v>54.000391839999999</c:v>
                </c:pt>
                <c:pt idx="24">
                  <c:v>55.041450679999997</c:v>
                </c:pt>
                <c:pt idx="25">
                  <c:v>56.027750810000001</c:v>
                </c:pt>
                <c:pt idx="26">
                  <c:v>56.058419970000003</c:v>
                </c:pt>
                <c:pt idx="27">
                  <c:v>57.461778440000003</c:v>
                </c:pt>
                <c:pt idx="28">
                  <c:v>58.652419639999998</c:v>
                </c:pt>
                <c:pt idx="29">
                  <c:v>59.659722840000001</c:v>
                </c:pt>
                <c:pt idx="30">
                  <c:v>61.536099819999997</c:v>
                </c:pt>
                <c:pt idx="31">
                  <c:v>61.751150969999998</c:v>
                </c:pt>
                <c:pt idx="32">
                  <c:v>62.087937920000002</c:v>
                </c:pt>
                <c:pt idx="33">
                  <c:v>63.936980839999997</c:v>
                </c:pt>
                <c:pt idx="34">
                  <c:v>64.681452469999996</c:v>
                </c:pt>
                <c:pt idx="35">
                  <c:v>65.361551770000005</c:v>
                </c:pt>
                <c:pt idx="36">
                  <c:v>65.597347729999996</c:v>
                </c:pt>
                <c:pt idx="37">
                  <c:v>65.935992490000004</c:v>
                </c:pt>
                <c:pt idx="38">
                  <c:v>66.615875439999996</c:v>
                </c:pt>
                <c:pt idx="39">
                  <c:v>68.057693110000002</c:v>
                </c:pt>
                <c:pt idx="40">
                  <c:v>68.938992010000007</c:v>
                </c:pt>
                <c:pt idx="41">
                  <c:v>69.049021929999995</c:v>
                </c:pt>
                <c:pt idx="42">
                  <c:v>70.055371570000005</c:v>
                </c:pt>
                <c:pt idx="43">
                  <c:v>70.648187469999996</c:v>
                </c:pt>
                <c:pt idx="44">
                  <c:v>70.698845259999999</c:v>
                </c:pt>
                <c:pt idx="45">
                  <c:v>70.620570470000004</c:v>
                </c:pt>
                <c:pt idx="46">
                  <c:v>70.641568629999995</c:v>
                </c:pt>
                <c:pt idx="47">
                  <c:v>70.580486379999996</c:v>
                </c:pt>
                <c:pt idx="48">
                  <c:v>70.983505170000001</c:v>
                </c:pt>
                <c:pt idx="49">
                  <c:v>70.382418700000002</c:v>
                </c:pt>
                <c:pt idx="50">
                  <c:v>71.504774769999997</c:v>
                </c:pt>
                <c:pt idx="51">
                  <c:v>71.607017979999995</c:v>
                </c:pt>
                <c:pt idx="52">
                  <c:v>72.127445539999997</c:v>
                </c:pt>
                <c:pt idx="53">
                  <c:v>71.407724130000005</c:v>
                </c:pt>
                <c:pt idx="54">
                  <c:v>72.660096980000006</c:v>
                </c:pt>
                <c:pt idx="55">
                  <c:v>73.207823099999999</c:v>
                </c:pt>
                <c:pt idx="56">
                  <c:v>73.52151576</c:v>
                </c:pt>
                <c:pt idx="57">
                  <c:v>73.684907949999996</c:v>
                </c:pt>
                <c:pt idx="58">
                  <c:v>74.0902052</c:v>
                </c:pt>
                <c:pt idx="59">
                  <c:v>75.166972349999995</c:v>
                </c:pt>
                <c:pt idx="60">
                  <c:v>75.521150739999996</c:v>
                </c:pt>
                <c:pt idx="61">
                  <c:v>75.917680419999996</c:v>
                </c:pt>
                <c:pt idx="62">
                  <c:v>75.166600369999998</c:v>
                </c:pt>
                <c:pt idx="63">
                  <c:v>74.77043381</c:v>
                </c:pt>
                <c:pt idx="64">
                  <c:v>74.286650589999994</c:v>
                </c:pt>
                <c:pt idx="65">
                  <c:v>74.295689909999993</c:v>
                </c:pt>
                <c:pt idx="66">
                  <c:v>75.314494249999996</c:v>
                </c:pt>
                <c:pt idx="67">
                  <c:v>75.214809360000004</c:v>
                </c:pt>
                <c:pt idx="68">
                  <c:v>74.866893709999999</c:v>
                </c:pt>
                <c:pt idx="69">
                  <c:v>74.852869470000002</c:v>
                </c:pt>
                <c:pt idx="70">
                  <c:v>74.877023879999996</c:v>
                </c:pt>
                <c:pt idx="71">
                  <c:v>74.437759069999998</c:v>
                </c:pt>
                <c:pt idx="72">
                  <c:v>74.546965529999994</c:v>
                </c:pt>
                <c:pt idx="73">
                  <c:v>74.277828009999993</c:v>
                </c:pt>
                <c:pt idx="74">
                  <c:v>74.552974710000001</c:v>
                </c:pt>
                <c:pt idx="75">
                  <c:v>74.986120729999996</c:v>
                </c:pt>
                <c:pt idx="76">
                  <c:v>74.948326039999998</c:v>
                </c:pt>
                <c:pt idx="77">
                  <c:v>74.928557170000005</c:v>
                </c:pt>
                <c:pt idx="78">
                  <c:v>75.514142949999993</c:v>
                </c:pt>
                <c:pt idx="79">
                  <c:v>75.271313829999997</c:v>
                </c:pt>
                <c:pt idx="80">
                  <c:v>75.136490249999994</c:v>
                </c:pt>
                <c:pt idx="81">
                  <c:v>75.157282460000005</c:v>
                </c:pt>
                <c:pt idx="82">
                  <c:v>75.142899119999996</c:v>
                </c:pt>
                <c:pt idx="83">
                  <c:v>74.946675819999996</c:v>
                </c:pt>
                <c:pt idx="84">
                  <c:v>75.047353259999994</c:v>
                </c:pt>
                <c:pt idx="85">
                  <c:v>75.533728760000002</c:v>
                </c:pt>
                <c:pt idx="86">
                  <c:v>75.413984799999994</c:v>
                </c:pt>
                <c:pt idx="87">
                  <c:v>75.380323529999998</c:v>
                </c:pt>
                <c:pt idx="88">
                  <c:v>75.321509320000004</c:v>
                </c:pt>
                <c:pt idx="89">
                  <c:v>75.653238029999997</c:v>
                </c:pt>
                <c:pt idx="90">
                  <c:v>75.391550170000002</c:v>
                </c:pt>
                <c:pt idx="91">
                  <c:v>75.241930879999998</c:v>
                </c:pt>
                <c:pt idx="92">
                  <c:v>75.039812850000004</c:v>
                </c:pt>
                <c:pt idx="93">
                  <c:v>74.808536489999995</c:v>
                </c:pt>
                <c:pt idx="94">
                  <c:v>75.466057059999997</c:v>
                </c:pt>
                <c:pt idx="95">
                  <c:v>75.794823679999993</c:v>
                </c:pt>
                <c:pt idx="96">
                  <c:v>75.669481649999994</c:v>
                </c:pt>
                <c:pt idx="97">
                  <c:v>75.560411830000007</c:v>
                </c:pt>
                <c:pt idx="98">
                  <c:v>75.424546680000006</c:v>
                </c:pt>
                <c:pt idx="99">
                  <c:v>75.369375109999993</c:v>
                </c:pt>
                <c:pt idx="100">
                  <c:v>75.226276909999996</c:v>
                </c:pt>
                <c:pt idx="101">
                  <c:v>75.184280770000001</c:v>
                </c:pt>
                <c:pt idx="102">
                  <c:v>75.092594099999999</c:v>
                </c:pt>
                <c:pt idx="103">
                  <c:v>75.913134510000006</c:v>
                </c:pt>
                <c:pt idx="104">
                  <c:v>75.936378829999995</c:v>
                </c:pt>
                <c:pt idx="105">
                  <c:v>75.786264160000002</c:v>
                </c:pt>
                <c:pt idx="106">
                  <c:v>75.714141080000005</c:v>
                </c:pt>
                <c:pt idx="107">
                  <c:v>75.689072400000001</c:v>
                </c:pt>
                <c:pt idx="108">
                  <c:v>75.705625789999999</c:v>
                </c:pt>
                <c:pt idx="109">
                  <c:v>75.846128930000006</c:v>
                </c:pt>
                <c:pt idx="110">
                  <c:v>76.145288010000002</c:v>
                </c:pt>
                <c:pt idx="111">
                  <c:v>76.050285770000002</c:v>
                </c:pt>
                <c:pt idx="112">
                  <c:v>76.260878849999997</c:v>
                </c:pt>
                <c:pt idx="113">
                  <c:v>76.307363330000001</c:v>
                </c:pt>
                <c:pt idx="114">
                  <c:v>76.489486159999998</c:v>
                </c:pt>
                <c:pt idx="115">
                  <c:v>76.568517229999998</c:v>
                </c:pt>
                <c:pt idx="116">
                  <c:v>76.507937600000005</c:v>
                </c:pt>
                <c:pt idx="117">
                  <c:v>76.588108860000006</c:v>
                </c:pt>
                <c:pt idx="118">
                  <c:v>76.516154869999994</c:v>
                </c:pt>
                <c:pt idx="119">
                  <c:v>76.694500180000006</c:v>
                </c:pt>
                <c:pt idx="120">
                  <c:v>76.945956749999993</c:v>
                </c:pt>
                <c:pt idx="121">
                  <c:v>75.063882269999993</c:v>
                </c:pt>
                <c:pt idx="122">
                  <c:v>75.899539959999998</c:v>
                </c:pt>
                <c:pt idx="123">
                  <c:v>77.117307409999995</c:v>
                </c:pt>
                <c:pt idx="124">
                  <c:v>77.160763970000005</c:v>
                </c:pt>
                <c:pt idx="125">
                  <c:v>77.609165739999995</c:v>
                </c:pt>
                <c:pt idx="126">
                  <c:v>77.526800080000001</c:v>
                </c:pt>
                <c:pt idx="127">
                  <c:v>77.42312416</c:v>
                </c:pt>
                <c:pt idx="128">
                  <c:v>77.433229470000001</c:v>
                </c:pt>
                <c:pt idx="129">
                  <c:v>77.460407559999993</c:v>
                </c:pt>
                <c:pt idx="130">
                  <c:v>77.466814200000002</c:v>
                </c:pt>
                <c:pt idx="131">
                  <c:v>77.297222239999996</c:v>
                </c:pt>
                <c:pt idx="132">
                  <c:v>77.314686179999995</c:v>
                </c:pt>
                <c:pt idx="133">
                  <c:v>77.167497519999998</c:v>
                </c:pt>
                <c:pt idx="134">
                  <c:v>77.145424980000001</c:v>
                </c:pt>
                <c:pt idx="135">
                  <c:v>77.134844470000004</c:v>
                </c:pt>
                <c:pt idx="136">
                  <c:v>77.002693539999996</c:v>
                </c:pt>
                <c:pt idx="137">
                  <c:v>77.018750019999999</c:v>
                </c:pt>
                <c:pt idx="138">
                  <c:v>76.922706360000006</c:v>
                </c:pt>
                <c:pt idx="139">
                  <c:v>76.657665030000004</c:v>
                </c:pt>
                <c:pt idx="140">
                  <c:v>76.749275839999996</c:v>
                </c:pt>
                <c:pt idx="141">
                  <c:v>76.659898190000007</c:v>
                </c:pt>
                <c:pt idx="142">
                  <c:v>76.616330250000004</c:v>
                </c:pt>
                <c:pt idx="143">
                  <c:v>76.769939280000003</c:v>
                </c:pt>
                <c:pt idx="144">
                  <c:v>76.74816534</c:v>
                </c:pt>
                <c:pt idx="145">
                  <c:v>76.544017440000005</c:v>
                </c:pt>
                <c:pt idx="146">
                  <c:v>76.923523430000003</c:v>
                </c:pt>
                <c:pt idx="147">
                  <c:v>76.774315200000004</c:v>
                </c:pt>
                <c:pt idx="148">
                  <c:v>76.926757109999997</c:v>
                </c:pt>
                <c:pt idx="149">
                  <c:v>76.833235619999996</c:v>
                </c:pt>
                <c:pt idx="150">
                  <c:v>76.720146470000003</c:v>
                </c:pt>
                <c:pt idx="151">
                  <c:v>76.38276157</c:v>
                </c:pt>
                <c:pt idx="152">
                  <c:v>76.322837430000007</c:v>
                </c:pt>
                <c:pt idx="153">
                  <c:v>76.250114870000004</c:v>
                </c:pt>
                <c:pt idx="154">
                  <c:v>76.167300310000002</c:v>
                </c:pt>
                <c:pt idx="155">
                  <c:v>76.327036329999999</c:v>
                </c:pt>
                <c:pt idx="156">
                  <c:v>76.345505590000002</c:v>
                </c:pt>
                <c:pt idx="157">
                  <c:v>76.411480580000003</c:v>
                </c:pt>
                <c:pt idx="158">
                  <c:v>76.360612200000006</c:v>
                </c:pt>
                <c:pt idx="159">
                  <c:v>76.187193530000002</c:v>
                </c:pt>
                <c:pt idx="160">
                  <c:v>76.505970730000001</c:v>
                </c:pt>
                <c:pt idx="161">
                  <c:v>76.543548079999994</c:v>
                </c:pt>
                <c:pt idx="162">
                  <c:v>76.446203760000003</c:v>
                </c:pt>
                <c:pt idx="163">
                  <c:v>76.300596889999994</c:v>
                </c:pt>
                <c:pt idx="164">
                  <c:v>76.173085139999998</c:v>
                </c:pt>
                <c:pt idx="165">
                  <c:v>76.054568570000001</c:v>
                </c:pt>
                <c:pt idx="166">
                  <c:v>75.983299110000004</c:v>
                </c:pt>
                <c:pt idx="167">
                  <c:v>75.892188379999993</c:v>
                </c:pt>
                <c:pt idx="168">
                  <c:v>75.748007389999998</c:v>
                </c:pt>
                <c:pt idx="169">
                  <c:v>75.621278169999997</c:v>
                </c:pt>
                <c:pt idx="170">
                  <c:v>75.936086549999999</c:v>
                </c:pt>
                <c:pt idx="171">
                  <c:v>75.980291050000005</c:v>
                </c:pt>
                <c:pt idx="172">
                  <c:v>75.935355240000007</c:v>
                </c:pt>
                <c:pt idx="173">
                  <c:v>75.966748219999999</c:v>
                </c:pt>
                <c:pt idx="174">
                  <c:v>75.940803750000001</c:v>
                </c:pt>
                <c:pt idx="175">
                  <c:v>76.116714160000001</c:v>
                </c:pt>
                <c:pt idx="176">
                  <c:v>76.071295030000002</c:v>
                </c:pt>
                <c:pt idx="177">
                  <c:v>76.120146360000007</c:v>
                </c:pt>
                <c:pt idx="178">
                  <c:v>76.083163389999996</c:v>
                </c:pt>
                <c:pt idx="179">
                  <c:v>75.832872390000006</c:v>
                </c:pt>
                <c:pt idx="180">
                  <c:v>75.788008599999998</c:v>
                </c:pt>
                <c:pt idx="181">
                  <c:v>75.676088609999994</c:v>
                </c:pt>
                <c:pt idx="182">
                  <c:v>75.595053550000003</c:v>
                </c:pt>
                <c:pt idx="183">
                  <c:v>75.772059459999994</c:v>
                </c:pt>
                <c:pt idx="184">
                  <c:v>75.917417929999999</c:v>
                </c:pt>
                <c:pt idx="185">
                  <c:v>75.785920840000003</c:v>
                </c:pt>
                <c:pt idx="186">
                  <c:v>75.767649989999995</c:v>
                </c:pt>
                <c:pt idx="187">
                  <c:v>75.766517320000005</c:v>
                </c:pt>
                <c:pt idx="188">
                  <c:v>75.849028820000001</c:v>
                </c:pt>
                <c:pt idx="189">
                  <c:v>75.924598570000001</c:v>
                </c:pt>
                <c:pt idx="190">
                  <c:v>75.881350600000005</c:v>
                </c:pt>
                <c:pt idx="191">
                  <c:v>75.849783169999995</c:v>
                </c:pt>
                <c:pt idx="192">
                  <c:v>75.793325539999998</c:v>
                </c:pt>
                <c:pt idx="193">
                  <c:v>75.735997819999994</c:v>
                </c:pt>
                <c:pt idx="194">
                  <c:v>75.711919449999996</c:v>
                </c:pt>
                <c:pt idx="195">
                  <c:v>76.07906156</c:v>
                </c:pt>
                <c:pt idx="196">
                  <c:v>76.285842990000006</c:v>
                </c:pt>
                <c:pt idx="197">
                  <c:v>76.198113969999994</c:v>
                </c:pt>
                <c:pt idx="198">
                  <c:v>76.117060629999997</c:v>
                </c:pt>
                <c:pt idx="199">
                  <c:v>76.028577990000002</c:v>
                </c:pt>
                <c:pt idx="200">
                  <c:v>76.045635959999998</c:v>
                </c:pt>
                <c:pt idx="201">
                  <c:v>76.252293420000001</c:v>
                </c:pt>
                <c:pt idx="202">
                  <c:v>76.247978000000003</c:v>
                </c:pt>
                <c:pt idx="203">
                  <c:v>76.206165990000002</c:v>
                </c:pt>
                <c:pt idx="204">
                  <c:v>76.219349910000005</c:v>
                </c:pt>
                <c:pt idx="205">
                  <c:v>76.119150430000005</c:v>
                </c:pt>
                <c:pt idx="206">
                  <c:v>76.109547730000003</c:v>
                </c:pt>
                <c:pt idx="207">
                  <c:v>76.039920350000003</c:v>
                </c:pt>
                <c:pt idx="208">
                  <c:v>76.132631779999997</c:v>
                </c:pt>
                <c:pt idx="209">
                  <c:v>76.175973729999995</c:v>
                </c:pt>
                <c:pt idx="210">
                  <c:v>76.417760770000001</c:v>
                </c:pt>
                <c:pt idx="211">
                  <c:v>76.44967063</c:v>
                </c:pt>
                <c:pt idx="212">
                  <c:v>76.375248470000002</c:v>
                </c:pt>
                <c:pt idx="213">
                  <c:v>76.267903649999994</c:v>
                </c:pt>
                <c:pt idx="214">
                  <c:v>76.110555739999995</c:v>
                </c:pt>
                <c:pt idx="215">
                  <c:v>76.208934880000001</c:v>
                </c:pt>
                <c:pt idx="216">
                  <c:v>76.139907440000002</c:v>
                </c:pt>
                <c:pt idx="217">
                  <c:v>76.348179479999999</c:v>
                </c:pt>
                <c:pt idx="218">
                  <c:v>76.340138539999998</c:v>
                </c:pt>
                <c:pt idx="219">
                  <c:v>76.505159599999999</c:v>
                </c:pt>
                <c:pt idx="220">
                  <c:v>76.489465940000002</c:v>
                </c:pt>
                <c:pt idx="221">
                  <c:v>76.466211119999997</c:v>
                </c:pt>
                <c:pt idx="222">
                  <c:v>76.861601340000007</c:v>
                </c:pt>
                <c:pt idx="223">
                  <c:v>76.964642459999993</c:v>
                </c:pt>
                <c:pt idx="224">
                  <c:v>77.236559790000001</c:v>
                </c:pt>
                <c:pt idx="225">
                  <c:v>77.125969850000004</c:v>
                </c:pt>
                <c:pt idx="226">
                  <c:v>77.042751440000004</c:v>
                </c:pt>
                <c:pt idx="227">
                  <c:v>76.974295850000004</c:v>
                </c:pt>
                <c:pt idx="228">
                  <c:v>76.998615819999998</c:v>
                </c:pt>
                <c:pt idx="229">
                  <c:v>77.010615700000002</c:v>
                </c:pt>
                <c:pt idx="230">
                  <c:v>76.973234700000006</c:v>
                </c:pt>
                <c:pt idx="231">
                  <c:v>76.786423830000004</c:v>
                </c:pt>
                <c:pt idx="232">
                  <c:v>76.9390389</c:v>
                </c:pt>
                <c:pt idx="233">
                  <c:v>77.066071780000001</c:v>
                </c:pt>
                <c:pt idx="234">
                  <c:v>77.072812069999998</c:v>
                </c:pt>
                <c:pt idx="235">
                  <c:v>77.165454069999996</c:v>
                </c:pt>
                <c:pt idx="236">
                  <c:v>77.166915500000002</c:v>
                </c:pt>
                <c:pt idx="237">
                  <c:v>77.188578419999999</c:v>
                </c:pt>
                <c:pt idx="238">
                  <c:v>77.158194350000002</c:v>
                </c:pt>
                <c:pt idx="239">
                  <c:v>77.215524680000001</c:v>
                </c:pt>
                <c:pt idx="240">
                  <c:v>77.126752069999995</c:v>
                </c:pt>
                <c:pt idx="241">
                  <c:v>77.047640439999995</c:v>
                </c:pt>
                <c:pt idx="242">
                  <c:v>76.938471919999998</c:v>
                </c:pt>
                <c:pt idx="243">
                  <c:v>76.957273520000001</c:v>
                </c:pt>
                <c:pt idx="244">
                  <c:v>77.00383927</c:v>
                </c:pt>
                <c:pt idx="245">
                  <c:v>77.001018900000005</c:v>
                </c:pt>
                <c:pt idx="246">
                  <c:v>77.159254070000003</c:v>
                </c:pt>
                <c:pt idx="247">
                  <c:v>77.319642700000003</c:v>
                </c:pt>
                <c:pt idx="248">
                  <c:v>77.136719580000005</c:v>
                </c:pt>
                <c:pt idx="249">
                  <c:v>77.160261669999997</c:v>
                </c:pt>
                <c:pt idx="250">
                  <c:v>77.113920109999995</c:v>
                </c:pt>
                <c:pt idx="251">
                  <c:v>77.057282049999998</c:v>
                </c:pt>
                <c:pt idx="252">
                  <c:v>76.894451180000004</c:v>
                </c:pt>
                <c:pt idx="253">
                  <c:v>77.073158969999994</c:v>
                </c:pt>
                <c:pt idx="254">
                  <c:v>77.009507029999995</c:v>
                </c:pt>
                <c:pt idx="255">
                  <c:v>76.903871370000005</c:v>
                </c:pt>
                <c:pt idx="256">
                  <c:v>76.870041360000002</c:v>
                </c:pt>
                <c:pt idx="257">
                  <c:v>76.860473099999993</c:v>
                </c:pt>
                <c:pt idx="258">
                  <c:v>76.87741518</c:v>
                </c:pt>
                <c:pt idx="259">
                  <c:v>76.813977100000002</c:v>
                </c:pt>
                <c:pt idx="260">
                  <c:v>76.874345199999993</c:v>
                </c:pt>
                <c:pt idx="261">
                  <c:v>76.823178119999994</c:v>
                </c:pt>
                <c:pt idx="262">
                  <c:v>76.690810310000003</c:v>
                </c:pt>
                <c:pt idx="263">
                  <c:v>76.62983826</c:v>
                </c:pt>
                <c:pt idx="264">
                  <c:v>76.652021039999994</c:v>
                </c:pt>
                <c:pt idx="265">
                  <c:v>76.641869760000006</c:v>
                </c:pt>
                <c:pt idx="266">
                  <c:v>76.601166370000001</c:v>
                </c:pt>
                <c:pt idx="267">
                  <c:v>76.588937799999997</c:v>
                </c:pt>
                <c:pt idx="268">
                  <c:v>76.692227590000002</c:v>
                </c:pt>
                <c:pt idx="269">
                  <c:v>76.671827129999997</c:v>
                </c:pt>
                <c:pt idx="270">
                  <c:v>76.679336199999995</c:v>
                </c:pt>
                <c:pt idx="271">
                  <c:v>76.740643939999998</c:v>
                </c:pt>
                <c:pt idx="272">
                  <c:v>76.715124270000004</c:v>
                </c:pt>
                <c:pt idx="273">
                  <c:v>76.626475909999996</c:v>
                </c:pt>
                <c:pt idx="274">
                  <c:v>76.639161720000004</c:v>
                </c:pt>
                <c:pt idx="275">
                  <c:v>76.614685739999999</c:v>
                </c:pt>
                <c:pt idx="276">
                  <c:v>76.532706770000004</c:v>
                </c:pt>
                <c:pt idx="277">
                  <c:v>76.518995480000001</c:v>
                </c:pt>
                <c:pt idx="278">
                  <c:v>76.455415720000005</c:v>
                </c:pt>
                <c:pt idx="279">
                  <c:v>76.336628779999998</c:v>
                </c:pt>
                <c:pt idx="280">
                  <c:v>76.358400680000003</c:v>
                </c:pt>
                <c:pt idx="281">
                  <c:v>76.319615529999993</c:v>
                </c:pt>
                <c:pt idx="282">
                  <c:v>76.307695600000002</c:v>
                </c:pt>
                <c:pt idx="283">
                  <c:v>76.281536130000006</c:v>
                </c:pt>
                <c:pt idx="284">
                  <c:v>76.275941759999995</c:v>
                </c:pt>
                <c:pt idx="285">
                  <c:v>76.284671610000004</c:v>
                </c:pt>
                <c:pt idx="286">
                  <c:v>76.298044689999998</c:v>
                </c:pt>
                <c:pt idx="287">
                  <c:v>76.408033239999995</c:v>
                </c:pt>
                <c:pt idx="288">
                  <c:v>76.560347780000001</c:v>
                </c:pt>
                <c:pt idx="289">
                  <c:v>76.749699000000007</c:v>
                </c:pt>
                <c:pt idx="290">
                  <c:v>76.656906039999996</c:v>
                </c:pt>
                <c:pt idx="291">
                  <c:v>76.576724049999996</c:v>
                </c:pt>
                <c:pt idx="292">
                  <c:v>76.473049610000004</c:v>
                </c:pt>
                <c:pt idx="293">
                  <c:v>76.497486280000004</c:v>
                </c:pt>
                <c:pt idx="294">
                  <c:v>76.364026890000005</c:v>
                </c:pt>
                <c:pt idx="295">
                  <c:v>76.415412439999997</c:v>
                </c:pt>
                <c:pt idx="296">
                  <c:v>76.396568880000004</c:v>
                </c:pt>
                <c:pt idx="297">
                  <c:v>76.340348219999996</c:v>
                </c:pt>
                <c:pt idx="298">
                  <c:v>76.429930970000001</c:v>
                </c:pt>
                <c:pt idx="299">
                  <c:v>76.406663469999998</c:v>
                </c:pt>
                <c:pt idx="300">
                  <c:v>76.512076179999994</c:v>
                </c:pt>
                <c:pt idx="301">
                  <c:v>76.593958349999994</c:v>
                </c:pt>
                <c:pt idx="302">
                  <c:v>76.601159989999999</c:v>
                </c:pt>
                <c:pt idx="303">
                  <c:v>76.623899769999994</c:v>
                </c:pt>
                <c:pt idx="304">
                  <c:v>76.691971749999993</c:v>
                </c:pt>
                <c:pt idx="305">
                  <c:v>76.624247920000002</c:v>
                </c:pt>
                <c:pt idx="306">
                  <c:v>76.676403059999998</c:v>
                </c:pt>
                <c:pt idx="307">
                  <c:v>76.795135549999998</c:v>
                </c:pt>
                <c:pt idx="308">
                  <c:v>76.81402319</c:v>
                </c:pt>
                <c:pt idx="309">
                  <c:v>76.770446879999994</c:v>
                </c:pt>
                <c:pt idx="310">
                  <c:v>76.713145429999997</c:v>
                </c:pt>
                <c:pt idx="311">
                  <c:v>76.657493709999997</c:v>
                </c:pt>
                <c:pt idx="312">
                  <c:v>76.767883029999993</c:v>
                </c:pt>
                <c:pt idx="313">
                  <c:v>76.685294400000004</c:v>
                </c:pt>
                <c:pt idx="314">
                  <c:v>76.600287609999995</c:v>
                </c:pt>
                <c:pt idx="315">
                  <c:v>76.539668500000005</c:v>
                </c:pt>
                <c:pt idx="316">
                  <c:v>76.571438270000002</c:v>
                </c:pt>
                <c:pt idx="317">
                  <c:v>76.480544809999998</c:v>
                </c:pt>
                <c:pt idx="318">
                  <c:v>76.428704049999993</c:v>
                </c:pt>
                <c:pt idx="319">
                  <c:v>76.427042119999996</c:v>
                </c:pt>
                <c:pt idx="320">
                  <c:v>76.512847600000001</c:v>
                </c:pt>
                <c:pt idx="321">
                  <c:v>76.483360129999994</c:v>
                </c:pt>
                <c:pt idx="322">
                  <c:v>76.424840799999998</c:v>
                </c:pt>
                <c:pt idx="323">
                  <c:v>76.310526550000006</c:v>
                </c:pt>
                <c:pt idx="324">
                  <c:v>76.344994310000004</c:v>
                </c:pt>
                <c:pt idx="325">
                  <c:v>76.305521400000003</c:v>
                </c:pt>
                <c:pt idx="326">
                  <c:v>76.349103409999998</c:v>
                </c:pt>
                <c:pt idx="327">
                  <c:v>76.316036629999999</c:v>
                </c:pt>
                <c:pt idx="328">
                  <c:v>76.370576420000006</c:v>
                </c:pt>
                <c:pt idx="329">
                  <c:v>76.404133470000005</c:v>
                </c:pt>
                <c:pt idx="330">
                  <c:v>76.3455254</c:v>
                </c:pt>
                <c:pt idx="331">
                  <c:v>76.237604619999999</c:v>
                </c:pt>
                <c:pt idx="332">
                  <c:v>76.18848887</c:v>
                </c:pt>
                <c:pt idx="333">
                  <c:v>76.3369888</c:v>
                </c:pt>
                <c:pt idx="334">
                  <c:v>76.383333629999996</c:v>
                </c:pt>
                <c:pt idx="335">
                  <c:v>76.321735140000001</c:v>
                </c:pt>
                <c:pt idx="336">
                  <c:v>76.308781710000005</c:v>
                </c:pt>
                <c:pt idx="337">
                  <c:v>76.308928829999999</c:v>
                </c:pt>
                <c:pt idx="338">
                  <c:v>76.435523680000003</c:v>
                </c:pt>
                <c:pt idx="339">
                  <c:v>76.371386680000001</c:v>
                </c:pt>
                <c:pt idx="340">
                  <c:v>76.394911570000005</c:v>
                </c:pt>
                <c:pt idx="341">
                  <c:v>76.528727970000006</c:v>
                </c:pt>
                <c:pt idx="342">
                  <c:v>76.486261519999999</c:v>
                </c:pt>
                <c:pt idx="343">
                  <c:v>76.508898270000003</c:v>
                </c:pt>
                <c:pt idx="344">
                  <c:v>76.447247680000004</c:v>
                </c:pt>
                <c:pt idx="345">
                  <c:v>76.412462320000003</c:v>
                </c:pt>
                <c:pt idx="346">
                  <c:v>76.391590410000006</c:v>
                </c:pt>
                <c:pt idx="347">
                  <c:v>76.355397190000005</c:v>
                </c:pt>
                <c:pt idx="348">
                  <c:v>76.226768469999996</c:v>
                </c:pt>
                <c:pt idx="349">
                  <c:v>76.167658579999994</c:v>
                </c:pt>
                <c:pt idx="350">
                  <c:v>76.083130179999998</c:v>
                </c:pt>
                <c:pt idx="351">
                  <c:v>76.025192480000001</c:v>
                </c:pt>
                <c:pt idx="352">
                  <c:v>75.921922609999996</c:v>
                </c:pt>
                <c:pt idx="353">
                  <c:v>75.931889440000006</c:v>
                </c:pt>
                <c:pt idx="354">
                  <c:v>76.012019730000006</c:v>
                </c:pt>
                <c:pt idx="355">
                  <c:v>76.046027679999995</c:v>
                </c:pt>
                <c:pt idx="356">
                  <c:v>75.838125300000002</c:v>
                </c:pt>
                <c:pt idx="357">
                  <c:v>75.819276110000004</c:v>
                </c:pt>
                <c:pt idx="358">
                  <c:v>75.918825929999997</c:v>
                </c:pt>
                <c:pt idx="359">
                  <c:v>75.991331689999996</c:v>
                </c:pt>
                <c:pt idx="360">
                  <c:v>76.052027949999996</c:v>
                </c:pt>
                <c:pt idx="361">
                  <c:v>76.012661339999994</c:v>
                </c:pt>
                <c:pt idx="362">
                  <c:v>76.204633709999996</c:v>
                </c:pt>
                <c:pt idx="363">
                  <c:v>76.168343419999999</c:v>
                </c:pt>
                <c:pt idx="364">
                  <c:v>76.034570900000006</c:v>
                </c:pt>
                <c:pt idx="365">
                  <c:v>76.056457890000004</c:v>
                </c:pt>
                <c:pt idx="366">
                  <c:v>75.966249140000002</c:v>
                </c:pt>
                <c:pt idx="367">
                  <c:v>75.931673520000004</c:v>
                </c:pt>
                <c:pt idx="368">
                  <c:v>75.881876120000001</c:v>
                </c:pt>
                <c:pt idx="369">
                  <c:v>75.951655639999998</c:v>
                </c:pt>
                <c:pt idx="370">
                  <c:v>75.913818710000001</c:v>
                </c:pt>
                <c:pt idx="371">
                  <c:v>75.882624269999994</c:v>
                </c:pt>
                <c:pt idx="372">
                  <c:v>75.846271900000005</c:v>
                </c:pt>
                <c:pt idx="373">
                  <c:v>75.912776690000001</c:v>
                </c:pt>
                <c:pt idx="374">
                  <c:v>75.980535399999994</c:v>
                </c:pt>
                <c:pt idx="375">
                  <c:v>76.080850170000005</c:v>
                </c:pt>
                <c:pt idx="376">
                  <c:v>76.061679150000003</c:v>
                </c:pt>
                <c:pt idx="377">
                  <c:v>75.981261849999996</c:v>
                </c:pt>
                <c:pt idx="378">
                  <c:v>76.029284050000001</c:v>
                </c:pt>
                <c:pt idx="379">
                  <c:v>76.05302494</c:v>
                </c:pt>
                <c:pt idx="380">
                  <c:v>76.10040798</c:v>
                </c:pt>
                <c:pt idx="381">
                  <c:v>76.154455600000006</c:v>
                </c:pt>
                <c:pt idx="382">
                  <c:v>76.139595150000005</c:v>
                </c:pt>
                <c:pt idx="383">
                  <c:v>76.109967690000005</c:v>
                </c:pt>
                <c:pt idx="384">
                  <c:v>76.114630969999993</c:v>
                </c:pt>
                <c:pt idx="385">
                  <c:v>76.084420730000005</c:v>
                </c:pt>
                <c:pt idx="386">
                  <c:v>76.182133429999993</c:v>
                </c:pt>
                <c:pt idx="387">
                  <c:v>76.2262348</c:v>
                </c:pt>
                <c:pt idx="388">
                  <c:v>76.257894820000004</c:v>
                </c:pt>
                <c:pt idx="389">
                  <c:v>76.130746130000006</c:v>
                </c:pt>
                <c:pt idx="390">
                  <c:v>76.071626839999993</c:v>
                </c:pt>
                <c:pt idx="391">
                  <c:v>76.032682820000005</c:v>
                </c:pt>
                <c:pt idx="392">
                  <c:v>75.9795053</c:v>
                </c:pt>
                <c:pt idx="393">
                  <c:v>75.973640770000003</c:v>
                </c:pt>
                <c:pt idx="394">
                  <c:v>75.950810270000005</c:v>
                </c:pt>
                <c:pt idx="395">
                  <c:v>75.88234405</c:v>
                </c:pt>
                <c:pt idx="396">
                  <c:v>75.857556549999998</c:v>
                </c:pt>
                <c:pt idx="397">
                  <c:v>75.888661189999993</c:v>
                </c:pt>
                <c:pt idx="398">
                  <c:v>75.995291899999998</c:v>
                </c:pt>
                <c:pt idx="399">
                  <c:v>75.964248389999995</c:v>
                </c:pt>
                <c:pt idx="400">
                  <c:v>75.925902669999999</c:v>
                </c:pt>
                <c:pt idx="401">
                  <c:v>75.956347480000005</c:v>
                </c:pt>
                <c:pt idx="402">
                  <c:v>75.970730950000004</c:v>
                </c:pt>
                <c:pt idx="403">
                  <c:v>75.970876910000001</c:v>
                </c:pt>
                <c:pt idx="404">
                  <c:v>75.998379830000005</c:v>
                </c:pt>
                <c:pt idx="405">
                  <c:v>75.980195190000003</c:v>
                </c:pt>
                <c:pt idx="406">
                  <c:v>75.917603920000005</c:v>
                </c:pt>
                <c:pt idx="407">
                  <c:v>75.880162429999999</c:v>
                </c:pt>
                <c:pt idx="408">
                  <c:v>75.827405240000004</c:v>
                </c:pt>
                <c:pt idx="409">
                  <c:v>75.835621140000001</c:v>
                </c:pt>
                <c:pt idx="410">
                  <c:v>75.798861189999997</c:v>
                </c:pt>
                <c:pt idx="411">
                  <c:v>75.826726399999998</c:v>
                </c:pt>
                <c:pt idx="412">
                  <c:v>75.786941679999998</c:v>
                </c:pt>
                <c:pt idx="413">
                  <c:v>75.772576839999999</c:v>
                </c:pt>
                <c:pt idx="414">
                  <c:v>75.822195129999997</c:v>
                </c:pt>
                <c:pt idx="415">
                  <c:v>75.823055620000005</c:v>
                </c:pt>
                <c:pt idx="416">
                  <c:v>75.956671200000002</c:v>
                </c:pt>
                <c:pt idx="417">
                  <c:v>75.934405810000001</c:v>
                </c:pt>
                <c:pt idx="418">
                  <c:v>75.862659260000001</c:v>
                </c:pt>
                <c:pt idx="419">
                  <c:v>75.858525049999997</c:v>
                </c:pt>
                <c:pt idx="420">
                  <c:v>75.87752768</c:v>
                </c:pt>
                <c:pt idx="421">
                  <c:v>75.835983990000003</c:v>
                </c:pt>
                <c:pt idx="422">
                  <c:v>75.940639779999998</c:v>
                </c:pt>
                <c:pt idx="423">
                  <c:v>75.881594239999998</c:v>
                </c:pt>
                <c:pt idx="424">
                  <c:v>76.009993530000003</c:v>
                </c:pt>
                <c:pt idx="425">
                  <c:v>75.967435690000002</c:v>
                </c:pt>
                <c:pt idx="426">
                  <c:v>75.991149620000002</c:v>
                </c:pt>
                <c:pt idx="427">
                  <c:v>75.965336579999999</c:v>
                </c:pt>
                <c:pt idx="428">
                  <c:v>75.936579640000005</c:v>
                </c:pt>
                <c:pt idx="429">
                  <c:v>75.943894110000002</c:v>
                </c:pt>
                <c:pt idx="430">
                  <c:v>75.959714020000007</c:v>
                </c:pt>
                <c:pt idx="431">
                  <c:v>75.966110110000002</c:v>
                </c:pt>
                <c:pt idx="432">
                  <c:v>75.950782910000001</c:v>
                </c:pt>
                <c:pt idx="433">
                  <c:v>76.022845090000004</c:v>
                </c:pt>
                <c:pt idx="434">
                  <c:v>76.023510060000007</c:v>
                </c:pt>
                <c:pt idx="435">
                  <c:v>75.998800299999999</c:v>
                </c:pt>
                <c:pt idx="436">
                  <c:v>75.953553119999995</c:v>
                </c:pt>
                <c:pt idx="437">
                  <c:v>75.917036440000004</c:v>
                </c:pt>
                <c:pt idx="438">
                  <c:v>75.929631299999997</c:v>
                </c:pt>
                <c:pt idx="439">
                  <c:v>75.929191220000007</c:v>
                </c:pt>
                <c:pt idx="440">
                  <c:v>75.919635450000001</c:v>
                </c:pt>
                <c:pt idx="441">
                  <c:v>75.938954480000007</c:v>
                </c:pt>
                <c:pt idx="442">
                  <c:v>75.979320310000006</c:v>
                </c:pt>
                <c:pt idx="443">
                  <c:v>75.927342839999994</c:v>
                </c:pt>
                <c:pt idx="444">
                  <c:v>75.922400609999997</c:v>
                </c:pt>
                <c:pt idx="445">
                  <c:v>75.946037599999997</c:v>
                </c:pt>
                <c:pt idx="446">
                  <c:v>75.957522560000001</c:v>
                </c:pt>
                <c:pt idx="447">
                  <c:v>75.903125200000005</c:v>
                </c:pt>
                <c:pt idx="448">
                  <c:v>75.873715610000005</c:v>
                </c:pt>
                <c:pt idx="449">
                  <c:v>75.981471850000005</c:v>
                </c:pt>
                <c:pt idx="450">
                  <c:v>75.967442980000001</c:v>
                </c:pt>
                <c:pt idx="451">
                  <c:v>75.960177419999994</c:v>
                </c:pt>
                <c:pt idx="452">
                  <c:v>75.947045529999997</c:v>
                </c:pt>
                <c:pt idx="453">
                  <c:v>75.928837340000001</c:v>
                </c:pt>
                <c:pt idx="454">
                  <c:v>75.933567920000002</c:v>
                </c:pt>
                <c:pt idx="455">
                  <c:v>75.93386065</c:v>
                </c:pt>
                <c:pt idx="456">
                  <c:v>75.893116489999997</c:v>
                </c:pt>
                <c:pt idx="457">
                  <c:v>75.919906269999998</c:v>
                </c:pt>
                <c:pt idx="458">
                  <c:v>75.960380060000006</c:v>
                </c:pt>
                <c:pt idx="459">
                  <c:v>75.913967700000001</c:v>
                </c:pt>
                <c:pt idx="460">
                  <c:v>75.87149162</c:v>
                </c:pt>
                <c:pt idx="461">
                  <c:v>75.834366700000004</c:v>
                </c:pt>
                <c:pt idx="462">
                  <c:v>75.780130349999993</c:v>
                </c:pt>
                <c:pt idx="463">
                  <c:v>75.765930589999996</c:v>
                </c:pt>
                <c:pt idx="464">
                  <c:v>75.728065790000002</c:v>
                </c:pt>
                <c:pt idx="465">
                  <c:v>75.745759899999996</c:v>
                </c:pt>
                <c:pt idx="466">
                  <c:v>75.726783380000001</c:v>
                </c:pt>
                <c:pt idx="467">
                  <c:v>75.67145318</c:v>
                </c:pt>
                <c:pt idx="468">
                  <c:v>75.663582309999995</c:v>
                </c:pt>
                <c:pt idx="469">
                  <c:v>75.761156549999995</c:v>
                </c:pt>
                <c:pt idx="470">
                  <c:v>75.7458314</c:v>
                </c:pt>
                <c:pt idx="471">
                  <c:v>75.768184289999994</c:v>
                </c:pt>
                <c:pt idx="472">
                  <c:v>75.883787670000004</c:v>
                </c:pt>
                <c:pt idx="473">
                  <c:v>75.87157182</c:v>
                </c:pt>
                <c:pt idx="474">
                  <c:v>75.908748380000006</c:v>
                </c:pt>
                <c:pt idx="475">
                  <c:v>75.931628880000005</c:v>
                </c:pt>
                <c:pt idx="476">
                  <c:v>75.930513680000004</c:v>
                </c:pt>
                <c:pt idx="477">
                  <c:v>75.965105249999993</c:v>
                </c:pt>
                <c:pt idx="478">
                  <c:v>75.888415660000007</c:v>
                </c:pt>
                <c:pt idx="479">
                  <c:v>75.874244759999996</c:v>
                </c:pt>
                <c:pt idx="480">
                  <c:v>75.929022680000003</c:v>
                </c:pt>
                <c:pt idx="481">
                  <c:v>75.872403340000005</c:v>
                </c:pt>
                <c:pt idx="482">
                  <c:v>75.823757380000004</c:v>
                </c:pt>
                <c:pt idx="483">
                  <c:v>75.864575950000003</c:v>
                </c:pt>
                <c:pt idx="484">
                  <c:v>75.843065409999994</c:v>
                </c:pt>
                <c:pt idx="485">
                  <c:v>75.844401770000005</c:v>
                </c:pt>
                <c:pt idx="486">
                  <c:v>75.839548300000004</c:v>
                </c:pt>
                <c:pt idx="487">
                  <c:v>75.822387599999999</c:v>
                </c:pt>
                <c:pt idx="488">
                  <c:v>75.773185929999997</c:v>
                </c:pt>
                <c:pt idx="489">
                  <c:v>75.786400909999998</c:v>
                </c:pt>
                <c:pt idx="490">
                  <c:v>75.791360760000003</c:v>
                </c:pt>
                <c:pt idx="491">
                  <c:v>75.752786740000005</c:v>
                </c:pt>
                <c:pt idx="492">
                  <c:v>75.757862939999995</c:v>
                </c:pt>
                <c:pt idx="493">
                  <c:v>75.754784760000007</c:v>
                </c:pt>
                <c:pt idx="494">
                  <c:v>75.690250059999997</c:v>
                </c:pt>
                <c:pt idx="495">
                  <c:v>75.668581270000004</c:v>
                </c:pt>
                <c:pt idx="496">
                  <c:v>75.630224499999997</c:v>
                </c:pt>
                <c:pt idx="497">
                  <c:v>75.624999970000005</c:v>
                </c:pt>
                <c:pt idx="498">
                  <c:v>75.600375639999996</c:v>
                </c:pt>
                <c:pt idx="499">
                  <c:v>75.602647669999996</c:v>
                </c:pt>
              </c:numCache>
            </c:numRef>
          </c:yVal>
          <c:smooth val="0"/>
        </c:ser>
        <c:ser>
          <c:idx val="2"/>
          <c:order val="2"/>
          <c:tx>
            <c:v>DP State 2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Sheet1!$A$1:$A$500</c:f>
              <c:numCache>
                <c:formatCode>General</c:formatCode>
                <c:ptCount val="5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</c:numCache>
            </c:numRef>
          </c:xVal>
          <c:yVal>
            <c:numRef>
              <c:f>Sheet1!$D$1:$D$500</c:f>
              <c:numCache>
                <c:formatCode>General</c:formatCode>
                <c:ptCount val="500"/>
                <c:pt idx="0">
                  <c:v>99.556431410000002</c:v>
                </c:pt>
                <c:pt idx="1">
                  <c:v>99.556431410000002</c:v>
                </c:pt>
                <c:pt idx="2">
                  <c:v>99.556431410000002</c:v>
                </c:pt>
                <c:pt idx="3">
                  <c:v>99.556431410000002</c:v>
                </c:pt>
                <c:pt idx="4">
                  <c:v>99.556431410000002</c:v>
                </c:pt>
                <c:pt idx="5">
                  <c:v>99.556431410000002</c:v>
                </c:pt>
                <c:pt idx="6">
                  <c:v>99.556431410000002</c:v>
                </c:pt>
                <c:pt idx="7">
                  <c:v>99.556431410000002</c:v>
                </c:pt>
                <c:pt idx="8">
                  <c:v>99.556431410000002</c:v>
                </c:pt>
                <c:pt idx="9">
                  <c:v>99.556431410000002</c:v>
                </c:pt>
                <c:pt idx="10">
                  <c:v>99.556431410000002</c:v>
                </c:pt>
                <c:pt idx="11">
                  <c:v>99.556431410000002</c:v>
                </c:pt>
                <c:pt idx="12">
                  <c:v>99.556431410000002</c:v>
                </c:pt>
                <c:pt idx="13">
                  <c:v>99.556431410000002</c:v>
                </c:pt>
                <c:pt idx="14">
                  <c:v>99.556431410000002</c:v>
                </c:pt>
                <c:pt idx="15">
                  <c:v>99.556431410000002</c:v>
                </c:pt>
                <c:pt idx="16">
                  <c:v>99.556431410000002</c:v>
                </c:pt>
                <c:pt idx="17">
                  <c:v>99.556431410000002</c:v>
                </c:pt>
                <c:pt idx="18">
                  <c:v>99.556431410000002</c:v>
                </c:pt>
                <c:pt idx="19">
                  <c:v>99.556431410000002</c:v>
                </c:pt>
                <c:pt idx="20">
                  <c:v>99.556431410000002</c:v>
                </c:pt>
                <c:pt idx="21">
                  <c:v>99.556431410000002</c:v>
                </c:pt>
                <c:pt idx="22">
                  <c:v>99.556431410000002</c:v>
                </c:pt>
                <c:pt idx="23">
                  <c:v>99.556431410000002</c:v>
                </c:pt>
                <c:pt idx="24">
                  <c:v>99.556431410000002</c:v>
                </c:pt>
                <c:pt idx="25">
                  <c:v>99.556431410000002</c:v>
                </c:pt>
                <c:pt idx="26">
                  <c:v>99.556431410000002</c:v>
                </c:pt>
                <c:pt idx="27">
                  <c:v>99.556431410000002</c:v>
                </c:pt>
                <c:pt idx="28">
                  <c:v>99.556431410000002</c:v>
                </c:pt>
                <c:pt idx="29">
                  <c:v>99.556431410000002</c:v>
                </c:pt>
                <c:pt idx="30">
                  <c:v>99.556431410000002</c:v>
                </c:pt>
                <c:pt idx="31">
                  <c:v>99.556431410000002</c:v>
                </c:pt>
                <c:pt idx="32">
                  <c:v>99.556431410000002</c:v>
                </c:pt>
                <c:pt idx="33">
                  <c:v>99.556431410000002</c:v>
                </c:pt>
                <c:pt idx="34">
                  <c:v>99.556431410000002</c:v>
                </c:pt>
                <c:pt idx="35">
                  <c:v>99.556431410000002</c:v>
                </c:pt>
                <c:pt idx="36">
                  <c:v>99.556431410000002</c:v>
                </c:pt>
                <c:pt idx="37">
                  <c:v>99.556431410000002</c:v>
                </c:pt>
                <c:pt idx="38">
                  <c:v>99.556431410000002</c:v>
                </c:pt>
                <c:pt idx="39">
                  <c:v>99.556431410000002</c:v>
                </c:pt>
                <c:pt idx="40">
                  <c:v>99.556431410000002</c:v>
                </c:pt>
                <c:pt idx="41">
                  <c:v>99.556431410000002</c:v>
                </c:pt>
                <c:pt idx="42">
                  <c:v>99.556431410000002</c:v>
                </c:pt>
                <c:pt idx="43">
                  <c:v>99.556431410000002</c:v>
                </c:pt>
                <c:pt idx="44">
                  <c:v>99.556431410000002</c:v>
                </c:pt>
                <c:pt idx="45">
                  <c:v>99.556431410000002</c:v>
                </c:pt>
                <c:pt idx="46">
                  <c:v>99.556431410000002</c:v>
                </c:pt>
                <c:pt idx="47">
                  <c:v>99.556431410000002</c:v>
                </c:pt>
                <c:pt idx="48">
                  <c:v>99.556431410000002</c:v>
                </c:pt>
                <c:pt idx="49">
                  <c:v>99.556431410000002</c:v>
                </c:pt>
                <c:pt idx="50">
                  <c:v>99.556431410000002</c:v>
                </c:pt>
                <c:pt idx="51">
                  <c:v>99.556431410000002</c:v>
                </c:pt>
                <c:pt idx="52">
                  <c:v>99.556431410000002</c:v>
                </c:pt>
                <c:pt idx="53">
                  <c:v>99.556431410000002</c:v>
                </c:pt>
                <c:pt idx="54">
                  <c:v>99.556431410000002</c:v>
                </c:pt>
                <c:pt idx="55">
                  <c:v>99.556431410000002</c:v>
                </c:pt>
                <c:pt idx="56">
                  <c:v>99.556431410000002</c:v>
                </c:pt>
                <c:pt idx="57">
                  <c:v>99.556431410000002</c:v>
                </c:pt>
                <c:pt idx="58">
                  <c:v>99.556431410000002</c:v>
                </c:pt>
                <c:pt idx="59">
                  <c:v>99.556431410000002</c:v>
                </c:pt>
                <c:pt idx="60">
                  <c:v>99.556431410000002</c:v>
                </c:pt>
                <c:pt idx="61">
                  <c:v>99.556431410000002</c:v>
                </c:pt>
                <c:pt idx="62">
                  <c:v>99.556431410000002</c:v>
                </c:pt>
                <c:pt idx="63">
                  <c:v>99.556431410000002</c:v>
                </c:pt>
                <c:pt idx="64">
                  <c:v>99.556431410000002</c:v>
                </c:pt>
                <c:pt idx="65">
                  <c:v>99.556431410000002</c:v>
                </c:pt>
                <c:pt idx="66">
                  <c:v>99.556431410000002</c:v>
                </c:pt>
                <c:pt idx="67">
                  <c:v>99.556431410000002</c:v>
                </c:pt>
                <c:pt idx="68">
                  <c:v>99.556431410000002</c:v>
                </c:pt>
                <c:pt idx="69">
                  <c:v>99.556431410000002</c:v>
                </c:pt>
                <c:pt idx="70">
                  <c:v>99.556431410000002</c:v>
                </c:pt>
                <c:pt idx="71">
                  <c:v>99.556431410000002</c:v>
                </c:pt>
                <c:pt idx="72">
                  <c:v>99.556431410000002</c:v>
                </c:pt>
                <c:pt idx="73">
                  <c:v>99.556431410000002</c:v>
                </c:pt>
                <c:pt idx="74">
                  <c:v>99.556431410000002</c:v>
                </c:pt>
                <c:pt idx="75">
                  <c:v>99.556431410000002</c:v>
                </c:pt>
                <c:pt idx="76">
                  <c:v>99.556431410000002</c:v>
                </c:pt>
                <c:pt idx="77">
                  <c:v>99.556431410000002</c:v>
                </c:pt>
                <c:pt idx="78">
                  <c:v>99.556431410000002</c:v>
                </c:pt>
                <c:pt idx="79">
                  <c:v>99.556431410000002</c:v>
                </c:pt>
                <c:pt idx="80">
                  <c:v>99.556431410000002</c:v>
                </c:pt>
                <c:pt idx="81">
                  <c:v>99.556431410000002</c:v>
                </c:pt>
                <c:pt idx="82">
                  <c:v>99.556431410000002</c:v>
                </c:pt>
                <c:pt idx="83">
                  <c:v>99.556431410000002</c:v>
                </c:pt>
                <c:pt idx="84">
                  <c:v>99.556431410000002</c:v>
                </c:pt>
                <c:pt idx="85">
                  <c:v>99.556431410000002</c:v>
                </c:pt>
                <c:pt idx="86">
                  <c:v>99.556431410000002</c:v>
                </c:pt>
                <c:pt idx="87">
                  <c:v>99.556431410000002</c:v>
                </c:pt>
                <c:pt idx="88">
                  <c:v>99.556431410000002</c:v>
                </c:pt>
                <c:pt idx="89">
                  <c:v>99.556431410000002</c:v>
                </c:pt>
                <c:pt idx="90">
                  <c:v>99.556431410000002</c:v>
                </c:pt>
                <c:pt idx="91">
                  <c:v>99.556431410000002</c:v>
                </c:pt>
                <c:pt idx="92">
                  <c:v>99.556431410000002</c:v>
                </c:pt>
                <c:pt idx="93">
                  <c:v>99.556431410000002</c:v>
                </c:pt>
                <c:pt idx="94">
                  <c:v>99.556431410000002</c:v>
                </c:pt>
                <c:pt idx="95">
                  <c:v>99.556431410000002</c:v>
                </c:pt>
                <c:pt idx="96">
                  <c:v>99.556431410000002</c:v>
                </c:pt>
                <c:pt idx="97">
                  <c:v>99.556431410000002</c:v>
                </c:pt>
                <c:pt idx="98">
                  <c:v>99.556431410000002</c:v>
                </c:pt>
                <c:pt idx="99">
                  <c:v>99.556431410000002</c:v>
                </c:pt>
                <c:pt idx="100">
                  <c:v>99.556431410000002</c:v>
                </c:pt>
                <c:pt idx="101">
                  <c:v>99.556431410000002</c:v>
                </c:pt>
                <c:pt idx="102">
                  <c:v>99.556431410000002</c:v>
                </c:pt>
                <c:pt idx="103">
                  <c:v>99.556431410000002</c:v>
                </c:pt>
                <c:pt idx="104">
                  <c:v>99.556431410000002</c:v>
                </c:pt>
                <c:pt idx="105">
                  <c:v>99.556431410000002</c:v>
                </c:pt>
                <c:pt idx="106">
                  <c:v>99.556431410000002</c:v>
                </c:pt>
                <c:pt idx="107">
                  <c:v>99.556431410000002</c:v>
                </c:pt>
                <c:pt idx="108">
                  <c:v>99.556431410000002</c:v>
                </c:pt>
                <c:pt idx="109">
                  <c:v>99.556431410000002</c:v>
                </c:pt>
                <c:pt idx="110">
                  <c:v>99.556431410000002</c:v>
                </c:pt>
                <c:pt idx="111">
                  <c:v>99.556431410000002</c:v>
                </c:pt>
                <c:pt idx="112">
                  <c:v>99.556431410000002</c:v>
                </c:pt>
                <c:pt idx="113">
                  <c:v>99.556431410000002</c:v>
                </c:pt>
                <c:pt idx="114">
                  <c:v>99.556431410000002</c:v>
                </c:pt>
                <c:pt idx="115">
                  <c:v>99.556431410000002</c:v>
                </c:pt>
                <c:pt idx="116">
                  <c:v>99.556431410000002</c:v>
                </c:pt>
                <c:pt idx="117">
                  <c:v>99.556431410000002</c:v>
                </c:pt>
                <c:pt idx="118">
                  <c:v>99.556431410000002</c:v>
                </c:pt>
                <c:pt idx="119">
                  <c:v>99.556431410000002</c:v>
                </c:pt>
                <c:pt idx="120">
                  <c:v>99.556431410000002</c:v>
                </c:pt>
                <c:pt idx="121">
                  <c:v>99.556431410000002</c:v>
                </c:pt>
                <c:pt idx="122">
                  <c:v>99.556431410000002</c:v>
                </c:pt>
                <c:pt idx="123">
                  <c:v>99.556431410000002</c:v>
                </c:pt>
                <c:pt idx="124">
                  <c:v>99.556431410000002</c:v>
                </c:pt>
                <c:pt idx="125">
                  <c:v>99.556431410000002</c:v>
                </c:pt>
                <c:pt idx="126">
                  <c:v>99.556431410000002</c:v>
                </c:pt>
                <c:pt idx="127">
                  <c:v>99.556431410000002</c:v>
                </c:pt>
                <c:pt idx="128">
                  <c:v>99.556431410000002</c:v>
                </c:pt>
                <c:pt idx="129">
                  <c:v>99.556431410000002</c:v>
                </c:pt>
                <c:pt idx="130">
                  <c:v>99.556431410000002</c:v>
                </c:pt>
                <c:pt idx="131">
                  <c:v>99.556431410000002</c:v>
                </c:pt>
                <c:pt idx="132">
                  <c:v>99.556431410000002</c:v>
                </c:pt>
                <c:pt idx="133">
                  <c:v>99.556431410000002</c:v>
                </c:pt>
                <c:pt idx="134">
                  <c:v>99.556431410000002</c:v>
                </c:pt>
                <c:pt idx="135">
                  <c:v>99.556431410000002</c:v>
                </c:pt>
                <c:pt idx="136">
                  <c:v>99.556431410000002</c:v>
                </c:pt>
                <c:pt idx="137">
                  <c:v>99.556431410000002</c:v>
                </c:pt>
                <c:pt idx="138">
                  <c:v>99.556431410000002</c:v>
                </c:pt>
                <c:pt idx="139">
                  <c:v>99.556431410000002</c:v>
                </c:pt>
                <c:pt idx="140">
                  <c:v>99.556431410000002</c:v>
                </c:pt>
                <c:pt idx="141">
                  <c:v>99.556431410000002</c:v>
                </c:pt>
                <c:pt idx="142">
                  <c:v>99.556431410000002</c:v>
                </c:pt>
                <c:pt idx="143">
                  <c:v>99.556431410000002</c:v>
                </c:pt>
                <c:pt idx="144">
                  <c:v>99.556431410000002</c:v>
                </c:pt>
                <c:pt idx="145">
                  <c:v>99.556431410000002</c:v>
                </c:pt>
                <c:pt idx="146">
                  <c:v>99.556431410000002</c:v>
                </c:pt>
                <c:pt idx="147">
                  <c:v>99.556431410000002</c:v>
                </c:pt>
                <c:pt idx="148">
                  <c:v>99.556431410000002</c:v>
                </c:pt>
                <c:pt idx="149">
                  <c:v>99.556431410000002</c:v>
                </c:pt>
                <c:pt idx="150">
                  <c:v>99.556431410000002</c:v>
                </c:pt>
                <c:pt idx="151">
                  <c:v>99.556431410000002</c:v>
                </c:pt>
                <c:pt idx="152">
                  <c:v>99.556431410000002</c:v>
                </c:pt>
                <c:pt idx="153">
                  <c:v>99.556431410000002</c:v>
                </c:pt>
                <c:pt idx="154">
                  <c:v>99.556431410000002</c:v>
                </c:pt>
                <c:pt idx="155">
                  <c:v>99.556431410000002</c:v>
                </c:pt>
                <c:pt idx="156">
                  <c:v>99.556431410000002</c:v>
                </c:pt>
                <c:pt idx="157">
                  <c:v>99.556431410000002</c:v>
                </c:pt>
                <c:pt idx="158">
                  <c:v>99.556431410000002</c:v>
                </c:pt>
                <c:pt idx="159">
                  <c:v>99.556431410000002</c:v>
                </c:pt>
                <c:pt idx="160">
                  <c:v>99.556431410000002</c:v>
                </c:pt>
                <c:pt idx="161">
                  <c:v>99.556431410000002</c:v>
                </c:pt>
                <c:pt idx="162">
                  <c:v>99.556431410000002</c:v>
                </c:pt>
                <c:pt idx="163">
                  <c:v>99.556431410000002</c:v>
                </c:pt>
                <c:pt idx="164">
                  <c:v>99.556431410000002</c:v>
                </c:pt>
                <c:pt idx="165">
                  <c:v>99.556431410000002</c:v>
                </c:pt>
                <c:pt idx="166">
                  <c:v>99.556431410000002</c:v>
                </c:pt>
                <c:pt idx="167">
                  <c:v>99.556431410000002</c:v>
                </c:pt>
                <c:pt idx="168">
                  <c:v>99.556431410000002</c:v>
                </c:pt>
                <c:pt idx="169">
                  <c:v>99.556431410000002</c:v>
                </c:pt>
                <c:pt idx="170">
                  <c:v>99.556431410000002</c:v>
                </c:pt>
                <c:pt idx="171">
                  <c:v>99.556431410000002</c:v>
                </c:pt>
                <c:pt idx="172">
                  <c:v>99.556431410000002</c:v>
                </c:pt>
                <c:pt idx="173">
                  <c:v>99.556431410000002</c:v>
                </c:pt>
                <c:pt idx="174">
                  <c:v>99.556431410000002</c:v>
                </c:pt>
                <c:pt idx="175">
                  <c:v>99.556431410000002</c:v>
                </c:pt>
                <c:pt idx="176">
                  <c:v>99.556431410000002</c:v>
                </c:pt>
                <c:pt idx="177">
                  <c:v>99.556431410000002</c:v>
                </c:pt>
                <c:pt idx="178">
                  <c:v>99.556431410000002</c:v>
                </c:pt>
                <c:pt idx="179">
                  <c:v>99.556431410000002</c:v>
                </c:pt>
                <c:pt idx="180">
                  <c:v>99.556431410000002</c:v>
                </c:pt>
                <c:pt idx="181">
                  <c:v>99.556431410000002</c:v>
                </c:pt>
                <c:pt idx="182">
                  <c:v>99.556431410000002</c:v>
                </c:pt>
                <c:pt idx="183">
                  <c:v>99.556431410000002</c:v>
                </c:pt>
                <c:pt idx="184">
                  <c:v>99.556431410000002</c:v>
                </c:pt>
                <c:pt idx="185">
                  <c:v>99.556431410000002</c:v>
                </c:pt>
                <c:pt idx="186">
                  <c:v>99.556431410000002</c:v>
                </c:pt>
                <c:pt idx="187">
                  <c:v>99.556431410000002</c:v>
                </c:pt>
                <c:pt idx="188">
                  <c:v>99.556431410000002</c:v>
                </c:pt>
                <c:pt idx="189">
                  <c:v>99.556431410000002</c:v>
                </c:pt>
                <c:pt idx="190">
                  <c:v>99.556431410000002</c:v>
                </c:pt>
                <c:pt idx="191">
                  <c:v>99.556431410000002</c:v>
                </c:pt>
                <c:pt idx="192">
                  <c:v>99.556431410000002</c:v>
                </c:pt>
                <c:pt idx="193">
                  <c:v>99.556431410000002</c:v>
                </c:pt>
                <c:pt idx="194">
                  <c:v>99.556431410000002</c:v>
                </c:pt>
                <c:pt idx="195">
                  <c:v>99.556431410000002</c:v>
                </c:pt>
                <c:pt idx="196">
                  <c:v>99.556431410000002</c:v>
                </c:pt>
                <c:pt idx="197">
                  <c:v>99.556431410000002</c:v>
                </c:pt>
                <c:pt idx="198">
                  <c:v>99.556431410000002</c:v>
                </c:pt>
                <c:pt idx="199">
                  <c:v>99.556431410000002</c:v>
                </c:pt>
                <c:pt idx="200">
                  <c:v>99.556431410000002</c:v>
                </c:pt>
                <c:pt idx="201">
                  <c:v>99.556431410000002</c:v>
                </c:pt>
                <c:pt idx="202">
                  <c:v>99.556431410000002</c:v>
                </c:pt>
                <c:pt idx="203">
                  <c:v>99.556431410000002</c:v>
                </c:pt>
                <c:pt idx="204">
                  <c:v>99.556431410000002</c:v>
                </c:pt>
                <c:pt idx="205">
                  <c:v>99.556431410000002</c:v>
                </c:pt>
                <c:pt idx="206">
                  <c:v>99.556431410000002</c:v>
                </c:pt>
                <c:pt idx="207">
                  <c:v>99.556431410000002</c:v>
                </c:pt>
                <c:pt idx="208">
                  <c:v>99.556431410000002</c:v>
                </c:pt>
                <c:pt idx="209">
                  <c:v>99.556431410000002</c:v>
                </c:pt>
                <c:pt idx="210">
                  <c:v>99.556431410000002</c:v>
                </c:pt>
                <c:pt idx="211">
                  <c:v>99.556431410000002</c:v>
                </c:pt>
                <c:pt idx="212">
                  <c:v>99.556431410000002</c:v>
                </c:pt>
                <c:pt idx="213">
                  <c:v>99.556431410000002</c:v>
                </c:pt>
                <c:pt idx="214">
                  <c:v>99.556431410000002</c:v>
                </c:pt>
                <c:pt idx="215">
                  <c:v>99.556431410000002</c:v>
                </c:pt>
                <c:pt idx="216">
                  <c:v>99.556431410000002</c:v>
                </c:pt>
                <c:pt idx="217">
                  <c:v>99.556431410000002</c:v>
                </c:pt>
                <c:pt idx="218">
                  <c:v>99.556431410000002</c:v>
                </c:pt>
                <c:pt idx="219">
                  <c:v>99.556431410000002</c:v>
                </c:pt>
                <c:pt idx="220">
                  <c:v>99.556431410000002</c:v>
                </c:pt>
                <c:pt idx="221">
                  <c:v>99.556431410000002</c:v>
                </c:pt>
                <c:pt idx="222">
                  <c:v>99.556431410000002</c:v>
                </c:pt>
                <c:pt idx="223">
                  <c:v>99.556431410000002</c:v>
                </c:pt>
                <c:pt idx="224">
                  <c:v>99.556431410000002</c:v>
                </c:pt>
                <c:pt idx="225">
                  <c:v>99.556431410000002</c:v>
                </c:pt>
                <c:pt idx="226">
                  <c:v>99.556431410000002</c:v>
                </c:pt>
                <c:pt idx="227">
                  <c:v>99.556431410000002</c:v>
                </c:pt>
                <c:pt idx="228">
                  <c:v>99.556431410000002</c:v>
                </c:pt>
                <c:pt idx="229">
                  <c:v>99.556431410000002</c:v>
                </c:pt>
                <c:pt idx="230">
                  <c:v>99.556431410000002</c:v>
                </c:pt>
                <c:pt idx="231">
                  <c:v>99.556431410000002</c:v>
                </c:pt>
                <c:pt idx="232">
                  <c:v>99.556431410000002</c:v>
                </c:pt>
                <c:pt idx="233">
                  <c:v>99.556431410000002</c:v>
                </c:pt>
                <c:pt idx="234">
                  <c:v>99.556431410000002</c:v>
                </c:pt>
                <c:pt idx="235">
                  <c:v>99.556431410000002</c:v>
                </c:pt>
                <c:pt idx="236">
                  <c:v>99.556431410000002</c:v>
                </c:pt>
                <c:pt idx="237">
                  <c:v>99.556431410000002</c:v>
                </c:pt>
                <c:pt idx="238">
                  <c:v>99.556431410000002</c:v>
                </c:pt>
                <c:pt idx="239">
                  <c:v>99.556431410000002</c:v>
                </c:pt>
                <c:pt idx="240">
                  <c:v>99.556431410000002</c:v>
                </c:pt>
                <c:pt idx="241">
                  <c:v>99.556431410000002</c:v>
                </c:pt>
                <c:pt idx="242">
                  <c:v>99.556431410000002</c:v>
                </c:pt>
                <c:pt idx="243">
                  <c:v>99.556431410000002</c:v>
                </c:pt>
                <c:pt idx="244">
                  <c:v>99.556431410000002</c:v>
                </c:pt>
                <c:pt idx="245">
                  <c:v>99.556431410000002</c:v>
                </c:pt>
                <c:pt idx="246">
                  <c:v>99.556431410000002</c:v>
                </c:pt>
                <c:pt idx="247">
                  <c:v>99.556431410000002</c:v>
                </c:pt>
                <c:pt idx="248">
                  <c:v>99.556431410000002</c:v>
                </c:pt>
                <c:pt idx="249">
                  <c:v>99.556431410000002</c:v>
                </c:pt>
                <c:pt idx="250">
                  <c:v>99.556431410000002</c:v>
                </c:pt>
                <c:pt idx="251">
                  <c:v>99.556431410000002</c:v>
                </c:pt>
                <c:pt idx="252">
                  <c:v>99.556431410000002</c:v>
                </c:pt>
                <c:pt idx="253">
                  <c:v>99.556431410000002</c:v>
                </c:pt>
                <c:pt idx="254">
                  <c:v>99.556431410000002</c:v>
                </c:pt>
                <c:pt idx="255">
                  <c:v>99.556431410000002</c:v>
                </c:pt>
                <c:pt idx="256">
                  <c:v>99.556431410000002</c:v>
                </c:pt>
                <c:pt idx="257">
                  <c:v>99.556431410000002</c:v>
                </c:pt>
                <c:pt idx="258">
                  <c:v>99.556431410000002</c:v>
                </c:pt>
                <c:pt idx="259">
                  <c:v>99.556431410000002</c:v>
                </c:pt>
                <c:pt idx="260">
                  <c:v>99.556431410000002</c:v>
                </c:pt>
                <c:pt idx="261">
                  <c:v>99.556431410000002</c:v>
                </c:pt>
                <c:pt idx="262">
                  <c:v>99.556431410000002</c:v>
                </c:pt>
                <c:pt idx="263">
                  <c:v>99.556431410000002</c:v>
                </c:pt>
                <c:pt idx="264">
                  <c:v>99.556431410000002</c:v>
                </c:pt>
                <c:pt idx="265">
                  <c:v>99.556431410000002</c:v>
                </c:pt>
                <c:pt idx="266">
                  <c:v>99.556431410000002</c:v>
                </c:pt>
                <c:pt idx="267">
                  <c:v>99.556431410000002</c:v>
                </c:pt>
                <c:pt idx="268">
                  <c:v>99.556431410000002</c:v>
                </c:pt>
                <c:pt idx="269">
                  <c:v>99.556431410000002</c:v>
                </c:pt>
                <c:pt idx="270">
                  <c:v>99.556431410000002</c:v>
                </c:pt>
                <c:pt idx="271">
                  <c:v>99.556431410000002</c:v>
                </c:pt>
                <c:pt idx="272">
                  <c:v>99.556431410000002</c:v>
                </c:pt>
                <c:pt idx="273">
                  <c:v>99.556431410000002</c:v>
                </c:pt>
                <c:pt idx="274">
                  <c:v>99.556431410000002</c:v>
                </c:pt>
                <c:pt idx="275">
                  <c:v>99.556431410000002</c:v>
                </c:pt>
                <c:pt idx="276">
                  <c:v>99.556431410000002</c:v>
                </c:pt>
                <c:pt idx="277">
                  <c:v>99.556431410000002</c:v>
                </c:pt>
                <c:pt idx="278">
                  <c:v>99.556431410000002</c:v>
                </c:pt>
                <c:pt idx="279">
                  <c:v>99.556431410000002</c:v>
                </c:pt>
                <c:pt idx="280">
                  <c:v>99.556431410000002</c:v>
                </c:pt>
                <c:pt idx="281">
                  <c:v>99.556431410000002</c:v>
                </c:pt>
                <c:pt idx="282">
                  <c:v>99.556431410000002</c:v>
                </c:pt>
                <c:pt idx="283">
                  <c:v>99.556431410000002</c:v>
                </c:pt>
                <c:pt idx="284">
                  <c:v>99.556431410000002</c:v>
                </c:pt>
                <c:pt idx="285">
                  <c:v>99.556431410000002</c:v>
                </c:pt>
                <c:pt idx="286">
                  <c:v>99.556431410000002</c:v>
                </c:pt>
                <c:pt idx="287">
                  <c:v>99.556431410000002</c:v>
                </c:pt>
                <c:pt idx="288">
                  <c:v>99.556431410000002</c:v>
                </c:pt>
                <c:pt idx="289">
                  <c:v>99.556431410000002</c:v>
                </c:pt>
                <c:pt idx="290">
                  <c:v>99.556431410000002</c:v>
                </c:pt>
                <c:pt idx="291">
                  <c:v>99.556431410000002</c:v>
                </c:pt>
                <c:pt idx="292">
                  <c:v>99.556431410000002</c:v>
                </c:pt>
                <c:pt idx="293">
                  <c:v>99.556431410000002</c:v>
                </c:pt>
                <c:pt idx="294">
                  <c:v>99.556431410000002</c:v>
                </c:pt>
                <c:pt idx="295">
                  <c:v>99.556431410000002</c:v>
                </c:pt>
                <c:pt idx="296">
                  <c:v>99.556431410000002</c:v>
                </c:pt>
                <c:pt idx="297">
                  <c:v>99.556431410000002</c:v>
                </c:pt>
                <c:pt idx="298">
                  <c:v>99.556431410000002</c:v>
                </c:pt>
                <c:pt idx="299">
                  <c:v>99.556431410000002</c:v>
                </c:pt>
                <c:pt idx="300">
                  <c:v>99.556431410000002</c:v>
                </c:pt>
                <c:pt idx="301">
                  <c:v>99.556431410000002</c:v>
                </c:pt>
                <c:pt idx="302">
                  <c:v>99.556431410000002</c:v>
                </c:pt>
                <c:pt idx="303">
                  <c:v>99.556431410000002</c:v>
                </c:pt>
                <c:pt idx="304">
                  <c:v>99.556431410000002</c:v>
                </c:pt>
                <c:pt idx="305">
                  <c:v>99.556431410000002</c:v>
                </c:pt>
                <c:pt idx="306">
                  <c:v>99.556431410000002</c:v>
                </c:pt>
                <c:pt idx="307">
                  <c:v>99.556431410000002</c:v>
                </c:pt>
                <c:pt idx="308">
                  <c:v>99.556431410000002</c:v>
                </c:pt>
                <c:pt idx="309">
                  <c:v>99.556431410000002</c:v>
                </c:pt>
                <c:pt idx="310">
                  <c:v>99.556431410000002</c:v>
                </c:pt>
                <c:pt idx="311">
                  <c:v>99.556431410000002</c:v>
                </c:pt>
                <c:pt idx="312">
                  <c:v>99.556431410000002</c:v>
                </c:pt>
                <c:pt idx="313">
                  <c:v>99.556431410000002</c:v>
                </c:pt>
                <c:pt idx="314">
                  <c:v>99.556431410000002</c:v>
                </c:pt>
                <c:pt idx="315">
                  <c:v>99.556431410000002</c:v>
                </c:pt>
                <c:pt idx="316">
                  <c:v>99.556431410000002</c:v>
                </c:pt>
                <c:pt idx="317">
                  <c:v>99.556431410000002</c:v>
                </c:pt>
                <c:pt idx="318">
                  <c:v>99.556431410000002</c:v>
                </c:pt>
                <c:pt idx="319">
                  <c:v>99.556431410000002</c:v>
                </c:pt>
                <c:pt idx="320">
                  <c:v>99.556431410000002</c:v>
                </c:pt>
                <c:pt idx="321">
                  <c:v>99.556431410000002</c:v>
                </c:pt>
                <c:pt idx="322">
                  <c:v>99.556431410000002</c:v>
                </c:pt>
                <c:pt idx="323">
                  <c:v>99.556431410000002</c:v>
                </c:pt>
                <c:pt idx="324">
                  <c:v>99.556431410000002</c:v>
                </c:pt>
                <c:pt idx="325">
                  <c:v>99.556431410000002</c:v>
                </c:pt>
                <c:pt idx="326">
                  <c:v>99.556431410000002</c:v>
                </c:pt>
                <c:pt idx="327">
                  <c:v>99.556431410000002</c:v>
                </c:pt>
                <c:pt idx="328">
                  <c:v>99.556431410000002</c:v>
                </c:pt>
                <c:pt idx="329">
                  <c:v>99.556431410000002</c:v>
                </c:pt>
                <c:pt idx="330">
                  <c:v>99.556431410000002</c:v>
                </c:pt>
                <c:pt idx="331">
                  <c:v>99.556431410000002</c:v>
                </c:pt>
                <c:pt idx="332">
                  <c:v>99.556431410000002</c:v>
                </c:pt>
                <c:pt idx="333">
                  <c:v>99.556431410000002</c:v>
                </c:pt>
                <c:pt idx="334">
                  <c:v>99.556431410000002</c:v>
                </c:pt>
                <c:pt idx="335">
                  <c:v>99.556431410000002</c:v>
                </c:pt>
                <c:pt idx="336">
                  <c:v>99.556431410000002</c:v>
                </c:pt>
                <c:pt idx="337">
                  <c:v>99.556431410000002</c:v>
                </c:pt>
                <c:pt idx="338">
                  <c:v>99.556431410000002</c:v>
                </c:pt>
                <c:pt idx="339">
                  <c:v>99.556431410000002</c:v>
                </c:pt>
                <c:pt idx="340">
                  <c:v>99.556431410000002</c:v>
                </c:pt>
                <c:pt idx="341">
                  <c:v>99.556431410000002</c:v>
                </c:pt>
                <c:pt idx="342">
                  <c:v>99.556431410000002</c:v>
                </c:pt>
                <c:pt idx="343">
                  <c:v>99.556431410000002</c:v>
                </c:pt>
                <c:pt idx="344">
                  <c:v>99.556431410000002</c:v>
                </c:pt>
                <c:pt idx="345">
                  <c:v>99.556431410000002</c:v>
                </c:pt>
                <c:pt idx="346">
                  <c:v>99.556431410000002</c:v>
                </c:pt>
                <c:pt idx="347">
                  <c:v>99.556431410000002</c:v>
                </c:pt>
                <c:pt idx="348">
                  <c:v>99.556431410000002</c:v>
                </c:pt>
                <c:pt idx="349">
                  <c:v>99.556431410000002</c:v>
                </c:pt>
                <c:pt idx="350">
                  <c:v>99.556431410000002</c:v>
                </c:pt>
                <c:pt idx="351">
                  <c:v>99.556431410000002</c:v>
                </c:pt>
                <c:pt idx="352">
                  <c:v>99.556431410000002</c:v>
                </c:pt>
                <c:pt idx="353">
                  <c:v>99.556431410000002</c:v>
                </c:pt>
                <c:pt idx="354">
                  <c:v>99.556431410000002</c:v>
                </c:pt>
                <c:pt idx="355">
                  <c:v>99.556431410000002</c:v>
                </c:pt>
                <c:pt idx="356">
                  <c:v>99.556431410000002</c:v>
                </c:pt>
                <c:pt idx="357">
                  <c:v>99.556431410000002</c:v>
                </c:pt>
                <c:pt idx="358">
                  <c:v>99.556431410000002</c:v>
                </c:pt>
                <c:pt idx="359">
                  <c:v>99.556431410000002</c:v>
                </c:pt>
                <c:pt idx="360">
                  <c:v>99.556431410000002</c:v>
                </c:pt>
                <c:pt idx="361">
                  <c:v>99.556431410000002</c:v>
                </c:pt>
                <c:pt idx="362">
                  <c:v>99.556431410000002</c:v>
                </c:pt>
                <c:pt idx="363">
                  <c:v>99.556431410000002</c:v>
                </c:pt>
                <c:pt idx="364">
                  <c:v>99.556431410000002</c:v>
                </c:pt>
                <c:pt idx="365">
                  <c:v>99.556431410000002</c:v>
                </c:pt>
                <c:pt idx="366">
                  <c:v>99.556431410000002</c:v>
                </c:pt>
                <c:pt idx="367">
                  <c:v>99.556431410000002</c:v>
                </c:pt>
                <c:pt idx="368">
                  <c:v>99.556431410000002</c:v>
                </c:pt>
                <c:pt idx="369">
                  <c:v>99.556431410000002</c:v>
                </c:pt>
                <c:pt idx="370">
                  <c:v>99.556431410000002</c:v>
                </c:pt>
                <c:pt idx="371">
                  <c:v>99.556431410000002</c:v>
                </c:pt>
                <c:pt idx="372">
                  <c:v>99.556431410000002</c:v>
                </c:pt>
                <c:pt idx="373">
                  <c:v>99.556431410000002</c:v>
                </c:pt>
                <c:pt idx="374">
                  <c:v>99.556431410000002</c:v>
                </c:pt>
                <c:pt idx="375">
                  <c:v>99.556431410000002</c:v>
                </c:pt>
                <c:pt idx="376">
                  <c:v>99.556431410000002</c:v>
                </c:pt>
                <c:pt idx="377">
                  <c:v>99.556431410000002</c:v>
                </c:pt>
                <c:pt idx="378">
                  <c:v>99.556431410000002</c:v>
                </c:pt>
                <c:pt idx="379">
                  <c:v>99.556431410000002</c:v>
                </c:pt>
                <c:pt idx="380">
                  <c:v>99.556431410000002</c:v>
                </c:pt>
                <c:pt idx="381">
                  <c:v>99.556431410000002</c:v>
                </c:pt>
                <c:pt idx="382">
                  <c:v>99.556431410000002</c:v>
                </c:pt>
                <c:pt idx="383">
                  <c:v>99.556431410000002</c:v>
                </c:pt>
                <c:pt idx="384">
                  <c:v>99.556431410000002</c:v>
                </c:pt>
                <c:pt idx="385">
                  <c:v>99.556431410000002</c:v>
                </c:pt>
                <c:pt idx="386">
                  <c:v>99.556431410000002</c:v>
                </c:pt>
                <c:pt idx="387">
                  <c:v>99.556431410000002</c:v>
                </c:pt>
                <c:pt idx="388">
                  <c:v>99.556431410000002</c:v>
                </c:pt>
                <c:pt idx="389">
                  <c:v>99.556431410000002</c:v>
                </c:pt>
                <c:pt idx="390">
                  <c:v>99.556431410000002</c:v>
                </c:pt>
                <c:pt idx="391">
                  <c:v>99.556431410000002</c:v>
                </c:pt>
                <c:pt idx="392">
                  <c:v>99.556431410000002</c:v>
                </c:pt>
                <c:pt idx="393">
                  <c:v>99.556431410000002</c:v>
                </c:pt>
                <c:pt idx="394">
                  <c:v>99.556431410000002</c:v>
                </c:pt>
                <c:pt idx="395">
                  <c:v>99.556431410000002</c:v>
                </c:pt>
                <c:pt idx="396">
                  <c:v>99.556431410000002</c:v>
                </c:pt>
                <c:pt idx="397">
                  <c:v>99.556431410000002</c:v>
                </c:pt>
                <c:pt idx="398">
                  <c:v>99.556431410000002</c:v>
                </c:pt>
                <c:pt idx="399">
                  <c:v>99.556431410000002</c:v>
                </c:pt>
                <c:pt idx="400">
                  <c:v>99.556431410000002</c:v>
                </c:pt>
                <c:pt idx="401">
                  <c:v>99.556431410000002</c:v>
                </c:pt>
                <c:pt idx="402">
                  <c:v>99.556431410000002</c:v>
                </c:pt>
                <c:pt idx="403">
                  <c:v>99.556431410000002</c:v>
                </c:pt>
                <c:pt idx="404">
                  <c:v>99.556431410000002</c:v>
                </c:pt>
                <c:pt idx="405">
                  <c:v>99.556431410000002</c:v>
                </c:pt>
                <c:pt idx="406">
                  <c:v>99.556431410000002</c:v>
                </c:pt>
                <c:pt idx="407">
                  <c:v>99.556431410000002</c:v>
                </c:pt>
                <c:pt idx="408">
                  <c:v>99.556431410000002</c:v>
                </c:pt>
                <c:pt idx="409">
                  <c:v>99.556431410000002</c:v>
                </c:pt>
                <c:pt idx="410">
                  <c:v>99.556431410000002</c:v>
                </c:pt>
                <c:pt idx="411">
                  <c:v>99.556431410000002</c:v>
                </c:pt>
                <c:pt idx="412">
                  <c:v>99.556431410000002</c:v>
                </c:pt>
                <c:pt idx="413">
                  <c:v>99.556431410000002</c:v>
                </c:pt>
                <c:pt idx="414">
                  <c:v>99.556431410000002</c:v>
                </c:pt>
                <c:pt idx="415">
                  <c:v>99.556431410000002</c:v>
                </c:pt>
                <c:pt idx="416">
                  <c:v>99.556431410000002</c:v>
                </c:pt>
                <c:pt idx="417">
                  <c:v>99.556431410000002</c:v>
                </c:pt>
                <c:pt idx="418">
                  <c:v>99.556431410000002</c:v>
                </c:pt>
                <c:pt idx="419">
                  <c:v>99.556431410000002</c:v>
                </c:pt>
                <c:pt idx="420">
                  <c:v>99.556431410000002</c:v>
                </c:pt>
                <c:pt idx="421">
                  <c:v>99.556431410000002</c:v>
                </c:pt>
                <c:pt idx="422">
                  <c:v>99.556431410000002</c:v>
                </c:pt>
                <c:pt idx="423">
                  <c:v>99.556431410000002</c:v>
                </c:pt>
                <c:pt idx="424">
                  <c:v>99.556431410000002</c:v>
                </c:pt>
                <c:pt idx="425">
                  <c:v>99.556431410000002</c:v>
                </c:pt>
                <c:pt idx="426">
                  <c:v>99.556431410000002</c:v>
                </c:pt>
                <c:pt idx="427">
                  <c:v>99.556431410000002</c:v>
                </c:pt>
                <c:pt idx="428">
                  <c:v>99.556431410000002</c:v>
                </c:pt>
                <c:pt idx="429">
                  <c:v>99.556431410000002</c:v>
                </c:pt>
                <c:pt idx="430">
                  <c:v>99.556431410000002</c:v>
                </c:pt>
                <c:pt idx="431">
                  <c:v>99.556431410000002</c:v>
                </c:pt>
                <c:pt idx="432">
                  <c:v>99.556431410000002</c:v>
                </c:pt>
                <c:pt idx="433">
                  <c:v>99.556431410000002</c:v>
                </c:pt>
                <c:pt idx="434">
                  <c:v>99.556431410000002</c:v>
                </c:pt>
                <c:pt idx="435">
                  <c:v>99.556431410000002</c:v>
                </c:pt>
                <c:pt idx="436">
                  <c:v>99.556431410000002</c:v>
                </c:pt>
                <c:pt idx="437">
                  <c:v>99.556431410000002</c:v>
                </c:pt>
                <c:pt idx="438">
                  <c:v>99.556431410000002</c:v>
                </c:pt>
                <c:pt idx="439">
                  <c:v>99.556431410000002</c:v>
                </c:pt>
                <c:pt idx="440">
                  <c:v>99.556431410000002</c:v>
                </c:pt>
                <c:pt idx="441">
                  <c:v>99.556431410000002</c:v>
                </c:pt>
                <c:pt idx="442">
                  <c:v>99.556431410000002</c:v>
                </c:pt>
                <c:pt idx="443">
                  <c:v>99.556431410000002</c:v>
                </c:pt>
                <c:pt idx="444">
                  <c:v>99.556431410000002</c:v>
                </c:pt>
                <c:pt idx="445">
                  <c:v>99.556431410000002</c:v>
                </c:pt>
                <c:pt idx="446">
                  <c:v>99.556431410000002</c:v>
                </c:pt>
                <c:pt idx="447">
                  <c:v>99.556431410000002</c:v>
                </c:pt>
                <c:pt idx="448">
                  <c:v>99.556431410000002</c:v>
                </c:pt>
                <c:pt idx="449">
                  <c:v>99.556431410000002</c:v>
                </c:pt>
                <c:pt idx="450">
                  <c:v>99.556431410000002</c:v>
                </c:pt>
                <c:pt idx="451">
                  <c:v>99.556431410000002</c:v>
                </c:pt>
                <c:pt idx="452">
                  <c:v>99.556431410000002</c:v>
                </c:pt>
                <c:pt idx="453">
                  <c:v>99.556431410000002</c:v>
                </c:pt>
                <c:pt idx="454">
                  <c:v>99.556431410000002</c:v>
                </c:pt>
                <c:pt idx="455">
                  <c:v>99.556431410000002</c:v>
                </c:pt>
                <c:pt idx="456">
                  <c:v>99.556431410000002</c:v>
                </c:pt>
                <c:pt idx="457">
                  <c:v>99.556431410000002</c:v>
                </c:pt>
                <c:pt idx="458">
                  <c:v>99.556431410000002</c:v>
                </c:pt>
                <c:pt idx="459">
                  <c:v>99.556431410000002</c:v>
                </c:pt>
                <c:pt idx="460">
                  <c:v>99.556431410000002</c:v>
                </c:pt>
                <c:pt idx="461">
                  <c:v>99.556431410000002</c:v>
                </c:pt>
                <c:pt idx="462">
                  <c:v>99.556431410000002</c:v>
                </c:pt>
                <c:pt idx="463">
                  <c:v>99.556431410000002</c:v>
                </c:pt>
                <c:pt idx="464">
                  <c:v>99.556431410000002</c:v>
                </c:pt>
                <c:pt idx="465">
                  <c:v>99.556431410000002</c:v>
                </c:pt>
                <c:pt idx="466">
                  <c:v>99.556431410000002</c:v>
                </c:pt>
                <c:pt idx="467">
                  <c:v>99.556431410000002</c:v>
                </c:pt>
                <c:pt idx="468">
                  <c:v>99.556431410000002</c:v>
                </c:pt>
                <c:pt idx="469">
                  <c:v>99.556431410000002</c:v>
                </c:pt>
                <c:pt idx="470">
                  <c:v>99.556431410000002</c:v>
                </c:pt>
                <c:pt idx="471">
                  <c:v>99.556431410000002</c:v>
                </c:pt>
                <c:pt idx="472">
                  <c:v>99.556431410000002</c:v>
                </c:pt>
                <c:pt idx="473">
                  <c:v>99.556431410000002</c:v>
                </c:pt>
                <c:pt idx="474">
                  <c:v>99.556431410000002</c:v>
                </c:pt>
                <c:pt idx="475">
                  <c:v>99.556431410000002</c:v>
                </c:pt>
                <c:pt idx="476">
                  <c:v>99.556431410000002</c:v>
                </c:pt>
                <c:pt idx="477">
                  <c:v>99.556431410000002</c:v>
                </c:pt>
                <c:pt idx="478">
                  <c:v>99.556431410000002</c:v>
                </c:pt>
                <c:pt idx="479">
                  <c:v>99.556431410000002</c:v>
                </c:pt>
                <c:pt idx="480">
                  <c:v>99.556431410000002</c:v>
                </c:pt>
                <c:pt idx="481">
                  <c:v>99.556431410000002</c:v>
                </c:pt>
                <c:pt idx="482">
                  <c:v>99.556431410000002</c:v>
                </c:pt>
                <c:pt idx="483">
                  <c:v>99.556431410000002</c:v>
                </c:pt>
                <c:pt idx="484">
                  <c:v>99.556431410000002</c:v>
                </c:pt>
                <c:pt idx="485">
                  <c:v>99.556431410000002</c:v>
                </c:pt>
                <c:pt idx="486">
                  <c:v>99.556431410000002</c:v>
                </c:pt>
                <c:pt idx="487">
                  <c:v>99.556431410000002</c:v>
                </c:pt>
                <c:pt idx="488">
                  <c:v>99.556431410000002</c:v>
                </c:pt>
                <c:pt idx="489">
                  <c:v>99.556431410000002</c:v>
                </c:pt>
                <c:pt idx="490">
                  <c:v>99.556431410000002</c:v>
                </c:pt>
                <c:pt idx="491">
                  <c:v>99.556431410000002</c:v>
                </c:pt>
                <c:pt idx="492">
                  <c:v>99.556431410000002</c:v>
                </c:pt>
                <c:pt idx="493">
                  <c:v>99.556431410000002</c:v>
                </c:pt>
                <c:pt idx="494">
                  <c:v>99.556431410000002</c:v>
                </c:pt>
                <c:pt idx="495">
                  <c:v>99.556431410000002</c:v>
                </c:pt>
                <c:pt idx="496">
                  <c:v>99.556431410000002</c:v>
                </c:pt>
                <c:pt idx="497">
                  <c:v>99.556431410000002</c:v>
                </c:pt>
                <c:pt idx="498">
                  <c:v>99.556431410000002</c:v>
                </c:pt>
                <c:pt idx="499">
                  <c:v>99.556431410000002</c:v>
                </c:pt>
              </c:numCache>
            </c:numRef>
          </c:yVal>
          <c:smooth val="0"/>
        </c:ser>
        <c:ser>
          <c:idx val="3"/>
          <c:order val="3"/>
          <c:tx>
            <c:v>ADP State 2</c:v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Sheet1!$A$1:$A$500</c:f>
              <c:numCache>
                <c:formatCode>General</c:formatCode>
                <c:ptCount val="5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</c:numCache>
            </c:numRef>
          </c:xVal>
          <c:yVal>
            <c:numRef>
              <c:f>Sheet1!$E$1:$E$500</c:f>
              <c:numCache>
                <c:formatCode>General</c:formatCode>
                <c:ptCount val="500"/>
                <c:pt idx="0">
                  <c:v>34.299999999999997</c:v>
                </c:pt>
                <c:pt idx="1">
                  <c:v>35.068419710000001</c:v>
                </c:pt>
                <c:pt idx="2">
                  <c:v>36.779186510000002</c:v>
                </c:pt>
                <c:pt idx="3">
                  <c:v>39.351126669999999</c:v>
                </c:pt>
                <c:pt idx="4">
                  <c:v>42.001168849999999</c:v>
                </c:pt>
                <c:pt idx="5">
                  <c:v>45.734366719999997</c:v>
                </c:pt>
                <c:pt idx="6">
                  <c:v>48.078238630000001</c:v>
                </c:pt>
                <c:pt idx="7">
                  <c:v>51.746347419999999</c:v>
                </c:pt>
                <c:pt idx="8">
                  <c:v>54.51461029</c:v>
                </c:pt>
                <c:pt idx="9">
                  <c:v>57.608437780000003</c:v>
                </c:pt>
                <c:pt idx="10">
                  <c:v>59.12849404</c:v>
                </c:pt>
                <c:pt idx="11">
                  <c:v>63.023495779999998</c:v>
                </c:pt>
                <c:pt idx="12">
                  <c:v>66.951969469999995</c:v>
                </c:pt>
                <c:pt idx="13">
                  <c:v>69.874286859999998</c:v>
                </c:pt>
                <c:pt idx="14">
                  <c:v>73.168075569999999</c:v>
                </c:pt>
                <c:pt idx="15">
                  <c:v>77.001460809999998</c:v>
                </c:pt>
                <c:pt idx="16">
                  <c:v>79.695469610000004</c:v>
                </c:pt>
                <c:pt idx="17">
                  <c:v>80.571407149999999</c:v>
                </c:pt>
                <c:pt idx="18">
                  <c:v>81.227168730000002</c:v>
                </c:pt>
                <c:pt idx="19">
                  <c:v>82.469809530000006</c:v>
                </c:pt>
                <c:pt idx="20">
                  <c:v>84.505160180000004</c:v>
                </c:pt>
                <c:pt idx="21">
                  <c:v>85.689700119999998</c:v>
                </c:pt>
                <c:pt idx="22">
                  <c:v>86.689085449999993</c:v>
                </c:pt>
                <c:pt idx="23">
                  <c:v>87.419111990000005</c:v>
                </c:pt>
                <c:pt idx="24">
                  <c:v>87.506420410000004</c:v>
                </c:pt>
                <c:pt idx="25">
                  <c:v>88.126565200000002</c:v>
                </c:pt>
                <c:pt idx="26">
                  <c:v>88.93186025</c:v>
                </c:pt>
                <c:pt idx="27">
                  <c:v>89.675416200000001</c:v>
                </c:pt>
                <c:pt idx="28">
                  <c:v>90.817184979999993</c:v>
                </c:pt>
                <c:pt idx="29">
                  <c:v>92.209361150000007</c:v>
                </c:pt>
                <c:pt idx="30">
                  <c:v>93.049522269999997</c:v>
                </c:pt>
                <c:pt idx="31">
                  <c:v>94.040399989999997</c:v>
                </c:pt>
                <c:pt idx="32">
                  <c:v>94.708175550000007</c:v>
                </c:pt>
                <c:pt idx="33">
                  <c:v>96.703006590000001</c:v>
                </c:pt>
                <c:pt idx="34">
                  <c:v>97.820016559999999</c:v>
                </c:pt>
                <c:pt idx="35">
                  <c:v>98.473063699999997</c:v>
                </c:pt>
                <c:pt idx="36">
                  <c:v>98.59902554</c:v>
                </c:pt>
                <c:pt idx="37">
                  <c:v>97.942108270000006</c:v>
                </c:pt>
                <c:pt idx="38">
                  <c:v>98.258763959999996</c:v>
                </c:pt>
                <c:pt idx="39">
                  <c:v>98.794907420000001</c:v>
                </c:pt>
                <c:pt idx="40">
                  <c:v>99.365181000000007</c:v>
                </c:pt>
                <c:pt idx="41">
                  <c:v>99.511699039999996</c:v>
                </c:pt>
                <c:pt idx="42">
                  <c:v>99.770940400000001</c:v>
                </c:pt>
                <c:pt idx="43">
                  <c:v>99.880406899999997</c:v>
                </c:pt>
                <c:pt idx="44">
                  <c:v>100.8074146</c:v>
                </c:pt>
                <c:pt idx="45">
                  <c:v>101.4513652</c:v>
                </c:pt>
                <c:pt idx="46">
                  <c:v>101.4894738</c:v>
                </c:pt>
                <c:pt idx="47">
                  <c:v>101.7474994</c:v>
                </c:pt>
                <c:pt idx="48">
                  <c:v>102.2677072</c:v>
                </c:pt>
                <c:pt idx="49">
                  <c:v>100.9154006</c:v>
                </c:pt>
                <c:pt idx="50">
                  <c:v>99.894833070000004</c:v>
                </c:pt>
                <c:pt idx="51">
                  <c:v>99.193778629999997</c:v>
                </c:pt>
                <c:pt idx="52">
                  <c:v>99.359874090000005</c:v>
                </c:pt>
                <c:pt idx="53">
                  <c:v>99.048828650000004</c:v>
                </c:pt>
                <c:pt idx="54">
                  <c:v>98.632288740000007</c:v>
                </c:pt>
                <c:pt idx="55">
                  <c:v>97.651066299999997</c:v>
                </c:pt>
                <c:pt idx="56">
                  <c:v>96.637040540000001</c:v>
                </c:pt>
                <c:pt idx="57">
                  <c:v>96.450142869999993</c:v>
                </c:pt>
                <c:pt idx="58">
                  <c:v>96.390978869999998</c:v>
                </c:pt>
                <c:pt idx="59">
                  <c:v>97.490971329999994</c:v>
                </c:pt>
                <c:pt idx="60">
                  <c:v>97.750876250000005</c:v>
                </c:pt>
                <c:pt idx="61">
                  <c:v>97.98242759</c:v>
                </c:pt>
                <c:pt idx="62">
                  <c:v>98.498312260000006</c:v>
                </c:pt>
                <c:pt idx="63">
                  <c:v>99.616496220000002</c:v>
                </c:pt>
                <c:pt idx="64">
                  <c:v>100.0765775</c:v>
                </c:pt>
                <c:pt idx="65">
                  <c:v>99.834770700000007</c:v>
                </c:pt>
                <c:pt idx="66">
                  <c:v>99.131402699999995</c:v>
                </c:pt>
                <c:pt idx="67">
                  <c:v>99.418622479999996</c:v>
                </c:pt>
                <c:pt idx="68">
                  <c:v>100.120244</c:v>
                </c:pt>
                <c:pt idx="69">
                  <c:v>99.819206539999996</c:v>
                </c:pt>
                <c:pt idx="70">
                  <c:v>99.442959029999997</c:v>
                </c:pt>
                <c:pt idx="71">
                  <c:v>99.309221930000007</c:v>
                </c:pt>
                <c:pt idx="72">
                  <c:v>98.695253679999993</c:v>
                </c:pt>
                <c:pt idx="73">
                  <c:v>99.147637880000005</c:v>
                </c:pt>
                <c:pt idx="74">
                  <c:v>98.439968010000001</c:v>
                </c:pt>
                <c:pt idx="75">
                  <c:v>98.894839790000006</c:v>
                </c:pt>
                <c:pt idx="76">
                  <c:v>99.190330619999997</c:v>
                </c:pt>
                <c:pt idx="77">
                  <c:v>99.491704260000006</c:v>
                </c:pt>
                <c:pt idx="78">
                  <c:v>99.705689719999995</c:v>
                </c:pt>
                <c:pt idx="79">
                  <c:v>100.2583846</c:v>
                </c:pt>
                <c:pt idx="80">
                  <c:v>100.2423778</c:v>
                </c:pt>
                <c:pt idx="81">
                  <c:v>100.8090241</c:v>
                </c:pt>
                <c:pt idx="82">
                  <c:v>100.9235125</c:v>
                </c:pt>
                <c:pt idx="83">
                  <c:v>100.1829855</c:v>
                </c:pt>
                <c:pt idx="84">
                  <c:v>100.0931755</c:v>
                </c:pt>
                <c:pt idx="85">
                  <c:v>100.1747981</c:v>
                </c:pt>
                <c:pt idx="86">
                  <c:v>99.487052430000006</c:v>
                </c:pt>
                <c:pt idx="87">
                  <c:v>99.254423840000001</c:v>
                </c:pt>
                <c:pt idx="88">
                  <c:v>99.466062379999997</c:v>
                </c:pt>
                <c:pt idx="89">
                  <c:v>99.486779010000006</c:v>
                </c:pt>
                <c:pt idx="90">
                  <c:v>99.337730350000001</c:v>
                </c:pt>
                <c:pt idx="91">
                  <c:v>99.360915340000005</c:v>
                </c:pt>
                <c:pt idx="92">
                  <c:v>99.40627954</c:v>
                </c:pt>
                <c:pt idx="93">
                  <c:v>100.0142385</c:v>
                </c:pt>
                <c:pt idx="94">
                  <c:v>99.793208899999996</c:v>
                </c:pt>
                <c:pt idx="95">
                  <c:v>100.2709346</c:v>
                </c:pt>
                <c:pt idx="96">
                  <c:v>100.88236240000001</c:v>
                </c:pt>
                <c:pt idx="97">
                  <c:v>100.9571263</c:v>
                </c:pt>
                <c:pt idx="98">
                  <c:v>100.7545834</c:v>
                </c:pt>
                <c:pt idx="99">
                  <c:v>100.3186302</c:v>
                </c:pt>
                <c:pt idx="100">
                  <c:v>100.4410829</c:v>
                </c:pt>
                <c:pt idx="101">
                  <c:v>100.7011589</c:v>
                </c:pt>
                <c:pt idx="102">
                  <c:v>100.84724799999999</c:v>
                </c:pt>
                <c:pt idx="103">
                  <c:v>100.9550344</c:v>
                </c:pt>
                <c:pt idx="104">
                  <c:v>100.84567490000001</c:v>
                </c:pt>
                <c:pt idx="105">
                  <c:v>101.04710420000001</c:v>
                </c:pt>
                <c:pt idx="106">
                  <c:v>100.4736166</c:v>
                </c:pt>
                <c:pt idx="107">
                  <c:v>100.9371891</c:v>
                </c:pt>
                <c:pt idx="108">
                  <c:v>100.9287812</c:v>
                </c:pt>
                <c:pt idx="109">
                  <c:v>101.4378303</c:v>
                </c:pt>
                <c:pt idx="110">
                  <c:v>101.5929379</c:v>
                </c:pt>
                <c:pt idx="111">
                  <c:v>101.5663181</c:v>
                </c:pt>
                <c:pt idx="112">
                  <c:v>101.8638904</c:v>
                </c:pt>
                <c:pt idx="113">
                  <c:v>101.9975635</c:v>
                </c:pt>
                <c:pt idx="114">
                  <c:v>101.9643693</c:v>
                </c:pt>
                <c:pt idx="115">
                  <c:v>101.90813900000001</c:v>
                </c:pt>
                <c:pt idx="116">
                  <c:v>101.4738857</c:v>
                </c:pt>
                <c:pt idx="117">
                  <c:v>101.24519669999999</c:v>
                </c:pt>
                <c:pt idx="118">
                  <c:v>101.40974780000001</c:v>
                </c:pt>
                <c:pt idx="119">
                  <c:v>101.5266915</c:v>
                </c:pt>
                <c:pt idx="120">
                  <c:v>101.9121514</c:v>
                </c:pt>
                <c:pt idx="121">
                  <c:v>101.820148</c:v>
                </c:pt>
                <c:pt idx="122">
                  <c:v>101.4103606</c:v>
                </c:pt>
                <c:pt idx="123">
                  <c:v>101.3840199</c:v>
                </c:pt>
                <c:pt idx="124">
                  <c:v>101.1734417</c:v>
                </c:pt>
                <c:pt idx="125">
                  <c:v>100.7519728</c:v>
                </c:pt>
                <c:pt idx="126">
                  <c:v>101.0761284</c:v>
                </c:pt>
                <c:pt idx="127">
                  <c:v>100.9538474</c:v>
                </c:pt>
                <c:pt idx="128">
                  <c:v>100.7064968</c:v>
                </c:pt>
                <c:pt idx="129">
                  <c:v>100.21114</c:v>
                </c:pt>
                <c:pt idx="130">
                  <c:v>100.1999442</c:v>
                </c:pt>
                <c:pt idx="131">
                  <c:v>100.6366632</c:v>
                </c:pt>
                <c:pt idx="132">
                  <c:v>100.8255892</c:v>
                </c:pt>
                <c:pt idx="133">
                  <c:v>100.65155660000001</c:v>
                </c:pt>
                <c:pt idx="134">
                  <c:v>100.8550494</c:v>
                </c:pt>
                <c:pt idx="135">
                  <c:v>100.9732004</c:v>
                </c:pt>
                <c:pt idx="136">
                  <c:v>101.0661475</c:v>
                </c:pt>
                <c:pt idx="137">
                  <c:v>101.03041589999999</c:v>
                </c:pt>
                <c:pt idx="138">
                  <c:v>100.8723411</c:v>
                </c:pt>
                <c:pt idx="139">
                  <c:v>100.9695364</c:v>
                </c:pt>
                <c:pt idx="140">
                  <c:v>101.03062389999999</c:v>
                </c:pt>
                <c:pt idx="141">
                  <c:v>101.1794544</c:v>
                </c:pt>
                <c:pt idx="142">
                  <c:v>101.0812907</c:v>
                </c:pt>
                <c:pt idx="143">
                  <c:v>101.28414069999999</c:v>
                </c:pt>
                <c:pt idx="144">
                  <c:v>100.8680276</c:v>
                </c:pt>
                <c:pt idx="145">
                  <c:v>101.0405366</c:v>
                </c:pt>
                <c:pt idx="146">
                  <c:v>101.1351315</c:v>
                </c:pt>
                <c:pt idx="147">
                  <c:v>101.1309588</c:v>
                </c:pt>
                <c:pt idx="148">
                  <c:v>101.209243</c:v>
                </c:pt>
                <c:pt idx="149">
                  <c:v>101.3722442</c:v>
                </c:pt>
                <c:pt idx="150">
                  <c:v>101.6334252</c:v>
                </c:pt>
                <c:pt idx="151">
                  <c:v>101.6585171</c:v>
                </c:pt>
                <c:pt idx="152">
                  <c:v>101.7832284</c:v>
                </c:pt>
                <c:pt idx="153">
                  <c:v>102.0711719</c:v>
                </c:pt>
                <c:pt idx="154">
                  <c:v>101.68833100000001</c:v>
                </c:pt>
                <c:pt idx="155">
                  <c:v>101.8515524</c:v>
                </c:pt>
                <c:pt idx="156">
                  <c:v>101.51350069999999</c:v>
                </c:pt>
                <c:pt idx="157">
                  <c:v>101.52408200000001</c:v>
                </c:pt>
                <c:pt idx="158">
                  <c:v>101.73746370000001</c:v>
                </c:pt>
                <c:pt idx="159">
                  <c:v>101.4754447</c:v>
                </c:pt>
                <c:pt idx="160">
                  <c:v>101.49051900000001</c:v>
                </c:pt>
                <c:pt idx="161">
                  <c:v>101.5660747</c:v>
                </c:pt>
                <c:pt idx="162">
                  <c:v>101.52152719999999</c:v>
                </c:pt>
                <c:pt idx="163">
                  <c:v>101.3081811</c:v>
                </c:pt>
                <c:pt idx="164">
                  <c:v>101.32082509999999</c:v>
                </c:pt>
                <c:pt idx="165">
                  <c:v>101.149393</c:v>
                </c:pt>
                <c:pt idx="166">
                  <c:v>101.39725249999999</c:v>
                </c:pt>
                <c:pt idx="167">
                  <c:v>101.3561328</c:v>
                </c:pt>
                <c:pt idx="168">
                  <c:v>101.0511217</c:v>
                </c:pt>
                <c:pt idx="169">
                  <c:v>100.7476427</c:v>
                </c:pt>
                <c:pt idx="170">
                  <c:v>100.68528790000001</c:v>
                </c:pt>
                <c:pt idx="171">
                  <c:v>100.5177527</c:v>
                </c:pt>
                <c:pt idx="172">
                  <c:v>100.2807995</c:v>
                </c:pt>
                <c:pt idx="173">
                  <c:v>100.53619</c:v>
                </c:pt>
                <c:pt idx="174">
                  <c:v>100.6305022</c:v>
                </c:pt>
                <c:pt idx="175">
                  <c:v>100.4291214</c:v>
                </c:pt>
                <c:pt idx="176">
                  <c:v>100.44139749999999</c:v>
                </c:pt>
                <c:pt idx="177">
                  <c:v>100.7288822</c:v>
                </c:pt>
                <c:pt idx="178">
                  <c:v>100.88680549999999</c:v>
                </c:pt>
                <c:pt idx="179">
                  <c:v>100.68906130000001</c:v>
                </c:pt>
                <c:pt idx="180">
                  <c:v>100.7504141</c:v>
                </c:pt>
                <c:pt idx="181">
                  <c:v>100.8070218</c:v>
                </c:pt>
                <c:pt idx="182">
                  <c:v>101.09338529999999</c:v>
                </c:pt>
                <c:pt idx="183">
                  <c:v>100.8335893</c:v>
                </c:pt>
                <c:pt idx="184">
                  <c:v>100.9832328</c:v>
                </c:pt>
                <c:pt idx="185">
                  <c:v>100.7638252</c:v>
                </c:pt>
                <c:pt idx="186">
                  <c:v>100.8457916</c:v>
                </c:pt>
                <c:pt idx="187">
                  <c:v>100.92103969999999</c:v>
                </c:pt>
                <c:pt idx="188">
                  <c:v>100.9004655</c:v>
                </c:pt>
                <c:pt idx="189">
                  <c:v>100.55534609999999</c:v>
                </c:pt>
                <c:pt idx="190">
                  <c:v>100.7224987</c:v>
                </c:pt>
                <c:pt idx="191">
                  <c:v>101.016947</c:v>
                </c:pt>
                <c:pt idx="192">
                  <c:v>100.78619550000001</c:v>
                </c:pt>
                <c:pt idx="193">
                  <c:v>100.87182319999999</c:v>
                </c:pt>
                <c:pt idx="194">
                  <c:v>100.90080469999999</c:v>
                </c:pt>
                <c:pt idx="195">
                  <c:v>100.65598559999999</c:v>
                </c:pt>
                <c:pt idx="196">
                  <c:v>100.438903</c:v>
                </c:pt>
                <c:pt idx="197">
                  <c:v>100.54840780000001</c:v>
                </c:pt>
                <c:pt idx="198">
                  <c:v>100.737471</c:v>
                </c:pt>
                <c:pt idx="199">
                  <c:v>100.6289969</c:v>
                </c:pt>
                <c:pt idx="200">
                  <c:v>100.786835</c:v>
                </c:pt>
                <c:pt idx="201">
                  <c:v>100.82563089999999</c:v>
                </c:pt>
                <c:pt idx="202">
                  <c:v>100.94674929999999</c:v>
                </c:pt>
                <c:pt idx="203">
                  <c:v>100.9109821</c:v>
                </c:pt>
                <c:pt idx="204">
                  <c:v>100.9479709</c:v>
                </c:pt>
                <c:pt idx="205">
                  <c:v>100.9076493</c:v>
                </c:pt>
                <c:pt idx="206">
                  <c:v>100.9524286</c:v>
                </c:pt>
                <c:pt idx="207">
                  <c:v>101.0854932</c:v>
                </c:pt>
                <c:pt idx="208">
                  <c:v>101.08466780000001</c:v>
                </c:pt>
                <c:pt idx="209">
                  <c:v>101.1415004</c:v>
                </c:pt>
                <c:pt idx="210">
                  <c:v>100.9855797</c:v>
                </c:pt>
                <c:pt idx="211">
                  <c:v>100.8842282</c:v>
                </c:pt>
                <c:pt idx="212">
                  <c:v>100.91688670000001</c:v>
                </c:pt>
                <c:pt idx="213">
                  <c:v>101.08414759999999</c:v>
                </c:pt>
                <c:pt idx="214">
                  <c:v>100.8129514</c:v>
                </c:pt>
                <c:pt idx="215">
                  <c:v>100.71358189999999</c:v>
                </c:pt>
                <c:pt idx="216">
                  <c:v>100.58773650000001</c:v>
                </c:pt>
                <c:pt idx="217">
                  <c:v>100.6516465</c:v>
                </c:pt>
                <c:pt idx="218">
                  <c:v>100.8419717</c:v>
                </c:pt>
                <c:pt idx="219">
                  <c:v>100.67396460000001</c:v>
                </c:pt>
                <c:pt idx="220">
                  <c:v>100.5477765</c:v>
                </c:pt>
                <c:pt idx="221">
                  <c:v>100.4429789</c:v>
                </c:pt>
                <c:pt idx="222">
                  <c:v>100.5594231</c:v>
                </c:pt>
                <c:pt idx="223">
                  <c:v>100.4884504</c:v>
                </c:pt>
                <c:pt idx="224">
                  <c:v>100.47065139999999</c:v>
                </c:pt>
                <c:pt idx="225">
                  <c:v>100.6565514</c:v>
                </c:pt>
                <c:pt idx="226">
                  <c:v>100.6876877</c:v>
                </c:pt>
                <c:pt idx="227">
                  <c:v>100.7463731</c:v>
                </c:pt>
                <c:pt idx="228">
                  <c:v>100.72955519999999</c:v>
                </c:pt>
                <c:pt idx="229">
                  <c:v>100.7406742</c:v>
                </c:pt>
                <c:pt idx="230">
                  <c:v>100.8082837</c:v>
                </c:pt>
                <c:pt idx="231">
                  <c:v>100.86777960000001</c:v>
                </c:pt>
                <c:pt idx="232">
                  <c:v>101.04597699999999</c:v>
                </c:pt>
                <c:pt idx="233">
                  <c:v>101.24766080000001</c:v>
                </c:pt>
                <c:pt idx="234">
                  <c:v>101.15136149999999</c:v>
                </c:pt>
                <c:pt idx="235">
                  <c:v>101.15859589999999</c:v>
                </c:pt>
                <c:pt idx="236">
                  <c:v>100.98607730000001</c:v>
                </c:pt>
                <c:pt idx="237">
                  <c:v>100.81575719999999</c:v>
                </c:pt>
                <c:pt idx="238">
                  <c:v>100.96597869999999</c:v>
                </c:pt>
                <c:pt idx="239">
                  <c:v>101.009558</c:v>
                </c:pt>
                <c:pt idx="240">
                  <c:v>100.8398162</c:v>
                </c:pt>
                <c:pt idx="241">
                  <c:v>100.79821819999999</c:v>
                </c:pt>
                <c:pt idx="242">
                  <c:v>100.91020690000001</c:v>
                </c:pt>
                <c:pt idx="243">
                  <c:v>101.0290439</c:v>
                </c:pt>
                <c:pt idx="244">
                  <c:v>101.1614534</c:v>
                </c:pt>
                <c:pt idx="245">
                  <c:v>101.1342594</c:v>
                </c:pt>
                <c:pt idx="246">
                  <c:v>101.244376</c:v>
                </c:pt>
                <c:pt idx="247">
                  <c:v>101.1505526</c:v>
                </c:pt>
                <c:pt idx="248">
                  <c:v>101.102259</c:v>
                </c:pt>
                <c:pt idx="249">
                  <c:v>101.0786636</c:v>
                </c:pt>
                <c:pt idx="250">
                  <c:v>101.2368008</c:v>
                </c:pt>
                <c:pt idx="251">
                  <c:v>101.1870768</c:v>
                </c:pt>
                <c:pt idx="252">
                  <c:v>101.3232278</c:v>
                </c:pt>
                <c:pt idx="253">
                  <c:v>101.2112676</c:v>
                </c:pt>
                <c:pt idx="254">
                  <c:v>101.0153012</c:v>
                </c:pt>
                <c:pt idx="255">
                  <c:v>101.04917949999999</c:v>
                </c:pt>
                <c:pt idx="256">
                  <c:v>101.0839613</c:v>
                </c:pt>
                <c:pt idx="257">
                  <c:v>101.2636334</c:v>
                </c:pt>
                <c:pt idx="258">
                  <c:v>101.0858492</c:v>
                </c:pt>
                <c:pt idx="259">
                  <c:v>101.0542947</c:v>
                </c:pt>
                <c:pt idx="260">
                  <c:v>101.08593020000001</c:v>
                </c:pt>
                <c:pt idx="261">
                  <c:v>101.0290773</c:v>
                </c:pt>
                <c:pt idx="262">
                  <c:v>101.15734809999999</c:v>
                </c:pt>
                <c:pt idx="263">
                  <c:v>101.0788462</c:v>
                </c:pt>
                <c:pt idx="264">
                  <c:v>100.9179194</c:v>
                </c:pt>
                <c:pt idx="265">
                  <c:v>100.87955289999999</c:v>
                </c:pt>
                <c:pt idx="266">
                  <c:v>101.034555</c:v>
                </c:pt>
                <c:pt idx="267">
                  <c:v>100.93195489999999</c:v>
                </c:pt>
                <c:pt idx="268">
                  <c:v>101.0257136</c:v>
                </c:pt>
                <c:pt idx="269">
                  <c:v>100.9313839</c:v>
                </c:pt>
                <c:pt idx="270">
                  <c:v>100.8158942</c:v>
                </c:pt>
                <c:pt idx="271">
                  <c:v>100.77914060000001</c:v>
                </c:pt>
                <c:pt idx="272">
                  <c:v>100.7317705</c:v>
                </c:pt>
                <c:pt idx="273">
                  <c:v>100.57997810000001</c:v>
                </c:pt>
                <c:pt idx="274">
                  <c:v>100.65355719999999</c:v>
                </c:pt>
                <c:pt idx="275">
                  <c:v>100.5955099</c:v>
                </c:pt>
                <c:pt idx="276">
                  <c:v>100.5115449</c:v>
                </c:pt>
                <c:pt idx="277">
                  <c:v>100.45614879999999</c:v>
                </c:pt>
                <c:pt idx="278">
                  <c:v>100.50438699999999</c:v>
                </c:pt>
                <c:pt idx="279">
                  <c:v>100.4506378</c:v>
                </c:pt>
                <c:pt idx="280">
                  <c:v>100.4462324</c:v>
                </c:pt>
                <c:pt idx="281">
                  <c:v>100.35772969999999</c:v>
                </c:pt>
                <c:pt idx="282">
                  <c:v>100.35047160000001</c:v>
                </c:pt>
                <c:pt idx="283">
                  <c:v>100.15973150000001</c:v>
                </c:pt>
                <c:pt idx="284">
                  <c:v>100.07418989999999</c:v>
                </c:pt>
                <c:pt idx="285">
                  <c:v>100.22321359999999</c:v>
                </c:pt>
                <c:pt idx="286">
                  <c:v>100.2100126</c:v>
                </c:pt>
                <c:pt idx="287">
                  <c:v>100.16214770000001</c:v>
                </c:pt>
                <c:pt idx="288">
                  <c:v>99.9702822</c:v>
                </c:pt>
                <c:pt idx="289">
                  <c:v>100.0856837</c:v>
                </c:pt>
                <c:pt idx="290">
                  <c:v>100.28139229999999</c:v>
                </c:pt>
                <c:pt idx="291">
                  <c:v>100.1421859</c:v>
                </c:pt>
                <c:pt idx="292">
                  <c:v>100.1583133</c:v>
                </c:pt>
                <c:pt idx="293">
                  <c:v>100.1117915</c:v>
                </c:pt>
                <c:pt idx="294">
                  <c:v>100.1065035</c:v>
                </c:pt>
                <c:pt idx="295">
                  <c:v>100.1057825</c:v>
                </c:pt>
                <c:pt idx="296">
                  <c:v>100.035354</c:v>
                </c:pt>
                <c:pt idx="297">
                  <c:v>100.0048599</c:v>
                </c:pt>
                <c:pt idx="298">
                  <c:v>100.02604669999999</c:v>
                </c:pt>
                <c:pt idx="299">
                  <c:v>100.0603768</c:v>
                </c:pt>
                <c:pt idx="300">
                  <c:v>100.01893130000001</c:v>
                </c:pt>
                <c:pt idx="301">
                  <c:v>99.981216489999994</c:v>
                </c:pt>
                <c:pt idx="302">
                  <c:v>99.863440659999995</c:v>
                </c:pt>
                <c:pt idx="303">
                  <c:v>99.736949620000004</c:v>
                </c:pt>
                <c:pt idx="304">
                  <c:v>99.781364569999994</c:v>
                </c:pt>
                <c:pt idx="305">
                  <c:v>99.481700110000006</c:v>
                </c:pt>
                <c:pt idx="306">
                  <c:v>99.54379711</c:v>
                </c:pt>
                <c:pt idx="307">
                  <c:v>99.480654759999993</c:v>
                </c:pt>
                <c:pt idx="308">
                  <c:v>99.516426710000005</c:v>
                </c:pt>
                <c:pt idx="309">
                  <c:v>99.388196800000003</c:v>
                </c:pt>
                <c:pt idx="310">
                  <c:v>99.435062799999997</c:v>
                </c:pt>
                <c:pt idx="311">
                  <c:v>99.52212385</c:v>
                </c:pt>
                <c:pt idx="312">
                  <c:v>99.660591260000004</c:v>
                </c:pt>
                <c:pt idx="313">
                  <c:v>99.774348009999997</c:v>
                </c:pt>
                <c:pt idx="314">
                  <c:v>99.762010489999994</c:v>
                </c:pt>
                <c:pt idx="315">
                  <c:v>99.883899700000001</c:v>
                </c:pt>
                <c:pt idx="316">
                  <c:v>99.909895469999995</c:v>
                </c:pt>
                <c:pt idx="317">
                  <c:v>99.993353900000002</c:v>
                </c:pt>
                <c:pt idx="318">
                  <c:v>99.881481429999994</c:v>
                </c:pt>
                <c:pt idx="319">
                  <c:v>99.943737400000003</c:v>
                </c:pt>
                <c:pt idx="320">
                  <c:v>99.938891589999997</c:v>
                </c:pt>
                <c:pt idx="321">
                  <c:v>99.969317430000004</c:v>
                </c:pt>
                <c:pt idx="322">
                  <c:v>99.788763599999996</c:v>
                </c:pt>
                <c:pt idx="323">
                  <c:v>99.912590699999996</c:v>
                </c:pt>
                <c:pt idx="324">
                  <c:v>99.953158349999995</c:v>
                </c:pt>
                <c:pt idx="325">
                  <c:v>99.972886889999998</c:v>
                </c:pt>
                <c:pt idx="326">
                  <c:v>99.900629670000001</c:v>
                </c:pt>
                <c:pt idx="327">
                  <c:v>99.85649239</c:v>
                </c:pt>
                <c:pt idx="328">
                  <c:v>99.882709649999995</c:v>
                </c:pt>
                <c:pt idx="329">
                  <c:v>99.881399560000006</c:v>
                </c:pt>
                <c:pt idx="330">
                  <c:v>99.892192359999996</c:v>
                </c:pt>
                <c:pt idx="331">
                  <c:v>99.871747369999994</c:v>
                </c:pt>
                <c:pt idx="332">
                  <c:v>99.748336660000007</c:v>
                </c:pt>
                <c:pt idx="333">
                  <c:v>99.752839570000006</c:v>
                </c:pt>
                <c:pt idx="334">
                  <c:v>99.745356970000003</c:v>
                </c:pt>
                <c:pt idx="335">
                  <c:v>99.700229309999997</c:v>
                </c:pt>
                <c:pt idx="336">
                  <c:v>99.679251649999998</c:v>
                </c:pt>
                <c:pt idx="337">
                  <c:v>99.621960770000001</c:v>
                </c:pt>
                <c:pt idx="338">
                  <c:v>99.611405559999994</c:v>
                </c:pt>
                <c:pt idx="339">
                  <c:v>99.591137560000007</c:v>
                </c:pt>
                <c:pt idx="340">
                  <c:v>99.615045910000006</c:v>
                </c:pt>
                <c:pt idx="341">
                  <c:v>99.630945139999994</c:v>
                </c:pt>
                <c:pt idx="342">
                  <c:v>99.811937999999998</c:v>
                </c:pt>
                <c:pt idx="343">
                  <c:v>99.904127419999995</c:v>
                </c:pt>
                <c:pt idx="344">
                  <c:v>99.815786619999997</c:v>
                </c:pt>
                <c:pt idx="345">
                  <c:v>99.821668729999999</c:v>
                </c:pt>
                <c:pt idx="346">
                  <c:v>99.923564040000002</c:v>
                </c:pt>
                <c:pt idx="347">
                  <c:v>99.767873109999996</c:v>
                </c:pt>
                <c:pt idx="348">
                  <c:v>99.894319069999995</c:v>
                </c:pt>
                <c:pt idx="349">
                  <c:v>99.873971749999995</c:v>
                </c:pt>
                <c:pt idx="350">
                  <c:v>99.940211259999998</c:v>
                </c:pt>
                <c:pt idx="351">
                  <c:v>99.862908219999994</c:v>
                </c:pt>
                <c:pt idx="352">
                  <c:v>99.79381746</c:v>
                </c:pt>
                <c:pt idx="353">
                  <c:v>99.914547659999997</c:v>
                </c:pt>
                <c:pt idx="354">
                  <c:v>99.978866249999996</c:v>
                </c:pt>
                <c:pt idx="355">
                  <c:v>99.933115020000002</c:v>
                </c:pt>
                <c:pt idx="356">
                  <c:v>99.925088369999997</c:v>
                </c:pt>
                <c:pt idx="357">
                  <c:v>99.993458200000006</c:v>
                </c:pt>
                <c:pt idx="358">
                  <c:v>99.990709960000004</c:v>
                </c:pt>
                <c:pt idx="359">
                  <c:v>99.918563050000003</c:v>
                </c:pt>
                <c:pt idx="360">
                  <c:v>99.853478670000001</c:v>
                </c:pt>
                <c:pt idx="361">
                  <c:v>99.853367410000004</c:v>
                </c:pt>
                <c:pt idx="362">
                  <c:v>99.890891030000006</c:v>
                </c:pt>
                <c:pt idx="363">
                  <c:v>99.971126279999993</c:v>
                </c:pt>
                <c:pt idx="364">
                  <c:v>99.89825836</c:v>
                </c:pt>
                <c:pt idx="365">
                  <c:v>99.836913030000005</c:v>
                </c:pt>
                <c:pt idx="366">
                  <c:v>99.813290570000007</c:v>
                </c:pt>
                <c:pt idx="367">
                  <c:v>99.719246429999998</c:v>
                </c:pt>
                <c:pt idx="368">
                  <c:v>99.859804969999999</c:v>
                </c:pt>
                <c:pt idx="369">
                  <c:v>99.746214039999998</c:v>
                </c:pt>
                <c:pt idx="370">
                  <c:v>99.757458589999999</c:v>
                </c:pt>
                <c:pt idx="371">
                  <c:v>99.741747309999994</c:v>
                </c:pt>
                <c:pt idx="372">
                  <c:v>99.662754370000002</c:v>
                </c:pt>
                <c:pt idx="373">
                  <c:v>99.654759279999993</c:v>
                </c:pt>
                <c:pt idx="374">
                  <c:v>99.679694330000004</c:v>
                </c:pt>
                <c:pt idx="375">
                  <c:v>99.663679090000002</c:v>
                </c:pt>
                <c:pt idx="376">
                  <c:v>99.607149750000005</c:v>
                </c:pt>
                <c:pt idx="377">
                  <c:v>99.620681829999995</c:v>
                </c:pt>
                <c:pt idx="378">
                  <c:v>99.532163819999994</c:v>
                </c:pt>
                <c:pt idx="379">
                  <c:v>99.519723889999995</c:v>
                </c:pt>
                <c:pt idx="380">
                  <c:v>99.501262980000007</c:v>
                </c:pt>
                <c:pt idx="381">
                  <c:v>99.577979819999996</c:v>
                </c:pt>
                <c:pt idx="382">
                  <c:v>99.633224949999999</c:v>
                </c:pt>
                <c:pt idx="383">
                  <c:v>99.563149370000005</c:v>
                </c:pt>
                <c:pt idx="384">
                  <c:v>99.537736390000006</c:v>
                </c:pt>
                <c:pt idx="385">
                  <c:v>99.506482099999999</c:v>
                </c:pt>
                <c:pt idx="386">
                  <c:v>99.551194699999996</c:v>
                </c:pt>
                <c:pt idx="387">
                  <c:v>99.463387969999999</c:v>
                </c:pt>
                <c:pt idx="388">
                  <c:v>99.47213644</c:v>
                </c:pt>
                <c:pt idx="389">
                  <c:v>99.36981969</c:v>
                </c:pt>
                <c:pt idx="390">
                  <c:v>99.341529530000003</c:v>
                </c:pt>
                <c:pt idx="391">
                  <c:v>99.304961899999995</c:v>
                </c:pt>
                <c:pt idx="392">
                  <c:v>99.421180750000005</c:v>
                </c:pt>
                <c:pt idx="393">
                  <c:v>99.524681720000004</c:v>
                </c:pt>
                <c:pt idx="394">
                  <c:v>99.573447209999998</c:v>
                </c:pt>
                <c:pt idx="395">
                  <c:v>99.532718700000004</c:v>
                </c:pt>
                <c:pt idx="396">
                  <c:v>99.581196180000006</c:v>
                </c:pt>
                <c:pt idx="397">
                  <c:v>99.546490750000004</c:v>
                </c:pt>
                <c:pt idx="398">
                  <c:v>99.596323279999993</c:v>
                </c:pt>
                <c:pt idx="399">
                  <c:v>99.606662400000005</c:v>
                </c:pt>
                <c:pt idx="400">
                  <c:v>99.556317379999996</c:v>
                </c:pt>
                <c:pt idx="401">
                  <c:v>99.628086379999999</c:v>
                </c:pt>
                <c:pt idx="402">
                  <c:v>99.64975561</c:v>
                </c:pt>
                <c:pt idx="403">
                  <c:v>99.714112569999998</c:v>
                </c:pt>
                <c:pt idx="404">
                  <c:v>99.870052430000001</c:v>
                </c:pt>
                <c:pt idx="405">
                  <c:v>99.977282369999998</c:v>
                </c:pt>
                <c:pt idx="406">
                  <c:v>99.921776739999999</c:v>
                </c:pt>
                <c:pt idx="407">
                  <c:v>99.932766090000001</c:v>
                </c:pt>
                <c:pt idx="408">
                  <c:v>99.979485019999998</c:v>
                </c:pt>
                <c:pt idx="409">
                  <c:v>99.958476309999995</c:v>
                </c:pt>
                <c:pt idx="410">
                  <c:v>99.976495470000003</c:v>
                </c:pt>
                <c:pt idx="411">
                  <c:v>99.95156446</c:v>
                </c:pt>
                <c:pt idx="412">
                  <c:v>99.980006279999998</c:v>
                </c:pt>
                <c:pt idx="413">
                  <c:v>100.11597380000001</c:v>
                </c:pt>
                <c:pt idx="414">
                  <c:v>100.0705026</c:v>
                </c:pt>
                <c:pt idx="415">
                  <c:v>100.1045676</c:v>
                </c:pt>
                <c:pt idx="416">
                  <c:v>100.056178</c:v>
                </c:pt>
                <c:pt idx="417">
                  <c:v>100.1952488</c:v>
                </c:pt>
                <c:pt idx="418">
                  <c:v>100.06087410000001</c:v>
                </c:pt>
                <c:pt idx="419">
                  <c:v>99.994022569999998</c:v>
                </c:pt>
                <c:pt idx="420">
                  <c:v>100.07310200000001</c:v>
                </c:pt>
                <c:pt idx="421">
                  <c:v>100.0017799</c:v>
                </c:pt>
                <c:pt idx="422">
                  <c:v>100.0678583</c:v>
                </c:pt>
                <c:pt idx="423">
                  <c:v>100.0290796</c:v>
                </c:pt>
                <c:pt idx="424">
                  <c:v>100.05008460000001</c:v>
                </c:pt>
                <c:pt idx="425">
                  <c:v>100.0717226</c:v>
                </c:pt>
                <c:pt idx="426">
                  <c:v>100.0846358</c:v>
                </c:pt>
                <c:pt idx="427">
                  <c:v>99.989386479999993</c:v>
                </c:pt>
                <c:pt idx="428">
                  <c:v>99.953754979999999</c:v>
                </c:pt>
                <c:pt idx="429">
                  <c:v>99.862654710000001</c:v>
                </c:pt>
                <c:pt idx="430">
                  <c:v>99.940495799999994</c:v>
                </c:pt>
                <c:pt idx="431">
                  <c:v>99.999309789999998</c:v>
                </c:pt>
                <c:pt idx="432">
                  <c:v>99.917856259999994</c:v>
                </c:pt>
                <c:pt idx="433">
                  <c:v>99.946601200000003</c:v>
                </c:pt>
                <c:pt idx="434">
                  <c:v>99.959084730000001</c:v>
                </c:pt>
                <c:pt idx="435">
                  <c:v>99.923404579999996</c:v>
                </c:pt>
                <c:pt idx="436">
                  <c:v>100.0181657</c:v>
                </c:pt>
                <c:pt idx="437">
                  <c:v>99.970226120000007</c:v>
                </c:pt>
                <c:pt idx="438">
                  <c:v>99.893814610000007</c:v>
                </c:pt>
                <c:pt idx="439">
                  <c:v>99.797508280000002</c:v>
                </c:pt>
                <c:pt idx="440">
                  <c:v>99.732789339999997</c:v>
                </c:pt>
                <c:pt idx="441">
                  <c:v>99.831848969999996</c:v>
                </c:pt>
                <c:pt idx="442">
                  <c:v>99.795056439999996</c:v>
                </c:pt>
                <c:pt idx="443">
                  <c:v>99.797476430000003</c:v>
                </c:pt>
                <c:pt idx="444">
                  <c:v>99.806608569999995</c:v>
                </c:pt>
                <c:pt idx="445">
                  <c:v>99.748546270000006</c:v>
                </c:pt>
                <c:pt idx="446">
                  <c:v>99.772740659999997</c:v>
                </c:pt>
                <c:pt idx="447">
                  <c:v>99.746278040000007</c:v>
                </c:pt>
                <c:pt idx="448">
                  <c:v>99.666646979999996</c:v>
                </c:pt>
                <c:pt idx="449">
                  <c:v>99.593461149999996</c:v>
                </c:pt>
                <c:pt idx="450">
                  <c:v>99.604849169999994</c:v>
                </c:pt>
                <c:pt idx="451">
                  <c:v>99.562436390000002</c:v>
                </c:pt>
                <c:pt idx="452">
                  <c:v>99.565098610000007</c:v>
                </c:pt>
                <c:pt idx="453">
                  <c:v>99.635884320000002</c:v>
                </c:pt>
                <c:pt idx="454">
                  <c:v>99.626515299999994</c:v>
                </c:pt>
                <c:pt idx="455">
                  <c:v>99.518000369999996</c:v>
                </c:pt>
                <c:pt idx="456">
                  <c:v>99.597258729999993</c:v>
                </c:pt>
                <c:pt idx="457">
                  <c:v>99.511862059999999</c:v>
                </c:pt>
                <c:pt idx="458">
                  <c:v>99.531376640000005</c:v>
                </c:pt>
                <c:pt idx="459">
                  <c:v>99.51027096</c:v>
                </c:pt>
                <c:pt idx="460">
                  <c:v>99.505897430000005</c:v>
                </c:pt>
                <c:pt idx="461">
                  <c:v>99.551948109999998</c:v>
                </c:pt>
                <c:pt idx="462">
                  <c:v>99.598418640000006</c:v>
                </c:pt>
                <c:pt idx="463">
                  <c:v>99.61663265</c:v>
                </c:pt>
                <c:pt idx="464">
                  <c:v>99.594674040000001</c:v>
                </c:pt>
                <c:pt idx="465">
                  <c:v>99.555727439999998</c:v>
                </c:pt>
                <c:pt idx="466">
                  <c:v>99.575430589999996</c:v>
                </c:pt>
                <c:pt idx="467">
                  <c:v>99.572976980000007</c:v>
                </c:pt>
                <c:pt idx="468">
                  <c:v>99.59323139</c:v>
                </c:pt>
                <c:pt idx="469">
                  <c:v>99.571607020000002</c:v>
                </c:pt>
                <c:pt idx="470">
                  <c:v>99.506341789999993</c:v>
                </c:pt>
                <c:pt idx="471">
                  <c:v>99.449946740000001</c:v>
                </c:pt>
                <c:pt idx="472">
                  <c:v>99.491641110000003</c:v>
                </c:pt>
                <c:pt idx="473">
                  <c:v>99.436950409999994</c:v>
                </c:pt>
                <c:pt idx="474">
                  <c:v>99.353899940000005</c:v>
                </c:pt>
                <c:pt idx="475">
                  <c:v>99.326566369999995</c:v>
                </c:pt>
                <c:pt idx="476">
                  <c:v>99.322411610000003</c:v>
                </c:pt>
                <c:pt idx="477">
                  <c:v>99.358634190000004</c:v>
                </c:pt>
                <c:pt idx="478">
                  <c:v>99.443921700000004</c:v>
                </c:pt>
                <c:pt idx="479">
                  <c:v>99.41436453</c:v>
                </c:pt>
                <c:pt idx="480">
                  <c:v>99.327609730000006</c:v>
                </c:pt>
                <c:pt idx="481">
                  <c:v>99.377996670000002</c:v>
                </c:pt>
                <c:pt idx="482">
                  <c:v>99.465936560000003</c:v>
                </c:pt>
                <c:pt idx="483">
                  <c:v>99.515544000000006</c:v>
                </c:pt>
                <c:pt idx="484">
                  <c:v>99.584727479999998</c:v>
                </c:pt>
                <c:pt idx="485">
                  <c:v>99.546064450000003</c:v>
                </c:pt>
                <c:pt idx="486">
                  <c:v>99.632589809999999</c:v>
                </c:pt>
                <c:pt idx="487">
                  <c:v>99.622508400000001</c:v>
                </c:pt>
                <c:pt idx="488">
                  <c:v>99.656007639999999</c:v>
                </c:pt>
                <c:pt idx="489">
                  <c:v>99.598371189999995</c:v>
                </c:pt>
                <c:pt idx="490">
                  <c:v>99.578332759999995</c:v>
                </c:pt>
                <c:pt idx="491">
                  <c:v>99.468533239999999</c:v>
                </c:pt>
                <c:pt idx="492">
                  <c:v>99.542174149999994</c:v>
                </c:pt>
                <c:pt idx="493">
                  <c:v>99.556811249999996</c:v>
                </c:pt>
                <c:pt idx="494">
                  <c:v>99.502174760000003</c:v>
                </c:pt>
                <c:pt idx="495">
                  <c:v>99.500825340000006</c:v>
                </c:pt>
                <c:pt idx="496">
                  <c:v>99.548988699999995</c:v>
                </c:pt>
                <c:pt idx="497">
                  <c:v>99.511405089999997</c:v>
                </c:pt>
                <c:pt idx="498">
                  <c:v>99.526684099999997</c:v>
                </c:pt>
                <c:pt idx="499">
                  <c:v>99.541871450000002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290688"/>
        <c:axId val="94292224"/>
      </c:scatterChart>
      <c:valAx>
        <c:axId val="94290688"/>
        <c:scaling>
          <c:orientation val="minMax"/>
          <c:max val="500"/>
        </c:scaling>
        <c:delete val="0"/>
        <c:axPos val="b"/>
        <c:numFmt formatCode="General" sourceLinked="1"/>
        <c:majorTickMark val="cross"/>
        <c:minorTickMark val="none"/>
        <c:tickLblPos val="nextTo"/>
        <c:crossAx val="94292224"/>
        <c:crosses val="autoZero"/>
        <c:crossBetween val="midCat"/>
      </c:valAx>
      <c:valAx>
        <c:axId val="94292224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>
            <a:solidFill>
              <a:schemeClr val="tx1"/>
            </a:solidFill>
          </a:ln>
        </c:spPr>
        <c:crossAx val="94290688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7126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1" y="0"/>
            <a:ext cx="2949575" cy="497126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r">
              <a:defRPr sz="1200"/>
            </a:lvl1pPr>
          </a:lstStyle>
          <a:p>
            <a:pPr>
              <a:defRPr/>
            </a:pPr>
            <a:fld id="{B4D5393C-F00F-4987-95E0-C675F15B26AE}" type="datetimeFigureOut">
              <a:rPr lang="en-GB"/>
              <a:pPr>
                <a:defRPr/>
              </a:pPr>
              <a:t>24/01/2014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387"/>
            <a:ext cx="2949575" cy="497125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1" y="9445387"/>
            <a:ext cx="2949575" cy="497125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r">
              <a:defRPr sz="1200"/>
            </a:lvl1pPr>
          </a:lstStyle>
          <a:p>
            <a:pPr>
              <a:defRPr/>
            </a:pPr>
            <a:fld id="{EEF38273-87F1-4D2B-A8B7-2D0375D61D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000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575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1" y="0"/>
            <a:ext cx="2949575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7363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9" y="4723488"/>
            <a:ext cx="5443537" cy="447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387"/>
            <a:ext cx="2949575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1" y="9445387"/>
            <a:ext cx="2949575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860707-4447-423D-B1B5-5432D436691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119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2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A02B3-AD9A-424B-90CA-AC028904747C}" type="slidenum">
              <a:rPr lang="nl-NL" altLang="nl-NL" smtClean="0"/>
              <a:pPr eaLnBrk="1" hangingPunct="1"/>
              <a:t>14</a:t>
            </a:fld>
            <a:endParaRPr lang="nl-NL" altLang="nl-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16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17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19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20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21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22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23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24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25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A02B3-AD9A-424B-90CA-AC028904747C}" type="slidenum">
              <a:rPr lang="nl-NL" altLang="nl-NL" smtClean="0"/>
              <a:pPr eaLnBrk="1" hangingPunct="1"/>
              <a:t>3</a:t>
            </a:fld>
            <a:endParaRPr lang="nl-NL" altLang="nl-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A02B3-AD9A-424B-90CA-AC028904747C}" type="slidenum">
              <a:rPr lang="nl-NL" altLang="nl-NL" smtClean="0"/>
              <a:pPr eaLnBrk="1" hangingPunct="1"/>
              <a:t>4</a:t>
            </a:fld>
            <a:endParaRPr lang="nl-NL" altLang="nl-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A02B3-AD9A-424B-90CA-AC028904747C}" type="slidenum">
              <a:rPr lang="nl-NL" altLang="nl-NL" smtClean="0"/>
              <a:pPr eaLnBrk="1" hangingPunct="1"/>
              <a:t>5</a:t>
            </a:fld>
            <a:endParaRPr lang="nl-NL" altLang="nl-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A02B3-AD9A-424B-90CA-AC028904747C}" type="slidenum">
              <a:rPr lang="nl-NL" altLang="nl-NL" smtClean="0"/>
              <a:pPr eaLnBrk="1" hangingPunct="1"/>
              <a:t>6</a:t>
            </a:fld>
            <a:endParaRPr lang="nl-NL" altLang="nl-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AC2CEB-16D9-4812-93A1-280808600651}" type="slidenum">
              <a:rPr lang="nl-NL" altLang="nl-NL" smtClean="0"/>
              <a:pPr eaLnBrk="1" hangingPunct="1"/>
              <a:t>7</a:t>
            </a:fld>
            <a:endParaRPr lang="nl-NL" altLang="nl-NL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AC2CEB-16D9-4812-93A1-280808600651}" type="slidenum">
              <a:rPr lang="nl-NL" altLang="nl-NL" smtClean="0"/>
              <a:pPr eaLnBrk="1" hangingPunct="1"/>
              <a:t>8</a:t>
            </a:fld>
            <a:endParaRPr lang="nl-NL" altLang="nl-NL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AC2CEB-16D9-4812-93A1-280808600651}" type="slidenum">
              <a:rPr lang="nl-NL" altLang="nl-NL" smtClean="0"/>
              <a:pPr eaLnBrk="1" hangingPunct="1"/>
              <a:t>10</a:t>
            </a:fld>
            <a:endParaRPr lang="nl-NL" altLang="nl-NL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A02B3-AD9A-424B-90CA-AC028904747C}" type="slidenum">
              <a:rPr lang="nl-NL" altLang="nl-NL" smtClean="0"/>
              <a:pPr eaLnBrk="1" hangingPunct="1"/>
              <a:t>13</a:t>
            </a:fld>
            <a:endParaRPr lang="nl-NL" altLang="nl-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RUIMTE VOOR DE TITEL, ARIAL NARROW BOLD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 lIns="91440"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noProof="0" smtClean="0"/>
              <a:t>RUIMTE VOOR DE SUBTITEL ARIAL NARROW C17/25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>
              <a:defRPr/>
            </a:pPr>
            <a:r>
              <a:rPr lang="en-US" dirty="0" smtClean="0"/>
              <a:t>CHOIR Seminar</a:t>
            </a: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lnSpc>
                <a:spcPct val="100000"/>
              </a:lnSpc>
              <a:defRPr sz="1400"/>
            </a:lvl1pPr>
          </a:lstStyle>
          <a:p>
            <a:pPr>
              <a:defRPr/>
            </a:pPr>
            <a:fld id="{1046B4DA-ECD5-4632-8C95-977399B3A8D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66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 dirty="0" smtClean="0"/>
              <a:t>CHOIR Seminar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89661-4B60-49DE-BBC3-AC5B4293EF46}" type="slidenum">
              <a:rPr lang="en-GB" smtClean="0"/>
              <a:pPr>
                <a:defRPr/>
              </a:pPr>
              <a:t>‹#›</a:t>
            </a:fld>
            <a:r>
              <a:rPr lang="en-GB" dirty="0" smtClean="0"/>
              <a:t>/26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78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25" y="363538"/>
            <a:ext cx="7121525" cy="688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63713" y="1341438"/>
            <a:ext cx="3482975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9088" y="1341438"/>
            <a:ext cx="3482975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 dirty="0" smtClean="0"/>
              <a:t>CHOIR Seminar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69827-C7A1-4F5F-8BBD-CF6E9D4F67A8}" type="slidenum">
              <a:rPr lang="en-GB" smtClean="0"/>
              <a:pPr>
                <a:defRPr/>
              </a:pPr>
              <a:t>‹#›</a:t>
            </a:fld>
            <a:r>
              <a:rPr lang="en-GB" dirty="0" smtClean="0"/>
              <a:t>/26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59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971949-D036-40E3-A65C-1F27AF19EDC2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01A2-5480-40D6-8B27-B3E1BC3A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3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2125" y="363538"/>
            <a:ext cx="71215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341438"/>
            <a:ext cx="7118350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</a:t>
            </a:r>
            <a:r>
              <a:rPr lang="en-US" noProof="0" dirty="0" err="1" smtClean="0"/>
              <a:t>om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opmaakprofielen</a:t>
            </a:r>
            <a:r>
              <a:rPr lang="en-US" noProof="0" dirty="0" smtClean="0"/>
              <a:t> van de </a:t>
            </a:r>
            <a:r>
              <a:rPr lang="en-US" noProof="0" dirty="0" err="1" smtClean="0"/>
              <a:t>modeltekst</a:t>
            </a:r>
            <a:r>
              <a:rPr lang="en-US" noProof="0" dirty="0" smtClean="0"/>
              <a:t> te </a:t>
            </a:r>
            <a:r>
              <a:rPr lang="en-US" noProof="0" dirty="0" err="1" smtClean="0"/>
              <a:t>bewerken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Tweede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Vijfde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1762125" y="1125538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29" name="Picture 8" descr="UT_Logo_Black_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6332538"/>
            <a:ext cx="20986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75" y="6402388"/>
            <a:ext cx="47529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CHOIR Seminar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400800"/>
            <a:ext cx="495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pPr>
              <a:defRPr/>
            </a:pPr>
            <a:fld id="{52E09520-4186-48EE-AA5B-5DEAECE95CDD}" type="slidenum">
              <a:rPr lang="en-GB" smtClean="0"/>
              <a:pPr>
                <a:defRPr/>
              </a:pPr>
              <a:t>‹#›</a:t>
            </a:fld>
            <a:r>
              <a:rPr lang="en-GB" dirty="0" smtClean="0"/>
              <a:t>/26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801688" indent="-238125" algn="l" defTabSz="238125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077913" indent="-250825" algn="l" defTabSz="238125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344613" indent="-255588" algn="l" defTabSz="238125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2064" y="1609173"/>
            <a:ext cx="3300136" cy="5956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UT_Titel zwart_2_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49488" y="1052736"/>
            <a:ext cx="5706888" cy="2016224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en-US" sz="2800" dirty="0"/>
              <a:t>Tactical </a:t>
            </a:r>
            <a:r>
              <a:rPr lang="en-US" sz="2800" dirty="0" smtClean="0"/>
              <a:t>Planning </a:t>
            </a:r>
            <a:r>
              <a:rPr lang="en-US" sz="2800" dirty="0"/>
              <a:t>in </a:t>
            </a:r>
            <a:r>
              <a:rPr lang="en-US" sz="2800" dirty="0" smtClean="0"/>
              <a:t>Healthcare using Approximate Dynamic Programming</a:t>
            </a:r>
            <a:br>
              <a:rPr lang="en-US" sz="2800" dirty="0" smtClean="0"/>
            </a:br>
            <a:r>
              <a:rPr lang="en-US" sz="2000" i="1" dirty="0" smtClean="0"/>
              <a:t>(t</a:t>
            </a:r>
            <a:r>
              <a:rPr lang="nl-NL" sz="2000" i="1" dirty="0" err="1" smtClean="0"/>
              <a:t>actisch</a:t>
            </a:r>
            <a:r>
              <a:rPr lang="nl-NL" sz="2000" i="1" dirty="0" smtClean="0"/>
              <a:t> </a:t>
            </a:r>
            <a:r>
              <a:rPr lang="nl-NL" sz="2000" i="1" dirty="0"/>
              <a:t>plannen van toegangstijden in de </a:t>
            </a:r>
            <a:r>
              <a:rPr lang="nl-NL" sz="2000" i="1" dirty="0" smtClean="0"/>
              <a:t>zorg)</a:t>
            </a:r>
            <a:endParaRPr lang="en-US" sz="2000" i="1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47900" y="3284538"/>
            <a:ext cx="6788150" cy="2160587"/>
          </a:xfrm>
        </p:spPr>
        <p:txBody>
          <a:bodyPr/>
          <a:lstStyle/>
          <a:p>
            <a:pPr eaLnBrk="1" hangingPunct="1"/>
            <a:r>
              <a:rPr lang="nl-NL" altLang="nl-NL" sz="1600" dirty="0"/>
              <a:t>Peter J.H. Hulshof, </a:t>
            </a:r>
            <a:r>
              <a:rPr lang="nl-NL" altLang="nl-NL" sz="1600" u="sng" dirty="0" smtClean="0"/>
              <a:t>Martijn R.K. Mes</a:t>
            </a:r>
            <a:r>
              <a:rPr lang="nl-NL" altLang="nl-NL" sz="1600" dirty="0" smtClean="0"/>
              <a:t>, Richard </a:t>
            </a:r>
            <a:r>
              <a:rPr lang="nl-NL" altLang="nl-NL" sz="1600" dirty="0"/>
              <a:t>J. </a:t>
            </a:r>
            <a:r>
              <a:rPr lang="nl-NL" altLang="nl-NL" sz="1600" dirty="0" err="1"/>
              <a:t>Boucherie</a:t>
            </a:r>
            <a:r>
              <a:rPr lang="nl-NL" altLang="nl-NL" sz="1600" dirty="0"/>
              <a:t>, Erwin W. </a:t>
            </a:r>
            <a:r>
              <a:rPr lang="nl-NL" altLang="nl-NL" sz="1600" dirty="0" smtClean="0"/>
              <a:t>Hans</a:t>
            </a:r>
          </a:p>
          <a:p>
            <a:pPr eaLnBrk="1" hangingPunct="1"/>
            <a:r>
              <a:rPr lang="en-US" sz="1600" dirty="0">
                <a:solidFill>
                  <a:srgbClr val="66CCFF"/>
                </a:solidFill>
              </a:rPr>
              <a:t>Center for Health care Operations Improvement and Research (CHOIR)</a:t>
            </a:r>
            <a:endParaRPr lang="nl-NL" sz="1600" dirty="0" smtClean="0">
              <a:solidFill>
                <a:srgbClr val="66CCFF"/>
              </a:solidFill>
            </a:endParaRPr>
          </a:p>
          <a:p>
            <a:pPr eaLnBrk="1" hangingPunct="1"/>
            <a:r>
              <a:rPr lang="nl-NL" sz="1600" dirty="0" smtClean="0">
                <a:solidFill>
                  <a:srgbClr val="66CCFF"/>
                </a:solidFill>
              </a:rPr>
              <a:t>University of Twente</a:t>
            </a:r>
            <a:endParaRPr lang="en-US" sz="1700" dirty="0" smtClean="0">
              <a:solidFill>
                <a:srgbClr val="66CCFF"/>
              </a:solidFill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3275856" y="6227763"/>
            <a:ext cx="586496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700" dirty="0" smtClean="0">
                <a:solidFill>
                  <a:schemeClr val="bg1"/>
                </a:solidFill>
                <a:latin typeface="Arial Narrow" pitchFamily="34" charset="0"/>
              </a:rPr>
              <a:t>Friday, January 24, 2014</a:t>
            </a:r>
            <a:r>
              <a:rPr lang="en-US" sz="1700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17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nl-NL" sz="1700" dirty="0" smtClean="0">
                <a:solidFill>
                  <a:schemeClr val="bg1"/>
                </a:solidFill>
                <a:latin typeface="Arial Narrow" pitchFamily="34" charset="0"/>
              </a:rPr>
              <a:t>CHOIR Seminar – University of Twente</a:t>
            </a:r>
            <a:endParaRPr lang="en-US" sz="17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SOLUTION APPROACHES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341439"/>
            <a:ext cx="7129462" cy="518390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Mixed Integer Linear Program (MILP):</a:t>
            </a:r>
          </a:p>
          <a:p>
            <a:pPr lvl="1" eaLnBrk="1" hangingPunct="1">
              <a:defRPr/>
            </a:pPr>
            <a:r>
              <a:rPr lang="en-US" dirty="0" smtClean="0"/>
              <a:t>Deterministic</a:t>
            </a:r>
          </a:p>
          <a:p>
            <a:pPr eaLnBrk="1" hangingPunct="1">
              <a:defRPr/>
            </a:pPr>
            <a:r>
              <a:rPr lang="en-US" dirty="0" smtClean="0"/>
              <a:t>Dynamic Programming (DP):</a:t>
            </a:r>
          </a:p>
          <a:p>
            <a:pPr lvl="1" eaLnBrk="1" hangingPunct="1">
              <a:defRPr/>
            </a:pPr>
            <a:r>
              <a:rPr lang="en-US" dirty="0" smtClean="0"/>
              <a:t>Able to incorporate uncertainty, but not scalable to realistic problem sizes</a:t>
            </a:r>
          </a:p>
          <a:p>
            <a:pPr eaLnBrk="1" hangingPunct="1">
              <a:defRPr/>
            </a:pPr>
            <a:r>
              <a:rPr lang="en-US" dirty="0" smtClean="0"/>
              <a:t>Approximate Dynamic Programming (ADP):</a:t>
            </a:r>
          </a:p>
          <a:p>
            <a:pPr lvl="1" eaLnBrk="1" hangingPunct="1">
              <a:defRPr/>
            </a:pPr>
            <a:r>
              <a:rPr lang="en-US" dirty="0" smtClean="0"/>
              <a:t>Alternative way to solve DPs, scalable to realistic problem sizes</a:t>
            </a: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3686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cs typeface="Arial" charset="0"/>
              </a:rPr>
              <a:t>CHOIR Seminar</a:t>
            </a:r>
          </a:p>
        </p:txBody>
      </p:sp>
      <p:sp>
        <p:nvSpPr>
          <p:cNvPr id="368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638391-99B9-4841-998A-CE162E48E3FB}" type="slidenum">
              <a:rPr lang="en-GB" altLang="nl-NL" smtClean="0"/>
              <a:pPr eaLnBrk="1" hangingPunct="1"/>
              <a:t>10</a:t>
            </a:fld>
            <a:r>
              <a:rPr lang="en-GB" altLang="nl-NL" dirty="0" smtClean="0"/>
              <a:t>/26</a:t>
            </a:r>
            <a:endParaRPr lang="en-GB" altLang="nl-NL" dirty="0" smtClean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6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/>
        </p:nvGrpSpPr>
        <p:grpSpPr>
          <a:xfrm>
            <a:off x="0" y="0"/>
            <a:ext cx="1762125" cy="6858000"/>
            <a:chOff x="0" y="0"/>
            <a:chExt cx="1762125" cy="6858000"/>
          </a:xfrm>
        </p:grpSpPr>
        <p:pic>
          <p:nvPicPr>
            <p:cNvPr id="9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22438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" name="Rectangle 99"/>
            <p:cNvSpPr/>
            <p:nvPr/>
          </p:nvSpPr>
          <p:spPr>
            <a:xfrm>
              <a:off x="0" y="2780928"/>
              <a:ext cx="1762125" cy="4077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1644715" y="6381126"/>
            <a:ext cx="1991181" cy="476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368450" y="1393911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368450" y="1969975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8450" y="2527716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68450" y="3122103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68450" y="3698167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68450" y="4274231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68450" y="4839342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68450" y="5426359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68450" y="6002423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51540" y="1393911"/>
            <a:ext cx="0" cy="475252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68450" y="1393911"/>
            <a:ext cx="0" cy="475252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538628" y="1393911"/>
            <a:ext cx="0" cy="475252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126458" y="1393911"/>
            <a:ext cx="0" cy="475252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712460" y="1393911"/>
            <a:ext cx="0" cy="475252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2041978" y="6146439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0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627504" y="6146439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214592" y="6146237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802422" y="6146237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8388424" y="6146237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4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072305" y="6165304"/>
            <a:ext cx="112708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Time →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 rot="16200000">
            <a:off x="775290" y="3829661"/>
            <a:ext cx="112708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chemeClr val="tx2"/>
                </a:solidFill>
              </a:rPr>
              <a:t>States</a:t>
            </a:r>
            <a:r>
              <a:rPr lang="nl-NL" dirty="0" smtClean="0">
                <a:solidFill>
                  <a:schemeClr val="tx2"/>
                </a:solidFill>
              </a:rPr>
              <a:t> →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8640452" y="476718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8640452" y="5353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8640452" y="59304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8640452" y="30500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8640452" y="3626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8640452" y="42022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8640452" y="13219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8640452" y="18979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8640452" y="24557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054450" y="476718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054450" y="5353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054450" y="59304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054450" y="30500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054450" y="3626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054450" y="42022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054450" y="13219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7054450" y="18979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7054450" y="24557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2296442" y="476718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2296442" y="5353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2296442" y="59304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2296442" y="30500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2296442" y="3626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2296442" y="42022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2296442" y="13219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2296442" y="18979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2296442" y="24557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5466620" y="476718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5466620" y="5353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5466620" y="59304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5466620" y="30500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5466620" y="3626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5466620" y="42022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5466620" y="13219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5466620" y="18979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5466620" y="24557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3879532" y="476718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3879532" y="5353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3879532" y="59304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3879532" y="30500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3879532" y="3626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3879532" y="42022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3879532" y="13219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3879532" y="18979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3879532" y="24557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3949713" y="4274231"/>
            <a:ext cx="1588915" cy="1152128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V="1">
            <a:off x="3949712" y="3698167"/>
            <a:ext cx="1588915" cy="576064"/>
          </a:xfrm>
          <a:prstGeom prst="straightConnector1">
            <a:avLst/>
          </a:prstGeom>
          <a:ln w="2540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Oval 220"/>
          <p:cNvSpPr/>
          <p:nvPr/>
        </p:nvSpPr>
        <p:spPr>
          <a:xfrm>
            <a:off x="3843540" y="4166231"/>
            <a:ext cx="216000" cy="21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629535" y="1104424"/>
            <a:ext cx="74158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(2,2)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26865" y="1681943"/>
            <a:ext cx="74158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(1,2)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626865" y="2258007"/>
            <a:ext cx="7409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(0,2)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626865" y="2834071"/>
            <a:ext cx="7409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(2,1)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626865" y="3410135"/>
            <a:ext cx="7409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(1,1)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626865" y="3986199"/>
            <a:ext cx="740367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(0,1)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626865" y="4562263"/>
            <a:ext cx="740367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(2,0)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626865" y="5138327"/>
            <a:ext cx="740367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(1,0)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626865" y="5714391"/>
            <a:ext cx="73975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(0,0)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7" name="Rectangle 2"/>
          <p:cNvSpPr txBox="1">
            <a:spLocks noChangeArrowheads="1"/>
          </p:cNvSpPr>
          <p:nvPr/>
        </p:nvSpPr>
        <p:spPr>
          <a:xfrm>
            <a:off x="1762125" y="363538"/>
            <a:ext cx="7121525" cy="688975"/>
          </a:xfrm>
          <a:prstGeom prst="rect">
            <a:avLst/>
          </a:prstGeom>
        </p:spPr>
        <p:txBody>
          <a:bodyPr lIns="0" bIns="0"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altLang="nl-NL" dirty="0" smtClean="0"/>
              <a:t>ILLUSTRATION MIXED </a:t>
            </a:r>
            <a:r>
              <a:rPr lang="en-US" altLang="nl-NL" dirty="0"/>
              <a:t>INTEGER LINEAR </a:t>
            </a:r>
            <a:r>
              <a:rPr lang="en-US" altLang="nl-NL" dirty="0" smtClean="0"/>
              <a:t>PROGRAM </a:t>
            </a:r>
            <a:r>
              <a:rPr lang="nl-NL" altLang="nl-NL" kern="0" dirty="0" err="1" smtClean="0"/>
              <a:t>Deterministic</a:t>
            </a:r>
            <a:r>
              <a:rPr lang="nl-NL" altLang="nl-NL" kern="0" dirty="0" smtClean="0"/>
              <a:t> </a:t>
            </a:r>
            <a:r>
              <a:rPr lang="nl-NL" altLang="nl-NL" kern="0" dirty="0" err="1" smtClean="0"/>
              <a:t>problem</a:t>
            </a:r>
            <a:r>
              <a:rPr lang="nl-NL" altLang="nl-NL" kern="0" dirty="0" smtClean="0"/>
              <a:t> - </a:t>
            </a:r>
            <a:r>
              <a:rPr lang="nl-NL" altLang="nl-NL" kern="0" dirty="0" err="1" smtClean="0"/>
              <a:t>expected</a:t>
            </a:r>
            <a:r>
              <a:rPr lang="nl-NL" altLang="nl-NL" kern="0" dirty="0" smtClean="0"/>
              <a:t> </a:t>
            </a:r>
            <a:r>
              <a:rPr lang="nl-NL" altLang="nl-NL" kern="0" dirty="0" err="1" smtClean="0"/>
              <a:t>values</a:t>
            </a:r>
            <a:r>
              <a:rPr lang="nl-NL" altLang="nl-NL" kern="0" dirty="0" smtClean="0"/>
              <a:t>: 1 </a:t>
            </a:r>
            <a:r>
              <a:rPr lang="nl-NL" altLang="nl-NL" kern="0" dirty="0" err="1" smtClean="0"/>
              <a:t>arrival</a:t>
            </a:r>
            <a:endParaRPr lang="en-US" altLang="nl-NL" kern="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949712" y="3122103"/>
            <a:ext cx="1588916" cy="2880320"/>
            <a:chOff x="3153969" y="3068960"/>
            <a:chExt cx="1588916" cy="2880320"/>
          </a:xfrm>
        </p:grpSpPr>
        <p:grpSp>
          <p:nvGrpSpPr>
            <p:cNvPr id="101" name="Group 100"/>
            <p:cNvGrpSpPr/>
            <p:nvPr/>
          </p:nvGrpSpPr>
          <p:grpSpPr>
            <a:xfrm>
              <a:off x="3153970" y="4221088"/>
              <a:ext cx="1588915" cy="1728192"/>
              <a:chOff x="3155797" y="4221088"/>
              <a:chExt cx="1588915" cy="1728192"/>
            </a:xfrm>
          </p:grpSpPr>
          <p:cxnSp>
            <p:nvCxnSpPr>
              <p:cNvPr id="102" name="Straight Arrow Connector 101"/>
              <p:cNvCxnSpPr/>
              <p:nvPr/>
            </p:nvCxnSpPr>
            <p:spPr>
              <a:xfrm>
                <a:off x="3155797" y="4221088"/>
                <a:ext cx="1588915" cy="56511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>
                <a:off x="3155797" y="4221088"/>
                <a:ext cx="1588915" cy="1152128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>
                <a:off x="3155797" y="4221088"/>
                <a:ext cx="1588915" cy="1728192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>
            <a:xfrm>
              <a:off x="3153969" y="3068960"/>
              <a:ext cx="1588915" cy="1152128"/>
              <a:chOff x="3155797" y="3068960"/>
              <a:chExt cx="1588915" cy="1152128"/>
            </a:xfrm>
          </p:grpSpPr>
          <p:cxnSp>
            <p:nvCxnSpPr>
              <p:cNvPr id="106" name="Straight Arrow Connector 105"/>
              <p:cNvCxnSpPr/>
              <p:nvPr/>
            </p:nvCxnSpPr>
            <p:spPr>
              <a:xfrm flipV="1">
                <a:off x="3155797" y="3645024"/>
                <a:ext cx="1588915" cy="576064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prstDash val="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 flipV="1">
                <a:off x="3155797" y="3068960"/>
                <a:ext cx="1588915" cy="1152128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prstDash val="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>
                <a:off x="3155797" y="4221088"/>
                <a:ext cx="1588915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prstDash val="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5498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0" y="0"/>
            <a:ext cx="1762125" cy="6858000"/>
            <a:chOff x="0" y="0"/>
            <a:chExt cx="1762125" cy="6858000"/>
          </a:xfrm>
        </p:grpSpPr>
        <p:pic>
          <p:nvPicPr>
            <p:cNvPr id="10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22438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9" name="Rectangle 108"/>
            <p:cNvSpPr/>
            <p:nvPr/>
          </p:nvSpPr>
          <p:spPr>
            <a:xfrm>
              <a:off x="0" y="2780928"/>
              <a:ext cx="1762125" cy="4077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Rectangle 95"/>
          <p:cNvSpPr/>
          <p:nvPr/>
        </p:nvSpPr>
        <p:spPr>
          <a:xfrm>
            <a:off x="1644715" y="6381126"/>
            <a:ext cx="1991181" cy="476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368450" y="1393911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368450" y="1969975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8450" y="2527716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68450" y="3122103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68450" y="3698167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68450" y="4274231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68450" y="4839342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68450" y="5426359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68450" y="6002423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51540" y="1393911"/>
            <a:ext cx="0" cy="475252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68450" y="1393911"/>
            <a:ext cx="0" cy="475252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538628" y="1393911"/>
            <a:ext cx="0" cy="475252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126458" y="1393911"/>
            <a:ext cx="0" cy="475252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712460" y="1393911"/>
            <a:ext cx="0" cy="475252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2041978" y="6146439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0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627504" y="6146439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214592" y="6146237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802422" y="6146237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8388424" y="6146237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4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072305" y="6165304"/>
            <a:ext cx="112708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Time →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 rot="16200000">
            <a:off x="775290" y="3829661"/>
            <a:ext cx="112708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chemeClr val="tx2"/>
                </a:solidFill>
              </a:rPr>
              <a:t>States</a:t>
            </a:r>
            <a:r>
              <a:rPr lang="nl-NL" dirty="0" smtClean="0">
                <a:solidFill>
                  <a:schemeClr val="tx2"/>
                </a:solidFill>
              </a:rPr>
              <a:t> →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8640452" y="476718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8640452" y="5353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8640452" y="59304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8640452" y="30500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8640452" y="3626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8640452" y="42022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8640452" y="13219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8640452" y="18979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8640452" y="24557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054450" y="476718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054450" y="5353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054450" y="59304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054450" y="30500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054450" y="3626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054450" y="42022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054450" y="13219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7054450" y="18979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7054450" y="24557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2296442" y="476718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2296442" y="5353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2296442" y="59304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2296442" y="30500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2296442" y="3626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2296442" y="42022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2296442" y="13219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2296442" y="18979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2296442" y="24557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5466620" y="476718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5466620" y="5353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5466620" y="59304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5466620" y="30500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5466620" y="3626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5466620" y="42022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5466620" y="13219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5466620" y="18979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5466620" y="24557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3879532" y="476718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3879532" y="5353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3879532" y="59304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3879532" y="30500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3879532" y="3626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3879532" y="42022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3879532" y="13219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3879532" y="18979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3879532" y="24557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2367232" y="3698169"/>
            <a:ext cx="1584308" cy="1728190"/>
            <a:chOff x="1571489" y="3645026"/>
            <a:chExt cx="1584308" cy="1728190"/>
          </a:xfrm>
        </p:grpSpPr>
        <p:cxnSp>
          <p:nvCxnSpPr>
            <p:cNvPr id="117" name="Straight Arrow Connector 116"/>
            <p:cNvCxnSpPr/>
            <p:nvPr/>
          </p:nvCxnSpPr>
          <p:spPr>
            <a:xfrm>
              <a:off x="1571489" y="4221088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V="1">
              <a:off x="1571489" y="3645026"/>
              <a:ext cx="1584308" cy="576062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1" name="Oval 220"/>
          <p:cNvSpPr/>
          <p:nvPr/>
        </p:nvSpPr>
        <p:spPr>
          <a:xfrm>
            <a:off x="2260450" y="4166231"/>
            <a:ext cx="216000" cy="21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3951540" y="3122105"/>
            <a:ext cx="1584308" cy="2293150"/>
            <a:chOff x="3155797" y="3068962"/>
            <a:chExt cx="1584308" cy="2293150"/>
          </a:xfrm>
        </p:grpSpPr>
        <p:cxnSp>
          <p:nvCxnSpPr>
            <p:cNvPr id="151" name="Straight Arrow Connector 150"/>
            <p:cNvCxnSpPr/>
            <p:nvPr/>
          </p:nvCxnSpPr>
          <p:spPr>
            <a:xfrm>
              <a:off x="3155797" y="3645024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flipV="1">
              <a:off x="3155797" y="3068962"/>
              <a:ext cx="1584308" cy="576062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flipV="1">
              <a:off x="3155797" y="4786050"/>
              <a:ext cx="1584308" cy="576062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5535848" y="2546039"/>
            <a:ext cx="1598024" cy="3456386"/>
            <a:chOff x="4740105" y="2492896"/>
            <a:chExt cx="1598024" cy="3456386"/>
          </a:xfrm>
        </p:grpSpPr>
        <p:cxnSp>
          <p:nvCxnSpPr>
            <p:cNvPr id="154" name="Straight Arrow Connector 153"/>
            <p:cNvCxnSpPr/>
            <p:nvPr/>
          </p:nvCxnSpPr>
          <p:spPr>
            <a:xfrm>
              <a:off x="4740105" y="3068958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4740105" y="2492896"/>
              <a:ext cx="1584308" cy="576062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flipV="1">
              <a:off x="4753821" y="4221090"/>
              <a:ext cx="1584308" cy="576062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/>
            <p:nvPr/>
          </p:nvCxnSpPr>
          <p:spPr>
            <a:xfrm>
              <a:off x="4753821" y="4797154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7128152" y="1969975"/>
            <a:ext cx="1590028" cy="4015994"/>
            <a:chOff x="6332409" y="1916832"/>
            <a:chExt cx="1590028" cy="4015994"/>
          </a:xfrm>
        </p:grpSpPr>
        <p:cxnSp>
          <p:nvCxnSpPr>
            <p:cNvPr id="157" name="Straight Arrow Connector 156"/>
            <p:cNvCxnSpPr/>
            <p:nvPr/>
          </p:nvCxnSpPr>
          <p:spPr>
            <a:xfrm>
              <a:off x="6332409" y="2492894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flipV="1">
              <a:off x="6332409" y="1916832"/>
              <a:ext cx="1584308" cy="576062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>
              <a:off x="6332409" y="4221090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 flipV="1">
              <a:off x="6332409" y="3645028"/>
              <a:ext cx="1584308" cy="576062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 flipV="1">
              <a:off x="6338129" y="5356764"/>
              <a:ext cx="1584308" cy="576062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96"/>
          <p:cNvSpPr/>
          <p:nvPr/>
        </p:nvSpPr>
        <p:spPr>
          <a:xfrm>
            <a:off x="1626865" y="1105879"/>
            <a:ext cx="74158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(2,2)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626865" y="1681943"/>
            <a:ext cx="74158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(1,2)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626865" y="2258007"/>
            <a:ext cx="7409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(0,2)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626865" y="2834071"/>
            <a:ext cx="7409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(2,1)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626865" y="3410135"/>
            <a:ext cx="7409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(1,1)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626865" y="3986199"/>
            <a:ext cx="740367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(0,1)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626865" y="4562263"/>
            <a:ext cx="740367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(2,0)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626865" y="5138327"/>
            <a:ext cx="740367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(1,0)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626865" y="5714391"/>
            <a:ext cx="73975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(0,0)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6" name="Rectangle 2"/>
          <p:cNvSpPr txBox="1">
            <a:spLocks noChangeArrowheads="1"/>
          </p:cNvSpPr>
          <p:nvPr/>
        </p:nvSpPr>
        <p:spPr>
          <a:xfrm>
            <a:off x="1762125" y="363538"/>
            <a:ext cx="7121525" cy="688975"/>
          </a:xfrm>
          <a:prstGeom prst="rect">
            <a:avLst/>
          </a:prstGeom>
        </p:spPr>
        <p:txBody>
          <a:bodyPr lIns="0" bIns="0"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altLang="nl-NL" dirty="0" smtClean="0"/>
              <a:t>MIXED INTEGER LINEAR PROGRAM</a:t>
            </a:r>
            <a:r>
              <a:rPr lang="en-US" altLang="nl-NL" dirty="0"/>
              <a:t> (MILP)</a:t>
            </a:r>
            <a:endParaRPr lang="en-US" altLang="nl-NL" dirty="0" smtClean="0"/>
          </a:p>
          <a:p>
            <a:pPr eaLnBrk="1" hangingPunct="1"/>
            <a:r>
              <a:rPr lang="en-US" altLang="nl-NL" kern="0" dirty="0" smtClean="0"/>
              <a:t>Evaluate costs for all possible sequences of decisions</a:t>
            </a:r>
            <a:endParaRPr lang="en-US" altLang="nl-NL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2690050" y="6525344"/>
            <a:ext cx="6453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(transitions only serve as illustration, not always feasible)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65348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1"/>
            <a:ext cx="733258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6403640"/>
            <a:ext cx="6055960" cy="45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MIXED INTEGER LINEAR </a:t>
            </a:r>
            <a:r>
              <a:rPr lang="en-US" altLang="nl-NL" dirty="0"/>
              <a:t>PROGRAM (MILP)</a:t>
            </a:r>
            <a:endParaRPr lang="en-US" altLang="nl-NL" dirty="0" smtClean="0"/>
          </a:p>
        </p:txBody>
      </p:sp>
      <p:sp>
        <p:nvSpPr>
          <p:cNvPr id="717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78E99-1AFD-4356-B9F9-4FD764737028}" type="slidenum">
              <a:rPr lang="en-GB" altLang="nl-NL" smtClean="0"/>
              <a:pPr eaLnBrk="1" hangingPunct="1"/>
              <a:t>13</a:t>
            </a:fld>
            <a:r>
              <a:rPr lang="en-GB" altLang="nl-NL" dirty="0" smtClean="0"/>
              <a:t>/26</a:t>
            </a:r>
            <a:endParaRPr lang="en-GB" altLang="nl-NL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22438" y="1134269"/>
            <a:ext cx="342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 of patients in queue </a:t>
            </a:r>
            <a:r>
              <a:rPr lang="en-US" sz="1600" i="1" dirty="0" smtClean="0">
                <a:solidFill>
                  <a:schemeClr val="accent6"/>
                </a:solidFill>
              </a:rPr>
              <a:t>j</a:t>
            </a:r>
            <a:r>
              <a:rPr lang="en-US" sz="1600" dirty="0" smtClean="0"/>
              <a:t> at time </a:t>
            </a:r>
            <a:r>
              <a:rPr lang="en-US" sz="1600" i="1" dirty="0" smtClean="0">
                <a:solidFill>
                  <a:schemeClr val="accent6"/>
                </a:solidFill>
              </a:rPr>
              <a:t>t</a:t>
            </a:r>
            <a:r>
              <a:rPr lang="en-US" sz="1600" dirty="0" smtClean="0"/>
              <a:t> with waiting time </a:t>
            </a:r>
            <a:r>
              <a:rPr lang="en-US" sz="1600" i="1" dirty="0" smtClean="0">
                <a:solidFill>
                  <a:schemeClr val="accent6"/>
                </a:solidFill>
              </a:rPr>
              <a:t>u</a:t>
            </a:r>
            <a:endParaRPr lang="en-US" sz="1600" i="1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2663" y="1132987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 of patients to treat in queue </a:t>
            </a:r>
            <a:r>
              <a:rPr lang="en-US" sz="1600" i="1" dirty="0" smtClean="0">
                <a:solidFill>
                  <a:schemeClr val="accent6"/>
                </a:solidFill>
              </a:rPr>
              <a:t>j</a:t>
            </a:r>
            <a:r>
              <a:rPr lang="en-US" sz="1600" dirty="0" smtClean="0"/>
              <a:t> at time </a:t>
            </a:r>
            <a:r>
              <a:rPr lang="en-US" sz="1600" i="1" dirty="0" smtClean="0">
                <a:solidFill>
                  <a:schemeClr val="accent6"/>
                </a:solidFill>
              </a:rPr>
              <a:t>t</a:t>
            </a:r>
            <a:r>
              <a:rPr lang="en-US" sz="1600" dirty="0" smtClean="0"/>
              <a:t> with a waiting time </a:t>
            </a:r>
            <a:r>
              <a:rPr lang="en-US" sz="1600" i="1" dirty="0" smtClean="0">
                <a:solidFill>
                  <a:schemeClr val="accent6"/>
                </a:solidFill>
              </a:rPr>
              <a:t>u</a:t>
            </a:r>
            <a:endParaRPr lang="en-US" sz="1600" i="1" dirty="0">
              <a:solidFill>
                <a:schemeClr val="accent6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44008" y="1556792"/>
            <a:ext cx="1947588" cy="5760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596336" y="1677863"/>
            <a:ext cx="0" cy="4549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30994" y="2066414"/>
            <a:ext cx="44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F0"/>
                </a:solidFill>
              </a:rPr>
              <a:t>[1]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2924944"/>
            <a:ext cx="1722438" cy="393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xtBox 3"/>
          <p:cNvSpPr txBox="1"/>
          <p:nvPr/>
        </p:nvSpPr>
        <p:spPr>
          <a:xfrm>
            <a:off x="0" y="6457890"/>
            <a:ext cx="6444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70C0"/>
                </a:solidFill>
              </a:rPr>
              <a:t>[1] Hulshof </a:t>
            </a:r>
            <a:r>
              <a:rPr lang="en-US" sz="1000" dirty="0">
                <a:solidFill>
                  <a:srgbClr val="0070C0"/>
                </a:solidFill>
              </a:rPr>
              <a:t>PJ, Boucherie RJ, Hans EW, </a:t>
            </a:r>
            <a:r>
              <a:rPr lang="en-US" sz="1000" dirty="0" err="1">
                <a:solidFill>
                  <a:srgbClr val="0070C0"/>
                </a:solidFill>
              </a:rPr>
              <a:t>Hurink</a:t>
            </a:r>
            <a:r>
              <a:rPr lang="en-US" sz="1000" dirty="0">
                <a:solidFill>
                  <a:srgbClr val="0070C0"/>
                </a:solidFill>
              </a:rPr>
              <a:t> JL. (2013) Tactical resource allocation and </a:t>
            </a:r>
            <a:r>
              <a:rPr lang="en-US" sz="1000" dirty="0" smtClean="0">
                <a:solidFill>
                  <a:srgbClr val="0070C0"/>
                </a:solidFill>
              </a:rPr>
              <a:t/>
            </a:r>
            <a:br>
              <a:rPr lang="en-US" sz="1000" dirty="0" smtClean="0">
                <a:solidFill>
                  <a:srgbClr val="0070C0"/>
                </a:solidFill>
              </a:rPr>
            </a:br>
            <a:r>
              <a:rPr lang="en-US" sz="1000" dirty="0" smtClean="0">
                <a:solidFill>
                  <a:srgbClr val="0070C0"/>
                </a:solidFill>
              </a:rPr>
              <a:t>elective </a:t>
            </a:r>
            <a:r>
              <a:rPr lang="en-US" sz="1000" dirty="0">
                <a:solidFill>
                  <a:srgbClr val="0070C0"/>
                </a:solidFill>
              </a:rPr>
              <a:t>patient admission planning in care processes. Health Care </a:t>
            </a:r>
            <a:r>
              <a:rPr lang="en-US" sz="1000" dirty="0" err="1">
                <a:solidFill>
                  <a:srgbClr val="0070C0"/>
                </a:solidFill>
              </a:rPr>
              <a:t>Manag</a:t>
            </a:r>
            <a:r>
              <a:rPr lang="en-US" sz="1000" dirty="0">
                <a:solidFill>
                  <a:srgbClr val="0070C0"/>
                </a:solidFill>
              </a:rPr>
              <a:t> Sci. 16(2):152-66.</a:t>
            </a:r>
            <a:endParaRPr lang="nl-NL" sz="1000" dirty="0">
              <a:solidFill>
                <a:srgbClr val="0070C0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1691680" y="3284984"/>
            <a:ext cx="360040" cy="165618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Left Brace 27"/>
          <p:cNvSpPr/>
          <p:nvPr/>
        </p:nvSpPr>
        <p:spPr>
          <a:xfrm>
            <a:off x="1691680" y="5013176"/>
            <a:ext cx="360040" cy="122413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Box 14"/>
          <p:cNvSpPr txBox="1"/>
          <p:nvPr/>
        </p:nvSpPr>
        <p:spPr>
          <a:xfrm>
            <a:off x="162805" y="3697577"/>
            <a:ext cx="1541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Updating</a:t>
            </a:r>
          </a:p>
          <a:p>
            <a:r>
              <a:rPr lang="en-US" sz="1600" dirty="0" smtClean="0"/>
              <a:t>waiting list &amp; </a:t>
            </a:r>
          </a:p>
          <a:p>
            <a:r>
              <a:rPr lang="en-US" sz="1600" dirty="0" smtClean="0"/>
              <a:t>bound on </a:t>
            </a:r>
            <a:r>
              <a:rPr lang="en-US" sz="1600" i="1" dirty="0" smtClean="0">
                <a:solidFill>
                  <a:schemeClr val="accent6"/>
                </a:solidFill>
              </a:rPr>
              <a:t>u</a:t>
            </a:r>
            <a:endParaRPr lang="en-US" sz="1600" i="1" dirty="0">
              <a:solidFill>
                <a:schemeClr val="accent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2805" y="5335930"/>
            <a:ext cx="1541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Limit on the decision space</a:t>
            </a:r>
            <a:endParaRPr lang="en-US" sz="1600" dirty="0"/>
          </a:p>
        </p:txBody>
      </p:sp>
      <p:sp>
        <p:nvSpPr>
          <p:cNvPr id="2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635375" y="6402388"/>
            <a:ext cx="4752975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cs typeface="Arial" charset="0"/>
              </a:rPr>
              <a:t>CHOIR Seminar</a:t>
            </a:r>
            <a:endParaRPr lang="en-US" altLang="nl-NL" dirty="0">
              <a:cs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076056" y="2976751"/>
            <a:ext cx="864096" cy="4522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17802" y="2768228"/>
                <a:ext cx="2835923" cy="391646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l-NL" dirty="0" err="1" smtClean="0"/>
                  <a:t>Assume</a:t>
                </a:r>
                <a:r>
                  <a:rPr lang="nl-NL" dirty="0" smtClean="0"/>
                  <a:t> time </a:t>
                </a:r>
                <a:r>
                  <a:rPr lang="nl-NL" dirty="0" err="1" smtClean="0"/>
                  <a:t>lags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802" y="2768228"/>
                <a:ext cx="2835923" cy="391646"/>
              </a:xfrm>
              <a:prstGeom prst="rect">
                <a:avLst/>
              </a:prstGeom>
              <a:blipFill rotWithShape="1">
                <a:blip r:embed="rId5"/>
                <a:stretch>
                  <a:fillRect l="-1935" t="-7813" b="-1875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>
            <a:stCxn id="23" idx="1"/>
          </p:cNvCxnSpPr>
          <p:nvPr/>
        </p:nvCxnSpPr>
        <p:spPr>
          <a:xfrm flipH="1">
            <a:off x="3222104" y="3769216"/>
            <a:ext cx="2395698" cy="2145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17802" y="3573016"/>
            <a:ext cx="3202670" cy="3924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l-NL" dirty="0" err="1" smtClean="0"/>
              <a:t>Assume</a:t>
            </a:r>
            <a:r>
              <a:rPr lang="nl-NL" dirty="0" smtClean="0"/>
              <a:t> </a:t>
            </a:r>
            <a:r>
              <a:rPr lang="nl-NL" dirty="0" err="1" smtClean="0"/>
              <a:t>upper</a:t>
            </a:r>
            <a:r>
              <a:rPr lang="nl-NL" dirty="0" smtClean="0"/>
              <a:t> </a:t>
            </a:r>
            <a:r>
              <a:rPr lang="nl-NL" dirty="0" err="1" smtClean="0"/>
              <a:t>bound</a:t>
            </a:r>
            <a:r>
              <a:rPr lang="nl-NL" dirty="0" smtClean="0"/>
              <a:t> </a:t>
            </a:r>
            <a:r>
              <a:rPr lang="nl-NL" i="1" dirty="0" smtClean="0">
                <a:solidFill>
                  <a:schemeClr val="accent6"/>
                </a:solidFill>
              </a:rPr>
              <a:t>U</a:t>
            </a:r>
            <a:r>
              <a:rPr lang="nl-NL" dirty="0" smtClean="0"/>
              <a:t> on </a:t>
            </a:r>
            <a:r>
              <a:rPr lang="nl-NL" i="1" dirty="0" smtClean="0">
                <a:solidFill>
                  <a:schemeClr val="accent6"/>
                </a:solidFill>
              </a:rPr>
              <a:t>u</a:t>
            </a:r>
            <a:endParaRPr lang="nl-NL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PROS &amp; CONS OF THE MILP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Pros:</a:t>
            </a:r>
          </a:p>
          <a:p>
            <a:pPr lvl="1" eaLnBrk="1" hangingPunct="1"/>
            <a:r>
              <a:rPr lang="en-US" altLang="nl-NL" dirty="0" smtClean="0"/>
              <a:t>Suitable to support integrated </a:t>
            </a:r>
            <a:r>
              <a:rPr lang="en-US" altLang="nl-NL" dirty="0"/>
              <a:t>decision making for multiple resources, multiple time periods, and multiple patient groups. </a:t>
            </a:r>
          </a:p>
          <a:p>
            <a:pPr lvl="1" eaLnBrk="1" hangingPunct="1"/>
            <a:r>
              <a:rPr lang="en-US" altLang="nl-NL" dirty="0" smtClean="0"/>
              <a:t>Flexible formulation (other objective functions can easily be incorporated).</a:t>
            </a:r>
          </a:p>
          <a:p>
            <a:pPr eaLnBrk="1" hangingPunct="1"/>
            <a:r>
              <a:rPr lang="en-US" altLang="nl-NL" dirty="0" smtClean="0"/>
              <a:t>Cons:</a:t>
            </a:r>
          </a:p>
          <a:p>
            <a:pPr lvl="1" eaLnBrk="1" hangingPunct="1"/>
            <a:r>
              <a:rPr lang="en-US" altLang="nl-NL" dirty="0" smtClean="0"/>
              <a:t>Quite limited in the state space.</a:t>
            </a:r>
          </a:p>
          <a:p>
            <a:pPr lvl="1" eaLnBrk="1" hangingPunct="1"/>
            <a:r>
              <a:rPr lang="en-US" altLang="nl-NL" dirty="0" smtClean="0"/>
              <a:t>Rounding problems with fraction of patients moving from one queue to another after service.</a:t>
            </a:r>
          </a:p>
          <a:p>
            <a:pPr lvl="1" eaLnBrk="1" hangingPunct="1"/>
            <a:r>
              <a:rPr lang="en-US" altLang="nl-NL" dirty="0"/>
              <a:t>Model does not include any form of randomness.</a:t>
            </a:r>
          </a:p>
          <a:p>
            <a:pPr lvl="1" eaLnBrk="1" hangingPunct="1"/>
            <a:endParaRPr lang="en-US" altLang="nl-NL" dirty="0" smtClean="0"/>
          </a:p>
        </p:txBody>
      </p:sp>
      <p:sp>
        <p:nvSpPr>
          <p:cNvPr id="717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cs typeface="Arial" charset="0"/>
              </a:rPr>
              <a:t>CHOIR Seminar</a:t>
            </a:r>
            <a:endParaRPr lang="en-US" altLang="nl-NL" dirty="0">
              <a:cs typeface="Arial" charset="0"/>
            </a:endParaRPr>
          </a:p>
        </p:txBody>
      </p:sp>
      <p:sp>
        <p:nvSpPr>
          <p:cNvPr id="717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78E99-1AFD-4356-B9F9-4FD764737028}" type="slidenum">
              <a:rPr lang="en-GB" altLang="nl-NL" smtClean="0"/>
              <a:pPr eaLnBrk="1" hangingPunct="1"/>
              <a:t>14</a:t>
            </a:fld>
            <a:r>
              <a:rPr lang="en-GB" altLang="nl-NL" dirty="0" smtClean="0"/>
              <a:t>/26</a:t>
            </a:r>
            <a:endParaRPr lang="en-GB" altLang="nl-NL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9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1762125" cy="6858000"/>
            <a:chOff x="0" y="0"/>
            <a:chExt cx="1762125" cy="6858000"/>
          </a:xfrm>
        </p:grpSpPr>
        <p:pic>
          <p:nvPicPr>
            <p:cNvPr id="43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22438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1" name="Rectangle 430"/>
            <p:cNvSpPr/>
            <p:nvPr/>
          </p:nvSpPr>
          <p:spPr>
            <a:xfrm>
              <a:off x="0" y="2780928"/>
              <a:ext cx="1762125" cy="4077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8" name="Rectangle 417"/>
          <p:cNvSpPr/>
          <p:nvPr/>
        </p:nvSpPr>
        <p:spPr>
          <a:xfrm>
            <a:off x="1644715" y="6381126"/>
            <a:ext cx="1991181" cy="476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368450" y="1393911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368450" y="1969975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8450" y="2527716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68450" y="3122103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68450" y="3698167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68450" y="4274231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68450" y="4839342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68450" y="5426359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68450" y="6002423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51540" y="1393911"/>
            <a:ext cx="0" cy="475252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68450" y="1393911"/>
            <a:ext cx="0" cy="475252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538628" y="1393911"/>
            <a:ext cx="0" cy="475252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126458" y="1393911"/>
            <a:ext cx="0" cy="475252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712460" y="1393911"/>
            <a:ext cx="0" cy="475252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2041978" y="6146439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0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627504" y="6146439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214592" y="6146237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802422" y="6146237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8388424" y="6146237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4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072305" y="6165304"/>
            <a:ext cx="112708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Time →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 rot="16200000">
            <a:off x="775290" y="3829661"/>
            <a:ext cx="112708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chemeClr val="tx2"/>
                </a:solidFill>
              </a:rPr>
              <a:t>States</a:t>
            </a:r>
            <a:r>
              <a:rPr lang="nl-NL" dirty="0" smtClean="0">
                <a:solidFill>
                  <a:schemeClr val="tx2"/>
                </a:solidFill>
              </a:rPr>
              <a:t> →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8643818" y="476718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8643818" y="5353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8643818" y="59304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8643818" y="30500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8643818" y="3626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8643818" y="42022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8643818" y="13219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8643818" y="18979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8643818" y="24557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054450" y="476718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054450" y="5353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054450" y="59304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054450" y="30500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054450" y="3626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054450" y="42022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054450" y="13219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7054450" y="18979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7054450" y="24557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2296442" y="476718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2296442" y="5353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2296442" y="59304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2296442" y="30500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2296442" y="3626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2296442" y="42022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2296442" y="13219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2296442" y="18979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2296442" y="24557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5466620" y="476718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5466620" y="5353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5466620" y="59304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5466620" y="30500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5466620" y="3626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5466620" y="42022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5466620" y="13219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5466620" y="18979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5466620" y="24557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3879532" y="476718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3879532" y="5353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3879532" y="59304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3879532" y="30500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3879532" y="3626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3879532" y="42022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3879532" y="13219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3879532" y="18979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3879532" y="24557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2260450" y="4166231"/>
            <a:ext cx="216000" cy="21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7126458" y="1393911"/>
            <a:ext cx="1593416" cy="4612496"/>
            <a:chOff x="6330715" y="1340768"/>
            <a:chExt cx="1593416" cy="4612496"/>
          </a:xfrm>
        </p:grpSpPr>
        <p:cxnSp>
          <p:nvCxnSpPr>
            <p:cNvPr id="157" name="Straight Arrow Connector 156"/>
            <p:cNvCxnSpPr/>
            <p:nvPr/>
          </p:nvCxnSpPr>
          <p:spPr>
            <a:xfrm>
              <a:off x="6330715" y="1346650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6330715" y="1340768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6332409" y="1340768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6330715" y="1340768"/>
              <a:ext cx="1584308" cy="172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6330715" y="1340768"/>
              <a:ext cx="1584308" cy="230425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V="1">
              <a:off x="6330715" y="1340768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6338129" y="1914575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6330715" y="1920457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6332409" y="1914575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6330715" y="1914575"/>
              <a:ext cx="1584308" cy="172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6330715" y="1914575"/>
              <a:ext cx="1584308" cy="230425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6330715" y="1892627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V="1">
              <a:off x="6330715" y="1340768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6338129" y="2474573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6330715" y="2480455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6332409" y="2474573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6330715" y="2474573"/>
              <a:ext cx="1584308" cy="172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6330715" y="2474573"/>
              <a:ext cx="1584308" cy="230425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6338129" y="3072585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>
              <a:off x="6330715" y="3078467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>
              <a:off x="6332409" y="3072585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6330715" y="3072585"/>
              <a:ext cx="1584308" cy="172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>
              <a:off x="6330715" y="3072585"/>
              <a:ext cx="1584308" cy="230425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>
              <a:off x="6338129" y="3649008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6330715" y="3654890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>
              <a:off x="6332409" y="3649008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>
              <a:off x="6330715" y="3649008"/>
              <a:ext cx="1584308" cy="172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>
              <a:off x="6330715" y="3649008"/>
              <a:ext cx="1584308" cy="230425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>
              <a:off x="6338129" y="4217995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>
              <a:off x="6330715" y="4223877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>
              <a:off x="6332409" y="4217995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>
              <a:off x="6330715" y="4217995"/>
              <a:ext cx="1584308" cy="172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>
              <a:off x="6338129" y="4786050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>
              <a:off x="6330715" y="4791932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>
              <a:off x="6332409" y="4786050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>
              <a:off x="6338129" y="5373216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>
            <a:xfrm>
              <a:off x="6332409" y="5373216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/>
            <p:nvPr/>
          </p:nvCxnSpPr>
          <p:spPr>
            <a:xfrm>
              <a:off x="6330715" y="5949280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 flipV="1">
              <a:off x="6330715" y="2487014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/>
            <p:nvPr/>
          </p:nvCxnSpPr>
          <p:spPr>
            <a:xfrm flipV="1">
              <a:off x="6330715" y="1935155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/>
            <p:nvPr/>
          </p:nvCxnSpPr>
          <p:spPr>
            <a:xfrm flipV="1">
              <a:off x="6330715" y="1346650"/>
              <a:ext cx="1584308" cy="17223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/>
            <p:nvPr/>
          </p:nvCxnSpPr>
          <p:spPr>
            <a:xfrm flipV="1">
              <a:off x="6330715" y="3061318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 flipV="1">
              <a:off x="6330715" y="2509459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/>
            <p:nvPr/>
          </p:nvCxnSpPr>
          <p:spPr>
            <a:xfrm flipV="1">
              <a:off x="6330715" y="1920954"/>
              <a:ext cx="1584308" cy="17223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 flipV="1">
              <a:off x="6332409" y="1340768"/>
              <a:ext cx="1590028" cy="230326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 flipV="1">
              <a:off x="6330715" y="3639142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>
            <a:xfrm flipV="1">
              <a:off x="6330715" y="3087283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V="1">
              <a:off x="6330715" y="2498778"/>
              <a:ext cx="1584308" cy="17223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flipV="1">
              <a:off x="6332409" y="1918592"/>
              <a:ext cx="1590028" cy="230326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flipV="1">
              <a:off x="6332409" y="4202765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/>
            <p:nvPr/>
          </p:nvCxnSpPr>
          <p:spPr>
            <a:xfrm flipV="1">
              <a:off x="6332409" y="3650906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/>
            <p:cNvCxnSpPr/>
            <p:nvPr/>
          </p:nvCxnSpPr>
          <p:spPr>
            <a:xfrm flipV="1">
              <a:off x="6332409" y="3062401"/>
              <a:ext cx="1584308" cy="17223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/>
            <p:nvPr/>
          </p:nvCxnSpPr>
          <p:spPr>
            <a:xfrm flipV="1">
              <a:off x="6334103" y="2482215"/>
              <a:ext cx="1590028" cy="230326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/>
            <p:nvPr/>
          </p:nvCxnSpPr>
          <p:spPr>
            <a:xfrm flipV="1">
              <a:off x="6332409" y="4790406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/>
            <p:nvPr/>
          </p:nvCxnSpPr>
          <p:spPr>
            <a:xfrm flipV="1">
              <a:off x="6332409" y="4238547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/>
            <p:nvPr/>
          </p:nvCxnSpPr>
          <p:spPr>
            <a:xfrm flipV="1">
              <a:off x="6332409" y="3650042"/>
              <a:ext cx="1584308" cy="17223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/>
            <p:nvPr/>
          </p:nvCxnSpPr>
          <p:spPr>
            <a:xfrm flipV="1">
              <a:off x="6334103" y="3069856"/>
              <a:ext cx="1590028" cy="230326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/>
            <p:nvPr/>
          </p:nvCxnSpPr>
          <p:spPr>
            <a:xfrm flipV="1">
              <a:off x="6332409" y="5364241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/>
            <p:nvPr/>
          </p:nvCxnSpPr>
          <p:spPr>
            <a:xfrm flipV="1">
              <a:off x="6332409" y="4812382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/>
            <p:nvPr/>
          </p:nvCxnSpPr>
          <p:spPr>
            <a:xfrm flipV="1">
              <a:off x="6332409" y="4223877"/>
              <a:ext cx="1584308" cy="17223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/>
            <p:nvPr/>
          </p:nvCxnSpPr>
          <p:spPr>
            <a:xfrm flipV="1">
              <a:off x="6334103" y="3643691"/>
              <a:ext cx="1590028" cy="230326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5531005" y="1393911"/>
            <a:ext cx="1593416" cy="4612496"/>
            <a:chOff x="6330715" y="1340768"/>
            <a:chExt cx="1593416" cy="4612496"/>
          </a:xfrm>
        </p:grpSpPr>
        <p:cxnSp>
          <p:nvCxnSpPr>
            <p:cNvPr id="233" name="Straight Arrow Connector 232"/>
            <p:cNvCxnSpPr/>
            <p:nvPr/>
          </p:nvCxnSpPr>
          <p:spPr>
            <a:xfrm>
              <a:off x="6330715" y="1346650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/>
            <p:nvPr/>
          </p:nvCxnSpPr>
          <p:spPr>
            <a:xfrm>
              <a:off x="6330715" y="1340768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/>
            <p:nvPr/>
          </p:nvCxnSpPr>
          <p:spPr>
            <a:xfrm>
              <a:off x="6332409" y="1340768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6330715" y="1340768"/>
              <a:ext cx="1584308" cy="172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6330715" y="1340768"/>
              <a:ext cx="1584308" cy="230425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 flipV="1">
              <a:off x="6330715" y="1340768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/>
            <p:nvPr/>
          </p:nvCxnSpPr>
          <p:spPr>
            <a:xfrm>
              <a:off x="6338129" y="1914575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/>
            <p:nvPr/>
          </p:nvCxnSpPr>
          <p:spPr>
            <a:xfrm>
              <a:off x="6330715" y="1920457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/>
            <p:cNvCxnSpPr/>
            <p:nvPr/>
          </p:nvCxnSpPr>
          <p:spPr>
            <a:xfrm>
              <a:off x="6332409" y="1914575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/>
            <p:cNvCxnSpPr/>
            <p:nvPr/>
          </p:nvCxnSpPr>
          <p:spPr>
            <a:xfrm>
              <a:off x="6330715" y="1914575"/>
              <a:ext cx="1584308" cy="172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/>
            <p:nvPr/>
          </p:nvCxnSpPr>
          <p:spPr>
            <a:xfrm>
              <a:off x="6330715" y="1914575"/>
              <a:ext cx="1584308" cy="230425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/>
            <p:nvPr/>
          </p:nvCxnSpPr>
          <p:spPr>
            <a:xfrm flipV="1">
              <a:off x="6330715" y="1892627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6330715" y="1340768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>
              <a:off x="6338129" y="2474573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/>
            <p:cNvCxnSpPr/>
            <p:nvPr/>
          </p:nvCxnSpPr>
          <p:spPr>
            <a:xfrm>
              <a:off x="6330715" y="2480455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/>
            <p:cNvCxnSpPr/>
            <p:nvPr/>
          </p:nvCxnSpPr>
          <p:spPr>
            <a:xfrm>
              <a:off x="6332409" y="2474573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/>
            <p:cNvCxnSpPr/>
            <p:nvPr/>
          </p:nvCxnSpPr>
          <p:spPr>
            <a:xfrm>
              <a:off x="6330715" y="2474573"/>
              <a:ext cx="1584308" cy="172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/>
            <p:cNvCxnSpPr/>
            <p:nvPr/>
          </p:nvCxnSpPr>
          <p:spPr>
            <a:xfrm>
              <a:off x="6330715" y="2474573"/>
              <a:ext cx="1584308" cy="230425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/>
            <p:cNvCxnSpPr/>
            <p:nvPr/>
          </p:nvCxnSpPr>
          <p:spPr>
            <a:xfrm>
              <a:off x="6338129" y="3072585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/>
            <p:nvPr/>
          </p:nvCxnSpPr>
          <p:spPr>
            <a:xfrm>
              <a:off x="6330715" y="3078467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/>
            <p:nvPr/>
          </p:nvCxnSpPr>
          <p:spPr>
            <a:xfrm>
              <a:off x="6332409" y="3072585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/>
            <p:nvPr/>
          </p:nvCxnSpPr>
          <p:spPr>
            <a:xfrm>
              <a:off x="6330715" y="3072585"/>
              <a:ext cx="1584308" cy="172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/>
            <p:nvPr/>
          </p:nvCxnSpPr>
          <p:spPr>
            <a:xfrm>
              <a:off x="6330715" y="3072585"/>
              <a:ext cx="1584308" cy="230425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/>
            <p:nvPr/>
          </p:nvCxnSpPr>
          <p:spPr>
            <a:xfrm>
              <a:off x="6338129" y="3649008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/>
            <p:cNvCxnSpPr/>
            <p:nvPr/>
          </p:nvCxnSpPr>
          <p:spPr>
            <a:xfrm>
              <a:off x="6330715" y="3654890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/>
            <p:nvPr/>
          </p:nvCxnSpPr>
          <p:spPr>
            <a:xfrm>
              <a:off x="6332409" y="3649008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Arrow Connector 258"/>
            <p:cNvCxnSpPr/>
            <p:nvPr/>
          </p:nvCxnSpPr>
          <p:spPr>
            <a:xfrm>
              <a:off x="6330715" y="3649008"/>
              <a:ext cx="1584308" cy="172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>
              <a:off x="6330715" y="3649008"/>
              <a:ext cx="1584308" cy="230425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>
              <a:off x="6338129" y="4217995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>
              <a:off x="6330715" y="4223877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/>
            <p:nvPr/>
          </p:nvCxnSpPr>
          <p:spPr>
            <a:xfrm>
              <a:off x="6332409" y="4217995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>
              <a:off x="6330715" y="4217995"/>
              <a:ext cx="1584308" cy="172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>
              <a:off x="6338129" y="4786050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>
              <a:off x="6330715" y="4791932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>
              <a:off x="6332409" y="4786050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/>
            <p:cNvCxnSpPr/>
            <p:nvPr/>
          </p:nvCxnSpPr>
          <p:spPr>
            <a:xfrm>
              <a:off x="6338129" y="5373216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>
              <a:off x="6332409" y="5373216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>
              <a:off x="6330715" y="5949280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 flipV="1">
              <a:off x="6330715" y="2487014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/>
            <p:cNvCxnSpPr/>
            <p:nvPr/>
          </p:nvCxnSpPr>
          <p:spPr>
            <a:xfrm flipV="1">
              <a:off x="6330715" y="1935155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 flipV="1">
              <a:off x="6330715" y="1346650"/>
              <a:ext cx="1584308" cy="17223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flipV="1">
              <a:off x="6330715" y="3061318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flipV="1">
              <a:off x="6330715" y="2509459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flipV="1">
              <a:off x="6330715" y="1920954"/>
              <a:ext cx="1584308" cy="17223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Arrow Connector 276"/>
            <p:cNvCxnSpPr/>
            <p:nvPr/>
          </p:nvCxnSpPr>
          <p:spPr>
            <a:xfrm flipV="1">
              <a:off x="6332409" y="1340768"/>
              <a:ext cx="1590028" cy="230326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/>
            <p:nvPr/>
          </p:nvCxnSpPr>
          <p:spPr>
            <a:xfrm flipV="1">
              <a:off x="6330715" y="3639142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/>
            <p:nvPr/>
          </p:nvCxnSpPr>
          <p:spPr>
            <a:xfrm flipV="1">
              <a:off x="6330715" y="3087283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279"/>
            <p:cNvCxnSpPr/>
            <p:nvPr/>
          </p:nvCxnSpPr>
          <p:spPr>
            <a:xfrm flipV="1">
              <a:off x="6330715" y="2498778"/>
              <a:ext cx="1584308" cy="17223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 flipV="1">
              <a:off x="6332409" y="1918592"/>
              <a:ext cx="1590028" cy="230326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/>
            <p:nvPr/>
          </p:nvCxnSpPr>
          <p:spPr>
            <a:xfrm flipV="1">
              <a:off x="6332409" y="4202765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/>
            <p:nvPr/>
          </p:nvCxnSpPr>
          <p:spPr>
            <a:xfrm flipV="1">
              <a:off x="6332409" y="3650906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83"/>
            <p:cNvCxnSpPr/>
            <p:nvPr/>
          </p:nvCxnSpPr>
          <p:spPr>
            <a:xfrm flipV="1">
              <a:off x="6332409" y="3062401"/>
              <a:ext cx="1584308" cy="17223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/>
            <p:cNvCxnSpPr/>
            <p:nvPr/>
          </p:nvCxnSpPr>
          <p:spPr>
            <a:xfrm flipV="1">
              <a:off x="6334103" y="2482215"/>
              <a:ext cx="1590028" cy="230326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/>
            <p:nvPr/>
          </p:nvCxnSpPr>
          <p:spPr>
            <a:xfrm flipV="1">
              <a:off x="6332409" y="4790406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/>
            <p:nvPr/>
          </p:nvCxnSpPr>
          <p:spPr>
            <a:xfrm flipV="1">
              <a:off x="6332409" y="4238547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/>
            <p:nvPr/>
          </p:nvCxnSpPr>
          <p:spPr>
            <a:xfrm flipV="1">
              <a:off x="6332409" y="3650042"/>
              <a:ext cx="1584308" cy="17223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 flipV="1">
              <a:off x="6334103" y="3069856"/>
              <a:ext cx="1590028" cy="230326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 flipV="1">
              <a:off x="6332409" y="5364241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/>
            <p:nvPr/>
          </p:nvCxnSpPr>
          <p:spPr>
            <a:xfrm flipV="1">
              <a:off x="6332409" y="4812382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/>
            <p:nvPr/>
          </p:nvCxnSpPr>
          <p:spPr>
            <a:xfrm flipV="1">
              <a:off x="6332409" y="4223877"/>
              <a:ext cx="1584308" cy="17223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 flipV="1">
              <a:off x="6334103" y="3643691"/>
              <a:ext cx="1590028" cy="230326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4" name="Group 293"/>
          <p:cNvGrpSpPr/>
          <p:nvPr/>
        </p:nvGrpSpPr>
        <p:grpSpPr>
          <a:xfrm>
            <a:off x="3945212" y="1393911"/>
            <a:ext cx="1593416" cy="4612496"/>
            <a:chOff x="6330715" y="1340768"/>
            <a:chExt cx="1593416" cy="4612496"/>
          </a:xfrm>
        </p:grpSpPr>
        <p:cxnSp>
          <p:nvCxnSpPr>
            <p:cNvPr id="295" name="Straight Arrow Connector 294"/>
            <p:cNvCxnSpPr/>
            <p:nvPr/>
          </p:nvCxnSpPr>
          <p:spPr>
            <a:xfrm>
              <a:off x="6330715" y="1346650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/>
            <p:nvPr/>
          </p:nvCxnSpPr>
          <p:spPr>
            <a:xfrm>
              <a:off x="6330715" y="1340768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/>
            <p:cNvCxnSpPr/>
            <p:nvPr/>
          </p:nvCxnSpPr>
          <p:spPr>
            <a:xfrm>
              <a:off x="6332409" y="1340768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Arrow Connector 297"/>
            <p:cNvCxnSpPr/>
            <p:nvPr/>
          </p:nvCxnSpPr>
          <p:spPr>
            <a:xfrm>
              <a:off x="6330715" y="1340768"/>
              <a:ext cx="1584308" cy="172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/>
            <p:nvPr/>
          </p:nvCxnSpPr>
          <p:spPr>
            <a:xfrm>
              <a:off x="6330715" y="1340768"/>
              <a:ext cx="1584308" cy="230425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/>
            <p:cNvCxnSpPr/>
            <p:nvPr/>
          </p:nvCxnSpPr>
          <p:spPr>
            <a:xfrm flipV="1">
              <a:off x="6330715" y="1340768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300"/>
            <p:cNvCxnSpPr/>
            <p:nvPr/>
          </p:nvCxnSpPr>
          <p:spPr>
            <a:xfrm>
              <a:off x="6338129" y="1914575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/>
            <p:cNvCxnSpPr/>
            <p:nvPr/>
          </p:nvCxnSpPr>
          <p:spPr>
            <a:xfrm>
              <a:off x="6330715" y="1920457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/>
            <p:nvPr/>
          </p:nvCxnSpPr>
          <p:spPr>
            <a:xfrm>
              <a:off x="6332409" y="1914575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/>
            <p:nvPr/>
          </p:nvCxnSpPr>
          <p:spPr>
            <a:xfrm>
              <a:off x="6330715" y="1914575"/>
              <a:ext cx="1584308" cy="172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/>
            <p:nvPr/>
          </p:nvCxnSpPr>
          <p:spPr>
            <a:xfrm>
              <a:off x="6330715" y="1914575"/>
              <a:ext cx="1584308" cy="230425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/>
            <p:cNvCxnSpPr/>
            <p:nvPr/>
          </p:nvCxnSpPr>
          <p:spPr>
            <a:xfrm flipV="1">
              <a:off x="6330715" y="1892627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/>
            <p:nvPr/>
          </p:nvCxnSpPr>
          <p:spPr>
            <a:xfrm flipV="1">
              <a:off x="6330715" y="1340768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/>
            <p:cNvCxnSpPr/>
            <p:nvPr/>
          </p:nvCxnSpPr>
          <p:spPr>
            <a:xfrm>
              <a:off x="6338129" y="2474573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/>
            <p:cNvCxnSpPr/>
            <p:nvPr/>
          </p:nvCxnSpPr>
          <p:spPr>
            <a:xfrm>
              <a:off x="6330715" y="2480455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/>
            <p:nvPr/>
          </p:nvCxnSpPr>
          <p:spPr>
            <a:xfrm>
              <a:off x="6332409" y="2474573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/>
            <p:cNvCxnSpPr/>
            <p:nvPr/>
          </p:nvCxnSpPr>
          <p:spPr>
            <a:xfrm>
              <a:off x="6330715" y="2474573"/>
              <a:ext cx="1584308" cy="172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Arrow Connector 311"/>
            <p:cNvCxnSpPr/>
            <p:nvPr/>
          </p:nvCxnSpPr>
          <p:spPr>
            <a:xfrm>
              <a:off x="6330715" y="2474573"/>
              <a:ext cx="1584308" cy="230425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/>
            <p:nvPr/>
          </p:nvCxnSpPr>
          <p:spPr>
            <a:xfrm>
              <a:off x="6338129" y="3072585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/>
            <p:cNvCxnSpPr/>
            <p:nvPr/>
          </p:nvCxnSpPr>
          <p:spPr>
            <a:xfrm>
              <a:off x="6330715" y="3078467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Arrow Connector 314"/>
            <p:cNvCxnSpPr/>
            <p:nvPr/>
          </p:nvCxnSpPr>
          <p:spPr>
            <a:xfrm>
              <a:off x="6332409" y="3072585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Arrow Connector 315"/>
            <p:cNvCxnSpPr/>
            <p:nvPr/>
          </p:nvCxnSpPr>
          <p:spPr>
            <a:xfrm>
              <a:off x="6330715" y="3072585"/>
              <a:ext cx="1584308" cy="172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/>
            <p:nvPr/>
          </p:nvCxnSpPr>
          <p:spPr>
            <a:xfrm>
              <a:off x="6330715" y="3072585"/>
              <a:ext cx="1584308" cy="230425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317"/>
            <p:cNvCxnSpPr/>
            <p:nvPr/>
          </p:nvCxnSpPr>
          <p:spPr>
            <a:xfrm>
              <a:off x="6338129" y="3649008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Arrow Connector 318"/>
            <p:cNvCxnSpPr/>
            <p:nvPr/>
          </p:nvCxnSpPr>
          <p:spPr>
            <a:xfrm>
              <a:off x="6330715" y="3654890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/>
            <p:nvPr/>
          </p:nvCxnSpPr>
          <p:spPr>
            <a:xfrm>
              <a:off x="6332409" y="3649008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Arrow Connector 320"/>
            <p:cNvCxnSpPr/>
            <p:nvPr/>
          </p:nvCxnSpPr>
          <p:spPr>
            <a:xfrm>
              <a:off x="6330715" y="3649008"/>
              <a:ext cx="1584308" cy="172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>
              <a:off x="6330715" y="3649008"/>
              <a:ext cx="1584308" cy="230425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>
              <a:off x="6338129" y="4217995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>
              <a:off x="6330715" y="4223877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>
              <a:off x="6332409" y="4217995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/>
            <p:nvPr/>
          </p:nvCxnSpPr>
          <p:spPr>
            <a:xfrm>
              <a:off x="6330715" y="4217995"/>
              <a:ext cx="1584308" cy="172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Arrow Connector 326"/>
            <p:cNvCxnSpPr/>
            <p:nvPr/>
          </p:nvCxnSpPr>
          <p:spPr>
            <a:xfrm>
              <a:off x="6338129" y="4786050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/>
            <p:nvPr/>
          </p:nvCxnSpPr>
          <p:spPr>
            <a:xfrm>
              <a:off x="6330715" y="4791932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/>
            <p:nvPr/>
          </p:nvCxnSpPr>
          <p:spPr>
            <a:xfrm>
              <a:off x="6332409" y="4786050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Arrow Connector 329"/>
            <p:cNvCxnSpPr/>
            <p:nvPr/>
          </p:nvCxnSpPr>
          <p:spPr>
            <a:xfrm>
              <a:off x="6338129" y="5373216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>
              <a:off x="6332409" y="5373216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/>
            <p:nvPr/>
          </p:nvCxnSpPr>
          <p:spPr>
            <a:xfrm>
              <a:off x="6330715" y="5949280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Arrow Connector 332"/>
            <p:cNvCxnSpPr/>
            <p:nvPr/>
          </p:nvCxnSpPr>
          <p:spPr>
            <a:xfrm flipV="1">
              <a:off x="6330715" y="2487014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Arrow Connector 333"/>
            <p:cNvCxnSpPr/>
            <p:nvPr/>
          </p:nvCxnSpPr>
          <p:spPr>
            <a:xfrm flipV="1">
              <a:off x="6330715" y="1935155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 flipV="1">
              <a:off x="6330715" y="1346650"/>
              <a:ext cx="1584308" cy="17223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Arrow Connector 335"/>
            <p:cNvCxnSpPr/>
            <p:nvPr/>
          </p:nvCxnSpPr>
          <p:spPr>
            <a:xfrm flipV="1">
              <a:off x="6330715" y="3061318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Arrow Connector 336"/>
            <p:cNvCxnSpPr/>
            <p:nvPr/>
          </p:nvCxnSpPr>
          <p:spPr>
            <a:xfrm flipV="1">
              <a:off x="6330715" y="2509459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/>
            <p:nvPr/>
          </p:nvCxnSpPr>
          <p:spPr>
            <a:xfrm flipV="1">
              <a:off x="6330715" y="1920954"/>
              <a:ext cx="1584308" cy="17223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Arrow Connector 338"/>
            <p:cNvCxnSpPr/>
            <p:nvPr/>
          </p:nvCxnSpPr>
          <p:spPr>
            <a:xfrm flipV="1">
              <a:off x="6332409" y="1340768"/>
              <a:ext cx="1590028" cy="230326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/>
            <p:nvPr/>
          </p:nvCxnSpPr>
          <p:spPr>
            <a:xfrm flipV="1">
              <a:off x="6330715" y="3639142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Arrow Connector 340"/>
            <p:cNvCxnSpPr/>
            <p:nvPr/>
          </p:nvCxnSpPr>
          <p:spPr>
            <a:xfrm flipV="1">
              <a:off x="6330715" y="3087283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/>
            <p:nvPr/>
          </p:nvCxnSpPr>
          <p:spPr>
            <a:xfrm flipV="1">
              <a:off x="6330715" y="2498778"/>
              <a:ext cx="1584308" cy="17223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>
            <a:xfrm flipV="1">
              <a:off x="6332409" y="1918592"/>
              <a:ext cx="1590028" cy="230326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Arrow Connector 343"/>
            <p:cNvCxnSpPr/>
            <p:nvPr/>
          </p:nvCxnSpPr>
          <p:spPr>
            <a:xfrm flipV="1">
              <a:off x="6332409" y="4202765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/>
            <p:nvPr/>
          </p:nvCxnSpPr>
          <p:spPr>
            <a:xfrm flipV="1">
              <a:off x="6332409" y="3650906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/>
            <p:nvPr/>
          </p:nvCxnSpPr>
          <p:spPr>
            <a:xfrm flipV="1">
              <a:off x="6332409" y="3062401"/>
              <a:ext cx="1584308" cy="17223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>
            <a:xfrm flipV="1">
              <a:off x="6334103" y="2482215"/>
              <a:ext cx="1590028" cy="230326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>
            <a:xfrm flipV="1">
              <a:off x="6332409" y="4790406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>
            <a:xfrm flipV="1">
              <a:off x="6332409" y="4238547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Arrow Connector 349"/>
            <p:cNvCxnSpPr/>
            <p:nvPr/>
          </p:nvCxnSpPr>
          <p:spPr>
            <a:xfrm flipV="1">
              <a:off x="6332409" y="3650042"/>
              <a:ext cx="1584308" cy="17223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/>
            <p:nvPr/>
          </p:nvCxnSpPr>
          <p:spPr>
            <a:xfrm flipV="1">
              <a:off x="6334103" y="3069856"/>
              <a:ext cx="1590028" cy="230326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Arrow Connector 351"/>
            <p:cNvCxnSpPr/>
            <p:nvPr/>
          </p:nvCxnSpPr>
          <p:spPr>
            <a:xfrm flipV="1">
              <a:off x="6332409" y="5364241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Arrow Connector 352"/>
            <p:cNvCxnSpPr/>
            <p:nvPr/>
          </p:nvCxnSpPr>
          <p:spPr>
            <a:xfrm flipV="1">
              <a:off x="6332409" y="4812382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Arrow Connector 353"/>
            <p:cNvCxnSpPr/>
            <p:nvPr/>
          </p:nvCxnSpPr>
          <p:spPr>
            <a:xfrm flipV="1">
              <a:off x="6332409" y="4223877"/>
              <a:ext cx="1584308" cy="17223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/>
            <p:nvPr/>
          </p:nvCxnSpPr>
          <p:spPr>
            <a:xfrm flipV="1">
              <a:off x="6334103" y="3643691"/>
              <a:ext cx="1590028" cy="230326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6" name="Group 355"/>
          <p:cNvGrpSpPr/>
          <p:nvPr/>
        </p:nvGrpSpPr>
        <p:grpSpPr>
          <a:xfrm>
            <a:off x="2359210" y="1393911"/>
            <a:ext cx="1593416" cy="4612496"/>
            <a:chOff x="6330715" y="1340768"/>
            <a:chExt cx="1593416" cy="4612496"/>
          </a:xfrm>
        </p:grpSpPr>
        <p:cxnSp>
          <p:nvCxnSpPr>
            <p:cNvPr id="357" name="Straight Arrow Connector 356"/>
            <p:cNvCxnSpPr/>
            <p:nvPr/>
          </p:nvCxnSpPr>
          <p:spPr>
            <a:xfrm>
              <a:off x="6330715" y="1346650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/>
            <p:nvPr/>
          </p:nvCxnSpPr>
          <p:spPr>
            <a:xfrm>
              <a:off x="6330715" y="1340768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Arrow Connector 358"/>
            <p:cNvCxnSpPr/>
            <p:nvPr/>
          </p:nvCxnSpPr>
          <p:spPr>
            <a:xfrm>
              <a:off x="6332409" y="1340768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Arrow Connector 359"/>
            <p:cNvCxnSpPr/>
            <p:nvPr/>
          </p:nvCxnSpPr>
          <p:spPr>
            <a:xfrm>
              <a:off x="6330715" y="1340768"/>
              <a:ext cx="1584308" cy="172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/>
            <p:nvPr/>
          </p:nvCxnSpPr>
          <p:spPr>
            <a:xfrm>
              <a:off x="6330715" y="1340768"/>
              <a:ext cx="1584308" cy="230425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 flipV="1">
              <a:off x="6330715" y="1340768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Arrow Connector 362"/>
            <p:cNvCxnSpPr/>
            <p:nvPr/>
          </p:nvCxnSpPr>
          <p:spPr>
            <a:xfrm>
              <a:off x="6338129" y="1914575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>
              <a:off x="6330715" y="1920457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Arrow Connector 364"/>
            <p:cNvCxnSpPr/>
            <p:nvPr/>
          </p:nvCxnSpPr>
          <p:spPr>
            <a:xfrm>
              <a:off x="6332409" y="1914575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Arrow Connector 365"/>
            <p:cNvCxnSpPr/>
            <p:nvPr/>
          </p:nvCxnSpPr>
          <p:spPr>
            <a:xfrm>
              <a:off x="6330715" y="1914575"/>
              <a:ext cx="1584308" cy="172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/>
            <p:nvPr/>
          </p:nvCxnSpPr>
          <p:spPr>
            <a:xfrm>
              <a:off x="6330715" y="1914575"/>
              <a:ext cx="1584308" cy="230425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Arrow Connector 367"/>
            <p:cNvCxnSpPr/>
            <p:nvPr/>
          </p:nvCxnSpPr>
          <p:spPr>
            <a:xfrm flipV="1">
              <a:off x="6330715" y="1892627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Arrow Connector 368"/>
            <p:cNvCxnSpPr/>
            <p:nvPr/>
          </p:nvCxnSpPr>
          <p:spPr>
            <a:xfrm flipV="1">
              <a:off x="6330715" y="1340768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>
              <a:off x="6338129" y="2474573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Arrow Connector 370"/>
            <p:cNvCxnSpPr/>
            <p:nvPr/>
          </p:nvCxnSpPr>
          <p:spPr>
            <a:xfrm>
              <a:off x="6330715" y="2480455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Arrow Connector 371"/>
            <p:cNvCxnSpPr/>
            <p:nvPr/>
          </p:nvCxnSpPr>
          <p:spPr>
            <a:xfrm>
              <a:off x="6332409" y="2474573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Arrow Connector 372"/>
            <p:cNvCxnSpPr/>
            <p:nvPr/>
          </p:nvCxnSpPr>
          <p:spPr>
            <a:xfrm>
              <a:off x="6330715" y="2474573"/>
              <a:ext cx="1584308" cy="172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Arrow Connector 373"/>
            <p:cNvCxnSpPr/>
            <p:nvPr/>
          </p:nvCxnSpPr>
          <p:spPr>
            <a:xfrm>
              <a:off x="6330715" y="2474573"/>
              <a:ext cx="1584308" cy="230425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/>
            <p:nvPr/>
          </p:nvCxnSpPr>
          <p:spPr>
            <a:xfrm>
              <a:off x="6338129" y="3072585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Arrow Connector 375"/>
            <p:cNvCxnSpPr/>
            <p:nvPr/>
          </p:nvCxnSpPr>
          <p:spPr>
            <a:xfrm>
              <a:off x="6330715" y="3078467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Arrow Connector 376"/>
            <p:cNvCxnSpPr/>
            <p:nvPr/>
          </p:nvCxnSpPr>
          <p:spPr>
            <a:xfrm>
              <a:off x="6332409" y="3072585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/>
            <p:nvPr/>
          </p:nvCxnSpPr>
          <p:spPr>
            <a:xfrm>
              <a:off x="6330715" y="3072585"/>
              <a:ext cx="1584308" cy="172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Arrow Connector 378"/>
            <p:cNvCxnSpPr/>
            <p:nvPr/>
          </p:nvCxnSpPr>
          <p:spPr>
            <a:xfrm>
              <a:off x="6330715" y="3072585"/>
              <a:ext cx="1584308" cy="230425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Arrow Connector 379"/>
            <p:cNvCxnSpPr/>
            <p:nvPr/>
          </p:nvCxnSpPr>
          <p:spPr>
            <a:xfrm>
              <a:off x="6338129" y="3649008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/>
            <p:nvPr/>
          </p:nvCxnSpPr>
          <p:spPr>
            <a:xfrm>
              <a:off x="6330715" y="3654890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Arrow Connector 381"/>
            <p:cNvCxnSpPr/>
            <p:nvPr/>
          </p:nvCxnSpPr>
          <p:spPr>
            <a:xfrm>
              <a:off x="6332409" y="3649008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Arrow Connector 382"/>
            <p:cNvCxnSpPr/>
            <p:nvPr/>
          </p:nvCxnSpPr>
          <p:spPr>
            <a:xfrm>
              <a:off x="6330715" y="3649008"/>
              <a:ext cx="1584308" cy="172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/>
            <p:nvPr/>
          </p:nvCxnSpPr>
          <p:spPr>
            <a:xfrm>
              <a:off x="6330715" y="3649008"/>
              <a:ext cx="1584308" cy="230425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Arrow Connector 384"/>
            <p:cNvCxnSpPr/>
            <p:nvPr/>
          </p:nvCxnSpPr>
          <p:spPr>
            <a:xfrm>
              <a:off x="6338129" y="4217995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Arrow Connector 385"/>
            <p:cNvCxnSpPr/>
            <p:nvPr/>
          </p:nvCxnSpPr>
          <p:spPr>
            <a:xfrm>
              <a:off x="6330715" y="4223877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Arrow Connector 386"/>
            <p:cNvCxnSpPr/>
            <p:nvPr/>
          </p:nvCxnSpPr>
          <p:spPr>
            <a:xfrm>
              <a:off x="6332409" y="4217995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Arrow Connector 387"/>
            <p:cNvCxnSpPr/>
            <p:nvPr/>
          </p:nvCxnSpPr>
          <p:spPr>
            <a:xfrm>
              <a:off x="6330715" y="4217995"/>
              <a:ext cx="1584308" cy="172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Arrow Connector 388"/>
            <p:cNvCxnSpPr/>
            <p:nvPr/>
          </p:nvCxnSpPr>
          <p:spPr>
            <a:xfrm>
              <a:off x="6338129" y="4786050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Arrow Connector 389"/>
            <p:cNvCxnSpPr/>
            <p:nvPr/>
          </p:nvCxnSpPr>
          <p:spPr>
            <a:xfrm>
              <a:off x="6330715" y="4791932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Arrow Connector 390"/>
            <p:cNvCxnSpPr/>
            <p:nvPr/>
          </p:nvCxnSpPr>
          <p:spPr>
            <a:xfrm>
              <a:off x="6332409" y="4786050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Arrow Connector 391"/>
            <p:cNvCxnSpPr/>
            <p:nvPr/>
          </p:nvCxnSpPr>
          <p:spPr>
            <a:xfrm>
              <a:off x="6338129" y="5373216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Arrow Connector 392"/>
            <p:cNvCxnSpPr/>
            <p:nvPr/>
          </p:nvCxnSpPr>
          <p:spPr>
            <a:xfrm>
              <a:off x="6332409" y="5373216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>
              <a:off x="6330715" y="5949280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V="1">
              <a:off x="6330715" y="2487014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Arrow Connector 395"/>
            <p:cNvCxnSpPr/>
            <p:nvPr/>
          </p:nvCxnSpPr>
          <p:spPr>
            <a:xfrm flipV="1">
              <a:off x="6330715" y="1935155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Arrow Connector 396"/>
            <p:cNvCxnSpPr/>
            <p:nvPr/>
          </p:nvCxnSpPr>
          <p:spPr>
            <a:xfrm flipV="1">
              <a:off x="6330715" y="1346650"/>
              <a:ext cx="1584308" cy="17223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Arrow Connector 397"/>
            <p:cNvCxnSpPr/>
            <p:nvPr/>
          </p:nvCxnSpPr>
          <p:spPr>
            <a:xfrm flipV="1">
              <a:off x="6330715" y="3061318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Arrow Connector 398"/>
            <p:cNvCxnSpPr/>
            <p:nvPr/>
          </p:nvCxnSpPr>
          <p:spPr>
            <a:xfrm flipV="1">
              <a:off x="6330715" y="2509459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Arrow Connector 399"/>
            <p:cNvCxnSpPr/>
            <p:nvPr/>
          </p:nvCxnSpPr>
          <p:spPr>
            <a:xfrm flipV="1">
              <a:off x="6330715" y="1920954"/>
              <a:ext cx="1584308" cy="17223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Arrow Connector 400"/>
            <p:cNvCxnSpPr/>
            <p:nvPr/>
          </p:nvCxnSpPr>
          <p:spPr>
            <a:xfrm flipV="1">
              <a:off x="6332409" y="1340768"/>
              <a:ext cx="1590028" cy="230326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Arrow Connector 401"/>
            <p:cNvCxnSpPr/>
            <p:nvPr/>
          </p:nvCxnSpPr>
          <p:spPr>
            <a:xfrm flipV="1">
              <a:off x="6330715" y="3639142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Arrow Connector 402"/>
            <p:cNvCxnSpPr/>
            <p:nvPr/>
          </p:nvCxnSpPr>
          <p:spPr>
            <a:xfrm flipV="1">
              <a:off x="6330715" y="3087283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Arrow Connector 403"/>
            <p:cNvCxnSpPr/>
            <p:nvPr/>
          </p:nvCxnSpPr>
          <p:spPr>
            <a:xfrm flipV="1">
              <a:off x="6330715" y="2498778"/>
              <a:ext cx="1584308" cy="17223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 flipV="1">
              <a:off x="6332409" y="1918592"/>
              <a:ext cx="1590028" cy="230326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Arrow Connector 405"/>
            <p:cNvCxnSpPr/>
            <p:nvPr/>
          </p:nvCxnSpPr>
          <p:spPr>
            <a:xfrm flipV="1">
              <a:off x="6332409" y="4202765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Arrow Connector 406"/>
            <p:cNvCxnSpPr/>
            <p:nvPr/>
          </p:nvCxnSpPr>
          <p:spPr>
            <a:xfrm flipV="1">
              <a:off x="6332409" y="3650906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Arrow Connector 407"/>
            <p:cNvCxnSpPr/>
            <p:nvPr/>
          </p:nvCxnSpPr>
          <p:spPr>
            <a:xfrm flipV="1">
              <a:off x="6332409" y="3062401"/>
              <a:ext cx="1584308" cy="17223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Arrow Connector 408"/>
            <p:cNvCxnSpPr/>
            <p:nvPr/>
          </p:nvCxnSpPr>
          <p:spPr>
            <a:xfrm flipV="1">
              <a:off x="6334103" y="2482215"/>
              <a:ext cx="1590028" cy="230326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Arrow Connector 409"/>
            <p:cNvCxnSpPr/>
            <p:nvPr/>
          </p:nvCxnSpPr>
          <p:spPr>
            <a:xfrm flipV="1">
              <a:off x="6332409" y="4790406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Arrow Connector 410"/>
            <p:cNvCxnSpPr/>
            <p:nvPr/>
          </p:nvCxnSpPr>
          <p:spPr>
            <a:xfrm flipV="1">
              <a:off x="6332409" y="4238547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Arrow Connector 411"/>
            <p:cNvCxnSpPr/>
            <p:nvPr/>
          </p:nvCxnSpPr>
          <p:spPr>
            <a:xfrm flipV="1">
              <a:off x="6332409" y="3650042"/>
              <a:ext cx="1584308" cy="17223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Arrow Connector 412"/>
            <p:cNvCxnSpPr/>
            <p:nvPr/>
          </p:nvCxnSpPr>
          <p:spPr>
            <a:xfrm flipV="1">
              <a:off x="6334103" y="3069856"/>
              <a:ext cx="1590028" cy="230326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Arrow Connector 413"/>
            <p:cNvCxnSpPr/>
            <p:nvPr/>
          </p:nvCxnSpPr>
          <p:spPr>
            <a:xfrm flipV="1">
              <a:off x="6332409" y="5364241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Arrow Connector 414"/>
            <p:cNvCxnSpPr/>
            <p:nvPr/>
          </p:nvCxnSpPr>
          <p:spPr>
            <a:xfrm flipV="1">
              <a:off x="6332409" y="4812382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Arrow Connector 415"/>
            <p:cNvCxnSpPr/>
            <p:nvPr/>
          </p:nvCxnSpPr>
          <p:spPr>
            <a:xfrm flipV="1">
              <a:off x="6332409" y="4223877"/>
              <a:ext cx="1584308" cy="17223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Arrow Connector 416"/>
            <p:cNvCxnSpPr/>
            <p:nvPr/>
          </p:nvCxnSpPr>
          <p:spPr>
            <a:xfrm flipV="1">
              <a:off x="6334103" y="3643691"/>
              <a:ext cx="1590028" cy="230326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9" name="Rectangle 418"/>
          <p:cNvSpPr/>
          <p:nvPr/>
        </p:nvSpPr>
        <p:spPr>
          <a:xfrm>
            <a:off x="1626865" y="1105879"/>
            <a:ext cx="74158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(2,2)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0" name="Rectangle 419"/>
          <p:cNvSpPr/>
          <p:nvPr/>
        </p:nvSpPr>
        <p:spPr>
          <a:xfrm>
            <a:off x="1626865" y="1681943"/>
            <a:ext cx="74158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(1,2)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1" name="Rectangle 420"/>
          <p:cNvSpPr/>
          <p:nvPr/>
        </p:nvSpPr>
        <p:spPr>
          <a:xfrm>
            <a:off x="1626865" y="2258007"/>
            <a:ext cx="7409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(0,2)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2" name="Rectangle 421"/>
          <p:cNvSpPr/>
          <p:nvPr/>
        </p:nvSpPr>
        <p:spPr>
          <a:xfrm>
            <a:off x="1626865" y="2834071"/>
            <a:ext cx="7409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(2,1)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3" name="Rectangle 422"/>
          <p:cNvSpPr/>
          <p:nvPr/>
        </p:nvSpPr>
        <p:spPr>
          <a:xfrm>
            <a:off x="1626865" y="3410135"/>
            <a:ext cx="7409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(1,1)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4" name="Rectangle 423"/>
          <p:cNvSpPr/>
          <p:nvPr/>
        </p:nvSpPr>
        <p:spPr>
          <a:xfrm>
            <a:off x="1626865" y="3986199"/>
            <a:ext cx="740367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(0,1)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5" name="Rectangle 424"/>
          <p:cNvSpPr/>
          <p:nvPr/>
        </p:nvSpPr>
        <p:spPr>
          <a:xfrm>
            <a:off x="1626865" y="4562263"/>
            <a:ext cx="740367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(2,0)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6" name="Rectangle 425"/>
          <p:cNvSpPr/>
          <p:nvPr/>
        </p:nvSpPr>
        <p:spPr>
          <a:xfrm>
            <a:off x="1626865" y="5138327"/>
            <a:ext cx="740367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(1,0)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7" name="Rectangle 426"/>
          <p:cNvSpPr/>
          <p:nvPr/>
        </p:nvSpPr>
        <p:spPr>
          <a:xfrm>
            <a:off x="1626865" y="5714391"/>
            <a:ext cx="73975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(0,0)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8" name="Rectangle 2"/>
          <p:cNvSpPr txBox="1">
            <a:spLocks noChangeArrowheads="1"/>
          </p:cNvSpPr>
          <p:nvPr/>
        </p:nvSpPr>
        <p:spPr>
          <a:xfrm>
            <a:off x="1762125" y="363538"/>
            <a:ext cx="7121525" cy="688975"/>
          </a:xfrm>
          <a:prstGeom prst="rect">
            <a:avLst/>
          </a:prstGeom>
        </p:spPr>
        <p:txBody>
          <a:bodyPr lIns="0" bIns="0"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altLang="nl-NL" kern="0" dirty="0" smtClean="0"/>
              <a:t>DYNAMIC PROGRAMMING (DP)</a:t>
            </a:r>
          </a:p>
          <a:p>
            <a:pPr eaLnBrk="1" hangingPunct="1"/>
            <a:r>
              <a:rPr lang="nl-NL" altLang="nl-NL" kern="0" dirty="0" err="1" smtClean="0"/>
              <a:t>Calculate</a:t>
            </a:r>
            <a:r>
              <a:rPr lang="nl-NL" altLang="nl-NL" kern="0" dirty="0" smtClean="0"/>
              <a:t> the exact </a:t>
            </a:r>
            <a:r>
              <a:rPr lang="nl-NL" altLang="nl-NL" kern="0" dirty="0" err="1" smtClean="0"/>
              <a:t>cost</a:t>
            </a:r>
            <a:r>
              <a:rPr lang="nl-NL" altLang="nl-NL" kern="0" dirty="0" smtClean="0"/>
              <a:t>-</a:t>
            </a:r>
            <a:r>
              <a:rPr lang="nl-NL" altLang="nl-NL" kern="0" dirty="0" err="1" smtClean="0"/>
              <a:t>to</a:t>
            </a:r>
            <a:r>
              <a:rPr lang="nl-NL" altLang="nl-NL" kern="0" dirty="0" smtClean="0"/>
              <a:t>-go </a:t>
            </a:r>
            <a:r>
              <a:rPr lang="nl-NL" altLang="nl-NL" kern="0" dirty="0" err="1" smtClean="0"/>
              <a:t>backwards</a:t>
            </a:r>
            <a:endParaRPr lang="en-US" altLang="nl-NL" kern="0" dirty="0" smtClean="0"/>
          </a:p>
        </p:txBody>
      </p:sp>
      <p:sp>
        <p:nvSpPr>
          <p:cNvPr id="432" name="TextBox 431"/>
          <p:cNvSpPr txBox="1"/>
          <p:nvPr/>
        </p:nvSpPr>
        <p:spPr>
          <a:xfrm>
            <a:off x="2690050" y="6525344"/>
            <a:ext cx="6453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(transitions only serve as illustration, not always feasible)</a:t>
            </a:r>
            <a:endParaRPr lang="en-US" sz="1400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8388424" y="1016638"/>
            <a:ext cx="720080" cy="4879477"/>
            <a:chOff x="8388424" y="967379"/>
            <a:chExt cx="720080" cy="4879477"/>
          </a:xfrm>
        </p:grpSpPr>
        <p:sp>
          <p:nvSpPr>
            <p:cNvPr id="433" name="TextBox 432"/>
            <p:cNvSpPr txBox="1"/>
            <p:nvPr/>
          </p:nvSpPr>
          <p:spPr>
            <a:xfrm>
              <a:off x="8388424" y="3879296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4</a:t>
              </a:r>
              <a:r>
                <a:rPr lang="nl-NL" sz="1200" b="1" dirty="0" smtClean="0"/>
                <a:t>(0,1)</a:t>
              </a:r>
              <a:endParaRPr lang="en-US" sz="1200" b="1" dirty="0"/>
            </a:p>
          </p:txBody>
        </p:sp>
        <p:sp>
          <p:nvSpPr>
            <p:cNvPr id="434" name="TextBox 433"/>
            <p:cNvSpPr txBox="1"/>
            <p:nvPr/>
          </p:nvSpPr>
          <p:spPr>
            <a:xfrm>
              <a:off x="8388424" y="3274576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4</a:t>
              </a:r>
              <a:r>
                <a:rPr lang="nl-NL" sz="1200" b="1" dirty="0" smtClean="0"/>
                <a:t>(1,1)</a:t>
              </a:r>
              <a:endParaRPr lang="en-US" sz="1200" b="1" dirty="0"/>
            </a:p>
          </p:txBody>
        </p:sp>
        <p:sp>
          <p:nvSpPr>
            <p:cNvPr id="435" name="TextBox 434"/>
            <p:cNvSpPr txBox="1"/>
            <p:nvPr/>
          </p:nvSpPr>
          <p:spPr>
            <a:xfrm>
              <a:off x="8388424" y="2677248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4</a:t>
              </a:r>
              <a:r>
                <a:rPr lang="nl-NL" sz="1200" b="1" dirty="0" smtClean="0"/>
                <a:t>(2,1)</a:t>
              </a:r>
              <a:endParaRPr lang="en-US" sz="1200" b="1" dirty="0"/>
            </a:p>
          </p:txBody>
        </p:sp>
        <p:sp>
          <p:nvSpPr>
            <p:cNvPr id="436" name="TextBox 435"/>
            <p:cNvSpPr txBox="1"/>
            <p:nvPr/>
          </p:nvSpPr>
          <p:spPr>
            <a:xfrm>
              <a:off x="8388424" y="2082909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4</a:t>
              </a:r>
              <a:r>
                <a:rPr lang="nl-NL" sz="1200" b="1" dirty="0" smtClean="0"/>
                <a:t>(0,2)</a:t>
              </a:r>
              <a:endParaRPr lang="en-US" sz="1200" b="1" dirty="0"/>
            </a:p>
          </p:txBody>
        </p:sp>
        <p:sp>
          <p:nvSpPr>
            <p:cNvPr id="437" name="TextBox 436"/>
            <p:cNvSpPr txBox="1"/>
            <p:nvPr/>
          </p:nvSpPr>
          <p:spPr>
            <a:xfrm>
              <a:off x="8388424" y="1546384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4</a:t>
              </a:r>
              <a:r>
                <a:rPr lang="nl-NL" sz="1200" b="1" dirty="0" smtClean="0"/>
                <a:t>(1,2)</a:t>
              </a:r>
              <a:endParaRPr lang="en-US" sz="1200" b="1" dirty="0"/>
            </a:p>
          </p:txBody>
        </p:sp>
        <p:sp>
          <p:nvSpPr>
            <p:cNvPr id="438" name="TextBox 437"/>
            <p:cNvSpPr txBox="1"/>
            <p:nvPr/>
          </p:nvSpPr>
          <p:spPr>
            <a:xfrm>
              <a:off x="8388424" y="4404237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4</a:t>
              </a:r>
              <a:r>
                <a:rPr lang="nl-NL" sz="1200" b="1" dirty="0" smtClean="0"/>
                <a:t>(2,0)</a:t>
              </a:r>
              <a:endParaRPr lang="en-US" sz="1200" b="1" dirty="0"/>
            </a:p>
          </p:txBody>
        </p:sp>
        <p:sp>
          <p:nvSpPr>
            <p:cNvPr id="439" name="TextBox 438"/>
            <p:cNvSpPr txBox="1"/>
            <p:nvPr/>
          </p:nvSpPr>
          <p:spPr>
            <a:xfrm>
              <a:off x="8388424" y="4988725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4</a:t>
              </a:r>
              <a:r>
                <a:rPr lang="nl-NL" sz="1200" b="1" dirty="0" smtClean="0"/>
                <a:t>(1,0)</a:t>
              </a:r>
              <a:endParaRPr lang="en-US" sz="1200" b="1" dirty="0"/>
            </a:p>
          </p:txBody>
        </p:sp>
        <p:sp>
          <p:nvSpPr>
            <p:cNvPr id="440" name="TextBox 439"/>
            <p:cNvSpPr txBox="1"/>
            <p:nvPr/>
          </p:nvSpPr>
          <p:spPr>
            <a:xfrm>
              <a:off x="8388424" y="5569857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4</a:t>
              </a:r>
              <a:r>
                <a:rPr lang="nl-NL" sz="1200" b="1" dirty="0" smtClean="0"/>
                <a:t>(0,0)</a:t>
              </a:r>
              <a:endParaRPr lang="en-US" sz="1200" b="1" dirty="0"/>
            </a:p>
          </p:txBody>
        </p:sp>
        <p:sp>
          <p:nvSpPr>
            <p:cNvPr id="441" name="TextBox 440"/>
            <p:cNvSpPr txBox="1"/>
            <p:nvPr/>
          </p:nvSpPr>
          <p:spPr>
            <a:xfrm>
              <a:off x="8388424" y="967379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4</a:t>
              </a:r>
              <a:r>
                <a:rPr lang="nl-NL" sz="1200" b="1" dirty="0" smtClean="0"/>
                <a:t>(2,2)</a:t>
              </a:r>
              <a:endParaRPr lang="en-US" sz="1200" b="1" dirty="0"/>
            </a:p>
          </p:txBody>
        </p:sp>
      </p:grpSp>
      <p:grpSp>
        <p:nvGrpSpPr>
          <p:cNvPr id="442" name="Group 441"/>
          <p:cNvGrpSpPr/>
          <p:nvPr/>
        </p:nvGrpSpPr>
        <p:grpSpPr>
          <a:xfrm>
            <a:off x="6773832" y="1023260"/>
            <a:ext cx="720080" cy="4879477"/>
            <a:chOff x="8388424" y="967379"/>
            <a:chExt cx="720080" cy="4879477"/>
          </a:xfrm>
        </p:grpSpPr>
        <p:sp>
          <p:nvSpPr>
            <p:cNvPr id="443" name="TextBox 442"/>
            <p:cNvSpPr txBox="1"/>
            <p:nvPr/>
          </p:nvSpPr>
          <p:spPr>
            <a:xfrm>
              <a:off x="8388424" y="3879296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3</a:t>
              </a:r>
              <a:r>
                <a:rPr lang="nl-NL" sz="1200" b="1" dirty="0" smtClean="0"/>
                <a:t>(0,1)</a:t>
              </a:r>
              <a:endParaRPr lang="en-US" sz="1200" b="1" dirty="0"/>
            </a:p>
          </p:txBody>
        </p:sp>
        <p:sp>
          <p:nvSpPr>
            <p:cNvPr id="444" name="TextBox 443"/>
            <p:cNvSpPr txBox="1"/>
            <p:nvPr/>
          </p:nvSpPr>
          <p:spPr>
            <a:xfrm>
              <a:off x="8388424" y="3274576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3</a:t>
              </a:r>
              <a:r>
                <a:rPr lang="nl-NL" sz="1200" b="1" dirty="0" smtClean="0"/>
                <a:t>(1,1)</a:t>
              </a:r>
              <a:endParaRPr lang="en-US" sz="1200" b="1" dirty="0"/>
            </a:p>
          </p:txBody>
        </p:sp>
        <p:sp>
          <p:nvSpPr>
            <p:cNvPr id="445" name="TextBox 444"/>
            <p:cNvSpPr txBox="1"/>
            <p:nvPr/>
          </p:nvSpPr>
          <p:spPr>
            <a:xfrm>
              <a:off x="8388424" y="2677248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3</a:t>
              </a:r>
              <a:r>
                <a:rPr lang="nl-NL" sz="1200" b="1" dirty="0" smtClean="0"/>
                <a:t>(2,1)</a:t>
              </a:r>
              <a:endParaRPr lang="en-US" sz="1200" b="1" dirty="0"/>
            </a:p>
          </p:txBody>
        </p:sp>
        <p:sp>
          <p:nvSpPr>
            <p:cNvPr id="446" name="TextBox 445"/>
            <p:cNvSpPr txBox="1"/>
            <p:nvPr/>
          </p:nvSpPr>
          <p:spPr>
            <a:xfrm>
              <a:off x="8388424" y="2082909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3</a:t>
              </a:r>
              <a:r>
                <a:rPr lang="nl-NL" sz="1200" b="1" dirty="0" smtClean="0"/>
                <a:t>(0,2)</a:t>
              </a:r>
              <a:endParaRPr lang="en-US" sz="1200" b="1" dirty="0"/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8388424" y="1546384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3</a:t>
              </a:r>
              <a:r>
                <a:rPr lang="nl-NL" sz="1200" b="1" dirty="0" smtClean="0"/>
                <a:t>(1,2)</a:t>
              </a:r>
              <a:endParaRPr lang="en-US" sz="1200" b="1" dirty="0"/>
            </a:p>
          </p:txBody>
        </p:sp>
        <p:sp>
          <p:nvSpPr>
            <p:cNvPr id="448" name="TextBox 447"/>
            <p:cNvSpPr txBox="1"/>
            <p:nvPr/>
          </p:nvSpPr>
          <p:spPr>
            <a:xfrm>
              <a:off x="8388424" y="4404237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3</a:t>
              </a:r>
              <a:r>
                <a:rPr lang="nl-NL" sz="1200" b="1" dirty="0" smtClean="0"/>
                <a:t>(2,0)</a:t>
              </a:r>
              <a:endParaRPr lang="en-US" sz="1200" b="1" dirty="0"/>
            </a:p>
          </p:txBody>
        </p:sp>
        <p:sp>
          <p:nvSpPr>
            <p:cNvPr id="449" name="TextBox 448"/>
            <p:cNvSpPr txBox="1"/>
            <p:nvPr/>
          </p:nvSpPr>
          <p:spPr>
            <a:xfrm>
              <a:off x="8388424" y="4988725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3</a:t>
              </a:r>
              <a:r>
                <a:rPr lang="nl-NL" sz="1200" b="1" dirty="0" smtClean="0"/>
                <a:t>(1,0)</a:t>
              </a:r>
              <a:endParaRPr lang="en-US" sz="1200" b="1" dirty="0"/>
            </a:p>
          </p:txBody>
        </p:sp>
        <p:sp>
          <p:nvSpPr>
            <p:cNvPr id="450" name="TextBox 449"/>
            <p:cNvSpPr txBox="1"/>
            <p:nvPr/>
          </p:nvSpPr>
          <p:spPr>
            <a:xfrm>
              <a:off x="8388424" y="5569857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3</a:t>
              </a:r>
              <a:r>
                <a:rPr lang="nl-NL" sz="1200" b="1" dirty="0" smtClean="0"/>
                <a:t>(0,0)</a:t>
              </a:r>
              <a:endParaRPr lang="en-US" sz="1200" b="1" dirty="0"/>
            </a:p>
          </p:txBody>
        </p:sp>
        <p:sp>
          <p:nvSpPr>
            <p:cNvPr id="451" name="TextBox 450"/>
            <p:cNvSpPr txBox="1"/>
            <p:nvPr/>
          </p:nvSpPr>
          <p:spPr>
            <a:xfrm>
              <a:off x="8388424" y="967379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3</a:t>
              </a:r>
              <a:r>
                <a:rPr lang="nl-NL" sz="1200" b="1" dirty="0" smtClean="0"/>
                <a:t>(2,2)</a:t>
              </a:r>
              <a:endParaRPr lang="en-US" sz="1200" b="1" dirty="0"/>
            </a:p>
          </p:txBody>
        </p:sp>
      </p:grpSp>
      <p:grpSp>
        <p:nvGrpSpPr>
          <p:cNvPr id="452" name="Group 451"/>
          <p:cNvGrpSpPr/>
          <p:nvPr/>
        </p:nvGrpSpPr>
        <p:grpSpPr>
          <a:xfrm>
            <a:off x="5214592" y="1023260"/>
            <a:ext cx="720080" cy="4879477"/>
            <a:chOff x="8388424" y="967379"/>
            <a:chExt cx="720080" cy="4879477"/>
          </a:xfrm>
        </p:grpSpPr>
        <p:sp>
          <p:nvSpPr>
            <p:cNvPr id="453" name="TextBox 452"/>
            <p:cNvSpPr txBox="1"/>
            <p:nvPr/>
          </p:nvSpPr>
          <p:spPr>
            <a:xfrm>
              <a:off x="8388424" y="3879296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2</a:t>
              </a:r>
              <a:r>
                <a:rPr lang="nl-NL" sz="1200" b="1" dirty="0" smtClean="0"/>
                <a:t>(0,1)</a:t>
              </a:r>
              <a:endParaRPr lang="en-US" sz="1200" b="1" dirty="0"/>
            </a:p>
          </p:txBody>
        </p:sp>
        <p:sp>
          <p:nvSpPr>
            <p:cNvPr id="454" name="TextBox 453"/>
            <p:cNvSpPr txBox="1"/>
            <p:nvPr/>
          </p:nvSpPr>
          <p:spPr>
            <a:xfrm>
              <a:off x="8388424" y="3274576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2</a:t>
              </a:r>
              <a:r>
                <a:rPr lang="nl-NL" sz="1200" b="1" dirty="0" smtClean="0"/>
                <a:t>(1,1)</a:t>
              </a:r>
              <a:endParaRPr lang="en-US" sz="1200" b="1" dirty="0"/>
            </a:p>
          </p:txBody>
        </p:sp>
        <p:sp>
          <p:nvSpPr>
            <p:cNvPr id="455" name="TextBox 454"/>
            <p:cNvSpPr txBox="1"/>
            <p:nvPr/>
          </p:nvSpPr>
          <p:spPr>
            <a:xfrm>
              <a:off x="8388424" y="2677248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2</a:t>
              </a:r>
              <a:r>
                <a:rPr lang="nl-NL" sz="1200" b="1" dirty="0" smtClean="0"/>
                <a:t>(2,1)</a:t>
              </a:r>
              <a:endParaRPr lang="en-US" sz="1200" b="1" dirty="0"/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8388424" y="2082909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2</a:t>
              </a:r>
              <a:r>
                <a:rPr lang="nl-NL" sz="1200" b="1" dirty="0" smtClean="0"/>
                <a:t>(0,2)</a:t>
              </a:r>
              <a:endParaRPr lang="en-US" sz="1200" b="1" dirty="0"/>
            </a:p>
          </p:txBody>
        </p:sp>
        <p:sp>
          <p:nvSpPr>
            <p:cNvPr id="457" name="TextBox 456"/>
            <p:cNvSpPr txBox="1"/>
            <p:nvPr/>
          </p:nvSpPr>
          <p:spPr>
            <a:xfrm>
              <a:off x="8388424" y="1546384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2</a:t>
              </a:r>
              <a:r>
                <a:rPr lang="nl-NL" sz="1200" b="1" dirty="0" smtClean="0"/>
                <a:t>(1,2)</a:t>
              </a:r>
              <a:endParaRPr lang="en-US" sz="1200" b="1" dirty="0"/>
            </a:p>
          </p:txBody>
        </p:sp>
        <p:sp>
          <p:nvSpPr>
            <p:cNvPr id="458" name="TextBox 457"/>
            <p:cNvSpPr txBox="1"/>
            <p:nvPr/>
          </p:nvSpPr>
          <p:spPr>
            <a:xfrm>
              <a:off x="8388424" y="4404237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2</a:t>
              </a:r>
              <a:r>
                <a:rPr lang="nl-NL" sz="1200" b="1" dirty="0" smtClean="0"/>
                <a:t>(2,0)</a:t>
              </a:r>
              <a:endParaRPr lang="en-US" sz="1200" b="1" dirty="0"/>
            </a:p>
          </p:txBody>
        </p:sp>
        <p:sp>
          <p:nvSpPr>
            <p:cNvPr id="459" name="TextBox 458"/>
            <p:cNvSpPr txBox="1"/>
            <p:nvPr/>
          </p:nvSpPr>
          <p:spPr>
            <a:xfrm>
              <a:off x="8388424" y="4988725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2</a:t>
              </a:r>
              <a:r>
                <a:rPr lang="nl-NL" sz="1200" b="1" dirty="0" smtClean="0"/>
                <a:t>(1,0)</a:t>
              </a:r>
              <a:endParaRPr lang="en-US" sz="1200" b="1" dirty="0"/>
            </a:p>
          </p:txBody>
        </p:sp>
        <p:sp>
          <p:nvSpPr>
            <p:cNvPr id="460" name="TextBox 459"/>
            <p:cNvSpPr txBox="1"/>
            <p:nvPr/>
          </p:nvSpPr>
          <p:spPr>
            <a:xfrm>
              <a:off x="8388424" y="5569857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2</a:t>
              </a:r>
              <a:r>
                <a:rPr lang="nl-NL" sz="1200" b="1" dirty="0" smtClean="0"/>
                <a:t>(0,0)</a:t>
              </a:r>
              <a:endParaRPr lang="en-US" sz="1200" b="1" dirty="0"/>
            </a:p>
          </p:txBody>
        </p:sp>
        <p:sp>
          <p:nvSpPr>
            <p:cNvPr id="461" name="TextBox 460"/>
            <p:cNvSpPr txBox="1"/>
            <p:nvPr/>
          </p:nvSpPr>
          <p:spPr>
            <a:xfrm>
              <a:off x="8388424" y="967379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2</a:t>
              </a:r>
              <a:r>
                <a:rPr lang="nl-NL" sz="1200" b="1" dirty="0" smtClean="0"/>
                <a:t>(2,2)</a:t>
              </a:r>
              <a:endParaRPr lang="en-US" sz="1200" b="1" dirty="0"/>
            </a:p>
          </p:txBody>
        </p:sp>
      </p:grpSp>
      <p:grpSp>
        <p:nvGrpSpPr>
          <p:cNvPr id="462" name="Group 461"/>
          <p:cNvGrpSpPr/>
          <p:nvPr/>
        </p:nvGrpSpPr>
        <p:grpSpPr>
          <a:xfrm>
            <a:off x="3583478" y="1023260"/>
            <a:ext cx="720080" cy="4879477"/>
            <a:chOff x="8388424" y="967379"/>
            <a:chExt cx="720080" cy="4879477"/>
          </a:xfrm>
        </p:grpSpPr>
        <p:sp>
          <p:nvSpPr>
            <p:cNvPr id="463" name="TextBox 462"/>
            <p:cNvSpPr txBox="1"/>
            <p:nvPr/>
          </p:nvSpPr>
          <p:spPr>
            <a:xfrm>
              <a:off x="8388424" y="3879296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1</a:t>
              </a:r>
              <a:r>
                <a:rPr lang="nl-NL" sz="1200" b="1" dirty="0" smtClean="0"/>
                <a:t>(0,1)</a:t>
              </a:r>
              <a:endParaRPr lang="en-US" sz="1200" b="1" dirty="0"/>
            </a:p>
          </p:txBody>
        </p:sp>
        <p:sp>
          <p:nvSpPr>
            <p:cNvPr id="464" name="TextBox 463"/>
            <p:cNvSpPr txBox="1"/>
            <p:nvPr/>
          </p:nvSpPr>
          <p:spPr>
            <a:xfrm>
              <a:off x="8388424" y="3274576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1</a:t>
              </a:r>
              <a:r>
                <a:rPr lang="nl-NL" sz="1200" b="1" dirty="0" smtClean="0"/>
                <a:t>(1,1)</a:t>
              </a:r>
              <a:endParaRPr lang="en-US" sz="1200" b="1" dirty="0"/>
            </a:p>
          </p:txBody>
        </p:sp>
        <p:sp>
          <p:nvSpPr>
            <p:cNvPr id="465" name="TextBox 464"/>
            <p:cNvSpPr txBox="1"/>
            <p:nvPr/>
          </p:nvSpPr>
          <p:spPr>
            <a:xfrm>
              <a:off x="8388424" y="2677248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1</a:t>
              </a:r>
              <a:r>
                <a:rPr lang="nl-NL" sz="1200" b="1" dirty="0" smtClean="0"/>
                <a:t>(2,1)</a:t>
              </a:r>
              <a:endParaRPr lang="en-US" sz="1200" b="1" dirty="0"/>
            </a:p>
          </p:txBody>
        </p:sp>
        <p:sp>
          <p:nvSpPr>
            <p:cNvPr id="466" name="TextBox 465"/>
            <p:cNvSpPr txBox="1"/>
            <p:nvPr/>
          </p:nvSpPr>
          <p:spPr>
            <a:xfrm>
              <a:off x="8388424" y="2082909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1</a:t>
              </a:r>
              <a:r>
                <a:rPr lang="nl-NL" sz="1200" b="1" dirty="0" smtClean="0"/>
                <a:t>(0,2)</a:t>
              </a:r>
              <a:endParaRPr lang="en-US" sz="1200" b="1" dirty="0"/>
            </a:p>
          </p:txBody>
        </p:sp>
        <p:sp>
          <p:nvSpPr>
            <p:cNvPr id="467" name="TextBox 466"/>
            <p:cNvSpPr txBox="1"/>
            <p:nvPr/>
          </p:nvSpPr>
          <p:spPr>
            <a:xfrm>
              <a:off x="8388424" y="1546384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1</a:t>
              </a:r>
              <a:r>
                <a:rPr lang="nl-NL" sz="1200" b="1" dirty="0" smtClean="0"/>
                <a:t>(1,2)</a:t>
              </a:r>
              <a:endParaRPr lang="en-US" sz="1200" b="1" dirty="0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8388424" y="4404237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1</a:t>
              </a:r>
              <a:r>
                <a:rPr lang="nl-NL" sz="1200" b="1" dirty="0" smtClean="0"/>
                <a:t>(2,0)</a:t>
              </a:r>
              <a:endParaRPr lang="en-US" sz="1200" b="1" dirty="0"/>
            </a:p>
          </p:txBody>
        </p:sp>
        <p:sp>
          <p:nvSpPr>
            <p:cNvPr id="469" name="TextBox 468"/>
            <p:cNvSpPr txBox="1"/>
            <p:nvPr/>
          </p:nvSpPr>
          <p:spPr>
            <a:xfrm>
              <a:off x="8388424" y="4988725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1</a:t>
              </a:r>
              <a:r>
                <a:rPr lang="nl-NL" sz="1200" b="1" dirty="0" smtClean="0"/>
                <a:t>(1,0)</a:t>
              </a:r>
              <a:endParaRPr lang="en-US" sz="1200" b="1" dirty="0"/>
            </a:p>
          </p:txBody>
        </p:sp>
        <p:sp>
          <p:nvSpPr>
            <p:cNvPr id="470" name="TextBox 469"/>
            <p:cNvSpPr txBox="1"/>
            <p:nvPr/>
          </p:nvSpPr>
          <p:spPr>
            <a:xfrm>
              <a:off x="8388424" y="5569857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1</a:t>
              </a:r>
              <a:r>
                <a:rPr lang="nl-NL" sz="1200" b="1" dirty="0" smtClean="0"/>
                <a:t>(0,0)</a:t>
              </a:r>
              <a:endParaRPr lang="en-US" sz="1200" b="1" dirty="0"/>
            </a:p>
          </p:txBody>
        </p:sp>
        <p:sp>
          <p:nvSpPr>
            <p:cNvPr id="471" name="TextBox 470"/>
            <p:cNvSpPr txBox="1"/>
            <p:nvPr/>
          </p:nvSpPr>
          <p:spPr>
            <a:xfrm>
              <a:off x="8388424" y="967379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1</a:t>
              </a:r>
              <a:r>
                <a:rPr lang="nl-NL" sz="1200" b="1" dirty="0" smtClean="0"/>
                <a:t>(2,2)</a:t>
              </a:r>
              <a:endParaRPr lang="en-US" sz="1200" b="1" dirty="0"/>
            </a:p>
          </p:txBody>
        </p:sp>
      </p:grpSp>
      <p:grpSp>
        <p:nvGrpSpPr>
          <p:cNvPr id="472" name="Group 471"/>
          <p:cNvGrpSpPr/>
          <p:nvPr/>
        </p:nvGrpSpPr>
        <p:grpSpPr>
          <a:xfrm>
            <a:off x="2041978" y="1029217"/>
            <a:ext cx="720080" cy="4879477"/>
            <a:chOff x="8388424" y="967379"/>
            <a:chExt cx="720080" cy="4879477"/>
          </a:xfrm>
        </p:grpSpPr>
        <p:sp>
          <p:nvSpPr>
            <p:cNvPr id="473" name="TextBox 472"/>
            <p:cNvSpPr txBox="1"/>
            <p:nvPr/>
          </p:nvSpPr>
          <p:spPr>
            <a:xfrm>
              <a:off x="8388424" y="3879296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0</a:t>
              </a:r>
              <a:r>
                <a:rPr lang="nl-NL" sz="1200" b="1" dirty="0" smtClean="0"/>
                <a:t>(0,1)</a:t>
              </a:r>
              <a:endParaRPr lang="en-US" sz="1200" b="1" dirty="0"/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8388424" y="3274576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0</a:t>
              </a:r>
              <a:r>
                <a:rPr lang="nl-NL" sz="1200" b="1" dirty="0" smtClean="0"/>
                <a:t>(1,1)</a:t>
              </a:r>
              <a:endParaRPr lang="en-US" sz="1200" b="1" dirty="0"/>
            </a:p>
          </p:txBody>
        </p:sp>
        <p:sp>
          <p:nvSpPr>
            <p:cNvPr id="475" name="TextBox 474"/>
            <p:cNvSpPr txBox="1"/>
            <p:nvPr/>
          </p:nvSpPr>
          <p:spPr>
            <a:xfrm>
              <a:off x="8388424" y="2677248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0</a:t>
              </a:r>
              <a:r>
                <a:rPr lang="nl-NL" sz="1200" b="1" dirty="0" smtClean="0"/>
                <a:t>(2,1)</a:t>
              </a:r>
              <a:endParaRPr lang="en-US" sz="1200" b="1" dirty="0"/>
            </a:p>
          </p:txBody>
        </p:sp>
        <p:sp>
          <p:nvSpPr>
            <p:cNvPr id="476" name="TextBox 475"/>
            <p:cNvSpPr txBox="1"/>
            <p:nvPr/>
          </p:nvSpPr>
          <p:spPr>
            <a:xfrm>
              <a:off x="8388424" y="2082909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0</a:t>
              </a:r>
              <a:r>
                <a:rPr lang="nl-NL" sz="1200" b="1" dirty="0" smtClean="0"/>
                <a:t>(0,2)</a:t>
              </a:r>
              <a:endParaRPr lang="en-US" sz="1200" b="1" dirty="0"/>
            </a:p>
          </p:txBody>
        </p:sp>
        <p:sp>
          <p:nvSpPr>
            <p:cNvPr id="477" name="TextBox 476"/>
            <p:cNvSpPr txBox="1"/>
            <p:nvPr/>
          </p:nvSpPr>
          <p:spPr>
            <a:xfrm>
              <a:off x="8388424" y="1546384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0</a:t>
              </a:r>
              <a:r>
                <a:rPr lang="nl-NL" sz="1200" b="1" dirty="0" smtClean="0"/>
                <a:t>(1,2)</a:t>
              </a:r>
              <a:endParaRPr lang="en-US" sz="1200" b="1" dirty="0"/>
            </a:p>
          </p:txBody>
        </p:sp>
        <p:sp>
          <p:nvSpPr>
            <p:cNvPr id="478" name="TextBox 477"/>
            <p:cNvSpPr txBox="1"/>
            <p:nvPr/>
          </p:nvSpPr>
          <p:spPr>
            <a:xfrm>
              <a:off x="8388424" y="4404237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0</a:t>
              </a:r>
              <a:r>
                <a:rPr lang="nl-NL" sz="1200" b="1" dirty="0" smtClean="0"/>
                <a:t>(2,0)</a:t>
              </a:r>
              <a:endParaRPr lang="en-US" sz="1200" b="1" dirty="0"/>
            </a:p>
          </p:txBody>
        </p:sp>
        <p:sp>
          <p:nvSpPr>
            <p:cNvPr id="479" name="TextBox 478"/>
            <p:cNvSpPr txBox="1"/>
            <p:nvPr/>
          </p:nvSpPr>
          <p:spPr>
            <a:xfrm>
              <a:off x="8388424" y="4988725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0</a:t>
              </a:r>
              <a:r>
                <a:rPr lang="nl-NL" sz="1200" b="1" dirty="0" smtClean="0"/>
                <a:t>(1,0)</a:t>
              </a:r>
              <a:endParaRPr lang="en-US" sz="1200" b="1" dirty="0"/>
            </a:p>
          </p:txBody>
        </p:sp>
        <p:sp>
          <p:nvSpPr>
            <p:cNvPr id="480" name="TextBox 479"/>
            <p:cNvSpPr txBox="1"/>
            <p:nvPr/>
          </p:nvSpPr>
          <p:spPr>
            <a:xfrm>
              <a:off x="8388424" y="5569857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0</a:t>
              </a:r>
              <a:r>
                <a:rPr lang="nl-NL" sz="1200" b="1" dirty="0" smtClean="0"/>
                <a:t>(0,0)</a:t>
              </a:r>
              <a:endParaRPr lang="en-US" sz="1200" b="1" dirty="0"/>
            </a:p>
          </p:txBody>
        </p:sp>
        <p:sp>
          <p:nvSpPr>
            <p:cNvPr id="481" name="TextBox 480"/>
            <p:cNvSpPr txBox="1"/>
            <p:nvPr/>
          </p:nvSpPr>
          <p:spPr>
            <a:xfrm>
              <a:off x="8388424" y="967379"/>
              <a:ext cx="720080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V</a:t>
              </a:r>
              <a:r>
                <a:rPr lang="nl-NL" sz="1200" b="1" baseline="-25000" dirty="0" smtClean="0"/>
                <a:t>0</a:t>
              </a:r>
              <a:r>
                <a:rPr lang="nl-NL" sz="1200" b="1" dirty="0" smtClean="0"/>
                <a:t>(2,2)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8067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CHOIR Seminar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DYNAMIC PROGRAMMING FORMULATION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Solve: 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dirty="0" smtClean="0"/>
          </a:p>
          <a:p>
            <a:pPr eaLnBrk="1" hangingPunct="1"/>
            <a:r>
              <a:rPr lang="en-US" dirty="0" smtClean="0"/>
              <a:t>Where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By backward induction.</a:t>
            </a: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16</a:t>
            </a:fld>
            <a:r>
              <a:rPr lang="en-GB" dirty="0" smtClean="0"/>
              <a:t>/26</a:t>
            </a:r>
            <a:endParaRPr lang="en-GB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124"/>
            <a:ext cx="6372200" cy="57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94" y="2117997"/>
            <a:ext cx="6019824" cy="229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9160"/>
            <a:ext cx="3384376" cy="64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979" y="4544865"/>
            <a:ext cx="4401454" cy="82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6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CHOIR Seminar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THREE CURSUS OF DIMENSIONALITY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State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too </a:t>
                </a:r>
                <a:r>
                  <a:rPr lang="en-US" dirty="0"/>
                  <a:t>large to 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smtClean="0"/>
                  <a:t>all states: </a:t>
                </a:r>
              </a:p>
              <a:p>
                <a:pPr marL="739775" lvl="1" indent="-457200"/>
                <a:r>
                  <a:rPr lang="en-US" dirty="0" smtClean="0"/>
                  <a:t>Suppose </a:t>
                </a:r>
                <a:r>
                  <a:rPr lang="en-US" dirty="0"/>
                  <a:t>we have a maximum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/>
                  <a:t> for the number of patients per queue and per number of time periods waiting. </a:t>
                </a:r>
                <a:r>
                  <a:rPr lang="en-US" dirty="0" smtClean="0"/>
                  <a:t>Then, the number of states per time period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𝐽</m:t>
                            </m:r>
                          </m:e>
                        </m:d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𝑈</m:t>
                        </m:r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739775" lvl="1" indent="-457200"/>
                <a:r>
                  <a:rPr lang="en-US" dirty="0" smtClean="0"/>
                  <a:t>Suppose we have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40</a:t>
                </a:r>
                <a:r>
                  <a:rPr lang="en-US" dirty="0" smtClean="0"/>
                  <a:t> queues (e.g., </a:t>
                </a:r>
                <a:r>
                  <a:rPr lang="en-US" i="1" dirty="0">
                    <a:solidFill>
                      <a:schemeClr val="accent6"/>
                    </a:solidFill>
                  </a:rPr>
                  <a:t>8</a:t>
                </a:r>
                <a:r>
                  <a:rPr lang="en-US" dirty="0"/>
                  <a:t> care processes with an average of </a:t>
                </a:r>
                <a:r>
                  <a:rPr lang="en-US" i="1" dirty="0">
                    <a:solidFill>
                      <a:schemeClr val="accent6"/>
                    </a:solidFill>
                  </a:rPr>
                  <a:t>5</a:t>
                </a:r>
                <a:r>
                  <a:rPr lang="en-US" dirty="0"/>
                  <a:t> </a:t>
                </a:r>
                <a:r>
                  <a:rPr lang="en-US" dirty="0" smtClean="0"/>
                  <a:t>stages), </a:t>
                </a:r>
                <a:r>
                  <a:rPr lang="en-US" dirty="0"/>
                  <a:t>and a maximum </a:t>
                </a:r>
                <a:r>
                  <a:rPr lang="en-US" dirty="0" smtClean="0"/>
                  <a:t>of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4</a:t>
                </a:r>
                <a:r>
                  <a:rPr lang="en-US" dirty="0" smtClean="0"/>
                  <a:t> time </a:t>
                </a:r>
                <a:r>
                  <a:rPr lang="en-US" dirty="0"/>
                  <a:t>periods </a:t>
                </a:r>
                <a:r>
                  <a:rPr lang="en-US" dirty="0" smtClean="0"/>
                  <a:t>waiting. Then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nl-NL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p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160</m:t>
                        </m:r>
                      </m:sup>
                    </m:sSup>
                  </m:oMath>
                </a14:m>
                <a:r>
                  <a:rPr lang="en-US" dirty="0" smtClean="0"/>
                  <a:t> states, which is intractable for any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nl-NL" b="0" i="1" smtClean="0">
                        <a:solidFill>
                          <a:schemeClr val="accent6"/>
                        </a:solidFill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Decision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𝒳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(combination of patients to treat) is too large to evaluate the impact of every decision.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Outcome </a:t>
                </a:r>
                <a:r>
                  <a:rPr lang="en-US" dirty="0"/>
                  <a:t>space (possible states for the next time period) </a:t>
                </a:r>
                <a:r>
                  <a:rPr lang="en-US" dirty="0" smtClean="0"/>
                  <a:t>is too large to compute the expectation </a:t>
                </a:r>
                <a:r>
                  <a:rPr lang="en-US" dirty="0"/>
                  <a:t>of cost-to-go). </a:t>
                </a:r>
                <a:r>
                  <a:rPr lang="en-US" dirty="0" smtClean="0"/>
                  <a:t>Outcome space is large because state space and decision space is large.</a:t>
                </a:r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98" t="-642" r="-68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17</a:t>
            </a:fld>
            <a:r>
              <a:rPr lang="en-GB" dirty="0" smtClean="0"/>
              <a:t>/26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68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extBox 473"/>
          <p:cNvSpPr txBox="1"/>
          <p:nvPr/>
        </p:nvSpPr>
        <p:spPr>
          <a:xfrm>
            <a:off x="8388424" y="392855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(0,1)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5" name="TextBox 474"/>
          <p:cNvSpPr txBox="1"/>
          <p:nvPr/>
        </p:nvSpPr>
        <p:spPr>
          <a:xfrm>
            <a:off x="8388424" y="332383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(1,1)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6" name="TextBox 475"/>
          <p:cNvSpPr txBox="1"/>
          <p:nvPr/>
        </p:nvSpPr>
        <p:spPr>
          <a:xfrm>
            <a:off x="8388424" y="272650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(2,1)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7" name="TextBox 476"/>
          <p:cNvSpPr txBox="1"/>
          <p:nvPr/>
        </p:nvSpPr>
        <p:spPr>
          <a:xfrm>
            <a:off x="8388424" y="213216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(0,2)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8" name="TextBox 477"/>
          <p:cNvSpPr txBox="1"/>
          <p:nvPr/>
        </p:nvSpPr>
        <p:spPr>
          <a:xfrm>
            <a:off x="8388424" y="159564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(1,2)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9" name="TextBox 478"/>
          <p:cNvSpPr txBox="1"/>
          <p:nvPr/>
        </p:nvSpPr>
        <p:spPr>
          <a:xfrm>
            <a:off x="8388424" y="445349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(2,0)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0" name="TextBox 479"/>
          <p:cNvSpPr txBox="1"/>
          <p:nvPr/>
        </p:nvSpPr>
        <p:spPr>
          <a:xfrm>
            <a:off x="8388424" y="503798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(1,0)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1" name="TextBox 480"/>
          <p:cNvSpPr txBox="1"/>
          <p:nvPr/>
        </p:nvSpPr>
        <p:spPr>
          <a:xfrm>
            <a:off x="8388424" y="561911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(0,0)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2" name="TextBox 481"/>
          <p:cNvSpPr txBox="1"/>
          <p:nvPr/>
        </p:nvSpPr>
        <p:spPr>
          <a:xfrm>
            <a:off x="8388424" y="101663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(2,2)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4" name="TextBox 483"/>
          <p:cNvSpPr txBox="1"/>
          <p:nvPr/>
        </p:nvSpPr>
        <p:spPr>
          <a:xfrm>
            <a:off x="6773832" y="39351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(0,1)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5" name="TextBox 484"/>
          <p:cNvSpPr txBox="1"/>
          <p:nvPr/>
        </p:nvSpPr>
        <p:spPr>
          <a:xfrm>
            <a:off x="6773832" y="333045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(1,1)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6" name="TextBox 485"/>
          <p:cNvSpPr txBox="1"/>
          <p:nvPr/>
        </p:nvSpPr>
        <p:spPr>
          <a:xfrm>
            <a:off x="6773832" y="273312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(2,1)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7" name="TextBox 486"/>
          <p:cNvSpPr txBox="1"/>
          <p:nvPr/>
        </p:nvSpPr>
        <p:spPr>
          <a:xfrm>
            <a:off x="6773832" y="213879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(0,2)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8" name="TextBox 487"/>
          <p:cNvSpPr txBox="1"/>
          <p:nvPr/>
        </p:nvSpPr>
        <p:spPr>
          <a:xfrm>
            <a:off x="6773832" y="160226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(1,2)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9" name="TextBox 488"/>
          <p:cNvSpPr txBox="1"/>
          <p:nvPr/>
        </p:nvSpPr>
        <p:spPr>
          <a:xfrm>
            <a:off x="6773832" y="446011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(2,0)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0" name="TextBox 489"/>
          <p:cNvSpPr txBox="1"/>
          <p:nvPr/>
        </p:nvSpPr>
        <p:spPr>
          <a:xfrm>
            <a:off x="6773832" y="504460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(1,0)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1" name="TextBox 490"/>
          <p:cNvSpPr txBox="1"/>
          <p:nvPr/>
        </p:nvSpPr>
        <p:spPr>
          <a:xfrm>
            <a:off x="6773832" y="562573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(0,0)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2" name="TextBox 491"/>
          <p:cNvSpPr txBox="1"/>
          <p:nvPr/>
        </p:nvSpPr>
        <p:spPr>
          <a:xfrm>
            <a:off x="6773832" y="102326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(2,2)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4" name="TextBox 493"/>
          <p:cNvSpPr txBox="1"/>
          <p:nvPr/>
        </p:nvSpPr>
        <p:spPr>
          <a:xfrm>
            <a:off x="5214592" y="39351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(0,1)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5" name="TextBox 494"/>
          <p:cNvSpPr txBox="1"/>
          <p:nvPr/>
        </p:nvSpPr>
        <p:spPr>
          <a:xfrm>
            <a:off x="5214592" y="333045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(1,1)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6" name="TextBox 495"/>
          <p:cNvSpPr txBox="1"/>
          <p:nvPr/>
        </p:nvSpPr>
        <p:spPr>
          <a:xfrm>
            <a:off x="5214592" y="273312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(2,1)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7" name="TextBox 496"/>
          <p:cNvSpPr txBox="1"/>
          <p:nvPr/>
        </p:nvSpPr>
        <p:spPr>
          <a:xfrm>
            <a:off x="5214592" y="213879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(0,2)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8" name="TextBox 497"/>
          <p:cNvSpPr txBox="1"/>
          <p:nvPr/>
        </p:nvSpPr>
        <p:spPr>
          <a:xfrm>
            <a:off x="5214592" y="160226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(1,2)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9" name="TextBox 498"/>
          <p:cNvSpPr txBox="1"/>
          <p:nvPr/>
        </p:nvSpPr>
        <p:spPr>
          <a:xfrm>
            <a:off x="5214592" y="446011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(2,0)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0" name="TextBox 499"/>
          <p:cNvSpPr txBox="1"/>
          <p:nvPr/>
        </p:nvSpPr>
        <p:spPr>
          <a:xfrm>
            <a:off x="5214592" y="504460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(1,0)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1" name="TextBox 500"/>
          <p:cNvSpPr txBox="1"/>
          <p:nvPr/>
        </p:nvSpPr>
        <p:spPr>
          <a:xfrm>
            <a:off x="5214592" y="562573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(0,0)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2" name="TextBox 501"/>
          <p:cNvSpPr txBox="1"/>
          <p:nvPr/>
        </p:nvSpPr>
        <p:spPr>
          <a:xfrm>
            <a:off x="5214592" y="102326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(2,2)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4" name="TextBox 503"/>
          <p:cNvSpPr txBox="1"/>
          <p:nvPr/>
        </p:nvSpPr>
        <p:spPr>
          <a:xfrm>
            <a:off x="3583478" y="39351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(0,1)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5" name="TextBox 504"/>
          <p:cNvSpPr txBox="1"/>
          <p:nvPr/>
        </p:nvSpPr>
        <p:spPr>
          <a:xfrm>
            <a:off x="3583478" y="333045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(1,1)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6" name="TextBox 505"/>
          <p:cNvSpPr txBox="1"/>
          <p:nvPr/>
        </p:nvSpPr>
        <p:spPr>
          <a:xfrm>
            <a:off x="3583478" y="273312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(2,1)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7" name="TextBox 506"/>
          <p:cNvSpPr txBox="1"/>
          <p:nvPr/>
        </p:nvSpPr>
        <p:spPr>
          <a:xfrm>
            <a:off x="3583478" y="213879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(0,2)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8" name="TextBox 507"/>
          <p:cNvSpPr txBox="1"/>
          <p:nvPr/>
        </p:nvSpPr>
        <p:spPr>
          <a:xfrm>
            <a:off x="3583478" y="160226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(1,2)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9" name="TextBox 508"/>
          <p:cNvSpPr txBox="1"/>
          <p:nvPr/>
        </p:nvSpPr>
        <p:spPr>
          <a:xfrm>
            <a:off x="3583478" y="446011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(2,0)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0" name="TextBox 509"/>
          <p:cNvSpPr txBox="1"/>
          <p:nvPr/>
        </p:nvSpPr>
        <p:spPr>
          <a:xfrm>
            <a:off x="3583478" y="504460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(1,0)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1" name="TextBox 510"/>
          <p:cNvSpPr txBox="1"/>
          <p:nvPr/>
        </p:nvSpPr>
        <p:spPr>
          <a:xfrm>
            <a:off x="3583478" y="562573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(0,0)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" name="TextBox 511"/>
          <p:cNvSpPr txBox="1"/>
          <p:nvPr/>
        </p:nvSpPr>
        <p:spPr>
          <a:xfrm>
            <a:off x="3583478" y="102326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(2,2)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4" name="TextBox 513"/>
          <p:cNvSpPr txBox="1"/>
          <p:nvPr/>
        </p:nvSpPr>
        <p:spPr>
          <a:xfrm>
            <a:off x="2041978" y="394113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(0,1)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5" name="TextBox 514"/>
          <p:cNvSpPr txBox="1"/>
          <p:nvPr/>
        </p:nvSpPr>
        <p:spPr>
          <a:xfrm>
            <a:off x="2041978" y="333641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(1,1)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6" name="TextBox 515"/>
          <p:cNvSpPr txBox="1"/>
          <p:nvPr/>
        </p:nvSpPr>
        <p:spPr>
          <a:xfrm>
            <a:off x="2041978" y="273908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(2,1)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2041978" y="214474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(0,2)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8" name="TextBox 517"/>
          <p:cNvSpPr txBox="1"/>
          <p:nvPr/>
        </p:nvSpPr>
        <p:spPr>
          <a:xfrm>
            <a:off x="2041978" y="160822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(1,2)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9" name="TextBox 518"/>
          <p:cNvSpPr txBox="1"/>
          <p:nvPr/>
        </p:nvSpPr>
        <p:spPr>
          <a:xfrm>
            <a:off x="2041978" y="446607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(2,0)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0" name="TextBox 519"/>
          <p:cNvSpPr txBox="1"/>
          <p:nvPr/>
        </p:nvSpPr>
        <p:spPr>
          <a:xfrm>
            <a:off x="2041978" y="505056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(1,0)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1" name="TextBox 520"/>
          <p:cNvSpPr txBox="1"/>
          <p:nvPr/>
        </p:nvSpPr>
        <p:spPr>
          <a:xfrm>
            <a:off x="2041978" y="563169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(0,0)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2" name="TextBox 521"/>
          <p:cNvSpPr txBox="1"/>
          <p:nvPr/>
        </p:nvSpPr>
        <p:spPr>
          <a:xfrm>
            <a:off x="2041978" y="102921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1200" b="1" baseline="-25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nl-NL" sz="1200" b="1" dirty="0" smtClean="0">
                <a:solidFill>
                  <a:schemeClr val="bg1">
                    <a:lumMod val="50000"/>
                  </a:schemeClr>
                </a:solidFill>
              </a:rPr>
              <a:t>(2,2)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1" name="Rectangle 430"/>
          <p:cNvSpPr/>
          <p:nvPr/>
        </p:nvSpPr>
        <p:spPr>
          <a:xfrm>
            <a:off x="1644715" y="6381126"/>
            <a:ext cx="1991181" cy="476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8" name="Group 427"/>
          <p:cNvGrpSpPr/>
          <p:nvPr/>
        </p:nvGrpSpPr>
        <p:grpSpPr>
          <a:xfrm>
            <a:off x="0" y="0"/>
            <a:ext cx="1762125" cy="6858000"/>
            <a:chOff x="0" y="0"/>
            <a:chExt cx="1762125" cy="6858000"/>
          </a:xfrm>
        </p:grpSpPr>
        <p:pic>
          <p:nvPicPr>
            <p:cNvPr id="42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22438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0" name="Rectangle 429"/>
            <p:cNvSpPr/>
            <p:nvPr/>
          </p:nvSpPr>
          <p:spPr>
            <a:xfrm>
              <a:off x="0" y="2780928"/>
              <a:ext cx="1762125" cy="4077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2368450" y="1393911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368450" y="1969975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8450" y="2527716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68450" y="3122103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68450" y="3698167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68450" y="4274231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68450" y="4839342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68450" y="5426359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68450" y="6002423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51540" y="1393911"/>
            <a:ext cx="0" cy="475252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68450" y="1393911"/>
            <a:ext cx="0" cy="475252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538628" y="1393911"/>
            <a:ext cx="0" cy="475252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126458" y="1393911"/>
            <a:ext cx="0" cy="475252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712460" y="1393911"/>
            <a:ext cx="0" cy="475252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2041978" y="6146439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0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627504" y="6146439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214592" y="6146237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802422" y="6146237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8388424" y="6146237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4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072305" y="6165304"/>
            <a:ext cx="112708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Time →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 rot="16200000">
            <a:off x="775290" y="3829661"/>
            <a:ext cx="112708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chemeClr val="tx2"/>
                </a:solidFill>
              </a:rPr>
              <a:t>States</a:t>
            </a:r>
            <a:r>
              <a:rPr lang="nl-NL" dirty="0" smtClean="0">
                <a:solidFill>
                  <a:schemeClr val="tx2"/>
                </a:solidFill>
              </a:rPr>
              <a:t> →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8643818" y="476718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8643818" y="5353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8643818" y="59304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8643818" y="30500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8643818" y="3626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8643818" y="42022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8643818" y="13219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8643818" y="18979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8643818" y="24557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054450" y="476718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054450" y="5353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054450" y="59304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054450" y="30500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054450" y="3626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054450" y="42022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054450" y="13219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7054450" y="18979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7054450" y="24557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2296442" y="476718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2296442" y="5353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2296442" y="59304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2296442" y="30500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2296442" y="3626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2296442" y="42022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2296442" y="13219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2296442" y="18979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2296442" y="24557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5466620" y="476718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5466620" y="5353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5466620" y="59304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5466620" y="30500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5466620" y="3626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5466620" y="42022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5466620" y="13219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5466620" y="18979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5466620" y="24557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3879532" y="476718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3879532" y="5353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3879532" y="59304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3879532" y="30500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3879532" y="3626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3879532" y="42022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3879532" y="13219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3879532" y="18979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3879532" y="24557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2260450" y="4166231"/>
            <a:ext cx="216000" cy="21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/>
          <p:cNvSpPr/>
          <p:nvPr/>
        </p:nvSpPr>
        <p:spPr>
          <a:xfrm>
            <a:off x="1626865" y="1105879"/>
            <a:ext cx="74158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(2,2)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19" name="Rectangle 418"/>
          <p:cNvSpPr/>
          <p:nvPr/>
        </p:nvSpPr>
        <p:spPr>
          <a:xfrm>
            <a:off x="1626865" y="1681943"/>
            <a:ext cx="74158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(1,2)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0" name="Rectangle 419"/>
          <p:cNvSpPr/>
          <p:nvPr/>
        </p:nvSpPr>
        <p:spPr>
          <a:xfrm>
            <a:off x="1626865" y="2258007"/>
            <a:ext cx="7409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(0,2)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1" name="Rectangle 420"/>
          <p:cNvSpPr/>
          <p:nvPr/>
        </p:nvSpPr>
        <p:spPr>
          <a:xfrm>
            <a:off x="1626865" y="2834071"/>
            <a:ext cx="7409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(2,1)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2" name="Rectangle 421"/>
          <p:cNvSpPr/>
          <p:nvPr/>
        </p:nvSpPr>
        <p:spPr>
          <a:xfrm>
            <a:off x="1626865" y="3410135"/>
            <a:ext cx="7409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(1,1)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3" name="Rectangle 422"/>
          <p:cNvSpPr/>
          <p:nvPr/>
        </p:nvSpPr>
        <p:spPr>
          <a:xfrm>
            <a:off x="1626865" y="3986199"/>
            <a:ext cx="740367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(0,1)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4" name="Rectangle 423"/>
          <p:cNvSpPr/>
          <p:nvPr/>
        </p:nvSpPr>
        <p:spPr>
          <a:xfrm>
            <a:off x="1626865" y="4562263"/>
            <a:ext cx="740367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(2,0)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5" name="Rectangle 424"/>
          <p:cNvSpPr/>
          <p:nvPr/>
        </p:nvSpPr>
        <p:spPr>
          <a:xfrm>
            <a:off x="1626865" y="5138327"/>
            <a:ext cx="740367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(1,0)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6" name="Rectangle 425"/>
          <p:cNvSpPr/>
          <p:nvPr/>
        </p:nvSpPr>
        <p:spPr>
          <a:xfrm>
            <a:off x="1626865" y="5714391"/>
            <a:ext cx="73975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(0,0)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7" name="Rectangle 2"/>
          <p:cNvSpPr txBox="1">
            <a:spLocks noChangeArrowheads="1"/>
          </p:cNvSpPr>
          <p:nvPr/>
        </p:nvSpPr>
        <p:spPr>
          <a:xfrm>
            <a:off x="1762125" y="363538"/>
            <a:ext cx="7121525" cy="688975"/>
          </a:xfrm>
          <a:prstGeom prst="rect">
            <a:avLst/>
          </a:prstGeom>
        </p:spPr>
        <p:txBody>
          <a:bodyPr lIns="0" bIns="0"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altLang="nl-NL" kern="0" dirty="0" smtClean="0"/>
              <a:t>APPROXIMATE DYNAMIC PROGRAMMING (ADP)</a:t>
            </a:r>
          </a:p>
          <a:p>
            <a:pPr eaLnBrk="1" hangingPunct="1"/>
            <a:r>
              <a:rPr lang="en-US" altLang="nl-NL" kern="0" dirty="0" smtClean="0"/>
              <a:t>Learn cost-to-go forwards iteratively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59210" y="1971735"/>
            <a:ext cx="1591722" cy="4027595"/>
            <a:chOff x="2359210" y="1971735"/>
            <a:chExt cx="1591722" cy="4027595"/>
          </a:xfrm>
        </p:grpSpPr>
        <p:cxnSp>
          <p:nvCxnSpPr>
            <p:cNvPr id="356" name="Straight Arrow Connector 355"/>
            <p:cNvCxnSpPr/>
            <p:nvPr/>
          </p:nvCxnSpPr>
          <p:spPr>
            <a:xfrm>
              <a:off x="2366624" y="4271138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Arrow Connector 431"/>
            <p:cNvCxnSpPr/>
            <p:nvPr/>
          </p:nvCxnSpPr>
          <p:spPr>
            <a:xfrm>
              <a:off x="2359210" y="4277020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Arrow Connector 432"/>
            <p:cNvCxnSpPr/>
            <p:nvPr/>
          </p:nvCxnSpPr>
          <p:spPr>
            <a:xfrm>
              <a:off x="2360904" y="4271138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Arrow Connector 433"/>
            <p:cNvCxnSpPr/>
            <p:nvPr/>
          </p:nvCxnSpPr>
          <p:spPr>
            <a:xfrm>
              <a:off x="2359210" y="4271138"/>
              <a:ext cx="1584308" cy="172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Arrow Connector 434"/>
            <p:cNvCxnSpPr/>
            <p:nvPr/>
          </p:nvCxnSpPr>
          <p:spPr>
            <a:xfrm flipV="1">
              <a:off x="2359210" y="3692285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Arrow Connector 435"/>
            <p:cNvCxnSpPr/>
            <p:nvPr/>
          </p:nvCxnSpPr>
          <p:spPr>
            <a:xfrm flipV="1">
              <a:off x="2359210" y="3140426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Arrow Connector 436"/>
            <p:cNvCxnSpPr/>
            <p:nvPr/>
          </p:nvCxnSpPr>
          <p:spPr>
            <a:xfrm flipV="1">
              <a:off x="2359210" y="2551921"/>
              <a:ext cx="1584308" cy="17223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Arrow Connector 437"/>
            <p:cNvCxnSpPr/>
            <p:nvPr/>
          </p:nvCxnSpPr>
          <p:spPr>
            <a:xfrm flipV="1">
              <a:off x="2360904" y="1971735"/>
              <a:ext cx="1590028" cy="230326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9" name="Straight Arrow Connector 438"/>
          <p:cNvCxnSpPr/>
          <p:nvPr/>
        </p:nvCxnSpPr>
        <p:spPr>
          <a:xfrm flipV="1">
            <a:off x="2363794" y="3140426"/>
            <a:ext cx="1584308" cy="1133805"/>
          </a:xfrm>
          <a:prstGeom prst="straightConnector1">
            <a:avLst/>
          </a:prstGeom>
          <a:ln w="4127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951540" y="1387352"/>
            <a:ext cx="1591722" cy="4030191"/>
            <a:chOff x="3951540" y="1387352"/>
            <a:chExt cx="1591722" cy="4030191"/>
          </a:xfrm>
        </p:grpSpPr>
        <p:cxnSp>
          <p:nvCxnSpPr>
            <p:cNvPr id="440" name="Straight Arrow Connector 439"/>
            <p:cNvCxnSpPr/>
            <p:nvPr/>
          </p:nvCxnSpPr>
          <p:spPr>
            <a:xfrm>
              <a:off x="3958954" y="3113287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Arrow Connector 440"/>
            <p:cNvCxnSpPr/>
            <p:nvPr/>
          </p:nvCxnSpPr>
          <p:spPr>
            <a:xfrm>
              <a:off x="3951540" y="3119169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Arrow Connector 441"/>
            <p:cNvCxnSpPr/>
            <p:nvPr/>
          </p:nvCxnSpPr>
          <p:spPr>
            <a:xfrm>
              <a:off x="3953234" y="3113287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Arrow Connector 442"/>
            <p:cNvCxnSpPr/>
            <p:nvPr/>
          </p:nvCxnSpPr>
          <p:spPr>
            <a:xfrm>
              <a:off x="3951540" y="3113287"/>
              <a:ext cx="1584308" cy="172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Arrow Connector 443"/>
            <p:cNvCxnSpPr/>
            <p:nvPr/>
          </p:nvCxnSpPr>
          <p:spPr>
            <a:xfrm>
              <a:off x="3951540" y="3113287"/>
              <a:ext cx="1584308" cy="230425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Arrow Connector 444"/>
            <p:cNvCxnSpPr/>
            <p:nvPr/>
          </p:nvCxnSpPr>
          <p:spPr>
            <a:xfrm flipV="1">
              <a:off x="3951540" y="2527716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>
            <a:xfrm flipV="1">
              <a:off x="3951540" y="1975857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Arrow Connector 446"/>
            <p:cNvCxnSpPr/>
            <p:nvPr/>
          </p:nvCxnSpPr>
          <p:spPr>
            <a:xfrm flipV="1">
              <a:off x="3951540" y="1387352"/>
              <a:ext cx="1584308" cy="17223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543262" y="3695233"/>
            <a:ext cx="1591722" cy="2301999"/>
            <a:chOff x="5543262" y="3695233"/>
            <a:chExt cx="1591722" cy="2301999"/>
          </a:xfrm>
        </p:grpSpPr>
        <p:cxnSp>
          <p:nvCxnSpPr>
            <p:cNvPr id="448" name="Straight Arrow Connector 447"/>
            <p:cNvCxnSpPr/>
            <p:nvPr/>
          </p:nvCxnSpPr>
          <p:spPr>
            <a:xfrm>
              <a:off x="5550676" y="5421168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Arrow Connector 449"/>
            <p:cNvCxnSpPr/>
            <p:nvPr/>
          </p:nvCxnSpPr>
          <p:spPr>
            <a:xfrm>
              <a:off x="5544956" y="5421168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Arrow Connector 452"/>
            <p:cNvCxnSpPr/>
            <p:nvPr/>
          </p:nvCxnSpPr>
          <p:spPr>
            <a:xfrm flipV="1">
              <a:off x="5543262" y="4835597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Arrow Connector 453"/>
            <p:cNvCxnSpPr/>
            <p:nvPr/>
          </p:nvCxnSpPr>
          <p:spPr>
            <a:xfrm flipV="1">
              <a:off x="5543262" y="4283738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Arrow Connector 454"/>
            <p:cNvCxnSpPr/>
            <p:nvPr/>
          </p:nvCxnSpPr>
          <p:spPr>
            <a:xfrm flipV="1">
              <a:off x="5543262" y="3695233"/>
              <a:ext cx="1584308" cy="17223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134984" y="2546046"/>
            <a:ext cx="1591722" cy="3454127"/>
            <a:chOff x="7134984" y="2546046"/>
            <a:chExt cx="1591722" cy="3454127"/>
          </a:xfrm>
        </p:grpSpPr>
        <p:cxnSp>
          <p:nvCxnSpPr>
            <p:cNvPr id="456" name="Straight Arrow Connector 455"/>
            <p:cNvCxnSpPr/>
            <p:nvPr/>
          </p:nvCxnSpPr>
          <p:spPr>
            <a:xfrm>
              <a:off x="7142398" y="4271981"/>
              <a:ext cx="158430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Arrow Connector 456"/>
            <p:cNvCxnSpPr/>
            <p:nvPr/>
          </p:nvCxnSpPr>
          <p:spPr>
            <a:xfrm>
              <a:off x="7134984" y="4277863"/>
              <a:ext cx="1584308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Arrow Connector 457"/>
            <p:cNvCxnSpPr/>
            <p:nvPr/>
          </p:nvCxnSpPr>
          <p:spPr>
            <a:xfrm>
              <a:off x="7136678" y="4271981"/>
              <a:ext cx="1590028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Arrow Connector 458"/>
            <p:cNvCxnSpPr/>
            <p:nvPr/>
          </p:nvCxnSpPr>
          <p:spPr>
            <a:xfrm>
              <a:off x="7134984" y="4271981"/>
              <a:ext cx="1584308" cy="172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Arrow Connector 460"/>
            <p:cNvCxnSpPr/>
            <p:nvPr/>
          </p:nvCxnSpPr>
          <p:spPr>
            <a:xfrm flipV="1">
              <a:off x="7134984" y="3686410"/>
              <a:ext cx="1591722" cy="5819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Arrow Connector 461"/>
            <p:cNvCxnSpPr/>
            <p:nvPr/>
          </p:nvCxnSpPr>
          <p:spPr>
            <a:xfrm flipV="1">
              <a:off x="7134984" y="3134551"/>
              <a:ext cx="1584308" cy="113380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Arrow Connector 462"/>
            <p:cNvCxnSpPr/>
            <p:nvPr/>
          </p:nvCxnSpPr>
          <p:spPr>
            <a:xfrm flipV="1">
              <a:off x="7134984" y="2546046"/>
              <a:ext cx="1584308" cy="17223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5" name="Straight Arrow Connector 464"/>
          <p:cNvCxnSpPr/>
          <p:nvPr/>
        </p:nvCxnSpPr>
        <p:spPr>
          <a:xfrm>
            <a:off x="3951540" y="3122868"/>
            <a:ext cx="1584308" cy="2304256"/>
          </a:xfrm>
          <a:prstGeom prst="straightConnector1">
            <a:avLst/>
          </a:prstGeom>
          <a:ln w="4127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Arrow Connector 465"/>
          <p:cNvCxnSpPr/>
          <p:nvPr/>
        </p:nvCxnSpPr>
        <p:spPr>
          <a:xfrm flipV="1">
            <a:off x="5551088" y="4276450"/>
            <a:ext cx="1584308" cy="1133805"/>
          </a:xfrm>
          <a:prstGeom prst="straightConnector1">
            <a:avLst/>
          </a:prstGeom>
          <a:ln w="4127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Arrow Connector 466"/>
          <p:cNvCxnSpPr/>
          <p:nvPr/>
        </p:nvCxnSpPr>
        <p:spPr>
          <a:xfrm>
            <a:off x="7142398" y="4273827"/>
            <a:ext cx="1584308" cy="0"/>
          </a:xfrm>
          <a:prstGeom prst="straightConnector1">
            <a:avLst/>
          </a:prstGeom>
          <a:ln w="4127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89594" y="3924176"/>
            <a:ext cx="720080" cy="276999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/>
              <a:t>V</a:t>
            </a:r>
            <a:r>
              <a:rPr lang="nl-NL" sz="1200" b="1" baseline="-25000" dirty="0" smtClean="0"/>
              <a:t>4</a:t>
            </a:r>
            <a:r>
              <a:rPr lang="nl-NL" sz="1200" b="1" dirty="0" smtClean="0"/>
              <a:t>(0,1)</a:t>
            </a:r>
            <a:endParaRPr lang="en-US" sz="1200" b="1" dirty="0"/>
          </a:p>
        </p:txBody>
      </p:sp>
      <p:sp>
        <p:nvSpPr>
          <p:cNvPr id="468" name="TextBox 467"/>
          <p:cNvSpPr txBox="1"/>
          <p:nvPr/>
        </p:nvSpPr>
        <p:spPr>
          <a:xfrm>
            <a:off x="6775944" y="3939326"/>
            <a:ext cx="720080" cy="276999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/>
              <a:t>V</a:t>
            </a:r>
            <a:r>
              <a:rPr lang="nl-NL" sz="1200" b="1" baseline="-25000" dirty="0" smtClean="0"/>
              <a:t>3</a:t>
            </a:r>
            <a:r>
              <a:rPr lang="nl-NL" sz="1200" b="1" dirty="0" smtClean="0"/>
              <a:t>(0,1)</a:t>
            </a:r>
            <a:endParaRPr lang="en-US" sz="1200" b="1" dirty="0"/>
          </a:p>
        </p:txBody>
      </p:sp>
      <p:sp>
        <p:nvSpPr>
          <p:cNvPr id="469" name="TextBox 468"/>
          <p:cNvSpPr txBox="1"/>
          <p:nvPr/>
        </p:nvSpPr>
        <p:spPr>
          <a:xfrm>
            <a:off x="5215309" y="5038498"/>
            <a:ext cx="720080" cy="276999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/>
              <a:t>V</a:t>
            </a:r>
            <a:r>
              <a:rPr lang="nl-NL" sz="1200" b="1" baseline="-25000" dirty="0" smtClean="0"/>
              <a:t>2</a:t>
            </a:r>
            <a:r>
              <a:rPr lang="nl-NL" sz="1200" b="1" dirty="0" smtClean="0"/>
              <a:t>(1,0)</a:t>
            </a:r>
            <a:endParaRPr lang="en-US" sz="1200" b="1" dirty="0"/>
          </a:p>
        </p:txBody>
      </p:sp>
      <p:sp>
        <p:nvSpPr>
          <p:cNvPr id="470" name="TextBox 469"/>
          <p:cNvSpPr txBox="1"/>
          <p:nvPr/>
        </p:nvSpPr>
        <p:spPr>
          <a:xfrm>
            <a:off x="3586335" y="2729479"/>
            <a:ext cx="720080" cy="276999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/>
              <a:t>V</a:t>
            </a:r>
            <a:r>
              <a:rPr lang="nl-NL" sz="1200" b="1" baseline="-25000" dirty="0" smtClean="0"/>
              <a:t>1</a:t>
            </a:r>
            <a:r>
              <a:rPr lang="nl-NL" sz="1200" b="1" dirty="0" smtClean="0"/>
              <a:t>(2,1)</a:t>
            </a:r>
            <a:endParaRPr lang="en-US" sz="1200" b="1" dirty="0"/>
          </a:p>
        </p:txBody>
      </p:sp>
      <p:sp>
        <p:nvSpPr>
          <p:cNvPr id="471" name="TextBox 470"/>
          <p:cNvSpPr txBox="1"/>
          <p:nvPr/>
        </p:nvSpPr>
        <p:spPr>
          <a:xfrm>
            <a:off x="2041751" y="3939326"/>
            <a:ext cx="720080" cy="276999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/>
              <a:t>V</a:t>
            </a:r>
            <a:r>
              <a:rPr lang="nl-NL" sz="1200" b="1" baseline="-25000" dirty="0" smtClean="0"/>
              <a:t>0</a:t>
            </a:r>
            <a:r>
              <a:rPr lang="nl-NL" sz="1200" b="1" dirty="0" smtClean="0"/>
              <a:t>(0,1)</a:t>
            </a:r>
            <a:endParaRPr lang="en-US" sz="1200" b="1" dirty="0"/>
          </a:p>
        </p:txBody>
      </p:sp>
      <p:sp>
        <p:nvSpPr>
          <p:cNvPr id="472" name="TextBox 471"/>
          <p:cNvSpPr txBox="1"/>
          <p:nvPr/>
        </p:nvSpPr>
        <p:spPr>
          <a:xfrm>
            <a:off x="2690050" y="6525344"/>
            <a:ext cx="6453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(transitions only serve as illustration, not always feasible)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48241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5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68" grpId="0" animBg="1"/>
      <p:bldP spid="469" grpId="0" animBg="1"/>
      <p:bldP spid="470" grpId="0" animBg="1"/>
      <p:bldP spid="4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CHOIR Seminar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ADP FORMULATION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63712" y="1341438"/>
                <a:ext cx="7272783" cy="4751387"/>
              </a:xfrm>
            </p:spPr>
            <p:txBody>
              <a:bodyPr/>
              <a:lstStyle/>
              <a:p>
                <a:r>
                  <a:rPr lang="en-US" dirty="0" smtClean="0"/>
                  <a:t>ADP </a:t>
                </a:r>
                <a:r>
                  <a:rPr lang="en-US" dirty="0"/>
                  <a:t>formulation </a:t>
                </a:r>
                <a:r>
                  <a:rPr lang="en-US" dirty="0" smtClean="0"/>
                  <a:t>uses </a:t>
                </a:r>
                <a:r>
                  <a:rPr lang="en-US" dirty="0"/>
                  <a:t>all of the constraints from the </a:t>
                </a:r>
                <a:r>
                  <a:rPr lang="en-US" dirty="0" smtClean="0"/>
                  <a:t>MILP and </a:t>
                </a:r>
                <a:r>
                  <a:rPr lang="en-US" dirty="0"/>
                  <a:t>uses a similar objective function (although formulated in a recursive manner).</a:t>
                </a:r>
              </a:p>
              <a:p>
                <a:r>
                  <a:rPr lang="en-US" dirty="0"/>
                  <a:t>ADP differs from the other approaches by using sample paths. These sample paths visit one state per time period. For our problem, we are able to visit only a fraction of the states per time unit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1%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Remaining challenge:</a:t>
                </a:r>
              </a:p>
              <a:p>
                <a:pPr lvl="1"/>
                <a:r>
                  <a:rPr lang="en-US" dirty="0"/>
                  <a:t>To design a proper approximation for the ‘future’ costs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…</a:t>
                </a:r>
              </a:p>
              <a:p>
                <a:pPr lvl="2"/>
                <a:r>
                  <a:rPr lang="en-US" sz="1700" dirty="0"/>
                  <a:t>That is computationally tractable.</a:t>
                </a:r>
              </a:p>
              <a:p>
                <a:pPr lvl="2"/>
                <a:r>
                  <a:rPr lang="en-US" sz="1700" dirty="0" smtClean="0"/>
                  <a:t>Provides </a:t>
                </a:r>
                <a:r>
                  <a:rPr lang="en-US" sz="1700" dirty="0"/>
                  <a:t>a good approximation of the actual value.</a:t>
                </a:r>
              </a:p>
              <a:p>
                <a:pPr lvl="2"/>
                <a:r>
                  <a:rPr lang="en-US" sz="1700" dirty="0"/>
                  <a:t>Is able to generalize across the state space.</a:t>
                </a:r>
              </a:p>
            </p:txBody>
          </p:sp>
        </mc:Choice>
        <mc:Fallback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712" y="1341438"/>
                <a:ext cx="7272783" cy="4751387"/>
              </a:xfrm>
              <a:blipFill rotWithShape="1">
                <a:blip r:embed="rId3"/>
                <a:stretch>
                  <a:fillRect l="-1760" t="-642" r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19</a:t>
            </a:fld>
            <a:r>
              <a:rPr lang="en-GB" dirty="0" smtClean="0"/>
              <a:t>/26</a:t>
            </a:r>
            <a:endParaRPr lang="en-GB" dirty="0" smtClean="0"/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11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CHOIR Seminar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Problem formulation</a:t>
            </a:r>
          </a:p>
          <a:p>
            <a:r>
              <a:rPr lang="en-US" dirty="0" smtClean="0"/>
              <a:t>Solution approaches</a:t>
            </a:r>
          </a:p>
          <a:p>
            <a:pPr lvl="1"/>
            <a:r>
              <a:rPr lang="en-US" dirty="0" smtClean="0"/>
              <a:t>Integer Linear Programming</a:t>
            </a:r>
          </a:p>
          <a:p>
            <a:pPr lvl="1"/>
            <a:r>
              <a:rPr lang="en-US" dirty="0" smtClean="0"/>
              <a:t>Dynamic Programming</a:t>
            </a:r>
          </a:p>
          <a:p>
            <a:pPr lvl="1"/>
            <a:r>
              <a:rPr lang="en-US" dirty="0" smtClean="0"/>
              <a:t>Approximate Dynamic Programming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2</a:t>
            </a:fld>
            <a:r>
              <a:rPr lang="en-GB" dirty="0" smtClean="0"/>
              <a:t>/26</a:t>
            </a:r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915816" y="5785447"/>
            <a:ext cx="38578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research is </a:t>
            </a:r>
            <a:r>
              <a:rPr lang="en-US" sz="900" dirty="0" smtClean="0"/>
              <a:t>partly supported </a:t>
            </a:r>
            <a:r>
              <a:rPr lang="en-US" sz="900" dirty="0"/>
              <a:t>by the Dutch Technology Foundation STW, applied science division of NWO and the Technology Program of the Ministry of Economic Affairs.</a:t>
            </a:r>
            <a:endParaRPr lang="nl-NL" sz="900" dirty="0"/>
          </a:p>
        </p:txBody>
      </p:sp>
      <p:pic>
        <p:nvPicPr>
          <p:cNvPr id="4" name="Picture 2" descr="http://www.acti-nl.org/Content/AcTI-nl/STW299-transp%202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17" y="5753273"/>
            <a:ext cx="1098501" cy="46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CHOIR Seminar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VALUE FUNCTION APPROXIMATION </a:t>
            </a:r>
            <a:r>
              <a:rPr lang="en-US" dirty="0" smtClean="0"/>
              <a:t>[1/2]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Instead of using a value for each state, we use a function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that provides values for states based on particular features of the states.</a:t>
                </a:r>
              </a:p>
              <a:p>
                <a:r>
                  <a:rPr lang="en-US" dirty="0" smtClean="0"/>
                  <a:t>Examples of features: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Total number of patients waiting in a queue.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Average/longest waiting time of patients in a queue.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Number of waiting patients requiring resource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r</a:t>
                </a:r>
                <a:r>
                  <a:rPr lang="en-US" dirty="0" smtClean="0"/>
                  <a:t>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Combination of these.</a:t>
                </a:r>
              </a:p>
              <a:p>
                <a:r>
                  <a:rPr lang="en-US" dirty="0" smtClean="0"/>
                  <a:t>We now define the value function approximations as: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ℱ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,     ∀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𝒯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𝑓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is a weight for each feature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𝑓</m:t>
                    </m:r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</a:rPr>
                      <m:t>ℱ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the value of the particular feature given the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98" t="-642" b="-7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20</a:t>
            </a:fld>
            <a:r>
              <a:rPr lang="en-GB" dirty="0" smtClean="0"/>
              <a:t>/26</a:t>
            </a:r>
            <a:endParaRPr lang="en-GB" dirty="0" smtClean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2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CHOIR Seminar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VALUE FUNCTION APPROXIMATION </a:t>
            </a:r>
            <a:r>
              <a:rPr lang="en-US" dirty="0" smtClean="0"/>
              <a:t>[2/2]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features can </a:t>
                </a:r>
                <a:r>
                  <a:rPr lang="en-US" dirty="0"/>
                  <a:t>be observed as independent variables in the regression </a:t>
                </a:r>
                <a:r>
                  <a:rPr lang="en-US" dirty="0" smtClean="0"/>
                  <a:t>literature </a:t>
                </a:r>
                <a:r>
                  <a:rPr lang="en-US" dirty="0" smtClean="0">
                    <a:solidFill>
                      <a:schemeClr val="accent6"/>
                    </a:solidFill>
                  </a:rPr>
                  <a:t>→</a:t>
                </a:r>
                <a:r>
                  <a:rPr lang="en-US" dirty="0" smtClean="0"/>
                  <a:t> we use regression analysis to find the features that have a significant impact on the value function.</a:t>
                </a:r>
              </a:p>
              <a:p>
                <a:r>
                  <a:rPr lang="en-US" dirty="0" smtClean="0"/>
                  <a:t>We use the features “number </a:t>
                </a:r>
                <a:r>
                  <a:rPr lang="en-US" dirty="0"/>
                  <a:t>of </a:t>
                </a:r>
                <a:r>
                  <a:rPr lang="en-US" dirty="0" smtClean="0"/>
                  <a:t>patients in </a:t>
                </a:r>
                <a:r>
                  <a:rPr lang="en-US" dirty="0"/>
                  <a:t>queue </a:t>
                </a:r>
                <a:r>
                  <a:rPr lang="en-US" i="1" dirty="0">
                    <a:solidFill>
                      <a:schemeClr val="accent6"/>
                    </a:solidFill>
                  </a:rPr>
                  <a:t>j</a:t>
                </a:r>
                <a:r>
                  <a:rPr lang="en-US" i="1" dirty="0"/>
                  <a:t> </a:t>
                </a:r>
                <a:r>
                  <a:rPr lang="en-US" dirty="0"/>
                  <a:t>that are </a:t>
                </a:r>
                <a:r>
                  <a:rPr lang="en-US" i="1" dirty="0">
                    <a:solidFill>
                      <a:schemeClr val="accent6"/>
                    </a:solidFill>
                  </a:rPr>
                  <a:t>u</a:t>
                </a:r>
                <a:r>
                  <a:rPr lang="en-US" i="1" dirty="0"/>
                  <a:t> </a:t>
                </a:r>
                <a:r>
                  <a:rPr lang="en-US" dirty="0" smtClean="0"/>
                  <a:t>time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periods waiting at time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t</a:t>
                </a:r>
                <a:r>
                  <a:rPr lang="en-US" dirty="0" smtClean="0"/>
                  <a:t>” in combination with a constant.</a:t>
                </a:r>
              </a:p>
              <a:p>
                <a:r>
                  <a:rPr lang="en-US" dirty="0" smtClean="0"/>
                  <a:t>This choice of basis functions explains </a:t>
                </a:r>
                <a:r>
                  <a:rPr lang="en-US" dirty="0"/>
                  <a:t>a large part of the variance in the computed values with the </a:t>
                </a:r>
                <a:r>
                  <a:rPr lang="en-US" dirty="0" smtClean="0"/>
                  <a:t>exact DP </a:t>
                </a:r>
                <a:r>
                  <a:rPr lang="en-US" dirty="0"/>
                  <a:t>approach (</a:t>
                </a:r>
                <a:r>
                  <a:rPr lang="en-US" i="1" dirty="0">
                    <a:solidFill>
                      <a:schemeClr val="accent6"/>
                    </a:solidFill>
                  </a:rPr>
                  <a:t>R</a:t>
                </a:r>
                <a:r>
                  <a:rPr lang="en-US" baseline="30000" dirty="0">
                    <a:solidFill>
                      <a:schemeClr val="accent6"/>
                    </a:solidFill>
                  </a:rPr>
                  <a:t>2</a:t>
                </a:r>
                <a:r>
                  <a:rPr lang="en-US" dirty="0">
                    <a:solidFill>
                      <a:schemeClr val="accent6"/>
                    </a:solidFill>
                  </a:rPr>
                  <a:t> = 0</a:t>
                </a:r>
                <a:r>
                  <a:rPr lang="en-US" i="1" dirty="0">
                    <a:solidFill>
                      <a:schemeClr val="accent6"/>
                    </a:solidFill>
                  </a:rPr>
                  <a:t>.</a:t>
                </a:r>
                <a:r>
                  <a:rPr lang="en-US" dirty="0">
                    <a:solidFill>
                      <a:schemeClr val="accent6"/>
                    </a:solidFill>
                  </a:rPr>
                  <a:t>954</a:t>
                </a:r>
                <a:r>
                  <a:rPr lang="en-US" dirty="0" smtClean="0"/>
                  <a:t>).</a:t>
                </a:r>
              </a:p>
              <a:p>
                <a:r>
                  <a:rPr lang="en-US" dirty="0"/>
                  <a:t>We use the recursive least squares method for non-stationary data to update the weights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98" t="-642" r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21</a:t>
            </a:fld>
            <a:r>
              <a:rPr lang="en-GB" dirty="0" smtClean="0"/>
              <a:t>/26</a:t>
            </a:r>
            <a:endParaRPr lang="en-GB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CHOIR Seminar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Small instances: </a:t>
                </a:r>
              </a:p>
              <a:p>
                <a:pPr lvl="1"/>
                <a:r>
                  <a:rPr lang="en-US" dirty="0" smtClean="0"/>
                  <a:t>To study convergence behavior.</a:t>
                </a:r>
              </a:p>
              <a:p>
                <a:pPr lvl="1"/>
                <a:r>
                  <a:rPr lang="en-US" i="1" dirty="0" smtClean="0">
                    <a:solidFill>
                      <a:schemeClr val="accent6"/>
                    </a:solidFill>
                  </a:rPr>
                  <a:t>8</a:t>
                </a:r>
                <a:r>
                  <a:rPr lang="en-US" dirty="0" smtClean="0"/>
                  <a:t> time units,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1</a:t>
                </a:r>
                <a:r>
                  <a:rPr lang="en-US" dirty="0" smtClean="0"/>
                  <a:t> resource types,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1</a:t>
                </a:r>
                <a:r>
                  <a:rPr lang="en-US" dirty="0" smtClean="0"/>
                  <a:t> care process,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3</a:t>
                </a:r>
                <a:r>
                  <a:rPr lang="en-US" dirty="0" smtClean="0"/>
                  <a:t> stages in the care process (</a:t>
                </a:r>
                <a:r>
                  <a:rPr lang="en-US" dirty="0" smtClean="0">
                    <a:solidFill>
                      <a:schemeClr val="accent6"/>
                    </a:solidFill>
                  </a:rPr>
                  <a:t>3</a:t>
                </a:r>
                <a:r>
                  <a:rPr lang="en-US" dirty="0" smtClean="0"/>
                  <a:t> queues),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U=1</a:t>
                </a:r>
                <a:r>
                  <a:rPr lang="en-US" dirty="0" smtClean="0"/>
                  <a:t> (zero or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1</a:t>
                </a:r>
                <a:r>
                  <a:rPr lang="en-US" dirty="0" smtClean="0"/>
                  <a:t> time unit waiting), for DP max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8</a:t>
                </a:r>
                <a:r>
                  <a:rPr lang="en-US" dirty="0" smtClean="0"/>
                  <a:t> patients per queue.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8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8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=2,097,152</m:t>
                    </m:r>
                  </m:oMath>
                </a14:m>
                <a:r>
                  <a:rPr lang="en-US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dirty="0" smtClean="0"/>
                  <a:t>states in total (already large for DP given that decision space and outcome space are also huge).</a:t>
                </a:r>
              </a:p>
              <a:p>
                <a:r>
                  <a:rPr lang="en-US" dirty="0" smtClean="0"/>
                  <a:t>Large instances:</a:t>
                </a:r>
              </a:p>
              <a:p>
                <a:pPr lvl="1"/>
                <a:r>
                  <a:rPr lang="en-US" dirty="0" smtClean="0"/>
                  <a:t>To study the practical relevance of our approach on real-life instances inspired by the hospitals we cooperate with.</a:t>
                </a:r>
              </a:p>
              <a:p>
                <a:pPr lvl="1"/>
                <a:r>
                  <a:rPr lang="en-US" i="1" dirty="0" smtClean="0">
                    <a:solidFill>
                      <a:schemeClr val="accent6"/>
                    </a:solidFill>
                  </a:rPr>
                  <a:t>8</a:t>
                </a:r>
                <a:r>
                  <a:rPr lang="en-US" dirty="0" smtClean="0"/>
                  <a:t> time units,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4</a:t>
                </a:r>
                <a:r>
                  <a:rPr lang="en-US" dirty="0" smtClean="0"/>
                  <a:t> resource types,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8</a:t>
                </a:r>
                <a:r>
                  <a:rPr lang="en-US" dirty="0" smtClean="0"/>
                  <a:t> care processes,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3-7</a:t>
                </a:r>
                <a:r>
                  <a:rPr lang="en-US" dirty="0" smtClean="0"/>
                  <a:t> stages per care process,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U=3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98" t="-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22</a:t>
            </a:fld>
            <a:r>
              <a:rPr lang="en-GB" dirty="0" smtClean="0"/>
              <a:t>/26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652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CHOIR Seminar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CONVERGENCE RESULTS ON SMALL INSTANCES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Tested on </a:t>
            </a:r>
            <a:r>
              <a:rPr lang="en-US" i="1" dirty="0" smtClean="0">
                <a:solidFill>
                  <a:schemeClr val="accent6"/>
                </a:solidFill>
              </a:rPr>
              <a:t>5000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random initial states.</a:t>
            </a:r>
          </a:p>
          <a:p>
            <a:r>
              <a:rPr lang="en-US" dirty="0" smtClean="0"/>
              <a:t>DP requires </a:t>
            </a:r>
            <a:r>
              <a:rPr lang="en-US" i="1" dirty="0" smtClean="0">
                <a:solidFill>
                  <a:schemeClr val="accent6"/>
                </a:solidFill>
              </a:rPr>
              <a:t>120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hours, ADP </a:t>
            </a:r>
            <a:r>
              <a:rPr lang="en-US" i="1" dirty="0" smtClean="0">
                <a:solidFill>
                  <a:schemeClr val="accent6"/>
                </a:solidFill>
              </a:rPr>
              <a:t>0.439</a:t>
            </a:r>
            <a:r>
              <a:rPr lang="en-US" dirty="0" smtClean="0"/>
              <a:t> seconds for </a:t>
            </a:r>
            <a:r>
              <a:rPr lang="en-US" i="1" dirty="0" smtClean="0">
                <a:solidFill>
                  <a:schemeClr val="accent6"/>
                </a:solidFill>
              </a:rPr>
              <a:t>N=500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ADP overestimates the value functions (</a:t>
            </a:r>
            <a:r>
              <a:rPr lang="en-US" i="1" dirty="0" smtClean="0">
                <a:solidFill>
                  <a:schemeClr val="accent6"/>
                </a:solidFill>
              </a:rPr>
              <a:t>+2.5%</a:t>
            </a:r>
            <a:r>
              <a:rPr lang="en-US" dirty="0" smtClean="0"/>
              <a:t>) caused by the truncated state space.</a:t>
            </a: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23</a:t>
            </a:fld>
            <a:r>
              <a:rPr lang="en-GB" dirty="0" smtClean="0"/>
              <a:t>/26</a:t>
            </a:r>
            <a:endParaRPr lang="en-GB" dirty="0" smtClean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185862"/>
              </p:ext>
            </p:extLst>
          </p:nvPr>
        </p:nvGraphicFramePr>
        <p:xfrm>
          <a:off x="1722438" y="2780928"/>
          <a:ext cx="6835626" cy="3534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50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CHOIR Seminar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PERFORMANCE ON SMALL AND LARGE INSTANCES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with greedy policy: fist serve the queue with the highest costs until another queue has the highest costs, or until resource capacity is insufficient.</a:t>
            </a:r>
          </a:p>
          <a:p>
            <a:r>
              <a:rPr lang="en-US" dirty="0" smtClean="0"/>
              <a:t>We train ADP using </a:t>
            </a:r>
            <a:r>
              <a:rPr lang="en-US" i="1" dirty="0" smtClean="0">
                <a:solidFill>
                  <a:schemeClr val="accent6"/>
                </a:solidFill>
              </a:rPr>
              <a:t>100</a:t>
            </a:r>
            <a:r>
              <a:rPr lang="en-US" dirty="0" smtClean="0"/>
              <a:t> </a:t>
            </a:r>
            <a:r>
              <a:rPr lang="en-US" dirty="0" smtClean="0"/>
              <a:t>replications </a:t>
            </a:r>
            <a:r>
              <a:rPr lang="en-US" dirty="0" smtClean="0"/>
              <a:t>after which we fix our value functions.</a:t>
            </a:r>
          </a:p>
          <a:p>
            <a:r>
              <a:rPr lang="en-US" dirty="0" smtClean="0"/>
              <a:t>We simulate the performance of using (i) the greedy policy and (ii) the policy determined by the value functions.</a:t>
            </a:r>
          </a:p>
          <a:p>
            <a:r>
              <a:rPr lang="en-US" dirty="0" smtClean="0"/>
              <a:t>We generate </a:t>
            </a:r>
            <a:r>
              <a:rPr lang="en-US" i="1" dirty="0">
                <a:solidFill>
                  <a:schemeClr val="accent6"/>
                </a:solidFill>
              </a:rPr>
              <a:t>5000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/>
              <a:t>initial states, simulating each policy with </a:t>
            </a:r>
            <a:r>
              <a:rPr lang="en-US" i="1" dirty="0" smtClean="0">
                <a:solidFill>
                  <a:schemeClr val="accent6"/>
                </a:solidFill>
              </a:rPr>
              <a:t>5000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sample paths.</a:t>
            </a:r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Small instances: ADP </a:t>
            </a:r>
            <a:r>
              <a:rPr lang="en-US" i="1" dirty="0" smtClean="0">
                <a:solidFill>
                  <a:schemeClr val="accent6"/>
                </a:solidFill>
              </a:rPr>
              <a:t>2%</a:t>
            </a:r>
            <a:r>
              <a:rPr lang="en-US" dirty="0" smtClean="0"/>
              <a:t> away from optimum and greedy </a:t>
            </a:r>
            <a:r>
              <a:rPr lang="en-US" i="1" dirty="0" smtClean="0">
                <a:solidFill>
                  <a:schemeClr val="accent6"/>
                </a:solidFill>
              </a:rPr>
              <a:t>52%</a:t>
            </a:r>
            <a:r>
              <a:rPr lang="en-US" dirty="0" smtClean="0"/>
              <a:t> away from optimum.</a:t>
            </a:r>
          </a:p>
          <a:p>
            <a:pPr lvl="1"/>
            <a:r>
              <a:rPr lang="en-US" dirty="0" smtClean="0"/>
              <a:t>Large instances: ADP results </a:t>
            </a:r>
            <a:r>
              <a:rPr lang="en-US" i="1" dirty="0" smtClean="0">
                <a:solidFill>
                  <a:schemeClr val="accent6"/>
                </a:solidFill>
              </a:rPr>
              <a:t>29%</a:t>
            </a:r>
            <a:r>
              <a:rPr lang="en-US" dirty="0" smtClean="0"/>
              <a:t> savings compared to greedy (higher fluctuations in resource availability or patient arrivals results in larger differences between ADP and greedy). </a:t>
            </a: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24</a:t>
            </a:fld>
            <a:r>
              <a:rPr lang="en-GB" dirty="0" smtClean="0"/>
              <a:t>/26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843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CHOIR Seminar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MANAGERIAL IMPLICATIONS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ADP approach can be used to establish long-term tactical plans (e.g., three month periods) in two </a:t>
            </a:r>
            <a:r>
              <a:rPr lang="en-US" dirty="0" smtClean="0"/>
              <a:t>steps:</a:t>
            </a:r>
          </a:p>
          <a:p>
            <a:pPr lvl="1"/>
            <a:r>
              <a:rPr lang="en-US" dirty="0" smtClean="0"/>
              <a:t>Run </a:t>
            </a:r>
            <a:r>
              <a:rPr lang="en-US" i="1" dirty="0" smtClean="0">
                <a:solidFill>
                  <a:schemeClr val="accent6"/>
                </a:solidFill>
              </a:rPr>
              <a:t>N</a:t>
            </a:r>
            <a:r>
              <a:rPr lang="en-US" dirty="0" smtClean="0"/>
              <a:t> iterations of the ADP algorithm to find the value functions given by the feature weights for all time periods.</a:t>
            </a:r>
          </a:p>
          <a:p>
            <a:pPr lvl="1"/>
            <a:r>
              <a:rPr lang="en-US" dirty="0" smtClean="0"/>
              <a:t>These </a:t>
            </a:r>
            <a:r>
              <a:rPr lang="en-US" dirty="0"/>
              <a:t>value functions can be used to determine the tactical planning decision for each state and time period by generating the </a:t>
            </a:r>
            <a:r>
              <a:rPr lang="en-US" u="sng" dirty="0"/>
              <a:t>most likely sample path</a:t>
            </a:r>
            <a:r>
              <a:rPr lang="en-US" dirty="0"/>
              <a:t>.</a:t>
            </a:r>
          </a:p>
          <a:p>
            <a:r>
              <a:rPr lang="en-US" dirty="0"/>
              <a:t>Implementation in a rolling horizon approach:</a:t>
            </a:r>
          </a:p>
          <a:p>
            <a:pPr lvl="1"/>
            <a:r>
              <a:rPr lang="en-US" dirty="0"/>
              <a:t>Finite horizon approach may cause unwanted and short-term focused behavior in the last time periods.</a:t>
            </a:r>
          </a:p>
          <a:p>
            <a:pPr lvl="1"/>
            <a:r>
              <a:rPr lang="en-US" dirty="0"/>
              <a:t>Recalculation of tactical plans ensures that the most recent information is used.</a:t>
            </a:r>
          </a:p>
          <a:p>
            <a:pPr lvl="1"/>
            <a:r>
              <a:rPr lang="en-US" dirty="0"/>
              <a:t>Recalculation can be done using the existing value function approximations and the actual state of the system.</a:t>
            </a:r>
          </a:p>
        </p:txBody>
      </p:sp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25</a:t>
            </a:fld>
            <a:r>
              <a:rPr lang="en-GB" dirty="0" smtClean="0"/>
              <a:t>/26</a:t>
            </a:r>
            <a:endParaRPr lang="en-GB" dirty="0" smtClean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31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1644650"/>
            <a:ext cx="6618287" cy="704850"/>
          </a:xfrm>
        </p:spPr>
        <p:txBody>
          <a:bodyPr/>
          <a:lstStyle/>
          <a:p>
            <a:pPr eaLnBrk="1" hangingPunct="1"/>
            <a:r>
              <a:rPr lang="en-US" smtClean="0"/>
              <a:t>QUESTIONS?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40200" y="2852738"/>
            <a:ext cx="4860925" cy="3313112"/>
          </a:xfrm>
        </p:spPr>
        <p:txBody>
          <a:bodyPr/>
          <a:lstStyle/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latin typeface="Arial" charset="0"/>
              </a:rPr>
              <a:t>Martijn Mes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Assistant professor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University of Twente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School of Management and Governance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Dept. </a:t>
            </a:r>
            <a:r>
              <a:rPr lang="en-GB" sz="1600" dirty="0">
                <a:solidFill>
                  <a:srgbClr val="66CCFF"/>
                </a:solidFill>
                <a:latin typeface="Arial" charset="0"/>
              </a:rPr>
              <a:t>Industrial Engineering and Business Information </a:t>
            </a:r>
            <a:r>
              <a:rPr lang="en-GB" sz="1600" dirty="0" smtClean="0">
                <a:solidFill>
                  <a:srgbClr val="66CCFF"/>
                </a:solidFill>
                <a:latin typeface="Arial" charset="0"/>
              </a:rPr>
              <a:t>Systems</a:t>
            </a:r>
          </a:p>
          <a:p>
            <a:pPr eaLnBrk="1" hangingPunct="1">
              <a:lnSpc>
                <a:spcPts val="1700"/>
              </a:lnSpc>
            </a:pPr>
            <a:endParaRPr lang="en-US" sz="1600" dirty="0" smtClean="0">
              <a:solidFill>
                <a:srgbClr val="66CCFF"/>
              </a:solidFill>
              <a:latin typeface="Arial" charset="0"/>
            </a:endParaRP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latin typeface="Arial" charset="0"/>
              </a:rPr>
              <a:t>Contact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Phone:	+31-534894062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Email: 	m.r.k.mes@utwente.nl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Web: 	http://www.utwente.nl/mb/iebis/staff/Mes/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MOTIVATION &amp; FOCUS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Long </a:t>
            </a:r>
            <a:r>
              <a:rPr lang="en-US" dirty="0"/>
              <a:t>access times due to </a:t>
            </a:r>
            <a:r>
              <a:rPr lang="en-US" dirty="0" smtClean="0"/>
              <a:t>lacking match </a:t>
            </a:r>
            <a:r>
              <a:rPr lang="en-US" dirty="0"/>
              <a:t>of supply and demand</a:t>
            </a:r>
          </a:p>
          <a:p>
            <a:pPr lvl="2"/>
            <a:r>
              <a:rPr lang="en-US" dirty="0"/>
              <a:t>Varying demand </a:t>
            </a:r>
            <a:r>
              <a:rPr lang="en-US" dirty="0" smtClean="0"/>
              <a:t>(e.g</a:t>
            </a:r>
            <a:r>
              <a:rPr lang="en-US" dirty="0" smtClean="0"/>
              <a:t>., </a:t>
            </a:r>
            <a:r>
              <a:rPr lang="en-US" dirty="0" smtClean="0"/>
              <a:t>seasonality)</a:t>
            </a:r>
          </a:p>
          <a:p>
            <a:pPr lvl="2"/>
            <a:r>
              <a:rPr lang="en-US" dirty="0" smtClean="0"/>
              <a:t>Varying </a:t>
            </a:r>
            <a:r>
              <a:rPr lang="en-US" dirty="0"/>
              <a:t>resource availability </a:t>
            </a:r>
            <a:r>
              <a:rPr lang="en-US" dirty="0" smtClean="0"/>
              <a:t>(e.g., holidays, cancellations)</a:t>
            </a:r>
          </a:p>
          <a:p>
            <a:pPr lvl="1"/>
            <a:r>
              <a:rPr lang="en-US" dirty="0" smtClean="0"/>
              <a:t>Limited </a:t>
            </a:r>
            <a:r>
              <a:rPr lang="en-US" dirty="0"/>
              <a:t>control of serving the strategically agreed number of </a:t>
            </a:r>
            <a:r>
              <a:rPr lang="en-US" dirty="0" smtClean="0"/>
              <a:t>patients.</a:t>
            </a:r>
          </a:p>
          <a:p>
            <a:pPr lvl="1"/>
            <a:r>
              <a:rPr lang="en-US" dirty="0"/>
              <a:t>Opportunities to improve resource </a:t>
            </a:r>
            <a:r>
              <a:rPr lang="en-US" dirty="0" smtClean="0"/>
              <a:t>utilization.</a:t>
            </a:r>
          </a:p>
          <a:p>
            <a:r>
              <a:rPr lang="nl-NL" dirty="0" smtClean="0"/>
              <a:t>Focus</a:t>
            </a:r>
          </a:p>
          <a:p>
            <a:pPr lvl="1"/>
            <a:r>
              <a:rPr lang="en-US" altLang="nl-NL" u="sng" dirty="0" smtClean="0"/>
              <a:t>Integrated </a:t>
            </a:r>
            <a:r>
              <a:rPr lang="en-US" altLang="nl-NL" dirty="0"/>
              <a:t>decision making </a:t>
            </a:r>
            <a:r>
              <a:rPr lang="en-US" dirty="0"/>
              <a:t>on the </a:t>
            </a:r>
            <a:r>
              <a:rPr lang="en-US" u="sng" dirty="0"/>
              <a:t>tactical</a:t>
            </a:r>
            <a:r>
              <a:rPr lang="en-US" dirty="0"/>
              <a:t> planning level:</a:t>
            </a:r>
          </a:p>
          <a:p>
            <a:pPr lvl="2"/>
            <a:r>
              <a:rPr lang="en-US" altLang="nl-NL" dirty="0"/>
              <a:t>Patient </a:t>
            </a:r>
            <a:r>
              <a:rPr lang="en-US" altLang="nl-NL" u="sng" dirty="0"/>
              <a:t>care processes </a:t>
            </a:r>
            <a:r>
              <a:rPr lang="en-US" altLang="nl-NL" dirty="0"/>
              <a:t>connect multiple departments and resources, which require an </a:t>
            </a:r>
            <a:r>
              <a:rPr lang="en-US" altLang="nl-NL" u="sng" dirty="0"/>
              <a:t>integrated</a:t>
            </a:r>
            <a:r>
              <a:rPr lang="en-US" altLang="nl-NL" dirty="0"/>
              <a:t> approach.</a:t>
            </a:r>
          </a:p>
          <a:p>
            <a:pPr lvl="2"/>
            <a:r>
              <a:rPr lang="en-US" altLang="nl-NL" dirty="0"/>
              <a:t>Operational decisions often depend on a </a:t>
            </a:r>
            <a:r>
              <a:rPr lang="en-US" altLang="nl-NL" u="sng" dirty="0"/>
              <a:t>tactical</a:t>
            </a:r>
            <a:r>
              <a:rPr lang="en-US" altLang="nl-NL" dirty="0"/>
              <a:t> plan, e.g., </a:t>
            </a:r>
            <a:r>
              <a:rPr lang="en-US" dirty="0"/>
              <a:t>tactical allocation of blocks of resource time to specialties and</a:t>
            </a:r>
            <a:r>
              <a:rPr lang="en-US" i="1" dirty="0"/>
              <a:t>/</a:t>
            </a:r>
            <a:r>
              <a:rPr lang="en-US" dirty="0"/>
              <a:t>or patient categories </a:t>
            </a:r>
            <a:r>
              <a:rPr lang="en-US" altLang="nl-NL" dirty="0"/>
              <a:t>(master schedule / block plan)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17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cs typeface="Arial" charset="0"/>
              </a:rPr>
              <a:t>CHOIR Seminar</a:t>
            </a:r>
            <a:endParaRPr lang="en-US" altLang="nl-NL" dirty="0">
              <a:cs typeface="Arial" charset="0"/>
            </a:endParaRPr>
          </a:p>
        </p:txBody>
      </p:sp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78E99-1AFD-4356-B9F9-4FD764737028}" type="slidenum">
              <a:rPr lang="en-GB" altLang="nl-NL" smtClean="0"/>
              <a:pPr eaLnBrk="1" hangingPunct="1"/>
              <a:t>3</a:t>
            </a:fld>
            <a:r>
              <a:rPr lang="en-GB" altLang="nl-NL" dirty="0" smtClean="0"/>
              <a:t>/26</a:t>
            </a:r>
            <a:endParaRPr lang="en-GB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19191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CARE PROCESS &amp; ACCESS TIME</a:t>
            </a:r>
          </a:p>
        </p:txBody>
      </p:sp>
      <p:sp>
        <p:nvSpPr>
          <p:cNvPr id="717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cs typeface="Arial" charset="0"/>
              </a:rPr>
              <a:t>CHOIR Seminar</a:t>
            </a:r>
            <a:endParaRPr lang="en-US" altLang="nl-NL" dirty="0">
              <a:cs typeface="Arial" charset="0"/>
            </a:endParaRPr>
          </a:p>
        </p:txBody>
      </p:sp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78E99-1AFD-4356-B9F9-4FD764737028}" type="slidenum">
              <a:rPr lang="en-GB" altLang="nl-NL" smtClean="0"/>
              <a:pPr eaLnBrk="1" hangingPunct="1"/>
              <a:t>4</a:t>
            </a:fld>
            <a:r>
              <a:rPr lang="en-GB" altLang="nl-NL" dirty="0" smtClean="0"/>
              <a:t>/26</a:t>
            </a:r>
            <a:endParaRPr lang="en-GB" altLang="nl-NL" dirty="0" smtClean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63712" y="1341438"/>
            <a:ext cx="7272783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55588" indent="-255588" algn="l" defTabSz="238125" rtl="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dirty="0" smtClean="0"/>
              <a:t>Care process: </a:t>
            </a:r>
            <a:r>
              <a:rPr lang="en-US" dirty="0" smtClean="0"/>
              <a:t>a chain of care stages for a patient, e.g., consultation, surgery, or a visit to the outpatient clinic.</a:t>
            </a:r>
            <a:endParaRPr lang="en-US" altLang="nl-NL" dirty="0" smtClean="0"/>
          </a:p>
          <a:p>
            <a:endParaRPr lang="en-US" kern="0" dirty="0" smtClean="0"/>
          </a:p>
          <a:p>
            <a:endParaRPr lang="en-US" altLang="nl-NL" kern="0" dirty="0" smtClean="0"/>
          </a:p>
          <a:p>
            <a:endParaRPr lang="en-US" altLang="nl-NL" kern="0" dirty="0" smtClean="0"/>
          </a:p>
          <a:p>
            <a:endParaRPr lang="en-US" altLang="nl-NL" kern="0" dirty="0" smtClean="0"/>
          </a:p>
          <a:p>
            <a:endParaRPr lang="en-US" altLang="nl-NL" kern="0" dirty="0" smtClean="0"/>
          </a:p>
          <a:p>
            <a:endParaRPr lang="en-US" altLang="nl-NL" kern="0" dirty="0" smtClean="0"/>
          </a:p>
          <a:p>
            <a:endParaRPr lang="en-US" altLang="nl-NL" kern="0" dirty="0" smtClean="0"/>
          </a:p>
          <a:p>
            <a:endParaRPr lang="en-US" altLang="nl-NL" kern="0" dirty="0" smtClean="0"/>
          </a:p>
          <a:p>
            <a:endParaRPr lang="en-US" altLang="nl-NL" dirty="0" smtClean="0"/>
          </a:p>
          <a:p>
            <a:r>
              <a:rPr lang="en-US" altLang="nl-NL" dirty="0" smtClean="0"/>
              <a:t>Access time is the delay between the request for an appointment or treatment and the actual appointment or treatment.</a:t>
            </a:r>
            <a:endParaRPr lang="en-US" altLang="nl-NL" dirty="0"/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2" y="2287045"/>
            <a:ext cx="7200776" cy="265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88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OBJECTIVES OF TACTICAL PLANNING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2" y="1341438"/>
            <a:ext cx="7272784" cy="4751387"/>
          </a:xfrm>
        </p:spPr>
        <p:txBody>
          <a:bodyPr/>
          <a:lstStyle/>
          <a:p>
            <a:r>
              <a:rPr lang="en-US" altLang="nl-NL" dirty="0"/>
              <a:t>To control access times and care pathway durations </a:t>
            </a:r>
          </a:p>
          <a:p>
            <a:pPr lvl="1"/>
            <a:r>
              <a:rPr lang="en-US" dirty="0"/>
              <a:t>To ensure quality of care for the patient and to prevent patients from seeking treatment </a:t>
            </a:r>
            <a:r>
              <a:rPr lang="en-US" dirty="0" smtClean="0"/>
              <a:t>elsewhere</a:t>
            </a:r>
          </a:p>
          <a:p>
            <a:pPr lvl="1"/>
            <a:r>
              <a:rPr lang="en-US" altLang="nl-NL" dirty="0" smtClean="0"/>
              <a:t>Decreasing </a:t>
            </a:r>
            <a:r>
              <a:rPr lang="en-US" altLang="nl-NL" dirty="0"/>
              <a:t>care pathway duration decreases the delay between costs invested </a:t>
            </a:r>
            <a:r>
              <a:rPr lang="en-US" altLang="nl-NL" dirty="0" smtClean="0"/>
              <a:t>and </a:t>
            </a:r>
            <a:r>
              <a:rPr lang="en-US" altLang="nl-NL" dirty="0"/>
              <a:t>revenues </a:t>
            </a:r>
            <a:r>
              <a:rPr lang="en-US" altLang="nl-NL" dirty="0" smtClean="0"/>
              <a:t>incurred</a:t>
            </a:r>
            <a:endParaRPr lang="en-US" altLang="nl-NL" dirty="0"/>
          </a:p>
          <a:p>
            <a:r>
              <a:rPr lang="en-US" altLang="nl-NL" dirty="0"/>
              <a:t>To serve the strategically agreed number of patients</a:t>
            </a:r>
          </a:p>
          <a:p>
            <a:r>
              <a:rPr lang="en-US" altLang="nl-NL" dirty="0" smtClean="0"/>
              <a:t>To </a:t>
            </a:r>
            <a:r>
              <a:rPr lang="en-US" altLang="nl-NL" dirty="0"/>
              <a:t>achieve high resource utilization and to balance workload</a:t>
            </a:r>
          </a:p>
          <a:p>
            <a:r>
              <a:rPr lang="en-US" altLang="nl-NL" dirty="0"/>
              <a:t>Decreased costs and increased staff </a:t>
            </a:r>
            <a:r>
              <a:rPr lang="en-US" altLang="nl-NL" dirty="0" smtClean="0"/>
              <a:t>satisfaction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17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cs typeface="Arial" charset="0"/>
              </a:rPr>
              <a:t>CHOIR Seminar</a:t>
            </a:r>
            <a:endParaRPr lang="en-US" altLang="nl-NL" dirty="0">
              <a:cs typeface="Arial" charset="0"/>
            </a:endParaRPr>
          </a:p>
        </p:txBody>
      </p:sp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78E99-1AFD-4356-B9F9-4FD764737028}" type="slidenum">
              <a:rPr lang="en-GB" altLang="nl-NL" smtClean="0"/>
              <a:pPr eaLnBrk="1" hangingPunct="1"/>
              <a:t>5</a:t>
            </a:fld>
            <a:r>
              <a:rPr lang="en-GB" altLang="nl-NL" dirty="0" smtClean="0"/>
              <a:t>/26</a:t>
            </a:r>
            <a:endParaRPr lang="en-GB" altLang="nl-NL" dirty="0" smtClean="0"/>
          </a:p>
        </p:txBody>
      </p:sp>
      <p:pic>
        <p:nvPicPr>
          <p:cNvPr id="7" name="Picture 7" descr="queu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76" y="4077072"/>
            <a:ext cx="3241675" cy="24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2438" y="4293096"/>
            <a:ext cx="4163838" cy="1272143"/>
          </a:xfrm>
          <a:prstGeom prst="rect">
            <a:avLst/>
          </a:prstGeom>
          <a:solidFill>
            <a:srgbClr val="FFFF66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nl-NL" dirty="0" smtClean="0"/>
              <a:t>Tactical planning requires </a:t>
            </a:r>
            <a:r>
              <a:rPr lang="en-US" altLang="nl-NL" b="1" dirty="0" smtClean="0"/>
              <a:t>coordinated decision making</a:t>
            </a:r>
            <a:r>
              <a:rPr lang="en-US" altLang="nl-NL" dirty="0" smtClean="0"/>
              <a:t> between multiple resources, multiple time periods, and multiple care pathways.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TACTICAL PLANNING IN OUR STUDY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 setting: </a:t>
            </a:r>
            <a:r>
              <a:rPr lang="en-US" i="1" dirty="0" smtClean="0">
                <a:solidFill>
                  <a:schemeClr val="accent6"/>
                </a:solidFill>
              </a:rPr>
              <a:t>8</a:t>
            </a:r>
            <a:r>
              <a:rPr lang="en-US" dirty="0" smtClean="0"/>
              <a:t> </a:t>
            </a:r>
            <a:r>
              <a:rPr lang="en-US" dirty="0"/>
              <a:t>care processes, </a:t>
            </a:r>
            <a:r>
              <a:rPr lang="en-US" i="1" dirty="0" smtClean="0">
                <a:solidFill>
                  <a:schemeClr val="accent6"/>
                </a:solidFill>
              </a:rPr>
              <a:t>8</a:t>
            </a:r>
            <a:r>
              <a:rPr lang="en-US" dirty="0" smtClean="0"/>
              <a:t> </a:t>
            </a:r>
            <a:r>
              <a:rPr lang="en-US" dirty="0"/>
              <a:t>weeks as a planning horizon, and </a:t>
            </a:r>
            <a:r>
              <a:rPr lang="en-US" i="1" dirty="0" smtClean="0">
                <a:solidFill>
                  <a:schemeClr val="accent6"/>
                </a:solidFill>
              </a:rPr>
              <a:t>4</a:t>
            </a:r>
            <a:r>
              <a:rPr lang="en-US" dirty="0" smtClean="0"/>
              <a:t> </a:t>
            </a:r>
            <a:r>
              <a:rPr lang="en-US" dirty="0"/>
              <a:t>resource </a:t>
            </a:r>
            <a:r>
              <a:rPr lang="en-US" dirty="0" smtClean="0"/>
              <a:t>types. </a:t>
            </a:r>
          </a:p>
          <a:p>
            <a:r>
              <a:rPr lang="en-US" dirty="0" smtClean="0"/>
              <a:t>Current way of creating/adjusting tactical plans: biweekly </a:t>
            </a:r>
            <a:r>
              <a:rPr lang="en-US" dirty="0"/>
              <a:t>meeting with decision </a:t>
            </a:r>
            <a:r>
              <a:rPr lang="en-US" dirty="0" smtClean="0"/>
              <a:t>makers using spreadsheet solutions.</a:t>
            </a:r>
          </a:p>
          <a:p>
            <a:r>
              <a:rPr lang="en-US" dirty="0" smtClean="0"/>
              <a:t>Our objective: to provide </a:t>
            </a:r>
            <a:r>
              <a:rPr lang="en-US" dirty="0"/>
              <a:t>an optimization step that supports rational  decision making in tactical planning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Allocate </a:t>
            </a:r>
            <a:r>
              <a:rPr lang="en-US" dirty="0" smtClean="0"/>
              <a:t>resource </a:t>
            </a:r>
            <a:r>
              <a:rPr lang="en-US" dirty="0"/>
              <a:t>capacities to care pathways, considering the variations in patient demand and resource availability.</a:t>
            </a:r>
          </a:p>
          <a:p>
            <a:pPr lvl="1"/>
            <a:r>
              <a:rPr lang="en-US" dirty="0"/>
              <a:t>Determine a patient admission plan for each stage in </a:t>
            </a:r>
            <a:r>
              <a:rPr lang="en-US" dirty="0" smtClean="0"/>
              <a:t>every care pathway.</a:t>
            </a:r>
            <a:endParaRPr lang="en-US" dirty="0"/>
          </a:p>
          <a:p>
            <a:pPr lvl="1"/>
            <a:endParaRPr lang="nl-NL" dirty="0"/>
          </a:p>
        </p:txBody>
      </p:sp>
      <p:sp>
        <p:nvSpPr>
          <p:cNvPr id="717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cs typeface="Arial" charset="0"/>
              </a:rPr>
              <a:t>CHOIR Seminar</a:t>
            </a:r>
            <a:endParaRPr lang="en-US" altLang="nl-NL" dirty="0">
              <a:cs typeface="Arial" charset="0"/>
            </a:endParaRPr>
          </a:p>
        </p:txBody>
      </p:sp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78E99-1AFD-4356-B9F9-4FD764737028}" type="slidenum">
              <a:rPr lang="en-GB" altLang="nl-NL" smtClean="0"/>
              <a:pPr eaLnBrk="1" hangingPunct="1"/>
              <a:t>6</a:t>
            </a:fld>
            <a:r>
              <a:rPr lang="en-GB" altLang="nl-NL" dirty="0" smtClean="0"/>
              <a:t>/26</a:t>
            </a:r>
            <a:endParaRPr lang="en-GB" altLang="nl-NL" dirty="0" smtClean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09120"/>
            <a:ext cx="7128917" cy="170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6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PROBLEM FORMULATION [1/2]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89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63712" y="1341438"/>
                <a:ext cx="7380288" cy="5183187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/>
                  <a:t>Discretized finite planning </a:t>
                </a:r>
                <a:r>
                  <a:rPr lang="en-US" dirty="0"/>
                  <a:t>horizon </a:t>
                </a:r>
                <a14:m>
                  <m:oMath xmlns:m="http://schemas.openxmlformats.org/officeDocument/2006/math">
                    <m:r>
                      <a:rPr lang="nl-NL" b="0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𝑡</m:t>
                    </m:r>
                    <m:r>
                      <a:rPr lang="nl-NL" b="0" i="1" dirty="0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1,2,…,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eaLnBrk="1" hangingPunct="1">
                  <a:defRPr/>
                </a:pPr>
                <a:r>
                  <a:rPr lang="en-US" dirty="0" smtClean="0"/>
                  <a:t>Patients:</a:t>
                </a:r>
              </a:p>
              <a:p>
                <a:pPr lvl="1" eaLnBrk="1" hangingPunct="1">
                  <a:defRPr/>
                </a:pPr>
                <a:r>
                  <a:rPr lang="en-US" dirty="0" smtClean="0"/>
                  <a:t>Set of patient care processes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</a:rPr>
                      <m:t>𝑔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∈{1,2,…,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dirty="0">
                  <a:solidFill>
                    <a:schemeClr val="accent6"/>
                  </a:solidFill>
                </a:endParaRPr>
              </a:p>
              <a:p>
                <a:pPr lvl="1" eaLnBrk="1" hangingPunct="1">
                  <a:defRPr/>
                </a:pPr>
                <a:r>
                  <a:rPr lang="en-US" dirty="0" smtClean="0"/>
                  <a:t>Each care process consists of a set of stages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1,2,…,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1" eaLnBrk="1" hangingPunct="1">
                  <a:defRPr/>
                </a:pPr>
                <a:r>
                  <a:rPr lang="en-US" dirty="0" smtClean="0">
                    <a:ea typeface="Cambria Math"/>
                  </a:rPr>
                  <a:t>A patient following care process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𝑔</m:t>
                    </m:r>
                  </m:oMath>
                </a14:m>
                <a:r>
                  <a:rPr lang="en-US" dirty="0" smtClean="0">
                    <a:ea typeface="Cambria Math"/>
                  </a:rPr>
                  <a:t> follows the stages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,1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,2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,…,(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>
                  <a:ea typeface="Cambria Math"/>
                </a:endParaRPr>
              </a:p>
              <a:p>
                <a:pPr lvl="1" eaLnBrk="1" hangingPunct="1">
                  <a:defRPr/>
                </a:pPr>
                <a:r>
                  <a:rPr lang="en-US" dirty="0"/>
                  <a:t>From now on, we denote each stage in a care process by a queue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.</a:t>
                </a:r>
                <a:endParaRPr lang="en-US" dirty="0" smtClean="0">
                  <a:ea typeface="Cambria Math"/>
                </a:endParaRPr>
              </a:p>
              <a:p>
                <a:pPr eaLnBrk="1" hangingPunct="1">
                  <a:defRPr/>
                </a:pPr>
                <a:r>
                  <a:rPr lang="en-US" dirty="0" smtClean="0"/>
                  <a:t>Resources:</a:t>
                </a:r>
              </a:p>
              <a:p>
                <a:pPr lvl="1" eaLnBrk="1" hangingPunct="1">
                  <a:defRPr/>
                </a:pPr>
                <a:r>
                  <a:rPr lang="en-US" dirty="0" smtClean="0"/>
                  <a:t>Set </a:t>
                </a:r>
                <a:r>
                  <a:rPr lang="en-US" dirty="0"/>
                  <a:t>of resource types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𝑟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∈{1,2,…,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dirty="0">
                  <a:solidFill>
                    <a:schemeClr val="accent6"/>
                  </a:solidFill>
                </a:endParaRPr>
              </a:p>
              <a:p>
                <a:pPr lvl="1" eaLnBrk="1" hangingPunct="1">
                  <a:defRPr/>
                </a:pPr>
                <a:r>
                  <a:rPr lang="en-US" dirty="0" smtClean="0"/>
                  <a:t>Resource capacities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per resource type and time period</a:t>
                </a:r>
              </a:p>
              <a:p>
                <a:pPr lvl="1" eaLnBrk="1" hangingPunct="1">
                  <a:defRPr/>
                </a:pPr>
                <a:r>
                  <a:rPr lang="en-US" dirty="0" smtClean="0"/>
                  <a:t>To service a patient in </a:t>
                </a:r>
                <a:r>
                  <a:rPr lang="en-US" dirty="0" smtClean="0"/>
                  <a:t>queue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of resource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pPr eaLnBrk="1" hangingPunct="1">
                  <a:defRPr/>
                </a:pPr>
                <a:r>
                  <a:rPr lang="nl-NL" dirty="0" smtClean="0"/>
                  <a:t>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l-NL" sz="19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19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nl-NL" sz="19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nl-NL" sz="1900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=(</m:t>
                        </m:r>
                        <m:r>
                          <a:rPr lang="en-US" sz="19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9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19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9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19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nl-NL" sz="1900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nl-NL" sz="1900" b="0" i="1" smtClean="0">
                        <a:solidFill>
                          <a:schemeClr val="accent6"/>
                        </a:solidFill>
                        <a:latin typeface="Cambria Math"/>
                      </a:rPr>
                      <m:t>)∀</m:t>
                    </m:r>
                    <m:r>
                      <a:rPr lang="nl-NL" sz="1900" b="0" i="1" smtClean="0">
                        <a:solidFill>
                          <a:schemeClr val="accent6"/>
                        </a:solidFill>
                        <a:latin typeface="Cambria Math"/>
                      </a:rPr>
                      <m:t>𝑗</m:t>
                    </m:r>
                    <m:r>
                      <a:rPr lang="nl-NL" sz="1900" b="0" i="1" smtClean="0">
                        <a:solidFill>
                          <a:schemeClr val="accent6"/>
                        </a:solidFill>
                        <a:latin typeface="Cambria Math"/>
                      </a:rPr>
                      <m:t>,</m:t>
                    </m:r>
                    <m:r>
                      <a:rPr lang="nl-NL" sz="1900" b="0" i="1" smtClean="0">
                        <a:solidFill>
                          <a:schemeClr val="accent6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gives </a:t>
                </a:r>
                <a:r>
                  <a:rPr lang="en-US" dirty="0" smtClean="0"/>
                  <a:t>the number of patients waiting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time units in queue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chemeClr val="accent6"/>
                        </a:solidFill>
                        <a:latin typeface="Cambria Math"/>
                      </a:rPr>
                      <m:t>∀</m:t>
                    </m:r>
                    <m:r>
                      <a:rPr lang="nl-NL" b="0" i="1" smtClean="0">
                        <a:solidFill>
                          <a:schemeClr val="accent6"/>
                        </a:solidFill>
                        <a:latin typeface="Cambria Math"/>
                      </a:rPr>
                      <m:t>𝑗</m:t>
                    </m:r>
                    <m:r>
                      <a:rPr lang="nl-NL" b="0" i="1" smtClean="0">
                        <a:solidFill>
                          <a:schemeClr val="accent6"/>
                        </a:solidFill>
                        <a:latin typeface="Cambria Math"/>
                      </a:rPr>
                      <m:t>,</m:t>
                    </m:r>
                    <m:r>
                      <a:rPr lang="nl-NL" b="0" i="1" smtClean="0">
                        <a:solidFill>
                          <a:schemeClr val="accent6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.</a:t>
                </a:r>
                <a:endParaRPr lang="en-US" dirty="0" smtClean="0"/>
              </a:p>
              <a:p>
                <a:pPr eaLnBrk="1" hangingPunct="1">
                  <a:defRPr/>
                </a:pPr>
                <a:endParaRPr lang="en-US" dirty="0" smtClean="0"/>
              </a:p>
              <a:p>
                <a:pPr marL="0" indent="0" eaLnBrk="1" hangingPunct="1">
                  <a:buNone/>
                  <a:defRPr/>
                </a:pPr>
                <a:endParaRPr lang="en-US" dirty="0" smtClean="0"/>
              </a:p>
              <a:p>
                <a:pPr eaLnBrk="1" hangingPunct="1">
                  <a:defRPr/>
                </a:pPr>
                <a:endParaRPr lang="en-US" i="1" dirty="0" smtClean="0"/>
              </a:p>
            </p:txBody>
          </p:sp>
        </mc:Choice>
        <mc:Fallback>
          <p:sp>
            <p:nvSpPr>
              <p:cNvPr id="3789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63712" y="1341438"/>
                <a:ext cx="7380288" cy="5183187"/>
              </a:xfrm>
              <a:blipFill rotWithShape="1">
                <a:blip r:embed="rId3"/>
                <a:stretch>
                  <a:fillRect l="-1734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cs typeface="Arial" charset="0"/>
              </a:rPr>
              <a:t>CHOIR Seminar</a:t>
            </a: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638391-99B9-4841-998A-CE162E48E3FB}" type="slidenum">
              <a:rPr lang="en-GB" altLang="nl-NL" smtClean="0"/>
              <a:pPr eaLnBrk="1" hangingPunct="1"/>
              <a:t>7</a:t>
            </a:fld>
            <a:r>
              <a:rPr lang="en-GB" altLang="nl-NL" dirty="0" smtClean="0"/>
              <a:t>/26</a:t>
            </a:r>
            <a:endParaRPr lang="en-GB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28654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/>
              <a:t>PROBLEM </a:t>
            </a:r>
            <a:r>
              <a:rPr lang="en-US" altLang="nl-NL" dirty="0" smtClean="0"/>
              <a:t>FORMULATION [2/2]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89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63713" y="1341439"/>
                <a:ext cx="7129462" cy="5183905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/>
                  <a:t>After service in queue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i</a:t>
                </a:r>
                <a:r>
                  <a:rPr lang="en-US" dirty="0" smtClean="0"/>
                  <a:t>, we have a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that the patient is transferred to queue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j</a:t>
                </a:r>
                <a:r>
                  <a:rPr lang="en-US" dirty="0" smtClean="0"/>
                  <a:t>.</a:t>
                </a:r>
              </a:p>
              <a:p>
                <a:pPr eaLnBrk="1" hangingPunct="1">
                  <a:defRPr/>
                </a:pPr>
                <a:r>
                  <a:rPr lang="en-US" dirty="0" smtClean="0"/>
                  <a:t>Probability to leave the system: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</a:rPr>
                      <m:t>=1−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∀</m:t>
                        </m:r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i="1" u="sng" dirty="0" smtClean="0"/>
              </a:p>
              <a:p>
                <a:pPr eaLnBrk="1" hangingPunct="1">
                  <a:defRPr/>
                </a:pPr>
                <a:r>
                  <a:rPr lang="en-US" dirty="0"/>
                  <a:t>Newly arriving patients joining queue </a:t>
                </a:r>
                <a:r>
                  <a:rPr lang="en-US" i="1" dirty="0">
                    <a:solidFill>
                      <a:schemeClr val="accent6"/>
                    </a:solidFill>
                  </a:rPr>
                  <a:t>i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eaLnBrk="1" hangingPunct="1">
                  <a:defRPr/>
                </a:pPr>
                <a:r>
                  <a:rPr lang="en-US" dirty="0"/>
                  <a:t>Waiting </a:t>
                </a:r>
                <a:r>
                  <a:rPr lang="en-US" dirty="0" smtClean="0"/>
                  <a:t>list at queue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,0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,…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eaLnBrk="1" hangingPunct="1">
                  <a:defRPr/>
                </a:pPr>
                <a:r>
                  <a:rPr lang="en-US" dirty="0" smtClean="0"/>
                  <a:t>Decision: for each time period, we determine a patient admission plan: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,…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indicates the number of patients to serve in time period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t</a:t>
                </a:r>
                <a:r>
                  <a:rPr lang="en-US" dirty="0" smtClean="0"/>
                  <a:t> that have been waiting precisely </a:t>
                </a:r>
                <a:br>
                  <a:rPr lang="en-US" dirty="0" smtClean="0"/>
                </a:br>
                <a:r>
                  <a:rPr lang="en-US" i="1" dirty="0" smtClean="0">
                    <a:solidFill>
                      <a:schemeClr val="accent6"/>
                    </a:solidFill>
                  </a:rPr>
                  <a:t>u</a:t>
                </a:r>
                <a:r>
                  <a:rPr lang="en-US" dirty="0" smtClean="0"/>
                  <a:t> time periods at queue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j</a:t>
                </a:r>
                <a:r>
                  <a:rPr lang="en-US" dirty="0" smtClean="0"/>
                  <a:t>.</a:t>
                </a:r>
              </a:p>
              <a:p>
                <a:pPr eaLnBrk="1" hangingPunct="1">
                  <a:defRPr/>
                </a:pPr>
                <a:r>
                  <a:rPr lang="en-US" dirty="0" smtClean="0"/>
                  <a:t>Time lag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between service in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i</a:t>
                </a:r>
                <a:r>
                  <a:rPr lang="en-US" dirty="0" smtClean="0"/>
                  <a:t> and entrance to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j</a:t>
                </a:r>
                <a:r>
                  <a:rPr lang="en-US" dirty="0" smtClean="0"/>
                  <a:t> (might be medically required to recover from a procedure).</a:t>
                </a:r>
              </a:p>
              <a:p>
                <a:pPr eaLnBrk="1" hangingPunct="1">
                  <a:defRPr/>
                </a:pPr>
                <a:r>
                  <a:rPr lang="en-US" dirty="0"/>
                  <a:t>P</a:t>
                </a:r>
                <a:r>
                  <a:rPr lang="en-US" dirty="0" smtClean="0"/>
                  <a:t>atients entering queue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j</a:t>
                </a:r>
                <a:r>
                  <a:rPr lang="en-US" dirty="0" smtClean="0"/>
                  <a:t>: </a:t>
                </a:r>
              </a:p>
              <a:p>
                <a:pPr marL="0" indent="0" eaLnBrk="1" hangingPunct="1">
                  <a:buNone/>
                  <a:defRPr/>
                </a:pPr>
                <a:endParaRPr lang="en-US" b="0" i="1" dirty="0">
                  <a:solidFill>
                    <a:schemeClr val="accent6"/>
                  </a:solidFill>
                  <a:latin typeface="Cambria Math"/>
                </a:endParaRP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∀</m:t>
                          </m:r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∀</m:t>
                              </m:r>
                              <m:r>
                                <a:rPr lang="en-US" sz="20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 smtClean="0"/>
              </a:p>
            </p:txBody>
          </p:sp>
        </mc:Choice>
        <mc:Fallback>
          <p:sp>
            <p:nvSpPr>
              <p:cNvPr id="3789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63713" y="1341439"/>
                <a:ext cx="7129462" cy="5183905"/>
              </a:xfrm>
              <a:blipFill rotWithShape="1">
                <a:blip r:embed="rId3"/>
                <a:stretch>
                  <a:fillRect l="-1795" t="-706" r="-1538" b="-19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cs typeface="Arial" charset="0"/>
              </a:rPr>
              <a:t>CHOIR Seminar</a:t>
            </a:r>
          </a:p>
        </p:txBody>
      </p:sp>
      <p:sp>
        <p:nvSpPr>
          <p:cNvPr id="368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638391-99B9-4841-998A-CE162E48E3FB}" type="slidenum">
              <a:rPr lang="en-GB" altLang="nl-NL" smtClean="0"/>
              <a:pPr eaLnBrk="1" hangingPunct="1"/>
              <a:t>8</a:t>
            </a:fld>
            <a:r>
              <a:rPr lang="en-GB" altLang="nl-NL" dirty="0" smtClean="0"/>
              <a:t>/26</a:t>
            </a:r>
            <a:endParaRPr lang="en-GB" altLang="nl-NL" dirty="0" smtClean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9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762125" cy="6858000"/>
            <a:chOff x="0" y="0"/>
            <a:chExt cx="1762125" cy="6858000"/>
          </a:xfrm>
        </p:grpSpPr>
        <p:pic>
          <p:nvPicPr>
            <p:cNvPr id="9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22438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6" name="Rectangle 95"/>
            <p:cNvSpPr/>
            <p:nvPr/>
          </p:nvSpPr>
          <p:spPr>
            <a:xfrm>
              <a:off x="0" y="2780928"/>
              <a:ext cx="1762125" cy="4077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644715" y="6381126"/>
            <a:ext cx="1991181" cy="476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368450" y="1393911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368450" y="1969975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626865" y="1105879"/>
            <a:ext cx="74158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(2,2)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368450" y="2527716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68450" y="3122103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26865" y="1681943"/>
            <a:ext cx="74158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(1,2)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6865" y="2258007"/>
            <a:ext cx="7409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(0,2)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6865" y="2834071"/>
            <a:ext cx="7409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(2,1)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26865" y="3410135"/>
            <a:ext cx="7409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(1,1)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26865" y="3986199"/>
            <a:ext cx="740367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(0,1)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26865" y="4562263"/>
            <a:ext cx="740367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(2,0)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26865" y="5138327"/>
            <a:ext cx="740367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(1,0)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26865" y="5714391"/>
            <a:ext cx="73975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(0,0)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368450" y="3698167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68450" y="4274231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68450" y="4839342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68450" y="5426359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68450" y="6002423"/>
            <a:ext cx="63440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51540" y="1393911"/>
            <a:ext cx="0" cy="475252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7" idx="3"/>
          </p:cNvCxnSpPr>
          <p:nvPr/>
        </p:nvCxnSpPr>
        <p:spPr>
          <a:xfrm>
            <a:off x="2368450" y="1393911"/>
            <a:ext cx="0" cy="475252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538628" y="1393911"/>
            <a:ext cx="0" cy="475252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126458" y="1393911"/>
            <a:ext cx="0" cy="475252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712460" y="1393911"/>
            <a:ext cx="0" cy="475252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2041978" y="6146439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0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627504" y="6146439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214592" y="6146237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802422" y="6146237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8388424" y="6146237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4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072305" y="6165304"/>
            <a:ext cx="112708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/>
                </a:solidFill>
              </a:rPr>
              <a:t>Time →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 rot="16200000">
            <a:off x="775290" y="3829661"/>
            <a:ext cx="112708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chemeClr val="tx2"/>
                </a:solidFill>
              </a:rPr>
              <a:t>States</a:t>
            </a:r>
            <a:r>
              <a:rPr lang="nl-NL" dirty="0" smtClean="0">
                <a:solidFill>
                  <a:schemeClr val="tx2"/>
                </a:solidFill>
              </a:rPr>
              <a:t> →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8640452" y="476718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8640452" y="5353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8640452" y="59304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8640452" y="30500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8640452" y="3626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8640452" y="42022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8640452" y="13219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8640452" y="18979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8640452" y="24557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054450" y="476718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054450" y="5353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054450" y="59304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054450" y="30500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054450" y="3626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054450" y="42022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054450" y="13219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7054450" y="18979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7054450" y="24557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2296442" y="476718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2296442" y="5353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2296442" y="59304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2296442" y="30500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2296442" y="3626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2296442" y="42022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2296442" y="13219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2296442" y="18979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2296442" y="24557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5466620" y="476718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5466620" y="5353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5466620" y="59304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5466620" y="30500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5466620" y="3626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5466620" y="42022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5466620" y="13219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5466620" y="18979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5466620" y="24557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3879532" y="476718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3879532" y="5353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3879532" y="59304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3879532" y="30500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3879532" y="3626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3879532" y="42022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3879532" y="13219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3879532" y="18979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3879532" y="24557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Group 173"/>
          <p:cNvGrpSpPr/>
          <p:nvPr/>
        </p:nvGrpSpPr>
        <p:grpSpPr>
          <a:xfrm>
            <a:off x="3949713" y="4274231"/>
            <a:ext cx="1588915" cy="1728192"/>
            <a:chOff x="3155797" y="4221088"/>
            <a:chExt cx="1588915" cy="1728192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3155797" y="4221088"/>
              <a:ext cx="1588915" cy="56511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3155797" y="4221088"/>
              <a:ext cx="1588915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3155797" y="4221088"/>
              <a:ext cx="1588915" cy="172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3949712" y="3122103"/>
            <a:ext cx="1588915" cy="1152128"/>
            <a:chOff x="3155797" y="3068960"/>
            <a:chExt cx="1588915" cy="1152128"/>
          </a:xfrm>
        </p:grpSpPr>
        <p:cxnSp>
          <p:nvCxnSpPr>
            <p:cNvPr id="121" name="Straight Arrow Connector 120"/>
            <p:cNvCxnSpPr/>
            <p:nvPr/>
          </p:nvCxnSpPr>
          <p:spPr>
            <a:xfrm flipV="1">
              <a:off x="3155797" y="3645024"/>
              <a:ext cx="1588915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V="1">
              <a:off x="3155797" y="3068960"/>
              <a:ext cx="1588915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>
              <a:off x="3155797" y="4221088"/>
              <a:ext cx="1588915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1" name="Oval 220"/>
          <p:cNvSpPr/>
          <p:nvPr/>
        </p:nvSpPr>
        <p:spPr>
          <a:xfrm>
            <a:off x="3843540" y="4166231"/>
            <a:ext cx="216000" cy="21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2"/>
          <p:cNvSpPr txBox="1">
            <a:spLocks noChangeArrowheads="1"/>
          </p:cNvSpPr>
          <p:nvPr/>
        </p:nvSpPr>
        <p:spPr>
          <a:xfrm>
            <a:off x="1762125" y="363538"/>
            <a:ext cx="7381875" cy="688975"/>
          </a:xfrm>
          <a:prstGeom prst="rect">
            <a:avLst/>
          </a:prstGeom>
        </p:spPr>
        <p:txBody>
          <a:bodyPr lIns="0" bIns="0"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altLang="nl-NL" kern="0" dirty="0" smtClean="0"/>
              <a:t>ILLUSTRATION</a:t>
            </a:r>
          </a:p>
          <a:p>
            <a:pPr eaLnBrk="1" hangingPunct="1"/>
            <a:r>
              <a:rPr lang="nl-NL" altLang="nl-NL" kern="0" dirty="0" smtClean="0"/>
              <a:t>1 queue (1 care </a:t>
            </a:r>
            <a:r>
              <a:rPr lang="nl-NL" altLang="nl-NL" kern="0" dirty="0" err="1" smtClean="0"/>
              <a:t>process</a:t>
            </a:r>
            <a:r>
              <a:rPr lang="nl-NL" altLang="nl-NL" kern="0" dirty="0" smtClean="0"/>
              <a:t> </a:t>
            </a:r>
            <a:r>
              <a:rPr lang="nl-NL" altLang="nl-NL" kern="0" dirty="0" err="1" smtClean="0"/>
              <a:t>with</a:t>
            </a:r>
            <a:r>
              <a:rPr lang="nl-NL" altLang="nl-NL" kern="0" dirty="0" smtClean="0"/>
              <a:t> 1 stage), 0/1 </a:t>
            </a:r>
            <a:r>
              <a:rPr lang="nl-NL" altLang="nl-NL" kern="0" dirty="0" err="1" smtClean="0"/>
              <a:t>waiting</a:t>
            </a:r>
            <a:r>
              <a:rPr lang="nl-NL" altLang="nl-NL" kern="0" dirty="0" smtClean="0"/>
              <a:t> time</a:t>
            </a:r>
            <a:endParaRPr lang="en-US" altLang="nl-NL" kern="0" dirty="0" smtClean="0"/>
          </a:p>
        </p:txBody>
      </p:sp>
    </p:spTree>
    <p:extLst>
      <p:ext uri="{BB962C8B-B14F-4D97-AF65-F5344CB8AC3E}">
        <p14:creationId xmlns:p14="http://schemas.microsoft.com/office/powerpoint/2010/main" val="231483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</p:bldLst>
  </p:timing>
</p:sld>
</file>

<file path=ppt/theme/theme1.xml><?xml version="1.0" encoding="utf-8"?>
<a:theme xmlns:a="http://schemas.openxmlformats.org/drawingml/2006/main" name="1_sjabloon_wit">
  <a:themeElements>
    <a:clrScheme name="1_sjabloon_wi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FFFFF"/>
      </a:accent3>
      <a:accent4>
        <a:srgbClr val="000000"/>
      </a:accent4>
      <a:accent5>
        <a:srgbClr val="AED5AD"/>
      </a:accent5>
      <a:accent6>
        <a:srgbClr val="BB0067"/>
      </a:accent6>
      <a:hlink>
        <a:srgbClr val="FED100"/>
      </a:hlink>
      <a:folHlink>
        <a:srgbClr val="0098C3"/>
      </a:folHlink>
    </a:clrScheme>
    <a:fontScheme name="1_sjabloon_wi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UT_wit_EN v1</Template>
  <TotalTime>0</TotalTime>
  <Words>2535</Words>
  <Application>Microsoft Office PowerPoint</Application>
  <PresentationFormat>On-screen Show (4:3)</PresentationFormat>
  <Paragraphs>428</Paragraphs>
  <Slides>26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1_sjabloon_wit</vt:lpstr>
      <vt:lpstr>Tactical Planning in Healthcare using Approximate Dynamic Programming (tactisch plannen van toegangstijden in de zorg)</vt:lpstr>
      <vt:lpstr>OUTLINE</vt:lpstr>
      <vt:lpstr>MOTIVATION &amp; FOCUS</vt:lpstr>
      <vt:lpstr>CARE PROCESS &amp; ACCESS TIME</vt:lpstr>
      <vt:lpstr>OBJECTIVES OF TACTICAL PLANNING</vt:lpstr>
      <vt:lpstr>TACTICAL PLANNING IN OUR STUDY</vt:lpstr>
      <vt:lpstr>PROBLEM FORMULATION [1/2]</vt:lpstr>
      <vt:lpstr>PROBLEM FORMULATION [2/2]</vt:lpstr>
      <vt:lpstr>PowerPoint Presentation</vt:lpstr>
      <vt:lpstr>SOLUTION APPROACHES</vt:lpstr>
      <vt:lpstr>PowerPoint Presentation</vt:lpstr>
      <vt:lpstr>PowerPoint Presentation</vt:lpstr>
      <vt:lpstr>MIXED INTEGER LINEAR PROGRAM (MILP)</vt:lpstr>
      <vt:lpstr>PROS &amp; CONS OF THE MILP</vt:lpstr>
      <vt:lpstr>PowerPoint Presentation</vt:lpstr>
      <vt:lpstr>DYNAMIC PROGRAMMING FORMULATION</vt:lpstr>
      <vt:lpstr>THREE CURSUS OF DIMENSIONALITY</vt:lpstr>
      <vt:lpstr>PowerPoint Presentation</vt:lpstr>
      <vt:lpstr>ADP FORMULATION</vt:lpstr>
      <vt:lpstr>VALUE FUNCTION APPROXIMATION [1/2]</vt:lpstr>
      <vt:lpstr>VALUE FUNCTION APPROXIMATION [2/2]</vt:lpstr>
      <vt:lpstr>EXPERIMENTS</vt:lpstr>
      <vt:lpstr>CONVERGENCE RESULTS ON SMALL INSTANCES</vt:lpstr>
      <vt:lpstr>PERFORMANCE ON SMALL AND LARGE INSTANCES</vt:lpstr>
      <vt:lpstr>MANAGERIAL IMPLICATIONS</vt:lpstr>
      <vt:lpstr>QUESTIONS?</vt:lpstr>
    </vt:vector>
  </TitlesOfParts>
  <Company>NykampNyboer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Tactical Planning in Healthcare using Approximate Dynamic Programming with Bayesian Exploration</dc:title>
  <dc:creator>m.r.k.mes@utwente.nl</dc:creator>
  <cp:lastModifiedBy>Mes, M.R.K. (MB)</cp:lastModifiedBy>
  <cp:revision>1721</cp:revision>
  <cp:lastPrinted>2013-10-01T10:47:06Z</cp:lastPrinted>
  <dcterms:created xsi:type="dcterms:W3CDTF">2009-08-03T11:31:04Z</dcterms:created>
  <dcterms:modified xsi:type="dcterms:W3CDTF">2014-01-24T09:03:27Z</dcterms:modified>
</cp:coreProperties>
</file>