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comments/modernComment_13C_31CE3891.xml" ContentType="application/vnd.ms-powerpoint.comments+xml"/>
  <Override PartName="/ppt/notesSlides/notesSlide3.xml" ContentType="application/vnd.openxmlformats-officedocument.presentationml.notesSlide+xml"/>
  <Override PartName="/ppt/comments/modernComment_13F_FC83C816.xml" ContentType="application/vnd.ms-powerpoint.comments+xml"/>
  <Override PartName="/ppt/comments/modernComment_15A_650AF0AE.xml" ContentType="application/vnd.ms-powerpoint.comments+xml"/>
  <Override PartName="/ppt/notesSlides/notesSlide4.xml" ContentType="application/vnd.openxmlformats-officedocument.presentationml.notesSlide+xml"/>
  <Override PartName="/ppt/comments/modernComment_13D_9C1C1E7D.xml" ContentType="application/vnd.ms-powerpoint.comments+xml"/>
  <Override PartName="/ppt/comments/modernComment_144_683573D9.xml" ContentType="application/vnd.ms-powerpoint.comments+xml"/>
  <Override PartName="/ppt/comments/modernComment_158_85F327EC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21" r:id="rId6"/>
    <p:sldId id="316" r:id="rId7"/>
    <p:sldId id="319" r:id="rId8"/>
    <p:sldId id="346" r:id="rId9"/>
    <p:sldId id="317" r:id="rId10"/>
    <p:sldId id="323" r:id="rId11"/>
    <p:sldId id="324" r:id="rId12"/>
    <p:sldId id="326" r:id="rId13"/>
    <p:sldId id="328" r:id="rId14"/>
    <p:sldId id="330" r:id="rId15"/>
    <p:sldId id="332" r:id="rId16"/>
    <p:sldId id="334" r:id="rId17"/>
    <p:sldId id="336" r:id="rId18"/>
    <p:sldId id="338" r:id="rId19"/>
    <p:sldId id="340" r:id="rId20"/>
    <p:sldId id="342" r:id="rId21"/>
    <p:sldId id="344" r:id="rId22"/>
    <p:sldId id="343" r:id="rId23"/>
    <p:sldId id="349" r:id="rId24"/>
    <p:sldId id="352" r:id="rId25"/>
    <p:sldId id="350" r:id="rId26"/>
    <p:sldId id="351" r:id="rId27"/>
  </p:sldIdLst>
  <p:sldSz cx="12192000" cy="6858000"/>
  <p:notesSz cx="9929813" cy="6797675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B90DE1-AF33-56FA-4AB1-6439F42814B1}" name="Wiefferink, Britt (UT-BMS)" initials="BW" userId="S::b.b.wiefferink@utwente.nl::13e6015a-62e8-4071-9d7d-cffa390cd2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9D86BE-6437-6398-0937-5432BB1A058B}">
  <a:tblStyle styleId="{789D86BE-6437-6398-0937-5432BB1A058B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26"/>
    <p:restoredTop sz="71188" autoAdjust="0"/>
  </p:normalViewPr>
  <p:slideViewPr>
    <p:cSldViewPr>
      <p:cViewPr varScale="1">
        <p:scale>
          <a:sx n="80" d="100"/>
          <a:sy n="80" d="100"/>
        </p:scale>
        <p:origin x="200" y="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2C655A-CE34-624A-948E-9E02AE40CC6C}" authorId="{68B90DE1-AF33-56FA-4AB1-6439F42814B1}" created="2023-11-07T13:28:47.5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3" creationId="{00000000-0000-0000-0000-000000000000}"/>
    </ac:deMkLst>
    <p188:replyLst>
      <p188:reply id="{4168469A-52C3-DA47-932B-6692C49B5AC5}" authorId="{68B90DE1-AF33-56FA-4AB1-6439F42814B1}" created="2023-11-07T13:30:09.741">
        <p188:txBody>
          <a:bodyPr/>
          <a:lstStyle/>
          <a:p>
            <a:r>
              <a:rPr lang="en-NL"/>
              <a:t>Door het hele document</a:t>
            </a:r>
          </a:p>
        </p188:txBody>
      </p188:reply>
    </p188:replyLst>
    <p188:txBody>
      <a:bodyPr/>
      <a:lstStyle/>
      <a:p>
        <a:r>
          <a:rPr lang="en-NL"/>
          <a:t>Groene tekst aanpassen o.b.v. specificaties LC</a:t>
        </a:r>
      </a:p>
    </p188:txBody>
  </p188:cm>
</p188:cmLst>
</file>

<file path=ppt/comments/modernComment_13C_31CE38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755D5A-BC3E-6245-93F5-7D0895E4F53B}" authorId="{68B90DE1-AF33-56FA-4AB1-6439F42814B1}" created="2023-11-07T13:29:09.709">
    <pc:sldMkLst xmlns:pc="http://schemas.microsoft.com/office/powerpoint/2013/main/command">
      <pc:docMk/>
      <pc:sldMk cId="835598481" sldId="316"/>
    </pc:sldMkLst>
    <p188:txBody>
      <a:bodyPr/>
      <a:lstStyle/>
      <a:p>
        <a:r>
          <a:rPr lang="en-NL"/>
          <a:t>Informatie invullen o.b.v. specificaties LC</a:t>
        </a:r>
      </a:p>
    </p188:txBody>
  </p188:cm>
</p188:cmLst>
</file>

<file path=ppt/comments/modernComment_13D_9C1C1E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F629BA-ACAA-1F4D-8518-39A5908CE514}" authorId="{68B90DE1-AF33-56FA-4AB1-6439F42814B1}" created="2023-11-07T13:49:45.858">
    <pc:sldMkLst xmlns:pc="http://schemas.microsoft.com/office/powerpoint/2013/main/command">
      <pc:docMk/>
      <pc:sldMk cId="2619088509" sldId="317"/>
    </pc:sldMkLst>
    <p188:txBody>
      <a:bodyPr/>
      <a:lstStyle/>
      <a:p>
        <a:r>
          <a:rPr lang="en-NL"/>
          <a:t>Invullen tijdens intake interviews. Evt. Op teruggrijpen tijdens de actiefase: wie wil wat leren en hoe? Of om deelnemers’ namen te leren.</a:t>
        </a:r>
      </a:p>
    </p188:txBody>
  </p188:cm>
</p188:cmLst>
</file>

<file path=ppt/comments/modernComment_13F_FC83C8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97F813-D568-6E4B-880D-1A52AB04567A}" authorId="{68B90DE1-AF33-56FA-4AB1-6439F42814B1}" created="2023-11-07T13:30:36.700">
    <pc:sldMkLst xmlns:pc="http://schemas.microsoft.com/office/powerpoint/2013/main/command">
      <pc:docMk/>
      <pc:sldMk cId="4236494870" sldId="319"/>
    </pc:sldMkLst>
    <p188:txBody>
      <a:bodyPr/>
      <a:lstStyle/>
      <a:p>
        <a:r>
          <a:rPr lang="en-NL"/>
          <a:t>Aanpassen o.b.v. specifieke vraagstuk en gestelde doelen zoals besproken met de opdrachtgever</a:t>
        </a:r>
      </a:p>
    </p188:txBody>
  </p188:cm>
</p188:cmLst>
</file>

<file path=ppt/comments/modernComment_144_683573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E2BC7D-15D7-DF44-94AF-4427A83F8381}" authorId="{68B90DE1-AF33-56FA-4AB1-6439F42814B1}" created="2023-10-02T14:56:00.6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48333529" sldId="324"/>
      <ac:spMk id="2" creationId="{989D4F62-15C0-821C-5879-E831547FF31D}"/>
      <ac:txMk cp="18" len="8">
        <ac:context len="27" hash="1434859889"/>
      </ac:txMk>
    </ac:txMkLst>
    <p188:pos x="996596" y="1198362"/>
    <p188:txBody>
      <a:bodyPr/>
      <a:lstStyle/>
      <a:p>
        <a:r>
          <a:rPr lang="en-NL"/>
          <a:t>Datum bijeenkomst invullen</a:t>
        </a:r>
      </a:p>
    </p188:txBody>
  </p188:cm>
</p188:cmLst>
</file>

<file path=ppt/comments/modernComment_158_85F327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95738F-2698-D941-8C69-6D66671FD9A0}" authorId="{68B90DE1-AF33-56FA-4AB1-6439F42814B1}" created="2023-11-07T13:42:57.1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7305196" sldId="344"/>
      <ac:graphicFrameMk id="2" creationId="{B418D1DC-B7D5-7228-903A-4B73ECE0718E}"/>
    </ac:deMkLst>
    <p188:txBody>
      <a:bodyPr/>
      <a:lstStyle/>
      <a:p>
        <a:r>
          <a:rPr lang="en-NL"/>
          <a:t>Evt. Zelf bijhouden voor eigen geheugensteuntje: wat zijn de belangrijkste uitkomsten.</a:t>
        </a:r>
      </a:p>
    </p188:txBody>
  </p188:cm>
</p188:cmLst>
</file>

<file path=ppt/comments/modernComment_15A_650AF0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9E87A0-6FC2-324C-A7E0-4DD2754DF735}" authorId="{68B90DE1-AF33-56FA-4AB1-6439F42814B1}" created="2023-11-07T13:31:08.996">
    <pc:sldMkLst xmlns:pc="http://schemas.microsoft.com/office/powerpoint/2013/main/command">
      <pc:docMk/>
      <pc:sldMk cId="1695215790" sldId="346"/>
    </pc:sldMkLst>
    <p188:txBody>
      <a:bodyPr/>
      <a:lstStyle/>
      <a:p>
        <a:r>
          <a:rPr lang="en-NL"/>
          <a:t>Invullen overzicht tijdens het maken van de planning met de opdrachtgever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420392" cy="45475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3163836" y="0"/>
            <a:ext cx="2420392" cy="45475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pPr>
              <a:defRPr/>
            </a:pPr>
            <a:fld id="{B32F82C2-DE9F-479D-95B3-30B2F9C315A1}" type="datetime1">
              <a:rPr lang="nl-NL"/>
              <a:t>07-11-2023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4613" y="1133475"/>
            <a:ext cx="5437187" cy="3059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558552" y="4361843"/>
            <a:ext cx="4468416" cy="3568779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>
              <a:defRPr/>
            </a:pPr>
            <a:r>
              <a:rPr lang="nl"/>
              <a:t>Klik om de tekststijlen van het model te bewerken</a:t>
            </a:r>
            <a:endParaRPr lang="en-US"/>
          </a:p>
          <a:p>
            <a:pPr lvl="1">
              <a:defRPr/>
            </a:pPr>
            <a:r>
              <a:rPr lang="nl"/>
              <a:t>Tweede niveau</a:t>
            </a:r>
            <a:endParaRPr/>
          </a:p>
          <a:p>
            <a:pPr lvl="2">
              <a:defRPr/>
            </a:pPr>
            <a:r>
              <a:rPr lang="nl"/>
              <a:t>Derde niveau</a:t>
            </a:r>
            <a:endParaRPr/>
          </a:p>
          <a:p>
            <a:pPr lvl="3">
              <a:defRPr/>
            </a:pPr>
            <a:r>
              <a:rPr lang="nl"/>
              <a:t>Vierde niveau</a:t>
            </a:r>
            <a:endParaRPr/>
          </a:p>
          <a:p>
            <a:pPr lvl="4">
              <a:defRPr/>
            </a:pPr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8608817"/>
            <a:ext cx="2420392" cy="454751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3163836" y="8608817"/>
            <a:ext cx="2420392" cy="454751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pPr>
              <a:defRPr/>
            </a:pPr>
            <a:fld id="{01B41D33-19C8-4450-B3C5-BE83E9C8F0B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2F82C2-DE9F-479D-95B3-30B2F9C315A1}" type="datetime1">
              <a:rPr lang="nl-NL" smtClean="0"/>
              <a:t>07-11-2023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nl-BE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B32F82C2-DE9F-479D-95B3-30B2F9C315A1}" type="datetime1">
              <a:rPr lang="nl-NL"/>
              <a:t>07-11-2023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1B41D33-19C8-4450-B3C5-BE83E9C8F0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nl-BE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B32F82C2-DE9F-479D-95B3-30B2F9C315A1}" type="datetime1">
              <a:rPr lang="nl-NL"/>
              <a:t>07-11-2023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1B41D33-19C8-4450-B3C5-BE83E9C8F0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2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nl-BE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B32F82C2-DE9F-479D-95B3-30B2F9C315A1}" type="datetime1">
              <a:rPr lang="nl-NL"/>
              <a:t>07-11-2023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1B41D33-19C8-4450-B3C5-BE83E9C8F0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8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2F82C2-DE9F-479D-95B3-30B2F9C315A1}" type="datetime1">
              <a:rPr lang="nl-NL" smtClean="0"/>
              <a:t>07-11-2023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1D33-19C8-4450-B3C5-BE83E9C8F0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2F82C2-DE9F-479D-95B3-30B2F9C315A1}" type="datetime1">
              <a:rPr lang="nl-NL" smtClean="0"/>
              <a:t>07-11-2023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1D33-19C8-4450-B3C5-BE83E9C8F0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2F82C2-DE9F-479D-95B3-30B2F9C315A1}" type="datetime1">
              <a:rPr lang="nl-NL" smtClean="0"/>
              <a:t>07-11-2023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1D33-19C8-4450-B3C5-BE83E9C8F0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2F82C2-DE9F-479D-95B3-30B2F9C315A1}" type="datetime1">
              <a:rPr lang="nl-NL" smtClean="0"/>
              <a:t>07-11-2023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1D33-19C8-4450-B3C5-BE83E9C8F0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2F82C2-DE9F-479D-95B3-30B2F9C315A1}" type="datetime1">
              <a:rPr lang="nl-NL" smtClean="0"/>
              <a:t>07-11-2023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1D33-19C8-4450-B3C5-BE83E9C8F0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0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auto"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nl"/>
              <a:t>Klik om de titelstijl van het model te 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 bwMode="auto"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A83A1771-3711-4549-B223-6BFD613711ED}" type="datetime1">
              <a:rPr lang="nl-NL"/>
              <a:t>07-11-2023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en verticale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 bwMode="auto">
          <a:xfrm>
            <a:off x="581192" y="702156"/>
            <a:ext cx="11029616" cy="1013800"/>
          </a:xfrm>
        </p:spPr>
        <p:txBody>
          <a:bodyPr rtlCol="0"/>
          <a:lstStyle/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D08EE877-7E72-4A3F-BF87-CE406B3EE1C5}" type="datetime1">
              <a:rPr lang="nl-NL"/>
              <a:t>07-11-2023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cale titel en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 bwMode="auto">
          <a:xfrm>
            <a:off x="8058151" y="599725"/>
            <a:ext cx="3687315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 bwMode="auto">
          <a:xfrm>
            <a:off x="8204200" y="863599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 bwMode="auto">
          <a:xfrm>
            <a:off x="774923" y="863599"/>
            <a:ext cx="7161625" cy="4807326"/>
          </a:xfrm>
        </p:spPr>
        <p:txBody>
          <a:bodyPr vert="eaVert" rtlCol="0" anchor="t"/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8" name="Rechthoek 7"/>
          <p:cNvSpPr/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4CC54E9F-8ACA-4714-84BB-74BA71865A3C}" type="datetime1">
              <a:rPr lang="nl-NL"/>
              <a:t>07-11-2023</a:t>
            </a:fld>
            <a:endParaRPr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en inhou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81192" y="702156"/>
            <a:ext cx="11029616" cy="1188720"/>
          </a:xfrm>
        </p:spPr>
        <p:txBody>
          <a:bodyPr rtlCol="0"/>
          <a:lstStyle/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581192" y="2340864"/>
            <a:ext cx="11029615" cy="3634486"/>
          </a:xfrm>
        </p:spPr>
        <p:txBody>
          <a:bodyPr rtlCol="0"/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F558A543-3029-4706-AA58-9F41D4E1F95A}" type="datetime1">
              <a:rPr lang="nl-NL"/>
              <a:t>07-11-2023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eko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 bwMode="auto"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nl"/>
              <a:t>Klik om de titelstijl van het model te 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66D3D282-C61A-41D7-9714-7814FA67361E}" type="datetime1">
              <a:rPr lang="nl-NL"/>
              <a:t>07-11-2023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ee, inhou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81193" y="729658"/>
            <a:ext cx="11029616" cy="988332"/>
          </a:xfrm>
        </p:spPr>
        <p:txBody>
          <a:bodyPr rtlCol="0"/>
          <a:lstStyle/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auto"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auto"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5CAE64B-8D6D-4B8F-BAE1-453EBC33DDBA}" type="datetime1">
              <a:rPr lang="nl-NL"/>
              <a:t>07-11-2023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elijk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581193" y="729658"/>
            <a:ext cx="11029616" cy="988332"/>
          </a:xfrm>
        </p:spPr>
        <p:txBody>
          <a:bodyPr rtlCol="0"/>
          <a:lstStyle/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 bwMode="auto"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l"/>
              <a:t>Klik om de tekststijlen van het model te bewerken</a:t>
            </a:r>
            <a:endParaRPr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auto"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/>
            </a:pPr>
            <a:r>
              <a:rPr lang="nl"/>
              <a:t>Klik om de tekststijlen van het model te bewerken</a:t>
            </a:r>
            <a:endParaRPr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 bwMode="auto"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7DD41833-08F9-41B2-81FC-2883EDAAEF19}" type="datetime1">
              <a:rPr lang="nl-NL"/>
              <a:t>07-11-2023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Alleen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575894" y="729658"/>
            <a:ext cx="11029616" cy="988332"/>
          </a:xfrm>
        </p:spPr>
        <p:txBody>
          <a:bodyPr rtlCol="0"/>
          <a:lstStyle/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DC9B189-AE00-478F-84A9-63330A766802}" type="datetime1">
              <a:rPr lang="nl-NL"/>
              <a:t>07-11-2023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C4D93972-B93F-42C7-B487-83AAA3F36605}" type="datetime1">
              <a:rPr lang="nl-NL"/>
              <a:t>07-11-2023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oud met bij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spect="1"/>
          </p:cNvSpPr>
          <p:nvPr/>
        </p:nvSpPr>
        <p:spPr bwMode="auto"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"/>
              <a:t>Klik om de titelstijl van het model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 bwMode="auto">
          <a:xfrm>
            <a:off x="7605951" y="6456916"/>
            <a:ext cx="2844798" cy="365125"/>
          </a:xfrm>
        </p:spPr>
        <p:txBody>
          <a:bodyPr rtlCol="0"/>
          <a:lstStyle/>
          <a:p>
            <a:pPr>
              <a:defRPr/>
            </a:pPr>
            <a:fld id="{41CBEB4C-81CC-455E-9331-682EF29A1EAB}" type="datetime1">
              <a:rPr lang="nl-NL"/>
              <a:t>07-11-2023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xfrm>
            <a:off x="581192" y="6452590"/>
            <a:ext cx="691721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 bwMode="auto">
          <a:xfrm>
            <a:off x="10558300" y="6456916"/>
            <a:ext cx="1052510" cy="365125"/>
          </a:xfrm>
        </p:spPr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Afbeelding met bij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 bwMode="auto"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87691925-8A1E-4010-8BF9-64E08633B604}" type="datetime1">
              <a:rPr lang="nl-NL"/>
              <a:t>07-11-2023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algn="l"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81192" y="705123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nl"/>
              <a:t>Klik om de titelstijl van het model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nl"/>
              <a:t>Klik om de tekststijlen van het model te bewerken</a:t>
            </a:r>
            <a:endParaRPr/>
          </a:p>
          <a:p>
            <a:pPr lvl="1">
              <a:defRPr/>
            </a:pPr>
            <a:r>
              <a:rPr lang="nl"/>
              <a:t>Tweede niveau</a:t>
            </a:r>
            <a:endParaRPr/>
          </a:p>
          <a:p>
            <a:pPr lvl="2">
              <a:defRPr/>
            </a:pPr>
            <a:r>
              <a:rPr lang="nl"/>
              <a:t>Derde niveau</a:t>
            </a:r>
            <a:endParaRPr/>
          </a:p>
          <a:p>
            <a:pPr lvl="3">
              <a:defRPr/>
            </a:pPr>
            <a:r>
              <a:rPr lang="nl"/>
              <a:t>Vierde niveau</a:t>
            </a:r>
            <a:endParaRPr/>
          </a:p>
          <a:p>
            <a:pPr lvl="4">
              <a:defRPr/>
            </a:pPr>
            <a:r>
              <a:rPr lang="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605951" y="6423914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8D3FD7C-4B51-47DA-BCF4-68F2F2963CDA}" type="datetime1">
              <a:rPr lang="nl-NL"/>
              <a:t>07-11-2023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  <p:sp>
        <p:nvSpPr>
          <p:cNvPr id="9" name="Rechthoek 8"/>
          <p:cNvSpPr/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hoek 10"/>
          <p:cNvSpPr/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>
        <a:lnSpc>
          <a:spcPct val="100000"/>
        </a:lnSpc>
        <a:spcBef>
          <a:spcPts val="0"/>
        </a:spcBef>
        <a:buNone/>
        <a:defRPr sz="2800" b="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06000" indent="-306000" algn="l" defTabSz="457200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7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3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1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1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58_85F327EC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C_31CE389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F_FC83C8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5A_650AF0AE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D_9C1C1E7D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44_683573D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599225" y="692696"/>
            <a:ext cx="10993549" cy="147501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" b="1" dirty="0">
                <a:latin typeface="Arial" panose="020B0604020202020204" pitchFamily="34" charset="0"/>
                <a:cs typeface="Arial" panose="020B0604020202020204" pitchFamily="34" charset="0"/>
              </a:rPr>
              <a:t>LC Dossier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 bwMode="auto">
          <a:xfrm>
            <a:off x="596717" y="2308208"/>
            <a:ext cx="10993548" cy="80977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van</a:t>
            </a:r>
            <a:r>
              <a:rPr lang="nl-NL" dirty="0"/>
              <a:t> [bedrijf] </a:t>
            </a:r>
            <a:r>
              <a:rPr lang="nl-NL" dirty="0">
                <a:solidFill>
                  <a:schemeClr val="tx1"/>
                </a:solidFill>
              </a:rPr>
              <a:t>over </a:t>
            </a:r>
            <a:r>
              <a:rPr lang="nl-NL" dirty="0"/>
              <a:t>[vraagstuk]</a:t>
            </a:r>
          </a:p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Door</a:t>
            </a:r>
            <a:r>
              <a:rPr lang="nl-NL" dirty="0"/>
              <a:t> [facilitator]</a:t>
            </a:r>
            <a:endParaRPr lang="en-NL" dirty="0"/>
          </a:p>
        </p:txBody>
      </p:sp>
      <p:sp>
        <p:nvSpPr>
          <p:cNvPr id="20" name="Rechthoek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hoe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hoek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rchitects working on a blueprint">
            <a:extLst>
              <a:ext uri="{FF2B5EF4-FFF2-40B4-BE49-F238E27FC236}">
                <a16:creationId xmlns:a16="http://schemas.microsoft.com/office/drawing/2014/main" id="{D213FC46-D77D-787D-D3C8-39BED994E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4" y="3662843"/>
            <a:ext cx="3240000" cy="2160000"/>
          </a:xfrm>
          <a:prstGeom prst="rect">
            <a:avLst/>
          </a:prstGeom>
        </p:spPr>
      </p:pic>
      <p:pic>
        <p:nvPicPr>
          <p:cNvPr id="9" name="Picture 8" descr="People working on gadgets">
            <a:extLst>
              <a:ext uri="{FF2B5EF4-FFF2-40B4-BE49-F238E27FC236}">
                <a16:creationId xmlns:a16="http://schemas.microsoft.com/office/drawing/2014/main" id="{BF189F61-E5B8-2DD2-24BC-FE7FEA533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90" y="3662843"/>
            <a:ext cx="3240000" cy="2160000"/>
          </a:xfrm>
          <a:prstGeom prst="rect">
            <a:avLst/>
          </a:prstGeom>
        </p:spPr>
      </p:pic>
      <p:pic>
        <p:nvPicPr>
          <p:cNvPr id="13" name="Picture 12" descr="Engineers with digital tablet and blueprints in a factory">
            <a:extLst>
              <a:ext uri="{FF2B5EF4-FFF2-40B4-BE49-F238E27FC236}">
                <a16:creationId xmlns:a16="http://schemas.microsoft.com/office/drawing/2014/main" id="{B11057A6-74F7-2D76-2CF1-8698EFA98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58" y="3667354"/>
            <a:ext cx="3240318" cy="2160000"/>
          </a:xfrm>
          <a:prstGeom prst="rect">
            <a:avLst/>
          </a:prstGeom>
        </p:spPr>
      </p:pic>
      <p:pic>
        <p:nvPicPr>
          <p:cNvPr id="19" name="Picture 18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4E83D5D7-EAEB-924F-06E6-6CD96B2278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  <p:sp>
        <p:nvSpPr>
          <p:cNvPr id="23" name="Subtitel 2">
            <a:extLst>
              <a:ext uri="{FF2B5EF4-FFF2-40B4-BE49-F238E27FC236}">
                <a16:creationId xmlns:a16="http://schemas.microsoft.com/office/drawing/2014/main" id="{440601AB-1ECF-B714-802F-6061A569EEA8}"/>
              </a:ext>
            </a:extLst>
          </p:cNvPr>
          <p:cNvSpPr txBox="1">
            <a:spLocks/>
          </p:cNvSpPr>
          <p:nvPr/>
        </p:nvSpPr>
        <p:spPr bwMode="auto">
          <a:xfrm>
            <a:off x="4892020" y="6367707"/>
            <a:ext cx="2402939" cy="478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16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dirty="0"/>
              <a:t>Oktober 2023</a:t>
            </a:r>
            <a:endParaRPr lang="en-NL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3.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D00E6C5E-277E-8C4B-E028-65A103C4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4.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C2C11AF4-E5C9-8EDA-59D5-83427BB0B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5.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699DBB27-2498-4F6F-FDE6-689FBB08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6.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A0305DD8-C04C-D9A9-4D49-676DEE54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7.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9CA39D87-3E06-7CDA-D07B-72F9C66AF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8.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D030C61E-2AF5-EE06-EF29-9F8C64690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9.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025EC2BC-892B-5EB9-FF91-0333360F6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10.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59A76D3F-B380-4806-27A3-9F106BF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4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B6C7EB-2BEC-F986-B09C-3590B760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20" y="414124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Overzicht van opbrengsten en vervolgacties uit de LC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B418D1DC-B7D5-7228-903A-4B73ECE07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962086"/>
              </p:ext>
            </p:extLst>
          </p:nvPr>
        </p:nvGraphicFramePr>
        <p:xfrm>
          <a:off x="581024" y="2341562"/>
          <a:ext cx="11029615" cy="3310076"/>
        </p:xfrm>
        <a:graphic>
          <a:graphicData uri="http://schemas.openxmlformats.org/drawingml/2006/table">
            <a:tbl>
              <a:tblPr firstRow="1" bandRow="1">
                <a:tableStyleId>{789D86BE-6437-6398-0937-5432BB1A058B}</a:tableStyleId>
              </a:tblPr>
              <a:tblGrid>
                <a:gridCol w="1617435">
                  <a:extLst>
                    <a:ext uri="{9D8B030D-6E8A-4147-A177-3AD203B41FA5}">
                      <a16:colId xmlns:a16="http://schemas.microsoft.com/office/drawing/2014/main" val="1615955323"/>
                    </a:ext>
                  </a:extLst>
                </a:gridCol>
                <a:gridCol w="4706090">
                  <a:extLst>
                    <a:ext uri="{9D8B030D-6E8A-4147-A177-3AD203B41FA5}">
                      <a16:colId xmlns:a16="http://schemas.microsoft.com/office/drawing/2014/main" val="1226163345"/>
                    </a:ext>
                  </a:extLst>
                </a:gridCol>
                <a:gridCol w="4706090">
                  <a:extLst>
                    <a:ext uri="{9D8B030D-6E8A-4147-A177-3AD203B41FA5}">
                      <a16:colId xmlns:a16="http://schemas.microsoft.com/office/drawing/2014/main" val="109147481"/>
                    </a:ext>
                  </a:extLst>
                </a:gridCol>
              </a:tblGrid>
              <a:tr h="381428">
                <a:tc>
                  <a:txBody>
                    <a:bodyPr/>
                    <a:lstStyle/>
                    <a:p>
                      <a:r>
                        <a:rPr lang="en-NL" dirty="0"/>
                        <a:t>Datum Bijeenkomst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Opbrengsten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Vervolgactie nodig?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14945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0604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21378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56982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96530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96355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466458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88663"/>
                  </a:ext>
                </a:extLst>
              </a:tr>
            </a:tbl>
          </a:graphicData>
        </a:graphic>
      </p:graphicFrame>
      <p:pic>
        <p:nvPicPr>
          <p:cNvPr id="3" name="Picture 2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A5634B70-4A32-71A0-611D-EC7AB76A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51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hthoek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hoe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hoek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7EB1AB-CFD6-A2DB-AF91-B3C90690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31602" r="19981" b="3020"/>
          <a:stretch/>
        </p:blipFill>
        <p:spPr>
          <a:xfrm>
            <a:off x="2561414" y="825098"/>
            <a:ext cx="7064151" cy="5760000"/>
          </a:xfrm>
          <a:prstGeom prst="rect">
            <a:avLst/>
          </a:prstGeom>
        </p:spPr>
      </p:pic>
      <p:pic>
        <p:nvPicPr>
          <p:cNvPr id="10" name="Picture 9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C9CFF41C-A345-8487-E1FE-C3C1EBA112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hthoek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hoe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hoek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286D156-ACEC-6A1F-74B7-0F8B3C2D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30740" r="20325" b="4260"/>
          <a:stretch/>
        </p:blipFill>
        <p:spPr>
          <a:xfrm>
            <a:off x="2494866" y="823320"/>
            <a:ext cx="7197247" cy="5760000"/>
          </a:xfrm>
          <a:prstGeom prst="rect">
            <a:avLst/>
          </a:prstGeom>
        </p:spPr>
      </p:pic>
      <p:pic>
        <p:nvPicPr>
          <p:cNvPr id="28" name="Picture 27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0E21331A-7052-204F-61A6-CD6445AFC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29EE-4B19-E06A-1746-18E9CAD9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4864"/>
            <a:ext cx="11029615" cy="363448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notities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aanvang</a:t>
            </a:r>
            <a:r>
              <a:rPr lang="en-US" dirty="0"/>
              <a:t>/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afloop</a:t>
            </a:r>
            <a:r>
              <a:rPr lang="en-US" dirty="0"/>
              <a:t> van de </a:t>
            </a:r>
            <a:r>
              <a:rPr lang="en-US" dirty="0" err="1"/>
              <a:t>evaluatie</a:t>
            </a:r>
            <a:r>
              <a:rPr lang="en-US" dirty="0"/>
              <a:t> met de </a:t>
            </a:r>
            <a:r>
              <a:rPr lang="en-US" dirty="0" err="1"/>
              <a:t>groep</a:t>
            </a:r>
            <a:endParaRPr lang="en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E5EF7AD-6689-90AB-3018-053420CCD7A1}"/>
              </a:ext>
            </a:extLst>
          </p:cNvPr>
          <p:cNvSpPr txBox="1">
            <a:spLocks/>
          </p:cNvSpPr>
          <p:nvPr/>
        </p:nvSpPr>
        <p:spPr bwMode="auto">
          <a:xfrm>
            <a:off x="581192" y="702156"/>
            <a:ext cx="11029616" cy="854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EVALUATIE groep</a:t>
            </a:r>
          </a:p>
          <a:p>
            <a:r>
              <a:rPr lang="nl-NL" sz="1600" dirty="0">
                <a:solidFill>
                  <a:schemeClr val="accent1"/>
                </a:solidFill>
              </a:rPr>
              <a:t>00-00-0000</a:t>
            </a:r>
            <a:endParaRPr lang="nl-NL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0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29EE-4B19-E06A-1746-18E9CAD9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4864"/>
            <a:ext cx="11029615" cy="363448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notities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aanvang</a:t>
            </a:r>
            <a:r>
              <a:rPr lang="en-US" dirty="0"/>
              <a:t>/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afloop</a:t>
            </a:r>
            <a:r>
              <a:rPr lang="en-US" dirty="0"/>
              <a:t> van de </a:t>
            </a:r>
            <a:r>
              <a:rPr lang="en-US" dirty="0" err="1"/>
              <a:t>evaluatie</a:t>
            </a:r>
            <a:r>
              <a:rPr lang="en-US" dirty="0"/>
              <a:t> met de </a:t>
            </a:r>
            <a:r>
              <a:rPr lang="nl-NL" dirty="0"/>
              <a:t>opdrachtgever</a:t>
            </a:r>
            <a:endParaRPr lang="en-NL" dirty="0"/>
          </a:p>
          <a:p>
            <a:pPr marL="0" indent="0">
              <a:buNone/>
              <a:defRPr/>
            </a:pPr>
            <a:endParaRPr lang="en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E5EF7AD-6689-90AB-3018-053420CCD7A1}"/>
              </a:ext>
            </a:extLst>
          </p:cNvPr>
          <p:cNvSpPr txBox="1">
            <a:spLocks/>
          </p:cNvSpPr>
          <p:nvPr/>
        </p:nvSpPr>
        <p:spPr bwMode="auto">
          <a:xfrm>
            <a:off x="581192" y="702156"/>
            <a:ext cx="11029616" cy="854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EVALUATIE opdrachtgever</a:t>
            </a:r>
          </a:p>
          <a:p>
            <a:r>
              <a:rPr lang="nl-NL" sz="1600" dirty="0">
                <a:solidFill>
                  <a:schemeClr val="accent1"/>
                </a:solidFill>
              </a:rPr>
              <a:t>00-00-0000  </a:t>
            </a:r>
            <a:endParaRPr lang="nl-NL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29EE-4B19-E06A-1746-18E9CAD9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4864"/>
            <a:ext cx="11029615" cy="363448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notities</a:t>
            </a:r>
            <a:r>
              <a:rPr lang="en-US" dirty="0"/>
              <a:t> </a:t>
            </a:r>
            <a:r>
              <a:rPr lang="nl-NL" dirty="0"/>
              <a:t>m.b.t. </a:t>
            </a:r>
            <a:r>
              <a:rPr lang="nl-NL" dirty="0" err="1"/>
              <a:t>ideëen</a:t>
            </a:r>
            <a:r>
              <a:rPr lang="nl-NL" dirty="0"/>
              <a:t>/ afspraken over een vervolg LC o.b.v. evaluaties met groep en opdrachtgever</a:t>
            </a:r>
            <a:endParaRPr lang="en-NL" dirty="0"/>
          </a:p>
          <a:p>
            <a:pPr marL="0" indent="0">
              <a:buNone/>
              <a:defRPr/>
            </a:pPr>
            <a:endParaRPr lang="en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E5EF7AD-6689-90AB-3018-053420CCD7A1}"/>
              </a:ext>
            </a:extLst>
          </p:cNvPr>
          <p:cNvSpPr txBox="1">
            <a:spLocks/>
          </p:cNvSpPr>
          <p:nvPr/>
        </p:nvSpPr>
        <p:spPr bwMode="auto">
          <a:xfrm>
            <a:off x="581192" y="702156"/>
            <a:ext cx="11029616" cy="854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Vervolg LC</a:t>
            </a:r>
          </a:p>
          <a:p>
            <a:r>
              <a:rPr lang="nl-NL" sz="1600" dirty="0">
                <a:solidFill>
                  <a:schemeClr val="accent1"/>
                </a:solidFill>
              </a:rPr>
              <a:t>00-00-0000</a:t>
            </a:r>
            <a:endParaRPr lang="nl-NL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4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29EE-4B19-E06A-1746-18E9CAD9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4864"/>
            <a:ext cx="11029615" cy="3634486"/>
          </a:xfrm>
        </p:spPr>
        <p:txBody>
          <a:bodyPr/>
          <a:lstStyle/>
          <a:p>
            <a:pPr marL="0" indent="0">
              <a:buNone/>
              <a:defRPr/>
            </a:pPr>
            <a:endParaRPr lang="en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E5EF7AD-6689-90AB-3018-053420CCD7A1}"/>
              </a:ext>
            </a:extLst>
          </p:cNvPr>
          <p:cNvSpPr txBox="1">
            <a:spLocks/>
          </p:cNvSpPr>
          <p:nvPr/>
        </p:nvSpPr>
        <p:spPr bwMode="auto">
          <a:xfrm>
            <a:off x="581192" y="702156"/>
            <a:ext cx="11029616" cy="854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Overige </a:t>
            </a:r>
          </a:p>
          <a:p>
            <a:r>
              <a:rPr lang="nl-NL" sz="1600" dirty="0">
                <a:solidFill>
                  <a:schemeClr val="accent1"/>
                </a:solidFill>
              </a:rPr>
              <a:t>notities</a:t>
            </a:r>
            <a:endParaRPr lang="nl-NL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0F42B22A-0D61-6538-21E1-7DB8B7A4F8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Draaiboek</a:t>
            </a:r>
            <a:endParaRPr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D41EC9-6057-88C6-74E1-65F128E3E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98608"/>
              </p:ext>
            </p:extLst>
          </p:nvPr>
        </p:nvGraphicFramePr>
        <p:xfrm>
          <a:off x="581025" y="2341563"/>
          <a:ext cx="11029950" cy="1483360"/>
        </p:xfrm>
        <a:graphic>
          <a:graphicData uri="http://schemas.openxmlformats.org/drawingml/2006/table">
            <a:tbl>
              <a:tblPr firstRow="1" bandRow="1">
                <a:tableStyleId>{789D86BE-6437-6398-0937-5432BB1A058B}</a:tableStyleId>
              </a:tblPr>
              <a:tblGrid>
                <a:gridCol w="2562647">
                  <a:extLst>
                    <a:ext uri="{9D8B030D-6E8A-4147-A177-3AD203B41FA5}">
                      <a16:colId xmlns:a16="http://schemas.microsoft.com/office/drawing/2014/main" val="2861659212"/>
                    </a:ext>
                  </a:extLst>
                </a:gridCol>
                <a:gridCol w="8467303">
                  <a:extLst>
                    <a:ext uri="{9D8B030D-6E8A-4147-A177-3AD203B41FA5}">
                      <a16:colId xmlns:a16="http://schemas.microsoft.com/office/drawing/2014/main" val="5230008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NL" dirty="0"/>
                        <a:t>Algemene informatie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0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dirty="0"/>
                        <a:t>Bedrijf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[Naam bedrijf]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9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dirty="0"/>
                        <a:t>Opdrachtgever(s)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[Naam], [functie]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5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dirty="0"/>
                        <a:t>Contactpersoon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[Naam contactpersoon], [mail], [telefoon]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003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F4B1C7-8F05-33B0-307F-EC7EEA9E1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44875"/>
              </p:ext>
            </p:extLst>
          </p:nvPr>
        </p:nvGraphicFramePr>
        <p:xfrm>
          <a:off x="581192" y="4126490"/>
          <a:ext cx="11029616" cy="2320288"/>
        </p:xfrm>
        <a:graphic>
          <a:graphicData uri="http://schemas.openxmlformats.org/drawingml/2006/table">
            <a:tbl>
              <a:tblPr firstRow="1" bandRow="1">
                <a:tableStyleId>{789D86BE-6437-6398-0937-5432BB1A058B}</a:tableStyleId>
              </a:tblPr>
              <a:tblGrid>
                <a:gridCol w="2562480">
                  <a:extLst>
                    <a:ext uri="{9D8B030D-6E8A-4147-A177-3AD203B41FA5}">
                      <a16:colId xmlns:a16="http://schemas.microsoft.com/office/drawing/2014/main" val="1138748727"/>
                    </a:ext>
                  </a:extLst>
                </a:gridCol>
                <a:gridCol w="8467136">
                  <a:extLst>
                    <a:ext uri="{9D8B030D-6E8A-4147-A177-3AD203B41FA5}">
                      <a16:colId xmlns:a16="http://schemas.microsoft.com/office/drawing/2014/main" val="1321047450"/>
                    </a:ext>
                  </a:extLst>
                </a:gridCol>
              </a:tblGrid>
              <a:tr h="382904">
                <a:tc gridSpan="2">
                  <a:txBody>
                    <a:bodyPr/>
                    <a:lstStyle/>
                    <a:p>
                      <a:r>
                        <a:rPr lang="en-NL" dirty="0"/>
                        <a:t>Learning Community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66083"/>
                  </a:ext>
                </a:extLst>
              </a:tr>
              <a:tr h="382904">
                <a:tc>
                  <a:txBody>
                    <a:bodyPr/>
                    <a:lstStyle/>
                    <a:p>
                      <a:r>
                        <a:rPr lang="en-NL" dirty="0"/>
                        <a:t>Vraagstuk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[Korte beschrijving vraagstuk]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097703"/>
                  </a:ext>
                </a:extLst>
              </a:tr>
              <a:tr h="382904">
                <a:tc>
                  <a:txBody>
                    <a:bodyPr/>
                    <a:lstStyle/>
                    <a:p>
                      <a:r>
                        <a:rPr lang="en-NL" dirty="0"/>
                        <a:t>Doelen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NL" dirty="0"/>
                        <a:t>[Subdoel 1]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NL" dirty="0"/>
                        <a:t>[Subdoel 2]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NL" dirty="0"/>
                        <a:t>[Subdoel 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793887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r>
                        <a:rPr lang="en-NL" dirty="0"/>
                        <a:t>Bijeenkomsten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[Moment van de week], om [tijdstip], op [Locatie]</a:t>
                      </a:r>
                    </a:p>
                    <a:p>
                      <a:r>
                        <a:rPr lang="en-GB" dirty="0"/>
                        <a:t>X</a:t>
                      </a:r>
                      <a:r>
                        <a:rPr lang="en-NL" dirty="0"/>
                        <a:t>x-xx-xx; xx-xx-xx; xx-xx-xx; xx-xx-xx; xx-xx-xx; xx-xx-xx; xx-xx-xx; xx-xx-xx; xx-xx-xx; xx-xx-xx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5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984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vraagstuk</a:t>
            </a:r>
            <a:endParaRPr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549E38"/>
                </a:solidFill>
              </a:rPr>
              <a:t>[THEMA: </a:t>
            </a:r>
            <a:r>
              <a:rPr lang="en-US" b="1" dirty="0" err="1">
                <a:solidFill>
                  <a:srgbClr val="549E38"/>
                </a:solidFill>
              </a:rPr>
              <a:t>bijv</a:t>
            </a:r>
            <a:r>
              <a:rPr lang="en-US" b="1" dirty="0">
                <a:solidFill>
                  <a:srgbClr val="549E38"/>
                </a:solidFill>
              </a:rPr>
              <a:t>. </a:t>
            </a:r>
            <a:r>
              <a:rPr lang="en-US" b="1" dirty="0" err="1">
                <a:solidFill>
                  <a:srgbClr val="549E38"/>
                </a:solidFill>
              </a:rPr>
              <a:t>implementeren</a:t>
            </a:r>
            <a:r>
              <a:rPr lang="en-US" b="1" dirty="0">
                <a:solidFill>
                  <a:srgbClr val="549E38"/>
                </a:solidFill>
              </a:rPr>
              <a:t> van BIM 360]</a:t>
            </a:r>
          </a:p>
          <a:p>
            <a:pPr>
              <a:defRPr/>
            </a:pPr>
            <a:r>
              <a:rPr lang="en-US" dirty="0" err="1"/>
              <a:t>Optimaliseren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standaardiseren</a:t>
            </a:r>
            <a:r>
              <a:rPr lang="en-US" dirty="0"/>
              <a:t> van </a:t>
            </a:r>
            <a:r>
              <a:rPr lang="en-US" dirty="0" err="1"/>
              <a:t>projectmanagement</a:t>
            </a:r>
            <a:r>
              <a:rPr lang="en-US" dirty="0"/>
              <a:t> </a:t>
            </a:r>
            <a:r>
              <a:rPr lang="en-US" dirty="0" err="1"/>
              <a:t>a.d.h.v</a:t>
            </a:r>
            <a:r>
              <a:rPr lang="en-US" dirty="0"/>
              <a:t>. BIM</a:t>
            </a:r>
          </a:p>
          <a:p>
            <a:pPr>
              <a:defRPr/>
            </a:pPr>
            <a:r>
              <a:rPr lang="en-US" dirty="0" err="1"/>
              <a:t>Opgestelde</a:t>
            </a:r>
            <a:r>
              <a:rPr lang="en-US" dirty="0"/>
              <a:t> </a:t>
            </a:r>
            <a:r>
              <a:rPr lang="en-US" dirty="0" err="1"/>
              <a:t>projectmanagement</a:t>
            </a:r>
            <a:r>
              <a:rPr lang="en-US" dirty="0"/>
              <a:t> procedures in de </a:t>
            </a:r>
            <a:r>
              <a:rPr lang="en-US" dirty="0" err="1"/>
              <a:t>praktijk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het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houden</a:t>
            </a:r>
            <a:endParaRPr lang="en-US" dirty="0"/>
          </a:p>
          <a:p>
            <a:pPr lvl="1">
              <a:defRPr/>
            </a:pP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pPr>
              <a:defRPr/>
            </a:pP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buiten</a:t>
            </a:r>
            <a:endParaRPr lang="en-US" dirty="0"/>
          </a:p>
          <a:p>
            <a:pPr>
              <a:defRPr/>
            </a:pPr>
            <a:r>
              <a:rPr lang="en-US" dirty="0" err="1"/>
              <a:t>Behalen</a:t>
            </a:r>
            <a:r>
              <a:rPr lang="en-US" dirty="0"/>
              <a:t> van </a:t>
            </a:r>
            <a:r>
              <a:rPr lang="en-US" dirty="0" err="1"/>
              <a:t>projectdoelen</a:t>
            </a:r>
            <a:r>
              <a:rPr lang="en-US" dirty="0"/>
              <a:t> conform </a:t>
            </a:r>
            <a:r>
              <a:rPr lang="en-US" dirty="0" err="1"/>
              <a:t>duurzaamheidsdoelen</a:t>
            </a:r>
            <a:endParaRPr lang="en-US" dirty="0"/>
          </a:p>
          <a:p>
            <a:pPr>
              <a:defRPr/>
            </a:pPr>
            <a:r>
              <a:rPr lang="en-US" dirty="0" err="1"/>
              <a:t>Draagvlak</a:t>
            </a:r>
            <a:r>
              <a:rPr lang="en-US" dirty="0"/>
              <a:t> </a:t>
            </a:r>
            <a:r>
              <a:rPr lang="en-US" dirty="0" err="1"/>
              <a:t>creeeren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projectmanagement</a:t>
            </a:r>
            <a:r>
              <a:rPr lang="en-US" dirty="0"/>
              <a:t> procedures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  <p:pic>
        <p:nvPicPr>
          <p:cNvPr id="4" name="Picture 3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251149D0-8D18-C65E-FF65-E9A58414B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48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 bwMode="auto">
          <a:xfrm>
            <a:off x="596717" y="2308208"/>
            <a:ext cx="10993546" cy="46823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NL" dirty="0"/>
              <a:t>[xxx]</a:t>
            </a:r>
            <a:endParaRPr dirty="0"/>
          </a:p>
        </p:txBody>
      </p:sp>
      <p:sp>
        <p:nvSpPr>
          <p:cNvPr id="20" name="Rechthoek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hoe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hoek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F02935A-19E6-2FDA-E62C-0DC74AA5E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32851"/>
              </p:ext>
            </p:extLst>
          </p:nvPr>
        </p:nvGraphicFramePr>
        <p:xfrm>
          <a:off x="581024" y="2341563"/>
          <a:ext cx="11131600" cy="3708400"/>
        </p:xfrm>
        <a:graphic>
          <a:graphicData uri="http://schemas.openxmlformats.org/drawingml/2006/table">
            <a:tbl>
              <a:tblPr firstRow="1" bandRow="1">
                <a:tableStyleId>{789D86BE-6437-6398-0937-5432BB1A058B}</a:tableStyleId>
              </a:tblPr>
              <a:tblGrid>
                <a:gridCol w="1554536">
                  <a:extLst>
                    <a:ext uri="{9D8B030D-6E8A-4147-A177-3AD203B41FA5}">
                      <a16:colId xmlns:a16="http://schemas.microsoft.com/office/drawing/2014/main" val="161595532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8600647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226163345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739317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Tijdstip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Deelnemer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Functie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1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dirty="0"/>
                        <a:t>[00-00-0000]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[00:00]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[Naam Deelnemer 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[Monteur]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9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9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46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8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2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7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7945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81F05A9-5224-3AA2-7A26-093556EB41A0}"/>
              </a:ext>
            </a:extLst>
          </p:cNvPr>
          <p:cNvSpPr txBox="1">
            <a:spLocks/>
          </p:cNvSpPr>
          <p:nvPr/>
        </p:nvSpPr>
        <p:spPr bwMode="auto">
          <a:xfrm>
            <a:off x="581192" y="702156"/>
            <a:ext cx="11029616" cy="11887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>
              <a:lnSpc>
                <a:spcPct val="100000"/>
              </a:lnSpc>
              <a:spcBef>
                <a:spcPts val="0"/>
              </a:spcBef>
              <a:buNone/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/>
              <a:t>Intake interviews</a:t>
            </a:r>
            <a:endParaRPr lang="en-NL" sz="2800" dirty="0"/>
          </a:p>
        </p:txBody>
      </p:sp>
      <p:pic>
        <p:nvPicPr>
          <p:cNvPr id="8" name="Picture 7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A1CD39CC-816A-7681-CB53-CB691D32F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93296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157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deelnemers</a:t>
            </a:r>
            <a:endParaRPr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524F10A-E1C8-BDC1-5F49-AF764372B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52413"/>
              </p:ext>
            </p:extLst>
          </p:nvPr>
        </p:nvGraphicFramePr>
        <p:xfrm>
          <a:off x="581024" y="2341563"/>
          <a:ext cx="10817794" cy="2595880"/>
        </p:xfrm>
        <a:graphic>
          <a:graphicData uri="http://schemas.openxmlformats.org/drawingml/2006/table">
            <a:tbl>
              <a:tblPr firstRow="1" bandRow="1">
                <a:tableStyleId>{789D86BE-6437-6398-0937-5432BB1A058B}</a:tableStyleId>
              </a:tblPr>
              <a:tblGrid>
                <a:gridCol w="1867268">
                  <a:extLst>
                    <a:ext uri="{9D8B030D-6E8A-4147-A177-3AD203B41FA5}">
                      <a16:colId xmlns:a16="http://schemas.microsoft.com/office/drawing/2014/main" val="1615955323"/>
                    </a:ext>
                  </a:extLst>
                </a:gridCol>
                <a:gridCol w="1991524">
                  <a:extLst>
                    <a:ext uri="{9D8B030D-6E8A-4147-A177-3AD203B41FA5}">
                      <a16:colId xmlns:a16="http://schemas.microsoft.com/office/drawing/2014/main" val="122616334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72557355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561732970"/>
                    </a:ext>
                  </a:extLst>
                </a:gridCol>
                <a:gridCol w="2278483">
                  <a:extLst>
                    <a:ext uri="{9D8B030D-6E8A-4147-A177-3AD203B41FA5}">
                      <a16:colId xmlns:a16="http://schemas.microsoft.com/office/drawing/2014/main" val="2845235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L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Leerstijl</a:t>
                      </a:r>
                      <a:r>
                        <a:rPr lang="en-NL" baseline="30000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Dagelijks werk</a:t>
                      </a:r>
                      <a:r>
                        <a:rPr lang="en-NL" baseline="30000" dirty="0"/>
                        <a:t>2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Groepsdoel</a:t>
                      </a:r>
                      <a:r>
                        <a:rPr lang="en-NL" baseline="30000" dirty="0"/>
                        <a:t>3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baseline="0" dirty="0"/>
                        <a:t>Herkenning</a:t>
                      </a:r>
                      <a:r>
                        <a:rPr lang="en-NL" baseline="30000" dirty="0"/>
                        <a:t>4</a:t>
                      </a:r>
                      <a:endParaRPr lang="en-N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1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9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9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46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8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283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0C7D18-76E0-E151-52E3-F3E01D90D6E5}"/>
              </a:ext>
            </a:extLst>
          </p:cNvPr>
          <p:cNvSpPr txBox="1"/>
          <p:nvPr/>
        </p:nvSpPr>
        <p:spPr>
          <a:xfrm>
            <a:off x="580858" y="5144548"/>
            <a:ext cx="1102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Hoe leer je het liefst iets nieuws?</a:t>
            </a:r>
          </a:p>
          <a:p>
            <a:pPr marL="342900" indent="-342900">
              <a:buFont typeface="+mj-lt"/>
              <a:buAutoNum type="arabicPeriod"/>
            </a:pP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Waar loop je tegen aan in je werk?</a:t>
            </a:r>
          </a:p>
          <a:p>
            <a:pPr marL="342900" indent="-342900">
              <a:buFont typeface="+mj-lt"/>
              <a:buAutoNum type="arabicPeriod"/>
            </a:pP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Wanneer is de LC geslaagd?</a:t>
            </a:r>
          </a:p>
          <a:p>
            <a:pPr marL="342900" indent="-342900">
              <a:buFont typeface="+mj-lt"/>
              <a:buAutoNum type="arabicPeriod"/>
            </a:pP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Waar is deze deelnemer aan te herkennen? (bijv.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ril)</a:t>
            </a:r>
          </a:p>
        </p:txBody>
      </p:sp>
      <p:pic>
        <p:nvPicPr>
          <p:cNvPr id="3" name="Picture 2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1303D5F0-558D-F2A0-2481-6C768E5D1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85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hthoek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hoe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hoek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chart with green and grey squares&#10;&#10;Description automatically generated">
            <a:extLst>
              <a:ext uri="{FF2B5EF4-FFF2-40B4-BE49-F238E27FC236}">
                <a16:creationId xmlns:a16="http://schemas.microsoft.com/office/drawing/2014/main" id="{E4ACCA39-9735-060C-3C32-3FDE3CC2E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31647" r="19868" b="2882"/>
          <a:stretch/>
        </p:blipFill>
        <p:spPr>
          <a:xfrm>
            <a:off x="2507075" y="823320"/>
            <a:ext cx="7172830" cy="5760000"/>
          </a:xfrm>
          <a:prstGeom prst="rect">
            <a:avLst/>
          </a:prstGeom>
        </p:spPr>
      </p:pic>
      <p:pic>
        <p:nvPicPr>
          <p:cNvPr id="10" name="Picture 9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06F04A05-ECDE-F730-3D7A-CF31C48A9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0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1. verslag  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Hier</a:t>
            </a:r>
            <a:r>
              <a:rPr lang="en-US" dirty="0"/>
              <a:t> is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notities</a:t>
            </a:r>
            <a:r>
              <a:rPr lang="en-US" dirty="0"/>
              <a:t>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 van de facilitator)</a:t>
            </a:r>
          </a:p>
          <a:p>
            <a:pPr>
              <a:defRPr/>
            </a:pPr>
            <a:r>
              <a:rPr lang="en-US" dirty="0" err="1"/>
              <a:t>Bijvoorbeeld</a:t>
            </a:r>
            <a:r>
              <a:rPr lang="en-US" dirty="0"/>
              <a:t> over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deelnemers</a:t>
            </a:r>
            <a:r>
              <a:rPr lang="en-US" dirty="0"/>
              <a:t> er </a:t>
            </a:r>
            <a:r>
              <a:rPr lang="en-US" dirty="0" err="1"/>
              <a:t>aan</a:t>
            </a:r>
            <a:r>
              <a:rPr lang="en-US" dirty="0"/>
              <a:t>/ </a:t>
            </a:r>
            <a:r>
              <a:rPr lang="en-US" dirty="0" err="1"/>
              <a:t>afwezig</a:t>
            </a:r>
            <a:r>
              <a:rPr lang="en-US" dirty="0"/>
              <a:t> </a:t>
            </a:r>
            <a:r>
              <a:rPr lang="en-US" dirty="0" err="1"/>
              <a:t>waren</a:t>
            </a:r>
            <a:endParaRPr lang="en-US" dirty="0"/>
          </a:p>
          <a:p>
            <a:pPr>
              <a:defRPr/>
            </a:pPr>
            <a:r>
              <a:rPr lang="en-US" dirty="0" err="1"/>
              <a:t>Bijvoorbeeld</a:t>
            </a:r>
            <a:r>
              <a:rPr lang="en-US" dirty="0"/>
              <a:t> over </a:t>
            </a:r>
            <a:r>
              <a:rPr lang="en-US" dirty="0" err="1"/>
              <a:t>gemaakte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; </a:t>
            </a:r>
            <a:r>
              <a:rPr lang="en-US" dirty="0" err="1"/>
              <a:t>actiepunten</a:t>
            </a:r>
            <a:r>
              <a:rPr lang="en-US" dirty="0"/>
              <a:t>; etc.</a:t>
            </a:r>
          </a:p>
          <a:p>
            <a:pPr>
              <a:defRPr/>
            </a:pP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foto’s</a:t>
            </a:r>
            <a:r>
              <a:rPr lang="en-US" dirty="0"/>
              <a:t> van de </a:t>
            </a:r>
            <a:r>
              <a:rPr lang="en-US" dirty="0" err="1"/>
              <a:t>gebruikte</a:t>
            </a:r>
            <a:r>
              <a:rPr lang="en-US" dirty="0"/>
              <a:t> </a:t>
            </a:r>
            <a:r>
              <a:rPr lang="en-US" dirty="0" err="1"/>
              <a:t>materialen</a:t>
            </a:r>
            <a:r>
              <a:rPr lang="en-US" dirty="0"/>
              <a:t> (brown-papers, post-its, etc.)</a:t>
            </a:r>
          </a:p>
          <a:p>
            <a:pPr>
              <a:defRPr/>
            </a:pPr>
            <a:r>
              <a:rPr lang="en-US" dirty="0" err="1"/>
              <a:t>Bijvoorbeeld</a:t>
            </a:r>
            <a:r>
              <a:rPr lang="en-US" dirty="0"/>
              <a:t> over </a:t>
            </a:r>
            <a:r>
              <a:rPr lang="en-US" dirty="0" err="1"/>
              <a:t>opvallendheden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 err="1"/>
              <a:t>Deelnemer</a:t>
            </a:r>
            <a:r>
              <a:rPr lang="en-US" dirty="0"/>
              <a:t> X </a:t>
            </a:r>
            <a:r>
              <a:rPr lang="en-US" dirty="0" err="1"/>
              <a:t>praat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;</a:t>
            </a:r>
          </a:p>
          <a:p>
            <a:pPr lvl="1">
              <a:defRPr/>
            </a:pPr>
            <a:r>
              <a:rPr lang="en-US" dirty="0" err="1"/>
              <a:t>Deelnemer</a:t>
            </a:r>
            <a:r>
              <a:rPr lang="en-US" dirty="0"/>
              <a:t> Y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niks</a:t>
            </a:r>
            <a:r>
              <a:rPr lang="en-US" dirty="0"/>
              <a:t> </a:t>
            </a:r>
            <a:r>
              <a:rPr lang="en-US" dirty="0" err="1"/>
              <a:t>gezegd</a:t>
            </a:r>
            <a:r>
              <a:rPr lang="en-US" dirty="0"/>
              <a:t>;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6F280AC9-1C48-076F-80C3-DF228189C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335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4F62-15C0-821C-5879-E831547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636"/>
          </a:xfrm>
        </p:spPr>
        <p:txBody>
          <a:bodyPr>
            <a:normAutofit/>
          </a:bodyPr>
          <a:lstStyle/>
          <a:p>
            <a:r>
              <a:rPr lang="nl-NL" dirty="0"/>
              <a:t>Week 2. Verslag</a:t>
            </a:r>
            <a:br>
              <a:rPr lang="nl-NL" dirty="0"/>
            </a:br>
            <a:r>
              <a:rPr lang="nl-NL" sz="1600" dirty="0">
                <a:solidFill>
                  <a:schemeClr val="accent1"/>
                </a:solidFill>
              </a:rPr>
              <a:t>00-00-00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747D9-BE06-8A19-AB80-404DC97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0614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AE033F-66A6-E0B7-E5B0-51283AA67826}"/>
              </a:ext>
            </a:extLst>
          </p:cNvPr>
          <p:cNvSpPr txBox="1">
            <a:spLocks/>
          </p:cNvSpPr>
          <p:nvPr/>
        </p:nvSpPr>
        <p:spPr bwMode="auto"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Char char="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/>
              <a:buChar char="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r>
              <a:rPr lang="en-US" dirty="0"/>
              <a:t>/ </a:t>
            </a:r>
            <a:r>
              <a:rPr lang="en-US" dirty="0" err="1"/>
              <a:t>notities</a:t>
            </a:r>
            <a:r>
              <a:rPr lang="en-US" dirty="0"/>
              <a:t> van de facilitator (</a:t>
            </a:r>
            <a:r>
              <a:rPr lang="en-US" dirty="0" err="1"/>
              <a:t>voor</a:t>
            </a:r>
            <a:r>
              <a:rPr lang="en-US" dirty="0"/>
              <a:t> eigen </a:t>
            </a:r>
            <a:r>
              <a:rPr lang="en-US" dirty="0" err="1"/>
              <a:t>gebruik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light bulb with leaves in the middle&#10;&#10;Description automatically generated">
            <a:extLst>
              <a:ext uri="{FF2B5EF4-FFF2-40B4-BE49-F238E27FC236}">
                <a16:creationId xmlns:a16="http://schemas.microsoft.com/office/drawing/2014/main" id="{54D41858-120A-66C6-B73B-28810AA2E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4248" r="29254" b="27062"/>
          <a:stretch/>
        </p:blipFill>
        <p:spPr bwMode="auto">
          <a:xfrm>
            <a:off x="11496600" y="6087445"/>
            <a:ext cx="695400" cy="7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64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Dividend">
      <a:fillStyleLst>
        <a:solidFill>
          <a:schemeClr val="phClr"/>
        </a:solidFill>
        <a:gradFill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00926EA3FAD4DB7757F243867ED53" ma:contentTypeVersion="5" ma:contentTypeDescription="Een nieuw document maken." ma:contentTypeScope="" ma:versionID="1cf6ec348d09352fbd98c1b8bb80157a">
  <xsd:schema xmlns:xsd="http://www.w3.org/2001/XMLSchema" xmlns:xs="http://www.w3.org/2001/XMLSchema" xmlns:p="http://schemas.microsoft.com/office/2006/metadata/properties" xmlns:ns2="cea22e19-627d-4d78-88cc-3a6190e88f6c" xmlns:ns3="6c73e52c-07d4-4617-ab67-464747257e8d" xmlns:ns4="664b76ce-628b-4afe-971b-fa66a6fe3ccf" targetNamespace="http://schemas.microsoft.com/office/2006/metadata/properties" ma:root="true" ma:fieldsID="e53632cc301f44bacd35c17b524a98f1" ns2:_="" ns3:_="" ns4:_="">
    <xsd:import namespace="cea22e19-627d-4d78-88cc-3a6190e88f6c"/>
    <xsd:import namespace="6c73e52c-07d4-4617-ab67-464747257e8d"/>
    <xsd:import namespace="664b76ce-628b-4afe-971b-fa66a6fe3ccf"/>
    <xsd:element name="properties">
      <xsd:complexType>
        <xsd:sequence>
          <xsd:element name="documentManagement">
            <xsd:complexType>
              <xsd:all>
                <xsd:element ref="ns3:c6664f9864b54a78bdf9e6230de1c78b" minOccurs="0"/>
                <xsd:element ref="ns2:TaxCatchAll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22e19-627d-4d78-88cc-3a6190e88f6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Catch-all-kolom van taxonomie" ma:hidden="true" ma:list="{dfb63370-754b-403f-9bdb-cd9f3c9a0308}" ma:internalName="TaxCatchAll" ma:showField="CatchAllData" ma:web="cea22e19-627d-4d78-88cc-3a6190e88f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3e52c-07d4-4617-ab67-464747257e8d" elementFormDefault="qualified">
    <xsd:import namespace="http://schemas.microsoft.com/office/2006/documentManagement/types"/>
    <xsd:import namespace="http://schemas.microsoft.com/office/infopath/2007/PartnerControls"/>
    <xsd:element name="c6664f9864b54a78bdf9e6230de1c78b" ma:index="9" nillable="true" ma:taxonomy="true" ma:internalName="c6664f9864b54a78bdf9e6230de1c78b" ma:taxonomyFieldName="Saxion_Organisatie" ma:displayName="Organisatie" ma:fieldId="{c6664f98-64b5-4a78-bdf9-e6230de1c78b}" ma:sspId="ea23b583-fc58-4aef-a739-6987dbfb3358" ma:termSetId="f5ce510c-de11-4010-8708-f2f2dfd0e37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b76ce-628b-4afe-971b-fa66a6fe3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664f9864b54a78bdf9e6230de1c78b xmlns="6c73e52c-07d4-4617-ab67-464747257e8d">
      <Terms xmlns="http://schemas.microsoft.com/office/infopath/2007/PartnerControls"/>
    </c6664f9864b54a78bdf9e6230de1c78b>
    <TaxCatchAll xmlns="cea22e19-627d-4d78-88cc-3a6190e88f6c" xsi:nil="true"/>
  </documentManagement>
</p:properties>
</file>

<file path=customXml/itemProps1.xml><?xml version="1.0" encoding="utf-8"?>
<ds:datastoreItem xmlns:ds="http://schemas.openxmlformats.org/officeDocument/2006/customXml" ds:itemID="{B1B4E6C3-F83C-4F49-8CB7-28DF0459B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22e19-627d-4d78-88cc-3a6190e88f6c"/>
    <ds:schemaRef ds:uri="6c73e52c-07d4-4617-ab67-464747257e8d"/>
    <ds:schemaRef ds:uri="664b76ce-628b-4afe-971b-fa66a6fe3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0A68E-37E8-4A64-AF29-C0FCEC32F2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68611-6A6F-4838-8B75-93402B92C1B6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cea22e19-627d-4d78-88cc-3a6190e88f6c"/>
    <ds:schemaRef ds:uri="http://schemas.microsoft.com/office/2006/metadata/properties"/>
    <ds:schemaRef ds:uri="6c73e52c-07d4-4617-ab67-464747257e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566</Words>
  <Application>Microsoft Macintosh PowerPoint</Application>
  <DocSecurity>0</DocSecurity>
  <PresentationFormat>Widescreen</PresentationFormat>
  <Paragraphs>118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Franklin Gothic Book</vt:lpstr>
      <vt:lpstr>Franklin Gothic Demi</vt:lpstr>
      <vt:lpstr>Wingdings 2</vt:lpstr>
      <vt:lpstr>DividendVTI</vt:lpstr>
      <vt:lpstr>LC Dossier</vt:lpstr>
      <vt:lpstr>PowerPoint Presentation</vt:lpstr>
      <vt:lpstr>Draaiboek</vt:lpstr>
      <vt:lpstr>vraagstuk</vt:lpstr>
      <vt:lpstr>PowerPoint Presentation</vt:lpstr>
      <vt:lpstr>deelnemers</vt:lpstr>
      <vt:lpstr>PowerPoint Presentation</vt:lpstr>
      <vt:lpstr>Week 1. verslag   00-00-00</vt:lpstr>
      <vt:lpstr>Week 2. Verslag 00-00-00</vt:lpstr>
      <vt:lpstr>Week 3. Verslag 00-00-00</vt:lpstr>
      <vt:lpstr>Week 4. Verslag 00-00-00</vt:lpstr>
      <vt:lpstr>Week 5. Verslag 00-00-00</vt:lpstr>
      <vt:lpstr>Week 6. Verslag 00-00-00</vt:lpstr>
      <vt:lpstr>Week 7. VERSLAG 00-00-00</vt:lpstr>
      <vt:lpstr>Week 8. Verslag 00-00-00</vt:lpstr>
      <vt:lpstr>Week 9. Verslag 00-00-00</vt:lpstr>
      <vt:lpstr>Week 10. Verslag 00-00-00</vt:lpstr>
      <vt:lpstr>Overzicht van opbrengsten en vervolgacties uit de LC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Community</dc:title>
  <dc:subject/>
  <dc:creator>Amber Kornet</dc:creator>
  <cp:keywords/>
  <dc:description/>
  <cp:lastModifiedBy>Wiefferink, Britt (UT-BMS)</cp:lastModifiedBy>
  <cp:revision>35</cp:revision>
  <cp:lastPrinted>2023-02-16T12:40:27Z</cp:lastPrinted>
  <dcterms:created xsi:type="dcterms:W3CDTF">2021-12-16T07:28:35Z</dcterms:created>
  <dcterms:modified xsi:type="dcterms:W3CDTF">2023-11-07T13:50:19Z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0x01010024800926EA3FAD4DB7757F243867ED53</vt:lpwstr>
  </property>
  <property fmtid="{D5CDD505-2E9C-101B-9397-08002B2CF9AE}" pid="3" name="Saxion_Organisatie">
    <vt:lpwstr/>
  </property>
</Properties>
</file>