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72" r:id="rId3"/>
    <p:sldMasterId id="2147483699" r:id="rId4"/>
  </p:sldMasterIdLst>
  <p:notesMasterIdLst>
    <p:notesMasterId r:id="rId74"/>
  </p:notesMasterIdLst>
  <p:sldIdLst>
    <p:sldId id="363" r:id="rId5"/>
    <p:sldId id="606" r:id="rId6"/>
    <p:sldId id="423" r:id="rId7"/>
    <p:sldId id="453" r:id="rId8"/>
    <p:sldId id="418" r:id="rId9"/>
    <p:sldId id="523" r:id="rId10"/>
    <p:sldId id="417" r:id="rId11"/>
    <p:sldId id="378" r:id="rId12"/>
    <p:sldId id="379" r:id="rId13"/>
    <p:sldId id="424" r:id="rId14"/>
    <p:sldId id="508" r:id="rId15"/>
    <p:sldId id="513" r:id="rId16"/>
    <p:sldId id="550" r:id="rId17"/>
    <p:sldId id="551" r:id="rId18"/>
    <p:sldId id="553" r:id="rId19"/>
    <p:sldId id="555" r:id="rId20"/>
    <p:sldId id="564" r:id="rId21"/>
    <p:sldId id="565" r:id="rId22"/>
    <p:sldId id="566" r:id="rId23"/>
    <p:sldId id="567" r:id="rId24"/>
    <p:sldId id="597" r:id="rId25"/>
    <p:sldId id="598" r:id="rId26"/>
    <p:sldId id="599" r:id="rId27"/>
    <p:sldId id="600" r:id="rId28"/>
    <p:sldId id="601" r:id="rId29"/>
    <p:sldId id="602" r:id="rId30"/>
    <p:sldId id="603" r:id="rId31"/>
    <p:sldId id="604" r:id="rId32"/>
    <p:sldId id="605" r:id="rId33"/>
    <p:sldId id="607" r:id="rId34"/>
    <p:sldId id="608" r:id="rId35"/>
    <p:sldId id="609" r:id="rId36"/>
    <p:sldId id="610" r:id="rId37"/>
    <p:sldId id="611" r:id="rId38"/>
    <p:sldId id="612" r:id="rId39"/>
    <p:sldId id="614" r:id="rId40"/>
    <p:sldId id="613" r:id="rId41"/>
    <p:sldId id="644" r:id="rId42"/>
    <p:sldId id="615" r:id="rId43"/>
    <p:sldId id="616" r:id="rId44"/>
    <p:sldId id="617" r:id="rId45"/>
    <p:sldId id="618" r:id="rId46"/>
    <p:sldId id="619" r:id="rId47"/>
    <p:sldId id="620" r:id="rId48"/>
    <p:sldId id="621" r:id="rId49"/>
    <p:sldId id="622" r:id="rId50"/>
    <p:sldId id="623" r:id="rId51"/>
    <p:sldId id="624" r:id="rId52"/>
    <p:sldId id="625" r:id="rId53"/>
    <p:sldId id="626" r:id="rId54"/>
    <p:sldId id="627" r:id="rId55"/>
    <p:sldId id="628" r:id="rId56"/>
    <p:sldId id="629" r:id="rId57"/>
    <p:sldId id="630" r:id="rId58"/>
    <p:sldId id="631" r:id="rId59"/>
    <p:sldId id="632" r:id="rId60"/>
    <p:sldId id="633" r:id="rId61"/>
    <p:sldId id="634" r:id="rId62"/>
    <p:sldId id="635" r:id="rId63"/>
    <p:sldId id="636" r:id="rId64"/>
    <p:sldId id="637" r:id="rId65"/>
    <p:sldId id="638" r:id="rId66"/>
    <p:sldId id="639" r:id="rId67"/>
    <p:sldId id="640" r:id="rId68"/>
    <p:sldId id="641" r:id="rId69"/>
    <p:sldId id="642" r:id="rId70"/>
    <p:sldId id="643" r:id="rId71"/>
    <p:sldId id="495" r:id="rId72"/>
    <p:sldId id="645" r:id="rId73"/>
  </p:sldIdLst>
  <p:sldSz cx="16257588" cy="9144000"/>
  <p:notesSz cx="9144000" cy="6858000"/>
  <p:defaultTextStyle>
    <a:defPPr>
      <a:defRPr lang="nl-NL"/>
    </a:defPPr>
    <a:lvl1pPr marL="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630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26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891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52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8152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78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413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7044" algn="l" defTabSz="121926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579" userDrawn="1">
          <p15:clr>
            <a:srgbClr val="A4A3A4"/>
          </p15:clr>
        </p15:guide>
        <p15:guide id="2" pos="471" userDrawn="1">
          <p15:clr>
            <a:srgbClr val="A4A3A4"/>
          </p15:clr>
        </p15:guide>
        <p15:guide id="3" orient="horz" pos="4680" userDrawn="1">
          <p15:clr>
            <a:srgbClr val="A4A3A4"/>
          </p15:clr>
        </p15:guide>
        <p15:guide id="4" pos="4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144C"/>
    <a:srgbClr val="E71C21"/>
    <a:srgbClr val="FFFFFF"/>
    <a:srgbClr val="0079BD"/>
    <a:srgbClr val="21AE4A"/>
    <a:srgbClr val="000000"/>
    <a:srgbClr val="52B6E7"/>
    <a:srgbClr val="EF8221"/>
    <a:srgbClr val="FFEF00"/>
    <a:srgbClr val="EF00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79963" autoAdjust="0"/>
  </p:normalViewPr>
  <p:slideViewPr>
    <p:cSldViewPr snapToGrid="0" showGuides="1">
      <p:cViewPr varScale="1">
        <p:scale>
          <a:sx n="83" d="100"/>
          <a:sy n="83" d="100"/>
        </p:scale>
        <p:origin x="636" y="96"/>
      </p:cViewPr>
      <p:guideLst>
        <p:guide orient="horz" pos="5579"/>
        <p:guide pos="471"/>
        <p:guide orient="horz" pos="4680"/>
        <p:guide pos="4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36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Languishers vs Flourishers in a sample of </a:t>
            </a:r>
          </a:p>
          <a:p>
            <a:pPr>
              <a:defRPr/>
            </a:pPr>
            <a:r>
              <a:rPr lang="en-US"/>
              <a:t>Dutch ED patients @ the Human Concern foundation 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36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Blad1!$B$1</c:f>
              <c:strCache>
                <c:ptCount val="1"/>
                <c:pt idx="0">
                  <c:v>ED patients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Languishing</c:v>
                </c:pt>
                <c:pt idx="1">
                  <c:v>Flourishing</c:v>
                </c:pt>
              </c:strCache>
            </c:strRef>
          </c:cat>
          <c:val>
            <c:numRef>
              <c:f>Blad1!$B$2:$B$3</c:f>
              <c:numCache>
                <c:formatCode>0.0%</c:formatCode>
                <c:ptCount val="2"/>
                <c:pt idx="0">
                  <c:v>0.26100000000000001</c:v>
                </c:pt>
                <c:pt idx="1">
                  <c:v>0.13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F7-4F58-8DBF-A2628B8B3ADE}"/>
            </c:ext>
          </c:extLst>
        </c:ser>
        <c:ser>
          <c:idx val="1"/>
          <c:order val="1"/>
          <c:tx>
            <c:strRef>
              <c:f>Blad1!$C$1</c:f>
              <c:strCache>
                <c:ptCount val="1"/>
                <c:pt idx="0">
                  <c:v>Dutch population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6.1728395061727828E-3"/>
                  <c:y val="5.3802693482028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F7-4F58-8DBF-A2628B8B3ADE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Blad1!$A$2:$A$3</c:f>
              <c:strCache>
                <c:ptCount val="2"/>
                <c:pt idx="0">
                  <c:v>Languishing</c:v>
                </c:pt>
                <c:pt idx="1">
                  <c:v>Flourishing</c:v>
                </c:pt>
              </c:strCache>
            </c:strRef>
          </c:cat>
          <c:val>
            <c:numRef>
              <c:f>Blad1!$C$2:$C$3</c:f>
              <c:numCache>
                <c:formatCode>0.0%</c:formatCode>
                <c:ptCount val="2"/>
                <c:pt idx="0">
                  <c:v>4.8000000000000001E-2</c:v>
                </c:pt>
                <c:pt idx="1">
                  <c:v>0.36799999999999999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F7-4F58-8DBF-A2628B8B3AD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73242328"/>
        <c:axId val="673230176"/>
      </c:barChart>
      <c:catAx>
        <c:axId val="673242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673230176"/>
        <c:crosses val="autoZero"/>
        <c:auto val="1"/>
        <c:lblAlgn val="ctr"/>
        <c:lblOffset val="100"/>
        <c:noMultiLvlLbl val="0"/>
      </c:catAx>
      <c:valAx>
        <c:axId val="673230176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crossAx val="673242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800"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80693C-0D74-4892-81C5-0FB0D169757C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nl-NL"/>
        </a:p>
      </dgm:t>
    </dgm:pt>
    <dgm:pt modelId="{F86BC692-70E9-487A-83C8-BCCC08357506}">
      <dgm:prSet phldrT="[Tekst]"/>
      <dgm:spPr/>
      <dgm:t>
        <a:bodyPr/>
        <a:lstStyle/>
        <a:p>
          <a:r>
            <a:rPr lang="nl-NL" dirty="0">
              <a:latin typeface="Arial Narrow" panose="020B0606020202030204" pitchFamily="34" charset="0"/>
            </a:rPr>
            <a:t>Floreren én psychische stoornis</a:t>
          </a:r>
        </a:p>
      </dgm:t>
    </dgm:pt>
    <dgm:pt modelId="{30787DFB-804C-4F39-A29A-A710A2A87D3E}" type="parTrans" cxnId="{075B4C27-B190-4547-A734-E1C1AE7CBD23}">
      <dgm:prSet/>
      <dgm:spPr/>
      <dgm:t>
        <a:bodyPr/>
        <a:lstStyle/>
        <a:p>
          <a:endParaRPr lang="nl-NL"/>
        </a:p>
      </dgm:t>
    </dgm:pt>
    <dgm:pt modelId="{ADD33D0F-46E4-438C-99AE-781B2A7A23D9}" type="sibTrans" cxnId="{075B4C27-B190-4547-A734-E1C1AE7CBD23}">
      <dgm:prSet/>
      <dgm:spPr/>
      <dgm:t>
        <a:bodyPr/>
        <a:lstStyle/>
        <a:p>
          <a:endParaRPr lang="nl-NL"/>
        </a:p>
      </dgm:t>
    </dgm:pt>
    <dgm:pt modelId="{06F81BBB-EF69-44B4-82D0-26F57D03D456}">
      <dgm:prSet phldrT="[Tekst]"/>
      <dgm:spPr/>
      <dgm:t>
        <a:bodyPr/>
        <a:lstStyle/>
        <a:p>
          <a:r>
            <a:rPr lang="nl-NL" dirty="0">
              <a:latin typeface="Arial Narrow" panose="020B0606020202030204" pitchFamily="34" charset="0"/>
            </a:rPr>
            <a:t>Floreren en geen psychische klachten</a:t>
          </a:r>
        </a:p>
      </dgm:t>
    </dgm:pt>
    <dgm:pt modelId="{B9CFC79F-9F1C-4EE1-A0B6-983B64630558}" type="parTrans" cxnId="{1F686D77-6C06-447D-BCA7-A5758F036920}">
      <dgm:prSet/>
      <dgm:spPr/>
      <dgm:t>
        <a:bodyPr/>
        <a:lstStyle/>
        <a:p>
          <a:endParaRPr lang="nl-NL"/>
        </a:p>
      </dgm:t>
    </dgm:pt>
    <dgm:pt modelId="{187F7850-832B-4F43-8AA4-B57F1156D12B}" type="sibTrans" cxnId="{1F686D77-6C06-447D-BCA7-A5758F036920}">
      <dgm:prSet/>
      <dgm:spPr/>
      <dgm:t>
        <a:bodyPr/>
        <a:lstStyle/>
        <a:p>
          <a:endParaRPr lang="nl-NL"/>
        </a:p>
      </dgm:t>
    </dgm:pt>
    <dgm:pt modelId="{369869CE-9751-40EB-800B-2803D4A65E9D}">
      <dgm:prSet phldrT="[Tekst]"/>
      <dgm:spPr/>
      <dgm:t>
        <a:bodyPr/>
        <a:lstStyle/>
        <a:p>
          <a:r>
            <a:rPr lang="nl-NL" dirty="0">
              <a:latin typeface="Arial Narrow" panose="020B0606020202030204" pitchFamily="34" charset="0"/>
            </a:rPr>
            <a:t>Laag welbevinden én psychische stoornis</a:t>
          </a:r>
        </a:p>
      </dgm:t>
    </dgm:pt>
    <dgm:pt modelId="{0CEB9A8F-0CC8-46FA-B9C7-46BC6DD626C8}" type="parTrans" cxnId="{01C4995A-ABFF-452F-99B2-82B4353E2FB3}">
      <dgm:prSet/>
      <dgm:spPr/>
      <dgm:t>
        <a:bodyPr/>
        <a:lstStyle/>
        <a:p>
          <a:endParaRPr lang="nl-NL"/>
        </a:p>
      </dgm:t>
    </dgm:pt>
    <dgm:pt modelId="{75CBD9AF-7075-4C19-9B5C-68AAA81214EA}" type="sibTrans" cxnId="{01C4995A-ABFF-452F-99B2-82B4353E2FB3}">
      <dgm:prSet/>
      <dgm:spPr/>
      <dgm:t>
        <a:bodyPr/>
        <a:lstStyle/>
        <a:p>
          <a:endParaRPr lang="nl-NL"/>
        </a:p>
      </dgm:t>
    </dgm:pt>
    <dgm:pt modelId="{29A7FC3F-F798-48B0-A357-2160F5889B78}">
      <dgm:prSet phldrT="[Tekst]"/>
      <dgm:spPr/>
      <dgm:t>
        <a:bodyPr/>
        <a:lstStyle/>
        <a:p>
          <a:r>
            <a:rPr lang="nl-NL" dirty="0">
              <a:latin typeface="Arial Narrow" panose="020B0606020202030204" pitchFamily="34" charset="0"/>
            </a:rPr>
            <a:t>Laag welbevinden maar geen psychische klachten</a:t>
          </a:r>
        </a:p>
      </dgm:t>
    </dgm:pt>
    <dgm:pt modelId="{2A4A870A-D5DC-4DBD-99DF-BC48AA745B2F}" type="parTrans" cxnId="{2ACA4321-3845-4B17-8D92-76ADBAAFFE24}">
      <dgm:prSet/>
      <dgm:spPr/>
      <dgm:t>
        <a:bodyPr/>
        <a:lstStyle/>
        <a:p>
          <a:endParaRPr lang="nl-NL"/>
        </a:p>
      </dgm:t>
    </dgm:pt>
    <dgm:pt modelId="{CDFCA0BF-F16A-454B-B5A3-232A43ED8AD8}" type="sibTrans" cxnId="{2ACA4321-3845-4B17-8D92-76ADBAAFFE24}">
      <dgm:prSet/>
      <dgm:spPr/>
      <dgm:t>
        <a:bodyPr/>
        <a:lstStyle/>
        <a:p>
          <a:endParaRPr lang="nl-NL"/>
        </a:p>
      </dgm:t>
    </dgm:pt>
    <dgm:pt modelId="{26828BAF-12DA-4043-B76E-47F2295363BF}" type="pres">
      <dgm:prSet presAssocID="{4C80693C-0D74-4892-81C5-0FB0D169757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D672D714-A0B7-4236-875D-BCDC107790F1}" type="pres">
      <dgm:prSet presAssocID="{4C80693C-0D74-4892-81C5-0FB0D169757C}" presName="axisShape" presStyleLbl="bgShp" presStyleIdx="0" presStyleCnt="1"/>
      <dgm:spPr/>
    </dgm:pt>
    <dgm:pt modelId="{E2D72B24-972B-46B8-AF4A-B1744922F4F3}" type="pres">
      <dgm:prSet presAssocID="{4C80693C-0D74-4892-81C5-0FB0D169757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436D9D0C-3EDF-49B7-A726-8F5498E079CB}" type="pres">
      <dgm:prSet presAssocID="{4C80693C-0D74-4892-81C5-0FB0D169757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61AEA555-91FB-40BB-9003-8ADF844D37D6}" type="pres">
      <dgm:prSet presAssocID="{4C80693C-0D74-4892-81C5-0FB0D169757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B7020091-8DB2-44CD-9B8E-C7CE634BD6E0}" type="pres">
      <dgm:prSet presAssocID="{4C80693C-0D74-4892-81C5-0FB0D169757C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l-NL"/>
        </a:p>
      </dgm:t>
    </dgm:pt>
  </dgm:ptLst>
  <dgm:cxnLst>
    <dgm:cxn modelId="{4887E3B1-1AF4-4D99-8B46-62F38F26A28D}" type="presOf" srcId="{F86BC692-70E9-487A-83C8-BCCC08357506}" destId="{E2D72B24-972B-46B8-AF4A-B1744922F4F3}" srcOrd="0" destOrd="0" presId="urn:microsoft.com/office/officeart/2005/8/layout/matrix2"/>
    <dgm:cxn modelId="{A06ABA83-9AF1-449B-9446-20C436F44A96}" type="presOf" srcId="{4C80693C-0D74-4892-81C5-0FB0D169757C}" destId="{26828BAF-12DA-4043-B76E-47F2295363BF}" srcOrd="0" destOrd="0" presId="urn:microsoft.com/office/officeart/2005/8/layout/matrix2"/>
    <dgm:cxn modelId="{1F686D77-6C06-447D-BCA7-A5758F036920}" srcId="{4C80693C-0D74-4892-81C5-0FB0D169757C}" destId="{06F81BBB-EF69-44B4-82D0-26F57D03D456}" srcOrd="1" destOrd="0" parTransId="{B9CFC79F-9F1C-4EE1-A0B6-983B64630558}" sibTransId="{187F7850-832B-4F43-8AA4-B57F1156D12B}"/>
    <dgm:cxn modelId="{01C4995A-ABFF-452F-99B2-82B4353E2FB3}" srcId="{4C80693C-0D74-4892-81C5-0FB0D169757C}" destId="{369869CE-9751-40EB-800B-2803D4A65E9D}" srcOrd="2" destOrd="0" parTransId="{0CEB9A8F-0CC8-46FA-B9C7-46BC6DD626C8}" sibTransId="{75CBD9AF-7075-4C19-9B5C-68AAA81214EA}"/>
    <dgm:cxn modelId="{D25C2B8A-2764-4D4F-8F2C-A06AEE81D58C}" type="presOf" srcId="{369869CE-9751-40EB-800B-2803D4A65E9D}" destId="{61AEA555-91FB-40BB-9003-8ADF844D37D6}" srcOrd="0" destOrd="0" presId="urn:microsoft.com/office/officeart/2005/8/layout/matrix2"/>
    <dgm:cxn modelId="{075B4C27-B190-4547-A734-E1C1AE7CBD23}" srcId="{4C80693C-0D74-4892-81C5-0FB0D169757C}" destId="{F86BC692-70E9-487A-83C8-BCCC08357506}" srcOrd="0" destOrd="0" parTransId="{30787DFB-804C-4F39-A29A-A710A2A87D3E}" sibTransId="{ADD33D0F-46E4-438C-99AE-781B2A7A23D9}"/>
    <dgm:cxn modelId="{A5E7FAC6-1B74-41E5-A984-D0D24C55995E}" type="presOf" srcId="{06F81BBB-EF69-44B4-82D0-26F57D03D456}" destId="{436D9D0C-3EDF-49B7-A726-8F5498E079CB}" srcOrd="0" destOrd="0" presId="urn:microsoft.com/office/officeart/2005/8/layout/matrix2"/>
    <dgm:cxn modelId="{E6F1E486-244D-48B7-B2B7-0EA3CA17672A}" type="presOf" srcId="{29A7FC3F-F798-48B0-A357-2160F5889B78}" destId="{B7020091-8DB2-44CD-9B8E-C7CE634BD6E0}" srcOrd="0" destOrd="0" presId="urn:microsoft.com/office/officeart/2005/8/layout/matrix2"/>
    <dgm:cxn modelId="{2ACA4321-3845-4B17-8D92-76ADBAAFFE24}" srcId="{4C80693C-0D74-4892-81C5-0FB0D169757C}" destId="{29A7FC3F-F798-48B0-A357-2160F5889B78}" srcOrd="3" destOrd="0" parTransId="{2A4A870A-D5DC-4DBD-99DF-BC48AA745B2F}" sibTransId="{CDFCA0BF-F16A-454B-B5A3-232A43ED8AD8}"/>
    <dgm:cxn modelId="{53E356C3-52E4-484E-8815-FED68D40DF03}" type="presParOf" srcId="{26828BAF-12DA-4043-B76E-47F2295363BF}" destId="{D672D714-A0B7-4236-875D-BCDC107790F1}" srcOrd="0" destOrd="0" presId="urn:microsoft.com/office/officeart/2005/8/layout/matrix2"/>
    <dgm:cxn modelId="{0B07ED4D-52D8-4218-85FC-5DD1BBA32093}" type="presParOf" srcId="{26828BAF-12DA-4043-B76E-47F2295363BF}" destId="{E2D72B24-972B-46B8-AF4A-B1744922F4F3}" srcOrd="1" destOrd="0" presId="urn:microsoft.com/office/officeart/2005/8/layout/matrix2"/>
    <dgm:cxn modelId="{FAF844FE-5157-41D1-A3BE-3ECA4676F297}" type="presParOf" srcId="{26828BAF-12DA-4043-B76E-47F2295363BF}" destId="{436D9D0C-3EDF-49B7-A726-8F5498E079CB}" srcOrd="2" destOrd="0" presId="urn:microsoft.com/office/officeart/2005/8/layout/matrix2"/>
    <dgm:cxn modelId="{923CECEC-3A0C-4B9C-A730-E78F6CC9559B}" type="presParOf" srcId="{26828BAF-12DA-4043-B76E-47F2295363BF}" destId="{61AEA555-91FB-40BB-9003-8ADF844D37D6}" srcOrd="3" destOrd="0" presId="urn:microsoft.com/office/officeart/2005/8/layout/matrix2"/>
    <dgm:cxn modelId="{8E3E977D-CD8C-422C-9F5F-FDDF1FA73C6F}" type="presParOf" srcId="{26828BAF-12DA-4043-B76E-47F2295363BF}" destId="{B7020091-8DB2-44CD-9B8E-C7CE634BD6E0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C3191-6BC3-4197-B744-AC7EDFFC6078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B7A2E1-0EF5-4F6C-A697-A12883C24FF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637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30401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BB7D2341-C1AA-E44B-B13A-46B40C06799E}" type="datetime1">
              <a:rPr lang="en-US" smtClean="0"/>
              <a:t>3/26/2018</a:t>
            </a:fld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B5AFD4-9AA5-E342-A67A-B49913A797F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87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2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352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90563"/>
            <a:ext cx="6137275" cy="34528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5AFD4-9AA5-E342-A67A-B49913A797F3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4FA74005-D8A7-F549-99E7-02E9B5C8B8EF}" type="datetime1">
              <a:rPr lang="en-US" smtClean="0"/>
              <a:t>3/26/2018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533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9310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261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900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55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2603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B7A2E1-0EF5-4F6C-A697-A12883C24FF3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5737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../slides/slide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../slides/slide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 userDrawn="1"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 userDrawn="1"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 userDrawn="1"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 userDrawn="1"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3" name="Oval 12"/>
          <p:cNvSpPr/>
          <p:nvPr userDrawn="1"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4" name="Oval 13"/>
          <p:cNvSpPr/>
          <p:nvPr userDrawn="1"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5" name="Oval 14"/>
          <p:cNvSpPr/>
          <p:nvPr userDrawn="1"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6" name="Oval 15"/>
          <p:cNvSpPr/>
          <p:nvPr userDrawn="1"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</p:spTree>
    <p:extLst>
      <p:ext uri="{BB962C8B-B14F-4D97-AF65-F5344CB8AC3E}">
        <p14:creationId xmlns:p14="http://schemas.microsoft.com/office/powerpoint/2010/main" val="133143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95211" y="2103333"/>
            <a:ext cx="5002587" cy="5242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53654" y="2173780"/>
            <a:ext cx="5002587" cy="5242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4000738" y="5749438"/>
            <a:ext cx="2905125" cy="1266825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4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82" y="14903"/>
            <a:ext cx="6787877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560" y="-11559"/>
            <a:ext cx="678787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4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6182" y="14903"/>
            <a:ext cx="6787877" cy="9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20560" y="-11559"/>
            <a:ext cx="6787877" cy="9144000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6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11444108" y="4705580"/>
            <a:ext cx="1753994" cy="1738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3500558" y="4040628"/>
            <a:ext cx="1427960" cy="1414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8713368" y="1626427"/>
            <a:ext cx="3284287" cy="325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7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03695">
            <a:off x="11444108" y="4705580"/>
            <a:ext cx="1753994" cy="1738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7259">
            <a:off x="13500558" y="4040628"/>
            <a:ext cx="1427960" cy="14149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72066">
            <a:off x="8713368" y="1626427"/>
            <a:ext cx="3284287" cy="3254365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4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3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319" y="2840568"/>
            <a:ext cx="13818950" cy="1960033"/>
          </a:xfrm>
          <a:prstGeom prst="rect">
            <a:avLst/>
          </a:prstGeo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638" y="5181600"/>
            <a:ext cx="11380312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68D3-83D3-924E-899B-490A88870B9A}" type="datetime1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 Concern - humanconcern.nl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B867-153A-4A48-816A-B4235F75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12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80" y="366184"/>
            <a:ext cx="14631829" cy="1524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80" y="2133601"/>
            <a:ext cx="14631829" cy="60346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4748E-C95A-C546-8EFB-E5FAB5150616}" type="datetime1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 Concern - humanconcern.nl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B867-153A-4A48-816A-B4235F755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9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nd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ndsteps Title 1">
            <a:extLst>
              <a:ext uri="{FF2B5EF4-FFF2-40B4-BE49-F238E27FC236}">
                <a16:creationId xmlns="" xmlns:a16="http://schemas.microsoft.com/office/drawing/2014/main" id="{49AF10E2-FFE3-40F2-B4F5-A45BA7C4A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5AAC28-66FA-40A1-A8FB-617C39EC87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2437790"/>
            <a:ext cx="14022388" cy="58033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Multiple choice answers listen to this text style</a:t>
            </a:r>
          </a:p>
          <a:p>
            <a:pPr lvl="1"/>
            <a:r>
              <a:rPr lang="en-GB"/>
              <a:t>Open ended messages listen to this text style</a:t>
            </a:r>
          </a:p>
          <a:p>
            <a:pPr lvl="2"/>
            <a:r>
              <a:rPr lang="en-GB"/>
              <a:t>Explanation texts listen to this font family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91127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1" y="2714601"/>
            <a:ext cx="709906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21245" y="3217656"/>
            <a:ext cx="878306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830384" y="3212396"/>
            <a:ext cx="6177887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228585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wone 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47713" y="2490788"/>
            <a:ext cx="8396287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0" y="2714601"/>
            <a:ext cx="802644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titel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99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32" y="3180639"/>
            <a:ext cx="9588476" cy="34617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69" y="3182476"/>
            <a:ext cx="9588476" cy="3461797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10336436" y="6355308"/>
            <a:ext cx="274856" cy="274856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l 8"/>
          <p:cNvSpPr/>
          <p:nvPr userDrawn="1"/>
        </p:nvSpPr>
        <p:spPr>
          <a:xfrm>
            <a:off x="10236409" y="6469038"/>
            <a:ext cx="143453" cy="143453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l 9"/>
          <p:cNvSpPr/>
          <p:nvPr userDrawn="1"/>
        </p:nvSpPr>
        <p:spPr>
          <a:xfrm>
            <a:off x="10607378" y="5043641"/>
            <a:ext cx="260789" cy="260789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l 10"/>
          <p:cNvSpPr/>
          <p:nvPr userDrawn="1"/>
        </p:nvSpPr>
        <p:spPr>
          <a:xfrm>
            <a:off x="12120211" y="4826760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l 11"/>
          <p:cNvSpPr/>
          <p:nvPr userDrawn="1"/>
        </p:nvSpPr>
        <p:spPr>
          <a:xfrm>
            <a:off x="13564803" y="4980074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3" name="Oval 12"/>
          <p:cNvSpPr/>
          <p:nvPr userDrawn="1"/>
        </p:nvSpPr>
        <p:spPr>
          <a:xfrm>
            <a:off x="12616284" y="544637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4" name="Oval 13"/>
          <p:cNvSpPr/>
          <p:nvPr userDrawn="1"/>
        </p:nvSpPr>
        <p:spPr>
          <a:xfrm>
            <a:off x="12745938" y="6279626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5" name="Oval 14"/>
          <p:cNvSpPr/>
          <p:nvPr userDrawn="1"/>
        </p:nvSpPr>
        <p:spPr>
          <a:xfrm>
            <a:off x="14114223" y="5218822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6" name="Oval 15"/>
          <p:cNvSpPr/>
          <p:nvPr userDrawn="1"/>
        </p:nvSpPr>
        <p:spPr>
          <a:xfrm>
            <a:off x="15143295" y="3354231"/>
            <a:ext cx="189412" cy="189412"/>
          </a:xfrm>
          <a:prstGeom prst="ellipse">
            <a:avLst/>
          </a:prstGeom>
          <a:solidFill>
            <a:srgbClr val="0079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nl-NL" dirty="0"/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66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40000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accel="40000" decel="6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accel="40000" decel="6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accel="40000" decel="6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accel="40000" decel="6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accel="40000" decel="6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accel="40000" decel="6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accel="40000" decel="6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somming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6667501"/>
            <a:ext cx="5695950" cy="21891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419474"/>
            <a:ext cx="5522419" cy="1437189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1219170" rtl="0" eaLnBrk="1" fontAlgn="auto" latinLnBrk="0" hangingPunct="1">
              <a:lnSpc>
                <a:spcPct val="7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Bullet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21243" y="6869969"/>
            <a:ext cx="5522419" cy="5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 err="1"/>
              <a:t>Titel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groot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7588" cy="9144000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2122624"/>
            <a:ext cx="5695950" cy="673404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921243" y="3530486"/>
            <a:ext cx="5356727" cy="5062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Font typeface="Arial" panose="020B0604020202020204" pitchFamily="34" charset="0"/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5891" y="2158674"/>
            <a:ext cx="5372079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17925" y="2693261"/>
            <a:ext cx="536004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</p:spTree>
    <p:extLst>
      <p:ext uri="{BB962C8B-B14F-4D97-AF65-F5344CB8AC3E}">
        <p14:creationId xmlns:p14="http://schemas.microsoft.com/office/powerpoint/2010/main" val="142718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slid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-1"/>
            <a:ext cx="16256792" cy="9144446"/>
          </a:xfrm>
          <a:prstGeom prst="rect">
            <a:avLst/>
          </a:prstGeom>
        </p:spPr>
      </p:pic>
      <p:sp>
        <p:nvSpPr>
          <p:cNvPr id="2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609661" y="7733489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1</a:t>
            </a: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621695" y="8268076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 2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6106674" y="840470"/>
            <a:ext cx="2722365" cy="2723677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4" hasCustomPrompt="1"/>
          </p:nvPr>
        </p:nvSpPr>
        <p:spPr>
          <a:xfrm>
            <a:off x="10649318" y="2525883"/>
            <a:ext cx="2045353" cy="2046339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129191" y="4694690"/>
            <a:ext cx="1859412" cy="1860308"/>
          </a:xfrm>
          <a:prstGeom prst="ellipse">
            <a:avLst/>
          </a:prstGeom>
          <a:solidFill>
            <a:schemeClr val="tx1"/>
          </a:solidFill>
          <a:ln w="76200">
            <a:solidFill>
              <a:srgbClr val="52B6E7"/>
            </a:solidFill>
          </a:ln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418138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05" y="1055026"/>
            <a:ext cx="11742420" cy="7857381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02618" y="1796030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976035" y="1560676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4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131988" y="3505636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2005405" y="3270282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161358" y="5215242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034775" y="4979888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  <p:sp>
        <p:nvSpPr>
          <p:cNvPr id="58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190728" y="6924848"/>
            <a:ext cx="6330182" cy="955311"/>
          </a:xfrm>
          <a:prstGeom prst="rect">
            <a:avLst/>
          </a:prstGeom>
          <a:solidFill>
            <a:srgbClr val="0079BD"/>
          </a:solidFill>
        </p:spPr>
        <p:txBody>
          <a:bodyPr lIns="457200"/>
          <a:lstStyle>
            <a:lvl1pPr marL="0" indent="0">
              <a:buNone/>
              <a:defRPr sz="2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TEKST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064145" y="6689494"/>
            <a:ext cx="1397005" cy="1397677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TEKST</a:t>
            </a:r>
          </a:p>
          <a:p>
            <a:pPr lvl="0"/>
            <a:r>
              <a:rPr lang="en-US" dirty="0"/>
              <a:t>CIJFER</a:t>
            </a:r>
          </a:p>
        </p:txBody>
      </p:sp>
    </p:spTree>
    <p:extLst>
      <p:ext uri="{BB962C8B-B14F-4D97-AF65-F5344CB8AC3E}">
        <p14:creationId xmlns:p14="http://schemas.microsoft.com/office/powerpoint/2010/main" val="364446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uiExpand="1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 animBg="1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 animBg="1">
        <p:tmplLst>
          <p:tmpl>
            <p:tnLst>
              <p:par>
                <p:cTn presetID="21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heel(1)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199" y="1496484"/>
            <a:ext cx="12193191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199" y="4802717"/>
            <a:ext cx="12193191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1544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49238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42" y="2279652"/>
            <a:ext cx="1402217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9242" y="6119285"/>
            <a:ext cx="1402217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250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709" y="2434167"/>
            <a:ext cx="6909475" cy="58017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0404" y="2434167"/>
            <a:ext cx="6909475" cy="58017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4615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486834"/>
            <a:ext cx="14022170" cy="176741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827" y="2241551"/>
            <a:ext cx="687772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827" y="3340100"/>
            <a:ext cx="6877721" cy="49127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30404" y="2241551"/>
            <a:ext cx="6911592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30404" y="3340100"/>
            <a:ext cx="6911592" cy="4912784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62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0" y="2446262"/>
            <a:ext cx="989109" cy="374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7" y="2202162"/>
            <a:ext cx="351161" cy="245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49" y="3247031"/>
            <a:ext cx="175581" cy="1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0"/>
            <a:ext cx="643796" cy="280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7"/>
            <a:ext cx="310192" cy="333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67135" y="2330065"/>
            <a:ext cx="1363677" cy="1691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743084" y="5486063"/>
            <a:ext cx="345308" cy="368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519536" y="4171320"/>
            <a:ext cx="2984873" cy="21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1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18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57339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1592" y="1316567"/>
            <a:ext cx="8230404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3132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827" y="609600"/>
            <a:ext cx="5243495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11592" y="1316567"/>
            <a:ext cx="8230404" cy="6498167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9827" y="2743200"/>
            <a:ext cx="5243495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9059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894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34337" y="486834"/>
            <a:ext cx="3505542" cy="7749117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709" y="486834"/>
            <a:ext cx="10313407" cy="7749117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E5354-EAC3-437A-B7C1-DA2242BA7193}" type="datetimeFigureOut">
              <a:rPr lang="nl-NL" smtClean="0"/>
              <a:t>26-3-2018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0D8E3-7F63-4EB4-93B5-8D4D3767540F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73359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 met fot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6257588" cy="9144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747713" y="2490788"/>
            <a:ext cx="7260558" cy="1600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09211" y="2714601"/>
            <a:ext cx="709906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UNIVERSITY 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5" hasCustomPrompt="1"/>
          </p:nvPr>
        </p:nvSpPr>
        <p:spPr>
          <a:xfrm>
            <a:off x="921245" y="3217656"/>
            <a:ext cx="878306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OF</a:t>
            </a:r>
          </a:p>
        </p:txBody>
      </p:sp>
      <p:sp>
        <p:nvSpPr>
          <p:cNvPr id="8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830384" y="3212396"/>
            <a:ext cx="6177887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b="1" cap="all" baseline="0">
                <a:solidFill>
                  <a:srgbClr val="0079BD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TYP HIER SUBTITEL</a:t>
            </a:r>
          </a:p>
        </p:txBody>
      </p:sp>
    </p:spTree>
    <p:extLst>
      <p:ext uri="{BB962C8B-B14F-4D97-AF65-F5344CB8AC3E}">
        <p14:creationId xmlns:p14="http://schemas.microsoft.com/office/powerpoint/2010/main" val="12775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1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10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end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ndsteps Title 1">
            <a:extLst>
              <a:ext uri="{FF2B5EF4-FFF2-40B4-BE49-F238E27FC236}">
                <a16:creationId xmlns="" xmlns:a16="http://schemas.microsoft.com/office/drawing/2014/main" id="{050B400C-CD0A-4D2C-9A47-6B007E1C6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87363"/>
            <a:ext cx="14022388" cy="176688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496C6BA3-994F-4FEC-B456-0F9D22ADF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600" y="2437790"/>
            <a:ext cx="14022388" cy="5803331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Multiple choice answers listen to this text style</a:t>
            </a:r>
          </a:p>
          <a:p>
            <a:pPr lvl="1"/>
            <a:r>
              <a:rPr lang="en-US"/>
              <a:t>Open ended messages listen to this text style</a:t>
            </a:r>
          </a:p>
          <a:p>
            <a:pPr lvl="2"/>
            <a:r>
              <a:rPr lang="en-US"/>
              <a:t>Explanation texts listen to this font family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23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415776" y="4045426"/>
            <a:ext cx="325646" cy="2267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140570" y="2446262"/>
            <a:ext cx="989109" cy="3745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466807" y="2202162"/>
            <a:ext cx="351161" cy="2458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0512449" y="3247031"/>
            <a:ext cx="175581" cy="1989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1097831" y="3590140"/>
            <a:ext cx="643796" cy="2809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12257411" y="5053597"/>
            <a:ext cx="310192" cy="3336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4352">
            <a:off x="11616829" y="1767680"/>
            <a:ext cx="834412" cy="61353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6367135" y="2330065"/>
            <a:ext cx="1363677" cy="1691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7743084" y="5486063"/>
            <a:ext cx="345308" cy="368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93617">
            <a:off x="8519536" y="4171320"/>
            <a:ext cx="2984873" cy="2194759"/>
          </a:xfrm>
          <a:prstGeom prst="rect">
            <a:avLst/>
          </a:prstGeom>
        </p:spPr>
      </p:pic>
      <p:sp>
        <p:nvSpPr>
          <p:cNvPr id="15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15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9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accel="36000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accel="4000" decel="9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accel="36000" decel="64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2" accel="4000" decel="9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accel="36000" decel="64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5400000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2" accel="4000" decel="9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accel="36000" decel="64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5400000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2" accel="4000" decel="9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accel="36000" decel="64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2" accel="4000" decel="9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accel="36000" decel="6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2" accel="4000" decel="9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accel="36000" decel="6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5400000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2" accel="4000" decel="9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accel="36000" decel="6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5400000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2" accel="4000" decel="9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accel="36000" decel="6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5400000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2" accel="4000" decel="9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accel="36000" decel="6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5400000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4845" y="312311"/>
            <a:ext cx="8592222" cy="62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52323" y="308707"/>
            <a:ext cx="8592222" cy="6267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5047" y="312404"/>
            <a:ext cx="8592222" cy="62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4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4845" y="312311"/>
            <a:ext cx="8592222" cy="62673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52323" y="308707"/>
            <a:ext cx="8592222" cy="626734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018">
            <a:off x="10445047" y="312404"/>
            <a:ext cx="8592222" cy="6267344"/>
          </a:xfrm>
          <a:prstGeom prst="rect">
            <a:avLst/>
          </a:prstGeom>
        </p:spPr>
      </p:pic>
      <p:sp>
        <p:nvSpPr>
          <p:cNvPr id="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9363897" y="2799794"/>
            <a:ext cx="5050044" cy="508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13204672" y="-1430946"/>
            <a:ext cx="3060549" cy="68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90805" flipH="1">
            <a:off x="9363897" y="2799794"/>
            <a:ext cx="5050044" cy="5089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23040" flipH="1" flipV="1">
            <a:off x="13204672" y="-1430946"/>
            <a:ext cx="3060549" cy="6850811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47713" y="5499100"/>
            <a:ext cx="5276850" cy="335756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909210" y="569080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1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12" hasCustomPrompt="1"/>
          </p:nvPr>
        </p:nvSpPr>
        <p:spPr>
          <a:xfrm>
            <a:off x="921244" y="6225387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2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921244" y="6759974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REGEL 3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4" hasCustomPrompt="1"/>
          </p:nvPr>
        </p:nvSpPr>
        <p:spPr>
          <a:xfrm>
            <a:off x="921244" y="7586861"/>
            <a:ext cx="4924385" cy="126980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70000"/>
              </a:lnSpc>
              <a:buNone/>
              <a:defRPr sz="22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  <a:p>
            <a:pPr lvl="0"/>
            <a:r>
              <a:rPr lang="en-US" dirty="0"/>
              <a:t>Body </a:t>
            </a:r>
            <a:r>
              <a:rPr lang="en-US" dirty="0" err="1"/>
              <a:t>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744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1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982642">
            <a:off x="3664431" y="-5265847"/>
            <a:ext cx="9475594" cy="18203754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  <p:sp>
        <p:nvSpPr>
          <p:cNvPr id="1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1358084" y="3993410"/>
            <a:ext cx="4924385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6000" b="1" cap="all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TITEL NAAM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95211" y="2103333"/>
            <a:ext cx="5002587" cy="52421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6593">
            <a:off x="9653654" y="2173780"/>
            <a:ext cx="5002587" cy="52421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4287">
            <a:off x="14000738" y="5749438"/>
            <a:ext cx="29051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" Target="../slides/slide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" Target="../slides/slid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png"/><Relationship Id="rId4" Type="http://schemas.openxmlformats.org/officeDocument/2006/relationships/slide" Target="../slides/slide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" Target="../slides/slid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19" action="ppaction://hlinksldjump"/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20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8" r:id="rId2"/>
    <p:sldLayoutId id="2147483665" r:id="rId3"/>
    <p:sldLayoutId id="2147483679" r:id="rId4"/>
    <p:sldLayoutId id="2147483666" r:id="rId5"/>
    <p:sldLayoutId id="2147483680" r:id="rId6"/>
    <p:sldLayoutId id="2147483667" r:id="rId7"/>
    <p:sldLayoutId id="2147483681" r:id="rId8"/>
    <p:sldLayoutId id="2147483668" r:id="rId9"/>
    <p:sldLayoutId id="2147483682" r:id="rId10"/>
    <p:sldLayoutId id="2147483669" r:id="rId11"/>
    <p:sldLayoutId id="2147483683" r:id="rId12"/>
    <p:sldLayoutId id="2147483670" r:id="rId13"/>
    <p:sldLayoutId id="2147483684" r:id="rId14"/>
    <p:sldLayoutId id="2147483714" r:id="rId15"/>
    <p:sldLayoutId id="2147483715" r:id="rId16"/>
    <p:sldLayoutId id="2147483716" r:id="rId1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84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7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70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709" y="486834"/>
            <a:ext cx="1402217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709" y="2434167"/>
            <a:ext cx="1402217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709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3/26/2018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85326" y="8475134"/>
            <a:ext cx="548693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81922" y="8475134"/>
            <a:ext cx="3657957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6">
            <a:hlinkClick r:id="rId15" action="ppaction://hlinksldjump"/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72" y="8198792"/>
            <a:ext cx="1807028" cy="63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6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" Target="slide4.xml"/><Relationship Id="rId7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8"/>
          <p:cNvSpPr/>
          <p:nvPr/>
        </p:nvSpPr>
        <p:spPr>
          <a:xfrm>
            <a:off x="649320" y="3352799"/>
            <a:ext cx="4146259" cy="2090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dirty="0">
                <a:solidFill>
                  <a:srgbClr val="CE144C"/>
                </a:solidFill>
                <a:latin typeface="Arial Narrow" panose="020B0606020202030204" pitchFamily="34" charset="0"/>
              </a:rPr>
              <a:t>dr. Marijke Schotanus-Dijkstra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algn="ctr"/>
            <a:r>
              <a:rPr lang="nl-NL" sz="1800" u="sng" dirty="0">
                <a:solidFill>
                  <a:srgbClr val="CE144C"/>
                </a:solidFill>
                <a:latin typeface="Arial Narrow" panose="020B0606020202030204" pitchFamily="34" charset="0"/>
              </a:rPr>
              <a:t>www.howtoflourish.nl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  <p:pic>
        <p:nvPicPr>
          <p:cNvPr id="16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43" y="4192133"/>
            <a:ext cx="1807028" cy="639048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401" y="3940540"/>
            <a:ext cx="1906073" cy="91457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90" y="149144"/>
            <a:ext cx="2969608" cy="2969608"/>
          </a:xfrm>
          <a:prstGeom prst="ellipse">
            <a:avLst/>
          </a:prstGeom>
          <a:ln w="63500" cap="rnd">
            <a:solidFill>
              <a:srgbClr val="CE14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18">
            <a:extLst>
              <a:ext uri="{FF2B5EF4-FFF2-40B4-BE49-F238E27FC236}">
                <a16:creationId xmlns="" xmlns:a16="http://schemas.microsoft.com/office/drawing/2014/main" id="{BAD09F58-7CEC-4DAE-863A-8BB48696438F}"/>
              </a:ext>
            </a:extLst>
          </p:cNvPr>
          <p:cNvSpPr/>
          <p:nvPr/>
        </p:nvSpPr>
        <p:spPr>
          <a:xfrm>
            <a:off x="5882306" y="3352797"/>
            <a:ext cx="4492976" cy="2090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dirty="0">
                <a:solidFill>
                  <a:srgbClr val="CE144C"/>
                </a:solidFill>
                <a:latin typeface="Arial Narrow" panose="020B0606020202030204" pitchFamily="34" charset="0"/>
              </a:rPr>
              <a:t>d</a:t>
            </a:r>
            <a:r>
              <a:rPr lang="nl-NL">
                <a:solidFill>
                  <a:srgbClr val="CE144C"/>
                </a:solidFill>
                <a:latin typeface="Arial Narrow" panose="020B0606020202030204" pitchFamily="34" charset="0"/>
              </a:rPr>
              <a:t>rs</a:t>
            </a:r>
            <a:r>
              <a:rPr lang="nl-NL" dirty="0">
                <a:solidFill>
                  <a:srgbClr val="CE144C"/>
                </a:solidFill>
                <a:latin typeface="Arial Narrow" panose="020B0606020202030204" pitchFamily="34" charset="0"/>
              </a:rPr>
              <a:t>. Katinka Franken</a:t>
            </a:r>
          </a:p>
          <a:p>
            <a:r>
              <a:rPr lang="nl-NL" dirty="0">
                <a:solidFill>
                  <a:srgbClr val="CE144C"/>
                </a:solidFill>
                <a:latin typeface="Arial Narrow" panose="020B0606020202030204" pitchFamily="34" charset="0"/>
              </a:rPr>
              <a:t>Klinisch psycholoog / psychotherapeut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5D197B55-776B-434D-A2FB-DFE0C1077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66" y="4627984"/>
            <a:ext cx="1807028" cy="639048"/>
          </a:xfrm>
          <a:prstGeom prst="rect">
            <a:avLst/>
          </a:prstGeom>
        </p:spPr>
      </p:pic>
      <p:pic>
        <p:nvPicPr>
          <p:cNvPr id="1028" name="Picture 4" descr="Afbeeldingsresultaat voor GGNet">
            <a:extLst>
              <a:ext uri="{FF2B5EF4-FFF2-40B4-BE49-F238E27FC236}">
                <a16:creationId xmlns="" xmlns:a16="http://schemas.microsoft.com/office/drawing/2014/main" id="{1C4B609E-C74D-4650-A3A1-F8F468539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558" y="4329404"/>
            <a:ext cx="1815140" cy="98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A6502751-2AE5-429F-8725-877219E834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0" y="437311"/>
            <a:ext cx="4127362" cy="2755014"/>
          </a:xfrm>
          <a:prstGeom prst="ellipse">
            <a:avLst/>
          </a:prstGeom>
          <a:ln w="63500" cap="rnd">
            <a:solidFill>
              <a:srgbClr val="CE14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18">
            <a:extLst>
              <a:ext uri="{FF2B5EF4-FFF2-40B4-BE49-F238E27FC236}">
                <a16:creationId xmlns="" xmlns:a16="http://schemas.microsoft.com/office/drawing/2014/main" id="{36A55323-901D-4EA0-92B2-18C33833ABDB}"/>
              </a:ext>
            </a:extLst>
          </p:cNvPr>
          <p:cNvSpPr/>
          <p:nvPr/>
        </p:nvSpPr>
        <p:spPr>
          <a:xfrm>
            <a:off x="11384286" y="3352797"/>
            <a:ext cx="4492976" cy="2090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dirty="0">
                <a:solidFill>
                  <a:srgbClr val="CE144C"/>
                </a:solidFill>
                <a:latin typeface="Arial Narrow" panose="020B0606020202030204" pitchFamily="34" charset="0"/>
              </a:rPr>
              <a:t>d</a:t>
            </a:r>
            <a:r>
              <a:rPr lang="nl-NL">
                <a:solidFill>
                  <a:srgbClr val="CE144C"/>
                </a:solidFill>
                <a:latin typeface="Arial Narrow" panose="020B0606020202030204" pitchFamily="34" charset="0"/>
              </a:rPr>
              <a:t>rs. Sander de Vos</a:t>
            </a: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r>
              <a:rPr lang="en-US">
                <a:solidFill>
                  <a:srgbClr val="CE144C"/>
                </a:solidFill>
                <a:latin typeface="Arial Narrow" panose="020B0606020202030204" pitchFamily="34" charset="0"/>
              </a:rPr>
              <a:t>S</a:t>
            </a:r>
            <a:r>
              <a:rPr lang="nl-NL">
                <a:solidFill>
                  <a:srgbClr val="CE144C"/>
                </a:solidFill>
                <a:latin typeface="Arial Narrow" panose="020B0606020202030204" pitchFamily="34" charset="0"/>
              </a:rPr>
              <a:t>enior onderzoeker</a:t>
            </a:r>
          </a:p>
          <a:p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147D712-7A4A-418D-84F9-AE93CF4E63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930" y="4397827"/>
            <a:ext cx="1807028" cy="639048"/>
          </a:xfrm>
          <a:prstGeom prst="rect">
            <a:avLst/>
          </a:prstGeom>
        </p:spPr>
      </p:pic>
      <p:pic>
        <p:nvPicPr>
          <p:cNvPr id="13" name="Afbeelding 3">
            <a:extLst>
              <a:ext uri="{FF2B5EF4-FFF2-40B4-BE49-F238E27FC236}">
                <a16:creationId xmlns="" xmlns:a16="http://schemas.microsoft.com/office/drawing/2014/main" id="{6793D12E-348E-4EF6-92C1-A9A7AB5AED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727" y="4232900"/>
            <a:ext cx="2241313" cy="968901"/>
          </a:xfrm>
          <a:prstGeom prst="rect">
            <a:avLst/>
          </a:prstGeom>
        </p:spPr>
      </p:pic>
      <p:pic>
        <p:nvPicPr>
          <p:cNvPr id="15" name="Afbeelding 6" descr="Afbeelding met man, persoon, kleding, stropdas&#10;&#10;Beschrijving is gegenereerd met zeer hoge betrouwbaarheid">
            <a:extLst>
              <a:ext uri="{FF2B5EF4-FFF2-40B4-BE49-F238E27FC236}">
                <a16:creationId xmlns="" xmlns:a16="http://schemas.microsoft.com/office/drawing/2014/main" id="{821FEDA2-73CE-4B70-91FB-E061879CFB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490" y="178939"/>
            <a:ext cx="2216728" cy="3018835"/>
          </a:xfrm>
          <a:prstGeom prst="ellipse">
            <a:avLst/>
          </a:prstGeom>
          <a:ln w="63500" cap="rnd">
            <a:solidFill>
              <a:srgbClr val="CE144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045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595423" y="574158"/>
            <a:ext cx="15163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WAAROM IS FLOREREN ZO BELANGRIJK?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" y="2248108"/>
            <a:ext cx="6524237" cy="5414822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7601906" y="1860900"/>
            <a:ext cx="8406917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bent gelukkig en tevreden met je leven</a:t>
            </a:r>
          </a:p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vindt het fijn om bij te dragen aan de samenleving</a:t>
            </a:r>
          </a:p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hebt waardevolle relaties met anderen – je maakt anderen ook gelukkig en van betekenis</a:t>
            </a:r>
          </a:p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bent veerkrachtiger wanneer het om tegenslagen gaat</a:t>
            </a:r>
          </a:p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hebt minder zorgkosten</a:t>
            </a:r>
          </a:p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bent productiever en hebt minder ziekteverzuim</a:t>
            </a:r>
          </a:p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Je hebt een lagere kans op het ontwikkelen van psychische stoornissen</a:t>
            </a:r>
          </a:p>
          <a:p>
            <a:pPr>
              <a:buClr>
                <a:srgbClr val="CE144C"/>
              </a:buClr>
            </a:pPr>
            <a:endParaRPr lang="nl-NL" sz="36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549703" y="379978"/>
            <a:ext cx="15163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BEVOLKINGSONDERZOEK NEDERLAND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71" y="1737449"/>
            <a:ext cx="8456697" cy="7289689"/>
          </a:xfrm>
          <a:prstGeom prst="rect">
            <a:avLst/>
          </a:prstGeom>
        </p:spPr>
      </p:pic>
      <p:sp>
        <p:nvSpPr>
          <p:cNvPr id="2" name="Rechthoek 1"/>
          <p:cNvSpPr/>
          <p:nvPr/>
        </p:nvSpPr>
        <p:spPr>
          <a:xfrm>
            <a:off x="10399484" y="1948048"/>
            <a:ext cx="53133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E144C"/>
              </a:buClr>
            </a:pPr>
            <a:r>
              <a:rPr lang="nl-NL" sz="3600" dirty="0">
                <a:solidFill>
                  <a:schemeClr val="bg1"/>
                </a:solidFill>
                <a:latin typeface="Arial Narrow" panose="020B0606020202030204" pitchFamily="34" charset="0"/>
              </a:rPr>
              <a:t>Het risico op het ontstaan van een eerste of terugkerende gediagnosticeerde psychische stoornis</a:t>
            </a:r>
          </a:p>
        </p:txBody>
      </p:sp>
      <p:sp>
        <p:nvSpPr>
          <p:cNvPr id="8" name="Rechthoek 7"/>
          <p:cNvSpPr/>
          <p:nvPr/>
        </p:nvSpPr>
        <p:spPr>
          <a:xfrm>
            <a:off x="11484545" y="4882502"/>
            <a:ext cx="4871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CE144C"/>
              </a:buClr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bg1"/>
                </a:solidFill>
                <a:latin typeface="Arial Narrow" panose="020B0606020202030204" pitchFamily="34" charset="0"/>
              </a:rPr>
              <a:t>Schotanus-Dijkstra et al. 2017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4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78340" y="3486075"/>
            <a:ext cx="14222929" cy="357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Ø"/>
            </a:pPr>
            <a:endParaRPr lang="nl-NL" sz="4800" dirty="0">
              <a:latin typeface="Arial Narrow" panose="020B060602020203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95423" y="574158"/>
            <a:ext cx="15388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WAT KUNNEN WE HIERMEE IN DE PRAKTIJK?</a:t>
            </a:r>
          </a:p>
        </p:txBody>
      </p:sp>
      <p:sp>
        <p:nvSpPr>
          <p:cNvPr id="11" name="Rechthoek 10"/>
          <p:cNvSpPr/>
          <p:nvPr/>
        </p:nvSpPr>
        <p:spPr>
          <a:xfrm>
            <a:off x="3027223" y="4900364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Zelfacceptatie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027221" y="5615964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Grip op je omgeving</a:t>
            </a:r>
          </a:p>
        </p:txBody>
      </p:sp>
      <p:sp>
        <p:nvSpPr>
          <p:cNvPr id="13" name="Rechthoek 12"/>
          <p:cNvSpPr/>
          <p:nvPr/>
        </p:nvSpPr>
        <p:spPr>
          <a:xfrm>
            <a:off x="3027222" y="6674235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Positieve relaties</a:t>
            </a:r>
          </a:p>
        </p:txBody>
      </p:sp>
      <p:sp>
        <p:nvSpPr>
          <p:cNvPr id="14" name="Rechthoek 13"/>
          <p:cNvSpPr/>
          <p:nvPr/>
        </p:nvSpPr>
        <p:spPr>
          <a:xfrm>
            <a:off x="3027221" y="2709520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Persoonlijke groei</a:t>
            </a:r>
          </a:p>
        </p:txBody>
      </p:sp>
      <p:sp>
        <p:nvSpPr>
          <p:cNvPr id="15" name="Rechthoek 14"/>
          <p:cNvSpPr/>
          <p:nvPr/>
        </p:nvSpPr>
        <p:spPr>
          <a:xfrm>
            <a:off x="3027220" y="3425120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Autonomie</a:t>
            </a:r>
          </a:p>
        </p:txBody>
      </p:sp>
      <p:sp>
        <p:nvSpPr>
          <p:cNvPr id="16" name="Rechthoek 15"/>
          <p:cNvSpPr/>
          <p:nvPr/>
        </p:nvSpPr>
        <p:spPr>
          <a:xfrm rot="16200000">
            <a:off x="49158" y="4532949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Doel in het leven</a:t>
            </a:r>
          </a:p>
        </p:txBody>
      </p:sp>
      <p:sp>
        <p:nvSpPr>
          <p:cNvPr id="17" name="Rectangle 18"/>
          <p:cNvSpPr/>
          <p:nvPr/>
        </p:nvSpPr>
        <p:spPr>
          <a:xfrm>
            <a:off x="6476196" y="2090325"/>
            <a:ext cx="9697997" cy="52565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Positieve of plezierige emoties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Sterke kanten 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Flow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Optimisme 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Zelfcompassie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Veerkracht en posttraumatische groei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Positieve relaties</a:t>
            </a:r>
          </a:p>
          <a:p>
            <a:pPr marL="914400" indent="-914400">
              <a:buClr>
                <a:srgbClr val="CE144C"/>
              </a:buClr>
              <a:buFont typeface="+mj-lt"/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Verbondenheid en spiritualiteit</a:t>
            </a: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95" y="2640228"/>
            <a:ext cx="2126539" cy="2799299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727105DD-D2FA-4416-BB0B-56A873F7E36F}"/>
              </a:ext>
            </a:extLst>
          </p:cNvPr>
          <p:cNvSpPr txBox="1"/>
          <p:nvPr/>
        </p:nvSpPr>
        <p:spPr>
          <a:xfrm>
            <a:off x="595423" y="574158"/>
            <a:ext cx="15388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WAT BETEKENT DIT VOOR DE GGZ?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="" xmlns:a16="http://schemas.microsoft.com/office/drawing/2014/main" id="{AFBD3103-3680-4B03-B359-3D216382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28" y="1842506"/>
            <a:ext cx="5387659" cy="538765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EB06DF6E-1EA7-464E-9347-4D27C4AAB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90" y="3601628"/>
            <a:ext cx="6617370" cy="496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="" xmlns:a16="http://schemas.microsoft.com/office/drawing/2014/main" id="{3B01204C-0BD3-4979-9225-98542FC5FB0B}"/>
              </a:ext>
            </a:extLst>
          </p:cNvPr>
          <p:cNvSpPr txBox="1"/>
          <p:nvPr/>
        </p:nvSpPr>
        <p:spPr>
          <a:xfrm>
            <a:off x="595423" y="574158"/>
            <a:ext cx="153887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IS HET TWEE-CONTINUA MODEL TOEPASBAAR IN DE GGZ?</a:t>
            </a:r>
          </a:p>
        </p:txBody>
      </p:sp>
      <p:sp>
        <p:nvSpPr>
          <p:cNvPr id="8" name="Rectangle 21">
            <a:extLst>
              <a:ext uri="{FF2B5EF4-FFF2-40B4-BE49-F238E27FC236}">
                <a16:creationId xmlns="" xmlns:a16="http://schemas.microsoft.com/office/drawing/2014/main" id="{4BFC1184-817A-4A8B-BAA9-66560B327B43}"/>
              </a:ext>
            </a:extLst>
          </p:cNvPr>
          <p:cNvSpPr/>
          <p:nvPr/>
        </p:nvSpPr>
        <p:spPr>
          <a:xfrm rot="10800000">
            <a:off x="4052666" y="3253219"/>
            <a:ext cx="8544949" cy="2454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9" name="Rectangle 24">
            <a:extLst>
              <a:ext uri="{FF2B5EF4-FFF2-40B4-BE49-F238E27FC236}">
                <a16:creationId xmlns="" xmlns:a16="http://schemas.microsoft.com/office/drawing/2014/main" id="{975A59AB-291F-4796-B08C-827DC8D26848}"/>
              </a:ext>
            </a:extLst>
          </p:cNvPr>
          <p:cNvSpPr/>
          <p:nvPr/>
        </p:nvSpPr>
        <p:spPr>
          <a:xfrm rot="10800000">
            <a:off x="4021980" y="5456958"/>
            <a:ext cx="8544949" cy="2454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  <a:lin ang="10800000" scaled="0"/>
          </a:gra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0" name="Rectangle 25">
            <a:extLst>
              <a:ext uri="{FF2B5EF4-FFF2-40B4-BE49-F238E27FC236}">
                <a16:creationId xmlns="" xmlns:a16="http://schemas.microsoft.com/office/drawing/2014/main" id="{0392B8D6-09E7-4B1E-9D88-EA856B87D55D}"/>
              </a:ext>
            </a:extLst>
          </p:cNvPr>
          <p:cNvSpPr/>
          <p:nvPr/>
        </p:nvSpPr>
        <p:spPr>
          <a:xfrm rot="10800000">
            <a:off x="4052666" y="6684235"/>
            <a:ext cx="8544949" cy="24543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1" name="TextBox 32">
            <a:extLst>
              <a:ext uri="{FF2B5EF4-FFF2-40B4-BE49-F238E27FC236}">
                <a16:creationId xmlns="" xmlns:a16="http://schemas.microsoft.com/office/drawing/2014/main" id="{B8AE656E-B214-4DE0-994E-1C449DFC8DF9}"/>
              </a:ext>
            </a:extLst>
          </p:cNvPr>
          <p:cNvSpPr txBox="1"/>
          <p:nvPr/>
        </p:nvSpPr>
        <p:spPr>
          <a:xfrm>
            <a:off x="6784645" y="2659829"/>
            <a:ext cx="294413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67" dirty="0">
                <a:latin typeface="Calibri" panose="020F0502020204030204" pitchFamily="34" charset="0"/>
              </a:rPr>
              <a:t>Eén continua model</a:t>
            </a:r>
          </a:p>
        </p:txBody>
      </p:sp>
      <p:sp>
        <p:nvSpPr>
          <p:cNvPr id="12" name="TextBox 32">
            <a:extLst>
              <a:ext uri="{FF2B5EF4-FFF2-40B4-BE49-F238E27FC236}">
                <a16:creationId xmlns="" xmlns:a16="http://schemas.microsoft.com/office/drawing/2014/main" id="{DAB57B08-C42A-4670-ACC2-DB66946114D5}"/>
              </a:ext>
            </a:extLst>
          </p:cNvPr>
          <p:cNvSpPr txBox="1"/>
          <p:nvPr/>
        </p:nvSpPr>
        <p:spPr>
          <a:xfrm>
            <a:off x="6853070" y="2678823"/>
            <a:ext cx="294413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667" dirty="0">
                <a:solidFill>
                  <a:srgbClr val="FFFFFF"/>
                </a:solidFill>
                <a:latin typeface="Calibri" panose="020F0502020204030204" pitchFamily="34" charset="0"/>
              </a:rPr>
              <a:t>Eén continua model</a:t>
            </a:r>
          </a:p>
        </p:txBody>
      </p:sp>
      <p:sp>
        <p:nvSpPr>
          <p:cNvPr id="13" name="Rectangle 33">
            <a:extLst>
              <a:ext uri="{FF2B5EF4-FFF2-40B4-BE49-F238E27FC236}">
                <a16:creationId xmlns="" xmlns:a16="http://schemas.microsoft.com/office/drawing/2014/main" id="{A70C5003-69EC-4B36-8C51-648EC4C93FED}"/>
              </a:ext>
            </a:extLst>
          </p:cNvPr>
          <p:cNvSpPr/>
          <p:nvPr/>
        </p:nvSpPr>
        <p:spPr>
          <a:xfrm>
            <a:off x="6651481" y="4790308"/>
            <a:ext cx="316856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67" dirty="0">
                <a:solidFill>
                  <a:srgbClr val="FFFFFF"/>
                </a:solidFill>
                <a:latin typeface="Calibri" panose="020F0502020204030204" pitchFamily="34" charset="0"/>
              </a:rPr>
              <a:t>Twee continua model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="" xmlns:a16="http://schemas.microsoft.com/office/drawing/2014/main" id="{3B39B596-131B-4C43-9325-B1C57D6EC8DA}"/>
              </a:ext>
            </a:extLst>
          </p:cNvPr>
          <p:cNvSpPr txBox="1"/>
          <p:nvPr/>
        </p:nvSpPr>
        <p:spPr>
          <a:xfrm>
            <a:off x="2661643" y="3545245"/>
            <a:ext cx="3563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Psychische klachten 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="" xmlns:a16="http://schemas.microsoft.com/office/drawing/2014/main" id="{3284A6F5-2A99-4F2D-8733-E7396885B2EC}"/>
              </a:ext>
            </a:extLst>
          </p:cNvPr>
          <p:cNvSpPr txBox="1"/>
          <p:nvPr/>
        </p:nvSpPr>
        <p:spPr>
          <a:xfrm>
            <a:off x="11648424" y="3545245"/>
            <a:ext cx="238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Welbevinden</a:t>
            </a:r>
          </a:p>
        </p:txBody>
      </p:sp>
      <p:sp>
        <p:nvSpPr>
          <p:cNvPr id="16" name="TextBox 29">
            <a:extLst>
              <a:ext uri="{FF2B5EF4-FFF2-40B4-BE49-F238E27FC236}">
                <a16:creationId xmlns="" xmlns:a16="http://schemas.microsoft.com/office/drawing/2014/main" id="{A84FA9F3-9822-4174-8C80-BE39D75BADA7}"/>
              </a:ext>
            </a:extLst>
          </p:cNvPr>
          <p:cNvSpPr txBox="1"/>
          <p:nvPr/>
        </p:nvSpPr>
        <p:spPr>
          <a:xfrm>
            <a:off x="3939178" y="5706965"/>
            <a:ext cx="146790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Veel klachten</a:t>
            </a:r>
            <a:endParaRPr lang="nl-NL" sz="32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28">
            <a:extLst>
              <a:ext uri="{FF2B5EF4-FFF2-40B4-BE49-F238E27FC236}">
                <a16:creationId xmlns="" xmlns:a16="http://schemas.microsoft.com/office/drawing/2014/main" id="{24D7DCD1-0E98-49F0-AA12-DBFE9A0DCD70}"/>
              </a:ext>
            </a:extLst>
          </p:cNvPr>
          <p:cNvSpPr txBox="1"/>
          <p:nvPr/>
        </p:nvSpPr>
        <p:spPr>
          <a:xfrm>
            <a:off x="10864538" y="5706965"/>
            <a:ext cx="173470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Weinig klachten</a:t>
            </a:r>
            <a:endParaRPr lang="nl-NL" sz="32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31">
            <a:extLst>
              <a:ext uri="{FF2B5EF4-FFF2-40B4-BE49-F238E27FC236}">
                <a16:creationId xmlns="" xmlns:a16="http://schemas.microsoft.com/office/drawing/2014/main" id="{E028F38D-F7F9-4CEA-83D9-BEE33C2857F9}"/>
              </a:ext>
            </a:extLst>
          </p:cNvPr>
          <p:cNvSpPr/>
          <p:nvPr/>
        </p:nvSpPr>
        <p:spPr>
          <a:xfrm>
            <a:off x="3959985" y="6890495"/>
            <a:ext cx="193200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Laag welbevinden</a:t>
            </a:r>
          </a:p>
        </p:txBody>
      </p:sp>
      <p:sp>
        <p:nvSpPr>
          <p:cNvPr id="19" name="TextBox 30">
            <a:extLst>
              <a:ext uri="{FF2B5EF4-FFF2-40B4-BE49-F238E27FC236}">
                <a16:creationId xmlns="" xmlns:a16="http://schemas.microsoft.com/office/drawing/2014/main" id="{67D64F7F-5D92-41B1-9721-CE9A9B2444E8}"/>
              </a:ext>
            </a:extLst>
          </p:cNvPr>
          <p:cNvSpPr txBox="1"/>
          <p:nvPr/>
        </p:nvSpPr>
        <p:spPr>
          <a:xfrm>
            <a:off x="10627209" y="6890495"/>
            <a:ext cx="19800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Hoog welbevinden</a:t>
            </a:r>
            <a:endParaRPr lang="nl-NL" sz="32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7">
            <a:extLst>
              <a:ext uri="{FF2B5EF4-FFF2-40B4-BE49-F238E27FC236}">
                <a16:creationId xmlns="" xmlns:a16="http://schemas.microsoft.com/office/drawing/2014/main" id="{837AED6B-D0BA-40C2-8A04-AA132C4FE99E}"/>
              </a:ext>
            </a:extLst>
          </p:cNvPr>
          <p:cNvSpPr txBox="1"/>
          <p:nvPr/>
        </p:nvSpPr>
        <p:spPr>
          <a:xfrm>
            <a:off x="2630959" y="6187223"/>
            <a:ext cx="238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Welbevinden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="" xmlns:a16="http://schemas.microsoft.com/office/drawing/2014/main" id="{DEE748B2-003C-4B49-BB9A-7BF4513D12B6}"/>
              </a:ext>
            </a:extLst>
          </p:cNvPr>
          <p:cNvSpPr txBox="1"/>
          <p:nvPr/>
        </p:nvSpPr>
        <p:spPr>
          <a:xfrm>
            <a:off x="2630958" y="4921621"/>
            <a:ext cx="3563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  <a:latin typeface="Calibri" panose="020F0502020204030204" pitchFamily="34" charset="0"/>
              </a:rPr>
              <a:t>Psychische klachten </a:t>
            </a:r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8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="" xmlns:a16="http://schemas.microsoft.com/office/drawing/2014/main" id="{AE8E51C5-538B-466B-AE8C-0875815403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2617" y="1796030"/>
            <a:ext cx="12117236" cy="955311"/>
          </a:xfrm>
        </p:spPr>
        <p:txBody>
          <a:bodyPr/>
          <a:lstStyle/>
          <a:p>
            <a:r>
              <a:rPr lang="nl-NL" sz="2800" dirty="0"/>
              <a:t>Is MHC-SF valide en betrouwbaar instrument om emotioneel, psychologisch en sociaal welbevinden te meten binnen de klinische populatie?</a:t>
            </a:r>
          </a:p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BBE45892-4356-46C4-841B-D45CACE250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sz="3200" dirty="0">
                <a:solidFill>
                  <a:srgbClr val="E71C21"/>
                </a:solidFill>
              </a:rPr>
              <a:t>MHC-SF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6BD403E5-B649-4F00-9F44-BE984EA564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31987" y="3505636"/>
            <a:ext cx="9650951" cy="719957"/>
          </a:xfrm>
        </p:spPr>
        <p:txBody>
          <a:bodyPr/>
          <a:lstStyle/>
          <a:p>
            <a:r>
              <a:rPr lang="nl-NL" sz="2800" dirty="0"/>
              <a:t>Is twee continua model toepasbaar in de klinische populatie?</a:t>
            </a:r>
          </a:p>
          <a:p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C05A8405-F35B-4632-84DC-3CBB988F7F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l-NL" sz="3600" dirty="0">
                <a:solidFill>
                  <a:srgbClr val="E71C21"/>
                </a:solidFill>
              </a:rPr>
              <a:t>2CM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="" xmlns:a16="http://schemas.microsoft.com/office/drawing/2014/main" id="{045C6096-26AF-4396-A89F-CE4DED5E99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61358" y="5215242"/>
            <a:ext cx="9256062" cy="955311"/>
          </a:xfrm>
        </p:spPr>
        <p:txBody>
          <a:bodyPr/>
          <a:lstStyle/>
          <a:p>
            <a:r>
              <a:rPr lang="nl-NL" sz="2800" dirty="0"/>
              <a:t>En geldt dat voor meest voorkomende psychiatrische doelgroepen binnen de GGZ?</a:t>
            </a:r>
          </a:p>
          <a:p>
            <a:endParaRPr lang="nl-NL" dirty="0"/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="" xmlns:a16="http://schemas.microsoft.com/office/drawing/2014/main" id="{B3F22B0A-C6B2-4C40-9AB4-0C0EF6B4F5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="" xmlns:a16="http://schemas.microsoft.com/office/drawing/2014/main" id="{C01AB017-E321-4C23-B48C-930B213EEB7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90727" y="6924848"/>
            <a:ext cx="10148799" cy="955311"/>
          </a:xfrm>
        </p:spPr>
        <p:txBody>
          <a:bodyPr/>
          <a:lstStyle/>
          <a:p>
            <a:r>
              <a:rPr lang="nl-NL" sz="2800" dirty="0">
                <a:solidFill>
                  <a:schemeClr val="accent6">
                    <a:lumMod val="50000"/>
                  </a:schemeClr>
                </a:solidFill>
              </a:rPr>
              <a:t>Is MHC-SF toevoegen als meetinstrument binnen GGZ zinvol met als doel in de toekomst behandelindicaties te verbeteren?</a:t>
            </a:r>
          </a:p>
          <a:p>
            <a:endParaRPr lang="nl-NL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="" xmlns:a16="http://schemas.microsoft.com/office/drawing/2014/main" id="{BC4D517F-0214-42EE-B3CA-66AEBDA4E8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02617" y="6689494"/>
            <a:ext cx="3358533" cy="1880348"/>
          </a:xfrm>
        </p:spPr>
        <p:txBody>
          <a:bodyPr/>
          <a:lstStyle/>
          <a:p>
            <a:r>
              <a:rPr lang="nl-NL" sz="4400" dirty="0">
                <a:solidFill>
                  <a:srgbClr val="21AE4A"/>
                </a:solidFill>
              </a:rPr>
              <a:t>Rationale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6201534C-6922-4A8A-8411-2B8EE1F967A9}"/>
              </a:ext>
            </a:extLst>
          </p:cNvPr>
          <p:cNvSpPr txBox="1"/>
          <p:nvPr/>
        </p:nvSpPr>
        <p:spPr>
          <a:xfrm>
            <a:off x="595423" y="574158"/>
            <a:ext cx="153887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VRAAGSTELLINGEN ONDERZOEK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ABC826FE-3D5B-47FF-9ED9-520C73477A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915" y="4979887"/>
            <a:ext cx="1397678" cy="139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5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50BED7B4-FDDC-4EB9-AE49-D1A28FDE67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1244" y="797454"/>
            <a:ext cx="9994406" cy="793286"/>
          </a:xfrm>
        </p:spPr>
        <p:txBody>
          <a:bodyPr/>
          <a:lstStyle/>
          <a:p>
            <a:r>
              <a:rPr lang="nl-NL" dirty="0"/>
              <a:t>Aangemelde volwassen patiënten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0FA41903-F328-4BB0-A769-DC97B7712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1244" y="2073415"/>
            <a:ext cx="7441706" cy="793286"/>
          </a:xfrm>
        </p:spPr>
        <p:txBody>
          <a:bodyPr/>
          <a:lstStyle/>
          <a:p>
            <a:r>
              <a:rPr lang="nl-NL" dirty="0"/>
              <a:t>Voor start behandeling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2A3CDDF8-314F-4EF3-984E-FCD21514F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1243" y="3429853"/>
            <a:ext cx="6241557" cy="793286"/>
          </a:xfrm>
        </p:spPr>
        <p:txBody>
          <a:bodyPr/>
          <a:lstStyle/>
          <a:p>
            <a:r>
              <a:rPr lang="nl-NL" dirty="0"/>
              <a:t>ROM: OQ-45 en MHC-SF</a:t>
            </a:r>
          </a:p>
        </p:txBody>
      </p:sp>
      <p:pic>
        <p:nvPicPr>
          <p:cNvPr id="2050" name="Picture 2" descr="Afbeeldingsresultaat voor routine outcome monitoring">
            <a:extLst>
              <a:ext uri="{FF2B5EF4-FFF2-40B4-BE49-F238E27FC236}">
                <a16:creationId xmlns="" xmlns:a16="http://schemas.microsoft.com/office/drawing/2014/main" id="{2087F8BD-8A9F-4447-AB45-FE062EE59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39" y="4448500"/>
            <a:ext cx="7463360" cy="415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tekst 4">
            <a:extLst>
              <a:ext uri="{FF2B5EF4-FFF2-40B4-BE49-F238E27FC236}">
                <a16:creationId xmlns="" xmlns:a16="http://schemas.microsoft.com/office/drawing/2014/main" id="{B471261F-29BB-48A4-AE38-3EA340E688AB}"/>
              </a:ext>
            </a:extLst>
          </p:cNvPr>
          <p:cNvSpPr txBox="1">
            <a:spLocks/>
          </p:cNvSpPr>
          <p:nvPr/>
        </p:nvSpPr>
        <p:spPr>
          <a:xfrm>
            <a:off x="10344150" y="7553260"/>
            <a:ext cx="2228850" cy="7932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None/>
              <a:defRPr sz="4800" kern="1200" cap="all" baseline="0">
                <a:solidFill>
                  <a:schemeClr val="bg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N = 472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7189FF97-9815-465E-90E8-5DBC56F42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7713" y="327614"/>
            <a:ext cx="13530995" cy="793286"/>
          </a:xfrm>
        </p:spPr>
        <p:txBody>
          <a:bodyPr/>
          <a:lstStyle/>
          <a:p>
            <a:r>
              <a:rPr lang="nl-NL" dirty="0"/>
              <a:t>Conclusie: drie factor model MHC-SF beste fit</a:t>
            </a:r>
          </a:p>
          <a:p>
            <a:endParaRPr lang="nl-NL" dirty="0"/>
          </a:p>
        </p:txBody>
      </p:sp>
      <p:sp>
        <p:nvSpPr>
          <p:cNvPr id="7" name="Isosceles Triangle 9">
            <a:extLst>
              <a:ext uri="{FF2B5EF4-FFF2-40B4-BE49-F238E27FC236}">
                <a16:creationId xmlns="" xmlns:a16="http://schemas.microsoft.com/office/drawing/2014/main" id="{D179DC0C-48FC-4A5B-AF0F-3D15D5454DC1}"/>
              </a:ext>
            </a:extLst>
          </p:cNvPr>
          <p:cNvSpPr/>
          <p:nvPr/>
        </p:nvSpPr>
        <p:spPr>
          <a:xfrm>
            <a:off x="4480389" y="2939820"/>
            <a:ext cx="7488832" cy="4394825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="" xmlns:a16="http://schemas.microsoft.com/office/drawing/2014/main" id="{A57AEF38-5648-4451-9C80-8012DAA6D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3330" y="5244075"/>
            <a:ext cx="3725677" cy="13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F9B97914-ADEC-4BE4-B6CC-3C1BD95CB55B}"/>
              </a:ext>
            </a:extLst>
          </p:cNvPr>
          <p:cNvSpPr txBox="1"/>
          <p:nvPr/>
        </p:nvSpPr>
        <p:spPr>
          <a:xfrm>
            <a:off x="7181231" y="2262036"/>
            <a:ext cx="266615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733" dirty="0" err="1">
                <a:solidFill>
                  <a:srgbClr val="FFFFFF"/>
                </a:solidFill>
                <a:latin typeface="Calibri" panose="020F0502020204030204" pitchFamily="34" charset="0"/>
              </a:rPr>
              <a:t>Emotioneel</a:t>
            </a:r>
            <a:r>
              <a:rPr lang="nl-NL" sz="3733" dirty="0" err="1">
                <a:latin typeface="Calibri" panose="020F0502020204030204" pitchFamily="34" charset="0"/>
              </a:rPr>
              <a:t>l</a:t>
            </a:r>
            <a:endParaRPr lang="nl-NL" sz="3733" dirty="0">
              <a:latin typeface="Calibri" panose="020F0502020204030204" pitchFamily="34" charset="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E03472A5-0014-4310-B143-AD3BBFBC36C6}"/>
              </a:ext>
            </a:extLst>
          </p:cNvPr>
          <p:cNvSpPr txBox="1"/>
          <p:nvPr/>
        </p:nvSpPr>
        <p:spPr>
          <a:xfrm>
            <a:off x="3232250" y="7334644"/>
            <a:ext cx="153760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733" dirty="0">
                <a:solidFill>
                  <a:srgbClr val="FFFFFF"/>
                </a:solidFill>
                <a:latin typeface="Calibri" panose="020F0502020204030204" pitchFamily="34" charset="0"/>
              </a:rPr>
              <a:t>Sociaal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="" xmlns:a16="http://schemas.microsoft.com/office/drawing/2014/main" id="{6E438A29-1DF0-4B8D-A211-5730B4777793}"/>
              </a:ext>
            </a:extLst>
          </p:cNvPr>
          <p:cNvSpPr txBox="1"/>
          <p:nvPr/>
        </p:nvSpPr>
        <p:spPr>
          <a:xfrm>
            <a:off x="11065260" y="7334644"/>
            <a:ext cx="285866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733" dirty="0">
                <a:solidFill>
                  <a:srgbClr val="FFFFFF"/>
                </a:solidFill>
                <a:latin typeface="Calibri" panose="020F0502020204030204" pitchFamily="34" charset="0"/>
              </a:rPr>
              <a:t>Psychologisch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753DC7EA-4772-416C-BD0B-17409C22FF93}"/>
              </a:ext>
            </a:extLst>
          </p:cNvPr>
          <p:cNvSpPr txBox="1"/>
          <p:nvPr/>
        </p:nvSpPr>
        <p:spPr>
          <a:xfrm>
            <a:off x="7312703" y="4197635"/>
            <a:ext cx="18242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733" b="1" dirty="0">
                <a:solidFill>
                  <a:srgbClr val="FF0000"/>
                </a:solidFill>
                <a:latin typeface="Calibri" panose="020F0502020204030204" pitchFamily="34" charset="0"/>
              </a:rPr>
              <a:t>MHC-SF</a:t>
            </a:r>
          </a:p>
        </p:txBody>
      </p:sp>
    </p:spTree>
    <p:extLst>
      <p:ext uri="{BB962C8B-B14F-4D97-AF65-F5344CB8AC3E}">
        <p14:creationId xmlns:p14="http://schemas.microsoft.com/office/powerpoint/2010/main" val="101466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450E4EF9-9A45-4923-A5CC-0A1A5EBA13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1244" y="469208"/>
            <a:ext cx="12349280" cy="793286"/>
          </a:xfrm>
        </p:spPr>
        <p:txBody>
          <a:bodyPr/>
          <a:lstStyle/>
          <a:p>
            <a:r>
              <a:rPr lang="nl-NL" dirty="0"/>
              <a:t>Conclusie: Twee continua model beste fit</a:t>
            </a:r>
          </a:p>
          <a:p>
            <a:endParaRPr lang="nl-NL" dirty="0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0F509413-C282-42BC-A015-B8418BC77EEC}"/>
              </a:ext>
            </a:extLst>
          </p:cNvPr>
          <p:cNvSpPr/>
          <p:nvPr/>
        </p:nvSpPr>
        <p:spPr>
          <a:xfrm rot="10800000">
            <a:off x="4052666" y="3253219"/>
            <a:ext cx="8544949" cy="2454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accent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8" name="Vermenigvuldigingsteken 7">
            <a:extLst>
              <a:ext uri="{FF2B5EF4-FFF2-40B4-BE49-F238E27FC236}">
                <a16:creationId xmlns="" xmlns:a16="http://schemas.microsoft.com/office/drawing/2014/main" id="{7A17C285-BDD7-4B64-A857-3B88EE61A271}"/>
              </a:ext>
            </a:extLst>
          </p:cNvPr>
          <p:cNvSpPr/>
          <p:nvPr/>
        </p:nvSpPr>
        <p:spPr>
          <a:xfrm>
            <a:off x="7552730" y="2439230"/>
            <a:ext cx="2016224" cy="1971277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9" name="TextBox 6">
            <a:extLst>
              <a:ext uri="{FF2B5EF4-FFF2-40B4-BE49-F238E27FC236}">
                <a16:creationId xmlns="" xmlns:a16="http://schemas.microsoft.com/office/drawing/2014/main" id="{6073700B-9846-4C33-BCEA-D901FB41EAF6}"/>
              </a:ext>
            </a:extLst>
          </p:cNvPr>
          <p:cNvSpPr txBox="1"/>
          <p:nvPr/>
        </p:nvSpPr>
        <p:spPr>
          <a:xfrm>
            <a:off x="3040229" y="3908073"/>
            <a:ext cx="3563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Psychische klachten 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="" xmlns:a16="http://schemas.microsoft.com/office/drawing/2014/main" id="{14257019-B6A3-48FE-A692-E4873BE5D71C}"/>
              </a:ext>
            </a:extLst>
          </p:cNvPr>
          <p:cNvSpPr txBox="1"/>
          <p:nvPr/>
        </p:nvSpPr>
        <p:spPr>
          <a:xfrm>
            <a:off x="11105125" y="3939630"/>
            <a:ext cx="238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Welbevinden</a:t>
            </a:r>
          </a:p>
        </p:txBody>
      </p:sp>
      <p:sp>
        <p:nvSpPr>
          <p:cNvPr id="11" name="Stroomdiagram: Alternatief proces 10">
            <a:extLst>
              <a:ext uri="{FF2B5EF4-FFF2-40B4-BE49-F238E27FC236}">
                <a16:creationId xmlns="" xmlns:a16="http://schemas.microsoft.com/office/drawing/2014/main" id="{23C80566-9701-4EB1-8B82-18854BA13F66}"/>
              </a:ext>
            </a:extLst>
          </p:cNvPr>
          <p:cNvSpPr/>
          <p:nvPr/>
        </p:nvSpPr>
        <p:spPr>
          <a:xfrm>
            <a:off x="3476644" y="4809930"/>
            <a:ext cx="10124759" cy="2960927"/>
          </a:xfrm>
          <a:prstGeom prst="flowChartAlternateProcess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6CEB4BDD-BA21-431D-9B00-62A8BA9625F5}"/>
              </a:ext>
            </a:extLst>
          </p:cNvPr>
          <p:cNvSpPr/>
          <p:nvPr/>
        </p:nvSpPr>
        <p:spPr>
          <a:xfrm rot="10800000">
            <a:off x="4096345" y="5822915"/>
            <a:ext cx="8544949" cy="245437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chemeClr val="bg1"/>
              </a:gs>
            </a:gsLst>
            <a:lin ang="10800000" scaled="0"/>
          </a:gra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3" name="Rectangle 9">
            <a:extLst>
              <a:ext uri="{FF2B5EF4-FFF2-40B4-BE49-F238E27FC236}">
                <a16:creationId xmlns="" xmlns:a16="http://schemas.microsoft.com/office/drawing/2014/main" id="{BB57C627-2949-4E4E-860F-38EFA2DB2A5C}"/>
              </a:ext>
            </a:extLst>
          </p:cNvPr>
          <p:cNvSpPr/>
          <p:nvPr/>
        </p:nvSpPr>
        <p:spPr>
          <a:xfrm rot="10800000">
            <a:off x="4084933" y="7068278"/>
            <a:ext cx="8544949" cy="245437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/>
              </a:gs>
            </a:gsLst>
            <a:lin ang="10800000" scaled="0"/>
          </a:gradFill>
          <a:ln w="3175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200"/>
          </a:p>
        </p:txBody>
      </p:sp>
      <p:sp>
        <p:nvSpPr>
          <p:cNvPr id="14" name="TextBox 10">
            <a:extLst>
              <a:ext uri="{FF2B5EF4-FFF2-40B4-BE49-F238E27FC236}">
                <a16:creationId xmlns="" xmlns:a16="http://schemas.microsoft.com/office/drawing/2014/main" id="{75DFDE0F-C9EB-4C7B-A692-8FA4958157B5}"/>
              </a:ext>
            </a:extLst>
          </p:cNvPr>
          <p:cNvSpPr txBox="1"/>
          <p:nvPr/>
        </p:nvSpPr>
        <p:spPr>
          <a:xfrm>
            <a:off x="3476643" y="5400439"/>
            <a:ext cx="35637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Psychische klachten 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="" xmlns:a16="http://schemas.microsoft.com/office/drawing/2014/main" id="{4C853367-4952-48DE-87F0-44473390B416}"/>
              </a:ext>
            </a:extLst>
          </p:cNvPr>
          <p:cNvSpPr txBox="1"/>
          <p:nvPr/>
        </p:nvSpPr>
        <p:spPr>
          <a:xfrm>
            <a:off x="3482059" y="6503351"/>
            <a:ext cx="2384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Welbevinden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="" xmlns:a16="http://schemas.microsoft.com/office/drawing/2014/main" id="{0B0BACA8-221B-4580-AD3B-29B72AAC0870}"/>
              </a:ext>
            </a:extLst>
          </p:cNvPr>
          <p:cNvSpPr txBox="1"/>
          <p:nvPr/>
        </p:nvSpPr>
        <p:spPr>
          <a:xfrm>
            <a:off x="3892975" y="6044473"/>
            <a:ext cx="1467902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Veel klachten</a:t>
            </a:r>
            <a:endParaRPr lang="nl-NL" sz="32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="" xmlns:a16="http://schemas.microsoft.com/office/drawing/2014/main" id="{BA2E07D2-CBDA-4583-B0D6-430674DB1805}"/>
              </a:ext>
            </a:extLst>
          </p:cNvPr>
          <p:cNvSpPr txBox="1"/>
          <p:nvPr/>
        </p:nvSpPr>
        <p:spPr>
          <a:xfrm>
            <a:off x="10838578" y="6019845"/>
            <a:ext cx="1734706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Weinig klachten</a:t>
            </a:r>
            <a:endParaRPr lang="nl-NL" sz="32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15">
            <a:extLst>
              <a:ext uri="{FF2B5EF4-FFF2-40B4-BE49-F238E27FC236}">
                <a16:creationId xmlns="" xmlns:a16="http://schemas.microsoft.com/office/drawing/2014/main" id="{9911F548-A509-458C-BE0E-E1D2A9ABF443}"/>
              </a:ext>
            </a:extLst>
          </p:cNvPr>
          <p:cNvSpPr/>
          <p:nvPr/>
        </p:nvSpPr>
        <p:spPr>
          <a:xfrm>
            <a:off x="4004710" y="7323180"/>
            <a:ext cx="1932004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Laag welbevinden</a:t>
            </a:r>
          </a:p>
        </p:txBody>
      </p:sp>
      <p:sp>
        <p:nvSpPr>
          <p:cNvPr id="19" name="TextBox 14">
            <a:extLst>
              <a:ext uri="{FF2B5EF4-FFF2-40B4-BE49-F238E27FC236}">
                <a16:creationId xmlns="" xmlns:a16="http://schemas.microsoft.com/office/drawing/2014/main" id="{0E73E264-3452-48E9-A9FF-544408A906F2}"/>
              </a:ext>
            </a:extLst>
          </p:cNvPr>
          <p:cNvSpPr txBox="1"/>
          <p:nvPr/>
        </p:nvSpPr>
        <p:spPr>
          <a:xfrm>
            <a:off x="10626350" y="7360485"/>
            <a:ext cx="198009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67" i="1" dirty="0">
                <a:solidFill>
                  <a:srgbClr val="FFFFFF"/>
                </a:solidFill>
                <a:latin typeface="Calibri" panose="020F0502020204030204" pitchFamily="34" charset="0"/>
              </a:rPr>
              <a:t>Hoog welbevinden</a:t>
            </a:r>
            <a:endParaRPr lang="nl-NL" sz="3200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17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30F46C35-E31C-4CF4-A240-B77D58C394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1243" y="327614"/>
            <a:ext cx="6815988" cy="793286"/>
          </a:xfrm>
        </p:spPr>
        <p:txBody>
          <a:bodyPr/>
          <a:lstStyle/>
          <a:p>
            <a:r>
              <a:rPr lang="en-US" dirty="0" err="1"/>
              <a:t>Conclusie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vervolg</a:t>
            </a:r>
            <a:endParaRPr lang="en-US" dirty="0"/>
          </a:p>
          <a:p>
            <a:endParaRPr lang="nl-NL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="" xmlns:a16="http://schemas.microsoft.com/office/drawing/2014/main" id="{72EB99D3-824E-42C8-A432-38192BC54DD1}"/>
              </a:ext>
            </a:extLst>
          </p:cNvPr>
          <p:cNvSpPr txBox="1">
            <a:spLocks/>
          </p:cNvSpPr>
          <p:nvPr/>
        </p:nvSpPr>
        <p:spPr>
          <a:xfrm>
            <a:off x="609600" y="1781908"/>
            <a:ext cx="12145108" cy="6752491"/>
          </a:xfrm>
          <a:prstGeom prst="rect">
            <a:avLst/>
          </a:prstGeom>
        </p:spPr>
        <p:txBody>
          <a:bodyPr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en-US" sz="4000" dirty="0">
                <a:solidFill>
                  <a:srgbClr val="FFFFFF"/>
                </a:solidFill>
              </a:rPr>
              <a:t>Welbevinden is méér dan de aanwezigheid van klachten</a:t>
            </a:r>
          </a:p>
          <a:p>
            <a:endParaRPr lang="nl-NL" altLang="en-US" sz="4000" dirty="0">
              <a:solidFill>
                <a:srgbClr val="FFFFFF"/>
              </a:solidFill>
            </a:endParaRPr>
          </a:p>
          <a:p>
            <a:r>
              <a:rPr lang="nl-NL" altLang="en-US" sz="4000" dirty="0">
                <a:solidFill>
                  <a:srgbClr val="FFFFFF"/>
                </a:solidFill>
              </a:rPr>
              <a:t>Meten van welbevinden in de GGZ geeft belangrijke aanvullende informatie</a:t>
            </a:r>
          </a:p>
          <a:p>
            <a:endParaRPr lang="nl-NL" altLang="en-US" sz="4000" dirty="0">
              <a:solidFill>
                <a:srgbClr val="FFFFFF"/>
              </a:solidFill>
            </a:endParaRPr>
          </a:p>
          <a:p>
            <a:r>
              <a:rPr lang="nl-NL" altLang="en-US" sz="4000" dirty="0">
                <a:solidFill>
                  <a:srgbClr val="FFFFFF"/>
                </a:solidFill>
              </a:rPr>
              <a:t>Toekomstig longitudinaal onderzoek kan aantonen in welke mate verschillende behandelingen (klacht en/of herstelgericht) bijdragen aan veranderingen in klachten en/of welbevinden</a:t>
            </a:r>
          </a:p>
          <a:p>
            <a:endParaRPr lang="nl-NL" altLang="en-US" dirty="0"/>
          </a:p>
          <a:p>
            <a:endParaRPr lang="en-US" altLang="en-US" dirty="0"/>
          </a:p>
        </p:txBody>
      </p:sp>
      <p:pic>
        <p:nvPicPr>
          <p:cNvPr id="8" name="Picture 9" descr="home_logo">
            <a:extLst>
              <a:ext uri="{FF2B5EF4-FFF2-40B4-BE49-F238E27FC236}">
                <a16:creationId xmlns="" xmlns:a16="http://schemas.microsoft.com/office/drawing/2014/main" id="{161A19B5-E590-460F-9891-46619CD4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1692" y="8031736"/>
            <a:ext cx="1306922" cy="10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5423" y="3934691"/>
            <a:ext cx="15502767" cy="47507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indent="-914400">
              <a:buFont typeface="+mj-lt"/>
              <a:buAutoNum type="arabicPeriod"/>
            </a:pPr>
            <a:r>
              <a:rPr lang="nl-NL" sz="5400">
                <a:latin typeface="Arial Narrow" panose="020B0606020202030204" pitchFamily="34" charset="0"/>
              </a:rPr>
              <a:t>Twee continua model (TCM) van geestelijke gezondheid</a:t>
            </a:r>
          </a:p>
          <a:p>
            <a:pPr marL="914400" indent="-914400">
              <a:buFont typeface="+mj-lt"/>
              <a:buAutoNum type="arabicPeriod"/>
            </a:pPr>
            <a:r>
              <a:rPr lang="nl-NL" sz="5400">
                <a:latin typeface="Arial Narrow" panose="020B0606020202030204" pitchFamily="34" charset="0"/>
              </a:rPr>
              <a:t>TCM en MHC-SF in de klinische populatie, GGZ</a:t>
            </a:r>
          </a:p>
          <a:p>
            <a:pPr marL="914400" indent="-914400">
              <a:buFont typeface="+mj-lt"/>
              <a:buAutoNum type="arabicPeriod"/>
            </a:pPr>
            <a:r>
              <a:rPr lang="nl-NL" sz="5400">
                <a:latin typeface="Arial Narrow" panose="020B0606020202030204" pitchFamily="34" charset="0"/>
              </a:rPr>
              <a:t>Patiënten perspectief op gezondheid </a:t>
            </a:r>
          </a:p>
          <a:p>
            <a:pPr marL="914400" indent="-914400">
              <a:buFont typeface="+mj-lt"/>
              <a:buAutoNum type="arabicPeriod"/>
            </a:pPr>
            <a:r>
              <a:rPr lang="nl-NL" sz="5400">
                <a:latin typeface="Arial Narrow" panose="020B0606020202030204" pitchFamily="34" charset="0"/>
              </a:rPr>
              <a:t>TCM en welbevinden bij eetstoornispatiënten, GGZ</a:t>
            </a:r>
          </a:p>
          <a:p>
            <a:pPr marL="914400" indent="-914400">
              <a:buFont typeface="+mj-lt"/>
              <a:buAutoNum type="arabicPeriod"/>
            </a:pPr>
            <a:r>
              <a:rPr lang="nl-NL" sz="5400">
                <a:latin typeface="Arial Narrow" panose="020B0606020202030204" pitchFamily="34" charset="0"/>
              </a:rPr>
              <a:t>Mogelijkheid om de MHC-SF in te vullen!</a:t>
            </a:r>
          </a:p>
          <a:p>
            <a:pPr marL="914400" indent="-914400">
              <a:buFont typeface="+mj-lt"/>
              <a:buAutoNum type="arabicPeriod"/>
            </a:pPr>
            <a:r>
              <a:rPr lang="nl-NL" sz="5400">
                <a:latin typeface="Arial Narrow" panose="020B0606020202030204" pitchFamily="34" charset="0"/>
              </a:rPr>
              <a:t>Discussie  </a:t>
            </a:r>
          </a:p>
          <a:p>
            <a:pPr marL="914400" indent="-914400">
              <a:buFont typeface="+mj-lt"/>
              <a:buAutoNum type="arabicPeriod"/>
            </a:pPr>
            <a:endParaRPr lang="nl-NL" sz="6000">
              <a:latin typeface="Arial Narrow" panose="020B0606020202030204" pitchFamily="34" charset="0"/>
            </a:endParaRPr>
          </a:p>
          <a:p>
            <a:pPr marL="914400" indent="-914400">
              <a:buFont typeface="+mj-lt"/>
              <a:buAutoNum type="arabicPeriod"/>
            </a:pPr>
            <a:endParaRPr lang="nl-NL" sz="6000">
              <a:latin typeface="Arial Narrow" panose="020B060602020203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nl-NL" sz="6000" dirty="0">
              <a:latin typeface="Arial Narrow" panose="020B0606020202030204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595423" y="574158"/>
            <a:ext cx="14616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>
                <a:solidFill>
                  <a:srgbClr val="CE144C"/>
                </a:solidFill>
                <a:latin typeface="Arial Narrow" panose="020B0606020202030204" pitchFamily="34" charset="0"/>
              </a:rPr>
              <a:t>Onderwerpen</a:t>
            </a:r>
            <a:endParaRPr lang="nl-NL" sz="6600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25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="" xmlns:a16="http://schemas.microsoft.com/office/drawing/2014/main" id="{E0C7164D-D867-4E88-9139-E6991D8660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3959" y="8219049"/>
            <a:ext cx="7188810" cy="793286"/>
          </a:xfrm>
        </p:spPr>
        <p:txBody>
          <a:bodyPr/>
          <a:lstStyle/>
          <a:p>
            <a:r>
              <a:rPr lang="nl-NL" sz="2800" dirty="0">
                <a:latin typeface="Calibri" panose="020F0502020204030204" pitchFamily="34" charset="0"/>
              </a:rPr>
              <a:t>JOURNAL OF CLINICAL PSYCHOLOGY In review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="" xmlns:a16="http://schemas.microsoft.com/office/drawing/2014/main" id="{BEA3DB7A-7F6C-4932-A3C6-ADE69A5FE0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3959" y="348093"/>
            <a:ext cx="12827610" cy="2887476"/>
          </a:xfrm>
        </p:spPr>
        <p:txBody>
          <a:bodyPr/>
          <a:lstStyle/>
          <a:p>
            <a:r>
              <a:rPr lang="en-GB" dirty="0"/>
              <a:t>Validation of the Mental Health Continuum-Short Form and the Dual continua model of well-being and psychopathology in an adult mental health setting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="" xmlns:a16="http://schemas.microsoft.com/office/drawing/2014/main" id="{320E7216-E02C-40E4-8AC6-C18C662307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3959" y="5115146"/>
            <a:ext cx="13917856" cy="793286"/>
          </a:xfrm>
        </p:spPr>
        <p:txBody>
          <a:bodyPr/>
          <a:lstStyle/>
          <a:p>
            <a:r>
              <a:rPr lang="nl-NL" sz="2800" dirty="0">
                <a:latin typeface="Calibri" panose="020F0502020204030204" pitchFamily="34" charset="0"/>
              </a:rPr>
              <a:t>FRANKEN, K., LAMERS, S. M. A., TEN KLOOSTER, P. M., BOHLMEIJER, E. T., &amp; WESTERHOF, G. J.</a:t>
            </a:r>
          </a:p>
          <a:p>
            <a:endParaRPr lang="nl-NL" dirty="0"/>
          </a:p>
        </p:txBody>
      </p:sp>
      <p:pic>
        <p:nvPicPr>
          <p:cNvPr id="8" name="Picture 9" descr="home_logo">
            <a:extLst>
              <a:ext uri="{FF2B5EF4-FFF2-40B4-BE49-F238E27FC236}">
                <a16:creationId xmlns="" xmlns:a16="http://schemas.microsoft.com/office/drawing/2014/main" id="{2A8FF7B7-D194-4259-B87E-627E01AE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518" y="7929834"/>
            <a:ext cx="1373599" cy="105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44" y="7896214"/>
            <a:ext cx="2241313" cy="968901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="" xmlns:a16="http://schemas.microsoft.com/office/drawing/2014/main" id="{4CCF27E7-CFD2-49FE-BF2D-E9E2219CD45B}"/>
              </a:ext>
            </a:extLst>
          </p:cNvPr>
          <p:cNvSpPr txBox="1">
            <a:spLocks/>
          </p:cNvSpPr>
          <p:nvPr/>
        </p:nvSpPr>
        <p:spPr>
          <a:xfrm>
            <a:off x="0" y="3707690"/>
            <a:ext cx="16257588" cy="864310"/>
          </a:xfrm>
          <a:prstGeom prst="rect">
            <a:avLst/>
          </a:prstGeom>
        </p:spPr>
        <p:txBody>
          <a:bodyPr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>
                <a:solidFill>
                  <a:srgbClr val="FFFFFF"/>
                </a:solidFill>
              </a:rPr>
              <a:t>Een patiënten perspectief op gezondheid en herstel</a:t>
            </a:r>
            <a:endParaRPr lang="nl-NL" altLang="en-US" sz="4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44" y="7896214"/>
            <a:ext cx="2241313" cy="968901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="" xmlns:a16="http://schemas.microsoft.com/office/drawing/2014/main" id="{4CCF27E7-CFD2-49FE-BF2D-E9E2219CD45B}"/>
              </a:ext>
            </a:extLst>
          </p:cNvPr>
          <p:cNvSpPr txBox="1">
            <a:spLocks/>
          </p:cNvSpPr>
          <p:nvPr/>
        </p:nvSpPr>
        <p:spPr>
          <a:xfrm>
            <a:off x="578066" y="527202"/>
            <a:ext cx="15101455" cy="86431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>
                <a:solidFill>
                  <a:srgbClr val="FFFFFF"/>
                </a:solidFill>
              </a:rPr>
              <a:t>Onze visie op gezondheid en de MHC-SF is vooral gebaseerd op theoretische gronden. </a:t>
            </a:r>
            <a:endParaRPr lang="nl-NL" altLang="en-US" sz="4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EC1BD192-253A-43C9-9DDB-F3A91E91BB4F}"/>
              </a:ext>
            </a:extLst>
          </p:cNvPr>
          <p:cNvSpPr txBox="1">
            <a:spLocks/>
          </p:cNvSpPr>
          <p:nvPr/>
        </p:nvSpPr>
        <p:spPr>
          <a:xfrm>
            <a:off x="903649" y="2616876"/>
            <a:ext cx="14671964" cy="100551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300">
                <a:solidFill>
                  <a:srgbClr val="FFFFFF"/>
                </a:solidFill>
              </a:rPr>
              <a:t>Maar hoe zit het eigenlijk met het patiënten perspectief op gezondheid en herstel?</a:t>
            </a:r>
            <a:endParaRPr lang="nl-NL" altLang="en-US" sz="43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="" xmlns:a16="http://schemas.microsoft.com/office/drawing/2014/main" id="{BD4D32E5-B4B5-4B40-BFA8-68BA888A8C31}"/>
              </a:ext>
            </a:extLst>
          </p:cNvPr>
          <p:cNvSpPr txBox="1">
            <a:spLocks/>
          </p:cNvSpPr>
          <p:nvPr/>
        </p:nvSpPr>
        <p:spPr>
          <a:xfrm>
            <a:off x="0" y="3982117"/>
            <a:ext cx="16257588" cy="86431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>
                <a:solidFill>
                  <a:srgbClr val="FFFFFF"/>
                </a:solidFill>
              </a:rPr>
              <a:t>Hoewel hier veel onderzoek naar gedaan is, gaat het vaak om kwalitatieve studies waarbij het lastig is om algemene conclusies te trekken over alle studies heen. </a:t>
            </a:r>
            <a:endParaRPr lang="nl-NL" altLang="en-US" sz="4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sp>
        <p:nvSpPr>
          <p:cNvPr id="6" name="Content Placeholder 1">
            <a:extLst>
              <a:ext uri="{FF2B5EF4-FFF2-40B4-BE49-F238E27FC236}">
                <a16:creationId xmlns="" xmlns:a16="http://schemas.microsoft.com/office/drawing/2014/main" id="{38117AE0-5876-42A6-AAA9-702CA29787D2}"/>
              </a:ext>
            </a:extLst>
          </p:cNvPr>
          <p:cNvSpPr txBox="1">
            <a:spLocks/>
          </p:cNvSpPr>
          <p:nvPr/>
        </p:nvSpPr>
        <p:spPr>
          <a:xfrm>
            <a:off x="0" y="5348690"/>
            <a:ext cx="16257588" cy="86431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 dirty="0">
                <a:solidFill>
                  <a:srgbClr val="FFFFFF"/>
                </a:solidFill>
              </a:rPr>
              <a:t>D.m.v. een kwalitatieve meta-analyse is het mogelijk om meer zicht te krijgen op fenomenen, zoals gezondheid en herstel.  </a:t>
            </a: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3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44" y="7905709"/>
            <a:ext cx="2241313" cy="96890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09DF50FD-593B-47E1-8CB0-671D14F97A73}"/>
              </a:ext>
            </a:extLst>
          </p:cNvPr>
          <p:cNvSpPr txBox="1">
            <a:spLocks/>
          </p:cNvSpPr>
          <p:nvPr/>
        </p:nvSpPr>
        <p:spPr>
          <a:xfrm>
            <a:off x="0" y="538110"/>
            <a:ext cx="16257588" cy="86431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 b="1">
                <a:solidFill>
                  <a:srgbClr val="FFFFFF"/>
                </a:solidFill>
              </a:rPr>
              <a:t>Resultaten van een kwalitatieve meta-analyse naar herstelcriteria onder mensen die zelf hersteld zijn van een eetstoornis</a:t>
            </a:r>
            <a:endParaRPr lang="nl-NL" altLang="en-US" sz="40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BA8AFA-5802-4DBC-9D6C-B213730AC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5" y="1402420"/>
            <a:ext cx="15143018" cy="639145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7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2472" y="8043434"/>
            <a:ext cx="2241313" cy="968901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="" xmlns:a16="http://schemas.microsoft.com/office/drawing/2014/main" id="{09DF50FD-593B-47E1-8CB0-671D14F97A73}"/>
              </a:ext>
            </a:extLst>
          </p:cNvPr>
          <p:cNvSpPr txBox="1">
            <a:spLocks/>
          </p:cNvSpPr>
          <p:nvPr/>
        </p:nvSpPr>
        <p:spPr>
          <a:xfrm>
            <a:off x="0" y="538110"/>
            <a:ext cx="16257588" cy="86431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 b="1">
                <a:solidFill>
                  <a:srgbClr val="FFFFFF"/>
                </a:solidFill>
              </a:rPr>
              <a:t>Resultaten van een kwalitatieve meta-analyse naar herstelcriteria onder mensen die zelf hersteld zijn van een eetstoornis</a:t>
            </a:r>
            <a:endParaRPr lang="nl-NL" altLang="en-US" sz="4000" b="1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="" xmlns:a16="http://schemas.microsoft.com/office/drawing/2014/main" id="{75AD2C76-B0DF-4065-9421-5FCBD71BA710}"/>
              </a:ext>
            </a:extLst>
          </p:cNvPr>
          <p:cNvSpPr txBox="1">
            <a:spLocks/>
          </p:cNvSpPr>
          <p:nvPr/>
        </p:nvSpPr>
        <p:spPr>
          <a:xfrm>
            <a:off x="41096" y="1671038"/>
            <a:ext cx="16339781" cy="21525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</a:rPr>
              <a:t/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Studies </a:t>
            </a:r>
            <a:r>
              <a:rPr lang="en-US" dirty="0" err="1">
                <a:solidFill>
                  <a:schemeClr val="bg1"/>
                </a:solidFill>
              </a:rPr>
              <a:t>waarin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herstel</a:t>
            </a:r>
            <a:r>
              <a:rPr lang="en-US" dirty="0">
                <a:solidFill>
                  <a:schemeClr val="bg1"/>
                </a:solidFill>
              </a:rPr>
              <a:t> is </a:t>
            </a:r>
            <a:r>
              <a:rPr lang="en-US" dirty="0" err="1">
                <a:solidFill>
                  <a:schemeClr val="bg1"/>
                </a:solidFill>
              </a:rPr>
              <a:t>onderzocht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onder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mensen</a:t>
            </a:r>
            <a:r>
              <a:rPr lang="en-US" dirty="0">
                <a:solidFill>
                  <a:schemeClr val="bg1"/>
                </a:solidFill>
              </a:rPr>
              <a:t> die </a:t>
            </a:r>
            <a:r>
              <a:rPr lang="en-US" dirty="0" err="1">
                <a:solidFill>
                  <a:schemeClr val="bg1"/>
                </a:solidFill>
              </a:rPr>
              <a:t>zelf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hersteld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zijn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een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eetstoornis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zijn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meegenomen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Van de 633 studies </a:t>
            </a:r>
            <a:r>
              <a:rPr lang="en-US" dirty="0" err="1">
                <a:solidFill>
                  <a:schemeClr val="bg1"/>
                </a:solidFill>
              </a:rPr>
              <a:t>zijn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18 die </a:t>
            </a:r>
            <a:r>
              <a:rPr lang="en-US" dirty="0" err="1">
                <a:solidFill>
                  <a:schemeClr val="bg1"/>
                </a:solidFill>
              </a:rPr>
              <a:t>voldeden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inclusiecriteria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inclusief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methodologische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eisen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aan</a:t>
            </a:r>
            <a:r>
              <a:rPr lang="en-US" dirty="0">
                <a:solidFill>
                  <a:schemeClr val="bg1"/>
                </a:solidFill>
              </a:rPr>
              <a:t> de studies. </a:t>
            </a:r>
          </a:p>
          <a:p>
            <a:pPr marL="0" indent="0">
              <a:buFont typeface="Arial"/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3">
            <a:extLst>
              <a:ext uri="{FF2B5EF4-FFF2-40B4-BE49-F238E27FC236}">
                <a16:creationId xmlns="" xmlns:a16="http://schemas.microsoft.com/office/drawing/2014/main" id="{0CFBB9BA-41CE-45B2-9999-5A1A047291C9}"/>
              </a:ext>
            </a:extLst>
          </p:cNvPr>
          <p:cNvSpPr txBox="1">
            <a:spLocks/>
          </p:cNvSpPr>
          <p:nvPr/>
        </p:nvSpPr>
        <p:spPr>
          <a:xfrm>
            <a:off x="41096" y="5622245"/>
            <a:ext cx="16257587" cy="34714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In de 18 studies </a:t>
            </a:r>
            <a:r>
              <a:rPr lang="en-US" dirty="0" err="1">
                <a:solidFill>
                  <a:schemeClr val="bg1"/>
                </a:solidFill>
              </a:rPr>
              <a:t>vonden</a:t>
            </a:r>
            <a:r>
              <a:rPr lang="en-US" dirty="0">
                <a:solidFill>
                  <a:schemeClr val="bg1"/>
                </a:solidFill>
              </a:rPr>
              <a:t> we 346 </a:t>
            </a:r>
            <a:r>
              <a:rPr lang="en-US" dirty="0" err="1">
                <a:solidFill>
                  <a:schemeClr val="bg1"/>
                </a:solidFill>
              </a:rPr>
              <a:t>indicatoren</a:t>
            </a:r>
            <a:r>
              <a:rPr lang="en-US" dirty="0">
                <a:solidFill>
                  <a:schemeClr val="bg1"/>
                </a:solidFill>
              </a:rPr>
              <a:t> van </a:t>
            </a:r>
            <a:r>
              <a:rPr lang="en-US" dirty="0" err="1">
                <a:solidFill>
                  <a:schemeClr val="bg1"/>
                </a:solidFill>
              </a:rPr>
              <a:t>herstel</a:t>
            </a:r>
            <a:r>
              <a:rPr lang="en-US" dirty="0">
                <a:solidFill>
                  <a:schemeClr val="bg1"/>
                </a:solidFill>
              </a:rPr>
              <a:t>, die in 19 </a:t>
            </a:r>
            <a:r>
              <a:rPr lang="en-US" dirty="0" err="1">
                <a:solidFill>
                  <a:schemeClr val="bg1"/>
                </a:solidFill>
              </a:rPr>
              <a:t>herstel</a:t>
            </a:r>
            <a:r>
              <a:rPr lang="en-US" dirty="0">
                <a:solidFill>
                  <a:schemeClr val="bg1"/>
                </a:solidFill>
              </a:rPr>
              <a:t> criteria </a:t>
            </a:r>
            <a:r>
              <a:rPr lang="en-US" dirty="0" err="1">
                <a:solidFill>
                  <a:schemeClr val="bg1"/>
                </a:solidFill>
              </a:rPr>
              <a:t>gelabeld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worden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Van de 19 criteria, </a:t>
            </a:r>
            <a:r>
              <a:rPr lang="en-US" dirty="0" err="1">
                <a:solidFill>
                  <a:schemeClr val="bg1"/>
                </a:solidFill>
              </a:rPr>
              <a:t>waren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er</a:t>
            </a:r>
            <a:r>
              <a:rPr lang="en-US" dirty="0">
                <a:solidFill>
                  <a:schemeClr val="bg1"/>
                </a:solidFill>
              </a:rPr>
              <a:t> 12 die </a:t>
            </a:r>
            <a:r>
              <a:rPr lang="en-US" dirty="0" err="1">
                <a:solidFill>
                  <a:schemeClr val="bg1"/>
                </a:solidFill>
              </a:rPr>
              <a:t>substantieel</a:t>
            </a:r>
            <a:r>
              <a:rPr lang="en-US" dirty="0">
                <a:solidFill>
                  <a:schemeClr val="bg1"/>
                </a:solidFill>
              </a:rPr>
              <a:t> over </a:t>
            </a:r>
            <a:r>
              <a:rPr lang="en-US" dirty="0" err="1">
                <a:solidFill>
                  <a:schemeClr val="bg1"/>
                </a:solidFill>
              </a:rPr>
              <a:t>alle</a:t>
            </a:r>
            <a:r>
              <a:rPr lang="en-US" dirty="0">
                <a:solidFill>
                  <a:schemeClr val="bg1"/>
                </a:solidFill>
              </a:rPr>
              <a:t> studies </a:t>
            </a:r>
            <a:r>
              <a:rPr lang="en-US" dirty="0" err="1">
                <a:solidFill>
                  <a:schemeClr val="bg1"/>
                </a:solidFill>
              </a:rPr>
              <a:t>werden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gevonden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voor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relevantie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herstelcriteria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0" indent="0"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Font typeface="Arial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CF8D6-1BE7-9049-98E8-81864427A310}" type="datetime1">
              <a:rPr lang="en-US" smtClean="0"/>
              <a:t>3/26/2018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Human Concern - humanconcern.nl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B867-153A-4A48-816A-B4235F755EF8}" type="slidenum">
              <a:rPr lang="en-US" smtClean="0"/>
              <a:t>25</a:t>
            </a:fld>
            <a:endParaRPr lang="en-US"/>
          </a:p>
        </p:txBody>
      </p:sp>
      <p:sp>
        <p:nvSpPr>
          <p:cNvPr id="3" name="Tekstvak 2"/>
          <p:cNvSpPr txBox="1"/>
          <p:nvPr/>
        </p:nvSpPr>
        <p:spPr>
          <a:xfrm>
            <a:off x="2040378" y="826751"/>
            <a:ext cx="1189074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Bewijs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voor</a:t>
            </a:r>
            <a:r>
              <a:rPr lang="en-US" sz="4000" b="1" dirty="0">
                <a:solidFill>
                  <a:schemeClr val="bg1"/>
                </a:solidFill>
              </a:rPr>
              <a:t> </a:t>
            </a:r>
            <a:r>
              <a:rPr lang="en-US" sz="4000" b="1" dirty="0" err="1">
                <a:solidFill>
                  <a:schemeClr val="bg1"/>
                </a:solidFill>
              </a:rPr>
              <a:t>herstelcriteria</a:t>
            </a:r>
            <a:r>
              <a:rPr lang="en-US" sz="4000" b="1" dirty="0">
                <a:solidFill>
                  <a:schemeClr val="bg1"/>
                </a:solidFill>
              </a:rPr>
              <a:t>:</a:t>
            </a:r>
            <a:endParaRPr lang="nl-NL" sz="1800" dirty="0">
              <a:solidFill>
                <a:schemeClr val="bg1"/>
              </a:solidFill>
            </a:endParaRPr>
          </a:p>
          <a:p>
            <a:endParaRPr lang="nl-NL" sz="1800" dirty="0">
              <a:solidFill>
                <a:schemeClr val="bg1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430490" y="7267435"/>
            <a:ext cx="49894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Verbeterde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lichaamsbeleving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2008870" y="5535992"/>
            <a:ext cx="355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Sociale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contributie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951578" y="2165116"/>
            <a:ext cx="66636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Vermindering</a:t>
            </a:r>
            <a:r>
              <a:rPr lang="en-US" sz="3200" dirty="0">
                <a:solidFill>
                  <a:schemeClr val="bg1"/>
                </a:solidFill>
              </a:rPr>
              <a:t> van </a:t>
            </a:r>
            <a:r>
              <a:rPr lang="en-US" sz="3200" dirty="0" err="1">
                <a:solidFill>
                  <a:schemeClr val="bg1"/>
                </a:solidFill>
              </a:rPr>
              <a:t>eetstoornisklachten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>
                <a:solidFill>
                  <a:schemeClr val="bg1"/>
                </a:solidFill>
              </a:rPr>
              <a:t>(gedrag &amp; cognities)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527707" y="5521068"/>
            <a:ext cx="2672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Autonomie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2334052" y="4597737"/>
            <a:ext cx="5959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Aanpassingsvermogen</a:t>
            </a:r>
            <a:r>
              <a:rPr lang="en-US" sz="3200" dirty="0">
                <a:solidFill>
                  <a:schemeClr val="bg1"/>
                </a:solidFill>
              </a:rPr>
              <a:t> /</a:t>
            </a:r>
            <a:r>
              <a:rPr lang="en-US" sz="3200" dirty="0" err="1">
                <a:solidFill>
                  <a:schemeClr val="bg1"/>
                </a:solidFill>
              </a:rPr>
              <a:t>veerkracht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237618" y="6451348"/>
            <a:ext cx="3325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Persoonlijke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groei</a:t>
            </a:r>
            <a:endParaRPr lang="nl-NL" sz="3200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2070301" y="2286937"/>
            <a:ext cx="5137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Positieve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relaties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0770396" y="4708004"/>
            <a:ext cx="2968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Zelf-acceptatie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642395" y="3481848"/>
            <a:ext cx="3885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Levenstevredenheid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9332046" y="6116911"/>
            <a:ext cx="4445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Spirituele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verbondenheid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9710258" y="3368928"/>
            <a:ext cx="4514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Doel &amp; </a:t>
            </a:r>
            <a:r>
              <a:rPr lang="en-US" sz="3200" dirty="0" err="1">
                <a:solidFill>
                  <a:schemeClr val="bg1"/>
                </a:solidFill>
              </a:rPr>
              <a:t>betekenisgeving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8128796" y="4154611"/>
            <a:ext cx="407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Positieve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gevoelens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8" name="Afbeelding 3">
            <a:extLst>
              <a:ext uri="{FF2B5EF4-FFF2-40B4-BE49-F238E27FC236}">
                <a16:creationId xmlns="" xmlns:a16="http://schemas.microsoft.com/office/drawing/2014/main" id="{CB937323-E187-4A8D-98A1-259654D1F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808" y="8079211"/>
            <a:ext cx="2241313" cy="96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 4">
            <a:extLst>
              <a:ext uri="{FF2B5EF4-FFF2-40B4-BE49-F238E27FC236}">
                <a16:creationId xmlns="" xmlns:a16="http://schemas.microsoft.com/office/drawing/2014/main" id="{E75DD310-74B6-4699-A596-3946FD8EA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537652"/>
              </p:ext>
            </p:extLst>
          </p:nvPr>
        </p:nvGraphicFramePr>
        <p:xfrm>
          <a:off x="0" y="365760"/>
          <a:ext cx="16257588" cy="8412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703190">
                  <a:extLst>
                    <a:ext uri="{9D8B030D-6E8A-4147-A177-3AD203B41FA5}">
                      <a16:colId xmlns="" xmlns:a16="http://schemas.microsoft.com/office/drawing/2014/main" val="335264294"/>
                    </a:ext>
                  </a:extLst>
                </a:gridCol>
                <a:gridCol w="2851466">
                  <a:extLst>
                    <a:ext uri="{9D8B030D-6E8A-4147-A177-3AD203B41FA5}">
                      <a16:colId xmlns="" xmlns:a16="http://schemas.microsoft.com/office/drawing/2014/main" val="1887995539"/>
                    </a:ext>
                  </a:extLst>
                </a:gridCol>
                <a:gridCol w="2851466">
                  <a:extLst>
                    <a:ext uri="{9D8B030D-6E8A-4147-A177-3AD203B41FA5}">
                      <a16:colId xmlns="" xmlns:a16="http://schemas.microsoft.com/office/drawing/2014/main" val="3193729460"/>
                    </a:ext>
                  </a:extLst>
                </a:gridCol>
                <a:gridCol w="2851466">
                  <a:extLst>
                    <a:ext uri="{9D8B030D-6E8A-4147-A177-3AD203B41FA5}">
                      <a16:colId xmlns="" xmlns:a16="http://schemas.microsoft.com/office/drawing/2014/main" val="2227999980"/>
                    </a:ext>
                  </a:extLst>
                </a:gridCol>
              </a:tblGrid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Recovery Criteria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 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 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All (N=18)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07625022"/>
                  </a:ext>
                </a:extLst>
              </a:tr>
              <a:tr h="10934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 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Evidence for recovery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Frequency </a:t>
                      </a:r>
                      <a:endParaRPr lang="nl-NL" sz="280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effect size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Intensity effect size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8224002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Self-acceptance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Strong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88.9%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15.3%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69192942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Positive relations with others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Strong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100%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12.7%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652118046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Personal growth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Strong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77.8%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12.7%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96409153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Decrease in ED behavior/cognitions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Strong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77.8%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12.4%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7491767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Self-adaptability/resilience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Strong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77.8%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9.2%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662072552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Autonomy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Strong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83.3%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7.8%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18183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Social contribution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Substantial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50%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6.9%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1800905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Improved body evaluation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Substantial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55.6%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5.8%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74888126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Spiritual integration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Moderate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33.3%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2.9%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6571119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Purpose &amp; meaning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Moderate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38.9%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2.9%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54951908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Improved (ED) physical functioning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Moderate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27.8%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  2.6%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25334189"/>
                  </a:ext>
                </a:extLst>
              </a:tr>
              <a:tr h="5429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Positive affect 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Moderate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>
                          <a:effectLst/>
                        </a:rPr>
                        <a:t>27.8%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3200" dirty="0">
                          <a:effectLst/>
                        </a:rPr>
                        <a:t>  1.7%</a:t>
                      </a:r>
                      <a:endParaRPr lang="nl-NL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46952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741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2">
            <a:extLst>
              <a:ext uri="{FF2B5EF4-FFF2-40B4-BE49-F238E27FC236}">
                <a16:creationId xmlns="" xmlns:a16="http://schemas.microsoft.com/office/drawing/2014/main" id="{C61B7E9E-11F2-4FFA-B9B6-687EE383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185" y="-616688"/>
            <a:ext cx="9569801" cy="97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44" y="7896214"/>
            <a:ext cx="2241313" cy="968901"/>
          </a:xfrm>
          <a:prstGeom prst="rect">
            <a:avLst/>
          </a:prstGeom>
        </p:spPr>
      </p:pic>
      <p:sp>
        <p:nvSpPr>
          <p:cNvPr id="5" name="Tijdelijke aanduiding voor inhoud 3">
            <a:extLst>
              <a:ext uri="{FF2B5EF4-FFF2-40B4-BE49-F238E27FC236}">
                <a16:creationId xmlns="" xmlns:a16="http://schemas.microsoft.com/office/drawing/2014/main" id="{8A292BCF-DADD-4068-BBBB-56FC02CC6306}"/>
              </a:ext>
            </a:extLst>
          </p:cNvPr>
          <p:cNvSpPr txBox="1">
            <a:spLocks/>
          </p:cNvSpPr>
          <p:nvPr/>
        </p:nvSpPr>
        <p:spPr>
          <a:xfrm>
            <a:off x="0" y="519509"/>
            <a:ext cx="2615609" cy="5862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 err="1">
                <a:solidFill>
                  <a:schemeClr val="bg1"/>
                </a:solidFill>
              </a:rPr>
              <a:t>Conclusie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Rechthoek 7">
            <a:extLst>
              <a:ext uri="{FF2B5EF4-FFF2-40B4-BE49-F238E27FC236}">
                <a16:creationId xmlns="" xmlns:a16="http://schemas.microsoft.com/office/drawing/2014/main" id="{384CEF75-2F5E-4CAA-AB7E-064D67C6B08B}"/>
              </a:ext>
            </a:extLst>
          </p:cNvPr>
          <p:cNvSpPr/>
          <p:nvPr/>
        </p:nvSpPr>
        <p:spPr>
          <a:xfrm>
            <a:off x="0" y="1301312"/>
            <a:ext cx="156298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Meer </a:t>
            </a:r>
            <a:r>
              <a:rPr lang="en-US" sz="3600" dirty="0" err="1">
                <a:solidFill>
                  <a:schemeClr val="bg1"/>
                </a:solidFill>
              </a:rPr>
              <a:t>dan</a:t>
            </a:r>
            <a:r>
              <a:rPr lang="en-US" sz="3600" dirty="0">
                <a:solidFill>
                  <a:schemeClr val="bg1"/>
                </a:solidFill>
              </a:rPr>
              <a:t> 50% van </a:t>
            </a:r>
            <a:r>
              <a:rPr lang="en-US" sz="3600" dirty="0" err="1">
                <a:solidFill>
                  <a:schemeClr val="bg1"/>
                </a:solidFill>
              </a:rPr>
              <a:t>alle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herstelcriteria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bestaat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uit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positieve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gezondheidsdimensies</a:t>
            </a:r>
            <a:r>
              <a:rPr lang="en-US" sz="3600" dirty="0">
                <a:solidFill>
                  <a:schemeClr val="bg1"/>
                </a:solidFill>
              </a:rPr>
              <a:t> (</a:t>
            </a:r>
            <a:r>
              <a:rPr lang="en-US" sz="3600" dirty="0" err="1">
                <a:solidFill>
                  <a:schemeClr val="bg1"/>
                </a:solidFill>
              </a:rPr>
              <a:t>psychologisch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welbevinden</a:t>
            </a:r>
            <a:r>
              <a:rPr lang="en-US" sz="3600" dirty="0">
                <a:solidFill>
                  <a:schemeClr val="bg1"/>
                </a:solidFill>
              </a:rPr>
              <a:t>), 21% van de </a:t>
            </a:r>
            <a:r>
              <a:rPr lang="en-US" sz="3600" dirty="0" err="1">
                <a:solidFill>
                  <a:schemeClr val="bg1"/>
                </a:solidFill>
              </a:rPr>
              <a:t>herstelcriteria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gaat</a:t>
            </a:r>
            <a:r>
              <a:rPr lang="en-US" sz="3600" dirty="0">
                <a:solidFill>
                  <a:schemeClr val="bg1"/>
                </a:solidFill>
              </a:rPr>
              <a:t> over </a:t>
            </a:r>
            <a:r>
              <a:rPr lang="en-US" sz="3600" dirty="0" err="1">
                <a:solidFill>
                  <a:schemeClr val="bg1"/>
                </a:solidFill>
              </a:rPr>
              <a:t>klachtvermindering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hthoek 2">
            <a:extLst>
              <a:ext uri="{FF2B5EF4-FFF2-40B4-BE49-F238E27FC236}">
                <a16:creationId xmlns="" xmlns:a16="http://schemas.microsoft.com/office/drawing/2014/main" id="{57098824-CE5E-4C3C-985D-7193AF4BD7E4}"/>
              </a:ext>
            </a:extLst>
          </p:cNvPr>
          <p:cNvSpPr/>
          <p:nvPr/>
        </p:nvSpPr>
        <p:spPr>
          <a:xfrm>
            <a:off x="0" y="3725614"/>
            <a:ext cx="1601263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Herstel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gaat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niet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alleen</a:t>
            </a:r>
            <a:r>
              <a:rPr lang="en-US" sz="3600" dirty="0">
                <a:solidFill>
                  <a:schemeClr val="bg1"/>
                </a:solidFill>
              </a:rPr>
              <a:t> over </a:t>
            </a:r>
            <a:r>
              <a:rPr lang="en-US" sz="3600" dirty="0" err="1">
                <a:solidFill>
                  <a:schemeClr val="bg1"/>
                </a:solidFill>
              </a:rPr>
              <a:t>remissie</a:t>
            </a:r>
            <a:r>
              <a:rPr lang="en-US" sz="3600" dirty="0">
                <a:solidFill>
                  <a:schemeClr val="bg1"/>
                </a:solidFill>
              </a:rPr>
              <a:t> van </a:t>
            </a:r>
            <a:r>
              <a:rPr lang="en-US" sz="3600" dirty="0" err="1">
                <a:solidFill>
                  <a:schemeClr val="bg1"/>
                </a:solidFill>
              </a:rPr>
              <a:t>symptomen</a:t>
            </a:r>
            <a:r>
              <a:rPr lang="en-US" sz="3600" dirty="0">
                <a:solidFill>
                  <a:schemeClr val="bg1"/>
                </a:solidFill>
              </a:rPr>
              <a:t>, maar </a:t>
            </a:r>
            <a:r>
              <a:rPr lang="en-US" sz="3600" dirty="0" err="1">
                <a:solidFill>
                  <a:schemeClr val="bg1"/>
                </a:solidFill>
              </a:rPr>
              <a:t>ook</a:t>
            </a:r>
            <a:r>
              <a:rPr lang="en-US" sz="3600" dirty="0">
                <a:solidFill>
                  <a:schemeClr val="bg1"/>
                </a:solidFill>
              </a:rPr>
              <a:t> over de </a:t>
            </a:r>
            <a:r>
              <a:rPr lang="en-US" sz="3600" dirty="0" err="1">
                <a:solidFill>
                  <a:schemeClr val="bg1"/>
                </a:solidFill>
              </a:rPr>
              <a:t>aanwezigheid</a:t>
            </a:r>
            <a:r>
              <a:rPr lang="en-US" sz="3600" dirty="0">
                <a:solidFill>
                  <a:schemeClr val="bg1"/>
                </a:solidFill>
              </a:rPr>
              <a:t> van </a:t>
            </a:r>
            <a:r>
              <a:rPr lang="en-US" sz="3600" dirty="0" err="1">
                <a:solidFill>
                  <a:schemeClr val="bg1"/>
                </a:solidFill>
              </a:rPr>
              <a:t>positieve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gezondheid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hthoek 4">
            <a:extLst>
              <a:ext uri="{FF2B5EF4-FFF2-40B4-BE49-F238E27FC236}">
                <a16:creationId xmlns="" xmlns:a16="http://schemas.microsoft.com/office/drawing/2014/main" id="{EE850F98-DA78-47C7-A4DD-63D77174B8C1}"/>
              </a:ext>
            </a:extLst>
          </p:cNvPr>
          <p:cNvSpPr/>
          <p:nvPr/>
        </p:nvSpPr>
        <p:spPr>
          <a:xfrm>
            <a:off x="1" y="4976583"/>
            <a:ext cx="15629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Het </a:t>
            </a:r>
            <a:r>
              <a:rPr lang="en-US" sz="3600" dirty="0" err="1">
                <a:solidFill>
                  <a:schemeClr val="bg1"/>
                </a:solidFill>
              </a:rPr>
              <a:t>wordt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aangeraden</a:t>
            </a:r>
            <a:r>
              <a:rPr lang="en-US" sz="3600" dirty="0">
                <a:solidFill>
                  <a:schemeClr val="bg1"/>
                </a:solidFill>
              </a:rPr>
              <a:t> om </a:t>
            </a:r>
            <a:r>
              <a:rPr lang="en-US" sz="3600" dirty="0" err="1">
                <a:solidFill>
                  <a:schemeClr val="bg1"/>
                </a:solidFill>
              </a:rPr>
              <a:t>meetinstrumenten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voor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psychologisch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welbevinden</a:t>
            </a:r>
            <a:r>
              <a:rPr lang="en-US" sz="3600" dirty="0">
                <a:solidFill>
                  <a:schemeClr val="bg1"/>
                </a:solidFill>
              </a:rPr>
              <a:t> in </a:t>
            </a:r>
            <a:r>
              <a:rPr lang="en-US" sz="3600" dirty="0" err="1">
                <a:solidFill>
                  <a:schemeClr val="bg1"/>
                </a:solidFill>
              </a:rPr>
              <a:t>effectstudies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en</a:t>
            </a:r>
            <a:r>
              <a:rPr lang="en-US" sz="3600" dirty="0">
                <a:solidFill>
                  <a:schemeClr val="bg1"/>
                </a:solidFill>
              </a:rPr>
              <a:t> routine outcome monitoring (ROM) </a:t>
            </a:r>
            <a:r>
              <a:rPr lang="en-US" sz="3600" dirty="0" err="1">
                <a:solidFill>
                  <a:schemeClr val="bg1"/>
                </a:solidFill>
              </a:rPr>
              <a:t>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gebruiken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44" y="7896214"/>
            <a:ext cx="2241313" cy="968901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="" xmlns:a16="http://schemas.microsoft.com/office/drawing/2014/main" id="{4CCF27E7-CFD2-49FE-BF2D-E9E2219CD45B}"/>
              </a:ext>
            </a:extLst>
          </p:cNvPr>
          <p:cNvSpPr txBox="1">
            <a:spLocks/>
          </p:cNvSpPr>
          <p:nvPr/>
        </p:nvSpPr>
        <p:spPr>
          <a:xfrm>
            <a:off x="0" y="3707690"/>
            <a:ext cx="16257588" cy="864310"/>
          </a:xfrm>
          <a:prstGeom prst="rect">
            <a:avLst/>
          </a:prstGeom>
        </p:spPr>
        <p:txBody>
          <a:bodyPr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altLang="en-US" sz="4000">
                <a:solidFill>
                  <a:srgbClr val="FFFFFF"/>
                </a:solidFill>
              </a:rPr>
              <a:t>Welbevinden bij eetstoorispatiënten gemeten met de MHC-SF</a:t>
            </a:r>
            <a:endParaRPr lang="nl-NL" altLang="en-US" sz="4000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sz="4000" dirty="0">
              <a:solidFill>
                <a:srgbClr val="FFFFFF"/>
              </a:solidFill>
            </a:endParaRPr>
          </a:p>
          <a:p>
            <a:pPr algn="ctr"/>
            <a:endParaRPr lang="nl-NL" altLang="en-US" dirty="0"/>
          </a:p>
          <a:p>
            <a:pPr algn="ctr"/>
            <a:endParaRPr lang="en-US" altLang="en-US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7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735837" y="3132440"/>
            <a:ext cx="15143814" cy="357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5400" dirty="0">
                <a:latin typeface="Arial Narrow" panose="020B0606020202030204" pitchFamily="34" charset="0"/>
              </a:rPr>
              <a:t>Mentaal welbevinden is niet hetzelfde als de afwezigheid van mentale ziekte</a:t>
            </a:r>
          </a:p>
          <a:p>
            <a:endParaRPr lang="nl-NL" sz="5400" dirty="0">
              <a:latin typeface="Arial Narrow" panose="020B0606020202030204" pitchFamily="34" charset="0"/>
            </a:endParaRP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5400" dirty="0">
                <a:latin typeface="Arial Narrow" panose="020B0606020202030204" pitchFamily="34" charset="0"/>
              </a:rPr>
              <a:t>Iemand die </a:t>
            </a:r>
            <a:r>
              <a:rPr lang="nl-NL" sz="5400" u="sng" dirty="0">
                <a:latin typeface="Arial Narrow" panose="020B0606020202030204" pitchFamily="34" charset="0"/>
              </a:rPr>
              <a:t>niet</a:t>
            </a:r>
            <a:r>
              <a:rPr lang="nl-NL" sz="5400" dirty="0">
                <a:latin typeface="Arial Narrow" panose="020B0606020202030204" pitchFamily="34" charset="0"/>
              </a:rPr>
              <a:t> depressief is, floreert niet automatisch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5400" dirty="0">
                <a:latin typeface="Arial Narrow" panose="020B0606020202030204" pitchFamily="34" charset="0"/>
              </a:rPr>
              <a:t>Iemand die depressief is, heeft niet automatisch óók een heel laag welbevinden (meestal gemiddeld niveau). 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95423" y="574158"/>
            <a:ext cx="146168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TWEE CONTINUA MODEL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5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297712" y="833463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Achtergrondkenmerken patiënten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el 6">
            <a:extLst>
              <a:ext uri="{FF2B5EF4-FFF2-40B4-BE49-F238E27FC236}">
                <a16:creationId xmlns="" xmlns:a16="http://schemas.microsoft.com/office/drawing/2014/main" id="{68F23FD1-1DF9-49CE-BE4C-1F6F058F61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628446"/>
              </p:ext>
            </p:extLst>
          </p:nvPr>
        </p:nvGraphicFramePr>
        <p:xfrm>
          <a:off x="148856" y="1578279"/>
          <a:ext cx="15959876" cy="6499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99651">
                  <a:extLst>
                    <a:ext uri="{9D8B030D-6E8A-4147-A177-3AD203B41FA5}">
                      <a16:colId xmlns="" xmlns:a16="http://schemas.microsoft.com/office/drawing/2014/main" val="2821755927"/>
                    </a:ext>
                  </a:extLst>
                </a:gridCol>
                <a:gridCol w="1332732">
                  <a:extLst>
                    <a:ext uri="{9D8B030D-6E8A-4147-A177-3AD203B41FA5}">
                      <a16:colId xmlns="" xmlns:a16="http://schemas.microsoft.com/office/drawing/2014/main" val="2305309542"/>
                    </a:ext>
                  </a:extLst>
                </a:gridCol>
                <a:gridCol w="1217558">
                  <a:extLst>
                    <a:ext uri="{9D8B030D-6E8A-4147-A177-3AD203B41FA5}">
                      <a16:colId xmlns="" xmlns:a16="http://schemas.microsoft.com/office/drawing/2014/main" val="1567438973"/>
                    </a:ext>
                  </a:extLst>
                </a:gridCol>
                <a:gridCol w="1135290">
                  <a:extLst>
                    <a:ext uri="{9D8B030D-6E8A-4147-A177-3AD203B41FA5}">
                      <a16:colId xmlns="" xmlns:a16="http://schemas.microsoft.com/office/drawing/2014/main" val="1908747401"/>
                    </a:ext>
                  </a:extLst>
                </a:gridCol>
                <a:gridCol w="1266919">
                  <a:extLst>
                    <a:ext uri="{9D8B030D-6E8A-4147-A177-3AD203B41FA5}">
                      <a16:colId xmlns="" xmlns:a16="http://schemas.microsoft.com/office/drawing/2014/main" val="2005425263"/>
                    </a:ext>
                  </a:extLst>
                </a:gridCol>
                <a:gridCol w="1118837">
                  <a:extLst>
                    <a:ext uri="{9D8B030D-6E8A-4147-A177-3AD203B41FA5}">
                      <a16:colId xmlns="" xmlns:a16="http://schemas.microsoft.com/office/drawing/2014/main" val="2151687647"/>
                    </a:ext>
                  </a:extLst>
                </a:gridCol>
                <a:gridCol w="1349186">
                  <a:extLst>
                    <a:ext uri="{9D8B030D-6E8A-4147-A177-3AD203B41FA5}">
                      <a16:colId xmlns="" xmlns:a16="http://schemas.microsoft.com/office/drawing/2014/main" val="3724834235"/>
                    </a:ext>
                  </a:extLst>
                </a:gridCol>
                <a:gridCol w="668200">
                  <a:extLst>
                    <a:ext uri="{9D8B030D-6E8A-4147-A177-3AD203B41FA5}">
                      <a16:colId xmlns="" xmlns:a16="http://schemas.microsoft.com/office/drawing/2014/main" val="1232445506"/>
                    </a:ext>
                  </a:extLst>
                </a:gridCol>
                <a:gridCol w="565811">
                  <a:extLst>
                    <a:ext uri="{9D8B030D-6E8A-4147-A177-3AD203B41FA5}">
                      <a16:colId xmlns="" xmlns:a16="http://schemas.microsoft.com/office/drawing/2014/main" val="584610783"/>
                    </a:ext>
                  </a:extLst>
                </a:gridCol>
                <a:gridCol w="1579534">
                  <a:extLst>
                    <a:ext uri="{9D8B030D-6E8A-4147-A177-3AD203B41FA5}">
                      <a16:colId xmlns="" xmlns:a16="http://schemas.microsoft.com/office/drawing/2014/main" val="638186012"/>
                    </a:ext>
                  </a:extLst>
                </a:gridCol>
                <a:gridCol w="370988">
                  <a:extLst>
                    <a:ext uri="{9D8B030D-6E8A-4147-A177-3AD203B41FA5}">
                      <a16:colId xmlns="" xmlns:a16="http://schemas.microsoft.com/office/drawing/2014/main" val="3459986639"/>
                    </a:ext>
                  </a:extLst>
                </a:gridCol>
                <a:gridCol w="813662">
                  <a:extLst>
                    <a:ext uri="{9D8B030D-6E8A-4147-A177-3AD203B41FA5}">
                      <a16:colId xmlns="" xmlns:a16="http://schemas.microsoft.com/office/drawing/2014/main" val="601072964"/>
                    </a:ext>
                  </a:extLst>
                </a:gridCol>
                <a:gridCol w="437561">
                  <a:extLst>
                    <a:ext uri="{9D8B030D-6E8A-4147-A177-3AD203B41FA5}">
                      <a16:colId xmlns="" xmlns:a16="http://schemas.microsoft.com/office/drawing/2014/main" val="3496351833"/>
                    </a:ext>
                  </a:extLst>
                </a:gridCol>
                <a:gridCol w="1503947">
                  <a:extLst>
                    <a:ext uri="{9D8B030D-6E8A-4147-A177-3AD203B41FA5}">
                      <a16:colId xmlns="" xmlns:a16="http://schemas.microsoft.com/office/drawing/2014/main" val="2439572376"/>
                    </a:ext>
                  </a:extLst>
                </a:gridCol>
              </a:tblGrid>
              <a:tr h="121607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Measures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Types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="" xmlns:a16="http://schemas.microsoft.com/office/drawing/2014/main" val="503494144"/>
                  </a:ext>
                </a:extLst>
              </a:tr>
              <a:tr h="1196273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total</a:t>
                      </a:r>
                      <a:endParaRPr lang="nl-NL" sz="4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(N = 468)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AN</a:t>
                      </a:r>
                      <a:endParaRPr lang="nl-NL" sz="4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(N = 161)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BN </a:t>
                      </a:r>
                      <a:endParaRPr lang="nl-NL" sz="4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(N = 96)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BED</a:t>
                      </a:r>
                      <a:br>
                        <a:rPr lang="en-US" sz="3200">
                          <a:effectLst/>
                        </a:rPr>
                      </a:br>
                      <a:r>
                        <a:rPr lang="en-US" sz="3200">
                          <a:effectLst/>
                        </a:rPr>
                        <a:t>(N = 61)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           OSFED</a:t>
                      </a:r>
                      <a:br>
                        <a:rPr lang="en-US" sz="3200">
                          <a:effectLst/>
                        </a:rPr>
                      </a:br>
                      <a:r>
                        <a:rPr lang="en-US" sz="3200">
                          <a:effectLst/>
                        </a:rPr>
                        <a:t>           (N = 150)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58403663"/>
                  </a:ext>
                </a:extLst>
              </a:tr>
              <a:tr h="7987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M 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(SD)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M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(SD)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M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(SD)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M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(SD)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M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M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(SD)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(SD)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="" xmlns:a16="http://schemas.microsoft.com/office/drawing/2014/main" val="2820657904"/>
                  </a:ext>
                </a:extLst>
              </a:tr>
              <a:tr h="7071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Age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28.4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(9.9)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25.6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(8.2)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29.0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(9.5)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33.2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(11.1)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29.0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29.0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(10.3)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(10.3)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="" xmlns:a16="http://schemas.microsoft.com/office/drawing/2014/main" val="651155606"/>
                  </a:ext>
                </a:extLst>
              </a:tr>
              <a:tr h="7456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BMI (kg/m</a:t>
                      </a:r>
                      <a:r>
                        <a:rPr lang="en-US" sz="3200" baseline="30000">
                          <a:effectLst/>
                        </a:rPr>
                        <a:t>2</a:t>
                      </a:r>
                      <a:r>
                        <a:rPr lang="en-US" sz="3200">
                          <a:effectLst/>
                        </a:rPr>
                        <a:t>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21.6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(7.7)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16.1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(1.8)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23.2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(6.3)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30.3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(8.3)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23.1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23.1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(7.8)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(7.8)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="" xmlns:a16="http://schemas.microsoft.com/office/drawing/2014/main" val="3856328340"/>
                  </a:ext>
                </a:extLst>
              </a:tr>
              <a:tr h="1087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Start of ED (Age)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16.0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(5.0)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16.6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(4.2)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15.5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(4.9)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16.3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(7.3)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15.7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15.7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(4.9)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(4.9)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="" xmlns:a16="http://schemas.microsoft.com/office/drawing/2014/main" val="3489673214"/>
                  </a:ext>
                </a:extLst>
              </a:tr>
              <a:tr h="714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Duration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10.9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(9.6)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7.7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(7.8)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11.6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(8.6)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16.1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(10.2)</a:t>
                      </a:r>
                      <a:endParaRPr lang="nl-NL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 b="1">
                          <a:effectLst/>
                        </a:rPr>
                        <a:t>11.9</a:t>
                      </a:r>
                      <a:endParaRPr lang="nl-NL" sz="3600" b="1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11.9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tc gridSpan="2"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(10.8)</a:t>
                      </a:r>
                      <a:endParaRPr lang="nl-NL" sz="3600"/>
                    </a:p>
                  </a:txBody>
                  <a:tcPr marL="67567" marR="67567" marT="0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(10.8)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567" marR="67567" marT="0" marB="0"/>
                </a:tc>
                <a:extLst>
                  <a:ext uri="{0D108BD9-81ED-4DB2-BD59-A6C34878D82A}">
                    <a16:rowId xmlns="" xmlns:a16="http://schemas.microsoft.com/office/drawing/2014/main" val="4057905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04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318977" y="42942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Welbevinden vergeleken met algemene populatie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04D3666C-0241-4ADA-9609-00F78461C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44225"/>
              </p:ext>
            </p:extLst>
          </p:nvPr>
        </p:nvGraphicFramePr>
        <p:xfrm>
          <a:off x="531628" y="1174242"/>
          <a:ext cx="14821786" cy="74852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49030">
                  <a:extLst>
                    <a:ext uri="{9D8B030D-6E8A-4147-A177-3AD203B41FA5}">
                      <a16:colId xmlns="" xmlns:a16="http://schemas.microsoft.com/office/drawing/2014/main" val="651937"/>
                    </a:ext>
                  </a:extLst>
                </a:gridCol>
                <a:gridCol w="1145237">
                  <a:extLst>
                    <a:ext uri="{9D8B030D-6E8A-4147-A177-3AD203B41FA5}">
                      <a16:colId xmlns="" xmlns:a16="http://schemas.microsoft.com/office/drawing/2014/main" val="3467291406"/>
                    </a:ext>
                  </a:extLst>
                </a:gridCol>
                <a:gridCol w="2563725">
                  <a:extLst>
                    <a:ext uri="{9D8B030D-6E8A-4147-A177-3AD203B41FA5}">
                      <a16:colId xmlns="" xmlns:a16="http://schemas.microsoft.com/office/drawing/2014/main" val="3452696654"/>
                    </a:ext>
                  </a:extLst>
                </a:gridCol>
                <a:gridCol w="1145237">
                  <a:extLst>
                    <a:ext uri="{9D8B030D-6E8A-4147-A177-3AD203B41FA5}">
                      <a16:colId xmlns="" xmlns:a16="http://schemas.microsoft.com/office/drawing/2014/main" val="45183261"/>
                    </a:ext>
                  </a:extLst>
                </a:gridCol>
                <a:gridCol w="1993115">
                  <a:extLst>
                    <a:ext uri="{9D8B030D-6E8A-4147-A177-3AD203B41FA5}">
                      <a16:colId xmlns="" xmlns:a16="http://schemas.microsoft.com/office/drawing/2014/main" val="1807406823"/>
                    </a:ext>
                  </a:extLst>
                </a:gridCol>
                <a:gridCol w="1993115">
                  <a:extLst>
                    <a:ext uri="{9D8B030D-6E8A-4147-A177-3AD203B41FA5}">
                      <a16:colId xmlns="" xmlns:a16="http://schemas.microsoft.com/office/drawing/2014/main" val="500815901"/>
                    </a:ext>
                  </a:extLst>
                </a:gridCol>
                <a:gridCol w="3132327">
                  <a:extLst>
                    <a:ext uri="{9D8B030D-6E8A-4147-A177-3AD203B41FA5}">
                      <a16:colId xmlns="" xmlns:a16="http://schemas.microsoft.com/office/drawing/2014/main" val="2895360810"/>
                    </a:ext>
                  </a:extLst>
                </a:gridCol>
              </a:tblGrid>
              <a:tr h="55398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Groups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39760585"/>
                  </a:ext>
                </a:extLst>
              </a:tr>
              <a:tr h="1701500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</a:rPr>
                        <a:t>General population </a:t>
                      </a:r>
                      <a:endParaRPr lang="en-GB" sz="4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600">
                          <a:effectLst/>
                        </a:rPr>
                        <a:t>(N = 835, women)</a:t>
                      </a:r>
                      <a:endParaRPr lang="en-GB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ED patients</a:t>
                      </a:r>
                      <a:endParaRPr lang="en-US" sz="44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(N = 468)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Statistics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9006298"/>
                  </a:ext>
                </a:extLst>
              </a:tr>
              <a:tr h="692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 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SD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M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SD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F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p          </a:t>
                      </a:r>
                      <a:r>
                        <a:rPr lang="el-GR" sz="4400">
                          <a:effectLst/>
                        </a:rPr>
                        <a:t>η</a:t>
                      </a:r>
                      <a:r>
                        <a:rPr lang="el-GR" sz="4400" baseline="30000">
                          <a:effectLst/>
                        </a:rPr>
                        <a:t>2</a:t>
                      </a:r>
                      <a:endParaRPr lang="el-GR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815811327"/>
                  </a:ext>
                </a:extLst>
              </a:tr>
              <a:tr h="83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Well-being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55762234"/>
                  </a:ext>
                </a:extLst>
              </a:tr>
              <a:tr h="83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Total 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3.00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.84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2.29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.94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188.555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.000     .13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24691536"/>
                  </a:ext>
                </a:extLst>
              </a:tr>
              <a:tr h="83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Emotional 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3.70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.92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2.36 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1.16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464.899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.000     </a:t>
                      </a:r>
                      <a:r>
                        <a:rPr lang="en-US" sz="3600" b="1">
                          <a:effectLst/>
                        </a:rPr>
                        <a:t>.29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638657"/>
                  </a:ext>
                </a:extLst>
              </a:tr>
              <a:tr h="83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Psychological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3.22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.98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2.40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1.04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199.780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.000     .13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77454970"/>
                  </a:ext>
                </a:extLst>
              </a:tr>
              <a:tr h="8380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Social 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2.32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1.02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2.10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1.00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13.836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.000     .01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06724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73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308343" y="30183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Tijdelijke aanduiding voor inhoud 6">
            <a:extLst>
              <a:ext uri="{FF2B5EF4-FFF2-40B4-BE49-F238E27FC236}">
                <a16:creationId xmlns="" xmlns:a16="http://schemas.microsoft.com/office/drawing/2014/main" id="{5C8CFEB7-2C1F-4486-9ABC-617792B9B9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1147096"/>
              </p:ext>
            </p:extLst>
          </p:nvPr>
        </p:nvGraphicFramePr>
        <p:xfrm>
          <a:off x="935868" y="1046652"/>
          <a:ext cx="14385852" cy="6800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7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308343" y="30183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el 1">
            <a:extLst>
              <a:ext uri="{FF2B5EF4-FFF2-40B4-BE49-F238E27FC236}">
                <a16:creationId xmlns="" xmlns:a16="http://schemas.microsoft.com/office/drawing/2014/main" id="{36982C57-7763-45DB-AA46-4FB6195C41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160829"/>
              </p:ext>
            </p:extLst>
          </p:nvPr>
        </p:nvGraphicFramePr>
        <p:xfrm>
          <a:off x="308343" y="1313450"/>
          <a:ext cx="15566065" cy="67299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5495">
                  <a:extLst>
                    <a:ext uri="{9D8B030D-6E8A-4147-A177-3AD203B41FA5}">
                      <a16:colId xmlns="" xmlns:a16="http://schemas.microsoft.com/office/drawing/2014/main" val="969566388"/>
                    </a:ext>
                  </a:extLst>
                </a:gridCol>
                <a:gridCol w="3026458">
                  <a:extLst>
                    <a:ext uri="{9D8B030D-6E8A-4147-A177-3AD203B41FA5}">
                      <a16:colId xmlns="" xmlns:a16="http://schemas.microsoft.com/office/drawing/2014/main" val="3478928840"/>
                    </a:ext>
                  </a:extLst>
                </a:gridCol>
                <a:gridCol w="2624951">
                  <a:extLst>
                    <a:ext uri="{9D8B030D-6E8A-4147-A177-3AD203B41FA5}">
                      <a16:colId xmlns="" xmlns:a16="http://schemas.microsoft.com/office/drawing/2014/main" val="2625642108"/>
                    </a:ext>
                  </a:extLst>
                </a:gridCol>
                <a:gridCol w="1880647">
                  <a:extLst>
                    <a:ext uri="{9D8B030D-6E8A-4147-A177-3AD203B41FA5}">
                      <a16:colId xmlns="" xmlns:a16="http://schemas.microsoft.com/office/drawing/2014/main" val="1804366749"/>
                    </a:ext>
                  </a:extLst>
                </a:gridCol>
                <a:gridCol w="2151474">
                  <a:extLst>
                    <a:ext uri="{9D8B030D-6E8A-4147-A177-3AD203B41FA5}">
                      <a16:colId xmlns="" xmlns:a16="http://schemas.microsoft.com/office/drawing/2014/main" val="1481081679"/>
                    </a:ext>
                  </a:extLst>
                </a:gridCol>
                <a:gridCol w="2507505">
                  <a:extLst>
                    <a:ext uri="{9D8B030D-6E8A-4147-A177-3AD203B41FA5}">
                      <a16:colId xmlns="" xmlns:a16="http://schemas.microsoft.com/office/drawing/2014/main" val="1171334900"/>
                    </a:ext>
                  </a:extLst>
                </a:gridCol>
                <a:gridCol w="1509535">
                  <a:extLst>
                    <a:ext uri="{9D8B030D-6E8A-4147-A177-3AD203B41FA5}">
                      <a16:colId xmlns="" xmlns:a16="http://schemas.microsoft.com/office/drawing/2014/main" val="3184898571"/>
                    </a:ext>
                  </a:extLst>
                </a:gridCol>
              </a:tblGrid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Psychopathology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Well-being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07361718"/>
                  </a:ext>
                </a:extLst>
              </a:tr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type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Overall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Emotional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Psychological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Social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712182"/>
                  </a:ext>
                </a:extLst>
              </a:tr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Overall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.432*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-.352*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-.327*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-.327*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-.287*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5868753"/>
                  </a:ext>
                </a:extLst>
              </a:tr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-.729*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-.710*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-.693*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-.554*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23284533"/>
                  </a:ext>
                </a:extLst>
              </a:tr>
              <a:tr h="15523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AN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BN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.523*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.483*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-.534*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-.753*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-.197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-.479*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-.736*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-.199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-.539*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-.719*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-.153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-.410*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-.582*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-.184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6462360"/>
                  </a:ext>
                </a:extLst>
              </a:tr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 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-.688*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-.615*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-.642*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-.567*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10522783"/>
                  </a:ext>
                </a:extLst>
              </a:tr>
              <a:tr h="10349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BED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.216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-.070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-.715*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-.075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-.716* 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-.004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-.685*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-.137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-.558*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39752324"/>
                  </a:ext>
                </a:extLst>
              </a:tr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OSFED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.424*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-.394*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-.381*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-.368*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-.293*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42481"/>
                  </a:ext>
                </a:extLst>
              </a:tr>
              <a:tr h="517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-.721*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-.728*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-.682*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-.510*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4170074"/>
                  </a:ext>
                </a:extLst>
              </a:tr>
            </a:tbl>
          </a:graphicData>
        </a:graphic>
      </p:graphicFrame>
      <p:sp>
        <p:nvSpPr>
          <p:cNvPr id="7" name="Tijdelijke aanduiding voor inhoud 3">
            <a:extLst>
              <a:ext uri="{FF2B5EF4-FFF2-40B4-BE49-F238E27FC236}">
                <a16:creationId xmlns="" xmlns:a16="http://schemas.microsoft.com/office/drawing/2014/main" id="{BA9408E6-7AC8-4832-85E2-879108CF2F51}"/>
              </a:ext>
            </a:extLst>
          </p:cNvPr>
          <p:cNvSpPr txBox="1">
            <a:spLocks/>
          </p:cNvSpPr>
          <p:nvPr/>
        </p:nvSpPr>
        <p:spPr>
          <a:xfrm>
            <a:off x="212649" y="412823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Pearson correlaties psychopathologie en welbevinden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99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308343" y="30183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="" xmlns:a16="http://schemas.microsoft.com/office/drawing/2014/main" id="{13B37009-4231-47EC-8C16-A9DB50F87EC5}"/>
              </a:ext>
            </a:extLst>
          </p:cNvPr>
          <p:cNvSpPr txBox="1">
            <a:spLocks/>
          </p:cNvSpPr>
          <p:nvPr/>
        </p:nvSpPr>
        <p:spPr>
          <a:xfrm>
            <a:off x="0" y="30183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Generieke psychopathologie en welbevinden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el 1">
            <a:extLst>
              <a:ext uri="{FF2B5EF4-FFF2-40B4-BE49-F238E27FC236}">
                <a16:creationId xmlns="" xmlns:a16="http://schemas.microsoft.com/office/drawing/2014/main" id="{9BBE3C85-9338-4CBA-8C74-AD2FB548A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555114"/>
              </p:ext>
            </p:extLst>
          </p:nvPr>
        </p:nvGraphicFramePr>
        <p:xfrm>
          <a:off x="308343" y="1046651"/>
          <a:ext cx="15640902" cy="70805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74464">
                  <a:extLst>
                    <a:ext uri="{9D8B030D-6E8A-4147-A177-3AD203B41FA5}">
                      <a16:colId xmlns="" xmlns:a16="http://schemas.microsoft.com/office/drawing/2014/main" val="969566388"/>
                    </a:ext>
                  </a:extLst>
                </a:gridCol>
                <a:gridCol w="3041007">
                  <a:extLst>
                    <a:ext uri="{9D8B030D-6E8A-4147-A177-3AD203B41FA5}">
                      <a16:colId xmlns="" xmlns:a16="http://schemas.microsoft.com/office/drawing/2014/main" val="3478928840"/>
                    </a:ext>
                  </a:extLst>
                </a:gridCol>
                <a:gridCol w="2637571">
                  <a:extLst>
                    <a:ext uri="{9D8B030D-6E8A-4147-A177-3AD203B41FA5}">
                      <a16:colId xmlns="" xmlns:a16="http://schemas.microsoft.com/office/drawing/2014/main" val="2625642108"/>
                    </a:ext>
                  </a:extLst>
                </a:gridCol>
                <a:gridCol w="1889688">
                  <a:extLst>
                    <a:ext uri="{9D8B030D-6E8A-4147-A177-3AD203B41FA5}">
                      <a16:colId xmlns="" xmlns:a16="http://schemas.microsoft.com/office/drawing/2014/main" val="1804366749"/>
                    </a:ext>
                  </a:extLst>
                </a:gridCol>
                <a:gridCol w="2161818">
                  <a:extLst>
                    <a:ext uri="{9D8B030D-6E8A-4147-A177-3AD203B41FA5}">
                      <a16:colId xmlns="" xmlns:a16="http://schemas.microsoft.com/office/drawing/2014/main" val="1481081679"/>
                    </a:ext>
                  </a:extLst>
                </a:gridCol>
                <a:gridCol w="2519561">
                  <a:extLst>
                    <a:ext uri="{9D8B030D-6E8A-4147-A177-3AD203B41FA5}">
                      <a16:colId xmlns="" xmlns:a16="http://schemas.microsoft.com/office/drawing/2014/main" val="1171334900"/>
                    </a:ext>
                  </a:extLst>
                </a:gridCol>
                <a:gridCol w="1516793">
                  <a:extLst>
                    <a:ext uri="{9D8B030D-6E8A-4147-A177-3AD203B41FA5}">
                      <a16:colId xmlns="" xmlns:a16="http://schemas.microsoft.com/office/drawing/2014/main" val="3184898571"/>
                    </a:ext>
                  </a:extLst>
                </a:gridCol>
              </a:tblGrid>
              <a:tr h="543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Psychopathology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Well-being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07361718"/>
                  </a:ext>
                </a:extLst>
              </a:tr>
              <a:tr h="543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type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Overall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Emotional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Psychological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Social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712182"/>
                  </a:ext>
                </a:extLst>
              </a:tr>
              <a:tr h="543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effectLst/>
                        </a:rPr>
                        <a:t>Overall</a:t>
                      </a:r>
                      <a:endParaRPr lang="nl-NL" sz="4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ED path</a:t>
                      </a:r>
                      <a:endParaRPr lang="nl-NL" sz="4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.432*</a:t>
                      </a:r>
                      <a:endParaRPr lang="nl-NL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-.352*</a:t>
                      </a:r>
                      <a:endParaRPr lang="nl-NL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-.327*</a:t>
                      </a:r>
                      <a:endParaRPr lang="nl-NL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-.327*</a:t>
                      </a:r>
                      <a:endParaRPr lang="nl-NL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b="0">
                          <a:effectLst/>
                        </a:rPr>
                        <a:t>-.287*</a:t>
                      </a:r>
                      <a:endParaRPr lang="nl-NL" sz="32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5868753"/>
                  </a:ext>
                </a:extLst>
              </a:tr>
              <a:tr h="603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General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</a:t>
                      </a:r>
                      <a:endParaRPr lang="nl-NL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-.729*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-.710*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-.693*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-.554*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23284533"/>
                  </a:ext>
                </a:extLst>
              </a:tr>
              <a:tr h="16902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AN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BN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General path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.523*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.483*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-.534*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-.753*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-.197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-.479*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-.736*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-.199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-.539*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-.719*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-.153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-.410*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-.582*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-.184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6462360"/>
                  </a:ext>
                </a:extLst>
              </a:tr>
              <a:tr h="603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General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 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-.688*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-.615*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-.642*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-.567*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10522783"/>
                  </a:ext>
                </a:extLst>
              </a:tr>
              <a:tr h="11469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BED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General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.216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-.070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-.715*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-.075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-.716* 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-.004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-.685*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-.137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-.558*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39752324"/>
                  </a:ext>
                </a:extLst>
              </a:tr>
              <a:tr h="5433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OSFED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.424*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-.394*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-.381*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-.368*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-.293*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42481"/>
                  </a:ext>
                </a:extLst>
              </a:tr>
              <a:tr h="6036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General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 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-.721*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-.728*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-.682*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-.510*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4170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3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308343" y="30183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="" xmlns:a16="http://schemas.microsoft.com/office/drawing/2014/main" id="{A4344D11-AF8A-44EF-8523-EE50E5B59427}"/>
              </a:ext>
            </a:extLst>
          </p:cNvPr>
          <p:cNvSpPr txBox="1">
            <a:spLocks/>
          </p:cNvSpPr>
          <p:nvPr/>
        </p:nvSpPr>
        <p:spPr>
          <a:xfrm>
            <a:off x="308343" y="47195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ES pathologie en welbevinden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Tabel 1">
            <a:extLst>
              <a:ext uri="{FF2B5EF4-FFF2-40B4-BE49-F238E27FC236}">
                <a16:creationId xmlns="" xmlns:a16="http://schemas.microsoft.com/office/drawing/2014/main" id="{54014159-B6B7-42E2-BC37-02A3F918C0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369461"/>
              </p:ext>
            </p:extLst>
          </p:nvPr>
        </p:nvGraphicFramePr>
        <p:xfrm>
          <a:off x="116503" y="1216772"/>
          <a:ext cx="16024582" cy="71585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0446">
                  <a:extLst>
                    <a:ext uri="{9D8B030D-6E8A-4147-A177-3AD203B41FA5}">
                      <a16:colId xmlns="" xmlns:a16="http://schemas.microsoft.com/office/drawing/2014/main" val="969566388"/>
                    </a:ext>
                  </a:extLst>
                </a:gridCol>
                <a:gridCol w="3115605">
                  <a:extLst>
                    <a:ext uri="{9D8B030D-6E8A-4147-A177-3AD203B41FA5}">
                      <a16:colId xmlns="" xmlns:a16="http://schemas.microsoft.com/office/drawing/2014/main" val="3478928840"/>
                    </a:ext>
                  </a:extLst>
                </a:gridCol>
                <a:gridCol w="2702272">
                  <a:extLst>
                    <a:ext uri="{9D8B030D-6E8A-4147-A177-3AD203B41FA5}">
                      <a16:colId xmlns="" xmlns:a16="http://schemas.microsoft.com/office/drawing/2014/main" val="2625642108"/>
                    </a:ext>
                  </a:extLst>
                </a:gridCol>
                <a:gridCol w="1936043">
                  <a:extLst>
                    <a:ext uri="{9D8B030D-6E8A-4147-A177-3AD203B41FA5}">
                      <a16:colId xmlns="" xmlns:a16="http://schemas.microsoft.com/office/drawing/2014/main" val="1804366749"/>
                    </a:ext>
                  </a:extLst>
                </a:gridCol>
                <a:gridCol w="2214849">
                  <a:extLst>
                    <a:ext uri="{9D8B030D-6E8A-4147-A177-3AD203B41FA5}">
                      <a16:colId xmlns="" xmlns:a16="http://schemas.microsoft.com/office/drawing/2014/main" val="1481081679"/>
                    </a:ext>
                  </a:extLst>
                </a:gridCol>
                <a:gridCol w="2581367">
                  <a:extLst>
                    <a:ext uri="{9D8B030D-6E8A-4147-A177-3AD203B41FA5}">
                      <a16:colId xmlns="" xmlns:a16="http://schemas.microsoft.com/office/drawing/2014/main" val="1171334900"/>
                    </a:ext>
                  </a:extLst>
                </a:gridCol>
                <a:gridCol w="1554000">
                  <a:extLst>
                    <a:ext uri="{9D8B030D-6E8A-4147-A177-3AD203B41FA5}">
                      <a16:colId xmlns="" xmlns:a16="http://schemas.microsoft.com/office/drawing/2014/main" val="3184898571"/>
                    </a:ext>
                  </a:extLst>
                </a:gridCol>
              </a:tblGrid>
              <a:tr h="554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Psychopathology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Well-being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07361718"/>
                  </a:ext>
                </a:extLst>
              </a:tr>
              <a:tr h="554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ED type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Overall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Emotional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Psychological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Social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35712182"/>
                  </a:ext>
                </a:extLst>
              </a:tr>
              <a:tr h="623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Overall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ED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.432*</a:t>
                      </a:r>
                      <a:endParaRPr lang="nl-NL" sz="3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-.352*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-.327*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-.327*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-.287*</a:t>
                      </a:r>
                      <a:endParaRPr lang="nl-NL" sz="36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5868753"/>
                  </a:ext>
                </a:extLst>
              </a:tr>
              <a:tr h="554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-.729*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-.710*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-.693*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-.554*</a:t>
                      </a:r>
                      <a:endParaRPr lang="nl-NL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23284533"/>
                  </a:ext>
                </a:extLst>
              </a:tr>
              <a:tr h="1875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AN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BN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ED path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ED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.523*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.483*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-.534*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-.753*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-.197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-.479*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-.736*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-.199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-.539*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-.719*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</a:rPr>
                        <a:t>-.153</a:t>
                      </a:r>
                      <a:endParaRPr lang="nl-NL" sz="4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-.410*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-.582*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chemeClr val="tx1"/>
                          </a:solidFill>
                          <a:effectLst/>
                        </a:rPr>
                        <a:t>-.184</a:t>
                      </a:r>
                      <a:endParaRPr lang="nl-NL" sz="4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6462360"/>
                  </a:ext>
                </a:extLst>
              </a:tr>
              <a:tr h="554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 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-.688*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-.615*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-.642*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-.567*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10522783"/>
                  </a:ext>
                </a:extLst>
              </a:tr>
              <a:tr h="1217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BED</a:t>
                      </a:r>
                      <a:endParaRPr lang="nl-NL" sz="4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ED path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.216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-.070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-.715*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-.075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-.716* 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-.004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-.685*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-.137</a:t>
                      </a:r>
                      <a:endParaRPr lang="nl-NL" sz="4400" b="1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-.558*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39752324"/>
                  </a:ext>
                </a:extLst>
              </a:tr>
              <a:tr h="6237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OSFED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ED path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</a:rPr>
                        <a:t>.424*</a:t>
                      </a:r>
                      <a:endParaRPr lang="nl-NL" sz="44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-.394*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-.381*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-.368*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solidFill>
                            <a:srgbClr val="C00000"/>
                          </a:solidFill>
                          <a:effectLst/>
                        </a:rPr>
                        <a:t>-.293*</a:t>
                      </a:r>
                      <a:endParaRPr lang="nl-NL" sz="4400" b="1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42481"/>
                  </a:ext>
                </a:extLst>
              </a:tr>
              <a:tr h="5544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General path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 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-.721*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-.728*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-.682*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-.510*</a:t>
                      </a:r>
                      <a:endParaRPr lang="nl-NL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4170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 2">
            <a:extLst>
              <a:ext uri="{FF2B5EF4-FFF2-40B4-BE49-F238E27FC236}">
                <a16:creationId xmlns="" xmlns:a16="http://schemas.microsoft.com/office/drawing/2014/main" id="{A21E4C9A-8E45-4640-8EEF-A6DB95B7D3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063303"/>
              </p:ext>
            </p:extLst>
          </p:nvPr>
        </p:nvGraphicFramePr>
        <p:xfrm>
          <a:off x="9578838" y="1047875"/>
          <a:ext cx="3987688" cy="8778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87688">
                  <a:extLst>
                    <a:ext uri="{9D8B030D-6E8A-4147-A177-3AD203B41FA5}">
                      <a16:colId xmlns="" xmlns:a16="http://schemas.microsoft.com/office/drawing/2014/main" val="1560466190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Age 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2165510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Low education 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8531893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Intermediate education 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88549941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High education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438788607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Living situation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146629821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Main activity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163348040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Financial situation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724897995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ED duration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414056683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Startage ED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099878774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Earlier hospitalized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66129141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Psychiatric family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334782817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Complex trauma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3861176075"/>
                  </a:ext>
                </a:extLst>
              </a:tr>
            </a:tbl>
          </a:graphicData>
        </a:graphic>
      </p:graphicFrame>
      <p:graphicFrame>
        <p:nvGraphicFramePr>
          <p:cNvPr id="5" name="Tabel 4">
            <a:extLst>
              <a:ext uri="{FF2B5EF4-FFF2-40B4-BE49-F238E27FC236}">
                <a16:creationId xmlns="" xmlns:a16="http://schemas.microsoft.com/office/drawing/2014/main" id="{B330D886-14BC-4538-99EF-5F8CBDB278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55513"/>
              </p:ext>
            </p:extLst>
          </p:nvPr>
        </p:nvGraphicFramePr>
        <p:xfrm>
          <a:off x="2177944" y="1515690"/>
          <a:ext cx="5393072" cy="731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93072">
                  <a:extLst>
                    <a:ext uri="{9D8B030D-6E8A-4147-A177-3AD203B41FA5}">
                      <a16:colId xmlns="" xmlns:a16="http://schemas.microsoft.com/office/drawing/2014/main" val="1560466190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AN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945166817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1285441642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BED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2135949657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BMI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191582606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Psychotropic medication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105625237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General psychopathology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305247909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Frequent suicidal thoughts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354021102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Self-control/emotion regulation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1605902117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Identity integration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63494984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Responsibility</a:t>
                      </a:r>
                      <a:endParaRPr lang="nl-NL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787" marR="55787" marT="0" marB="0"/>
                </a:tc>
                <a:extLst>
                  <a:ext uri="{0D108BD9-81ED-4DB2-BD59-A6C34878D82A}">
                    <a16:rowId xmlns="" xmlns:a16="http://schemas.microsoft.com/office/drawing/2014/main" val="1389418399"/>
                  </a:ext>
                </a:extLst>
              </a:tr>
            </a:tbl>
          </a:graphicData>
        </a:graphic>
      </p:graphicFrame>
      <p:sp>
        <p:nvSpPr>
          <p:cNvPr id="6" name="Tijdelijke aanduiding voor inhoud 3">
            <a:extLst>
              <a:ext uri="{FF2B5EF4-FFF2-40B4-BE49-F238E27FC236}">
                <a16:creationId xmlns="" xmlns:a16="http://schemas.microsoft.com/office/drawing/2014/main" id="{8493CFC6-F5A9-4FB9-8407-49982923049B}"/>
              </a:ext>
            </a:extLst>
          </p:cNvPr>
          <p:cNvSpPr txBox="1">
            <a:spLocks/>
          </p:cNvSpPr>
          <p:nvPr/>
        </p:nvSpPr>
        <p:spPr>
          <a:xfrm>
            <a:off x="170121" y="-7581"/>
            <a:ext cx="15839481" cy="15232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267">
                <a:solidFill>
                  <a:schemeClr val="bg1"/>
                </a:solidFill>
              </a:rPr>
              <a:t>Hierarchical multiple regression – identifying determinants for ED pathology and well-being</a:t>
            </a:r>
            <a:endParaRPr lang="en-US" sz="4267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12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03985941-C72E-4B40-887E-011DE272C75B}"/>
              </a:ext>
            </a:extLst>
          </p:cNvPr>
          <p:cNvSpPr txBox="1">
            <a:spLocks/>
          </p:cNvSpPr>
          <p:nvPr/>
        </p:nvSpPr>
        <p:spPr>
          <a:xfrm>
            <a:off x="308343" y="301836"/>
            <a:ext cx="9144000" cy="74481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el 1">
            <a:extLst>
              <a:ext uri="{FF2B5EF4-FFF2-40B4-BE49-F238E27FC236}">
                <a16:creationId xmlns="" xmlns:a16="http://schemas.microsoft.com/office/drawing/2014/main" id="{FE92F8E6-DB52-4197-B6DE-1EDE561CC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865067"/>
              </p:ext>
            </p:extLst>
          </p:nvPr>
        </p:nvGraphicFramePr>
        <p:xfrm>
          <a:off x="912684" y="1791466"/>
          <a:ext cx="14432219" cy="53748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0017">
                  <a:extLst>
                    <a:ext uri="{9D8B030D-6E8A-4147-A177-3AD203B41FA5}">
                      <a16:colId xmlns="" xmlns:a16="http://schemas.microsoft.com/office/drawing/2014/main" val="3454805085"/>
                    </a:ext>
                  </a:extLst>
                </a:gridCol>
                <a:gridCol w="2956092">
                  <a:extLst>
                    <a:ext uri="{9D8B030D-6E8A-4147-A177-3AD203B41FA5}">
                      <a16:colId xmlns="" xmlns:a16="http://schemas.microsoft.com/office/drawing/2014/main" val="211142709"/>
                    </a:ext>
                  </a:extLst>
                </a:gridCol>
                <a:gridCol w="3608055">
                  <a:extLst>
                    <a:ext uri="{9D8B030D-6E8A-4147-A177-3AD203B41FA5}">
                      <a16:colId xmlns="" xmlns:a16="http://schemas.microsoft.com/office/drawing/2014/main" val="4188415191"/>
                    </a:ext>
                  </a:extLst>
                </a:gridCol>
                <a:gridCol w="3608055">
                  <a:extLst>
                    <a:ext uri="{9D8B030D-6E8A-4147-A177-3AD203B41FA5}">
                      <a16:colId xmlns="" xmlns:a16="http://schemas.microsoft.com/office/drawing/2014/main" val="459920549"/>
                    </a:ext>
                  </a:extLst>
                </a:gridCol>
              </a:tblGrid>
              <a:tr h="1431417">
                <a:tc>
                  <a:txBody>
                    <a:bodyPr/>
                    <a:lstStyle/>
                    <a:p>
                      <a:r>
                        <a:rPr lang="en-US" sz="3200"/>
                        <a:t>Determinant</a:t>
                      </a:r>
                      <a:endParaRPr lang="nl-NL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ED pathology</a:t>
                      </a:r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Emotional WB</a:t>
                      </a:r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Psychological WB</a:t>
                      </a:r>
                      <a:endParaRPr lang="nl-NL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5154655"/>
                  </a:ext>
                </a:extLst>
              </a:tr>
              <a:tr h="895790">
                <a:tc>
                  <a:txBody>
                    <a:bodyPr/>
                    <a:lstStyle/>
                    <a:p>
                      <a:r>
                        <a:rPr lang="en-US" sz="3200"/>
                        <a:t>Earlier hospitalized</a:t>
                      </a:r>
                      <a:endParaRPr lang="nl-NL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-.150****</a:t>
                      </a:r>
                      <a:endParaRPr lang="nl-NL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26212212"/>
                  </a:ext>
                </a:extLst>
              </a:tr>
              <a:tr h="1256090">
                <a:tc>
                  <a:txBody>
                    <a:bodyPr/>
                    <a:lstStyle/>
                    <a:p>
                      <a:r>
                        <a:rPr lang="en-US" sz="3200"/>
                        <a:t>General psychopathology</a:t>
                      </a:r>
                      <a:endParaRPr lang="nl-NL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.413****</a:t>
                      </a:r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-.236**</a:t>
                      </a:r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02280658"/>
                  </a:ext>
                </a:extLst>
              </a:tr>
              <a:tr h="895790">
                <a:tc>
                  <a:txBody>
                    <a:bodyPr/>
                    <a:lstStyle/>
                    <a:p>
                      <a:r>
                        <a:rPr lang="en-US" sz="3200"/>
                        <a:t>Identity integration</a:t>
                      </a:r>
                      <a:endParaRPr lang="nl-NL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.575****</a:t>
                      </a:r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.711****</a:t>
                      </a:r>
                      <a:endParaRPr lang="nl-NL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96882900"/>
                  </a:ext>
                </a:extLst>
              </a:tr>
              <a:tr h="895790">
                <a:tc>
                  <a:txBody>
                    <a:bodyPr/>
                    <a:lstStyle/>
                    <a:p>
                      <a:r>
                        <a:rPr lang="en-US" sz="3200"/>
                        <a:t>Responsibility</a:t>
                      </a:r>
                      <a:endParaRPr lang="nl-NL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.137*</a:t>
                      </a:r>
                      <a:endParaRPr lang="nl-NL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.195****</a:t>
                      </a:r>
                      <a:endParaRPr lang="nl-NL" sz="36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95108398"/>
                  </a:ext>
                </a:extLst>
              </a:tr>
            </a:tbl>
          </a:graphicData>
        </a:graphic>
      </p:graphicFrame>
      <p:sp>
        <p:nvSpPr>
          <p:cNvPr id="7" name="Tijdelijke aanduiding voor inhoud 3">
            <a:extLst>
              <a:ext uri="{FF2B5EF4-FFF2-40B4-BE49-F238E27FC236}">
                <a16:creationId xmlns="" xmlns:a16="http://schemas.microsoft.com/office/drawing/2014/main" id="{59E36137-1D05-4D05-9094-A51E698B6C11}"/>
              </a:ext>
            </a:extLst>
          </p:cNvPr>
          <p:cNvSpPr txBox="1">
            <a:spLocks/>
          </p:cNvSpPr>
          <p:nvPr/>
        </p:nvSpPr>
        <p:spPr>
          <a:xfrm>
            <a:off x="0" y="475425"/>
            <a:ext cx="14432219" cy="11424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Standardized beta’s: correlates accociated with mental health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1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3">
            <a:extLst>
              <a:ext uri="{FF2B5EF4-FFF2-40B4-BE49-F238E27FC236}">
                <a16:creationId xmlns="" xmlns:a16="http://schemas.microsoft.com/office/drawing/2014/main" id="{684507AC-54A0-4509-B48C-BDBB3A008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3744" y="7896214"/>
            <a:ext cx="2241313" cy="968901"/>
          </a:xfrm>
          <a:prstGeom prst="rect">
            <a:avLst/>
          </a:prstGeom>
        </p:spPr>
      </p:pic>
      <p:sp>
        <p:nvSpPr>
          <p:cNvPr id="5" name="Tijdelijke aanduiding voor inhoud 3">
            <a:extLst>
              <a:ext uri="{FF2B5EF4-FFF2-40B4-BE49-F238E27FC236}">
                <a16:creationId xmlns="" xmlns:a16="http://schemas.microsoft.com/office/drawing/2014/main" id="{8A292BCF-DADD-4068-BBBB-56FC02CC6306}"/>
              </a:ext>
            </a:extLst>
          </p:cNvPr>
          <p:cNvSpPr txBox="1">
            <a:spLocks/>
          </p:cNvSpPr>
          <p:nvPr/>
        </p:nvSpPr>
        <p:spPr>
          <a:xfrm>
            <a:off x="0" y="519509"/>
            <a:ext cx="2615609" cy="5862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3600" dirty="0" err="1">
                <a:solidFill>
                  <a:schemeClr val="bg1"/>
                </a:solidFill>
              </a:rPr>
              <a:t>Conclusie</a:t>
            </a:r>
            <a:r>
              <a:rPr lang="en-US" sz="36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6" name="Rechthoek 7">
            <a:extLst>
              <a:ext uri="{FF2B5EF4-FFF2-40B4-BE49-F238E27FC236}">
                <a16:creationId xmlns="" xmlns:a16="http://schemas.microsoft.com/office/drawing/2014/main" id="{384CEF75-2F5E-4CAA-AB7E-064D67C6B08B}"/>
              </a:ext>
            </a:extLst>
          </p:cNvPr>
          <p:cNvSpPr/>
          <p:nvPr/>
        </p:nvSpPr>
        <p:spPr>
          <a:xfrm>
            <a:off x="0" y="1301312"/>
            <a:ext cx="1562986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Patiënten met een eetstoornis hebben een lager welbevinden en een hogere kans op languishing, vergeleken met de algemene bevolking. </a:t>
            </a:r>
            <a:endParaRPr lang="en-US" sz="3600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Rechthoek 2">
            <a:extLst>
              <a:ext uri="{FF2B5EF4-FFF2-40B4-BE49-F238E27FC236}">
                <a16:creationId xmlns="" xmlns:a16="http://schemas.microsoft.com/office/drawing/2014/main" id="{57098824-CE5E-4C3C-985D-7193AF4BD7E4}"/>
              </a:ext>
            </a:extLst>
          </p:cNvPr>
          <p:cNvSpPr/>
          <p:nvPr/>
        </p:nvSpPr>
        <p:spPr>
          <a:xfrm>
            <a:off x="0" y="2879229"/>
            <a:ext cx="1601263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</a:rPr>
              <a:t>Er</a:t>
            </a:r>
            <a:r>
              <a:rPr lang="en-US" sz="3600" dirty="0">
                <a:solidFill>
                  <a:schemeClr val="bg1"/>
                </a:solidFill>
              </a:rPr>
              <a:t> is </a:t>
            </a:r>
            <a:r>
              <a:rPr lang="en-US" sz="3600" dirty="0" err="1">
                <a:solidFill>
                  <a:schemeClr val="bg1"/>
                </a:solidFill>
              </a:rPr>
              <a:t>echter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ook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veel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variabiliteit</a:t>
            </a:r>
            <a:r>
              <a:rPr lang="en-US" sz="3600" dirty="0">
                <a:solidFill>
                  <a:schemeClr val="bg1"/>
                </a:solidFill>
              </a:rPr>
              <a:t> in </a:t>
            </a:r>
            <a:r>
              <a:rPr lang="en-US" sz="3600" dirty="0" err="1">
                <a:solidFill>
                  <a:schemeClr val="bg1"/>
                </a:solidFill>
              </a:rPr>
              <a:t>welbevinden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onder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patiënten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waarbij</a:t>
            </a:r>
            <a:r>
              <a:rPr lang="en-US" sz="3600" dirty="0">
                <a:solidFill>
                  <a:schemeClr val="bg1"/>
                </a:solidFill>
              </a:rPr>
              <a:t> 13% </a:t>
            </a:r>
            <a:r>
              <a:rPr lang="en-US" sz="3600" dirty="0" err="1">
                <a:solidFill>
                  <a:schemeClr val="bg1"/>
                </a:solidFill>
              </a:rPr>
              <a:t>zelfs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floreert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  <a:r>
              <a:rPr lang="en-US" sz="3600" dirty="0" err="1">
                <a:solidFill>
                  <a:schemeClr val="bg1"/>
                </a:solidFill>
              </a:rPr>
              <a:t>Samen</a:t>
            </a:r>
            <a:r>
              <a:rPr lang="en-US" sz="3600" dirty="0">
                <a:solidFill>
                  <a:schemeClr val="bg1"/>
                </a:solidFill>
              </a:rPr>
              <a:t> met de </a:t>
            </a:r>
            <a:r>
              <a:rPr lang="en-US" sz="3600" dirty="0" err="1">
                <a:solidFill>
                  <a:schemeClr val="bg1"/>
                </a:solidFill>
              </a:rPr>
              <a:t>lage</a:t>
            </a:r>
            <a:r>
              <a:rPr lang="en-US" sz="3600" dirty="0">
                <a:solidFill>
                  <a:schemeClr val="bg1"/>
                </a:solidFill>
              </a:rPr>
              <a:t> tot </a:t>
            </a:r>
            <a:r>
              <a:rPr lang="en-US" sz="3600" dirty="0" err="1">
                <a:solidFill>
                  <a:schemeClr val="bg1"/>
                </a:solidFill>
              </a:rPr>
              <a:t>gemiddeld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hoge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correlaties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tussen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pathologie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welbevinden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verschillende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determinanten</a:t>
            </a:r>
            <a:r>
              <a:rPr lang="en-US" sz="3600" dirty="0">
                <a:solidFill>
                  <a:schemeClr val="bg1"/>
                </a:solidFill>
              </a:rPr>
              <a:t> die met </a:t>
            </a:r>
            <a:r>
              <a:rPr lang="en-US" sz="3600" dirty="0" err="1">
                <a:solidFill>
                  <a:schemeClr val="bg1"/>
                </a:solidFill>
              </a:rPr>
              <a:t>beiden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geassocieerd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zijn</a:t>
            </a:r>
            <a:r>
              <a:rPr lang="en-US" sz="3600" dirty="0">
                <a:solidFill>
                  <a:schemeClr val="bg1"/>
                </a:solidFill>
              </a:rPr>
              <a:t>, </a:t>
            </a:r>
            <a:r>
              <a:rPr lang="en-US" sz="3600" dirty="0" err="1">
                <a:solidFill>
                  <a:schemeClr val="bg1"/>
                </a:solidFill>
              </a:rPr>
              <a:t>lijkt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een</a:t>
            </a:r>
            <a:r>
              <a:rPr lang="en-US" sz="3600" dirty="0">
                <a:solidFill>
                  <a:schemeClr val="bg1"/>
                </a:solidFill>
              </a:rPr>
              <a:t> twee </a:t>
            </a:r>
            <a:r>
              <a:rPr lang="en-US" sz="3600" dirty="0" err="1">
                <a:solidFill>
                  <a:schemeClr val="bg1"/>
                </a:solidFill>
              </a:rPr>
              <a:t>continu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benadering</a:t>
            </a:r>
            <a:r>
              <a:rPr lang="en-US" sz="3600" dirty="0">
                <a:solidFill>
                  <a:schemeClr val="bg1"/>
                </a:solidFill>
              </a:rPr>
              <a:t> het </a:t>
            </a:r>
            <a:r>
              <a:rPr lang="en-US" sz="3600" dirty="0" err="1">
                <a:solidFill>
                  <a:schemeClr val="bg1"/>
                </a:solidFill>
              </a:rPr>
              <a:t>meest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optimaal</a:t>
            </a:r>
            <a:r>
              <a:rPr lang="en-US" sz="3600" dirty="0">
                <a:solidFill>
                  <a:schemeClr val="bg1"/>
                </a:solidFill>
              </a:rPr>
              <a:t>. </a:t>
            </a: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8" name="Rechthoek 4">
            <a:extLst>
              <a:ext uri="{FF2B5EF4-FFF2-40B4-BE49-F238E27FC236}">
                <a16:creationId xmlns="" xmlns:a16="http://schemas.microsoft.com/office/drawing/2014/main" id="{EE850F98-DA78-47C7-A4DD-63D77174B8C1}"/>
              </a:ext>
            </a:extLst>
          </p:cNvPr>
          <p:cNvSpPr/>
          <p:nvPr/>
        </p:nvSpPr>
        <p:spPr>
          <a:xfrm>
            <a:off x="1" y="5398717"/>
            <a:ext cx="156298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Het </a:t>
            </a:r>
            <a:r>
              <a:rPr lang="en-US" sz="3600" dirty="0" err="1">
                <a:solidFill>
                  <a:schemeClr val="bg1"/>
                </a:solidFill>
              </a:rPr>
              <a:t>wordt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aangeraden</a:t>
            </a:r>
            <a:r>
              <a:rPr lang="en-US" sz="3600" dirty="0">
                <a:solidFill>
                  <a:schemeClr val="bg1"/>
                </a:solidFill>
              </a:rPr>
              <a:t> om </a:t>
            </a:r>
            <a:r>
              <a:rPr lang="en-US" sz="3600" dirty="0" err="1">
                <a:solidFill>
                  <a:schemeClr val="bg1"/>
                </a:solidFill>
              </a:rPr>
              <a:t>ook</a:t>
            </a:r>
            <a:r>
              <a:rPr lang="en-US" sz="3600" dirty="0">
                <a:solidFill>
                  <a:schemeClr val="bg1"/>
                </a:solidFill>
              </a:rPr>
              <a:t> op </a:t>
            </a:r>
            <a:r>
              <a:rPr lang="en-US" sz="3600" dirty="0" err="1">
                <a:solidFill>
                  <a:schemeClr val="bg1"/>
                </a:solidFill>
              </a:rPr>
              <a:t>welbevinden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focussen</a:t>
            </a:r>
            <a:r>
              <a:rPr lang="en-US" sz="3600" dirty="0">
                <a:solidFill>
                  <a:schemeClr val="bg1"/>
                </a:solidFill>
              </a:rPr>
              <a:t> in de </a:t>
            </a:r>
            <a:r>
              <a:rPr lang="en-US" sz="3600" dirty="0" err="1">
                <a:solidFill>
                  <a:schemeClr val="bg1"/>
                </a:solidFill>
              </a:rPr>
              <a:t>behandeling</a:t>
            </a:r>
            <a:r>
              <a:rPr lang="en-US" sz="3600" dirty="0">
                <a:solidFill>
                  <a:schemeClr val="bg1"/>
                </a:solidFill>
              </a:rPr>
              <a:t> van </a:t>
            </a:r>
            <a:r>
              <a:rPr lang="en-US" sz="3600" dirty="0" err="1">
                <a:solidFill>
                  <a:schemeClr val="bg1"/>
                </a:solidFill>
              </a:rPr>
              <a:t>eetstoornissen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als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herstelmaat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mee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te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nemen</a:t>
            </a:r>
            <a:r>
              <a:rPr lang="en-US" sz="3600" dirty="0">
                <a:solidFill>
                  <a:schemeClr val="bg1"/>
                </a:solidFill>
              </a:rPr>
              <a:t> in de ROM.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ExplanationSlide_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AYOUT_BG_IMAGE_3">
            <a:extLst>
              <a:ext uri="{FF2B5EF4-FFF2-40B4-BE49-F238E27FC236}">
                <a16:creationId xmlns="" xmlns:a16="http://schemas.microsoft.com/office/drawing/2014/main" id="{4B5B0DDD-0959-4FA4-88C2-B87FA5521670}"/>
              </a:ext>
            </a:extLst>
          </p:cNvPr>
          <p:cNvSpPr txBox="1"/>
          <p:nvPr/>
        </p:nvSpPr>
        <p:spPr>
          <a:xfrm>
            <a:off x="0" y="0"/>
            <a:ext cx="16257588" cy="9144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vert="horz" rtlCol="0">
            <a:spAutoFit/>
          </a:bodyPr>
          <a:lstStyle/>
          <a:p>
            <a:endParaRPr lang="x-none"/>
          </a:p>
        </p:txBody>
      </p:sp>
      <p:sp>
        <p:nvSpPr>
          <p:cNvPr id="21" name="FooterBg">
            <a:extLst>
              <a:ext uri="{FF2B5EF4-FFF2-40B4-BE49-F238E27FC236}">
                <a16:creationId xmlns="" xmlns:a16="http://schemas.microsoft.com/office/drawing/2014/main" id="{453D1073-9AAB-46DA-A1B9-A34B2A426FB2}"/>
              </a:ext>
            </a:extLst>
          </p:cNvPr>
          <p:cNvSpPr/>
          <p:nvPr/>
        </p:nvSpPr>
        <p:spPr>
          <a:xfrm>
            <a:off x="0" y="8187880"/>
            <a:ext cx="16257588" cy="948258"/>
          </a:xfrm>
          <a:prstGeom prst="rect">
            <a:avLst/>
          </a:prstGeom>
          <a:solidFill>
            <a:srgbClr val="023A59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0" name="ExplanationBodyImg_3">
            <a:extLst>
              <a:ext uri="{FF2B5EF4-FFF2-40B4-BE49-F238E27FC236}">
                <a16:creationId xmlns="" xmlns:a16="http://schemas.microsoft.com/office/drawing/2014/main" id="{65FC15B3-6FF3-47D6-8F40-F810F9D28BF6}"/>
              </a:ext>
            </a:extLst>
          </p:cNvPr>
          <p:cNvSpPr txBox="1"/>
          <p:nvPr/>
        </p:nvSpPr>
        <p:spPr>
          <a:xfrm>
            <a:off x="170703" y="2255520"/>
            <a:ext cx="15838956" cy="607161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vert="horz" rtlCol="0">
            <a:spAutoFit/>
          </a:bodyPr>
          <a:lstStyle/>
          <a:p>
            <a:endParaRPr lang="x-none"/>
          </a:p>
        </p:txBody>
      </p:sp>
      <p:sp>
        <p:nvSpPr>
          <p:cNvPr id="17" name="FooterBg">
            <a:extLst>
              <a:ext uri="{FF2B5EF4-FFF2-40B4-BE49-F238E27FC236}">
                <a16:creationId xmlns="" xmlns:a16="http://schemas.microsoft.com/office/drawing/2014/main" id="{B78BDD8D-3C76-44FF-BF51-31FBB0495D10}"/>
              </a:ext>
            </a:extLst>
          </p:cNvPr>
          <p:cNvSpPr txBox="1"/>
          <p:nvPr/>
        </p:nvSpPr>
        <p:spPr>
          <a:xfrm>
            <a:off x="0" y="8187880"/>
            <a:ext cx="16257588" cy="948258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ExplanationTitle_0">
            <a:extLst>
              <a:ext uri="{FF2B5EF4-FFF2-40B4-BE49-F238E27FC236}">
                <a16:creationId xmlns="" xmlns:a16="http://schemas.microsoft.com/office/drawing/2014/main" id="{225E18AA-41F3-443D-9960-718EF83B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85" y="487375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We gaan stemmen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CC1FA61-146B-4BBA-9FDD-395C397277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8" name="FooterText">
            <a:extLst>
              <a:ext uri="{FF2B5EF4-FFF2-40B4-BE49-F238E27FC236}">
                <a16:creationId xmlns="" xmlns:a16="http://schemas.microsoft.com/office/drawing/2014/main" id="{08035F44-A8B2-49FE-A283-75A193BFBFB7}"/>
              </a:ext>
            </a:extLst>
          </p:cNvPr>
          <p:cNvSpPr txBox="1"/>
          <p:nvPr/>
        </p:nvSpPr>
        <p:spPr>
          <a:xfrm>
            <a:off x="1116085" y="8327075"/>
            <a:ext cx="13995691" cy="6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</a:extLst>
        </p:spPr>
        <p:txBody>
          <a:bodyPr vert="horz" lIns="0" tIns="38100" rIns="88900" bIns="38100" rtlCol="0" anchor="ctr" anchorCtr="0">
            <a:noAutofit/>
          </a:bodyPr>
          <a:lstStyle/>
          <a:p>
            <a:pPr>
              <a:buClr>
                <a:srgbClr val="000000"/>
              </a:buClr>
            </a:pPr>
            <a:r>
              <a:rPr lang="nl-NL" sz="1500">
                <a:solidFill>
                  <a:srgbClr val="FFFFFF"/>
                </a:solidFill>
                <a:latin typeface="Arial" panose="020B0604020202020204" pitchFamily="34" charset="0"/>
              </a:rPr>
              <a:t>Stemmen is anoniem</a:t>
            </a:r>
          </a:p>
        </p:txBody>
      </p:sp>
      <p:sp>
        <p:nvSpPr>
          <p:cNvPr id="58" name="InternetHeader">
            <a:extLst>
              <a:ext uri="{FF2B5EF4-FFF2-40B4-BE49-F238E27FC236}">
                <a16:creationId xmlns="" xmlns:a16="http://schemas.microsoft.com/office/drawing/2014/main" id="{969E461D-7E68-4005-A1F5-484836CBC14D}"/>
              </a:ext>
            </a:extLst>
          </p:cNvPr>
          <p:cNvSpPr/>
          <p:nvPr/>
        </p:nvSpPr>
        <p:spPr>
          <a:xfrm>
            <a:off x="2520555" y="3634022"/>
            <a:ext cx="2032198" cy="4179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F1F1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0" rIns="88900" bIns="0" rtlCol="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nl-NL" sz="1900" b="1">
                <a:solidFill>
                  <a:srgbClr val="000000"/>
                </a:solidFill>
                <a:latin typeface="Arial" panose="020B0604020202020204" pitchFamily="34" charset="0"/>
              </a:rPr>
              <a:t>Internet</a:t>
            </a:r>
            <a:endParaRPr lang="x-none" sz="19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" name="InternetOne">
            <a:extLst>
              <a:ext uri="{FF2B5EF4-FFF2-40B4-BE49-F238E27FC236}">
                <a16:creationId xmlns="" xmlns:a16="http://schemas.microsoft.com/office/drawing/2014/main" id="{82600631-CF69-43F2-A465-D9F4CD26DD3C}"/>
              </a:ext>
            </a:extLst>
          </p:cNvPr>
          <p:cNvSpPr/>
          <p:nvPr/>
        </p:nvSpPr>
        <p:spPr>
          <a:xfrm>
            <a:off x="4586623" y="3647937"/>
            <a:ext cx="363801" cy="363765"/>
          </a:xfrm>
          <a:prstGeom prst="ellipse">
            <a:avLst/>
          </a:prstGeom>
          <a:noFill/>
          <a:ln w="0" cmpd="sng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500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x-none" sz="15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0" name="InternetTwo">
            <a:extLst>
              <a:ext uri="{FF2B5EF4-FFF2-40B4-BE49-F238E27FC236}">
                <a16:creationId xmlns="" xmlns:a16="http://schemas.microsoft.com/office/drawing/2014/main" id="{B56D0C02-6707-45A6-BE39-3DCD07BD9477}"/>
              </a:ext>
            </a:extLst>
          </p:cNvPr>
          <p:cNvSpPr/>
          <p:nvPr/>
        </p:nvSpPr>
        <p:spPr>
          <a:xfrm>
            <a:off x="4586623" y="4104140"/>
            <a:ext cx="363801" cy="363765"/>
          </a:xfrm>
          <a:prstGeom prst="ellipse">
            <a:avLst/>
          </a:prstGeom>
          <a:noFill/>
          <a:ln w="0" cmpd="sng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500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x-none" sz="15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" name="InternetExplanationOne">
            <a:extLst>
              <a:ext uri="{FF2B5EF4-FFF2-40B4-BE49-F238E27FC236}">
                <a16:creationId xmlns="" xmlns:a16="http://schemas.microsoft.com/office/drawing/2014/main" id="{6DA8671E-D56E-4823-8443-4346237004C6}"/>
              </a:ext>
            </a:extLst>
          </p:cNvPr>
          <p:cNvSpPr/>
          <p:nvPr/>
        </p:nvSpPr>
        <p:spPr>
          <a:xfrm>
            <a:off x="5146154" y="3639348"/>
            <a:ext cx="10101776" cy="4179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F1F1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2" name="InternetExplanationTwo">
            <a:extLst>
              <a:ext uri="{FF2B5EF4-FFF2-40B4-BE49-F238E27FC236}">
                <a16:creationId xmlns="" xmlns:a16="http://schemas.microsoft.com/office/drawing/2014/main" id="{013115AE-7C6C-4FE4-AA80-3FAD83D12CB0}"/>
              </a:ext>
            </a:extLst>
          </p:cNvPr>
          <p:cNvSpPr/>
          <p:nvPr/>
        </p:nvSpPr>
        <p:spPr>
          <a:xfrm>
            <a:off x="5146154" y="4086601"/>
            <a:ext cx="10101776" cy="4179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F1F1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3" name="TextMessageHeader">
            <a:extLst>
              <a:ext uri="{FF2B5EF4-FFF2-40B4-BE49-F238E27FC236}">
                <a16:creationId xmlns="" xmlns:a16="http://schemas.microsoft.com/office/drawing/2014/main" id="{A362BF74-63C2-46F1-A6A2-F03E5835B0EC}"/>
              </a:ext>
            </a:extLst>
          </p:cNvPr>
          <p:cNvSpPr/>
          <p:nvPr/>
        </p:nvSpPr>
        <p:spPr>
          <a:xfrm>
            <a:off x="2520555" y="5417992"/>
            <a:ext cx="2032198" cy="4179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F1F1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nl-NL" sz="1900" b="1">
                <a:solidFill>
                  <a:srgbClr val="000000"/>
                </a:solidFill>
                <a:latin typeface="Arial" panose="020B0604020202020204" pitchFamily="34" charset="0"/>
              </a:rPr>
              <a:t>SMS</a:t>
            </a:r>
            <a:endParaRPr lang="x-none" sz="19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" name="TextMessageOne">
            <a:extLst>
              <a:ext uri="{FF2B5EF4-FFF2-40B4-BE49-F238E27FC236}">
                <a16:creationId xmlns="" xmlns:a16="http://schemas.microsoft.com/office/drawing/2014/main" id="{264098EA-C16E-4DD2-9A2C-F12DB1F6AE3D}"/>
              </a:ext>
            </a:extLst>
          </p:cNvPr>
          <p:cNvSpPr/>
          <p:nvPr/>
        </p:nvSpPr>
        <p:spPr>
          <a:xfrm>
            <a:off x="4586623" y="5417992"/>
            <a:ext cx="363801" cy="363765"/>
          </a:xfrm>
          <a:prstGeom prst="ellipse">
            <a:avLst/>
          </a:prstGeom>
          <a:noFill/>
          <a:ln w="0" cmpd="sng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500" b="1">
                <a:solidFill>
                  <a:srgbClr val="000000"/>
                </a:solidFill>
                <a:latin typeface="Arial" panose="020B0604020202020204" pitchFamily="34" charset="0"/>
              </a:rPr>
              <a:t>1</a:t>
            </a:r>
            <a:endParaRPr lang="x-none" sz="15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5" name="TextMessageTwo">
            <a:extLst>
              <a:ext uri="{FF2B5EF4-FFF2-40B4-BE49-F238E27FC236}">
                <a16:creationId xmlns="" xmlns:a16="http://schemas.microsoft.com/office/drawing/2014/main" id="{C2640550-768E-4088-A5EB-096CB25D8E2B}"/>
              </a:ext>
            </a:extLst>
          </p:cNvPr>
          <p:cNvSpPr/>
          <p:nvPr/>
        </p:nvSpPr>
        <p:spPr>
          <a:xfrm>
            <a:off x="4586623" y="5875144"/>
            <a:ext cx="363801" cy="363765"/>
          </a:xfrm>
          <a:prstGeom prst="ellipse">
            <a:avLst/>
          </a:prstGeom>
          <a:noFill/>
          <a:ln w="0" cmpd="sng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500" b="1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endParaRPr lang="x-none" sz="15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6" name="TextMessageExplanationOne">
            <a:extLst>
              <a:ext uri="{FF2B5EF4-FFF2-40B4-BE49-F238E27FC236}">
                <a16:creationId xmlns="" xmlns:a16="http://schemas.microsoft.com/office/drawing/2014/main" id="{749E4E64-D8A2-4B34-A9B1-B2219EDC15C1}"/>
              </a:ext>
            </a:extLst>
          </p:cNvPr>
          <p:cNvSpPr/>
          <p:nvPr/>
        </p:nvSpPr>
        <p:spPr>
          <a:xfrm>
            <a:off x="5146154" y="5407634"/>
            <a:ext cx="10101776" cy="41797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F1F1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" name="TextMessageExplanationTwo">
            <a:extLst>
              <a:ext uri="{FF2B5EF4-FFF2-40B4-BE49-F238E27FC236}">
                <a16:creationId xmlns="" xmlns:a16="http://schemas.microsoft.com/office/drawing/2014/main" id="{90496728-D29C-46A2-A323-5B1C28116E4C}"/>
              </a:ext>
            </a:extLst>
          </p:cNvPr>
          <p:cNvSpPr/>
          <p:nvPr/>
        </p:nvSpPr>
        <p:spPr>
          <a:xfrm>
            <a:off x="5146154" y="5864880"/>
            <a:ext cx="10101776" cy="41452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1F1F1">
                    <a:alpha val="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9" name="Logo">
            <a:extLst>
              <a:ext uri="{FF2B5EF4-FFF2-40B4-BE49-F238E27FC236}">
                <a16:creationId xmlns="" xmlns:a16="http://schemas.microsoft.com/office/drawing/2014/main" id="{23DFCAAA-267F-4AB0-AF3B-27BC09A05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9" name="SessionExplanation">
            <a:extLst>
              <a:ext uri="{FF2B5EF4-FFF2-40B4-BE49-F238E27FC236}">
                <a16:creationId xmlns="" xmlns:a16="http://schemas.microsoft.com/office/drawing/2014/main" id="{57B7B190-B9A2-4190-B179-EB5BBDB8BAFB}"/>
              </a:ext>
            </a:extLst>
          </p:cNvPr>
          <p:cNvSpPr txBox="1"/>
          <p:nvPr/>
        </p:nvSpPr>
        <p:spPr>
          <a:xfrm>
            <a:off x="203200" y="203200"/>
            <a:ext cx="15851188" cy="87376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812800" rIns="8128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</a:p>
        </p:txBody>
      </p:sp>
    </p:spTree>
    <p:extLst>
      <p:ext uri="{BB962C8B-B14F-4D97-AF65-F5344CB8AC3E}">
        <p14:creationId xmlns:p14="http://schemas.microsoft.com/office/powerpoint/2010/main" val="3735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86819559"/>
              </p:ext>
            </p:extLst>
          </p:nvPr>
        </p:nvGraphicFramePr>
        <p:xfrm>
          <a:off x="3292838" y="987059"/>
          <a:ext cx="9703980" cy="7454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5343493" y="32952"/>
            <a:ext cx="56026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Hoge mate van welbevinden (“</a:t>
            </a:r>
            <a:r>
              <a:rPr lang="nl-NL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flourishing</a:t>
            </a:r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”)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423245" y="8226088"/>
            <a:ext cx="5522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Lage mate van welbevinden (“</a:t>
            </a:r>
            <a:r>
              <a:rPr lang="nl-NL" sz="28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languishing</a:t>
            </a:r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”)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11819161" y="4298855"/>
            <a:ext cx="3756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Geen symptomen van een psychische stoornis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1204332" y="4300030"/>
            <a:ext cx="3200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Gediagnosticeerde psychische stoornis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9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1_0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LAYOUT_BG_IMAGE_3">
            <a:extLst>
              <a:ext uri="{FF2B5EF4-FFF2-40B4-BE49-F238E27FC236}">
                <a16:creationId xmlns="" xmlns:a16="http://schemas.microsoft.com/office/drawing/2014/main" id="{BBCDAC3A-80DB-483F-8B82-A73653560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27" name="S2V_LAYOUT_IMAGE_0_3">
            <a:extLst>
              <a:ext uri="{FF2B5EF4-FFF2-40B4-BE49-F238E27FC236}">
                <a16:creationId xmlns="" xmlns:a16="http://schemas.microsoft.com/office/drawing/2014/main" id="{16644E6B-FC69-4255-A656-CD3BDF798DC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1E8462C1-D9B5-481A-9872-7D439D531ABD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1_0_1_-1_0_3_0_[3]">
            <a:extLst>
              <a:ext uri="{FF2B5EF4-FFF2-40B4-BE49-F238E27FC236}">
                <a16:creationId xmlns="" xmlns:a16="http://schemas.microsoft.com/office/drawing/2014/main" id="{83CEA8FE-4BBC-4C5F-89B1-2EFE21B20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91" y="-4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gelukkig was?</a:t>
            </a: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490999A8-D2C8-4EF1-89C7-AA59215417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4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15FF925C-46A5-405D-85F1-7B5C6EC8189A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0</a:t>
            </a:r>
          </a:p>
        </p:txBody>
      </p:sp>
      <p:graphicFrame>
        <p:nvGraphicFramePr>
          <p:cNvPr id="14" name="ExplanationsTable_0_1_1">
            <a:extLst>
              <a:ext uri="{FF2B5EF4-FFF2-40B4-BE49-F238E27FC236}">
                <a16:creationId xmlns="" xmlns:a16="http://schemas.microsoft.com/office/drawing/2014/main" id="{3DE521B0-D9AA-49A1-9C52-06453052D9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541811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273101237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3509402984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070475486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940721832"/>
                  </a:ext>
                </a:extLst>
              </a:tr>
            </a:tbl>
          </a:graphicData>
        </a:graphic>
      </p:graphicFrame>
      <p:grpSp>
        <p:nvGrpSpPr>
          <p:cNvPr id="22" name="vss_group_1">
            <a:extLst>
              <a:ext uri="{FF2B5EF4-FFF2-40B4-BE49-F238E27FC236}">
                <a16:creationId xmlns="" xmlns:a16="http://schemas.microsoft.com/office/drawing/2014/main" id="{0F087197-7AAA-4851-A5B8-D8B7737546AD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20" name="vss_text_0">
              <a:extLst>
                <a:ext uri="{FF2B5EF4-FFF2-40B4-BE49-F238E27FC236}">
                  <a16:creationId xmlns="" xmlns:a16="http://schemas.microsoft.com/office/drawing/2014/main" id="{2D3D7714-802E-4414-B278-08DC8C686F7D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21" name="vss_light">
              <a:extLst>
                <a:ext uri="{FF2B5EF4-FFF2-40B4-BE49-F238E27FC236}">
                  <a16:creationId xmlns="" xmlns:a16="http://schemas.microsoft.com/office/drawing/2014/main" id="{B6358286-2127-4425-BF20-DF474F2B8442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3" name="VotesStatusExplanation0">
            <a:extLst>
              <a:ext uri="{FF2B5EF4-FFF2-40B4-BE49-F238E27FC236}">
                <a16:creationId xmlns="" xmlns:a16="http://schemas.microsoft.com/office/drawing/2014/main" id="{E406A4CD-8978-416C-827C-C7AF004CA2BC}"/>
              </a:ext>
            </a:extLst>
          </p:cNvPr>
          <p:cNvSpPr txBox="1"/>
          <p:nvPr/>
        </p:nvSpPr>
        <p:spPr>
          <a:xfrm>
            <a:off x="12980988" y="6781800"/>
            <a:ext cx="3048000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</a:p>
        </p:txBody>
      </p:sp>
      <p:pic>
        <p:nvPicPr>
          <p:cNvPr id="25" name="Logo">
            <a:extLst>
              <a:ext uri="{FF2B5EF4-FFF2-40B4-BE49-F238E27FC236}">
                <a16:creationId xmlns="" xmlns:a16="http://schemas.microsoft.com/office/drawing/2014/main" id="{67CA6C9A-E3BF-4B7F-9096-2AC330B0F41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A1823165-FD46-46AC-B95D-64D25A82FC51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703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1_0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LAYOUT_BG_IMAGE_3">
            <a:extLst>
              <a:ext uri="{FF2B5EF4-FFF2-40B4-BE49-F238E27FC236}">
                <a16:creationId xmlns="" xmlns:a16="http://schemas.microsoft.com/office/drawing/2014/main" id="{051D9D1B-DFCC-4A01-927B-A2A1DA1677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98" name="S2V_LAYOUT_IMAGE_0_3">
            <a:extLst>
              <a:ext uri="{FF2B5EF4-FFF2-40B4-BE49-F238E27FC236}">
                <a16:creationId xmlns="" xmlns:a16="http://schemas.microsoft.com/office/drawing/2014/main" id="{ABE21D4F-8387-4A63-A3C8-9C38AFBAD6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6" name="VoteExplanationBg_1">
            <a:extLst>
              <a:ext uri="{FF2B5EF4-FFF2-40B4-BE49-F238E27FC236}">
                <a16:creationId xmlns="" xmlns:a16="http://schemas.microsoft.com/office/drawing/2014/main" id="{8515F78A-3FC8-4685-8C36-726C9E32355D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1_0_1_1_1_-1_0_[1]">
            <a:extLst>
              <a:ext uri="{FF2B5EF4-FFF2-40B4-BE49-F238E27FC236}">
                <a16:creationId xmlns="" xmlns:a16="http://schemas.microsoft.com/office/drawing/2014/main" id="{AC0D4466-DB3D-4A12-95D6-41C7C452E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4" y="-2570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gelukkig was?</a:t>
            </a:r>
          </a:p>
        </p:txBody>
      </p:sp>
      <p:grpSp>
        <p:nvGrpSpPr>
          <p:cNvPr id="44" name="vss_group_1">
            <a:extLst>
              <a:ext uri="{FF2B5EF4-FFF2-40B4-BE49-F238E27FC236}">
                <a16:creationId xmlns="" xmlns:a16="http://schemas.microsoft.com/office/drawing/2014/main" id="{84E319CC-F126-459E-981C-F7A4443650F9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42" name="vss_text_0">
              <a:extLst>
                <a:ext uri="{FF2B5EF4-FFF2-40B4-BE49-F238E27FC236}">
                  <a16:creationId xmlns="" xmlns:a16="http://schemas.microsoft.com/office/drawing/2014/main" id="{A0498E33-8D95-47C4-A0DE-2216AD7F6189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43" name="vss_light">
              <a:extLst>
                <a:ext uri="{FF2B5EF4-FFF2-40B4-BE49-F238E27FC236}">
                  <a16:creationId xmlns="" xmlns:a16="http://schemas.microsoft.com/office/drawing/2014/main" id="{6DDCD9E6-518C-4A44-B158-8AEC2C4F2290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1" name="ExplanationsTable_0_1_1">
            <a:extLst>
              <a:ext uri="{FF2B5EF4-FFF2-40B4-BE49-F238E27FC236}">
                <a16:creationId xmlns="" xmlns:a16="http://schemas.microsoft.com/office/drawing/2014/main" id="{83410D5C-9E97-425E-A465-D001FC34D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25847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117915894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704470563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485568816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141933920"/>
                  </a:ext>
                </a:extLst>
              </a:tr>
            </a:tbl>
          </a:graphicData>
        </a:graphic>
      </p:graphicFrame>
      <p:pic>
        <p:nvPicPr>
          <p:cNvPr id="96" name="Logo">
            <a:extLst>
              <a:ext uri="{FF2B5EF4-FFF2-40B4-BE49-F238E27FC236}">
                <a16:creationId xmlns="" xmlns:a16="http://schemas.microsoft.com/office/drawing/2014/main" id="{29A30069-FCFE-4116-BD78-B19B4D18CE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137" name="rg_group_1">
            <a:extLst>
              <a:ext uri="{FF2B5EF4-FFF2-40B4-BE49-F238E27FC236}">
                <a16:creationId xmlns="" xmlns:a16="http://schemas.microsoft.com/office/drawing/2014/main" id="{7B98CD0C-19F2-4C2A-AF5A-ACD47EC3FF53}"/>
              </a:ext>
            </a:extLst>
          </p:cNvPr>
          <p:cNvGrpSpPr/>
          <p:nvPr/>
        </p:nvGrpSpPr>
        <p:grpSpPr>
          <a:xfrm>
            <a:off x="1121774" y="2438400"/>
            <a:ext cx="14022169" cy="4608576"/>
            <a:chOff x="1121774" y="2438400"/>
            <a:chExt cx="14022169" cy="4608576"/>
          </a:xfrm>
        </p:grpSpPr>
        <p:sp>
          <p:nvSpPr>
            <p:cNvPr id="103" name="rg_background_0">
              <a:extLst>
                <a:ext uri="{FF2B5EF4-FFF2-40B4-BE49-F238E27FC236}">
                  <a16:creationId xmlns="" xmlns:a16="http://schemas.microsoft.com/office/drawing/2014/main" id="{51D515B9-88E5-49E3-8A45-2318B07232B2}"/>
                </a:ext>
              </a:extLst>
            </p:cNvPr>
            <p:cNvSpPr txBox="1"/>
            <p:nvPr/>
          </p:nvSpPr>
          <p:spPr>
            <a:xfrm>
              <a:off x="1121774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nl-NL"/>
            </a:p>
          </p:txBody>
        </p:sp>
        <p:sp>
          <p:nvSpPr>
            <p:cNvPr id="104" name="rg_axis_0" hidden="1">
              <a:extLst>
                <a:ext uri="{FF2B5EF4-FFF2-40B4-BE49-F238E27FC236}">
                  <a16:creationId xmlns="" xmlns:a16="http://schemas.microsoft.com/office/drawing/2014/main" id="{0EDA421E-08D4-461B-92CD-D264BB9121B5}"/>
                </a:ext>
              </a:extLst>
            </p:cNvPr>
            <p:cNvSpPr txBox="1"/>
            <p:nvPr/>
          </p:nvSpPr>
          <p:spPr>
            <a:xfrm>
              <a:off x="5186171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05" name="rg_axisTick_0" hidden="1">
              <a:extLst>
                <a:ext uri="{FF2B5EF4-FFF2-40B4-BE49-F238E27FC236}">
                  <a16:creationId xmlns="" xmlns:a16="http://schemas.microsoft.com/office/drawing/2014/main" id="{F82BA3CE-89D3-4FE7-9C98-7F97BF5048E9}"/>
                </a:ext>
              </a:extLst>
            </p:cNvPr>
            <p:cNvSpPr txBox="1"/>
            <p:nvPr/>
          </p:nvSpPr>
          <p:spPr>
            <a:xfrm>
              <a:off x="5122671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06" name="rg_axisTick_1" hidden="1">
              <a:extLst>
                <a:ext uri="{FF2B5EF4-FFF2-40B4-BE49-F238E27FC236}">
                  <a16:creationId xmlns="" xmlns:a16="http://schemas.microsoft.com/office/drawing/2014/main" id="{D0963720-9C43-4E8C-8088-19CA86025B2E}"/>
                </a:ext>
              </a:extLst>
            </p:cNvPr>
            <p:cNvSpPr txBox="1"/>
            <p:nvPr/>
          </p:nvSpPr>
          <p:spPr>
            <a:xfrm>
              <a:off x="5122671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07" name="rg_axisTick_2" hidden="1">
              <a:extLst>
                <a:ext uri="{FF2B5EF4-FFF2-40B4-BE49-F238E27FC236}">
                  <a16:creationId xmlns="" xmlns:a16="http://schemas.microsoft.com/office/drawing/2014/main" id="{3AAE1E39-0C90-4A8F-AC53-D3613874D21C}"/>
                </a:ext>
              </a:extLst>
            </p:cNvPr>
            <p:cNvSpPr txBox="1"/>
            <p:nvPr/>
          </p:nvSpPr>
          <p:spPr>
            <a:xfrm>
              <a:off x="5122671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08" name="rg_axisTick_3" hidden="1">
              <a:extLst>
                <a:ext uri="{FF2B5EF4-FFF2-40B4-BE49-F238E27FC236}">
                  <a16:creationId xmlns="" xmlns:a16="http://schemas.microsoft.com/office/drawing/2014/main" id="{15CDF35C-3741-433A-BEED-57DC51A18F9C}"/>
                </a:ext>
              </a:extLst>
            </p:cNvPr>
            <p:cNvSpPr txBox="1"/>
            <p:nvPr/>
          </p:nvSpPr>
          <p:spPr>
            <a:xfrm>
              <a:off x="5122671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09" name="rg_axisTick_4" hidden="1">
              <a:extLst>
                <a:ext uri="{FF2B5EF4-FFF2-40B4-BE49-F238E27FC236}">
                  <a16:creationId xmlns="" xmlns:a16="http://schemas.microsoft.com/office/drawing/2014/main" id="{56860DBC-F994-45D0-9888-ABA24281F84C}"/>
                </a:ext>
              </a:extLst>
            </p:cNvPr>
            <p:cNvSpPr txBox="1"/>
            <p:nvPr/>
          </p:nvSpPr>
          <p:spPr>
            <a:xfrm>
              <a:off x="5122671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10" name="rg_axisTick_5" hidden="1">
              <a:extLst>
                <a:ext uri="{FF2B5EF4-FFF2-40B4-BE49-F238E27FC236}">
                  <a16:creationId xmlns="" xmlns:a16="http://schemas.microsoft.com/office/drawing/2014/main" id="{2E23A52A-DD88-4E6F-9375-36FEF9959E87}"/>
                </a:ext>
              </a:extLst>
            </p:cNvPr>
            <p:cNvSpPr txBox="1"/>
            <p:nvPr/>
          </p:nvSpPr>
          <p:spPr>
            <a:xfrm>
              <a:off x="5122671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11" name="rg_axisTick_6" hidden="1">
              <a:extLst>
                <a:ext uri="{FF2B5EF4-FFF2-40B4-BE49-F238E27FC236}">
                  <a16:creationId xmlns="" xmlns:a16="http://schemas.microsoft.com/office/drawing/2014/main" id="{6047ADB2-BF83-4048-876F-4C2B65F52592}"/>
                </a:ext>
              </a:extLst>
            </p:cNvPr>
            <p:cNvSpPr txBox="1"/>
            <p:nvPr/>
          </p:nvSpPr>
          <p:spPr>
            <a:xfrm>
              <a:off x="5122671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12" name="rg_axisBullet_0_0">
              <a:extLst>
                <a:ext uri="{FF2B5EF4-FFF2-40B4-BE49-F238E27FC236}">
                  <a16:creationId xmlns="" xmlns:a16="http://schemas.microsoft.com/office/drawing/2014/main" id="{82CDE8D5-3202-4739-B642-064E3DA84069}"/>
                </a:ext>
              </a:extLst>
            </p:cNvPr>
            <p:cNvSpPr txBox="1"/>
            <p:nvPr/>
          </p:nvSpPr>
          <p:spPr>
            <a:xfrm>
              <a:off x="1197974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  <p:sp>
          <p:nvSpPr>
            <p:cNvPr id="113" name="rg_axisBullet_1_0">
              <a:extLst>
                <a:ext uri="{FF2B5EF4-FFF2-40B4-BE49-F238E27FC236}">
                  <a16:creationId xmlns="" xmlns:a16="http://schemas.microsoft.com/office/drawing/2014/main" id="{BB281A03-B28B-405D-A020-76A86F3663A9}"/>
                </a:ext>
              </a:extLst>
            </p:cNvPr>
            <p:cNvSpPr txBox="1"/>
            <p:nvPr/>
          </p:nvSpPr>
          <p:spPr>
            <a:xfrm>
              <a:off x="1197974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114" name="rg_axisBullet_2_0">
              <a:extLst>
                <a:ext uri="{FF2B5EF4-FFF2-40B4-BE49-F238E27FC236}">
                  <a16:creationId xmlns="" xmlns:a16="http://schemas.microsoft.com/office/drawing/2014/main" id="{CB236ED1-2CB3-4780-90B1-FE5E8BA0A3ED}"/>
                </a:ext>
              </a:extLst>
            </p:cNvPr>
            <p:cNvSpPr txBox="1"/>
            <p:nvPr/>
          </p:nvSpPr>
          <p:spPr>
            <a:xfrm>
              <a:off x="1197974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115" name="rg_axisBullet_3_0">
              <a:extLst>
                <a:ext uri="{FF2B5EF4-FFF2-40B4-BE49-F238E27FC236}">
                  <a16:creationId xmlns="" xmlns:a16="http://schemas.microsoft.com/office/drawing/2014/main" id="{095DC07A-613C-41A4-BDE8-FBAA7849B3BB}"/>
                </a:ext>
              </a:extLst>
            </p:cNvPr>
            <p:cNvSpPr txBox="1"/>
            <p:nvPr/>
          </p:nvSpPr>
          <p:spPr>
            <a:xfrm>
              <a:off x="1197974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</a:p>
          </p:txBody>
        </p:sp>
        <p:sp>
          <p:nvSpPr>
            <p:cNvPr id="116" name="rg_axisBullet_4_0">
              <a:extLst>
                <a:ext uri="{FF2B5EF4-FFF2-40B4-BE49-F238E27FC236}">
                  <a16:creationId xmlns="" xmlns:a16="http://schemas.microsoft.com/office/drawing/2014/main" id="{F5D58978-86D7-4D2B-8A7D-0E92F25CEAE5}"/>
                </a:ext>
              </a:extLst>
            </p:cNvPr>
            <p:cNvSpPr txBox="1"/>
            <p:nvPr/>
          </p:nvSpPr>
          <p:spPr>
            <a:xfrm>
              <a:off x="1197974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</a:p>
          </p:txBody>
        </p:sp>
        <p:sp>
          <p:nvSpPr>
            <p:cNvPr id="117" name="rg_axisBullet_5_0">
              <a:extLst>
                <a:ext uri="{FF2B5EF4-FFF2-40B4-BE49-F238E27FC236}">
                  <a16:creationId xmlns="" xmlns:a16="http://schemas.microsoft.com/office/drawing/2014/main" id="{4B2780E1-3381-48FF-9B0B-D6DFE9398DE9}"/>
                </a:ext>
              </a:extLst>
            </p:cNvPr>
            <p:cNvSpPr txBox="1"/>
            <p:nvPr/>
          </p:nvSpPr>
          <p:spPr>
            <a:xfrm>
              <a:off x="1197974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</a:p>
          </p:txBody>
        </p:sp>
        <p:sp>
          <p:nvSpPr>
            <p:cNvPr id="118" name="rg_axisLabel_0_0">
              <a:extLst>
                <a:ext uri="{FF2B5EF4-FFF2-40B4-BE49-F238E27FC236}">
                  <a16:creationId xmlns="" xmlns:a16="http://schemas.microsoft.com/office/drawing/2014/main" id="{FA3629D3-E7FF-4582-B3CF-50692463EEB0}"/>
                </a:ext>
              </a:extLst>
            </p:cNvPr>
            <p:cNvSpPr txBox="1"/>
            <p:nvPr/>
          </p:nvSpPr>
          <p:spPr>
            <a:xfrm>
              <a:off x="1655174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</a:p>
          </p:txBody>
        </p:sp>
        <p:sp>
          <p:nvSpPr>
            <p:cNvPr id="119" name="rg_axisLabel_1_0">
              <a:extLst>
                <a:ext uri="{FF2B5EF4-FFF2-40B4-BE49-F238E27FC236}">
                  <a16:creationId xmlns="" xmlns:a16="http://schemas.microsoft.com/office/drawing/2014/main" id="{690C48E0-F497-4E7C-9490-84ABF8FB4B30}"/>
                </a:ext>
              </a:extLst>
            </p:cNvPr>
            <p:cNvSpPr txBox="1"/>
            <p:nvPr/>
          </p:nvSpPr>
          <p:spPr>
            <a:xfrm>
              <a:off x="1655174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</a:p>
          </p:txBody>
        </p:sp>
        <p:sp>
          <p:nvSpPr>
            <p:cNvPr id="120" name="rg_axisLabel_2_0">
              <a:extLst>
                <a:ext uri="{FF2B5EF4-FFF2-40B4-BE49-F238E27FC236}">
                  <a16:creationId xmlns="" xmlns:a16="http://schemas.microsoft.com/office/drawing/2014/main" id="{7B3D2B07-A405-450F-ABB0-8BDF46B39DF2}"/>
                </a:ext>
              </a:extLst>
            </p:cNvPr>
            <p:cNvSpPr txBox="1"/>
            <p:nvPr/>
          </p:nvSpPr>
          <p:spPr>
            <a:xfrm>
              <a:off x="1655174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</a:p>
          </p:txBody>
        </p:sp>
        <p:sp>
          <p:nvSpPr>
            <p:cNvPr id="121" name="rg_axisLabel_3_0">
              <a:extLst>
                <a:ext uri="{FF2B5EF4-FFF2-40B4-BE49-F238E27FC236}">
                  <a16:creationId xmlns="" xmlns:a16="http://schemas.microsoft.com/office/drawing/2014/main" id="{54E7658D-5E60-44E1-894A-6EA2BB21E458}"/>
                </a:ext>
              </a:extLst>
            </p:cNvPr>
            <p:cNvSpPr txBox="1"/>
            <p:nvPr/>
          </p:nvSpPr>
          <p:spPr>
            <a:xfrm>
              <a:off x="1655174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</a:p>
          </p:txBody>
        </p:sp>
        <p:sp>
          <p:nvSpPr>
            <p:cNvPr id="122" name="rg_axisLabel_4_0">
              <a:extLst>
                <a:ext uri="{FF2B5EF4-FFF2-40B4-BE49-F238E27FC236}">
                  <a16:creationId xmlns="" xmlns:a16="http://schemas.microsoft.com/office/drawing/2014/main" id="{D35A4CE5-E117-4855-899A-0FEBD6DD4CFB}"/>
                </a:ext>
              </a:extLst>
            </p:cNvPr>
            <p:cNvSpPr txBox="1"/>
            <p:nvPr/>
          </p:nvSpPr>
          <p:spPr>
            <a:xfrm>
              <a:off x="1655174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</a:p>
          </p:txBody>
        </p:sp>
        <p:sp>
          <p:nvSpPr>
            <p:cNvPr id="123" name="rg_axisLabel_5_0">
              <a:extLst>
                <a:ext uri="{FF2B5EF4-FFF2-40B4-BE49-F238E27FC236}">
                  <a16:creationId xmlns="" xmlns:a16="http://schemas.microsoft.com/office/drawing/2014/main" id="{75686B31-6389-4FF7-BC4F-F55E4FECE69E}"/>
                </a:ext>
              </a:extLst>
            </p:cNvPr>
            <p:cNvSpPr txBox="1"/>
            <p:nvPr/>
          </p:nvSpPr>
          <p:spPr>
            <a:xfrm>
              <a:off x="1655174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</a:p>
          </p:txBody>
        </p:sp>
        <p:sp>
          <p:nvSpPr>
            <p:cNvPr id="125" name="rg_bar_0_0">
              <a:extLst>
                <a:ext uri="{FF2B5EF4-FFF2-40B4-BE49-F238E27FC236}">
                  <a16:creationId xmlns="" xmlns:a16="http://schemas.microsoft.com/office/drawing/2014/main" id="{4ADAD315-D59D-4D0A-90B0-49F61E2B21CC}"/>
                </a:ext>
              </a:extLst>
            </p:cNvPr>
            <p:cNvSpPr txBox="1"/>
            <p:nvPr/>
          </p:nvSpPr>
          <p:spPr>
            <a:xfrm>
              <a:off x="5198871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26" name="rg_bar_1_0">
              <a:extLst>
                <a:ext uri="{FF2B5EF4-FFF2-40B4-BE49-F238E27FC236}">
                  <a16:creationId xmlns="" xmlns:a16="http://schemas.microsoft.com/office/drawing/2014/main" id="{D7450B82-3486-4B60-89A0-10BC8241D6A6}"/>
                </a:ext>
              </a:extLst>
            </p:cNvPr>
            <p:cNvSpPr txBox="1"/>
            <p:nvPr/>
          </p:nvSpPr>
          <p:spPr>
            <a:xfrm>
              <a:off x="5198871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27" name="rg_bar_2_0">
              <a:extLst>
                <a:ext uri="{FF2B5EF4-FFF2-40B4-BE49-F238E27FC236}">
                  <a16:creationId xmlns="" xmlns:a16="http://schemas.microsoft.com/office/drawing/2014/main" id="{2FC75504-D75E-4B1B-8C29-B11EB66DBECC}"/>
                </a:ext>
              </a:extLst>
            </p:cNvPr>
            <p:cNvSpPr txBox="1"/>
            <p:nvPr/>
          </p:nvSpPr>
          <p:spPr>
            <a:xfrm>
              <a:off x="5198871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28" name="rg_bar_3_0">
              <a:extLst>
                <a:ext uri="{FF2B5EF4-FFF2-40B4-BE49-F238E27FC236}">
                  <a16:creationId xmlns="" xmlns:a16="http://schemas.microsoft.com/office/drawing/2014/main" id="{39D988F5-7002-4A54-B80B-34B7871068FD}"/>
                </a:ext>
              </a:extLst>
            </p:cNvPr>
            <p:cNvSpPr txBox="1"/>
            <p:nvPr/>
          </p:nvSpPr>
          <p:spPr>
            <a:xfrm>
              <a:off x="5198871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29" name="rg_bar_4_0">
              <a:extLst>
                <a:ext uri="{FF2B5EF4-FFF2-40B4-BE49-F238E27FC236}">
                  <a16:creationId xmlns="" xmlns:a16="http://schemas.microsoft.com/office/drawing/2014/main" id="{ECB7519E-3573-4B02-ABFC-4A5D4B9CDB04}"/>
                </a:ext>
              </a:extLst>
            </p:cNvPr>
            <p:cNvSpPr txBox="1"/>
            <p:nvPr/>
          </p:nvSpPr>
          <p:spPr>
            <a:xfrm>
              <a:off x="5198871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30" name="rg_bar_5_0">
              <a:extLst>
                <a:ext uri="{FF2B5EF4-FFF2-40B4-BE49-F238E27FC236}">
                  <a16:creationId xmlns="" xmlns:a16="http://schemas.microsoft.com/office/drawing/2014/main" id="{C88A51DB-F99E-40DD-9CB9-C2246072AFB0}"/>
                </a:ext>
              </a:extLst>
            </p:cNvPr>
            <p:cNvSpPr txBox="1"/>
            <p:nvPr/>
          </p:nvSpPr>
          <p:spPr>
            <a:xfrm>
              <a:off x="5198871" y="6440678"/>
              <a:ext cx="878937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131" name="rg_barLabel_0_0">
              <a:extLst>
                <a:ext uri="{FF2B5EF4-FFF2-40B4-BE49-F238E27FC236}">
                  <a16:creationId xmlns="" xmlns:a16="http://schemas.microsoft.com/office/drawing/2014/main" id="{F1A6BB6C-645A-48ED-BC6E-CB322DD435F6}"/>
                </a:ext>
              </a:extLst>
            </p:cNvPr>
            <p:cNvSpPr txBox="1"/>
            <p:nvPr/>
          </p:nvSpPr>
          <p:spPr>
            <a:xfrm>
              <a:off x="6739966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16,7%</a:t>
              </a:r>
            </a:p>
          </p:txBody>
        </p:sp>
        <p:sp>
          <p:nvSpPr>
            <p:cNvPr id="132" name="rg_barLabel_1_0">
              <a:extLst>
                <a:ext uri="{FF2B5EF4-FFF2-40B4-BE49-F238E27FC236}">
                  <a16:creationId xmlns="" xmlns:a16="http://schemas.microsoft.com/office/drawing/2014/main" id="{53E815E6-19FE-4217-8C0E-15A0AC94838E}"/>
                </a:ext>
              </a:extLst>
            </p:cNvPr>
            <p:cNvSpPr txBox="1"/>
            <p:nvPr/>
          </p:nvSpPr>
          <p:spPr>
            <a:xfrm>
              <a:off x="8204862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33,3%</a:t>
              </a:r>
            </a:p>
          </p:txBody>
        </p:sp>
        <p:sp>
          <p:nvSpPr>
            <p:cNvPr id="133" name="rg_barLabel_2_0">
              <a:extLst>
                <a:ext uri="{FF2B5EF4-FFF2-40B4-BE49-F238E27FC236}">
                  <a16:creationId xmlns="" xmlns:a16="http://schemas.microsoft.com/office/drawing/2014/main" id="{6E927D41-8056-4447-B0BF-7627F9ECF17B}"/>
                </a:ext>
              </a:extLst>
            </p:cNvPr>
            <p:cNvSpPr txBox="1"/>
            <p:nvPr/>
          </p:nvSpPr>
          <p:spPr>
            <a:xfrm>
              <a:off x="9669757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50,0%</a:t>
              </a:r>
            </a:p>
          </p:txBody>
        </p:sp>
        <p:sp>
          <p:nvSpPr>
            <p:cNvPr id="134" name="rg_barLabel_3_0">
              <a:extLst>
                <a:ext uri="{FF2B5EF4-FFF2-40B4-BE49-F238E27FC236}">
                  <a16:creationId xmlns="" xmlns:a16="http://schemas.microsoft.com/office/drawing/2014/main" id="{379463BE-7BF8-4F5E-A33D-37F3AC88F2CC}"/>
                </a:ext>
              </a:extLst>
            </p:cNvPr>
            <p:cNvSpPr txBox="1"/>
            <p:nvPr/>
          </p:nvSpPr>
          <p:spPr>
            <a:xfrm>
              <a:off x="11134652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66,7%</a:t>
              </a:r>
            </a:p>
          </p:txBody>
        </p:sp>
        <p:sp>
          <p:nvSpPr>
            <p:cNvPr id="135" name="rg_barLabel_4_0">
              <a:extLst>
                <a:ext uri="{FF2B5EF4-FFF2-40B4-BE49-F238E27FC236}">
                  <a16:creationId xmlns="" xmlns:a16="http://schemas.microsoft.com/office/drawing/2014/main" id="{70E9C913-7517-4F08-BB79-4D1F95A7A6AD}"/>
                </a:ext>
              </a:extLst>
            </p:cNvPr>
            <p:cNvSpPr txBox="1"/>
            <p:nvPr/>
          </p:nvSpPr>
          <p:spPr>
            <a:xfrm>
              <a:off x="12599547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83,3%</a:t>
              </a:r>
            </a:p>
          </p:txBody>
        </p:sp>
        <p:sp>
          <p:nvSpPr>
            <p:cNvPr id="136" name="rg_barLabel_5_0">
              <a:extLst>
                <a:ext uri="{FF2B5EF4-FFF2-40B4-BE49-F238E27FC236}">
                  <a16:creationId xmlns="" xmlns:a16="http://schemas.microsoft.com/office/drawing/2014/main" id="{A24466E1-50D9-4B4F-914F-57FA2CFC7893}"/>
                </a:ext>
              </a:extLst>
            </p:cNvPr>
            <p:cNvSpPr txBox="1"/>
            <p:nvPr/>
          </p:nvSpPr>
          <p:spPr>
            <a:xfrm>
              <a:off x="14064442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</a:p>
          </p:txBody>
        </p:sp>
      </p:grpSp>
      <p:sp>
        <p:nvSpPr>
          <p:cNvPr id="10" name="ResultsGraphExplanation0">
            <a:extLst>
              <a:ext uri="{FF2B5EF4-FFF2-40B4-BE49-F238E27FC236}">
                <a16:creationId xmlns="" xmlns:a16="http://schemas.microsoft.com/office/drawing/2014/main" id="{BFF7A162-B1A9-49D0-929B-24A621FE748E}"/>
              </a:ext>
            </a:extLst>
          </p:cNvPr>
          <p:cNvSpPr txBox="1"/>
          <p:nvPr/>
        </p:nvSpPr>
        <p:spPr>
          <a:xfrm>
            <a:off x="10571943" y="2438400"/>
            <a:ext cx="4572000" cy="1270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Deze voorbeeld resultaten zullen op 0 gezet worden zodra een sessie en diavoorstelling gestart zijn.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endParaRPr lang="nl-NL" sz="1400" i="1">
              <a:solidFill>
                <a:srgbClr val="000001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Voel u vrij om ondertussen de layout van de resultaten te veranderen (bv. de kleur)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sp>
        <p:nvSpPr>
          <p:cNvPr id="11" name="VoteExplanationOverlay">
            <a:extLst>
              <a:ext uri="{FF2B5EF4-FFF2-40B4-BE49-F238E27FC236}">
                <a16:creationId xmlns="" xmlns:a16="http://schemas.microsoft.com/office/drawing/2014/main" id="{7CFE660F-8E5D-4351-8BFA-E77F2B91E8F0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552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2_2142815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4085B539-6F82-4C37-9EDC-D0B3BA7B9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73A51867-2088-42D1-9C29-63A44C00CC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F7BDA44A-767B-4E47-AB8C-9F2A81F75BE5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2_2142815_1_-1_0_3_0_[3]">
            <a:extLst>
              <a:ext uri="{FF2B5EF4-FFF2-40B4-BE49-F238E27FC236}">
                <a16:creationId xmlns="" xmlns:a16="http://schemas.microsoft.com/office/drawing/2014/main" id="{7EDCCA6E-2C46-4277-B8AF-63596108B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14" y="-4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geinteresseerd was in het leven?</a:t>
            </a: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ACF58907-C8C5-40F6-97B4-184E4F36ED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4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03EF147A-BF0D-4F51-8F9B-D7FD9AE963A2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6EBB5516-F5C6-473A-93C4-C31C08397D81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CB400430-2D34-4682-94EB-56E76B8D371C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6A6E656F-E19F-4D3A-A878-7B579518A45C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8EF618EB-F61D-4E2E-B062-C4FBD6F35474}"/>
              </a:ext>
            </a:extLst>
          </p:cNvPr>
          <p:cNvSpPr txBox="1"/>
          <p:nvPr/>
        </p:nvSpPr>
        <p:spPr>
          <a:xfrm>
            <a:off x="12980988" y="6781800"/>
            <a:ext cx="3048000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</a:p>
        </p:txBody>
      </p:sp>
      <p:graphicFrame>
        <p:nvGraphicFramePr>
          <p:cNvPr id="14" name="ExplanationsTable_0_1_1">
            <a:extLst>
              <a:ext uri="{FF2B5EF4-FFF2-40B4-BE49-F238E27FC236}">
                <a16:creationId xmlns="" xmlns:a16="http://schemas.microsoft.com/office/drawing/2014/main" id="{87CDE46A-1C46-4ECB-8710-564F45FBE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558169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474582335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420845174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456912596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35532112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A8701D5B-CE74-4BC5-ABEA-FCB3447D519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94BF0EB4-ED90-42BD-8156-F15754B7EBA3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1797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2_2142815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LAYOUT_BG_IMAGE_3">
            <a:extLst>
              <a:ext uri="{FF2B5EF4-FFF2-40B4-BE49-F238E27FC236}">
                <a16:creationId xmlns="" xmlns:a16="http://schemas.microsoft.com/office/drawing/2014/main" id="{452A4090-8EFA-4362-9414-7B73E8B55D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41" name="S2V_LAYOUT_IMAGE_0_3">
            <a:extLst>
              <a:ext uri="{FF2B5EF4-FFF2-40B4-BE49-F238E27FC236}">
                <a16:creationId xmlns="" xmlns:a16="http://schemas.microsoft.com/office/drawing/2014/main" id="{58038930-DE07-4563-B61D-207714E7101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31" name="VoteExplanationBg_1">
            <a:extLst>
              <a:ext uri="{FF2B5EF4-FFF2-40B4-BE49-F238E27FC236}">
                <a16:creationId xmlns="" xmlns:a16="http://schemas.microsoft.com/office/drawing/2014/main" id="{2F467C92-65B7-4A38-AB8D-2A2781FACF64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2_2142815_1_1_1_-1_0_[1]">
            <a:extLst>
              <a:ext uri="{FF2B5EF4-FFF2-40B4-BE49-F238E27FC236}">
                <a16:creationId xmlns="" xmlns:a16="http://schemas.microsoft.com/office/drawing/2014/main" id="{F57A3337-3F13-4C4C-9730-F1C2A1D9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55" y="-4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geinteresseerd was in het leven?</a:t>
            </a:r>
          </a:p>
        </p:txBody>
      </p:sp>
      <p:grpSp>
        <p:nvGrpSpPr>
          <p:cNvPr id="29" name="vss_group_1">
            <a:extLst>
              <a:ext uri="{FF2B5EF4-FFF2-40B4-BE49-F238E27FC236}">
                <a16:creationId xmlns="" xmlns:a16="http://schemas.microsoft.com/office/drawing/2014/main" id="{6BAFFB78-81DB-4DE0-9CBA-0D4500C128F9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27" name="vss_text_0">
              <a:extLst>
                <a:ext uri="{FF2B5EF4-FFF2-40B4-BE49-F238E27FC236}">
                  <a16:creationId xmlns="" xmlns:a16="http://schemas.microsoft.com/office/drawing/2014/main" id="{63150482-A4C3-4B8E-ADA3-4DDFDF854C52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28" name="vss_light">
              <a:extLst>
                <a:ext uri="{FF2B5EF4-FFF2-40B4-BE49-F238E27FC236}">
                  <a16:creationId xmlns="" xmlns:a16="http://schemas.microsoft.com/office/drawing/2014/main" id="{AE7E8C10-DE78-49C0-B5A5-C5F19FF147D1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36" name="ExplanationsTable_0_1_1">
            <a:extLst>
              <a:ext uri="{FF2B5EF4-FFF2-40B4-BE49-F238E27FC236}">
                <a16:creationId xmlns="" xmlns:a16="http://schemas.microsoft.com/office/drawing/2014/main" id="{7EF4692F-3731-43FB-8B62-E579BE251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582888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531892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976058080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029819163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874762925"/>
                  </a:ext>
                </a:extLst>
              </a:tr>
            </a:tbl>
          </a:graphicData>
        </a:graphic>
      </p:graphicFrame>
      <p:pic>
        <p:nvPicPr>
          <p:cNvPr id="39" name="Logo">
            <a:extLst>
              <a:ext uri="{FF2B5EF4-FFF2-40B4-BE49-F238E27FC236}">
                <a16:creationId xmlns="" xmlns:a16="http://schemas.microsoft.com/office/drawing/2014/main" id="{3DAF2257-2144-407A-B292-ED9924029FE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101" name="rg_group_1">
            <a:extLst>
              <a:ext uri="{FF2B5EF4-FFF2-40B4-BE49-F238E27FC236}">
                <a16:creationId xmlns="" xmlns:a16="http://schemas.microsoft.com/office/drawing/2014/main" id="{22EFD610-02FD-4937-A357-375110EBF941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8" name="rg_background_0">
              <a:extLst>
                <a:ext uri="{FF2B5EF4-FFF2-40B4-BE49-F238E27FC236}">
                  <a16:creationId xmlns="" xmlns:a16="http://schemas.microsoft.com/office/drawing/2014/main" id="{73B831E8-3D07-4CBD-9425-DFD32579AC28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nl-NL"/>
            </a:p>
          </p:txBody>
        </p:sp>
        <p:sp>
          <p:nvSpPr>
            <p:cNvPr id="69" name="rg_axis_0" hidden="1">
              <a:extLst>
                <a:ext uri="{FF2B5EF4-FFF2-40B4-BE49-F238E27FC236}">
                  <a16:creationId xmlns="" xmlns:a16="http://schemas.microsoft.com/office/drawing/2014/main" id="{70D542A6-8EA7-48A7-91A9-F5BE9CB3A7F7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0" name="rg_axisTick_0" hidden="1">
              <a:extLst>
                <a:ext uri="{FF2B5EF4-FFF2-40B4-BE49-F238E27FC236}">
                  <a16:creationId xmlns="" xmlns:a16="http://schemas.microsoft.com/office/drawing/2014/main" id="{8F067DA2-D082-48B3-A8B0-7869B72703A8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1" name="rg_axisTick_1" hidden="1">
              <a:extLst>
                <a:ext uri="{FF2B5EF4-FFF2-40B4-BE49-F238E27FC236}">
                  <a16:creationId xmlns="" xmlns:a16="http://schemas.microsoft.com/office/drawing/2014/main" id="{BE6D1076-8C5E-4CD2-8C9F-06C0F7F78E42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2" name="rg_axisTick_2" hidden="1">
              <a:extLst>
                <a:ext uri="{FF2B5EF4-FFF2-40B4-BE49-F238E27FC236}">
                  <a16:creationId xmlns="" xmlns:a16="http://schemas.microsoft.com/office/drawing/2014/main" id="{1F5CB9EC-3BF7-46D6-AB35-20E757DF05FC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3" name="rg_axisTick_3" hidden="1">
              <a:extLst>
                <a:ext uri="{FF2B5EF4-FFF2-40B4-BE49-F238E27FC236}">
                  <a16:creationId xmlns="" xmlns:a16="http://schemas.microsoft.com/office/drawing/2014/main" id="{30975096-B95C-42DE-888F-C8ACF0A72FF6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4" name="rg_axisTick_4" hidden="1">
              <a:extLst>
                <a:ext uri="{FF2B5EF4-FFF2-40B4-BE49-F238E27FC236}">
                  <a16:creationId xmlns="" xmlns:a16="http://schemas.microsoft.com/office/drawing/2014/main" id="{13FA39BA-18F7-4E0E-87B5-8A3EFD138911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5" name="rg_axisTick_5" hidden="1">
              <a:extLst>
                <a:ext uri="{FF2B5EF4-FFF2-40B4-BE49-F238E27FC236}">
                  <a16:creationId xmlns="" xmlns:a16="http://schemas.microsoft.com/office/drawing/2014/main" id="{665001B5-6B6A-4C0A-A22F-DFF7F6966B32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6" name="rg_axisTick_6" hidden="1">
              <a:extLst>
                <a:ext uri="{FF2B5EF4-FFF2-40B4-BE49-F238E27FC236}">
                  <a16:creationId xmlns="" xmlns:a16="http://schemas.microsoft.com/office/drawing/2014/main" id="{03400D15-4BDC-452F-BAEC-EDCDE636CC28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7" name="rg_axisBullet_0_0">
              <a:extLst>
                <a:ext uri="{FF2B5EF4-FFF2-40B4-BE49-F238E27FC236}">
                  <a16:creationId xmlns="" xmlns:a16="http://schemas.microsoft.com/office/drawing/2014/main" id="{6E55C02E-EEB6-4BA9-833F-1CD6EAC3E7F4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  <p:sp>
          <p:nvSpPr>
            <p:cNvPr id="78" name="rg_axisBullet_1_0">
              <a:extLst>
                <a:ext uri="{FF2B5EF4-FFF2-40B4-BE49-F238E27FC236}">
                  <a16:creationId xmlns="" xmlns:a16="http://schemas.microsoft.com/office/drawing/2014/main" id="{1A0974F0-3AA0-4004-926F-99F3D70109EB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79" name="rg_axisBullet_2_0">
              <a:extLst>
                <a:ext uri="{FF2B5EF4-FFF2-40B4-BE49-F238E27FC236}">
                  <a16:creationId xmlns="" xmlns:a16="http://schemas.microsoft.com/office/drawing/2014/main" id="{7E393D4C-37BD-406E-AEFF-69D25692BA64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80" name="rg_axisBullet_3_0">
              <a:extLst>
                <a:ext uri="{FF2B5EF4-FFF2-40B4-BE49-F238E27FC236}">
                  <a16:creationId xmlns="" xmlns:a16="http://schemas.microsoft.com/office/drawing/2014/main" id="{2703F788-5A4E-4997-BD7C-B6C017068340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</a:p>
          </p:txBody>
        </p:sp>
        <p:sp>
          <p:nvSpPr>
            <p:cNvPr id="81" name="rg_axisBullet_4_0">
              <a:extLst>
                <a:ext uri="{FF2B5EF4-FFF2-40B4-BE49-F238E27FC236}">
                  <a16:creationId xmlns="" xmlns:a16="http://schemas.microsoft.com/office/drawing/2014/main" id="{F1C09FEA-57B2-4ADD-A0B5-3DE104AC639D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</a:p>
          </p:txBody>
        </p:sp>
        <p:sp>
          <p:nvSpPr>
            <p:cNvPr id="82" name="rg_axisBullet_5_0">
              <a:extLst>
                <a:ext uri="{FF2B5EF4-FFF2-40B4-BE49-F238E27FC236}">
                  <a16:creationId xmlns="" xmlns:a16="http://schemas.microsoft.com/office/drawing/2014/main" id="{C6CFFD7F-0C2F-403A-B359-C58B1B34B56C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</a:p>
          </p:txBody>
        </p:sp>
        <p:sp>
          <p:nvSpPr>
            <p:cNvPr id="83" name="rg_axisLabel_0_0">
              <a:extLst>
                <a:ext uri="{FF2B5EF4-FFF2-40B4-BE49-F238E27FC236}">
                  <a16:creationId xmlns="" xmlns:a16="http://schemas.microsoft.com/office/drawing/2014/main" id="{ACD3D5CA-0454-4A41-BEFC-9A5B4CFFC725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</a:p>
          </p:txBody>
        </p:sp>
        <p:sp>
          <p:nvSpPr>
            <p:cNvPr id="84" name="rg_axisLabel_1_0">
              <a:extLst>
                <a:ext uri="{FF2B5EF4-FFF2-40B4-BE49-F238E27FC236}">
                  <a16:creationId xmlns="" xmlns:a16="http://schemas.microsoft.com/office/drawing/2014/main" id="{CE8A8C17-0C38-44B4-8E63-1106533ACA15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</a:p>
          </p:txBody>
        </p:sp>
        <p:sp>
          <p:nvSpPr>
            <p:cNvPr id="85" name="rg_axisLabel_2_0">
              <a:extLst>
                <a:ext uri="{FF2B5EF4-FFF2-40B4-BE49-F238E27FC236}">
                  <a16:creationId xmlns="" xmlns:a16="http://schemas.microsoft.com/office/drawing/2014/main" id="{27740F61-6D39-47C5-8C41-1D0A7D8F0FFB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</a:p>
          </p:txBody>
        </p:sp>
        <p:sp>
          <p:nvSpPr>
            <p:cNvPr id="86" name="rg_axisLabel_3_0">
              <a:extLst>
                <a:ext uri="{FF2B5EF4-FFF2-40B4-BE49-F238E27FC236}">
                  <a16:creationId xmlns="" xmlns:a16="http://schemas.microsoft.com/office/drawing/2014/main" id="{9B6429B0-E9B5-4B2E-8613-85C6FEC9DAE6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</a:p>
          </p:txBody>
        </p:sp>
        <p:sp>
          <p:nvSpPr>
            <p:cNvPr id="87" name="rg_axisLabel_4_0">
              <a:extLst>
                <a:ext uri="{FF2B5EF4-FFF2-40B4-BE49-F238E27FC236}">
                  <a16:creationId xmlns="" xmlns:a16="http://schemas.microsoft.com/office/drawing/2014/main" id="{7E599B2C-8FEC-4D4B-8F94-C16383BFB5C1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</a:p>
          </p:txBody>
        </p:sp>
        <p:sp>
          <p:nvSpPr>
            <p:cNvPr id="88" name="rg_axisLabel_5_0">
              <a:extLst>
                <a:ext uri="{FF2B5EF4-FFF2-40B4-BE49-F238E27FC236}">
                  <a16:creationId xmlns="" xmlns:a16="http://schemas.microsoft.com/office/drawing/2014/main" id="{FB06FFB2-8D93-41DA-9B1B-DCB652E96180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</a:p>
          </p:txBody>
        </p:sp>
        <p:sp>
          <p:nvSpPr>
            <p:cNvPr id="89" name="rg_bar_0_0" hidden="1">
              <a:extLst>
                <a:ext uri="{FF2B5EF4-FFF2-40B4-BE49-F238E27FC236}">
                  <a16:creationId xmlns="" xmlns:a16="http://schemas.microsoft.com/office/drawing/2014/main" id="{D6B2B35A-5A94-447D-9883-56ABED349AB8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90" name="rg_bar_1_0" hidden="1">
              <a:extLst>
                <a:ext uri="{FF2B5EF4-FFF2-40B4-BE49-F238E27FC236}">
                  <a16:creationId xmlns="" xmlns:a16="http://schemas.microsoft.com/office/drawing/2014/main" id="{874D7587-8A65-4B58-9AC9-2A7F3EA0366C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91" name="rg_bar_2_0" hidden="1">
              <a:extLst>
                <a:ext uri="{FF2B5EF4-FFF2-40B4-BE49-F238E27FC236}">
                  <a16:creationId xmlns="" xmlns:a16="http://schemas.microsoft.com/office/drawing/2014/main" id="{EDF37CCD-C653-4E20-A351-725DB0C0214C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92" name="rg_bar_3_0">
              <a:extLst>
                <a:ext uri="{FF2B5EF4-FFF2-40B4-BE49-F238E27FC236}">
                  <a16:creationId xmlns="" xmlns:a16="http://schemas.microsoft.com/office/drawing/2014/main" id="{71647611-77C8-4B4D-9905-4744AD3B190A}"/>
                </a:ext>
              </a:extLst>
            </p:cNvPr>
            <p:cNvSpPr txBox="1"/>
            <p:nvPr/>
          </p:nvSpPr>
          <p:spPr>
            <a:xfrm>
              <a:off x="5198869" y="4929886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93" name="rg_bar_4_0" hidden="1">
              <a:extLst>
                <a:ext uri="{FF2B5EF4-FFF2-40B4-BE49-F238E27FC236}">
                  <a16:creationId xmlns="" xmlns:a16="http://schemas.microsoft.com/office/drawing/2014/main" id="{C7E0A531-B29C-433E-BF1C-A8238BB323EB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94" name="rg_bar_5_0" hidden="1">
              <a:extLst>
                <a:ext uri="{FF2B5EF4-FFF2-40B4-BE49-F238E27FC236}">
                  <a16:creationId xmlns="" xmlns:a16="http://schemas.microsoft.com/office/drawing/2014/main" id="{97C3AC00-8534-4915-A24C-6D9C48E0ABCE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95" name="rg_barLabel_0_0">
              <a:extLst>
                <a:ext uri="{FF2B5EF4-FFF2-40B4-BE49-F238E27FC236}">
                  <a16:creationId xmlns="" xmlns:a16="http://schemas.microsoft.com/office/drawing/2014/main" id="{8E571D1E-4640-43B6-AD8F-33A61FCEABD2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6" name="rg_barLabel_1_0">
              <a:extLst>
                <a:ext uri="{FF2B5EF4-FFF2-40B4-BE49-F238E27FC236}">
                  <a16:creationId xmlns="" xmlns:a16="http://schemas.microsoft.com/office/drawing/2014/main" id="{F4F792CB-55CF-4175-935A-799D991528A7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7" name="rg_barLabel_2_0">
              <a:extLst>
                <a:ext uri="{FF2B5EF4-FFF2-40B4-BE49-F238E27FC236}">
                  <a16:creationId xmlns="" xmlns:a16="http://schemas.microsoft.com/office/drawing/2014/main" id="{34E1F92F-45D8-4730-9815-66F86595A9CF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8" name="rg_barLabel_3_0">
              <a:extLst>
                <a:ext uri="{FF2B5EF4-FFF2-40B4-BE49-F238E27FC236}">
                  <a16:creationId xmlns="" xmlns:a16="http://schemas.microsoft.com/office/drawing/2014/main" id="{4D9D082B-AFC0-4158-BA49-514D2011AF15}"/>
                </a:ext>
              </a:extLst>
            </p:cNvPr>
            <p:cNvSpPr txBox="1"/>
            <p:nvPr/>
          </p:nvSpPr>
          <p:spPr>
            <a:xfrm>
              <a:off x="14064442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</a:p>
          </p:txBody>
        </p:sp>
        <p:sp>
          <p:nvSpPr>
            <p:cNvPr id="99" name="rg_barLabel_4_0">
              <a:extLst>
                <a:ext uri="{FF2B5EF4-FFF2-40B4-BE49-F238E27FC236}">
                  <a16:creationId xmlns="" xmlns:a16="http://schemas.microsoft.com/office/drawing/2014/main" id="{F2BE8462-4E03-4FF8-8612-C68F5913EFEF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100" name="rg_barLabel_5_0">
              <a:extLst>
                <a:ext uri="{FF2B5EF4-FFF2-40B4-BE49-F238E27FC236}">
                  <a16:creationId xmlns="" xmlns:a16="http://schemas.microsoft.com/office/drawing/2014/main" id="{9BFE6AF2-B768-4F0D-AFE7-99E348224C47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1BF31AC4-E6FC-4C4D-B08B-882A9CB339E3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89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3_2142816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B1B79A05-87CB-4E50-906C-6EAE600B1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36A8E820-FFF1-4115-A239-3DA09DEE7ED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B37A96E0-7235-4769-B23E-9441E6760397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3_2142816_1_-1_0_3_0_[3]">
            <a:extLst>
              <a:ext uri="{FF2B5EF4-FFF2-40B4-BE49-F238E27FC236}">
                <a16:creationId xmlns="" xmlns:a16="http://schemas.microsoft.com/office/drawing/2014/main" id="{A6E4CFCC-A09F-4763-96F0-C65A936B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92" y="-36427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tevreden was?</a:t>
            </a: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03B26EEC-0E23-4314-BB09-FA535DFAD2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4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08000" indent="-50800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2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CB7F2EB9-B3C0-439F-97FC-6F8AA92682F9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196C7A13-E2DC-4657-BB9E-2ACEE68DE5DA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56426ADA-03BB-4CBA-AAD3-12FD463EFEF8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9C901A8C-9556-46A6-9097-034A7A5C0C58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3B786584-67E5-418B-AFAA-CD8CD64D4694}"/>
              </a:ext>
            </a:extLst>
          </p:cNvPr>
          <p:cNvSpPr txBox="1"/>
          <p:nvPr/>
        </p:nvSpPr>
        <p:spPr>
          <a:xfrm>
            <a:off x="12980988" y="6781800"/>
            <a:ext cx="3048000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F8F8A50C-73ED-4F63-8894-5262F9A2CD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034881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063885845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609956626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41877629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88009433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6EEAC3FA-A8BC-4327-B293-8F4CCC431A9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0864C724-EEA2-4CCB-A744-50FB87977989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173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3_2142816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LAYOUT_BG_IMAGE_3">
            <a:extLst>
              <a:ext uri="{FF2B5EF4-FFF2-40B4-BE49-F238E27FC236}">
                <a16:creationId xmlns="" xmlns:a16="http://schemas.microsoft.com/office/drawing/2014/main" id="{1A4ACE05-7788-4160-A0B1-03CE71BA3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36" name="S2V_LAYOUT_IMAGE_0_3">
            <a:extLst>
              <a:ext uri="{FF2B5EF4-FFF2-40B4-BE49-F238E27FC236}">
                <a16:creationId xmlns="" xmlns:a16="http://schemas.microsoft.com/office/drawing/2014/main" id="{9312FB64-5A82-4160-9FFB-ADBCC64BA23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26" name="VoteExplanationBg_1">
            <a:extLst>
              <a:ext uri="{FF2B5EF4-FFF2-40B4-BE49-F238E27FC236}">
                <a16:creationId xmlns="" xmlns:a16="http://schemas.microsoft.com/office/drawing/2014/main" id="{8D1ACC53-F8E7-485D-93F6-4729EC373360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3_2142816_1_1_1_-1_0_[1]">
            <a:extLst>
              <a:ext uri="{FF2B5EF4-FFF2-40B4-BE49-F238E27FC236}">
                <a16:creationId xmlns="" xmlns:a16="http://schemas.microsoft.com/office/drawing/2014/main" id="{D21DA37C-FF7A-46CA-B376-A9766AD3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498" y="-25707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tevreden was?</a:t>
            </a:r>
          </a:p>
        </p:txBody>
      </p:sp>
      <p:grpSp>
        <p:nvGrpSpPr>
          <p:cNvPr id="24" name="vss_group_1">
            <a:extLst>
              <a:ext uri="{FF2B5EF4-FFF2-40B4-BE49-F238E27FC236}">
                <a16:creationId xmlns="" xmlns:a16="http://schemas.microsoft.com/office/drawing/2014/main" id="{2A85A7E4-0F08-4B1D-A931-65C8BE09145C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22" name="vss_text_0">
              <a:extLst>
                <a:ext uri="{FF2B5EF4-FFF2-40B4-BE49-F238E27FC236}">
                  <a16:creationId xmlns="" xmlns:a16="http://schemas.microsoft.com/office/drawing/2014/main" id="{DD4BA123-4177-46C7-AE1E-0995B1FC40AE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23" name="vss_light">
              <a:extLst>
                <a:ext uri="{FF2B5EF4-FFF2-40B4-BE49-F238E27FC236}">
                  <a16:creationId xmlns="" xmlns:a16="http://schemas.microsoft.com/office/drawing/2014/main" id="{BB641825-0049-4CEB-ACB8-271FEF02340E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31" name="ExplanationsTable_0_0_1">
            <a:extLst>
              <a:ext uri="{FF2B5EF4-FFF2-40B4-BE49-F238E27FC236}">
                <a16:creationId xmlns="" xmlns:a16="http://schemas.microsoft.com/office/drawing/2014/main" id="{61DCB419-3CD5-4108-9D01-588AE341C2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743826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250360998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488597413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5135124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225635041"/>
                  </a:ext>
                </a:extLst>
              </a:tr>
            </a:tbl>
          </a:graphicData>
        </a:graphic>
      </p:graphicFrame>
      <p:pic>
        <p:nvPicPr>
          <p:cNvPr id="34" name="Logo">
            <a:extLst>
              <a:ext uri="{FF2B5EF4-FFF2-40B4-BE49-F238E27FC236}">
                <a16:creationId xmlns="" xmlns:a16="http://schemas.microsoft.com/office/drawing/2014/main" id="{7DD68EB8-AF7D-4751-898F-0122E503CD6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0" name="rg_group_1">
            <a:extLst>
              <a:ext uri="{FF2B5EF4-FFF2-40B4-BE49-F238E27FC236}">
                <a16:creationId xmlns="" xmlns:a16="http://schemas.microsoft.com/office/drawing/2014/main" id="{3D0EB786-C13F-4D2C-A0D4-F76B1AED025D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57" name="rg_background_0">
              <a:extLst>
                <a:ext uri="{FF2B5EF4-FFF2-40B4-BE49-F238E27FC236}">
                  <a16:creationId xmlns="" xmlns:a16="http://schemas.microsoft.com/office/drawing/2014/main" id="{ACDEF7BD-7449-4F47-973E-9F8C1583A426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nl-NL"/>
            </a:p>
          </p:txBody>
        </p:sp>
        <p:sp>
          <p:nvSpPr>
            <p:cNvPr id="58" name="rg_axis_0" hidden="1">
              <a:extLst>
                <a:ext uri="{FF2B5EF4-FFF2-40B4-BE49-F238E27FC236}">
                  <a16:creationId xmlns="" xmlns:a16="http://schemas.microsoft.com/office/drawing/2014/main" id="{B527B83A-C169-43FC-A5A8-F668C8FB538B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59" name="rg_axisTick_0" hidden="1">
              <a:extLst>
                <a:ext uri="{FF2B5EF4-FFF2-40B4-BE49-F238E27FC236}">
                  <a16:creationId xmlns="" xmlns:a16="http://schemas.microsoft.com/office/drawing/2014/main" id="{DCF01EBB-BC9F-44BE-B1F5-A97A64E76543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0" name="rg_axisTick_1" hidden="1">
              <a:extLst>
                <a:ext uri="{FF2B5EF4-FFF2-40B4-BE49-F238E27FC236}">
                  <a16:creationId xmlns="" xmlns:a16="http://schemas.microsoft.com/office/drawing/2014/main" id="{84E91FC2-F229-462D-9CA3-B6E0C18A3327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1" name="rg_axisTick_2" hidden="1">
              <a:extLst>
                <a:ext uri="{FF2B5EF4-FFF2-40B4-BE49-F238E27FC236}">
                  <a16:creationId xmlns="" xmlns:a16="http://schemas.microsoft.com/office/drawing/2014/main" id="{62B8CD0A-2EA6-4C90-9EBD-52899B7F855D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2" name="rg_axisTick_3" hidden="1">
              <a:extLst>
                <a:ext uri="{FF2B5EF4-FFF2-40B4-BE49-F238E27FC236}">
                  <a16:creationId xmlns="" xmlns:a16="http://schemas.microsoft.com/office/drawing/2014/main" id="{F0BB8FE3-C63D-482D-8DC2-DF6360E69F44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3" name="rg_axisTick_4" hidden="1">
              <a:extLst>
                <a:ext uri="{FF2B5EF4-FFF2-40B4-BE49-F238E27FC236}">
                  <a16:creationId xmlns="" xmlns:a16="http://schemas.microsoft.com/office/drawing/2014/main" id="{4A612E07-6D52-4B76-AC25-6C581484FD23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4" name="rg_axisTick_5" hidden="1">
              <a:extLst>
                <a:ext uri="{FF2B5EF4-FFF2-40B4-BE49-F238E27FC236}">
                  <a16:creationId xmlns="" xmlns:a16="http://schemas.microsoft.com/office/drawing/2014/main" id="{6D25BBB8-DD37-4C01-8A10-A68CE7CD5920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5" name="rg_axisTick_6" hidden="1">
              <a:extLst>
                <a:ext uri="{FF2B5EF4-FFF2-40B4-BE49-F238E27FC236}">
                  <a16:creationId xmlns="" xmlns:a16="http://schemas.microsoft.com/office/drawing/2014/main" id="{4D370CCD-D496-458F-A4EB-D08434732B11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6" name="rg_axisBullet_0_0">
              <a:extLst>
                <a:ext uri="{FF2B5EF4-FFF2-40B4-BE49-F238E27FC236}">
                  <a16:creationId xmlns="" xmlns:a16="http://schemas.microsoft.com/office/drawing/2014/main" id="{8AFB2348-8950-4BFF-AFDF-A76DDA8B4E88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  <p:sp>
          <p:nvSpPr>
            <p:cNvPr id="67" name="rg_axisBullet_1_0">
              <a:extLst>
                <a:ext uri="{FF2B5EF4-FFF2-40B4-BE49-F238E27FC236}">
                  <a16:creationId xmlns="" xmlns:a16="http://schemas.microsoft.com/office/drawing/2014/main" id="{A08F3A16-1054-40BA-BA61-B08F4E02C563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68" name="rg_axisBullet_2_0">
              <a:extLst>
                <a:ext uri="{FF2B5EF4-FFF2-40B4-BE49-F238E27FC236}">
                  <a16:creationId xmlns="" xmlns:a16="http://schemas.microsoft.com/office/drawing/2014/main" id="{42DC1D7E-B519-4AC9-BF0D-57508BA45F4E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69" name="rg_axisBullet_3_0">
              <a:extLst>
                <a:ext uri="{FF2B5EF4-FFF2-40B4-BE49-F238E27FC236}">
                  <a16:creationId xmlns="" xmlns:a16="http://schemas.microsoft.com/office/drawing/2014/main" id="{C8FF78FB-B924-46BC-A14A-D54D4EE37C68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</a:p>
          </p:txBody>
        </p:sp>
        <p:sp>
          <p:nvSpPr>
            <p:cNvPr id="70" name="rg_axisBullet_4_0">
              <a:extLst>
                <a:ext uri="{FF2B5EF4-FFF2-40B4-BE49-F238E27FC236}">
                  <a16:creationId xmlns="" xmlns:a16="http://schemas.microsoft.com/office/drawing/2014/main" id="{2B02479F-5E6A-423F-99CA-7DB9CF3392A8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</a:p>
          </p:txBody>
        </p:sp>
        <p:sp>
          <p:nvSpPr>
            <p:cNvPr id="71" name="rg_axisBullet_5_0">
              <a:extLst>
                <a:ext uri="{FF2B5EF4-FFF2-40B4-BE49-F238E27FC236}">
                  <a16:creationId xmlns="" xmlns:a16="http://schemas.microsoft.com/office/drawing/2014/main" id="{0591DF3E-B6F9-4493-B812-5CCA2F9FBFD6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</a:p>
          </p:txBody>
        </p:sp>
        <p:sp>
          <p:nvSpPr>
            <p:cNvPr id="72" name="rg_axisLabel_0_0">
              <a:extLst>
                <a:ext uri="{FF2B5EF4-FFF2-40B4-BE49-F238E27FC236}">
                  <a16:creationId xmlns="" xmlns:a16="http://schemas.microsoft.com/office/drawing/2014/main" id="{7346AB8F-E0A1-40DC-9607-7B091F3FC5E0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</a:p>
          </p:txBody>
        </p:sp>
        <p:sp>
          <p:nvSpPr>
            <p:cNvPr id="73" name="rg_axisLabel_1_0">
              <a:extLst>
                <a:ext uri="{FF2B5EF4-FFF2-40B4-BE49-F238E27FC236}">
                  <a16:creationId xmlns="" xmlns:a16="http://schemas.microsoft.com/office/drawing/2014/main" id="{40EA80BF-36EC-452E-96F4-97E790295BF8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</a:p>
          </p:txBody>
        </p:sp>
        <p:sp>
          <p:nvSpPr>
            <p:cNvPr id="74" name="rg_axisLabel_2_0">
              <a:extLst>
                <a:ext uri="{FF2B5EF4-FFF2-40B4-BE49-F238E27FC236}">
                  <a16:creationId xmlns="" xmlns:a16="http://schemas.microsoft.com/office/drawing/2014/main" id="{C509204C-1C92-42A5-8201-935069A93CEB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</a:p>
          </p:txBody>
        </p:sp>
        <p:sp>
          <p:nvSpPr>
            <p:cNvPr id="75" name="rg_axisLabel_3_0">
              <a:extLst>
                <a:ext uri="{FF2B5EF4-FFF2-40B4-BE49-F238E27FC236}">
                  <a16:creationId xmlns="" xmlns:a16="http://schemas.microsoft.com/office/drawing/2014/main" id="{D3CA4384-2F91-4737-BC45-98883B77BE25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</a:p>
          </p:txBody>
        </p:sp>
        <p:sp>
          <p:nvSpPr>
            <p:cNvPr id="76" name="rg_axisLabel_4_0">
              <a:extLst>
                <a:ext uri="{FF2B5EF4-FFF2-40B4-BE49-F238E27FC236}">
                  <a16:creationId xmlns="" xmlns:a16="http://schemas.microsoft.com/office/drawing/2014/main" id="{B33E1C4E-31FA-4180-8C06-685F4598F4E7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</a:p>
          </p:txBody>
        </p:sp>
        <p:sp>
          <p:nvSpPr>
            <p:cNvPr id="77" name="rg_axisLabel_5_0">
              <a:extLst>
                <a:ext uri="{FF2B5EF4-FFF2-40B4-BE49-F238E27FC236}">
                  <a16:creationId xmlns="" xmlns:a16="http://schemas.microsoft.com/office/drawing/2014/main" id="{6EB8C803-8252-4B32-8428-E9A9BB0785D5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</a:p>
          </p:txBody>
        </p:sp>
        <p:sp>
          <p:nvSpPr>
            <p:cNvPr id="78" name="rg_bar_0_0" hidden="1">
              <a:extLst>
                <a:ext uri="{FF2B5EF4-FFF2-40B4-BE49-F238E27FC236}">
                  <a16:creationId xmlns="" xmlns:a16="http://schemas.microsoft.com/office/drawing/2014/main" id="{B379B070-BF53-4311-97AA-0156A450B500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9" name="rg_bar_1_0" hidden="1">
              <a:extLst>
                <a:ext uri="{FF2B5EF4-FFF2-40B4-BE49-F238E27FC236}">
                  <a16:creationId xmlns="" xmlns:a16="http://schemas.microsoft.com/office/drawing/2014/main" id="{2AC2FB44-AD3E-4820-A9E7-8454F87C88D5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0" name="rg_bar_2_0" hidden="1">
              <a:extLst>
                <a:ext uri="{FF2B5EF4-FFF2-40B4-BE49-F238E27FC236}">
                  <a16:creationId xmlns="" xmlns:a16="http://schemas.microsoft.com/office/drawing/2014/main" id="{1F0C4B5C-D634-41B7-9A0B-59BEB3CCDD68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1" name="rg_bar_3_0">
              <a:extLst>
                <a:ext uri="{FF2B5EF4-FFF2-40B4-BE49-F238E27FC236}">
                  <a16:creationId xmlns="" xmlns:a16="http://schemas.microsoft.com/office/drawing/2014/main" id="{347062B6-D6BE-45AE-9D45-C9F9C2998656}"/>
                </a:ext>
              </a:extLst>
            </p:cNvPr>
            <p:cNvSpPr txBox="1"/>
            <p:nvPr/>
          </p:nvSpPr>
          <p:spPr>
            <a:xfrm>
              <a:off x="5198869" y="4929886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2" name="rg_bar_4_0" hidden="1">
              <a:extLst>
                <a:ext uri="{FF2B5EF4-FFF2-40B4-BE49-F238E27FC236}">
                  <a16:creationId xmlns="" xmlns:a16="http://schemas.microsoft.com/office/drawing/2014/main" id="{C171D6E5-A847-4F7E-A379-A3C0C2E0CF7F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3" name="rg_bar_5_0" hidden="1">
              <a:extLst>
                <a:ext uri="{FF2B5EF4-FFF2-40B4-BE49-F238E27FC236}">
                  <a16:creationId xmlns="" xmlns:a16="http://schemas.microsoft.com/office/drawing/2014/main" id="{19B16637-7231-4C6A-B7DB-6EECCD9D3494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4" name="rg_barLabel_0_0">
              <a:extLst>
                <a:ext uri="{FF2B5EF4-FFF2-40B4-BE49-F238E27FC236}">
                  <a16:creationId xmlns="" xmlns:a16="http://schemas.microsoft.com/office/drawing/2014/main" id="{6EC6C922-7A12-47EE-BF67-968A890F20C1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85" name="rg_barLabel_1_0">
              <a:extLst>
                <a:ext uri="{FF2B5EF4-FFF2-40B4-BE49-F238E27FC236}">
                  <a16:creationId xmlns="" xmlns:a16="http://schemas.microsoft.com/office/drawing/2014/main" id="{08FAF531-1546-4CA4-9D26-F5CCE9C496E5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86" name="rg_barLabel_2_0">
              <a:extLst>
                <a:ext uri="{FF2B5EF4-FFF2-40B4-BE49-F238E27FC236}">
                  <a16:creationId xmlns="" xmlns:a16="http://schemas.microsoft.com/office/drawing/2014/main" id="{23281B0F-202D-4DC5-860A-D8043B7EBF24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87" name="rg_barLabel_3_0">
              <a:extLst>
                <a:ext uri="{FF2B5EF4-FFF2-40B4-BE49-F238E27FC236}">
                  <a16:creationId xmlns="" xmlns:a16="http://schemas.microsoft.com/office/drawing/2014/main" id="{A38D8E56-6112-437F-899B-9DE5532F63FC}"/>
                </a:ext>
              </a:extLst>
            </p:cNvPr>
            <p:cNvSpPr txBox="1"/>
            <p:nvPr/>
          </p:nvSpPr>
          <p:spPr>
            <a:xfrm>
              <a:off x="14064442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</a:p>
          </p:txBody>
        </p:sp>
        <p:sp>
          <p:nvSpPr>
            <p:cNvPr id="88" name="rg_barLabel_4_0">
              <a:extLst>
                <a:ext uri="{FF2B5EF4-FFF2-40B4-BE49-F238E27FC236}">
                  <a16:creationId xmlns="" xmlns:a16="http://schemas.microsoft.com/office/drawing/2014/main" id="{9151F37E-C221-4315-BDE4-9AA0A18307DC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89" name="rg_barLabel_5_0">
              <a:extLst>
                <a:ext uri="{FF2B5EF4-FFF2-40B4-BE49-F238E27FC236}">
                  <a16:creationId xmlns="" xmlns:a16="http://schemas.microsoft.com/office/drawing/2014/main" id="{B2DB01A9-C324-4CB5-B91C-F4E0FD6542BA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C56FF2AD-10E5-44D3-9C2C-042DC5749380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47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4_2142817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6AA305B2-8FB6-4037-A960-188A95C85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B62AF9B9-26AE-42B0-B2F9-22EE221170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8428369A-9A07-49BC-B795-712949915F80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4_2142817_1_-1_0_3_0_[3]">
            <a:extLst>
              <a:ext uri="{FF2B5EF4-FFF2-40B4-BE49-F238E27FC236}">
                <a16:creationId xmlns="" xmlns:a16="http://schemas.microsoft.com/office/drawing/2014/main" id="{88E2A592-6A6C-4DC4-8E91-B034426A2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6" y="-4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iets belangrijks hebt bijgedragen aan de samenleving?</a:t>
            </a: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36DB5F2F-B7EB-4FE6-A511-12174549D0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4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4C2BDE79-477E-4D25-9907-1292DCF66712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823E2988-1622-449E-BBE5-68BEA71A0228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FC0728D3-241B-4DCD-B71E-0227467D101D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8422BD6B-9307-48D7-B4C8-BBA8A826871D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64169734-C3B1-451D-AE95-45981B5DE660}"/>
              </a:ext>
            </a:extLst>
          </p:cNvPr>
          <p:cNvSpPr txBox="1"/>
          <p:nvPr/>
        </p:nvSpPr>
        <p:spPr>
          <a:xfrm>
            <a:off x="12980988" y="6781800"/>
            <a:ext cx="3048000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5680B6EE-CDC4-4658-9C41-2CCD0621B3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7585253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460672344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770219646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7846261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890924372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AAC10766-2633-4FC5-887C-7AEAE7FDFF5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4E355829-FDAA-45DF-8852-22E480948003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350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4_2142817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LAYOUT_BG_IMAGE_3">
            <a:extLst>
              <a:ext uri="{FF2B5EF4-FFF2-40B4-BE49-F238E27FC236}">
                <a16:creationId xmlns="" xmlns:a16="http://schemas.microsoft.com/office/drawing/2014/main" id="{BD1D59D0-5663-4629-9FFA-CAB1D5403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6" name="S2V_LAYOUT_IMAGE_0_3">
            <a:extLst>
              <a:ext uri="{FF2B5EF4-FFF2-40B4-BE49-F238E27FC236}">
                <a16:creationId xmlns="" xmlns:a16="http://schemas.microsoft.com/office/drawing/2014/main" id="{581BA476-FAF5-4A96-BD14-4FBD66A3E55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6" name="VoteExplanationBg_1">
            <a:extLst>
              <a:ext uri="{FF2B5EF4-FFF2-40B4-BE49-F238E27FC236}">
                <a16:creationId xmlns="" xmlns:a16="http://schemas.microsoft.com/office/drawing/2014/main" id="{1A28CF34-37B9-4ACE-8A1D-734990073E29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4_2142817_1_1_1_-1_0_[1]">
            <a:extLst>
              <a:ext uri="{FF2B5EF4-FFF2-40B4-BE49-F238E27FC236}">
                <a16:creationId xmlns="" xmlns:a16="http://schemas.microsoft.com/office/drawing/2014/main" id="{B2C2CFB3-729B-40C3-9F78-227209B3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6" y="-3272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iets belangrijks hebt bijgedragen aan de samenleving?</a:t>
            </a:r>
          </a:p>
        </p:txBody>
      </p:sp>
      <p:grpSp>
        <p:nvGrpSpPr>
          <p:cNvPr id="44" name="vss_group_1">
            <a:extLst>
              <a:ext uri="{FF2B5EF4-FFF2-40B4-BE49-F238E27FC236}">
                <a16:creationId xmlns="" xmlns:a16="http://schemas.microsoft.com/office/drawing/2014/main" id="{4C1806AB-8C88-423E-AC6F-6794CA867EB5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42" name="vss_text_0">
              <a:extLst>
                <a:ext uri="{FF2B5EF4-FFF2-40B4-BE49-F238E27FC236}">
                  <a16:creationId xmlns="" xmlns:a16="http://schemas.microsoft.com/office/drawing/2014/main" id="{2D2E98D3-FD10-4694-8922-F052C3B7220B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43" name="vss_light">
              <a:extLst>
                <a:ext uri="{FF2B5EF4-FFF2-40B4-BE49-F238E27FC236}">
                  <a16:creationId xmlns="" xmlns:a16="http://schemas.microsoft.com/office/drawing/2014/main" id="{1FA8C536-FB0C-467E-BDF7-1ECBAAC1A9A1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1" name="ExplanationsTable_0_0_1">
            <a:extLst>
              <a:ext uri="{FF2B5EF4-FFF2-40B4-BE49-F238E27FC236}">
                <a16:creationId xmlns="" xmlns:a16="http://schemas.microsoft.com/office/drawing/2014/main" id="{E879CB66-EB3F-49A3-B85A-F6AE1CEE7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056619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11687167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491194270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39641436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458707648"/>
                  </a:ext>
                </a:extLst>
              </a:tr>
            </a:tbl>
          </a:graphicData>
        </a:graphic>
      </p:graphicFrame>
      <p:pic>
        <p:nvPicPr>
          <p:cNvPr id="54" name="Logo">
            <a:extLst>
              <a:ext uri="{FF2B5EF4-FFF2-40B4-BE49-F238E27FC236}">
                <a16:creationId xmlns="" xmlns:a16="http://schemas.microsoft.com/office/drawing/2014/main" id="{95D1787E-F14F-4827-A34F-EA22A391437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5" name="rg_group_1">
            <a:extLst>
              <a:ext uri="{FF2B5EF4-FFF2-40B4-BE49-F238E27FC236}">
                <a16:creationId xmlns="" xmlns:a16="http://schemas.microsoft.com/office/drawing/2014/main" id="{CA9BE2BC-7C94-41D5-B5BE-3C115A974E43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1" name="rg_background_0">
              <a:extLst>
                <a:ext uri="{FF2B5EF4-FFF2-40B4-BE49-F238E27FC236}">
                  <a16:creationId xmlns="" xmlns:a16="http://schemas.microsoft.com/office/drawing/2014/main" id="{D7558ECF-4F70-4EE5-B706-6956A53D4DF6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nl-NL"/>
            </a:p>
          </p:txBody>
        </p:sp>
        <p:sp>
          <p:nvSpPr>
            <p:cNvPr id="62" name="rg_axis_0" hidden="1">
              <a:extLst>
                <a:ext uri="{FF2B5EF4-FFF2-40B4-BE49-F238E27FC236}">
                  <a16:creationId xmlns="" xmlns:a16="http://schemas.microsoft.com/office/drawing/2014/main" id="{0449B14F-E33F-4184-B594-579EC3F53931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3" name="rg_axisTick_0" hidden="1">
              <a:extLst>
                <a:ext uri="{FF2B5EF4-FFF2-40B4-BE49-F238E27FC236}">
                  <a16:creationId xmlns="" xmlns:a16="http://schemas.microsoft.com/office/drawing/2014/main" id="{31FBDBB6-B30D-4874-92A0-5537BAB6AF9A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4" name="rg_axisTick_1" hidden="1">
              <a:extLst>
                <a:ext uri="{FF2B5EF4-FFF2-40B4-BE49-F238E27FC236}">
                  <a16:creationId xmlns="" xmlns:a16="http://schemas.microsoft.com/office/drawing/2014/main" id="{40CFBE00-AB14-41BD-9AD0-5651459B8FC0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5" name="rg_axisTick_2" hidden="1">
              <a:extLst>
                <a:ext uri="{FF2B5EF4-FFF2-40B4-BE49-F238E27FC236}">
                  <a16:creationId xmlns="" xmlns:a16="http://schemas.microsoft.com/office/drawing/2014/main" id="{FAFC6B26-C389-417E-ADF4-500A4A26465E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6" name="rg_axisTick_3" hidden="1">
              <a:extLst>
                <a:ext uri="{FF2B5EF4-FFF2-40B4-BE49-F238E27FC236}">
                  <a16:creationId xmlns="" xmlns:a16="http://schemas.microsoft.com/office/drawing/2014/main" id="{D87449B9-BF93-4B02-AD8D-4A80DA65562F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7" name="rg_axisTick_4" hidden="1">
              <a:extLst>
                <a:ext uri="{FF2B5EF4-FFF2-40B4-BE49-F238E27FC236}">
                  <a16:creationId xmlns="" xmlns:a16="http://schemas.microsoft.com/office/drawing/2014/main" id="{E5BF56B9-7855-4815-99D8-E41318BA8D1A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8" name="rg_axisTick_5" hidden="1">
              <a:extLst>
                <a:ext uri="{FF2B5EF4-FFF2-40B4-BE49-F238E27FC236}">
                  <a16:creationId xmlns="" xmlns:a16="http://schemas.microsoft.com/office/drawing/2014/main" id="{AA00B3C0-C7C3-479E-BD1E-6B7345583562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9" name="rg_axisTick_6" hidden="1">
              <a:extLst>
                <a:ext uri="{FF2B5EF4-FFF2-40B4-BE49-F238E27FC236}">
                  <a16:creationId xmlns="" xmlns:a16="http://schemas.microsoft.com/office/drawing/2014/main" id="{2C2DDF6B-C5E3-4EA4-AA6A-C962F31BCC15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0" name="rg_axisBullet_0_0">
              <a:extLst>
                <a:ext uri="{FF2B5EF4-FFF2-40B4-BE49-F238E27FC236}">
                  <a16:creationId xmlns="" xmlns:a16="http://schemas.microsoft.com/office/drawing/2014/main" id="{FCFB1A74-DA75-48F4-A2A9-FB77FD8B67C5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  <p:sp>
          <p:nvSpPr>
            <p:cNvPr id="71" name="rg_axisBullet_1_0">
              <a:extLst>
                <a:ext uri="{FF2B5EF4-FFF2-40B4-BE49-F238E27FC236}">
                  <a16:creationId xmlns="" xmlns:a16="http://schemas.microsoft.com/office/drawing/2014/main" id="{03FEEE20-38B6-4B00-97F4-118F96521334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72" name="rg_axisBullet_2_0">
              <a:extLst>
                <a:ext uri="{FF2B5EF4-FFF2-40B4-BE49-F238E27FC236}">
                  <a16:creationId xmlns="" xmlns:a16="http://schemas.microsoft.com/office/drawing/2014/main" id="{5A65119C-4BCA-4197-B77C-5920C3929678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73" name="rg_axisBullet_3_0">
              <a:extLst>
                <a:ext uri="{FF2B5EF4-FFF2-40B4-BE49-F238E27FC236}">
                  <a16:creationId xmlns="" xmlns:a16="http://schemas.microsoft.com/office/drawing/2014/main" id="{C1F163B2-EC69-4535-80F8-0D2B9807E7AE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</a:p>
          </p:txBody>
        </p:sp>
        <p:sp>
          <p:nvSpPr>
            <p:cNvPr id="74" name="rg_axisBullet_4_0">
              <a:extLst>
                <a:ext uri="{FF2B5EF4-FFF2-40B4-BE49-F238E27FC236}">
                  <a16:creationId xmlns="" xmlns:a16="http://schemas.microsoft.com/office/drawing/2014/main" id="{82CA4598-0684-4DB9-996D-2DB233E1B962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</a:p>
          </p:txBody>
        </p:sp>
        <p:sp>
          <p:nvSpPr>
            <p:cNvPr id="75" name="rg_axisBullet_5_0">
              <a:extLst>
                <a:ext uri="{FF2B5EF4-FFF2-40B4-BE49-F238E27FC236}">
                  <a16:creationId xmlns="" xmlns:a16="http://schemas.microsoft.com/office/drawing/2014/main" id="{8D0A4A8A-B9F9-4C1A-9412-8AE5A4D23109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</a:p>
          </p:txBody>
        </p:sp>
        <p:sp>
          <p:nvSpPr>
            <p:cNvPr id="76" name="rg_axisLabel_0_0">
              <a:extLst>
                <a:ext uri="{FF2B5EF4-FFF2-40B4-BE49-F238E27FC236}">
                  <a16:creationId xmlns="" xmlns:a16="http://schemas.microsoft.com/office/drawing/2014/main" id="{BFE8A9CD-5B1C-4E65-87BF-683267EDB662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</a:p>
          </p:txBody>
        </p:sp>
        <p:sp>
          <p:nvSpPr>
            <p:cNvPr id="77" name="rg_axisLabel_1_0">
              <a:extLst>
                <a:ext uri="{FF2B5EF4-FFF2-40B4-BE49-F238E27FC236}">
                  <a16:creationId xmlns="" xmlns:a16="http://schemas.microsoft.com/office/drawing/2014/main" id="{368D0824-DE3C-43CF-8769-4C6D12DA9E47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</a:p>
          </p:txBody>
        </p:sp>
        <p:sp>
          <p:nvSpPr>
            <p:cNvPr id="78" name="rg_axisLabel_2_0">
              <a:extLst>
                <a:ext uri="{FF2B5EF4-FFF2-40B4-BE49-F238E27FC236}">
                  <a16:creationId xmlns="" xmlns:a16="http://schemas.microsoft.com/office/drawing/2014/main" id="{99EE5FD3-1483-4D9D-8697-FC836D1CAA73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</a:p>
          </p:txBody>
        </p:sp>
        <p:sp>
          <p:nvSpPr>
            <p:cNvPr id="79" name="rg_axisLabel_3_0">
              <a:extLst>
                <a:ext uri="{FF2B5EF4-FFF2-40B4-BE49-F238E27FC236}">
                  <a16:creationId xmlns="" xmlns:a16="http://schemas.microsoft.com/office/drawing/2014/main" id="{00675023-E4F3-457F-8065-687CF1883074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</a:p>
          </p:txBody>
        </p:sp>
        <p:sp>
          <p:nvSpPr>
            <p:cNvPr id="80" name="rg_axisLabel_4_0">
              <a:extLst>
                <a:ext uri="{FF2B5EF4-FFF2-40B4-BE49-F238E27FC236}">
                  <a16:creationId xmlns="" xmlns:a16="http://schemas.microsoft.com/office/drawing/2014/main" id="{B9C1F23B-6369-46A9-AF1F-45276FACAA60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</a:p>
          </p:txBody>
        </p:sp>
        <p:sp>
          <p:nvSpPr>
            <p:cNvPr id="81" name="rg_axisLabel_5_0">
              <a:extLst>
                <a:ext uri="{FF2B5EF4-FFF2-40B4-BE49-F238E27FC236}">
                  <a16:creationId xmlns="" xmlns:a16="http://schemas.microsoft.com/office/drawing/2014/main" id="{E8D83419-34ED-4578-B0B9-5EA6BBA0C7D8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</a:p>
          </p:txBody>
        </p:sp>
        <p:sp>
          <p:nvSpPr>
            <p:cNvPr id="83" name="rg_bar_0_0" hidden="1">
              <a:extLst>
                <a:ext uri="{FF2B5EF4-FFF2-40B4-BE49-F238E27FC236}">
                  <a16:creationId xmlns="" xmlns:a16="http://schemas.microsoft.com/office/drawing/2014/main" id="{148DC6A2-4068-4028-9D6E-EC4EBC504746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4" name="rg_bar_1_0">
              <a:extLst>
                <a:ext uri="{FF2B5EF4-FFF2-40B4-BE49-F238E27FC236}">
                  <a16:creationId xmlns="" xmlns:a16="http://schemas.microsoft.com/office/drawing/2014/main" id="{02B446CE-C1FF-441D-B702-E3DA7821701D}"/>
                </a:ext>
              </a:extLst>
            </p:cNvPr>
            <p:cNvSpPr txBox="1"/>
            <p:nvPr/>
          </p:nvSpPr>
          <p:spPr>
            <a:xfrm>
              <a:off x="5198869" y="3419094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5" name="rg_bar_2_0" hidden="1">
              <a:extLst>
                <a:ext uri="{FF2B5EF4-FFF2-40B4-BE49-F238E27FC236}">
                  <a16:creationId xmlns="" xmlns:a16="http://schemas.microsoft.com/office/drawing/2014/main" id="{DCA0A7F3-1DF9-470A-A792-E3BECBDD6037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6" name="rg_bar_3_0" hidden="1">
              <a:extLst>
                <a:ext uri="{FF2B5EF4-FFF2-40B4-BE49-F238E27FC236}">
                  <a16:creationId xmlns="" xmlns:a16="http://schemas.microsoft.com/office/drawing/2014/main" id="{75E2C27C-D25E-454B-B09D-8039B1C19666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7" name="rg_bar_4_0" hidden="1">
              <a:extLst>
                <a:ext uri="{FF2B5EF4-FFF2-40B4-BE49-F238E27FC236}">
                  <a16:creationId xmlns="" xmlns:a16="http://schemas.microsoft.com/office/drawing/2014/main" id="{F38A7206-D6C5-464A-BEC4-D08944005658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8" name="rg_bar_5_0" hidden="1">
              <a:extLst>
                <a:ext uri="{FF2B5EF4-FFF2-40B4-BE49-F238E27FC236}">
                  <a16:creationId xmlns="" xmlns:a16="http://schemas.microsoft.com/office/drawing/2014/main" id="{B961ED36-3234-4888-9716-077962E6610A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9" name="rg_barLabel_0_0">
              <a:extLst>
                <a:ext uri="{FF2B5EF4-FFF2-40B4-BE49-F238E27FC236}">
                  <a16:creationId xmlns="" xmlns:a16="http://schemas.microsoft.com/office/drawing/2014/main" id="{5BDD8C66-C189-40AD-87E1-640B3A6FF74E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0" name="rg_barLabel_1_0">
              <a:extLst>
                <a:ext uri="{FF2B5EF4-FFF2-40B4-BE49-F238E27FC236}">
                  <a16:creationId xmlns="" xmlns:a16="http://schemas.microsoft.com/office/drawing/2014/main" id="{BAD52CF6-EFD1-4DD0-B645-230298F4CD98}"/>
                </a:ext>
              </a:extLst>
            </p:cNvPr>
            <p:cNvSpPr txBox="1"/>
            <p:nvPr/>
          </p:nvSpPr>
          <p:spPr>
            <a:xfrm>
              <a:off x="14064442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</a:p>
          </p:txBody>
        </p:sp>
        <p:sp>
          <p:nvSpPr>
            <p:cNvPr id="91" name="rg_barLabel_2_0">
              <a:extLst>
                <a:ext uri="{FF2B5EF4-FFF2-40B4-BE49-F238E27FC236}">
                  <a16:creationId xmlns="" xmlns:a16="http://schemas.microsoft.com/office/drawing/2014/main" id="{13A4A16D-EC04-4740-BC82-E6B95E5670AF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2" name="rg_barLabel_3_0">
              <a:extLst>
                <a:ext uri="{FF2B5EF4-FFF2-40B4-BE49-F238E27FC236}">
                  <a16:creationId xmlns="" xmlns:a16="http://schemas.microsoft.com/office/drawing/2014/main" id="{50D01F46-4023-459D-9D41-FB940879129F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3" name="rg_barLabel_4_0">
              <a:extLst>
                <a:ext uri="{FF2B5EF4-FFF2-40B4-BE49-F238E27FC236}">
                  <a16:creationId xmlns="" xmlns:a16="http://schemas.microsoft.com/office/drawing/2014/main" id="{98BFE297-A5DE-4E22-BCCD-2EF07594BA2E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4" name="rg_barLabel_5_0">
              <a:extLst>
                <a:ext uri="{FF2B5EF4-FFF2-40B4-BE49-F238E27FC236}">
                  <a16:creationId xmlns="" xmlns:a16="http://schemas.microsoft.com/office/drawing/2014/main" id="{06620EAC-7E81-4320-B7F1-92F628DBAB7F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71B58B9D-C159-4D9E-9615-A4EE17277FC6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774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5_2142818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39D0A562-BB51-4427-A701-7567C8F73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07E27CB4-0654-44B8-9D7C-0E1A06B96B9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63DCF473-62AE-44C7-9197-F6FBAC68F891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5_2142818_1_-1_0_3_0_[3]">
            <a:extLst>
              <a:ext uri="{FF2B5EF4-FFF2-40B4-BE49-F238E27FC236}">
                <a16:creationId xmlns="" xmlns:a16="http://schemas.microsoft.com/office/drawing/2014/main" id="{67AF63F0-DB84-490A-93A1-401F76986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92" y="-4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deel uitmaakte van een gemeenschap (zoals een sociale groep, uw buurt, uw stad)?</a:t>
            </a: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459D6EBE-8FC0-45B9-875C-35874CFA1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4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FFC22FBA-A970-4F71-AE3B-2E1DEF4888B6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14BB60E6-DDB9-42B0-BF1B-3A17C30188A4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44A74087-1FD1-40D4-B637-C3EABEACCA4E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93EEC2FE-F01D-46D2-98F8-20B332B27553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C6B304CB-ED7A-4075-AF8F-6D8B21D03A45}"/>
              </a:ext>
            </a:extLst>
          </p:cNvPr>
          <p:cNvSpPr txBox="1"/>
          <p:nvPr/>
        </p:nvSpPr>
        <p:spPr>
          <a:xfrm>
            <a:off x="12980988" y="6781800"/>
            <a:ext cx="3048000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5BA4B968-9B82-43D1-853D-532A677885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740415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787783040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705624364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19403113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05278315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A42EFECB-CC59-4ACE-95A7-A74199D6F74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E906DDE2-F995-4FCA-AC45-861BC19FAAEB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4493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5_2142818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LAYOUT_BG_IMAGE_3">
            <a:extLst>
              <a:ext uri="{FF2B5EF4-FFF2-40B4-BE49-F238E27FC236}">
                <a16:creationId xmlns="" xmlns:a16="http://schemas.microsoft.com/office/drawing/2014/main" id="{1EB6E876-276C-45A9-95CB-D3E482006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6" name="S2V_LAYOUT_IMAGE_0_3">
            <a:extLst>
              <a:ext uri="{FF2B5EF4-FFF2-40B4-BE49-F238E27FC236}">
                <a16:creationId xmlns="" xmlns:a16="http://schemas.microsoft.com/office/drawing/2014/main" id="{00015E54-A19B-4E42-85F5-61F11611B0F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6" name="VoteExplanationBg_1">
            <a:extLst>
              <a:ext uri="{FF2B5EF4-FFF2-40B4-BE49-F238E27FC236}">
                <a16:creationId xmlns="" xmlns:a16="http://schemas.microsoft.com/office/drawing/2014/main" id="{17222729-8A5B-4C36-82C2-6E8262B94B8B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5_2142818_1_1_1_-1_0_[1]">
            <a:extLst>
              <a:ext uri="{FF2B5EF4-FFF2-40B4-BE49-F238E27FC236}">
                <a16:creationId xmlns="" xmlns:a16="http://schemas.microsoft.com/office/drawing/2014/main" id="{76264259-9D5C-4B99-9244-CC03B44EB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7" y="7948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deel uitmaakte van een gemeenschap (zoals een sociale groep, uw buurt, uw stad)?</a:t>
            </a:r>
          </a:p>
        </p:txBody>
      </p:sp>
      <p:grpSp>
        <p:nvGrpSpPr>
          <p:cNvPr id="44" name="vss_group_1">
            <a:extLst>
              <a:ext uri="{FF2B5EF4-FFF2-40B4-BE49-F238E27FC236}">
                <a16:creationId xmlns="" xmlns:a16="http://schemas.microsoft.com/office/drawing/2014/main" id="{2125E5FA-4A5B-4D30-943A-89F813A2347A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42" name="vss_text_0">
              <a:extLst>
                <a:ext uri="{FF2B5EF4-FFF2-40B4-BE49-F238E27FC236}">
                  <a16:creationId xmlns="" xmlns:a16="http://schemas.microsoft.com/office/drawing/2014/main" id="{7577AEF0-139C-46E3-A558-BAE63F909244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43" name="vss_light">
              <a:extLst>
                <a:ext uri="{FF2B5EF4-FFF2-40B4-BE49-F238E27FC236}">
                  <a16:creationId xmlns="" xmlns:a16="http://schemas.microsoft.com/office/drawing/2014/main" id="{C89AF0DF-91CE-4D56-9214-634D90F65E10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1" name="ExplanationsTable_0_0_1">
            <a:extLst>
              <a:ext uri="{FF2B5EF4-FFF2-40B4-BE49-F238E27FC236}">
                <a16:creationId xmlns="" xmlns:a16="http://schemas.microsoft.com/office/drawing/2014/main" id="{D06EE398-4788-4530-9322-BB26738BD8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831097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303528312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4190353814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63283939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400918405"/>
                  </a:ext>
                </a:extLst>
              </a:tr>
            </a:tbl>
          </a:graphicData>
        </a:graphic>
      </p:graphicFrame>
      <p:pic>
        <p:nvPicPr>
          <p:cNvPr id="54" name="Logo">
            <a:extLst>
              <a:ext uri="{FF2B5EF4-FFF2-40B4-BE49-F238E27FC236}">
                <a16:creationId xmlns="" xmlns:a16="http://schemas.microsoft.com/office/drawing/2014/main" id="{8C6CFDA8-EA11-40CB-B3CC-059250304A9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5" name="rg_group_1">
            <a:extLst>
              <a:ext uri="{FF2B5EF4-FFF2-40B4-BE49-F238E27FC236}">
                <a16:creationId xmlns="" xmlns:a16="http://schemas.microsoft.com/office/drawing/2014/main" id="{A2BF9C29-5BB7-4484-AE61-54CD6800C1A7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1" name="rg_background_0">
              <a:extLst>
                <a:ext uri="{FF2B5EF4-FFF2-40B4-BE49-F238E27FC236}">
                  <a16:creationId xmlns="" xmlns:a16="http://schemas.microsoft.com/office/drawing/2014/main" id="{89F599A6-3427-4826-9E28-7498C33F6421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nl-NL"/>
            </a:p>
          </p:txBody>
        </p:sp>
        <p:sp>
          <p:nvSpPr>
            <p:cNvPr id="62" name="rg_axis_0" hidden="1">
              <a:extLst>
                <a:ext uri="{FF2B5EF4-FFF2-40B4-BE49-F238E27FC236}">
                  <a16:creationId xmlns="" xmlns:a16="http://schemas.microsoft.com/office/drawing/2014/main" id="{9477E7F1-7BC8-4813-8D02-CDBD1464D77A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3" name="rg_axisTick_0" hidden="1">
              <a:extLst>
                <a:ext uri="{FF2B5EF4-FFF2-40B4-BE49-F238E27FC236}">
                  <a16:creationId xmlns="" xmlns:a16="http://schemas.microsoft.com/office/drawing/2014/main" id="{5B37C398-89EA-453C-8527-DA0EFD21C109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4" name="rg_axisTick_1" hidden="1">
              <a:extLst>
                <a:ext uri="{FF2B5EF4-FFF2-40B4-BE49-F238E27FC236}">
                  <a16:creationId xmlns="" xmlns:a16="http://schemas.microsoft.com/office/drawing/2014/main" id="{56AE48ED-DA3A-48EA-A679-0409F5E068C8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5" name="rg_axisTick_2" hidden="1">
              <a:extLst>
                <a:ext uri="{FF2B5EF4-FFF2-40B4-BE49-F238E27FC236}">
                  <a16:creationId xmlns="" xmlns:a16="http://schemas.microsoft.com/office/drawing/2014/main" id="{95E0706C-6749-46D0-ABDC-1EED79DE021B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6" name="rg_axisTick_3" hidden="1">
              <a:extLst>
                <a:ext uri="{FF2B5EF4-FFF2-40B4-BE49-F238E27FC236}">
                  <a16:creationId xmlns="" xmlns:a16="http://schemas.microsoft.com/office/drawing/2014/main" id="{BFE9806F-FEFB-4A1F-9DD6-E4E67AE90A2A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7" name="rg_axisTick_4" hidden="1">
              <a:extLst>
                <a:ext uri="{FF2B5EF4-FFF2-40B4-BE49-F238E27FC236}">
                  <a16:creationId xmlns="" xmlns:a16="http://schemas.microsoft.com/office/drawing/2014/main" id="{EFBECDB2-C96C-4993-BA43-E5E9719F2592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8" name="rg_axisTick_5" hidden="1">
              <a:extLst>
                <a:ext uri="{FF2B5EF4-FFF2-40B4-BE49-F238E27FC236}">
                  <a16:creationId xmlns="" xmlns:a16="http://schemas.microsoft.com/office/drawing/2014/main" id="{CF55BB47-B789-4A5F-90CF-34D0A8ADA9E8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9" name="rg_axisTick_6" hidden="1">
              <a:extLst>
                <a:ext uri="{FF2B5EF4-FFF2-40B4-BE49-F238E27FC236}">
                  <a16:creationId xmlns="" xmlns:a16="http://schemas.microsoft.com/office/drawing/2014/main" id="{0EB37A6E-C674-4DFA-9735-C0001694654F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0" name="rg_axisBullet_0_0">
              <a:extLst>
                <a:ext uri="{FF2B5EF4-FFF2-40B4-BE49-F238E27FC236}">
                  <a16:creationId xmlns="" xmlns:a16="http://schemas.microsoft.com/office/drawing/2014/main" id="{DADDE875-EA3B-485B-9DB2-96719AC8C47A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  <p:sp>
          <p:nvSpPr>
            <p:cNvPr id="71" name="rg_axisBullet_1_0">
              <a:extLst>
                <a:ext uri="{FF2B5EF4-FFF2-40B4-BE49-F238E27FC236}">
                  <a16:creationId xmlns="" xmlns:a16="http://schemas.microsoft.com/office/drawing/2014/main" id="{22B248D5-B53E-4F2E-B9F0-BDF574AC36EE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72" name="rg_axisBullet_2_0">
              <a:extLst>
                <a:ext uri="{FF2B5EF4-FFF2-40B4-BE49-F238E27FC236}">
                  <a16:creationId xmlns="" xmlns:a16="http://schemas.microsoft.com/office/drawing/2014/main" id="{C7B314E6-5E79-46D2-A97B-D4B3A62F13EC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73" name="rg_axisBullet_3_0">
              <a:extLst>
                <a:ext uri="{FF2B5EF4-FFF2-40B4-BE49-F238E27FC236}">
                  <a16:creationId xmlns="" xmlns:a16="http://schemas.microsoft.com/office/drawing/2014/main" id="{AD7926F3-2694-43B1-ADB8-37514F8E4EC6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</a:p>
          </p:txBody>
        </p:sp>
        <p:sp>
          <p:nvSpPr>
            <p:cNvPr id="74" name="rg_axisBullet_4_0">
              <a:extLst>
                <a:ext uri="{FF2B5EF4-FFF2-40B4-BE49-F238E27FC236}">
                  <a16:creationId xmlns="" xmlns:a16="http://schemas.microsoft.com/office/drawing/2014/main" id="{825B9BBB-F477-44E4-BD86-8457C353FC41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</a:p>
          </p:txBody>
        </p:sp>
        <p:sp>
          <p:nvSpPr>
            <p:cNvPr id="75" name="rg_axisBullet_5_0">
              <a:extLst>
                <a:ext uri="{FF2B5EF4-FFF2-40B4-BE49-F238E27FC236}">
                  <a16:creationId xmlns="" xmlns:a16="http://schemas.microsoft.com/office/drawing/2014/main" id="{FC1AD042-F074-4C50-9F0D-B14B002C391C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</a:p>
          </p:txBody>
        </p:sp>
        <p:sp>
          <p:nvSpPr>
            <p:cNvPr id="76" name="rg_axisLabel_0_0">
              <a:extLst>
                <a:ext uri="{FF2B5EF4-FFF2-40B4-BE49-F238E27FC236}">
                  <a16:creationId xmlns="" xmlns:a16="http://schemas.microsoft.com/office/drawing/2014/main" id="{3C4052CF-17B9-4777-B81D-0C2EC880617E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</a:p>
          </p:txBody>
        </p:sp>
        <p:sp>
          <p:nvSpPr>
            <p:cNvPr id="77" name="rg_axisLabel_1_0">
              <a:extLst>
                <a:ext uri="{FF2B5EF4-FFF2-40B4-BE49-F238E27FC236}">
                  <a16:creationId xmlns="" xmlns:a16="http://schemas.microsoft.com/office/drawing/2014/main" id="{627877ED-B879-4645-820E-840BC598E000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</a:p>
          </p:txBody>
        </p:sp>
        <p:sp>
          <p:nvSpPr>
            <p:cNvPr id="78" name="rg_axisLabel_2_0">
              <a:extLst>
                <a:ext uri="{FF2B5EF4-FFF2-40B4-BE49-F238E27FC236}">
                  <a16:creationId xmlns="" xmlns:a16="http://schemas.microsoft.com/office/drawing/2014/main" id="{75AE4D3B-51DC-4757-B92D-9330A4324E83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</a:p>
          </p:txBody>
        </p:sp>
        <p:sp>
          <p:nvSpPr>
            <p:cNvPr id="79" name="rg_axisLabel_3_0">
              <a:extLst>
                <a:ext uri="{FF2B5EF4-FFF2-40B4-BE49-F238E27FC236}">
                  <a16:creationId xmlns="" xmlns:a16="http://schemas.microsoft.com/office/drawing/2014/main" id="{694CDE15-3237-4DF6-A5CC-B2352AF07E9C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</a:p>
          </p:txBody>
        </p:sp>
        <p:sp>
          <p:nvSpPr>
            <p:cNvPr id="80" name="rg_axisLabel_4_0">
              <a:extLst>
                <a:ext uri="{FF2B5EF4-FFF2-40B4-BE49-F238E27FC236}">
                  <a16:creationId xmlns="" xmlns:a16="http://schemas.microsoft.com/office/drawing/2014/main" id="{ABED664C-2295-4B02-862C-9685F79A921F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</a:p>
          </p:txBody>
        </p:sp>
        <p:sp>
          <p:nvSpPr>
            <p:cNvPr id="81" name="rg_axisLabel_5_0">
              <a:extLst>
                <a:ext uri="{FF2B5EF4-FFF2-40B4-BE49-F238E27FC236}">
                  <a16:creationId xmlns="" xmlns:a16="http://schemas.microsoft.com/office/drawing/2014/main" id="{56825DBA-6F2F-4A02-AEE5-EDF01C9CC95E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</a:p>
          </p:txBody>
        </p:sp>
        <p:sp>
          <p:nvSpPr>
            <p:cNvPr id="83" name="rg_bar_0_0" hidden="1">
              <a:extLst>
                <a:ext uri="{FF2B5EF4-FFF2-40B4-BE49-F238E27FC236}">
                  <a16:creationId xmlns="" xmlns:a16="http://schemas.microsoft.com/office/drawing/2014/main" id="{22820E08-52B7-40D0-9EEF-C9354542A65B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4" name="rg_bar_1_0" hidden="1">
              <a:extLst>
                <a:ext uri="{FF2B5EF4-FFF2-40B4-BE49-F238E27FC236}">
                  <a16:creationId xmlns="" xmlns:a16="http://schemas.microsoft.com/office/drawing/2014/main" id="{D5F2302D-49CC-4DBB-B103-7DA5545972CF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5" name="rg_bar_2_0">
              <a:extLst>
                <a:ext uri="{FF2B5EF4-FFF2-40B4-BE49-F238E27FC236}">
                  <a16:creationId xmlns="" xmlns:a16="http://schemas.microsoft.com/office/drawing/2014/main" id="{38B01E27-67C1-4D7A-81F4-7B3737515F98}"/>
                </a:ext>
              </a:extLst>
            </p:cNvPr>
            <p:cNvSpPr txBox="1"/>
            <p:nvPr/>
          </p:nvSpPr>
          <p:spPr>
            <a:xfrm>
              <a:off x="5198870" y="4174490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6" name="rg_bar_3_0" hidden="1">
              <a:extLst>
                <a:ext uri="{FF2B5EF4-FFF2-40B4-BE49-F238E27FC236}">
                  <a16:creationId xmlns="" xmlns:a16="http://schemas.microsoft.com/office/drawing/2014/main" id="{FF496DB0-E489-463D-A6C7-4D29C072EA84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7" name="rg_bar_4_0" hidden="1">
              <a:extLst>
                <a:ext uri="{FF2B5EF4-FFF2-40B4-BE49-F238E27FC236}">
                  <a16:creationId xmlns="" xmlns:a16="http://schemas.microsoft.com/office/drawing/2014/main" id="{E98E72FB-ADEC-4A8C-A05E-364985755D63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8" name="rg_bar_5_0" hidden="1">
              <a:extLst>
                <a:ext uri="{FF2B5EF4-FFF2-40B4-BE49-F238E27FC236}">
                  <a16:creationId xmlns="" xmlns:a16="http://schemas.microsoft.com/office/drawing/2014/main" id="{6083BF47-EE20-4724-9A4C-3F0BF4A19458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9" name="rg_barLabel_0_0">
              <a:extLst>
                <a:ext uri="{FF2B5EF4-FFF2-40B4-BE49-F238E27FC236}">
                  <a16:creationId xmlns="" xmlns:a16="http://schemas.microsoft.com/office/drawing/2014/main" id="{7EFC9443-34D0-4C3D-AC02-3E1187AD120C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0" name="rg_barLabel_1_0">
              <a:extLst>
                <a:ext uri="{FF2B5EF4-FFF2-40B4-BE49-F238E27FC236}">
                  <a16:creationId xmlns="" xmlns:a16="http://schemas.microsoft.com/office/drawing/2014/main" id="{4FB6CCF7-CEA3-4591-8F88-2AF6559386B8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1" name="rg_barLabel_2_0">
              <a:extLst>
                <a:ext uri="{FF2B5EF4-FFF2-40B4-BE49-F238E27FC236}">
                  <a16:creationId xmlns="" xmlns:a16="http://schemas.microsoft.com/office/drawing/2014/main" id="{340C9FAF-2510-41D7-94B6-7F9E83910FFB}"/>
                </a:ext>
              </a:extLst>
            </p:cNvPr>
            <p:cNvSpPr txBox="1"/>
            <p:nvPr/>
          </p:nvSpPr>
          <p:spPr>
            <a:xfrm>
              <a:off x="14064442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</a:p>
          </p:txBody>
        </p:sp>
        <p:sp>
          <p:nvSpPr>
            <p:cNvPr id="92" name="rg_barLabel_3_0">
              <a:extLst>
                <a:ext uri="{FF2B5EF4-FFF2-40B4-BE49-F238E27FC236}">
                  <a16:creationId xmlns="" xmlns:a16="http://schemas.microsoft.com/office/drawing/2014/main" id="{C7B30CA9-9CF1-487C-AC85-00B7C582C1A7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3" name="rg_barLabel_4_0">
              <a:extLst>
                <a:ext uri="{FF2B5EF4-FFF2-40B4-BE49-F238E27FC236}">
                  <a16:creationId xmlns="" xmlns:a16="http://schemas.microsoft.com/office/drawing/2014/main" id="{3435A72C-EE31-4D77-BD46-7781C593F350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4" name="rg_barLabel_5_0">
              <a:extLst>
                <a:ext uri="{FF2B5EF4-FFF2-40B4-BE49-F238E27FC236}">
                  <a16:creationId xmlns="" xmlns:a16="http://schemas.microsoft.com/office/drawing/2014/main" id="{D02A79B5-A43A-4CDF-8274-19AFBBF2C890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905AC0A5-4454-4360-9966-9B9AC9E1C400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3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434273" y="359154"/>
            <a:ext cx="123079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MHC-SF: COREY KEYES</a:t>
            </a:r>
          </a:p>
        </p:txBody>
      </p:sp>
      <p:sp>
        <p:nvSpPr>
          <p:cNvPr id="2" name="Rechthoek 1"/>
          <p:cNvSpPr/>
          <p:nvPr/>
        </p:nvSpPr>
        <p:spPr>
          <a:xfrm>
            <a:off x="700645" y="2198735"/>
            <a:ext cx="3123210" cy="890649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Hoge mate </a:t>
            </a:r>
            <a:r>
              <a:rPr lang="nl-NL" dirty="0" err="1">
                <a:solidFill>
                  <a:schemeClr val="tx1"/>
                </a:solidFill>
                <a:latin typeface="Arial Narrow" panose="020B0606020202030204" pitchFamily="34" charset="0"/>
              </a:rPr>
              <a:t>hedonisch</a:t>
            </a:r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 welbevinden</a:t>
            </a:r>
          </a:p>
        </p:txBody>
      </p:sp>
      <p:sp>
        <p:nvSpPr>
          <p:cNvPr id="8" name="Rechthoek 7"/>
          <p:cNvSpPr/>
          <p:nvPr/>
        </p:nvSpPr>
        <p:spPr>
          <a:xfrm>
            <a:off x="4429497" y="2207272"/>
            <a:ext cx="3123210" cy="890649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Emotioneel of subjectief welbevinden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2183133" y="1159845"/>
            <a:ext cx="3028517" cy="432030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Positieve gevoelens</a:t>
            </a:r>
          </a:p>
        </p:txBody>
      </p:sp>
      <p:sp>
        <p:nvSpPr>
          <p:cNvPr id="14" name="Rechthoek 13"/>
          <p:cNvSpPr/>
          <p:nvPr/>
        </p:nvSpPr>
        <p:spPr>
          <a:xfrm>
            <a:off x="12183133" y="659993"/>
            <a:ext cx="3028517" cy="39935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Geluk</a:t>
            </a:r>
          </a:p>
        </p:txBody>
      </p:sp>
      <p:sp>
        <p:nvSpPr>
          <p:cNvPr id="15" name="Rechthoek 14"/>
          <p:cNvSpPr/>
          <p:nvPr/>
        </p:nvSpPr>
        <p:spPr>
          <a:xfrm>
            <a:off x="12183134" y="1697265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Levenstevredenheid</a:t>
            </a:r>
          </a:p>
        </p:txBody>
      </p:sp>
      <p:sp>
        <p:nvSpPr>
          <p:cNvPr id="16" name="Rechthoek 15"/>
          <p:cNvSpPr/>
          <p:nvPr/>
        </p:nvSpPr>
        <p:spPr>
          <a:xfrm>
            <a:off x="700645" y="5880234"/>
            <a:ext cx="3123210" cy="890649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Hoge mate </a:t>
            </a:r>
            <a:r>
              <a:rPr lang="nl-NL" dirty="0" err="1">
                <a:solidFill>
                  <a:schemeClr val="tx1"/>
                </a:solidFill>
                <a:latin typeface="Arial Narrow" panose="020B0606020202030204" pitchFamily="34" charset="0"/>
              </a:rPr>
              <a:t>eudaimonisch</a:t>
            </a:r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 welbevinden</a:t>
            </a:r>
          </a:p>
        </p:txBody>
      </p:sp>
      <p:sp>
        <p:nvSpPr>
          <p:cNvPr id="17" name="Rechthoek 16"/>
          <p:cNvSpPr/>
          <p:nvPr/>
        </p:nvSpPr>
        <p:spPr>
          <a:xfrm>
            <a:off x="4429497" y="7363955"/>
            <a:ext cx="3123210" cy="890649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Psychologisch welbevinden</a:t>
            </a:r>
          </a:p>
        </p:txBody>
      </p:sp>
      <p:sp>
        <p:nvSpPr>
          <p:cNvPr id="18" name="Rechthoek 17"/>
          <p:cNvSpPr/>
          <p:nvPr/>
        </p:nvSpPr>
        <p:spPr>
          <a:xfrm>
            <a:off x="4429497" y="4505162"/>
            <a:ext cx="3123210" cy="890649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Sociaal welbevinden</a:t>
            </a:r>
          </a:p>
        </p:txBody>
      </p:sp>
      <p:sp>
        <p:nvSpPr>
          <p:cNvPr id="27" name="Rechthoek 26"/>
          <p:cNvSpPr/>
          <p:nvPr/>
        </p:nvSpPr>
        <p:spPr>
          <a:xfrm>
            <a:off x="10384448" y="2658790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Sociale contributie</a:t>
            </a:r>
          </a:p>
        </p:txBody>
      </p:sp>
      <p:sp>
        <p:nvSpPr>
          <p:cNvPr id="28" name="Rechthoek 27"/>
          <p:cNvSpPr/>
          <p:nvPr/>
        </p:nvSpPr>
        <p:spPr>
          <a:xfrm>
            <a:off x="10384448" y="3206214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Sociale integratie</a:t>
            </a:r>
          </a:p>
        </p:txBody>
      </p:sp>
      <p:sp>
        <p:nvSpPr>
          <p:cNvPr id="29" name="Rechthoek 28"/>
          <p:cNvSpPr/>
          <p:nvPr/>
        </p:nvSpPr>
        <p:spPr>
          <a:xfrm>
            <a:off x="10384451" y="3752941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Sociale actualisatie</a:t>
            </a:r>
          </a:p>
        </p:txBody>
      </p:sp>
      <p:sp>
        <p:nvSpPr>
          <p:cNvPr id="30" name="Rechthoek 29"/>
          <p:cNvSpPr/>
          <p:nvPr/>
        </p:nvSpPr>
        <p:spPr>
          <a:xfrm>
            <a:off x="10384451" y="4300365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Sociale acceptatie</a:t>
            </a:r>
          </a:p>
        </p:txBody>
      </p:sp>
      <p:sp>
        <p:nvSpPr>
          <p:cNvPr id="31" name="Rechthoek 30"/>
          <p:cNvSpPr/>
          <p:nvPr/>
        </p:nvSpPr>
        <p:spPr>
          <a:xfrm>
            <a:off x="10384452" y="4846396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Sociale coherentie</a:t>
            </a:r>
          </a:p>
        </p:txBody>
      </p:sp>
      <p:sp>
        <p:nvSpPr>
          <p:cNvPr id="32" name="Rechthoek 31"/>
          <p:cNvSpPr/>
          <p:nvPr/>
        </p:nvSpPr>
        <p:spPr>
          <a:xfrm>
            <a:off x="9083643" y="8510512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Doel in het leven</a:t>
            </a:r>
          </a:p>
        </p:txBody>
      </p:sp>
      <p:sp>
        <p:nvSpPr>
          <p:cNvPr id="33" name="Rechthoek 32"/>
          <p:cNvSpPr/>
          <p:nvPr/>
        </p:nvSpPr>
        <p:spPr>
          <a:xfrm>
            <a:off x="9083642" y="7973863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Autonomie</a:t>
            </a:r>
          </a:p>
        </p:txBody>
      </p:sp>
      <p:sp>
        <p:nvSpPr>
          <p:cNvPr id="34" name="Rechthoek 33"/>
          <p:cNvSpPr/>
          <p:nvPr/>
        </p:nvSpPr>
        <p:spPr>
          <a:xfrm>
            <a:off x="9083641" y="7454890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Persoonlijke groei</a:t>
            </a:r>
          </a:p>
        </p:txBody>
      </p:sp>
      <p:sp>
        <p:nvSpPr>
          <p:cNvPr id="35" name="Rechthoek 34"/>
          <p:cNvSpPr/>
          <p:nvPr/>
        </p:nvSpPr>
        <p:spPr>
          <a:xfrm>
            <a:off x="9083640" y="6945299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Positieve relaties</a:t>
            </a:r>
          </a:p>
        </p:txBody>
      </p:sp>
      <p:sp>
        <p:nvSpPr>
          <p:cNvPr id="36" name="Rechthoek 35"/>
          <p:cNvSpPr/>
          <p:nvPr/>
        </p:nvSpPr>
        <p:spPr>
          <a:xfrm>
            <a:off x="9083639" y="6435708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Grip op je omgeving</a:t>
            </a:r>
          </a:p>
        </p:txBody>
      </p:sp>
      <p:sp>
        <p:nvSpPr>
          <p:cNvPr id="37" name="Rechthoek 36"/>
          <p:cNvSpPr/>
          <p:nvPr/>
        </p:nvSpPr>
        <p:spPr>
          <a:xfrm>
            <a:off x="9083638" y="5889677"/>
            <a:ext cx="3028517" cy="409595"/>
          </a:xfrm>
          <a:prstGeom prst="rect">
            <a:avLst/>
          </a:prstGeom>
          <a:solidFill>
            <a:schemeClr val="bg1"/>
          </a:solidFill>
          <a:ln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Arial Narrow" panose="020B0606020202030204" pitchFamily="34" charset="0"/>
              </a:rPr>
              <a:t>Zelfacceptatie</a:t>
            </a:r>
          </a:p>
        </p:txBody>
      </p:sp>
      <p:cxnSp>
        <p:nvCxnSpPr>
          <p:cNvPr id="9" name="Rechte verbindingslijn met pijl 8"/>
          <p:cNvCxnSpPr>
            <a:stCxn id="8" idx="3"/>
          </p:cNvCxnSpPr>
          <p:nvPr/>
        </p:nvCxnSpPr>
        <p:spPr>
          <a:xfrm flipV="1">
            <a:off x="7552707" y="1375860"/>
            <a:ext cx="4345999" cy="12767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>
            <a:stCxn id="18" idx="3"/>
          </p:cNvCxnSpPr>
          <p:nvPr/>
        </p:nvCxnSpPr>
        <p:spPr>
          <a:xfrm flipV="1">
            <a:off x="7552707" y="3957738"/>
            <a:ext cx="2576945" cy="9927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met pijl 25"/>
          <p:cNvCxnSpPr>
            <a:stCxn id="17" idx="3"/>
          </p:cNvCxnSpPr>
          <p:nvPr/>
        </p:nvCxnSpPr>
        <p:spPr>
          <a:xfrm flipV="1">
            <a:off x="7552707" y="7454890"/>
            <a:ext cx="1288472" cy="3543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kstvak 40"/>
          <p:cNvSpPr txBox="1"/>
          <p:nvPr/>
        </p:nvSpPr>
        <p:spPr>
          <a:xfrm>
            <a:off x="3849053" y="2190931"/>
            <a:ext cx="626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2" name="Tekstvak 41"/>
          <p:cNvSpPr txBox="1"/>
          <p:nvPr/>
        </p:nvSpPr>
        <p:spPr>
          <a:xfrm>
            <a:off x="3958202" y="5837607"/>
            <a:ext cx="626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5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38" name="Afbeelding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1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8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8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/>
      <p:bldP spid="4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6_2142819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C612D97D-0695-418D-9332-DE3EF6BFE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91723EC7-2403-4B47-B267-102028DECF5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AA6E3036-690F-478F-89CA-8BC57AD08FBA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6_2142819_1_-1_0_3_0_[3]">
            <a:extLst>
              <a:ext uri="{FF2B5EF4-FFF2-40B4-BE49-F238E27FC236}">
                <a16:creationId xmlns="" xmlns:a16="http://schemas.microsoft.com/office/drawing/2014/main" id="{9C6EE832-AC6D-437C-9A6D-ACF5C48E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50" y="-25269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onze samenleving beter wordt voor mensen?</a:t>
            </a: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B9DEB72A-C088-4BD9-9A89-02B252BA5E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4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FA9965B5-5325-49F8-B470-7F2D623ED6C9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0B41DE9D-637D-4F26-A76D-258BBB1FAF8E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FF7EEF65-AD77-4233-9D3C-49A722E991B7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AE54D8BC-F623-4974-86C4-C25FF8584FA8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4500A1DD-B516-4C30-A3F4-2CF5FD3CF6FE}"/>
              </a:ext>
            </a:extLst>
          </p:cNvPr>
          <p:cNvSpPr txBox="1"/>
          <p:nvPr/>
        </p:nvSpPr>
        <p:spPr>
          <a:xfrm>
            <a:off x="12980988" y="6781800"/>
            <a:ext cx="3048000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0A3A4F43-1613-479E-9468-FAB33B3F32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40725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955959196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444042786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6257372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137687921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19D0729D-AEB6-48FF-8B48-9F12243FAC2B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010C0386-94C6-48E5-BE8F-1D0483DC1CB7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8217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6_2142819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LAYOUT_BG_IMAGE_3">
            <a:extLst>
              <a:ext uri="{FF2B5EF4-FFF2-40B4-BE49-F238E27FC236}">
                <a16:creationId xmlns="" xmlns:a16="http://schemas.microsoft.com/office/drawing/2014/main" id="{EB58094F-DACC-48D9-BB24-7F79B13F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6" name="S2V_LAYOUT_IMAGE_0_3">
            <a:extLst>
              <a:ext uri="{FF2B5EF4-FFF2-40B4-BE49-F238E27FC236}">
                <a16:creationId xmlns="" xmlns:a16="http://schemas.microsoft.com/office/drawing/2014/main" id="{DC481CA2-8673-4143-9F0E-53C3DBD984D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6" name="VoteExplanationBg_1">
            <a:extLst>
              <a:ext uri="{FF2B5EF4-FFF2-40B4-BE49-F238E27FC236}">
                <a16:creationId xmlns="" xmlns:a16="http://schemas.microsoft.com/office/drawing/2014/main" id="{4711AF9C-D92D-4500-9481-1C7BE5EEEFA2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nl-NL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6_2142819_1_1_1_-1_0_[1]">
            <a:extLst>
              <a:ext uri="{FF2B5EF4-FFF2-40B4-BE49-F238E27FC236}">
                <a16:creationId xmlns="" xmlns:a16="http://schemas.microsoft.com/office/drawing/2014/main" id="{871A5428-4416-41FE-8F47-81FD3B90B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55" y="-18968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onze samenleving beter wordt voor mensen?</a:t>
            </a:r>
          </a:p>
        </p:txBody>
      </p:sp>
      <p:grpSp>
        <p:nvGrpSpPr>
          <p:cNvPr id="44" name="vss_group_1">
            <a:extLst>
              <a:ext uri="{FF2B5EF4-FFF2-40B4-BE49-F238E27FC236}">
                <a16:creationId xmlns="" xmlns:a16="http://schemas.microsoft.com/office/drawing/2014/main" id="{287D7233-137B-4798-932A-BAFE60DCB7C0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4758988" y="7670800"/>
            <a:chExt cx="1397000" cy="355600"/>
          </a:xfrm>
        </p:grpSpPr>
        <p:sp>
          <p:nvSpPr>
            <p:cNvPr id="42" name="vss_text_0">
              <a:extLst>
                <a:ext uri="{FF2B5EF4-FFF2-40B4-BE49-F238E27FC236}">
                  <a16:creationId xmlns="" xmlns:a16="http://schemas.microsoft.com/office/drawing/2014/main" id="{4064EF51-91A7-411F-83C2-2834E23CA85D}"/>
                </a:ext>
              </a:extLst>
            </p:cNvPr>
            <p:cNvSpPr/>
            <p:nvPr/>
          </p:nvSpPr>
          <p:spPr>
            <a:xfrm>
              <a:off x="14758988" y="7670800"/>
              <a:ext cx="1397000" cy="355600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</a:p>
          </p:txBody>
        </p:sp>
        <p:sp>
          <p:nvSpPr>
            <p:cNvPr id="43" name="vss_light">
              <a:extLst>
                <a:ext uri="{FF2B5EF4-FFF2-40B4-BE49-F238E27FC236}">
                  <a16:creationId xmlns="" xmlns:a16="http://schemas.microsoft.com/office/drawing/2014/main" id="{D19D7EEF-B527-4A6A-8262-43DE7A658C50}"/>
                </a:ext>
              </a:extLst>
            </p:cNvPr>
            <p:cNvSpPr/>
            <p:nvPr/>
          </p:nvSpPr>
          <p:spPr>
            <a:xfrm>
              <a:off x="14816132" y="7727950"/>
              <a:ext cx="152385" cy="1524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nl-NL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1" name="ExplanationsTable_0_0_1">
            <a:extLst>
              <a:ext uri="{FF2B5EF4-FFF2-40B4-BE49-F238E27FC236}">
                <a16:creationId xmlns="" xmlns:a16="http://schemas.microsoft.com/office/drawing/2014/main" id="{D309AD5B-8324-4384-B11E-E7F3F64E7C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746483"/>
              </p:ext>
            </p:extLst>
          </p:nvPr>
        </p:nvGraphicFramePr>
        <p:xfrm>
          <a:off x="251994" y="7924190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196627170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759263698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44592980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687045513"/>
                  </a:ext>
                </a:extLst>
              </a:tr>
            </a:tbl>
          </a:graphicData>
        </a:graphic>
      </p:graphicFrame>
      <p:pic>
        <p:nvPicPr>
          <p:cNvPr id="54" name="Logo">
            <a:extLst>
              <a:ext uri="{FF2B5EF4-FFF2-40B4-BE49-F238E27FC236}">
                <a16:creationId xmlns="" xmlns:a16="http://schemas.microsoft.com/office/drawing/2014/main" id="{F331A09E-4F12-441E-84EB-CECE83A9BFA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5" name="rg_group_1">
            <a:extLst>
              <a:ext uri="{FF2B5EF4-FFF2-40B4-BE49-F238E27FC236}">
                <a16:creationId xmlns="" xmlns:a16="http://schemas.microsoft.com/office/drawing/2014/main" id="{50C0BAA9-C9CD-4CA1-8CF1-EA762D379D60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1" name="rg_background_0">
              <a:extLst>
                <a:ext uri="{FF2B5EF4-FFF2-40B4-BE49-F238E27FC236}">
                  <a16:creationId xmlns="" xmlns:a16="http://schemas.microsoft.com/office/drawing/2014/main" id="{77675891-046F-4EFD-9C86-93D5DF78A356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nl-NL"/>
            </a:p>
          </p:txBody>
        </p:sp>
        <p:sp>
          <p:nvSpPr>
            <p:cNvPr id="62" name="rg_axis_0" hidden="1">
              <a:extLst>
                <a:ext uri="{FF2B5EF4-FFF2-40B4-BE49-F238E27FC236}">
                  <a16:creationId xmlns="" xmlns:a16="http://schemas.microsoft.com/office/drawing/2014/main" id="{014D9172-0247-457C-B79E-47D9FBE0F706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3" name="rg_axisTick_0" hidden="1">
              <a:extLst>
                <a:ext uri="{FF2B5EF4-FFF2-40B4-BE49-F238E27FC236}">
                  <a16:creationId xmlns="" xmlns:a16="http://schemas.microsoft.com/office/drawing/2014/main" id="{3A36F5BF-4AFA-4C67-8B2A-EE092BB8BC46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4" name="rg_axisTick_1" hidden="1">
              <a:extLst>
                <a:ext uri="{FF2B5EF4-FFF2-40B4-BE49-F238E27FC236}">
                  <a16:creationId xmlns="" xmlns:a16="http://schemas.microsoft.com/office/drawing/2014/main" id="{4CF37C56-9687-4C7C-9D9C-D70EC5CF6E8B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5" name="rg_axisTick_2" hidden="1">
              <a:extLst>
                <a:ext uri="{FF2B5EF4-FFF2-40B4-BE49-F238E27FC236}">
                  <a16:creationId xmlns="" xmlns:a16="http://schemas.microsoft.com/office/drawing/2014/main" id="{0F668408-56BD-4F21-BD4A-9AA783561CC3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6" name="rg_axisTick_3" hidden="1">
              <a:extLst>
                <a:ext uri="{FF2B5EF4-FFF2-40B4-BE49-F238E27FC236}">
                  <a16:creationId xmlns="" xmlns:a16="http://schemas.microsoft.com/office/drawing/2014/main" id="{5F8D1190-A69C-477F-8244-74E8D3BE7289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7" name="rg_axisTick_4" hidden="1">
              <a:extLst>
                <a:ext uri="{FF2B5EF4-FFF2-40B4-BE49-F238E27FC236}">
                  <a16:creationId xmlns="" xmlns:a16="http://schemas.microsoft.com/office/drawing/2014/main" id="{FA6DF8BA-9F87-4715-85A4-23C4140A7CCC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8" name="rg_axisTick_5" hidden="1">
              <a:extLst>
                <a:ext uri="{FF2B5EF4-FFF2-40B4-BE49-F238E27FC236}">
                  <a16:creationId xmlns="" xmlns:a16="http://schemas.microsoft.com/office/drawing/2014/main" id="{A36045B5-1D0D-4CEB-BB18-A487BA5D8D43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69" name="rg_axisTick_6" hidden="1">
              <a:extLst>
                <a:ext uri="{FF2B5EF4-FFF2-40B4-BE49-F238E27FC236}">
                  <a16:creationId xmlns="" xmlns:a16="http://schemas.microsoft.com/office/drawing/2014/main" id="{9007BC22-057C-4C7E-9B98-10580D9703C8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70" name="rg_axisBullet_0_0">
              <a:extLst>
                <a:ext uri="{FF2B5EF4-FFF2-40B4-BE49-F238E27FC236}">
                  <a16:creationId xmlns="" xmlns:a16="http://schemas.microsoft.com/office/drawing/2014/main" id="{CC159866-691A-41B3-9D9F-A9DC9920F564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</a:p>
          </p:txBody>
        </p:sp>
        <p:sp>
          <p:nvSpPr>
            <p:cNvPr id="71" name="rg_axisBullet_1_0">
              <a:extLst>
                <a:ext uri="{FF2B5EF4-FFF2-40B4-BE49-F238E27FC236}">
                  <a16:creationId xmlns="" xmlns:a16="http://schemas.microsoft.com/office/drawing/2014/main" id="{B0E3E1DB-65CB-4004-B47B-530B72686AB2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</a:p>
          </p:txBody>
        </p:sp>
        <p:sp>
          <p:nvSpPr>
            <p:cNvPr id="72" name="rg_axisBullet_2_0">
              <a:extLst>
                <a:ext uri="{FF2B5EF4-FFF2-40B4-BE49-F238E27FC236}">
                  <a16:creationId xmlns="" xmlns:a16="http://schemas.microsoft.com/office/drawing/2014/main" id="{4E8F68FD-388B-402F-8E69-0DDBB5E8E7E5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</a:p>
          </p:txBody>
        </p:sp>
        <p:sp>
          <p:nvSpPr>
            <p:cNvPr id="73" name="rg_axisBullet_3_0">
              <a:extLst>
                <a:ext uri="{FF2B5EF4-FFF2-40B4-BE49-F238E27FC236}">
                  <a16:creationId xmlns="" xmlns:a16="http://schemas.microsoft.com/office/drawing/2014/main" id="{0E6BD521-907F-4484-B1A0-9BB27C0F16A1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</a:p>
          </p:txBody>
        </p:sp>
        <p:sp>
          <p:nvSpPr>
            <p:cNvPr id="74" name="rg_axisBullet_4_0">
              <a:extLst>
                <a:ext uri="{FF2B5EF4-FFF2-40B4-BE49-F238E27FC236}">
                  <a16:creationId xmlns="" xmlns:a16="http://schemas.microsoft.com/office/drawing/2014/main" id="{E57E1DCD-3928-4CA0-A913-A3B0B2EEFD53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</a:p>
          </p:txBody>
        </p:sp>
        <p:sp>
          <p:nvSpPr>
            <p:cNvPr id="75" name="rg_axisBullet_5_0">
              <a:extLst>
                <a:ext uri="{FF2B5EF4-FFF2-40B4-BE49-F238E27FC236}">
                  <a16:creationId xmlns="" xmlns:a16="http://schemas.microsoft.com/office/drawing/2014/main" id="{3B9C3FAE-4C59-4550-A6B2-BEB0E370B4CA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</a:p>
          </p:txBody>
        </p:sp>
        <p:sp>
          <p:nvSpPr>
            <p:cNvPr id="76" name="rg_axisLabel_0_0">
              <a:extLst>
                <a:ext uri="{FF2B5EF4-FFF2-40B4-BE49-F238E27FC236}">
                  <a16:creationId xmlns="" xmlns:a16="http://schemas.microsoft.com/office/drawing/2014/main" id="{526B3B3C-D680-4D09-A2E5-4B65A47E5A43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</a:p>
          </p:txBody>
        </p:sp>
        <p:sp>
          <p:nvSpPr>
            <p:cNvPr id="77" name="rg_axisLabel_1_0">
              <a:extLst>
                <a:ext uri="{FF2B5EF4-FFF2-40B4-BE49-F238E27FC236}">
                  <a16:creationId xmlns="" xmlns:a16="http://schemas.microsoft.com/office/drawing/2014/main" id="{73CA45CF-77FF-4967-B02F-7FAD13DBFD8D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</a:p>
          </p:txBody>
        </p:sp>
        <p:sp>
          <p:nvSpPr>
            <p:cNvPr id="78" name="rg_axisLabel_2_0">
              <a:extLst>
                <a:ext uri="{FF2B5EF4-FFF2-40B4-BE49-F238E27FC236}">
                  <a16:creationId xmlns="" xmlns:a16="http://schemas.microsoft.com/office/drawing/2014/main" id="{E03EE76B-B7A7-4AD9-B8B6-3C9948C595D4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</a:p>
          </p:txBody>
        </p:sp>
        <p:sp>
          <p:nvSpPr>
            <p:cNvPr id="79" name="rg_axisLabel_3_0">
              <a:extLst>
                <a:ext uri="{FF2B5EF4-FFF2-40B4-BE49-F238E27FC236}">
                  <a16:creationId xmlns="" xmlns:a16="http://schemas.microsoft.com/office/drawing/2014/main" id="{04EA14BC-4299-42D9-A380-9369E35165AB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</a:p>
          </p:txBody>
        </p:sp>
        <p:sp>
          <p:nvSpPr>
            <p:cNvPr id="80" name="rg_axisLabel_4_0">
              <a:extLst>
                <a:ext uri="{FF2B5EF4-FFF2-40B4-BE49-F238E27FC236}">
                  <a16:creationId xmlns="" xmlns:a16="http://schemas.microsoft.com/office/drawing/2014/main" id="{E10E72FA-080C-42DB-8CA6-AFECD693AD9B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</a:p>
          </p:txBody>
        </p:sp>
        <p:sp>
          <p:nvSpPr>
            <p:cNvPr id="81" name="rg_axisLabel_5_0">
              <a:extLst>
                <a:ext uri="{FF2B5EF4-FFF2-40B4-BE49-F238E27FC236}">
                  <a16:creationId xmlns="" xmlns:a16="http://schemas.microsoft.com/office/drawing/2014/main" id="{98898B07-23EF-4441-B35D-1EB69F12D009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</a:p>
          </p:txBody>
        </p:sp>
        <p:sp>
          <p:nvSpPr>
            <p:cNvPr id="83" name="rg_bar_0_0" hidden="1">
              <a:extLst>
                <a:ext uri="{FF2B5EF4-FFF2-40B4-BE49-F238E27FC236}">
                  <a16:creationId xmlns="" xmlns:a16="http://schemas.microsoft.com/office/drawing/2014/main" id="{4E298546-66DB-4E5F-BA06-BA7E70DE0ABE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4" name="rg_bar_1_0" hidden="1">
              <a:extLst>
                <a:ext uri="{FF2B5EF4-FFF2-40B4-BE49-F238E27FC236}">
                  <a16:creationId xmlns="" xmlns:a16="http://schemas.microsoft.com/office/drawing/2014/main" id="{61C7994D-E36D-4A29-AA83-8FFB9D1AB0AC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5" name="rg_bar_2_0">
              <a:extLst>
                <a:ext uri="{FF2B5EF4-FFF2-40B4-BE49-F238E27FC236}">
                  <a16:creationId xmlns="" xmlns:a16="http://schemas.microsoft.com/office/drawing/2014/main" id="{FA204A39-9883-4B8D-87FA-A4B354FA4D54}"/>
                </a:ext>
              </a:extLst>
            </p:cNvPr>
            <p:cNvSpPr txBox="1"/>
            <p:nvPr/>
          </p:nvSpPr>
          <p:spPr>
            <a:xfrm>
              <a:off x="5198870" y="4174490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6" name="rg_bar_3_0" hidden="1">
              <a:extLst>
                <a:ext uri="{FF2B5EF4-FFF2-40B4-BE49-F238E27FC236}">
                  <a16:creationId xmlns="" xmlns:a16="http://schemas.microsoft.com/office/drawing/2014/main" id="{BD61F045-3E2E-4F81-9E97-E9C7210A9F6F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7" name="rg_bar_4_0" hidden="1">
              <a:extLst>
                <a:ext uri="{FF2B5EF4-FFF2-40B4-BE49-F238E27FC236}">
                  <a16:creationId xmlns="" xmlns:a16="http://schemas.microsoft.com/office/drawing/2014/main" id="{DAB684B4-D482-4B84-84F9-5BD245A3D1A5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8" name="rg_bar_5_0" hidden="1">
              <a:extLst>
                <a:ext uri="{FF2B5EF4-FFF2-40B4-BE49-F238E27FC236}">
                  <a16:creationId xmlns="" xmlns:a16="http://schemas.microsoft.com/office/drawing/2014/main" id="{8C832523-B0C3-419F-A6C3-9FB8B7B22848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nl-NL"/>
            </a:p>
          </p:txBody>
        </p:sp>
        <p:sp>
          <p:nvSpPr>
            <p:cNvPr id="89" name="rg_barLabel_0_0">
              <a:extLst>
                <a:ext uri="{FF2B5EF4-FFF2-40B4-BE49-F238E27FC236}">
                  <a16:creationId xmlns="" xmlns:a16="http://schemas.microsoft.com/office/drawing/2014/main" id="{171C591E-6464-45FB-9138-D154A4700E27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0" name="rg_barLabel_1_0">
              <a:extLst>
                <a:ext uri="{FF2B5EF4-FFF2-40B4-BE49-F238E27FC236}">
                  <a16:creationId xmlns="" xmlns:a16="http://schemas.microsoft.com/office/drawing/2014/main" id="{4A651DBC-E263-47D3-A8C6-D2C6E57F82A9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1" name="rg_barLabel_2_0">
              <a:extLst>
                <a:ext uri="{FF2B5EF4-FFF2-40B4-BE49-F238E27FC236}">
                  <a16:creationId xmlns="" xmlns:a16="http://schemas.microsoft.com/office/drawing/2014/main" id="{236E4F2F-FCFB-453B-BF62-EB49484BA09B}"/>
                </a:ext>
              </a:extLst>
            </p:cNvPr>
            <p:cNvSpPr txBox="1"/>
            <p:nvPr/>
          </p:nvSpPr>
          <p:spPr>
            <a:xfrm>
              <a:off x="14064442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</a:p>
          </p:txBody>
        </p:sp>
        <p:sp>
          <p:nvSpPr>
            <p:cNvPr id="92" name="rg_barLabel_3_0">
              <a:extLst>
                <a:ext uri="{FF2B5EF4-FFF2-40B4-BE49-F238E27FC236}">
                  <a16:creationId xmlns="" xmlns:a16="http://schemas.microsoft.com/office/drawing/2014/main" id="{D4AD43BD-DE98-45DE-9507-5D14973FC9ED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3" name="rg_barLabel_4_0">
              <a:extLst>
                <a:ext uri="{FF2B5EF4-FFF2-40B4-BE49-F238E27FC236}">
                  <a16:creationId xmlns="" xmlns:a16="http://schemas.microsoft.com/office/drawing/2014/main" id="{69E3D9C2-8250-4308-9A1A-311124B00025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  <p:sp>
          <p:nvSpPr>
            <p:cNvPr id="94" name="rg_barLabel_5_0">
              <a:extLst>
                <a:ext uri="{FF2B5EF4-FFF2-40B4-BE49-F238E27FC236}">
                  <a16:creationId xmlns="" xmlns:a16="http://schemas.microsoft.com/office/drawing/2014/main" id="{5131CB9F-943D-4CA1-83F4-30390EC4B942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8D53F4B4-3FE1-44A3-B3BC-920521530F24}"/>
              </a:ext>
            </a:extLst>
          </p:cNvPr>
          <p:cNvSpPr txBox="1"/>
          <p:nvPr/>
        </p:nvSpPr>
        <p:spPr>
          <a:xfrm>
            <a:off x="251994" y="7924190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44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7_2142820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LAYOUT_BG_IMAGE_3">
            <a:extLst>
              <a:ext uri="{FF2B5EF4-FFF2-40B4-BE49-F238E27FC236}">
                <a16:creationId xmlns="" xmlns:a16="http://schemas.microsoft.com/office/drawing/2014/main" id="{253A81DB-1DA5-485E-810D-B37C2E7B9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27" name="S2V_LAYOUT_IMAGE_0_3">
            <a:extLst>
              <a:ext uri="{FF2B5EF4-FFF2-40B4-BE49-F238E27FC236}">
                <a16:creationId xmlns="" xmlns:a16="http://schemas.microsoft.com/office/drawing/2014/main" id="{1741B55A-B869-4241-9009-4B67E3C37D7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C79BF7C3-DD1F-4F90-9271-0F46DA25E829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7_2142820_1_-1_0_3_0_[3]">
            <a:extLst>
              <a:ext uri="{FF2B5EF4-FFF2-40B4-BE49-F238E27FC236}">
                <a16:creationId xmlns="" xmlns:a16="http://schemas.microsoft.com/office/drawing/2014/main" id="{830A201D-31E5-4DEE-A061-7A8D74850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12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mensen in principe goed zijn?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FB5E72D5-A754-4128-B074-4E8FDB0730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2" y="2404534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9272B647-D552-457E-A8BF-81A33290CF55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030BF168-B1BC-4D94-9A2A-24403CB07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432354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584998462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062432470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40323431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57176446"/>
                  </a:ext>
                </a:extLst>
              </a:tr>
            </a:tbl>
          </a:graphicData>
        </a:graphic>
      </p:graphicFrame>
      <p:grpSp>
        <p:nvGrpSpPr>
          <p:cNvPr id="22" name="vss_group_1">
            <a:extLst>
              <a:ext uri="{FF2B5EF4-FFF2-40B4-BE49-F238E27FC236}">
                <a16:creationId xmlns="" xmlns:a16="http://schemas.microsoft.com/office/drawing/2014/main" id="{836FFCE5-8E00-44EB-8ABC-67195ED2CD34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20" name="vss_text_0">
              <a:extLst>
                <a:ext uri="{FF2B5EF4-FFF2-40B4-BE49-F238E27FC236}">
                  <a16:creationId xmlns="" xmlns:a16="http://schemas.microsoft.com/office/drawing/2014/main" id="{1272E2ED-5BFC-4BDB-8240-3BD97D76AD92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vss_light">
              <a:extLst>
                <a:ext uri="{FF2B5EF4-FFF2-40B4-BE49-F238E27FC236}">
                  <a16:creationId xmlns="" xmlns:a16="http://schemas.microsoft.com/office/drawing/2014/main" id="{F837E7F5-2C8F-4C84-9316-F1191E19D9E9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3" name="VotesStatusExplanation0">
            <a:extLst>
              <a:ext uri="{FF2B5EF4-FFF2-40B4-BE49-F238E27FC236}">
                <a16:creationId xmlns="" xmlns:a16="http://schemas.microsoft.com/office/drawing/2014/main" id="{01F4AA5C-8F7A-4BC1-BDC9-A0C9C4915455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pic>
        <p:nvPicPr>
          <p:cNvPr id="25" name="Logo">
            <a:extLst>
              <a:ext uri="{FF2B5EF4-FFF2-40B4-BE49-F238E27FC236}">
                <a16:creationId xmlns="" xmlns:a16="http://schemas.microsoft.com/office/drawing/2014/main" id="{1D5E87DC-A073-4A1C-B6BD-387E605E095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5F83A07C-7B46-4402-8E43-34DEFAE0C786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430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7_2142820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LAYOUT_BG_IMAGE_3">
            <a:extLst>
              <a:ext uri="{FF2B5EF4-FFF2-40B4-BE49-F238E27FC236}">
                <a16:creationId xmlns="" xmlns:a16="http://schemas.microsoft.com/office/drawing/2014/main" id="{2164CD25-D0C5-4F52-97E1-D921D12D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00" name="S2V_LAYOUT_IMAGE_0_3">
            <a:extLst>
              <a:ext uri="{FF2B5EF4-FFF2-40B4-BE49-F238E27FC236}">
                <a16:creationId xmlns="" xmlns:a16="http://schemas.microsoft.com/office/drawing/2014/main" id="{F240F45A-05E9-48B2-B803-23FACAD5BF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8FCAA619-0C26-4EFA-9F6A-7D5B9ED5816E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7_2142820_1_1_1_-1_0_[1]">
            <a:extLst>
              <a:ext uri="{FF2B5EF4-FFF2-40B4-BE49-F238E27FC236}">
                <a16:creationId xmlns="" xmlns:a16="http://schemas.microsoft.com/office/drawing/2014/main" id="{331EFE8B-8E1E-4A85-9D0A-6EDA4B1D1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53" y="-25706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mensen in principe goed zijn?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4D9FC5FE-41A0-4EFB-B3F7-4930B0033369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67EA6EAE-FF7A-42DF-A17E-18DC4C0F6EFF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4261B9F9-8F23-4CC4-A8D2-15861F938E47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098CD36A-8AD5-41B1-80BA-C0477BE4D6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182197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076129200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839786532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76714048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682204501"/>
                  </a:ext>
                </a:extLst>
              </a:tr>
            </a:tbl>
          </a:graphicData>
        </a:graphic>
      </p:graphicFrame>
      <p:pic>
        <p:nvPicPr>
          <p:cNvPr id="98" name="Logo">
            <a:extLst>
              <a:ext uri="{FF2B5EF4-FFF2-40B4-BE49-F238E27FC236}">
                <a16:creationId xmlns="" xmlns:a16="http://schemas.microsoft.com/office/drawing/2014/main" id="{75BC5341-6545-4779-BAC6-2B2645ACAE0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139" name="rg_group_1">
            <a:extLst>
              <a:ext uri="{FF2B5EF4-FFF2-40B4-BE49-F238E27FC236}">
                <a16:creationId xmlns="" xmlns:a16="http://schemas.microsoft.com/office/drawing/2014/main" id="{A7EC9AA9-EDE1-4291-A3F6-E9EE0618E95D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4" y="2438400"/>
            <a:chExt cx="14022169" cy="4608576"/>
          </a:xfrm>
        </p:grpSpPr>
        <p:sp>
          <p:nvSpPr>
            <p:cNvPr id="105" name="rg_background_0">
              <a:extLst>
                <a:ext uri="{FF2B5EF4-FFF2-40B4-BE49-F238E27FC236}">
                  <a16:creationId xmlns="" xmlns:a16="http://schemas.microsoft.com/office/drawing/2014/main" id="{DB5F74D8-CF14-4F06-801D-469330C3CFBE}"/>
                </a:ext>
              </a:extLst>
            </p:cNvPr>
            <p:cNvSpPr txBox="1"/>
            <p:nvPr/>
          </p:nvSpPr>
          <p:spPr>
            <a:xfrm>
              <a:off x="1121774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106" name="rg_axis_0" hidden="1">
              <a:extLst>
                <a:ext uri="{FF2B5EF4-FFF2-40B4-BE49-F238E27FC236}">
                  <a16:creationId xmlns="" xmlns:a16="http://schemas.microsoft.com/office/drawing/2014/main" id="{5CD080B7-3237-4A68-8A7F-1B494B7F7779}"/>
                </a:ext>
              </a:extLst>
            </p:cNvPr>
            <p:cNvSpPr txBox="1"/>
            <p:nvPr/>
          </p:nvSpPr>
          <p:spPr>
            <a:xfrm>
              <a:off x="5186171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07" name="rg_axisTick_0" hidden="1">
              <a:extLst>
                <a:ext uri="{FF2B5EF4-FFF2-40B4-BE49-F238E27FC236}">
                  <a16:creationId xmlns="" xmlns:a16="http://schemas.microsoft.com/office/drawing/2014/main" id="{FD400F2B-CF93-420E-8D9C-AD245BA516A5}"/>
                </a:ext>
              </a:extLst>
            </p:cNvPr>
            <p:cNvSpPr txBox="1"/>
            <p:nvPr/>
          </p:nvSpPr>
          <p:spPr>
            <a:xfrm>
              <a:off x="5122671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08" name="rg_axisTick_1" hidden="1">
              <a:extLst>
                <a:ext uri="{FF2B5EF4-FFF2-40B4-BE49-F238E27FC236}">
                  <a16:creationId xmlns="" xmlns:a16="http://schemas.microsoft.com/office/drawing/2014/main" id="{80979075-41CD-4DA9-89D0-E4F38CCE428B}"/>
                </a:ext>
              </a:extLst>
            </p:cNvPr>
            <p:cNvSpPr txBox="1"/>
            <p:nvPr/>
          </p:nvSpPr>
          <p:spPr>
            <a:xfrm>
              <a:off x="5122671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09" name="rg_axisTick_2" hidden="1">
              <a:extLst>
                <a:ext uri="{FF2B5EF4-FFF2-40B4-BE49-F238E27FC236}">
                  <a16:creationId xmlns="" xmlns:a16="http://schemas.microsoft.com/office/drawing/2014/main" id="{24F3AA47-567B-4A9C-8FE8-0F5EE3F890CA}"/>
                </a:ext>
              </a:extLst>
            </p:cNvPr>
            <p:cNvSpPr txBox="1"/>
            <p:nvPr/>
          </p:nvSpPr>
          <p:spPr>
            <a:xfrm>
              <a:off x="5122671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10" name="rg_axisTick_3" hidden="1">
              <a:extLst>
                <a:ext uri="{FF2B5EF4-FFF2-40B4-BE49-F238E27FC236}">
                  <a16:creationId xmlns="" xmlns:a16="http://schemas.microsoft.com/office/drawing/2014/main" id="{3FF1DAF9-4700-46BF-A5E8-6F64C8301C98}"/>
                </a:ext>
              </a:extLst>
            </p:cNvPr>
            <p:cNvSpPr txBox="1"/>
            <p:nvPr/>
          </p:nvSpPr>
          <p:spPr>
            <a:xfrm>
              <a:off x="5122671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11" name="rg_axisTick_4" hidden="1">
              <a:extLst>
                <a:ext uri="{FF2B5EF4-FFF2-40B4-BE49-F238E27FC236}">
                  <a16:creationId xmlns="" xmlns:a16="http://schemas.microsoft.com/office/drawing/2014/main" id="{FA904C6B-7EDA-411A-99C1-ACDFBCF893CC}"/>
                </a:ext>
              </a:extLst>
            </p:cNvPr>
            <p:cNvSpPr txBox="1"/>
            <p:nvPr/>
          </p:nvSpPr>
          <p:spPr>
            <a:xfrm>
              <a:off x="5122671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12" name="rg_axisTick_5" hidden="1">
              <a:extLst>
                <a:ext uri="{FF2B5EF4-FFF2-40B4-BE49-F238E27FC236}">
                  <a16:creationId xmlns="" xmlns:a16="http://schemas.microsoft.com/office/drawing/2014/main" id="{2D479859-2B6A-4952-9131-356205B33D37}"/>
                </a:ext>
              </a:extLst>
            </p:cNvPr>
            <p:cNvSpPr txBox="1"/>
            <p:nvPr/>
          </p:nvSpPr>
          <p:spPr>
            <a:xfrm>
              <a:off x="5122671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13" name="rg_axisTick_6" hidden="1">
              <a:extLst>
                <a:ext uri="{FF2B5EF4-FFF2-40B4-BE49-F238E27FC236}">
                  <a16:creationId xmlns="" xmlns:a16="http://schemas.microsoft.com/office/drawing/2014/main" id="{51B418E7-96F5-4E02-90E8-080E4CD19031}"/>
                </a:ext>
              </a:extLst>
            </p:cNvPr>
            <p:cNvSpPr txBox="1"/>
            <p:nvPr/>
          </p:nvSpPr>
          <p:spPr>
            <a:xfrm>
              <a:off x="5122671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114" name="rg_axisBullet_0_0">
              <a:extLst>
                <a:ext uri="{FF2B5EF4-FFF2-40B4-BE49-F238E27FC236}">
                  <a16:creationId xmlns="" xmlns:a16="http://schemas.microsoft.com/office/drawing/2014/main" id="{A2D49734-C72A-4AD6-810E-65033E7246B2}"/>
                </a:ext>
              </a:extLst>
            </p:cNvPr>
            <p:cNvSpPr txBox="1"/>
            <p:nvPr/>
          </p:nvSpPr>
          <p:spPr>
            <a:xfrm>
              <a:off x="1197974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5" name="rg_axisBullet_1_0">
              <a:extLst>
                <a:ext uri="{FF2B5EF4-FFF2-40B4-BE49-F238E27FC236}">
                  <a16:creationId xmlns="" xmlns:a16="http://schemas.microsoft.com/office/drawing/2014/main" id="{F3DD2F9E-5AD6-43D2-A0E5-5211F5770703}"/>
                </a:ext>
              </a:extLst>
            </p:cNvPr>
            <p:cNvSpPr txBox="1"/>
            <p:nvPr/>
          </p:nvSpPr>
          <p:spPr>
            <a:xfrm>
              <a:off x="1197974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6" name="rg_axisBullet_2_0">
              <a:extLst>
                <a:ext uri="{FF2B5EF4-FFF2-40B4-BE49-F238E27FC236}">
                  <a16:creationId xmlns="" xmlns:a16="http://schemas.microsoft.com/office/drawing/2014/main" id="{F57E0153-A3D8-4351-8C5B-A65E6844BA73}"/>
                </a:ext>
              </a:extLst>
            </p:cNvPr>
            <p:cNvSpPr txBox="1"/>
            <p:nvPr/>
          </p:nvSpPr>
          <p:spPr>
            <a:xfrm>
              <a:off x="1197974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7" name="rg_axisBullet_3_0">
              <a:extLst>
                <a:ext uri="{FF2B5EF4-FFF2-40B4-BE49-F238E27FC236}">
                  <a16:creationId xmlns="" xmlns:a16="http://schemas.microsoft.com/office/drawing/2014/main" id="{6120F4F0-6150-4507-AF45-863BF0B8333E}"/>
                </a:ext>
              </a:extLst>
            </p:cNvPr>
            <p:cNvSpPr txBox="1"/>
            <p:nvPr/>
          </p:nvSpPr>
          <p:spPr>
            <a:xfrm>
              <a:off x="1197974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8" name="rg_axisBullet_4_0">
              <a:extLst>
                <a:ext uri="{FF2B5EF4-FFF2-40B4-BE49-F238E27FC236}">
                  <a16:creationId xmlns="" xmlns:a16="http://schemas.microsoft.com/office/drawing/2014/main" id="{68F01B4F-88B4-4E0D-BB17-94950AE071A0}"/>
                </a:ext>
              </a:extLst>
            </p:cNvPr>
            <p:cNvSpPr txBox="1"/>
            <p:nvPr/>
          </p:nvSpPr>
          <p:spPr>
            <a:xfrm>
              <a:off x="1197974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9" name="rg_axisBullet_5_0">
              <a:extLst>
                <a:ext uri="{FF2B5EF4-FFF2-40B4-BE49-F238E27FC236}">
                  <a16:creationId xmlns="" xmlns:a16="http://schemas.microsoft.com/office/drawing/2014/main" id="{FECF82B7-5766-40E9-B2CE-E13B4E4D86C5}"/>
                </a:ext>
              </a:extLst>
            </p:cNvPr>
            <p:cNvSpPr txBox="1"/>
            <p:nvPr/>
          </p:nvSpPr>
          <p:spPr>
            <a:xfrm>
              <a:off x="1197974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0" name="rg_axisLabel_0_0">
              <a:extLst>
                <a:ext uri="{FF2B5EF4-FFF2-40B4-BE49-F238E27FC236}">
                  <a16:creationId xmlns="" xmlns:a16="http://schemas.microsoft.com/office/drawing/2014/main" id="{681ED7F3-4A3E-4B0E-B10F-13B86F53D006}"/>
                </a:ext>
              </a:extLst>
            </p:cNvPr>
            <p:cNvSpPr txBox="1"/>
            <p:nvPr/>
          </p:nvSpPr>
          <p:spPr>
            <a:xfrm>
              <a:off x="1655174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1" name="rg_axisLabel_1_0">
              <a:extLst>
                <a:ext uri="{FF2B5EF4-FFF2-40B4-BE49-F238E27FC236}">
                  <a16:creationId xmlns="" xmlns:a16="http://schemas.microsoft.com/office/drawing/2014/main" id="{785BCFB2-D590-4069-B488-244EE05C40C8}"/>
                </a:ext>
              </a:extLst>
            </p:cNvPr>
            <p:cNvSpPr txBox="1"/>
            <p:nvPr/>
          </p:nvSpPr>
          <p:spPr>
            <a:xfrm>
              <a:off x="1655174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2" name="rg_axisLabel_2_0">
              <a:extLst>
                <a:ext uri="{FF2B5EF4-FFF2-40B4-BE49-F238E27FC236}">
                  <a16:creationId xmlns="" xmlns:a16="http://schemas.microsoft.com/office/drawing/2014/main" id="{5F80503D-506A-4FAF-85BC-B9491DEF4012}"/>
                </a:ext>
              </a:extLst>
            </p:cNvPr>
            <p:cNvSpPr txBox="1"/>
            <p:nvPr/>
          </p:nvSpPr>
          <p:spPr>
            <a:xfrm>
              <a:off x="1655174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" name="rg_axisLabel_3_0">
              <a:extLst>
                <a:ext uri="{FF2B5EF4-FFF2-40B4-BE49-F238E27FC236}">
                  <a16:creationId xmlns="" xmlns:a16="http://schemas.microsoft.com/office/drawing/2014/main" id="{6EE03919-90FA-4DE7-99DE-CC60D1C826EA}"/>
                </a:ext>
              </a:extLst>
            </p:cNvPr>
            <p:cNvSpPr txBox="1"/>
            <p:nvPr/>
          </p:nvSpPr>
          <p:spPr>
            <a:xfrm>
              <a:off x="1655174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4" name="rg_axisLabel_4_0">
              <a:extLst>
                <a:ext uri="{FF2B5EF4-FFF2-40B4-BE49-F238E27FC236}">
                  <a16:creationId xmlns="" xmlns:a16="http://schemas.microsoft.com/office/drawing/2014/main" id="{6793B9B8-CF6D-4B5D-9DDF-6A79D9F28EA4}"/>
                </a:ext>
              </a:extLst>
            </p:cNvPr>
            <p:cNvSpPr txBox="1"/>
            <p:nvPr/>
          </p:nvSpPr>
          <p:spPr>
            <a:xfrm>
              <a:off x="1655174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5" name="rg_axisLabel_5_0">
              <a:extLst>
                <a:ext uri="{FF2B5EF4-FFF2-40B4-BE49-F238E27FC236}">
                  <a16:creationId xmlns="" xmlns:a16="http://schemas.microsoft.com/office/drawing/2014/main" id="{85E94121-4869-4BF3-BDAD-F9D73596E969}"/>
                </a:ext>
              </a:extLst>
            </p:cNvPr>
            <p:cNvSpPr txBox="1"/>
            <p:nvPr/>
          </p:nvSpPr>
          <p:spPr>
            <a:xfrm>
              <a:off x="1655174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7" name="rg_bar_0_0" hidden="1">
              <a:extLst>
                <a:ext uri="{FF2B5EF4-FFF2-40B4-BE49-F238E27FC236}">
                  <a16:creationId xmlns="" xmlns:a16="http://schemas.microsoft.com/office/drawing/2014/main" id="{21EF6B83-4A79-4B1F-9261-992C016AA2E5}"/>
                </a:ext>
              </a:extLst>
            </p:cNvPr>
            <p:cNvSpPr txBox="1"/>
            <p:nvPr/>
          </p:nvSpPr>
          <p:spPr>
            <a:xfrm>
              <a:off x="5198871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8" name="rg_bar_1_0" hidden="1">
              <a:extLst>
                <a:ext uri="{FF2B5EF4-FFF2-40B4-BE49-F238E27FC236}">
                  <a16:creationId xmlns="" xmlns:a16="http://schemas.microsoft.com/office/drawing/2014/main" id="{5B1483EF-600E-4494-A3F1-DDF0D584D8E7}"/>
                </a:ext>
              </a:extLst>
            </p:cNvPr>
            <p:cNvSpPr txBox="1"/>
            <p:nvPr/>
          </p:nvSpPr>
          <p:spPr>
            <a:xfrm>
              <a:off x="5198871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29" name="rg_bar_2_0" hidden="1">
              <a:extLst>
                <a:ext uri="{FF2B5EF4-FFF2-40B4-BE49-F238E27FC236}">
                  <a16:creationId xmlns="" xmlns:a16="http://schemas.microsoft.com/office/drawing/2014/main" id="{32C9BB71-17C4-4F9C-9477-589264876ACB}"/>
                </a:ext>
              </a:extLst>
            </p:cNvPr>
            <p:cNvSpPr txBox="1"/>
            <p:nvPr/>
          </p:nvSpPr>
          <p:spPr>
            <a:xfrm>
              <a:off x="5198871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0" name="rg_bar_3_0">
              <a:extLst>
                <a:ext uri="{FF2B5EF4-FFF2-40B4-BE49-F238E27FC236}">
                  <a16:creationId xmlns="" xmlns:a16="http://schemas.microsoft.com/office/drawing/2014/main" id="{B35FC3AD-2216-4061-B6A7-B55C85C87BF1}"/>
                </a:ext>
              </a:extLst>
            </p:cNvPr>
            <p:cNvSpPr txBox="1"/>
            <p:nvPr/>
          </p:nvSpPr>
          <p:spPr>
            <a:xfrm>
              <a:off x="5198870" y="4929886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1" name="rg_bar_4_0" hidden="1">
              <a:extLst>
                <a:ext uri="{FF2B5EF4-FFF2-40B4-BE49-F238E27FC236}">
                  <a16:creationId xmlns="" xmlns:a16="http://schemas.microsoft.com/office/drawing/2014/main" id="{FE09FD90-CE6A-464A-819D-08AC030BBA27}"/>
                </a:ext>
              </a:extLst>
            </p:cNvPr>
            <p:cNvSpPr txBox="1"/>
            <p:nvPr/>
          </p:nvSpPr>
          <p:spPr>
            <a:xfrm>
              <a:off x="5198871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2" name="rg_bar_5_0" hidden="1">
              <a:extLst>
                <a:ext uri="{FF2B5EF4-FFF2-40B4-BE49-F238E27FC236}">
                  <a16:creationId xmlns="" xmlns:a16="http://schemas.microsoft.com/office/drawing/2014/main" id="{0DA01742-58C1-487E-A9E4-71841ED117E7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3" name="rg_barLabel_0_0">
              <a:extLst>
                <a:ext uri="{FF2B5EF4-FFF2-40B4-BE49-F238E27FC236}">
                  <a16:creationId xmlns="" xmlns:a16="http://schemas.microsoft.com/office/drawing/2014/main" id="{ECAB109C-C144-46D4-88E8-063DF71B1D75}"/>
                </a:ext>
              </a:extLst>
            </p:cNvPr>
            <p:cNvSpPr txBox="1"/>
            <p:nvPr/>
          </p:nvSpPr>
          <p:spPr>
            <a:xfrm>
              <a:off x="5275071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4" name="rg_barLabel_1_0">
              <a:extLst>
                <a:ext uri="{FF2B5EF4-FFF2-40B4-BE49-F238E27FC236}">
                  <a16:creationId xmlns="" xmlns:a16="http://schemas.microsoft.com/office/drawing/2014/main" id="{24146AA9-8C92-484A-AFE4-2CE4B0D16200}"/>
                </a:ext>
              </a:extLst>
            </p:cNvPr>
            <p:cNvSpPr txBox="1"/>
            <p:nvPr/>
          </p:nvSpPr>
          <p:spPr>
            <a:xfrm>
              <a:off x="5275071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5" name="rg_barLabel_2_0">
              <a:extLst>
                <a:ext uri="{FF2B5EF4-FFF2-40B4-BE49-F238E27FC236}">
                  <a16:creationId xmlns="" xmlns:a16="http://schemas.microsoft.com/office/drawing/2014/main" id="{98F538E4-E676-4089-9F97-632A7BB5354B}"/>
                </a:ext>
              </a:extLst>
            </p:cNvPr>
            <p:cNvSpPr txBox="1"/>
            <p:nvPr/>
          </p:nvSpPr>
          <p:spPr>
            <a:xfrm>
              <a:off x="5275071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6" name="rg_barLabel_3_0">
              <a:extLst>
                <a:ext uri="{FF2B5EF4-FFF2-40B4-BE49-F238E27FC236}">
                  <a16:creationId xmlns="" xmlns:a16="http://schemas.microsoft.com/office/drawing/2014/main" id="{146C296B-5DBE-4D99-883B-CF0D9AB12280}"/>
                </a:ext>
              </a:extLst>
            </p:cNvPr>
            <p:cNvSpPr txBox="1"/>
            <p:nvPr/>
          </p:nvSpPr>
          <p:spPr>
            <a:xfrm>
              <a:off x="14064443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7" name="rg_barLabel_4_0">
              <a:extLst>
                <a:ext uri="{FF2B5EF4-FFF2-40B4-BE49-F238E27FC236}">
                  <a16:creationId xmlns="" xmlns:a16="http://schemas.microsoft.com/office/drawing/2014/main" id="{BCB8C66E-A990-4DB3-910F-7AFAD821327A}"/>
                </a:ext>
              </a:extLst>
            </p:cNvPr>
            <p:cNvSpPr txBox="1"/>
            <p:nvPr/>
          </p:nvSpPr>
          <p:spPr>
            <a:xfrm>
              <a:off x="5275071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8" name="rg_barLabel_5_0">
              <a:extLst>
                <a:ext uri="{FF2B5EF4-FFF2-40B4-BE49-F238E27FC236}">
                  <a16:creationId xmlns="" xmlns:a16="http://schemas.microsoft.com/office/drawing/2014/main" id="{1F822516-A2F2-4B50-B9C7-9BD8B43F6AC0}"/>
                </a:ext>
              </a:extLst>
            </p:cNvPr>
            <p:cNvSpPr txBox="1"/>
            <p:nvPr/>
          </p:nvSpPr>
          <p:spPr>
            <a:xfrm>
              <a:off x="5275071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37850169-4512-481A-824A-CD3ACFE099D5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43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8_2142821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515AA09F-B16F-424A-9DCE-81D130767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C83796F9-4B69-420F-8A8B-45207DE3BD1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05D9A12B-50FF-41F1-9EFE-13AF18B5AF4B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8_2142821_1_-1_0_3_0_[3]">
            <a:extLst>
              <a:ext uri="{FF2B5EF4-FFF2-40B4-BE49-F238E27FC236}">
                <a16:creationId xmlns="" xmlns:a16="http://schemas.microsoft.com/office/drawing/2014/main" id="{85046A6B-7E69-4D7F-A440-395D5E9AB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951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begrijpt hoe onze maatschappij werkt?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350005D3-DD7E-4B80-8600-3B860AA24A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F4D0FF3D-2FBD-4BD7-A378-68C16F39587D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76595FCE-1D3F-4240-9F26-1B8C9ACDF77D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17CAEF65-E203-4B5F-92B8-1C6A241DA95D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44D67FD1-8FDF-46A5-A722-6D8CD1CF2CE6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D8059367-7061-4278-9EF9-7632E9FCFED9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8A85FB31-457C-4585-94DF-66E47CA5A2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417838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807489605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3991154304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10064184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4210948633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3A6F0ABD-D775-44B0-B5BE-69CADDE9316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935551B4-13E4-455C-BE99-009073F14F57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6535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8_2142821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4754860D-936F-470A-A751-7B2D21B0C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A475A3F8-2704-4747-83C7-9B9EC927FCF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4DE47A0D-8C41-4B65-B1EE-7A3E6A413A8F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8_2142821_1_1_1_-1_0_[1]">
            <a:extLst>
              <a:ext uri="{FF2B5EF4-FFF2-40B4-BE49-F238E27FC236}">
                <a16:creationId xmlns="" xmlns:a16="http://schemas.microsoft.com/office/drawing/2014/main" id="{8CE33E90-AA72-4073-92CC-A6CB9302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6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begrijpt hoe onze maatschappij werkt?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CF5BA8DE-C57B-489D-B816-B3A4EF463264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76633447-E039-4B01-A795-8A892DD2143D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8524F0B2-5935-4B89-B009-91811F32B675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E25EE555-0618-4D3E-A938-5B658C5E88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262639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652249558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276935924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7037173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490533213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46D63B1E-BB2B-4BC2-8665-851FAA7BF04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EE90EEE4-ECA0-4AB3-AB10-62961F151F93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A9AC7CBC-AF4F-405C-B386-8ED491EB84D2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21A1A749-0EEE-4E86-A7B2-CA67D68DCD4C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C84CF2E9-2E61-47C4-B47D-3E53BCB874F9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CF70160C-2A9F-47CE-A57B-52F2FD08A588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AEFAD969-9394-4EBE-AC43-B084E4604C46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6858FF9F-46BF-40DA-A0C7-CB92ED9A99E8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45E935A8-C431-47C9-B372-07119F5C933D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F449F057-1147-4A1E-B264-63FCCCE83FA8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44B6E114-AFC2-42DA-82DE-B3A7CB305179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31EFF999-B659-4309-B175-31DA47EF05CB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49DC74A8-566B-4254-BB59-9FD5FC1452ED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BB32B8E1-8DBE-4AA3-87EC-DA7A8E633913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31BC36C8-489E-422D-9A71-E1D81529129E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8A0A51F0-DEBF-4294-B676-D91367E3A0AB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389A9DD5-2420-4038-A07A-9B23901AD85C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56CE06BE-CDFF-40D3-8A32-F520BB3A4B56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9F19E8A3-8A54-4D09-A182-1BA090C7E275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65B14AC8-EE53-43FB-A462-862D1DB4501E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2D6D5288-0039-4BE6-9160-AB50C31E78BE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1DD0AF57-AB0C-4D2A-AE53-47932D54802E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36644794-2CB4-4E8D-9FE2-4FDA7CA4D2E7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90F320F3-6388-4641-8EA9-3718AB9D68CA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>
              <a:extLst>
                <a:ext uri="{FF2B5EF4-FFF2-40B4-BE49-F238E27FC236}">
                  <a16:creationId xmlns="" xmlns:a16="http://schemas.microsoft.com/office/drawing/2014/main" id="{6BC02BC8-6E88-4813-A1F5-F779812A78E4}"/>
                </a:ext>
              </a:extLst>
            </p:cNvPr>
            <p:cNvSpPr txBox="1"/>
            <p:nvPr/>
          </p:nvSpPr>
          <p:spPr>
            <a:xfrm>
              <a:off x="5198869" y="3419094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 hidden="1">
              <a:extLst>
                <a:ext uri="{FF2B5EF4-FFF2-40B4-BE49-F238E27FC236}">
                  <a16:creationId xmlns="" xmlns:a16="http://schemas.microsoft.com/office/drawing/2014/main" id="{36079D14-B595-4610-86E5-C730B6929C08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 hidden="1">
              <a:extLst>
                <a:ext uri="{FF2B5EF4-FFF2-40B4-BE49-F238E27FC236}">
                  <a16:creationId xmlns="" xmlns:a16="http://schemas.microsoft.com/office/drawing/2014/main" id="{821F3091-B126-42DC-8BC9-696F979B2319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C73368DC-CACE-47F9-B04B-EB2E65B4737F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A2DE9AD4-6D78-4CFC-A9EB-7A5779D871FD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C6ED7C95-54F8-40EC-A566-1DA4D5C4C08E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277B960A-B07F-4E56-A3D9-8BAC55D74ECD}"/>
                </a:ext>
              </a:extLst>
            </p:cNvPr>
            <p:cNvSpPr txBox="1"/>
            <p:nvPr/>
          </p:nvSpPr>
          <p:spPr>
            <a:xfrm>
              <a:off x="14064442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14C920F0-FE45-4D0F-9E5A-9AE859CD8AF9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997F1965-BDFF-4B46-8946-492AC16F4DC9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2F21B206-106D-404F-9189-6F0903DA7161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A6F7FE7D-7C77-4E0D-A7C3-18C8FCDAEF4E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BDFA65DD-EE84-44F0-A7DA-95EAE0FC5B56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5967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9_2142822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D3AA7205-F216-4A1A-B630-7E88743FB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5E9A5714-0363-4F64-9527-0293F102F76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5F8BDDD5-A83F-4A21-A9CF-BE942BCDEA11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9_2142822_1_-1_0_3_0_[3]">
            <a:extLst>
              <a:ext uri="{FF2B5EF4-FFF2-40B4-BE49-F238E27FC236}">
                <a16:creationId xmlns="" xmlns:a16="http://schemas.microsoft.com/office/drawing/2014/main" id="{3C956490-B60F-47A2-8E33-2A0C99D27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91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de meeste aspecten van uw persoonlijkheid graag mocht?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95522407-6B39-44AA-A62B-ADAE512E2A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3409D13F-1A5B-43E5-A3F3-CB0FC7706704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0262E6E3-EA7C-4845-AB2C-4BAC4C259699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0C50B863-AB3B-4813-917A-D4DA2437A3F7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2D256B3D-6B70-45D6-B059-10D0D99A1C16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16919677-2958-4AF5-AD09-E05DA4C4DA7B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9B282214-2094-45E8-AAFC-CEE68DF690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372634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848269469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3715258000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79486810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964488664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BE3412FB-420A-4896-8CBE-346F247B80A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3AE0A19E-D1EC-44BD-86AB-4076AA664F78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333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9_2142822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7D6325BA-19FA-4347-93E4-00E7C4E79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C24383B4-03FA-490F-921E-02C0293C0C6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6D0DE7AB-61FB-4DB1-BFC1-27800F6675F4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9_2142822_1_1_1_-1_0_[1]">
            <a:extLst>
              <a:ext uri="{FF2B5EF4-FFF2-40B4-BE49-F238E27FC236}">
                <a16:creationId xmlns="" xmlns:a16="http://schemas.microsoft.com/office/drawing/2014/main" id="{056CA056-3749-4B31-BF57-47F7C7BCC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516" y="-18967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de meeste aspecten van uw persoonlijkheid graag mocht?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DFE76F6B-0A84-4A47-9800-3CCD2DFCC5A3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55E694EE-D78A-4937-A8CE-1A2BA0C838C7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005DD701-E71F-4B30-9250-4154FFB74B9D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3896A1E8-B1FA-420D-BB46-0732019D9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635951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402362778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809451840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45342937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973825861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F9821986-AB65-42EA-AEF7-1AA6A8B3DBA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44D1877E-A09B-4A04-9458-291ACD5106B3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8C7BB2F6-F863-4DE3-A4E6-D89D64E82990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7C111ECD-7D72-47BF-91B1-64171192D681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B1767D1B-E345-49A8-AF10-83FF56A91C4B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02CDB2A9-949D-41E9-B4D5-107B047B5C1B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D87A1653-0E19-4356-9FCF-54F0816163A1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9D408304-4A35-49A2-9A12-A6DBAEBAFBFD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F1A5425E-BEE6-4350-9D6C-FD8CA760745A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35391A45-C1D4-472B-8837-4E03987071B5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400FC924-6E5E-4EA4-9F44-BBB3D2D7171B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E0A77A17-CC95-4E85-8A9C-B977A1B1A0DC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CB1C80A3-AB1C-4E02-B2EF-68C32FD60362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0DAC54FE-D042-41CA-A500-4ADB43D79DCE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28F676F9-99BC-4D45-880E-C950FBCA0794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83FFB808-F62E-43ED-9BB9-60E2C9EA03DB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92B305A6-9745-4632-B398-D6CFC775BC96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0B03EF20-91A2-4576-B105-E8282D79AE53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F4E3C2C8-07E2-44D2-96BB-1BD6E2ECAA31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B1726BA1-9339-463B-BCFC-D39BDC1ADB1D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319367C9-388F-447E-93F0-07FDB143FEE4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66F5B1DD-2D7F-4B1D-99CF-D93D75CC7D73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160CE1AB-5A73-4CAA-897C-F9BED8EAD721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CD5C1A47-03F6-4462-AD8B-26DBEC3E9B3A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 hidden="1">
              <a:extLst>
                <a:ext uri="{FF2B5EF4-FFF2-40B4-BE49-F238E27FC236}">
                  <a16:creationId xmlns="" xmlns:a16="http://schemas.microsoft.com/office/drawing/2014/main" id="{182ED591-64F3-4F7A-9076-F85853742E79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 hidden="1">
              <a:extLst>
                <a:ext uri="{FF2B5EF4-FFF2-40B4-BE49-F238E27FC236}">
                  <a16:creationId xmlns="" xmlns:a16="http://schemas.microsoft.com/office/drawing/2014/main" id="{5F22A74F-635C-417C-978B-9D8DBF61DA57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>
              <a:extLst>
                <a:ext uri="{FF2B5EF4-FFF2-40B4-BE49-F238E27FC236}">
                  <a16:creationId xmlns="" xmlns:a16="http://schemas.microsoft.com/office/drawing/2014/main" id="{11CF9D0C-F828-4D21-87B3-81060FCE3768}"/>
                </a:ext>
              </a:extLst>
            </p:cNvPr>
            <p:cNvSpPr txBox="1"/>
            <p:nvPr/>
          </p:nvSpPr>
          <p:spPr>
            <a:xfrm>
              <a:off x="5198869" y="4929886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ED7EF79B-97DB-44C4-B5ED-5908B4922298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00E5292A-7A1F-4329-B003-425E71D582A5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1B1DFF24-EDC8-47A7-9E30-5DB7FCD297F8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A42B6357-C0BA-40FA-9D5F-33B6243F3CEC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C7C44521-8E09-4825-9CBA-46A8F505570F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699E9457-FBBC-45A2-8078-93279F4C9017}"/>
                </a:ext>
              </a:extLst>
            </p:cNvPr>
            <p:cNvSpPr txBox="1"/>
            <p:nvPr/>
          </p:nvSpPr>
          <p:spPr>
            <a:xfrm>
              <a:off x="14064442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7343D6D3-66FC-4259-BB40-07D4E7EF38B3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E65FF839-6C06-443D-9B12-92D4859CC1A2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4FB16D30-0391-48D1-9AE7-D2A6D73EADA9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930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10_2142823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1E8E341E-4954-42C0-AD76-D98C2AE03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9B4C09EF-5CF2-4411-818A-90617D3220D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3EB38896-98FB-42B3-A18B-DCD97CE917C1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10_2142823_1_-1_0_3_0_[3]">
            <a:extLst>
              <a:ext uri="{FF2B5EF4-FFF2-40B4-BE49-F238E27FC236}">
                <a16:creationId xmlns="" xmlns:a16="http://schemas.microsoft.com/office/drawing/2014/main" id="{2A379D6B-C0A3-4890-98BA-7FB7CA43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5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goed kon omgaan met uw alledaagse verantwoordelijkheden?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125C1F0F-0205-41D9-A987-59525582C1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DE6B9626-3BCC-40AC-A815-05AA1DBDC492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918F9E8C-38BD-43BE-A3FC-91E947A16457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24CC3848-355D-416D-A7ED-BA7910151770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45670317-E36A-47BD-909E-0314FE1F0AA4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970EED78-8357-4166-A8D5-042D8BA23231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093027DD-7EDA-4EC1-BCE2-593561D792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69451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610942330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91772325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824862606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385775819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9E3BADDC-7549-478B-A4ED-53A67500EBD6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402B4FC5-C9FD-4771-9F1A-C77364A41E1A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6866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10_2142823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84331A82-F28F-413E-9C22-DC38D702D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B2538C8E-36DE-47B0-9E40-C603883BF9C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42D58944-A10E-4863-85FC-4D9204C8948E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10_2142823_1_1_1_-1_0_[1]">
            <a:extLst>
              <a:ext uri="{FF2B5EF4-FFF2-40B4-BE49-F238E27FC236}">
                <a16:creationId xmlns="" xmlns:a16="http://schemas.microsoft.com/office/drawing/2014/main" id="{C82077F9-4C88-4F7A-AD72-F99203676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254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goed kon omgaan met uw alledaagse verantwoordelijkheden?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829E6513-EF33-44CE-B0D8-F847318CEC40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C066268D-6FA2-4995-BF23-6A295D0B8BF0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DA7CD8F1-A4DF-4A71-8054-A72C9C80EC56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EB0C48DA-A066-4E53-BF8B-6EBC8A92F3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436438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664099131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647958540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643484434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360195221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C271A52C-73EF-4C38-A63E-8344F426478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BDE161B7-C3B5-424A-B437-467E95A57C8D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BE00D3C4-5A68-4006-93E1-AB81FFCF82BE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62BABB54-5A9D-4CBA-A454-FEB8EB42C865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C7FA35BE-5070-4B9C-ACB2-B2F018CE31DB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645B3424-A77D-4794-ACCF-347C60DCECB2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8D07BD6F-CDD7-482C-97D3-6BB5D86C16F7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5B388F8B-60E9-47FA-B943-2549BB41212D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6DF8BFC9-752E-46C3-9D60-547FB43EF8C4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9240767D-5CE3-410E-9FB3-06866A9148DD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1A509DFA-24B3-42EC-B3D3-F17776607C3A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632821F7-E86B-45FD-A4B8-28BDBA952A57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01D87593-504B-4BA9-BAA2-FFB8078E50E8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81AF3A2E-DE13-42E9-902E-2E04E2B058F6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6F82BF1C-06F4-40EA-AE1A-4E40A74D1FE6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31D5E191-8011-4131-BE12-D50CFCEC9870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BD03F0C5-3DFD-4A55-BEEB-BA3E7FF6428E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94BC7BDD-6872-42D8-9166-466958CF0D68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67ADC839-8118-416F-A004-FD18A0A138BD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D4E587FC-F7DA-407D-ADAF-3CE688553DDF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AED66D1D-87F0-4300-93C6-912DFD157833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9C03738B-905C-4864-85B0-9EAC04F088BE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9061EAC1-10E2-45FD-8C92-3651C6AA909A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3B1774A5-0DBD-44F7-8775-284FB750C794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 hidden="1">
              <a:extLst>
                <a:ext uri="{FF2B5EF4-FFF2-40B4-BE49-F238E27FC236}">
                  <a16:creationId xmlns="" xmlns:a16="http://schemas.microsoft.com/office/drawing/2014/main" id="{9E57449B-E066-46D4-BC96-C948C1864917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 hidden="1">
              <a:extLst>
                <a:ext uri="{FF2B5EF4-FFF2-40B4-BE49-F238E27FC236}">
                  <a16:creationId xmlns="" xmlns:a16="http://schemas.microsoft.com/office/drawing/2014/main" id="{D8F345FF-8EBA-4066-8917-D8409150FB08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>
              <a:extLst>
                <a:ext uri="{FF2B5EF4-FFF2-40B4-BE49-F238E27FC236}">
                  <a16:creationId xmlns="" xmlns:a16="http://schemas.microsoft.com/office/drawing/2014/main" id="{208122C2-634D-418E-B394-CA642CE16DC1}"/>
                </a:ext>
              </a:extLst>
            </p:cNvPr>
            <p:cNvSpPr txBox="1"/>
            <p:nvPr/>
          </p:nvSpPr>
          <p:spPr>
            <a:xfrm>
              <a:off x="5198869" y="4929886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5FD4BB59-0F1A-4D49-82FE-A762541C9AE8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C6E80655-455A-49B9-8B1D-B89AE68C5C40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93A4A646-87C6-4E13-8275-08BAB60137B1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A9F6727A-23E9-4F16-909B-54AD4497D425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C981B047-0714-405E-B75A-B42AC2834C84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9A09B948-F2A3-41E3-AFFD-64299BC1DA5E}"/>
                </a:ext>
              </a:extLst>
            </p:cNvPr>
            <p:cNvSpPr txBox="1"/>
            <p:nvPr/>
          </p:nvSpPr>
          <p:spPr>
            <a:xfrm>
              <a:off x="14064442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8BEDF1FA-A75D-4F34-B11B-5763DFB625F5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08B1F746-373D-4F70-8B11-AC78EDD51F01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EDEEF310-DA5A-4010-B127-A27F2AF2F51B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85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95423" y="3453185"/>
            <a:ext cx="14222929" cy="357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4800" dirty="0">
                <a:latin typeface="Arial Narrow" panose="020B0606020202030204" pitchFamily="34" charset="0"/>
              </a:rPr>
              <a:t>Totaalscore op mentaal welbevinden (0 – 5)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4800" dirty="0">
                <a:latin typeface="Arial Narrow" panose="020B0606020202030204" pitchFamily="34" charset="0"/>
              </a:rPr>
              <a:t>Scores op </a:t>
            </a:r>
            <a:r>
              <a:rPr lang="nl-NL" sz="4800" dirty="0" err="1">
                <a:latin typeface="Arial Narrow" panose="020B0606020202030204" pitchFamily="34" charset="0"/>
              </a:rPr>
              <a:t>subschalen</a:t>
            </a:r>
            <a:r>
              <a:rPr lang="nl-NL" sz="4800" dirty="0">
                <a:latin typeface="Arial Narrow" panose="020B0606020202030204" pitchFamily="34" charset="0"/>
              </a:rPr>
              <a:t> emotioneel welbevinden, sociaal welbevinden en psychologisch welbevinden (0 – 5)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nl-NL" sz="4800" dirty="0">
                <a:latin typeface="Arial Narrow" panose="020B0606020202030204" pitchFamily="34" charset="0"/>
              </a:rPr>
              <a:t>Floreren mensen: ja / nee</a:t>
            </a:r>
          </a:p>
          <a:p>
            <a:pPr marL="1295430" lvl="1" indent="-685800">
              <a:buFont typeface="Wingdings" panose="05000000000000000000" pitchFamily="2" charset="2"/>
              <a:buChar char="§"/>
            </a:pPr>
            <a:r>
              <a:rPr lang="nl-NL" sz="4800" dirty="0">
                <a:latin typeface="Arial Narrow" panose="020B0606020202030204" pitchFamily="34" charset="0"/>
              </a:rPr>
              <a:t>Op tenminste 1 van de 3 items </a:t>
            </a:r>
            <a:r>
              <a:rPr lang="nl-NL" sz="4800" dirty="0" err="1">
                <a:latin typeface="Arial Narrow" panose="020B0606020202030204" pitchFamily="34" charset="0"/>
              </a:rPr>
              <a:t>hedonisch</a:t>
            </a:r>
            <a:r>
              <a:rPr lang="nl-NL" sz="4800" dirty="0">
                <a:latin typeface="Arial Narrow" panose="020B0606020202030204" pitchFamily="34" charset="0"/>
              </a:rPr>
              <a:t> welbevinden een score van 4 of 5,</a:t>
            </a:r>
          </a:p>
          <a:p>
            <a:pPr marL="1295430" lvl="1" indent="-685800">
              <a:buFont typeface="Wingdings" panose="05000000000000000000" pitchFamily="2" charset="2"/>
              <a:buChar char="§"/>
            </a:pPr>
            <a:r>
              <a:rPr lang="nl-NL" sz="4800" dirty="0">
                <a:latin typeface="Arial Narrow" panose="020B0606020202030204" pitchFamily="34" charset="0"/>
              </a:rPr>
              <a:t>EN op tenminste 6 van de 11 items </a:t>
            </a:r>
            <a:r>
              <a:rPr lang="nl-NL" sz="4800" dirty="0" err="1">
                <a:latin typeface="Arial Narrow" panose="020B0606020202030204" pitchFamily="34" charset="0"/>
              </a:rPr>
              <a:t>eudaimonisch</a:t>
            </a:r>
            <a:r>
              <a:rPr lang="nl-NL" sz="4800" dirty="0">
                <a:latin typeface="Arial Narrow" panose="020B0606020202030204" pitchFamily="34" charset="0"/>
              </a:rPr>
              <a:t> welbevinden een score van 4 of 5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95423" y="574158"/>
            <a:ext cx="15163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DE MHC-SF LEVERT AAN INFORMATIE: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457" y="79272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8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11_2142824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2E9AD851-9325-4FA5-A46D-D14622686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1B1A727A-5E4A-49F8-8B35-F6445B082B1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AD5BE4A2-931C-4328-991D-A4B548289741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11_2142824_1_-1_0_3_0_[3]">
            <a:extLst>
              <a:ext uri="{FF2B5EF4-FFF2-40B4-BE49-F238E27FC236}">
                <a16:creationId xmlns="" xmlns:a16="http://schemas.microsoft.com/office/drawing/2014/main" id="{1758927D-4300-45E9-B51E-D7308CE36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191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warme en vertrouwde relaties met anderen had?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234B7078-BA7F-45E8-A813-D9DA11C2F0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2DF7D654-E6BC-4EA0-B6AD-E37A1E4C97C9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E82BA8F1-2B40-446C-BF74-C96E7DD9DEAF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28858810-E8B5-4A4C-9156-BAFD445DA1E8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C8F6B95A-0259-4C53-895B-C3F42F0FC35E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9C73ADA6-E8AB-4614-B297-A31FDDCD92F8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E9C4A699-2DAC-4541-BFAE-E541398FC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3069789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528325072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761187169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340245968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259014438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EF848BD7-D9D0-46E5-81CB-3FC8C495156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7ACFEE82-3411-462E-9306-9FCB6EBD43D0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6118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11_2142824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FF465D6F-2387-4FA0-BF87-E9D4B5DDE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C01FE305-5392-4E52-8FD7-24A1CDEF48C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0B318E8F-15B0-4A16-B202-9ABC55C17E49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11_2142824_1_1_1_-1_0_[1]">
            <a:extLst>
              <a:ext uri="{FF2B5EF4-FFF2-40B4-BE49-F238E27FC236}">
                <a16:creationId xmlns="" xmlns:a16="http://schemas.microsoft.com/office/drawing/2014/main" id="{98F02C47-85FF-4124-92A4-8B9599519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6" y="-18967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warme en vertrouwde relaties met anderen had?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DD266383-88B8-4A42-B0F3-59DC7269B110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C1A42B08-0D0C-4B7C-B607-D37E7B6539D2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AFEE863B-589B-4E9E-9189-CE9651E3BDF3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627A6A37-C0EB-4C70-A24B-1A8C1924C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311281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494742693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3529773698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613831899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961878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57AA7210-5BF1-4F56-8C69-B199FC04ADB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DE2C03B3-50B4-4D39-A53D-11F9268E81F8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D332A2AB-CA97-4548-BE0A-A9F7D5C1C383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14725C75-4413-4169-9998-D993C7585FBE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63ED814D-A9F3-49A7-BB34-FA49B85AD09E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F52BC3AB-7DE4-427F-9EE5-CE6446CD3A87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93CEF81B-EAD3-4887-BCEA-EBEC75A459FC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E045B7B9-E808-40FB-B1D6-098C53D67293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53300746-000F-4F82-8363-E499DE34DB70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8B2A810F-CDE7-4AA5-B97F-6A1AEF984240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D92F8EDE-5DCD-4BA6-84AD-25D07B12920E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60F2FF5F-C225-48D2-82D2-15E5FE8880E3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379F6185-BCDB-4001-B19D-C0C3849958A9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62243786-3069-4441-8B02-3494869DD329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A036E034-258B-4206-ABF0-5DFA3C12DE8C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EF0F8160-26F2-447D-A1BB-1AF7A1C2EAC3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4BB4C0B5-C9B8-4606-8953-E69C4BD5A5B3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D246C25E-7129-465F-B765-6541ADA10697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64ACBAAD-4979-4E53-8F44-E29A8B3793F3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C2738B04-782A-4E8E-A107-732FBABAC8BF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247991DB-90DD-48B6-8907-76DBDCAD85BD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416011D7-5836-4B62-AA33-905B220BFDE7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96217705-210F-4896-AFCE-4F3855EBB7E3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D406B8FE-683A-49D4-959B-3B3BD83921EF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 hidden="1">
              <a:extLst>
                <a:ext uri="{FF2B5EF4-FFF2-40B4-BE49-F238E27FC236}">
                  <a16:creationId xmlns="" xmlns:a16="http://schemas.microsoft.com/office/drawing/2014/main" id="{BECEC577-3B19-4E37-A700-3C603B208970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 hidden="1">
              <a:extLst>
                <a:ext uri="{FF2B5EF4-FFF2-40B4-BE49-F238E27FC236}">
                  <a16:creationId xmlns="" xmlns:a16="http://schemas.microsoft.com/office/drawing/2014/main" id="{B802E6E0-0586-4EA9-98B6-7DF4CD4D84E2}"/>
                </a:ext>
              </a:extLst>
            </p:cNvPr>
            <p:cNvSpPr txBox="1"/>
            <p:nvPr/>
          </p:nvSpPr>
          <p:spPr>
            <a:xfrm>
              <a:off x="5198870" y="4174490"/>
              <a:ext cx="439468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>
              <a:extLst>
                <a:ext uri="{FF2B5EF4-FFF2-40B4-BE49-F238E27FC236}">
                  <a16:creationId xmlns="" xmlns:a16="http://schemas.microsoft.com/office/drawing/2014/main" id="{E43DE8EC-5083-4B9F-9C5D-1B7239499847}"/>
                </a:ext>
              </a:extLst>
            </p:cNvPr>
            <p:cNvSpPr txBox="1"/>
            <p:nvPr/>
          </p:nvSpPr>
          <p:spPr>
            <a:xfrm>
              <a:off x="5198869" y="4929886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53313BB9-E059-439B-AA26-8E27AE6F47B1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97F4E853-9775-448A-873D-8857C84194F0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18587738-3FBB-4015-B0CE-C07A975164F1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32D403F4-E63D-4E73-B106-EC0931FC00AD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F2948507-FC40-404F-9416-FC513645CD49}"/>
                </a:ext>
              </a:extLst>
            </p:cNvPr>
            <p:cNvSpPr txBox="1"/>
            <p:nvPr/>
          </p:nvSpPr>
          <p:spPr>
            <a:xfrm>
              <a:off x="5275070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41155FBC-8F45-4C1B-95FE-C13117BE846D}"/>
                </a:ext>
              </a:extLst>
            </p:cNvPr>
            <p:cNvSpPr txBox="1"/>
            <p:nvPr/>
          </p:nvSpPr>
          <p:spPr>
            <a:xfrm>
              <a:off x="14064442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036C070E-BAD5-48E0-8CF1-ADBDFDCA0A03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825A9DDB-5E29-4184-A92C-741995CA436F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C7A0EC7A-8A61-415D-9C8C-F1BA202505B9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44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12_2142825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75178EB7-4BA9-4D51-BD85-B56696E47B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47A53973-028C-45A5-819E-936E011BFE4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AD06D886-F7A5-4827-8762-1C10D4386F70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12_2142825_1_-1_0_3_0_[3]">
            <a:extLst>
              <a:ext uri="{FF2B5EF4-FFF2-40B4-BE49-F238E27FC236}">
                <a16:creationId xmlns="" xmlns:a16="http://schemas.microsoft.com/office/drawing/2014/main" id="{D800C928-4755-49FF-845B-40DCD949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5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werd uitgedaagd om te groeien of een beter mens te worden?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7EFF9553-61FC-4AA6-AD72-4F186B60F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E59A6302-2E00-431D-822D-386154CCCB61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4BAC0468-D921-4DB8-BA78-1AD8EA2A3243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DFF58791-1961-4F1B-A1CE-0356194E8BCB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CECF15BA-4D93-41ED-BA21-C2EBA090F597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15ACEA2B-03D7-4048-AB42-27027A640ABC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70F8D71D-0C4A-4E7F-9F44-38FB8AAE4A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13284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712537457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1238561778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53993074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91110183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A73C9EB0-45F9-4CB1-850F-43E831E7FB9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3A2A3E9C-AAED-4A8B-930C-3BD32BAE3D23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1090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12_2142825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0E5C300B-9F98-4994-8A29-925EBBD8A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0341AFBC-6BA7-42B4-934B-08ED8B5138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C049E90E-2162-47E1-BB36-0CFBD94BE1C5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12_2142825_1_1_1_-1_0_[1]">
            <a:extLst>
              <a:ext uri="{FF2B5EF4-FFF2-40B4-BE49-F238E27FC236}">
                <a16:creationId xmlns="" xmlns:a16="http://schemas.microsoft.com/office/drawing/2014/main" id="{8A66C079-6A82-46D9-B90C-CE0A422F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5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werd uitgedaagd om te groeien of een beter mens te worden?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D643A9DF-82A9-4370-BD52-0C11D568D308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BA0BCC1A-D807-4678-8D4D-FEEDEA863E67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B22BF972-06AA-4208-8BCB-EF8F14C4753C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F6917F41-B3BB-4554-8910-0F8EE7F8A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518613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349104165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355171553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266051758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121299811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10CE80C5-C21D-4941-B3B3-3B82BDCF58F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7AEB1D5D-1F2E-401D-BB45-4CF854859541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B38B9BAD-D3CB-458E-A6F4-0DCA56E40DBE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5030D24A-45B6-408A-BAEC-1334219CA64A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D10E23AD-C5E6-4C03-ADB7-907367AF6870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9B9A11FE-5220-47E7-B9CB-80A67A210DB9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507EC365-CACE-4372-B9B0-F3EAC8458F76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E1A3EAC5-3EC2-499D-AA25-6EF3F90F4E69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85E78812-8E27-42E6-B50F-5FD57CEA6379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B1495351-D054-47DD-9C56-DC711755577C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8087E8C2-0A01-4D89-A55B-3D869F105D44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51E9CEAF-0C0A-4A3D-BF70-5615A5CF8DF0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8E2B4D96-3DCD-47BB-A1F3-B69857E4321F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C36B2A5E-3BFC-4996-B5A6-2440E13F07B3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5A7B0EDA-81F2-4483-9C11-F3A95C9BE135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63D1E70B-245F-41A2-BF05-27DB66123DF9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BBB883BB-3228-4799-A690-8FCEF7FF5B97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E7A3C872-5679-40AC-9A2C-5CFC670B30B3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5B082E91-BE33-4854-BC02-36EAB5DF7F6E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6ADBA700-F25E-49B3-B27E-B078DBB39F53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6FCD33D1-49FE-4A9B-9F6D-710DD04C71B5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8ECF1DC1-0858-4F7C-BA73-7E50C43DC8BE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2A6F7437-75BD-4EFB-9CA4-450F05254F6F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3B593C8F-6D53-4C54-AA6E-160B45097AD8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 hidden="1">
              <a:extLst>
                <a:ext uri="{FF2B5EF4-FFF2-40B4-BE49-F238E27FC236}">
                  <a16:creationId xmlns="" xmlns:a16="http://schemas.microsoft.com/office/drawing/2014/main" id="{4F46431D-4039-407D-870D-E38415CF4192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>
              <a:extLst>
                <a:ext uri="{FF2B5EF4-FFF2-40B4-BE49-F238E27FC236}">
                  <a16:creationId xmlns="" xmlns:a16="http://schemas.microsoft.com/office/drawing/2014/main" id="{94F98E8B-30F3-4388-AB45-5ED87F852F99}"/>
                </a:ext>
              </a:extLst>
            </p:cNvPr>
            <p:cNvSpPr txBox="1"/>
            <p:nvPr/>
          </p:nvSpPr>
          <p:spPr>
            <a:xfrm>
              <a:off x="5198870" y="4174490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 hidden="1">
              <a:extLst>
                <a:ext uri="{FF2B5EF4-FFF2-40B4-BE49-F238E27FC236}">
                  <a16:creationId xmlns="" xmlns:a16="http://schemas.microsoft.com/office/drawing/2014/main" id="{F7F9B93E-91EF-497E-819D-F1E2E1572679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B41E005C-62B8-43EB-A03E-6D466B304064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CACD52EA-EF94-4975-B54E-603642443B12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57BC9CD5-F165-4335-AB66-BC57AD66A387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0DF7D46E-E0C7-4011-9AE7-DE2DD2595A15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6E5D001A-F489-42AA-BA97-56BEFA46250E}"/>
                </a:ext>
              </a:extLst>
            </p:cNvPr>
            <p:cNvSpPr txBox="1"/>
            <p:nvPr/>
          </p:nvSpPr>
          <p:spPr>
            <a:xfrm>
              <a:off x="14064442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6183831F-D31B-49B0-8D8B-A84E4358D501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2436808C-9459-45D9-8D16-4AC2DB0F9633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8F889BED-B287-4908-9117-CCB699E83FF8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9099E21D-D037-4CAB-AF5C-74D30A68B632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4973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13_2142826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75A669BB-14FC-46D2-8A21-0206331CD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17FA050B-A7D0-475F-8F11-2221572E870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2C680639-2119-4AA4-8B5D-9AD3F41569B2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13_2142826_1_-1_0_3_0_[3]">
            <a:extLst>
              <a:ext uri="{FF2B5EF4-FFF2-40B4-BE49-F238E27FC236}">
                <a16:creationId xmlns="" xmlns:a16="http://schemas.microsoft.com/office/drawing/2014/main" id="{06D9EA0B-9C1D-42A1-ACF0-FF687830D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5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zelfverzekerd uw eigen ideeen en meningen gedacht en geuit hebt?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79E02ABE-2BBD-4DA8-BFA7-D8956567F5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99345B41-004A-4588-8CAD-D0B3D642E57D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2A228A4E-E63F-4BF6-8C50-957BF1631160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6CF7BD54-0305-46FC-B6ED-0EFB5E654B35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A21D4819-8292-446E-8403-8B2EB4889E22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E8A4FACD-AC8B-4035-9AD7-3FA2EC6E866A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A2E38263-1865-4F9B-BEA9-21A421DAD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354840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3228993001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992929912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652161642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3618366594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41B3C173-C040-46A3-8AEF-54AA2B83D53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AD5708B0-A6D9-4296-9AC3-68401FB95748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65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13_2142826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641BE058-3F68-4928-B539-56129B7E1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16DF5C2A-7E31-49AF-B912-0A88143D972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92FFE61B-6A8B-4B16-B955-E0BE48875218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13_2142826_1_1_1_-1_0_[1]">
            <a:extLst>
              <a:ext uri="{FF2B5EF4-FFF2-40B4-BE49-F238E27FC236}">
                <a16:creationId xmlns="" xmlns:a16="http://schemas.microsoft.com/office/drawing/2014/main" id="{6991457F-B449-40EF-AB9F-2CD78B01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776" y="-3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 zelfverzekerd uw eigen ideeen en meningen gedacht en geuit hebt?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CD5EBA7B-3E3D-4AE3-ACC0-ED4E3EF677BE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C2E676F5-07F5-4BA1-A785-87A79372B276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A220B6CF-4569-419A-A20E-08DC297CA8B9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8AF4E2B9-BAA9-473C-BB7E-2E2F76544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88661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874666211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263354227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754103913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295222144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D79D2B09-39D1-4FF2-BC00-BD21EC00E228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F9A7AB72-AE50-4FA8-AD20-429AB99E83F3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6B7FA41E-E9B2-4FED-9045-FD9ACCCBB51C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8C6AF0CD-DEB3-49BC-A89B-D1E5ED005641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BAD3B7FD-74E4-4CB9-B245-B06840335CF9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D7052A6A-A432-471F-937A-9476153E0B69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C2BCDA88-F260-4759-BAA3-C107E761929A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65BDC28A-1497-4034-99B1-265FD5E3E759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1571713A-225A-4DDC-AE34-E57F7B55DA2B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5C4FF378-CFB8-41F1-A609-4C32BCA95EA0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7D590B69-DB66-4A02-9FBA-D682B5EC5E82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8C5DE6B1-AB60-4876-9ADB-100D4EFF4E2C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FF819C8D-4DAA-4974-AA89-6A6D9C943FAE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6556AADE-D1FE-483D-A9A2-F279BECE1E01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E797F87A-874B-4B20-A3F9-35FC8EF93C51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AF27DA68-5B3E-4257-9FA8-540F774CF810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A00AADFE-7C66-4AAF-A2D9-9B9635A79E8D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43DFF80B-9D05-425B-9836-2EC831499FBC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E37B6CBE-44EA-4EFD-8860-E21296EEB3D3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F7B02548-AE8D-4EFD-9324-BE75960BD82A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2D0D6A1E-5912-41B0-B442-B5C0FABD2CB6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B777FE9C-0FB8-4C5A-8253-29B439BCB213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50DEAA65-BD3A-44D7-9F90-E98C2B6C497B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F9C3B316-0B91-4380-ACEC-AE810AC0D315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 hidden="1">
              <a:extLst>
                <a:ext uri="{FF2B5EF4-FFF2-40B4-BE49-F238E27FC236}">
                  <a16:creationId xmlns="" xmlns:a16="http://schemas.microsoft.com/office/drawing/2014/main" id="{E94AEFAC-8C1B-4C9C-A571-E44773E3E319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>
              <a:extLst>
                <a:ext uri="{FF2B5EF4-FFF2-40B4-BE49-F238E27FC236}">
                  <a16:creationId xmlns="" xmlns:a16="http://schemas.microsoft.com/office/drawing/2014/main" id="{3A6DDAB7-B291-4B1E-B5F7-694A712F8695}"/>
                </a:ext>
              </a:extLst>
            </p:cNvPr>
            <p:cNvSpPr txBox="1"/>
            <p:nvPr/>
          </p:nvSpPr>
          <p:spPr>
            <a:xfrm>
              <a:off x="5198870" y="4174490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 hidden="1">
              <a:extLst>
                <a:ext uri="{FF2B5EF4-FFF2-40B4-BE49-F238E27FC236}">
                  <a16:creationId xmlns="" xmlns:a16="http://schemas.microsoft.com/office/drawing/2014/main" id="{32FB86AD-0A71-4F03-8A4D-34A6656205B0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FD16C5CB-1E15-4084-A5B6-741E3645FDB0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32271744-A2FC-404F-9935-B4C03A038129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8883DD2F-7B60-4A02-A79C-9465C481B0EC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E54522A0-6B53-4F98-B81E-C7A3F19CC9BB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0C74C781-84ED-4BE8-97ED-10D1C762EB29}"/>
                </a:ext>
              </a:extLst>
            </p:cNvPr>
            <p:cNvSpPr txBox="1"/>
            <p:nvPr/>
          </p:nvSpPr>
          <p:spPr>
            <a:xfrm>
              <a:off x="14064442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349F3C2E-8232-4B3B-BA67-B1D9DEF98BC4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34C0DEEC-4D9A-4607-A0B6-B737BA512312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5BC7994E-C8FD-4A50-B0AE-E06BB9206614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1F024F93-005A-4EBB-ADA2-578C72ACB9BA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811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VS_0_14_2142827_1_-1_0_3_0_[3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LAYOUT_BG_IMAGE_3">
            <a:extLst>
              <a:ext uri="{FF2B5EF4-FFF2-40B4-BE49-F238E27FC236}">
                <a16:creationId xmlns="" xmlns:a16="http://schemas.microsoft.com/office/drawing/2014/main" id="{B0B06510-6513-49B5-A4C1-BB9F433475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19" name="S2V_LAYOUT_IMAGE_0_3">
            <a:extLst>
              <a:ext uri="{FF2B5EF4-FFF2-40B4-BE49-F238E27FC236}">
                <a16:creationId xmlns="" xmlns:a16="http://schemas.microsoft.com/office/drawing/2014/main" id="{053EE114-5A04-4C97-8198-9312FCD40E7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9" name="VoteExplanationBg_1">
            <a:extLst>
              <a:ext uri="{FF2B5EF4-FFF2-40B4-BE49-F238E27FC236}">
                <a16:creationId xmlns="" xmlns:a16="http://schemas.microsoft.com/office/drawing/2014/main" id="{A1290DF1-4B94-4F23-B5A3-4B57B7BCDBFE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VT_0_14_2142827_1_-1_0_3_0_[3]">
            <a:extLst>
              <a:ext uri="{FF2B5EF4-FFF2-40B4-BE49-F238E27FC236}">
                <a16:creationId xmlns="" xmlns:a16="http://schemas.microsoft.com/office/drawing/2014/main" id="{A9C03604-583F-4BC8-84EB-596B05361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5" y="-4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uw leven een richting of zin heeft?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VoteChoices">
            <a:extLst>
              <a:ext uri="{FF2B5EF4-FFF2-40B4-BE49-F238E27FC236}">
                <a16:creationId xmlns="" xmlns:a16="http://schemas.microsoft.com/office/drawing/2014/main" id="{E4A37B3C-BD3F-456F-8B99-4D83F1DE91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13" y="2404535"/>
            <a:ext cx="14022169" cy="527459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lIns="88900" tIns="38100" rIns="88900" bIns="38100" anchor="t" anchorCtr="0">
            <a:noAutofit/>
          </a:bodyPr>
          <a:lstStyle/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Nooit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Een of twee keer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Ongeveer 1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2 of 3 keer per week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Bijna 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nl-NL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r>
              <a:rPr lang="nl-NL" sz="1900">
                <a:solidFill>
                  <a:srgbClr val="000000"/>
                </a:solidFill>
                <a:latin typeface="Arial" panose="020B0604020202020204" pitchFamily="34" charset="0"/>
              </a:rPr>
              <a:t>Elke dag</a:t>
            </a:r>
          </a:p>
          <a:p>
            <a:pPr marL="742950" indent="-742950">
              <a:spcBef>
                <a:spcPts val="0"/>
              </a:spcBef>
              <a:buClr>
                <a:srgbClr val="000000"/>
              </a:buClr>
              <a:buSzPct val="100000"/>
              <a:buAutoNum type="alphaUcPeriod"/>
            </a:pPr>
            <a:endParaRPr lang="x-none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VotesCounter0">
            <a:extLst>
              <a:ext uri="{FF2B5EF4-FFF2-40B4-BE49-F238E27FC236}">
                <a16:creationId xmlns="" xmlns:a16="http://schemas.microsoft.com/office/drawing/2014/main" id="{A2D2A9D4-C6EF-437D-B061-E55DC1A9215B}"/>
              </a:ext>
            </a:extLst>
          </p:cNvPr>
          <p:cNvSpPr/>
          <p:nvPr/>
        </p:nvSpPr>
        <p:spPr>
          <a:xfrm>
            <a:off x="11285613" y="7179734"/>
            <a:ext cx="2540248" cy="474133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>
            <a:prstShdw prst="shdw14" dist="35921" dir="2700000">
              <a:scrgbClr r="0" g="0" b="0">
                <a:alpha val="50000"/>
              </a:sc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1F1F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900" tIns="38100" rIns="88900" bIns="38100" rtlCol="0" anchor="ctr" anchorCtr="1">
            <a:no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nl-NL" sz="1600">
                <a:solidFill>
                  <a:srgbClr val="000000"/>
                </a:solidFill>
                <a:latin typeface="Arial" panose="020B0604020202020204" pitchFamily="34" charset="0"/>
              </a:rPr>
              <a:t># Stemmen: 1</a:t>
            </a:r>
            <a:endParaRPr lang="x-none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7" name="vss_group_1">
            <a:extLst>
              <a:ext uri="{FF2B5EF4-FFF2-40B4-BE49-F238E27FC236}">
                <a16:creationId xmlns="" xmlns:a16="http://schemas.microsoft.com/office/drawing/2014/main" id="{000F96D2-5EF7-434F-8988-0C8FEA349476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5" name="vss_text_0">
              <a:extLst>
                <a:ext uri="{FF2B5EF4-FFF2-40B4-BE49-F238E27FC236}">
                  <a16:creationId xmlns="" xmlns:a16="http://schemas.microsoft.com/office/drawing/2014/main" id="{85BB9DF1-4C62-44A0-85E2-365102582312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vss_light">
              <a:extLst>
                <a:ext uri="{FF2B5EF4-FFF2-40B4-BE49-F238E27FC236}">
                  <a16:creationId xmlns="" xmlns:a16="http://schemas.microsoft.com/office/drawing/2014/main" id="{FC08FF5C-C246-4495-B685-FE64A554F6B2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8" name="VotesStatusExplanation0">
            <a:extLst>
              <a:ext uri="{FF2B5EF4-FFF2-40B4-BE49-F238E27FC236}">
                <a16:creationId xmlns="" xmlns:a16="http://schemas.microsoft.com/office/drawing/2014/main" id="{61DC60A0-6061-4EB8-ADA0-9CA6F29B45E6}"/>
              </a:ext>
            </a:extLst>
          </p:cNvPr>
          <p:cNvSpPr txBox="1"/>
          <p:nvPr/>
        </p:nvSpPr>
        <p:spPr>
          <a:xfrm>
            <a:off x="11427952" y="6290734"/>
            <a:ext cx="3979696" cy="63500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203200" rIns="2032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400" i="1">
                <a:solidFill>
                  <a:srgbClr val="000001"/>
                </a:solidFill>
                <a:latin typeface="Arial" panose="020B0604020202020204" pitchFamily="34" charset="0"/>
              </a:rPr>
              <a:t>De vraag gaat open zodra u een sessie en diavoorstelling start.</a:t>
            </a:r>
            <a:endParaRPr lang="x-none" sz="14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4" name="ExplanationsTable_0_0_1">
            <a:extLst>
              <a:ext uri="{FF2B5EF4-FFF2-40B4-BE49-F238E27FC236}">
                <a16:creationId xmlns="" xmlns:a16="http://schemas.microsoft.com/office/drawing/2014/main" id="{E4FEBADF-F8DB-4A4E-8490-1D662CD0FB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587782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1052426004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985318968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394947415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2812286382"/>
                  </a:ext>
                </a:extLst>
              </a:tr>
            </a:tbl>
          </a:graphicData>
        </a:graphic>
      </p:graphicFrame>
      <p:pic>
        <p:nvPicPr>
          <p:cNvPr id="17" name="Logo">
            <a:extLst>
              <a:ext uri="{FF2B5EF4-FFF2-40B4-BE49-F238E27FC236}">
                <a16:creationId xmlns="" xmlns:a16="http://schemas.microsoft.com/office/drawing/2014/main" id="{7059911A-236A-4F42-A2AB-673E6FAEE0D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sp>
        <p:nvSpPr>
          <p:cNvPr id="15" name="VoteExplanationOverlay">
            <a:extLst>
              <a:ext uri="{FF2B5EF4-FFF2-40B4-BE49-F238E27FC236}">
                <a16:creationId xmlns="" xmlns:a16="http://schemas.microsoft.com/office/drawing/2014/main" id="{BE85B736-8860-4963-8A47-12E5FEB6A7E3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7691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t_v_RS_0_14_2142827_1_1_1_-1_0_[1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LAYOUT_BG_IMAGE_3">
            <a:extLst>
              <a:ext uri="{FF2B5EF4-FFF2-40B4-BE49-F238E27FC236}">
                <a16:creationId xmlns="" xmlns:a16="http://schemas.microsoft.com/office/drawing/2014/main" id="{5926ED72-FE8E-4E66-8534-FB9E4F8FE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7588" cy="9144000"/>
          </a:xfrm>
          <a:prstGeom prst="rect">
            <a:avLst/>
          </a:prstGeom>
        </p:spPr>
      </p:pic>
      <p:pic>
        <p:nvPicPr>
          <p:cNvPr id="57" name="S2V_LAYOUT_IMAGE_0_3">
            <a:extLst>
              <a:ext uri="{FF2B5EF4-FFF2-40B4-BE49-F238E27FC236}">
                <a16:creationId xmlns="" xmlns:a16="http://schemas.microsoft.com/office/drawing/2014/main" id="{F515131C-B4A5-400A-84A1-90D41953D21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" y="1694688"/>
            <a:ext cx="15924307" cy="7449312"/>
          </a:xfrm>
          <a:prstGeom prst="rect">
            <a:avLst/>
          </a:prstGeom>
        </p:spPr>
      </p:pic>
      <p:sp>
        <p:nvSpPr>
          <p:cNvPr id="47" name="VoteExplanationBg_1">
            <a:extLst>
              <a:ext uri="{FF2B5EF4-FFF2-40B4-BE49-F238E27FC236}">
                <a16:creationId xmlns="" xmlns:a16="http://schemas.microsoft.com/office/drawing/2014/main" id="{69377A79-8BED-4B36-B9A6-8EC85531FCD3}"/>
              </a:ext>
            </a:extLst>
          </p:cNvPr>
          <p:cNvSpPr txBox="1"/>
          <p:nvPr/>
        </p:nvSpPr>
        <p:spPr>
          <a:xfrm>
            <a:off x="0" y="7800578"/>
            <a:ext cx="16257588" cy="1343423"/>
          </a:xfrm>
          <a:prstGeom prst="rect">
            <a:avLst/>
          </a:prstGeom>
          <a:solidFill>
            <a:srgbClr val="023A59"/>
          </a:solidFill>
        </p:spPr>
        <p:txBody>
          <a:bodyPr vert="horz" lIns="88900" tIns="38100" rIns="88900" bIns="38100" rtlCol="0" anchor="t" anchorCtr="0">
            <a:noAutofit/>
          </a:bodyPr>
          <a:lstStyle/>
          <a:p>
            <a:pPr>
              <a:buClr>
                <a:srgbClr val="000000"/>
              </a:buClr>
            </a:pPr>
            <a:endParaRPr lang="x-none" sz="1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st_v_RT_0_14_2142827_1_1_1_-1_0_[1]">
            <a:extLst>
              <a:ext uri="{FF2B5EF4-FFF2-40B4-BE49-F238E27FC236}">
                <a16:creationId xmlns="" xmlns:a16="http://schemas.microsoft.com/office/drawing/2014/main" id="{0CB4672C-8757-46B2-B22D-B91A5E42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955" y="-3271"/>
            <a:ext cx="13995691" cy="1767534"/>
          </a:xfrm>
          <a:solidFill>
            <a:srgbClr val="025E97">
              <a:alpha val="0"/>
            </a:srgbClr>
          </a:solidFill>
        </p:spPr>
        <p:txBody>
          <a:bodyPr lIns="88900" tIns="38100" rIns="88900" bIns="38100" anchor="ctr" anchorCtr="0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</a:pPr>
            <a:r>
              <a:rPr lang="nl-NL" sz="2800">
                <a:solidFill>
                  <a:srgbClr val="000000"/>
                </a:solidFill>
                <a:latin typeface="Arial" panose="020B0604020202020204" pitchFamily="34" charset="0"/>
              </a:rPr>
              <a:t>In de afgelopen maand, hoe vaak had u het gevoel dat uw leven een richting of zin heeft?</a:t>
            </a:r>
            <a:endParaRPr lang="x-none" sz="2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vss_group_1">
            <a:extLst>
              <a:ext uri="{FF2B5EF4-FFF2-40B4-BE49-F238E27FC236}">
                <a16:creationId xmlns="" xmlns:a16="http://schemas.microsoft.com/office/drawing/2014/main" id="{2FB394D0-36A7-4EF5-BCDF-81D8ECDDBBF0}"/>
              </a:ext>
            </a:extLst>
          </p:cNvPr>
          <p:cNvGrpSpPr/>
          <p:nvPr/>
        </p:nvGrpSpPr>
        <p:grpSpPr>
          <a:xfrm>
            <a:off x="13671800" y="7179734"/>
            <a:ext cx="1862848" cy="474133"/>
            <a:chOff x="13671799" y="7179734"/>
            <a:chExt cx="1862848" cy="474133"/>
          </a:xfrm>
        </p:grpSpPr>
        <p:sp>
          <p:nvSpPr>
            <p:cNvPr id="43" name="vss_text_0">
              <a:extLst>
                <a:ext uri="{FF2B5EF4-FFF2-40B4-BE49-F238E27FC236}">
                  <a16:creationId xmlns="" xmlns:a16="http://schemas.microsoft.com/office/drawing/2014/main" id="{4789A7CE-A31E-422F-B4E4-F2D89C2E1901}"/>
                </a:ext>
              </a:extLst>
            </p:cNvPr>
            <p:cNvSpPr/>
            <p:nvPr/>
          </p:nvSpPr>
          <p:spPr>
            <a:xfrm>
              <a:off x="13671799" y="7179734"/>
              <a:ext cx="1862848" cy="474133"/>
            </a:xfrm>
            <a:prstGeom prst="round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>
              <a:prstShdw prst="shdw14" dist="35921" dir="2700000">
                <a:scrgbClr r="0" g="0" b="0">
                  <a:alpha val="50000"/>
                </a:scrgb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1F1F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5600" rtlCol="0" anchor="ctr" anchorCtr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r>
                <a:rPr lang="nl-NL" sz="1600">
                  <a:solidFill>
                    <a:srgbClr val="000001"/>
                  </a:solidFill>
                  <a:latin typeface="Arial" panose="020B0604020202020204" pitchFamily="34" charset="0"/>
                </a:rPr>
                <a:t>Gesloten</a:t>
              </a:r>
              <a:endParaRPr lang="x-none" sz="1600">
                <a:solidFill>
                  <a:srgbClr val="00000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vss_light">
              <a:extLst>
                <a:ext uri="{FF2B5EF4-FFF2-40B4-BE49-F238E27FC236}">
                  <a16:creationId xmlns="" xmlns:a16="http://schemas.microsoft.com/office/drawing/2014/main" id="{6F83926A-BE6A-413D-9E56-FB436B41CD0F}"/>
                </a:ext>
              </a:extLst>
            </p:cNvPr>
            <p:cNvSpPr/>
            <p:nvPr/>
          </p:nvSpPr>
          <p:spPr>
            <a:xfrm>
              <a:off x="13773400" y="7281334"/>
              <a:ext cx="270933" cy="270933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</a:pPr>
              <a:endParaRPr lang="x-none" sz="180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aphicFrame>
        <p:nvGraphicFramePr>
          <p:cNvPr id="52" name="ExplanationsTable_0_0_1">
            <a:extLst>
              <a:ext uri="{FF2B5EF4-FFF2-40B4-BE49-F238E27FC236}">
                <a16:creationId xmlns="" xmlns:a16="http://schemas.microsoft.com/office/drawing/2014/main" id="{A234EECC-FF67-4A60-9E40-8B705BEF6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941182"/>
              </p:ext>
            </p:extLst>
          </p:nvPr>
        </p:nvGraphicFramePr>
        <p:xfrm>
          <a:off x="251993" y="7924191"/>
          <a:ext cx="15753603" cy="97475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976626">
                  <a:extLst>
                    <a:ext uri="{9D8B030D-6E8A-4147-A177-3AD203B41FA5}">
                      <a16:colId xmlns="" xmlns:a16="http://schemas.microsoft.com/office/drawing/2014/main" val="2720908619"/>
                    </a:ext>
                  </a:extLst>
                </a:gridCol>
                <a:gridCol w="14776977">
                  <a:extLst>
                    <a:ext uri="{9D8B030D-6E8A-4147-A177-3AD203B41FA5}">
                      <a16:colId xmlns="" xmlns:a16="http://schemas.microsoft.com/office/drawing/2014/main" val="2985913535"/>
                    </a:ext>
                  </a:extLst>
                </a:gridCol>
              </a:tblGrid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Internet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Dit tekstvak wordt gebruikt om de verschillende stemmethodes uit te leggen.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762587814"/>
                  </a:ext>
                </a:extLst>
              </a:tr>
              <a:tr h="4873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1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SMS</a:t>
                      </a:r>
                      <a:endParaRPr lang="x-none" sz="1600" b="1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nl-NL" sz="1600" b="0" i="0" u="none" baseline="0">
                          <a:solidFill>
                            <a:srgbClr val="FFFFFF"/>
                          </a:solidFill>
                          <a:latin typeface="Arial" panose="020B0604020202020204" pitchFamily="34" charset="0"/>
                        </a:rPr>
                        <a:t>De juiste uitleg wordt hier ingevuld nadat u een sessie heeft gestart.</a:t>
                      </a:r>
                      <a:endParaRPr lang="x-none" sz="1600" b="0" i="0" u="none" baseline="0">
                        <a:solidFill>
                          <a:srgbClr val="FFFFFF"/>
                        </a:solidFill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673563583"/>
                  </a:ext>
                </a:extLst>
              </a:tr>
            </a:tbl>
          </a:graphicData>
        </a:graphic>
      </p:graphicFrame>
      <p:pic>
        <p:nvPicPr>
          <p:cNvPr id="55" name="Logo">
            <a:extLst>
              <a:ext uri="{FF2B5EF4-FFF2-40B4-BE49-F238E27FC236}">
                <a16:creationId xmlns="" xmlns:a16="http://schemas.microsoft.com/office/drawing/2014/main" id="{E577EBF4-B956-452D-8C8C-CC7DDF720E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228" y="8485632"/>
            <a:ext cx="1816831" cy="414528"/>
          </a:xfrm>
          <a:prstGeom prst="rect">
            <a:avLst/>
          </a:prstGeom>
        </p:spPr>
      </p:pic>
      <p:grpSp>
        <p:nvGrpSpPr>
          <p:cNvPr id="96" name="rg_group_1">
            <a:extLst>
              <a:ext uri="{FF2B5EF4-FFF2-40B4-BE49-F238E27FC236}">
                <a16:creationId xmlns="" xmlns:a16="http://schemas.microsoft.com/office/drawing/2014/main" id="{92A6DE8D-02A0-4B82-AB27-2557199597B3}"/>
              </a:ext>
            </a:extLst>
          </p:cNvPr>
          <p:cNvGrpSpPr/>
          <p:nvPr/>
        </p:nvGrpSpPr>
        <p:grpSpPr>
          <a:xfrm>
            <a:off x="1121773" y="2438400"/>
            <a:ext cx="14022169" cy="4608576"/>
            <a:chOff x="1121773" y="2438400"/>
            <a:chExt cx="14022169" cy="4608576"/>
          </a:xfrm>
        </p:grpSpPr>
        <p:sp>
          <p:nvSpPr>
            <p:cNvPr id="62" name="rg_background_0">
              <a:extLst>
                <a:ext uri="{FF2B5EF4-FFF2-40B4-BE49-F238E27FC236}">
                  <a16:creationId xmlns="" xmlns:a16="http://schemas.microsoft.com/office/drawing/2014/main" id="{E6FF0A67-17B0-4197-8824-5D7835D88FC2}"/>
                </a:ext>
              </a:extLst>
            </p:cNvPr>
            <p:cNvSpPr txBox="1"/>
            <p:nvPr/>
          </p:nvSpPr>
          <p:spPr>
            <a:xfrm>
              <a:off x="1121773" y="2438400"/>
              <a:ext cx="14022169" cy="4608576"/>
            </a:xfrm>
            <a:prstGeom prst="rect">
              <a:avLst/>
            </a:prstGeom>
            <a:noFill/>
          </p:spPr>
          <p:txBody>
            <a:bodyPr vert="horz" rtlCol="0">
              <a:spAutoFit/>
            </a:bodyPr>
            <a:lstStyle/>
            <a:p>
              <a:endParaRPr lang="x-none"/>
            </a:p>
          </p:txBody>
        </p:sp>
        <p:sp>
          <p:nvSpPr>
            <p:cNvPr id="63" name="rg_axis_0" hidden="1">
              <a:extLst>
                <a:ext uri="{FF2B5EF4-FFF2-40B4-BE49-F238E27FC236}">
                  <a16:creationId xmlns="" xmlns:a16="http://schemas.microsoft.com/office/drawing/2014/main" id="{8B7F7B28-9611-4154-A24D-E4C33040FD82}"/>
                </a:ext>
              </a:extLst>
            </p:cNvPr>
            <p:cNvSpPr txBox="1"/>
            <p:nvPr/>
          </p:nvSpPr>
          <p:spPr>
            <a:xfrm>
              <a:off x="5186170" y="2476500"/>
              <a:ext cx="12700" cy="4532376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4" name="rg_axisTick_0" hidden="1">
              <a:extLst>
                <a:ext uri="{FF2B5EF4-FFF2-40B4-BE49-F238E27FC236}">
                  <a16:creationId xmlns="" xmlns:a16="http://schemas.microsoft.com/office/drawing/2014/main" id="{56DE8693-048D-4F70-8BB7-9A6AB5C62E29}"/>
                </a:ext>
              </a:extLst>
            </p:cNvPr>
            <p:cNvSpPr txBox="1"/>
            <p:nvPr/>
          </p:nvSpPr>
          <p:spPr>
            <a:xfrm>
              <a:off x="5122670" y="247650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5" name="rg_axisTick_1" hidden="1">
              <a:extLst>
                <a:ext uri="{FF2B5EF4-FFF2-40B4-BE49-F238E27FC236}">
                  <a16:creationId xmlns="" xmlns:a16="http://schemas.microsoft.com/office/drawing/2014/main" id="{7639F86B-FA82-40A9-94B9-9C0C7EFB5FE7}"/>
                </a:ext>
              </a:extLst>
            </p:cNvPr>
            <p:cNvSpPr txBox="1"/>
            <p:nvPr/>
          </p:nvSpPr>
          <p:spPr>
            <a:xfrm>
              <a:off x="5122670" y="323189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6" name="rg_axisTick_2" hidden="1">
              <a:extLst>
                <a:ext uri="{FF2B5EF4-FFF2-40B4-BE49-F238E27FC236}">
                  <a16:creationId xmlns="" xmlns:a16="http://schemas.microsoft.com/office/drawing/2014/main" id="{214519D8-0572-4D6C-B278-E809AE809FDB}"/>
                </a:ext>
              </a:extLst>
            </p:cNvPr>
            <p:cNvSpPr txBox="1"/>
            <p:nvPr/>
          </p:nvSpPr>
          <p:spPr>
            <a:xfrm>
              <a:off x="5122670" y="3987292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7" name="rg_axisTick_3" hidden="1">
              <a:extLst>
                <a:ext uri="{FF2B5EF4-FFF2-40B4-BE49-F238E27FC236}">
                  <a16:creationId xmlns="" xmlns:a16="http://schemas.microsoft.com/office/drawing/2014/main" id="{76C71252-4BAB-4C69-99FA-EF0906B569B5}"/>
                </a:ext>
              </a:extLst>
            </p:cNvPr>
            <p:cNvSpPr txBox="1"/>
            <p:nvPr/>
          </p:nvSpPr>
          <p:spPr>
            <a:xfrm>
              <a:off x="5122670" y="4742688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8" name="rg_axisTick_4" hidden="1">
              <a:extLst>
                <a:ext uri="{FF2B5EF4-FFF2-40B4-BE49-F238E27FC236}">
                  <a16:creationId xmlns="" xmlns:a16="http://schemas.microsoft.com/office/drawing/2014/main" id="{27786D35-9228-4BEF-A65E-BB933AAFC844}"/>
                </a:ext>
              </a:extLst>
            </p:cNvPr>
            <p:cNvSpPr txBox="1"/>
            <p:nvPr/>
          </p:nvSpPr>
          <p:spPr>
            <a:xfrm>
              <a:off x="5122670" y="5498084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69" name="rg_axisTick_5" hidden="1">
              <a:extLst>
                <a:ext uri="{FF2B5EF4-FFF2-40B4-BE49-F238E27FC236}">
                  <a16:creationId xmlns="" xmlns:a16="http://schemas.microsoft.com/office/drawing/2014/main" id="{C6B1170E-59E1-4B5A-A91C-C7748558A3AF}"/>
                </a:ext>
              </a:extLst>
            </p:cNvPr>
            <p:cNvSpPr txBox="1"/>
            <p:nvPr/>
          </p:nvSpPr>
          <p:spPr>
            <a:xfrm>
              <a:off x="5122670" y="6253480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0" name="rg_axisTick_6" hidden="1">
              <a:extLst>
                <a:ext uri="{FF2B5EF4-FFF2-40B4-BE49-F238E27FC236}">
                  <a16:creationId xmlns="" xmlns:a16="http://schemas.microsoft.com/office/drawing/2014/main" id="{77524291-B7DD-4684-AA08-BD7C81B62755}"/>
                </a:ext>
              </a:extLst>
            </p:cNvPr>
            <p:cNvSpPr txBox="1"/>
            <p:nvPr/>
          </p:nvSpPr>
          <p:spPr>
            <a:xfrm>
              <a:off x="5122670" y="6996176"/>
              <a:ext cx="63500" cy="12700"/>
            </a:xfrm>
            <a:prstGeom prst="rect">
              <a:avLst/>
            </a:prstGeom>
            <a:solidFill>
              <a:srgbClr val="000001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/>
            </a:p>
          </p:txBody>
        </p:sp>
        <p:sp>
          <p:nvSpPr>
            <p:cNvPr id="71" name="rg_axisBullet_0_0">
              <a:extLst>
                <a:ext uri="{FF2B5EF4-FFF2-40B4-BE49-F238E27FC236}">
                  <a16:creationId xmlns="" xmlns:a16="http://schemas.microsoft.com/office/drawing/2014/main" id="{D727F04D-4C07-4C90-B4B0-CB4D13ED1078}"/>
                </a:ext>
              </a:extLst>
            </p:cNvPr>
            <p:cNvSpPr txBox="1"/>
            <p:nvPr/>
          </p:nvSpPr>
          <p:spPr>
            <a:xfrm>
              <a:off x="1197973" y="251460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A.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2" name="rg_axisBullet_1_0">
              <a:extLst>
                <a:ext uri="{FF2B5EF4-FFF2-40B4-BE49-F238E27FC236}">
                  <a16:creationId xmlns="" xmlns:a16="http://schemas.microsoft.com/office/drawing/2014/main" id="{D1729FB0-9E44-4DCF-A95A-65DFEAC20785}"/>
                </a:ext>
              </a:extLst>
            </p:cNvPr>
            <p:cNvSpPr txBox="1"/>
            <p:nvPr/>
          </p:nvSpPr>
          <p:spPr>
            <a:xfrm>
              <a:off x="1197973" y="3269996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B.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3" name="rg_axisBullet_2_0">
              <a:extLst>
                <a:ext uri="{FF2B5EF4-FFF2-40B4-BE49-F238E27FC236}">
                  <a16:creationId xmlns="" xmlns:a16="http://schemas.microsoft.com/office/drawing/2014/main" id="{4B916D0C-B75E-4998-AE0E-28ABBFAD2676}"/>
                </a:ext>
              </a:extLst>
            </p:cNvPr>
            <p:cNvSpPr txBox="1"/>
            <p:nvPr/>
          </p:nvSpPr>
          <p:spPr>
            <a:xfrm>
              <a:off x="1197973" y="4025392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C.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4" name="rg_axisBullet_3_0">
              <a:extLst>
                <a:ext uri="{FF2B5EF4-FFF2-40B4-BE49-F238E27FC236}">
                  <a16:creationId xmlns="" xmlns:a16="http://schemas.microsoft.com/office/drawing/2014/main" id="{44A7D495-8C5D-47F9-964B-7A7CF2FB8AE2}"/>
                </a:ext>
              </a:extLst>
            </p:cNvPr>
            <p:cNvSpPr txBox="1"/>
            <p:nvPr/>
          </p:nvSpPr>
          <p:spPr>
            <a:xfrm>
              <a:off x="1197973" y="4780788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D.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5" name="rg_axisBullet_4_0">
              <a:extLst>
                <a:ext uri="{FF2B5EF4-FFF2-40B4-BE49-F238E27FC236}">
                  <a16:creationId xmlns="" xmlns:a16="http://schemas.microsoft.com/office/drawing/2014/main" id="{D09E5BC9-C648-4B26-AB92-AB0EDE2297E4}"/>
                </a:ext>
              </a:extLst>
            </p:cNvPr>
            <p:cNvSpPr txBox="1"/>
            <p:nvPr/>
          </p:nvSpPr>
          <p:spPr>
            <a:xfrm>
              <a:off x="1197973" y="5536184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E.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6" name="rg_axisBullet_5_0">
              <a:extLst>
                <a:ext uri="{FF2B5EF4-FFF2-40B4-BE49-F238E27FC236}">
                  <a16:creationId xmlns="" xmlns:a16="http://schemas.microsoft.com/office/drawing/2014/main" id="{5DB9A222-AE16-441B-A685-36910A68CDFD}"/>
                </a:ext>
              </a:extLst>
            </p:cNvPr>
            <p:cNvSpPr txBox="1"/>
            <p:nvPr/>
          </p:nvSpPr>
          <p:spPr>
            <a:xfrm>
              <a:off x="1197973" y="6291580"/>
              <a:ext cx="381000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2200">
                  <a:solidFill>
                    <a:srgbClr val="000000"/>
                  </a:solidFill>
                  <a:latin typeface="Arial" panose="020B0604020202020204" pitchFamily="34" charset="0"/>
                </a:rPr>
                <a:t>F.</a:t>
              </a:r>
              <a:endParaRPr lang="x-none" sz="22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7" name="rg_axisLabel_0_0">
              <a:extLst>
                <a:ext uri="{FF2B5EF4-FFF2-40B4-BE49-F238E27FC236}">
                  <a16:creationId xmlns="" xmlns:a16="http://schemas.microsoft.com/office/drawing/2014/main" id="{DFAB927F-65C3-4080-B62B-51A05BF84C17}"/>
                </a:ext>
              </a:extLst>
            </p:cNvPr>
            <p:cNvSpPr txBox="1"/>
            <p:nvPr/>
          </p:nvSpPr>
          <p:spPr>
            <a:xfrm>
              <a:off x="1655173" y="251460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Nooit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8" name="rg_axisLabel_1_0">
              <a:extLst>
                <a:ext uri="{FF2B5EF4-FFF2-40B4-BE49-F238E27FC236}">
                  <a16:creationId xmlns="" xmlns:a16="http://schemas.microsoft.com/office/drawing/2014/main" id="{5A4E2A60-54FA-41CA-A8C2-FA3C4CEC73A4}"/>
                </a:ext>
              </a:extLst>
            </p:cNvPr>
            <p:cNvSpPr txBox="1"/>
            <p:nvPr/>
          </p:nvSpPr>
          <p:spPr>
            <a:xfrm>
              <a:off x="1655173" y="3269996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Een of twee keer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9" name="rg_axisLabel_2_0">
              <a:extLst>
                <a:ext uri="{FF2B5EF4-FFF2-40B4-BE49-F238E27FC236}">
                  <a16:creationId xmlns="" xmlns:a16="http://schemas.microsoft.com/office/drawing/2014/main" id="{19A5339B-B222-4A6E-A8DF-025EFA591B0A}"/>
                </a:ext>
              </a:extLst>
            </p:cNvPr>
            <p:cNvSpPr txBox="1"/>
            <p:nvPr/>
          </p:nvSpPr>
          <p:spPr>
            <a:xfrm>
              <a:off x="1655173" y="4025392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Ongeveer 1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0" name="rg_axisLabel_3_0">
              <a:extLst>
                <a:ext uri="{FF2B5EF4-FFF2-40B4-BE49-F238E27FC236}">
                  <a16:creationId xmlns="" xmlns:a16="http://schemas.microsoft.com/office/drawing/2014/main" id="{43E851FA-E7F9-4C27-A064-BA7BC0567FF3}"/>
                </a:ext>
              </a:extLst>
            </p:cNvPr>
            <p:cNvSpPr txBox="1"/>
            <p:nvPr/>
          </p:nvSpPr>
          <p:spPr>
            <a:xfrm>
              <a:off x="1655173" y="4780788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2 of 3 keer per week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1" name="rg_axisLabel_4_0">
              <a:extLst>
                <a:ext uri="{FF2B5EF4-FFF2-40B4-BE49-F238E27FC236}">
                  <a16:creationId xmlns="" xmlns:a16="http://schemas.microsoft.com/office/drawing/2014/main" id="{49EAC613-C4E9-4384-AD97-80DC0A568077}"/>
                </a:ext>
              </a:extLst>
            </p:cNvPr>
            <p:cNvSpPr txBox="1"/>
            <p:nvPr/>
          </p:nvSpPr>
          <p:spPr>
            <a:xfrm>
              <a:off x="1655173" y="5536184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Bijna 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" name="rg_axisLabel_5_0">
              <a:extLst>
                <a:ext uri="{FF2B5EF4-FFF2-40B4-BE49-F238E27FC236}">
                  <a16:creationId xmlns="" xmlns:a16="http://schemas.microsoft.com/office/drawing/2014/main" id="{CD1E295C-EDED-44E6-8469-4A338B63413A}"/>
                </a:ext>
              </a:extLst>
            </p:cNvPr>
            <p:cNvSpPr txBox="1"/>
            <p:nvPr/>
          </p:nvSpPr>
          <p:spPr>
            <a:xfrm>
              <a:off x="1655173" y="6291580"/>
              <a:ext cx="3454797" cy="67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0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Elke dag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4" name="rg_bar_0_0" hidden="1">
              <a:extLst>
                <a:ext uri="{FF2B5EF4-FFF2-40B4-BE49-F238E27FC236}">
                  <a16:creationId xmlns="" xmlns:a16="http://schemas.microsoft.com/office/drawing/2014/main" id="{5FEC792A-21EF-4081-848F-0E737B7C28DD}"/>
                </a:ext>
              </a:extLst>
            </p:cNvPr>
            <p:cNvSpPr txBox="1"/>
            <p:nvPr/>
          </p:nvSpPr>
          <p:spPr>
            <a:xfrm>
              <a:off x="5198870" y="2663698"/>
              <a:ext cx="1464895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g_bar_1_0" hidden="1">
              <a:extLst>
                <a:ext uri="{FF2B5EF4-FFF2-40B4-BE49-F238E27FC236}">
                  <a16:creationId xmlns="" xmlns:a16="http://schemas.microsoft.com/office/drawing/2014/main" id="{295C91B6-B483-491D-A9E3-4CF9B285E913}"/>
                </a:ext>
              </a:extLst>
            </p:cNvPr>
            <p:cNvSpPr txBox="1"/>
            <p:nvPr/>
          </p:nvSpPr>
          <p:spPr>
            <a:xfrm>
              <a:off x="5198870" y="3419094"/>
              <a:ext cx="292979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6" name="rg_bar_2_0">
              <a:extLst>
                <a:ext uri="{FF2B5EF4-FFF2-40B4-BE49-F238E27FC236}">
                  <a16:creationId xmlns="" xmlns:a16="http://schemas.microsoft.com/office/drawing/2014/main" id="{3966370B-907A-450E-AF6F-49DE27830B56}"/>
                </a:ext>
              </a:extLst>
            </p:cNvPr>
            <p:cNvSpPr txBox="1"/>
            <p:nvPr/>
          </p:nvSpPr>
          <p:spPr>
            <a:xfrm>
              <a:off x="5198870" y="4174490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7" name="rg_bar_3_0" hidden="1">
              <a:extLst>
                <a:ext uri="{FF2B5EF4-FFF2-40B4-BE49-F238E27FC236}">
                  <a16:creationId xmlns="" xmlns:a16="http://schemas.microsoft.com/office/drawing/2014/main" id="{950CCC2F-CE8C-4F6B-8C62-8B8C4F705768}"/>
                </a:ext>
              </a:extLst>
            </p:cNvPr>
            <p:cNvSpPr txBox="1"/>
            <p:nvPr/>
          </p:nvSpPr>
          <p:spPr>
            <a:xfrm>
              <a:off x="5198870" y="4929886"/>
              <a:ext cx="5859581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8" name="rg_bar_4_0" hidden="1">
              <a:extLst>
                <a:ext uri="{FF2B5EF4-FFF2-40B4-BE49-F238E27FC236}">
                  <a16:creationId xmlns="" xmlns:a16="http://schemas.microsoft.com/office/drawing/2014/main" id="{AC070947-B824-4630-9C93-0276734C7871}"/>
                </a:ext>
              </a:extLst>
            </p:cNvPr>
            <p:cNvSpPr txBox="1"/>
            <p:nvPr/>
          </p:nvSpPr>
          <p:spPr>
            <a:xfrm>
              <a:off x="5198870" y="5685282"/>
              <a:ext cx="7324476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rg_bar_5_0" hidden="1">
              <a:extLst>
                <a:ext uri="{FF2B5EF4-FFF2-40B4-BE49-F238E27FC236}">
                  <a16:creationId xmlns="" xmlns:a16="http://schemas.microsoft.com/office/drawing/2014/main" id="{1B6EBD54-5C99-4A9E-BB77-B8707CF665A3}"/>
                </a:ext>
              </a:extLst>
            </p:cNvPr>
            <p:cNvSpPr txBox="1"/>
            <p:nvPr/>
          </p:nvSpPr>
          <p:spPr>
            <a:xfrm>
              <a:off x="5198870" y="6440678"/>
              <a:ext cx="8789372" cy="381000"/>
            </a:xfrm>
            <a:prstGeom prst="roundRect">
              <a:avLst/>
            </a:prstGeom>
            <a:solidFill>
              <a:srgbClr val="000000"/>
            </a:solidFill>
          </p:spPr>
          <p:txBody>
            <a:bodyPr vert="horz" rtlCol="0" anchor="t" anchorCtr="0">
              <a:noAutofit/>
            </a:bodyPr>
            <a:lstStyle/>
            <a:p>
              <a:endParaRPr lang="x-none" sz="180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0" name="rg_barLabel_0_0">
              <a:extLst>
                <a:ext uri="{FF2B5EF4-FFF2-40B4-BE49-F238E27FC236}">
                  <a16:creationId xmlns="" xmlns:a16="http://schemas.microsoft.com/office/drawing/2014/main" id="{65CB99F9-D215-4742-8B9A-FA7EFD86D063}"/>
                </a:ext>
              </a:extLst>
            </p:cNvPr>
            <p:cNvSpPr txBox="1"/>
            <p:nvPr/>
          </p:nvSpPr>
          <p:spPr>
            <a:xfrm>
              <a:off x="5275070" y="266369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1" name="rg_barLabel_1_0">
              <a:extLst>
                <a:ext uri="{FF2B5EF4-FFF2-40B4-BE49-F238E27FC236}">
                  <a16:creationId xmlns="" xmlns:a16="http://schemas.microsoft.com/office/drawing/2014/main" id="{B31B6D21-651D-445A-B75D-6C77C70FF79C}"/>
                </a:ext>
              </a:extLst>
            </p:cNvPr>
            <p:cNvSpPr txBox="1"/>
            <p:nvPr/>
          </p:nvSpPr>
          <p:spPr>
            <a:xfrm>
              <a:off x="5275070" y="3419094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2" name="rg_barLabel_2_0">
              <a:extLst>
                <a:ext uri="{FF2B5EF4-FFF2-40B4-BE49-F238E27FC236}">
                  <a16:creationId xmlns="" xmlns:a16="http://schemas.microsoft.com/office/drawing/2014/main" id="{38274967-DEB0-4D18-91D7-07AB73BA8047}"/>
                </a:ext>
              </a:extLst>
            </p:cNvPr>
            <p:cNvSpPr txBox="1"/>
            <p:nvPr/>
          </p:nvSpPr>
          <p:spPr>
            <a:xfrm>
              <a:off x="14064442" y="4174490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100,0%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3" name="rg_barLabel_3_0">
              <a:extLst>
                <a:ext uri="{FF2B5EF4-FFF2-40B4-BE49-F238E27FC236}">
                  <a16:creationId xmlns="" xmlns:a16="http://schemas.microsoft.com/office/drawing/2014/main" id="{146FEDF9-9777-463F-8BA6-5EF441F1BCB9}"/>
                </a:ext>
              </a:extLst>
            </p:cNvPr>
            <p:cNvSpPr txBox="1"/>
            <p:nvPr/>
          </p:nvSpPr>
          <p:spPr>
            <a:xfrm>
              <a:off x="5275070" y="4929886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4" name="rg_barLabel_4_0">
              <a:extLst>
                <a:ext uri="{FF2B5EF4-FFF2-40B4-BE49-F238E27FC236}">
                  <a16:creationId xmlns="" xmlns:a16="http://schemas.microsoft.com/office/drawing/2014/main" id="{7B11F38B-DFE6-4712-9EEC-69CD25348B0B}"/>
                </a:ext>
              </a:extLst>
            </p:cNvPr>
            <p:cNvSpPr txBox="1"/>
            <p:nvPr/>
          </p:nvSpPr>
          <p:spPr>
            <a:xfrm>
              <a:off x="5275070" y="5685282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5" name="rg_barLabel_5_0">
              <a:extLst>
                <a:ext uri="{FF2B5EF4-FFF2-40B4-BE49-F238E27FC236}">
                  <a16:creationId xmlns="" xmlns:a16="http://schemas.microsoft.com/office/drawing/2014/main" id="{EAE9CEE7-FEA5-499C-8FD8-9B255B1F02E9}"/>
                </a:ext>
              </a:extLst>
            </p:cNvPr>
            <p:cNvSpPr txBox="1"/>
            <p:nvPr/>
          </p:nvSpPr>
          <p:spPr>
            <a:xfrm>
              <a:off x="5275070" y="6440678"/>
              <a:ext cx="1079500" cy="381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</a:extLst>
          </p:spPr>
          <p:txBody>
            <a:bodyPr vert="horz" lIns="0" tIns="0" rIns="0" bIns="0" rtlCol="0" anchor="ctr" anchorCtr="1">
              <a:noAutofit/>
            </a:bodyPr>
            <a:lstStyle/>
            <a:p>
              <a:r>
                <a:rPr lang="nl-NL" sz="1900">
                  <a:solidFill>
                    <a:srgbClr val="000000"/>
                  </a:solidFill>
                  <a:latin typeface="Arial" panose="020B0604020202020204" pitchFamily="34" charset="0"/>
                </a:rPr>
                <a:t>0,0%</a:t>
              </a:r>
              <a:endParaRPr lang="x-none" sz="19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0" name="VoteExplanationOverlay">
            <a:extLst>
              <a:ext uri="{FF2B5EF4-FFF2-40B4-BE49-F238E27FC236}">
                <a16:creationId xmlns="" xmlns:a16="http://schemas.microsoft.com/office/drawing/2014/main" id="{7D8C32D8-720F-4790-B0AC-BBA8CB332AE8}"/>
              </a:ext>
            </a:extLst>
          </p:cNvPr>
          <p:cNvSpPr txBox="1"/>
          <p:nvPr/>
        </p:nvSpPr>
        <p:spPr>
          <a:xfrm>
            <a:off x="251993" y="7924191"/>
            <a:ext cx="15753603" cy="974750"/>
          </a:xfrm>
          <a:prstGeom prst="rect">
            <a:avLst/>
          </a:prstGeom>
          <a:solidFill>
            <a:srgbClr val="FFFFFF">
              <a:alpha val="90000"/>
            </a:srgbClr>
          </a:solidFill>
          <a:ln w="0" cmpd="sng">
            <a:solidFill>
              <a:srgbClr val="0082C8"/>
            </a:solidFill>
            <a:prstDash val="solid"/>
          </a:ln>
        </p:spPr>
        <p:txBody>
          <a:bodyPr vert="horz" wrap="square" lIns="406400" rIns="406400" rtlCol="0" anchor="ctr" anchorCtr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Deze presentatie is geladen zonder de Sendsteps Add-In.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nl-NL" sz="1800" i="1">
                <a:solidFill>
                  <a:srgbClr val="000001"/>
                </a:solidFill>
                <a:latin typeface="Arial" panose="020B0604020202020204" pitchFamily="34" charset="0"/>
              </a:rPr>
              <a:t>Add-In gratis downloaden? Ga naar https://dashboard.sendsteps.com/info</a:t>
            </a:r>
            <a:endParaRPr lang="x-none" sz="1800" i="1">
              <a:solidFill>
                <a:srgbClr val="00000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411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39" y="1327265"/>
            <a:ext cx="11895710" cy="495450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4563400" y="249909"/>
            <a:ext cx="6777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 dirty="0">
                <a:solidFill>
                  <a:srgbClr val="CE144C"/>
                </a:solidFill>
                <a:latin typeface="Arial Narrow" panose="020B0606020202030204" pitchFamily="34" charset="0"/>
              </a:rPr>
              <a:t>DANK JE WEL!</a:t>
            </a:r>
          </a:p>
        </p:txBody>
      </p:sp>
      <p:sp>
        <p:nvSpPr>
          <p:cNvPr id="4" name="Tekstvak 7">
            <a:extLst>
              <a:ext uri="{FF2B5EF4-FFF2-40B4-BE49-F238E27FC236}">
                <a16:creationId xmlns="" xmlns:a16="http://schemas.microsoft.com/office/drawing/2014/main" id="{C44B7725-36BE-48C3-92A8-91C68B8D81EF}"/>
              </a:ext>
            </a:extLst>
          </p:cNvPr>
          <p:cNvSpPr txBox="1"/>
          <p:nvPr/>
        </p:nvSpPr>
        <p:spPr>
          <a:xfrm>
            <a:off x="1399309" y="6808652"/>
            <a:ext cx="14311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>
                <a:solidFill>
                  <a:srgbClr val="CE144C"/>
                </a:solidFill>
                <a:latin typeface="Arial Narrow" panose="020B0606020202030204" pitchFamily="34" charset="0"/>
              </a:rPr>
              <a:t>Ruimte voor vragen en discussie</a:t>
            </a:r>
            <a:endParaRPr lang="nl-NL" sz="8000" b="1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00809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/>
          <p:cNvSpPr txBox="1"/>
          <p:nvPr/>
        </p:nvSpPr>
        <p:spPr>
          <a:xfrm>
            <a:off x="127794" y="3713546"/>
            <a:ext cx="1600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>
                <a:solidFill>
                  <a:srgbClr val="CE144C"/>
                </a:solidFill>
                <a:latin typeface="Arial Narrow" panose="020B0606020202030204" pitchFamily="34" charset="0"/>
              </a:rPr>
              <a:t>Zou je de MHC-SF willen gaan inzetten n.a.v. dit symposium? En waarom wel/niet (barrieres)? </a:t>
            </a:r>
            <a:endParaRPr lang="nl-NL" sz="3600" b="1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ekstvak 7">
            <a:extLst>
              <a:ext uri="{FF2B5EF4-FFF2-40B4-BE49-F238E27FC236}">
                <a16:creationId xmlns="" xmlns:a16="http://schemas.microsoft.com/office/drawing/2014/main" id="{C44B7725-36BE-48C3-92A8-91C68B8D81EF}"/>
              </a:ext>
            </a:extLst>
          </p:cNvPr>
          <p:cNvSpPr txBox="1"/>
          <p:nvPr/>
        </p:nvSpPr>
        <p:spPr>
          <a:xfrm>
            <a:off x="1482436" y="712652"/>
            <a:ext cx="14311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0" b="1">
                <a:solidFill>
                  <a:srgbClr val="CE144C"/>
                </a:solidFill>
                <a:latin typeface="Arial Narrow" panose="020B0606020202030204" pitchFamily="34" charset="0"/>
              </a:rPr>
              <a:t>Ruimte voor vragen en discussie</a:t>
            </a:r>
            <a:endParaRPr lang="nl-NL" sz="8000" b="1" dirty="0">
              <a:solidFill>
                <a:srgbClr val="CE144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4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10206" y="3108801"/>
            <a:ext cx="14222929" cy="357711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4800" dirty="0">
                <a:latin typeface="Arial Narrow" panose="020B0606020202030204" pitchFamily="34" charset="0"/>
              </a:rPr>
              <a:t>Hoeveel procent van de Nederlanders antwoord met “vaak” of “(bijna) altijd” op de volgende vragen?</a:t>
            </a:r>
          </a:p>
          <a:p>
            <a:endParaRPr lang="nl-NL" sz="4800" dirty="0">
              <a:latin typeface="Arial Narrow" panose="020B0606020202030204" pitchFamily="34" charset="0"/>
            </a:endParaRPr>
          </a:p>
          <a:p>
            <a:pPr marL="914400" indent="-914400"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In de afgelopen 4 weken, hoe vaak had u het gevoel dat u gelukkig was?</a:t>
            </a:r>
          </a:p>
          <a:p>
            <a:pPr marL="914400" indent="-914400">
              <a:buAutoNum type="arabicPeriod"/>
            </a:pPr>
            <a:r>
              <a:rPr lang="nl-NL" sz="4800" dirty="0">
                <a:latin typeface="Arial Narrow" panose="020B0606020202030204" pitchFamily="34" charset="0"/>
              </a:rPr>
              <a:t>In de afgelopen 4 weken, hoe vaak had u het gevoel dat  uw leven een richting of zin heeft?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595423" y="574158"/>
            <a:ext cx="15163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 dirty="0">
                <a:solidFill>
                  <a:srgbClr val="CE144C"/>
                </a:solidFill>
                <a:latin typeface="Arial Narrow" panose="020B0606020202030204" pitchFamily="34" charset="0"/>
              </a:rPr>
              <a:t>TEST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591" y="266295"/>
            <a:ext cx="8315328" cy="83397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212" y="385466"/>
            <a:ext cx="8118656" cy="81674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2127" y="8071918"/>
            <a:ext cx="62103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Narrow" panose="020B0606020202030204" pitchFamily="34" charset="0"/>
              </a:rPr>
              <a:t>FLORERENDE WERELD?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2076" y="7386090"/>
            <a:ext cx="46746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Narrow" panose="020B0606020202030204" pitchFamily="34" charset="0"/>
              </a:rPr>
              <a:t>LEVEN WIJ IN EEN</a:t>
            </a:r>
            <a:endParaRPr lang="nl-NL" sz="48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5057" y="7774882"/>
            <a:ext cx="2423133" cy="121156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7457" y="7927282"/>
            <a:ext cx="2423133" cy="121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2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" y="0"/>
            <a:ext cx="16256000" cy="9144000"/>
          </a:xfrm>
          <a:prstGeom prst="rect">
            <a:avLst/>
          </a:prstGeom>
          <a:effectLst>
            <a:outerShdw blurRad="12700" dist="50800" dir="5400000" sx="101000" sy="10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376" y="2633133"/>
            <a:ext cx="1806548" cy="2102976"/>
          </a:xfrm>
          <a:prstGeom prst="rect">
            <a:avLst/>
          </a:prstGeom>
        </p:spPr>
      </p:pic>
      <p:sp>
        <p:nvSpPr>
          <p:cNvPr id="13" name="Oval 43"/>
          <p:cNvSpPr/>
          <p:nvPr/>
        </p:nvSpPr>
        <p:spPr>
          <a:xfrm>
            <a:off x="5756774" y="123685"/>
            <a:ext cx="2618987" cy="2683473"/>
          </a:xfrm>
          <a:prstGeom prst="ellipse">
            <a:avLst/>
          </a:prstGeom>
          <a:solidFill>
            <a:schemeClr val="bg1"/>
          </a:solidFill>
          <a:ln w="57150"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78% VOELT ZICH GELUKKIG OF TEVREDEN MET HET LEVEN</a:t>
            </a:r>
          </a:p>
        </p:txBody>
      </p:sp>
      <p:sp>
        <p:nvSpPr>
          <p:cNvPr id="14" name="Oval 43"/>
          <p:cNvSpPr/>
          <p:nvPr/>
        </p:nvSpPr>
        <p:spPr>
          <a:xfrm>
            <a:off x="9942038" y="1888702"/>
            <a:ext cx="2618987" cy="2683473"/>
          </a:xfrm>
          <a:prstGeom prst="ellipse">
            <a:avLst/>
          </a:prstGeom>
          <a:solidFill>
            <a:schemeClr val="bg1"/>
          </a:solidFill>
          <a:ln w="57150"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000" b="1" dirty="0">
                <a:solidFill>
                  <a:schemeClr val="tx1"/>
                </a:solidFill>
                <a:latin typeface="Arial Narrow" panose="020B0606020202030204" pitchFamily="34" charset="0"/>
              </a:rPr>
              <a:t>38% LEIDT EEN BETEKENISVOL LEVEN VOOR ZICHZELF EN ANDEREN</a:t>
            </a:r>
          </a:p>
        </p:txBody>
      </p:sp>
      <p:sp>
        <p:nvSpPr>
          <p:cNvPr id="15" name="Oval 43"/>
          <p:cNvSpPr/>
          <p:nvPr/>
        </p:nvSpPr>
        <p:spPr>
          <a:xfrm>
            <a:off x="4786035" y="4123725"/>
            <a:ext cx="2618987" cy="2683473"/>
          </a:xfrm>
          <a:prstGeom prst="ellipse">
            <a:avLst/>
          </a:prstGeom>
          <a:solidFill>
            <a:schemeClr val="bg1"/>
          </a:solidFill>
          <a:ln w="57150">
            <a:solidFill>
              <a:srgbClr val="CE14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37% FLOREERT</a:t>
            </a:r>
          </a:p>
        </p:txBody>
      </p:sp>
      <p:cxnSp>
        <p:nvCxnSpPr>
          <p:cNvPr id="19" name="Straight Connector 42"/>
          <p:cNvCxnSpPr/>
          <p:nvPr/>
        </p:nvCxnSpPr>
        <p:spPr>
          <a:xfrm>
            <a:off x="7565589" y="2316805"/>
            <a:ext cx="1089014" cy="913458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2"/>
          <p:cNvCxnSpPr/>
          <p:nvPr/>
        </p:nvCxnSpPr>
        <p:spPr>
          <a:xfrm flipH="1">
            <a:off x="8454366" y="3435018"/>
            <a:ext cx="1511998" cy="248413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42"/>
          <p:cNvCxnSpPr/>
          <p:nvPr/>
        </p:nvCxnSpPr>
        <p:spPr>
          <a:xfrm flipV="1">
            <a:off x="6710004" y="3921746"/>
            <a:ext cx="1492958" cy="795389"/>
          </a:xfrm>
          <a:prstGeom prst="line">
            <a:avLst/>
          </a:prstGeom>
          <a:ln w="38100">
            <a:solidFill>
              <a:schemeClr val="bg1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832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itel slides U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 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 tabel infograph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Rood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5634</TotalTime>
  <Words>5172</Words>
  <Application>Microsoft Office PowerPoint</Application>
  <PresentationFormat>Custom</PresentationFormat>
  <Paragraphs>1375</Paragraphs>
  <Slides>69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Arial</vt:lpstr>
      <vt:lpstr>Arial Narrow</vt:lpstr>
      <vt:lpstr>Calibri</vt:lpstr>
      <vt:lpstr>Calibri Light</vt:lpstr>
      <vt:lpstr>Times New Roman</vt:lpstr>
      <vt:lpstr>Wingdings</vt:lpstr>
      <vt:lpstr>Titel slides UT</vt:lpstr>
      <vt:lpstr>Content slides UT</vt:lpstr>
      <vt:lpstr>Slide tabel infographic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gaan stemmen</vt:lpstr>
      <vt:lpstr>In de afgelopen maand, hoe vaak had u het gevoel dat u gelukkig was?</vt:lpstr>
      <vt:lpstr>In de afgelopen maand, hoe vaak had u het gevoel dat u gelukkig was?</vt:lpstr>
      <vt:lpstr>In de afgelopen maand, hoe vaak had u het gevoel dat u geinteresseerd was in het leven?</vt:lpstr>
      <vt:lpstr>In de afgelopen maand, hoe vaak had u het gevoel dat u geinteresseerd was in het leven?</vt:lpstr>
      <vt:lpstr>In de afgelopen maand, hoe vaak had u het gevoel dat u tevreden was?</vt:lpstr>
      <vt:lpstr>In de afgelopen maand, hoe vaak had u het gevoel dat u tevreden was?</vt:lpstr>
      <vt:lpstr>In de afgelopen maand, hoe vaak had u het gevoel dat u iets belangrijks hebt bijgedragen aan de samenleving?</vt:lpstr>
      <vt:lpstr>In de afgelopen maand, hoe vaak had u het gevoel dat u iets belangrijks hebt bijgedragen aan de samenleving?</vt:lpstr>
      <vt:lpstr>In de afgelopen maand, hoe vaak had u het gevoel dat u deel uitmaakte van een gemeenschap (zoals een sociale groep, uw buurt, uw stad)?</vt:lpstr>
      <vt:lpstr>In de afgelopen maand, hoe vaak had u het gevoel dat u deel uitmaakte van een gemeenschap (zoals een sociale groep, uw buurt, uw stad)?</vt:lpstr>
      <vt:lpstr>In de afgelopen maand, hoe vaak had u het gevoel dat onze samenleving beter wordt voor mensen?</vt:lpstr>
      <vt:lpstr>In de afgelopen maand, hoe vaak had u het gevoel dat onze samenleving beter wordt voor mensen?</vt:lpstr>
      <vt:lpstr>In de afgelopen maand, hoe vaak had u het gevoel dat mensen in principe goed zijn?</vt:lpstr>
      <vt:lpstr>In de afgelopen maand, hoe vaak had u het gevoel dat mensen in principe goed zijn?</vt:lpstr>
      <vt:lpstr>In de afgelopen maand, hoe vaak had u het gevoel dat u begrijpt hoe onze maatschappij werkt?</vt:lpstr>
      <vt:lpstr>In de afgelopen maand, hoe vaak had u het gevoel dat u begrijpt hoe onze maatschappij werkt?</vt:lpstr>
      <vt:lpstr>In de afgelopen maand, hoe vaak had u het gevoel dat u de meeste aspecten van uw persoonlijkheid graag mocht?</vt:lpstr>
      <vt:lpstr>In de afgelopen maand, hoe vaak had u het gevoel dat u de meeste aspecten van uw persoonlijkheid graag mocht?</vt:lpstr>
      <vt:lpstr>In de afgelopen maand, hoe vaak had u het gevoel dat u goed kon omgaan met uw alledaagse verantwoordelijkheden?</vt:lpstr>
      <vt:lpstr>In de afgelopen maand, hoe vaak had u het gevoel dat u goed kon omgaan met uw alledaagse verantwoordelijkheden?</vt:lpstr>
      <vt:lpstr>In de afgelopen maand, hoe vaak had u het gevoel dat u warme en vertrouwde relaties met anderen had?</vt:lpstr>
      <vt:lpstr>In de afgelopen maand, hoe vaak had u het gevoel dat u warme en vertrouwde relaties met anderen had?</vt:lpstr>
      <vt:lpstr>In de afgelopen maand, hoe vaak had u het gevoel dat u werd uitgedaagd om te groeien of een beter mens te worden?</vt:lpstr>
      <vt:lpstr>In de afgelopen maand, hoe vaak had u het gevoel dat u werd uitgedaagd om te groeien of een beter mens te worden?</vt:lpstr>
      <vt:lpstr>In de afgelopen maand, hoe vaak had u het gevoel dat u zelfverzekerd uw eigen ideeen en meningen gedacht en geuit hebt?</vt:lpstr>
      <vt:lpstr>In de afgelopen maand, hoe vaak had u het gevoel dat u zelfverzekerd uw eigen ideeen en meningen gedacht en geuit hebt?</vt:lpstr>
      <vt:lpstr>In de afgelopen maand, hoe vaak had u het gevoel dat uw leven een richting of zin heeft?</vt:lpstr>
      <vt:lpstr>In de afgelopen maand, hoe vaak had u het gevoel dat uw leven een richting of zin heeft?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Jurian Wiese</dc:creator>
  <cp:lastModifiedBy>Smellink - Kleisman, B.G.M. (BMS)</cp:lastModifiedBy>
  <cp:revision>688</cp:revision>
  <dcterms:created xsi:type="dcterms:W3CDTF">2015-05-28T08:27:42Z</dcterms:created>
  <dcterms:modified xsi:type="dcterms:W3CDTF">2018-03-26T11:29:59Z</dcterms:modified>
</cp:coreProperties>
</file>