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6" r:id="rId2"/>
  </p:sldMasterIdLst>
  <p:notesMasterIdLst>
    <p:notesMasterId r:id="rId5"/>
  </p:notesMasterIdLst>
  <p:sldIdLst>
    <p:sldId id="256" r:id="rId3"/>
    <p:sldId id="257" r:id="rId4"/>
  </p:sldIdLst>
  <p:sldSz cx="12801600" cy="9601200" type="A3"/>
  <p:notesSz cx="6805613" cy="9944100"/>
  <p:defaultTextStyle>
    <a:defPPr>
      <a:defRPr lang="en-US"/>
    </a:defPPr>
    <a:lvl1pPr marL="0" algn="l" defTabSz="1279776" rtl="0" eaLnBrk="1" latinLnBrk="0" hangingPunct="1">
      <a:defRPr sz="2500" kern="1200">
        <a:solidFill>
          <a:schemeClr val="tx1"/>
        </a:solidFill>
        <a:latin typeface="+mn-lt"/>
        <a:ea typeface="+mn-ea"/>
        <a:cs typeface="+mn-cs"/>
      </a:defRPr>
    </a:lvl1pPr>
    <a:lvl2pPr marL="639888" algn="l" defTabSz="1279776" rtl="0" eaLnBrk="1" latinLnBrk="0" hangingPunct="1">
      <a:defRPr sz="2500" kern="1200">
        <a:solidFill>
          <a:schemeClr val="tx1"/>
        </a:solidFill>
        <a:latin typeface="+mn-lt"/>
        <a:ea typeface="+mn-ea"/>
        <a:cs typeface="+mn-cs"/>
      </a:defRPr>
    </a:lvl2pPr>
    <a:lvl3pPr marL="1279776" algn="l" defTabSz="1279776" rtl="0" eaLnBrk="1" latinLnBrk="0" hangingPunct="1">
      <a:defRPr sz="2500" kern="1200">
        <a:solidFill>
          <a:schemeClr val="tx1"/>
        </a:solidFill>
        <a:latin typeface="+mn-lt"/>
        <a:ea typeface="+mn-ea"/>
        <a:cs typeface="+mn-cs"/>
      </a:defRPr>
    </a:lvl3pPr>
    <a:lvl4pPr marL="1919663" algn="l" defTabSz="1279776" rtl="0" eaLnBrk="1" latinLnBrk="0" hangingPunct="1">
      <a:defRPr sz="2500" kern="1200">
        <a:solidFill>
          <a:schemeClr val="tx1"/>
        </a:solidFill>
        <a:latin typeface="+mn-lt"/>
        <a:ea typeface="+mn-ea"/>
        <a:cs typeface="+mn-cs"/>
      </a:defRPr>
    </a:lvl4pPr>
    <a:lvl5pPr marL="2559551" algn="l" defTabSz="1279776" rtl="0" eaLnBrk="1" latinLnBrk="0" hangingPunct="1">
      <a:defRPr sz="2500" kern="1200">
        <a:solidFill>
          <a:schemeClr val="tx1"/>
        </a:solidFill>
        <a:latin typeface="+mn-lt"/>
        <a:ea typeface="+mn-ea"/>
        <a:cs typeface="+mn-cs"/>
      </a:defRPr>
    </a:lvl5pPr>
    <a:lvl6pPr marL="3199438" algn="l" defTabSz="1279776" rtl="0" eaLnBrk="1" latinLnBrk="0" hangingPunct="1">
      <a:defRPr sz="2500" kern="1200">
        <a:solidFill>
          <a:schemeClr val="tx1"/>
        </a:solidFill>
        <a:latin typeface="+mn-lt"/>
        <a:ea typeface="+mn-ea"/>
        <a:cs typeface="+mn-cs"/>
      </a:defRPr>
    </a:lvl6pPr>
    <a:lvl7pPr marL="3839326" algn="l" defTabSz="1279776" rtl="0" eaLnBrk="1" latinLnBrk="0" hangingPunct="1">
      <a:defRPr sz="2500" kern="1200">
        <a:solidFill>
          <a:schemeClr val="tx1"/>
        </a:solidFill>
        <a:latin typeface="+mn-lt"/>
        <a:ea typeface="+mn-ea"/>
        <a:cs typeface="+mn-cs"/>
      </a:defRPr>
    </a:lvl7pPr>
    <a:lvl8pPr marL="4479215" algn="l" defTabSz="1279776" rtl="0" eaLnBrk="1" latinLnBrk="0" hangingPunct="1">
      <a:defRPr sz="2500" kern="1200">
        <a:solidFill>
          <a:schemeClr val="tx1"/>
        </a:solidFill>
        <a:latin typeface="+mn-lt"/>
        <a:ea typeface="+mn-ea"/>
        <a:cs typeface="+mn-cs"/>
      </a:defRPr>
    </a:lvl8pPr>
    <a:lvl9pPr marL="5119103" algn="l" defTabSz="1279776"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5098" autoAdjust="0"/>
  </p:normalViewPr>
  <p:slideViewPr>
    <p:cSldViewPr showGuides="1">
      <p:cViewPr varScale="1">
        <p:scale>
          <a:sx n="84" d="100"/>
          <a:sy n="84" d="100"/>
        </p:scale>
        <p:origin x="1470"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l-NL" dirty="0" smtClean="0"/>
              <a:t>Online informatie of hulp</a:t>
            </a:r>
            <a:endParaRPr lang="nl-NL" dirty="0"/>
          </a:p>
        </c:rich>
      </c:tx>
      <c:layout/>
      <c:overlay val="0"/>
    </c:title>
    <c:autoTitleDeleted val="0"/>
    <c:plotArea>
      <c:layout/>
      <c:barChart>
        <c:barDir val="col"/>
        <c:grouping val="clustered"/>
        <c:varyColors val="0"/>
        <c:ser>
          <c:idx val="0"/>
          <c:order val="0"/>
          <c:tx>
            <c:strRef>
              <c:f>Blad1!$B$1</c:f>
              <c:strCache>
                <c:ptCount val="1"/>
                <c:pt idx="0">
                  <c:v>Meting 1</c:v>
                </c:pt>
              </c:strCache>
            </c:strRef>
          </c:tx>
          <c:invertIfNegative val="0"/>
          <c:cat>
            <c:strRef>
              <c:f>Blad1!$A$2:$A$11</c:f>
              <c:strCache>
                <c:ptCount val="10"/>
                <c:pt idx="0">
                  <c:v>Advocaat</c:v>
                </c:pt>
                <c:pt idx="1">
                  <c:v>Belastingdienst</c:v>
                </c:pt>
                <c:pt idx="2">
                  <c:v>Commercieel</c:v>
                </c:pt>
                <c:pt idx="3">
                  <c:v>Diverse</c:v>
                </c:pt>
                <c:pt idx="4">
                  <c:v>Google</c:v>
                </c:pt>
                <c:pt idx="5">
                  <c:v>Juridisch Loket</c:v>
                </c:pt>
                <c:pt idx="6">
                  <c:v>Overheid</c:v>
                </c:pt>
                <c:pt idx="7">
                  <c:v>Rechtwijzer</c:v>
                </c:pt>
                <c:pt idx="8">
                  <c:v>RvR</c:v>
                </c:pt>
                <c:pt idx="9">
                  <c:v>Vergeten welke</c:v>
                </c:pt>
              </c:strCache>
            </c:strRef>
          </c:cat>
          <c:val>
            <c:numRef>
              <c:f>Blad1!$B$2:$B$11</c:f>
              <c:numCache>
                <c:formatCode>0.00%</c:formatCode>
                <c:ptCount val="10"/>
                <c:pt idx="0">
                  <c:v>6.8000000000000005E-2</c:v>
                </c:pt>
                <c:pt idx="1">
                  <c:v>7.8E-2</c:v>
                </c:pt>
                <c:pt idx="2">
                  <c:v>0.157</c:v>
                </c:pt>
                <c:pt idx="3">
                  <c:v>0.19900000000000001</c:v>
                </c:pt>
                <c:pt idx="4">
                  <c:v>0.14199999999999999</c:v>
                </c:pt>
                <c:pt idx="5">
                  <c:v>0.17799999999999999</c:v>
                </c:pt>
                <c:pt idx="6">
                  <c:v>0.13500000000000001</c:v>
                </c:pt>
                <c:pt idx="7">
                  <c:v>0.13900000000000001</c:v>
                </c:pt>
                <c:pt idx="8">
                  <c:v>0.192</c:v>
                </c:pt>
                <c:pt idx="9">
                  <c:v>0.05</c:v>
                </c:pt>
              </c:numCache>
            </c:numRef>
          </c:val>
        </c:ser>
        <c:ser>
          <c:idx val="1"/>
          <c:order val="1"/>
          <c:tx>
            <c:strRef>
              <c:f>Blad1!$C$1</c:f>
              <c:strCache>
                <c:ptCount val="1"/>
                <c:pt idx="0">
                  <c:v>Meting 2</c:v>
                </c:pt>
              </c:strCache>
            </c:strRef>
          </c:tx>
          <c:invertIfNegative val="0"/>
          <c:cat>
            <c:strRef>
              <c:f>Blad1!$A$2:$A$11</c:f>
              <c:strCache>
                <c:ptCount val="10"/>
                <c:pt idx="0">
                  <c:v>Advocaat</c:v>
                </c:pt>
                <c:pt idx="1">
                  <c:v>Belastingdienst</c:v>
                </c:pt>
                <c:pt idx="2">
                  <c:v>Commercieel</c:v>
                </c:pt>
                <c:pt idx="3">
                  <c:v>Diverse</c:v>
                </c:pt>
                <c:pt idx="4">
                  <c:v>Google</c:v>
                </c:pt>
                <c:pt idx="5">
                  <c:v>Juridisch Loket</c:v>
                </c:pt>
                <c:pt idx="6">
                  <c:v>Overheid</c:v>
                </c:pt>
                <c:pt idx="7">
                  <c:v>Rechtwijzer</c:v>
                </c:pt>
                <c:pt idx="8">
                  <c:v>RvR</c:v>
                </c:pt>
                <c:pt idx="9">
                  <c:v>Vergeten welke</c:v>
                </c:pt>
              </c:strCache>
            </c:strRef>
          </c:cat>
          <c:val>
            <c:numRef>
              <c:f>Blad1!$C$2:$C$11</c:f>
              <c:numCache>
                <c:formatCode>0.00%</c:formatCode>
                <c:ptCount val="10"/>
                <c:pt idx="0">
                  <c:v>7.5999999999999998E-2</c:v>
                </c:pt>
                <c:pt idx="1">
                  <c:v>8.3000000000000004E-2</c:v>
                </c:pt>
                <c:pt idx="2">
                  <c:v>0.217</c:v>
                </c:pt>
                <c:pt idx="3">
                  <c:v>8.3000000000000004E-2</c:v>
                </c:pt>
                <c:pt idx="4">
                  <c:v>8.8999999999999996E-2</c:v>
                </c:pt>
                <c:pt idx="5">
                  <c:v>0.191</c:v>
                </c:pt>
                <c:pt idx="6">
                  <c:v>9.6000000000000002E-2</c:v>
                </c:pt>
                <c:pt idx="7">
                  <c:v>5.7000000000000002E-2</c:v>
                </c:pt>
                <c:pt idx="8">
                  <c:v>0.127</c:v>
                </c:pt>
                <c:pt idx="9">
                  <c:v>5.0999999999999997E-2</c:v>
                </c:pt>
              </c:numCache>
            </c:numRef>
          </c:val>
        </c:ser>
        <c:ser>
          <c:idx val="2"/>
          <c:order val="2"/>
          <c:tx>
            <c:strRef>
              <c:f>Blad1!$D$1</c:f>
              <c:strCache>
                <c:ptCount val="1"/>
                <c:pt idx="0">
                  <c:v>Meting 3</c:v>
                </c:pt>
              </c:strCache>
            </c:strRef>
          </c:tx>
          <c:invertIfNegative val="0"/>
          <c:cat>
            <c:strRef>
              <c:f>Blad1!$A$2:$A$11</c:f>
              <c:strCache>
                <c:ptCount val="10"/>
                <c:pt idx="0">
                  <c:v>Advocaat</c:v>
                </c:pt>
                <c:pt idx="1">
                  <c:v>Belastingdienst</c:v>
                </c:pt>
                <c:pt idx="2">
                  <c:v>Commercieel</c:v>
                </c:pt>
                <c:pt idx="3">
                  <c:v>Diverse</c:v>
                </c:pt>
                <c:pt idx="4">
                  <c:v>Google</c:v>
                </c:pt>
                <c:pt idx="5">
                  <c:v>Juridisch Loket</c:v>
                </c:pt>
                <c:pt idx="6">
                  <c:v>Overheid</c:v>
                </c:pt>
                <c:pt idx="7">
                  <c:v>Rechtwijzer</c:v>
                </c:pt>
                <c:pt idx="8">
                  <c:v>RvR</c:v>
                </c:pt>
                <c:pt idx="9">
                  <c:v>Vergeten welke</c:v>
                </c:pt>
              </c:strCache>
            </c:strRef>
          </c:cat>
          <c:val>
            <c:numRef>
              <c:f>Blad1!$D$2:$D$11</c:f>
              <c:numCache>
                <c:formatCode>0.00%</c:formatCode>
                <c:ptCount val="10"/>
                <c:pt idx="0">
                  <c:v>8.8999999999999996E-2</c:v>
                </c:pt>
                <c:pt idx="1">
                  <c:v>0.114</c:v>
                </c:pt>
                <c:pt idx="2">
                  <c:v>0.24399999999999999</c:v>
                </c:pt>
                <c:pt idx="3">
                  <c:v>0.19500000000000001</c:v>
                </c:pt>
                <c:pt idx="4">
                  <c:v>0.20300000000000001</c:v>
                </c:pt>
                <c:pt idx="5">
                  <c:v>0.19500000000000001</c:v>
                </c:pt>
                <c:pt idx="6">
                  <c:v>0.14599999999999999</c:v>
                </c:pt>
                <c:pt idx="7">
                  <c:v>8.0000000000000002E-3</c:v>
                </c:pt>
                <c:pt idx="8">
                  <c:v>8.8999999999999996E-2</c:v>
                </c:pt>
                <c:pt idx="9">
                  <c:v>0.17</c:v>
                </c:pt>
              </c:numCache>
            </c:numRef>
          </c:val>
        </c:ser>
        <c:dLbls>
          <c:showLegendKey val="0"/>
          <c:showVal val="0"/>
          <c:showCatName val="0"/>
          <c:showSerName val="0"/>
          <c:showPercent val="0"/>
          <c:showBubbleSize val="0"/>
        </c:dLbls>
        <c:gapWidth val="150"/>
        <c:axId val="156811176"/>
        <c:axId val="157217240"/>
      </c:barChart>
      <c:catAx>
        <c:axId val="156811176"/>
        <c:scaling>
          <c:orientation val="minMax"/>
        </c:scaling>
        <c:delete val="0"/>
        <c:axPos val="b"/>
        <c:numFmt formatCode="General" sourceLinked="0"/>
        <c:majorTickMark val="none"/>
        <c:minorTickMark val="none"/>
        <c:tickLblPos val="nextTo"/>
        <c:crossAx val="157217240"/>
        <c:crosses val="autoZero"/>
        <c:auto val="1"/>
        <c:lblAlgn val="ctr"/>
        <c:lblOffset val="100"/>
        <c:noMultiLvlLbl val="0"/>
      </c:catAx>
      <c:valAx>
        <c:axId val="157217240"/>
        <c:scaling>
          <c:orientation val="minMax"/>
        </c:scaling>
        <c:delete val="0"/>
        <c:axPos val="l"/>
        <c:majorGridlines/>
        <c:numFmt formatCode="0.00%" sourceLinked="1"/>
        <c:majorTickMark val="none"/>
        <c:minorTickMark val="none"/>
        <c:tickLblPos val="nextTo"/>
        <c:crossAx val="156811176"/>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l-NL" dirty="0" smtClean="0"/>
              <a:t>Offline informatie of hulp</a:t>
            </a:r>
            <a:endParaRPr lang="nl-NL" dirty="0"/>
          </a:p>
        </c:rich>
      </c:tx>
      <c:layout/>
      <c:overlay val="0"/>
    </c:title>
    <c:autoTitleDeleted val="0"/>
    <c:plotArea>
      <c:layout/>
      <c:barChart>
        <c:barDir val="col"/>
        <c:grouping val="clustered"/>
        <c:varyColors val="0"/>
        <c:ser>
          <c:idx val="0"/>
          <c:order val="0"/>
          <c:tx>
            <c:strRef>
              <c:f>Blad1!$B$1</c:f>
              <c:strCache>
                <c:ptCount val="1"/>
                <c:pt idx="0">
                  <c:v>Meting 1</c:v>
                </c:pt>
              </c:strCache>
            </c:strRef>
          </c:tx>
          <c:invertIfNegative val="0"/>
          <c:cat>
            <c:strRef>
              <c:f>Blad1!$A$2:$A$11</c:f>
              <c:strCache>
                <c:ptCount val="10"/>
                <c:pt idx="0">
                  <c:v>Adviseur</c:v>
                </c:pt>
                <c:pt idx="1">
                  <c:v>Advocaat</c:v>
                </c:pt>
                <c:pt idx="2">
                  <c:v>Collega’s</c:v>
                </c:pt>
                <c:pt idx="3">
                  <c:v>Ervaringsdeskundigen</c:v>
                </c:pt>
                <c:pt idx="4">
                  <c:v>Familie</c:v>
                </c:pt>
                <c:pt idx="5">
                  <c:v>Juridisch Loket</c:v>
                </c:pt>
                <c:pt idx="6">
                  <c:v>Kennissen</c:v>
                </c:pt>
                <c:pt idx="7">
                  <c:v>Maatschappelijkwerk</c:v>
                </c:pt>
                <c:pt idx="8">
                  <c:v>Psycholoog</c:v>
                </c:pt>
                <c:pt idx="9">
                  <c:v>Vrienden</c:v>
                </c:pt>
              </c:strCache>
            </c:strRef>
          </c:cat>
          <c:val>
            <c:numRef>
              <c:f>Blad1!$B$2:$B$11</c:f>
              <c:numCache>
                <c:formatCode>0.00%</c:formatCode>
                <c:ptCount val="10"/>
                <c:pt idx="0">
                  <c:v>5.8000000000000003E-2</c:v>
                </c:pt>
                <c:pt idx="1">
                  <c:v>7.0999999999999994E-2</c:v>
                </c:pt>
                <c:pt idx="2">
                  <c:v>7.0999999999999994E-2</c:v>
                </c:pt>
                <c:pt idx="3">
                  <c:v>4.9000000000000002E-2</c:v>
                </c:pt>
                <c:pt idx="4">
                  <c:v>0.498</c:v>
                </c:pt>
                <c:pt idx="5">
                  <c:v>0.04</c:v>
                </c:pt>
                <c:pt idx="6">
                  <c:v>3.1E-2</c:v>
                </c:pt>
                <c:pt idx="7">
                  <c:v>9.2999999999999999E-2</c:v>
                </c:pt>
                <c:pt idx="8">
                  <c:v>0.04</c:v>
                </c:pt>
                <c:pt idx="9">
                  <c:v>0.52400000000000002</c:v>
                </c:pt>
              </c:numCache>
            </c:numRef>
          </c:val>
        </c:ser>
        <c:ser>
          <c:idx val="1"/>
          <c:order val="1"/>
          <c:tx>
            <c:strRef>
              <c:f>Blad1!$C$1</c:f>
              <c:strCache>
                <c:ptCount val="1"/>
                <c:pt idx="0">
                  <c:v>Meting 2</c:v>
                </c:pt>
              </c:strCache>
            </c:strRef>
          </c:tx>
          <c:invertIfNegative val="0"/>
          <c:cat>
            <c:strRef>
              <c:f>Blad1!$A$2:$A$11</c:f>
              <c:strCache>
                <c:ptCount val="10"/>
                <c:pt idx="0">
                  <c:v>Adviseur</c:v>
                </c:pt>
                <c:pt idx="1">
                  <c:v>Advocaat</c:v>
                </c:pt>
                <c:pt idx="2">
                  <c:v>Collega’s</c:v>
                </c:pt>
                <c:pt idx="3">
                  <c:v>Ervaringsdeskundigen</c:v>
                </c:pt>
                <c:pt idx="4">
                  <c:v>Familie</c:v>
                </c:pt>
                <c:pt idx="5">
                  <c:v>Juridisch Loket</c:v>
                </c:pt>
                <c:pt idx="6">
                  <c:v>Kennissen</c:v>
                </c:pt>
                <c:pt idx="7">
                  <c:v>Maatschappelijkwerk</c:v>
                </c:pt>
                <c:pt idx="8">
                  <c:v>Psycholoog</c:v>
                </c:pt>
                <c:pt idx="9">
                  <c:v>Vrienden</c:v>
                </c:pt>
              </c:strCache>
            </c:strRef>
          </c:cat>
          <c:val>
            <c:numRef>
              <c:f>Blad1!$C$2:$C$11</c:f>
              <c:numCache>
                <c:formatCode>0.00%</c:formatCode>
                <c:ptCount val="10"/>
                <c:pt idx="0">
                  <c:v>6.7000000000000004E-2</c:v>
                </c:pt>
                <c:pt idx="1">
                  <c:v>5.3999999999999999E-2</c:v>
                </c:pt>
                <c:pt idx="2">
                  <c:v>7.3999999999999996E-2</c:v>
                </c:pt>
                <c:pt idx="3">
                  <c:v>0.06</c:v>
                </c:pt>
                <c:pt idx="4">
                  <c:v>0.47</c:v>
                </c:pt>
                <c:pt idx="5">
                  <c:v>5.3999999999999999E-2</c:v>
                </c:pt>
                <c:pt idx="6">
                  <c:v>8.6999999999999994E-2</c:v>
                </c:pt>
                <c:pt idx="7">
                  <c:v>0.06</c:v>
                </c:pt>
                <c:pt idx="8">
                  <c:v>3.4000000000000002E-2</c:v>
                </c:pt>
                <c:pt idx="9">
                  <c:v>0.60399999999999998</c:v>
                </c:pt>
              </c:numCache>
            </c:numRef>
          </c:val>
        </c:ser>
        <c:ser>
          <c:idx val="2"/>
          <c:order val="2"/>
          <c:tx>
            <c:strRef>
              <c:f>Blad1!$D$1</c:f>
              <c:strCache>
                <c:ptCount val="1"/>
                <c:pt idx="0">
                  <c:v>Meting 3</c:v>
                </c:pt>
              </c:strCache>
            </c:strRef>
          </c:tx>
          <c:invertIfNegative val="0"/>
          <c:cat>
            <c:strRef>
              <c:f>Blad1!$A$2:$A$11</c:f>
              <c:strCache>
                <c:ptCount val="10"/>
                <c:pt idx="0">
                  <c:v>Adviseur</c:v>
                </c:pt>
                <c:pt idx="1">
                  <c:v>Advocaat</c:v>
                </c:pt>
                <c:pt idx="2">
                  <c:v>Collega’s</c:v>
                </c:pt>
                <c:pt idx="3">
                  <c:v>Ervaringsdeskundigen</c:v>
                </c:pt>
                <c:pt idx="4">
                  <c:v>Familie</c:v>
                </c:pt>
                <c:pt idx="5">
                  <c:v>Juridisch Loket</c:v>
                </c:pt>
                <c:pt idx="6">
                  <c:v>Kennissen</c:v>
                </c:pt>
                <c:pt idx="7">
                  <c:v>Maatschappelijkwerk</c:v>
                </c:pt>
                <c:pt idx="8">
                  <c:v>Psycholoog</c:v>
                </c:pt>
                <c:pt idx="9">
                  <c:v>Vrienden</c:v>
                </c:pt>
              </c:strCache>
            </c:strRef>
          </c:cat>
          <c:val>
            <c:numRef>
              <c:f>Blad1!$D$2:$D$11</c:f>
              <c:numCache>
                <c:formatCode>0.00%</c:formatCode>
                <c:ptCount val="10"/>
                <c:pt idx="0">
                  <c:v>0</c:v>
                </c:pt>
                <c:pt idx="1">
                  <c:v>0.156</c:v>
                </c:pt>
                <c:pt idx="2">
                  <c:v>0.104</c:v>
                </c:pt>
                <c:pt idx="3">
                  <c:v>0.01</c:v>
                </c:pt>
                <c:pt idx="4">
                  <c:v>0.5</c:v>
                </c:pt>
                <c:pt idx="5">
                  <c:v>0.01</c:v>
                </c:pt>
                <c:pt idx="6">
                  <c:v>3.1E-2</c:v>
                </c:pt>
                <c:pt idx="7">
                  <c:v>3.1E-2</c:v>
                </c:pt>
                <c:pt idx="8">
                  <c:v>5.1999999999999998E-2</c:v>
                </c:pt>
                <c:pt idx="9">
                  <c:v>0.52400000000000002</c:v>
                </c:pt>
              </c:numCache>
            </c:numRef>
          </c:val>
        </c:ser>
        <c:dLbls>
          <c:showLegendKey val="0"/>
          <c:showVal val="0"/>
          <c:showCatName val="0"/>
          <c:showSerName val="0"/>
          <c:showPercent val="0"/>
          <c:showBubbleSize val="0"/>
        </c:dLbls>
        <c:gapWidth val="150"/>
        <c:axId val="157899936"/>
        <c:axId val="158140480"/>
      </c:barChart>
      <c:catAx>
        <c:axId val="157899936"/>
        <c:scaling>
          <c:orientation val="minMax"/>
        </c:scaling>
        <c:delete val="0"/>
        <c:axPos val="b"/>
        <c:numFmt formatCode="General" sourceLinked="0"/>
        <c:majorTickMark val="none"/>
        <c:minorTickMark val="none"/>
        <c:tickLblPos val="nextTo"/>
        <c:crossAx val="158140480"/>
        <c:crosses val="autoZero"/>
        <c:auto val="1"/>
        <c:lblAlgn val="ctr"/>
        <c:lblOffset val="100"/>
        <c:noMultiLvlLbl val="0"/>
      </c:catAx>
      <c:valAx>
        <c:axId val="158140480"/>
        <c:scaling>
          <c:orientation val="minMax"/>
        </c:scaling>
        <c:delete val="0"/>
        <c:axPos val="l"/>
        <c:majorGridlines/>
        <c:numFmt formatCode="0.00%" sourceLinked="1"/>
        <c:majorTickMark val="none"/>
        <c:minorTickMark val="none"/>
        <c:tickLblPos val="nextTo"/>
        <c:crossAx val="157899936"/>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l-NL" dirty="0" smtClean="0"/>
              <a:t>Belangrijkste bron van stress</a:t>
            </a:r>
            <a:endParaRPr lang="nl-NL" dirty="0"/>
          </a:p>
        </c:rich>
      </c:tx>
      <c:layout/>
      <c:overlay val="0"/>
    </c:title>
    <c:autoTitleDeleted val="0"/>
    <c:plotArea>
      <c:layout/>
      <c:barChart>
        <c:barDir val="col"/>
        <c:grouping val="clustered"/>
        <c:varyColors val="0"/>
        <c:ser>
          <c:idx val="0"/>
          <c:order val="0"/>
          <c:tx>
            <c:strRef>
              <c:f>Blad1!$B$1</c:f>
              <c:strCache>
                <c:ptCount val="1"/>
                <c:pt idx="0">
                  <c:v>Meting 2 </c:v>
                </c:pt>
              </c:strCache>
            </c:strRef>
          </c:tx>
          <c:invertIfNegative val="0"/>
          <c:cat>
            <c:strRef>
              <c:f>Blad1!$A$2:$A$8</c:f>
              <c:strCache>
                <c:ptCount val="7"/>
                <c:pt idx="0">
                  <c:v>Financieel</c:v>
                </c:pt>
                <c:pt idx="1">
                  <c:v>Kind</c:v>
                </c:pt>
                <c:pt idx="2">
                  <c:v>Emotie</c:v>
                </c:pt>
                <c:pt idx="3">
                  <c:v>Extern</c:v>
                </c:pt>
                <c:pt idx="4">
                  <c:v>Ex</c:v>
                </c:pt>
                <c:pt idx="5">
                  <c:v>Zelf</c:v>
                </c:pt>
                <c:pt idx="6">
                  <c:v>Samen</c:v>
                </c:pt>
              </c:strCache>
            </c:strRef>
          </c:cat>
          <c:val>
            <c:numRef>
              <c:f>Blad1!$B$2:$B$8</c:f>
              <c:numCache>
                <c:formatCode>0.00%</c:formatCode>
                <c:ptCount val="7"/>
                <c:pt idx="0">
                  <c:v>0.32800000000000001</c:v>
                </c:pt>
                <c:pt idx="1">
                  <c:v>0.22700000000000001</c:v>
                </c:pt>
                <c:pt idx="2">
                  <c:v>0.16600000000000001</c:v>
                </c:pt>
                <c:pt idx="3">
                  <c:v>7.0000000000000007E-2</c:v>
                </c:pt>
                <c:pt idx="4">
                  <c:v>0.42799999999999999</c:v>
                </c:pt>
                <c:pt idx="5">
                  <c:v>3.1E-2</c:v>
                </c:pt>
                <c:pt idx="6">
                  <c:v>8.3000000000000004E-2</c:v>
                </c:pt>
              </c:numCache>
            </c:numRef>
          </c:val>
        </c:ser>
        <c:ser>
          <c:idx val="1"/>
          <c:order val="1"/>
          <c:tx>
            <c:strRef>
              <c:f>Blad1!$C$1</c:f>
              <c:strCache>
                <c:ptCount val="1"/>
                <c:pt idx="0">
                  <c:v>Meting 3</c:v>
                </c:pt>
              </c:strCache>
            </c:strRef>
          </c:tx>
          <c:invertIfNegative val="0"/>
          <c:cat>
            <c:strRef>
              <c:f>Blad1!$A$2:$A$8</c:f>
              <c:strCache>
                <c:ptCount val="7"/>
                <c:pt idx="0">
                  <c:v>Financieel</c:v>
                </c:pt>
                <c:pt idx="1">
                  <c:v>Kind</c:v>
                </c:pt>
                <c:pt idx="2">
                  <c:v>Emotie</c:v>
                </c:pt>
                <c:pt idx="3">
                  <c:v>Extern</c:v>
                </c:pt>
                <c:pt idx="4">
                  <c:v>Ex</c:v>
                </c:pt>
                <c:pt idx="5">
                  <c:v>Zelf</c:v>
                </c:pt>
                <c:pt idx="6">
                  <c:v>Samen</c:v>
                </c:pt>
              </c:strCache>
            </c:strRef>
          </c:cat>
          <c:val>
            <c:numRef>
              <c:f>Blad1!$C$2:$C$8</c:f>
              <c:numCache>
                <c:formatCode>0.00%</c:formatCode>
                <c:ptCount val="7"/>
                <c:pt idx="0">
                  <c:v>0.34399999999999997</c:v>
                </c:pt>
                <c:pt idx="1">
                  <c:v>0.215</c:v>
                </c:pt>
                <c:pt idx="2">
                  <c:v>0.186</c:v>
                </c:pt>
                <c:pt idx="3">
                  <c:v>8.5999999999999993E-2</c:v>
                </c:pt>
                <c:pt idx="4">
                  <c:v>0.436</c:v>
                </c:pt>
                <c:pt idx="5">
                  <c:v>4.9000000000000002E-2</c:v>
                </c:pt>
                <c:pt idx="6">
                  <c:v>6.0999999999999999E-2</c:v>
                </c:pt>
              </c:numCache>
            </c:numRef>
          </c:val>
        </c:ser>
        <c:dLbls>
          <c:showLegendKey val="0"/>
          <c:showVal val="0"/>
          <c:showCatName val="0"/>
          <c:showSerName val="0"/>
          <c:showPercent val="0"/>
          <c:showBubbleSize val="0"/>
        </c:dLbls>
        <c:gapWidth val="150"/>
        <c:axId val="158654632"/>
        <c:axId val="158983744"/>
      </c:barChart>
      <c:catAx>
        <c:axId val="158654632"/>
        <c:scaling>
          <c:orientation val="minMax"/>
        </c:scaling>
        <c:delete val="0"/>
        <c:axPos val="b"/>
        <c:numFmt formatCode="General" sourceLinked="0"/>
        <c:majorTickMark val="none"/>
        <c:minorTickMark val="none"/>
        <c:tickLblPos val="nextTo"/>
        <c:crossAx val="158983744"/>
        <c:crosses val="autoZero"/>
        <c:auto val="1"/>
        <c:lblAlgn val="ctr"/>
        <c:lblOffset val="100"/>
        <c:noMultiLvlLbl val="0"/>
      </c:catAx>
      <c:valAx>
        <c:axId val="158983744"/>
        <c:scaling>
          <c:orientation val="minMax"/>
        </c:scaling>
        <c:delete val="0"/>
        <c:axPos val="l"/>
        <c:majorGridlines/>
        <c:numFmt formatCode="0.00%" sourceLinked="1"/>
        <c:majorTickMark val="none"/>
        <c:minorTickMark val="none"/>
        <c:tickLblPos val="nextTo"/>
        <c:crossAx val="15865463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l-NL" dirty="0" smtClean="0"/>
              <a:t>Online informatie of hulp</a:t>
            </a:r>
            <a:endParaRPr lang="nl-NL" dirty="0"/>
          </a:p>
        </c:rich>
      </c:tx>
      <c:layout/>
      <c:overlay val="0"/>
    </c:title>
    <c:autoTitleDeleted val="0"/>
    <c:plotArea>
      <c:layout/>
      <c:barChart>
        <c:barDir val="col"/>
        <c:grouping val="clustered"/>
        <c:varyColors val="0"/>
        <c:ser>
          <c:idx val="0"/>
          <c:order val="0"/>
          <c:tx>
            <c:strRef>
              <c:f>Blad1!$B$1</c:f>
              <c:strCache>
                <c:ptCount val="1"/>
                <c:pt idx="0">
                  <c:v>Meting 1</c:v>
                </c:pt>
              </c:strCache>
            </c:strRef>
          </c:tx>
          <c:invertIfNegative val="0"/>
          <c:cat>
            <c:strRef>
              <c:f>Blad1!$A$2:$A$11</c:f>
              <c:strCache>
                <c:ptCount val="10"/>
                <c:pt idx="0">
                  <c:v>Advocaat</c:v>
                </c:pt>
                <c:pt idx="1">
                  <c:v>Belastingdienst</c:v>
                </c:pt>
                <c:pt idx="2">
                  <c:v>Commercieel</c:v>
                </c:pt>
                <c:pt idx="3">
                  <c:v>Diverse</c:v>
                </c:pt>
                <c:pt idx="4">
                  <c:v>Google</c:v>
                </c:pt>
                <c:pt idx="5">
                  <c:v>Juridisch Loket</c:v>
                </c:pt>
                <c:pt idx="6">
                  <c:v>Overheid</c:v>
                </c:pt>
                <c:pt idx="7">
                  <c:v>Rechtwijzer</c:v>
                </c:pt>
                <c:pt idx="8">
                  <c:v>RvR</c:v>
                </c:pt>
                <c:pt idx="9">
                  <c:v>Vergeten welke</c:v>
                </c:pt>
              </c:strCache>
            </c:strRef>
          </c:cat>
          <c:val>
            <c:numRef>
              <c:f>Blad1!$B$2:$B$11</c:f>
              <c:numCache>
                <c:formatCode>0.00%</c:formatCode>
                <c:ptCount val="10"/>
                <c:pt idx="0">
                  <c:v>4.4999999999999998E-2</c:v>
                </c:pt>
                <c:pt idx="1">
                  <c:v>2.8000000000000001E-2</c:v>
                </c:pt>
                <c:pt idx="2">
                  <c:v>0.27200000000000002</c:v>
                </c:pt>
                <c:pt idx="3">
                  <c:v>0.25</c:v>
                </c:pt>
                <c:pt idx="4">
                  <c:v>0.13600000000000001</c:v>
                </c:pt>
                <c:pt idx="5">
                  <c:v>4.4999999999999998E-2</c:v>
                </c:pt>
                <c:pt idx="6">
                  <c:v>4.4999999999999998E-2</c:v>
                </c:pt>
                <c:pt idx="7">
                  <c:v>0</c:v>
                </c:pt>
                <c:pt idx="8">
                  <c:v>2.8000000000000001E-2</c:v>
                </c:pt>
                <c:pt idx="9">
                  <c:v>9.0999999999999998E-2</c:v>
                </c:pt>
              </c:numCache>
            </c:numRef>
          </c:val>
        </c:ser>
        <c:ser>
          <c:idx val="1"/>
          <c:order val="1"/>
          <c:tx>
            <c:strRef>
              <c:f>Blad1!$C$1</c:f>
              <c:strCache>
                <c:ptCount val="1"/>
                <c:pt idx="0">
                  <c:v>Meting 2</c:v>
                </c:pt>
              </c:strCache>
            </c:strRef>
          </c:tx>
          <c:invertIfNegative val="0"/>
          <c:cat>
            <c:strRef>
              <c:f>Blad1!$A$2:$A$11</c:f>
              <c:strCache>
                <c:ptCount val="10"/>
                <c:pt idx="0">
                  <c:v>Advocaat</c:v>
                </c:pt>
                <c:pt idx="1">
                  <c:v>Belastingdienst</c:v>
                </c:pt>
                <c:pt idx="2">
                  <c:v>Commercieel</c:v>
                </c:pt>
                <c:pt idx="3">
                  <c:v>Diverse</c:v>
                </c:pt>
                <c:pt idx="4">
                  <c:v>Google</c:v>
                </c:pt>
                <c:pt idx="5">
                  <c:v>Juridisch Loket</c:v>
                </c:pt>
                <c:pt idx="6">
                  <c:v>Overheid</c:v>
                </c:pt>
                <c:pt idx="7">
                  <c:v>Rechtwijzer</c:v>
                </c:pt>
                <c:pt idx="8">
                  <c:v>RvR</c:v>
                </c:pt>
                <c:pt idx="9">
                  <c:v>Vergeten welke</c:v>
                </c:pt>
              </c:strCache>
            </c:strRef>
          </c:cat>
          <c:val>
            <c:numRef>
              <c:f>Blad1!$C$2:$C$11</c:f>
              <c:numCache>
                <c:formatCode>0.00%</c:formatCode>
                <c:ptCount val="10"/>
                <c:pt idx="0">
                  <c:v>0</c:v>
                </c:pt>
                <c:pt idx="1">
                  <c:v>3.5999999999999997E-2</c:v>
                </c:pt>
                <c:pt idx="2">
                  <c:v>0.14299999999999999</c:v>
                </c:pt>
                <c:pt idx="3">
                  <c:v>0.25</c:v>
                </c:pt>
                <c:pt idx="4">
                  <c:v>0.214</c:v>
                </c:pt>
                <c:pt idx="5">
                  <c:v>0</c:v>
                </c:pt>
                <c:pt idx="6">
                  <c:v>7.0999999999999994E-2</c:v>
                </c:pt>
                <c:pt idx="7">
                  <c:v>7.0999999999999994E-2</c:v>
                </c:pt>
                <c:pt idx="8">
                  <c:v>7.0999999999999994E-2</c:v>
                </c:pt>
                <c:pt idx="9">
                  <c:v>3.5999999999999997E-2</c:v>
                </c:pt>
              </c:numCache>
            </c:numRef>
          </c:val>
        </c:ser>
        <c:ser>
          <c:idx val="2"/>
          <c:order val="2"/>
          <c:tx>
            <c:strRef>
              <c:f>Blad1!$D$1</c:f>
              <c:strCache>
                <c:ptCount val="1"/>
                <c:pt idx="0">
                  <c:v>Meting 3</c:v>
                </c:pt>
              </c:strCache>
            </c:strRef>
          </c:tx>
          <c:invertIfNegative val="0"/>
          <c:cat>
            <c:strRef>
              <c:f>Blad1!$A$2:$A$11</c:f>
              <c:strCache>
                <c:ptCount val="10"/>
                <c:pt idx="0">
                  <c:v>Advocaat</c:v>
                </c:pt>
                <c:pt idx="1">
                  <c:v>Belastingdienst</c:v>
                </c:pt>
                <c:pt idx="2">
                  <c:v>Commercieel</c:v>
                </c:pt>
                <c:pt idx="3">
                  <c:v>Diverse</c:v>
                </c:pt>
                <c:pt idx="4">
                  <c:v>Google</c:v>
                </c:pt>
                <c:pt idx="5">
                  <c:v>Juridisch Loket</c:v>
                </c:pt>
                <c:pt idx="6">
                  <c:v>Overheid</c:v>
                </c:pt>
                <c:pt idx="7">
                  <c:v>Rechtwijzer</c:v>
                </c:pt>
                <c:pt idx="8">
                  <c:v>RvR</c:v>
                </c:pt>
                <c:pt idx="9">
                  <c:v>Vergeten welke</c:v>
                </c:pt>
              </c:strCache>
            </c:strRef>
          </c:cat>
          <c:val>
            <c:numRef>
              <c:f>Blad1!$D$2:$D$11</c:f>
              <c:numCache>
                <c:formatCode>0.00%</c:formatCode>
                <c:ptCount val="10"/>
                <c:pt idx="0">
                  <c:v>0</c:v>
                </c:pt>
                <c:pt idx="1">
                  <c:v>0.19</c:v>
                </c:pt>
                <c:pt idx="2">
                  <c:v>0.33300000000000002</c:v>
                </c:pt>
                <c:pt idx="3">
                  <c:v>0.23799999999999999</c:v>
                </c:pt>
                <c:pt idx="4">
                  <c:v>0.14299999999999999</c:v>
                </c:pt>
                <c:pt idx="5">
                  <c:v>0</c:v>
                </c:pt>
                <c:pt idx="6">
                  <c:v>4.8000000000000001E-2</c:v>
                </c:pt>
                <c:pt idx="7">
                  <c:v>0</c:v>
                </c:pt>
                <c:pt idx="8">
                  <c:v>0</c:v>
                </c:pt>
                <c:pt idx="9">
                  <c:v>0.14299999999999999</c:v>
                </c:pt>
              </c:numCache>
            </c:numRef>
          </c:val>
        </c:ser>
        <c:dLbls>
          <c:showLegendKey val="0"/>
          <c:showVal val="0"/>
          <c:showCatName val="0"/>
          <c:showSerName val="0"/>
          <c:showPercent val="0"/>
          <c:showBubbleSize val="0"/>
        </c:dLbls>
        <c:gapWidth val="150"/>
        <c:axId val="159171752"/>
        <c:axId val="220944440"/>
      </c:barChart>
      <c:catAx>
        <c:axId val="159171752"/>
        <c:scaling>
          <c:orientation val="minMax"/>
        </c:scaling>
        <c:delete val="0"/>
        <c:axPos val="b"/>
        <c:numFmt formatCode="General" sourceLinked="0"/>
        <c:majorTickMark val="none"/>
        <c:minorTickMark val="none"/>
        <c:tickLblPos val="nextTo"/>
        <c:crossAx val="220944440"/>
        <c:crosses val="autoZero"/>
        <c:auto val="1"/>
        <c:lblAlgn val="ctr"/>
        <c:lblOffset val="100"/>
        <c:noMultiLvlLbl val="0"/>
      </c:catAx>
      <c:valAx>
        <c:axId val="220944440"/>
        <c:scaling>
          <c:orientation val="minMax"/>
        </c:scaling>
        <c:delete val="0"/>
        <c:axPos val="l"/>
        <c:majorGridlines/>
        <c:numFmt formatCode="0.00%" sourceLinked="1"/>
        <c:majorTickMark val="none"/>
        <c:minorTickMark val="none"/>
        <c:tickLblPos val="nextTo"/>
        <c:crossAx val="15917175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l-NL" dirty="0" smtClean="0"/>
              <a:t>Offline informatie of hulp</a:t>
            </a:r>
            <a:endParaRPr lang="nl-NL" dirty="0"/>
          </a:p>
        </c:rich>
      </c:tx>
      <c:layout/>
      <c:overlay val="0"/>
    </c:title>
    <c:autoTitleDeleted val="0"/>
    <c:plotArea>
      <c:layout/>
      <c:barChart>
        <c:barDir val="col"/>
        <c:grouping val="clustered"/>
        <c:varyColors val="0"/>
        <c:ser>
          <c:idx val="0"/>
          <c:order val="0"/>
          <c:tx>
            <c:strRef>
              <c:f>Blad1!$B$1</c:f>
              <c:strCache>
                <c:ptCount val="1"/>
                <c:pt idx="0">
                  <c:v>Meting 1</c:v>
                </c:pt>
              </c:strCache>
            </c:strRef>
          </c:tx>
          <c:invertIfNegative val="0"/>
          <c:cat>
            <c:strRef>
              <c:f>Blad1!$A$2:$A$11</c:f>
              <c:strCache>
                <c:ptCount val="10"/>
                <c:pt idx="0">
                  <c:v>Adviseur</c:v>
                </c:pt>
                <c:pt idx="1">
                  <c:v>Advocaat</c:v>
                </c:pt>
                <c:pt idx="2">
                  <c:v>Collega’s</c:v>
                </c:pt>
                <c:pt idx="3">
                  <c:v>Ervaringsdeskundigen</c:v>
                </c:pt>
                <c:pt idx="4">
                  <c:v>Familie</c:v>
                </c:pt>
                <c:pt idx="5">
                  <c:v>Juridisch Loket</c:v>
                </c:pt>
                <c:pt idx="6">
                  <c:v>Kennissen</c:v>
                </c:pt>
                <c:pt idx="7">
                  <c:v>Maatschappelijkwerk</c:v>
                </c:pt>
                <c:pt idx="8">
                  <c:v>Psycholoog</c:v>
                </c:pt>
                <c:pt idx="9">
                  <c:v>Vrienden</c:v>
                </c:pt>
              </c:strCache>
            </c:strRef>
          </c:cat>
          <c:val>
            <c:numRef>
              <c:f>Blad1!$B$2:$B$11</c:f>
              <c:numCache>
                <c:formatCode>0.00%</c:formatCode>
                <c:ptCount val="10"/>
                <c:pt idx="0">
                  <c:v>0.14000000000000001</c:v>
                </c:pt>
                <c:pt idx="1">
                  <c:v>7.0000000000000007E-2</c:v>
                </c:pt>
                <c:pt idx="2">
                  <c:v>2.3E-2</c:v>
                </c:pt>
                <c:pt idx="3">
                  <c:v>9.2999999999999999E-2</c:v>
                </c:pt>
                <c:pt idx="4">
                  <c:v>0.51200000000000001</c:v>
                </c:pt>
                <c:pt idx="5">
                  <c:v>2.3E-2</c:v>
                </c:pt>
                <c:pt idx="6">
                  <c:v>0</c:v>
                </c:pt>
                <c:pt idx="7">
                  <c:v>0.14000000000000001</c:v>
                </c:pt>
                <c:pt idx="8">
                  <c:v>7.0000000000000007E-2</c:v>
                </c:pt>
                <c:pt idx="9">
                  <c:v>0.53500000000000003</c:v>
                </c:pt>
              </c:numCache>
            </c:numRef>
          </c:val>
        </c:ser>
        <c:ser>
          <c:idx val="1"/>
          <c:order val="1"/>
          <c:tx>
            <c:strRef>
              <c:f>Blad1!$C$1</c:f>
              <c:strCache>
                <c:ptCount val="1"/>
                <c:pt idx="0">
                  <c:v>Meting 2</c:v>
                </c:pt>
              </c:strCache>
            </c:strRef>
          </c:tx>
          <c:invertIfNegative val="0"/>
          <c:cat>
            <c:strRef>
              <c:f>Blad1!$A$2:$A$11</c:f>
              <c:strCache>
                <c:ptCount val="10"/>
                <c:pt idx="0">
                  <c:v>Adviseur</c:v>
                </c:pt>
                <c:pt idx="1">
                  <c:v>Advocaat</c:v>
                </c:pt>
                <c:pt idx="2">
                  <c:v>Collega’s</c:v>
                </c:pt>
                <c:pt idx="3">
                  <c:v>Ervaringsdeskundigen</c:v>
                </c:pt>
                <c:pt idx="4">
                  <c:v>Familie</c:v>
                </c:pt>
                <c:pt idx="5">
                  <c:v>Juridisch Loket</c:v>
                </c:pt>
                <c:pt idx="6">
                  <c:v>Kennissen</c:v>
                </c:pt>
                <c:pt idx="7">
                  <c:v>Maatschappelijkwerk</c:v>
                </c:pt>
                <c:pt idx="8">
                  <c:v>Psycholoog</c:v>
                </c:pt>
                <c:pt idx="9">
                  <c:v>Vrienden</c:v>
                </c:pt>
              </c:strCache>
            </c:strRef>
          </c:cat>
          <c:val>
            <c:numRef>
              <c:f>Blad1!$C$2:$C$11</c:f>
              <c:numCache>
                <c:formatCode>0.00%</c:formatCode>
                <c:ptCount val="10"/>
                <c:pt idx="0">
                  <c:v>7.0999999999999994E-2</c:v>
                </c:pt>
                <c:pt idx="1">
                  <c:v>7.0999999999999994E-2</c:v>
                </c:pt>
                <c:pt idx="2">
                  <c:v>7.0999999999999994E-2</c:v>
                </c:pt>
                <c:pt idx="3">
                  <c:v>7.0999999999999994E-2</c:v>
                </c:pt>
                <c:pt idx="4">
                  <c:v>0.42899999999999999</c:v>
                </c:pt>
                <c:pt idx="5">
                  <c:v>0</c:v>
                </c:pt>
                <c:pt idx="6">
                  <c:v>0</c:v>
                </c:pt>
                <c:pt idx="7">
                  <c:v>7.0999999999999994E-2</c:v>
                </c:pt>
                <c:pt idx="8">
                  <c:v>0</c:v>
                </c:pt>
                <c:pt idx="9">
                  <c:v>0.46400000000000002</c:v>
                </c:pt>
              </c:numCache>
            </c:numRef>
          </c:val>
        </c:ser>
        <c:ser>
          <c:idx val="2"/>
          <c:order val="2"/>
          <c:tx>
            <c:strRef>
              <c:f>Blad1!$D$1</c:f>
              <c:strCache>
                <c:ptCount val="1"/>
                <c:pt idx="0">
                  <c:v>Meting 3</c:v>
                </c:pt>
              </c:strCache>
            </c:strRef>
          </c:tx>
          <c:invertIfNegative val="0"/>
          <c:cat>
            <c:strRef>
              <c:f>Blad1!$A$2:$A$11</c:f>
              <c:strCache>
                <c:ptCount val="10"/>
                <c:pt idx="0">
                  <c:v>Adviseur</c:v>
                </c:pt>
                <c:pt idx="1">
                  <c:v>Advocaat</c:v>
                </c:pt>
                <c:pt idx="2">
                  <c:v>Collega’s</c:v>
                </c:pt>
                <c:pt idx="3">
                  <c:v>Ervaringsdeskundigen</c:v>
                </c:pt>
                <c:pt idx="4">
                  <c:v>Familie</c:v>
                </c:pt>
                <c:pt idx="5">
                  <c:v>Juridisch Loket</c:v>
                </c:pt>
                <c:pt idx="6">
                  <c:v>Kennissen</c:v>
                </c:pt>
                <c:pt idx="7">
                  <c:v>Maatschappelijkwerk</c:v>
                </c:pt>
                <c:pt idx="8">
                  <c:v>Psycholoog</c:v>
                </c:pt>
                <c:pt idx="9">
                  <c:v>Vrienden</c:v>
                </c:pt>
              </c:strCache>
            </c:strRef>
          </c:cat>
          <c:val>
            <c:numRef>
              <c:f>Blad1!$D$2:$D$11</c:f>
              <c:numCache>
                <c:formatCode>0.00%</c:formatCode>
                <c:ptCount val="10"/>
                <c:pt idx="0">
                  <c:v>0</c:v>
                </c:pt>
                <c:pt idx="1">
                  <c:v>0.16</c:v>
                </c:pt>
                <c:pt idx="2">
                  <c:v>0</c:v>
                </c:pt>
                <c:pt idx="3">
                  <c:v>0.04</c:v>
                </c:pt>
                <c:pt idx="4">
                  <c:v>0.44</c:v>
                </c:pt>
                <c:pt idx="5">
                  <c:v>0</c:v>
                </c:pt>
                <c:pt idx="6">
                  <c:v>0.08</c:v>
                </c:pt>
                <c:pt idx="7">
                  <c:v>0.08</c:v>
                </c:pt>
                <c:pt idx="8">
                  <c:v>0.24</c:v>
                </c:pt>
                <c:pt idx="9">
                  <c:v>0.48</c:v>
                </c:pt>
              </c:numCache>
            </c:numRef>
          </c:val>
        </c:ser>
        <c:dLbls>
          <c:showLegendKey val="0"/>
          <c:showVal val="0"/>
          <c:showCatName val="0"/>
          <c:showSerName val="0"/>
          <c:showPercent val="0"/>
          <c:showBubbleSize val="0"/>
        </c:dLbls>
        <c:gapWidth val="150"/>
        <c:axId val="220945224"/>
        <c:axId val="220945616"/>
      </c:barChart>
      <c:catAx>
        <c:axId val="220945224"/>
        <c:scaling>
          <c:orientation val="minMax"/>
        </c:scaling>
        <c:delete val="0"/>
        <c:axPos val="b"/>
        <c:numFmt formatCode="General" sourceLinked="0"/>
        <c:majorTickMark val="none"/>
        <c:minorTickMark val="none"/>
        <c:tickLblPos val="nextTo"/>
        <c:crossAx val="220945616"/>
        <c:crosses val="autoZero"/>
        <c:auto val="1"/>
        <c:lblAlgn val="ctr"/>
        <c:lblOffset val="100"/>
        <c:noMultiLvlLbl val="0"/>
      </c:catAx>
      <c:valAx>
        <c:axId val="220945616"/>
        <c:scaling>
          <c:orientation val="minMax"/>
        </c:scaling>
        <c:delete val="0"/>
        <c:axPos val="l"/>
        <c:majorGridlines/>
        <c:numFmt formatCode="0.00%" sourceLinked="1"/>
        <c:majorTickMark val="none"/>
        <c:minorTickMark val="none"/>
        <c:tickLblPos val="nextTo"/>
        <c:crossAx val="220945224"/>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l-NL" dirty="0" smtClean="0"/>
              <a:t>Belangrijkste bron van stress</a:t>
            </a:r>
          </a:p>
        </c:rich>
      </c:tx>
      <c:layout/>
      <c:overlay val="0"/>
    </c:title>
    <c:autoTitleDeleted val="0"/>
    <c:plotArea>
      <c:layout/>
      <c:barChart>
        <c:barDir val="col"/>
        <c:grouping val="clustered"/>
        <c:varyColors val="0"/>
        <c:ser>
          <c:idx val="0"/>
          <c:order val="0"/>
          <c:tx>
            <c:strRef>
              <c:f>Blad1!$B$1</c:f>
              <c:strCache>
                <c:ptCount val="1"/>
                <c:pt idx="0">
                  <c:v>Meting 2 </c:v>
                </c:pt>
              </c:strCache>
            </c:strRef>
          </c:tx>
          <c:invertIfNegative val="0"/>
          <c:cat>
            <c:strRef>
              <c:f>Blad1!$A$2:$A$8</c:f>
              <c:strCache>
                <c:ptCount val="7"/>
                <c:pt idx="0">
                  <c:v>Financieel</c:v>
                </c:pt>
                <c:pt idx="1">
                  <c:v>Kind</c:v>
                </c:pt>
                <c:pt idx="2">
                  <c:v>Emotie</c:v>
                </c:pt>
                <c:pt idx="3">
                  <c:v>Extern</c:v>
                </c:pt>
                <c:pt idx="4">
                  <c:v>Ex</c:v>
                </c:pt>
                <c:pt idx="5">
                  <c:v>Zelf</c:v>
                </c:pt>
                <c:pt idx="6">
                  <c:v>Samen</c:v>
                </c:pt>
              </c:strCache>
            </c:strRef>
          </c:cat>
          <c:val>
            <c:numRef>
              <c:f>Blad1!$B$2:$B$8</c:f>
              <c:numCache>
                <c:formatCode>0.00%</c:formatCode>
                <c:ptCount val="7"/>
                <c:pt idx="0">
                  <c:v>0.33300000000000002</c:v>
                </c:pt>
                <c:pt idx="1">
                  <c:v>0.246</c:v>
                </c:pt>
                <c:pt idx="2">
                  <c:v>0.14000000000000001</c:v>
                </c:pt>
                <c:pt idx="3">
                  <c:v>0.105</c:v>
                </c:pt>
                <c:pt idx="4">
                  <c:v>0.316</c:v>
                </c:pt>
                <c:pt idx="5">
                  <c:v>3.5000000000000003E-2</c:v>
                </c:pt>
                <c:pt idx="6">
                  <c:v>8.7999999999999995E-2</c:v>
                </c:pt>
              </c:numCache>
            </c:numRef>
          </c:val>
        </c:ser>
        <c:ser>
          <c:idx val="1"/>
          <c:order val="1"/>
          <c:tx>
            <c:strRef>
              <c:f>Blad1!$C$1</c:f>
              <c:strCache>
                <c:ptCount val="1"/>
                <c:pt idx="0">
                  <c:v>Meting 3</c:v>
                </c:pt>
              </c:strCache>
            </c:strRef>
          </c:tx>
          <c:invertIfNegative val="0"/>
          <c:cat>
            <c:strRef>
              <c:f>Blad1!$A$2:$A$8</c:f>
              <c:strCache>
                <c:ptCount val="7"/>
                <c:pt idx="0">
                  <c:v>Financieel</c:v>
                </c:pt>
                <c:pt idx="1">
                  <c:v>Kind</c:v>
                </c:pt>
                <c:pt idx="2">
                  <c:v>Emotie</c:v>
                </c:pt>
                <c:pt idx="3">
                  <c:v>Extern</c:v>
                </c:pt>
                <c:pt idx="4">
                  <c:v>Ex</c:v>
                </c:pt>
                <c:pt idx="5">
                  <c:v>Zelf</c:v>
                </c:pt>
                <c:pt idx="6">
                  <c:v>Samen</c:v>
                </c:pt>
              </c:strCache>
            </c:strRef>
          </c:cat>
          <c:val>
            <c:numRef>
              <c:f>Blad1!$C$2:$C$8</c:f>
              <c:numCache>
                <c:formatCode>0.00%</c:formatCode>
                <c:ptCount val="7"/>
                <c:pt idx="0">
                  <c:v>0.23</c:v>
                </c:pt>
                <c:pt idx="1">
                  <c:v>0.308</c:v>
                </c:pt>
                <c:pt idx="2">
                  <c:v>0.154</c:v>
                </c:pt>
                <c:pt idx="3">
                  <c:v>2.5999999999999999E-2</c:v>
                </c:pt>
                <c:pt idx="4">
                  <c:v>0.48699999999999999</c:v>
                </c:pt>
                <c:pt idx="5">
                  <c:v>0.128</c:v>
                </c:pt>
                <c:pt idx="6">
                  <c:v>0.128</c:v>
                </c:pt>
              </c:numCache>
            </c:numRef>
          </c:val>
        </c:ser>
        <c:dLbls>
          <c:showLegendKey val="0"/>
          <c:showVal val="0"/>
          <c:showCatName val="0"/>
          <c:showSerName val="0"/>
          <c:showPercent val="0"/>
          <c:showBubbleSize val="0"/>
        </c:dLbls>
        <c:gapWidth val="150"/>
        <c:axId val="220946400"/>
        <c:axId val="220946792"/>
      </c:barChart>
      <c:catAx>
        <c:axId val="220946400"/>
        <c:scaling>
          <c:orientation val="minMax"/>
        </c:scaling>
        <c:delete val="0"/>
        <c:axPos val="b"/>
        <c:numFmt formatCode="General" sourceLinked="0"/>
        <c:majorTickMark val="none"/>
        <c:minorTickMark val="none"/>
        <c:tickLblPos val="nextTo"/>
        <c:crossAx val="220946792"/>
        <c:crosses val="autoZero"/>
        <c:auto val="1"/>
        <c:lblAlgn val="ctr"/>
        <c:lblOffset val="100"/>
        <c:noMultiLvlLbl val="0"/>
      </c:catAx>
      <c:valAx>
        <c:axId val="220946792"/>
        <c:scaling>
          <c:orientation val="minMax"/>
        </c:scaling>
        <c:delete val="0"/>
        <c:axPos val="l"/>
        <c:majorGridlines/>
        <c:numFmt formatCode="0.00%" sourceLinked="1"/>
        <c:majorTickMark val="none"/>
        <c:minorTickMark val="none"/>
        <c:tickLblPos val="nextTo"/>
        <c:crossAx val="220946400"/>
        <c:crosses val="autoZero"/>
        <c:crossBetween val="between"/>
      </c:valAx>
    </c:plotArea>
    <c:legend>
      <c:legendPos val="r"/>
      <c:layout/>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E21BEF-CB4F-4D52-8EBF-73D78870735F}" type="doc">
      <dgm:prSet loTypeId="urn:microsoft.com/office/officeart/2005/8/layout/process1" loCatId="process" qsTypeId="urn:microsoft.com/office/officeart/2005/8/quickstyle/simple1" qsCatId="simple" csTypeId="urn:microsoft.com/office/officeart/2005/8/colors/accent1_2" csCatId="accent1" phldr="1"/>
      <dgm:spPr/>
    </dgm:pt>
    <dgm:pt modelId="{18FF5C63-3B54-45A8-BF7F-3E95795EAF7F}">
      <dgm:prSet phldrT="[Tekst]"/>
      <dgm:spPr>
        <a:xfrm>
          <a:off x="325" y="0"/>
          <a:ext cx="2133889" cy="1181099"/>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nl-NL" dirty="0" smtClean="0">
              <a:solidFill>
                <a:sysClr val="window" lastClr="FFFFFF"/>
              </a:solidFill>
              <a:latin typeface="Calibri"/>
              <a:ea typeface="+mn-ea"/>
              <a:cs typeface="+mn-cs"/>
            </a:rPr>
            <a:t>Pre-test: meting 1</a:t>
          </a:r>
          <a:endParaRPr lang="nl-NL" dirty="0">
            <a:solidFill>
              <a:sysClr val="window" lastClr="FFFFFF"/>
            </a:solidFill>
            <a:latin typeface="Calibri"/>
            <a:ea typeface="+mn-ea"/>
            <a:cs typeface="+mn-cs"/>
          </a:endParaRPr>
        </a:p>
        <a:p>
          <a:pPr algn="ctr"/>
          <a:endParaRPr lang="nl-NL" dirty="0">
            <a:solidFill>
              <a:sysClr val="window" lastClr="FFFFFF"/>
            </a:solidFill>
            <a:latin typeface="Calibri"/>
            <a:ea typeface="+mn-ea"/>
            <a:cs typeface="+mn-cs"/>
          </a:endParaRPr>
        </a:p>
        <a:p>
          <a:pPr algn="l"/>
          <a:r>
            <a:rPr lang="nl-NL" dirty="0">
              <a:solidFill>
                <a:sysClr val="window" lastClr="FFFFFF"/>
              </a:solidFill>
              <a:latin typeface="Calibri"/>
              <a:ea typeface="+mn-ea"/>
              <a:cs typeface="+mn-cs"/>
            </a:rPr>
            <a:t>1. Online </a:t>
          </a:r>
          <a:r>
            <a:rPr lang="nl-NL" dirty="0" smtClean="0">
              <a:solidFill>
                <a:sysClr val="window" lastClr="FFFFFF"/>
              </a:solidFill>
              <a:latin typeface="Calibri"/>
              <a:ea typeface="+mn-ea"/>
              <a:cs typeface="+mn-cs"/>
            </a:rPr>
            <a:t>informatie of hulp: 281</a:t>
          </a:r>
          <a:endParaRPr lang="nl-NL" dirty="0">
            <a:solidFill>
              <a:sysClr val="window" lastClr="FFFFFF"/>
            </a:solidFill>
            <a:latin typeface="Calibri"/>
            <a:ea typeface="+mn-ea"/>
            <a:cs typeface="+mn-cs"/>
          </a:endParaRPr>
        </a:p>
        <a:p>
          <a:pPr algn="l"/>
          <a:r>
            <a:rPr lang="nl-NL" dirty="0">
              <a:solidFill>
                <a:sysClr val="window" lastClr="FFFFFF"/>
              </a:solidFill>
              <a:latin typeface="Calibri"/>
              <a:ea typeface="+mn-ea"/>
              <a:cs typeface="+mn-cs"/>
            </a:rPr>
            <a:t>2. Offline </a:t>
          </a:r>
          <a:r>
            <a:rPr lang="nl-NL" dirty="0" smtClean="0">
              <a:solidFill>
                <a:sysClr val="window" lastClr="FFFFFF"/>
              </a:solidFill>
              <a:latin typeface="Calibri"/>
              <a:ea typeface="+mn-ea"/>
              <a:cs typeface="+mn-cs"/>
            </a:rPr>
            <a:t>informatie of hulp: </a:t>
          </a:r>
          <a:r>
            <a:rPr lang="nl-NL" dirty="0">
              <a:solidFill>
                <a:sysClr val="window" lastClr="FFFFFF"/>
              </a:solidFill>
              <a:latin typeface="Calibri"/>
              <a:ea typeface="+mn-ea"/>
              <a:cs typeface="+mn-cs"/>
            </a:rPr>
            <a:t>225</a:t>
          </a:r>
        </a:p>
        <a:p>
          <a:pPr algn="l"/>
          <a:r>
            <a:rPr lang="nl-NL" dirty="0">
              <a:solidFill>
                <a:sysClr val="window" lastClr="FFFFFF"/>
              </a:solidFill>
              <a:latin typeface="Calibri"/>
              <a:ea typeface="+mn-ea"/>
              <a:cs typeface="+mn-cs"/>
            </a:rPr>
            <a:t>3. </a:t>
          </a:r>
          <a:r>
            <a:rPr lang="nl-NL" dirty="0" smtClean="0">
              <a:solidFill>
                <a:sysClr val="window" lastClr="FFFFFF"/>
              </a:solidFill>
              <a:latin typeface="Calibri"/>
              <a:ea typeface="+mn-ea"/>
              <a:cs typeface="+mn-cs"/>
            </a:rPr>
            <a:t>Belangrijkste bron van stress</a:t>
          </a:r>
          <a:r>
            <a:rPr lang="nl-NL" dirty="0">
              <a:solidFill>
                <a:sysClr val="window" lastClr="FFFFFF"/>
              </a:solidFill>
              <a:latin typeface="Calibri"/>
              <a:ea typeface="+mn-ea"/>
              <a:cs typeface="+mn-cs"/>
            </a:rPr>
            <a:t>: -</a:t>
          </a:r>
        </a:p>
      </dgm:t>
    </dgm:pt>
    <dgm:pt modelId="{E51E877E-2FFE-4421-9E91-D17D0780D5C3}" type="parTrans" cxnId="{B86676A3-EFE5-4B92-BF96-C8670FA59F0C}">
      <dgm:prSet/>
      <dgm:spPr/>
      <dgm:t>
        <a:bodyPr/>
        <a:lstStyle/>
        <a:p>
          <a:endParaRPr lang="nl-NL"/>
        </a:p>
      </dgm:t>
    </dgm:pt>
    <dgm:pt modelId="{7235EBE8-67D4-4129-B1B9-D977E2F14B15}" type="sibTrans" cxnId="{B86676A3-EFE5-4B92-BF96-C8670FA59F0C}">
      <dgm:prSet/>
      <dgm:spPr>
        <a:xfrm>
          <a:off x="2246391" y="451450"/>
          <a:ext cx="237815" cy="278199"/>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nl-NL">
            <a:solidFill>
              <a:sysClr val="window" lastClr="FFFFFF"/>
            </a:solidFill>
            <a:latin typeface="Calibri"/>
            <a:ea typeface="+mn-ea"/>
            <a:cs typeface="+mn-cs"/>
          </a:endParaRPr>
        </a:p>
      </dgm:t>
    </dgm:pt>
    <dgm:pt modelId="{E5F3E415-E7AB-45D2-B468-717C8DDEF98B}">
      <dgm:prSet phldrT="[Tekst]"/>
      <dgm:spPr>
        <a:xfrm>
          <a:off x="2582923" y="0"/>
          <a:ext cx="1289801" cy="1181099"/>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nl-NL" dirty="0" smtClean="0">
              <a:solidFill>
                <a:sysClr val="window" lastClr="FFFFFF"/>
              </a:solidFill>
              <a:latin typeface="Calibri"/>
              <a:ea typeface="+mn-ea"/>
              <a:cs typeface="+mn-cs"/>
            </a:rPr>
            <a:t>Meting 2</a:t>
          </a:r>
          <a:endParaRPr lang="nl-NL" dirty="0">
            <a:solidFill>
              <a:sysClr val="window" lastClr="FFFFFF"/>
            </a:solidFill>
            <a:latin typeface="Calibri"/>
            <a:ea typeface="+mn-ea"/>
            <a:cs typeface="+mn-cs"/>
          </a:endParaRPr>
        </a:p>
        <a:p>
          <a:endParaRPr lang="nl-NL" dirty="0">
            <a:solidFill>
              <a:sysClr val="window" lastClr="FFFFFF"/>
            </a:solidFill>
            <a:latin typeface="Calibri"/>
            <a:ea typeface="+mn-ea"/>
            <a:cs typeface="+mn-cs"/>
          </a:endParaRPr>
        </a:p>
        <a:p>
          <a:r>
            <a:rPr lang="nl-NL" dirty="0">
              <a:solidFill>
                <a:sysClr val="window" lastClr="FFFFFF"/>
              </a:solidFill>
              <a:latin typeface="Calibri"/>
              <a:ea typeface="+mn-ea"/>
              <a:cs typeface="+mn-cs"/>
            </a:rPr>
            <a:t>1: 157</a:t>
          </a:r>
        </a:p>
        <a:p>
          <a:r>
            <a:rPr lang="nl-NL" dirty="0">
              <a:solidFill>
                <a:sysClr val="window" lastClr="FFFFFF"/>
              </a:solidFill>
              <a:latin typeface="Calibri"/>
              <a:ea typeface="+mn-ea"/>
              <a:cs typeface="+mn-cs"/>
            </a:rPr>
            <a:t>2: 149</a:t>
          </a:r>
        </a:p>
        <a:p>
          <a:r>
            <a:rPr lang="nl-NL" dirty="0">
              <a:solidFill>
                <a:sysClr val="window" lastClr="FFFFFF"/>
              </a:solidFill>
              <a:latin typeface="Calibri"/>
              <a:ea typeface="+mn-ea"/>
              <a:cs typeface="+mn-cs"/>
            </a:rPr>
            <a:t>3: 229</a:t>
          </a:r>
        </a:p>
      </dgm:t>
    </dgm:pt>
    <dgm:pt modelId="{07882354-D1DE-454D-8430-EBD65BE1405F}" type="parTrans" cxnId="{5C2CEAFB-9FB1-4EEE-80EB-88A15311E9A4}">
      <dgm:prSet/>
      <dgm:spPr/>
      <dgm:t>
        <a:bodyPr/>
        <a:lstStyle/>
        <a:p>
          <a:endParaRPr lang="nl-NL"/>
        </a:p>
      </dgm:t>
    </dgm:pt>
    <dgm:pt modelId="{C2D32167-94C6-442E-84F6-439E5E66F113}" type="sibTrans" cxnId="{5C2CEAFB-9FB1-4EEE-80EB-88A15311E9A4}">
      <dgm:prSet/>
      <dgm:spPr>
        <a:xfrm>
          <a:off x="3984901" y="451450"/>
          <a:ext cx="237815" cy="278199"/>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nl-NL">
            <a:solidFill>
              <a:sysClr val="window" lastClr="FFFFFF"/>
            </a:solidFill>
            <a:latin typeface="Calibri"/>
            <a:ea typeface="+mn-ea"/>
            <a:cs typeface="+mn-cs"/>
          </a:endParaRPr>
        </a:p>
      </dgm:t>
    </dgm:pt>
    <dgm:pt modelId="{0859ACE9-5399-407B-821A-D2847E84A9E0}">
      <dgm:prSet phldrT="[Tekst]"/>
      <dgm:spPr>
        <a:xfrm>
          <a:off x="4321432" y="0"/>
          <a:ext cx="1288466" cy="1181099"/>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nl-NL" dirty="0" smtClean="0">
              <a:solidFill>
                <a:sysClr val="window" lastClr="FFFFFF"/>
              </a:solidFill>
              <a:latin typeface="Calibri"/>
              <a:ea typeface="+mn-ea"/>
              <a:cs typeface="+mn-cs"/>
            </a:rPr>
            <a:t>Meting 3</a:t>
          </a:r>
          <a:endParaRPr lang="nl-NL" dirty="0">
            <a:solidFill>
              <a:sysClr val="window" lastClr="FFFFFF"/>
            </a:solidFill>
            <a:latin typeface="Calibri"/>
            <a:ea typeface="+mn-ea"/>
            <a:cs typeface="+mn-cs"/>
          </a:endParaRPr>
        </a:p>
        <a:p>
          <a:endParaRPr lang="nl-NL" dirty="0">
            <a:solidFill>
              <a:sysClr val="window" lastClr="FFFFFF"/>
            </a:solidFill>
            <a:latin typeface="Calibri"/>
            <a:ea typeface="+mn-ea"/>
            <a:cs typeface="+mn-cs"/>
          </a:endParaRPr>
        </a:p>
        <a:p>
          <a:r>
            <a:rPr lang="nl-NL" dirty="0">
              <a:solidFill>
                <a:sysClr val="window" lastClr="FFFFFF"/>
              </a:solidFill>
              <a:latin typeface="Calibri"/>
              <a:ea typeface="+mn-ea"/>
              <a:cs typeface="+mn-cs"/>
            </a:rPr>
            <a:t>1: 123 </a:t>
          </a:r>
        </a:p>
        <a:p>
          <a:r>
            <a:rPr lang="nl-NL" dirty="0">
              <a:solidFill>
                <a:sysClr val="window" lastClr="FFFFFF"/>
              </a:solidFill>
              <a:latin typeface="Calibri"/>
              <a:ea typeface="+mn-ea"/>
              <a:cs typeface="+mn-cs"/>
            </a:rPr>
            <a:t>2: 96</a:t>
          </a:r>
        </a:p>
        <a:p>
          <a:r>
            <a:rPr lang="nl-NL" dirty="0">
              <a:solidFill>
                <a:sysClr val="window" lastClr="FFFFFF"/>
              </a:solidFill>
              <a:latin typeface="Calibri"/>
              <a:ea typeface="+mn-ea"/>
              <a:cs typeface="+mn-cs"/>
            </a:rPr>
            <a:t>3: 163</a:t>
          </a:r>
        </a:p>
      </dgm:t>
    </dgm:pt>
    <dgm:pt modelId="{BE457D69-446D-4BDB-BB91-D215DEDCF9AD}" type="parTrans" cxnId="{30500988-7D4C-4D7A-BDE6-F5A717CE53BB}">
      <dgm:prSet/>
      <dgm:spPr/>
      <dgm:t>
        <a:bodyPr/>
        <a:lstStyle/>
        <a:p>
          <a:endParaRPr lang="nl-NL"/>
        </a:p>
      </dgm:t>
    </dgm:pt>
    <dgm:pt modelId="{CBDFA690-9BF0-4C06-9A09-3E5837BCD15A}" type="sibTrans" cxnId="{30500988-7D4C-4D7A-BDE6-F5A717CE53BB}">
      <dgm:prSet/>
      <dgm:spPr/>
      <dgm:t>
        <a:bodyPr/>
        <a:lstStyle/>
        <a:p>
          <a:endParaRPr lang="nl-NL"/>
        </a:p>
      </dgm:t>
    </dgm:pt>
    <dgm:pt modelId="{68A74DA5-DA6F-4179-9274-70CD20BD8F50}" type="pres">
      <dgm:prSet presAssocID="{07E21BEF-CB4F-4D52-8EBF-73D78870735F}" presName="Name0" presStyleCnt="0">
        <dgm:presLayoutVars>
          <dgm:dir/>
          <dgm:resizeHandles val="exact"/>
        </dgm:presLayoutVars>
      </dgm:prSet>
      <dgm:spPr/>
    </dgm:pt>
    <dgm:pt modelId="{8D061F16-275B-4831-94AC-8FDD588B78A5}" type="pres">
      <dgm:prSet presAssocID="{18FF5C63-3B54-45A8-BF7F-3E95795EAF7F}" presName="node" presStyleLbl="node1" presStyleIdx="0" presStyleCnt="3" custScaleX="190225">
        <dgm:presLayoutVars>
          <dgm:bulletEnabled val="1"/>
        </dgm:presLayoutVars>
      </dgm:prSet>
      <dgm:spPr/>
      <dgm:t>
        <a:bodyPr/>
        <a:lstStyle/>
        <a:p>
          <a:endParaRPr lang="nl-NL"/>
        </a:p>
      </dgm:t>
    </dgm:pt>
    <dgm:pt modelId="{431E41D8-9191-4420-BE80-19E32DAFF17A}" type="pres">
      <dgm:prSet presAssocID="{7235EBE8-67D4-4129-B1B9-D977E2F14B15}" presName="sibTrans" presStyleLbl="sibTrans2D1" presStyleIdx="0" presStyleCnt="2"/>
      <dgm:spPr/>
      <dgm:t>
        <a:bodyPr/>
        <a:lstStyle/>
        <a:p>
          <a:endParaRPr lang="nl-NL"/>
        </a:p>
      </dgm:t>
    </dgm:pt>
    <dgm:pt modelId="{313D390D-B23B-4A1C-AB33-0EB64425EED2}" type="pres">
      <dgm:prSet presAssocID="{7235EBE8-67D4-4129-B1B9-D977E2F14B15}" presName="connectorText" presStyleLbl="sibTrans2D1" presStyleIdx="0" presStyleCnt="2"/>
      <dgm:spPr/>
      <dgm:t>
        <a:bodyPr/>
        <a:lstStyle/>
        <a:p>
          <a:endParaRPr lang="nl-NL"/>
        </a:p>
      </dgm:t>
    </dgm:pt>
    <dgm:pt modelId="{5994AD5D-3562-4073-95D3-6B02D81E4C9F}" type="pres">
      <dgm:prSet presAssocID="{E5F3E415-E7AB-45D2-B468-717C8DDEF98B}" presName="node" presStyleLbl="node1" presStyleIdx="1" presStyleCnt="3" custScaleX="114979">
        <dgm:presLayoutVars>
          <dgm:bulletEnabled val="1"/>
        </dgm:presLayoutVars>
      </dgm:prSet>
      <dgm:spPr/>
      <dgm:t>
        <a:bodyPr/>
        <a:lstStyle/>
        <a:p>
          <a:endParaRPr lang="nl-NL"/>
        </a:p>
      </dgm:t>
    </dgm:pt>
    <dgm:pt modelId="{19B2219D-3A0A-4544-86C9-5C1B781C0732}" type="pres">
      <dgm:prSet presAssocID="{C2D32167-94C6-442E-84F6-439E5E66F113}" presName="sibTrans" presStyleLbl="sibTrans2D1" presStyleIdx="1" presStyleCnt="2"/>
      <dgm:spPr/>
      <dgm:t>
        <a:bodyPr/>
        <a:lstStyle/>
        <a:p>
          <a:endParaRPr lang="nl-NL"/>
        </a:p>
      </dgm:t>
    </dgm:pt>
    <dgm:pt modelId="{CC6B8B27-4B6C-4A6E-8BC7-28AAFF028A3C}" type="pres">
      <dgm:prSet presAssocID="{C2D32167-94C6-442E-84F6-439E5E66F113}" presName="connectorText" presStyleLbl="sibTrans2D1" presStyleIdx="1" presStyleCnt="2"/>
      <dgm:spPr/>
      <dgm:t>
        <a:bodyPr/>
        <a:lstStyle/>
        <a:p>
          <a:endParaRPr lang="nl-NL"/>
        </a:p>
      </dgm:t>
    </dgm:pt>
    <dgm:pt modelId="{9700C7E5-EDE6-46AE-A2A8-B4868192576B}" type="pres">
      <dgm:prSet presAssocID="{0859ACE9-5399-407B-821A-D2847E84A9E0}" presName="node" presStyleLbl="node1" presStyleIdx="2" presStyleCnt="3" custScaleX="114860">
        <dgm:presLayoutVars>
          <dgm:bulletEnabled val="1"/>
        </dgm:presLayoutVars>
      </dgm:prSet>
      <dgm:spPr/>
      <dgm:t>
        <a:bodyPr/>
        <a:lstStyle/>
        <a:p>
          <a:endParaRPr lang="nl-NL"/>
        </a:p>
      </dgm:t>
    </dgm:pt>
  </dgm:ptLst>
  <dgm:cxnLst>
    <dgm:cxn modelId="{30221B43-D374-4D38-AA46-0D0C75509F4B}" type="presOf" srcId="{E5F3E415-E7AB-45D2-B468-717C8DDEF98B}" destId="{5994AD5D-3562-4073-95D3-6B02D81E4C9F}" srcOrd="0" destOrd="0" presId="urn:microsoft.com/office/officeart/2005/8/layout/process1"/>
    <dgm:cxn modelId="{B86676A3-EFE5-4B92-BF96-C8670FA59F0C}" srcId="{07E21BEF-CB4F-4D52-8EBF-73D78870735F}" destId="{18FF5C63-3B54-45A8-BF7F-3E95795EAF7F}" srcOrd="0" destOrd="0" parTransId="{E51E877E-2FFE-4421-9E91-D17D0780D5C3}" sibTransId="{7235EBE8-67D4-4129-B1B9-D977E2F14B15}"/>
    <dgm:cxn modelId="{C64CE4D6-02A7-4865-B58D-099D3B46A2C2}" type="presOf" srcId="{0859ACE9-5399-407B-821A-D2847E84A9E0}" destId="{9700C7E5-EDE6-46AE-A2A8-B4868192576B}" srcOrd="0" destOrd="0" presId="urn:microsoft.com/office/officeart/2005/8/layout/process1"/>
    <dgm:cxn modelId="{30500988-7D4C-4D7A-BDE6-F5A717CE53BB}" srcId="{07E21BEF-CB4F-4D52-8EBF-73D78870735F}" destId="{0859ACE9-5399-407B-821A-D2847E84A9E0}" srcOrd="2" destOrd="0" parTransId="{BE457D69-446D-4BDB-BB91-D215DEDCF9AD}" sibTransId="{CBDFA690-9BF0-4C06-9A09-3E5837BCD15A}"/>
    <dgm:cxn modelId="{6B065573-2432-4101-96D0-AF5EC1AC5614}" type="presOf" srcId="{C2D32167-94C6-442E-84F6-439E5E66F113}" destId="{19B2219D-3A0A-4544-86C9-5C1B781C0732}" srcOrd="0" destOrd="0" presId="urn:microsoft.com/office/officeart/2005/8/layout/process1"/>
    <dgm:cxn modelId="{57463A76-0B13-4316-93AD-9A28DE27B9F4}" type="presOf" srcId="{C2D32167-94C6-442E-84F6-439E5E66F113}" destId="{CC6B8B27-4B6C-4A6E-8BC7-28AAFF028A3C}" srcOrd="1" destOrd="0" presId="urn:microsoft.com/office/officeart/2005/8/layout/process1"/>
    <dgm:cxn modelId="{18C5D03B-48DF-47F0-BDE7-FC845BE00E82}" type="presOf" srcId="{07E21BEF-CB4F-4D52-8EBF-73D78870735F}" destId="{68A74DA5-DA6F-4179-9274-70CD20BD8F50}" srcOrd="0" destOrd="0" presId="urn:microsoft.com/office/officeart/2005/8/layout/process1"/>
    <dgm:cxn modelId="{5C2CEAFB-9FB1-4EEE-80EB-88A15311E9A4}" srcId="{07E21BEF-CB4F-4D52-8EBF-73D78870735F}" destId="{E5F3E415-E7AB-45D2-B468-717C8DDEF98B}" srcOrd="1" destOrd="0" parTransId="{07882354-D1DE-454D-8430-EBD65BE1405F}" sibTransId="{C2D32167-94C6-442E-84F6-439E5E66F113}"/>
    <dgm:cxn modelId="{C6BAC657-B5BD-4F09-AC4D-50242F6C9A24}" type="presOf" srcId="{18FF5C63-3B54-45A8-BF7F-3E95795EAF7F}" destId="{8D061F16-275B-4831-94AC-8FDD588B78A5}" srcOrd="0" destOrd="0" presId="urn:microsoft.com/office/officeart/2005/8/layout/process1"/>
    <dgm:cxn modelId="{CD88E516-06FC-4D19-A3CC-5F054E59617C}" type="presOf" srcId="{7235EBE8-67D4-4129-B1B9-D977E2F14B15}" destId="{431E41D8-9191-4420-BE80-19E32DAFF17A}" srcOrd="0" destOrd="0" presId="urn:microsoft.com/office/officeart/2005/8/layout/process1"/>
    <dgm:cxn modelId="{516FC423-E892-46BF-9567-36A9B0A8DF56}" type="presOf" srcId="{7235EBE8-67D4-4129-B1B9-D977E2F14B15}" destId="{313D390D-B23B-4A1C-AB33-0EB64425EED2}" srcOrd="1" destOrd="0" presId="urn:microsoft.com/office/officeart/2005/8/layout/process1"/>
    <dgm:cxn modelId="{17C2A742-59A5-48B0-8247-98E1DA185828}" type="presParOf" srcId="{68A74DA5-DA6F-4179-9274-70CD20BD8F50}" destId="{8D061F16-275B-4831-94AC-8FDD588B78A5}" srcOrd="0" destOrd="0" presId="urn:microsoft.com/office/officeart/2005/8/layout/process1"/>
    <dgm:cxn modelId="{91DF4290-B4CB-4907-9275-FFCE7DDE0E11}" type="presParOf" srcId="{68A74DA5-DA6F-4179-9274-70CD20BD8F50}" destId="{431E41D8-9191-4420-BE80-19E32DAFF17A}" srcOrd="1" destOrd="0" presId="urn:microsoft.com/office/officeart/2005/8/layout/process1"/>
    <dgm:cxn modelId="{06F2DC96-B905-4C6D-9562-0BBCEE6AD161}" type="presParOf" srcId="{431E41D8-9191-4420-BE80-19E32DAFF17A}" destId="{313D390D-B23B-4A1C-AB33-0EB64425EED2}" srcOrd="0" destOrd="0" presId="urn:microsoft.com/office/officeart/2005/8/layout/process1"/>
    <dgm:cxn modelId="{8FF72C4B-361E-4C65-8050-822E6F099E30}" type="presParOf" srcId="{68A74DA5-DA6F-4179-9274-70CD20BD8F50}" destId="{5994AD5D-3562-4073-95D3-6B02D81E4C9F}" srcOrd="2" destOrd="0" presId="urn:microsoft.com/office/officeart/2005/8/layout/process1"/>
    <dgm:cxn modelId="{FBF79B83-2FBD-4390-A2CF-23706C133B04}" type="presParOf" srcId="{68A74DA5-DA6F-4179-9274-70CD20BD8F50}" destId="{19B2219D-3A0A-4544-86C9-5C1B781C0732}" srcOrd="3" destOrd="0" presId="urn:microsoft.com/office/officeart/2005/8/layout/process1"/>
    <dgm:cxn modelId="{E7CD65CC-1323-4A0A-BE84-81B291149A61}" type="presParOf" srcId="{19B2219D-3A0A-4544-86C9-5C1B781C0732}" destId="{CC6B8B27-4B6C-4A6E-8BC7-28AAFF028A3C}" srcOrd="0" destOrd="0" presId="urn:microsoft.com/office/officeart/2005/8/layout/process1"/>
    <dgm:cxn modelId="{BFBCC59B-2F84-4672-B9B4-1CF8C9C7AFCF}" type="presParOf" srcId="{68A74DA5-DA6F-4179-9274-70CD20BD8F50}" destId="{9700C7E5-EDE6-46AE-A2A8-B4868192576B}" srcOrd="4" destOrd="0" presId="urn:microsoft.com/office/officeart/2005/8/layout/process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E21BEF-CB4F-4D52-8EBF-73D78870735F}" type="doc">
      <dgm:prSet loTypeId="urn:microsoft.com/office/officeart/2005/8/layout/process1" loCatId="process" qsTypeId="urn:microsoft.com/office/officeart/2005/8/quickstyle/simple1" qsCatId="simple" csTypeId="urn:microsoft.com/office/officeart/2005/8/colors/accent1_2" csCatId="accent1" phldr="1"/>
      <dgm:spPr/>
    </dgm:pt>
    <dgm:pt modelId="{18FF5C63-3B54-45A8-BF7F-3E95795EAF7F}">
      <dgm:prSet phldrT="[Tekst]"/>
      <dgm:spPr>
        <a:xfrm>
          <a:off x="325" y="0"/>
          <a:ext cx="2133889" cy="1181099"/>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nl-NL" dirty="0" smtClean="0">
              <a:solidFill>
                <a:sysClr val="window" lastClr="FFFFFF"/>
              </a:solidFill>
              <a:latin typeface="Calibri"/>
              <a:ea typeface="+mn-ea"/>
              <a:cs typeface="+mn-cs"/>
            </a:rPr>
            <a:t>Meting 1: Pre-test</a:t>
          </a:r>
          <a:endParaRPr lang="nl-NL" dirty="0">
            <a:solidFill>
              <a:sysClr val="window" lastClr="FFFFFF"/>
            </a:solidFill>
            <a:latin typeface="Calibri"/>
            <a:ea typeface="+mn-ea"/>
            <a:cs typeface="+mn-cs"/>
          </a:endParaRPr>
        </a:p>
        <a:p>
          <a:pPr algn="ctr"/>
          <a:endParaRPr lang="nl-NL" dirty="0">
            <a:solidFill>
              <a:sysClr val="window" lastClr="FFFFFF"/>
            </a:solidFill>
            <a:latin typeface="Calibri"/>
            <a:ea typeface="+mn-ea"/>
            <a:cs typeface="+mn-cs"/>
          </a:endParaRPr>
        </a:p>
        <a:p>
          <a:pPr algn="l"/>
          <a:r>
            <a:rPr lang="nl-NL" dirty="0">
              <a:solidFill>
                <a:sysClr val="window" lastClr="FFFFFF"/>
              </a:solidFill>
              <a:latin typeface="Calibri"/>
              <a:ea typeface="+mn-ea"/>
              <a:cs typeface="+mn-cs"/>
            </a:rPr>
            <a:t>1. Online </a:t>
          </a:r>
          <a:r>
            <a:rPr lang="nl-NL" dirty="0" smtClean="0">
              <a:solidFill>
                <a:sysClr val="window" lastClr="FFFFFF"/>
              </a:solidFill>
              <a:latin typeface="Calibri"/>
              <a:ea typeface="+mn-ea"/>
              <a:cs typeface="+mn-cs"/>
            </a:rPr>
            <a:t>informatie of hulp :44</a:t>
          </a:r>
          <a:endParaRPr lang="nl-NL" dirty="0">
            <a:solidFill>
              <a:sysClr val="window" lastClr="FFFFFF"/>
            </a:solidFill>
            <a:latin typeface="Calibri"/>
            <a:ea typeface="+mn-ea"/>
            <a:cs typeface="+mn-cs"/>
          </a:endParaRPr>
        </a:p>
        <a:p>
          <a:pPr algn="l"/>
          <a:r>
            <a:rPr lang="nl-NL" dirty="0">
              <a:solidFill>
                <a:sysClr val="window" lastClr="FFFFFF"/>
              </a:solidFill>
              <a:latin typeface="Calibri"/>
              <a:ea typeface="+mn-ea"/>
              <a:cs typeface="+mn-cs"/>
            </a:rPr>
            <a:t>2. Offline </a:t>
          </a:r>
          <a:r>
            <a:rPr lang="nl-NL" dirty="0" smtClean="0">
              <a:solidFill>
                <a:sysClr val="window" lastClr="FFFFFF"/>
              </a:solidFill>
              <a:latin typeface="Calibri"/>
              <a:ea typeface="+mn-ea"/>
              <a:cs typeface="+mn-cs"/>
            </a:rPr>
            <a:t>informatie of hulp: 43</a:t>
          </a:r>
          <a:endParaRPr lang="nl-NL" dirty="0">
            <a:solidFill>
              <a:sysClr val="window" lastClr="FFFFFF"/>
            </a:solidFill>
            <a:latin typeface="Calibri"/>
            <a:ea typeface="+mn-ea"/>
            <a:cs typeface="+mn-cs"/>
          </a:endParaRPr>
        </a:p>
        <a:p>
          <a:pPr algn="l"/>
          <a:r>
            <a:rPr lang="nl-NL" dirty="0">
              <a:solidFill>
                <a:sysClr val="window" lastClr="FFFFFF"/>
              </a:solidFill>
              <a:latin typeface="Calibri"/>
              <a:ea typeface="+mn-ea"/>
              <a:cs typeface="+mn-cs"/>
            </a:rPr>
            <a:t>3. </a:t>
          </a:r>
          <a:r>
            <a:rPr lang="nl-NL" dirty="0" smtClean="0">
              <a:solidFill>
                <a:sysClr val="window" lastClr="FFFFFF"/>
              </a:solidFill>
              <a:latin typeface="Calibri"/>
              <a:ea typeface="+mn-ea"/>
              <a:cs typeface="+mn-cs"/>
            </a:rPr>
            <a:t>Belangrijkste bron van stress</a:t>
          </a:r>
          <a:r>
            <a:rPr lang="nl-NL" dirty="0">
              <a:solidFill>
                <a:sysClr val="window" lastClr="FFFFFF"/>
              </a:solidFill>
              <a:latin typeface="Calibri"/>
              <a:ea typeface="+mn-ea"/>
              <a:cs typeface="+mn-cs"/>
            </a:rPr>
            <a:t>: </a:t>
          </a:r>
          <a:r>
            <a:rPr lang="nl-NL" dirty="0" smtClean="0">
              <a:solidFill>
                <a:sysClr val="window" lastClr="FFFFFF"/>
              </a:solidFill>
              <a:latin typeface="Calibri"/>
              <a:ea typeface="+mn-ea"/>
              <a:cs typeface="+mn-cs"/>
            </a:rPr>
            <a:t>-</a:t>
          </a:r>
          <a:endParaRPr lang="nl-NL" dirty="0">
            <a:solidFill>
              <a:sysClr val="window" lastClr="FFFFFF"/>
            </a:solidFill>
            <a:latin typeface="Calibri"/>
            <a:ea typeface="+mn-ea"/>
            <a:cs typeface="+mn-cs"/>
          </a:endParaRPr>
        </a:p>
      </dgm:t>
    </dgm:pt>
    <dgm:pt modelId="{E51E877E-2FFE-4421-9E91-D17D0780D5C3}" type="parTrans" cxnId="{B86676A3-EFE5-4B92-BF96-C8670FA59F0C}">
      <dgm:prSet/>
      <dgm:spPr/>
      <dgm:t>
        <a:bodyPr/>
        <a:lstStyle/>
        <a:p>
          <a:endParaRPr lang="nl-NL"/>
        </a:p>
      </dgm:t>
    </dgm:pt>
    <dgm:pt modelId="{7235EBE8-67D4-4129-B1B9-D977E2F14B15}" type="sibTrans" cxnId="{B86676A3-EFE5-4B92-BF96-C8670FA59F0C}">
      <dgm:prSet/>
      <dgm:spPr>
        <a:xfrm>
          <a:off x="2246391" y="451450"/>
          <a:ext cx="237815" cy="278199"/>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nl-NL">
            <a:solidFill>
              <a:sysClr val="window" lastClr="FFFFFF"/>
            </a:solidFill>
            <a:latin typeface="Calibri"/>
            <a:ea typeface="+mn-ea"/>
            <a:cs typeface="+mn-cs"/>
          </a:endParaRPr>
        </a:p>
      </dgm:t>
    </dgm:pt>
    <dgm:pt modelId="{E5F3E415-E7AB-45D2-B468-717C8DDEF98B}">
      <dgm:prSet phldrT="[Tekst]"/>
      <dgm:spPr>
        <a:xfrm>
          <a:off x="2582923" y="0"/>
          <a:ext cx="1289801" cy="1181099"/>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nl-NL" dirty="0" smtClean="0">
              <a:solidFill>
                <a:sysClr val="window" lastClr="FFFFFF"/>
              </a:solidFill>
              <a:latin typeface="Calibri"/>
              <a:ea typeface="+mn-ea"/>
              <a:cs typeface="+mn-cs"/>
            </a:rPr>
            <a:t>Meting 2</a:t>
          </a:r>
          <a:endParaRPr lang="nl-NL" dirty="0">
            <a:solidFill>
              <a:sysClr val="window" lastClr="FFFFFF"/>
            </a:solidFill>
            <a:latin typeface="Calibri"/>
            <a:ea typeface="+mn-ea"/>
            <a:cs typeface="+mn-cs"/>
          </a:endParaRPr>
        </a:p>
        <a:p>
          <a:endParaRPr lang="nl-NL" dirty="0">
            <a:solidFill>
              <a:sysClr val="window" lastClr="FFFFFF"/>
            </a:solidFill>
            <a:latin typeface="Calibri"/>
            <a:ea typeface="+mn-ea"/>
            <a:cs typeface="+mn-cs"/>
          </a:endParaRPr>
        </a:p>
        <a:p>
          <a:r>
            <a:rPr lang="nl-NL" dirty="0">
              <a:solidFill>
                <a:sysClr val="window" lastClr="FFFFFF"/>
              </a:solidFill>
              <a:latin typeface="Calibri"/>
              <a:ea typeface="+mn-ea"/>
              <a:cs typeface="+mn-cs"/>
            </a:rPr>
            <a:t>1: 28</a:t>
          </a:r>
        </a:p>
        <a:p>
          <a:r>
            <a:rPr lang="nl-NL" dirty="0">
              <a:solidFill>
                <a:sysClr val="window" lastClr="FFFFFF"/>
              </a:solidFill>
              <a:latin typeface="Calibri"/>
              <a:ea typeface="+mn-ea"/>
              <a:cs typeface="+mn-cs"/>
            </a:rPr>
            <a:t>2: 28</a:t>
          </a:r>
        </a:p>
        <a:p>
          <a:r>
            <a:rPr lang="nl-NL" dirty="0">
              <a:solidFill>
                <a:sysClr val="window" lastClr="FFFFFF"/>
              </a:solidFill>
              <a:latin typeface="Calibri"/>
              <a:ea typeface="+mn-ea"/>
              <a:cs typeface="+mn-cs"/>
            </a:rPr>
            <a:t>3: 57</a:t>
          </a:r>
        </a:p>
      </dgm:t>
    </dgm:pt>
    <dgm:pt modelId="{07882354-D1DE-454D-8430-EBD65BE1405F}" type="parTrans" cxnId="{5C2CEAFB-9FB1-4EEE-80EB-88A15311E9A4}">
      <dgm:prSet/>
      <dgm:spPr/>
      <dgm:t>
        <a:bodyPr/>
        <a:lstStyle/>
        <a:p>
          <a:endParaRPr lang="nl-NL"/>
        </a:p>
      </dgm:t>
    </dgm:pt>
    <dgm:pt modelId="{C2D32167-94C6-442E-84F6-439E5E66F113}" type="sibTrans" cxnId="{5C2CEAFB-9FB1-4EEE-80EB-88A15311E9A4}">
      <dgm:prSet/>
      <dgm:spPr>
        <a:xfrm>
          <a:off x="3984901" y="451450"/>
          <a:ext cx="237815" cy="278199"/>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nl-NL">
            <a:solidFill>
              <a:sysClr val="window" lastClr="FFFFFF"/>
            </a:solidFill>
            <a:latin typeface="Calibri"/>
            <a:ea typeface="+mn-ea"/>
            <a:cs typeface="+mn-cs"/>
          </a:endParaRPr>
        </a:p>
      </dgm:t>
    </dgm:pt>
    <dgm:pt modelId="{0859ACE9-5399-407B-821A-D2847E84A9E0}">
      <dgm:prSet phldrT="[Tekst]"/>
      <dgm:spPr>
        <a:xfrm>
          <a:off x="4321432" y="0"/>
          <a:ext cx="1288466" cy="1181099"/>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nl-NL" dirty="0" smtClean="0">
              <a:solidFill>
                <a:sysClr val="window" lastClr="FFFFFF"/>
              </a:solidFill>
              <a:latin typeface="Calibri"/>
              <a:ea typeface="+mn-ea"/>
              <a:cs typeface="+mn-cs"/>
            </a:rPr>
            <a:t>Meting 3</a:t>
          </a:r>
          <a:endParaRPr lang="nl-NL" dirty="0">
            <a:solidFill>
              <a:sysClr val="window" lastClr="FFFFFF"/>
            </a:solidFill>
            <a:latin typeface="Calibri"/>
            <a:ea typeface="+mn-ea"/>
            <a:cs typeface="+mn-cs"/>
          </a:endParaRPr>
        </a:p>
        <a:p>
          <a:endParaRPr lang="nl-NL" dirty="0">
            <a:solidFill>
              <a:sysClr val="window" lastClr="FFFFFF"/>
            </a:solidFill>
            <a:latin typeface="Calibri"/>
            <a:ea typeface="+mn-ea"/>
            <a:cs typeface="+mn-cs"/>
          </a:endParaRPr>
        </a:p>
        <a:p>
          <a:r>
            <a:rPr lang="nl-NL" dirty="0">
              <a:solidFill>
                <a:sysClr val="window" lastClr="FFFFFF"/>
              </a:solidFill>
              <a:latin typeface="Calibri"/>
              <a:ea typeface="+mn-ea"/>
              <a:cs typeface="+mn-cs"/>
            </a:rPr>
            <a:t>1: 21 </a:t>
          </a:r>
        </a:p>
        <a:p>
          <a:r>
            <a:rPr lang="nl-NL" dirty="0">
              <a:solidFill>
                <a:sysClr val="window" lastClr="FFFFFF"/>
              </a:solidFill>
              <a:latin typeface="Calibri"/>
              <a:ea typeface="+mn-ea"/>
              <a:cs typeface="+mn-cs"/>
            </a:rPr>
            <a:t>2: 25</a:t>
          </a:r>
        </a:p>
        <a:p>
          <a:r>
            <a:rPr lang="nl-NL" dirty="0">
              <a:solidFill>
                <a:sysClr val="window" lastClr="FFFFFF"/>
              </a:solidFill>
              <a:latin typeface="Calibri"/>
              <a:ea typeface="+mn-ea"/>
              <a:cs typeface="+mn-cs"/>
            </a:rPr>
            <a:t>3: 39</a:t>
          </a:r>
        </a:p>
      </dgm:t>
    </dgm:pt>
    <dgm:pt modelId="{BE457D69-446D-4BDB-BB91-D215DEDCF9AD}" type="parTrans" cxnId="{30500988-7D4C-4D7A-BDE6-F5A717CE53BB}">
      <dgm:prSet/>
      <dgm:spPr/>
      <dgm:t>
        <a:bodyPr/>
        <a:lstStyle/>
        <a:p>
          <a:endParaRPr lang="nl-NL"/>
        </a:p>
      </dgm:t>
    </dgm:pt>
    <dgm:pt modelId="{CBDFA690-9BF0-4C06-9A09-3E5837BCD15A}" type="sibTrans" cxnId="{30500988-7D4C-4D7A-BDE6-F5A717CE53BB}">
      <dgm:prSet/>
      <dgm:spPr/>
      <dgm:t>
        <a:bodyPr/>
        <a:lstStyle/>
        <a:p>
          <a:endParaRPr lang="nl-NL"/>
        </a:p>
      </dgm:t>
    </dgm:pt>
    <dgm:pt modelId="{68A74DA5-DA6F-4179-9274-70CD20BD8F50}" type="pres">
      <dgm:prSet presAssocID="{07E21BEF-CB4F-4D52-8EBF-73D78870735F}" presName="Name0" presStyleCnt="0">
        <dgm:presLayoutVars>
          <dgm:dir/>
          <dgm:resizeHandles val="exact"/>
        </dgm:presLayoutVars>
      </dgm:prSet>
      <dgm:spPr/>
    </dgm:pt>
    <dgm:pt modelId="{8D061F16-275B-4831-94AC-8FDD588B78A5}" type="pres">
      <dgm:prSet presAssocID="{18FF5C63-3B54-45A8-BF7F-3E95795EAF7F}" presName="node" presStyleLbl="node1" presStyleIdx="0" presStyleCnt="3" custScaleX="190225">
        <dgm:presLayoutVars>
          <dgm:bulletEnabled val="1"/>
        </dgm:presLayoutVars>
      </dgm:prSet>
      <dgm:spPr/>
      <dgm:t>
        <a:bodyPr/>
        <a:lstStyle/>
        <a:p>
          <a:endParaRPr lang="nl-NL"/>
        </a:p>
      </dgm:t>
    </dgm:pt>
    <dgm:pt modelId="{431E41D8-9191-4420-BE80-19E32DAFF17A}" type="pres">
      <dgm:prSet presAssocID="{7235EBE8-67D4-4129-B1B9-D977E2F14B15}" presName="sibTrans" presStyleLbl="sibTrans2D1" presStyleIdx="0" presStyleCnt="2"/>
      <dgm:spPr/>
      <dgm:t>
        <a:bodyPr/>
        <a:lstStyle/>
        <a:p>
          <a:endParaRPr lang="nl-NL"/>
        </a:p>
      </dgm:t>
    </dgm:pt>
    <dgm:pt modelId="{313D390D-B23B-4A1C-AB33-0EB64425EED2}" type="pres">
      <dgm:prSet presAssocID="{7235EBE8-67D4-4129-B1B9-D977E2F14B15}" presName="connectorText" presStyleLbl="sibTrans2D1" presStyleIdx="0" presStyleCnt="2"/>
      <dgm:spPr/>
      <dgm:t>
        <a:bodyPr/>
        <a:lstStyle/>
        <a:p>
          <a:endParaRPr lang="nl-NL"/>
        </a:p>
      </dgm:t>
    </dgm:pt>
    <dgm:pt modelId="{5994AD5D-3562-4073-95D3-6B02D81E4C9F}" type="pres">
      <dgm:prSet presAssocID="{E5F3E415-E7AB-45D2-B468-717C8DDEF98B}" presName="node" presStyleLbl="node1" presStyleIdx="1" presStyleCnt="3" custScaleX="114979">
        <dgm:presLayoutVars>
          <dgm:bulletEnabled val="1"/>
        </dgm:presLayoutVars>
      </dgm:prSet>
      <dgm:spPr/>
      <dgm:t>
        <a:bodyPr/>
        <a:lstStyle/>
        <a:p>
          <a:endParaRPr lang="nl-NL"/>
        </a:p>
      </dgm:t>
    </dgm:pt>
    <dgm:pt modelId="{19B2219D-3A0A-4544-86C9-5C1B781C0732}" type="pres">
      <dgm:prSet presAssocID="{C2D32167-94C6-442E-84F6-439E5E66F113}" presName="sibTrans" presStyleLbl="sibTrans2D1" presStyleIdx="1" presStyleCnt="2"/>
      <dgm:spPr/>
      <dgm:t>
        <a:bodyPr/>
        <a:lstStyle/>
        <a:p>
          <a:endParaRPr lang="nl-NL"/>
        </a:p>
      </dgm:t>
    </dgm:pt>
    <dgm:pt modelId="{CC6B8B27-4B6C-4A6E-8BC7-28AAFF028A3C}" type="pres">
      <dgm:prSet presAssocID="{C2D32167-94C6-442E-84F6-439E5E66F113}" presName="connectorText" presStyleLbl="sibTrans2D1" presStyleIdx="1" presStyleCnt="2"/>
      <dgm:spPr/>
      <dgm:t>
        <a:bodyPr/>
        <a:lstStyle/>
        <a:p>
          <a:endParaRPr lang="nl-NL"/>
        </a:p>
      </dgm:t>
    </dgm:pt>
    <dgm:pt modelId="{9700C7E5-EDE6-46AE-A2A8-B4868192576B}" type="pres">
      <dgm:prSet presAssocID="{0859ACE9-5399-407B-821A-D2847E84A9E0}" presName="node" presStyleLbl="node1" presStyleIdx="2" presStyleCnt="3" custScaleX="114860">
        <dgm:presLayoutVars>
          <dgm:bulletEnabled val="1"/>
        </dgm:presLayoutVars>
      </dgm:prSet>
      <dgm:spPr/>
      <dgm:t>
        <a:bodyPr/>
        <a:lstStyle/>
        <a:p>
          <a:endParaRPr lang="nl-NL"/>
        </a:p>
      </dgm:t>
    </dgm:pt>
  </dgm:ptLst>
  <dgm:cxnLst>
    <dgm:cxn modelId="{060A0577-48DE-4CA1-BAA5-14C1FEBCE0EE}" type="presOf" srcId="{E5F3E415-E7AB-45D2-B468-717C8DDEF98B}" destId="{5994AD5D-3562-4073-95D3-6B02D81E4C9F}" srcOrd="0" destOrd="0" presId="urn:microsoft.com/office/officeart/2005/8/layout/process1"/>
    <dgm:cxn modelId="{A1A7F91B-8000-4B97-9264-811226599ADD}" type="presOf" srcId="{18FF5C63-3B54-45A8-BF7F-3E95795EAF7F}" destId="{8D061F16-275B-4831-94AC-8FDD588B78A5}" srcOrd="0" destOrd="0" presId="urn:microsoft.com/office/officeart/2005/8/layout/process1"/>
    <dgm:cxn modelId="{B86676A3-EFE5-4B92-BF96-C8670FA59F0C}" srcId="{07E21BEF-CB4F-4D52-8EBF-73D78870735F}" destId="{18FF5C63-3B54-45A8-BF7F-3E95795EAF7F}" srcOrd="0" destOrd="0" parTransId="{E51E877E-2FFE-4421-9E91-D17D0780D5C3}" sibTransId="{7235EBE8-67D4-4129-B1B9-D977E2F14B15}"/>
    <dgm:cxn modelId="{1C7B430B-E52B-4E67-B29A-F6B6FA47E29D}" type="presOf" srcId="{07E21BEF-CB4F-4D52-8EBF-73D78870735F}" destId="{68A74DA5-DA6F-4179-9274-70CD20BD8F50}" srcOrd="0" destOrd="0" presId="urn:microsoft.com/office/officeart/2005/8/layout/process1"/>
    <dgm:cxn modelId="{0F8760AE-6104-464D-B75A-D77C70712E51}" type="presOf" srcId="{0859ACE9-5399-407B-821A-D2847E84A9E0}" destId="{9700C7E5-EDE6-46AE-A2A8-B4868192576B}" srcOrd="0" destOrd="0" presId="urn:microsoft.com/office/officeart/2005/8/layout/process1"/>
    <dgm:cxn modelId="{30500988-7D4C-4D7A-BDE6-F5A717CE53BB}" srcId="{07E21BEF-CB4F-4D52-8EBF-73D78870735F}" destId="{0859ACE9-5399-407B-821A-D2847E84A9E0}" srcOrd="2" destOrd="0" parTransId="{BE457D69-446D-4BDB-BB91-D215DEDCF9AD}" sibTransId="{CBDFA690-9BF0-4C06-9A09-3E5837BCD15A}"/>
    <dgm:cxn modelId="{1390D2B5-B5A4-4CB3-8D04-D37347522A71}" type="presOf" srcId="{7235EBE8-67D4-4129-B1B9-D977E2F14B15}" destId="{313D390D-B23B-4A1C-AB33-0EB64425EED2}" srcOrd="1" destOrd="0" presId="urn:microsoft.com/office/officeart/2005/8/layout/process1"/>
    <dgm:cxn modelId="{B9F120F9-726E-41E1-80D4-488FC096AE3E}" type="presOf" srcId="{7235EBE8-67D4-4129-B1B9-D977E2F14B15}" destId="{431E41D8-9191-4420-BE80-19E32DAFF17A}" srcOrd="0" destOrd="0" presId="urn:microsoft.com/office/officeart/2005/8/layout/process1"/>
    <dgm:cxn modelId="{5C2CEAFB-9FB1-4EEE-80EB-88A15311E9A4}" srcId="{07E21BEF-CB4F-4D52-8EBF-73D78870735F}" destId="{E5F3E415-E7AB-45D2-B468-717C8DDEF98B}" srcOrd="1" destOrd="0" parTransId="{07882354-D1DE-454D-8430-EBD65BE1405F}" sibTransId="{C2D32167-94C6-442E-84F6-439E5E66F113}"/>
    <dgm:cxn modelId="{14A0E2B3-5301-49C8-A5FA-D09DE752161D}" type="presOf" srcId="{C2D32167-94C6-442E-84F6-439E5E66F113}" destId="{19B2219D-3A0A-4544-86C9-5C1B781C0732}" srcOrd="0" destOrd="0" presId="urn:microsoft.com/office/officeart/2005/8/layout/process1"/>
    <dgm:cxn modelId="{7C1B1FF7-AB33-4C01-97AD-E4FABABC9292}" type="presOf" srcId="{C2D32167-94C6-442E-84F6-439E5E66F113}" destId="{CC6B8B27-4B6C-4A6E-8BC7-28AAFF028A3C}" srcOrd="1" destOrd="0" presId="urn:microsoft.com/office/officeart/2005/8/layout/process1"/>
    <dgm:cxn modelId="{9102EE66-FB2A-454D-B685-85EE598D304D}" type="presParOf" srcId="{68A74DA5-DA6F-4179-9274-70CD20BD8F50}" destId="{8D061F16-275B-4831-94AC-8FDD588B78A5}" srcOrd="0" destOrd="0" presId="urn:microsoft.com/office/officeart/2005/8/layout/process1"/>
    <dgm:cxn modelId="{2997C335-EF8B-44F0-8A40-DD9360199A2D}" type="presParOf" srcId="{68A74DA5-DA6F-4179-9274-70CD20BD8F50}" destId="{431E41D8-9191-4420-BE80-19E32DAFF17A}" srcOrd="1" destOrd="0" presId="urn:microsoft.com/office/officeart/2005/8/layout/process1"/>
    <dgm:cxn modelId="{1F307821-DDE5-44CD-90A8-A05828270F6A}" type="presParOf" srcId="{431E41D8-9191-4420-BE80-19E32DAFF17A}" destId="{313D390D-B23B-4A1C-AB33-0EB64425EED2}" srcOrd="0" destOrd="0" presId="urn:microsoft.com/office/officeart/2005/8/layout/process1"/>
    <dgm:cxn modelId="{1D107B78-8AF2-4686-9333-514BBADF7B81}" type="presParOf" srcId="{68A74DA5-DA6F-4179-9274-70CD20BD8F50}" destId="{5994AD5D-3562-4073-95D3-6B02D81E4C9F}" srcOrd="2" destOrd="0" presId="urn:microsoft.com/office/officeart/2005/8/layout/process1"/>
    <dgm:cxn modelId="{446AB7A7-6992-4BF8-AD87-24D1A3DF9BA6}" type="presParOf" srcId="{68A74DA5-DA6F-4179-9274-70CD20BD8F50}" destId="{19B2219D-3A0A-4544-86C9-5C1B781C0732}" srcOrd="3" destOrd="0" presId="urn:microsoft.com/office/officeart/2005/8/layout/process1"/>
    <dgm:cxn modelId="{D8AECC49-4920-49A1-A7BA-E30F8C548150}" type="presParOf" srcId="{19B2219D-3A0A-4544-86C9-5C1B781C0732}" destId="{CC6B8B27-4B6C-4A6E-8BC7-28AAFF028A3C}" srcOrd="0" destOrd="0" presId="urn:microsoft.com/office/officeart/2005/8/layout/process1"/>
    <dgm:cxn modelId="{A68E7FF5-7A40-4BDC-BCA6-A6943C056BF0}" type="presParOf" srcId="{68A74DA5-DA6F-4179-9274-70CD20BD8F50}" destId="{9700C7E5-EDE6-46AE-A2A8-B4868192576B}" srcOrd="4"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061F16-275B-4831-94AC-8FDD588B78A5}">
      <dsp:nvSpPr>
        <dsp:cNvPr id="0" name=""/>
        <dsp:cNvSpPr/>
      </dsp:nvSpPr>
      <dsp:spPr>
        <a:xfrm>
          <a:off x="380" y="313474"/>
          <a:ext cx="2492376" cy="196533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dirty="0" smtClean="0">
              <a:solidFill>
                <a:sysClr val="window" lastClr="FFFFFF"/>
              </a:solidFill>
              <a:latin typeface="Calibri"/>
              <a:ea typeface="+mn-ea"/>
              <a:cs typeface="+mn-cs"/>
            </a:rPr>
            <a:t>Pre-test: meting 1</a:t>
          </a: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endParaRPr lang="nl-NL" sz="1200" kern="1200" dirty="0">
            <a:solidFill>
              <a:sysClr val="window" lastClr="FFFFFF"/>
            </a:solidFill>
            <a:latin typeface="Calibri"/>
            <a:ea typeface="+mn-ea"/>
            <a:cs typeface="+mn-cs"/>
          </a:endParaRPr>
        </a:p>
        <a:p>
          <a:pPr lvl="0" algn="l" defTabSz="533400">
            <a:lnSpc>
              <a:spcPct val="90000"/>
            </a:lnSpc>
            <a:spcBef>
              <a:spcPct val="0"/>
            </a:spcBef>
            <a:spcAft>
              <a:spcPct val="35000"/>
            </a:spcAft>
          </a:pPr>
          <a:r>
            <a:rPr lang="nl-NL" sz="1200" kern="1200" dirty="0">
              <a:solidFill>
                <a:sysClr val="window" lastClr="FFFFFF"/>
              </a:solidFill>
              <a:latin typeface="Calibri"/>
              <a:ea typeface="+mn-ea"/>
              <a:cs typeface="+mn-cs"/>
            </a:rPr>
            <a:t>1. Online </a:t>
          </a:r>
          <a:r>
            <a:rPr lang="nl-NL" sz="1200" kern="1200" dirty="0" smtClean="0">
              <a:solidFill>
                <a:sysClr val="window" lastClr="FFFFFF"/>
              </a:solidFill>
              <a:latin typeface="Calibri"/>
              <a:ea typeface="+mn-ea"/>
              <a:cs typeface="+mn-cs"/>
            </a:rPr>
            <a:t>informatie of hulp: 281</a:t>
          </a:r>
          <a:endParaRPr lang="nl-NL" sz="1200" kern="1200" dirty="0">
            <a:solidFill>
              <a:sysClr val="window" lastClr="FFFFFF"/>
            </a:solidFill>
            <a:latin typeface="Calibri"/>
            <a:ea typeface="+mn-ea"/>
            <a:cs typeface="+mn-cs"/>
          </a:endParaRPr>
        </a:p>
        <a:p>
          <a:pPr lvl="0" algn="l" defTabSz="533400">
            <a:lnSpc>
              <a:spcPct val="90000"/>
            </a:lnSpc>
            <a:spcBef>
              <a:spcPct val="0"/>
            </a:spcBef>
            <a:spcAft>
              <a:spcPct val="35000"/>
            </a:spcAft>
          </a:pPr>
          <a:r>
            <a:rPr lang="nl-NL" sz="1200" kern="1200" dirty="0">
              <a:solidFill>
                <a:sysClr val="window" lastClr="FFFFFF"/>
              </a:solidFill>
              <a:latin typeface="Calibri"/>
              <a:ea typeface="+mn-ea"/>
              <a:cs typeface="+mn-cs"/>
            </a:rPr>
            <a:t>2. Offline </a:t>
          </a:r>
          <a:r>
            <a:rPr lang="nl-NL" sz="1200" kern="1200" dirty="0" smtClean="0">
              <a:solidFill>
                <a:sysClr val="window" lastClr="FFFFFF"/>
              </a:solidFill>
              <a:latin typeface="Calibri"/>
              <a:ea typeface="+mn-ea"/>
              <a:cs typeface="+mn-cs"/>
            </a:rPr>
            <a:t>informatie of hulp: </a:t>
          </a:r>
          <a:r>
            <a:rPr lang="nl-NL" sz="1200" kern="1200" dirty="0">
              <a:solidFill>
                <a:sysClr val="window" lastClr="FFFFFF"/>
              </a:solidFill>
              <a:latin typeface="Calibri"/>
              <a:ea typeface="+mn-ea"/>
              <a:cs typeface="+mn-cs"/>
            </a:rPr>
            <a:t>225</a:t>
          </a:r>
        </a:p>
        <a:p>
          <a:pPr lvl="0" algn="l" defTabSz="533400">
            <a:lnSpc>
              <a:spcPct val="90000"/>
            </a:lnSpc>
            <a:spcBef>
              <a:spcPct val="0"/>
            </a:spcBef>
            <a:spcAft>
              <a:spcPct val="35000"/>
            </a:spcAft>
          </a:pPr>
          <a:r>
            <a:rPr lang="nl-NL" sz="1200" kern="1200" dirty="0">
              <a:solidFill>
                <a:sysClr val="window" lastClr="FFFFFF"/>
              </a:solidFill>
              <a:latin typeface="Calibri"/>
              <a:ea typeface="+mn-ea"/>
              <a:cs typeface="+mn-cs"/>
            </a:rPr>
            <a:t>3. </a:t>
          </a:r>
          <a:r>
            <a:rPr lang="nl-NL" sz="1200" kern="1200" dirty="0" smtClean="0">
              <a:solidFill>
                <a:sysClr val="window" lastClr="FFFFFF"/>
              </a:solidFill>
              <a:latin typeface="Calibri"/>
              <a:ea typeface="+mn-ea"/>
              <a:cs typeface="+mn-cs"/>
            </a:rPr>
            <a:t>Belangrijkste bron van stress</a:t>
          </a:r>
          <a:r>
            <a:rPr lang="nl-NL" sz="1200" kern="1200" dirty="0">
              <a:solidFill>
                <a:sysClr val="window" lastClr="FFFFFF"/>
              </a:solidFill>
              <a:latin typeface="Calibri"/>
              <a:ea typeface="+mn-ea"/>
              <a:cs typeface="+mn-cs"/>
            </a:rPr>
            <a:t>: -</a:t>
          </a:r>
        </a:p>
      </dsp:txBody>
      <dsp:txXfrm>
        <a:off x="57943" y="371037"/>
        <a:ext cx="2377250" cy="1850212"/>
      </dsp:txXfrm>
    </dsp:sp>
    <dsp:sp modelId="{431E41D8-9191-4420-BE80-19E32DAFF17A}">
      <dsp:nvSpPr>
        <dsp:cNvPr id="0" name=""/>
        <dsp:cNvSpPr/>
      </dsp:nvSpPr>
      <dsp:spPr>
        <a:xfrm>
          <a:off x="2623779" y="1133676"/>
          <a:ext cx="277767" cy="324935"/>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nl-NL" sz="1000" kern="1200">
            <a:solidFill>
              <a:sysClr val="window" lastClr="FFFFFF"/>
            </a:solidFill>
            <a:latin typeface="Calibri"/>
            <a:ea typeface="+mn-ea"/>
            <a:cs typeface="+mn-cs"/>
          </a:endParaRPr>
        </a:p>
      </dsp:txBody>
      <dsp:txXfrm>
        <a:off x="2623779" y="1198663"/>
        <a:ext cx="194437" cy="194961"/>
      </dsp:txXfrm>
    </dsp:sp>
    <dsp:sp modelId="{5994AD5D-3562-4073-95D3-6B02D81E4C9F}">
      <dsp:nvSpPr>
        <dsp:cNvPr id="0" name=""/>
        <dsp:cNvSpPr/>
      </dsp:nvSpPr>
      <dsp:spPr>
        <a:xfrm>
          <a:off x="3016847" y="313474"/>
          <a:ext cx="1506484" cy="196533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dirty="0" smtClean="0">
              <a:solidFill>
                <a:sysClr val="window" lastClr="FFFFFF"/>
              </a:solidFill>
              <a:latin typeface="Calibri"/>
              <a:ea typeface="+mn-ea"/>
              <a:cs typeface="+mn-cs"/>
            </a:rPr>
            <a:t>Meting 2</a:t>
          </a: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1: 157</a:t>
          </a: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2: 149</a:t>
          </a: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3: 229</a:t>
          </a:r>
        </a:p>
      </dsp:txBody>
      <dsp:txXfrm>
        <a:off x="3060970" y="357597"/>
        <a:ext cx="1418238" cy="1877092"/>
      </dsp:txXfrm>
    </dsp:sp>
    <dsp:sp modelId="{19B2219D-3A0A-4544-86C9-5C1B781C0732}">
      <dsp:nvSpPr>
        <dsp:cNvPr id="0" name=""/>
        <dsp:cNvSpPr/>
      </dsp:nvSpPr>
      <dsp:spPr>
        <a:xfrm>
          <a:off x="4654354" y="1133676"/>
          <a:ext cx="277767" cy="324935"/>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nl-NL" sz="1000" kern="1200">
            <a:solidFill>
              <a:sysClr val="window" lastClr="FFFFFF"/>
            </a:solidFill>
            <a:latin typeface="Calibri"/>
            <a:ea typeface="+mn-ea"/>
            <a:cs typeface="+mn-cs"/>
          </a:endParaRPr>
        </a:p>
      </dsp:txBody>
      <dsp:txXfrm>
        <a:off x="4654354" y="1198663"/>
        <a:ext cx="194437" cy="194961"/>
      </dsp:txXfrm>
    </dsp:sp>
    <dsp:sp modelId="{9700C7E5-EDE6-46AE-A2A8-B4868192576B}">
      <dsp:nvSpPr>
        <dsp:cNvPr id="0" name=""/>
        <dsp:cNvSpPr/>
      </dsp:nvSpPr>
      <dsp:spPr>
        <a:xfrm>
          <a:off x="5047422" y="313474"/>
          <a:ext cx="1504925" cy="196533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dirty="0" smtClean="0">
              <a:solidFill>
                <a:sysClr val="window" lastClr="FFFFFF"/>
              </a:solidFill>
              <a:latin typeface="Calibri"/>
              <a:ea typeface="+mn-ea"/>
              <a:cs typeface="+mn-cs"/>
            </a:rPr>
            <a:t>Meting 3</a:t>
          </a: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1: 123 </a:t>
          </a: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2: 96</a:t>
          </a: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3: 163</a:t>
          </a:r>
        </a:p>
      </dsp:txBody>
      <dsp:txXfrm>
        <a:off x="5091500" y="357552"/>
        <a:ext cx="1416769" cy="1877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061F16-275B-4831-94AC-8FDD588B78A5}">
      <dsp:nvSpPr>
        <dsp:cNvPr id="0" name=""/>
        <dsp:cNvSpPr/>
      </dsp:nvSpPr>
      <dsp:spPr>
        <a:xfrm>
          <a:off x="359" y="331463"/>
          <a:ext cx="2355432" cy="1857352"/>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dirty="0" smtClean="0">
              <a:solidFill>
                <a:sysClr val="window" lastClr="FFFFFF"/>
              </a:solidFill>
              <a:latin typeface="Calibri"/>
              <a:ea typeface="+mn-ea"/>
              <a:cs typeface="+mn-cs"/>
            </a:rPr>
            <a:t>Meting 1: Pre-test</a:t>
          </a: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endParaRPr lang="nl-NL" sz="1200" kern="1200" dirty="0">
            <a:solidFill>
              <a:sysClr val="window" lastClr="FFFFFF"/>
            </a:solidFill>
            <a:latin typeface="Calibri"/>
            <a:ea typeface="+mn-ea"/>
            <a:cs typeface="+mn-cs"/>
          </a:endParaRPr>
        </a:p>
        <a:p>
          <a:pPr lvl="0" algn="l" defTabSz="533400">
            <a:lnSpc>
              <a:spcPct val="90000"/>
            </a:lnSpc>
            <a:spcBef>
              <a:spcPct val="0"/>
            </a:spcBef>
            <a:spcAft>
              <a:spcPct val="35000"/>
            </a:spcAft>
          </a:pPr>
          <a:r>
            <a:rPr lang="nl-NL" sz="1200" kern="1200" dirty="0">
              <a:solidFill>
                <a:sysClr val="window" lastClr="FFFFFF"/>
              </a:solidFill>
              <a:latin typeface="Calibri"/>
              <a:ea typeface="+mn-ea"/>
              <a:cs typeface="+mn-cs"/>
            </a:rPr>
            <a:t>1. Online </a:t>
          </a:r>
          <a:r>
            <a:rPr lang="nl-NL" sz="1200" kern="1200" dirty="0" smtClean="0">
              <a:solidFill>
                <a:sysClr val="window" lastClr="FFFFFF"/>
              </a:solidFill>
              <a:latin typeface="Calibri"/>
              <a:ea typeface="+mn-ea"/>
              <a:cs typeface="+mn-cs"/>
            </a:rPr>
            <a:t>informatie of hulp :44</a:t>
          </a:r>
          <a:endParaRPr lang="nl-NL" sz="1200" kern="1200" dirty="0">
            <a:solidFill>
              <a:sysClr val="window" lastClr="FFFFFF"/>
            </a:solidFill>
            <a:latin typeface="Calibri"/>
            <a:ea typeface="+mn-ea"/>
            <a:cs typeface="+mn-cs"/>
          </a:endParaRPr>
        </a:p>
        <a:p>
          <a:pPr lvl="0" algn="l" defTabSz="533400">
            <a:lnSpc>
              <a:spcPct val="90000"/>
            </a:lnSpc>
            <a:spcBef>
              <a:spcPct val="0"/>
            </a:spcBef>
            <a:spcAft>
              <a:spcPct val="35000"/>
            </a:spcAft>
          </a:pPr>
          <a:r>
            <a:rPr lang="nl-NL" sz="1200" kern="1200" dirty="0">
              <a:solidFill>
                <a:sysClr val="window" lastClr="FFFFFF"/>
              </a:solidFill>
              <a:latin typeface="Calibri"/>
              <a:ea typeface="+mn-ea"/>
              <a:cs typeface="+mn-cs"/>
            </a:rPr>
            <a:t>2. Offline </a:t>
          </a:r>
          <a:r>
            <a:rPr lang="nl-NL" sz="1200" kern="1200" dirty="0" smtClean="0">
              <a:solidFill>
                <a:sysClr val="window" lastClr="FFFFFF"/>
              </a:solidFill>
              <a:latin typeface="Calibri"/>
              <a:ea typeface="+mn-ea"/>
              <a:cs typeface="+mn-cs"/>
            </a:rPr>
            <a:t>informatie of hulp: 43</a:t>
          </a:r>
          <a:endParaRPr lang="nl-NL" sz="1200" kern="1200" dirty="0">
            <a:solidFill>
              <a:sysClr val="window" lastClr="FFFFFF"/>
            </a:solidFill>
            <a:latin typeface="Calibri"/>
            <a:ea typeface="+mn-ea"/>
            <a:cs typeface="+mn-cs"/>
          </a:endParaRPr>
        </a:p>
        <a:p>
          <a:pPr lvl="0" algn="l" defTabSz="533400">
            <a:lnSpc>
              <a:spcPct val="90000"/>
            </a:lnSpc>
            <a:spcBef>
              <a:spcPct val="0"/>
            </a:spcBef>
            <a:spcAft>
              <a:spcPct val="35000"/>
            </a:spcAft>
          </a:pPr>
          <a:r>
            <a:rPr lang="nl-NL" sz="1200" kern="1200" dirty="0">
              <a:solidFill>
                <a:sysClr val="window" lastClr="FFFFFF"/>
              </a:solidFill>
              <a:latin typeface="Calibri"/>
              <a:ea typeface="+mn-ea"/>
              <a:cs typeface="+mn-cs"/>
            </a:rPr>
            <a:t>3. </a:t>
          </a:r>
          <a:r>
            <a:rPr lang="nl-NL" sz="1200" kern="1200" dirty="0" smtClean="0">
              <a:solidFill>
                <a:sysClr val="window" lastClr="FFFFFF"/>
              </a:solidFill>
              <a:latin typeface="Calibri"/>
              <a:ea typeface="+mn-ea"/>
              <a:cs typeface="+mn-cs"/>
            </a:rPr>
            <a:t>Belangrijkste bron van stress</a:t>
          </a:r>
          <a:r>
            <a:rPr lang="nl-NL" sz="1200" kern="1200" dirty="0">
              <a:solidFill>
                <a:sysClr val="window" lastClr="FFFFFF"/>
              </a:solidFill>
              <a:latin typeface="Calibri"/>
              <a:ea typeface="+mn-ea"/>
              <a:cs typeface="+mn-cs"/>
            </a:rPr>
            <a:t>: </a:t>
          </a:r>
          <a:r>
            <a:rPr lang="nl-NL" sz="1200" kern="1200" dirty="0" smtClean="0">
              <a:solidFill>
                <a:sysClr val="window" lastClr="FFFFFF"/>
              </a:solidFill>
              <a:latin typeface="Calibri"/>
              <a:ea typeface="+mn-ea"/>
              <a:cs typeface="+mn-cs"/>
            </a:rPr>
            <a:t>-</a:t>
          </a:r>
          <a:endParaRPr lang="nl-NL" sz="1200" kern="1200" dirty="0">
            <a:solidFill>
              <a:sysClr val="window" lastClr="FFFFFF"/>
            </a:solidFill>
            <a:latin typeface="Calibri"/>
            <a:ea typeface="+mn-ea"/>
            <a:cs typeface="+mn-cs"/>
          </a:endParaRPr>
        </a:p>
      </dsp:txBody>
      <dsp:txXfrm>
        <a:off x="54759" y="385863"/>
        <a:ext cx="2246632" cy="1748552"/>
      </dsp:txXfrm>
    </dsp:sp>
    <dsp:sp modelId="{431E41D8-9191-4420-BE80-19E32DAFF17A}">
      <dsp:nvSpPr>
        <dsp:cNvPr id="0" name=""/>
        <dsp:cNvSpPr/>
      </dsp:nvSpPr>
      <dsp:spPr>
        <a:xfrm>
          <a:off x="2479616" y="1106598"/>
          <a:ext cx="262505" cy="307082"/>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nl-NL" sz="1000" kern="1200">
            <a:solidFill>
              <a:sysClr val="window" lastClr="FFFFFF"/>
            </a:solidFill>
            <a:latin typeface="Calibri"/>
            <a:ea typeface="+mn-ea"/>
            <a:cs typeface="+mn-cs"/>
          </a:endParaRPr>
        </a:p>
      </dsp:txBody>
      <dsp:txXfrm>
        <a:off x="2479616" y="1168014"/>
        <a:ext cx="183754" cy="184250"/>
      </dsp:txXfrm>
    </dsp:sp>
    <dsp:sp modelId="{5994AD5D-3562-4073-95D3-6B02D81E4C9F}">
      <dsp:nvSpPr>
        <dsp:cNvPr id="0" name=""/>
        <dsp:cNvSpPr/>
      </dsp:nvSpPr>
      <dsp:spPr>
        <a:xfrm>
          <a:off x="2851086" y="331463"/>
          <a:ext cx="1423710" cy="1857352"/>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dirty="0" smtClean="0">
              <a:solidFill>
                <a:sysClr val="window" lastClr="FFFFFF"/>
              </a:solidFill>
              <a:latin typeface="Calibri"/>
              <a:ea typeface="+mn-ea"/>
              <a:cs typeface="+mn-cs"/>
            </a:rPr>
            <a:t>Meting 2</a:t>
          </a: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1: 28</a:t>
          </a: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2: 28</a:t>
          </a: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3: 57</a:t>
          </a:r>
        </a:p>
      </dsp:txBody>
      <dsp:txXfrm>
        <a:off x="2892785" y="373162"/>
        <a:ext cx="1340312" cy="1773954"/>
      </dsp:txXfrm>
    </dsp:sp>
    <dsp:sp modelId="{19B2219D-3A0A-4544-86C9-5C1B781C0732}">
      <dsp:nvSpPr>
        <dsp:cNvPr id="0" name=""/>
        <dsp:cNvSpPr/>
      </dsp:nvSpPr>
      <dsp:spPr>
        <a:xfrm>
          <a:off x="4398620" y="1106598"/>
          <a:ext cx="262505" cy="307082"/>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nl-NL" sz="1000" kern="1200">
            <a:solidFill>
              <a:sysClr val="window" lastClr="FFFFFF"/>
            </a:solidFill>
            <a:latin typeface="Calibri"/>
            <a:ea typeface="+mn-ea"/>
            <a:cs typeface="+mn-cs"/>
          </a:endParaRPr>
        </a:p>
      </dsp:txBody>
      <dsp:txXfrm>
        <a:off x="4398620" y="1168014"/>
        <a:ext cx="183754" cy="184250"/>
      </dsp:txXfrm>
    </dsp:sp>
    <dsp:sp modelId="{9700C7E5-EDE6-46AE-A2A8-B4868192576B}">
      <dsp:nvSpPr>
        <dsp:cNvPr id="0" name=""/>
        <dsp:cNvSpPr/>
      </dsp:nvSpPr>
      <dsp:spPr>
        <a:xfrm>
          <a:off x="4770091" y="331463"/>
          <a:ext cx="1422236" cy="1857352"/>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dirty="0" smtClean="0">
              <a:solidFill>
                <a:sysClr val="window" lastClr="FFFFFF"/>
              </a:solidFill>
              <a:latin typeface="Calibri"/>
              <a:ea typeface="+mn-ea"/>
              <a:cs typeface="+mn-cs"/>
            </a:rPr>
            <a:t>Meting 3</a:t>
          </a: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endParaRPr lang="nl-NL" sz="1200" kern="1200" dirty="0">
            <a:solidFill>
              <a:sysClr val="window" lastClr="FFFFFF"/>
            </a:solidFill>
            <a:latin typeface="Calibri"/>
            <a:ea typeface="+mn-ea"/>
            <a:cs typeface="+mn-cs"/>
          </a:endParaRP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1: 21 </a:t>
          </a: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2: 25</a:t>
          </a:r>
        </a:p>
        <a:p>
          <a:pPr lvl="0" algn="ctr" defTabSz="533400">
            <a:lnSpc>
              <a:spcPct val="90000"/>
            </a:lnSpc>
            <a:spcBef>
              <a:spcPct val="0"/>
            </a:spcBef>
            <a:spcAft>
              <a:spcPct val="35000"/>
            </a:spcAft>
          </a:pPr>
          <a:r>
            <a:rPr lang="nl-NL" sz="1200" kern="1200" dirty="0">
              <a:solidFill>
                <a:sysClr val="window" lastClr="FFFFFF"/>
              </a:solidFill>
              <a:latin typeface="Calibri"/>
              <a:ea typeface="+mn-ea"/>
              <a:cs typeface="+mn-cs"/>
            </a:rPr>
            <a:t>3: 39</a:t>
          </a:r>
        </a:p>
      </dsp:txBody>
      <dsp:txXfrm>
        <a:off x="4811747" y="373119"/>
        <a:ext cx="1338924" cy="17740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5706" tIns="47853" rIns="95706" bIns="47853" rtlCol="0"/>
          <a:lstStyle>
            <a:lvl1pPr algn="l">
              <a:defRPr sz="1200"/>
            </a:lvl1pPr>
          </a:lstStyle>
          <a:p>
            <a:endParaRPr lang="en-US"/>
          </a:p>
        </p:txBody>
      </p:sp>
      <p:sp>
        <p:nvSpPr>
          <p:cNvPr id="3" name="Date Placeholder 2"/>
          <p:cNvSpPr>
            <a:spLocks noGrp="1"/>
          </p:cNvSpPr>
          <p:nvPr>
            <p:ph type="dt" idx="1"/>
          </p:nvPr>
        </p:nvSpPr>
        <p:spPr>
          <a:xfrm>
            <a:off x="3854939" y="0"/>
            <a:ext cx="2949099" cy="497205"/>
          </a:xfrm>
          <a:prstGeom prst="rect">
            <a:avLst/>
          </a:prstGeom>
        </p:spPr>
        <p:txBody>
          <a:bodyPr vert="horz" lIns="95706" tIns="47853" rIns="95706" bIns="47853" rtlCol="0"/>
          <a:lstStyle>
            <a:lvl1pPr algn="r">
              <a:defRPr sz="1200"/>
            </a:lvl1pPr>
          </a:lstStyle>
          <a:p>
            <a:fld id="{5D54308E-80BC-451D-8AAE-3F426F57C1F5}" type="datetimeFigureOut">
              <a:rPr lang="en-US" smtClean="0"/>
              <a:t>3/10/2016</a:t>
            </a:fld>
            <a:endParaRPr lang="en-US"/>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3" rIns="95706" bIns="47853" rtlCol="0" anchor="ctr"/>
          <a:lstStyle/>
          <a:p>
            <a:endParaRPr lang="en-US"/>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5706" tIns="47853" rIns="95706" bIns="478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5169"/>
            <a:ext cx="2949099" cy="497205"/>
          </a:xfrm>
          <a:prstGeom prst="rect">
            <a:avLst/>
          </a:prstGeom>
        </p:spPr>
        <p:txBody>
          <a:bodyPr vert="horz" lIns="95706" tIns="47853" rIns="95706" bIns="47853"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5706" tIns="47853" rIns="95706" bIns="47853" rtlCol="0" anchor="b"/>
          <a:lstStyle>
            <a:lvl1pPr algn="r">
              <a:defRPr sz="1200"/>
            </a:lvl1pPr>
          </a:lstStyle>
          <a:p>
            <a:fld id="{B49FFED5-9FBA-45D8-8072-D454F89D80D2}" type="slidenum">
              <a:rPr lang="en-US" smtClean="0"/>
              <a:t>‹#›</a:t>
            </a:fld>
            <a:endParaRPr lang="en-US"/>
          </a:p>
        </p:txBody>
      </p:sp>
    </p:spTree>
    <p:extLst>
      <p:ext uri="{BB962C8B-B14F-4D97-AF65-F5344CB8AC3E}">
        <p14:creationId xmlns:p14="http://schemas.microsoft.com/office/powerpoint/2010/main" val="2781238269"/>
      </p:ext>
    </p:extLst>
  </p:cSld>
  <p:clrMap bg1="lt1" tx1="dk1" bg2="lt2" tx2="dk2" accent1="accent1" accent2="accent2" accent3="accent3" accent4="accent4" accent5="accent5" accent6="accent6" hlink="hlink" folHlink="folHlink"/>
  <p:notesStyle>
    <a:lvl1pPr marL="0" algn="l" defTabSz="1279776" rtl="0" eaLnBrk="1" latinLnBrk="0" hangingPunct="1">
      <a:defRPr sz="1700" kern="1200">
        <a:solidFill>
          <a:schemeClr val="tx1"/>
        </a:solidFill>
        <a:latin typeface="+mn-lt"/>
        <a:ea typeface="+mn-ea"/>
        <a:cs typeface="+mn-cs"/>
      </a:defRPr>
    </a:lvl1pPr>
    <a:lvl2pPr marL="639888" algn="l" defTabSz="1279776" rtl="0" eaLnBrk="1" latinLnBrk="0" hangingPunct="1">
      <a:defRPr sz="1700" kern="1200">
        <a:solidFill>
          <a:schemeClr val="tx1"/>
        </a:solidFill>
        <a:latin typeface="+mn-lt"/>
        <a:ea typeface="+mn-ea"/>
        <a:cs typeface="+mn-cs"/>
      </a:defRPr>
    </a:lvl2pPr>
    <a:lvl3pPr marL="1279776" algn="l" defTabSz="1279776" rtl="0" eaLnBrk="1" latinLnBrk="0" hangingPunct="1">
      <a:defRPr sz="1700" kern="1200">
        <a:solidFill>
          <a:schemeClr val="tx1"/>
        </a:solidFill>
        <a:latin typeface="+mn-lt"/>
        <a:ea typeface="+mn-ea"/>
        <a:cs typeface="+mn-cs"/>
      </a:defRPr>
    </a:lvl3pPr>
    <a:lvl4pPr marL="1919663" algn="l" defTabSz="1279776" rtl="0" eaLnBrk="1" latinLnBrk="0" hangingPunct="1">
      <a:defRPr sz="1700" kern="1200">
        <a:solidFill>
          <a:schemeClr val="tx1"/>
        </a:solidFill>
        <a:latin typeface="+mn-lt"/>
        <a:ea typeface="+mn-ea"/>
        <a:cs typeface="+mn-cs"/>
      </a:defRPr>
    </a:lvl4pPr>
    <a:lvl5pPr marL="2559551" algn="l" defTabSz="1279776" rtl="0" eaLnBrk="1" latinLnBrk="0" hangingPunct="1">
      <a:defRPr sz="1700" kern="1200">
        <a:solidFill>
          <a:schemeClr val="tx1"/>
        </a:solidFill>
        <a:latin typeface="+mn-lt"/>
        <a:ea typeface="+mn-ea"/>
        <a:cs typeface="+mn-cs"/>
      </a:defRPr>
    </a:lvl5pPr>
    <a:lvl6pPr marL="3199438" algn="l" defTabSz="1279776" rtl="0" eaLnBrk="1" latinLnBrk="0" hangingPunct="1">
      <a:defRPr sz="1700" kern="1200">
        <a:solidFill>
          <a:schemeClr val="tx1"/>
        </a:solidFill>
        <a:latin typeface="+mn-lt"/>
        <a:ea typeface="+mn-ea"/>
        <a:cs typeface="+mn-cs"/>
      </a:defRPr>
    </a:lvl6pPr>
    <a:lvl7pPr marL="3839326" algn="l" defTabSz="1279776" rtl="0" eaLnBrk="1" latinLnBrk="0" hangingPunct="1">
      <a:defRPr sz="1700" kern="1200">
        <a:solidFill>
          <a:schemeClr val="tx1"/>
        </a:solidFill>
        <a:latin typeface="+mn-lt"/>
        <a:ea typeface="+mn-ea"/>
        <a:cs typeface="+mn-cs"/>
      </a:defRPr>
    </a:lvl7pPr>
    <a:lvl8pPr marL="4479215" algn="l" defTabSz="1279776" rtl="0" eaLnBrk="1" latinLnBrk="0" hangingPunct="1">
      <a:defRPr sz="1700" kern="1200">
        <a:solidFill>
          <a:schemeClr val="tx1"/>
        </a:solidFill>
        <a:latin typeface="+mn-lt"/>
        <a:ea typeface="+mn-ea"/>
        <a:cs typeface="+mn-cs"/>
      </a:defRPr>
    </a:lvl8pPr>
    <a:lvl9pPr marL="5119103" algn="l" defTabSz="1279776"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91412">
            <a:noAutofit/>
          </a:bodyPr>
          <a:lstStyle/>
          <a:p>
            <a:endParaRPr lang="nl-NL" sz="1200" dirty="0"/>
          </a:p>
        </p:txBody>
      </p:sp>
      <p:sp>
        <p:nvSpPr>
          <p:cNvPr id="6" name="Slide Image Placeholder 5"/>
          <p:cNvSpPr>
            <a:spLocks noGrp="1" noRot="1" noChangeAspect="1"/>
          </p:cNvSpPr>
          <p:nvPr>
            <p:ph type="sldImg"/>
          </p:nvPr>
        </p:nvSpPr>
        <p:spPr>
          <a:xfrm>
            <a:off x="917575" y="746125"/>
            <a:ext cx="4970463" cy="3729038"/>
          </a:xfrm>
        </p:spPr>
      </p:sp>
    </p:spTree>
    <p:extLst>
      <p:ext uri="{BB962C8B-B14F-4D97-AF65-F5344CB8AC3E}">
        <p14:creationId xmlns:p14="http://schemas.microsoft.com/office/powerpoint/2010/main" val="332133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6700276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7786083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4092549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92861766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ee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6235554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0598950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5877394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1952892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8" name="Footer Placeholder 7"/>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9" name="Slide Number Placeholder 8"/>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8142786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0272166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3" name="Footer Placeholder 2"/>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4" name="Slide Number Placeholder 3"/>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4230830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5006777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3336025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pPr rtl="0"/>
            <a:fld id="{09FDB0C2-1F3D-4594-BC97-D21C5CE96C4E}" type="datetimeFigureOut">
              <a:rPr lang="en-US" kern="1200" smtClean="0">
                <a:solidFill>
                  <a:prstClr val="black">
                    <a:tint val="75000"/>
                  </a:prstClr>
                </a:solidFill>
                <a:latin typeface="Calibri"/>
                <a:ea typeface="+mn-ea"/>
                <a:cs typeface="+mn-cs"/>
              </a:rPr>
              <a:pPr rtl="0"/>
              <a:t>3/10/2016</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pPr rtl="0"/>
            <a:fld id="{248A5C28-A9AF-48F7-A492-117CD84F551A}"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427818606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650" r:id="rId12"/>
    <p:sldLayoutId id="2147483651" r:id="rId13"/>
  </p:sldLayoutIdLst>
  <p:transition>
    <p:fade/>
  </p:transition>
  <p:timing>
    <p:tnLst>
      <p:par>
        <p:cTn id="1" dur="indefinite" restart="never" nodeType="tmRoot"/>
      </p:par>
    </p:tnLst>
  </p:timing>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chart" Target="../charts/chart1.xml"/><Relationship Id="rId7"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Data" Target="../diagrams/data1.xml"/><Relationship Id="rId5" Type="http://schemas.openxmlformats.org/officeDocument/2006/relationships/chart" Target="../charts/chart3.xml"/><Relationship Id="rId10" Type="http://schemas.microsoft.com/office/2007/relationships/diagramDrawing" Target="../diagrams/drawing1.xml"/><Relationship Id="rId4" Type="http://schemas.openxmlformats.org/officeDocument/2006/relationships/chart" Target="../charts/chart2.xml"/><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chart" Target="../charts/chart5.xml"/><Relationship Id="rId7" Type="http://schemas.openxmlformats.org/officeDocument/2006/relationships/diagramQuickStyle" Target="../diagrams/quickStyle2.xml"/><Relationship Id="rId2" Type="http://schemas.openxmlformats.org/officeDocument/2006/relationships/chart" Target="../charts/chart4.xml"/><Relationship Id="rId1" Type="http://schemas.openxmlformats.org/officeDocument/2006/relationships/slideLayout" Target="../slideLayouts/slideLayout6.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chart" Target="../charts/chart6.xml"/><Relationship Id="rId9"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Grafiek 15"/>
          <p:cNvGraphicFramePr/>
          <p:nvPr>
            <p:extLst>
              <p:ext uri="{D42A27DB-BD31-4B8C-83A1-F6EECF244321}">
                <p14:modId xmlns:p14="http://schemas.microsoft.com/office/powerpoint/2010/main" val="1601231452"/>
              </p:ext>
            </p:extLst>
          </p:nvPr>
        </p:nvGraphicFramePr>
        <p:xfrm>
          <a:off x="7624936" y="840160"/>
          <a:ext cx="4572000" cy="27432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Grafiek 17"/>
          <p:cNvGraphicFramePr/>
          <p:nvPr>
            <p:extLst>
              <p:ext uri="{D42A27DB-BD31-4B8C-83A1-F6EECF244321}">
                <p14:modId xmlns:p14="http://schemas.microsoft.com/office/powerpoint/2010/main" val="3685186136"/>
              </p:ext>
            </p:extLst>
          </p:nvPr>
        </p:nvGraphicFramePr>
        <p:xfrm>
          <a:off x="7696944" y="3645023"/>
          <a:ext cx="4572000" cy="27432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Grafiek 18"/>
          <p:cNvGraphicFramePr/>
          <p:nvPr>
            <p:extLst>
              <p:ext uri="{D42A27DB-BD31-4B8C-83A1-F6EECF244321}">
                <p14:modId xmlns:p14="http://schemas.microsoft.com/office/powerpoint/2010/main" val="1511410708"/>
              </p:ext>
            </p:extLst>
          </p:nvPr>
        </p:nvGraphicFramePr>
        <p:xfrm>
          <a:off x="7624936" y="6312768"/>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itel 1"/>
          <p:cNvSpPr>
            <a:spLocks noGrp="1"/>
          </p:cNvSpPr>
          <p:nvPr>
            <p:ph type="title"/>
          </p:nvPr>
        </p:nvSpPr>
        <p:spPr>
          <a:xfrm>
            <a:off x="596579" y="571721"/>
            <a:ext cx="6956349" cy="1455198"/>
          </a:xfrm>
        </p:spPr>
        <p:txBody>
          <a:bodyPr/>
          <a:lstStyle/>
          <a:p>
            <a:pPr algn="l"/>
            <a:r>
              <a:rPr lang="nl-NL" dirty="0" err="1" smtClean="0"/>
              <a:t>Rechtwijzergroep</a:t>
            </a:r>
            <a:endParaRPr lang="nl-NL" dirty="0"/>
          </a:p>
        </p:txBody>
      </p:sp>
      <p:sp>
        <p:nvSpPr>
          <p:cNvPr id="5" name="Tekstvak 4"/>
          <p:cNvSpPr txBox="1"/>
          <p:nvPr/>
        </p:nvSpPr>
        <p:spPr>
          <a:xfrm>
            <a:off x="449997" y="4578866"/>
            <a:ext cx="6912768" cy="4093428"/>
          </a:xfrm>
          <a:prstGeom prst="rect">
            <a:avLst/>
          </a:prstGeom>
          <a:solidFill>
            <a:schemeClr val="accent1">
              <a:lumMod val="60000"/>
              <a:lumOff val="40000"/>
            </a:schemeClr>
          </a:solidFill>
          <a:ln w="38100">
            <a:noFill/>
          </a:ln>
        </p:spPr>
        <p:txBody>
          <a:bodyPr wrap="square" rtlCol="0">
            <a:spAutoFit/>
          </a:bodyPr>
          <a:lstStyle/>
          <a:p>
            <a:r>
              <a:rPr lang="nl-NL" sz="2000" dirty="0" smtClean="0"/>
              <a:t>Bevindingen:</a:t>
            </a:r>
          </a:p>
          <a:p>
            <a:pPr marL="342900" indent="-342900">
              <a:buFont typeface="Arial" panose="020B0604020202020204" pitchFamily="34" charset="0"/>
              <a:buChar char="•"/>
            </a:pPr>
            <a:r>
              <a:rPr lang="nl-NL" sz="2000" dirty="0" smtClean="0"/>
              <a:t>Al bij de eerste meting lijken de </a:t>
            </a:r>
            <a:r>
              <a:rPr lang="nl-NL" sz="2000" dirty="0" err="1" smtClean="0"/>
              <a:t>Rechtwijzerbezoekers</a:t>
            </a:r>
            <a:r>
              <a:rPr lang="nl-NL" sz="2000" dirty="0" smtClean="0"/>
              <a:t> gericht en gestructureerd te zoeken. Voor ze op Rechtwijzer.nl komen, hebben ze de websites van de Raad voor Rechtsbijstand en het Juridisch Loket al bezocht. Later in het proces bezoeken ze veel websites van commerciële partijen. </a:t>
            </a:r>
          </a:p>
          <a:p>
            <a:pPr marL="342900" indent="-342900">
              <a:buFont typeface="Arial" panose="020B0604020202020204" pitchFamily="34" charset="0"/>
              <a:buChar char="•"/>
            </a:pPr>
            <a:r>
              <a:rPr lang="nl-NL" sz="2000" dirty="0" smtClean="0"/>
              <a:t>Kennissen worden </a:t>
            </a:r>
            <a:r>
              <a:rPr lang="nl-NL" sz="2000" dirty="0" smtClean="0"/>
              <a:t>meer </a:t>
            </a:r>
            <a:r>
              <a:rPr lang="nl-NL" sz="2000" dirty="0" smtClean="0"/>
              <a:t>genoemd dan in de </a:t>
            </a:r>
            <a:r>
              <a:rPr lang="nl-NL" sz="2000" dirty="0" smtClean="0"/>
              <a:t>controlegroep. Dat zou hun zelfredzaamheid en weerbaarheid kunnen vergroten.</a:t>
            </a:r>
          </a:p>
          <a:p>
            <a:pPr marL="342900" indent="-342900">
              <a:buFont typeface="Arial" panose="020B0604020202020204" pitchFamily="34" charset="0"/>
              <a:buChar char="•"/>
            </a:pPr>
            <a:r>
              <a:rPr lang="nl-NL" sz="2000" dirty="0" smtClean="0"/>
              <a:t>De </a:t>
            </a:r>
            <a:r>
              <a:rPr lang="nl-NL" sz="2000" dirty="0" smtClean="0"/>
              <a:t>ex-partner en op enige afstand de financiën zijn de belangrijkste bronnen van stress. Voor de </a:t>
            </a:r>
            <a:r>
              <a:rPr lang="nl-NL" sz="2000" dirty="0" err="1" smtClean="0"/>
              <a:t>Rechtwijzerbezoekers</a:t>
            </a:r>
            <a:r>
              <a:rPr lang="nl-NL" sz="2000" dirty="0" smtClean="0"/>
              <a:t> is dat zowel aan het begin als aan het einde van het proces zo.</a:t>
            </a:r>
            <a:endParaRPr lang="nl-NL" dirty="0"/>
          </a:p>
        </p:txBody>
      </p:sp>
      <p:graphicFrame>
        <p:nvGraphicFramePr>
          <p:cNvPr id="8" name="Diagram 7"/>
          <p:cNvGraphicFramePr/>
          <p:nvPr>
            <p:extLst>
              <p:ext uri="{D42A27DB-BD31-4B8C-83A1-F6EECF244321}">
                <p14:modId xmlns:p14="http://schemas.microsoft.com/office/powerpoint/2010/main" val="1327183566"/>
              </p:ext>
            </p:extLst>
          </p:nvPr>
        </p:nvGraphicFramePr>
        <p:xfrm>
          <a:off x="449997" y="1920280"/>
          <a:ext cx="6552728" cy="259228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38210694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ek 2"/>
          <p:cNvGraphicFramePr/>
          <p:nvPr>
            <p:extLst>
              <p:ext uri="{D42A27DB-BD31-4B8C-83A1-F6EECF244321}">
                <p14:modId xmlns:p14="http://schemas.microsoft.com/office/powerpoint/2010/main" val="2377823234"/>
              </p:ext>
            </p:extLst>
          </p:nvPr>
        </p:nvGraphicFramePr>
        <p:xfrm>
          <a:off x="7624936" y="768152"/>
          <a:ext cx="4572000" cy="27432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Grafiek 3"/>
          <p:cNvGraphicFramePr/>
          <p:nvPr>
            <p:extLst>
              <p:ext uri="{D42A27DB-BD31-4B8C-83A1-F6EECF244321}">
                <p14:modId xmlns:p14="http://schemas.microsoft.com/office/powerpoint/2010/main" val="3607202958"/>
              </p:ext>
            </p:extLst>
          </p:nvPr>
        </p:nvGraphicFramePr>
        <p:xfrm>
          <a:off x="7624936" y="3789039"/>
          <a:ext cx="4572000" cy="27432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afiek 4"/>
          <p:cNvGraphicFramePr/>
          <p:nvPr>
            <p:extLst>
              <p:ext uri="{D42A27DB-BD31-4B8C-83A1-F6EECF244321}">
                <p14:modId xmlns:p14="http://schemas.microsoft.com/office/powerpoint/2010/main" val="1497134427"/>
              </p:ext>
            </p:extLst>
          </p:nvPr>
        </p:nvGraphicFramePr>
        <p:xfrm>
          <a:off x="7624936" y="638477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itel 7"/>
          <p:cNvSpPr>
            <a:spLocks noGrp="1"/>
          </p:cNvSpPr>
          <p:nvPr>
            <p:ph type="title"/>
          </p:nvPr>
        </p:nvSpPr>
        <p:spPr/>
        <p:txBody>
          <a:bodyPr/>
          <a:lstStyle/>
          <a:p>
            <a:pPr algn="l"/>
            <a:r>
              <a:rPr lang="nl-NL" dirty="0" smtClean="0"/>
              <a:t>Controlegroep</a:t>
            </a:r>
            <a:endParaRPr lang="nl-NL" dirty="0"/>
          </a:p>
        </p:txBody>
      </p:sp>
      <p:sp>
        <p:nvSpPr>
          <p:cNvPr id="10" name="Tekstvak 9"/>
          <p:cNvSpPr txBox="1"/>
          <p:nvPr/>
        </p:nvSpPr>
        <p:spPr>
          <a:xfrm>
            <a:off x="394318" y="4512568"/>
            <a:ext cx="7128792" cy="4170372"/>
          </a:xfrm>
          <a:prstGeom prst="rect">
            <a:avLst/>
          </a:prstGeom>
          <a:solidFill>
            <a:schemeClr val="accent1">
              <a:lumMod val="60000"/>
              <a:lumOff val="40000"/>
            </a:schemeClr>
          </a:solidFill>
          <a:ln>
            <a:noFill/>
          </a:ln>
        </p:spPr>
        <p:txBody>
          <a:bodyPr wrap="square" rtlCol="0">
            <a:spAutoFit/>
          </a:bodyPr>
          <a:lstStyle/>
          <a:p>
            <a:r>
              <a:rPr lang="nl-NL" sz="2000" dirty="0" smtClean="0"/>
              <a:t>Bevindingen:</a:t>
            </a:r>
          </a:p>
          <a:p>
            <a:pPr marL="342900" indent="-342900">
              <a:buFont typeface="Arial" panose="020B0604020202020204" pitchFamily="34" charset="0"/>
              <a:buChar char="•"/>
            </a:pPr>
            <a:r>
              <a:rPr lang="nl-NL" sz="2000" dirty="0" smtClean="0"/>
              <a:t>De controlegroep lijkt minder gestructureerd en gericht online informatie te zoeken aan het begin van hun scheiding dan de </a:t>
            </a:r>
            <a:r>
              <a:rPr lang="nl-NL" sz="2000" dirty="0" err="1" smtClean="0"/>
              <a:t>Rechtwijzergroep</a:t>
            </a:r>
            <a:r>
              <a:rPr lang="nl-NL" sz="2000" dirty="0" smtClean="0"/>
              <a:t>. Pas op de laatste meting noemen ze meer websites van specifieke instanties. </a:t>
            </a:r>
          </a:p>
          <a:p>
            <a:pPr marL="342900" indent="-342900">
              <a:buFont typeface="Arial" panose="020B0604020202020204" pitchFamily="34" charset="0"/>
              <a:buChar char="•"/>
            </a:pPr>
            <a:r>
              <a:rPr lang="nl-NL" sz="2000" dirty="0" smtClean="0"/>
              <a:t>Op de laatste meting rapporteert de controlegroep vaak hulp te krijgen van een psycholoog.</a:t>
            </a:r>
          </a:p>
          <a:p>
            <a:pPr marL="342900" indent="-342900">
              <a:buFont typeface="Arial" panose="020B0604020202020204" pitchFamily="34" charset="0"/>
              <a:buChar char="•"/>
            </a:pPr>
            <a:r>
              <a:rPr lang="nl-NL" sz="2000" dirty="0" smtClean="0"/>
              <a:t>Voor beide groepen geldt dat ze veel hulp van hun sociale netwerk rapporteren. Daarbij maken deelnemers onderscheid tussen lotgenoten en ervaringsdeskundigen. </a:t>
            </a:r>
          </a:p>
          <a:p>
            <a:pPr marL="342900" indent="-342900">
              <a:buFont typeface="Arial" panose="020B0604020202020204" pitchFamily="34" charset="0"/>
              <a:buChar char="•"/>
            </a:pPr>
            <a:r>
              <a:rPr lang="nl-NL" sz="2000" dirty="0" smtClean="0"/>
              <a:t>Ook hier is de ex-partner later in het proces de belangrijkste bron van stress. Eerder in het proces zijn dat de financiën.</a:t>
            </a:r>
          </a:p>
          <a:p>
            <a:pPr marL="342900" indent="-342900">
              <a:buFont typeface="Arial" panose="020B0604020202020204" pitchFamily="34" charset="0"/>
              <a:buChar char="•"/>
            </a:pPr>
            <a:endParaRPr lang="nl-NL" dirty="0"/>
          </a:p>
        </p:txBody>
      </p:sp>
      <p:graphicFrame>
        <p:nvGraphicFramePr>
          <p:cNvPr id="9" name="Diagram 8"/>
          <p:cNvGraphicFramePr/>
          <p:nvPr>
            <p:extLst>
              <p:ext uri="{D42A27DB-BD31-4B8C-83A1-F6EECF244321}">
                <p14:modId xmlns:p14="http://schemas.microsoft.com/office/powerpoint/2010/main" val="1315089893"/>
              </p:ext>
            </p:extLst>
          </p:nvPr>
        </p:nvGraphicFramePr>
        <p:xfrm>
          <a:off x="394318" y="1999184"/>
          <a:ext cx="6192688" cy="25202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961127715"/>
      </p:ext>
    </p:extLst>
  </p:cSld>
  <p:clrMapOvr>
    <a:masterClrMapping/>
  </p:clrMapOvr>
  <p:transition>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16736A2-D91D-4746-899C-1A4E81939D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325</Words>
  <Application>Microsoft Office PowerPoint</Application>
  <PresentationFormat>A3 Paper (297x420 mm)</PresentationFormat>
  <Paragraphs>47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Rechtwijzergroep</vt:lpstr>
      <vt:lpstr>Controlegroep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2015-10-20T18:39:21Z</dcterms:created>
  <dcterms:modified xsi:type="dcterms:W3CDTF">2016-03-10T11:51:55Z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TC024265409991</vt:lpwstr>
  </property>
</Properties>
</file>