
<file path=[Content_Types].xml><?xml version="1.0" encoding="utf-8"?>
<Types xmlns="http://schemas.openxmlformats.org/package/2006/content-types">
  <Default Extension="png" ContentType="image/png"/>
  <Default Extension="wmf" ContentType="image/x-wmf"/>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87" r:id="rId3"/>
    <p:sldMasterId id="2147483707" r:id="rId4"/>
    <p:sldMasterId id="2147483727" r:id="rId5"/>
    <p:sldMasterId id="2147483746" r:id="rId6"/>
    <p:sldMasterId id="2147483762" r:id="rId7"/>
    <p:sldMasterId id="2147483774" r:id="rId8"/>
  </p:sldMasterIdLst>
  <p:notesMasterIdLst>
    <p:notesMasterId r:id="rId119"/>
  </p:notesMasterIdLst>
  <p:handoutMasterIdLst>
    <p:handoutMasterId r:id="rId120"/>
  </p:handoutMasterIdLst>
  <p:sldIdLst>
    <p:sldId id="256" r:id="rId9"/>
    <p:sldId id="298" r:id="rId10"/>
    <p:sldId id="280" r:id="rId11"/>
    <p:sldId id="277" r:id="rId12"/>
    <p:sldId id="278" r:id="rId13"/>
    <p:sldId id="282" r:id="rId14"/>
    <p:sldId id="283" r:id="rId15"/>
    <p:sldId id="285" r:id="rId16"/>
    <p:sldId id="268" r:id="rId17"/>
    <p:sldId id="295" r:id="rId18"/>
    <p:sldId id="286" r:id="rId19"/>
    <p:sldId id="290" r:id="rId20"/>
    <p:sldId id="289" r:id="rId21"/>
    <p:sldId id="292" r:id="rId22"/>
    <p:sldId id="293" r:id="rId23"/>
    <p:sldId id="296" r:id="rId24"/>
    <p:sldId id="297" r:id="rId25"/>
    <p:sldId id="257" r:id="rId26"/>
    <p:sldId id="284" r:id="rId27"/>
    <p:sldId id="270"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1" r:id="rId111"/>
    <p:sldId id="382" r:id="rId112"/>
    <p:sldId id="383" r:id="rId113"/>
    <p:sldId id="384" r:id="rId114"/>
    <p:sldId id="385" r:id="rId115"/>
    <p:sldId id="386" r:id="rId116"/>
    <p:sldId id="387" r:id="rId117"/>
    <p:sldId id="388" r:id="rId118"/>
  </p:sldIdLst>
  <p:sldSz cx="9144000" cy="6858000" type="screen4x3"/>
  <p:notesSz cx="6669088" cy="9775825"/>
  <p:defaultTextStyle>
    <a:defPPr>
      <a:defRPr lang="en-US"/>
    </a:defPPr>
    <a:lvl1pPr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1pPr>
    <a:lvl2pPr marL="457200"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2pPr>
    <a:lvl3pPr marL="914400"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3pPr>
    <a:lvl4pPr marL="1371600"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4pPr>
    <a:lvl5pPr marL="1828800"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5pPr>
    <a:lvl6pPr marL="2286000" algn="l" defTabSz="914400" rtl="0" eaLnBrk="1" latinLnBrk="0" hangingPunct="1">
      <a:defRPr sz="2400" kern="1200">
        <a:solidFill>
          <a:srgbClr val="000000"/>
        </a:solidFill>
        <a:latin typeface="Arial" charset="0"/>
        <a:ea typeface="ヒラギノ角ゴ ProN W3" charset="0"/>
        <a:cs typeface="ヒラギノ角ゴ ProN W3" charset="0"/>
        <a:sym typeface="Arial" charset="0"/>
      </a:defRPr>
    </a:lvl6pPr>
    <a:lvl7pPr marL="2743200" algn="l" defTabSz="914400" rtl="0" eaLnBrk="1" latinLnBrk="0" hangingPunct="1">
      <a:defRPr sz="2400" kern="1200">
        <a:solidFill>
          <a:srgbClr val="000000"/>
        </a:solidFill>
        <a:latin typeface="Arial" charset="0"/>
        <a:ea typeface="ヒラギノ角ゴ ProN W3" charset="0"/>
        <a:cs typeface="ヒラギノ角ゴ ProN W3" charset="0"/>
        <a:sym typeface="Arial" charset="0"/>
      </a:defRPr>
    </a:lvl7pPr>
    <a:lvl8pPr marL="3200400" algn="l" defTabSz="914400" rtl="0" eaLnBrk="1" latinLnBrk="0" hangingPunct="1">
      <a:defRPr sz="2400" kern="1200">
        <a:solidFill>
          <a:srgbClr val="000000"/>
        </a:solidFill>
        <a:latin typeface="Arial" charset="0"/>
        <a:ea typeface="ヒラギノ角ゴ ProN W3" charset="0"/>
        <a:cs typeface="ヒラギノ角ゴ ProN W3" charset="0"/>
        <a:sym typeface="Arial" charset="0"/>
      </a:defRPr>
    </a:lvl8pPr>
    <a:lvl9pPr marL="3657600" algn="l" defTabSz="914400" rtl="0" eaLnBrk="1" latinLnBrk="0" hangingPunct="1">
      <a:defRPr sz="2400" kern="1200">
        <a:solidFill>
          <a:srgbClr val="000000"/>
        </a:solidFill>
        <a:latin typeface="Arial" charset="0"/>
        <a:ea typeface="ヒラギノ角ゴ ProN W3" charset="0"/>
        <a:cs typeface="ヒラギノ角ゴ ProN W3"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14" autoAdjust="0"/>
  </p:normalViewPr>
  <p:slideViewPr>
    <p:cSldViewPr>
      <p:cViewPr>
        <p:scale>
          <a:sx n="90" d="100"/>
          <a:sy n="90" d="100"/>
        </p:scale>
        <p:origin x="-1404" y="792"/>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3966" y="-78"/>
      </p:cViewPr>
      <p:guideLst>
        <p:guide orient="horz" pos="3079"/>
        <p:guide pos="21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0"/>
    <c:plotArea>
      <c:layout>
        <c:manualLayout>
          <c:layoutTarget val="inner"/>
          <c:xMode val="edge"/>
          <c:yMode val="edge"/>
          <c:x val="0.17229513258216794"/>
          <c:y val="6.0492188476440514E-2"/>
          <c:w val="0.82770486741783222"/>
          <c:h val="0.83324309461317703"/>
        </c:manualLayout>
      </c:layout>
      <c:barChart>
        <c:barDir val="col"/>
        <c:grouping val="clustered"/>
        <c:varyColors val="0"/>
        <c:ser>
          <c:idx val="0"/>
          <c:order val="0"/>
          <c:tx>
            <c:strRef>
              <c:f>Sheet1!$B$1</c:f>
              <c:strCache>
                <c:ptCount val="1"/>
                <c:pt idx="0">
                  <c:v>Waarheid</c:v>
                </c:pt>
              </c:strCache>
            </c:strRef>
          </c:tx>
          <c:spPr>
            <a:solidFill>
              <a:schemeClr val="accent1">
                <a:lumMod val="40000"/>
                <a:lumOff val="60000"/>
              </a:schemeClr>
            </a:solidFill>
          </c:spPr>
          <c:invertIfNegative val="0"/>
          <c:dLbls>
            <c:dLbl>
              <c:idx val="0"/>
              <c:layout/>
              <c:tx>
                <c:rich>
                  <a:bodyPr/>
                  <a:lstStyle/>
                  <a:p>
                    <a:r>
                      <a:rPr lang="en-US" sz="1400" dirty="0"/>
                      <a:t>4.93</a:t>
                    </a:r>
                  </a:p>
                </c:rich>
              </c:tx>
              <c:showLegendKey val="0"/>
              <c:showVal val="1"/>
              <c:showCatName val="0"/>
              <c:showSerName val="0"/>
              <c:showPercent val="0"/>
              <c:showBubbleSize val="0"/>
            </c:dLbl>
            <c:spPr>
              <a:solidFill>
                <a:schemeClr val="bg1"/>
              </a:solidFill>
              <a:ln>
                <a:solidFill>
                  <a:schemeClr val="tx1"/>
                </a:solidFill>
              </a:ln>
            </c:spPr>
            <c:showLegendKey val="0"/>
            <c:showVal val="1"/>
            <c:showCatName val="0"/>
            <c:showSerName val="0"/>
            <c:showPercent val="0"/>
            <c:showBubbleSize val="0"/>
            <c:showLeaderLines val="0"/>
          </c:dLbls>
          <c:cat>
            <c:strRef>
              <c:f>Sheet1!$A$2</c:f>
              <c:strCache>
                <c:ptCount val="1"/>
                <c:pt idx="0">
                  <c:v>Studie 2</c:v>
                </c:pt>
              </c:strCache>
            </c:strRef>
          </c:cat>
          <c:val>
            <c:numRef>
              <c:f>Sheet1!$B$2</c:f>
              <c:numCache>
                <c:formatCode>General</c:formatCode>
                <c:ptCount val="1"/>
                <c:pt idx="0">
                  <c:v>4.9300000000000006</c:v>
                </c:pt>
              </c:numCache>
            </c:numRef>
          </c:val>
        </c:ser>
        <c:ser>
          <c:idx val="1"/>
          <c:order val="1"/>
          <c:tx>
            <c:strRef>
              <c:f>Sheet1!$C$1</c:f>
              <c:strCache>
                <c:ptCount val="1"/>
                <c:pt idx="0">
                  <c:v>Intentie</c:v>
                </c:pt>
              </c:strCache>
            </c:strRef>
          </c:tx>
          <c:spPr>
            <a:solidFill>
              <a:srgbClr val="FFCC00"/>
            </a:solidFill>
          </c:spPr>
          <c:invertIfNegative val="0"/>
          <c:dLbls>
            <c:dLbl>
              <c:idx val="0"/>
              <c:layout/>
              <c:tx>
                <c:rich>
                  <a:bodyPr/>
                  <a:lstStyle/>
                  <a:p>
                    <a:r>
                      <a:rPr lang="en-US" sz="1400" dirty="0"/>
                      <a:t>5.01</a:t>
                    </a:r>
                  </a:p>
                </c:rich>
              </c:tx>
              <c:showLegendKey val="0"/>
              <c:showVal val="1"/>
              <c:showCatName val="0"/>
              <c:showSerName val="0"/>
              <c:showPercent val="0"/>
              <c:showBubbleSize val="0"/>
            </c:dLbl>
            <c:spPr>
              <a:solidFill>
                <a:schemeClr val="bg1"/>
              </a:solidFill>
              <a:ln>
                <a:solidFill>
                  <a:schemeClr val="tx1"/>
                </a:solidFill>
              </a:ln>
            </c:spPr>
            <c:showLegendKey val="0"/>
            <c:showVal val="1"/>
            <c:showCatName val="0"/>
            <c:showSerName val="0"/>
            <c:showPercent val="0"/>
            <c:showBubbleSize val="0"/>
            <c:showLeaderLines val="0"/>
          </c:dLbls>
          <c:cat>
            <c:strRef>
              <c:f>Sheet1!$A$2</c:f>
              <c:strCache>
                <c:ptCount val="1"/>
                <c:pt idx="0">
                  <c:v>Studie 2</c:v>
                </c:pt>
              </c:strCache>
            </c:strRef>
          </c:cat>
          <c:val>
            <c:numRef>
              <c:f>Sheet1!$C$2</c:f>
              <c:numCache>
                <c:formatCode>General</c:formatCode>
                <c:ptCount val="1"/>
                <c:pt idx="0">
                  <c:v>5.01</c:v>
                </c:pt>
              </c:numCache>
            </c:numRef>
          </c:val>
        </c:ser>
        <c:ser>
          <c:idx val="2"/>
          <c:order val="2"/>
          <c:tx>
            <c:strRef>
              <c:f>Sheet1!$D$1</c:f>
              <c:strCache>
                <c:ptCount val="1"/>
                <c:pt idx="0">
                  <c:v>Liegen</c:v>
                </c:pt>
              </c:strCache>
            </c:strRef>
          </c:tx>
          <c:invertIfNegative val="0"/>
          <c:dLbls>
            <c:dLbl>
              <c:idx val="0"/>
              <c:layout/>
              <c:tx>
                <c:rich>
                  <a:bodyPr/>
                  <a:lstStyle/>
                  <a:p>
                    <a:r>
                      <a:rPr lang="en-US" sz="1400" dirty="0"/>
                      <a:t>5.28</a:t>
                    </a:r>
                  </a:p>
                </c:rich>
              </c:tx>
              <c:showLegendKey val="0"/>
              <c:showVal val="1"/>
              <c:showCatName val="0"/>
              <c:showSerName val="0"/>
              <c:showPercent val="0"/>
              <c:showBubbleSize val="0"/>
            </c:dLbl>
            <c:spPr>
              <a:solidFill>
                <a:schemeClr val="bg1"/>
              </a:solidFill>
              <a:ln>
                <a:solidFill>
                  <a:schemeClr val="tx1"/>
                </a:solidFill>
              </a:ln>
            </c:spPr>
            <c:showLegendKey val="0"/>
            <c:showVal val="1"/>
            <c:showCatName val="0"/>
            <c:showSerName val="0"/>
            <c:showPercent val="0"/>
            <c:showBubbleSize val="0"/>
            <c:showLeaderLines val="0"/>
          </c:dLbls>
          <c:cat>
            <c:strRef>
              <c:f>Sheet1!$A$2</c:f>
              <c:strCache>
                <c:ptCount val="1"/>
                <c:pt idx="0">
                  <c:v>Studie 2</c:v>
                </c:pt>
              </c:strCache>
            </c:strRef>
          </c:cat>
          <c:val>
            <c:numRef>
              <c:f>Sheet1!$D$2</c:f>
              <c:numCache>
                <c:formatCode>General</c:formatCode>
                <c:ptCount val="1"/>
                <c:pt idx="0">
                  <c:v>5.28</c:v>
                </c:pt>
              </c:numCache>
            </c:numRef>
          </c:val>
        </c:ser>
        <c:dLbls>
          <c:showLegendKey val="0"/>
          <c:showVal val="0"/>
          <c:showCatName val="0"/>
          <c:showSerName val="0"/>
          <c:showPercent val="0"/>
          <c:showBubbleSize val="0"/>
        </c:dLbls>
        <c:gapWidth val="150"/>
        <c:axId val="93277568"/>
        <c:axId val="93291648"/>
      </c:barChart>
      <c:catAx>
        <c:axId val="93277568"/>
        <c:scaling>
          <c:orientation val="minMax"/>
        </c:scaling>
        <c:delete val="0"/>
        <c:axPos val="b"/>
        <c:majorTickMark val="out"/>
        <c:minorTickMark val="none"/>
        <c:tickLblPos val="nextTo"/>
        <c:crossAx val="93291648"/>
        <c:crosses val="autoZero"/>
        <c:auto val="1"/>
        <c:lblAlgn val="ctr"/>
        <c:lblOffset val="100"/>
        <c:noMultiLvlLbl val="0"/>
      </c:catAx>
      <c:valAx>
        <c:axId val="93291648"/>
        <c:scaling>
          <c:orientation val="minMax"/>
          <c:max val="5.3"/>
          <c:min val="4.8"/>
        </c:scaling>
        <c:delete val="0"/>
        <c:axPos val="l"/>
        <c:numFmt formatCode="General" sourceLinked="1"/>
        <c:majorTickMark val="out"/>
        <c:minorTickMark val="none"/>
        <c:tickLblPos val="nextTo"/>
        <c:crossAx val="93277568"/>
        <c:crosses val="autoZero"/>
        <c:crossBetween val="between"/>
        <c:majorUnit val="0.1"/>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6B345-E0F4-4E77-873D-399DF8784586}"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nl-NL"/>
        </a:p>
      </dgm:t>
    </dgm:pt>
    <dgm:pt modelId="{21A19FF8-536F-444F-9317-CB0778B31E99}">
      <dgm:prSet phldrT="[Text]"/>
      <dgm:spPr>
        <a:solidFill>
          <a:srgbClr val="0070C0"/>
        </a:solidFill>
      </dgm:spPr>
      <dgm:t>
        <a:bodyPr/>
        <a:lstStyle/>
        <a:p>
          <a:r>
            <a:rPr lang="nl-NL" dirty="0" smtClean="0"/>
            <a:t>Positieve psychologie</a:t>
          </a:r>
          <a:endParaRPr lang="nl-NL" dirty="0"/>
        </a:p>
      </dgm:t>
    </dgm:pt>
    <dgm:pt modelId="{2432C3F6-37A9-4F8B-AFEC-A2787B8735AD}" type="parTrans" cxnId="{C0413138-93A6-4E08-A166-B030D8869990}">
      <dgm:prSet/>
      <dgm:spPr/>
      <dgm:t>
        <a:bodyPr/>
        <a:lstStyle/>
        <a:p>
          <a:endParaRPr lang="nl-NL"/>
        </a:p>
      </dgm:t>
    </dgm:pt>
    <dgm:pt modelId="{270F8C10-BE7B-40B2-85D1-69FC93080520}" type="sibTrans" cxnId="{C0413138-93A6-4E08-A166-B030D8869990}">
      <dgm:prSet/>
      <dgm:spPr>
        <a:solidFill>
          <a:srgbClr val="0070C0">
            <a:alpha val="49000"/>
          </a:srgbClr>
        </a:solidFill>
      </dgm:spPr>
      <dgm:t>
        <a:bodyPr/>
        <a:lstStyle/>
        <a:p>
          <a:endParaRPr lang="nl-NL"/>
        </a:p>
      </dgm:t>
    </dgm:pt>
    <dgm:pt modelId="{638CB21D-627F-4FB7-8E10-7418683AAFF5}">
      <dgm:prSet phldrT="[Text]"/>
      <dgm:spPr>
        <a:solidFill>
          <a:srgbClr val="0070C0"/>
        </a:solidFill>
      </dgm:spPr>
      <dgm:t>
        <a:bodyPr/>
        <a:lstStyle/>
        <a:p>
          <a:r>
            <a:rPr lang="nl-NL" dirty="0" smtClean="0"/>
            <a:t>Positieve technologie</a:t>
          </a:r>
          <a:endParaRPr lang="nl-NL" dirty="0"/>
        </a:p>
      </dgm:t>
    </dgm:pt>
    <dgm:pt modelId="{137D88FC-3E7B-4C0A-AF12-B443DD5A1485}" type="parTrans" cxnId="{CB1247C3-A9DD-4752-9001-8EDD1B042469}">
      <dgm:prSet/>
      <dgm:spPr/>
      <dgm:t>
        <a:bodyPr/>
        <a:lstStyle/>
        <a:p>
          <a:endParaRPr lang="nl-NL"/>
        </a:p>
      </dgm:t>
    </dgm:pt>
    <dgm:pt modelId="{2CC074FB-FE20-44E3-8EB5-59DC3AEDA5BE}" type="sibTrans" cxnId="{CB1247C3-A9DD-4752-9001-8EDD1B042469}">
      <dgm:prSet/>
      <dgm:spPr>
        <a:solidFill>
          <a:srgbClr val="0070C0">
            <a:alpha val="49000"/>
          </a:srgbClr>
        </a:solidFill>
      </dgm:spPr>
      <dgm:t>
        <a:bodyPr/>
        <a:lstStyle/>
        <a:p>
          <a:endParaRPr lang="nl-NL"/>
        </a:p>
      </dgm:t>
    </dgm:pt>
    <dgm:pt modelId="{BE20A163-4B69-4FB9-A34D-C76A11F23898}">
      <dgm:prSet phldrT="[Text]"/>
      <dgm:spPr>
        <a:solidFill>
          <a:srgbClr val="0070C0"/>
        </a:solidFill>
      </dgm:spPr>
      <dgm:t>
        <a:bodyPr/>
        <a:lstStyle/>
        <a:p>
          <a:r>
            <a:rPr lang="nl-NL" dirty="0" smtClean="0"/>
            <a:t>Narratieve psychologie</a:t>
          </a:r>
          <a:endParaRPr lang="nl-NL" dirty="0"/>
        </a:p>
      </dgm:t>
    </dgm:pt>
    <dgm:pt modelId="{3B67EE06-F449-4198-8A93-D3C606F12CF7}" type="parTrans" cxnId="{A69A6BF4-B0E7-47A5-A3AF-D0222F06D101}">
      <dgm:prSet/>
      <dgm:spPr/>
      <dgm:t>
        <a:bodyPr/>
        <a:lstStyle/>
        <a:p>
          <a:endParaRPr lang="nl-NL"/>
        </a:p>
      </dgm:t>
    </dgm:pt>
    <dgm:pt modelId="{044D118B-4DA8-4596-80E5-A649E28DA1AC}" type="sibTrans" cxnId="{A69A6BF4-B0E7-47A5-A3AF-D0222F06D101}">
      <dgm:prSet/>
      <dgm:spPr>
        <a:solidFill>
          <a:srgbClr val="0070C0">
            <a:alpha val="49000"/>
          </a:srgbClr>
        </a:solidFill>
      </dgm:spPr>
      <dgm:t>
        <a:bodyPr/>
        <a:lstStyle/>
        <a:p>
          <a:endParaRPr lang="nl-NL"/>
        </a:p>
      </dgm:t>
    </dgm:pt>
    <dgm:pt modelId="{19A6EA0E-82B9-44A5-B822-D796A51E6F7F}" type="pres">
      <dgm:prSet presAssocID="{36B6B345-E0F4-4E77-873D-399DF8784586}" presName="Name0" presStyleCnt="0">
        <dgm:presLayoutVars>
          <dgm:dir/>
          <dgm:resizeHandles val="exact"/>
        </dgm:presLayoutVars>
      </dgm:prSet>
      <dgm:spPr/>
      <dgm:t>
        <a:bodyPr/>
        <a:lstStyle/>
        <a:p>
          <a:endParaRPr lang="nl-NL"/>
        </a:p>
      </dgm:t>
    </dgm:pt>
    <dgm:pt modelId="{27C65A06-A9E1-4FFF-8FF5-272F69B3BCC4}" type="pres">
      <dgm:prSet presAssocID="{21A19FF8-536F-444F-9317-CB0778B31E99}" presName="node" presStyleLbl="node1" presStyleIdx="0" presStyleCnt="3">
        <dgm:presLayoutVars>
          <dgm:bulletEnabled val="1"/>
        </dgm:presLayoutVars>
      </dgm:prSet>
      <dgm:spPr/>
      <dgm:t>
        <a:bodyPr/>
        <a:lstStyle/>
        <a:p>
          <a:endParaRPr lang="nl-NL"/>
        </a:p>
      </dgm:t>
    </dgm:pt>
    <dgm:pt modelId="{0E32BFA5-2D28-427E-99C0-70E19AA26590}" type="pres">
      <dgm:prSet presAssocID="{270F8C10-BE7B-40B2-85D1-69FC93080520}" presName="sibTrans" presStyleLbl="sibTrans2D1" presStyleIdx="0" presStyleCnt="3"/>
      <dgm:spPr/>
      <dgm:t>
        <a:bodyPr/>
        <a:lstStyle/>
        <a:p>
          <a:endParaRPr lang="nl-NL"/>
        </a:p>
      </dgm:t>
    </dgm:pt>
    <dgm:pt modelId="{B6AD60AB-BBEF-4C1C-8AA1-25E6A0221B0A}" type="pres">
      <dgm:prSet presAssocID="{270F8C10-BE7B-40B2-85D1-69FC93080520}" presName="connectorText" presStyleLbl="sibTrans2D1" presStyleIdx="0" presStyleCnt="3"/>
      <dgm:spPr/>
      <dgm:t>
        <a:bodyPr/>
        <a:lstStyle/>
        <a:p>
          <a:endParaRPr lang="nl-NL"/>
        </a:p>
      </dgm:t>
    </dgm:pt>
    <dgm:pt modelId="{D75935DA-4EF5-4165-AA30-C81FE8D6876B}" type="pres">
      <dgm:prSet presAssocID="{638CB21D-627F-4FB7-8E10-7418683AAFF5}" presName="node" presStyleLbl="node1" presStyleIdx="1" presStyleCnt="3">
        <dgm:presLayoutVars>
          <dgm:bulletEnabled val="1"/>
        </dgm:presLayoutVars>
      </dgm:prSet>
      <dgm:spPr/>
      <dgm:t>
        <a:bodyPr/>
        <a:lstStyle/>
        <a:p>
          <a:endParaRPr lang="nl-NL"/>
        </a:p>
      </dgm:t>
    </dgm:pt>
    <dgm:pt modelId="{23032D1C-85DE-4310-9155-DBA9E3FD321B}" type="pres">
      <dgm:prSet presAssocID="{2CC074FB-FE20-44E3-8EB5-59DC3AEDA5BE}" presName="sibTrans" presStyleLbl="sibTrans2D1" presStyleIdx="1" presStyleCnt="3"/>
      <dgm:spPr/>
      <dgm:t>
        <a:bodyPr/>
        <a:lstStyle/>
        <a:p>
          <a:endParaRPr lang="nl-NL"/>
        </a:p>
      </dgm:t>
    </dgm:pt>
    <dgm:pt modelId="{F181C9D7-97AF-401D-9BDB-4808FB50BD56}" type="pres">
      <dgm:prSet presAssocID="{2CC074FB-FE20-44E3-8EB5-59DC3AEDA5BE}" presName="connectorText" presStyleLbl="sibTrans2D1" presStyleIdx="1" presStyleCnt="3"/>
      <dgm:spPr/>
      <dgm:t>
        <a:bodyPr/>
        <a:lstStyle/>
        <a:p>
          <a:endParaRPr lang="nl-NL"/>
        </a:p>
      </dgm:t>
    </dgm:pt>
    <dgm:pt modelId="{40FD804D-A873-4402-BFFE-19AB102A89F5}" type="pres">
      <dgm:prSet presAssocID="{BE20A163-4B69-4FB9-A34D-C76A11F23898}" presName="node" presStyleLbl="node1" presStyleIdx="2" presStyleCnt="3">
        <dgm:presLayoutVars>
          <dgm:bulletEnabled val="1"/>
        </dgm:presLayoutVars>
      </dgm:prSet>
      <dgm:spPr/>
      <dgm:t>
        <a:bodyPr/>
        <a:lstStyle/>
        <a:p>
          <a:endParaRPr lang="nl-NL"/>
        </a:p>
      </dgm:t>
    </dgm:pt>
    <dgm:pt modelId="{D5C2EA5B-C63D-46C1-84CD-EA43CE98FBFD}" type="pres">
      <dgm:prSet presAssocID="{044D118B-4DA8-4596-80E5-A649E28DA1AC}" presName="sibTrans" presStyleLbl="sibTrans2D1" presStyleIdx="2" presStyleCnt="3"/>
      <dgm:spPr/>
      <dgm:t>
        <a:bodyPr/>
        <a:lstStyle/>
        <a:p>
          <a:endParaRPr lang="nl-NL"/>
        </a:p>
      </dgm:t>
    </dgm:pt>
    <dgm:pt modelId="{B28E11D4-8957-4B81-B537-E70695776650}" type="pres">
      <dgm:prSet presAssocID="{044D118B-4DA8-4596-80E5-A649E28DA1AC}" presName="connectorText" presStyleLbl="sibTrans2D1" presStyleIdx="2" presStyleCnt="3"/>
      <dgm:spPr/>
      <dgm:t>
        <a:bodyPr/>
        <a:lstStyle/>
        <a:p>
          <a:endParaRPr lang="nl-NL"/>
        </a:p>
      </dgm:t>
    </dgm:pt>
  </dgm:ptLst>
  <dgm:cxnLst>
    <dgm:cxn modelId="{CB1247C3-A9DD-4752-9001-8EDD1B042469}" srcId="{36B6B345-E0F4-4E77-873D-399DF8784586}" destId="{638CB21D-627F-4FB7-8E10-7418683AAFF5}" srcOrd="1" destOrd="0" parTransId="{137D88FC-3E7B-4C0A-AF12-B443DD5A1485}" sibTransId="{2CC074FB-FE20-44E3-8EB5-59DC3AEDA5BE}"/>
    <dgm:cxn modelId="{E9CC9B5D-4510-4CBE-9996-0AE821835BF2}" type="presOf" srcId="{270F8C10-BE7B-40B2-85D1-69FC93080520}" destId="{0E32BFA5-2D28-427E-99C0-70E19AA26590}" srcOrd="0" destOrd="0" presId="urn:microsoft.com/office/officeart/2005/8/layout/cycle7"/>
    <dgm:cxn modelId="{9FC8F9AB-60D6-409E-B275-8C0FD0B31975}" type="presOf" srcId="{044D118B-4DA8-4596-80E5-A649E28DA1AC}" destId="{D5C2EA5B-C63D-46C1-84CD-EA43CE98FBFD}" srcOrd="0" destOrd="0" presId="urn:microsoft.com/office/officeart/2005/8/layout/cycle7"/>
    <dgm:cxn modelId="{79E4CE87-2C91-49C2-AB17-ACB9EE445CCB}" type="presOf" srcId="{2CC074FB-FE20-44E3-8EB5-59DC3AEDA5BE}" destId="{23032D1C-85DE-4310-9155-DBA9E3FD321B}" srcOrd="0" destOrd="0" presId="urn:microsoft.com/office/officeart/2005/8/layout/cycle7"/>
    <dgm:cxn modelId="{F4C94A0C-0B34-43F8-BEA8-E076ED738463}" type="presOf" srcId="{21A19FF8-536F-444F-9317-CB0778B31E99}" destId="{27C65A06-A9E1-4FFF-8FF5-272F69B3BCC4}" srcOrd="0" destOrd="0" presId="urn:microsoft.com/office/officeart/2005/8/layout/cycle7"/>
    <dgm:cxn modelId="{A69A6BF4-B0E7-47A5-A3AF-D0222F06D101}" srcId="{36B6B345-E0F4-4E77-873D-399DF8784586}" destId="{BE20A163-4B69-4FB9-A34D-C76A11F23898}" srcOrd="2" destOrd="0" parTransId="{3B67EE06-F449-4198-8A93-D3C606F12CF7}" sibTransId="{044D118B-4DA8-4596-80E5-A649E28DA1AC}"/>
    <dgm:cxn modelId="{05054977-8A3A-42AA-ABC1-242E8EEA7BFB}" type="presOf" srcId="{2CC074FB-FE20-44E3-8EB5-59DC3AEDA5BE}" destId="{F181C9D7-97AF-401D-9BDB-4808FB50BD56}" srcOrd="1" destOrd="0" presId="urn:microsoft.com/office/officeart/2005/8/layout/cycle7"/>
    <dgm:cxn modelId="{2581A6F1-7144-4F8B-8FDA-8AD1A7CC905F}" type="presOf" srcId="{044D118B-4DA8-4596-80E5-A649E28DA1AC}" destId="{B28E11D4-8957-4B81-B537-E70695776650}" srcOrd="1" destOrd="0" presId="urn:microsoft.com/office/officeart/2005/8/layout/cycle7"/>
    <dgm:cxn modelId="{4A6D565E-B40D-4EE1-A88A-5B5E6A8EF0FB}" type="presOf" srcId="{638CB21D-627F-4FB7-8E10-7418683AAFF5}" destId="{D75935DA-4EF5-4165-AA30-C81FE8D6876B}" srcOrd="0" destOrd="0" presId="urn:microsoft.com/office/officeart/2005/8/layout/cycle7"/>
    <dgm:cxn modelId="{25FEB543-3C2A-4ACE-A821-B197F2451A52}" type="presOf" srcId="{BE20A163-4B69-4FB9-A34D-C76A11F23898}" destId="{40FD804D-A873-4402-BFFE-19AB102A89F5}" srcOrd="0" destOrd="0" presId="urn:microsoft.com/office/officeart/2005/8/layout/cycle7"/>
    <dgm:cxn modelId="{8C0A0D34-04BA-43C3-B9AB-0BAF476325B4}" type="presOf" srcId="{36B6B345-E0F4-4E77-873D-399DF8784586}" destId="{19A6EA0E-82B9-44A5-B822-D796A51E6F7F}" srcOrd="0" destOrd="0" presId="urn:microsoft.com/office/officeart/2005/8/layout/cycle7"/>
    <dgm:cxn modelId="{C0413138-93A6-4E08-A166-B030D8869990}" srcId="{36B6B345-E0F4-4E77-873D-399DF8784586}" destId="{21A19FF8-536F-444F-9317-CB0778B31E99}" srcOrd="0" destOrd="0" parTransId="{2432C3F6-37A9-4F8B-AFEC-A2787B8735AD}" sibTransId="{270F8C10-BE7B-40B2-85D1-69FC93080520}"/>
    <dgm:cxn modelId="{00FCF743-E955-4BE9-A58D-4CD661EDFAF2}" type="presOf" srcId="{270F8C10-BE7B-40B2-85D1-69FC93080520}" destId="{B6AD60AB-BBEF-4C1C-8AA1-25E6A0221B0A}" srcOrd="1" destOrd="0" presId="urn:microsoft.com/office/officeart/2005/8/layout/cycle7"/>
    <dgm:cxn modelId="{3DF4C930-4CD9-4A06-B5A6-674C79C9E55D}" type="presParOf" srcId="{19A6EA0E-82B9-44A5-B822-D796A51E6F7F}" destId="{27C65A06-A9E1-4FFF-8FF5-272F69B3BCC4}" srcOrd="0" destOrd="0" presId="urn:microsoft.com/office/officeart/2005/8/layout/cycle7"/>
    <dgm:cxn modelId="{C5EDD22D-C9B3-467A-906C-4CE179DD7549}" type="presParOf" srcId="{19A6EA0E-82B9-44A5-B822-D796A51E6F7F}" destId="{0E32BFA5-2D28-427E-99C0-70E19AA26590}" srcOrd="1" destOrd="0" presId="urn:microsoft.com/office/officeart/2005/8/layout/cycle7"/>
    <dgm:cxn modelId="{A2D12A0D-3369-40E5-8F9D-2934A56FE5EB}" type="presParOf" srcId="{0E32BFA5-2D28-427E-99C0-70E19AA26590}" destId="{B6AD60AB-BBEF-4C1C-8AA1-25E6A0221B0A}" srcOrd="0" destOrd="0" presId="urn:microsoft.com/office/officeart/2005/8/layout/cycle7"/>
    <dgm:cxn modelId="{FE239877-F904-4D63-B581-5D5D0F56E482}" type="presParOf" srcId="{19A6EA0E-82B9-44A5-B822-D796A51E6F7F}" destId="{D75935DA-4EF5-4165-AA30-C81FE8D6876B}" srcOrd="2" destOrd="0" presId="urn:microsoft.com/office/officeart/2005/8/layout/cycle7"/>
    <dgm:cxn modelId="{C2C0D822-D426-428E-9897-314B490BBDA8}" type="presParOf" srcId="{19A6EA0E-82B9-44A5-B822-D796A51E6F7F}" destId="{23032D1C-85DE-4310-9155-DBA9E3FD321B}" srcOrd="3" destOrd="0" presId="urn:microsoft.com/office/officeart/2005/8/layout/cycle7"/>
    <dgm:cxn modelId="{2ADA54E1-6339-4DB4-AAD4-4136257AEDD7}" type="presParOf" srcId="{23032D1C-85DE-4310-9155-DBA9E3FD321B}" destId="{F181C9D7-97AF-401D-9BDB-4808FB50BD56}" srcOrd="0" destOrd="0" presId="urn:microsoft.com/office/officeart/2005/8/layout/cycle7"/>
    <dgm:cxn modelId="{93543FF8-8A90-4D8B-97B5-B43874F2B8FF}" type="presParOf" srcId="{19A6EA0E-82B9-44A5-B822-D796A51E6F7F}" destId="{40FD804D-A873-4402-BFFE-19AB102A89F5}" srcOrd="4" destOrd="0" presId="urn:microsoft.com/office/officeart/2005/8/layout/cycle7"/>
    <dgm:cxn modelId="{9385AFD0-5766-4D15-8E0C-02DA5625A26D}" type="presParOf" srcId="{19A6EA0E-82B9-44A5-B822-D796A51E6F7F}" destId="{D5C2EA5B-C63D-46C1-84CD-EA43CE98FBFD}" srcOrd="5" destOrd="0" presId="urn:microsoft.com/office/officeart/2005/8/layout/cycle7"/>
    <dgm:cxn modelId="{B0EBCE01-D077-484A-9D84-82F8777FC8E6}" type="presParOf" srcId="{D5C2EA5B-C63D-46C1-84CD-EA43CE98FBFD}" destId="{B28E11D4-8957-4B81-B537-E7069577665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473252-54D2-46EB-864F-5D944928C3F6}" type="doc">
      <dgm:prSet loTypeId="urn:microsoft.com/office/officeart/2005/8/layout/process2" loCatId="process" qsTypeId="urn:microsoft.com/office/officeart/2005/8/quickstyle/simple1" qsCatId="simple" csTypeId="urn:microsoft.com/office/officeart/2005/8/colors/accent1_2" csCatId="accent1" phldr="1"/>
      <dgm:spPr/>
    </dgm:pt>
    <dgm:pt modelId="{3BC921FB-B164-4839-806D-3E0A51F7474E}">
      <dgm:prSet phldrT="[Text]" custT="1"/>
      <dgm:spPr>
        <a:solidFill>
          <a:srgbClr val="0070C0"/>
        </a:solidFill>
      </dgm:spPr>
      <dgm:t>
        <a:bodyPr/>
        <a:lstStyle/>
        <a:p>
          <a:r>
            <a:rPr lang="nl-NL" sz="1800" dirty="0" smtClean="0"/>
            <a:t>Positieve </a:t>
          </a:r>
        </a:p>
        <a:p>
          <a:r>
            <a:rPr lang="nl-NL" sz="1800" dirty="0" smtClean="0"/>
            <a:t>psychologie</a:t>
          </a:r>
          <a:endParaRPr lang="nl-NL" sz="1800" dirty="0"/>
        </a:p>
      </dgm:t>
    </dgm:pt>
    <dgm:pt modelId="{E7912AC6-EAC0-419C-9929-64792190BC38}" type="parTrans" cxnId="{FC86D892-3D09-4D73-A4BC-E5ADE4A0D680}">
      <dgm:prSet/>
      <dgm:spPr/>
      <dgm:t>
        <a:bodyPr/>
        <a:lstStyle/>
        <a:p>
          <a:endParaRPr lang="nl-NL"/>
        </a:p>
      </dgm:t>
    </dgm:pt>
    <dgm:pt modelId="{CDBDF3EA-C1E1-4E9A-8AB9-E33DF3D867C4}" type="sibTrans" cxnId="{FC86D892-3D09-4D73-A4BC-E5ADE4A0D680}">
      <dgm:prSet/>
      <dgm:spPr>
        <a:solidFill>
          <a:srgbClr val="0070C0">
            <a:alpha val="33000"/>
          </a:srgbClr>
        </a:solidFill>
      </dgm:spPr>
      <dgm:t>
        <a:bodyPr/>
        <a:lstStyle/>
        <a:p>
          <a:endParaRPr lang="nl-NL"/>
        </a:p>
      </dgm:t>
    </dgm:pt>
    <dgm:pt modelId="{281D3695-0775-49A5-A930-5BEFDC2AAF29}">
      <dgm:prSet phldrT="[Text]" custT="1"/>
      <dgm:spPr>
        <a:solidFill>
          <a:srgbClr val="0070C0"/>
        </a:solidFill>
      </dgm:spPr>
      <dgm:t>
        <a:bodyPr/>
        <a:lstStyle/>
        <a:p>
          <a:r>
            <a:rPr lang="nl-NL" sz="2400" dirty="0" smtClean="0"/>
            <a:t>↑</a:t>
          </a:r>
          <a:r>
            <a:rPr lang="nl-NL" sz="1800" dirty="0" smtClean="0"/>
            <a:t> Welbevinden en veerkracht</a:t>
          </a:r>
          <a:endParaRPr lang="nl-NL" sz="1800" dirty="0"/>
        </a:p>
      </dgm:t>
    </dgm:pt>
    <dgm:pt modelId="{282AD919-1EE9-463C-AA1D-1D13C66446A1}" type="parTrans" cxnId="{829338B1-299D-4F2E-96BC-802B320EC0D1}">
      <dgm:prSet/>
      <dgm:spPr/>
      <dgm:t>
        <a:bodyPr/>
        <a:lstStyle/>
        <a:p>
          <a:endParaRPr lang="nl-NL"/>
        </a:p>
      </dgm:t>
    </dgm:pt>
    <dgm:pt modelId="{5DE9D670-4F26-4AEF-B1AA-F584B800A2F9}" type="sibTrans" cxnId="{829338B1-299D-4F2E-96BC-802B320EC0D1}">
      <dgm:prSet/>
      <dgm:spPr/>
      <dgm:t>
        <a:bodyPr/>
        <a:lstStyle/>
        <a:p>
          <a:endParaRPr lang="nl-NL"/>
        </a:p>
      </dgm:t>
    </dgm:pt>
    <dgm:pt modelId="{96F30C5E-0109-4448-9D44-B452F99A97B5}" type="pres">
      <dgm:prSet presAssocID="{1D473252-54D2-46EB-864F-5D944928C3F6}" presName="linearFlow" presStyleCnt="0">
        <dgm:presLayoutVars>
          <dgm:resizeHandles val="exact"/>
        </dgm:presLayoutVars>
      </dgm:prSet>
      <dgm:spPr/>
    </dgm:pt>
    <dgm:pt modelId="{7695C637-BA58-4E81-AEFE-446AF6FFBE78}" type="pres">
      <dgm:prSet presAssocID="{3BC921FB-B164-4839-806D-3E0A51F7474E}" presName="node" presStyleLbl="node1" presStyleIdx="0" presStyleCnt="2" custScaleX="26767" custScaleY="22977" custLinFactNeighborX="-355" custLinFactNeighborY="-2786">
        <dgm:presLayoutVars>
          <dgm:bulletEnabled val="1"/>
        </dgm:presLayoutVars>
      </dgm:prSet>
      <dgm:spPr/>
      <dgm:t>
        <a:bodyPr/>
        <a:lstStyle/>
        <a:p>
          <a:endParaRPr lang="nl-NL"/>
        </a:p>
      </dgm:t>
    </dgm:pt>
    <dgm:pt modelId="{60D8B669-FCA9-44A2-A002-B8E70F582FC9}" type="pres">
      <dgm:prSet presAssocID="{CDBDF3EA-C1E1-4E9A-8AB9-E33DF3D867C4}" presName="sibTrans" presStyleLbl="sibTrans2D1" presStyleIdx="0" presStyleCnt="1" custScaleX="129042" custScaleY="34967"/>
      <dgm:spPr/>
      <dgm:t>
        <a:bodyPr/>
        <a:lstStyle/>
        <a:p>
          <a:endParaRPr lang="nl-NL"/>
        </a:p>
      </dgm:t>
    </dgm:pt>
    <dgm:pt modelId="{3A787C1F-82CA-4811-A80D-0C1CD9BD767B}" type="pres">
      <dgm:prSet presAssocID="{CDBDF3EA-C1E1-4E9A-8AB9-E33DF3D867C4}" presName="connectorText" presStyleLbl="sibTrans2D1" presStyleIdx="0" presStyleCnt="1"/>
      <dgm:spPr/>
      <dgm:t>
        <a:bodyPr/>
        <a:lstStyle/>
        <a:p>
          <a:endParaRPr lang="nl-NL"/>
        </a:p>
      </dgm:t>
    </dgm:pt>
    <dgm:pt modelId="{D8B61143-65E0-4B7A-A9F9-F0CB0E769BED}" type="pres">
      <dgm:prSet presAssocID="{281D3695-0775-49A5-A930-5BEFDC2AAF29}" presName="node" presStyleLbl="node1" presStyleIdx="1" presStyleCnt="2" custScaleX="24581" custScaleY="19056" custLinFactNeighborX="-57" custLinFactNeighborY="-4482">
        <dgm:presLayoutVars>
          <dgm:bulletEnabled val="1"/>
        </dgm:presLayoutVars>
      </dgm:prSet>
      <dgm:spPr/>
      <dgm:t>
        <a:bodyPr/>
        <a:lstStyle/>
        <a:p>
          <a:endParaRPr lang="nl-NL"/>
        </a:p>
      </dgm:t>
    </dgm:pt>
  </dgm:ptLst>
  <dgm:cxnLst>
    <dgm:cxn modelId="{B43654ED-7A2C-41DF-858E-F998D8403C34}" type="presOf" srcId="{1D473252-54D2-46EB-864F-5D944928C3F6}" destId="{96F30C5E-0109-4448-9D44-B452F99A97B5}" srcOrd="0" destOrd="0" presId="urn:microsoft.com/office/officeart/2005/8/layout/process2"/>
    <dgm:cxn modelId="{F13DC575-2754-47C1-84C5-8B6909026205}" type="presOf" srcId="{3BC921FB-B164-4839-806D-3E0A51F7474E}" destId="{7695C637-BA58-4E81-AEFE-446AF6FFBE78}" srcOrd="0" destOrd="0" presId="urn:microsoft.com/office/officeart/2005/8/layout/process2"/>
    <dgm:cxn modelId="{FC86D892-3D09-4D73-A4BC-E5ADE4A0D680}" srcId="{1D473252-54D2-46EB-864F-5D944928C3F6}" destId="{3BC921FB-B164-4839-806D-3E0A51F7474E}" srcOrd="0" destOrd="0" parTransId="{E7912AC6-EAC0-419C-9929-64792190BC38}" sibTransId="{CDBDF3EA-C1E1-4E9A-8AB9-E33DF3D867C4}"/>
    <dgm:cxn modelId="{6BE62447-B88A-4BB5-9360-B3AA9FEDC918}" type="presOf" srcId="{CDBDF3EA-C1E1-4E9A-8AB9-E33DF3D867C4}" destId="{60D8B669-FCA9-44A2-A002-B8E70F582FC9}" srcOrd="0" destOrd="0" presId="urn:microsoft.com/office/officeart/2005/8/layout/process2"/>
    <dgm:cxn modelId="{0571FE2E-64A0-461F-B279-F09D94138008}" type="presOf" srcId="{CDBDF3EA-C1E1-4E9A-8AB9-E33DF3D867C4}" destId="{3A787C1F-82CA-4811-A80D-0C1CD9BD767B}" srcOrd="1" destOrd="0" presId="urn:microsoft.com/office/officeart/2005/8/layout/process2"/>
    <dgm:cxn modelId="{829338B1-299D-4F2E-96BC-802B320EC0D1}" srcId="{1D473252-54D2-46EB-864F-5D944928C3F6}" destId="{281D3695-0775-49A5-A930-5BEFDC2AAF29}" srcOrd="1" destOrd="0" parTransId="{282AD919-1EE9-463C-AA1D-1D13C66446A1}" sibTransId="{5DE9D670-4F26-4AEF-B1AA-F584B800A2F9}"/>
    <dgm:cxn modelId="{0E9E4484-59D9-48E0-803E-A23C94DF2853}" type="presOf" srcId="{281D3695-0775-49A5-A930-5BEFDC2AAF29}" destId="{D8B61143-65E0-4B7A-A9F9-F0CB0E769BED}" srcOrd="0" destOrd="0" presId="urn:microsoft.com/office/officeart/2005/8/layout/process2"/>
    <dgm:cxn modelId="{46E72A74-DF02-4342-B972-34D9C2B5CDD1}" type="presParOf" srcId="{96F30C5E-0109-4448-9D44-B452F99A97B5}" destId="{7695C637-BA58-4E81-AEFE-446AF6FFBE78}" srcOrd="0" destOrd="0" presId="urn:microsoft.com/office/officeart/2005/8/layout/process2"/>
    <dgm:cxn modelId="{E7F1C895-2DF9-4BFA-A81F-15EF6A8752A2}" type="presParOf" srcId="{96F30C5E-0109-4448-9D44-B452F99A97B5}" destId="{60D8B669-FCA9-44A2-A002-B8E70F582FC9}" srcOrd="1" destOrd="0" presId="urn:microsoft.com/office/officeart/2005/8/layout/process2"/>
    <dgm:cxn modelId="{2A0C3286-1265-46BF-BFD8-504B7713C454}" type="presParOf" srcId="{60D8B669-FCA9-44A2-A002-B8E70F582FC9}" destId="{3A787C1F-82CA-4811-A80D-0C1CD9BD767B}" srcOrd="0" destOrd="0" presId="urn:microsoft.com/office/officeart/2005/8/layout/process2"/>
    <dgm:cxn modelId="{3BE556C8-ED41-48A9-A0F4-97654C21FD65}" type="presParOf" srcId="{96F30C5E-0109-4448-9D44-B452F99A97B5}" destId="{D8B61143-65E0-4B7A-A9F9-F0CB0E769BED}"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473252-54D2-46EB-864F-5D944928C3F6}"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nl-NL"/>
        </a:p>
      </dgm:t>
    </dgm:pt>
    <dgm:pt modelId="{3BC921FB-B164-4839-806D-3E0A51F7474E}">
      <dgm:prSet phldrT="[Text]" custT="1"/>
      <dgm:spPr>
        <a:solidFill>
          <a:srgbClr val="0070C0"/>
        </a:solidFill>
      </dgm:spPr>
      <dgm:t>
        <a:bodyPr/>
        <a:lstStyle/>
        <a:p>
          <a:r>
            <a:rPr lang="nl-NL" sz="1800" dirty="0" smtClean="0"/>
            <a:t>Levensverhalen (incl. zelfbeeld en identiteits-herinneringen)</a:t>
          </a:r>
          <a:endParaRPr lang="nl-NL" sz="1800" dirty="0"/>
        </a:p>
      </dgm:t>
    </dgm:pt>
    <dgm:pt modelId="{E7912AC6-EAC0-419C-9929-64792190BC38}" type="parTrans" cxnId="{FC86D892-3D09-4D73-A4BC-E5ADE4A0D680}">
      <dgm:prSet/>
      <dgm:spPr/>
      <dgm:t>
        <a:bodyPr/>
        <a:lstStyle/>
        <a:p>
          <a:endParaRPr lang="nl-NL"/>
        </a:p>
      </dgm:t>
    </dgm:pt>
    <dgm:pt modelId="{CDBDF3EA-C1E1-4E9A-8AB9-E33DF3D867C4}" type="sibTrans" cxnId="{FC86D892-3D09-4D73-A4BC-E5ADE4A0D680}">
      <dgm:prSet/>
      <dgm:spPr/>
      <dgm:t>
        <a:bodyPr/>
        <a:lstStyle/>
        <a:p>
          <a:endParaRPr lang="nl-NL"/>
        </a:p>
      </dgm:t>
    </dgm:pt>
    <dgm:pt modelId="{96F30C5E-0109-4448-9D44-B452F99A97B5}" type="pres">
      <dgm:prSet presAssocID="{1D473252-54D2-46EB-864F-5D944928C3F6}" presName="linearFlow" presStyleCnt="0">
        <dgm:presLayoutVars>
          <dgm:resizeHandles val="exact"/>
        </dgm:presLayoutVars>
      </dgm:prSet>
      <dgm:spPr/>
      <dgm:t>
        <a:bodyPr/>
        <a:lstStyle/>
        <a:p>
          <a:endParaRPr lang="nl-NL"/>
        </a:p>
      </dgm:t>
    </dgm:pt>
    <dgm:pt modelId="{7695C637-BA58-4E81-AEFE-446AF6FFBE78}" type="pres">
      <dgm:prSet presAssocID="{3BC921FB-B164-4839-806D-3E0A51F7474E}" presName="node" presStyleLbl="node1" presStyleIdx="0" presStyleCnt="1" custScaleX="20908" custScaleY="22977" custLinFactNeighborX="-1681" custLinFactNeighborY="-34104">
        <dgm:presLayoutVars>
          <dgm:bulletEnabled val="1"/>
        </dgm:presLayoutVars>
      </dgm:prSet>
      <dgm:spPr/>
      <dgm:t>
        <a:bodyPr/>
        <a:lstStyle/>
        <a:p>
          <a:endParaRPr lang="nl-NL"/>
        </a:p>
      </dgm:t>
    </dgm:pt>
  </dgm:ptLst>
  <dgm:cxnLst>
    <dgm:cxn modelId="{FC86D892-3D09-4D73-A4BC-E5ADE4A0D680}" srcId="{1D473252-54D2-46EB-864F-5D944928C3F6}" destId="{3BC921FB-B164-4839-806D-3E0A51F7474E}" srcOrd="0" destOrd="0" parTransId="{E7912AC6-EAC0-419C-9929-64792190BC38}" sibTransId="{CDBDF3EA-C1E1-4E9A-8AB9-E33DF3D867C4}"/>
    <dgm:cxn modelId="{386881B7-36A2-478E-87F5-B1553C833740}" type="presOf" srcId="{1D473252-54D2-46EB-864F-5D944928C3F6}" destId="{96F30C5E-0109-4448-9D44-B452F99A97B5}" srcOrd="0" destOrd="0" presId="urn:microsoft.com/office/officeart/2005/8/layout/process2"/>
    <dgm:cxn modelId="{E1A65E0A-C050-43FE-B080-0599975D0E26}" type="presOf" srcId="{3BC921FB-B164-4839-806D-3E0A51F7474E}" destId="{7695C637-BA58-4E81-AEFE-446AF6FFBE78}" srcOrd="0" destOrd="0" presId="urn:microsoft.com/office/officeart/2005/8/layout/process2"/>
    <dgm:cxn modelId="{09C9B635-83F3-4E3C-9419-3006179FDE6E}" type="presParOf" srcId="{96F30C5E-0109-4448-9D44-B452F99A97B5}" destId="{7695C637-BA58-4E81-AEFE-446AF6FFBE78}"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473252-54D2-46EB-864F-5D944928C3F6}" type="doc">
      <dgm:prSet loTypeId="urn:microsoft.com/office/officeart/2005/8/layout/process2" loCatId="process" qsTypeId="urn:microsoft.com/office/officeart/2005/8/quickstyle/simple1" qsCatId="simple" csTypeId="urn:microsoft.com/office/officeart/2005/8/colors/accent1_2" csCatId="accent1" phldr="1"/>
      <dgm:spPr/>
    </dgm:pt>
    <dgm:pt modelId="{3BC921FB-B164-4839-806D-3E0A51F7474E}">
      <dgm:prSet phldrT="[Text]" custT="1"/>
      <dgm:spPr>
        <a:solidFill>
          <a:srgbClr val="0070C0"/>
        </a:solidFill>
      </dgm:spPr>
      <dgm:t>
        <a:bodyPr/>
        <a:lstStyle/>
        <a:p>
          <a:r>
            <a:rPr lang="nl-NL" sz="1800" dirty="0" smtClean="0"/>
            <a:t>Technologie</a:t>
          </a:r>
        </a:p>
      </dgm:t>
    </dgm:pt>
    <dgm:pt modelId="{E7912AC6-EAC0-419C-9929-64792190BC38}" type="parTrans" cxnId="{FC86D892-3D09-4D73-A4BC-E5ADE4A0D680}">
      <dgm:prSet/>
      <dgm:spPr/>
      <dgm:t>
        <a:bodyPr/>
        <a:lstStyle/>
        <a:p>
          <a:endParaRPr lang="nl-NL"/>
        </a:p>
      </dgm:t>
    </dgm:pt>
    <dgm:pt modelId="{CDBDF3EA-C1E1-4E9A-8AB9-E33DF3D867C4}" type="sibTrans" cxnId="{FC86D892-3D09-4D73-A4BC-E5ADE4A0D680}">
      <dgm:prSet/>
      <dgm:spPr>
        <a:solidFill>
          <a:srgbClr val="0070C0">
            <a:alpha val="36000"/>
          </a:srgbClr>
        </a:solidFill>
      </dgm:spPr>
      <dgm:t>
        <a:bodyPr/>
        <a:lstStyle/>
        <a:p>
          <a:endParaRPr lang="nl-NL"/>
        </a:p>
      </dgm:t>
    </dgm:pt>
    <dgm:pt modelId="{281D3695-0775-49A5-A930-5BEFDC2AAF29}">
      <dgm:prSet phldrT="[Text]" custT="1"/>
      <dgm:spPr>
        <a:solidFill>
          <a:srgbClr val="0070C0"/>
        </a:solidFill>
      </dgm:spPr>
      <dgm:t>
        <a:bodyPr/>
        <a:lstStyle/>
        <a:p>
          <a:r>
            <a:rPr lang="nl-NL" sz="1800" dirty="0" smtClean="0"/>
            <a:t>Welbevinden en veerkracht</a:t>
          </a:r>
          <a:endParaRPr lang="nl-NL" sz="1800" dirty="0"/>
        </a:p>
      </dgm:t>
    </dgm:pt>
    <dgm:pt modelId="{282AD919-1EE9-463C-AA1D-1D13C66446A1}" type="parTrans" cxnId="{829338B1-299D-4F2E-96BC-802B320EC0D1}">
      <dgm:prSet/>
      <dgm:spPr/>
      <dgm:t>
        <a:bodyPr/>
        <a:lstStyle/>
        <a:p>
          <a:endParaRPr lang="nl-NL"/>
        </a:p>
      </dgm:t>
    </dgm:pt>
    <dgm:pt modelId="{5DE9D670-4F26-4AEF-B1AA-F584B800A2F9}" type="sibTrans" cxnId="{829338B1-299D-4F2E-96BC-802B320EC0D1}">
      <dgm:prSet/>
      <dgm:spPr/>
      <dgm:t>
        <a:bodyPr/>
        <a:lstStyle/>
        <a:p>
          <a:endParaRPr lang="nl-NL"/>
        </a:p>
      </dgm:t>
    </dgm:pt>
    <dgm:pt modelId="{96F30C5E-0109-4448-9D44-B452F99A97B5}" type="pres">
      <dgm:prSet presAssocID="{1D473252-54D2-46EB-864F-5D944928C3F6}" presName="linearFlow" presStyleCnt="0">
        <dgm:presLayoutVars>
          <dgm:resizeHandles val="exact"/>
        </dgm:presLayoutVars>
      </dgm:prSet>
      <dgm:spPr/>
    </dgm:pt>
    <dgm:pt modelId="{7695C637-BA58-4E81-AEFE-446AF6FFBE78}" type="pres">
      <dgm:prSet presAssocID="{3BC921FB-B164-4839-806D-3E0A51F7474E}" presName="node" presStyleLbl="node1" presStyleIdx="0" presStyleCnt="2" custScaleX="26767" custScaleY="22977" custLinFactNeighborX="-59" custLinFactNeighborY="-5726">
        <dgm:presLayoutVars>
          <dgm:bulletEnabled val="1"/>
        </dgm:presLayoutVars>
      </dgm:prSet>
      <dgm:spPr/>
      <dgm:t>
        <a:bodyPr/>
        <a:lstStyle/>
        <a:p>
          <a:endParaRPr lang="nl-NL"/>
        </a:p>
      </dgm:t>
    </dgm:pt>
    <dgm:pt modelId="{60D8B669-FCA9-44A2-A002-B8E70F582FC9}" type="pres">
      <dgm:prSet presAssocID="{CDBDF3EA-C1E1-4E9A-8AB9-E33DF3D867C4}" presName="sibTrans" presStyleLbl="sibTrans2D1" presStyleIdx="0" presStyleCnt="1" custScaleX="129042" custScaleY="34967"/>
      <dgm:spPr/>
      <dgm:t>
        <a:bodyPr/>
        <a:lstStyle/>
        <a:p>
          <a:endParaRPr lang="nl-NL"/>
        </a:p>
      </dgm:t>
    </dgm:pt>
    <dgm:pt modelId="{3A787C1F-82CA-4811-A80D-0C1CD9BD767B}" type="pres">
      <dgm:prSet presAssocID="{CDBDF3EA-C1E1-4E9A-8AB9-E33DF3D867C4}" presName="connectorText" presStyleLbl="sibTrans2D1" presStyleIdx="0" presStyleCnt="1"/>
      <dgm:spPr/>
      <dgm:t>
        <a:bodyPr/>
        <a:lstStyle/>
        <a:p>
          <a:endParaRPr lang="nl-NL"/>
        </a:p>
      </dgm:t>
    </dgm:pt>
    <dgm:pt modelId="{D8B61143-65E0-4B7A-A9F9-F0CB0E769BED}" type="pres">
      <dgm:prSet presAssocID="{281D3695-0775-49A5-A930-5BEFDC2AAF29}" presName="node" presStyleLbl="node1" presStyleIdx="1" presStyleCnt="2" custScaleX="24581" custScaleY="19056" custLinFactNeighborX="218" custLinFactNeighborY="-6657">
        <dgm:presLayoutVars>
          <dgm:bulletEnabled val="1"/>
        </dgm:presLayoutVars>
      </dgm:prSet>
      <dgm:spPr/>
      <dgm:t>
        <a:bodyPr/>
        <a:lstStyle/>
        <a:p>
          <a:endParaRPr lang="nl-NL"/>
        </a:p>
      </dgm:t>
    </dgm:pt>
  </dgm:ptLst>
  <dgm:cxnLst>
    <dgm:cxn modelId="{B8B6204A-4954-45C0-B305-8929C03C7FB9}" type="presOf" srcId="{281D3695-0775-49A5-A930-5BEFDC2AAF29}" destId="{D8B61143-65E0-4B7A-A9F9-F0CB0E769BED}" srcOrd="0" destOrd="0" presId="urn:microsoft.com/office/officeart/2005/8/layout/process2"/>
    <dgm:cxn modelId="{FC86D892-3D09-4D73-A4BC-E5ADE4A0D680}" srcId="{1D473252-54D2-46EB-864F-5D944928C3F6}" destId="{3BC921FB-B164-4839-806D-3E0A51F7474E}" srcOrd="0" destOrd="0" parTransId="{E7912AC6-EAC0-419C-9929-64792190BC38}" sibTransId="{CDBDF3EA-C1E1-4E9A-8AB9-E33DF3D867C4}"/>
    <dgm:cxn modelId="{2136BFF1-1CD1-407E-BE7A-C8E2DFBA47DC}" type="presOf" srcId="{3BC921FB-B164-4839-806D-3E0A51F7474E}" destId="{7695C637-BA58-4E81-AEFE-446AF6FFBE78}" srcOrd="0" destOrd="0" presId="urn:microsoft.com/office/officeart/2005/8/layout/process2"/>
    <dgm:cxn modelId="{829338B1-299D-4F2E-96BC-802B320EC0D1}" srcId="{1D473252-54D2-46EB-864F-5D944928C3F6}" destId="{281D3695-0775-49A5-A930-5BEFDC2AAF29}" srcOrd="1" destOrd="0" parTransId="{282AD919-1EE9-463C-AA1D-1D13C66446A1}" sibTransId="{5DE9D670-4F26-4AEF-B1AA-F584B800A2F9}"/>
    <dgm:cxn modelId="{5BA6A31E-3AEC-46BC-8589-94DF322CDB9D}" type="presOf" srcId="{1D473252-54D2-46EB-864F-5D944928C3F6}" destId="{96F30C5E-0109-4448-9D44-B452F99A97B5}" srcOrd="0" destOrd="0" presId="urn:microsoft.com/office/officeart/2005/8/layout/process2"/>
    <dgm:cxn modelId="{2DF1C562-857F-46FD-9983-A0F14DE51CFC}" type="presOf" srcId="{CDBDF3EA-C1E1-4E9A-8AB9-E33DF3D867C4}" destId="{3A787C1F-82CA-4811-A80D-0C1CD9BD767B}" srcOrd="1" destOrd="0" presId="urn:microsoft.com/office/officeart/2005/8/layout/process2"/>
    <dgm:cxn modelId="{E3016087-DD39-4947-9E0E-20B5BF41B749}" type="presOf" srcId="{CDBDF3EA-C1E1-4E9A-8AB9-E33DF3D867C4}" destId="{60D8B669-FCA9-44A2-A002-B8E70F582FC9}" srcOrd="0" destOrd="0" presId="urn:microsoft.com/office/officeart/2005/8/layout/process2"/>
    <dgm:cxn modelId="{DDC9FC0F-DB1E-46B6-B1B2-C4CCD8442B89}" type="presParOf" srcId="{96F30C5E-0109-4448-9D44-B452F99A97B5}" destId="{7695C637-BA58-4E81-AEFE-446AF6FFBE78}" srcOrd="0" destOrd="0" presId="urn:microsoft.com/office/officeart/2005/8/layout/process2"/>
    <dgm:cxn modelId="{C283B772-D51F-4018-B998-F19FAC3054AE}" type="presParOf" srcId="{96F30C5E-0109-4448-9D44-B452F99A97B5}" destId="{60D8B669-FCA9-44A2-A002-B8E70F582FC9}" srcOrd="1" destOrd="0" presId="urn:microsoft.com/office/officeart/2005/8/layout/process2"/>
    <dgm:cxn modelId="{68209671-4E8A-49AA-B3DA-E3E9793C5635}" type="presParOf" srcId="{60D8B669-FCA9-44A2-A002-B8E70F582FC9}" destId="{3A787C1F-82CA-4811-A80D-0C1CD9BD767B}" srcOrd="0" destOrd="0" presId="urn:microsoft.com/office/officeart/2005/8/layout/process2"/>
    <dgm:cxn modelId="{FB484D92-821D-4A23-BA0F-CB2B915358AE}" type="presParOf" srcId="{96F30C5E-0109-4448-9D44-B452F99A97B5}" destId="{D8B61143-65E0-4B7A-A9F9-F0CB0E769BED}"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65A06-A9E1-4FFF-8FF5-272F69B3BCC4}">
      <dsp:nvSpPr>
        <dsp:cNvPr id="0" name=""/>
        <dsp:cNvSpPr/>
      </dsp:nvSpPr>
      <dsp:spPr>
        <a:xfrm>
          <a:off x="2638099" y="178"/>
          <a:ext cx="1842151" cy="92107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nl-NL" sz="2300" kern="1200" dirty="0" smtClean="0"/>
            <a:t>Positieve psychologie</a:t>
          </a:r>
          <a:endParaRPr lang="nl-NL" sz="2300" kern="1200" dirty="0"/>
        </a:p>
      </dsp:txBody>
      <dsp:txXfrm>
        <a:off x="2665076" y="27155"/>
        <a:ext cx="1788197" cy="867121"/>
      </dsp:txXfrm>
    </dsp:sp>
    <dsp:sp modelId="{0E32BFA5-2D28-427E-99C0-70E19AA26590}">
      <dsp:nvSpPr>
        <dsp:cNvPr id="0" name=""/>
        <dsp:cNvSpPr/>
      </dsp:nvSpPr>
      <dsp:spPr>
        <a:xfrm rot="3600000">
          <a:off x="3838890" y="1619193"/>
          <a:ext cx="964387" cy="322376"/>
        </a:xfrm>
        <a:prstGeom prst="leftRightArrow">
          <a:avLst>
            <a:gd name="adj1" fmla="val 60000"/>
            <a:gd name="adj2" fmla="val 50000"/>
          </a:avLst>
        </a:prstGeom>
        <a:solidFill>
          <a:srgbClr val="0070C0">
            <a:alpha val="49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l-NL" sz="1400" kern="1200"/>
        </a:p>
      </dsp:txBody>
      <dsp:txXfrm>
        <a:off x="3935603" y="1683668"/>
        <a:ext cx="770961" cy="193426"/>
      </dsp:txXfrm>
    </dsp:sp>
    <dsp:sp modelId="{D75935DA-4EF5-4165-AA30-C81FE8D6876B}">
      <dsp:nvSpPr>
        <dsp:cNvPr id="0" name=""/>
        <dsp:cNvSpPr/>
      </dsp:nvSpPr>
      <dsp:spPr>
        <a:xfrm>
          <a:off x="4161917" y="2639508"/>
          <a:ext cx="1842151" cy="92107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nl-NL" sz="2300" kern="1200" dirty="0" smtClean="0"/>
            <a:t>Positieve technologie</a:t>
          </a:r>
          <a:endParaRPr lang="nl-NL" sz="2300" kern="1200" dirty="0"/>
        </a:p>
      </dsp:txBody>
      <dsp:txXfrm>
        <a:off x="4188894" y="2666485"/>
        <a:ext cx="1788197" cy="867121"/>
      </dsp:txXfrm>
    </dsp:sp>
    <dsp:sp modelId="{23032D1C-85DE-4310-9155-DBA9E3FD321B}">
      <dsp:nvSpPr>
        <dsp:cNvPr id="0" name=""/>
        <dsp:cNvSpPr/>
      </dsp:nvSpPr>
      <dsp:spPr>
        <a:xfrm rot="10800000">
          <a:off x="3076981" y="2938858"/>
          <a:ext cx="964387" cy="322376"/>
        </a:xfrm>
        <a:prstGeom prst="leftRightArrow">
          <a:avLst>
            <a:gd name="adj1" fmla="val 60000"/>
            <a:gd name="adj2" fmla="val 50000"/>
          </a:avLst>
        </a:prstGeom>
        <a:solidFill>
          <a:srgbClr val="0070C0">
            <a:alpha val="49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l-NL" sz="1400" kern="1200"/>
        </a:p>
      </dsp:txBody>
      <dsp:txXfrm rot="10800000">
        <a:off x="3173694" y="3003333"/>
        <a:ext cx="770961" cy="193426"/>
      </dsp:txXfrm>
    </dsp:sp>
    <dsp:sp modelId="{40FD804D-A873-4402-BFFE-19AB102A89F5}">
      <dsp:nvSpPr>
        <dsp:cNvPr id="0" name=""/>
        <dsp:cNvSpPr/>
      </dsp:nvSpPr>
      <dsp:spPr>
        <a:xfrm>
          <a:off x="1114281" y="2639508"/>
          <a:ext cx="1842151" cy="92107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nl-NL" sz="2300" kern="1200" dirty="0" smtClean="0"/>
            <a:t>Narratieve psychologie</a:t>
          </a:r>
          <a:endParaRPr lang="nl-NL" sz="2300" kern="1200" dirty="0"/>
        </a:p>
      </dsp:txBody>
      <dsp:txXfrm>
        <a:off x="1141258" y="2666485"/>
        <a:ext cx="1788197" cy="867121"/>
      </dsp:txXfrm>
    </dsp:sp>
    <dsp:sp modelId="{D5C2EA5B-C63D-46C1-84CD-EA43CE98FBFD}">
      <dsp:nvSpPr>
        <dsp:cNvPr id="0" name=""/>
        <dsp:cNvSpPr/>
      </dsp:nvSpPr>
      <dsp:spPr>
        <a:xfrm rot="18000000">
          <a:off x="2315072" y="1619193"/>
          <a:ext cx="964387" cy="322376"/>
        </a:xfrm>
        <a:prstGeom prst="leftRightArrow">
          <a:avLst>
            <a:gd name="adj1" fmla="val 60000"/>
            <a:gd name="adj2" fmla="val 50000"/>
          </a:avLst>
        </a:prstGeom>
        <a:solidFill>
          <a:srgbClr val="0070C0">
            <a:alpha val="49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l-NL" sz="1400" kern="1200"/>
        </a:p>
      </dsp:txBody>
      <dsp:txXfrm>
        <a:off x="2411785" y="1683668"/>
        <a:ext cx="770961" cy="193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5C637-BA58-4E81-AEFE-446AF6FFBE78}">
      <dsp:nvSpPr>
        <dsp:cNvPr id="0" name=""/>
        <dsp:cNvSpPr/>
      </dsp:nvSpPr>
      <dsp:spPr>
        <a:xfrm>
          <a:off x="2304214" y="0"/>
          <a:ext cx="2314941" cy="1103980"/>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t>Positieve </a:t>
          </a:r>
        </a:p>
        <a:p>
          <a:pPr lvl="0" algn="ctr" defTabSz="800100">
            <a:lnSpc>
              <a:spcPct val="90000"/>
            </a:lnSpc>
            <a:spcBef>
              <a:spcPct val="0"/>
            </a:spcBef>
            <a:spcAft>
              <a:spcPct val="35000"/>
            </a:spcAft>
          </a:pPr>
          <a:r>
            <a:rPr lang="nl-NL" sz="1800" kern="1200" dirty="0" smtClean="0"/>
            <a:t>psychologie</a:t>
          </a:r>
          <a:endParaRPr lang="nl-NL" sz="1800" kern="1200" dirty="0"/>
        </a:p>
      </dsp:txBody>
      <dsp:txXfrm>
        <a:off x="2336548" y="32334"/>
        <a:ext cx="2250273" cy="1039312"/>
      </dsp:txXfrm>
    </dsp:sp>
    <dsp:sp modelId="{60D8B669-FCA9-44A2-A002-B8E70F582FC9}">
      <dsp:nvSpPr>
        <dsp:cNvPr id="0" name=""/>
        <dsp:cNvSpPr/>
      </dsp:nvSpPr>
      <dsp:spPr>
        <a:xfrm rot="5373116">
          <a:off x="2368778" y="1868877"/>
          <a:ext cx="2212323" cy="756029"/>
        </a:xfrm>
        <a:prstGeom prst="rightArrow">
          <a:avLst>
            <a:gd name="adj1" fmla="val 60000"/>
            <a:gd name="adj2" fmla="val 50000"/>
          </a:avLst>
        </a:prstGeom>
        <a:solidFill>
          <a:srgbClr val="0070C0">
            <a:alpha val="33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nl-NL" sz="5500" kern="1200"/>
        </a:p>
      </dsp:txBody>
      <dsp:txXfrm rot="-5400000">
        <a:off x="3247244" y="1140734"/>
        <a:ext cx="453617" cy="1985514"/>
      </dsp:txXfrm>
    </dsp:sp>
    <dsp:sp modelId="{D8B61143-65E0-4B7A-A9F9-F0CB0E769BED}">
      <dsp:nvSpPr>
        <dsp:cNvPr id="0" name=""/>
        <dsp:cNvSpPr/>
      </dsp:nvSpPr>
      <dsp:spPr>
        <a:xfrm>
          <a:off x="2424515" y="3389805"/>
          <a:ext cx="2125885" cy="915587"/>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nl-NL" sz="2400" kern="1200" dirty="0" smtClean="0"/>
            <a:t>↑</a:t>
          </a:r>
          <a:r>
            <a:rPr lang="nl-NL" sz="1800" kern="1200" dirty="0" smtClean="0"/>
            <a:t> Welbevinden en veerkracht</a:t>
          </a:r>
          <a:endParaRPr lang="nl-NL" sz="1800" kern="1200" dirty="0"/>
        </a:p>
      </dsp:txBody>
      <dsp:txXfrm>
        <a:off x="2451332" y="3416622"/>
        <a:ext cx="2072251" cy="861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5C637-BA58-4E81-AEFE-446AF6FFBE78}">
      <dsp:nvSpPr>
        <dsp:cNvPr id="0" name=""/>
        <dsp:cNvSpPr/>
      </dsp:nvSpPr>
      <dsp:spPr>
        <a:xfrm>
          <a:off x="2133640" y="216044"/>
          <a:ext cx="2341053" cy="11018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t>Levensverhalen (incl. zelfbeeld en identiteits-herinneringen)</a:t>
          </a:r>
          <a:endParaRPr lang="nl-NL" sz="1800" kern="1200" dirty="0"/>
        </a:p>
      </dsp:txBody>
      <dsp:txXfrm>
        <a:off x="2165911" y="248315"/>
        <a:ext cx="2276511" cy="1037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5C637-BA58-4E81-AEFE-446AF6FFBE78}">
      <dsp:nvSpPr>
        <dsp:cNvPr id="0" name=""/>
        <dsp:cNvSpPr/>
      </dsp:nvSpPr>
      <dsp:spPr>
        <a:xfrm>
          <a:off x="2329814" y="0"/>
          <a:ext cx="2314941" cy="1103980"/>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t>Technologie</a:t>
          </a:r>
        </a:p>
      </dsp:txBody>
      <dsp:txXfrm>
        <a:off x="2362148" y="32334"/>
        <a:ext cx="2250273" cy="1039312"/>
      </dsp:txXfrm>
    </dsp:sp>
    <dsp:sp modelId="{60D8B669-FCA9-44A2-A002-B8E70F582FC9}">
      <dsp:nvSpPr>
        <dsp:cNvPr id="0" name=""/>
        <dsp:cNvSpPr/>
      </dsp:nvSpPr>
      <dsp:spPr>
        <a:xfrm rot="5373824">
          <a:off x="2465774" y="1794162"/>
          <a:ext cx="2067695" cy="756029"/>
        </a:xfrm>
        <a:prstGeom prst="rightArrow">
          <a:avLst>
            <a:gd name="adj1" fmla="val 60000"/>
            <a:gd name="adj2" fmla="val 50000"/>
          </a:avLst>
        </a:prstGeom>
        <a:solidFill>
          <a:srgbClr val="0070C0">
            <a:alpha val="36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nl-NL" sz="5500" kern="1200"/>
        </a:p>
      </dsp:txBody>
      <dsp:txXfrm rot="-5400000">
        <a:off x="3271949" y="1138333"/>
        <a:ext cx="453617" cy="1840886"/>
      </dsp:txXfrm>
    </dsp:sp>
    <dsp:sp modelId="{D8B61143-65E0-4B7A-A9F9-F0CB0E769BED}">
      <dsp:nvSpPr>
        <dsp:cNvPr id="0" name=""/>
        <dsp:cNvSpPr/>
      </dsp:nvSpPr>
      <dsp:spPr>
        <a:xfrm>
          <a:off x="2448298" y="3240375"/>
          <a:ext cx="2125885" cy="915587"/>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t>Welbevinden en veerkracht</a:t>
          </a:r>
          <a:endParaRPr lang="nl-NL" sz="1800" kern="1200" dirty="0"/>
        </a:p>
      </dsp:txBody>
      <dsp:txXfrm>
        <a:off x="2475115" y="3267192"/>
        <a:ext cx="2072251" cy="86195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838" cy="488950"/>
          </a:xfrm>
          <a:prstGeom prst="rect">
            <a:avLst/>
          </a:prstGeom>
        </p:spPr>
        <p:txBody>
          <a:bodyPr vert="horz" lIns="89904" tIns="44952" rIns="89904" bIns="44952" rtlCol="0"/>
          <a:lstStyle>
            <a:lvl1pPr algn="l">
              <a:defRPr sz="1200"/>
            </a:lvl1pPr>
          </a:lstStyle>
          <a:p>
            <a:pPr>
              <a:defRPr/>
            </a:pPr>
            <a:endParaRPr lang="nl-NL"/>
          </a:p>
        </p:txBody>
      </p:sp>
      <p:sp>
        <p:nvSpPr>
          <p:cNvPr id="3" name="Date Placeholder 2"/>
          <p:cNvSpPr>
            <a:spLocks noGrp="1"/>
          </p:cNvSpPr>
          <p:nvPr>
            <p:ph type="dt" sz="quarter" idx="1"/>
          </p:nvPr>
        </p:nvSpPr>
        <p:spPr>
          <a:xfrm>
            <a:off x="3776663" y="0"/>
            <a:ext cx="2890837" cy="488950"/>
          </a:xfrm>
          <a:prstGeom prst="rect">
            <a:avLst/>
          </a:prstGeom>
        </p:spPr>
        <p:txBody>
          <a:bodyPr vert="horz" lIns="89904" tIns="44952" rIns="89904" bIns="44952" rtlCol="0"/>
          <a:lstStyle>
            <a:lvl1pPr algn="r">
              <a:defRPr sz="1200"/>
            </a:lvl1pPr>
          </a:lstStyle>
          <a:p>
            <a:pPr>
              <a:defRPr/>
            </a:pPr>
            <a:fld id="{0240E5BE-B163-4811-A185-DEEFA8DFAAB8}" type="datetimeFigureOut">
              <a:rPr lang="nl-NL"/>
              <a:pPr>
                <a:defRPr/>
              </a:pPr>
              <a:t>28-11-2014</a:t>
            </a:fld>
            <a:endParaRPr lang="nl-NL"/>
          </a:p>
        </p:txBody>
      </p:sp>
      <p:sp>
        <p:nvSpPr>
          <p:cNvPr id="4" name="Footer Placeholder 3"/>
          <p:cNvSpPr>
            <a:spLocks noGrp="1"/>
          </p:cNvSpPr>
          <p:nvPr>
            <p:ph type="ftr" sz="quarter" idx="2"/>
          </p:nvPr>
        </p:nvSpPr>
        <p:spPr>
          <a:xfrm>
            <a:off x="0" y="9285288"/>
            <a:ext cx="2890838" cy="488950"/>
          </a:xfrm>
          <a:prstGeom prst="rect">
            <a:avLst/>
          </a:prstGeom>
        </p:spPr>
        <p:txBody>
          <a:bodyPr vert="horz" lIns="89904" tIns="44952" rIns="89904" bIns="44952" rtlCol="0" anchor="b"/>
          <a:lstStyle>
            <a:lvl1pPr algn="l">
              <a:defRPr sz="1200"/>
            </a:lvl1pPr>
          </a:lstStyle>
          <a:p>
            <a:pPr>
              <a:defRPr/>
            </a:pPr>
            <a:endParaRPr lang="nl-NL"/>
          </a:p>
        </p:txBody>
      </p:sp>
      <p:sp>
        <p:nvSpPr>
          <p:cNvPr id="5" name="Slide Number Placeholder 4"/>
          <p:cNvSpPr>
            <a:spLocks noGrp="1"/>
          </p:cNvSpPr>
          <p:nvPr>
            <p:ph type="sldNum" sz="quarter" idx="3"/>
          </p:nvPr>
        </p:nvSpPr>
        <p:spPr>
          <a:xfrm>
            <a:off x="3776663" y="9285288"/>
            <a:ext cx="2890837" cy="488950"/>
          </a:xfrm>
          <a:prstGeom prst="rect">
            <a:avLst/>
          </a:prstGeom>
        </p:spPr>
        <p:txBody>
          <a:bodyPr vert="horz" lIns="89904" tIns="44952" rIns="89904" bIns="44952" rtlCol="0" anchor="b"/>
          <a:lstStyle>
            <a:lvl1pPr algn="r">
              <a:defRPr sz="1200"/>
            </a:lvl1pPr>
          </a:lstStyle>
          <a:p>
            <a:pPr>
              <a:defRPr/>
            </a:pPr>
            <a:fld id="{BF4E8FE6-461A-4D6B-9208-772C2229D0F6}" type="slidenum">
              <a:rPr lang="nl-NL"/>
              <a:pPr>
                <a:defRPr/>
              </a:pPr>
              <a:t>‹#›</a:t>
            </a:fld>
            <a:endParaRPr lang="nl-NL"/>
          </a:p>
        </p:txBody>
      </p:sp>
    </p:spTree>
    <p:extLst>
      <p:ext uri="{BB962C8B-B14F-4D97-AF65-F5344CB8AC3E}">
        <p14:creationId xmlns:p14="http://schemas.microsoft.com/office/powerpoint/2010/main" val="1948362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Rot="1" noChangeAspect="1" noChangeArrowheads="1" noTextEdit="1"/>
          </p:cNvSpPr>
          <p:nvPr>
            <p:ph type="sldImg"/>
          </p:nvPr>
        </p:nvSpPr>
        <p:spPr bwMode="auto">
          <a:xfrm>
            <a:off x="892175" y="733425"/>
            <a:ext cx="4884738" cy="36655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4" name="Rectangle 2"/>
          <p:cNvSpPr>
            <a:spLocks noGrp="1" noChangeArrowheads="1"/>
          </p:cNvSpPr>
          <p:nvPr>
            <p:ph type="body" sz="quarter" idx="1"/>
          </p:nvPr>
        </p:nvSpPr>
        <p:spPr bwMode="auto">
          <a:xfrm>
            <a:off x="666750" y="4643438"/>
            <a:ext cx="5335588" cy="4398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89904" tIns="44952" rIns="89904" bIns="449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296544370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nl-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nl-NL" smtClean="0"/>
              <a:t>‘Documentatie en expertise centrum’ nieuwe theseopdrachten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a:xfrm>
            <a:off x="3777607" y="9285337"/>
            <a:ext cx="2889938" cy="488791"/>
          </a:xfrm>
          <a:prstGeom prst="rect">
            <a:avLst/>
          </a:prstGeom>
        </p:spPr>
        <p:txBody>
          <a:bodyPr/>
          <a:lstStyle/>
          <a:p>
            <a:fld id="{7DE1BD2A-F24E-4ECA-82B3-08C5D5A627D6}" type="slidenum">
              <a:rPr lang="nl-NL" smtClean="0"/>
              <a:pPr/>
              <a:t>11</a:t>
            </a:fld>
            <a:endParaRPr lang="nl-NL"/>
          </a:p>
        </p:txBody>
      </p:sp>
    </p:spTree>
    <p:extLst>
      <p:ext uri="{BB962C8B-B14F-4D97-AF65-F5344CB8AC3E}">
        <p14:creationId xmlns:p14="http://schemas.microsoft.com/office/powerpoint/2010/main" val="1329442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smtClean="0"/>
          </a:p>
          <a:p>
            <a:endParaRPr lang="nl-NL" noProof="0" dirty="0" smtClean="0"/>
          </a:p>
          <a:p>
            <a:endParaRPr lang="nl-NL" baseline="0" dirty="0" smtClean="0">
              <a:sym typeface="Wingdings" pitchFamily="2" charset="2"/>
            </a:endParaRPr>
          </a:p>
        </p:txBody>
      </p:sp>
      <p:sp>
        <p:nvSpPr>
          <p:cNvPr id="4" name="Slide Number Placeholder 3"/>
          <p:cNvSpPr>
            <a:spLocks noGrp="1"/>
          </p:cNvSpPr>
          <p:nvPr>
            <p:ph type="sldNum" sz="quarter" idx="10"/>
          </p:nvPr>
        </p:nvSpPr>
        <p:spPr>
          <a:xfrm>
            <a:off x="3777607" y="9285337"/>
            <a:ext cx="2889938" cy="488791"/>
          </a:xfrm>
          <a:prstGeom prst="rect">
            <a:avLst/>
          </a:prstGeom>
        </p:spPr>
        <p:txBody>
          <a:bodyPr/>
          <a:lstStyle/>
          <a:p>
            <a:fld id="{7DE1BD2A-F24E-4ECA-82B3-08C5D5A627D6}" type="slidenum">
              <a:rPr lang="nl-NL" smtClean="0">
                <a:solidFill>
                  <a:prstClr val="black"/>
                </a:solidFill>
              </a:rPr>
              <a:pPr/>
              <a:t>12</a:t>
            </a:fld>
            <a:endParaRPr lang="nl-NL">
              <a:solidFill>
                <a:prstClr val="black"/>
              </a:solidFill>
            </a:endParaRPr>
          </a:p>
        </p:txBody>
      </p:sp>
    </p:spTree>
    <p:extLst>
      <p:ext uri="{BB962C8B-B14F-4D97-AF65-F5344CB8AC3E}">
        <p14:creationId xmlns:p14="http://schemas.microsoft.com/office/powerpoint/2010/main" val="3758321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baseline="0" noProof="0" dirty="0" smtClean="0"/>
              <a:t>Hier zien jullie de resultaten: </a:t>
            </a:r>
          </a:p>
          <a:p>
            <a:endParaRPr lang="nl-NL" baseline="0" noProof="0" dirty="0" smtClean="0"/>
          </a:p>
          <a:p>
            <a:r>
              <a:rPr lang="nl-NL" baseline="0" noProof="0" dirty="0" smtClean="0"/>
              <a:t>Huidgeleiding was significant hoger tijdens liegen dan waarheid vertellen. </a:t>
            </a:r>
          </a:p>
          <a:p>
            <a:r>
              <a:rPr lang="nl-NL" baseline="0" noProof="0" dirty="0" smtClean="0"/>
              <a:t>Maar dit keer vonden wij dat huidgeleiding hoger was tijdens het vertellen van waarheid met de intentie om te liegen. </a:t>
            </a:r>
          </a:p>
          <a:p>
            <a:endParaRPr lang="nl-NL" baseline="0" noProof="0" dirty="0" smtClean="0"/>
          </a:p>
          <a:p>
            <a:endParaRPr lang="nl-NL" baseline="0" dirty="0" smtClean="0"/>
          </a:p>
          <a:p>
            <a:endParaRPr lang="nl-NL" baseline="0" dirty="0" smtClean="0"/>
          </a:p>
        </p:txBody>
      </p:sp>
      <p:sp>
        <p:nvSpPr>
          <p:cNvPr id="4" name="Slide Number Placeholder 3"/>
          <p:cNvSpPr>
            <a:spLocks noGrp="1"/>
          </p:cNvSpPr>
          <p:nvPr>
            <p:ph type="sldNum" sz="quarter" idx="10"/>
          </p:nvPr>
        </p:nvSpPr>
        <p:spPr>
          <a:xfrm>
            <a:off x="3777607" y="9285337"/>
            <a:ext cx="2889938" cy="488791"/>
          </a:xfrm>
          <a:prstGeom prst="rect">
            <a:avLst/>
          </a:prstGeom>
        </p:spPr>
        <p:txBody>
          <a:bodyPr/>
          <a:lstStyle/>
          <a:p>
            <a:fld id="{7DE1BD2A-F24E-4ECA-82B3-08C5D5A627D6}" type="slidenum">
              <a:rPr lang="nl-NL" smtClean="0">
                <a:solidFill>
                  <a:prstClr val="black"/>
                </a:solidFill>
              </a:rPr>
              <a:pPr/>
              <a:t>13</a:t>
            </a:fld>
            <a:endParaRPr lang="nl-NL">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t>Social problems (MB):</a:t>
            </a: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After this course, the student is able to identify and to analyze how social problems are constructed and controlled by policy makers and governance actors </a:t>
            </a:r>
            <a:endParaRPr lang="en-US" sz="1200"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t>Public &amp; Private Policing (</a:t>
            </a:r>
            <a:r>
              <a:rPr lang="en-US" sz="1200" dirty="0" err="1" smtClean="0"/>
              <a:t>vak</a:t>
            </a:r>
            <a:r>
              <a:rPr lang="en-US" sz="1200" dirty="0" smtClean="0"/>
              <a:t> MB):</a:t>
            </a:r>
            <a:endParaRPr lang="nl-NL" dirty="0" smtClean="0"/>
          </a:p>
          <a:p>
            <a:r>
              <a:rPr lang="nl-NL" dirty="0" smtClean="0"/>
              <a:t>Studenten kennis laten maken met het functioneren van de publieke en private politie in de openbare veiligheidszorg en met de voornaamste sociaalwetenschappelijke theorieën die dat functioneren verklaren. </a:t>
            </a:r>
            <a:endParaRPr lang="nl-NL" dirty="0"/>
          </a:p>
        </p:txBody>
      </p:sp>
    </p:spTree>
    <p:extLst>
      <p:ext uri="{BB962C8B-B14F-4D97-AF65-F5344CB8AC3E}">
        <p14:creationId xmlns:p14="http://schemas.microsoft.com/office/powerpoint/2010/main" val="183795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nl-NL"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nl-NL"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nl-NL"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Rot="1" noChangeAspect="1" noChangeArrowheads="1" noTextEdit="1"/>
          </p:cNvSpPr>
          <p:nvPr>
            <p:ph type="sldImg"/>
          </p:nvPr>
        </p:nvSpPr>
        <p:spPr>
          <a:solidFill>
            <a:srgbClr val="FFFFFF"/>
          </a:solidFill>
          <a:ln/>
        </p:spPr>
      </p:sp>
      <p:sp>
        <p:nvSpPr>
          <p:cNvPr id="30723" name="Rectangle 2"/>
          <p:cNvSpPr>
            <a:spLocks noGrp="1" noChangeArrowheads="1"/>
          </p:cNvSpPr>
          <p:nvPr>
            <p:ph type="body" idx="1"/>
          </p:nvPr>
        </p:nvSpPr>
        <p:spPr>
          <a:noFill/>
        </p:spPr>
        <p:txBody>
          <a:bodyPr/>
          <a:lstStyle/>
          <a:p>
            <a:pPr marL="38100" eaLnBrk="1" hangingPunct="1">
              <a:spcBef>
                <a:spcPts val="400"/>
              </a:spcBef>
            </a:pPr>
            <a:r>
              <a:rPr lang="en-US" smtClean="0">
                <a:solidFill>
                  <a:srgbClr val="000000"/>
                </a:solidFill>
                <a:cs typeface="Arial" charset="0"/>
                <a:sym typeface="Arial" charset="0"/>
              </a:rP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Rot="1" noChangeAspect="1" noChangeArrowheads="1" noTextEdit="1"/>
          </p:cNvSpPr>
          <p:nvPr>
            <p:ph type="sldImg"/>
          </p:nvPr>
        </p:nvSpPr>
        <p:spPr>
          <a:solidFill>
            <a:srgbClr val="FFFFFF"/>
          </a:solidFill>
          <a:ln/>
        </p:spPr>
      </p:sp>
      <p:sp>
        <p:nvSpPr>
          <p:cNvPr id="31747" name="Rectangle 2"/>
          <p:cNvSpPr>
            <a:spLocks noGrp="1" noChangeArrowheads="1"/>
          </p:cNvSpPr>
          <p:nvPr>
            <p:ph type="body" idx="1"/>
          </p:nvPr>
        </p:nvSpPr>
        <p:spPr>
          <a:noFill/>
        </p:spPr>
        <p:txBody>
          <a:bodyPr/>
          <a:lstStyle/>
          <a:p>
            <a:pPr marL="38100" eaLnBrk="1" hangingPunct="1">
              <a:spcBef>
                <a:spcPts val="400"/>
              </a:spcBef>
            </a:pPr>
            <a:r>
              <a:rPr lang="en-US" dirty="0" smtClean="0">
                <a:solidFill>
                  <a:srgbClr val="000000"/>
                </a:solidFill>
                <a:cs typeface="Arial" charset="0"/>
                <a:sym typeface="Arial"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nl-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nl-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CP: </a:t>
            </a:r>
            <a:r>
              <a:rPr lang="nl-NL" dirty="0"/>
              <a:t>Dus, in het kort¸ wordt naast het automatiseren van een bewegingssequentie, ook de integratie van de bewegingssequentie met een tweede (toonteltaak) geautomatiseerd?</a:t>
            </a:r>
            <a:endParaRPr lang="nl-NL" i="0" dirty="0" smtClean="0"/>
          </a:p>
          <a:p>
            <a:r>
              <a:rPr lang="nl-NL" dirty="0" smtClean="0"/>
              <a:t>HF</a:t>
            </a:r>
          </a:p>
          <a:p>
            <a:r>
              <a:rPr lang="nl-NL" dirty="0" smtClean="0"/>
              <a:t>TC:  zij</a:t>
            </a:r>
            <a:r>
              <a:rPr lang="nl-NL" baseline="0" dirty="0" smtClean="0"/>
              <a:t>n de nieuwe computers / technische systemen die worden gemaakt creatief maken? eerst onderzoek bij de mens doen; wat is creativiteit voor de mens? Hoe werken die processen? Op basis hiervan creativiteit van de computer beoordelen. </a:t>
            </a:r>
            <a:endParaRPr lang="en-US" dirty="0"/>
          </a:p>
        </p:txBody>
      </p:sp>
      <p:sp>
        <p:nvSpPr>
          <p:cNvPr id="4" name="Slide Number Placeholder 3"/>
          <p:cNvSpPr>
            <a:spLocks noGrp="1"/>
          </p:cNvSpPr>
          <p:nvPr>
            <p:ph type="sldNum" sz="quarter" idx="10"/>
          </p:nvPr>
        </p:nvSpPr>
        <p:spPr>
          <a:xfrm>
            <a:off x="3777128" y="9285785"/>
            <a:ext cx="2890405" cy="488480"/>
          </a:xfrm>
          <a:prstGeom prst="rect">
            <a:avLst/>
          </a:prstGeom>
        </p:spPr>
        <p:txBody>
          <a:bodyPr lIns="89776" tIns="44888" rIns="89776" bIns="44888"/>
          <a:lstStyle/>
          <a:p>
            <a:fld id="{7DE1BD2A-F24E-4ECA-82B3-08C5D5A627D6}" type="slidenum">
              <a:rPr lang="nl-NL" smtClean="0">
                <a:solidFill>
                  <a:prstClr val="black"/>
                </a:solidFill>
              </a:rPr>
              <a:pPr/>
              <a:t>32</a:t>
            </a:fld>
            <a:endParaRPr lang="nl-NL">
              <a:solidFill>
                <a:prstClr val="black"/>
              </a:solidFill>
            </a:endParaRPr>
          </a:p>
        </p:txBody>
      </p:sp>
    </p:spTree>
    <p:extLst>
      <p:ext uri="{BB962C8B-B14F-4D97-AF65-F5344CB8AC3E}">
        <p14:creationId xmlns:p14="http://schemas.microsoft.com/office/powerpoint/2010/main" val="3875777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Dit is de master die je volgt wanneer je psychotherapeut, klinisch psycholoog wil worden.</a:t>
            </a:r>
            <a:br>
              <a:rPr lang="en-US" altLang="en-US" smtClean="0">
                <a:ea typeface="ＭＳ Ｐゴシック" pitchFamily="34" charset="-128"/>
              </a:rPr>
            </a:br>
            <a:r>
              <a:rPr lang="en-US" altLang="en-US" smtClean="0">
                <a:ea typeface="ＭＳ Ｐゴシック" pitchFamily="34" charset="-128"/>
              </a:rPr>
              <a:t>Dus als je wilt voldoen aan de voorwaarden om in Nederland een Gzopleiding te gaan volgen of een specialistatie tot psychotherapeut in Duitsland. De master heet echter PPT omdat je heel specifiek, naast klinsische vaardigheden, geschoold wordt in positieve psychologie (een focus op welbevinden als meer dan de afwezigheid van ziekte) en de toepassing van technologie in onderzoek en binnen interventies (in de GGZ). Beide zaken worden op geen enkele andere universiteit in NL toegevoegd en gezien de grote rol die technologie op dit moment speelt in de GGZ (inclusief discussies over vergroten van zelfmanagement, behandelen op afstand, focus op welbevinden en preventie) zit je goed!  </a:t>
            </a:r>
          </a:p>
        </p:txBody>
      </p:sp>
      <p:sp>
        <p:nvSpPr>
          <p:cNvPr id="51204"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08E517-8737-4541-95BB-E98CBAD7E633}" type="slidenum">
              <a:rPr lang="nl-NL" altLang="en-US">
                <a:solidFill>
                  <a:srgbClr val="000000"/>
                </a:solidFill>
              </a:rPr>
              <a:pPr eaLnBrk="1" hangingPunct="1"/>
              <a:t>68</a:t>
            </a:fld>
            <a:endParaRPr lang="nl-NL"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2228"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9855533-FB4C-4846-9848-CE6F43838B41}" type="slidenum">
              <a:rPr lang="nl-NL" altLang="en-US">
                <a:solidFill>
                  <a:prstClr val="black"/>
                </a:solidFill>
              </a:rPr>
              <a:pPr eaLnBrk="1" hangingPunct="1"/>
              <a:t>69</a:t>
            </a:fld>
            <a:endParaRPr lang="nl-NL"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3252"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8F8AAE8-F88D-4501-978D-067CB1F74512}" type="slidenum">
              <a:rPr lang="nl-NL" altLang="en-US">
                <a:solidFill>
                  <a:prstClr val="black"/>
                </a:solidFill>
              </a:rPr>
              <a:pPr eaLnBrk="1" hangingPunct="1"/>
              <a:t>70</a:t>
            </a:fld>
            <a:endParaRPr lang="nl-NL"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4276"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849244-CE1C-4B14-9AD9-BA14B789BB4A}" type="slidenum">
              <a:rPr lang="nl-NL" altLang="en-US">
                <a:solidFill>
                  <a:prstClr val="black"/>
                </a:solidFill>
              </a:rPr>
              <a:pPr eaLnBrk="1" hangingPunct="1"/>
              <a:t>71</a:t>
            </a:fld>
            <a:endParaRPr lang="nl-NL"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5300"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DA98D58-35BA-4D1C-A4D2-649005B417C2}" type="slidenum">
              <a:rPr lang="nl-NL" altLang="en-US">
                <a:solidFill>
                  <a:prstClr val="black"/>
                </a:solidFill>
              </a:rPr>
              <a:pPr eaLnBrk="1" hangingPunct="1"/>
              <a:t>72</a:t>
            </a:fld>
            <a:endParaRPr lang="nl-NL"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6324"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332877C-0525-41DD-A813-4371CD63FAF3}" type="slidenum">
              <a:rPr lang="nl-NL" altLang="en-US">
                <a:solidFill>
                  <a:prstClr val="black"/>
                </a:solidFill>
              </a:rPr>
              <a:pPr eaLnBrk="1" hangingPunct="1"/>
              <a:t>73</a:t>
            </a:fld>
            <a:endParaRPr lang="nl-NL"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7348"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3465C86-E0D0-46FD-A14F-0448A19AD4A0}" type="slidenum">
              <a:rPr lang="nl-NL" altLang="en-US">
                <a:solidFill>
                  <a:prstClr val="black"/>
                </a:solidFill>
              </a:rPr>
              <a:pPr eaLnBrk="1" hangingPunct="1"/>
              <a:t>74</a:t>
            </a:fld>
            <a:endParaRPr lang="nl-NL"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58372"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926F961-D583-475A-942E-78C8C474A35B}" type="slidenum">
              <a:rPr lang="nl-NL" altLang="en-US">
                <a:solidFill>
                  <a:prstClr val="black"/>
                </a:solidFill>
              </a:rPr>
              <a:pPr eaLnBrk="1" hangingPunct="1"/>
              <a:t>75</a:t>
            </a:fld>
            <a:endParaRPr lang="nl-NL"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solidFill>
            <a:srgbClr val="FFFFFF"/>
          </a:solidFill>
          <a:ln/>
        </p:spPr>
      </p:sp>
      <p:sp>
        <p:nvSpPr>
          <p:cNvPr id="20483" name="Rectangle 2"/>
          <p:cNvSpPr>
            <a:spLocks noGrp="1" noChangeArrowheads="1"/>
          </p:cNvSpPr>
          <p:nvPr>
            <p:ph type="body" idx="1"/>
          </p:nvPr>
        </p:nvSpPr>
        <p:spPr>
          <a:noFill/>
        </p:spPr>
        <p:txBody>
          <a:bodyPr/>
          <a:lstStyle/>
          <a:p>
            <a:pPr marL="263525" indent="-223838" eaLnBrk="1" hangingPunct="1">
              <a:spcBef>
                <a:spcPts val="400"/>
              </a:spcBef>
              <a:buFontTx/>
              <a:buAutoNum type="arabicPeriod"/>
            </a:pPr>
            <a:endParaRPr lang="en-US" dirty="0" smtClean="0">
              <a:solidFill>
                <a:srgbClr val="000000"/>
              </a:solidFill>
              <a:cs typeface="Arial" charset="0"/>
              <a:sym typeface="Arial" charset="0"/>
            </a:endParaRPr>
          </a:p>
          <a:p>
            <a:pPr marL="263525" indent="-223838" eaLnBrk="1" hangingPunct="1">
              <a:spcBef>
                <a:spcPts val="400"/>
              </a:spcBef>
              <a:buFontTx/>
              <a:buAutoNum type="arabicPeriod"/>
            </a:pPr>
            <a:r>
              <a:rPr lang="en-US" dirty="0" smtClean="0">
                <a:solidFill>
                  <a:srgbClr val="000000"/>
                </a:solidFill>
                <a:cs typeface="Arial" charset="0"/>
                <a:sym typeface="Arial" charset="0"/>
              </a:rPr>
              <a:t> Hoe </a:t>
            </a:r>
            <a:r>
              <a:rPr lang="en-US" dirty="0" err="1" smtClean="0">
                <a:solidFill>
                  <a:srgbClr val="000000"/>
                </a:solidFill>
                <a:cs typeface="Arial" charset="0"/>
                <a:sym typeface="Arial" charset="0"/>
              </a:rPr>
              <a:t>gaan</a:t>
            </a:r>
            <a:r>
              <a:rPr lang="en-US" dirty="0" smtClean="0">
                <a:solidFill>
                  <a:srgbClr val="000000"/>
                </a:solidFill>
                <a:cs typeface="Arial" charset="0"/>
                <a:sym typeface="Arial" charset="0"/>
              </a:rPr>
              <a:t> we </a:t>
            </a:r>
            <a:r>
              <a:rPr lang="en-US" dirty="0" err="1" smtClean="0">
                <a:solidFill>
                  <a:srgbClr val="000000"/>
                </a:solidFill>
                <a:cs typeface="Arial" charset="0"/>
                <a:sym typeface="Arial" charset="0"/>
              </a:rPr>
              <a:t>om</a:t>
            </a:r>
            <a:r>
              <a:rPr lang="en-US" dirty="0" smtClean="0">
                <a:solidFill>
                  <a:srgbClr val="000000"/>
                </a:solidFill>
                <a:cs typeface="Arial" charset="0"/>
                <a:sym typeface="Arial" charset="0"/>
              </a:rPr>
              <a:t> met </a:t>
            </a:r>
            <a:r>
              <a:rPr lang="en-US" dirty="0" err="1" smtClean="0">
                <a:solidFill>
                  <a:srgbClr val="000000"/>
                </a:solidFill>
                <a:cs typeface="Arial" charset="0"/>
                <a:sym typeface="Arial" charset="0"/>
              </a:rPr>
              <a:t>conflicten</a:t>
            </a:r>
            <a:r>
              <a:rPr lang="en-US" dirty="0" smtClean="0">
                <a:solidFill>
                  <a:srgbClr val="000000"/>
                </a:solidFill>
                <a:cs typeface="Arial" charset="0"/>
                <a:sym typeface="Arial" charset="0"/>
              </a:rPr>
              <a:t> en </a:t>
            </a:r>
            <a:r>
              <a:rPr lang="en-US" dirty="0" err="1" smtClean="0">
                <a:solidFill>
                  <a:srgbClr val="000000"/>
                </a:solidFill>
                <a:cs typeface="Arial" charset="0"/>
                <a:sym typeface="Arial" charset="0"/>
              </a:rPr>
              <a:t>crisisincidenten</a:t>
            </a:r>
            <a:r>
              <a:rPr lang="en-US" dirty="0" smtClean="0">
                <a:solidFill>
                  <a:srgbClr val="000000"/>
                </a:solidFill>
                <a:cs typeface="Arial" charset="0"/>
                <a:sym typeface="Arial" charset="0"/>
              </a:rPr>
              <a:t> die </a:t>
            </a:r>
            <a:r>
              <a:rPr lang="en-US" dirty="0" err="1" smtClean="0">
                <a:solidFill>
                  <a:srgbClr val="000000"/>
                </a:solidFill>
                <a:cs typeface="Arial" charset="0"/>
                <a:sym typeface="Arial" charset="0"/>
              </a:rPr>
              <a:t>een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bedreiging</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vormen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voor</a:t>
            </a:r>
            <a:r>
              <a:rPr lang="en-US" dirty="0" smtClean="0">
                <a:solidFill>
                  <a:srgbClr val="000000"/>
                </a:solidFill>
                <a:cs typeface="Arial" charset="0"/>
                <a:sym typeface="Arial" charset="0"/>
              </a:rPr>
              <a:t> de </a:t>
            </a:r>
            <a:r>
              <a:rPr lang="en-US" dirty="0" err="1" smtClean="0">
                <a:solidFill>
                  <a:srgbClr val="000000"/>
                </a:solidFill>
                <a:cs typeface="Arial" charset="0"/>
                <a:sym typeface="Arial" charset="0"/>
              </a:rPr>
              <a:t>veiligheid</a:t>
            </a:r>
            <a:r>
              <a:rPr lang="en-US" dirty="0" smtClean="0">
                <a:solidFill>
                  <a:srgbClr val="000000"/>
                </a:solidFill>
                <a:cs typeface="Arial" charset="0"/>
                <a:sym typeface="Arial" charset="0"/>
              </a:rPr>
              <a:t> van </a:t>
            </a:r>
            <a:r>
              <a:rPr lang="en-US" dirty="0" err="1" smtClean="0">
                <a:solidFill>
                  <a:srgbClr val="000000"/>
                </a:solidFill>
                <a:cs typeface="Arial" charset="0"/>
                <a:sym typeface="Arial" charset="0"/>
              </a:rPr>
              <a:t>mensen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Dit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gaat</a:t>
            </a:r>
            <a:r>
              <a:rPr lang="en-US" dirty="0" smtClean="0">
                <a:solidFill>
                  <a:srgbClr val="000000"/>
                </a:solidFill>
                <a:cs typeface="Arial" charset="0"/>
                <a:sym typeface="Arial" charset="0"/>
              </a:rPr>
              <a:t> over de </a:t>
            </a:r>
            <a:r>
              <a:rPr lang="en-US" dirty="0" err="1" smtClean="0">
                <a:solidFill>
                  <a:srgbClr val="000000"/>
                </a:solidFill>
                <a:cs typeface="Arial" charset="0"/>
                <a:sym typeface="Arial" charset="0"/>
              </a:rPr>
              <a:t>manier</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waarop</a:t>
            </a:r>
            <a:r>
              <a:rPr lang="en-US" dirty="0" smtClean="0">
                <a:solidFill>
                  <a:srgbClr val="000000"/>
                </a:solidFill>
                <a:cs typeface="Arial" charset="0"/>
                <a:sym typeface="Arial" charset="0"/>
              </a:rPr>
              <a:t> burgers en </a:t>
            </a:r>
            <a:r>
              <a:rPr lang="en-US" dirty="0" err="1" smtClean="0">
                <a:solidFill>
                  <a:srgbClr val="000000"/>
                </a:solidFill>
                <a:cs typeface="Arial" charset="0"/>
                <a:sym typeface="Arial" charset="0"/>
              </a:rPr>
              <a:t>gezagsdragers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zoals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politieagenten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e.d</a:t>
            </a:r>
            <a:r>
              <a:rPr lang="en-US" dirty="0" smtClean="0">
                <a:solidFill>
                  <a:srgbClr val="000000"/>
                </a:solidFill>
                <a:cs typeface="Arial" charset="0"/>
                <a:sym typeface="Arial" charset="0"/>
              </a:rPr>
              <a:t>. met </a:t>
            </a:r>
            <a:r>
              <a:rPr lang="en-US" dirty="0" err="1" smtClean="0">
                <a:solidFill>
                  <a:srgbClr val="000000"/>
                </a:solidFill>
                <a:cs typeface="Arial" charset="0"/>
                <a:sym typeface="Arial" charset="0"/>
              </a:rPr>
              <a:t>elkaar</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omgaan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bijvoorbeeld</a:t>
            </a:r>
            <a:r>
              <a:rPr lang="en-US" dirty="0" smtClean="0">
                <a:solidFill>
                  <a:srgbClr val="000000"/>
                </a:solidFill>
                <a:cs typeface="Arial" charset="0"/>
                <a:sym typeface="Arial" charset="0"/>
              </a:rPr>
              <a:t> in </a:t>
            </a:r>
            <a:r>
              <a:rPr lang="en-US" dirty="0" err="1" smtClean="0">
                <a:solidFill>
                  <a:srgbClr val="000000"/>
                </a:solidFill>
                <a:cs typeface="Arial" charset="0"/>
                <a:sym typeface="Arial" charset="0"/>
              </a:rPr>
              <a:t>gijzelingssituaties</a:t>
            </a:r>
            <a:r>
              <a:rPr lang="en-US" dirty="0" smtClean="0">
                <a:solidFill>
                  <a:srgbClr val="000000"/>
                </a:solidFill>
                <a:cs typeface="Arial" charset="0"/>
                <a:sym typeface="Arial" charset="0"/>
              </a:rPr>
              <a:t>, in </a:t>
            </a:r>
            <a:r>
              <a:rPr lang="en-US" dirty="0" err="1" smtClean="0">
                <a:solidFill>
                  <a:srgbClr val="000000"/>
                </a:solidFill>
                <a:cs typeface="Arial" charset="0"/>
                <a:sym typeface="Arial" charset="0"/>
              </a:rPr>
              <a:t>verhoor</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situaties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bij</a:t>
            </a:r>
            <a:r>
              <a:rPr lang="en-US" dirty="0" smtClean="0">
                <a:solidFill>
                  <a:srgbClr val="000000"/>
                </a:solidFill>
                <a:cs typeface="Arial" charset="0"/>
                <a:sym typeface="Arial" charset="0"/>
              </a:rPr>
              <a:t> de </a:t>
            </a:r>
            <a:r>
              <a:rPr lang="en-US" dirty="0" err="1" smtClean="0">
                <a:solidFill>
                  <a:srgbClr val="000000"/>
                </a:solidFill>
                <a:cs typeface="Arial" charset="0"/>
                <a:sym typeface="Arial" charset="0"/>
              </a:rPr>
              <a:t>politie</a:t>
            </a:r>
            <a:r>
              <a:rPr lang="en-US" dirty="0" smtClean="0">
                <a:solidFill>
                  <a:srgbClr val="000000"/>
                </a:solidFill>
                <a:cs typeface="Arial" charset="0"/>
                <a:sym typeface="Arial" charset="0"/>
              </a:rPr>
              <a:t>, maar </a:t>
            </a:r>
            <a:r>
              <a:rPr lang="en-US" dirty="0" err="1" smtClean="0">
                <a:solidFill>
                  <a:srgbClr val="000000"/>
                </a:solidFill>
                <a:cs typeface="Arial" charset="0"/>
                <a:sym typeface="Arial" charset="0"/>
              </a:rPr>
              <a:t>ook</a:t>
            </a:r>
            <a:r>
              <a:rPr lang="en-US" dirty="0" smtClean="0">
                <a:solidFill>
                  <a:srgbClr val="000000"/>
                </a:solidFill>
                <a:cs typeface="Arial" charset="0"/>
                <a:sym typeface="Arial" charset="0"/>
              </a:rPr>
              <a:t> in </a:t>
            </a:r>
            <a:r>
              <a:rPr lang="en-US" dirty="0" err="1" smtClean="0">
                <a:solidFill>
                  <a:srgbClr val="000000"/>
                </a:solidFill>
                <a:cs typeface="Arial" charset="0"/>
                <a:sym typeface="Arial" charset="0"/>
              </a:rPr>
              <a:t>woonbuurten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waar</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een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escalerende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situatie</a:t>
            </a:r>
            <a:r>
              <a:rPr lang="en-US" dirty="0" smtClean="0">
                <a:solidFill>
                  <a:srgbClr val="000000"/>
                </a:solidFill>
                <a:cs typeface="Arial" charset="0"/>
                <a:sym typeface="Arial" charset="0"/>
              </a:rPr>
              <a:t> is </a:t>
            </a:r>
            <a:r>
              <a:rPr lang="en-US" dirty="0" err="1" smtClean="0">
                <a:solidFill>
                  <a:srgbClr val="000000"/>
                </a:solidFill>
                <a:cs typeface="Arial" charset="0"/>
                <a:sym typeface="Arial" charset="0"/>
              </a:rPr>
              <a:t>ontstaan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tussen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bewoners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Dit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thema</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heeft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ook</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betrekking</a:t>
            </a:r>
            <a:r>
              <a:rPr lang="en-US" dirty="0" smtClean="0">
                <a:solidFill>
                  <a:srgbClr val="000000"/>
                </a:solidFill>
                <a:cs typeface="Arial" charset="0"/>
                <a:sym typeface="Arial" charset="0"/>
              </a:rPr>
              <a:t> op de mate </a:t>
            </a:r>
            <a:r>
              <a:rPr lang="en-US" dirty="0" err="1" smtClean="0">
                <a:solidFill>
                  <a:srgbClr val="000000"/>
                </a:solidFill>
                <a:cs typeface="Arial" charset="0"/>
                <a:sym typeface="Arial" charset="0"/>
              </a:rPr>
              <a:t>waarin</a:t>
            </a:r>
            <a:r>
              <a:rPr lang="en-US" dirty="0" smtClean="0">
                <a:solidFill>
                  <a:srgbClr val="000000"/>
                </a:solidFill>
                <a:cs typeface="Arial" charset="0"/>
                <a:sym typeface="Arial" charset="0"/>
              </a:rPr>
              <a:t> we met </a:t>
            </a:r>
            <a:r>
              <a:rPr lang="en-US" dirty="0" err="1" smtClean="0">
                <a:solidFill>
                  <a:srgbClr val="000000"/>
                </a:solidFill>
                <a:cs typeface="Arial" charset="0"/>
                <a:sym typeface="Arial" charset="0"/>
              </a:rPr>
              <a:t>interventies</a:t>
            </a:r>
            <a:r>
              <a:rPr lang="en-US" dirty="0" smtClean="0">
                <a:solidFill>
                  <a:srgbClr val="000000"/>
                </a:solidFill>
                <a:cs typeface="Arial" charset="0"/>
                <a:sym typeface="Arial" charset="0"/>
              </a:rPr>
              <a:t> en </a:t>
            </a:r>
            <a:r>
              <a:rPr lang="en-US" dirty="0" err="1" smtClean="0">
                <a:solidFill>
                  <a:srgbClr val="000000"/>
                </a:solidFill>
                <a:cs typeface="Arial" charset="0"/>
                <a:sym typeface="Arial" charset="0"/>
              </a:rPr>
              <a:t>ingrijpen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dergelijk</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bedreigende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situaties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kunnen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afzwakken</a:t>
            </a:r>
            <a:r>
              <a:rPr lang="en-US" dirty="0" smtClean="0">
                <a:solidFill>
                  <a:srgbClr val="000000"/>
                </a:solidFill>
                <a:cs typeface="Arial" charset="0"/>
                <a:sym typeface="Arial" charset="0"/>
              </a:rPr>
              <a:t> of </a:t>
            </a:r>
            <a:r>
              <a:rPr lang="en-US" dirty="0" err="1" smtClean="0">
                <a:solidFill>
                  <a:srgbClr val="000000"/>
                </a:solidFill>
                <a:cs typeface="Arial" charset="0"/>
                <a:sym typeface="Arial" charset="0"/>
              </a:rPr>
              <a:t>doorbreken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Denk</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hierbij</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aan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buurtbemiddeling</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bijvoorbeeld</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Groepsdynamische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aspecten</a:t>
            </a:r>
            <a:r>
              <a:rPr lang="en-US" dirty="0" smtClean="0">
                <a:solidFill>
                  <a:srgbClr val="000000"/>
                </a:solidFill>
                <a:cs typeface="Arial" charset="0"/>
                <a:sym typeface="Arial" charset="0"/>
              </a:rPr>
              <a:t> en </a:t>
            </a:r>
            <a:r>
              <a:rPr lang="en-US" dirty="0" err="1" smtClean="0">
                <a:solidFill>
                  <a:srgbClr val="000000"/>
                </a:solidFill>
                <a:cs typeface="Arial" charset="0"/>
                <a:sym typeface="Arial" charset="0"/>
              </a:rPr>
              <a:t>specifieke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vormen</a:t>
            </a:r>
            <a:r>
              <a:rPr lang="en-US" dirty="0" smtClean="0">
                <a:solidFill>
                  <a:srgbClr val="000000"/>
                </a:solidFill>
                <a:cs typeface="Arial" charset="0"/>
                <a:sym typeface="Arial" charset="0"/>
              </a:rPr>
              <a:t> van </a:t>
            </a:r>
            <a:r>
              <a:rPr lang="en-US" dirty="0" err="1" smtClean="0">
                <a:solidFill>
                  <a:srgbClr val="000000"/>
                </a:solidFill>
                <a:cs typeface="Arial" charset="0"/>
                <a:sym typeface="Arial" charset="0"/>
              </a:rPr>
              <a:t>leiderschap</a:t>
            </a:r>
            <a:r>
              <a:rPr lang="en-US" dirty="0" smtClean="0">
                <a:solidFill>
                  <a:srgbClr val="000000"/>
                </a:solidFill>
                <a:cs typeface="Arial" charset="0"/>
                <a:sym typeface="Arial" charset="0"/>
              </a:rPr>
              <a:t> in </a:t>
            </a:r>
            <a:r>
              <a:rPr lang="en-US" dirty="0" err="1" smtClean="0">
                <a:solidFill>
                  <a:srgbClr val="000000"/>
                </a:solidFill>
                <a:cs typeface="Arial" charset="0"/>
                <a:sym typeface="Arial" charset="0"/>
              </a:rPr>
              <a:t>dergelijke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bedreigende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situaties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worden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ook</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onderzocht</a:t>
            </a:r>
            <a:r>
              <a:rPr lang="en-US" dirty="0" smtClean="0">
                <a:solidFill>
                  <a:srgbClr val="000000"/>
                </a:solidFill>
                <a:cs typeface="Arial" charset="0"/>
                <a:sym typeface="Arial" charset="0"/>
              </a:rPr>
              <a:t> op </a:t>
            </a:r>
            <a:r>
              <a:rPr lang="en-US" dirty="0" err="1" smtClean="0">
                <a:solidFill>
                  <a:srgbClr val="000000"/>
                </a:solidFill>
                <a:cs typeface="Arial" charset="0"/>
                <a:sym typeface="Arial" charset="0"/>
              </a:rPr>
              <a:t>hun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effectiviteit</a:t>
            </a:r>
            <a:r>
              <a:rPr lang="en-US" dirty="0" smtClean="0">
                <a:solidFill>
                  <a:srgbClr val="000000"/>
                </a:solidFill>
                <a:cs typeface="Arial" charset="0"/>
                <a:sym typeface="Arial" charset="0"/>
              </a:rPr>
              <a:t>.</a:t>
            </a:r>
          </a:p>
          <a:p>
            <a:pPr marL="263525" indent="-223838" eaLnBrk="1" hangingPunct="1">
              <a:spcBef>
                <a:spcPts val="400"/>
              </a:spcBef>
              <a:buFontTx/>
              <a:buAutoNum type="arabicPeriod"/>
            </a:pPr>
            <a:endParaRPr lang="en-US" dirty="0" smtClean="0">
              <a:solidFill>
                <a:srgbClr val="000000"/>
              </a:solidFill>
              <a:cs typeface="Arial" charset="0"/>
              <a:sym typeface="Arial" charset="0"/>
            </a:endParaRPr>
          </a:p>
          <a:p>
            <a:pPr marL="263525" indent="-223838" eaLnBrk="1" hangingPunct="1">
              <a:spcBef>
                <a:spcPts val="400"/>
              </a:spcBef>
              <a:buFontTx/>
              <a:buAutoNum type="arabicPeriod"/>
            </a:pPr>
            <a:r>
              <a:rPr lang="en-US" dirty="0" err="1" smtClean="0">
                <a:solidFill>
                  <a:srgbClr val="000000"/>
                </a:solidFill>
                <a:cs typeface="Arial" charset="0"/>
                <a:sym typeface="Arial" charset="0"/>
              </a:rPr>
              <a:t>Wat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maakt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dat</a:t>
            </a:r>
            <a:r>
              <a:rPr lang="en-US" dirty="0" smtClean="0">
                <a:solidFill>
                  <a:srgbClr val="000000"/>
                </a:solidFill>
                <a:cs typeface="Arial" charset="0"/>
                <a:sym typeface="Arial" charset="0"/>
              </a:rPr>
              <a:t> burgers het </a:t>
            </a:r>
            <a:r>
              <a:rPr lang="en-US" dirty="0" err="1" smtClean="0">
                <a:solidFill>
                  <a:srgbClr val="000000"/>
                </a:solidFill>
                <a:cs typeface="Arial" charset="0"/>
                <a:sym typeface="Arial" charset="0"/>
              </a:rPr>
              <a:t>risico</a:t>
            </a:r>
            <a:r>
              <a:rPr lang="en-US" dirty="0" smtClean="0">
                <a:solidFill>
                  <a:srgbClr val="000000"/>
                </a:solidFill>
                <a:cs typeface="Arial" charset="0"/>
                <a:sym typeface="Arial" charset="0"/>
              </a:rPr>
              <a:t> op </a:t>
            </a:r>
            <a:r>
              <a:rPr lang="en-US" dirty="0" err="1" smtClean="0">
                <a:solidFill>
                  <a:srgbClr val="000000"/>
                </a:solidFill>
                <a:cs typeface="Arial" charset="0"/>
                <a:sym typeface="Arial" charset="0"/>
              </a:rPr>
              <a:t>overstroming</a:t>
            </a:r>
            <a:r>
              <a:rPr lang="en-US" dirty="0" smtClean="0">
                <a:solidFill>
                  <a:srgbClr val="000000"/>
                </a:solidFill>
                <a:cs typeface="Arial" charset="0"/>
                <a:sym typeface="Arial" charset="0"/>
              </a:rPr>
              <a:t>, brand, of </a:t>
            </a:r>
            <a:r>
              <a:rPr lang="en-US" dirty="0" err="1" smtClean="0">
                <a:solidFill>
                  <a:srgbClr val="000000"/>
                </a:solidFill>
                <a:cs typeface="Arial" charset="0"/>
                <a:sym typeface="Arial" charset="0"/>
              </a:rPr>
              <a:t>ziekte</a:t>
            </a:r>
            <a:r>
              <a:rPr lang="en-US" dirty="0" smtClean="0">
                <a:solidFill>
                  <a:srgbClr val="000000"/>
                </a:solidFill>
                <a:cs typeface="Arial" charset="0"/>
                <a:sym typeface="Arial" charset="0"/>
              </a:rPr>
              <a:t> heel </a:t>
            </a:r>
            <a:r>
              <a:rPr lang="en-US" dirty="0" err="1" smtClean="0">
                <a:solidFill>
                  <a:srgbClr val="000000"/>
                </a:solidFill>
                <a:cs typeface="Arial" charset="0"/>
                <a:sym typeface="Arial" charset="0"/>
              </a:rPr>
              <a:t>groot</a:t>
            </a:r>
            <a:r>
              <a:rPr lang="en-US" dirty="0" smtClean="0">
                <a:solidFill>
                  <a:srgbClr val="000000"/>
                </a:solidFill>
                <a:cs typeface="Arial" charset="0"/>
                <a:sym typeface="Arial" charset="0"/>
              </a:rPr>
              <a:t> of </a:t>
            </a:r>
            <a:r>
              <a:rPr lang="en-US" dirty="0" err="1" smtClean="0">
                <a:solidFill>
                  <a:srgbClr val="000000"/>
                </a:solidFill>
                <a:cs typeface="Arial" charset="0"/>
                <a:sym typeface="Arial" charset="0"/>
              </a:rPr>
              <a:t>juist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als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te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verwaarlozen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inschatten</a:t>
            </a:r>
            <a:r>
              <a:rPr lang="en-US" dirty="0" smtClean="0">
                <a:solidFill>
                  <a:srgbClr val="000000"/>
                </a:solidFill>
                <a:cs typeface="Arial" charset="0"/>
                <a:sym typeface="Arial" charset="0"/>
              </a:rPr>
              <a:t>? Hoe </a:t>
            </a:r>
            <a:r>
              <a:rPr lang="en-US" dirty="0" err="1" smtClean="0">
                <a:solidFill>
                  <a:srgbClr val="000000"/>
                </a:solidFill>
                <a:cs typeface="Arial" charset="0"/>
                <a:sym typeface="Arial" charset="0"/>
              </a:rPr>
              <a:t>kan</a:t>
            </a:r>
            <a:r>
              <a:rPr lang="en-US" dirty="0" smtClean="0">
                <a:solidFill>
                  <a:srgbClr val="000000"/>
                </a:solidFill>
                <a:cs typeface="Arial" charset="0"/>
                <a:sym typeface="Arial" charset="0"/>
              </a:rPr>
              <a:t> de </a:t>
            </a:r>
            <a:r>
              <a:rPr lang="en-US" dirty="0" err="1" smtClean="0">
                <a:solidFill>
                  <a:srgbClr val="000000"/>
                </a:solidFill>
                <a:cs typeface="Arial" charset="0"/>
                <a:sym typeface="Arial" charset="0"/>
              </a:rPr>
              <a:t>overheid</a:t>
            </a:r>
            <a:r>
              <a:rPr lang="en-US" dirty="0" smtClean="0">
                <a:solidFill>
                  <a:srgbClr val="000000"/>
                </a:solidFill>
                <a:cs typeface="Arial" charset="0"/>
                <a:sym typeface="Arial" charset="0"/>
              </a:rPr>
              <a:t> (en </a:t>
            </a:r>
            <a:r>
              <a:rPr lang="en-US" dirty="0" err="1" smtClean="0">
                <a:solidFill>
                  <a:srgbClr val="000000"/>
                </a:solidFill>
                <a:cs typeface="Arial" charset="0"/>
                <a:sym typeface="Arial" charset="0"/>
              </a:rPr>
              <a:t>allerlei</a:t>
            </a:r>
            <a:r>
              <a:rPr lang="en-US" dirty="0" smtClean="0">
                <a:solidFill>
                  <a:srgbClr val="000000"/>
                </a:solidFill>
                <a:cs typeface="Arial" charset="0"/>
                <a:sym typeface="Arial" charset="0"/>
              </a:rPr>
              <a:t> private en </a:t>
            </a:r>
            <a:r>
              <a:rPr lang="en-US" dirty="0" err="1" smtClean="0">
                <a:solidFill>
                  <a:srgbClr val="000000"/>
                </a:solidFill>
                <a:cs typeface="Arial" charset="0"/>
                <a:sym typeface="Arial" charset="0"/>
              </a:rPr>
              <a:t>publieke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organisaties</a:t>
            </a:r>
            <a:r>
              <a:rPr lang="en-US" dirty="0" smtClean="0">
                <a:solidFill>
                  <a:srgbClr val="000000"/>
                </a:solidFill>
                <a:cs typeface="Arial" charset="0"/>
                <a:sym typeface="Arial" charset="0"/>
              </a:rPr>
              <a:t>) burgers </a:t>
            </a:r>
            <a:r>
              <a:rPr lang="en-US" dirty="0" err="1" smtClean="0">
                <a:solidFill>
                  <a:srgbClr val="000000"/>
                </a:solidFill>
                <a:cs typeface="Arial" charset="0"/>
                <a:sym typeface="Arial" charset="0"/>
              </a:rPr>
              <a:t>beinvloeden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zodat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zij</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deze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risico’s</a:t>
            </a:r>
            <a:r>
              <a:rPr lang="en-US" dirty="0" smtClean="0">
                <a:solidFill>
                  <a:srgbClr val="000000"/>
                </a:solidFill>
                <a:cs typeface="Arial" charset="0"/>
                <a:sym typeface="Arial" charset="0"/>
              </a:rPr>
              <a:t> op </a:t>
            </a:r>
            <a:r>
              <a:rPr lang="en-US" dirty="0" err="1" smtClean="0">
                <a:solidFill>
                  <a:srgbClr val="000000"/>
                </a:solidFill>
                <a:cs typeface="Arial" charset="0"/>
                <a:sym typeface="Arial" charset="0"/>
              </a:rPr>
              <a:t>een</a:t>
            </a:r>
            <a:r>
              <a:rPr lang="en-US" dirty="0" smtClean="0">
                <a:solidFill>
                  <a:srgbClr val="000000"/>
                </a:solidFill>
                <a:cs typeface="Arial" charset="0"/>
                <a:sym typeface="Arial" charset="0"/>
              </a:rPr>
              <a:t> adequate </a:t>
            </a:r>
            <a:r>
              <a:rPr lang="en-US" dirty="0" err="1" smtClean="0">
                <a:solidFill>
                  <a:srgbClr val="000000"/>
                </a:solidFill>
                <a:cs typeface="Arial" charset="0"/>
                <a:sym typeface="Arial" charset="0"/>
              </a:rPr>
              <a:t>wijze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inschatten</a:t>
            </a:r>
            <a:r>
              <a:rPr lang="en-US" dirty="0" smtClean="0">
                <a:solidFill>
                  <a:srgbClr val="000000"/>
                </a:solidFill>
                <a:cs typeface="Arial" charset="0"/>
                <a:sym typeface="Arial" charset="0"/>
              </a:rPr>
              <a:t> en </a:t>
            </a:r>
            <a:r>
              <a:rPr lang="en-US" dirty="0" err="1" smtClean="0">
                <a:solidFill>
                  <a:srgbClr val="000000"/>
                </a:solidFill>
                <a:cs typeface="Arial" charset="0"/>
                <a:sym typeface="Arial" charset="0"/>
              </a:rPr>
              <a:t>weten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wat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zij</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moeten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doen</a:t>
            </a:r>
            <a:r>
              <a:rPr lang="en-US" dirty="0" smtClean="0">
                <a:solidFill>
                  <a:srgbClr val="000000"/>
                </a:solidFill>
                <a:cs typeface="Arial" charset="0"/>
                <a:sym typeface="Arial" charset="0"/>
              </a:rPr>
              <a:t> in het </a:t>
            </a:r>
            <a:r>
              <a:rPr lang="en-US" dirty="0" err="1" smtClean="0">
                <a:solidFill>
                  <a:srgbClr val="000000"/>
                </a:solidFill>
                <a:cs typeface="Arial" charset="0"/>
                <a:sym typeface="Arial" charset="0"/>
              </a:rPr>
              <a:t>geval</a:t>
            </a:r>
            <a:r>
              <a:rPr lang="en-US" dirty="0" smtClean="0">
                <a:solidFill>
                  <a:srgbClr val="000000"/>
                </a:solidFill>
                <a:cs typeface="Arial" charset="0"/>
                <a:sym typeface="Arial" charset="0"/>
              </a:rPr>
              <a:t> van </a:t>
            </a:r>
            <a:r>
              <a:rPr lang="en-US" dirty="0" err="1" smtClean="0">
                <a:solidFill>
                  <a:srgbClr val="000000"/>
                </a:solidFill>
                <a:cs typeface="Arial" charset="0"/>
                <a:sym typeface="Arial" charset="0"/>
              </a:rPr>
              <a:t>een</a:t>
            </a:r>
            <a:r>
              <a:rPr lang="en-US" dirty="0" smtClean="0">
                <a:solidFill>
                  <a:srgbClr val="000000"/>
                </a:solidFill>
                <a:cs typeface="Arial" charset="0"/>
                <a:sym typeface="Arial" charset="0"/>
              </a:rPr>
              <a:t> ramp </a:t>
            </a:r>
            <a:r>
              <a:rPr lang="en-US" dirty="0" err="1" smtClean="0">
                <a:solidFill>
                  <a:srgbClr val="000000"/>
                </a:solidFill>
                <a:cs typeface="Arial" charset="0"/>
                <a:sym typeface="Arial" charset="0"/>
              </a:rPr>
              <a:t>bijvoorbeeld</a:t>
            </a:r>
            <a:r>
              <a:rPr lang="en-US" dirty="0" smtClean="0">
                <a:solidFill>
                  <a:srgbClr val="000000"/>
                </a:solidFill>
                <a:cs typeface="Arial" charset="0"/>
                <a:sym typeface="Arial" charset="0"/>
              </a:rPr>
              <a:t>?</a:t>
            </a:r>
          </a:p>
          <a:p>
            <a:pPr marL="263525" indent="-223838" eaLnBrk="1" hangingPunct="1">
              <a:spcBef>
                <a:spcPts val="400"/>
              </a:spcBef>
              <a:buFontTx/>
              <a:buAutoNum type="arabicPeriod"/>
            </a:pPr>
            <a:endParaRPr lang="en-US" dirty="0" smtClean="0">
              <a:solidFill>
                <a:srgbClr val="000000"/>
              </a:solidFill>
              <a:cs typeface="Arial" charset="0"/>
              <a:sym typeface="Arial" charset="0"/>
            </a:endParaRPr>
          </a:p>
          <a:p>
            <a:pPr marL="263525" indent="-223838" eaLnBrk="1" hangingPunct="1">
              <a:spcBef>
                <a:spcPts val="400"/>
              </a:spcBef>
              <a:buFontTx/>
              <a:buAutoNum type="arabicPeriod"/>
            </a:pPr>
            <a:endParaRPr lang="en-US" dirty="0" smtClean="0">
              <a:solidFill>
                <a:srgbClr val="000000"/>
              </a:solidFill>
              <a:cs typeface="Arial" charset="0"/>
              <a:sym typeface="Arial" charset="0"/>
            </a:endParaRPr>
          </a:p>
          <a:p>
            <a:pPr marL="263525" indent="-223838" eaLnBrk="1" hangingPunct="1">
              <a:spcBef>
                <a:spcPts val="400"/>
              </a:spcBef>
              <a:buFontTx/>
              <a:buAutoNum type="arabicPeriod"/>
            </a:pPr>
            <a:r>
              <a:rPr lang="en-US" dirty="0" err="1" smtClean="0">
                <a:solidFill>
                  <a:srgbClr val="000000"/>
                </a:solidFill>
                <a:cs typeface="Arial" charset="0"/>
                <a:sym typeface="Arial" charset="0"/>
              </a:rPr>
              <a:t>Factoren</a:t>
            </a:r>
            <a:r>
              <a:rPr lang="en-US" dirty="0" smtClean="0">
                <a:solidFill>
                  <a:srgbClr val="000000"/>
                </a:solidFill>
                <a:cs typeface="Arial" charset="0"/>
                <a:sym typeface="Arial" charset="0"/>
              </a:rPr>
              <a:t> die </a:t>
            </a:r>
            <a:r>
              <a:rPr lang="en-US" dirty="0" err="1" smtClean="0">
                <a:solidFill>
                  <a:srgbClr val="000000"/>
                </a:solidFill>
                <a:cs typeface="Arial" charset="0"/>
                <a:sym typeface="Arial" charset="0"/>
              </a:rPr>
              <a:t>gedrag</a:t>
            </a:r>
            <a:r>
              <a:rPr lang="en-US" dirty="0" smtClean="0">
                <a:solidFill>
                  <a:srgbClr val="000000"/>
                </a:solidFill>
                <a:cs typeface="Arial" charset="0"/>
                <a:sym typeface="Arial" charset="0"/>
              </a:rPr>
              <a:t> in gang </a:t>
            </a:r>
            <a:r>
              <a:rPr lang="en-US" dirty="0" err="1" smtClean="0">
                <a:solidFill>
                  <a:srgbClr val="000000"/>
                </a:solidFill>
                <a:cs typeface="Arial" charset="0"/>
                <a:sym typeface="Arial" charset="0"/>
              </a:rPr>
              <a:t>kunnen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zetten</a:t>
            </a:r>
            <a:r>
              <a:rPr lang="en-US" dirty="0" smtClean="0">
                <a:solidFill>
                  <a:srgbClr val="000000"/>
                </a:solidFill>
                <a:cs typeface="Arial" charset="0"/>
                <a:sym typeface="Arial" charset="0"/>
              </a:rPr>
              <a:t> (en </a:t>
            </a:r>
            <a:r>
              <a:rPr lang="en-US" dirty="0" err="1" smtClean="0">
                <a:solidFill>
                  <a:srgbClr val="000000"/>
                </a:solidFill>
                <a:cs typeface="Arial" charset="0"/>
                <a:sym typeface="Arial" charset="0"/>
              </a:rPr>
              <a:t>verklaren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dat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leidt</a:t>
            </a:r>
            <a:r>
              <a:rPr lang="en-US" dirty="0" smtClean="0">
                <a:solidFill>
                  <a:srgbClr val="000000"/>
                </a:solidFill>
                <a:cs typeface="Arial" charset="0"/>
                <a:sym typeface="Arial" charset="0"/>
              </a:rPr>
              <a:t> tot </a:t>
            </a:r>
            <a:r>
              <a:rPr lang="en-US" dirty="0" err="1" smtClean="0">
                <a:solidFill>
                  <a:srgbClr val="000000"/>
                </a:solidFill>
                <a:cs typeface="Arial" charset="0"/>
                <a:sym typeface="Arial" charset="0"/>
              </a:rPr>
              <a:t>risicovol</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antisociaal</a:t>
            </a:r>
            <a:r>
              <a:rPr lang="en-US" dirty="0" smtClean="0">
                <a:solidFill>
                  <a:srgbClr val="000000"/>
                </a:solidFill>
                <a:cs typeface="Arial" charset="0"/>
                <a:sym typeface="Arial" charset="0"/>
              </a:rPr>
              <a:t> en </a:t>
            </a:r>
            <a:r>
              <a:rPr lang="en-US" dirty="0" err="1" smtClean="0">
                <a:solidFill>
                  <a:srgbClr val="000000"/>
                </a:solidFill>
                <a:cs typeface="Arial" charset="0"/>
                <a:sym typeface="Arial" charset="0"/>
              </a:rPr>
              <a:t>crimineel</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gedrag</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Hierbij</a:t>
            </a:r>
            <a:r>
              <a:rPr lang="en-US" dirty="0" smtClean="0">
                <a:solidFill>
                  <a:srgbClr val="000000"/>
                </a:solidFill>
                <a:cs typeface="Arial" charset="0"/>
                <a:sym typeface="Arial" charset="0"/>
              </a:rPr>
              <a:t> is </a:t>
            </a:r>
            <a:r>
              <a:rPr lang="en-US" dirty="0" err="1" smtClean="0">
                <a:solidFill>
                  <a:srgbClr val="000000"/>
                </a:solidFill>
                <a:cs typeface="Arial" charset="0"/>
                <a:sym typeface="Arial" charset="0"/>
              </a:rPr>
              <a:t>onze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insteek</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om</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vooral</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te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kijken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naar</a:t>
            </a:r>
            <a:r>
              <a:rPr lang="en-US" dirty="0" smtClean="0">
                <a:solidFill>
                  <a:srgbClr val="000000"/>
                </a:solidFill>
                <a:cs typeface="Arial" charset="0"/>
                <a:sym typeface="Arial" charset="0"/>
              </a:rPr>
              <a:t> de </a:t>
            </a:r>
            <a:r>
              <a:rPr lang="en-US" dirty="0" err="1" smtClean="0">
                <a:solidFill>
                  <a:srgbClr val="000000"/>
                </a:solidFill>
                <a:cs typeface="Arial" charset="0"/>
                <a:sym typeface="Arial" charset="0"/>
              </a:rPr>
              <a:t>sterke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invloed</a:t>
            </a:r>
            <a:r>
              <a:rPr lang="en-US" dirty="0" smtClean="0">
                <a:solidFill>
                  <a:srgbClr val="000000"/>
                </a:solidFill>
                <a:cs typeface="Arial" charset="0"/>
                <a:sym typeface="Arial" charset="0"/>
              </a:rPr>
              <a:t> van de </a:t>
            </a:r>
            <a:r>
              <a:rPr lang="en-US" dirty="0" err="1" smtClean="0">
                <a:solidFill>
                  <a:srgbClr val="000000"/>
                </a:solidFill>
                <a:cs typeface="Arial" charset="0"/>
                <a:sym typeface="Arial" charset="0"/>
              </a:rPr>
              <a:t>omgeving</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fysieke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omgeving</a:t>
            </a:r>
            <a:r>
              <a:rPr lang="en-US" dirty="0" smtClean="0">
                <a:solidFill>
                  <a:srgbClr val="000000"/>
                </a:solidFill>
                <a:cs typeface="Arial" charset="0"/>
                <a:sym typeface="Arial" charset="0"/>
              </a:rPr>
              <a:t> – </a:t>
            </a:r>
            <a:r>
              <a:rPr lang="en-US" dirty="0" err="1" smtClean="0">
                <a:solidFill>
                  <a:srgbClr val="000000"/>
                </a:solidFill>
                <a:cs typeface="Arial" charset="0"/>
                <a:sym typeface="Arial" charset="0"/>
              </a:rPr>
              <a:t>veiligheidsmaatregelen</a:t>
            </a:r>
            <a:r>
              <a:rPr lang="en-US" dirty="0" smtClean="0">
                <a:solidFill>
                  <a:srgbClr val="000000"/>
                </a:solidFill>
                <a:cs typeface="Arial" charset="0"/>
                <a:sym typeface="Arial" charset="0"/>
              </a:rPr>
              <a:t> (CCTV), maar </a:t>
            </a:r>
            <a:r>
              <a:rPr lang="en-US" dirty="0" err="1" smtClean="0">
                <a:solidFill>
                  <a:srgbClr val="000000"/>
                </a:solidFill>
                <a:cs typeface="Arial" charset="0"/>
                <a:sym typeface="Arial" charset="0"/>
              </a:rPr>
              <a:t>ook</a:t>
            </a:r>
            <a:r>
              <a:rPr lang="en-US" dirty="0" smtClean="0">
                <a:solidFill>
                  <a:srgbClr val="000000"/>
                </a:solidFill>
                <a:cs typeface="Arial" charset="0"/>
                <a:sym typeface="Arial" charset="0"/>
              </a:rPr>
              <a:t> de </a:t>
            </a:r>
            <a:r>
              <a:rPr lang="en-US" dirty="0" err="1" smtClean="0">
                <a:solidFill>
                  <a:srgbClr val="000000"/>
                </a:solidFill>
                <a:cs typeface="Arial" charset="0"/>
                <a:sym typeface="Arial" charset="0"/>
              </a:rPr>
              <a:t>sociale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omgeving</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groepen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cultuur</a:t>
            </a:r>
            <a:r>
              <a:rPr lang="en-US" dirty="0" smtClean="0">
                <a:solidFill>
                  <a:srgbClr val="000000"/>
                </a:solidFill>
                <a:cs typeface="Arial" charset="0"/>
                <a:sym typeface="Arial" charset="0"/>
              </a:rPr>
              <a:t>)) op </a:t>
            </a:r>
            <a:r>
              <a:rPr lang="en-US" dirty="0" err="1" smtClean="0">
                <a:solidFill>
                  <a:srgbClr val="000000"/>
                </a:solidFill>
                <a:cs typeface="Arial" charset="0"/>
                <a:sym typeface="Arial" charset="0"/>
              </a:rPr>
              <a:t>dergelijk</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gedrag</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naast</a:t>
            </a:r>
            <a:r>
              <a:rPr lang="en-US" dirty="0" smtClean="0">
                <a:solidFill>
                  <a:srgbClr val="000000"/>
                </a:solidFill>
                <a:cs typeface="Arial" charset="0"/>
                <a:sym typeface="Arial" charset="0"/>
              </a:rPr>
              <a:t> de </a:t>
            </a:r>
            <a:r>
              <a:rPr lang="en-US" dirty="0" err="1" smtClean="0">
                <a:solidFill>
                  <a:srgbClr val="000000"/>
                </a:solidFill>
                <a:cs typeface="Arial" charset="0"/>
                <a:sym typeface="Arial" charset="0"/>
              </a:rPr>
              <a:t>invloed</a:t>
            </a:r>
            <a:r>
              <a:rPr lang="en-US" dirty="0" smtClean="0">
                <a:solidFill>
                  <a:srgbClr val="000000"/>
                </a:solidFill>
                <a:cs typeface="Arial" charset="0"/>
                <a:sym typeface="Arial" charset="0"/>
              </a:rPr>
              <a:t> van </a:t>
            </a:r>
            <a:r>
              <a:rPr lang="en-US" dirty="0" err="1" smtClean="0">
                <a:solidFill>
                  <a:srgbClr val="000000"/>
                </a:solidFill>
                <a:cs typeface="Arial" charset="0"/>
                <a:sym typeface="Arial" charset="0"/>
              </a:rPr>
              <a:t>persoonlijkheidskenmerken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Daarnaast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spelen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interventies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gericht</a:t>
            </a:r>
            <a:r>
              <a:rPr lang="en-US" dirty="0" smtClean="0">
                <a:solidFill>
                  <a:srgbClr val="000000"/>
                </a:solidFill>
                <a:cs typeface="Arial" charset="0"/>
                <a:sym typeface="Arial" charset="0"/>
              </a:rPr>
              <a:t> op het </a:t>
            </a:r>
            <a:r>
              <a:rPr lang="en-US" dirty="0" err="1" smtClean="0">
                <a:solidFill>
                  <a:srgbClr val="000000"/>
                </a:solidFill>
                <a:cs typeface="Arial" charset="0"/>
                <a:sym typeface="Arial" charset="0"/>
              </a:rPr>
              <a:t>tegengaan</a:t>
            </a:r>
            <a:r>
              <a:rPr lang="en-US" dirty="0" smtClean="0">
                <a:solidFill>
                  <a:srgbClr val="000000"/>
                </a:solidFill>
                <a:cs typeface="Arial" charset="0"/>
                <a:sym typeface="Arial" charset="0"/>
              </a:rPr>
              <a:t> van </a:t>
            </a:r>
            <a:r>
              <a:rPr lang="en-US" dirty="0" err="1" smtClean="0">
                <a:solidFill>
                  <a:srgbClr val="000000"/>
                </a:solidFill>
                <a:cs typeface="Arial" charset="0"/>
                <a:sym typeface="Arial" charset="0"/>
              </a:rPr>
              <a:t>dergelijk</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gedrag</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een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belangrijke</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rol</a:t>
            </a:r>
            <a:r>
              <a:rPr lang="en-US" dirty="0" smtClean="0">
                <a:solidFill>
                  <a:srgbClr val="000000"/>
                </a:solidFill>
                <a:cs typeface="Arial" charset="0"/>
                <a:sym typeface="Arial" charset="0"/>
              </a:rPr>
              <a:t> in </a:t>
            </a:r>
            <a:r>
              <a:rPr lang="en-US" dirty="0" err="1" smtClean="0">
                <a:solidFill>
                  <a:srgbClr val="000000"/>
                </a:solidFill>
                <a:cs typeface="Arial" charset="0"/>
                <a:sym typeface="Arial" charset="0"/>
              </a:rPr>
              <a:t>ons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onderwijs</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bijvoorbeeld</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verschillen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vormen</a:t>
            </a:r>
            <a:r>
              <a:rPr lang="en-US" dirty="0" smtClean="0">
                <a:solidFill>
                  <a:srgbClr val="000000"/>
                </a:solidFill>
                <a:cs typeface="Arial" charset="0"/>
                <a:sym typeface="Arial" charset="0"/>
              </a:rPr>
              <a:t> van </a:t>
            </a:r>
            <a:r>
              <a:rPr lang="en-US" dirty="0" err="1" smtClean="0">
                <a:solidFill>
                  <a:srgbClr val="000000"/>
                </a:solidFill>
                <a:cs typeface="Arial" charset="0"/>
                <a:sym typeface="Arial" charset="0"/>
              </a:rPr>
              <a:t>straffen</a:t>
            </a:r>
            <a:r>
              <a:rPr lang="en-US" dirty="0" smtClean="0">
                <a:solidFill>
                  <a:srgbClr val="000000"/>
                </a:solidFill>
                <a:cs typeface="Arial" charset="0"/>
                <a:sym typeface="Arial" charset="0"/>
              </a:rPr>
              <a:t> die </a:t>
            </a:r>
            <a:r>
              <a:rPr lang="en-US" dirty="0" err="1" smtClean="0">
                <a:solidFill>
                  <a:srgbClr val="000000"/>
                </a:solidFill>
                <a:cs typeface="Arial" charset="0"/>
                <a:sym typeface="Arial" charset="0"/>
              </a:rPr>
              <a:t>kunnen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worden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opgelegd</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aan</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daders</a:t>
            </a:r>
            <a:r>
              <a:rPr lang="en-US" dirty="0" smtClean="0">
                <a:solidFill>
                  <a:srgbClr val="000000"/>
                </a:solidFill>
                <a:cs typeface="Arial" charset="0"/>
                <a:sym typeface="Arial" charset="0"/>
              </a:rPr>
              <a:t> en de </a:t>
            </a:r>
            <a:r>
              <a:rPr lang="en-US" dirty="0" err="1" smtClean="0">
                <a:solidFill>
                  <a:srgbClr val="000000"/>
                </a:solidFill>
                <a:cs typeface="Arial" charset="0"/>
                <a:sym typeface="Arial" charset="0"/>
              </a:rPr>
              <a:t>effectiviteit</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daarvan</a:t>
            </a:r>
            <a:r>
              <a:rPr lang="en-US" dirty="0" smtClean="0">
                <a:solidFill>
                  <a:srgbClr val="000000"/>
                </a:solidFill>
                <a:cs typeface="Arial" charset="0"/>
                <a:sym typeface="Arial" charset="0"/>
              </a:rPr>
              <a:t> in het </a:t>
            </a:r>
            <a:r>
              <a:rPr lang="en-US" dirty="0" err="1" smtClean="0">
                <a:solidFill>
                  <a:srgbClr val="000000"/>
                </a:solidFill>
                <a:cs typeface="Arial" charset="0"/>
                <a:sym typeface="Arial" charset="0"/>
              </a:rPr>
              <a:t>tegengaan</a:t>
            </a:r>
            <a:r>
              <a:rPr lang="en-US" dirty="0" smtClean="0">
                <a:solidFill>
                  <a:srgbClr val="000000"/>
                </a:solidFill>
                <a:cs typeface="Arial" charset="0"/>
                <a:sym typeface="Arial" charset="0"/>
              </a:rPr>
              <a:t> van </a:t>
            </a:r>
            <a:r>
              <a:rPr lang="en-US" dirty="0" err="1" smtClean="0">
                <a:solidFill>
                  <a:srgbClr val="000000"/>
                </a:solidFill>
                <a:cs typeface="Arial" charset="0"/>
                <a:sym typeface="Arial" charset="0"/>
              </a:rPr>
              <a:t>crimineel</a:t>
            </a:r>
            <a:r>
              <a:rPr lang="en-US" dirty="0" smtClean="0">
                <a:solidFill>
                  <a:srgbClr val="000000"/>
                </a:solidFill>
                <a:cs typeface="Arial" charset="0"/>
                <a:sym typeface="Arial" charset="0"/>
              </a:rPr>
              <a:t> </a:t>
            </a:r>
            <a:r>
              <a:rPr lang="en-US" dirty="0" err="1" smtClean="0">
                <a:solidFill>
                  <a:srgbClr val="000000"/>
                </a:solidFill>
                <a:cs typeface="Arial" charset="0"/>
                <a:sym typeface="Arial" charset="0"/>
              </a:rPr>
              <a:t>gedrag</a:t>
            </a:r>
            <a:r>
              <a:rPr lang="en-US" dirty="0" smtClean="0">
                <a:solidFill>
                  <a:srgbClr val="000000"/>
                </a:solidFill>
                <a:cs typeface="Arial" charset="0"/>
                <a:sym typeface="Arial" charset="0"/>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815363-2658-4FED-8F1F-9897DAF1E58D}" type="slidenum">
              <a:rPr lang="nl-NL" altLang="en-US">
                <a:solidFill>
                  <a:srgbClr val="000000"/>
                </a:solidFill>
              </a:rPr>
              <a:pPr eaLnBrk="1" hangingPunct="1"/>
              <a:t>76</a:t>
            </a:fld>
            <a:endParaRPr lang="nl-NL" altLang="en-US">
              <a:solidFill>
                <a:srgbClr val="000000"/>
              </a:solidFill>
            </a:endParaRPr>
          </a:p>
        </p:txBody>
      </p:sp>
      <p:sp>
        <p:nvSpPr>
          <p:cNvPr id="59395"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06C0476F-4F91-4CF9-B259-615FA364ED18}" type="slidenum">
              <a:rPr lang="nl-NL" altLang="en-US" sz="1200">
                <a:solidFill>
                  <a:srgbClr val="000000"/>
                </a:solidFill>
                <a:cs typeface="Arial" charset="0"/>
              </a:rPr>
              <a:pPr algn="r" eaLnBrk="1" hangingPunct="1"/>
              <a:t>76</a:t>
            </a:fld>
            <a:endParaRPr lang="nl-NL" altLang="en-US" sz="1200">
              <a:solidFill>
                <a:srgbClr val="000000"/>
              </a:solidFill>
              <a:cs typeface="Arial"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7ED48EF-4604-4568-B4E4-5B17721A1F86}" type="slidenum">
              <a:rPr lang="nl-NL" altLang="en-US">
                <a:solidFill>
                  <a:srgbClr val="000000"/>
                </a:solidFill>
              </a:rPr>
              <a:pPr eaLnBrk="1" hangingPunct="1"/>
              <a:t>77</a:t>
            </a:fld>
            <a:endParaRPr lang="nl-NL" altLang="en-US">
              <a:solidFill>
                <a:srgbClr val="000000"/>
              </a:solidFill>
            </a:endParaRPr>
          </a:p>
        </p:txBody>
      </p:sp>
      <p:sp>
        <p:nvSpPr>
          <p:cNvPr id="60419"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D070BE9-93A0-4F82-8BEE-AAFFC60A5905}" type="slidenum">
              <a:rPr lang="nl-NL" altLang="en-US" sz="1200">
                <a:solidFill>
                  <a:srgbClr val="000000"/>
                </a:solidFill>
                <a:cs typeface="Arial" charset="0"/>
              </a:rPr>
              <a:pPr algn="r" eaLnBrk="1" hangingPunct="1"/>
              <a:t>77</a:t>
            </a:fld>
            <a:endParaRPr lang="nl-NL" altLang="en-US" sz="1200">
              <a:solidFill>
                <a:srgbClr val="000000"/>
              </a:solidFill>
              <a:cs typeface="Arial"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45B65C0-2C60-4A8D-BA82-88A00C3B8B4D}" type="slidenum">
              <a:rPr lang="nl-NL" altLang="en-US">
                <a:solidFill>
                  <a:srgbClr val="000000"/>
                </a:solidFill>
              </a:rPr>
              <a:pPr eaLnBrk="1" hangingPunct="1"/>
              <a:t>78</a:t>
            </a:fld>
            <a:endParaRPr lang="nl-NL" altLang="en-US">
              <a:solidFill>
                <a:srgbClr val="000000"/>
              </a:solidFill>
            </a:endParaRPr>
          </a:p>
        </p:txBody>
      </p:sp>
      <p:sp>
        <p:nvSpPr>
          <p:cNvPr id="61443"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A528089D-426E-40E4-A666-70C94A89B764}" type="slidenum">
              <a:rPr lang="nl-NL" altLang="en-US" sz="1200">
                <a:solidFill>
                  <a:srgbClr val="000000"/>
                </a:solidFill>
                <a:cs typeface="Arial" charset="0"/>
              </a:rPr>
              <a:pPr algn="r" eaLnBrk="1" hangingPunct="1"/>
              <a:t>78</a:t>
            </a:fld>
            <a:endParaRPr lang="nl-NL" altLang="en-US" sz="1200">
              <a:solidFill>
                <a:srgbClr val="000000"/>
              </a:solidFill>
              <a:cs typeface="Arial" charset="0"/>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50733B5-36BB-492F-B2C8-9A739360E831}" type="slidenum">
              <a:rPr lang="nl-NL" altLang="en-US">
                <a:solidFill>
                  <a:srgbClr val="000000"/>
                </a:solidFill>
              </a:rPr>
              <a:pPr eaLnBrk="1" hangingPunct="1"/>
              <a:t>79</a:t>
            </a:fld>
            <a:endParaRPr lang="nl-NL" altLang="en-US">
              <a:solidFill>
                <a:srgbClr val="000000"/>
              </a:solidFill>
            </a:endParaRPr>
          </a:p>
        </p:txBody>
      </p:sp>
      <p:sp>
        <p:nvSpPr>
          <p:cNvPr id="62467"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3162695B-D3F2-4276-8403-040B12B30DFD}" type="slidenum">
              <a:rPr lang="nl-NL" altLang="en-US" sz="1200">
                <a:solidFill>
                  <a:srgbClr val="000000"/>
                </a:solidFill>
                <a:cs typeface="Arial" charset="0"/>
              </a:rPr>
              <a:pPr algn="r" eaLnBrk="1" hangingPunct="1"/>
              <a:t>79</a:t>
            </a:fld>
            <a:endParaRPr lang="nl-NL" altLang="en-US" sz="1200">
              <a:solidFill>
                <a:srgbClr val="000000"/>
              </a:solidFill>
              <a:cs typeface="Arial" charset="0"/>
            </a:endParaRPr>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4726CE4-5859-499A-8068-955540C29710}" type="slidenum">
              <a:rPr lang="nl-NL" altLang="en-US">
                <a:solidFill>
                  <a:srgbClr val="000000"/>
                </a:solidFill>
              </a:rPr>
              <a:pPr eaLnBrk="1" hangingPunct="1"/>
              <a:t>80</a:t>
            </a:fld>
            <a:endParaRPr lang="nl-NL" altLang="en-US">
              <a:solidFill>
                <a:srgbClr val="000000"/>
              </a:solidFill>
            </a:endParaRPr>
          </a:p>
        </p:txBody>
      </p:sp>
      <p:sp>
        <p:nvSpPr>
          <p:cNvPr id="63491"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DF73123-3460-4395-B0EC-2211DF234238}" type="slidenum">
              <a:rPr lang="nl-NL" altLang="en-US" sz="1200">
                <a:solidFill>
                  <a:srgbClr val="000000"/>
                </a:solidFill>
                <a:cs typeface="Arial" charset="0"/>
              </a:rPr>
              <a:pPr algn="r" eaLnBrk="1" hangingPunct="1"/>
              <a:t>80</a:t>
            </a:fld>
            <a:endParaRPr lang="nl-NL" altLang="en-US" sz="1200">
              <a:solidFill>
                <a:srgbClr val="000000"/>
              </a:solidFill>
              <a:cs typeface="Arial" charset="0"/>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A6D5C3B-5695-4EF1-8E42-B1EE3EDA114F}" type="slidenum">
              <a:rPr lang="nl-NL" altLang="en-US">
                <a:solidFill>
                  <a:srgbClr val="000000"/>
                </a:solidFill>
              </a:rPr>
              <a:pPr eaLnBrk="1" hangingPunct="1"/>
              <a:t>81</a:t>
            </a:fld>
            <a:endParaRPr lang="nl-NL" altLang="en-US">
              <a:solidFill>
                <a:srgbClr val="000000"/>
              </a:solidFill>
            </a:endParaRPr>
          </a:p>
        </p:txBody>
      </p:sp>
      <p:sp>
        <p:nvSpPr>
          <p:cNvPr id="64515"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F4476B3-B260-440A-97F1-5C1BED69BB08}" type="slidenum">
              <a:rPr lang="nl-NL" altLang="en-US" sz="1200">
                <a:solidFill>
                  <a:srgbClr val="000000"/>
                </a:solidFill>
                <a:cs typeface="Arial" charset="0"/>
              </a:rPr>
              <a:pPr algn="r" eaLnBrk="1" hangingPunct="1"/>
              <a:t>81</a:t>
            </a:fld>
            <a:endParaRPr lang="nl-NL" altLang="en-US" sz="1200">
              <a:solidFill>
                <a:srgbClr val="000000"/>
              </a:solidFill>
              <a:cs typeface="Arial" charset="0"/>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B40F9AB-14C3-4D77-908C-5712A86D5814}" type="slidenum">
              <a:rPr lang="nl-NL" altLang="en-US">
                <a:solidFill>
                  <a:srgbClr val="000000"/>
                </a:solidFill>
              </a:rPr>
              <a:pPr eaLnBrk="1" hangingPunct="1"/>
              <a:t>82</a:t>
            </a:fld>
            <a:endParaRPr lang="nl-NL" altLang="en-US">
              <a:solidFill>
                <a:srgbClr val="000000"/>
              </a:solidFill>
            </a:endParaRPr>
          </a:p>
        </p:txBody>
      </p:sp>
      <p:sp>
        <p:nvSpPr>
          <p:cNvPr id="65539"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E7EFFF7F-CDD8-41F9-9A49-50B31DA98D5A}" type="slidenum">
              <a:rPr lang="nl-NL" altLang="en-US" sz="1200">
                <a:solidFill>
                  <a:srgbClr val="000000"/>
                </a:solidFill>
                <a:cs typeface="Arial" charset="0"/>
              </a:rPr>
              <a:pPr algn="r" eaLnBrk="1" hangingPunct="1"/>
              <a:t>82</a:t>
            </a:fld>
            <a:endParaRPr lang="nl-NL" altLang="en-US" sz="1200">
              <a:solidFill>
                <a:srgbClr val="000000"/>
              </a:solidFill>
              <a:cs typeface="Arial" charset="0"/>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E726246-45A9-4385-91AA-577EDAA0016E}" type="slidenum">
              <a:rPr lang="nl-NL" altLang="en-US">
                <a:solidFill>
                  <a:srgbClr val="000000"/>
                </a:solidFill>
              </a:rPr>
              <a:pPr eaLnBrk="1" hangingPunct="1"/>
              <a:t>83</a:t>
            </a:fld>
            <a:endParaRPr lang="nl-NL" altLang="en-US">
              <a:solidFill>
                <a:srgbClr val="000000"/>
              </a:solidFill>
            </a:endParaRPr>
          </a:p>
        </p:txBody>
      </p:sp>
      <p:sp>
        <p:nvSpPr>
          <p:cNvPr id="66563"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9732D9C-ECE0-4F30-B80D-68F7A68FAD7B}" type="slidenum">
              <a:rPr lang="nl-NL" altLang="en-US" sz="1200">
                <a:solidFill>
                  <a:srgbClr val="000000"/>
                </a:solidFill>
                <a:cs typeface="Arial" charset="0"/>
              </a:rPr>
              <a:pPr algn="r" eaLnBrk="1" hangingPunct="1"/>
              <a:t>83</a:t>
            </a:fld>
            <a:endParaRPr lang="nl-NL" altLang="en-US" sz="1200">
              <a:solidFill>
                <a:srgbClr val="000000"/>
              </a:solidFill>
              <a:cs typeface="Arial" charset="0"/>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64507E-D692-427D-8A56-910E3133D476}" type="slidenum">
              <a:rPr lang="nl-NL" altLang="en-US">
                <a:solidFill>
                  <a:srgbClr val="000000"/>
                </a:solidFill>
              </a:rPr>
              <a:pPr eaLnBrk="1" hangingPunct="1"/>
              <a:t>84</a:t>
            </a:fld>
            <a:endParaRPr lang="nl-NL" altLang="en-US">
              <a:solidFill>
                <a:srgbClr val="000000"/>
              </a:solidFill>
            </a:endParaRPr>
          </a:p>
        </p:txBody>
      </p:sp>
      <p:sp>
        <p:nvSpPr>
          <p:cNvPr id="67587"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8" tIns="45088" rIns="90178" bIns="45088"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09583285-7233-4DDC-BC3F-08906A5D458E}" type="slidenum">
              <a:rPr lang="nl-NL" altLang="en-US" sz="1200">
                <a:solidFill>
                  <a:srgbClr val="000000"/>
                </a:solidFill>
                <a:cs typeface="Arial" charset="0"/>
              </a:rPr>
              <a:pPr algn="r" eaLnBrk="1" hangingPunct="1"/>
              <a:t>84</a:t>
            </a:fld>
            <a:endParaRPr lang="nl-NL" altLang="en-US" sz="1200">
              <a:solidFill>
                <a:srgbClr val="000000"/>
              </a:solidFill>
              <a:cs typeface="Arial" charset="0"/>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a:p>
            <a:pPr eaLnBrk="1" hangingPunct="1"/>
            <a:endParaRPr lang="en-US" altLang="en-US"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68612"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550D5D2-0DF8-426E-8762-CD243DADEDF1}" type="slidenum">
              <a:rPr lang="nl-NL" altLang="en-US">
                <a:solidFill>
                  <a:prstClr val="black"/>
                </a:solidFill>
              </a:rPr>
              <a:pPr eaLnBrk="1" hangingPunct="1"/>
              <a:t>89</a:t>
            </a:fld>
            <a:endParaRPr lang="nl-NL"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a:solidFill>
            <a:srgbClr val="FFFFFF"/>
          </a:solidFill>
          <a:ln/>
        </p:spPr>
      </p:sp>
      <p:sp>
        <p:nvSpPr>
          <p:cNvPr id="22531" name="Rectangle 2"/>
          <p:cNvSpPr>
            <a:spLocks noGrp="1" noChangeArrowheads="1"/>
          </p:cNvSpPr>
          <p:nvPr>
            <p:ph type="body" idx="1"/>
          </p:nvPr>
        </p:nvSpPr>
        <p:spPr>
          <a:noFill/>
        </p:spPr>
        <p:txBody>
          <a:bodyPr/>
          <a:lstStyle/>
          <a:p>
            <a:pPr marL="38100" eaLnBrk="1" hangingPunct="1">
              <a:spcBef>
                <a:spcPts val="400"/>
              </a:spcBef>
            </a:pPr>
            <a:endParaRPr lang="nl-NL" smtClean="0">
              <a:solidFill>
                <a:srgbClr val="000000"/>
              </a:solidFill>
              <a:cs typeface="Arial" charset="0"/>
              <a:sym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69636" name="Slide Number Placeholder 3"/>
          <p:cNvSpPr>
            <a:spLocks noGrp="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DE7B449-6E8A-4509-9BBB-F689E2141C4B}" type="slidenum">
              <a:rPr lang="nl-NL" altLang="en-US">
                <a:solidFill>
                  <a:prstClr val="black"/>
                </a:solidFill>
              </a:rPr>
              <a:pPr eaLnBrk="1" hangingPunct="1"/>
              <a:t>90</a:t>
            </a:fld>
            <a:endParaRPr lang="nl-NL"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99C6D1F-9CCE-43C1-A9CB-FDAFF0BBFB39}" type="slidenum">
              <a:rPr lang="nl-NL" altLang="en-US">
                <a:solidFill>
                  <a:srgbClr val="000000"/>
                </a:solidFill>
              </a:rPr>
              <a:pPr eaLnBrk="1" hangingPunct="1"/>
              <a:t>91</a:t>
            </a:fld>
            <a:endParaRPr lang="nl-NL" altLang="en-US">
              <a:solidFill>
                <a:srgbClr val="000000"/>
              </a:solidFill>
            </a:endParaRPr>
          </a:p>
        </p:txBody>
      </p:sp>
      <p:sp>
        <p:nvSpPr>
          <p:cNvPr id="70659"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9" tIns="45094" rIns="90189" bIns="45094"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84EAC6BD-F243-4579-917C-FDFC71B1077A}" type="slidenum">
              <a:rPr lang="nl-NL" altLang="en-US" sz="1200">
                <a:solidFill>
                  <a:srgbClr val="000000"/>
                </a:solidFill>
                <a:cs typeface="Arial" charset="0"/>
              </a:rPr>
              <a:pPr algn="r" eaLnBrk="1" hangingPunct="1"/>
              <a:t>91</a:t>
            </a:fld>
            <a:endParaRPr lang="nl-NL" altLang="en-US" sz="1200">
              <a:solidFill>
                <a:srgbClr val="000000"/>
              </a:solidFill>
              <a:cs typeface="Arial" charset="0"/>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777128" y="9285785"/>
            <a:ext cx="2890405" cy="48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eaLnBrk="0" hangingPunct="0">
              <a:defRPr>
                <a:solidFill>
                  <a:schemeClr val="tx1"/>
                </a:solidFill>
                <a:latin typeface="Arial" charset="0"/>
                <a:ea typeface="ＭＳ Ｐゴシック" pitchFamily="34" charset="-128"/>
              </a:defRPr>
            </a:lvl1pPr>
            <a:lvl2pPr marL="729428" indent="-280549" eaLnBrk="0" hangingPunct="0">
              <a:defRPr>
                <a:solidFill>
                  <a:schemeClr val="tx1"/>
                </a:solidFill>
                <a:latin typeface="Arial" charset="0"/>
                <a:ea typeface="ＭＳ Ｐゴシック" pitchFamily="34" charset="-128"/>
              </a:defRPr>
            </a:lvl2pPr>
            <a:lvl3pPr marL="1122197" indent="-224439" eaLnBrk="0" hangingPunct="0">
              <a:defRPr>
                <a:solidFill>
                  <a:schemeClr val="tx1"/>
                </a:solidFill>
                <a:latin typeface="Arial" charset="0"/>
                <a:ea typeface="ＭＳ Ｐゴシック" pitchFamily="34" charset="-128"/>
              </a:defRPr>
            </a:lvl3pPr>
            <a:lvl4pPr marL="1571076" indent="-224439" eaLnBrk="0" hangingPunct="0">
              <a:defRPr>
                <a:solidFill>
                  <a:schemeClr val="tx1"/>
                </a:solidFill>
                <a:latin typeface="Arial" charset="0"/>
                <a:ea typeface="ＭＳ Ｐゴシック" pitchFamily="34" charset="-128"/>
              </a:defRPr>
            </a:lvl4pPr>
            <a:lvl5pPr marL="2019955" indent="-224439" eaLnBrk="0" hangingPunct="0">
              <a:defRPr>
                <a:solidFill>
                  <a:schemeClr val="tx1"/>
                </a:solidFill>
                <a:latin typeface="Arial" charset="0"/>
                <a:ea typeface="ＭＳ Ｐゴシック" pitchFamily="34" charset="-128"/>
              </a:defRPr>
            </a:lvl5pPr>
            <a:lvl6pPr marL="2468834" indent="-224439" eaLnBrk="0" fontAlgn="base" hangingPunct="0">
              <a:spcBef>
                <a:spcPct val="0"/>
              </a:spcBef>
              <a:spcAft>
                <a:spcPct val="0"/>
              </a:spcAft>
              <a:defRPr>
                <a:solidFill>
                  <a:schemeClr val="tx1"/>
                </a:solidFill>
                <a:latin typeface="Arial" charset="0"/>
                <a:ea typeface="ＭＳ Ｐゴシック" pitchFamily="34" charset="-128"/>
              </a:defRPr>
            </a:lvl6pPr>
            <a:lvl7pPr marL="2917713" indent="-224439" eaLnBrk="0" fontAlgn="base" hangingPunct="0">
              <a:spcBef>
                <a:spcPct val="0"/>
              </a:spcBef>
              <a:spcAft>
                <a:spcPct val="0"/>
              </a:spcAft>
              <a:defRPr>
                <a:solidFill>
                  <a:schemeClr val="tx1"/>
                </a:solidFill>
                <a:latin typeface="Arial" charset="0"/>
                <a:ea typeface="ＭＳ Ｐゴシック" pitchFamily="34" charset="-128"/>
              </a:defRPr>
            </a:lvl7pPr>
            <a:lvl8pPr marL="3366592" indent="-224439" eaLnBrk="0" fontAlgn="base" hangingPunct="0">
              <a:spcBef>
                <a:spcPct val="0"/>
              </a:spcBef>
              <a:spcAft>
                <a:spcPct val="0"/>
              </a:spcAft>
              <a:defRPr>
                <a:solidFill>
                  <a:schemeClr val="tx1"/>
                </a:solidFill>
                <a:latin typeface="Arial" charset="0"/>
                <a:ea typeface="ＭＳ Ｐゴシック" pitchFamily="34" charset="-128"/>
              </a:defRPr>
            </a:lvl8pPr>
            <a:lvl9pPr marL="3815471" indent="-22443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7CBE21E-5CAA-44D9-A5CF-6CAD65A3A86C}" type="slidenum">
              <a:rPr lang="nl-NL" altLang="en-US">
                <a:solidFill>
                  <a:srgbClr val="000000"/>
                </a:solidFill>
              </a:rPr>
              <a:pPr eaLnBrk="1" hangingPunct="1"/>
              <a:t>93</a:t>
            </a:fld>
            <a:endParaRPr lang="nl-NL" altLang="en-US">
              <a:solidFill>
                <a:srgbClr val="000000"/>
              </a:solidFill>
            </a:endParaRPr>
          </a:p>
        </p:txBody>
      </p:sp>
      <p:sp>
        <p:nvSpPr>
          <p:cNvPr id="71683" name="Rectangle 7"/>
          <p:cNvSpPr txBox="1">
            <a:spLocks noGrp="1" noChangeArrowheads="1"/>
          </p:cNvSpPr>
          <p:nvPr/>
        </p:nvSpPr>
        <p:spPr bwMode="auto">
          <a:xfrm>
            <a:off x="3777128" y="9285785"/>
            <a:ext cx="2890405" cy="4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9" tIns="45094" rIns="90189" bIns="45094"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30995000-A1D4-47DB-9FB3-AA6182E645C9}" type="slidenum">
              <a:rPr lang="nl-NL" altLang="en-US" sz="1200">
                <a:solidFill>
                  <a:srgbClr val="000000"/>
                </a:solidFill>
                <a:cs typeface="Arial" charset="0"/>
              </a:rPr>
              <a:pPr algn="r" eaLnBrk="1" hangingPunct="1"/>
              <a:t>93</a:t>
            </a:fld>
            <a:endParaRPr lang="nl-NL" altLang="en-US" sz="1200">
              <a:solidFill>
                <a:srgbClr val="000000"/>
              </a:solidFill>
              <a:cs typeface="Arial"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nl-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4294967295"/>
          </p:nvPr>
        </p:nvSpPr>
        <p:spPr bwMode="auto">
          <a:xfrm>
            <a:off x="3776663" y="9285288"/>
            <a:ext cx="2890837" cy="488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defTabSz="904875"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904875"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904875"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904875"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904875"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90487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90487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90487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90487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fld id="{E04A294C-4ED9-4A23-B9B4-58E27A4CFFCB}" type="slidenum">
              <a:rPr lang="nl-NL">
                <a:solidFill>
                  <a:schemeClr val="tx1"/>
                </a:solidFill>
              </a:rPr>
              <a:pPr eaLnBrk="1" hangingPunct="1"/>
              <a:t>6</a:t>
            </a:fld>
            <a:endParaRPr lang="nl-NL">
              <a:solidFill>
                <a:schemeClr val="tx1"/>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marL="223838" indent="-223838" eaLnBrk="1" hangingPunct="1"/>
            <a:endParaRPr lang="nl-NL" sz="8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4294967295"/>
          </p:nvPr>
        </p:nvSpPr>
        <p:spPr bwMode="auto">
          <a:xfrm>
            <a:off x="3776663" y="9285288"/>
            <a:ext cx="2890837" cy="488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6" tIns="44888" rIns="89776" bIns="44888"/>
          <a:lstStyle>
            <a:lvl1pPr defTabSz="904875"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904875"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904875"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904875"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904875"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90487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90487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90487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90487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fld id="{9343630B-3E7C-4D35-B9BC-77B5ACF9CB4D}" type="slidenum">
              <a:rPr lang="nl-NL">
                <a:solidFill>
                  <a:schemeClr val="tx1"/>
                </a:solidFill>
              </a:rPr>
              <a:pPr eaLnBrk="1" hangingPunct="1"/>
              <a:t>7</a:t>
            </a:fld>
            <a:endParaRPr lang="nl-NL">
              <a:solidFill>
                <a:schemeClr val="tx1"/>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223838" indent="-223838" eaLnBrk="1" hangingPunct="1"/>
            <a:endParaRPr lang="nl-NL" sz="8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xfrm>
            <a:off x="3777128" y="9285785"/>
            <a:ext cx="2890405" cy="488480"/>
          </a:xfrm>
          <a:prstGeom prst="rect">
            <a:avLst/>
          </a:prstGeom>
          <a:noFill/>
        </p:spPr>
        <p:txBody>
          <a:bodyPr lIns="89776" tIns="44888" rIns="89776" bIns="44888"/>
          <a:lstStyle>
            <a:lvl1pPr defTabSz="905551" eaLnBrk="0" hangingPunct="0">
              <a:defRPr>
                <a:solidFill>
                  <a:schemeClr val="tx1"/>
                </a:solidFill>
                <a:latin typeface="Arial" charset="0"/>
              </a:defRPr>
            </a:lvl1pPr>
            <a:lvl2pPr marL="729428" indent="-280549" defTabSz="905551" eaLnBrk="0" hangingPunct="0">
              <a:defRPr>
                <a:solidFill>
                  <a:schemeClr val="tx1"/>
                </a:solidFill>
                <a:latin typeface="Arial" charset="0"/>
              </a:defRPr>
            </a:lvl2pPr>
            <a:lvl3pPr marL="1122197" indent="-224439" defTabSz="905551" eaLnBrk="0" hangingPunct="0">
              <a:defRPr>
                <a:solidFill>
                  <a:schemeClr val="tx1"/>
                </a:solidFill>
                <a:latin typeface="Arial" charset="0"/>
              </a:defRPr>
            </a:lvl3pPr>
            <a:lvl4pPr marL="1571076" indent="-224439" defTabSz="905551" eaLnBrk="0" hangingPunct="0">
              <a:defRPr>
                <a:solidFill>
                  <a:schemeClr val="tx1"/>
                </a:solidFill>
                <a:latin typeface="Arial" charset="0"/>
              </a:defRPr>
            </a:lvl4pPr>
            <a:lvl5pPr marL="2019955" indent="-224439" defTabSz="905551" eaLnBrk="0" hangingPunct="0">
              <a:defRPr>
                <a:solidFill>
                  <a:schemeClr val="tx1"/>
                </a:solidFill>
                <a:latin typeface="Arial" charset="0"/>
              </a:defRPr>
            </a:lvl5pPr>
            <a:lvl6pPr marL="2468834" indent="-224439" defTabSz="905551" eaLnBrk="0" fontAlgn="base" hangingPunct="0">
              <a:spcBef>
                <a:spcPct val="0"/>
              </a:spcBef>
              <a:spcAft>
                <a:spcPct val="0"/>
              </a:spcAft>
              <a:defRPr>
                <a:solidFill>
                  <a:schemeClr val="tx1"/>
                </a:solidFill>
                <a:latin typeface="Arial" charset="0"/>
              </a:defRPr>
            </a:lvl6pPr>
            <a:lvl7pPr marL="2917713" indent="-224439" defTabSz="905551" eaLnBrk="0" fontAlgn="base" hangingPunct="0">
              <a:spcBef>
                <a:spcPct val="0"/>
              </a:spcBef>
              <a:spcAft>
                <a:spcPct val="0"/>
              </a:spcAft>
              <a:defRPr>
                <a:solidFill>
                  <a:schemeClr val="tx1"/>
                </a:solidFill>
                <a:latin typeface="Arial" charset="0"/>
              </a:defRPr>
            </a:lvl7pPr>
            <a:lvl8pPr marL="3366592" indent="-224439" defTabSz="905551" eaLnBrk="0" fontAlgn="base" hangingPunct="0">
              <a:spcBef>
                <a:spcPct val="0"/>
              </a:spcBef>
              <a:spcAft>
                <a:spcPct val="0"/>
              </a:spcAft>
              <a:defRPr>
                <a:solidFill>
                  <a:schemeClr val="tx1"/>
                </a:solidFill>
                <a:latin typeface="Arial" charset="0"/>
              </a:defRPr>
            </a:lvl8pPr>
            <a:lvl9pPr marL="3815471" indent="-224439" defTabSz="905551" eaLnBrk="0" fontAlgn="base" hangingPunct="0">
              <a:spcBef>
                <a:spcPct val="0"/>
              </a:spcBef>
              <a:spcAft>
                <a:spcPct val="0"/>
              </a:spcAft>
              <a:defRPr>
                <a:solidFill>
                  <a:schemeClr val="tx1"/>
                </a:solidFill>
                <a:latin typeface="Arial" charset="0"/>
              </a:defRPr>
            </a:lvl9pPr>
          </a:lstStyle>
          <a:p>
            <a:pPr eaLnBrk="1" hangingPunct="1"/>
            <a:fld id="{10BB09C5-5630-4CBC-A161-CD0C2A6D55C3}" type="slidenum">
              <a:rPr lang="nl-NL" smtClean="0"/>
              <a:pPr eaLnBrk="1" hangingPunct="1"/>
              <a:t>8</a:t>
            </a:fld>
            <a:endParaRPr lang="nl-NL"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p:txBody>
          <a:bodyPr/>
          <a:lstStyle/>
          <a:p>
            <a:pPr>
              <a:defRPr/>
            </a:pPr>
            <a:r>
              <a:rPr lang="nl-NL" dirty="0" smtClean="0"/>
              <a:t>Hoe verschillen de verschillende perspectieven in conflicten bijvoorbeeld, en hoe kunnen interventies gericht op het doorbreken van conflicten zo goed mogelijk tegemoet komen aan de verschillen belangen en behoeften van partijen?</a:t>
            </a:r>
          </a:p>
          <a:p>
            <a:pPr>
              <a:defRPr/>
            </a:pPr>
            <a:endParaRPr lang="nl-NL" dirty="0" smtClean="0"/>
          </a:p>
          <a:p>
            <a:pPr>
              <a:defRPr/>
            </a:pPr>
            <a:r>
              <a:rPr lang="nl-NL" dirty="0" smtClean="0"/>
              <a:t>Voorbeelden van interventies: </a:t>
            </a:r>
          </a:p>
          <a:p>
            <a:pPr>
              <a:defRPr/>
            </a:pPr>
            <a:endParaRPr lang="nl-NL" dirty="0" smtClean="0"/>
          </a:p>
          <a:p>
            <a:pPr marL="171450" indent="-171450">
              <a:buFontTx/>
              <a:buChar char="-"/>
              <a:defRPr/>
            </a:pPr>
            <a:r>
              <a:rPr lang="nl-NL" dirty="0" smtClean="0"/>
              <a:t>Online hulp en advies bij scheiding en consumentenconflicten</a:t>
            </a:r>
          </a:p>
          <a:p>
            <a:pPr marL="171450" indent="-171450">
              <a:buFontTx/>
              <a:buChar char="-"/>
              <a:defRPr/>
            </a:pPr>
            <a:r>
              <a:rPr lang="nl-NL" dirty="0" smtClean="0"/>
              <a:t>Evaluatie van trainingen ter preventie van geweld tegen publieke functionarissen (conducteurs, ambulancepersoneel, agenten)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3.jpeg"/><Relationship Id="rId4" Type="http://schemas.openxmlformats.org/officeDocument/2006/relationships/image" Target="../media/image1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Text Box 3"/>
          <p:cNvSpPr txBox="1">
            <a:spLocks noGrp="1" noChangeArrowheads="1"/>
          </p:cNvSpPr>
          <p:nvPr>
            <p:ph type="sldNum" sz="quarter" idx="10"/>
          </p:nvPr>
        </p:nvSpPr>
        <p:spPr>
          <a:ln/>
        </p:spPr>
        <p:txBody>
          <a:bodyPr/>
          <a:lstStyle>
            <a:lvl1pPr>
              <a:defRPr/>
            </a:lvl1pPr>
          </a:lstStyle>
          <a:p>
            <a:pPr>
              <a:defRPr/>
            </a:pPr>
            <a:fld id="{FC34E03A-C82F-400C-996A-235E660B2A39}" type="slidenum">
              <a:rPr lang="en-US"/>
              <a:pPr>
                <a:defRPr/>
              </a:pPr>
              <a:t>‹#›</a:t>
            </a:fld>
            <a:endParaRPr lang="en-US"/>
          </a:p>
        </p:txBody>
      </p:sp>
    </p:spTree>
    <p:extLst>
      <p:ext uri="{BB962C8B-B14F-4D97-AF65-F5344CB8AC3E}">
        <p14:creationId xmlns:p14="http://schemas.microsoft.com/office/powerpoint/2010/main" val="37067467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Box 3"/>
          <p:cNvSpPr txBox="1">
            <a:spLocks noGrp="1" noChangeArrowheads="1"/>
          </p:cNvSpPr>
          <p:nvPr>
            <p:ph type="sldNum" sz="quarter" idx="10"/>
          </p:nvPr>
        </p:nvSpPr>
        <p:spPr>
          <a:ln/>
        </p:spPr>
        <p:txBody>
          <a:bodyPr/>
          <a:lstStyle>
            <a:lvl1pPr>
              <a:defRPr/>
            </a:lvl1pPr>
          </a:lstStyle>
          <a:p>
            <a:pPr>
              <a:defRPr/>
            </a:pPr>
            <a:fld id="{05E195D1-F1E9-4F17-BA65-BD69547DC577}" type="slidenum">
              <a:rPr lang="en-US"/>
              <a:pPr>
                <a:defRPr/>
              </a:pPr>
              <a:t>‹#›</a:t>
            </a:fld>
            <a:endParaRPr lang="en-US"/>
          </a:p>
        </p:txBody>
      </p:sp>
    </p:spTree>
    <p:extLst>
      <p:ext uri="{BB962C8B-B14F-4D97-AF65-F5344CB8AC3E}">
        <p14:creationId xmlns:p14="http://schemas.microsoft.com/office/powerpoint/2010/main" val="372980625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A419BDF-3F4C-4B1F-A265-78443AF516A2}" type="slidenum">
              <a:rPr lang="en-GB"/>
              <a:pPr>
                <a:defRPr/>
              </a:pPr>
              <a:t>‹#›</a:t>
            </a:fld>
            <a:endParaRPr lang="en-GB"/>
          </a:p>
        </p:txBody>
      </p:sp>
    </p:spTree>
    <p:extLst>
      <p:ext uri="{BB962C8B-B14F-4D97-AF65-F5344CB8AC3E}">
        <p14:creationId xmlns:p14="http://schemas.microsoft.com/office/powerpoint/2010/main" val="31403708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8AA8AAD-3B4E-4C69-908C-0F0700F33114}" type="slidenum">
              <a:rPr lang="en-GB"/>
              <a:pPr>
                <a:defRPr/>
              </a:pPr>
              <a:t>‹#›</a:t>
            </a:fld>
            <a:endParaRPr lang="en-GB"/>
          </a:p>
        </p:txBody>
      </p:sp>
    </p:spTree>
    <p:extLst>
      <p:ext uri="{BB962C8B-B14F-4D97-AF65-F5344CB8AC3E}">
        <p14:creationId xmlns:p14="http://schemas.microsoft.com/office/powerpoint/2010/main" val="16483999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5C46E97-2661-43F4-B13D-D6B6BEA7C53A}" type="slidenum">
              <a:rPr lang="en-GB"/>
              <a:pPr>
                <a:defRPr/>
              </a:pPr>
              <a:t>‹#›</a:t>
            </a:fld>
            <a:endParaRPr lang="en-GB"/>
          </a:p>
        </p:txBody>
      </p:sp>
    </p:spTree>
    <p:extLst>
      <p:ext uri="{BB962C8B-B14F-4D97-AF65-F5344CB8AC3E}">
        <p14:creationId xmlns:p14="http://schemas.microsoft.com/office/powerpoint/2010/main" val="20447959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E6199E0-C6AC-4AE1-98AC-CA5E28E36D30}" type="slidenum">
              <a:rPr lang="en-GB"/>
              <a:pPr>
                <a:defRPr/>
              </a:pPr>
              <a:t>‹#›</a:t>
            </a:fld>
            <a:endParaRPr lang="en-GB"/>
          </a:p>
        </p:txBody>
      </p:sp>
    </p:spTree>
    <p:extLst>
      <p:ext uri="{BB962C8B-B14F-4D97-AF65-F5344CB8AC3E}">
        <p14:creationId xmlns:p14="http://schemas.microsoft.com/office/powerpoint/2010/main" val="19957342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40FA732-D6C2-4C52-8656-57FB9340E96D}" type="slidenum">
              <a:rPr lang="en-GB"/>
              <a:pPr>
                <a:defRPr/>
              </a:pPr>
              <a:t>‹#›</a:t>
            </a:fld>
            <a:endParaRPr lang="en-GB"/>
          </a:p>
        </p:txBody>
      </p:sp>
    </p:spTree>
    <p:extLst>
      <p:ext uri="{BB962C8B-B14F-4D97-AF65-F5344CB8AC3E}">
        <p14:creationId xmlns:p14="http://schemas.microsoft.com/office/powerpoint/2010/main" val="25973411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4063" y="363538"/>
            <a:ext cx="1779587" cy="524827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1762125" y="363538"/>
            <a:ext cx="5189538" cy="5248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B35FE89-7207-4057-B451-E37653A8C615}" type="slidenum">
              <a:rPr lang="en-GB"/>
              <a:pPr>
                <a:defRPr/>
              </a:pPr>
              <a:t>‹#›</a:t>
            </a:fld>
            <a:endParaRPr lang="en-GB"/>
          </a:p>
        </p:txBody>
      </p:sp>
    </p:spTree>
    <p:extLst>
      <p:ext uri="{BB962C8B-B14F-4D97-AF65-F5344CB8AC3E}">
        <p14:creationId xmlns:p14="http://schemas.microsoft.com/office/powerpoint/2010/main" val="37410263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mn-cs"/>
              </a:defRPr>
            </a:lvl1pPr>
          </a:lstStyle>
          <a:p>
            <a:pPr>
              <a:defRPr/>
            </a:pPr>
            <a:fld id="{6EC6964C-D1AB-45A4-BAD5-DFE5DDDA6D43}" type="slidenum">
              <a:rPr lang="en-US"/>
              <a:pPr>
                <a:defRPr/>
              </a:pPr>
              <a:t>‹#›</a:t>
            </a:fld>
            <a:endParaRPr lang="en-US"/>
          </a:p>
        </p:txBody>
      </p:sp>
    </p:spTree>
    <p:extLst>
      <p:ext uri="{BB962C8B-B14F-4D97-AF65-F5344CB8AC3E}">
        <p14:creationId xmlns:p14="http://schemas.microsoft.com/office/powerpoint/2010/main" val="242560622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lvl1pPr>
              <a:defRPr>
                <a:solidFill>
                  <a:srgbClr val="00B0F0"/>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3048000"/>
            <a:ext cx="8229600" cy="3078163"/>
          </a:xfrm>
        </p:spPr>
        <p:txBody>
          <a:bodyPr/>
          <a:lstStyle>
            <a:lvl1pPr>
              <a:defRPr>
                <a:solidFill>
                  <a:schemeClr val="tx2">
                    <a:lumMod val="60000"/>
                    <a:lumOff val="40000"/>
                  </a:schemeClr>
                </a:solidFill>
              </a:defRPr>
            </a:lvl1pPr>
            <a:lvl2pPr>
              <a:defRPr>
                <a:solidFill>
                  <a:schemeClr val="tx2">
                    <a:lumMod val="60000"/>
                    <a:lumOff val="40000"/>
                  </a:schemeClr>
                </a:solidFill>
              </a:defRPr>
            </a:lvl2pPr>
            <a:lvl3pPr>
              <a:defRPr>
                <a:solidFill>
                  <a:schemeClr val="tx2">
                    <a:lumMod val="60000"/>
                    <a:lumOff val="40000"/>
                  </a:schemeClr>
                </a:solidFill>
              </a:defRPr>
            </a:lvl3pPr>
            <a:lvl4pPr>
              <a:defRPr>
                <a:solidFill>
                  <a:schemeClr val="tx2">
                    <a:lumMod val="60000"/>
                    <a:lumOff val="40000"/>
                  </a:schemeClr>
                </a:solidFill>
              </a:defRPr>
            </a:lvl4pPr>
            <a:lvl5pPr>
              <a:defRPr>
                <a:solidFill>
                  <a:schemeClr val="tx2">
                    <a:lumMod val="60000"/>
                    <a:lumOff val="4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mn-cs"/>
              </a:defRPr>
            </a:lvl1pPr>
          </a:lstStyle>
          <a:p>
            <a:pPr>
              <a:defRPr/>
            </a:pPr>
            <a:fld id="{92DFF955-511A-4B0B-A156-FA5D37D17EBD}" type="slidenum">
              <a:rPr lang="en-US"/>
              <a:pPr>
                <a:defRPr/>
              </a:pPr>
              <a:t>‹#›</a:t>
            </a:fld>
            <a:endParaRPr lang="en-US"/>
          </a:p>
        </p:txBody>
      </p:sp>
    </p:spTree>
    <p:extLst>
      <p:ext uri="{BB962C8B-B14F-4D97-AF65-F5344CB8AC3E}">
        <p14:creationId xmlns:p14="http://schemas.microsoft.com/office/powerpoint/2010/main" val="212702327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mn-cs"/>
              </a:defRPr>
            </a:lvl1pPr>
          </a:lstStyle>
          <a:p>
            <a:pPr>
              <a:defRPr/>
            </a:pPr>
            <a:fld id="{97B8C659-EE1B-45CB-A443-3F1FB2F707CF}" type="slidenum">
              <a:rPr lang="en-US"/>
              <a:pPr>
                <a:defRPr/>
              </a:pPr>
              <a:t>‹#›</a:t>
            </a:fld>
            <a:endParaRPr lang="en-US"/>
          </a:p>
        </p:txBody>
      </p:sp>
    </p:spTree>
    <p:extLst>
      <p:ext uri="{BB962C8B-B14F-4D97-AF65-F5344CB8AC3E}">
        <p14:creationId xmlns:p14="http://schemas.microsoft.com/office/powerpoint/2010/main" val="297867677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3200400"/>
            <a:ext cx="4038600" cy="292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200400"/>
            <a:ext cx="4038600" cy="292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mn-cs"/>
              </a:defRPr>
            </a:lvl1pPr>
          </a:lstStyle>
          <a:p>
            <a:pPr>
              <a:defRPr/>
            </a:pPr>
            <a:fld id="{1D01ADF7-1932-4BA9-A180-363182049698}" type="slidenum">
              <a:rPr lang="en-US"/>
              <a:pPr>
                <a:defRPr/>
              </a:pPr>
              <a:t>‹#›</a:t>
            </a:fld>
            <a:endParaRPr lang="en-US"/>
          </a:p>
        </p:txBody>
      </p:sp>
    </p:spTree>
    <p:extLst>
      <p:ext uri="{BB962C8B-B14F-4D97-AF65-F5344CB8AC3E}">
        <p14:creationId xmlns:p14="http://schemas.microsoft.com/office/powerpoint/2010/main" val="4661953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4063" y="0"/>
            <a:ext cx="1779587" cy="6858000"/>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1762125" y="0"/>
            <a:ext cx="5189538"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Box 3"/>
          <p:cNvSpPr txBox="1">
            <a:spLocks noGrp="1" noChangeArrowheads="1"/>
          </p:cNvSpPr>
          <p:nvPr>
            <p:ph type="sldNum" sz="quarter" idx="10"/>
          </p:nvPr>
        </p:nvSpPr>
        <p:spPr>
          <a:ln/>
        </p:spPr>
        <p:txBody>
          <a:bodyPr/>
          <a:lstStyle>
            <a:lvl1pPr>
              <a:defRPr/>
            </a:lvl1pPr>
          </a:lstStyle>
          <a:p>
            <a:pPr>
              <a:defRPr/>
            </a:pPr>
            <a:fld id="{E68CD819-B9B4-4062-8E9A-B85297266AAD}" type="slidenum">
              <a:rPr lang="en-US"/>
              <a:pPr>
                <a:defRPr/>
              </a:pPr>
              <a:t>‹#›</a:t>
            </a:fld>
            <a:endParaRPr lang="en-US"/>
          </a:p>
        </p:txBody>
      </p:sp>
    </p:spTree>
    <p:extLst>
      <p:ext uri="{BB962C8B-B14F-4D97-AF65-F5344CB8AC3E}">
        <p14:creationId xmlns:p14="http://schemas.microsoft.com/office/powerpoint/2010/main" val="3745794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0375" y="3124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3810001"/>
            <a:ext cx="4040188" cy="23161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8200" y="3124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810001"/>
            <a:ext cx="4041775" cy="23161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mn-cs"/>
              </a:defRPr>
            </a:lvl1pPr>
          </a:lstStyle>
          <a:p>
            <a:pPr>
              <a:defRPr/>
            </a:pPr>
            <a:fld id="{0A95FE79-01B0-4DEF-AECC-FEF0E9D0FBD5}" type="slidenum">
              <a:rPr lang="en-US"/>
              <a:pPr>
                <a:defRPr/>
              </a:pPr>
              <a:t>‹#›</a:t>
            </a:fld>
            <a:endParaRPr lang="en-US"/>
          </a:p>
        </p:txBody>
      </p:sp>
    </p:spTree>
    <p:extLst>
      <p:ext uri="{BB962C8B-B14F-4D97-AF65-F5344CB8AC3E}">
        <p14:creationId xmlns:p14="http://schemas.microsoft.com/office/powerpoint/2010/main" val="134831639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mn-cs"/>
              </a:defRPr>
            </a:lvl1pPr>
          </a:lstStyle>
          <a:p>
            <a:pPr>
              <a:defRPr/>
            </a:pPr>
            <a:fld id="{42D81D47-00D6-4D3C-BC31-DAD508ED468C}" type="slidenum">
              <a:rPr lang="en-US"/>
              <a:pPr>
                <a:defRPr/>
              </a:pPr>
              <a:t>‹#›</a:t>
            </a:fld>
            <a:endParaRPr lang="en-US"/>
          </a:p>
        </p:txBody>
      </p:sp>
    </p:spTree>
    <p:extLst>
      <p:ext uri="{BB962C8B-B14F-4D97-AF65-F5344CB8AC3E}">
        <p14:creationId xmlns:p14="http://schemas.microsoft.com/office/powerpoint/2010/main" val="9609915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mn-cs"/>
              </a:defRPr>
            </a:lvl1pPr>
          </a:lstStyle>
          <a:p>
            <a:pPr>
              <a:defRPr/>
            </a:pPr>
            <a:fld id="{9333D885-2639-433E-8BCE-2E1314588414}" type="slidenum">
              <a:rPr lang="en-US"/>
              <a:pPr>
                <a:defRPr/>
              </a:pPr>
              <a:t>‹#›</a:t>
            </a:fld>
            <a:endParaRPr lang="en-US"/>
          </a:p>
        </p:txBody>
      </p:sp>
    </p:spTree>
    <p:extLst>
      <p:ext uri="{BB962C8B-B14F-4D97-AF65-F5344CB8AC3E}">
        <p14:creationId xmlns:p14="http://schemas.microsoft.com/office/powerpoint/2010/main" val="27075317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3008313" cy="8572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676400"/>
            <a:ext cx="5111750" cy="444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59835"/>
            <a:ext cx="3008313" cy="35663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mn-cs"/>
              </a:defRPr>
            </a:lvl1pPr>
          </a:lstStyle>
          <a:p>
            <a:pPr>
              <a:defRPr/>
            </a:pPr>
            <a:fld id="{DBD8D170-1C97-4C77-BA40-FD6A846FB77D}" type="slidenum">
              <a:rPr lang="en-US"/>
              <a:pPr>
                <a:defRPr/>
              </a:pPr>
              <a:t>‹#›</a:t>
            </a:fld>
            <a:endParaRPr lang="en-US"/>
          </a:p>
        </p:txBody>
      </p:sp>
    </p:spTree>
    <p:extLst>
      <p:ext uri="{BB962C8B-B14F-4D97-AF65-F5344CB8AC3E}">
        <p14:creationId xmlns:p14="http://schemas.microsoft.com/office/powerpoint/2010/main" val="382790547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mn-cs"/>
              </a:defRPr>
            </a:lvl1pPr>
          </a:lstStyle>
          <a:p>
            <a:pPr>
              <a:defRPr/>
            </a:pPr>
            <a:fld id="{B4362588-10B8-44FD-B798-AD2DFB8CCFA1}" type="slidenum">
              <a:rPr lang="en-US"/>
              <a:pPr>
                <a:defRPr/>
              </a:pPr>
              <a:t>‹#›</a:t>
            </a:fld>
            <a:endParaRPr lang="en-US"/>
          </a:p>
        </p:txBody>
      </p:sp>
    </p:spTree>
    <p:extLst>
      <p:ext uri="{BB962C8B-B14F-4D97-AF65-F5344CB8AC3E}">
        <p14:creationId xmlns:p14="http://schemas.microsoft.com/office/powerpoint/2010/main" val="302778686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mn-cs"/>
              </a:defRPr>
            </a:lvl1pPr>
          </a:lstStyle>
          <a:p>
            <a:pPr>
              <a:defRPr/>
            </a:pPr>
            <a:fld id="{2E031375-CDD4-4F2E-90FC-81116D36ECA9}" type="slidenum">
              <a:rPr lang="en-US"/>
              <a:pPr>
                <a:defRPr/>
              </a:pPr>
              <a:t>‹#›</a:t>
            </a:fld>
            <a:endParaRPr lang="en-US"/>
          </a:p>
        </p:txBody>
      </p:sp>
    </p:spTree>
    <p:extLst>
      <p:ext uri="{BB962C8B-B14F-4D97-AF65-F5344CB8AC3E}">
        <p14:creationId xmlns:p14="http://schemas.microsoft.com/office/powerpoint/2010/main" val="325026793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mn-cs"/>
              </a:defRPr>
            </a:lvl1pPr>
          </a:lstStyle>
          <a:p>
            <a:pPr>
              <a:defRPr/>
            </a:pPr>
            <a:fld id="{2B06703F-C6B5-445B-B506-E6843C72152A}" type="slidenum">
              <a:rPr lang="en-US"/>
              <a:pPr>
                <a:defRPr/>
              </a:pPr>
              <a:t>‹#›</a:t>
            </a:fld>
            <a:endParaRPr lang="en-US"/>
          </a:p>
        </p:txBody>
      </p:sp>
    </p:spTree>
    <p:extLst>
      <p:ext uri="{BB962C8B-B14F-4D97-AF65-F5344CB8AC3E}">
        <p14:creationId xmlns:p14="http://schemas.microsoft.com/office/powerpoint/2010/main" val="291165319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Text Box 3"/>
          <p:cNvSpPr txBox="1">
            <a:spLocks noGrp="1" noChangeArrowheads="1"/>
          </p:cNvSpPr>
          <p:nvPr>
            <p:ph type="sldNum" sz="quarter" idx="10"/>
          </p:nvPr>
        </p:nvSpPr>
        <p:spPr>
          <a:ln/>
        </p:spPr>
        <p:txBody>
          <a:bodyPr/>
          <a:lstStyle>
            <a:lvl1pPr>
              <a:defRPr/>
            </a:lvl1pPr>
          </a:lstStyle>
          <a:p>
            <a:pPr>
              <a:defRPr/>
            </a:pPr>
            <a:fld id="{4CA2AFDE-8770-47EC-83C7-5BBDF36D9515}" type="slidenum">
              <a:rPr lang="en-US"/>
              <a:pPr>
                <a:defRPr/>
              </a:pPr>
              <a:t>‹#›</a:t>
            </a:fld>
            <a:endParaRPr lang="en-US"/>
          </a:p>
        </p:txBody>
      </p:sp>
    </p:spTree>
    <p:extLst>
      <p:ext uri="{BB962C8B-B14F-4D97-AF65-F5344CB8AC3E}">
        <p14:creationId xmlns:p14="http://schemas.microsoft.com/office/powerpoint/2010/main" val="24868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Box 3"/>
          <p:cNvSpPr txBox="1">
            <a:spLocks noGrp="1" noChangeArrowheads="1"/>
          </p:cNvSpPr>
          <p:nvPr>
            <p:ph type="sldNum" sz="quarter" idx="10"/>
          </p:nvPr>
        </p:nvSpPr>
        <p:spPr>
          <a:ln/>
        </p:spPr>
        <p:txBody>
          <a:bodyPr/>
          <a:lstStyle>
            <a:lvl1pPr>
              <a:defRPr/>
            </a:lvl1pPr>
          </a:lstStyle>
          <a:p>
            <a:pPr>
              <a:defRPr/>
            </a:pPr>
            <a:fld id="{1B993F1D-CF1C-4846-AEB8-DD6ED208E91C}" type="slidenum">
              <a:rPr lang="en-US"/>
              <a:pPr>
                <a:defRPr/>
              </a:pPr>
              <a:t>‹#›</a:t>
            </a:fld>
            <a:endParaRPr lang="en-US"/>
          </a:p>
        </p:txBody>
      </p:sp>
    </p:spTree>
    <p:extLst>
      <p:ext uri="{BB962C8B-B14F-4D97-AF65-F5344CB8AC3E}">
        <p14:creationId xmlns:p14="http://schemas.microsoft.com/office/powerpoint/2010/main" val="107048600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FD61B62C-A36E-46A6-98B7-0A1DA0127630}" type="slidenum">
              <a:rPr lang="en-US"/>
              <a:pPr>
                <a:defRPr/>
              </a:pPr>
              <a:t>‹#›</a:t>
            </a:fld>
            <a:endParaRPr lang="en-US"/>
          </a:p>
        </p:txBody>
      </p:sp>
    </p:spTree>
    <p:extLst>
      <p:ext uri="{BB962C8B-B14F-4D97-AF65-F5344CB8AC3E}">
        <p14:creationId xmlns:p14="http://schemas.microsoft.com/office/powerpoint/2010/main" val="22744348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1763713" y="2051050"/>
            <a:ext cx="3482975" cy="4806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5399088" y="2051050"/>
            <a:ext cx="3482975" cy="4806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Box 3"/>
          <p:cNvSpPr txBox="1">
            <a:spLocks noGrp="1" noChangeArrowheads="1"/>
          </p:cNvSpPr>
          <p:nvPr>
            <p:ph type="sldNum" sz="quarter" idx="10"/>
          </p:nvPr>
        </p:nvSpPr>
        <p:spPr>
          <a:ln/>
        </p:spPr>
        <p:txBody>
          <a:bodyPr/>
          <a:lstStyle>
            <a:lvl1pPr>
              <a:defRPr/>
            </a:lvl1pPr>
          </a:lstStyle>
          <a:p>
            <a:pPr>
              <a:defRPr/>
            </a:pPr>
            <a:fld id="{B288A48C-FE52-4346-98C3-81FC0C9A8271}" type="slidenum">
              <a:rPr lang="en-US"/>
              <a:pPr>
                <a:defRPr/>
              </a:pPr>
              <a:t>‹#›</a:t>
            </a:fld>
            <a:endParaRPr lang="en-US"/>
          </a:p>
        </p:txBody>
      </p:sp>
    </p:spTree>
    <p:extLst>
      <p:ext uri="{BB962C8B-B14F-4D97-AF65-F5344CB8AC3E}">
        <p14:creationId xmlns:p14="http://schemas.microsoft.com/office/powerpoint/2010/main" val="17009654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Text Box 3"/>
          <p:cNvSpPr txBox="1">
            <a:spLocks noGrp="1" noChangeArrowheads="1"/>
          </p:cNvSpPr>
          <p:nvPr>
            <p:ph type="sldNum" sz="quarter" idx="10"/>
          </p:nvPr>
        </p:nvSpPr>
        <p:spPr>
          <a:ln/>
        </p:spPr>
        <p:txBody>
          <a:bodyPr/>
          <a:lstStyle>
            <a:lvl1pPr>
              <a:defRPr/>
            </a:lvl1pPr>
          </a:lstStyle>
          <a:p>
            <a:pPr>
              <a:defRPr/>
            </a:pPr>
            <a:fld id="{294A03E5-0076-4CE3-94E0-11B12337119D}" type="slidenum">
              <a:rPr lang="en-US"/>
              <a:pPr>
                <a:defRPr/>
              </a:pPr>
              <a:t>‹#›</a:t>
            </a:fld>
            <a:endParaRPr lang="en-US"/>
          </a:p>
        </p:txBody>
      </p:sp>
    </p:spTree>
    <p:extLst>
      <p:ext uri="{BB962C8B-B14F-4D97-AF65-F5344CB8AC3E}">
        <p14:creationId xmlns:p14="http://schemas.microsoft.com/office/powerpoint/2010/main" val="31279127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Text Box 3"/>
          <p:cNvSpPr txBox="1">
            <a:spLocks noGrp="1" noChangeArrowheads="1"/>
          </p:cNvSpPr>
          <p:nvPr>
            <p:ph type="sldNum" sz="quarter" idx="10"/>
          </p:nvPr>
        </p:nvSpPr>
        <p:spPr>
          <a:ln/>
        </p:spPr>
        <p:txBody>
          <a:bodyPr/>
          <a:lstStyle>
            <a:lvl1pPr>
              <a:defRPr/>
            </a:lvl1pPr>
          </a:lstStyle>
          <a:p>
            <a:pPr>
              <a:defRPr/>
            </a:pPr>
            <a:fld id="{1269ECD5-B8FC-4789-A884-6777A9657D0D}" type="slidenum">
              <a:rPr lang="en-US"/>
              <a:pPr>
                <a:defRPr/>
              </a:pPr>
              <a:t>‹#›</a:t>
            </a:fld>
            <a:endParaRPr lang="en-US"/>
          </a:p>
        </p:txBody>
      </p:sp>
    </p:spTree>
    <p:extLst>
      <p:ext uri="{BB962C8B-B14F-4D97-AF65-F5344CB8AC3E}">
        <p14:creationId xmlns:p14="http://schemas.microsoft.com/office/powerpoint/2010/main" val="6878328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6ACBCD3-1D76-4CF7-8A1D-9ED093DF0630}" type="slidenum">
              <a:rPr lang="en-US"/>
              <a:pPr>
                <a:defRPr/>
              </a:pPr>
              <a:t>‹#›</a:t>
            </a:fld>
            <a:endParaRPr lang="en-US"/>
          </a:p>
        </p:txBody>
      </p:sp>
    </p:spTree>
    <p:extLst>
      <p:ext uri="{BB962C8B-B14F-4D97-AF65-F5344CB8AC3E}">
        <p14:creationId xmlns:p14="http://schemas.microsoft.com/office/powerpoint/2010/main" val="280812961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46700AE-7A62-4963-9BCC-3C0E3787E9F2}" type="slidenum">
              <a:rPr lang="en-US"/>
              <a:pPr>
                <a:defRPr/>
              </a:pPr>
              <a:t>‹#›</a:t>
            </a:fld>
            <a:endParaRPr lang="en-US"/>
          </a:p>
        </p:txBody>
      </p:sp>
    </p:spTree>
    <p:extLst>
      <p:ext uri="{BB962C8B-B14F-4D97-AF65-F5344CB8AC3E}">
        <p14:creationId xmlns:p14="http://schemas.microsoft.com/office/powerpoint/2010/main" val="319384877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Box 3"/>
          <p:cNvSpPr txBox="1">
            <a:spLocks noGrp="1" noChangeArrowheads="1"/>
          </p:cNvSpPr>
          <p:nvPr>
            <p:ph type="sldNum" sz="quarter" idx="10"/>
          </p:nvPr>
        </p:nvSpPr>
        <p:spPr>
          <a:ln/>
        </p:spPr>
        <p:txBody>
          <a:bodyPr/>
          <a:lstStyle>
            <a:lvl1pPr>
              <a:defRPr/>
            </a:lvl1pPr>
          </a:lstStyle>
          <a:p>
            <a:pPr>
              <a:defRPr/>
            </a:pPr>
            <a:fld id="{58DE46E4-B3F4-4546-98ED-1C8197CF3043}" type="slidenum">
              <a:rPr lang="en-US"/>
              <a:pPr>
                <a:defRPr/>
              </a:pPr>
              <a:t>‹#›</a:t>
            </a:fld>
            <a:endParaRPr lang="en-US"/>
          </a:p>
        </p:txBody>
      </p:sp>
    </p:spTree>
    <p:extLst>
      <p:ext uri="{BB962C8B-B14F-4D97-AF65-F5344CB8AC3E}">
        <p14:creationId xmlns:p14="http://schemas.microsoft.com/office/powerpoint/2010/main" val="38541219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14E9818-8B63-4AEE-BB96-4FC67F44CBF5}" type="slidenum">
              <a:rPr lang="en-US"/>
              <a:pPr>
                <a:defRPr/>
              </a:pPr>
              <a:t>‹#›</a:t>
            </a:fld>
            <a:endParaRPr lang="en-US"/>
          </a:p>
        </p:txBody>
      </p:sp>
    </p:spTree>
    <p:extLst>
      <p:ext uri="{BB962C8B-B14F-4D97-AF65-F5344CB8AC3E}">
        <p14:creationId xmlns:p14="http://schemas.microsoft.com/office/powerpoint/2010/main" val="20550257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Box 3"/>
          <p:cNvSpPr txBox="1">
            <a:spLocks noGrp="1" noChangeArrowheads="1"/>
          </p:cNvSpPr>
          <p:nvPr>
            <p:ph type="sldNum" sz="quarter" idx="10"/>
          </p:nvPr>
        </p:nvSpPr>
        <p:spPr>
          <a:ln/>
        </p:spPr>
        <p:txBody>
          <a:bodyPr/>
          <a:lstStyle>
            <a:lvl1pPr>
              <a:defRPr/>
            </a:lvl1pPr>
          </a:lstStyle>
          <a:p>
            <a:pPr>
              <a:defRPr/>
            </a:pPr>
            <a:fld id="{51C6D616-B994-4887-AE26-65AA6E35AF50}" type="slidenum">
              <a:rPr lang="en-US"/>
              <a:pPr>
                <a:defRPr/>
              </a:pPr>
              <a:t>‹#›</a:t>
            </a:fld>
            <a:endParaRPr lang="en-US"/>
          </a:p>
        </p:txBody>
      </p:sp>
    </p:spTree>
    <p:extLst>
      <p:ext uri="{BB962C8B-B14F-4D97-AF65-F5344CB8AC3E}">
        <p14:creationId xmlns:p14="http://schemas.microsoft.com/office/powerpoint/2010/main" val="269878889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4063" y="0"/>
            <a:ext cx="1779587" cy="6858000"/>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1762125" y="0"/>
            <a:ext cx="5189538"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Box 3"/>
          <p:cNvSpPr txBox="1">
            <a:spLocks noGrp="1" noChangeArrowheads="1"/>
          </p:cNvSpPr>
          <p:nvPr>
            <p:ph type="sldNum" sz="quarter" idx="10"/>
          </p:nvPr>
        </p:nvSpPr>
        <p:spPr>
          <a:ln/>
        </p:spPr>
        <p:txBody>
          <a:bodyPr/>
          <a:lstStyle>
            <a:lvl1pPr>
              <a:defRPr/>
            </a:lvl1pPr>
          </a:lstStyle>
          <a:p>
            <a:pPr>
              <a:defRPr/>
            </a:pPr>
            <a:fld id="{3DA0B3AC-B825-4A64-8771-4672EDDEC07C}" type="slidenum">
              <a:rPr lang="en-US"/>
              <a:pPr>
                <a:defRPr/>
              </a:pPr>
              <a:t>‹#›</a:t>
            </a:fld>
            <a:endParaRPr lang="en-US"/>
          </a:p>
        </p:txBody>
      </p:sp>
    </p:spTree>
    <p:extLst>
      <p:ext uri="{BB962C8B-B14F-4D97-AF65-F5344CB8AC3E}">
        <p14:creationId xmlns:p14="http://schemas.microsoft.com/office/powerpoint/2010/main" val="404488571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with tex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4" name="Tijdelijke aanduiding voor datum 3"/>
          <p:cNvSpPr>
            <a:spLocks noGrp="1"/>
          </p:cNvSpPr>
          <p:nvPr>
            <p:ph type="dt" sz="half" idx="10"/>
          </p:nvPr>
        </p:nvSpPr>
        <p:spPr>
          <a:xfrm>
            <a:off x="7572375" y="6402388"/>
            <a:ext cx="936625" cy="476250"/>
          </a:xfrm>
          <a:prstGeom prst="rect">
            <a:avLst/>
          </a:prstGeom>
        </p:spPr>
        <p:txBody>
          <a:bodyPr/>
          <a:lstStyle>
            <a:lvl1pPr>
              <a:defRPr/>
            </a:lvl1pPr>
          </a:lstStyle>
          <a:p>
            <a:fld id="{5B48AABF-F848-4EEA-A7F8-34657BADB5DD}"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a:xfrm>
            <a:off x="3540125" y="6402388"/>
            <a:ext cx="4032250" cy="476250"/>
          </a:xfrm>
          <a:prstGeom prst="rect">
            <a:avLst/>
          </a:prstGeom>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8"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1"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Tree>
    <p:extLst>
      <p:ext uri="{BB962C8B-B14F-4D97-AF65-F5344CB8AC3E}">
        <p14:creationId xmlns:p14="http://schemas.microsoft.com/office/powerpoint/2010/main" val="1836755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dia 1">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en-US" smtClean="0"/>
              <a:t>Click to edit Master title style</a:t>
            </a:r>
            <a:endParaRPr lang="nl-NL" dirty="0"/>
          </a:p>
        </p:txBody>
      </p:sp>
      <p:sp>
        <p:nvSpPr>
          <p:cNvPr id="5"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2080648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Picture 10" descr="UT Ned powerpoint sheet 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10"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1816087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 met opsommin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E86D66E7-007E-4E27-B747-A02D9A387A08}"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9"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0"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spTree>
    <p:extLst>
      <p:ext uri="{BB962C8B-B14F-4D97-AF65-F5344CB8AC3E}">
        <p14:creationId xmlns:p14="http://schemas.microsoft.com/office/powerpoint/2010/main" val="1693919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551A6BAE-C793-465D-AB6E-C6AB187E6F8E}"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7"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8"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spTree>
    <p:extLst>
      <p:ext uri="{BB962C8B-B14F-4D97-AF65-F5344CB8AC3E}">
        <p14:creationId xmlns:p14="http://schemas.microsoft.com/office/powerpoint/2010/main" val="3073265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 met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smtClean="0"/>
              <a:t>Click to edit Master text styles</a:t>
            </a:r>
          </a:p>
        </p:txBody>
      </p:sp>
      <p:sp>
        <p:nvSpPr>
          <p:cNvPr id="4" name="Tijdelijke aanduiding voor datum 3"/>
          <p:cNvSpPr>
            <a:spLocks noGrp="1"/>
          </p:cNvSpPr>
          <p:nvPr>
            <p:ph type="dt" sz="half" idx="10"/>
          </p:nvPr>
        </p:nvSpPr>
        <p:spPr/>
        <p:txBody>
          <a:bodyPr/>
          <a:lstStyle>
            <a:lvl1pPr>
              <a:defRPr/>
            </a:lvl1pPr>
          </a:lstStyle>
          <a:p>
            <a:fld id="{BE0964EA-60F0-4953-A5DB-208C595E07BF}"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8"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1"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spTree>
    <p:extLst>
      <p:ext uri="{BB962C8B-B14F-4D97-AF65-F5344CB8AC3E}">
        <p14:creationId xmlns:p14="http://schemas.microsoft.com/office/powerpoint/2010/main" val="3323520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 met afbeeldin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D218303E-5A82-49C2-AB6C-F6084985DC3C}"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8" name="Tijdelijke aanduiding voor afbeelding 7"/>
          <p:cNvSpPr>
            <a:spLocks noGrp="1"/>
          </p:cNvSpPr>
          <p:nvPr>
            <p:ph type="pic" sz="quarter" idx="13"/>
          </p:nvPr>
        </p:nvSpPr>
        <p:spPr>
          <a:xfrm>
            <a:off x="1071538" y="1643050"/>
            <a:ext cx="8072462" cy="4000528"/>
          </a:xfrm>
        </p:spPr>
        <p:txBody>
          <a:bodyPr/>
          <a:lstStyle/>
          <a:p>
            <a:r>
              <a:rPr lang="en-US" smtClean="0"/>
              <a:t>Click icon to add picture</a:t>
            </a:r>
            <a:endParaRPr lang="nl-NL"/>
          </a:p>
        </p:txBody>
      </p:sp>
      <p:sp>
        <p:nvSpPr>
          <p:cNvPr id="10" name="Tijdelijke aanduiding voor tekst 13"/>
          <p:cNvSpPr>
            <a:spLocks noGrp="1"/>
          </p:cNvSpPr>
          <p:nvPr>
            <p:ph type="body" sz="quarter" idx="14"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2" name="Tijdelijke aanduiding voor tekst 15"/>
          <p:cNvSpPr>
            <a:spLocks noGrp="1"/>
          </p:cNvSpPr>
          <p:nvPr>
            <p:ph type="body" sz="quarter" idx="15"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cxnSp>
        <p:nvCxnSpPr>
          <p:cNvPr id="13" name="Rechte verbindingslijn 12"/>
          <p:cNvCxnSpPr/>
          <p:nvPr userDrawn="1"/>
        </p:nvCxnSpPr>
        <p:spPr>
          <a:xfrm>
            <a:off x="1080000" y="1643050"/>
            <a:ext cx="807246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89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77154A9-D6DE-46D6-8888-18DF5BD0B8AA}" type="slidenum">
              <a:rPr lang="en-US"/>
              <a:pPr>
                <a:defRPr/>
              </a:pPr>
              <a:t>‹#›</a:t>
            </a:fld>
            <a:endParaRPr lang="en-US"/>
          </a:p>
        </p:txBody>
      </p:sp>
    </p:spTree>
    <p:extLst>
      <p:ext uri="{BB962C8B-B14F-4D97-AF65-F5344CB8AC3E}">
        <p14:creationId xmlns:p14="http://schemas.microsoft.com/office/powerpoint/2010/main" val="313470513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 met afbeelding en tekst">
    <p:spTree>
      <p:nvGrpSpPr>
        <p:cNvPr id="1" name=""/>
        <p:cNvGrpSpPr/>
        <p:nvPr/>
      </p:nvGrpSpPr>
      <p:grpSpPr>
        <a:xfrm>
          <a:off x="0" y="0"/>
          <a:ext cx="0" cy="0"/>
          <a:chOff x="0" y="0"/>
          <a:chExt cx="0" cy="0"/>
        </a:xfrm>
      </p:grpSpPr>
      <p:sp>
        <p:nvSpPr>
          <p:cNvPr id="13" name="Tijdelijke aanduiding voor tekst 12"/>
          <p:cNvSpPr>
            <a:spLocks noGrp="1"/>
          </p:cNvSpPr>
          <p:nvPr>
            <p:ph type="body" sz="quarter" idx="16"/>
          </p:nvPr>
        </p:nvSpPr>
        <p:spPr>
          <a:xfrm>
            <a:off x="5668123" y="1713600"/>
            <a:ext cx="3190157" cy="43236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8" name="Tijdelijke aanduiding voor afbeelding 7"/>
          <p:cNvSpPr>
            <a:spLocks noGrp="1"/>
          </p:cNvSpPr>
          <p:nvPr>
            <p:ph type="pic" sz="quarter" idx="13"/>
          </p:nvPr>
        </p:nvSpPr>
        <p:spPr>
          <a:xfrm>
            <a:off x="1071538" y="1662100"/>
            <a:ext cx="4546320" cy="4410106"/>
          </a:xfrm>
        </p:spPr>
        <p:txBody>
          <a:bodyPr/>
          <a:lstStyle/>
          <a:p>
            <a:r>
              <a:rPr lang="en-US" smtClean="0"/>
              <a:t>Click icon to add picture</a:t>
            </a:r>
            <a:endParaRPr lang="nl-NL" dirty="0"/>
          </a:p>
        </p:txBody>
      </p:sp>
      <p:sp>
        <p:nvSpPr>
          <p:cNvPr id="4" name="Tijdelijke aanduiding voor datum 3"/>
          <p:cNvSpPr>
            <a:spLocks noGrp="1"/>
          </p:cNvSpPr>
          <p:nvPr>
            <p:ph type="dt" sz="half" idx="10"/>
          </p:nvPr>
        </p:nvSpPr>
        <p:spPr/>
        <p:txBody>
          <a:bodyPr/>
          <a:lstStyle>
            <a:lvl1pPr>
              <a:defRPr/>
            </a:lvl1pPr>
          </a:lstStyle>
          <a:p>
            <a:fld id="{1C4BFB91-EDE1-4450-8D02-274F78D9227A}"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0" name="Tijdelijke aanduiding voor tekst 13"/>
          <p:cNvSpPr>
            <a:spLocks noGrp="1"/>
          </p:cNvSpPr>
          <p:nvPr>
            <p:ph type="body" sz="quarter" idx="17"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2"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cxnSp>
        <p:nvCxnSpPr>
          <p:cNvPr id="14" name="Rechte verbindingslijn 13"/>
          <p:cNvCxnSpPr/>
          <p:nvPr userDrawn="1"/>
        </p:nvCxnSpPr>
        <p:spPr>
          <a:xfrm>
            <a:off x="1080000" y="1643050"/>
            <a:ext cx="807246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168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 met grafiek">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8C51C03D-F3B5-42FC-A391-ECEEBD1836E4}"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9" name="Tijdelijke aanduiding voor grafiek 8"/>
          <p:cNvSpPr>
            <a:spLocks noGrp="1"/>
          </p:cNvSpPr>
          <p:nvPr>
            <p:ph type="chart" sz="quarter" idx="14"/>
          </p:nvPr>
        </p:nvSpPr>
        <p:spPr>
          <a:xfrm>
            <a:off x="1071538" y="1641599"/>
            <a:ext cx="8072462" cy="3999600"/>
          </a:xfrm>
        </p:spPr>
        <p:txBody>
          <a:bodyPr/>
          <a:lstStyle/>
          <a:p>
            <a:r>
              <a:rPr lang="en-US" smtClean="0"/>
              <a:t>Click icon to add chart</a:t>
            </a:r>
            <a:endParaRPr lang="nl-NL"/>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4" name="Tijdelijke aanduiding voor tekst 15"/>
          <p:cNvSpPr>
            <a:spLocks noGrp="1"/>
          </p:cNvSpPr>
          <p:nvPr>
            <p:ph type="body" sz="quarter" idx="15"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cxnSp>
        <p:nvCxnSpPr>
          <p:cNvPr id="15" name="Rechte verbindingslijn 14"/>
          <p:cNvCxnSpPr/>
          <p:nvPr userDrawn="1"/>
        </p:nvCxnSpPr>
        <p:spPr>
          <a:xfrm>
            <a:off x="1080000" y="1643050"/>
            <a:ext cx="807246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953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2">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en-US" smtClean="0"/>
              <a:t>Click to edit Master title style</a:t>
            </a:r>
            <a:endParaRPr lang="nl-NL" dirty="0"/>
          </a:p>
        </p:txBody>
      </p:sp>
      <p:sp>
        <p:nvSpPr>
          <p:cNvPr id="5"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smtClean="0"/>
              <a:t>Click to edit Master subtitle style</a:t>
            </a:r>
            <a:endParaRPr lang="nl-NL"/>
          </a:p>
        </p:txBody>
      </p:sp>
    </p:spTree>
    <p:extLst>
      <p:ext uri="{BB962C8B-B14F-4D97-AF65-F5344CB8AC3E}">
        <p14:creationId xmlns:p14="http://schemas.microsoft.com/office/powerpoint/2010/main" val="2641987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descr="UT Ned powerpoint sheet 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1341405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dia 3">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en-US" smtClean="0"/>
              <a:t>Click to edit Master title style</a:t>
            </a:r>
            <a:endParaRPr lang="nl-NL" dirty="0"/>
          </a:p>
        </p:txBody>
      </p:sp>
      <p:sp>
        <p:nvSpPr>
          <p:cNvPr id="5"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smtClean="0"/>
              <a:t>Click to edit Master subtitle style</a:t>
            </a:r>
            <a:endParaRPr lang="nl-NL"/>
          </a:p>
        </p:txBody>
      </p:sp>
    </p:spTree>
    <p:extLst>
      <p:ext uri="{BB962C8B-B14F-4D97-AF65-F5344CB8AC3E}">
        <p14:creationId xmlns:p14="http://schemas.microsoft.com/office/powerpoint/2010/main" val="4053213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UT Ned powerpoint sheet 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1932897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dia 4">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en-US" smtClean="0"/>
              <a:t>Click to edit Master title style</a:t>
            </a:r>
            <a:endParaRPr lang="nl-NL" dirty="0"/>
          </a:p>
        </p:txBody>
      </p:sp>
      <p:sp>
        <p:nvSpPr>
          <p:cNvPr id="5"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smtClean="0"/>
              <a:t>Click to edit Master subtitle style</a:t>
            </a:r>
            <a:endParaRPr lang="nl-NL"/>
          </a:p>
        </p:txBody>
      </p:sp>
    </p:spTree>
    <p:extLst>
      <p:ext uri="{BB962C8B-B14F-4D97-AF65-F5344CB8AC3E}">
        <p14:creationId xmlns:p14="http://schemas.microsoft.com/office/powerpoint/2010/main" val="3610982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UT Ned powerpoint sheet 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517503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ofdstukdia 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9272DAB1-C5E0-4074-AED0-30666B12A047}"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2"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pic>
        <p:nvPicPr>
          <p:cNvPr id="9" name="Afbeelding 8" descr="UT powerpoint sheet small 4.jpg"/>
          <p:cNvPicPr>
            <a:picLocks noChangeAspect="1"/>
          </p:cNvPicPr>
          <p:nvPr userDrawn="1"/>
        </p:nvPicPr>
        <p:blipFill>
          <a:blip r:embed="rId2" cstate="print"/>
          <a:stretch>
            <a:fillRect/>
          </a:stretch>
        </p:blipFill>
        <p:spPr>
          <a:xfrm>
            <a:off x="0" y="0"/>
            <a:ext cx="964122" cy="6858000"/>
          </a:xfrm>
          <a:prstGeom prst="rect">
            <a:avLst/>
          </a:prstGeom>
        </p:spPr>
      </p:pic>
    </p:spTree>
    <p:extLst>
      <p:ext uri="{BB962C8B-B14F-4D97-AF65-F5344CB8AC3E}">
        <p14:creationId xmlns:p14="http://schemas.microsoft.com/office/powerpoint/2010/main" val="2103177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ofdstukdia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05523456-3235-43E8-AFFF-79F3B912ACA7}"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3"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pic>
        <p:nvPicPr>
          <p:cNvPr id="9" name="Afbeelding 8" descr="UT powerpoint sheet small 1.jpg"/>
          <p:cNvPicPr>
            <a:picLocks noChangeAspect="1"/>
          </p:cNvPicPr>
          <p:nvPr userDrawn="1"/>
        </p:nvPicPr>
        <p:blipFill>
          <a:blip r:embed="rId2" cstate="print"/>
          <a:stretch>
            <a:fillRect/>
          </a:stretch>
        </p:blipFill>
        <p:spPr>
          <a:xfrm>
            <a:off x="0" y="0"/>
            <a:ext cx="964122" cy="6858000"/>
          </a:xfrm>
          <a:prstGeom prst="rect">
            <a:avLst/>
          </a:prstGeom>
        </p:spPr>
      </p:pic>
    </p:spTree>
    <p:extLst>
      <p:ext uri="{BB962C8B-B14F-4D97-AF65-F5344CB8AC3E}">
        <p14:creationId xmlns:p14="http://schemas.microsoft.com/office/powerpoint/2010/main" val="84178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1763713" y="2051050"/>
            <a:ext cx="3482975" cy="4806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5399088" y="2051050"/>
            <a:ext cx="3482975" cy="4806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Box 3"/>
          <p:cNvSpPr txBox="1">
            <a:spLocks noGrp="1" noChangeArrowheads="1"/>
          </p:cNvSpPr>
          <p:nvPr>
            <p:ph type="sldNum" sz="quarter" idx="10"/>
          </p:nvPr>
        </p:nvSpPr>
        <p:spPr>
          <a:ln/>
        </p:spPr>
        <p:txBody>
          <a:bodyPr/>
          <a:lstStyle>
            <a:lvl1pPr>
              <a:defRPr/>
            </a:lvl1pPr>
          </a:lstStyle>
          <a:p>
            <a:pPr>
              <a:defRPr/>
            </a:pPr>
            <a:fld id="{463D061C-9507-4B78-982D-D13403606958}" type="slidenum">
              <a:rPr lang="en-US"/>
              <a:pPr>
                <a:defRPr/>
              </a:pPr>
              <a:t>‹#›</a:t>
            </a:fld>
            <a:endParaRPr lang="en-US"/>
          </a:p>
        </p:txBody>
      </p:sp>
    </p:spTree>
    <p:extLst>
      <p:ext uri="{BB962C8B-B14F-4D97-AF65-F5344CB8AC3E}">
        <p14:creationId xmlns:p14="http://schemas.microsoft.com/office/powerpoint/2010/main" val="36645802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ofdstukdia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6BCEAF17-97A5-469F-B875-7CCCD8438084}"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0"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1"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pic>
        <p:nvPicPr>
          <p:cNvPr id="9" name="Afbeelding 8" descr="UT powerpoint sheet small 3.jpg"/>
          <p:cNvPicPr>
            <a:picLocks noChangeAspect="1"/>
          </p:cNvPicPr>
          <p:nvPr userDrawn="1"/>
        </p:nvPicPr>
        <p:blipFill>
          <a:blip r:embed="rId2" cstate="print"/>
          <a:stretch>
            <a:fillRect/>
          </a:stretch>
        </p:blipFill>
        <p:spPr>
          <a:xfrm>
            <a:off x="0" y="0"/>
            <a:ext cx="964122" cy="6858000"/>
          </a:xfrm>
          <a:prstGeom prst="rect">
            <a:avLst/>
          </a:prstGeom>
        </p:spPr>
      </p:pic>
    </p:spTree>
    <p:extLst>
      <p:ext uri="{BB962C8B-B14F-4D97-AF65-F5344CB8AC3E}">
        <p14:creationId xmlns:p14="http://schemas.microsoft.com/office/powerpoint/2010/main" val="143906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ofdstukdia 4">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E60AAC71-DE7A-4DF1-9233-5FB2E57C6F42}"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3"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pic>
        <p:nvPicPr>
          <p:cNvPr id="9" name="Afbeelding 8" descr="UT powerpoint sheet small 2.jpg"/>
          <p:cNvPicPr>
            <a:picLocks noChangeAspect="1"/>
          </p:cNvPicPr>
          <p:nvPr userDrawn="1"/>
        </p:nvPicPr>
        <p:blipFill>
          <a:blip r:embed="rId2" cstate="print"/>
          <a:stretch>
            <a:fillRect/>
          </a:stretch>
        </p:blipFill>
        <p:spPr>
          <a:xfrm>
            <a:off x="0" y="0"/>
            <a:ext cx="964122" cy="6858000"/>
          </a:xfrm>
          <a:prstGeom prst="rect">
            <a:avLst/>
          </a:prstGeom>
        </p:spPr>
      </p:pic>
    </p:spTree>
    <p:extLst>
      <p:ext uri="{BB962C8B-B14F-4D97-AF65-F5344CB8AC3E}">
        <p14:creationId xmlns:p14="http://schemas.microsoft.com/office/powerpoint/2010/main" val="2967554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47E80B01-A035-4381-9A82-F33941C17658}"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7"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8"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Tree>
    <p:extLst>
      <p:ext uri="{BB962C8B-B14F-4D97-AF65-F5344CB8AC3E}">
        <p14:creationId xmlns:p14="http://schemas.microsoft.com/office/powerpoint/2010/main" val="2759565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hasCustomPrompt="1"/>
          </p:nvPr>
        </p:nvSpPr>
        <p:spPr>
          <a:xfrm>
            <a:off x="1346400" y="1644650"/>
            <a:ext cx="6786562"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here and type the title</a:t>
            </a:r>
            <a:endParaRPr lang="en-US" noProof="0"/>
          </a:p>
        </p:txBody>
      </p:sp>
      <p:sp>
        <p:nvSpPr>
          <p:cNvPr id="5123" name="Rectangle 3"/>
          <p:cNvSpPr>
            <a:spLocks noGrp="1" noChangeArrowheads="1"/>
          </p:cNvSpPr>
          <p:nvPr>
            <p:ph type="subTitle" idx="1" hasCustomPrompt="1"/>
          </p:nvPr>
        </p:nvSpPr>
        <p:spPr>
          <a:xfrm>
            <a:off x="1346400" y="3035300"/>
            <a:ext cx="6788150" cy="1101725"/>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here and type the subtitle</a:t>
            </a:r>
            <a:endParaRPr lang="en-US" noProof="0"/>
          </a:p>
        </p:txBody>
      </p:sp>
    </p:spTree>
    <p:extLst>
      <p:ext uri="{BB962C8B-B14F-4D97-AF65-F5344CB8AC3E}">
        <p14:creationId xmlns:p14="http://schemas.microsoft.com/office/powerpoint/2010/main" val="1692222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UT Eng powerpoint sheet 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3981911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ijdelijke aanduiding voor datum 3"/>
          <p:cNvSpPr>
            <a:spLocks noGrp="1"/>
          </p:cNvSpPr>
          <p:nvPr>
            <p:ph type="dt" sz="half" idx="10"/>
          </p:nvPr>
        </p:nvSpPr>
        <p:spPr/>
        <p:txBody>
          <a:bodyPr/>
          <a:lstStyle>
            <a:lvl1pPr>
              <a:defRPr/>
            </a:lvl1pPr>
          </a:lstStyle>
          <a:p>
            <a:fld id="{C56F6BCD-8492-4DFC-B465-93F5D30C860E}"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9"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0"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Tree>
    <p:extLst>
      <p:ext uri="{BB962C8B-B14F-4D97-AF65-F5344CB8AC3E}">
        <p14:creationId xmlns:p14="http://schemas.microsoft.com/office/powerpoint/2010/main" val="19458084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47E80B01-A035-4381-9A82-F33941C17658}"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7"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8"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Tree>
    <p:extLst>
      <p:ext uri="{BB962C8B-B14F-4D97-AF65-F5344CB8AC3E}">
        <p14:creationId xmlns:p14="http://schemas.microsoft.com/office/powerpoint/2010/main" val="1476330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4" name="Tijdelijke aanduiding voor datum 3"/>
          <p:cNvSpPr>
            <a:spLocks noGrp="1"/>
          </p:cNvSpPr>
          <p:nvPr>
            <p:ph type="dt" sz="half" idx="10"/>
          </p:nvPr>
        </p:nvSpPr>
        <p:spPr/>
        <p:txBody>
          <a:bodyPr/>
          <a:lstStyle>
            <a:lvl1pPr>
              <a:defRPr/>
            </a:lvl1pPr>
          </a:lstStyle>
          <a:p>
            <a:fld id="{5B48AABF-F848-4EEA-A7F8-34657BADB5DD}"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8"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1"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Tree>
    <p:extLst>
      <p:ext uri="{BB962C8B-B14F-4D97-AF65-F5344CB8AC3E}">
        <p14:creationId xmlns:p14="http://schemas.microsoft.com/office/powerpoint/2010/main" val="836020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with picture">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71538" y="1643050"/>
            <a:ext cx="8072462" cy="4000528"/>
          </a:xfrm>
        </p:spPr>
        <p:txBody>
          <a:bodyPr/>
          <a:lstStyle/>
          <a:p>
            <a:r>
              <a:rPr lang="en-US" noProof="0" smtClean="0"/>
              <a:t>Click icon to add picture</a:t>
            </a:r>
            <a:endParaRPr lang="en-US" noProof="0" dirty="0"/>
          </a:p>
        </p:txBody>
      </p:sp>
      <p:sp>
        <p:nvSpPr>
          <p:cNvPr id="4" name="Tijdelijke aanduiding voor datum 3"/>
          <p:cNvSpPr>
            <a:spLocks noGrp="1"/>
          </p:cNvSpPr>
          <p:nvPr>
            <p:ph type="dt" sz="half" idx="10"/>
          </p:nvPr>
        </p:nvSpPr>
        <p:spPr/>
        <p:txBody>
          <a:bodyPr/>
          <a:lstStyle>
            <a:lvl1pPr>
              <a:defRPr/>
            </a:lvl1pPr>
          </a:lstStyle>
          <a:p>
            <a:fld id="{09B4F564-E12A-4B8D-8961-28EB5C6D8B97}"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0" name="Tijdelijke aanduiding voor tekst 13"/>
          <p:cNvSpPr>
            <a:spLocks noGrp="1"/>
          </p:cNvSpPr>
          <p:nvPr>
            <p:ph type="body" sz="quarter" idx="14"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2" name="Tijdelijke aanduiding voor tekst 15"/>
          <p:cNvSpPr>
            <a:spLocks noGrp="1"/>
          </p:cNvSpPr>
          <p:nvPr>
            <p:ph type="body" sz="quarter" idx="15"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Tree>
    <p:extLst>
      <p:ext uri="{BB962C8B-B14F-4D97-AF65-F5344CB8AC3E}">
        <p14:creationId xmlns:p14="http://schemas.microsoft.com/office/powerpoint/2010/main" val="26282928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with picture and text">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71538" y="1643050"/>
            <a:ext cx="4546800" cy="4415508"/>
          </a:xfrm>
        </p:spPr>
        <p:txBody>
          <a:bodyPr/>
          <a:lstStyle/>
          <a:p>
            <a:r>
              <a:rPr lang="en-US" noProof="0" smtClean="0"/>
              <a:t>Click icon to add picture</a:t>
            </a:r>
            <a:endParaRPr lang="en-US" noProof="0" dirty="0"/>
          </a:p>
        </p:txBody>
      </p:sp>
      <p:sp>
        <p:nvSpPr>
          <p:cNvPr id="13" name="Tijdelijke aanduiding voor tekst 12"/>
          <p:cNvSpPr>
            <a:spLocks noGrp="1"/>
          </p:cNvSpPr>
          <p:nvPr>
            <p:ph type="body" sz="quarter" idx="16"/>
          </p:nvPr>
        </p:nvSpPr>
        <p:spPr>
          <a:xfrm>
            <a:off x="5670000" y="1713600"/>
            <a:ext cx="3189600" cy="43236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4" name="Tijdelijke aanduiding voor datum 3"/>
          <p:cNvSpPr>
            <a:spLocks noGrp="1"/>
          </p:cNvSpPr>
          <p:nvPr>
            <p:ph type="dt" sz="half" idx="10"/>
          </p:nvPr>
        </p:nvSpPr>
        <p:spPr/>
        <p:txBody>
          <a:bodyPr/>
          <a:lstStyle>
            <a:lvl1pPr>
              <a:defRPr/>
            </a:lvl1pPr>
          </a:lstStyle>
          <a:p>
            <a:fld id="{82D394D6-6F07-4633-A206-C13CF768FBE2}"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0" name="Tijdelijke aanduiding voor tekst 13"/>
          <p:cNvSpPr>
            <a:spLocks noGrp="1"/>
          </p:cNvSpPr>
          <p:nvPr>
            <p:ph type="body" sz="quarter" idx="17"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2"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Tree>
    <p:extLst>
      <p:ext uri="{BB962C8B-B14F-4D97-AF65-F5344CB8AC3E}">
        <p14:creationId xmlns:p14="http://schemas.microsoft.com/office/powerpoint/2010/main" val="394059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Text Box 3"/>
          <p:cNvSpPr txBox="1">
            <a:spLocks noGrp="1" noChangeArrowheads="1"/>
          </p:cNvSpPr>
          <p:nvPr>
            <p:ph type="sldNum" sz="quarter" idx="10"/>
          </p:nvPr>
        </p:nvSpPr>
        <p:spPr>
          <a:ln/>
        </p:spPr>
        <p:txBody>
          <a:bodyPr/>
          <a:lstStyle>
            <a:lvl1pPr>
              <a:defRPr/>
            </a:lvl1pPr>
          </a:lstStyle>
          <a:p>
            <a:pPr>
              <a:defRPr/>
            </a:pPr>
            <a:fld id="{CDBB7E49-33BC-4075-BF44-21AC8B731E52}" type="slidenum">
              <a:rPr lang="en-US"/>
              <a:pPr>
                <a:defRPr/>
              </a:pPr>
              <a:t>‹#›</a:t>
            </a:fld>
            <a:endParaRPr lang="en-US"/>
          </a:p>
        </p:txBody>
      </p:sp>
    </p:spTree>
    <p:extLst>
      <p:ext uri="{BB962C8B-B14F-4D97-AF65-F5344CB8AC3E}">
        <p14:creationId xmlns:p14="http://schemas.microsoft.com/office/powerpoint/2010/main" val="276214680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with graph">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2F5AF247-D935-40B6-8C89-5F97C1D190F6}"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9" name="Tijdelijke aanduiding voor grafiek 8"/>
          <p:cNvSpPr>
            <a:spLocks noGrp="1"/>
          </p:cNvSpPr>
          <p:nvPr>
            <p:ph type="chart" sz="quarter" idx="14"/>
          </p:nvPr>
        </p:nvSpPr>
        <p:spPr>
          <a:xfrm>
            <a:off x="1071538" y="1641599"/>
            <a:ext cx="8072462" cy="3999600"/>
          </a:xfrm>
        </p:spPr>
        <p:txBody>
          <a:bodyPr/>
          <a:lstStyle/>
          <a:p>
            <a:r>
              <a:rPr lang="en-US" noProof="0" smtClean="0"/>
              <a:t>Click icon to add chart</a:t>
            </a:r>
            <a:endParaRPr lang="en-US" noProof="0" dirty="0"/>
          </a:p>
        </p:txBody>
      </p:sp>
      <p:sp>
        <p:nvSpPr>
          <p:cNvPr id="10" name="Line 8"/>
          <p:cNvSpPr>
            <a:spLocks noChangeShapeType="1"/>
          </p:cNvSpPr>
          <p:nvPr userDrawn="1"/>
        </p:nvSpPr>
        <p:spPr bwMode="auto">
          <a:xfrm>
            <a:off x="1762125" y="1636713"/>
            <a:ext cx="7381875" cy="0"/>
          </a:xfrm>
          <a:prstGeom prst="line">
            <a:avLst/>
          </a:prstGeom>
          <a:noFill/>
          <a:ln w="12700">
            <a:solidFill>
              <a:schemeClr val="tx1"/>
            </a:solidFill>
            <a:round/>
            <a:headEnd/>
            <a:tailEnd/>
          </a:ln>
          <a:effectLst/>
        </p:spPr>
        <p:txBody>
          <a:bodyPr/>
          <a:lstStyle/>
          <a:p>
            <a:endParaRPr lang="en-US" sz="1800" dirty="0">
              <a:ea typeface="+mn-ea"/>
              <a:cs typeface="+mn-cs"/>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4" name="Tijdelijke aanduiding voor tekst 15"/>
          <p:cNvSpPr>
            <a:spLocks noGrp="1"/>
          </p:cNvSpPr>
          <p:nvPr>
            <p:ph type="body" sz="quarter" idx="15"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Tree>
    <p:extLst>
      <p:ext uri="{BB962C8B-B14F-4D97-AF65-F5344CB8AC3E}">
        <p14:creationId xmlns:p14="http://schemas.microsoft.com/office/powerpoint/2010/main" val="2572748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346400" y="1644650"/>
            <a:ext cx="6786562"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here and type the title</a:t>
            </a:r>
            <a:endParaRPr lang="en-US" noProof="0"/>
          </a:p>
        </p:txBody>
      </p:sp>
      <p:sp>
        <p:nvSpPr>
          <p:cNvPr id="5" name="Rectangle 3"/>
          <p:cNvSpPr>
            <a:spLocks noGrp="1" noChangeArrowheads="1"/>
          </p:cNvSpPr>
          <p:nvPr>
            <p:ph type="subTitle" idx="1" hasCustomPrompt="1"/>
          </p:nvPr>
        </p:nvSpPr>
        <p:spPr>
          <a:xfrm>
            <a:off x="1346400" y="3035300"/>
            <a:ext cx="6788150" cy="1101725"/>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here and type the subtitle</a:t>
            </a:r>
            <a:endParaRPr lang="en-US" noProof="0"/>
          </a:p>
        </p:txBody>
      </p:sp>
    </p:spTree>
    <p:extLst>
      <p:ext uri="{BB962C8B-B14F-4D97-AF65-F5344CB8AC3E}">
        <p14:creationId xmlns:p14="http://schemas.microsoft.com/office/powerpoint/2010/main" val="1796783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UT Eng powerpoint sheet 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2206368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346400" y="1644650"/>
            <a:ext cx="6786562"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here and type the title</a:t>
            </a:r>
            <a:endParaRPr lang="en-US" noProof="0"/>
          </a:p>
        </p:txBody>
      </p:sp>
      <p:sp>
        <p:nvSpPr>
          <p:cNvPr id="5" name="Rectangle 3"/>
          <p:cNvSpPr>
            <a:spLocks noGrp="1" noChangeArrowheads="1"/>
          </p:cNvSpPr>
          <p:nvPr>
            <p:ph type="subTitle" idx="1" hasCustomPrompt="1"/>
          </p:nvPr>
        </p:nvSpPr>
        <p:spPr>
          <a:xfrm>
            <a:off x="1346400" y="3035300"/>
            <a:ext cx="6788150" cy="1101725"/>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here and type the subtitle</a:t>
            </a:r>
            <a:endParaRPr lang="en-US" noProof="0"/>
          </a:p>
        </p:txBody>
      </p:sp>
    </p:spTree>
    <p:extLst>
      <p:ext uri="{BB962C8B-B14F-4D97-AF65-F5344CB8AC3E}">
        <p14:creationId xmlns:p14="http://schemas.microsoft.com/office/powerpoint/2010/main" val="4199837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UT Eng powerpoint sheet 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1615664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346400" y="1644650"/>
            <a:ext cx="6786562"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here and type the title</a:t>
            </a:r>
            <a:endParaRPr lang="en-US" noProof="0"/>
          </a:p>
        </p:txBody>
      </p:sp>
      <p:sp>
        <p:nvSpPr>
          <p:cNvPr id="5" name="Rectangle 3"/>
          <p:cNvSpPr>
            <a:spLocks noGrp="1" noChangeArrowheads="1"/>
          </p:cNvSpPr>
          <p:nvPr>
            <p:ph type="subTitle" idx="1" hasCustomPrompt="1"/>
          </p:nvPr>
        </p:nvSpPr>
        <p:spPr>
          <a:xfrm>
            <a:off x="1346400" y="3035300"/>
            <a:ext cx="6788150" cy="1101725"/>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here and type the subtitle</a:t>
            </a:r>
            <a:endParaRPr lang="en-US" noProof="0"/>
          </a:p>
        </p:txBody>
      </p:sp>
    </p:spTree>
    <p:extLst>
      <p:ext uri="{BB962C8B-B14F-4D97-AF65-F5344CB8AC3E}">
        <p14:creationId xmlns:p14="http://schemas.microsoft.com/office/powerpoint/2010/main" val="3933046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UT Eng powerpoint sheet 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3013018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ijdelijke aanduiding voor datum 3"/>
          <p:cNvSpPr>
            <a:spLocks noGrp="1"/>
          </p:cNvSpPr>
          <p:nvPr>
            <p:ph type="dt" sz="half" idx="10"/>
          </p:nvPr>
        </p:nvSpPr>
        <p:spPr/>
        <p:txBody>
          <a:bodyPr/>
          <a:lstStyle>
            <a:lvl1pPr>
              <a:defRPr/>
            </a:lvl1pPr>
          </a:lstStyle>
          <a:p>
            <a:fld id="{7B7231D7-12E3-40E6-B58C-185A2A1A5ABD}"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3"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4"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pic>
        <p:nvPicPr>
          <p:cNvPr id="15" name="Afbeelding 14" descr="UT powerpoint sheet small 1.jpg"/>
          <p:cNvPicPr>
            <a:picLocks noChangeAspect="1"/>
          </p:cNvPicPr>
          <p:nvPr userDrawn="1"/>
        </p:nvPicPr>
        <p:blipFill>
          <a:blip r:embed="rId2" cstate="print"/>
          <a:stretch>
            <a:fillRect/>
          </a:stretch>
        </p:blipFill>
        <p:spPr>
          <a:xfrm>
            <a:off x="0" y="0"/>
            <a:ext cx="964122" cy="6858000"/>
          </a:xfrm>
          <a:prstGeom prst="rect">
            <a:avLst/>
          </a:prstGeom>
        </p:spPr>
      </p:pic>
    </p:spTree>
    <p:extLst>
      <p:ext uri="{BB962C8B-B14F-4D97-AF65-F5344CB8AC3E}">
        <p14:creationId xmlns:p14="http://schemas.microsoft.com/office/powerpoint/2010/main" val="3630723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pter slide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ijdelijke aanduiding voor datum 3"/>
          <p:cNvSpPr>
            <a:spLocks noGrp="1"/>
          </p:cNvSpPr>
          <p:nvPr>
            <p:ph type="dt" sz="half" idx="10"/>
          </p:nvPr>
        </p:nvSpPr>
        <p:spPr/>
        <p:txBody>
          <a:bodyPr/>
          <a:lstStyle>
            <a:lvl1pPr>
              <a:defRPr/>
            </a:lvl1pPr>
          </a:lstStyle>
          <a:p>
            <a:fld id="{1FE775C0-32C4-485C-AC16-6F1056953CDD}"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3"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pic>
        <p:nvPicPr>
          <p:cNvPr id="9" name="Afbeelding 8" descr="UT powerpoint sheet small 2.jpg"/>
          <p:cNvPicPr>
            <a:picLocks noChangeAspect="1"/>
          </p:cNvPicPr>
          <p:nvPr userDrawn="1"/>
        </p:nvPicPr>
        <p:blipFill>
          <a:blip r:embed="rId2" cstate="print"/>
          <a:stretch>
            <a:fillRect/>
          </a:stretch>
        </p:blipFill>
        <p:spPr>
          <a:xfrm>
            <a:off x="0" y="0"/>
            <a:ext cx="964122" cy="6858000"/>
          </a:xfrm>
          <a:prstGeom prst="rect">
            <a:avLst/>
          </a:prstGeom>
        </p:spPr>
      </p:pic>
    </p:spTree>
    <p:extLst>
      <p:ext uri="{BB962C8B-B14F-4D97-AF65-F5344CB8AC3E}">
        <p14:creationId xmlns:p14="http://schemas.microsoft.com/office/powerpoint/2010/main" val="1560781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slide 4">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ijdelijke aanduiding voor datum 3"/>
          <p:cNvSpPr>
            <a:spLocks noGrp="1"/>
          </p:cNvSpPr>
          <p:nvPr>
            <p:ph type="dt" sz="half" idx="10"/>
          </p:nvPr>
        </p:nvSpPr>
        <p:spPr/>
        <p:txBody>
          <a:bodyPr/>
          <a:lstStyle>
            <a:lvl1pPr>
              <a:defRPr/>
            </a:lvl1pPr>
          </a:lstStyle>
          <a:p>
            <a:fld id="{711343C0-62E8-4148-A126-14A6C6823156}"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3"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4"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pic>
        <p:nvPicPr>
          <p:cNvPr id="9" name="Picture 2" descr="E:\Project\Universiteit Twente\Huisstijlimplementatie 2009 - ICT\Werkdocumenten\09 Producten\092 Powerpoint - vernieuwd\Powerpoint - vernieuwd 100325\UT powerpoint sheet small 4.jpg"/>
          <p:cNvPicPr>
            <a:picLocks noChangeAspect="1" noChangeArrowheads="1"/>
          </p:cNvPicPr>
          <p:nvPr userDrawn="1"/>
        </p:nvPicPr>
        <p:blipFill>
          <a:blip r:embed="rId2" cstate="print"/>
          <a:srcRect/>
          <a:stretch>
            <a:fillRect/>
          </a:stretch>
        </p:blipFill>
        <p:spPr bwMode="auto">
          <a:xfrm>
            <a:off x="0" y="214290"/>
            <a:ext cx="969963" cy="6894513"/>
          </a:xfrm>
          <a:prstGeom prst="rect">
            <a:avLst/>
          </a:prstGeom>
          <a:noFill/>
        </p:spPr>
      </p:pic>
      <p:pic>
        <p:nvPicPr>
          <p:cNvPr id="10" name="Picture 3" descr="E:\Project\Universiteit Twente\Huisstijlimplementatie 2009 - ICT\Werkdocumenten\09 Producten\092 Powerpoint - vernieuwd\Powerpoint - vernieuwd 100325\UT powerpoint sheet small 1.jpg"/>
          <p:cNvPicPr>
            <a:picLocks noChangeAspect="1" noChangeArrowheads="1"/>
          </p:cNvPicPr>
          <p:nvPr userDrawn="1"/>
        </p:nvPicPr>
        <p:blipFill>
          <a:blip r:embed="rId3" cstate="print"/>
          <a:srcRect/>
          <a:stretch>
            <a:fillRect/>
          </a:stretch>
        </p:blipFill>
        <p:spPr bwMode="auto">
          <a:xfrm>
            <a:off x="0" y="214290"/>
            <a:ext cx="969963" cy="6894513"/>
          </a:xfrm>
          <a:prstGeom prst="rect">
            <a:avLst/>
          </a:prstGeom>
          <a:noFill/>
        </p:spPr>
      </p:pic>
      <p:pic>
        <p:nvPicPr>
          <p:cNvPr id="12" name="Picture 4" descr="E:\Project\Universiteit Twente\Huisstijlimplementatie 2009 - ICT\Werkdocumenten\09 Producten\092 Powerpoint - vernieuwd\Powerpoint - vernieuwd 100325\UT powerpoint sheet small 2.jpg"/>
          <p:cNvPicPr>
            <a:picLocks noChangeAspect="1" noChangeArrowheads="1"/>
          </p:cNvPicPr>
          <p:nvPr userDrawn="1"/>
        </p:nvPicPr>
        <p:blipFill>
          <a:blip r:embed="rId4" cstate="print"/>
          <a:srcRect/>
          <a:stretch>
            <a:fillRect/>
          </a:stretch>
        </p:blipFill>
        <p:spPr bwMode="auto">
          <a:xfrm>
            <a:off x="0" y="214290"/>
            <a:ext cx="969963" cy="6894513"/>
          </a:xfrm>
          <a:prstGeom prst="rect">
            <a:avLst/>
          </a:prstGeom>
          <a:noFill/>
        </p:spPr>
      </p:pic>
      <p:pic>
        <p:nvPicPr>
          <p:cNvPr id="15" name="Picture 5" descr="E:\Project\Universiteit Twente\Huisstijlimplementatie 2009 - ICT\Werkdocumenten\09 Producten\092 Powerpoint - vernieuwd\Powerpoint - vernieuwd 100325\UT powerpoint sheet small 3.jpg"/>
          <p:cNvPicPr>
            <a:picLocks noChangeAspect="1" noChangeArrowheads="1"/>
          </p:cNvPicPr>
          <p:nvPr userDrawn="1"/>
        </p:nvPicPr>
        <p:blipFill>
          <a:blip r:embed="rId5" cstate="print"/>
          <a:srcRect/>
          <a:stretch>
            <a:fillRect/>
          </a:stretch>
        </p:blipFill>
        <p:spPr bwMode="auto">
          <a:xfrm>
            <a:off x="0" y="0"/>
            <a:ext cx="969963" cy="6894513"/>
          </a:xfrm>
          <a:prstGeom prst="rect">
            <a:avLst/>
          </a:prstGeom>
          <a:noFill/>
        </p:spPr>
      </p:pic>
    </p:spTree>
    <p:extLst>
      <p:ext uri="{BB962C8B-B14F-4D97-AF65-F5344CB8AC3E}">
        <p14:creationId xmlns:p14="http://schemas.microsoft.com/office/powerpoint/2010/main" val="382346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Text Box 3"/>
          <p:cNvSpPr txBox="1">
            <a:spLocks noGrp="1" noChangeArrowheads="1"/>
          </p:cNvSpPr>
          <p:nvPr>
            <p:ph type="sldNum" sz="quarter" idx="10"/>
          </p:nvPr>
        </p:nvSpPr>
        <p:spPr>
          <a:ln/>
        </p:spPr>
        <p:txBody>
          <a:bodyPr/>
          <a:lstStyle>
            <a:lvl1pPr>
              <a:defRPr/>
            </a:lvl1pPr>
          </a:lstStyle>
          <a:p>
            <a:pPr>
              <a:defRPr/>
            </a:pPr>
            <a:fld id="{7B19232D-56A0-4958-925C-D94F66D4E0AD}" type="slidenum">
              <a:rPr lang="en-US"/>
              <a:pPr>
                <a:defRPr/>
              </a:pPr>
              <a:t>‹#›</a:t>
            </a:fld>
            <a:endParaRPr lang="en-US"/>
          </a:p>
        </p:txBody>
      </p:sp>
    </p:spTree>
    <p:extLst>
      <p:ext uri="{BB962C8B-B14F-4D97-AF65-F5344CB8AC3E}">
        <p14:creationId xmlns:p14="http://schemas.microsoft.com/office/powerpoint/2010/main" val="396907318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pter slide 5">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ijdelijke aanduiding voor datum 3"/>
          <p:cNvSpPr>
            <a:spLocks noGrp="1"/>
          </p:cNvSpPr>
          <p:nvPr>
            <p:ph type="dt" sz="half" idx="10"/>
          </p:nvPr>
        </p:nvSpPr>
        <p:spPr/>
        <p:txBody>
          <a:bodyPr/>
          <a:lstStyle>
            <a:lvl1pPr>
              <a:defRPr/>
            </a:lvl1pPr>
          </a:lstStyle>
          <a:p>
            <a:fld id="{86C43351-4E14-4D15-AFB0-C61392C01A16}" type="datetime3">
              <a:rPr lang="nl-NL" smtClean="0">
                <a:solidFill>
                  <a:srgbClr val="000000"/>
                </a:solidFill>
              </a:rPr>
              <a:pPr/>
              <a:t>28/11/14</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en-US" smtClean="0">
                <a:solidFill>
                  <a:srgbClr val="000000"/>
                </a:solidFill>
              </a:rPr>
              <a:t>Footer text: to modify choose 'Insert' (or ‘View’ for Office 2003 or earlier) then 'Header and footer'</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3"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pic>
        <p:nvPicPr>
          <p:cNvPr id="9" name="Afbeelding 8" descr="UT powerpoint sheet small 4.jpg"/>
          <p:cNvPicPr>
            <a:picLocks noChangeAspect="1"/>
          </p:cNvPicPr>
          <p:nvPr userDrawn="1"/>
        </p:nvPicPr>
        <p:blipFill>
          <a:blip r:embed="rId2" cstate="print"/>
          <a:stretch>
            <a:fillRect/>
          </a:stretch>
        </p:blipFill>
        <p:spPr>
          <a:xfrm>
            <a:off x="0" y="0"/>
            <a:ext cx="964122" cy="6858000"/>
          </a:xfrm>
          <a:prstGeom prst="rect">
            <a:avLst/>
          </a:prstGeom>
        </p:spPr>
      </p:pic>
    </p:spTree>
    <p:extLst>
      <p:ext uri="{BB962C8B-B14F-4D97-AF65-F5344CB8AC3E}">
        <p14:creationId xmlns:p14="http://schemas.microsoft.com/office/powerpoint/2010/main" val="15844237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551A6BAE-C793-465D-AB6E-C6AB187E6F8E}"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7"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8"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spTree>
    <p:extLst>
      <p:ext uri="{BB962C8B-B14F-4D97-AF65-F5344CB8AC3E}">
        <p14:creationId xmlns:p14="http://schemas.microsoft.com/office/powerpoint/2010/main" val="5399978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eldia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en-US" smtClean="0"/>
              <a:t>Click to edit Master title style</a:t>
            </a:r>
            <a:endParaRPr lang="nl-NL" dirty="0"/>
          </a:p>
        </p:txBody>
      </p:sp>
      <p:sp>
        <p:nvSpPr>
          <p:cNvPr id="5"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3998209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Picture 10" descr="UT Ned powerpoint sheet 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10"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2044738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a met opsommin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E86D66E7-007E-4E27-B747-A02D9A387A08}"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9"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0"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spTree>
    <p:extLst>
      <p:ext uri="{BB962C8B-B14F-4D97-AF65-F5344CB8AC3E}">
        <p14:creationId xmlns:p14="http://schemas.microsoft.com/office/powerpoint/2010/main" val="1967260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551A6BAE-C793-465D-AB6E-C6AB187E6F8E}"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7"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8"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spTree>
    <p:extLst>
      <p:ext uri="{BB962C8B-B14F-4D97-AF65-F5344CB8AC3E}">
        <p14:creationId xmlns:p14="http://schemas.microsoft.com/office/powerpoint/2010/main" val="4236418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a met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smtClean="0"/>
              <a:t>Click to edit Master text styles</a:t>
            </a:r>
          </a:p>
        </p:txBody>
      </p:sp>
      <p:sp>
        <p:nvSpPr>
          <p:cNvPr id="4" name="Tijdelijke aanduiding voor datum 3"/>
          <p:cNvSpPr>
            <a:spLocks noGrp="1"/>
          </p:cNvSpPr>
          <p:nvPr>
            <p:ph type="dt" sz="half" idx="10"/>
          </p:nvPr>
        </p:nvSpPr>
        <p:spPr/>
        <p:txBody>
          <a:bodyPr/>
          <a:lstStyle>
            <a:lvl1pPr>
              <a:defRPr/>
            </a:lvl1pPr>
          </a:lstStyle>
          <a:p>
            <a:fld id="{BE0964EA-60F0-4953-A5DB-208C595E07BF}"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8"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1"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spTree>
    <p:extLst>
      <p:ext uri="{BB962C8B-B14F-4D97-AF65-F5344CB8AC3E}">
        <p14:creationId xmlns:p14="http://schemas.microsoft.com/office/powerpoint/2010/main" val="1273709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a met afbeeldin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D218303E-5A82-49C2-AB6C-F6084985DC3C}"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8" name="Tijdelijke aanduiding voor afbeelding 7"/>
          <p:cNvSpPr>
            <a:spLocks noGrp="1"/>
          </p:cNvSpPr>
          <p:nvPr>
            <p:ph type="pic" sz="quarter" idx="13"/>
          </p:nvPr>
        </p:nvSpPr>
        <p:spPr>
          <a:xfrm>
            <a:off x="1071538" y="1643050"/>
            <a:ext cx="8072462" cy="4000528"/>
          </a:xfrm>
        </p:spPr>
        <p:txBody>
          <a:bodyPr/>
          <a:lstStyle/>
          <a:p>
            <a:r>
              <a:rPr lang="en-US" smtClean="0"/>
              <a:t>Click icon to add picture</a:t>
            </a:r>
            <a:endParaRPr lang="nl-NL"/>
          </a:p>
        </p:txBody>
      </p:sp>
      <p:sp>
        <p:nvSpPr>
          <p:cNvPr id="10" name="Tijdelijke aanduiding voor tekst 13"/>
          <p:cNvSpPr>
            <a:spLocks noGrp="1"/>
          </p:cNvSpPr>
          <p:nvPr>
            <p:ph type="body" sz="quarter" idx="14"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2" name="Tijdelijke aanduiding voor tekst 15"/>
          <p:cNvSpPr>
            <a:spLocks noGrp="1"/>
          </p:cNvSpPr>
          <p:nvPr>
            <p:ph type="body" sz="quarter" idx="15"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cxnSp>
        <p:nvCxnSpPr>
          <p:cNvPr id="13" name="Rechte verbindingslijn 12"/>
          <p:cNvCxnSpPr/>
          <p:nvPr userDrawn="1"/>
        </p:nvCxnSpPr>
        <p:spPr>
          <a:xfrm>
            <a:off x="1080000" y="1643050"/>
            <a:ext cx="807246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33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a met afbeelding en tekst">
    <p:spTree>
      <p:nvGrpSpPr>
        <p:cNvPr id="1" name=""/>
        <p:cNvGrpSpPr/>
        <p:nvPr/>
      </p:nvGrpSpPr>
      <p:grpSpPr>
        <a:xfrm>
          <a:off x="0" y="0"/>
          <a:ext cx="0" cy="0"/>
          <a:chOff x="0" y="0"/>
          <a:chExt cx="0" cy="0"/>
        </a:xfrm>
      </p:grpSpPr>
      <p:sp>
        <p:nvSpPr>
          <p:cNvPr id="13" name="Tijdelijke aanduiding voor tekst 12"/>
          <p:cNvSpPr>
            <a:spLocks noGrp="1"/>
          </p:cNvSpPr>
          <p:nvPr>
            <p:ph type="body" sz="quarter" idx="16"/>
          </p:nvPr>
        </p:nvSpPr>
        <p:spPr>
          <a:xfrm>
            <a:off x="5668123" y="1713600"/>
            <a:ext cx="3190157" cy="43236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8" name="Tijdelijke aanduiding voor afbeelding 7"/>
          <p:cNvSpPr>
            <a:spLocks noGrp="1"/>
          </p:cNvSpPr>
          <p:nvPr>
            <p:ph type="pic" sz="quarter" idx="13"/>
          </p:nvPr>
        </p:nvSpPr>
        <p:spPr>
          <a:xfrm>
            <a:off x="1071538" y="1662100"/>
            <a:ext cx="4546320" cy="4410106"/>
          </a:xfrm>
        </p:spPr>
        <p:txBody>
          <a:bodyPr/>
          <a:lstStyle/>
          <a:p>
            <a:r>
              <a:rPr lang="en-US" smtClean="0"/>
              <a:t>Click icon to add picture</a:t>
            </a:r>
            <a:endParaRPr lang="nl-NL" dirty="0"/>
          </a:p>
        </p:txBody>
      </p:sp>
      <p:sp>
        <p:nvSpPr>
          <p:cNvPr id="4" name="Tijdelijke aanduiding voor datum 3"/>
          <p:cNvSpPr>
            <a:spLocks noGrp="1"/>
          </p:cNvSpPr>
          <p:nvPr>
            <p:ph type="dt" sz="half" idx="10"/>
          </p:nvPr>
        </p:nvSpPr>
        <p:spPr/>
        <p:txBody>
          <a:bodyPr/>
          <a:lstStyle>
            <a:lvl1pPr>
              <a:defRPr/>
            </a:lvl1pPr>
          </a:lstStyle>
          <a:p>
            <a:fld id="{1C4BFB91-EDE1-4450-8D02-274F78D9227A}"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0" name="Tijdelijke aanduiding voor tekst 13"/>
          <p:cNvSpPr>
            <a:spLocks noGrp="1"/>
          </p:cNvSpPr>
          <p:nvPr>
            <p:ph type="body" sz="quarter" idx="17"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2"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cxnSp>
        <p:nvCxnSpPr>
          <p:cNvPr id="14" name="Rechte verbindingslijn 13"/>
          <p:cNvCxnSpPr/>
          <p:nvPr userDrawn="1"/>
        </p:nvCxnSpPr>
        <p:spPr>
          <a:xfrm>
            <a:off x="1080000" y="1643050"/>
            <a:ext cx="807246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52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a met grafiek">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8C51C03D-F3B5-42FC-A391-ECEEBD1836E4}"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9" name="Tijdelijke aanduiding voor grafiek 8"/>
          <p:cNvSpPr>
            <a:spLocks noGrp="1"/>
          </p:cNvSpPr>
          <p:nvPr>
            <p:ph type="chart" sz="quarter" idx="14"/>
          </p:nvPr>
        </p:nvSpPr>
        <p:spPr>
          <a:xfrm>
            <a:off x="1071538" y="1641599"/>
            <a:ext cx="8072462" cy="3999600"/>
          </a:xfrm>
        </p:spPr>
        <p:txBody>
          <a:bodyPr/>
          <a:lstStyle/>
          <a:p>
            <a:r>
              <a:rPr lang="en-US" smtClean="0"/>
              <a:t>Click icon to add chart</a:t>
            </a:r>
            <a:endParaRPr lang="nl-NL"/>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4" name="Tijdelijke aanduiding voor tekst 15"/>
          <p:cNvSpPr>
            <a:spLocks noGrp="1"/>
          </p:cNvSpPr>
          <p:nvPr>
            <p:ph type="body" sz="quarter" idx="15"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cxnSp>
        <p:nvCxnSpPr>
          <p:cNvPr id="15" name="Rechte verbindingslijn 14"/>
          <p:cNvCxnSpPr/>
          <p:nvPr userDrawn="1"/>
        </p:nvCxnSpPr>
        <p:spPr>
          <a:xfrm>
            <a:off x="1080000" y="1643050"/>
            <a:ext cx="807246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78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4ABE1DF-4F98-4927-BC62-0B533466E444}" type="slidenum">
              <a:rPr lang="en-US"/>
              <a:pPr>
                <a:defRPr/>
              </a:pPr>
              <a:t>‹#›</a:t>
            </a:fld>
            <a:endParaRPr lang="en-US"/>
          </a:p>
        </p:txBody>
      </p:sp>
    </p:spTree>
    <p:extLst>
      <p:ext uri="{BB962C8B-B14F-4D97-AF65-F5344CB8AC3E}">
        <p14:creationId xmlns:p14="http://schemas.microsoft.com/office/powerpoint/2010/main" val="261957579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eldia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en-US" smtClean="0"/>
              <a:t>Click to edit Master title style</a:t>
            </a:r>
            <a:endParaRPr lang="nl-NL" dirty="0"/>
          </a:p>
        </p:txBody>
      </p:sp>
      <p:sp>
        <p:nvSpPr>
          <p:cNvPr id="5"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smtClean="0"/>
              <a:t>Click to edit Master subtitle style</a:t>
            </a:r>
            <a:endParaRPr lang="nl-NL"/>
          </a:p>
        </p:txBody>
      </p:sp>
    </p:spTree>
    <p:extLst>
      <p:ext uri="{BB962C8B-B14F-4D97-AF65-F5344CB8AC3E}">
        <p14:creationId xmlns:p14="http://schemas.microsoft.com/office/powerpoint/2010/main" val="2134517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descr="UT Ned powerpoint sheet 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2908158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eldia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en-US" smtClean="0"/>
              <a:t>Click to edit Master title style</a:t>
            </a:r>
            <a:endParaRPr lang="nl-NL" dirty="0"/>
          </a:p>
        </p:txBody>
      </p:sp>
      <p:sp>
        <p:nvSpPr>
          <p:cNvPr id="5"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smtClean="0"/>
              <a:t>Click to edit Master subtitle style</a:t>
            </a:r>
            <a:endParaRPr lang="nl-NL"/>
          </a:p>
        </p:txBody>
      </p:sp>
    </p:spTree>
    <p:extLst>
      <p:ext uri="{BB962C8B-B14F-4D97-AF65-F5344CB8AC3E}">
        <p14:creationId xmlns:p14="http://schemas.microsoft.com/office/powerpoint/2010/main" val="2695858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UT Ned powerpoint sheet 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2384322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eldia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en-US" smtClean="0"/>
              <a:t>Click to edit Master title style</a:t>
            </a:r>
            <a:endParaRPr lang="nl-NL" dirty="0"/>
          </a:p>
        </p:txBody>
      </p:sp>
      <p:sp>
        <p:nvSpPr>
          <p:cNvPr id="5"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smtClean="0"/>
              <a:t>Click to edit Master subtitle style</a:t>
            </a:r>
            <a:endParaRPr lang="nl-NL"/>
          </a:p>
        </p:txBody>
      </p:sp>
    </p:spTree>
    <p:extLst>
      <p:ext uri="{BB962C8B-B14F-4D97-AF65-F5344CB8AC3E}">
        <p14:creationId xmlns:p14="http://schemas.microsoft.com/office/powerpoint/2010/main" val="385360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UT Ned powerpoint sheet 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tx1"/>
                </a:solidFill>
              </a:defRPr>
            </a:lvl1pPr>
          </a:lstStyle>
          <a:p>
            <a:r>
              <a:rPr lang="en-US" smtClean="0"/>
              <a:t>Click to edit Master title style</a:t>
            </a:r>
            <a:endParaRPr lang="nl-NL" dirty="0"/>
          </a:p>
        </p:txBody>
      </p:sp>
      <p:sp>
        <p:nvSpPr>
          <p:cNvPr id="8" name="Rectangle 3"/>
          <p:cNvSpPr>
            <a:spLocks noGrp="1" noChangeArrowheads="1"/>
          </p:cNvSpPr>
          <p:nvPr>
            <p:ph type="subTitle" idx="1"/>
          </p:nvPr>
        </p:nvSpPr>
        <p:spPr>
          <a:xfrm>
            <a:off x="1346400" y="3035300"/>
            <a:ext cx="6788150" cy="1101725"/>
          </a:xfrm>
        </p:spPr>
        <p:txBody>
          <a:bodyPr lIns="0"/>
          <a:lstStyle>
            <a:lvl1pPr marL="0" indent="0">
              <a:buFont typeface="Wingdings" pitchFamily="2" charset="2"/>
              <a:buNone/>
              <a:defRPr sz="1800" cap="all" baseline="0">
                <a:solidFill>
                  <a:schemeClr val="tx1"/>
                </a:solidFill>
                <a:latin typeface="Arial Narrow" pitchFamily="34" charset="0"/>
              </a:defRPr>
            </a:lvl1pPr>
          </a:lstStyle>
          <a:p>
            <a:r>
              <a:rPr lang="en-US" smtClean="0"/>
              <a:t>Click to edit Master subtitle style</a:t>
            </a:r>
            <a:endParaRPr lang="nl-NL" dirty="0"/>
          </a:p>
        </p:txBody>
      </p:sp>
    </p:spTree>
    <p:extLst>
      <p:ext uri="{BB962C8B-B14F-4D97-AF65-F5344CB8AC3E}">
        <p14:creationId xmlns:p14="http://schemas.microsoft.com/office/powerpoint/2010/main" val="17338231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oofdstukdia 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9272DAB1-C5E0-4074-AED0-30666B12A047}"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2"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pic>
        <p:nvPicPr>
          <p:cNvPr id="9" name="Afbeelding 8" descr="UT powerpoint sheet small 4.jpg"/>
          <p:cNvPicPr>
            <a:picLocks noChangeAspect="1"/>
          </p:cNvPicPr>
          <p:nvPr userDrawn="1"/>
        </p:nvPicPr>
        <p:blipFill>
          <a:blip r:embed="rId2"/>
          <a:stretch>
            <a:fillRect/>
          </a:stretch>
        </p:blipFill>
        <p:spPr>
          <a:xfrm>
            <a:off x="0" y="0"/>
            <a:ext cx="964122" cy="6858000"/>
          </a:xfrm>
          <a:prstGeom prst="rect">
            <a:avLst/>
          </a:prstGeom>
        </p:spPr>
      </p:pic>
    </p:spTree>
    <p:extLst>
      <p:ext uri="{BB962C8B-B14F-4D97-AF65-F5344CB8AC3E}">
        <p14:creationId xmlns:p14="http://schemas.microsoft.com/office/powerpoint/2010/main" val="2087227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oofdstukdia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05523456-3235-43E8-AFFF-79F3B912ACA7}"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3"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pic>
        <p:nvPicPr>
          <p:cNvPr id="9" name="Afbeelding 8" descr="UT powerpoint sheet small 1.jpg"/>
          <p:cNvPicPr>
            <a:picLocks noChangeAspect="1"/>
          </p:cNvPicPr>
          <p:nvPr userDrawn="1"/>
        </p:nvPicPr>
        <p:blipFill>
          <a:blip r:embed="rId2"/>
          <a:stretch>
            <a:fillRect/>
          </a:stretch>
        </p:blipFill>
        <p:spPr>
          <a:xfrm>
            <a:off x="0" y="0"/>
            <a:ext cx="964122" cy="6858000"/>
          </a:xfrm>
          <a:prstGeom prst="rect">
            <a:avLst/>
          </a:prstGeom>
        </p:spPr>
      </p:pic>
    </p:spTree>
    <p:extLst>
      <p:ext uri="{BB962C8B-B14F-4D97-AF65-F5344CB8AC3E}">
        <p14:creationId xmlns:p14="http://schemas.microsoft.com/office/powerpoint/2010/main" val="37041454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ofdstukdia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6BCEAF17-97A5-469F-B875-7CCCD8438084}"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0"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1"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pic>
        <p:nvPicPr>
          <p:cNvPr id="9" name="Afbeelding 8" descr="UT powerpoint sheet small 3.jpg"/>
          <p:cNvPicPr>
            <a:picLocks noChangeAspect="1"/>
          </p:cNvPicPr>
          <p:nvPr userDrawn="1"/>
        </p:nvPicPr>
        <p:blipFill>
          <a:blip r:embed="rId2"/>
          <a:stretch>
            <a:fillRect/>
          </a:stretch>
        </p:blipFill>
        <p:spPr>
          <a:xfrm>
            <a:off x="0" y="0"/>
            <a:ext cx="964122" cy="6858000"/>
          </a:xfrm>
          <a:prstGeom prst="rect">
            <a:avLst/>
          </a:prstGeom>
        </p:spPr>
      </p:pic>
    </p:spTree>
    <p:extLst>
      <p:ext uri="{BB962C8B-B14F-4D97-AF65-F5344CB8AC3E}">
        <p14:creationId xmlns:p14="http://schemas.microsoft.com/office/powerpoint/2010/main" val="2279613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oofdstukdia 4">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ijdelijke aanduiding voor datum 3"/>
          <p:cNvSpPr>
            <a:spLocks noGrp="1"/>
          </p:cNvSpPr>
          <p:nvPr>
            <p:ph type="dt" sz="half" idx="10"/>
          </p:nvPr>
        </p:nvSpPr>
        <p:spPr/>
        <p:txBody>
          <a:bodyPr/>
          <a:lstStyle>
            <a:lvl1pPr>
              <a:defRPr/>
            </a:lvl1pPr>
          </a:lstStyle>
          <a:p>
            <a:fld id="{E60AAC71-DE7A-4DF1-9233-5FB2E57C6F42}" type="datetime1">
              <a:rPr lang="nl-NL" smtClean="0">
                <a:solidFill>
                  <a:srgbClr val="000000"/>
                </a:solidFill>
              </a:rPr>
              <a:pPr/>
              <a:t>28-11-2014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smtClean="0">
                <a:solidFill>
                  <a:srgbClr val="000000"/>
                </a:solidFill>
              </a:rPr>
              <a:t>Voettekst: aanpassen via 'Invoegen' ('Beeld' voor Office 2003 of eerder) kies vervolgens 'Koptekst en voettekst'</a:t>
            </a:r>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solidFill>
                  <a:srgbClr val="000000"/>
                </a:solidFill>
              </a:rPr>
              <a:pPr/>
              <a:t>‹#›</a:t>
            </a:fld>
            <a:endParaRPr lang="nl-NL">
              <a:solidFill>
                <a:srgbClr val="000000"/>
              </a:solidFill>
            </a:endParaRPr>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nl-NL" dirty="0" smtClean="0"/>
              <a:t>Klik hier om een Titel toe te voegen</a:t>
            </a:r>
          </a:p>
        </p:txBody>
      </p:sp>
      <p:sp>
        <p:nvSpPr>
          <p:cNvPr id="13"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smtClean="0"/>
              <a:t>Klik hier om een Subtitel toe te voegen</a:t>
            </a:r>
            <a:endParaRPr lang="nl-NL" dirty="0"/>
          </a:p>
        </p:txBody>
      </p:sp>
      <p:pic>
        <p:nvPicPr>
          <p:cNvPr id="9" name="Afbeelding 8" descr="UT powerpoint sheet small 2.jpg"/>
          <p:cNvPicPr>
            <a:picLocks noChangeAspect="1"/>
          </p:cNvPicPr>
          <p:nvPr userDrawn="1"/>
        </p:nvPicPr>
        <p:blipFill>
          <a:blip r:embed="rId2"/>
          <a:stretch>
            <a:fillRect/>
          </a:stretch>
        </p:blipFill>
        <p:spPr>
          <a:xfrm>
            <a:off x="0" y="0"/>
            <a:ext cx="964122" cy="6858000"/>
          </a:xfrm>
          <a:prstGeom prst="rect">
            <a:avLst/>
          </a:prstGeom>
        </p:spPr>
      </p:pic>
    </p:spTree>
    <p:extLst>
      <p:ext uri="{BB962C8B-B14F-4D97-AF65-F5344CB8AC3E}">
        <p14:creationId xmlns:p14="http://schemas.microsoft.com/office/powerpoint/2010/main" val="2568349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86A4598-2FB2-4ADE-A1AA-AAC944800F90}" type="slidenum">
              <a:rPr lang="en-US"/>
              <a:pPr>
                <a:defRPr/>
              </a:pPr>
              <a:t>‹#›</a:t>
            </a:fld>
            <a:endParaRPr lang="en-US"/>
          </a:p>
        </p:txBody>
      </p:sp>
    </p:spTree>
    <p:extLst>
      <p:ext uri="{BB962C8B-B14F-4D97-AF65-F5344CB8AC3E}">
        <p14:creationId xmlns:p14="http://schemas.microsoft.com/office/powerpoint/2010/main" val="56752354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eldia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nl-NL" smtClean="0"/>
              <a:t>Klik om de stijl te bewerken</a:t>
            </a:r>
            <a:endParaRPr lang="nl-NL" dirty="0"/>
          </a:p>
        </p:txBody>
      </p:sp>
      <p:sp>
        <p:nvSpPr>
          <p:cNvPr id="5" name="Rectangle 3"/>
          <p:cNvSpPr>
            <a:spLocks noGrp="1" noChangeArrowheads="1"/>
          </p:cNvSpPr>
          <p:nvPr>
            <p:ph type="subTitle" idx="1"/>
          </p:nvPr>
        </p:nvSpPr>
        <p:spPr>
          <a:xfrm>
            <a:off x="1346400" y="3035300"/>
            <a:ext cx="6788150" cy="1101725"/>
          </a:xfrm>
        </p:spPr>
        <p:txBody>
          <a:bodyPr/>
          <a:lstStyle>
            <a:lvl1pPr marL="0" indent="0">
              <a:buFont typeface="Wingdings" pitchFamily="2" charset="2"/>
              <a:buNone/>
              <a:defRPr sz="1800" cap="all" baseline="0">
                <a:solidFill>
                  <a:schemeClr val="bg1"/>
                </a:solidFill>
                <a:latin typeface="Arial Narrow" pitchFamily="34" charset="0"/>
              </a:defRPr>
            </a:lvl1pPr>
          </a:lstStyle>
          <a:p>
            <a:r>
              <a:rPr lang="nl-NL" smtClean="0"/>
              <a:t>Klik om het opmaakprofiel van de modelondertitel te bewerken</a:t>
            </a:r>
            <a:endParaRPr lang="nl-NL" dirty="0"/>
          </a:p>
        </p:txBody>
      </p:sp>
    </p:spTree>
    <p:extLst>
      <p:ext uri="{BB962C8B-B14F-4D97-AF65-F5344CB8AC3E}">
        <p14:creationId xmlns:p14="http://schemas.microsoft.com/office/powerpoint/2010/main" val="2654435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a met opsommin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9"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0"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5" name="Rectangle 4"/>
          <p:cNvSpPr>
            <a:spLocks noGrp="1" noChangeArrowheads="1"/>
          </p:cNvSpPr>
          <p:nvPr>
            <p:ph type="dt" sz="half" idx="15"/>
          </p:nvPr>
        </p:nvSpPr>
        <p:spPr>
          <a:ln/>
        </p:spPr>
        <p:txBody>
          <a:bodyPr/>
          <a:lstStyle>
            <a:lvl1pPr>
              <a:defRPr/>
            </a:lvl1pPr>
          </a:lstStyle>
          <a:p>
            <a:pPr>
              <a:defRPr/>
            </a:pPr>
            <a:r>
              <a:rPr lang="nl-NL">
                <a:solidFill>
                  <a:srgbClr val="000000"/>
                </a:solidFill>
              </a:rPr>
              <a:t>Datum: aanpassen via Invoegen/Koptekst en voettekst</a:t>
            </a:r>
          </a:p>
        </p:txBody>
      </p:sp>
      <p:sp>
        <p:nvSpPr>
          <p:cNvPr id="6" name="Rectangle 5"/>
          <p:cNvSpPr>
            <a:spLocks noGrp="1" noChangeArrowheads="1"/>
          </p:cNvSpPr>
          <p:nvPr>
            <p:ph type="ftr" sz="quarter" idx="16"/>
          </p:nvPr>
        </p:nvSpPr>
        <p:spPr>
          <a:ln/>
        </p:spPr>
        <p:txBody>
          <a:bodyPr/>
          <a:lstStyle>
            <a:lvl1pPr>
              <a:defRPr/>
            </a:lvl1pPr>
          </a:lstStyle>
          <a:p>
            <a:pPr>
              <a:defRPr/>
            </a:pPr>
            <a:r>
              <a:rPr lang="nl-NL">
                <a:solidFill>
                  <a:srgbClr val="000000"/>
                </a:solidFill>
              </a:rPr>
              <a:t>Titel van de presentatie: aanpassen via Invoegen/Koptekst en voettekst</a:t>
            </a:r>
          </a:p>
        </p:txBody>
      </p:sp>
      <p:sp>
        <p:nvSpPr>
          <p:cNvPr id="7" name="Rectangle 6"/>
          <p:cNvSpPr>
            <a:spLocks noGrp="1" noChangeArrowheads="1"/>
          </p:cNvSpPr>
          <p:nvPr>
            <p:ph type="sldNum" sz="quarter" idx="17"/>
          </p:nvPr>
        </p:nvSpPr>
        <p:spPr>
          <a:ln/>
        </p:spPr>
        <p:txBody>
          <a:bodyPr/>
          <a:lstStyle>
            <a:lvl1pPr>
              <a:defRPr/>
            </a:lvl1pPr>
          </a:lstStyle>
          <a:p>
            <a:pPr>
              <a:defRPr/>
            </a:pPr>
            <a:fld id="{D0AE087A-C53F-4E5A-BFDF-ED6035B51ABC}"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8946056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a">
    <p:spTree>
      <p:nvGrpSpPr>
        <p:cNvPr id="1" name=""/>
        <p:cNvGrpSpPr/>
        <p:nvPr/>
      </p:nvGrpSpPr>
      <p:grpSpPr>
        <a:xfrm>
          <a:off x="0" y="0"/>
          <a:ext cx="0" cy="0"/>
          <a:chOff x="0" y="0"/>
          <a:chExt cx="0" cy="0"/>
        </a:xfrm>
      </p:grpSpPr>
      <p:sp>
        <p:nvSpPr>
          <p:cNvPr id="7"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8"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4" name="Rectangle 4"/>
          <p:cNvSpPr>
            <a:spLocks noGrp="1" noChangeArrowheads="1"/>
          </p:cNvSpPr>
          <p:nvPr>
            <p:ph type="dt" sz="half" idx="15"/>
          </p:nvPr>
        </p:nvSpPr>
        <p:spPr>
          <a:ln/>
        </p:spPr>
        <p:txBody>
          <a:bodyPr/>
          <a:lstStyle>
            <a:lvl1pPr>
              <a:defRPr/>
            </a:lvl1pPr>
          </a:lstStyle>
          <a:p>
            <a:pPr>
              <a:defRPr/>
            </a:pPr>
            <a:r>
              <a:rPr lang="nl-NL">
                <a:solidFill>
                  <a:srgbClr val="000000"/>
                </a:solidFill>
              </a:rPr>
              <a:t>Datum: aanpassen via Invoegen/Koptekst en voettekst</a:t>
            </a:r>
          </a:p>
        </p:txBody>
      </p:sp>
      <p:sp>
        <p:nvSpPr>
          <p:cNvPr id="5" name="Rectangle 5"/>
          <p:cNvSpPr>
            <a:spLocks noGrp="1" noChangeArrowheads="1"/>
          </p:cNvSpPr>
          <p:nvPr>
            <p:ph type="ftr" sz="quarter" idx="16"/>
          </p:nvPr>
        </p:nvSpPr>
        <p:spPr>
          <a:ln/>
        </p:spPr>
        <p:txBody>
          <a:bodyPr/>
          <a:lstStyle>
            <a:lvl1pPr>
              <a:defRPr/>
            </a:lvl1pPr>
          </a:lstStyle>
          <a:p>
            <a:pPr>
              <a:defRPr/>
            </a:pPr>
            <a:r>
              <a:rPr lang="nl-NL">
                <a:solidFill>
                  <a:srgbClr val="000000"/>
                </a:solidFill>
              </a:rPr>
              <a:t>Titel van de presentatie: aanpassen via Invoegen/Koptekst en voettekst</a:t>
            </a:r>
          </a:p>
        </p:txBody>
      </p:sp>
      <p:sp>
        <p:nvSpPr>
          <p:cNvPr id="6" name="Rectangle 6"/>
          <p:cNvSpPr>
            <a:spLocks noGrp="1" noChangeArrowheads="1"/>
          </p:cNvSpPr>
          <p:nvPr>
            <p:ph type="sldNum" sz="quarter" idx="17"/>
          </p:nvPr>
        </p:nvSpPr>
        <p:spPr>
          <a:ln/>
        </p:spPr>
        <p:txBody>
          <a:bodyPr/>
          <a:lstStyle>
            <a:lvl1pPr>
              <a:defRPr/>
            </a:lvl1pPr>
          </a:lstStyle>
          <a:p>
            <a:pPr>
              <a:defRPr/>
            </a:pPr>
            <a:fld id="{3592FA16-F9D7-49BA-A5A0-F7E989C11D0C}"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3807807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a met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nl-NL" smtClean="0"/>
              <a:t>Klik om de modelstijlen te bewerken</a:t>
            </a:r>
          </a:p>
        </p:txBody>
      </p:sp>
      <p:sp>
        <p:nvSpPr>
          <p:cNvPr id="8"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1"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5" name="Rectangle 4"/>
          <p:cNvSpPr>
            <a:spLocks noGrp="1" noChangeArrowheads="1"/>
          </p:cNvSpPr>
          <p:nvPr>
            <p:ph type="dt" sz="half" idx="15"/>
          </p:nvPr>
        </p:nvSpPr>
        <p:spPr>
          <a:ln/>
        </p:spPr>
        <p:txBody>
          <a:bodyPr/>
          <a:lstStyle>
            <a:lvl1pPr>
              <a:defRPr/>
            </a:lvl1pPr>
          </a:lstStyle>
          <a:p>
            <a:pPr>
              <a:defRPr/>
            </a:pPr>
            <a:r>
              <a:rPr lang="nl-NL">
                <a:solidFill>
                  <a:srgbClr val="000000"/>
                </a:solidFill>
              </a:rPr>
              <a:t>Datum: aanpassen via Invoegen/Koptekst en voettekst</a:t>
            </a:r>
          </a:p>
        </p:txBody>
      </p:sp>
      <p:sp>
        <p:nvSpPr>
          <p:cNvPr id="6" name="Rectangle 5"/>
          <p:cNvSpPr>
            <a:spLocks noGrp="1" noChangeArrowheads="1"/>
          </p:cNvSpPr>
          <p:nvPr>
            <p:ph type="ftr" sz="quarter" idx="16"/>
          </p:nvPr>
        </p:nvSpPr>
        <p:spPr>
          <a:ln/>
        </p:spPr>
        <p:txBody>
          <a:bodyPr/>
          <a:lstStyle>
            <a:lvl1pPr>
              <a:defRPr/>
            </a:lvl1pPr>
          </a:lstStyle>
          <a:p>
            <a:pPr>
              <a:defRPr/>
            </a:pPr>
            <a:r>
              <a:rPr lang="nl-NL">
                <a:solidFill>
                  <a:srgbClr val="000000"/>
                </a:solidFill>
              </a:rPr>
              <a:t>Titel van de presentatie: aanpassen via Invoegen/Koptekst en voettekst</a:t>
            </a:r>
          </a:p>
        </p:txBody>
      </p:sp>
      <p:sp>
        <p:nvSpPr>
          <p:cNvPr id="7" name="Rectangle 6"/>
          <p:cNvSpPr>
            <a:spLocks noGrp="1" noChangeArrowheads="1"/>
          </p:cNvSpPr>
          <p:nvPr>
            <p:ph type="sldNum" sz="quarter" idx="17"/>
          </p:nvPr>
        </p:nvSpPr>
        <p:spPr>
          <a:ln/>
        </p:spPr>
        <p:txBody>
          <a:bodyPr/>
          <a:lstStyle>
            <a:lvl1pPr>
              <a:defRPr/>
            </a:lvl1pPr>
          </a:lstStyle>
          <a:p>
            <a:pPr>
              <a:defRPr/>
            </a:pPr>
            <a:fld id="{C06D39C4-3422-4E96-8938-981E172F78D0}"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560258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a met afbeelding">
    <p:spTree>
      <p:nvGrpSpPr>
        <p:cNvPr id="1" name=""/>
        <p:cNvGrpSpPr/>
        <p:nvPr/>
      </p:nvGrpSpPr>
      <p:grpSpPr>
        <a:xfrm>
          <a:off x="0" y="0"/>
          <a:ext cx="0" cy="0"/>
          <a:chOff x="0" y="0"/>
          <a:chExt cx="0" cy="0"/>
        </a:xfrm>
      </p:grpSpPr>
      <p:cxnSp>
        <p:nvCxnSpPr>
          <p:cNvPr id="5" name="Rechte verbindingslijn 12"/>
          <p:cNvCxnSpPr/>
          <p:nvPr userDrawn="1"/>
        </p:nvCxnSpPr>
        <p:spPr>
          <a:xfrm>
            <a:off x="1079500" y="1643063"/>
            <a:ext cx="8072438"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jdelijke aanduiding voor afbeelding 7"/>
          <p:cNvSpPr>
            <a:spLocks noGrp="1"/>
          </p:cNvSpPr>
          <p:nvPr>
            <p:ph type="pic" sz="quarter" idx="13"/>
          </p:nvPr>
        </p:nvSpPr>
        <p:spPr>
          <a:xfrm>
            <a:off x="1071538" y="1643050"/>
            <a:ext cx="8072462" cy="4000528"/>
          </a:xfrm>
        </p:spPr>
        <p:txBody>
          <a:bodyPr/>
          <a:lstStyle/>
          <a:p>
            <a:pPr lvl="0"/>
            <a:r>
              <a:rPr lang="nl-NL" noProof="0" smtClean="0"/>
              <a:t>Klik op het pictogram als u een afbeelding wilt toevoegen</a:t>
            </a:r>
            <a:endParaRPr lang="nl-NL" noProof="0"/>
          </a:p>
        </p:txBody>
      </p:sp>
      <p:sp>
        <p:nvSpPr>
          <p:cNvPr id="10" name="Tijdelijke aanduiding voor tekst 13"/>
          <p:cNvSpPr>
            <a:spLocks noGrp="1"/>
          </p:cNvSpPr>
          <p:nvPr>
            <p:ph type="body" sz="quarter" idx="14"/>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2" name="Tijdelijke aanduiding voor tekst 15"/>
          <p:cNvSpPr>
            <a:spLocks noGrp="1"/>
          </p:cNvSpPr>
          <p:nvPr>
            <p:ph type="body" sz="quarter" idx="15"/>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6" name="Tijdelijke aanduiding voor datum 3"/>
          <p:cNvSpPr>
            <a:spLocks noGrp="1"/>
          </p:cNvSpPr>
          <p:nvPr>
            <p:ph type="dt" sz="half" idx="16"/>
          </p:nvPr>
        </p:nvSpPr>
        <p:spPr/>
        <p:txBody>
          <a:bodyPr/>
          <a:lstStyle>
            <a:lvl1pPr>
              <a:defRPr/>
            </a:lvl1pPr>
          </a:lstStyle>
          <a:p>
            <a:pPr>
              <a:defRPr/>
            </a:pPr>
            <a:r>
              <a:rPr lang="nl-NL">
                <a:solidFill>
                  <a:srgbClr val="000000"/>
                </a:solidFill>
              </a:rPr>
              <a:t>Datum: aanpassen via Invoegen/Koptekst en voettekst</a:t>
            </a:r>
          </a:p>
        </p:txBody>
      </p:sp>
      <p:sp>
        <p:nvSpPr>
          <p:cNvPr id="7" name="Tijdelijke aanduiding voor voettekst 4"/>
          <p:cNvSpPr>
            <a:spLocks noGrp="1"/>
          </p:cNvSpPr>
          <p:nvPr>
            <p:ph type="ftr" sz="quarter" idx="17"/>
          </p:nvPr>
        </p:nvSpPr>
        <p:spPr/>
        <p:txBody>
          <a:bodyPr/>
          <a:lstStyle>
            <a:lvl1pPr>
              <a:defRPr/>
            </a:lvl1pPr>
          </a:lstStyle>
          <a:p>
            <a:pPr>
              <a:defRPr/>
            </a:pPr>
            <a:r>
              <a:rPr lang="nl-NL">
                <a:solidFill>
                  <a:srgbClr val="000000"/>
                </a:solidFill>
              </a:rPr>
              <a:t>Titel van de presentatie: aanpassen via Invoegen/Koptekst en voettekst</a:t>
            </a:r>
          </a:p>
        </p:txBody>
      </p:sp>
      <p:sp>
        <p:nvSpPr>
          <p:cNvPr id="9" name="Tijdelijke aanduiding voor dianummer 5"/>
          <p:cNvSpPr>
            <a:spLocks noGrp="1"/>
          </p:cNvSpPr>
          <p:nvPr>
            <p:ph type="sldNum" sz="quarter" idx="18"/>
          </p:nvPr>
        </p:nvSpPr>
        <p:spPr/>
        <p:txBody>
          <a:bodyPr/>
          <a:lstStyle>
            <a:lvl1pPr>
              <a:defRPr/>
            </a:lvl1pPr>
          </a:lstStyle>
          <a:p>
            <a:pPr>
              <a:defRPr/>
            </a:pPr>
            <a:fld id="{D4DC4706-3B5F-4E4F-93AC-0115CC16AD7A}"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7017926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a met afbeelding en tekst">
    <p:spTree>
      <p:nvGrpSpPr>
        <p:cNvPr id="1" name=""/>
        <p:cNvGrpSpPr/>
        <p:nvPr/>
      </p:nvGrpSpPr>
      <p:grpSpPr>
        <a:xfrm>
          <a:off x="0" y="0"/>
          <a:ext cx="0" cy="0"/>
          <a:chOff x="0" y="0"/>
          <a:chExt cx="0" cy="0"/>
        </a:xfrm>
      </p:grpSpPr>
      <p:cxnSp>
        <p:nvCxnSpPr>
          <p:cNvPr id="6" name="Rechte verbindingslijn 13"/>
          <p:cNvCxnSpPr/>
          <p:nvPr userDrawn="1"/>
        </p:nvCxnSpPr>
        <p:spPr>
          <a:xfrm>
            <a:off x="1079500" y="1643063"/>
            <a:ext cx="8072438"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12"/>
          <p:cNvSpPr>
            <a:spLocks noGrp="1"/>
          </p:cNvSpPr>
          <p:nvPr>
            <p:ph type="body" sz="quarter" idx="16"/>
          </p:nvPr>
        </p:nvSpPr>
        <p:spPr>
          <a:xfrm>
            <a:off x="5668123" y="1713600"/>
            <a:ext cx="3190157" cy="43236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nl-NL" smtClean="0"/>
              <a:t>Klik om de modelstijlen te bewerken</a:t>
            </a:r>
          </a:p>
        </p:txBody>
      </p:sp>
      <p:sp>
        <p:nvSpPr>
          <p:cNvPr id="8" name="Tijdelijke aanduiding voor afbeelding 7"/>
          <p:cNvSpPr>
            <a:spLocks noGrp="1"/>
          </p:cNvSpPr>
          <p:nvPr>
            <p:ph type="pic" sz="quarter" idx="13"/>
          </p:nvPr>
        </p:nvSpPr>
        <p:spPr>
          <a:xfrm>
            <a:off x="1071538" y="1662100"/>
            <a:ext cx="4546320" cy="4410106"/>
          </a:xfrm>
        </p:spPr>
        <p:txBody>
          <a:bodyPr/>
          <a:lstStyle/>
          <a:p>
            <a:pPr lvl="0"/>
            <a:r>
              <a:rPr lang="nl-NL" noProof="0" smtClean="0"/>
              <a:t>Klik op het pictogram als u een afbeelding wilt toevoegen</a:t>
            </a:r>
            <a:endParaRPr lang="nl-NL" noProof="0" dirty="0"/>
          </a:p>
        </p:txBody>
      </p:sp>
      <p:sp>
        <p:nvSpPr>
          <p:cNvPr id="10" name="Tijdelijke aanduiding voor tekst 13"/>
          <p:cNvSpPr>
            <a:spLocks noGrp="1"/>
          </p:cNvSpPr>
          <p:nvPr>
            <p:ph type="body" sz="quarter" idx="17"/>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2"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7" name="Tijdelijke aanduiding voor datum 3"/>
          <p:cNvSpPr>
            <a:spLocks noGrp="1"/>
          </p:cNvSpPr>
          <p:nvPr>
            <p:ph type="dt" sz="half" idx="18"/>
          </p:nvPr>
        </p:nvSpPr>
        <p:spPr/>
        <p:txBody>
          <a:bodyPr/>
          <a:lstStyle>
            <a:lvl1pPr>
              <a:defRPr/>
            </a:lvl1pPr>
          </a:lstStyle>
          <a:p>
            <a:pPr>
              <a:defRPr/>
            </a:pPr>
            <a:r>
              <a:rPr lang="nl-NL">
                <a:solidFill>
                  <a:srgbClr val="000000"/>
                </a:solidFill>
              </a:rPr>
              <a:t>Datum: aanpassen via Invoegen/Koptekst en voettekst</a:t>
            </a:r>
          </a:p>
        </p:txBody>
      </p:sp>
      <p:sp>
        <p:nvSpPr>
          <p:cNvPr id="9" name="Tijdelijke aanduiding voor voettekst 4"/>
          <p:cNvSpPr>
            <a:spLocks noGrp="1"/>
          </p:cNvSpPr>
          <p:nvPr>
            <p:ph type="ftr" sz="quarter" idx="19"/>
          </p:nvPr>
        </p:nvSpPr>
        <p:spPr/>
        <p:txBody>
          <a:bodyPr/>
          <a:lstStyle>
            <a:lvl1pPr>
              <a:defRPr/>
            </a:lvl1pPr>
          </a:lstStyle>
          <a:p>
            <a:pPr>
              <a:defRPr/>
            </a:pPr>
            <a:r>
              <a:rPr lang="nl-NL">
                <a:solidFill>
                  <a:srgbClr val="000000"/>
                </a:solidFill>
              </a:rPr>
              <a:t>Titel van de presentatie: aanpassen via Invoegen/Koptekst en voettekst</a:t>
            </a:r>
          </a:p>
        </p:txBody>
      </p:sp>
      <p:sp>
        <p:nvSpPr>
          <p:cNvPr id="11" name="Tijdelijke aanduiding voor dianummer 5"/>
          <p:cNvSpPr>
            <a:spLocks noGrp="1"/>
          </p:cNvSpPr>
          <p:nvPr>
            <p:ph type="sldNum" sz="quarter" idx="20"/>
          </p:nvPr>
        </p:nvSpPr>
        <p:spPr/>
        <p:txBody>
          <a:bodyPr/>
          <a:lstStyle>
            <a:lvl1pPr>
              <a:defRPr/>
            </a:lvl1pPr>
          </a:lstStyle>
          <a:p>
            <a:pPr>
              <a:defRPr/>
            </a:pPr>
            <a:fld id="{31FC4BDB-C246-4FAB-A692-EF4D765AE346}"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4912000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a met grafiek">
    <p:spTree>
      <p:nvGrpSpPr>
        <p:cNvPr id="1" name=""/>
        <p:cNvGrpSpPr/>
        <p:nvPr/>
      </p:nvGrpSpPr>
      <p:grpSpPr>
        <a:xfrm>
          <a:off x="0" y="0"/>
          <a:ext cx="0" cy="0"/>
          <a:chOff x="0" y="0"/>
          <a:chExt cx="0" cy="0"/>
        </a:xfrm>
      </p:grpSpPr>
      <p:cxnSp>
        <p:nvCxnSpPr>
          <p:cNvPr id="5" name="Rechte verbindingslijn 14"/>
          <p:cNvCxnSpPr/>
          <p:nvPr userDrawn="1"/>
        </p:nvCxnSpPr>
        <p:spPr>
          <a:xfrm>
            <a:off x="1079500" y="1643063"/>
            <a:ext cx="8072438"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grafiek 8"/>
          <p:cNvSpPr>
            <a:spLocks noGrp="1"/>
          </p:cNvSpPr>
          <p:nvPr>
            <p:ph type="chart" sz="quarter" idx="14"/>
          </p:nvPr>
        </p:nvSpPr>
        <p:spPr>
          <a:xfrm>
            <a:off x="1071538" y="1641599"/>
            <a:ext cx="8072462" cy="3999600"/>
          </a:xfrm>
        </p:spPr>
        <p:txBody>
          <a:bodyPr/>
          <a:lstStyle/>
          <a:p>
            <a:pPr lvl="0"/>
            <a:r>
              <a:rPr lang="nl-NL" noProof="0" smtClean="0"/>
              <a:t>Klik op het pictogram als u een grafiek wilt toevoegen</a:t>
            </a:r>
            <a:endParaRPr lang="nl-NL" noProof="0"/>
          </a:p>
        </p:txBody>
      </p:sp>
      <p:sp>
        <p:nvSpPr>
          <p:cNvPr id="11"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4" name="Tijdelijke aanduiding voor tekst 15"/>
          <p:cNvSpPr>
            <a:spLocks noGrp="1"/>
          </p:cNvSpPr>
          <p:nvPr>
            <p:ph type="body" sz="quarter" idx="15"/>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6" name="Tijdelijke aanduiding voor datum 3"/>
          <p:cNvSpPr>
            <a:spLocks noGrp="1"/>
          </p:cNvSpPr>
          <p:nvPr>
            <p:ph type="dt" sz="half" idx="16"/>
          </p:nvPr>
        </p:nvSpPr>
        <p:spPr/>
        <p:txBody>
          <a:bodyPr/>
          <a:lstStyle>
            <a:lvl1pPr>
              <a:defRPr/>
            </a:lvl1pPr>
          </a:lstStyle>
          <a:p>
            <a:pPr>
              <a:defRPr/>
            </a:pPr>
            <a:r>
              <a:rPr lang="nl-NL">
                <a:solidFill>
                  <a:srgbClr val="000000"/>
                </a:solidFill>
              </a:rPr>
              <a:t>Datum: aanpassen via Invoegen/Koptekst en voettekst</a:t>
            </a:r>
          </a:p>
        </p:txBody>
      </p:sp>
      <p:sp>
        <p:nvSpPr>
          <p:cNvPr id="7" name="Tijdelijke aanduiding voor voettekst 4"/>
          <p:cNvSpPr>
            <a:spLocks noGrp="1"/>
          </p:cNvSpPr>
          <p:nvPr>
            <p:ph type="ftr" sz="quarter" idx="17"/>
          </p:nvPr>
        </p:nvSpPr>
        <p:spPr/>
        <p:txBody>
          <a:bodyPr/>
          <a:lstStyle>
            <a:lvl1pPr>
              <a:defRPr/>
            </a:lvl1pPr>
          </a:lstStyle>
          <a:p>
            <a:pPr>
              <a:defRPr/>
            </a:pPr>
            <a:r>
              <a:rPr lang="nl-NL">
                <a:solidFill>
                  <a:srgbClr val="000000"/>
                </a:solidFill>
              </a:rPr>
              <a:t>Titel van de presentatie: aanpassen via Invoegen/Koptekst en voettekst</a:t>
            </a:r>
          </a:p>
        </p:txBody>
      </p:sp>
      <p:sp>
        <p:nvSpPr>
          <p:cNvPr id="8" name="Tijdelijke aanduiding voor dianummer 5"/>
          <p:cNvSpPr>
            <a:spLocks noGrp="1"/>
          </p:cNvSpPr>
          <p:nvPr>
            <p:ph type="sldNum" sz="quarter" idx="18"/>
          </p:nvPr>
        </p:nvSpPr>
        <p:spPr/>
        <p:txBody>
          <a:bodyPr/>
          <a:lstStyle>
            <a:lvl1pPr>
              <a:defRPr/>
            </a:lvl1pPr>
          </a:lstStyle>
          <a:p>
            <a:pPr>
              <a:defRPr/>
            </a:pPr>
            <a:fld id="{A6396612-65E8-4CBC-9E1B-E66C07C03A8C}"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789258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eldia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nl-NL" smtClean="0"/>
              <a:t>Klik om de stijl te bewerken</a:t>
            </a:r>
            <a:endParaRPr lang="nl-NL" dirty="0"/>
          </a:p>
        </p:txBody>
      </p:sp>
      <p:sp>
        <p:nvSpPr>
          <p:cNvPr id="5" name="Rectangle 3"/>
          <p:cNvSpPr>
            <a:spLocks noGrp="1" noChangeArrowheads="1"/>
          </p:cNvSpPr>
          <p:nvPr>
            <p:ph type="subTitle" idx="1"/>
          </p:nvPr>
        </p:nvSpPr>
        <p:spPr>
          <a:xfrm>
            <a:off x="1346400" y="3035300"/>
            <a:ext cx="6788150" cy="1101725"/>
          </a:xfrm>
        </p:spPr>
        <p:txBody>
          <a:bodyPr/>
          <a:lstStyle>
            <a:lvl1pPr marL="0" indent="0">
              <a:buFont typeface="Wingdings" pitchFamily="2" charset="2"/>
              <a:buNone/>
              <a:defRPr sz="1800" cap="all" baseline="0">
                <a:solidFill>
                  <a:schemeClr val="bg1"/>
                </a:solidFill>
                <a:latin typeface="Arial Narrow" pitchFamily="34" charset="0"/>
              </a:defRPr>
            </a:lvl1pPr>
          </a:lstStyle>
          <a:p>
            <a:r>
              <a:rPr lang="nl-NL" smtClean="0"/>
              <a:t>Klik om het opmaakprofiel van de modelondertitel te bewerken</a:t>
            </a:r>
            <a:endParaRPr lang="nl-NL"/>
          </a:p>
        </p:txBody>
      </p:sp>
    </p:spTree>
    <p:extLst>
      <p:ext uri="{BB962C8B-B14F-4D97-AF65-F5344CB8AC3E}">
        <p14:creationId xmlns:p14="http://schemas.microsoft.com/office/powerpoint/2010/main" val="28935696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eldia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nl-NL" smtClean="0"/>
              <a:t>Klik om de stijl te bewerken</a:t>
            </a:r>
            <a:endParaRPr lang="nl-NL" dirty="0"/>
          </a:p>
        </p:txBody>
      </p:sp>
      <p:sp>
        <p:nvSpPr>
          <p:cNvPr id="5" name="Rectangle 3"/>
          <p:cNvSpPr>
            <a:spLocks noGrp="1" noChangeArrowheads="1"/>
          </p:cNvSpPr>
          <p:nvPr>
            <p:ph type="subTitle" idx="1"/>
          </p:nvPr>
        </p:nvSpPr>
        <p:spPr>
          <a:xfrm>
            <a:off x="1346400" y="3035300"/>
            <a:ext cx="6788150" cy="1101725"/>
          </a:xfrm>
        </p:spPr>
        <p:txBody>
          <a:bodyPr/>
          <a:lstStyle>
            <a:lvl1pPr marL="0" indent="0">
              <a:buFont typeface="Wingdings" pitchFamily="2" charset="2"/>
              <a:buNone/>
              <a:defRPr sz="1800" cap="all" baseline="0">
                <a:solidFill>
                  <a:schemeClr val="bg1"/>
                </a:solidFill>
                <a:latin typeface="Arial Narrow" pitchFamily="34" charset="0"/>
              </a:defRPr>
            </a:lvl1pPr>
          </a:lstStyle>
          <a:p>
            <a:r>
              <a:rPr lang="nl-NL" smtClean="0"/>
              <a:t>Klik om het opmaakprofiel van de modelondertitel te bewerken</a:t>
            </a:r>
            <a:endParaRPr lang="nl-NL"/>
          </a:p>
        </p:txBody>
      </p:sp>
    </p:spTree>
    <p:extLst>
      <p:ext uri="{BB962C8B-B14F-4D97-AF65-F5344CB8AC3E}">
        <p14:creationId xmlns:p14="http://schemas.microsoft.com/office/powerpoint/2010/main" val="3923480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eldia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644650"/>
            <a:ext cx="6786562" cy="1470025"/>
          </a:xfrm>
          <a:prstGeom prst="rect">
            <a:avLst/>
          </a:prstGeom>
        </p:spPr>
        <p:txBody>
          <a:bodyPr lIns="0" anchor="b" anchorCtr="0"/>
          <a:lstStyle>
            <a:lvl1pPr>
              <a:lnSpc>
                <a:spcPts val="2500"/>
              </a:lnSpc>
              <a:defRPr sz="2600" cap="all" baseline="0">
                <a:solidFill>
                  <a:schemeClr val="bg1"/>
                </a:solidFill>
              </a:defRPr>
            </a:lvl1pPr>
          </a:lstStyle>
          <a:p>
            <a:r>
              <a:rPr lang="nl-NL" smtClean="0"/>
              <a:t>Klik om de stijl te bewerken</a:t>
            </a:r>
            <a:endParaRPr lang="nl-NL" dirty="0"/>
          </a:p>
        </p:txBody>
      </p:sp>
      <p:sp>
        <p:nvSpPr>
          <p:cNvPr id="5" name="Rectangle 3"/>
          <p:cNvSpPr>
            <a:spLocks noGrp="1" noChangeArrowheads="1"/>
          </p:cNvSpPr>
          <p:nvPr>
            <p:ph type="subTitle" idx="1"/>
          </p:nvPr>
        </p:nvSpPr>
        <p:spPr>
          <a:xfrm>
            <a:off x="1346400" y="3035300"/>
            <a:ext cx="6788150" cy="1101725"/>
          </a:xfrm>
        </p:spPr>
        <p:txBody>
          <a:bodyPr/>
          <a:lstStyle>
            <a:lvl1pPr marL="0" indent="0">
              <a:buFont typeface="Wingdings" pitchFamily="2" charset="2"/>
              <a:buNone/>
              <a:defRPr sz="1800" cap="all" baseline="0">
                <a:solidFill>
                  <a:schemeClr val="bg1"/>
                </a:solidFill>
                <a:latin typeface="Arial Narrow" pitchFamily="34" charset="0"/>
              </a:defRPr>
            </a:lvl1pPr>
          </a:lstStyle>
          <a:p>
            <a:r>
              <a:rPr lang="nl-NL" smtClean="0"/>
              <a:t>Klik om het opmaakprofiel van de modelondertitel te bewerken</a:t>
            </a:r>
            <a:endParaRPr lang="nl-NL"/>
          </a:p>
        </p:txBody>
      </p:sp>
    </p:spTree>
    <p:extLst>
      <p:ext uri="{BB962C8B-B14F-4D97-AF65-F5344CB8AC3E}">
        <p14:creationId xmlns:p14="http://schemas.microsoft.com/office/powerpoint/2010/main" val="1464093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25A2809-9017-4181-9FB5-3B5252529A11}" type="slidenum">
              <a:rPr lang="en-US"/>
              <a:pPr>
                <a:defRPr/>
              </a:pPr>
              <a:t>‹#›</a:t>
            </a:fld>
            <a:endParaRPr lang="en-US"/>
          </a:p>
        </p:txBody>
      </p:sp>
    </p:spTree>
    <p:extLst>
      <p:ext uri="{BB962C8B-B14F-4D97-AF65-F5344CB8AC3E}">
        <p14:creationId xmlns:p14="http://schemas.microsoft.com/office/powerpoint/2010/main" val="182095938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oofdstukdia 1">
    <p:spTree>
      <p:nvGrpSpPr>
        <p:cNvPr id="1" name=""/>
        <p:cNvGrpSpPr/>
        <p:nvPr/>
      </p:nvGrpSpPr>
      <p:grpSpPr>
        <a:xfrm>
          <a:off x="0" y="0"/>
          <a:ext cx="0" cy="0"/>
          <a:chOff x="0" y="0"/>
          <a:chExt cx="0" cy="0"/>
        </a:xfrm>
      </p:grpSpPr>
      <p:pic>
        <p:nvPicPr>
          <p:cNvPr id="5" name="Afbeelding 8" descr="UT powerpoint sheet small 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63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11"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2"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6" name="Tijdelijke aanduiding voor datum 3"/>
          <p:cNvSpPr>
            <a:spLocks noGrp="1"/>
          </p:cNvSpPr>
          <p:nvPr>
            <p:ph type="dt" sz="half" idx="15"/>
          </p:nvPr>
        </p:nvSpPr>
        <p:spPr/>
        <p:txBody>
          <a:bodyPr/>
          <a:lstStyle>
            <a:lvl1pPr>
              <a:defRPr/>
            </a:lvl1pPr>
          </a:lstStyle>
          <a:p>
            <a:pPr>
              <a:defRPr/>
            </a:pPr>
            <a:r>
              <a:rPr lang="nl-NL">
                <a:solidFill>
                  <a:srgbClr val="000000"/>
                </a:solidFill>
              </a:rPr>
              <a:t>Datum: aanpassen via Invoegen/Koptekst en voettekst</a:t>
            </a:r>
          </a:p>
        </p:txBody>
      </p:sp>
      <p:sp>
        <p:nvSpPr>
          <p:cNvPr id="7" name="Tijdelijke aanduiding voor voettekst 4"/>
          <p:cNvSpPr>
            <a:spLocks noGrp="1"/>
          </p:cNvSpPr>
          <p:nvPr>
            <p:ph type="ftr" sz="quarter" idx="16"/>
          </p:nvPr>
        </p:nvSpPr>
        <p:spPr/>
        <p:txBody>
          <a:bodyPr/>
          <a:lstStyle>
            <a:lvl1pPr>
              <a:defRPr/>
            </a:lvl1pPr>
          </a:lstStyle>
          <a:p>
            <a:pPr>
              <a:defRPr/>
            </a:pPr>
            <a:r>
              <a:rPr lang="nl-NL">
                <a:solidFill>
                  <a:srgbClr val="000000"/>
                </a:solidFill>
              </a:rPr>
              <a:t>Titel van de presentatie: aanpassen via Invoegen/Koptekst en voettekst</a:t>
            </a:r>
          </a:p>
        </p:txBody>
      </p:sp>
      <p:sp>
        <p:nvSpPr>
          <p:cNvPr id="8" name="Tijdelijke aanduiding voor dianummer 5"/>
          <p:cNvSpPr>
            <a:spLocks noGrp="1"/>
          </p:cNvSpPr>
          <p:nvPr>
            <p:ph type="sldNum" sz="quarter" idx="17"/>
          </p:nvPr>
        </p:nvSpPr>
        <p:spPr/>
        <p:txBody>
          <a:bodyPr/>
          <a:lstStyle>
            <a:lvl1pPr>
              <a:defRPr/>
            </a:lvl1pPr>
          </a:lstStyle>
          <a:p>
            <a:pPr>
              <a:defRPr/>
            </a:pPr>
            <a:fld id="{15E9E5F7-F119-4913-B8EB-D9E4001B98ED}"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63775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oofdstukdia 2">
    <p:spTree>
      <p:nvGrpSpPr>
        <p:cNvPr id="1" name=""/>
        <p:cNvGrpSpPr/>
        <p:nvPr/>
      </p:nvGrpSpPr>
      <p:grpSpPr>
        <a:xfrm>
          <a:off x="0" y="0"/>
          <a:ext cx="0" cy="0"/>
          <a:chOff x="0" y="0"/>
          <a:chExt cx="0" cy="0"/>
        </a:xfrm>
      </p:grpSpPr>
      <p:pic>
        <p:nvPicPr>
          <p:cNvPr id="5" name="Afbeelding 8" descr="UT powerpoint sheet small 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63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11"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3"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6" name="Tijdelijke aanduiding voor datum 3"/>
          <p:cNvSpPr>
            <a:spLocks noGrp="1"/>
          </p:cNvSpPr>
          <p:nvPr>
            <p:ph type="dt" sz="half" idx="15"/>
          </p:nvPr>
        </p:nvSpPr>
        <p:spPr/>
        <p:txBody>
          <a:bodyPr/>
          <a:lstStyle>
            <a:lvl1pPr>
              <a:defRPr/>
            </a:lvl1pPr>
          </a:lstStyle>
          <a:p>
            <a:pPr>
              <a:defRPr/>
            </a:pPr>
            <a:r>
              <a:rPr lang="nl-NL">
                <a:solidFill>
                  <a:srgbClr val="000000"/>
                </a:solidFill>
              </a:rPr>
              <a:t>Datum: aanpassen via Invoegen/Koptekst en voettekst</a:t>
            </a:r>
          </a:p>
        </p:txBody>
      </p:sp>
      <p:sp>
        <p:nvSpPr>
          <p:cNvPr id="7" name="Tijdelijke aanduiding voor voettekst 4"/>
          <p:cNvSpPr>
            <a:spLocks noGrp="1"/>
          </p:cNvSpPr>
          <p:nvPr>
            <p:ph type="ftr" sz="quarter" idx="16"/>
          </p:nvPr>
        </p:nvSpPr>
        <p:spPr/>
        <p:txBody>
          <a:bodyPr/>
          <a:lstStyle>
            <a:lvl1pPr>
              <a:defRPr/>
            </a:lvl1pPr>
          </a:lstStyle>
          <a:p>
            <a:pPr>
              <a:defRPr/>
            </a:pPr>
            <a:r>
              <a:rPr lang="nl-NL">
                <a:solidFill>
                  <a:srgbClr val="000000"/>
                </a:solidFill>
              </a:rPr>
              <a:t>Titel van de presentatie: aanpassen via Invoegen/Koptekst en voettekst</a:t>
            </a:r>
          </a:p>
        </p:txBody>
      </p:sp>
      <p:sp>
        <p:nvSpPr>
          <p:cNvPr id="8" name="Tijdelijke aanduiding voor dianummer 5"/>
          <p:cNvSpPr>
            <a:spLocks noGrp="1"/>
          </p:cNvSpPr>
          <p:nvPr>
            <p:ph type="sldNum" sz="quarter" idx="17"/>
          </p:nvPr>
        </p:nvSpPr>
        <p:spPr/>
        <p:txBody>
          <a:bodyPr/>
          <a:lstStyle>
            <a:lvl1pPr>
              <a:defRPr/>
            </a:lvl1pPr>
          </a:lstStyle>
          <a:p>
            <a:pPr>
              <a:defRPr/>
            </a:pPr>
            <a:fld id="{F9C0E889-1EDC-406B-A594-F1B75DF31F89}"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8194805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oofdstukdia 3">
    <p:spTree>
      <p:nvGrpSpPr>
        <p:cNvPr id="1" name=""/>
        <p:cNvGrpSpPr/>
        <p:nvPr/>
      </p:nvGrpSpPr>
      <p:grpSpPr>
        <a:xfrm>
          <a:off x="0" y="0"/>
          <a:ext cx="0" cy="0"/>
          <a:chOff x="0" y="0"/>
          <a:chExt cx="0" cy="0"/>
        </a:xfrm>
      </p:grpSpPr>
      <p:pic>
        <p:nvPicPr>
          <p:cNvPr id="5" name="Afbeelding 8" descr="UT powerpoint sheet small 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63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10"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1"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6" name="Tijdelijke aanduiding voor datum 3"/>
          <p:cNvSpPr>
            <a:spLocks noGrp="1"/>
          </p:cNvSpPr>
          <p:nvPr>
            <p:ph type="dt" sz="half" idx="15"/>
          </p:nvPr>
        </p:nvSpPr>
        <p:spPr/>
        <p:txBody>
          <a:bodyPr/>
          <a:lstStyle>
            <a:lvl1pPr>
              <a:defRPr/>
            </a:lvl1pPr>
          </a:lstStyle>
          <a:p>
            <a:pPr>
              <a:defRPr/>
            </a:pPr>
            <a:r>
              <a:rPr lang="nl-NL">
                <a:solidFill>
                  <a:srgbClr val="000000"/>
                </a:solidFill>
              </a:rPr>
              <a:t>Datum: aanpassen via Invoegen/Koptekst en voettekst</a:t>
            </a:r>
          </a:p>
        </p:txBody>
      </p:sp>
      <p:sp>
        <p:nvSpPr>
          <p:cNvPr id="7" name="Tijdelijke aanduiding voor voettekst 4"/>
          <p:cNvSpPr>
            <a:spLocks noGrp="1"/>
          </p:cNvSpPr>
          <p:nvPr>
            <p:ph type="ftr" sz="quarter" idx="16"/>
          </p:nvPr>
        </p:nvSpPr>
        <p:spPr/>
        <p:txBody>
          <a:bodyPr/>
          <a:lstStyle>
            <a:lvl1pPr>
              <a:defRPr/>
            </a:lvl1pPr>
          </a:lstStyle>
          <a:p>
            <a:pPr>
              <a:defRPr/>
            </a:pPr>
            <a:r>
              <a:rPr lang="nl-NL">
                <a:solidFill>
                  <a:srgbClr val="000000"/>
                </a:solidFill>
              </a:rPr>
              <a:t>Titel van de presentatie: aanpassen via Invoegen/Koptekst en voettekst</a:t>
            </a:r>
          </a:p>
        </p:txBody>
      </p:sp>
      <p:sp>
        <p:nvSpPr>
          <p:cNvPr id="8" name="Tijdelijke aanduiding voor dianummer 5"/>
          <p:cNvSpPr>
            <a:spLocks noGrp="1"/>
          </p:cNvSpPr>
          <p:nvPr>
            <p:ph type="sldNum" sz="quarter" idx="17"/>
          </p:nvPr>
        </p:nvSpPr>
        <p:spPr/>
        <p:txBody>
          <a:bodyPr/>
          <a:lstStyle>
            <a:lvl1pPr>
              <a:defRPr/>
            </a:lvl1pPr>
          </a:lstStyle>
          <a:p>
            <a:pPr>
              <a:defRPr/>
            </a:pPr>
            <a:fld id="{9178EEF6-7182-4BC8-A08D-F490B0CB113D}"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724714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oofdstukdia 4">
    <p:spTree>
      <p:nvGrpSpPr>
        <p:cNvPr id="1" name=""/>
        <p:cNvGrpSpPr/>
        <p:nvPr/>
      </p:nvGrpSpPr>
      <p:grpSpPr>
        <a:xfrm>
          <a:off x="0" y="0"/>
          <a:ext cx="0" cy="0"/>
          <a:chOff x="0" y="0"/>
          <a:chExt cx="0" cy="0"/>
        </a:xfrm>
      </p:grpSpPr>
      <p:pic>
        <p:nvPicPr>
          <p:cNvPr id="5" name="Afbeelding 8" descr="UT powerpoint sheet small 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63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11"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dirty="0" smtClean="0"/>
              <a:t>Click to edit Master text styles</a:t>
            </a:r>
          </a:p>
        </p:txBody>
      </p:sp>
      <p:sp>
        <p:nvSpPr>
          <p:cNvPr id="13"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6" name="Tijdelijke aanduiding voor datum 3"/>
          <p:cNvSpPr>
            <a:spLocks noGrp="1"/>
          </p:cNvSpPr>
          <p:nvPr>
            <p:ph type="dt" sz="half" idx="15"/>
          </p:nvPr>
        </p:nvSpPr>
        <p:spPr/>
        <p:txBody>
          <a:bodyPr/>
          <a:lstStyle>
            <a:lvl1pPr>
              <a:defRPr/>
            </a:lvl1pPr>
          </a:lstStyle>
          <a:p>
            <a:pPr>
              <a:defRPr/>
            </a:pPr>
            <a:r>
              <a:rPr lang="nl-NL">
                <a:solidFill>
                  <a:srgbClr val="000000"/>
                </a:solidFill>
              </a:rPr>
              <a:t>Datum: aanpassen via Invoegen/Koptekst en voettekst</a:t>
            </a:r>
          </a:p>
        </p:txBody>
      </p:sp>
      <p:sp>
        <p:nvSpPr>
          <p:cNvPr id="7" name="Tijdelijke aanduiding voor voettekst 4"/>
          <p:cNvSpPr>
            <a:spLocks noGrp="1"/>
          </p:cNvSpPr>
          <p:nvPr>
            <p:ph type="ftr" sz="quarter" idx="16"/>
          </p:nvPr>
        </p:nvSpPr>
        <p:spPr/>
        <p:txBody>
          <a:bodyPr/>
          <a:lstStyle>
            <a:lvl1pPr>
              <a:defRPr/>
            </a:lvl1pPr>
          </a:lstStyle>
          <a:p>
            <a:pPr>
              <a:defRPr/>
            </a:pPr>
            <a:r>
              <a:rPr lang="nl-NL">
                <a:solidFill>
                  <a:srgbClr val="000000"/>
                </a:solidFill>
              </a:rPr>
              <a:t>Titel van de presentatie: aanpassen via Invoegen/Koptekst en voettekst</a:t>
            </a:r>
          </a:p>
        </p:txBody>
      </p:sp>
      <p:sp>
        <p:nvSpPr>
          <p:cNvPr id="8" name="Tijdelijke aanduiding voor dianummer 5"/>
          <p:cNvSpPr>
            <a:spLocks noGrp="1"/>
          </p:cNvSpPr>
          <p:nvPr>
            <p:ph type="sldNum" sz="quarter" idx="17"/>
          </p:nvPr>
        </p:nvSpPr>
        <p:spPr/>
        <p:txBody>
          <a:bodyPr/>
          <a:lstStyle>
            <a:lvl1pPr>
              <a:defRPr/>
            </a:lvl1pPr>
          </a:lstStyle>
          <a:p>
            <a:pPr>
              <a:defRPr/>
            </a:pPr>
            <a:fld id="{8B77FE96-635F-4AC4-919A-523547CC4F8D}"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42913463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
        <p:nvSpPr>
          <p:cNvPr id="4" name="Rectangle 4"/>
          <p:cNvSpPr>
            <a:spLocks noGrp="1" noChangeArrowheads="1"/>
          </p:cNvSpPr>
          <p:nvPr>
            <p:ph type="dt" sz="half" idx="10"/>
          </p:nvPr>
        </p:nvSpPr>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03E0FB9-C34A-4F22-B55D-F8E1CBD7859C}"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4349726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100263" y="1644650"/>
            <a:ext cx="6786562" cy="1470025"/>
          </a:xfrm>
        </p:spPr>
        <p:txBody>
          <a:bodyPr lIns="91440"/>
          <a:lstStyle>
            <a:lvl1pPr>
              <a:lnSpc>
                <a:spcPts val="2500"/>
              </a:lnSpc>
              <a:defRPr>
                <a:solidFill>
                  <a:schemeClr val="bg1"/>
                </a:solidFill>
              </a:defRPr>
            </a:lvl1pPr>
          </a:lstStyle>
          <a:p>
            <a:pPr lvl="0"/>
            <a:r>
              <a:rPr lang="en-GB" noProof="0" smtClean="0"/>
              <a:t>RUIMTE VOOR DE TITEL, ARIAL NARROW BOLD </a:t>
            </a:r>
          </a:p>
        </p:txBody>
      </p:sp>
      <p:sp>
        <p:nvSpPr>
          <p:cNvPr id="51203" name="Rectangle 3"/>
          <p:cNvSpPr>
            <a:spLocks noGrp="1" noChangeArrowheads="1"/>
          </p:cNvSpPr>
          <p:nvPr>
            <p:ph type="subTitle" idx="1"/>
          </p:nvPr>
        </p:nvSpPr>
        <p:spPr>
          <a:xfrm>
            <a:off x="2098675" y="3035300"/>
            <a:ext cx="6788150" cy="1101725"/>
          </a:xfrm>
        </p:spPr>
        <p:txBody>
          <a:bodyPr lIns="91440"/>
          <a:lstStyle>
            <a:lvl1pPr marL="0" indent="0">
              <a:buFont typeface="Wingdings" pitchFamily="2" charset="2"/>
              <a:buNone/>
              <a:defRPr>
                <a:solidFill>
                  <a:schemeClr val="bg1"/>
                </a:solidFill>
                <a:latin typeface="Arial Narrow" pitchFamily="34" charset="0"/>
              </a:defRPr>
            </a:lvl1pPr>
          </a:lstStyle>
          <a:p>
            <a:pPr lvl="0"/>
            <a:r>
              <a:rPr lang="en-GB" noProof="0" smtClean="0"/>
              <a:t>RUIMTE VOOR DE SUBTITEL ARIAL NARROW C17/25</a:t>
            </a:r>
          </a:p>
        </p:txBody>
      </p:sp>
      <p:sp>
        <p:nvSpPr>
          <p:cNvPr id="4" name="Rectangle 4"/>
          <p:cNvSpPr>
            <a:spLocks noGrp="1" noChangeArrowheads="1"/>
          </p:cNvSpPr>
          <p:nvPr>
            <p:ph type="dt" sz="half" idx="10"/>
          </p:nvPr>
        </p:nvSpPr>
        <p:spPr>
          <a:xfrm>
            <a:off x="457200" y="6245225"/>
            <a:ext cx="2133600" cy="476250"/>
          </a:xfrm>
        </p:spPr>
        <p:txBody>
          <a:bodyPr/>
          <a:lstStyle>
            <a:lvl1pPr algn="l">
              <a:lnSpc>
                <a:spcPct val="100000"/>
              </a:lnSpc>
              <a:defRPr sz="1400"/>
            </a:lvl1pPr>
          </a:lstStyle>
          <a:p>
            <a:pPr>
              <a:defRPr/>
            </a:pPr>
            <a:endParaRPr lang="nl-NL"/>
          </a:p>
        </p:txBody>
      </p:sp>
      <p:sp>
        <p:nvSpPr>
          <p:cNvPr id="5" name="Rectangle 5"/>
          <p:cNvSpPr>
            <a:spLocks noGrp="1" noChangeArrowheads="1"/>
          </p:cNvSpPr>
          <p:nvPr>
            <p:ph type="ftr" sz="quarter" idx="11"/>
          </p:nvPr>
        </p:nvSpPr>
        <p:spPr>
          <a:xfrm>
            <a:off x="3124200" y="6245225"/>
            <a:ext cx="2895600" cy="476250"/>
          </a:xfrm>
        </p:spPr>
        <p:txBody>
          <a:bodyPr/>
          <a:lstStyle>
            <a:lvl1pPr algn="ctr">
              <a:lnSpc>
                <a:spcPct val="100000"/>
              </a:lnSpc>
              <a:defRPr sz="1400"/>
            </a:lvl1pPr>
          </a:lstStyle>
          <a:p>
            <a:pPr>
              <a:defRPr/>
            </a:pPr>
            <a:endParaRPr lang="nl-NL"/>
          </a:p>
        </p:txBody>
      </p:sp>
      <p:sp>
        <p:nvSpPr>
          <p:cNvPr id="6" name="Rectangle 6"/>
          <p:cNvSpPr>
            <a:spLocks noGrp="1" noChangeArrowheads="1"/>
          </p:cNvSpPr>
          <p:nvPr>
            <p:ph type="sldNum" sz="quarter" idx="12"/>
          </p:nvPr>
        </p:nvSpPr>
        <p:spPr>
          <a:xfrm>
            <a:off x="6553200" y="6245225"/>
            <a:ext cx="2133600" cy="476250"/>
          </a:xfrm>
        </p:spPr>
        <p:txBody>
          <a:bodyPr rIns="91440"/>
          <a:lstStyle>
            <a:lvl1pPr>
              <a:lnSpc>
                <a:spcPct val="100000"/>
              </a:lnSpc>
              <a:defRPr sz="1400" smtClean="0"/>
            </a:lvl1pPr>
          </a:lstStyle>
          <a:p>
            <a:pPr>
              <a:defRPr/>
            </a:pPr>
            <a:fld id="{6DBA7CA3-52C9-4934-AAD0-ACE41DA44AB3}" type="slidenum">
              <a:rPr lang="nl-NL"/>
              <a:pPr>
                <a:defRPr/>
              </a:pPr>
              <a:t>‹#›</a:t>
            </a:fld>
            <a:endParaRPr lang="nl-NL"/>
          </a:p>
        </p:txBody>
      </p:sp>
    </p:spTree>
    <p:extLst>
      <p:ext uri="{BB962C8B-B14F-4D97-AF65-F5344CB8AC3E}">
        <p14:creationId xmlns:p14="http://schemas.microsoft.com/office/powerpoint/2010/main" val="10452378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0A106BD-F76A-4F21-B873-6615B1293626}" type="slidenum">
              <a:rPr lang="en-GB"/>
              <a:pPr>
                <a:defRPr/>
              </a:pPr>
              <a:t>‹#›</a:t>
            </a:fld>
            <a:endParaRPr lang="en-GB"/>
          </a:p>
        </p:txBody>
      </p:sp>
    </p:spTree>
    <p:extLst>
      <p:ext uri="{BB962C8B-B14F-4D97-AF65-F5344CB8AC3E}">
        <p14:creationId xmlns:p14="http://schemas.microsoft.com/office/powerpoint/2010/main" val="39033924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2160931-AE3C-41F8-938C-D0AE87863109}" type="slidenum">
              <a:rPr lang="en-GB"/>
              <a:pPr>
                <a:defRPr/>
              </a:pPr>
              <a:t>‹#›</a:t>
            </a:fld>
            <a:endParaRPr lang="en-GB"/>
          </a:p>
        </p:txBody>
      </p:sp>
    </p:spTree>
    <p:extLst>
      <p:ext uri="{BB962C8B-B14F-4D97-AF65-F5344CB8AC3E}">
        <p14:creationId xmlns:p14="http://schemas.microsoft.com/office/powerpoint/2010/main" val="39370442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1763713"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5399088"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28EE30D-8D0F-4F10-8FD3-F7BE69A35E96}" type="slidenum">
              <a:rPr lang="en-GB"/>
              <a:pPr>
                <a:defRPr/>
              </a:pPr>
              <a:t>‹#›</a:t>
            </a:fld>
            <a:endParaRPr lang="en-GB"/>
          </a:p>
        </p:txBody>
      </p:sp>
    </p:spTree>
    <p:extLst>
      <p:ext uri="{BB962C8B-B14F-4D97-AF65-F5344CB8AC3E}">
        <p14:creationId xmlns:p14="http://schemas.microsoft.com/office/powerpoint/2010/main" val="573237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86B0E47-B9E1-4625-A958-F0B9C3CBB145}" type="slidenum">
              <a:rPr lang="en-GB"/>
              <a:pPr>
                <a:defRPr/>
              </a:pPr>
              <a:t>‹#›</a:t>
            </a:fld>
            <a:endParaRPr lang="en-GB"/>
          </a:p>
        </p:txBody>
      </p:sp>
    </p:spTree>
    <p:extLst>
      <p:ext uri="{BB962C8B-B14F-4D97-AF65-F5344CB8AC3E}">
        <p14:creationId xmlns:p14="http://schemas.microsoft.com/office/powerpoint/2010/main" val="78738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2.wmf"/><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15.wmf"/><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2.wmf"/><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2.wmf"/><Relationship Id="rId2" Type="http://schemas.openxmlformats.org/officeDocument/2006/relationships/slideLayout" Target="../slideLayouts/slideLayout81.xml"/><Relationship Id="rId16" Type="http://schemas.openxmlformats.org/officeDocument/2006/relationships/theme" Target="../theme/theme6.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5.wmf"/><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26.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762125" y="0"/>
            <a:ext cx="7121525" cy="150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91440" bIns="0" numCol="1" anchor="b" anchorCtr="0" compatLnSpc="1">
            <a:prstTxWarp prst="textNoShape">
              <a:avLst/>
            </a:prstTxWarp>
          </a:bodyPr>
          <a:lstStyle/>
          <a:p>
            <a:pPr lvl="0"/>
            <a:r>
              <a:rPr lang="en-US" smtClean="0">
                <a:sym typeface="Arial Narrow" pitchFamily="34" charset="0"/>
              </a:rPr>
              <a:t>Click to edit Master title style</a:t>
            </a:r>
          </a:p>
        </p:txBody>
      </p:sp>
      <p:sp>
        <p:nvSpPr>
          <p:cNvPr id="1027" name="Rectangle 2"/>
          <p:cNvSpPr>
            <a:spLocks noGrp="1" noChangeArrowheads="1"/>
          </p:cNvSpPr>
          <p:nvPr>
            <p:ph type="body" idx="1"/>
          </p:nvPr>
        </p:nvSpPr>
        <p:spPr bwMode="auto">
          <a:xfrm>
            <a:off x="1763713" y="2051050"/>
            <a:ext cx="7118350" cy="480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91440" bIns="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
        <p:nvSpPr>
          <p:cNvPr id="2" name="Text Box 3"/>
          <p:cNvSpPr txBox="1">
            <a:spLocks noGrp="1" noChangeArrowheads="1"/>
          </p:cNvSpPr>
          <p:nvPr>
            <p:ph type="sldNum" sz="quarter" idx="4"/>
          </p:nvPr>
        </p:nvSpPr>
        <p:spPr bwMode="auto">
          <a:xfrm>
            <a:off x="7462838" y="6245225"/>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mn-ea"/>
                <a:cs typeface="Arial" charset="0"/>
              </a:defRPr>
            </a:lvl1pPr>
            <a:lvl2pPr>
              <a:defRPr sz="1200">
                <a:solidFill>
                  <a:schemeClr val="tx1"/>
                </a:solidFill>
                <a:latin typeface="+mn-lt"/>
              </a:defRPr>
            </a:lvl2pPr>
            <a:lvl3pPr>
              <a:defRPr sz="1200">
                <a:solidFill>
                  <a:schemeClr val="tx1"/>
                </a:solidFill>
                <a:latin typeface="+mn-lt"/>
              </a:defRPr>
            </a:lvl3pPr>
            <a:lvl4pPr>
              <a:defRPr sz="1200">
                <a:solidFill>
                  <a:schemeClr val="tx1"/>
                </a:solidFill>
                <a:latin typeface="+mn-lt"/>
              </a:defRPr>
            </a:lvl4pPr>
            <a:lvl5pPr>
              <a:defRPr sz="1200">
                <a:solidFill>
                  <a:schemeClr val="tx1"/>
                </a:solidFill>
                <a:latin typeface="+mn-lt"/>
              </a:defRPr>
            </a:lvl5pPr>
            <a:lvl6pPr fontAlgn="base">
              <a:spcBef>
                <a:spcPct val="0"/>
              </a:spcBef>
              <a:spcAft>
                <a:spcPct val="0"/>
              </a:spcAft>
              <a:defRPr sz="1200">
                <a:solidFill>
                  <a:schemeClr val="tx1"/>
                </a:solidFill>
                <a:latin typeface="+mn-lt"/>
              </a:defRPr>
            </a:lvl6pPr>
            <a:lvl7pPr fontAlgn="base">
              <a:spcBef>
                <a:spcPct val="0"/>
              </a:spcBef>
              <a:spcAft>
                <a:spcPct val="0"/>
              </a:spcAft>
              <a:defRPr sz="1200">
                <a:solidFill>
                  <a:schemeClr val="tx1"/>
                </a:solidFill>
                <a:latin typeface="+mn-lt"/>
              </a:defRPr>
            </a:lvl7pPr>
            <a:lvl8pPr fontAlgn="base">
              <a:spcBef>
                <a:spcPct val="0"/>
              </a:spcBef>
              <a:spcAft>
                <a:spcPct val="0"/>
              </a:spcAft>
              <a:defRPr sz="1200">
                <a:solidFill>
                  <a:schemeClr val="tx1"/>
                </a:solidFill>
                <a:latin typeface="+mn-lt"/>
              </a:defRPr>
            </a:lvl8pPr>
            <a:lvl9pPr fontAlgn="base">
              <a:spcBef>
                <a:spcPct val="0"/>
              </a:spcBef>
              <a:spcAft>
                <a:spcPct val="0"/>
              </a:spcAft>
              <a:defRPr sz="1200">
                <a:solidFill>
                  <a:schemeClr val="tx1"/>
                </a:solidFill>
                <a:latin typeface="+mn-lt"/>
              </a:defRPr>
            </a:lvl9pPr>
          </a:lstStyle>
          <a:p>
            <a:pPr>
              <a:defRPr/>
            </a:pPr>
            <a:fld id="{17989ADB-7FB1-49B9-9FC3-C21BED9EBA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hf hdr="0" ftr="0" dt="0"/>
  <p:txStyles>
    <p:titleStyle>
      <a:lvl1pPr algn="l" rtl="0" eaLnBrk="0" fontAlgn="base" hangingPunct="0">
        <a:spcBef>
          <a:spcPct val="0"/>
        </a:spcBef>
        <a:spcAft>
          <a:spcPct val="0"/>
        </a:spcAft>
        <a:defRPr sz="2500" b="1">
          <a:solidFill>
            <a:schemeClr val="tx1"/>
          </a:solidFill>
          <a:latin typeface="+mj-lt"/>
          <a:ea typeface="+mj-ea"/>
          <a:cs typeface="+mj-cs"/>
          <a:sym typeface="Arial Narrow" pitchFamily="34" charset="0"/>
        </a:defRPr>
      </a:lvl1pPr>
      <a:lvl2pPr algn="l" rtl="0" eaLnBrk="0" fontAlgn="base" hangingPunct="0">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2pPr>
      <a:lvl3pPr algn="l" rtl="0" eaLnBrk="0" fontAlgn="base" hangingPunct="0">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3pPr>
      <a:lvl4pPr algn="l" rtl="0" eaLnBrk="0" fontAlgn="base" hangingPunct="0">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4pPr>
      <a:lvl5pPr algn="l" rtl="0" eaLnBrk="0" fontAlgn="base" hangingPunct="0">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5pPr>
      <a:lvl6pPr marL="457200" algn="l" rtl="0" fontAlgn="base">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6pPr>
      <a:lvl7pPr marL="914400" algn="l" rtl="0" fontAlgn="base">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7pPr>
      <a:lvl8pPr marL="1371600" algn="l" rtl="0" fontAlgn="base">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8pPr>
      <a:lvl9pPr marL="1828800" algn="l" rtl="0" fontAlgn="base">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9pPr>
    </p:titleStyle>
    <p:bodyStyle>
      <a:lvl1pPr marL="255588" indent="-255588"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1pPr>
      <a:lvl2pPr marL="538163" indent="-280988"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2pPr>
      <a:lvl3pPr marL="801688" indent="-238125"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3pPr>
      <a:lvl4pPr marL="1077913" indent="-250825"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4pPr>
      <a:lvl5pPr marL="1344613" indent="-255588"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5pPr>
      <a:lvl6pPr marL="1801813" indent="-255588" algn="l" rtl="0" fontAlgn="base">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6pPr>
      <a:lvl7pPr marL="2259013" indent="-255588" algn="l" rtl="0" fontAlgn="base">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7pPr>
      <a:lvl8pPr marL="2716213" indent="-255588" algn="l" rtl="0" fontAlgn="base">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8pPr>
      <a:lvl9pPr marL="3173413" indent="-255588" algn="l" rtl="0" fontAlgn="base">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762125" y="0"/>
            <a:ext cx="7121525" cy="150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91440" bIns="0" numCol="1" anchor="b" anchorCtr="0" compatLnSpc="1">
            <a:prstTxWarp prst="textNoShape">
              <a:avLst/>
            </a:prstTxWarp>
          </a:bodyPr>
          <a:lstStyle/>
          <a:p>
            <a:pPr lvl="0"/>
            <a:r>
              <a:rPr lang="en-US" smtClean="0">
                <a:sym typeface="Arial Narrow" pitchFamily="34" charset="0"/>
              </a:rPr>
              <a:t>Click to edit Master title style</a:t>
            </a:r>
          </a:p>
        </p:txBody>
      </p:sp>
      <p:sp>
        <p:nvSpPr>
          <p:cNvPr id="2051" name="Rectangle 2"/>
          <p:cNvSpPr>
            <a:spLocks noGrp="1" noChangeArrowheads="1"/>
          </p:cNvSpPr>
          <p:nvPr>
            <p:ph type="body" idx="1"/>
          </p:nvPr>
        </p:nvSpPr>
        <p:spPr bwMode="auto">
          <a:xfrm>
            <a:off x="1763713" y="2051050"/>
            <a:ext cx="7118350" cy="480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91440" bIns="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
        <p:nvSpPr>
          <p:cNvPr id="2" name="Text Box 3"/>
          <p:cNvSpPr txBox="1">
            <a:spLocks noGrp="1" noChangeArrowheads="1"/>
          </p:cNvSpPr>
          <p:nvPr>
            <p:ph type="sldNum" sz="quarter" idx="4"/>
          </p:nvPr>
        </p:nvSpPr>
        <p:spPr bwMode="auto">
          <a:xfrm>
            <a:off x="8618538" y="6400800"/>
            <a:ext cx="153987"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a:defRPr sz="1000">
                <a:solidFill>
                  <a:schemeClr val="tx1"/>
                </a:solidFill>
                <a:latin typeface="+mn-lt"/>
                <a:ea typeface="+mn-ea"/>
                <a:cs typeface="Arial" charset="0"/>
              </a:defRPr>
            </a:lvl1pPr>
            <a:lvl2pPr>
              <a:defRPr sz="1200">
                <a:solidFill>
                  <a:schemeClr val="tx1"/>
                </a:solidFill>
                <a:latin typeface="+mn-lt"/>
              </a:defRPr>
            </a:lvl2pPr>
            <a:lvl3pPr>
              <a:defRPr sz="1200">
                <a:solidFill>
                  <a:schemeClr val="tx1"/>
                </a:solidFill>
                <a:latin typeface="+mn-lt"/>
              </a:defRPr>
            </a:lvl3pPr>
            <a:lvl4pPr>
              <a:defRPr sz="1200">
                <a:solidFill>
                  <a:schemeClr val="tx1"/>
                </a:solidFill>
                <a:latin typeface="+mn-lt"/>
              </a:defRPr>
            </a:lvl4pPr>
            <a:lvl5pPr>
              <a:defRPr sz="1200">
                <a:solidFill>
                  <a:schemeClr val="tx1"/>
                </a:solidFill>
                <a:latin typeface="+mn-lt"/>
              </a:defRPr>
            </a:lvl5pPr>
            <a:lvl6pPr fontAlgn="base">
              <a:spcBef>
                <a:spcPct val="0"/>
              </a:spcBef>
              <a:spcAft>
                <a:spcPct val="0"/>
              </a:spcAft>
              <a:defRPr sz="1200">
                <a:solidFill>
                  <a:schemeClr val="tx1"/>
                </a:solidFill>
                <a:latin typeface="+mn-lt"/>
              </a:defRPr>
            </a:lvl6pPr>
            <a:lvl7pPr fontAlgn="base">
              <a:spcBef>
                <a:spcPct val="0"/>
              </a:spcBef>
              <a:spcAft>
                <a:spcPct val="0"/>
              </a:spcAft>
              <a:defRPr sz="1200">
                <a:solidFill>
                  <a:schemeClr val="tx1"/>
                </a:solidFill>
                <a:latin typeface="+mn-lt"/>
              </a:defRPr>
            </a:lvl7pPr>
            <a:lvl8pPr fontAlgn="base">
              <a:spcBef>
                <a:spcPct val="0"/>
              </a:spcBef>
              <a:spcAft>
                <a:spcPct val="0"/>
              </a:spcAft>
              <a:defRPr sz="1200">
                <a:solidFill>
                  <a:schemeClr val="tx1"/>
                </a:solidFill>
                <a:latin typeface="+mn-lt"/>
              </a:defRPr>
            </a:lvl8pPr>
            <a:lvl9pPr fontAlgn="base">
              <a:spcBef>
                <a:spcPct val="0"/>
              </a:spcBef>
              <a:spcAft>
                <a:spcPct val="0"/>
              </a:spcAft>
              <a:defRPr sz="1200">
                <a:solidFill>
                  <a:schemeClr val="tx1"/>
                </a:solidFill>
                <a:latin typeface="+mn-lt"/>
              </a:defRPr>
            </a:lvl9pPr>
          </a:lstStyle>
          <a:p>
            <a:pPr>
              <a:defRPr/>
            </a:pPr>
            <a:fld id="{1FC4642F-DF16-4581-86F9-E938F35004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4" r:id="rId12"/>
  </p:sldLayoutIdLst>
  <p:transition/>
  <p:hf hdr="0" ftr="0" dt="0"/>
  <p:txStyles>
    <p:titleStyle>
      <a:lvl1pPr algn="l" rtl="0" eaLnBrk="0" fontAlgn="base" hangingPunct="0">
        <a:spcBef>
          <a:spcPct val="0"/>
        </a:spcBef>
        <a:spcAft>
          <a:spcPct val="0"/>
        </a:spcAft>
        <a:defRPr sz="2500" b="1">
          <a:solidFill>
            <a:schemeClr val="tx1"/>
          </a:solidFill>
          <a:latin typeface="+mj-lt"/>
          <a:ea typeface="+mj-ea"/>
          <a:cs typeface="+mj-cs"/>
          <a:sym typeface="Arial Narrow" pitchFamily="34" charset="0"/>
        </a:defRPr>
      </a:lvl1pPr>
      <a:lvl2pPr algn="l" rtl="0" eaLnBrk="0" fontAlgn="base" hangingPunct="0">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2pPr>
      <a:lvl3pPr algn="l" rtl="0" eaLnBrk="0" fontAlgn="base" hangingPunct="0">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3pPr>
      <a:lvl4pPr algn="l" rtl="0" eaLnBrk="0" fontAlgn="base" hangingPunct="0">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4pPr>
      <a:lvl5pPr algn="l" rtl="0" eaLnBrk="0" fontAlgn="base" hangingPunct="0">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5pPr>
      <a:lvl6pPr marL="457200" algn="l" rtl="0" fontAlgn="base">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6pPr>
      <a:lvl7pPr marL="914400" algn="l" rtl="0" fontAlgn="base">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7pPr>
      <a:lvl8pPr marL="1371600" algn="l" rtl="0" fontAlgn="base">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8pPr>
      <a:lvl9pPr marL="1828800" algn="l" rtl="0" fontAlgn="base">
        <a:spcBef>
          <a:spcPct val="0"/>
        </a:spcBef>
        <a:spcAft>
          <a:spcPct val="0"/>
        </a:spcAft>
        <a:defRPr sz="2500" b="1">
          <a:solidFill>
            <a:schemeClr val="tx1"/>
          </a:solidFill>
          <a:latin typeface="Arial Narrow" pitchFamily="34" charset="0"/>
          <a:ea typeface="ヒラギノ角ゴ ProN W6" charset="0"/>
          <a:cs typeface="ヒラギノ角ゴ ProN W6" charset="0"/>
          <a:sym typeface="Arial Narrow" pitchFamily="34" charset="0"/>
        </a:defRPr>
      </a:lvl9pPr>
    </p:titleStyle>
    <p:bodyStyle>
      <a:lvl1pPr marL="255588" indent="-255588"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1pPr>
      <a:lvl2pPr marL="538163" indent="-280988"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2pPr>
      <a:lvl3pPr marL="801688" indent="-238125"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3pPr>
      <a:lvl4pPr marL="1077913" indent="-250825"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4pPr>
      <a:lvl5pPr marL="1344613" indent="-255588" algn="l" rtl="0" eaLnBrk="0" fontAlgn="base" hangingPunct="0">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5pPr>
      <a:lvl6pPr marL="1801813" indent="-255588" algn="l" rtl="0" fontAlgn="base">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6pPr>
      <a:lvl7pPr marL="2259013" indent="-255588" algn="l" rtl="0" fontAlgn="base">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7pPr>
      <a:lvl8pPr marL="2716213" indent="-255588" algn="l" rtl="0" fontAlgn="base">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8pPr>
      <a:lvl9pPr marL="3173413" indent="-255588" algn="l" rtl="0" fontAlgn="base">
        <a:lnSpc>
          <a:spcPts val="2500"/>
        </a:lnSpc>
        <a:spcBef>
          <a:spcPts val="400"/>
        </a:spcBef>
        <a:spcAft>
          <a:spcPct val="0"/>
        </a:spcAft>
        <a:buClr>
          <a:srgbClr val="000000"/>
        </a:buClr>
        <a:buSzPct val="100000"/>
        <a:buFont typeface="Wingdings" pitchFamily="2" charset="2"/>
        <a:buChar char="§"/>
        <a:defRPr sz="1700">
          <a:solidFill>
            <a:schemeClr val="tx1"/>
          </a:solidFill>
          <a:latin typeface="+mn-lt"/>
          <a:ea typeface="+mn-ea"/>
          <a:cs typeface="+mn-cs"/>
          <a:sym typeface="Arial" charset="0"/>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080000" y="2051050"/>
            <a:ext cx="7801200" cy="356076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DAA62657-1B82-4063-BE97-6E8E40E4F26B}" type="datetime1">
              <a:rPr lang="nl-NL" smtClean="0">
                <a:ea typeface="+mn-ea"/>
                <a:cs typeface="+mn-cs"/>
              </a:rPr>
              <a:pPr/>
              <a:t>28-11-2014</a:t>
            </a:fld>
            <a:endParaRPr lang="nl-NL">
              <a:ea typeface="+mn-ea"/>
              <a:cs typeface="+mn-cs"/>
            </a:endParaRPr>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r>
              <a:rPr lang="nl-NL" smtClean="0">
                <a:ea typeface="+mn-ea"/>
                <a:cs typeface="+mn-cs"/>
              </a:rPr>
              <a:t>Voettekst: aanpassen via 'Invoegen' ('Beeld' voor Office 2003 of eerder) kies vervolgens 'Koptekst en voettekst'</a:t>
            </a:r>
            <a:endParaRPr lang="nl-NL">
              <a:ea typeface="+mn-ea"/>
              <a:cs typeface="+mn-cs"/>
            </a:endParaRPr>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D818A380-CEF3-4FA4-B905-6E6A3B62A7C3}" type="slidenum">
              <a:rPr lang="nl-NL">
                <a:ea typeface="+mn-ea"/>
                <a:cs typeface="+mn-cs"/>
              </a:rPr>
              <a:pPr/>
              <a:t>‹#›</a:t>
            </a:fld>
            <a:endParaRPr lang="nl-NL">
              <a:ea typeface="+mn-ea"/>
              <a:cs typeface="+mn-cs"/>
            </a:endParaRPr>
          </a:p>
        </p:txBody>
      </p:sp>
      <p:pic>
        <p:nvPicPr>
          <p:cNvPr id="9" name="Afbeelding 8" descr="UT_Logo_Black_NL.WMF"/>
          <p:cNvPicPr>
            <a:picLocks noChangeAspect="1"/>
          </p:cNvPicPr>
          <p:nvPr/>
        </p:nvPicPr>
        <p:blipFill>
          <a:blip r:embed="rId21" cstate="print"/>
          <a:stretch>
            <a:fillRect/>
          </a:stretch>
        </p:blipFill>
        <p:spPr>
          <a:xfrm>
            <a:off x="947712" y="6336000"/>
            <a:ext cx="2019432" cy="418121"/>
          </a:xfrm>
          <a:prstGeom prst="rect">
            <a:avLst/>
          </a:prstGeom>
        </p:spPr>
      </p:pic>
      <p:cxnSp>
        <p:nvCxnSpPr>
          <p:cNvPr id="10" name="Rechte verbindingslijn 9"/>
          <p:cNvCxnSpPr/>
          <p:nvPr/>
        </p:nvCxnSpPr>
        <p:spPr>
          <a:xfrm>
            <a:off x="1080000" y="1643050"/>
            <a:ext cx="807246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1752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hf hdr="0"/>
  <p:txStyles>
    <p:title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ea typeface="+mn-ea"/>
          <a:cs typeface="+mn-cs"/>
        </a:defRPr>
      </a:lvl1pPr>
      <a:lvl2pPr marL="538163" indent="-2809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2pPr>
      <a:lvl3pPr marL="801688" indent="-2381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3pPr>
      <a:lvl4pPr marL="1077913" indent="-2508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4pPr>
      <a:lvl5pPr marL="1344613"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21" cstate="print"/>
          <a:srcRect/>
          <a:stretch>
            <a:fillRect/>
          </a:stretch>
        </p:blipFill>
        <p:spPr bwMode="auto">
          <a:xfrm>
            <a:off x="942664" y="6333197"/>
            <a:ext cx="2019600" cy="401995"/>
          </a:xfrm>
          <a:prstGeom prst="rect">
            <a:avLst/>
          </a:prstGeom>
          <a:noFill/>
        </p:spPr>
      </p:pic>
      <p:sp>
        <p:nvSpPr>
          <p:cNvPr id="1027" name="Rectangle 3"/>
          <p:cNvSpPr>
            <a:spLocks noGrp="1" noChangeArrowheads="1"/>
          </p:cNvSpPr>
          <p:nvPr>
            <p:ph type="body" idx="1"/>
          </p:nvPr>
        </p:nvSpPr>
        <p:spPr bwMode="auto">
          <a:xfrm>
            <a:off x="1080000" y="2051050"/>
            <a:ext cx="7801200" cy="356076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noProof="0" dirty="0" err="1" smtClean="0"/>
              <a:t>Klik</a:t>
            </a:r>
            <a:r>
              <a:rPr lang="en-US" noProof="0" dirty="0" smtClean="0"/>
              <a:t> </a:t>
            </a:r>
            <a:r>
              <a:rPr lang="en-US" noProof="0" dirty="0" err="1" smtClean="0"/>
              <a:t>om</a:t>
            </a:r>
            <a:r>
              <a:rPr lang="en-US" noProof="0" dirty="0" smtClean="0"/>
              <a:t> de </a:t>
            </a:r>
            <a:r>
              <a:rPr lang="en-US" noProof="0" dirty="0" err="1" smtClean="0"/>
              <a:t>opmaakprofielen</a:t>
            </a:r>
            <a:r>
              <a:rPr lang="en-US" noProof="0" dirty="0" smtClean="0"/>
              <a:t> van de </a:t>
            </a:r>
            <a:r>
              <a:rPr lang="en-US" noProof="0" dirty="0" err="1" smtClean="0"/>
              <a:t>modeltekst</a:t>
            </a:r>
            <a:r>
              <a:rPr lang="en-US" noProof="0" dirty="0" smtClean="0"/>
              <a:t> </a:t>
            </a:r>
            <a:r>
              <a:rPr lang="en-US" noProof="0" dirty="0" err="1" smtClean="0"/>
              <a:t>te</a:t>
            </a:r>
            <a:r>
              <a:rPr lang="en-US" noProof="0" dirty="0" smtClean="0"/>
              <a:t> </a:t>
            </a:r>
            <a:r>
              <a:rPr lang="en-US" noProof="0" dirty="0" err="1" smtClean="0"/>
              <a:t>bewerken</a:t>
            </a:r>
            <a:endParaRPr lang="en-US" noProof="0" dirty="0" smtClean="0"/>
          </a:p>
          <a:p>
            <a:pPr lvl="1"/>
            <a:r>
              <a:rPr lang="en-US" noProof="0" dirty="0" err="1" smtClean="0"/>
              <a:t>Tweede</a:t>
            </a:r>
            <a:r>
              <a:rPr lang="en-US" noProof="0" dirty="0" smtClean="0"/>
              <a:t> </a:t>
            </a:r>
            <a:r>
              <a:rPr lang="en-US" noProof="0" dirty="0" err="1" smtClean="0"/>
              <a:t>niveau</a:t>
            </a:r>
            <a:endParaRPr lang="en-US" noProof="0" dirty="0" smtClean="0"/>
          </a:p>
          <a:p>
            <a:pPr lvl="2"/>
            <a:r>
              <a:rPr lang="en-US" noProof="0" dirty="0" err="1" smtClean="0"/>
              <a:t>Derde</a:t>
            </a:r>
            <a:r>
              <a:rPr lang="en-US" noProof="0" dirty="0" smtClean="0"/>
              <a:t> </a:t>
            </a:r>
            <a:r>
              <a:rPr lang="en-US" noProof="0" dirty="0" err="1" smtClean="0"/>
              <a:t>niveau</a:t>
            </a:r>
            <a:endParaRPr lang="en-US" noProof="0" dirty="0" smtClean="0"/>
          </a:p>
          <a:p>
            <a:pPr lvl="3"/>
            <a:r>
              <a:rPr lang="en-US" noProof="0" dirty="0" err="1" smtClean="0"/>
              <a:t>Vierde</a:t>
            </a:r>
            <a:r>
              <a:rPr lang="en-US" noProof="0" dirty="0" smtClean="0"/>
              <a:t> </a:t>
            </a:r>
            <a:r>
              <a:rPr lang="en-US" noProof="0" dirty="0" err="1" smtClean="0"/>
              <a:t>niveau</a:t>
            </a:r>
            <a:endParaRPr lang="en-US" noProof="0" dirty="0" smtClean="0"/>
          </a:p>
          <a:p>
            <a:pPr lvl="4"/>
            <a:r>
              <a:rPr lang="en-US" noProof="0" dirty="0" err="1" smtClean="0"/>
              <a:t>Vijfde</a:t>
            </a:r>
            <a:r>
              <a:rPr lang="en-US" noProof="0" dirty="0" smtClean="0"/>
              <a:t> </a:t>
            </a:r>
            <a:r>
              <a:rPr lang="en-US" noProof="0" dirty="0" err="1" smtClean="0"/>
              <a:t>niveau</a:t>
            </a:r>
            <a:endParaRPr lang="en-US" noProof="0" dirty="0" smtClean="0"/>
          </a:p>
        </p:txBody>
      </p:sp>
      <p:sp>
        <p:nvSpPr>
          <p:cNvPr id="1028" name="Rectangle 4"/>
          <p:cNvSpPr>
            <a:spLocks noGrp="1" noChangeArrowheads="1"/>
          </p:cNvSpPr>
          <p:nvPr>
            <p:ph type="dt" sz="half" idx="2"/>
          </p:nvPr>
        </p:nvSpPr>
        <p:spPr bwMode="auto">
          <a:xfrm>
            <a:off x="7572375" y="6402388"/>
            <a:ext cx="9366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725BC445-7A64-42CC-864F-B5B06796116F}" type="datetime3">
              <a:rPr lang="nl-NL" smtClean="0">
                <a:ea typeface="+mn-ea"/>
                <a:cs typeface="+mn-cs"/>
              </a:rPr>
              <a:pPr/>
              <a:t>28/11/14</a:t>
            </a:fld>
            <a:endParaRPr lang="nl-NL" dirty="0">
              <a:ea typeface="+mn-ea"/>
              <a:cs typeface="+mn-cs"/>
            </a:endParaRPr>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r>
              <a:rPr lang="en-US" smtClean="0">
                <a:ea typeface="+mn-ea"/>
                <a:cs typeface="+mn-cs"/>
              </a:rPr>
              <a:t>Footer text: to modify choose 'Insert' (or ‘View’ for Office 2003 or earlier) then 'Header and footer'</a:t>
            </a:r>
            <a:endParaRPr lang="nl-NL" dirty="0">
              <a:ea typeface="+mn-ea"/>
              <a:cs typeface="+mn-cs"/>
            </a:endParaRPr>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D818A380-CEF3-4FA4-B905-6E6A3B62A7C3}" type="slidenum">
              <a:rPr lang="nl-NL">
                <a:ea typeface="+mn-ea"/>
                <a:cs typeface="+mn-cs"/>
              </a:rPr>
              <a:pPr/>
              <a:t>‹#›</a:t>
            </a:fld>
            <a:endParaRPr lang="nl-NL" dirty="0">
              <a:ea typeface="+mn-ea"/>
              <a:cs typeface="+mn-cs"/>
            </a:endParaRPr>
          </a:p>
        </p:txBody>
      </p:sp>
      <p:sp>
        <p:nvSpPr>
          <p:cNvPr id="1032" name="Line 8"/>
          <p:cNvSpPr>
            <a:spLocks noChangeShapeType="1"/>
          </p:cNvSpPr>
          <p:nvPr/>
        </p:nvSpPr>
        <p:spPr bwMode="auto">
          <a:xfrm>
            <a:off x="1080000" y="1636713"/>
            <a:ext cx="8071200" cy="0"/>
          </a:xfrm>
          <a:prstGeom prst="line">
            <a:avLst/>
          </a:prstGeom>
          <a:noFill/>
          <a:ln w="12700">
            <a:solidFill>
              <a:schemeClr val="tx1"/>
            </a:solidFill>
            <a:round/>
            <a:headEnd/>
            <a:tailEnd/>
          </a:ln>
          <a:effectLst/>
        </p:spPr>
        <p:txBody>
          <a:bodyPr/>
          <a:lstStyle/>
          <a:p>
            <a:endParaRPr lang="nl-NL" sz="1800" dirty="0">
              <a:ea typeface="+mn-ea"/>
              <a:cs typeface="+mn-cs"/>
            </a:endParaRPr>
          </a:p>
        </p:txBody>
      </p:sp>
    </p:spTree>
    <p:extLst>
      <p:ext uri="{BB962C8B-B14F-4D97-AF65-F5344CB8AC3E}">
        <p14:creationId xmlns:p14="http://schemas.microsoft.com/office/powerpoint/2010/main" val="25398184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hf hdr="0"/>
  <p:txStyles>
    <p:title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ea typeface="+mn-ea"/>
          <a:cs typeface="+mn-cs"/>
        </a:defRPr>
      </a:lvl1pPr>
      <a:lvl2pPr marL="538163" indent="-2809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2pPr>
      <a:lvl3pPr marL="801688" indent="-2381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3pPr>
      <a:lvl4pPr marL="1077913" indent="-2508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4pPr>
      <a:lvl5pPr marL="1344613"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080000" y="2051050"/>
            <a:ext cx="7801200" cy="356076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DAA62657-1B82-4063-BE97-6E8E40E4F26B}" type="datetime1">
              <a:rPr lang="nl-NL" smtClean="0">
                <a:ea typeface="+mn-ea"/>
                <a:cs typeface="+mn-cs"/>
              </a:rPr>
              <a:pPr/>
              <a:t>28-11-2014</a:t>
            </a:fld>
            <a:endParaRPr lang="nl-NL">
              <a:ea typeface="+mn-ea"/>
              <a:cs typeface="+mn-cs"/>
            </a:endParaRPr>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r>
              <a:rPr lang="nl-NL" smtClean="0">
                <a:ea typeface="+mn-ea"/>
                <a:cs typeface="+mn-cs"/>
              </a:rPr>
              <a:t>Voettekst: aanpassen via 'Invoegen' ('Beeld' voor Office 2003 of eerder) kies vervolgens 'Koptekst en voettekst'</a:t>
            </a:r>
            <a:endParaRPr lang="nl-NL">
              <a:ea typeface="+mn-ea"/>
              <a:cs typeface="+mn-cs"/>
            </a:endParaRPr>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D818A380-CEF3-4FA4-B905-6E6A3B62A7C3}" type="slidenum">
              <a:rPr lang="nl-NL">
                <a:ea typeface="+mn-ea"/>
                <a:cs typeface="+mn-cs"/>
              </a:rPr>
              <a:pPr/>
              <a:t>‹#›</a:t>
            </a:fld>
            <a:endParaRPr lang="nl-NL">
              <a:ea typeface="+mn-ea"/>
              <a:cs typeface="+mn-cs"/>
            </a:endParaRPr>
          </a:p>
        </p:txBody>
      </p:sp>
      <p:pic>
        <p:nvPicPr>
          <p:cNvPr id="9" name="Afbeelding 8" descr="UT_Logo_Black_NL.WMF"/>
          <p:cNvPicPr>
            <a:picLocks noChangeAspect="1"/>
          </p:cNvPicPr>
          <p:nvPr/>
        </p:nvPicPr>
        <p:blipFill>
          <a:blip r:embed="rId20"/>
          <a:stretch>
            <a:fillRect/>
          </a:stretch>
        </p:blipFill>
        <p:spPr>
          <a:xfrm>
            <a:off x="947712" y="6336000"/>
            <a:ext cx="2019432" cy="418121"/>
          </a:xfrm>
          <a:prstGeom prst="rect">
            <a:avLst/>
          </a:prstGeom>
        </p:spPr>
      </p:pic>
      <p:cxnSp>
        <p:nvCxnSpPr>
          <p:cNvPr id="10" name="Rechte verbindingslijn 9"/>
          <p:cNvCxnSpPr/>
          <p:nvPr/>
        </p:nvCxnSpPr>
        <p:spPr>
          <a:xfrm>
            <a:off x="1080000" y="1643050"/>
            <a:ext cx="807246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53002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Lst>
  <p:hf hdr="0"/>
  <p:txStyles>
    <p:title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ea typeface="+mn-ea"/>
          <a:cs typeface="+mn-cs"/>
        </a:defRPr>
      </a:lvl1pPr>
      <a:lvl2pPr marL="538163" indent="-2809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2pPr>
      <a:lvl3pPr marL="801688" indent="-2381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3pPr>
      <a:lvl4pPr marL="1077913" indent="-2508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4pPr>
      <a:lvl5pPr marL="1344613"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079500" y="2051050"/>
            <a:ext cx="780097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nl-NL" altLang="en-US" smtClean="0"/>
              <a:t>Klik om de opmaakprofielen van de modeltekst te bewerken</a:t>
            </a:r>
          </a:p>
          <a:p>
            <a:pPr lvl="1"/>
            <a:r>
              <a:rPr lang="nl-NL" altLang="en-US" smtClean="0"/>
              <a:t>Tweede niveau</a:t>
            </a:r>
          </a:p>
          <a:p>
            <a:pPr lvl="2"/>
            <a:r>
              <a:rPr lang="nl-NL" altLang="en-US" smtClean="0"/>
              <a:t>Derde niveau</a:t>
            </a:r>
          </a:p>
          <a:p>
            <a:pPr lvl="3"/>
            <a:r>
              <a:rPr lang="nl-NL" altLang="en-US" smtClean="0"/>
              <a:t>Vierde niveau</a:t>
            </a:r>
          </a:p>
          <a:p>
            <a:pPr lvl="4"/>
            <a:r>
              <a:rPr lang="nl-NL" altLang="en-US" smtClean="0"/>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pPr>
              <a:defRPr/>
            </a:pPr>
            <a:r>
              <a:rPr lang="nl-NL">
                <a:ea typeface="+mn-ea"/>
                <a:cs typeface="+mn-cs"/>
              </a:rPr>
              <a:t>Datum: aanpassen via Invoegen/Koptekst en voettekst</a:t>
            </a:r>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pPr>
              <a:defRPr/>
            </a:pPr>
            <a:r>
              <a:rPr lang="nl-NL">
                <a:ea typeface="+mn-ea"/>
                <a:cs typeface="+mn-cs"/>
              </a:rPr>
              <a:t>Titel van de presentatie: aanpassen via Invoegen/Koptekst en voettekst</a:t>
            </a:r>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pPr>
              <a:defRPr/>
            </a:pPr>
            <a:fld id="{1AFA59ED-52E1-4A29-8A6F-DC39C69D33EB}" type="slidenum">
              <a:rPr lang="nl-NL">
                <a:ea typeface="+mn-ea"/>
                <a:cs typeface="+mn-cs"/>
              </a:rPr>
              <a:pPr>
                <a:defRPr/>
              </a:pPr>
              <a:t>‹#›</a:t>
            </a:fld>
            <a:endParaRPr lang="nl-NL">
              <a:ea typeface="+mn-ea"/>
              <a:cs typeface="+mn-cs"/>
            </a:endParaRPr>
          </a:p>
        </p:txBody>
      </p:sp>
      <p:pic>
        <p:nvPicPr>
          <p:cNvPr id="2" name="Afbeelding 8" descr="UT_Logo_Black_NL.WMF"/>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7738" y="6335713"/>
            <a:ext cx="2019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echte verbindingslijn 9"/>
          <p:cNvCxnSpPr/>
          <p:nvPr/>
        </p:nvCxnSpPr>
        <p:spPr>
          <a:xfrm>
            <a:off x="1079500" y="1643063"/>
            <a:ext cx="8072438"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6542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hf sldNum="0" hdr="0"/>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762125" y="363538"/>
            <a:ext cx="7121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b" anchorCtr="0" compatLnSpc="1">
            <a:prstTxWarp prst="textNoShape">
              <a:avLst/>
            </a:prstTxWarp>
          </a:bodyPr>
          <a:lstStyle/>
          <a:p>
            <a:pPr lvl="0"/>
            <a:r>
              <a:rPr lang="en-GB" altLang="en-US" smtClean="0"/>
              <a:t>KLIK OM HET OPMAAKPROFIEL TE BEWERKEN</a:t>
            </a:r>
          </a:p>
        </p:txBody>
      </p:sp>
      <p:sp>
        <p:nvSpPr>
          <p:cNvPr id="7171" name="Rectangle 3"/>
          <p:cNvSpPr>
            <a:spLocks noGrp="1" noChangeArrowheads="1"/>
          </p:cNvSpPr>
          <p:nvPr>
            <p:ph type="body" idx="1"/>
          </p:nvPr>
        </p:nvSpPr>
        <p:spPr bwMode="auto">
          <a:xfrm>
            <a:off x="1763713" y="2051050"/>
            <a:ext cx="711835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smtClean="0"/>
              <a:t>Klik om de opmaakprofielen van de modeltekst te bewerken</a:t>
            </a:r>
          </a:p>
          <a:p>
            <a:pPr lvl="1"/>
            <a:r>
              <a:rPr lang="en-GB" altLang="en-US" smtClean="0"/>
              <a:t>Tweede niveau</a:t>
            </a:r>
          </a:p>
          <a:p>
            <a:pPr lvl="2"/>
            <a:r>
              <a:rPr lang="en-GB" altLang="en-US" smtClean="0"/>
              <a:t>Derde niveau</a:t>
            </a:r>
          </a:p>
          <a:p>
            <a:pPr lvl="3"/>
            <a:r>
              <a:rPr lang="en-GB" altLang="en-US" smtClean="0"/>
              <a:t>Vierde niveau</a:t>
            </a:r>
          </a:p>
          <a:p>
            <a:pPr lvl="4"/>
            <a:r>
              <a:rPr lang="en-GB" altLang="en-US" smtClean="0"/>
              <a:t>Vijfde niveau</a:t>
            </a:r>
          </a:p>
        </p:txBody>
      </p:sp>
      <p:sp>
        <p:nvSpPr>
          <p:cNvPr id="50180" name="Rectangle 4"/>
          <p:cNvSpPr>
            <a:spLocks noGrp="1" noChangeArrowheads="1"/>
          </p:cNvSpPr>
          <p:nvPr>
            <p:ph type="dt" sz="half" idx="2"/>
          </p:nvPr>
        </p:nvSpPr>
        <p:spPr bwMode="auto">
          <a:xfrm>
            <a:off x="7572375" y="6402388"/>
            <a:ext cx="936625"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lnSpc>
                <a:spcPts val="1500"/>
              </a:lnSpc>
              <a:defRPr sz="1000">
                <a:solidFill>
                  <a:srgbClr val="000000"/>
                </a:solidFill>
                <a:latin typeface="Arial" charset="0"/>
                <a:ea typeface="+mn-ea"/>
                <a:cs typeface="+mn-cs"/>
              </a:defRPr>
            </a:lvl1pPr>
          </a:lstStyle>
          <a:p>
            <a:pPr>
              <a:defRPr/>
            </a:pPr>
            <a:endParaRPr lang="en-GB"/>
          </a:p>
        </p:txBody>
      </p:sp>
      <p:sp>
        <p:nvSpPr>
          <p:cNvPr id="50181" name="Rectangle 5"/>
          <p:cNvSpPr>
            <a:spLocks noGrp="1" noChangeArrowheads="1"/>
          </p:cNvSpPr>
          <p:nvPr>
            <p:ph type="ftr" sz="quarter" idx="3"/>
          </p:nvPr>
        </p:nvSpPr>
        <p:spPr bwMode="auto">
          <a:xfrm>
            <a:off x="3635375" y="6402388"/>
            <a:ext cx="39370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lnSpc>
                <a:spcPts val="1500"/>
              </a:lnSpc>
              <a:defRPr sz="1000">
                <a:solidFill>
                  <a:srgbClr val="000000"/>
                </a:solidFill>
                <a:latin typeface="Arial" charset="0"/>
                <a:ea typeface="+mn-ea"/>
                <a:cs typeface="+mn-cs"/>
              </a:defRPr>
            </a:lvl1pPr>
          </a:lstStyle>
          <a:p>
            <a:pPr>
              <a:defRPr/>
            </a:pPr>
            <a:endParaRPr lang="en-GB"/>
          </a:p>
        </p:txBody>
      </p:sp>
      <p:sp>
        <p:nvSpPr>
          <p:cNvPr id="50182" name="Rectangle 6"/>
          <p:cNvSpPr>
            <a:spLocks noGrp="1" noChangeArrowheads="1"/>
          </p:cNvSpPr>
          <p:nvPr>
            <p:ph type="sldNum" sz="quarter" idx="4"/>
          </p:nvPr>
        </p:nvSpPr>
        <p:spPr bwMode="auto">
          <a:xfrm>
            <a:off x="8509000" y="6400800"/>
            <a:ext cx="374650" cy="476250"/>
          </a:xfrm>
          <a:prstGeom prst="rect">
            <a:avLst/>
          </a:prstGeom>
          <a:noFill/>
          <a:ln>
            <a:noFill/>
          </a:ln>
          <a:effectLst/>
          <a:extLst/>
        </p:spPr>
        <p:txBody>
          <a:bodyPr vert="horz" wrap="square" lIns="91440" tIns="45720" rIns="0" bIns="45720" numCol="1" anchor="t" anchorCtr="0" compatLnSpc="1">
            <a:prstTxWarp prst="textNoShape">
              <a:avLst/>
            </a:prstTxWarp>
          </a:bodyPr>
          <a:lstStyle>
            <a:lvl1pPr algn="r">
              <a:lnSpc>
                <a:spcPts val="1500"/>
              </a:lnSpc>
              <a:defRPr sz="1000" smtClean="0">
                <a:solidFill>
                  <a:srgbClr val="000000"/>
                </a:solidFill>
                <a:latin typeface="Arial" pitchFamily="34" charset="0"/>
              </a:defRPr>
            </a:lvl1pPr>
          </a:lstStyle>
          <a:p>
            <a:pPr>
              <a:defRPr/>
            </a:pPr>
            <a:fld id="{F2E9B7DF-B570-4146-8653-0010893D432F}" type="slidenum">
              <a:rPr lang="en-GB">
                <a:ea typeface="ＭＳ Ｐゴシック" pitchFamily="34" charset="-128"/>
                <a:cs typeface="+mn-cs"/>
              </a:rPr>
              <a:pPr>
                <a:defRPr/>
              </a:pPr>
              <a:t>‹#›</a:t>
            </a:fld>
            <a:endParaRPr lang="en-GB">
              <a:ea typeface="ＭＳ Ｐゴシック" pitchFamily="34" charset="-128"/>
              <a:cs typeface="+mn-cs"/>
            </a:endParaRPr>
          </a:p>
        </p:txBody>
      </p:sp>
      <p:sp>
        <p:nvSpPr>
          <p:cNvPr id="7175" name="Line 7"/>
          <p:cNvSpPr>
            <a:spLocks noChangeShapeType="1"/>
          </p:cNvSpPr>
          <p:nvPr/>
        </p:nvSpPr>
        <p:spPr bwMode="auto">
          <a:xfrm>
            <a:off x="1762125" y="1636713"/>
            <a:ext cx="73818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smtClean="0">
              <a:ea typeface="ＭＳ Ｐゴシック" pitchFamily="34" charset="-128"/>
              <a:cs typeface="+mn-cs"/>
            </a:endParaRPr>
          </a:p>
        </p:txBody>
      </p:sp>
      <p:pic>
        <p:nvPicPr>
          <p:cNvPr id="7176" name="Picture 8" descr="UT_Logo_Black_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UT_Strookwit_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72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52666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l" rtl="0" eaLnBrk="0" fontAlgn="base" hangingPunct="0">
        <a:spcBef>
          <a:spcPct val="0"/>
        </a:spcBef>
        <a:spcAft>
          <a:spcPct val="0"/>
        </a:spcAft>
        <a:defRPr sz="2500" b="1">
          <a:solidFill>
            <a:schemeClr val="tx2"/>
          </a:solidFill>
          <a:latin typeface="+mj-lt"/>
          <a:ea typeface="ＭＳ Ｐゴシック" charset="0"/>
          <a:cs typeface="+mj-cs"/>
        </a:defRPr>
      </a:lvl1pPr>
      <a:lvl2pPr algn="l" rtl="0" eaLnBrk="0" fontAlgn="base" hangingPunct="0">
        <a:spcBef>
          <a:spcPct val="0"/>
        </a:spcBef>
        <a:spcAft>
          <a:spcPct val="0"/>
        </a:spcAft>
        <a:defRPr sz="2500" b="1">
          <a:solidFill>
            <a:schemeClr val="tx2"/>
          </a:solidFill>
          <a:latin typeface="Arial Narrow" pitchFamily="34" charset="0"/>
          <a:ea typeface="ＭＳ Ｐゴシック" charset="0"/>
        </a:defRPr>
      </a:lvl2pPr>
      <a:lvl3pPr algn="l" rtl="0" eaLnBrk="0" fontAlgn="base" hangingPunct="0">
        <a:spcBef>
          <a:spcPct val="0"/>
        </a:spcBef>
        <a:spcAft>
          <a:spcPct val="0"/>
        </a:spcAft>
        <a:defRPr sz="2500" b="1">
          <a:solidFill>
            <a:schemeClr val="tx2"/>
          </a:solidFill>
          <a:latin typeface="Arial Narrow" pitchFamily="34" charset="0"/>
          <a:ea typeface="ＭＳ Ｐゴシック" charset="0"/>
        </a:defRPr>
      </a:lvl3pPr>
      <a:lvl4pPr algn="l" rtl="0" eaLnBrk="0" fontAlgn="base" hangingPunct="0">
        <a:spcBef>
          <a:spcPct val="0"/>
        </a:spcBef>
        <a:spcAft>
          <a:spcPct val="0"/>
        </a:spcAft>
        <a:defRPr sz="2500" b="1">
          <a:solidFill>
            <a:schemeClr val="tx2"/>
          </a:solidFill>
          <a:latin typeface="Arial Narrow" pitchFamily="34" charset="0"/>
          <a:ea typeface="ＭＳ Ｐゴシック" charset="0"/>
        </a:defRPr>
      </a:lvl4pPr>
      <a:lvl5pPr algn="l" rtl="0" eaLnBrk="0" fontAlgn="base" hangingPunct="0">
        <a:spcBef>
          <a:spcPct val="0"/>
        </a:spcBef>
        <a:spcAft>
          <a:spcPct val="0"/>
        </a:spcAft>
        <a:defRPr sz="2500" b="1">
          <a:solidFill>
            <a:schemeClr val="tx2"/>
          </a:solidFill>
          <a:latin typeface="Arial Narrow" pitchFamily="34" charset="0"/>
          <a:ea typeface="ＭＳ Ｐゴシック" charset="0"/>
        </a:defRPr>
      </a:lvl5pPr>
      <a:lvl6pPr marL="457200" algn="l" rtl="0" fontAlgn="base">
        <a:spcBef>
          <a:spcPct val="0"/>
        </a:spcBef>
        <a:spcAft>
          <a:spcPct val="0"/>
        </a:spcAft>
        <a:defRPr sz="2500" b="1">
          <a:solidFill>
            <a:schemeClr val="tx2"/>
          </a:solidFill>
          <a:latin typeface="Arial Narrow" pitchFamily="34" charset="0"/>
        </a:defRPr>
      </a:lvl6pPr>
      <a:lvl7pPr marL="914400" algn="l" rtl="0" fontAlgn="base">
        <a:spcBef>
          <a:spcPct val="0"/>
        </a:spcBef>
        <a:spcAft>
          <a:spcPct val="0"/>
        </a:spcAft>
        <a:defRPr sz="2500" b="1">
          <a:solidFill>
            <a:schemeClr val="tx2"/>
          </a:solidFill>
          <a:latin typeface="Arial Narrow" pitchFamily="34" charset="0"/>
        </a:defRPr>
      </a:lvl7pPr>
      <a:lvl8pPr marL="1371600" algn="l" rtl="0" fontAlgn="base">
        <a:spcBef>
          <a:spcPct val="0"/>
        </a:spcBef>
        <a:spcAft>
          <a:spcPct val="0"/>
        </a:spcAft>
        <a:defRPr sz="2500" b="1">
          <a:solidFill>
            <a:schemeClr val="tx2"/>
          </a:solidFill>
          <a:latin typeface="Arial Narrow" pitchFamily="34" charset="0"/>
        </a:defRPr>
      </a:lvl8pPr>
      <a:lvl9pPr marL="1828800" algn="l" rtl="0" fontAlgn="base">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itchFamily="2" charset="2"/>
        <a:buChar char="§"/>
        <a:defRPr sz="1700">
          <a:solidFill>
            <a:schemeClr val="tx1"/>
          </a:solidFill>
          <a:latin typeface="+mn-lt"/>
          <a:ea typeface="ＭＳ Ｐゴシック" charset="0"/>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1700">
          <a:solidFill>
            <a:schemeClr val="tx1"/>
          </a:solidFill>
          <a:latin typeface="+mn-lt"/>
          <a:ea typeface="ＭＳ Ｐゴシック" charset="0"/>
        </a:defRPr>
      </a:lvl2pPr>
      <a:lvl3pPr marL="801688" indent="-238125" algn="l" defTabSz="238125" rtl="0" eaLnBrk="0" fontAlgn="base" hangingPunct="0">
        <a:lnSpc>
          <a:spcPts val="2500"/>
        </a:lnSpc>
        <a:spcBef>
          <a:spcPct val="20000"/>
        </a:spcBef>
        <a:spcAft>
          <a:spcPct val="0"/>
        </a:spcAft>
        <a:buFont typeface="Wingdings" pitchFamily="2" charset="2"/>
        <a:buChar char="§"/>
        <a:defRPr sz="1700">
          <a:solidFill>
            <a:schemeClr val="tx1"/>
          </a:solidFill>
          <a:latin typeface="+mn-lt"/>
          <a:ea typeface="ＭＳ Ｐゴシック" charset="0"/>
        </a:defRPr>
      </a:lvl3pPr>
      <a:lvl4pPr marL="1077913" indent="-250825" algn="l" defTabSz="238125" rtl="0" eaLnBrk="0" fontAlgn="base" hangingPunct="0">
        <a:lnSpc>
          <a:spcPts val="2500"/>
        </a:lnSpc>
        <a:spcBef>
          <a:spcPct val="20000"/>
        </a:spcBef>
        <a:spcAft>
          <a:spcPct val="0"/>
        </a:spcAft>
        <a:buFont typeface="Wingdings" pitchFamily="2" charset="2"/>
        <a:buChar char="§"/>
        <a:defRPr sz="1700">
          <a:solidFill>
            <a:schemeClr val="tx1"/>
          </a:solidFill>
          <a:latin typeface="+mn-lt"/>
          <a:ea typeface="ＭＳ Ｐゴシック" charset="0"/>
        </a:defRPr>
      </a:lvl4pPr>
      <a:lvl5pPr marL="1344613" indent="-255588" algn="l" defTabSz="238125" rtl="0" eaLnBrk="0" fontAlgn="base" hangingPunct="0">
        <a:lnSpc>
          <a:spcPts val="2500"/>
        </a:lnSpc>
        <a:spcBef>
          <a:spcPct val="20000"/>
        </a:spcBef>
        <a:spcAft>
          <a:spcPct val="0"/>
        </a:spcAft>
        <a:buFont typeface="Wingdings" pitchFamily="2" charset="2"/>
        <a:buChar char="§"/>
        <a:defRPr sz="1700">
          <a:solidFill>
            <a:schemeClr val="tx1"/>
          </a:solidFill>
          <a:latin typeface="+mn-lt"/>
          <a:ea typeface="ＭＳ Ｐゴシック" charset="0"/>
        </a:defRPr>
      </a:lvl5pPr>
      <a:lvl6pPr marL="18018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1905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3124200"/>
            <a:ext cx="822960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Times New Roman" pitchFamily="18" charset="0"/>
                <a:cs typeface="Arial" charset="0"/>
              </a:defRPr>
            </a:lvl1pPr>
          </a:lstStyle>
          <a:p>
            <a:pPr>
              <a:defRPr/>
            </a:pPr>
            <a:endParaRPr lang="en-US">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Times New Roman" pitchFamily="18" charset="0"/>
                <a:cs typeface="Arial" charset="0"/>
              </a:defRPr>
            </a:lvl1pPr>
          </a:lstStyle>
          <a:p>
            <a:pPr>
              <a:defRPr/>
            </a:pPr>
            <a:endParaRPr lang="en-US">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Times New Roman" pitchFamily="18" charset="0"/>
                <a:cs typeface="Arial" charset="0"/>
              </a:defRPr>
            </a:lvl1pPr>
          </a:lstStyle>
          <a:p>
            <a:pPr>
              <a:defRPr/>
            </a:pPr>
            <a:fld id="{E2406735-3D8F-40DE-B0FF-7A4B85754BD9}" type="slidenum">
              <a:rPr lang="en-US">
                <a:ea typeface="+mn-ea"/>
              </a:rPr>
              <a:pPr>
                <a:defRPr/>
              </a:pPr>
              <a:t>‹#›</a:t>
            </a:fld>
            <a:endParaRPr lang="en-US">
              <a:ea typeface="+mn-ea"/>
            </a:endParaRPr>
          </a:p>
        </p:txBody>
      </p:sp>
    </p:spTree>
    <p:extLst>
      <p:ext uri="{BB962C8B-B14F-4D97-AF65-F5344CB8AC3E}">
        <p14:creationId xmlns:p14="http://schemas.microsoft.com/office/powerpoint/2010/main" val="244263598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fade/>
  </p:transition>
  <p:txStyles>
    <p:titleStyle>
      <a:lvl1pPr algn="ctr" rtl="0" eaLnBrk="0" fontAlgn="base" hangingPunct="0">
        <a:spcBef>
          <a:spcPct val="0"/>
        </a:spcBef>
        <a:spcAft>
          <a:spcPct val="0"/>
        </a:spcAft>
        <a:defRPr sz="4400" kern="1200">
          <a:solidFill>
            <a:srgbClr val="00B0F0"/>
          </a:solidFill>
          <a:latin typeface="+mj-lt"/>
          <a:ea typeface="+mj-ea"/>
          <a:cs typeface="+mj-cs"/>
        </a:defRPr>
      </a:lvl1pPr>
      <a:lvl2pPr algn="ctr" rtl="0" eaLnBrk="0" fontAlgn="base" hangingPunct="0">
        <a:spcBef>
          <a:spcPct val="0"/>
        </a:spcBef>
        <a:spcAft>
          <a:spcPct val="0"/>
        </a:spcAft>
        <a:defRPr sz="4400">
          <a:solidFill>
            <a:srgbClr val="00B0F0"/>
          </a:solidFill>
          <a:latin typeface="Calibri" pitchFamily="34" charset="0"/>
        </a:defRPr>
      </a:lvl2pPr>
      <a:lvl3pPr algn="ctr" rtl="0" eaLnBrk="0" fontAlgn="base" hangingPunct="0">
        <a:spcBef>
          <a:spcPct val="0"/>
        </a:spcBef>
        <a:spcAft>
          <a:spcPct val="0"/>
        </a:spcAft>
        <a:defRPr sz="4400">
          <a:solidFill>
            <a:srgbClr val="00B0F0"/>
          </a:solidFill>
          <a:latin typeface="Calibri" pitchFamily="34" charset="0"/>
        </a:defRPr>
      </a:lvl3pPr>
      <a:lvl4pPr algn="ctr" rtl="0" eaLnBrk="0" fontAlgn="base" hangingPunct="0">
        <a:spcBef>
          <a:spcPct val="0"/>
        </a:spcBef>
        <a:spcAft>
          <a:spcPct val="0"/>
        </a:spcAft>
        <a:defRPr sz="4400">
          <a:solidFill>
            <a:srgbClr val="00B0F0"/>
          </a:solidFill>
          <a:latin typeface="Calibri" pitchFamily="34" charset="0"/>
        </a:defRPr>
      </a:lvl4pPr>
      <a:lvl5pPr algn="ctr" rtl="0" eaLnBrk="0" fontAlgn="base" hangingPunct="0">
        <a:spcBef>
          <a:spcPct val="0"/>
        </a:spcBef>
        <a:spcAft>
          <a:spcPct val="0"/>
        </a:spcAft>
        <a:defRPr sz="4400">
          <a:solidFill>
            <a:srgbClr val="00B0F0"/>
          </a:solidFill>
          <a:latin typeface="Calibri" pitchFamily="34" charset="0"/>
        </a:defRPr>
      </a:lvl5pPr>
      <a:lvl6pPr marL="457200" algn="ctr" rtl="0" fontAlgn="base">
        <a:spcBef>
          <a:spcPct val="0"/>
        </a:spcBef>
        <a:spcAft>
          <a:spcPct val="0"/>
        </a:spcAft>
        <a:defRPr sz="4400">
          <a:solidFill>
            <a:srgbClr val="00B0F0"/>
          </a:solidFill>
          <a:latin typeface="Calibri" pitchFamily="34" charset="0"/>
        </a:defRPr>
      </a:lvl6pPr>
      <a:lvl7pPr marL="914400" algn="ctr" rtl="0" fontAlgn="base">
        <a:spcBef>
          <a:spcPct val="0"/>
        </a:spcBef>
        <a:spcAft>
          <a:spcPct val="0"/>
        </a:spcAft>
        <a:defRPr sz="4400">
          <a:solidFill>
            <a:srgbClr val="00B0F0"/>
          </a:solidFill>
          <a:latin typeface="Calibri" pitchFamily="34" charset="0"/>
        </a:defRPr>
      </a:lvl7pPr>
      <a:lvl8pPr marL="1371600" algn="ctr" rtl="0" fontAlgn="base">
        <a:spcBef>
          <a:spcPct val="0"/>
        </a:spcBef>
        <a:spcAft>
          <a:spcPct val="0"/>
        </a:spcAft>
        <a:defRPr sz="4400">
          <a:solidFill>
            <a:srgbClr val="00B0F0"/>
          </a:solidFill>
          <a:latin typeface="Calibri" pitchFamily="34" charset="0"/>
        </a:defRPr>
      </a:lvl8pPr>
      <a:lvl9pPr marL="1828800" algn="ctr" rtl="0" fontAlgn="base">
        <a:spcBef>
          <a:spcPct val="0"/>
        </a:spcBef>
        <a:spcAft>
          <a:spcPct val="0"/>
        </a:spcAft>
        <a:defRPr sz="4400">
          <a:solidFill>
            <a:srgbClr val="00B0F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558ED5"/>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558ED5"/>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558ED5"/>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558ED5"/>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558ED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www.utwente.nl/igs/icrisp/" TargetMode="External"/><Relationship Id="rId5" Type="http://schemas.openxmlformats.org/officeDocument/2006/relationships/hyperlink" Target="http://www.utwente.nl/gw/pcrv/en/" TargetMode="Externa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09.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09.xml"/><Relationship Id="rId4" Type="http://schemas.openxmlformats.org/officeDocument/2006/relationships/image" Target="../media/image155.emf"/></Relationships>
</file>

<file path=ppt/slides/_rels/slide10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09.xml"/></Relationships>
</file>

<file path=ppt/slides/_rels/slide10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0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0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09.xml"/></Relationships>
</file>

<file path=ppt/slides/_rels/slide10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0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image" Target="../media/image162.jpeg"/><Relationship Id="rId1" Type="http://schemas.openxmlformats.org/officeDocument/2006/relationships/slideLayout" Target="../slideLayouts/slideLayout112.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nl/url?sa=i&amp;source=images&amp;cd=&amp;cad=rja&amp;docid=oq74VDM-VvU-MM&amp;tbnid=fzKh3JRkPdJ2WM:&amp;ved=0CAgQjRw&amp;url=http://www.vakantieshop.nl/vakantie-tips/documenten/douane/&amp;ei=ojGoUorJEsiK0AWF5IH4BQ&amp;psig=AFQjCNFfqJbxPJwJMxrqwIybh3oYp5UphA&amp;ust=1386840866353053"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3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1.xml"/><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0.e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package" Target="../embeddings/Microsoft_Word_Document2.docx"/><Relationship Id="rId5" Type="http://schemas.openxmlformats.org/officeDocument/2006/relationships/image" Target="../media/image2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hyperlink" Target="http://www.utwente.nl/gw/pcrv/" TargetMode="External"/><Relationship Id="rId3" Type="http://schemas.openxmlformats.org/officeDocument/2006/relationships/image" Target="../media/image27.png"/><Relationship Id="rId7" Type="http://schemas.openxmlformats.org/officeDocument/2006/relationships/hyperlink" Target="http://www.utwente.nl/gw/pcrv/bestanden/stageplekken/interne-stage-perceptions-of-climate-change-and-water-management-in-palestine/"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www.utwente.nl/gw/pcrv/bestanden/stageplekken/use-of-early-warning-information-in-flood-risk-management/" TargetMode="External"/><Relationship Id="rId5" Type="http://schemas.openxmlformats.org/officeDocument/2006/relationships/hyperlink" Target="http://www.utwente.nl/gw/pcrv/bestanden/stageplekken/stageformuliertraject51.def/"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1.em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www.utwente.nl/igs/icrisp/Students/NewStudentAssignments/" TargetMode="External"/><Relationship Id="rId5" Type="http://schemas.openxmlformats.org/officeDocument/2006/relationships/hyperlink" Target="http://www.utwente.nl/gw/pcrv/en/"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http://www.utwente.nl/igs/icrisp/Students/testimonials_master_pcrs/"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hyperlink" Target="http://www.utwente.nl/igs/icrisp/Students/testimonials_master_pcrs/"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mailto:s.zebel@utwente.nl"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hyperlink" Target="mailto:s.m.vosslamber@utwente.nl" TargetMode="Externa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7.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hyperlink" Target="https://www.utwente.nl/gw/cpe/Afstudeeropdrachten%20HFE/" TargetMode="External"/><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9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oleObject" Target="../embeddings/Microsoft_Excel_97-2003_Worksheet1.xls"/></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www.hpvthuistest.nl/Images/GGD%20Amsterdam%20Diemen.jpg" TargetMode="External"/><Relationship Id="rId7" Type="http://schemas.openxmlformats.org/officeDocument/2006/relationships/hyperlink" Target="http://www.tactus.nl/" TargetMode="External"/><Relationship Id="rId2" Type="http://schemas.openxmlformats.org/officeDocument/2006/relationships/image" Target="../media/image73.png"/><Relationship Id="rId1" Type="http://schemas.openxmlformats.org/officeDocument/2006/relationships/slideLayout" Target="../slideLayouts/slideLayout91.xml"/><Relationship Id="rId6" Type="http://schemas.openxmlformats.org/officeDocument/2006/relationships/image" Target="../media/image75.jpeg"/><Relationship Id="rId5" Type="http://schemas.openxmlformats.org/officeDocument/2006/relationships/hyperlink" Target="http://ps.ewi.utwente.nl/Collaboration/images/Roessingh-Logo.png" TargetMode="External"/><Relationship Id="rId4" Type="http://schemas.openxmlformats.org/officeDocument/2006/relationships/image" Target="../media/image74.jpeg"/><Relationship Id="rId9" Type="http://schemas.openxmlformats.org/officeDocument/2006/relationships/image" Target="../media/image77.png"/></Relationships>
</file>

<file path=ppt/slides/_rels/slide62.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hyperlink" Target="http://www.overgewicht.org/Default.aspx" TargetMode="External"/><Relationship Id="rId3" Type="http://schemas.openxmlformats.org/officeDocument/2006/relationships/image" Target="../media/image79.jpeg"/><Relationship Id="rId7" Type="http://schemas.openxmlformats.org/officeDocument/2006/relationships/hyperlink" Target="http://images.google.com/imgres?imgurl=http://www.gezond.amsterdam.nl/scripts/showimage.asp?ID=235&amp;imgrefurl=http://www.gezond.amsterdam.nl/client/1/?websiteid=1&amp;contentid=732&amp;hoofdid=10&amp;pagetitle=Info_over_hiv/aids_en_soa&amp;usg=__OpocCI2-m772fGMTMG7WJ70nONk=&amp;h=53&amp;w=212&amp;sz=29&amp;hl=nl&amp;start=1&amp;tbnid=iZTsY4zi6P4A6M:&amp;tbnh=27&amp;tbnw=106&amp;prev=/images?q=soa+aids+nederland&amp;hl=nl&amp;rlz=1T4SUNA_en___NL209" TargetMode="External"/><Relationship Id="rId12" Type="http://schemas.openxmlformats.org/officeDocument/2006/relationships/image" Target="../media/image85.jpeg"/><Relationship Id="rId2" Type="http://schemas.openxmlformats.org/officeDocument/2006/relationships/image" Target="../media/image78.png"/><Relationship Id="rId1" Type="http://schemas.openxmlformats.org/officeDocument/2006/relationships/slideLayout" Target="../slideLayouts/slideLayout82.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hyperlink" Target="http://www.veiligheid.nl/csi/websiteveiligheid.nsf/" TargetMode="External"/><Relationship Id="rId10" Type="http://schemas.openxmlformats.org/officeDocument/2006/relationships/hyperlink" Target="http://www.pharos.nl/" TargetMode="External"/><Relationship Id="rId4" Type="http://schemas.openxmlformats.org/officeDocument/2006/relationships/image" Target="../media/image80.jpeg"/><Relationship Id="rId9" Type="http://schemas.openxmlformats.org/officeDocument/2006/relationships/image" Target="../media/image83.jpeg"/><Relationship Id="rId14" Type="http://schemas.openxmlformats.org/officeDocument/2006/relationships/image" Target="../media/image86.png"/></Relationships>
</file>

<file path=ppt/slides/_rels/slide63.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4.png"/><Relationship Id="rId18" Type="http://schemas.openxmlformats.org/officeDocument/2006/relationships/image" Target="../media/image98.png"/><Relationship Id="rId26" Type="http://schemas.openxmlformats.org/officeDocument/2006/relationships/image" Target="../media/image104.jpeg"/><Relationship Id="rId3" Type="http://schemas.openxmlformats.org/officeDocument/2006/relationships/image" Target="../media/image88.jpeg"/><Relationship Id="rId21" Type="http://schemas.openxmlformats.org/officeDocument/2006/relationships/image" Target="../media/image100.png"/><Relationship Id="rId34" Type="http://schemas.openxmlformats.org/officeDocument/2006/relationships/image" Target="../media/image109.png"/><Relationship Id="rId7" Type="http://schemas.openxmlformats.org/officeDocument/2006/relationships/hyperlink" Target="http://www.dutch-cancersociety.org/content/images/Logo-reeks_oud%3enieuw.jpg" TargetMode="External"/><Relationship Id="rId12" Type="http://schemas.openxmlformats.org/officeDocument/2006/relationships/image" Target="../media/image93.png"/><Relationship Id="rId17" Type="http://schemas.openxmlformats.org/officeDocument/2006/relationships/image" Target="../media/image97.png"/><Relationship Id="rId25" Type="http://schemas.openxmlformats.org/officeDocument/2006/relationships/hyperlink" Target="http://www.contentgirls.nl/wp-content/uploads/2008/11/nhg.gif" TargetMode="External"/><Relationship Id="rId33" Type="http://schemas.openxmlformats.org/officeDocument/2006/relationships/image" Target="../media/image108.png"/><Relationship Id="rId2" Type="http://schemas.openxmlformats.org/officeDocument/2006/relationships/image" Target="../media/image87.png"/><Relationship Id="rId16" Type="http://schemas.openxmlformats.org/officeDocument/2006/relationships/hyperlink" Target="http://www.nji.nl/eCache/DEF/1/00/444.html" TargetMode="External"/><Relationship Id="rId20" Type="http://schemas.openxmlformats.org/officeDocument/2006/relationships/image" Target="../media/image73.png"/><Relationship Id="rId29" Type="http://schemas.openxmlformats.org/officeDocument/2006/relationships/hyperlink" Target="https://www.movisie.nl/" TargetMode="External"/><Relationship Id="rId1" Type="http://schemas.openxmlformats.org/officeDocument/2006/relationships/slideLayout" Target="../slideLayouts/slideLayout82.xml"/><Relationship Id="rId6" Type="http://schemas.openxmlformats.org/officeDocument/2006/relationships/image" Target="../media/image90.png"/><Relationship Id="rId11" Type="http://schemas.openxmlformats.org/officeDocument/2006/relationships/hyperlink" Target="http://www.nisb.nl/index.htm" TargetMode="External"/><Relationship Id="rId24" Type="http://schemas.openxmlformats.org/officeDocument/2006/relationships/image" Target="../media/image103.png"/><Relationship Id="rId32" Type="http://schemas.openxmlformats.org/officeDocument/2006/relationships/image" Target="../media/image107.png"/><Relationship Id="rId5" Type="http://schemas.openxmlformats.org/officeDocument/2006/relationships/image" Target="../media/image89.png"/><Relationship Id="rId15" Type="http://schemas.openxmlformats.org/officeDocument/2006/relationships/image" Target="../media/image96.png"/><Relationship Id="rId23" Type="http://schemas.openxmlformats.org/officeDocument/2006/relationships/image" Target="../media/image102.png"/><Relationship Id="rId28" Type="http://schemas.openxmlformats.org/officeDocument/2006/relationships/image" Target="../media/image105.png"/><Relationship Id="rId10" Type="http://schemas.openxmlformats.org/officeDocument/2006/relationships/image" Target="../media/image92.jpeg"/><Relationship Id="rId19" Type="http://schemas.openxmlformats.org/officeDocument/2006/relationships/image" Target="../media/image99.jpeg"/><Relationship Id="rId31" Type="http://schemas.openxmlformats.org/officeDocument/2006/relationships/hyperlink" Target="http://www.google.nl/url?sa=i&amp;rct=j&amp;q=phrenos&amp;source=images&amp;cd=&amp;cad=rja&amp;docid=de9dI-DsKsDj4M&amp;tbnid=EwhAEb2H9NYbSM:&amp;ved=0CAUQjRw&amp;url=http://www.rehabilitatiecongres.nl/voorwaarden&amp;ei=NFgeUpnqJ8Se0wW3-4C4CQ&amp;bvm=bv.51156542,d.d2k&amp;psig=AFQjCNHSjaLhGvZ-WmDKhDOOTNJl5Cyq8w&amp;ust=1377806764283545" TargetMode="External"/><Relationship Id="rId4" Type="http://schemas.openxmlformats.org/officeDocument/2006/relationships/hyperlink" Target="http://www.postbus51.nl/html/index.cfm" TargetMode="External"/><Relationship Id="rId9" Type="http://schemas.openxmlformats.org/officeDocument/2006/relationships/hyperlink" Target="http://images.google.nl/imgres?imgurl=www.boschfilm.nl/partnergraphix/aidsfonds.jpg&amp;imgrefurl=http://www.boschfilm.nl/partners.html&amp;hl=nl&amp;h=270&amp;w=284&amp;start=5&amp;prev=/images?q=aidsfonds&amp;svnum=10&amp;hl=nl&amp;lr=&amp;ie=UTF-8&amp;oe=UTF-8&amp;sa=N" TargetMode="External"/><Relationship Id="rId14" Type="http://schemas.openxmlformats.org/officeDocument/2006/relationships/image" Target="../media/image95.png"/><Relationship Id="rId22" Type="http://schemas.openxmlformats.org/officeDocument/2006/relationships/image" Target="../media/image101.jpeg"/><Relationship Id="rId27" Type="http://schemas.openxmlformats.org/officeDocument/2006/relationships/image" Target="../media/image76.png"/><Relationship Id="rId30" Type="http://schemas.openxmlformats.org/officeDocument/2006/relationships/image" Target="../media/image106.jpeg"/><Relationship Id="rId35" Type="http://schemas.openxmlformats.org/officeDocument/2006/relationships/image" Target="../media/image110.pn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8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8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mailto:c.h.c.drossaert@utwente.nl" TargetMode="External"/><Relationship Id="rId1" Type="http://schemas.openxmlformats.org/officeDocument/2006/relationships/slideLayout" Target="../slideLayouts/slideLayout9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9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oleObject" Target="../embeddings/Microsoft_Excel_97-2003_Worksheet2.xls"/></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9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9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9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10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7.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00.xml"/></Relationships>
</file>

<file path=ppt/slides/_rels/slide88.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0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96.xml"/></Relationships>
</file>

<file path=ppt/slides/_rels/slide94.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43.xml"/><Relationship Id="rId1" Type="http://schemas.openxmlformats.org/officeDocument/2006/relationships/slideLayout" Target="../slideLayouts/slideLayout10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5.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44.xml"/><Relationship Id="rId1" Type="http://schemas.openxmlformats.org/officeDocument/2006/relationships/slideLayout" Target="../slideLayouts/slideLayout107.xml"/><Relationship Id="rId6" Type="http://schemas.openxmlformats.org/officeDocument/2006/relationships/image" Target="../media/image146.jpe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s>
</file>

<file path=ppt/slides/_rels/slide96.xml.rels><?xml version="1.0" encoding="UTF-8" standalone="yes"?>
<Relationships xmlns="http://schemas.openxmlformats.org/package/2006/relationships"><Relationship Id="rId3" Type="http://schemas.openxmlformats.org/officeDocument/2006/relationships/hyperlink" Target="mailto:d.spaan@utwente.nl" TargetMode="External"/><Relationship Id="rId2" Type="http://schemas.openxmlformats.org/officeDocument/2006/relationships/notesSlide" Target="../notesSlides/notesSlide45.xml"/><Relationship Id="rId1" Type="http://schemas.openxmlformats.org/officeDocument/2006/relationships/slideLayout" Target="../slideLayouts/slideLayout107.xml"/><Relationship Id="rId4" Type="http://schemas.openxmlformats.org/officeDocument/2006/relationships/image" Target="../media/image15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2100263" y="4838700"/>
            <a:ext cx="6786562" cy="1470025"/>
          </a:xfrm>
        </p:spPr>
        <p:txBody>
          <a:bodyPr rIns="182880"/>
          <a:lstStyle/>
          <a:p>
            <a:pPr marL="90488" eaLnBrk="1" hangingPunct="1">
              <a:lnSpc>
                <a:spcPts val="2500"/>
              </a:lnSpc>
            </a:pPr>
            <a:r>
              <a:rPr lang="en-US" sz="2100" dirty="0" smtClean="0">
                <a:solidFill>
                  <a:srgbClr val="FFFFFF"/>
                </a:solidFill>
              </a:rPr>
              <a:t/>
            </a:r>
            <a:br>
              <a:rPr lang="en-US" sz="2100" dirty="0" smtClean="0">
                <a:solidFill>
                  <a:srgbClr val="FFFFFF"/>
                </a:solidFill>
              </a:rPr>
            </a:br>
            <a:endParaRPr lang="en-US" sz="2100" dirty="0" smtClean="0">
              <a:solidFill>
                <a:srgbClr val="FFFFFF"/>
              </a:solidFill>
            </a:endParaRPr>
          </a:p>
        </p:txBody>
      </p:sp>
      <p:sp>
        <p:nvSpPr>
          <p:cNvPr id="4099" name="Rectangle 2"/>
          <p:cNvSpPr>
            <a:spLocks/>
          </p:cNvSpPr>
          <p:nvPr/>
        </p:nvSpPr>
        <p:spPr bwMode="auto">
          <a:xfrm>
            <a:off x="817563" y="1560512"/>
            <a:ext cx="7518400" cy="381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bIns="0" anchor="b"/>
          <a:lstStyle/>
          <a:p>
            <a:pPr marL="90488">
              <a:lnSpc>
                <a:spcPts val="2500"/>
              </a:lnSpc>
            </a:pPr>
            <a:r>
              <a:rPr lang="en-US" b="1" dirty="0" smtClean="0">
                <a:solidFill>
                  <a:srgbClr val="FFFFFF"/>
                </a:solidFill>
                <a:latin typeface="Arial Narrow" pitchFamily="34" charset="0"/>
                <a:ea typeface="Arial Narrow" pitchFamily="34" charset="0"/>
                <a:cs typeface="Arial Narrow" pitchFamily="34" charset="0"/>
                <a:sym typeface="Arial Narrow" pitchFamily="34" charset="0"/>
              </a:rPr>
              <a:t>THEMAVOORLICHTING </a:t>
            </a:r>
          </a:p>
          <a:p>
            <a:pPr marL="90488">
              <a:lnSpc>
                <a:spcPts val="2500"/>
              </a:lnSpc>
            </a:pPr>
            <a:r>
              <a:rPr lang="nl-NL" b="1" dirty="0" smtClean="0">
                <a:solidFill>
                  <a:srgbClr val="FFFFFF"/>
                </a:solidFill>
                <a:latin typeface="Arial Narrow" pitchFamily="34" charset="0"/>
                <a:ea typeface="Arial Narrow" pitchFamily="34" charset="0"/>
                <a:cs typeface="Arial Narrow" pitchFamily="34" charset="0"/>
                <a:sym typeface="Arial Narrow" pitchFamily="34" charset="0"/>
              </a:rPr>
              <a:t>24, 25, 26 november 2014</a:t>
            </a:r>
          </a:p>
          <a:p>
            <a:pPr marL="90488">
              <a:lnSpc>
                <a:spcPts val="2500"/>
              </a:lnSpc>
            </a:pPr>
            <a:endParaRPr lang="nl-NL" b="1" dirty="0" smtClean="0">
              <a:solidFill>
                <a:srgbClr val="FFFFFF"/>
              </a:solidFill>
              <a:latin typeface="Arial Narrow" pitchFamily="34" charset="0"/>
              <a:ea typeface="Arial Narrow" pitchFamily="34" charset="0"/>
              <a:cs typeface="Arial Narrow" pitchFamily="34" charset="0"/>
              <a:sym typeface="Arial Narrow" pitchFamily="34" charset="0"/>
            </a:endParaRPr>
          </a:p>
          <a:p>
            <a:pPr marL="90488">
              <a:lnSpc>
                <a:spcPts val="2500"/>
              </a:lnSpc>
            </a:pPr>
            <a:endParaRPr lang="nl-NL" b="1" dirty="0">
              <a:solidFill>
                <a:srgbClr val="FFFFFF"/>
              </a:solidFill>
              <a:latin typeface="Arial Narrow" pitchFamily="34" charset="0"/>
              <a:ea typeface="Arial Narrow" pitchFamily="34" charset="0"/>
              <a:cs typeface="Arial Narrow" pitchFamily="34" charset="0"/>
              <a:sym typeface="Arial Narrow" pitchFamily="34" charset="0"/>
            </a:endParaRPr>
          </a:p>
          <a:p>
            <a:pPr marL="90488">
              <a:lnSpc>
                <a:spcPts val="2500"/>
              </a:lnSpc>
            </a:pPr>
            <a:r>
              <a:rPr lang="nl-NL" sz="2000" b="1" dirty="0" smtClean="0">
                <a:solidFill>
                  <a:srgbClr val="FFFFFF"/>
                </a:solidFill>
                <a:latin typeface="Arial Narrow" pitchFamily="34" charset="0"/>
                <a:ea typeface="Arial Narrow" pitchFamily="34" charset="0"/>
                <a:cs typeface="Arial Narrow" pitchFamily="34" charset="0"/>
                <a:sym typeface="Arial Narrow" pitchFamily="34" charset="0"/>
              </a:rPr>
              <a:t>Conflict, Risico &amp; Veiligheid 		→ slide 2</a:t>
            </a:r>
          </a:p>
          <a:p>
            <a:pPr marL="90488">
              <a:lnSpc>
                <a:spcPts val="2500"/>
              </a:lnSpc>
            </a:pPr>
            <a:r>
              <a:rPr lang="nl-NL" sz="2000" b="1" dirty="0" smtClean="0">
                <a:solidFill>
                  <a:srgbClr val="FFFFFF"/>
                </a:solidFill>
                <a:latin typeface="Arial Narrow" pitchFamily="34" charset="0"/>
                <a:ea typeface="Arial Narrow" pitchFamily="34" charset="0"/>
                <a:cs typeface="Arial Narrow" pitchFamily="34" charset="0"/>
                <a:sym typeface="Arial Narrow" pitchFamily="34" charset="0"/>
              </a:rPr>
              <a:t>Human Factors &amp; Engineering </a:t>
            </a:r>
            <a:r>
              <a:rPr lang="nl-NL" sz="2000" b="1" dirty="0" err="1" smtClean="0">
                <a:solidFill>
                  <a:srgbClr val="FFFFFF"/>
                </a:solidFill>
                <a:latin typeface="Arial Narrow" pitchFamily="34" charset="0"/>
                <a:ea typeface="Arial Narrow" pitchFamily="34" charset="0"/>
                <a:cs typeface="Arial Narrow" pitchFamily="34" charset="0"/>
                <a:sym typeface="Arial Narrow" pitchFamily="34" charset="0"/>
              </a:rPr>
              <a:t>psychology</a:t>
            </a:r>
            <a:r>
              <a:rPr lang="nl-NL" sz="2000" b="1" dirty="0" smtClean="0">
                <a:solidFill>
                  <a:srgbClr val="FFFFFF"/>
                </a:solidFill>
                <a:latin typeface="Arial Narrow" pitchFamily="34" charset="0"/>
                <a:ea typeface="Arial Narrow" pitchFamily="34" charset="0"/>
                <a:cs typeface="Arial Narrow" pitchFamily="34" charset="0"/>
                <a:sym typeface="Arial Narrow" pitchFamily="34" charset="0"/>
              </a:rPr>
              <a:t> 	→ slide 21</a:t>
            </a:r>
          </a:p>
          <a:p>
            <a:pPr marL="90488">
              <a:lnSpc>
                <a:spcPts val="2500"/>
              </a:lnSpc>
            </a:pPr>
            <a:r>
              <a:rPr lang="nl-NL" sz="2000" b="1" dirty="0" smtClean="0">
                <a:solidFill>
                  <a:srgbClr val="FFFFFF"/>
                </a:solidFill>
                <a:latin typeface="Arial Narrow" pitchFamily="34" charset="0"/>
                <a:ea typeface="Arial Narrow" pitchFamily="34" charset="0"/>
                <a:cs typeface="Arial Narrow" pitchFamily="34" charset="0"/>
                <a:sym typeface="Arial Narrow" pitchFamily="34" charset="0"/>
              </a:rPr>
              <a:t>Gezondheidspsychologie			→ slide 39</a:t>
            </a:r>
          </a:p>
          <a:p>
            <a:pPr marL="90488">
              <a:lnSpc>
                <a:spcPts val="2500"/>
              </a:lnSpc>
            </a:pPr>
            <a:r>
              <a:rPr lang="nl-NL" sz="2000" b="1" dirty="0" smtClean="0">
                <a:solidFill>
                  <a:srgbClr val="FFFFFF"/>
                </a:solidFill>
                <a:latin typeface="Arial Narrow" pitchFamily="34" charset="0"/>
                <a:ea typeface="Arial Narrow" pitchFamily="34" charset="0"/>
                <a:cs typeface="Arial Narrow" pitchFamily="34" charset="0"/>
                <a:sym typeface="Arial Narrow" pitchFamily="34" charset="0"/>
              </a:rPr>
              <a:t>Positieve Psychologie &amp; Technologie	→ slide 68</a:t>
            </a:r>
          </a:p>
          <a:p>
            <a:pPr marL="90488">
              <a:lnSpc>
                <a:spcPts val="2500"/>
              </a:lnSpc>
            </a:pPr>
            <a:r>
              <a:rPr lang="nl-NL" sz="2000" b="1" dirty="0" smtClean="0">
                <a:solidFill>
                  <a:srgbClr val="FFFFFF"/>
                </a:solidFill>
                <a:latin typeface="Arial Narrow" pitchFamily="34" charset="0"/>
                <a:ea typeface="Arial Narrow" pitchFamily="34" charset="0"/>
                <a:cs typeface="Arial Narrow" pitchFamily="34" charset="0"/>
                <a:sym typeface="Arial Narrow" pitchFamily="34" charset="0"/>
              </a:rPr>
              <a:t>Instructie, Leren &amp; Ontwikkeling		→ slide 94</a:t>
            </a:r>
            <a:endParaRPr lang="en-US" sz="2000" b="1" dirty="0">
              <a:solidFill>
                <a:srgbClr val="FFFFFF"/>
              </a:solidFill>
              <a:latin typeface="Arial Narrow" pitchFamily="34" charset="0"/>
              <a:ea typeface="Arial Narrow" pitchFamily="34" charset="0"/>
              <a:cs typeface="Arial Narrow" pitchFamily="34" charset="0"/>
              <a:sym typeface="Arial Narrow"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1"/>
          <p:cNvSpPr>
            <a:spLocks noChangeShapeType="1"/>
          </p:cNvSpPr>
          <p:nvPr/>
        </p:nvSpPr>
        <p:spPr bwMode="auto">
          <a:xfrm>
            <a:off x="1762125" y="1636713"/>
            <a:ext cx="7381875"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1229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2" name="Rectangle 3"/>
          <p:cNvSpPr>
            <a:spLocks noGrp="1" noChangeArrowheads="1"/>
          </p:cNvSpPr>
          <p:nvPr>
            <p:ph type="body" idx="1"/>
          </p:nvPr>
        </p:nvSpPr>
        <p:spPr>
          <a:xfrm>
            <a:off x="1801813" y="1700213"/>
            <a:ext cx="6985000" cy="5157787"/>
          </a:xfrm>
        </p:spPr>
        <p:txBody>
          <a:bodyPr rIns="182880"/>
          <a:lstStyle/>
          <a:p>
            <a:pPr eaLnBrk="1" hangingPunct="1"/>
            <a:endParaRPr lang="en-US" smtClean="0"/>
          </a:p>
          <a:p>
            <a:pPr lvl="1" eaLnBrk="1" hangingPunct="1">
              <a:buFont typeface="Wingdings" pitchFamily="2" charset="2"/>
              <a:buNone/>
            </a:pPr>
            <a:endParaRPr lang="en-US" smtClean="0"/>
          </a:p>
        </p:txBody>
      </p:sp>
      <p:pic>
        <p:nvPicPr>
          <p:cNvPr id="1229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2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0" name="Rectangle 5"/>
          <p:cNvSpPr>
            <a:spLocks/>
          </p:cNvSpPr>
          <p:nvPr/>
        </p:nvSpPr>
        <p:spPr bwMode="auto">
          <a:xfrm>
            <a:off x="2076450" y="1714500"/>
            <a:ext cx="64643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bIns="0"/>
          <a:lstStyle/>
          <a:p>
            <a:pPr marL="228600" indent="-228600">
              <a:lnSpc>
                <a:spcPts val="2500"/>
              </a:lnSpc>
              <a:spcBef>
                <a:spcPts val="400"/>
              </a:spcBef>
              <a:buClr>
                <a:srgbClr val="000000"/>
              </a:buClr>
              <a:buSzPct val="125000"/>
              <a:buFont typeface="Wingdings" pitchFamily="2" charset="2"/>
              <a:buAutoNum type="arabicPeriod"/>
              <a:defRPr/>
            </a:pPr>
            <a:r>
              <a:rPr lang="en-US" sz="1700" dirty="0" smtClean="0">
                <a:solidFill>
                  <a:schemeClr val="tx1"/>
                </a:solidFill>
                <a:cs typeface="Arial" charset="0"/>
              </a:rPr>
              <a:t> </a:t>
            </a:r>
            <a:r>
              <a:rPr lang="en-US" sz="1700" dirty="0" err="1">
                <a:solidFill>
                  <a:schemeClr val="tx1"/>
                </a:solidFill>
                <a:cs typeface="Arial" charset="0"/>
              </a:rPr>
              <a:t>analyse</a:t>
            </a:r>
            <a:r>
              <a:rPr lang="en-US" sz="1700" dirty="0">
                <a:solidFill>
                  <a:schemeClr val="tx1"/>
                </a:solidFill>
                <a:cs typeface="Arial" charset="0"/>
              </a:rPr>
              <a:t> van </a:t>
            </a:r>
            <a:r>
              <a:rPr lang="en-US" sz="1700" dirty="0" err="1">
                <a:solidFill>
                  <a:schemeClr val="tx1"/>
                </a:solidFill>
                <a:cs typeface="Arial" charset="0"/>
              </a:rPr>
              <a:t>gedrag</a:t>
            </a:r>
            <a:r>
              <a:rPr lang="en-US" sz="1700" dirty="0">
                <a:solidFill>
                  <a:schemeClr val="tx1"/>
                </a:solidFill>
                <a:cs typeface="Arial" charset="0"/>
              </a:rPr>
              <a:t> in </a:t>
            </a:r>
            <a:r>
              <a:rPr lang="en-US" sz="1700" dirty="0" err="1">
                <a:solidFill>
                  <a:schemeClr val="tx1"/>
                </a:solidFill>
                <a:cs typeface="Arial" charset="0"/>
              </a:rPr>
              <a:t>realistische</a:t>
            </a:r>
            <a:r>
              <a:rPr lang="en-US" sz="1700" dirty="0">
                <a:solidFill>
                  <a:schemeClr val="tx1"/>
                </a:solidFill>
                <a:cs typeface="Arial" charset="0"/>
              </a:rPr>
              <a:t> settings of van </a:t>
            </a:r>
            <a:r>
              <a:rPr lang="en-US" sz="1700" dirty="0" err="1">
                <a:solidFill>
                  <a:schemeClr val="tx1"/>
                </a:solidFill>
                <a:cs typeface="Arial" charset="0"/>
              </a:rPr>
              <a:t>authentieke</a:t>
            </a:r>
            <a:r>
              <a:rPr lang="en-US" sz="1700" dirty="0">
                <a:solidFill>
                  <a:schemeClr val="tx1"/>
                </a:solidFill>
                <a:cs typeface="Arial" charset="0"/>
              </a:rPr>
              <a:t> </a:t>
            </a:r>
            <a:r>
              <a:rPr lang="en-US" sz="1700" dirty="0" err="1">
                <a:solidFill>
                  <a:schemeClr val="tx1"/>
                </a:solidFill>
                <a:cs typeface="Arial" charset="0"/>
              </a:rPr>
              <a:t>interacties</a:t>
            </a:r>
            <a:endParaRPr lang="en-US" sz="1700" dirty="0">
              <a:solidFill>
                <a:schemeClr val="tx1"/>
              </a:solidFill>
              <a:cs typeface="Arial" charset="0"/>
            </a:endParaRPr>
          </a:p>
          <a:p>
            <a:pPr marL="228600" indent="-228600">
              <a:lnSpc>
                <a:spcPts val="2500"/>
              </a:lnSpc>
              <a:spcBef>
                <a:spcPts val="400"/>
              </a:spcBef>
              <a:buClr>
                <a:srgbClr val="000000"/>
              </a:buClr>
              <a:buSzPct val="125000"/>
              <a:buFont typeface="Wingdings" pitchFamily="2" charset="2"/>
              <a:buAutoNum type="arabicPeriod"/>
              <a:defRPr/>
            </a:pPr>
            <a:r>
              <a:rPr lang="en-US" sz="1700" dirty="0">
                <a:solidFill>
                  <a:schemeClr val="tx1"/>
                </a:solidFill>
                <a:cs typeface="Arial" charset="0"/>
              </a:rPr>
              <a:t> </a:t>
            </a:r>
            <a:r>
              <a:rPr lang="en-US" sz="1700" dirty="0" err="1">
                <a:solidFill>
                  <a:schemeClr val="tx1"/>
                </a:solidFill>
                <a:cs typeface="Arial" charset="0"/>
              </a:rPr>
              <a:t>interventies</a:t>
            </a:r>
            <a:r>
              <a:rPr lang="en-US" sz="1700" dirty="0">
                <a:solidFill>
                  <a:schemeClr val="tx1"/>
                </a:solidFill>
                <a:cs typeface="Arial" charset="0"/>
              </a:rPr>
              <a:t> </a:t>
            </a:r>
            <a:r>
              <a:rPr lang="en-US" sz="1700" dirty="0" err="1">
                <a:solidFill>
                  <a:schemeClr val="tx1"/>
                </a:solidFill>
                <a:cs typeface="Arial" charset="0"/>
              </a:rPr>
              <a:t>onderwerp</a:t>
            </a:r>
            <a:r>
              <a:rPr lang="en-US" sz="1700" dirty="0">
                <a:solidFill>
                  <a:schemeClr val="tx1"/>
                </a:solidFill>
                <a:cs typeface="Arial" charset="0"/>
              </a:rPr>
              <a:t> van </a:t>
            </a:r>
            <a:r>
              <a:rPr lang="en-US" sz="1700" dirty="0" err="1">
                <a:solidFill>
                  <a:schemeClr val="tx1"/>
                </a:solidFill>
                <a:cs typeface="Arial" charset="0"/>
              </a:rPr>
              <a:t>onderzoek</a:t>
            </a:r>
            <a:r>
              <a:rPr lang="en-US" sz="1700" dirty="0">
                <a:solidFill>
                  <a:schemeClr val="tx1"/>
                </a:solidFill>
                <a:cs typeface="Arial" charset="0"/>
              </a:rPr>
              <a:t> (</a:t>
            </a:r>
            <a:r>
              <a:rPr lang="en-US" sz="1700" dirty="0" err="1">
                <a:solidFill>
                  <a:schemeClr val="tx1"/>
                </a:solidFill>
                <a:cs typeface="Arial" charset="0"/>
              </a:rPr>
              <a:t>buurtbemiddeling</a:t>
            </a:r>
            <a:r>
              <a:rPr lang="en-US" sz="1700" dirty="0">
                <a:solidFill>
                  <a:schemeClr val="tx1"/>
                </a:solidFill>
                <a:cs typeface="Arial" charset="0"/>
              </a:rPr>
              <a:t> of </a:t>
            </a:r>
            <a:r>
              <a:rPr lang="en-US" sz="1700" dirty="0" err="1">
                <a:solidFill>
                  <a:schemeClr val="tx1"/>
                </a:solidFill>
                <a:cs typeface="Arial" charset="0"/>
              </a:rPr>
              <a:t>een</a:t>
            </a:r>
            <a:r>
              <a:rPr lang="en-US" sz="1700" dirty="0">
                <a:solidFill>
                  <a:schemeClr val="tx1"/>
                </a:solidFill>
                <a:cs typeface="Arial" charset="0"/>
              </a:rPr>
              <a:t> diagnose &amp; triage instrument)</a:t>
            </a:r>
          </a:p>
          <a:p>
            <a:pPr marL="228600" indent="-228600">
              <a:lnSpc>
                <a:spcPts val="2500"/>
              </a:lnSpc>
              <a:spcBef>
                <a:spcPts val="400"/>
              </a:spcBef>
              <a:buClr>
                <a:srgbClr val="000000"/>
              </a:buClr>
              <a:buSzPct val="125000"/>
              <a:buFont typeface="Wingdings" pitchFamily="2" charset="2"/>
              <a:buAutoNum type="arabicPeriod"/>
              <a:defRPr/>
            </a:pPr>
            <a:r>
              <a:rPr lang="en-US" sz="1700" dirty="0">
                <a:solidFill>
                  <a:schemeClr val="tx1"/>
                </a:solidFill>
                <a:cs typeface="Arial" charset="0"/>
              </a:rPr>
              <a:t> </a:t>
            </a:r>
            <a:r>
              <a:rPr lang="en-US" sz="1700" dirty="0" err="1">
                <a:solidFill>
                  <a:schemeClr val="tx1"/>
                </a:solidFill>
                <a:cs typeface="Arial" charset="0"/>
              </a:rPr>
              <a:t>aandacht</a:t>
            </a:r>
            <a:r>
              <a:rPr lang="en-US" sz="1700" dirty="0">
                <a:solidFill>
                  <a:schemeClr val="tx1"/>
                </a:solidFill>
                <a:cs typeface="Arial" charset="0"/>
              </a:rPr>
              <a:t> </a:t>
            </a:r>
            <a:r>
              <a:rPr lang="en-US" sz="1700" dirty="0" err="1">
                <a:solidFill>
                  <a:schemeClr val="tx1"/>
                </a:solidFill>
                <a:cs typeface="Arial" charset="0"/>
              </a:rPr>
              <a:t>voor</a:t>
            </a:r>
            <a:r>
              <a:rPr lang="en-US" sz="1700" dirty="0">
                <a:solidFill>
                  <a:schemeClr val="tx1"/>
                </a:solidFill>
                <a:cs typeface="Arial" charset="0"/>
              </a:rPr>
              <a:t> </a:t>
            </a:r>
            <a:r>
              <a:rPr lang="en-US" sz="1700" dirty="0" err="1">
                <a:solidFill>
                  <a:schemeClr val="tx1"/>
                </a:solidFill>
                <a:cs typeface="Arial" charset="0"/>
              </a:rPr>
              <a:t>culturele</a:t>
            </a:r>
            <a:r>
              <a:rPr lang="en-US" sz="1700" dirty="0">
                <a:solidFill>
                  <a:schemeClr val="tx1"/>
                </a:solidFill>
                <a:cs typeface="Arial" charset="0"/>
              </a:rPr>
              <a:t> </a:t>
            </a:r>
            <a:r>
              <a:rPr lang="en-US" sz="1700" dirty="0" err="1">
                <a:solidFill>
                  <a:schemeClr val="tx1"/>
                </a:solidFill>
                <a:cs typeface="Arial" charset="0"/>
              </a:rPr>
              <a:t>verschillen</a:t>
            </a:r>
            <a:endParaRPr lang="en-US" sz="1700" dirty="0">
              <a:solidFill>
                <a:schemeClr val="tx1"/>
              </a:solidFill>
              <a:cs typeface="Arial" charset="0"/>
            </a:endParaRPr>
          </a:p>
          <a:p>
            <a:pPr marL="228600" indent="-228600">
              <a:lnSpc>
                <a:spcPts val="2500"/>
              </a:lnSpc>
              <a:spcBef>
                <a:spcPts val="400"/>
              </a:spcBef>
              <a:buClr>
                <a:srgbClr val="000000"/>
              </a:buClr>
              <a:buSzPct val="125000"/>
              <a:buFont typeface="Wingdings" pitchFamily="2" charset="2"/>
              <a:buAutoNum type="arabicPeriod"/>
              <a:defRPr/>
            </a:pPr>
            <a:r>
              <a:rPr lang="en-US" sz="1700" dirty="0">
                <a:solidFill>
                  <a:schemeClr val="tx1"/>
                </a:solidFill>
                <a:cs typeface="Arial" charset="0"/>
              </a:rPr>
              <a:t> </a:t>
            </a:r>
            <a:r>
              <a:rPr lang="en-US" sz="1700" dirty="0" err="1">
                <a:solidFill>
                  <a:schemeClr val="tx1"/>
                </a:solidFill>
                <a:cs typeface="Arial" charset="0"/>
              </a:rPr>
              <a:t>verbinding</a:t>
            </a:r>
            <a:r>
              <a:rPr lang="en-US" sz="1700" dirty="0">
                <a:solidFill>
                  <a:schemeClr val="tx1"/>
                </a:solidFill>
                <a:cs typeface="Arial" charset="0"/>
              </a:rPr>
              <a:t> met </a:t>
            </a:r>
            <a:r>
              <a:rPr lang="en-US" sz="1700" dirty="0" err="1">
                <a:solidFill>
                  <a:schemeClr val="tx1"/>
                </a:solidFill>
                <a:cs typeface="Arial" charset="0"/>
              </a:rPr>
              <a:t>technologie</a:t>
            </a:r>
            <a:endParaRPr lang="en-US" sz="1700" dirty="0">
              <a:solidFill>
                <a:schemeClr val="tx1"/>
              </a:solidFill>
              <a:cs typeface="Arial" charset="0"/>
            </a:endParaRPr>
          </a:p>
          <a:p>
            <a:pPr marL="228600" indent="-228600">
              <a:lnSpc>
                <a:spcPts val="2500"/>
              </a:lnSpc>
              <a:spcBef>
                <a:spcPts val="400"/>
              </a:spcBef>
              <a:buClr>
                <a:srgbClr val="000000"/>
              </a:buClr>
              <a:buSzPct val="125000"/>
              <a:buFont typeface="Wingdings" pitchFamily="2" charset="2"/>
              <a:buAutoNum type="arabicPeriod"/>
              <a:defRPr/>
            </a:pPr>
            <a:r>
              <a:rPr lang="en-US" sz="1700" dirty="0">
                <a:solidFill>
                  <a:schemeClr val="tx1"/>
                </a:solidFill>
                <a:cs typeface="Arial" charset="0"/>
              </a:rPr>
              <a:t> </a:t>
            </a:r>
            <a:r>
              <a:rPr lang="en-US" sz="1700" dirty="0" err="1">
                <a:solidFill>
                  <a:schemeClr val="tx1"/>
                </a:solidFill>
                <a:cs typeface="Arial" charset="0"/>
              </a:rPr>
              <a:t>toegepast</a:t>
            </a:r>
            <a:r>
              <a:rPr lang="en-US" sz="1700" dirty="0">
                <a:solidFill>
                  <a:schemeClr val="tx1"/>
                </a:solidFill>
                <a:cs typeface="Arial" charset="0"/>
              </a:rPr>
              <a:t> </a:t>
            </a:r>
            <a:r>
              <a:rPr lang="en-US" sz="1700" dirty="0" err="1">
                <a:solidFill>
                  <a:schemeClr val="tx1"/>
                </a:solidFill>
                <a:cs typeface="Arial" charset="0"/>
              </a:rPr>
              <a:t>karakter</a:t>
            </a:r>
            <a:r>
              <a:rPr lang="en-US" sz="1700" dirty="0">
                <a:solidFill>
                  <a:schemeClr val="tx1"/>
                </a:solidFill>
                <a:cs typeface="Arial" charset="0"/>
              </a:rPr>
              <a:t> </a:t>
            </a:r>
          </a:p>
          <a:p>
            <a:pPr marL="228600" indent="-228600">
              <a:lnSpc>
                <a:spcPts val="2500"/>
              </a:lnSpc>
              <a:spcBef>
                <a:spcPts val="400"/>
              </a:spcBef>
              <a:buFontTx/>
              <a:buAutoNum type="arabicPeriod"/>
              <a:defRPr/>
            </a:pPr>
            <a:endParaRPr lang="en-US" sz="1700" dirty="0">
              <a:solidFill>
                <a:schemeClr val="tx1"/>
              </a:solidFill>
            </a:endParaRPr>
          </a:p>
          <a:p>
            <a:pPr marL="228600" indent="-228600">
              <a:lnSpc>
                <a:spcPts val="2500"/>
              </a:lnSpc>
              <a:spcBef>
                <a:spcPts val="400"/>
              </a:spcBef>
              <a:defRPr/>
            </a:pPr>
            <a:r>
              <a:rPr lang="en-US" sz="1700" dirty="0" smtClean="0">
                <a:solidFill>
                  <a:schemeClr val="tx1"/>
                </a:solidFill>
                <a:cs typeface="Arial" charset="0"/>
              </a:rPr>
              <a:t>Site </a:t>
            </a:r>
            <a:r>
              <a:rPr lang="en-US" sz="1700" dirty="0" err="1" smtClean="0">
                <a:solidFill>
                  <a:schemeClr val="tx1"/>
                </a:solidFill>
                <a:cs typeface="Arial" charset="0"/>
              </a:rPr>
              <a:t>vakgroep</a:t>
            </a:r>
            <a:r>
              <a:rPr lang="en-US" sz="1700" dirty="0" smtClean="0">
                <a:solidFill>
                  <a:schemeClr val="tx1"/>
                </a:solidFill>
                <a:cs typeface="Arial" charset="0"/>
              </a:rPr>
              <a:t>: </a:t>
            </a:r>
            <a:r>
              <a:rPr lang="en-US" sz="1700" u="sng" dirty="0" smtClean="0">
                <a:solidFill>
                  <a:schemeClr val="tx1"/>
                </a:solidFill>
                <a:cs typeface="Arial" charset="0"/>
                <a:hlinkClick r:id="rId5"/>
              </a:rPr>
              <a:t>http</a:t>
            </a:r>
            <a:r>
              <a:rPr lang="en-US" sz="1700" u="sng" dirty="0">
                <a:solidFill>
                  <a:schemeClr val="tx1"/>
                </a:solidFill>
                <a:cs typeface="Arial" charset="0"/>
                <a:hlinkClick r:id="rId5"/>
              </a:rPr>
              <a:t>://www.utwente.nl/gw/pcrv/en</a:t>
            </a:r>
            <a:r>
              <a:rPr lang="en-US" sz="1700" u="sng" dirty="0" smtClean="0">
                <a:solidFill>
                  <a:schemeClr val="tx1"/>
                </a:solidFill>
                <a:cs typeface="Arial" charset="0"/>
                <a:hlinkClick r:id="rId5"/>
              </a:rPr>
              <a:t>/</a:t>
            </a:r>
            <a:endParaRPr lang="en-US" sz="1700" u="sng" dirty="0" smtClean="0">
              <a:solidFill>
                <a:schemeClr val="tx1"/>
              </a:solidFill>
              <a:cs typeface="Arial" charset="0"/>
            </a:endParaRPr>
          </a:p>
          <a:p>
            <a:pPr marL="285750" indent="-285750">
              <a:lnSpc>
                <a:spcPts val="2500"/>
              </a:lnSpc>
              <a:spcBef>
                <a:spcPts val="400"/>
              </a:spcBef>
              <a:buFont typeface="Wingdings"/>
              <a:buChar char="à"/>
              <a:defRPr/>
            </a:pPr>
            <a:r>
              <a:rPr lang="en-US" sz="1700" dirty="0" smtClean="0">
                <a:solidFill>
                  <a:schemeClr val="tx1"/>
                </a:solidFill>
                <a:sym typeface="Wingdings" pitchFamily="2" charset="2"/>
              </a:rPr>
              <a:t>‘information for students’</a:t>
            </a:r>
          </a:p>
          <a:p>
            <a:pPr marL="228600" indent="-228600">
              <a:lnSpc>
                <a:spcPts val="2500"/>
              </a:lnSpc>
              <a:spcBef>
                <a:spcPts val="400"/>
              </a:spcBef>
              <a:defRPr/>
            </a:pPr>
            <a:r>
              <a:rPr lang="en-US" sz="1700" dirty="0" smtClean="0">
                <a:solidFill>
                  <a:schemeClr val="tx1"/>
                </a:solidFill>
                <a:cs typeface="Arial" charset="0"/>
              </a:rPr>
              <a:t>Research </a:t>
            </a:r>
            <a:r>
              <a:rPr lang="en-US" sz="1700" dirty="0" err="1">
                <a:solidFill>
                  <a:schemeClr val="tx1"/>
                </a:solidFill>
                <a:cs typeface="Arial" charset="0"/>
              </a:rPr>
              <a:t>centre</a:t>
            </a:r>
            <a:r>
              <a:rPr lang="en-US" sz="1700" dirty="0">
                <a:solidFill>
                  <a:schemeClr val="tx1"/>
                </a:solidFill>
                <a:cs typeface="Arial" charset="0"/>
              </a:rPr>
              <a:t> for Conflict, Risk, and Safety perception (</a:t>
            </a:r>
            <a:r>
              <a:rPr lang="en-US" sz="1700" i="1" dirty="0" err="1">
                <a:solidFill>
                  <a:schemeClr val="tx1"/>
                </a:solidFill>
                <a:cs typeface="Arial" charset="0"/>
              </a:rPr>
              <a:t>i</a:t>
            </a:r>
            <a:r>
              <a:rPr lang="en-US" sz="1700" dirty="0" err="1">
                <a:solidFill>
                  <a:schemeClr val="tx1"/>
                </a:solidFill>
                <a:cs typeface="Arial" charset="0"/>
              </a:rPr>
              <a:t>CR</a:t>
            </a:r>
            <a:r>
              <a:rPr lang="en-US" sz="1700" i="1" dirty="0" err="1">
                <a:solidFill>
                  <a:schemeClr val="tx1"/>
                </a:solidFill>
                <a:cs typeface="Arial" charset="0"/>
              </a:rPr>
              <a:t>i</a:t>
            </a:r>
            <a:r>
              <a:rPr lang="en-US" sz="1700" dirty="0" err="1">
                <a:solidFill>
                  <a:schemeClr val="tx1"/>
                </a:solidFill>
                <a:cs typeface="Arial" charset="0"/>
              </a:rPr>
              <a:t>SP</a:t>
            </a:r>
            <a:r>
              <a:rPr lang="en-US" sz="1700" dirty="0">
                <a:solidFill>
                  <a:schemeClr val="tx1"/>
                </a:solidFill>
                <a:cs typeface="Arial" charset="0"/>
              </a:rPr>
              <a:t>)</a:t>
            </a:r>
          </a:p>
          <a:p>
            <a:pPr marL="228600" indent="-228600">
              <a:lnSpc>
                <a:spcPts val="2500"/>
              </a:lnSpc>
              <a:spcBef>
                <a:spcPts val="400"/>
              </a:spcBef>
              <a:defRPr/>
            </a:pPr>
            <a:r>
              <a:rPr lang="en-US" sz="1700" u="sng" dirty="0">
                <a:solidFill>
                  <a:schemeClr val="tx1"/>
                </a:solidFill>
                <a:cs typeface="Arial" charset="0"/>
                <a:hlinkClick r:id="rId6"/>
              </a:rPr>
              <a:t>http://www.utwente.nl/igs/icrisp/</a:t>
            </a:r>
            <a:r>
              <a:rPr lang="en-US" sz="1700" u="sng" dirty="0">
                <a:solidFill>
                  <a:schemeClr val="tx1"/>
                </a:solidFill>
                <a:cs typeface="Arial" charset="0"/>
              </a:rPr>
              <a:t>  </a:t>
            </a:r>
            <a:endParaRPr lang="en-US" sz="1700" dirty="0">
              <a:solidFill>
                <a:schemeClr val="tx1"/>
              </a:solidFill>
              <a:sym typeface="Wingdings" pitchFamily="2" charset="2"/>
            </a:endParaRPr>
          </a:p>
          <a:p>
            <a:pPr marL="285750" indent="-285750">
              <a:lnSpc>
                <a:spcPts val="2500"/>
              </a:lnSpc>
              <a:spcBef>
                <a:spcPts val="400"/>
              </a:spcBef>
              <a:buClr>
                <a:srgbClr val="000000"/>
              </a:buClr>
              <a:buSzPct val="125000"/>
              <a:buFont typeface="Wingdings" pitchFamily="2" charset="2"/>
              <a:buChar char="à"/>
              <a:defRPr/>
            </a:pPr>
            <a:r>
              <a:rPr lang="en-US" sz="1700" dirty="0">
                <a:solidFill>
                  <a:schemeClr val="tx1"/>
                </a:solidFill>
                <a:sym typeface="Wingdings" pitchFamily="2" charset="2"/>
              </a:rPr>
              <a:t>‘PRCS in the media (in Dutch)’</a:t>
            </a:r>
            <a:endParaRPr lang="en-US" sz="1700" dirty="0">
              <a:solidFill>
                <a:schemeClr val="tx1"/>
              </a:solidFill>
            </a:endParaRPr>
          </a:p>
          <a:p>
            <a:pPr marL="228600" indent="-228600">
              <a:lnSpc>
                <a:spcPts val="2500"/>
              </a:lnSpc>
              <a:spcBef>
                <a:spcPts val="400"/>
              </a:spcBef>
              <a:buClr>
                <a:srgbClr val="000000"/>
              </a:buClr>
              <a:buSzPct val="125000"/>
              <a:buFont typeface="Wingdings" pitchFamily="2" charset="2"/>
              <a:buChar char="•"/>
              <a:defRPr/>
            </a:pPr>
            <a:endParaRPr lang="en-US" sz="1700" dirty="0">
              <a:solidFill>
                <a:schemeClr val="tx1"/>
              </a:solidFill>
            </a:endParaRPr>
          </a:p>
          <a:p>
            <a:pPr marL="228600" indent="-228600">
              <a:lnSpc>
                <a:spcPts val="2500"/>
              </a:lnSpc>
              <a:spcBef>
                <a:spcPts val="400"/>
              </a:spcBef>
              <a:defRPr/>
            </a:pPr>
            <a:endParaRPr lang="en-US" sz="1700" dirty="0">
              <a:solidFill>
                <a:schemeClr val="tx1"/>
              </a:solidFill>
            </a:endParaRPr>
          </a:p>
          <a:p>
            <a:pPr marL="228600" indent="-228600">
              <a:lnSpc>
                <a:spcPts val="2500"/>
              </a:lnSpc>
              <a:spcBef>
                <a:spcPts val="400"/>
              </a:spcBef>
              <a:defRPr/>
            </a:pPr>
            <a:endParaRPr lang="en-US" sz="1700" dirty="0">
              <a:solidFill>
                <a:schemeClr val="tx1"/>
              </a:solidFill>
            </a:endParaRPr>
          </a:p>
          <a:p>
            <a:pPr marL="228600" indent="-228600">
              <a:lnSpc>
                <a:spcPts val="2500"/>
              </a:lnSpc>
              <a:spcBef>
                <a:spcPts val="400"/>
              </a:spcBef>
              <a:defRPr/>
            </a:pPr>
            <a:r>
              <a:rPr lang="en-US" sz="1700" dirty="0">
                <a:solidFill>
                  <a:schemeClr val="tx1"/>
                </a:solidFill>
              </a:rPr>
              <a:t>  </a:t>
            </a:r>
          </a:p>
          <a:p>
            <a:pPr marL="228600" indent="-228600">
              <a:lnSpc>
                <a:spcPts val="2500"/>
              </a:lnSpc>
              <a:spcBef>
                <a:spcPts val="400"/>
              </a:spcBef>
              <a:defRPr/>
            </a:pPr>
            <a:endParaRPr lang="en-US" sz="1700" dirty="0">
              <a:solidFill>
                <a:schemeClr val="tx1"/>
              </a:solidFill>
            </a:endParaRPr>
          </a:p>
        </p:txBody>
      </p:sp>
      <p:sp>
        <p:nvSpPr>
          <p:cNvPr id="12295" name="Rectangle 6"/>
          <p:cNvSpPr>
            <a:spLocks/>
          </p:cNvSpPr>
          <p:nvPr/>
        </p:nvSpPr>
        <p:spPr bwMode="auto">
          <a:xfrm>
            <a:off x="1917700" y="1117600"/>
            <a:ext cx="2943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bIns="0">
            <a:spAutoFit/>
          </a:bodyPr>
          <a:lstStyle/>
          <a:p>
            <a:pPr marL="0" lvl="4">
              <a:lnSpc>
                <a:spcPts val="2500"/>
              </a:lnSpc>
              <a:spcBef>
                <a:spcPts val="400"/>
              </a:spcBef>
            </a:pPr>
            <a:r>
              <a:rPr lang="en-US" b="1">
                <a:solidFill>
                  <a:schemeClr val="tx1"/>
                </a:solidFill>
                <a:cs typeface="Arial" charset="0"/>
              </a:rPr>
              <a:t>Aandachtspunten</a:t>
            </a:r>
          </a:p>
        </p:txBody>
      </p:sp>
    </p:spTree>
    <p:extLst>
      <p:ext uri="{BB962C8B-B14F-4D97-AF65-F5344CB8AC3E}">
        <p14:creationId xmlns:p14="http://schemas.microsoft.com/office/powerpoint/2010/main" val="3249107890"/>
      </p:ext>
    </p:extLst>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smtClean="0"/>
              <a:t>ZAPs</a:t>
            </a:r>
          </a:p>
        </p:txBody>
      </p:sp>
      <p:sp>
        <p:nvSpPr>
          <p:cNvPr id="62467" name="Content Placeholder 2"/>
          <p:cNvSpPr>
            <a:spLocks noGrp="1"/>
          </p:cNvSpPr>
          <p:nvPr>
            <p:ph sz="half" idx="1"/>
          </p:nvPr>
        </p:nvSpPr>
        <p:spPr/>
        <p:txBody>
          <a:bodyPr/>
          <a:lstStyle/>
          <a:p>
            <a:pPr marL="0" indent="0" eaLnBrk="1" hangingPunct="1">
              <a:buFont typeface="Arial" charset="0"/>
              <a:buNone/>
            </a:pPr>
            <a:r>
              <a:rPr lang="en-US" altLang="en-US" noProof="1" smtClean="0"/>
              <a:t>Een IST-produktie !</a:t>
            </a:r>
          </a:p>
        </p:txBody>
      </p:sp>
      <p:pic>
        <p:nvPicPr>
          <p:cNvPr id="6246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87888" y="3200400"/>
            <a:ext cx="3959225" cy="2925763"/>
          </a:xfrm>
        </p:spPr>
      </p:pic>
    </p:spTree>
    <p:extLst>
      <p:ext uri="{BB962C8B-B14F-4D97-AF65-F5344CB8AC3E}">
        <p14:creationId xmlns:p14="http://schemas.microsoft.com/office/powerpoint/2010/main" val="352458341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ltLang="en-US" smtClean="0"/>
              <a:t>Tekenen als hulpmiddel bij leren</a:t>
            </a:r>
          </a:p>
        </p:txBody>
      </p:sp>
      <p:pic>
        <p:nvPicPr>
          <p:cNvPr id="63491" name="Content Placeholder 5" descr="2010-11-02 10.19.40.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25463" y="3200400"/>
            <a:ext cx="3352800" cy="2514600"/>
          </a:xfrm>
        </p:spPr>
      </p:pic>
      <p:pic>
        <p:nvPicPr>
          <p:cNvPr id="63492" name="Content Placeholder 4" descr="2010-11-02 10.10.24.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72138" y="3200400"/>
            <a:ext cx="2946400" cy="2209800"/>
          </a:xfrm>
        </p:spPr>
      </p:pic>
      <p:pic>
        <p:nvPicPr>
          <p:cNvPr id="7" name="Picture 6"/>
          <p:cNvPicPr/>
          <p:nvPr/>
        </p:nvPicPr>
        <p:blipFill>
          <a:blip r:embed="rId4"/>
          <a:srcRect/>
          <a:stretch>
            <a:fillRect/>
          </a:stretch>
        </p:blipFill>
        <p:spPr bwMode="auto">
          <a:xfrm>
            <a:off x="3352800" y="4724400"/>
            <a:ext cx="2895600" cy="1905000"/>
          </a:xfrm>
          <a:prstGeom prst="rect">
            <a:avLst/>
          </a:prstGeom>
          <a:solidFill>
            <a:schemeClr val="accent6">
              <a:lumMod val="20000"/>
              <a:lumOff val="80000"/>
            </a:schemeClr>
          </a:solidFill>
          <a:ln w="9525">
            <a:noFill/>
            <a:miter lim="800000"/>
            <a:headEnd/>
            <a:tailEnd/>
          </a:ln>
        </p:spPr>
      </p:pic>
    </p:spTree>
    <p:extLst>
      <p:ext uri="{BB962C8B-B14F-4D97-AF65-F5344CB8AC3E}">
        <p14:creationId xmlns:p14="http://schemas.microsoft.com/office/powerpoint/2010/main" val="2840892685"/>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Hoe </a:t>
            </a:r>
            <a:r>
              <a:rPr lang="en-US" dirty="0" err="1" smtClean="0"/>
              <a:t>kunnen</a:t>
            </a:r>
            <a:r>
              <a:rPr lang="en-US" dirty="0" smtClean="0"/>
              <a:t> we talent </a:t>
            </a:r>
            <a:r>
              <a:rPr lang="en-US" dirty="0" err="1" smtClean="0"/>
              <a:t>ontwikkelen</a:t>
            </a:r>
            <a:r>
              <a:rPr lang="en-US" dirty="0" smtClean="0"/>
              <a:t>?</a:t>
            </a:r>
            <a:endParaRPr lang="en-US" dirty="0"/>
          </a:p>
        </p:txBody>
      </p:sp>
      <p:sp>
        <p:nvSpPr>
          <p:cNvPr id="40963" name="Content Placeholder 3"/>
          <p:cNvSpPr>
            <a:spLocks noGrp="1"/>
          </p:cNvSpPr>
          <p:nvPr>
            <p:ph sz="half" idx="1"/>
          </p:nvPr>
        </p:nvSpPr>
        <p:spPr>
          <a:xfrm>
            <a:off x="457200" y="3200400"/>
            <a:ext cx="4259263" cy="2925763"/>
          </a:xfrm>
        </p:spPr>
        <p:txBody>
          <a:bodyPr/>
          <a:lstStyle/>
          <a:p>
            <a:pPr marL="0" indent="0" eaLnBrk="1" hangingPunct="1">
              <a:buFont typeface="Arial" charset="0"/>
              <a:buNone/>
              <a:defRPr/>
            </a:pPr>
            <a:r>
              <a:rPr lang="en-US" dirty="0" smtClean="0">
                <a:latin typeface="Times New Roman" pitchFamily="18" charset="0"/>
                <a:cs typeface="Times New Roman" pitchFamily="18" charset="0"/>
              </a:rPr>
              <a:t>Hoe kun je </a:t>
            </a:r>
            <a:r>
              <a:rPr lang="en-US" dirty="0" err="1" smtClean="0">
                <a:latin typeface="Times New Roman" pitchFamily="18" charset="0"/>
                <a:cs typeface="Times New Roman" pitchFamily="18" charset="0"/>
              </a:rPr>
              <a:t>hoogbegaafde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leerlingen</a:t>
            </a:r>
            <a:r>
              <a:rPr lang="en-US" dirty="0" smtClean="0">
                <a:latin typeface="Times New Roman" pitchFamily="18" charset="0"/>
                <a:cs typeface="Times New Roman" pitchFamily="18" charset="0"/>
              </a:rPr>
              <a:t>:</a:t>
            </a:r>
          </a:p>
          <a:p>
            <a:pPr eaLnBrk="1" hangingPunct="1">
              <a:defRPr/>
            </a:pPr>
            <a:r>
              <a:rPr lang="en-US" dirty="0" err="1" smtClean="0">
                <a:latin typeface="Times New Roman" pitchFamily="18" charset="0"/>
                <a:cs typeface="Times New Roman" pitchFamily="18" charset="0"/>
              </a:rPr>
              <a:t>bij</a:t>
            </a:r>
            <a:r>
              <a:rPr lang="en-US" dirty="0" smtClean="0">
                <a:latin typeface="Times New Roman" pitchFamily="18" charset="0"/>
                <a:cs typeface="Times New Roman" pitchFamily="18" charset="0"/>
              </a:rPr>
              <a:t> de les </a:t>
            </a:r>
            <a:r>
              <a:rPr lang="en-US" dirty="0" err="1" smtClean="0">
                <a:latin typeface="Times New Roman" pitchFamily="18" charset="0"/>
                <a:cs typeface="Times New Roman" pitchFamily="18" charset="0"/>
              </a:rPr>
              <a:t>houden</a:t>
            </a:r>
            <a:endParaRPr lang="en-US" dirty="0" smtClean="0">
              <a:latin typeface="Times New Roman" pitchFamily="18" charset="0"/>
              <a:cs typeface="Times New Roman" pitchFamily="18" charset="0"/>
            </a:endParaRPr>
          </a:p>
          <a:p>
            <a:pPr eaLnBrk="1" hangingPunct="1">
              <a:defRPr/>
            </a:pPr>
            <a:r>
              <a:rPr lang="en-US" dirty="0" smtClean="0">
                <a:latin typeface="Times New Roman" pitchFamily="18" charset="0"/>
                <a:cs typeface="Times New Roman" pitchFamily="18" charset="0"/>
              </a:rPr>
              <a:t>in de les </a:t>
            </a:r>
            <a:r>
              <a:rPr lang="en-US" dirty="0" err="1" smtClean="0">
                <a:latin typeface="Times New Roman" pitchFamily="18" charset="0"/>
                <a:cs typeface="Times New Roman" pitchFamily="18" charset="0"/>
              </a:rPr>
              <a:t>houden</a:t>
            </a:r>
            <a:endParaRPr lang="en-US" dirty="0" smtClean="0">
              <a:latin typeface="Times New Roman" pitchFamily="18" charset="0"/>
              <a:cs typeface="Times New Roman" pitchFamily="18" charset="0"/>
            </a:endParaRPr>
          </a:p>
          <a:p>
            <a:pPr eaLnBrk="1" hangingPunct="1">
              <a:defRPr/>
            </a:pPr>
            <a:r>
              <a:rPr lang="en-US" dirty="0" err="1">
                <a:latin typeface="Times New Roman" pitchFamily="18" charset="0"/>
                <a:cs typeface="Times New Roman" pitchFamily="18" charset="0"/>
              </a:rPr>
              <a:t>s</a:t>
            </a:r>
            <a:r>
              <a:rPr lang="en-US" dirty="0" err="1" smtClean="0">
                <a:latin typeface="Times New Roman" pitchFamily="18" charset="0"/>
                <a:cs typeface="Times New Roman" pitchFamily="18" charset="0"/>
              </a:rPr>
              <a:t>amen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laten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werken</a:t>
            </a:r>
            <a:endParaRPr lang="en-US" dirty="0" smtClean="0">
              <a:latin typeface="Times New Roman" pitchFamily="18" charset="0"/>
              <a:cs typeface="Times New Roman" pitchFamily="18" charset="0"/>
            </a:endParaRPr>
          </a:p>
          <a:p>
            <a:pPr eaLnBrk="1" hangingPunct="1">
              <a:defRPr/>
            </a:pPr>
            <a:r>
              <a:rPr lang="en-US" dirty="0" err="1" smtClean="0">
                <a:latin typeface="Times New Roman" pitchFamily="18" charset="0"/>
                <a:cs typeface="Times New Roman" pitchFamily="18" charset="0"/>
              </a:rPr>
              <a:t>laten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excelleren</a:t>
            </a:r>
            <a:endParaRPr lang="en-US" dirty="0" smtClean="0">
              <a:latin typeface="Times New Roman" pitchFamily="18" charset="0"/>
              <a:cs typeface="Times New Roman" pitchFamily="18" charset="0"/>
            </a:endParaRPr>
          </a:p>
        </p:txBody>
      </p:sp>
      <p:sp>
        <p:nvSpPr>
          <p:cNvPr id="64516" name="Content Placeholder 2"/>
          <p:cNvSpPr>
            <a:spLocks noGrp="1"/>
          </p:cNvSpPr>
          <p:nvPr>
            <p:ph sz="half" idx="2"/>
          </p:nvPr>
        </p:nvSpPr>
        <p:spPr/>
        <p:txBody>
          <a:bodyPr/>
          <a:lstStyle/>
          <a:p>
            <a:endParaRPr lang="en-US" altLang="en-US" smtClean="0"/>
          </a:p>
        </p:txBody>
      </p:sp>
      <p:pic>
        <p:nvPicPr>
          <p:cNvPr id="645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357563"/>
            <a:ext cx="3706812"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61109"/>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altLang="en-US" smtClean="0"/>
              <a:t>(beter) leren met een APA</a:t>
            </a:r>
          </a:p>
        </p:txBody>
      </p:sp>
      <p:sp>
        <p:nvSpPr>
          <p:cNvPr id="4" name="Content Placeholder 3"/>
          <p:cNvSpPr>
            <a:spLocks noGrp="1"/>
          </p:cNvSpPr>
          <p:nvPr>
            <p:ph idx="1"/>
          </p:nvPr>
        </p:nvSpPr>
        <p:spPr>
          <a:xfrm>
            <a:off x="1042988" y="3571875"/>
            <a:ext cx="4243387" cy="2624138"/>
          </a:xfrm>
        </p:spPr>
        <p:txBody>
          <a:bodyPr/>
          <a:lstStyle/>
          <a:p>
            <a:pPr marL="0" indent="0">
              <a:buFont typeface="Arial" charset="0"/>
              <a:buNone/>
              <a:defRPr/>
            </a:pPr>
            <a:r>
              <a:rPr lang="nl-NL" dirty="0" smtClean="0"/>
              <a:t>Hoe ontwerp je een motiverende APA (</a:t>
            </a:r>
            <a:r>
              <a:rPr lang="nl-NL" dirty="0" err="1"/>
              <a:t>A</a:t>
            </a:r>
            <a:r>
              <a:rPr lang="nl-NL" dirty="0" err="1" smtClean="0"/>
              <a:t>nimated</a:t>
            </a:r>
            <a:r>
              <a:rPr lang="nl-NL" dirty="0" smtClean="0"/>
              <a:t> </a:t>
            </a:r>
            <a:r>
              <a:rPr lang="nl-NL" dirty="0" err="1" smtClean="0"/>
              <a:t>Pedagogical</a:t>
            </a:r>
            <a:r>
              <a:rPr lang="nl-NL" dirty="0" smtClean="0"/>
              <a:t> Agent)?</a:t>
            </a:r>
          </a:p>
          <a:p>
            <a:pPr marL="0" indent="0">
              <a:buFont typeface="Arial" charset="0"/>
              <a:buNone/>
              <a:defRPr/>
            </a:pPr>
            <a:endParaRPr lang="nl-NL" dirty="0"/>
          </a:p>
        </p:txBody>
      </p:sp>
      <p:pic>
        <p:nvPicPr>
          <p:cNvPr id="65540" name="Picture 2" descr="Agent Emm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313" y="3571875"/>
            <a:ext cx="333375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256947"/>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altLang="en-US" smtClean="0"/>
              <a:t>(beter) leren door spelen</a:t>
            </a:r>
          </a:p>
        </p:txBody>
      </p:sp>
      <p:sp>
        <p:nvSpPr>
          <p:cNvPr id="4" name="Content Placeholder 3"/>
          <p:cNvSpPr>
            <a:spLocks noGrp="1"/>
          </p:cNvSpPr>
          <p:nvPr>
            <p:ph idx="1"/>
          </p:nvPr>
        </p:nvSpPr>
        <p:spPr>
          <a:xfrm>
            <a:off x="827088" y="3284538"/>
            <a:ext cx="4043362" cy="2841625"/>
          </a:xfrm>
        </p:spPr>
        <p:txBody>
          <a:bodyPr/>
          <a:lstStyle/>
          <a:p>
            <a:pPr marL="0" indent="0">
              <a:buFont typeface="Arial" charset="0"/>
              <a:buNone/>
              <a:defRPr/>
            </a:pPr>
            <a:r>
              <a:rPr lang="nl-NL" dirty="0" smtClean="0"/>
              <a:t>(hoe) Kunnen we games gebruiken om mensen dingen te leren?</a:t>
            </a:r>
          </a:p>
          <a:p>
            <a:pPr marL="0" indent="0">
              <a:buFont typeface="Arial" charset="0"/>
              <a:buNone/>
              <a:defRPr/>
            </a:pPr>
            <a:endParaRPr lang="nl-NL" dirty="0"/>
          </a:p>
        </p:txBody>
      </p:sp>
      <p:pic>
        <p:nvPicPr>
          <p:cNvPr id="66564" name="Afbeelding 2"/>
          <p:cNvPicPr>
            <a:picLocks noChangeAspect="1" noChangeArrowheads="1"/>
          </p:cNvPicPr>
          <p:nvPr/>
        </p:nvPicPr>
        <p:blipFill>
          <a:blip r:embed="rId2">
            <a:extLst>
              <a:ext uri="{28A0092B-C50C-407E-A947-70E740481C1C}">
                <a14:useLocalDpi xmlns:a14="http://schemas.microsoft.com/office/drawing/2010/main" val="0"/>
              </a:ext>
            </a:extLst>
          </a:blip>
          <a:srcRect r="49355" b="36978"/>
          <a:stretch>
            <a:fillRect/>
          </a:stretch>
        </p:blipFill>
        <p:spPr bwMode="auto">
          <a:xfrm>
            <a:off x="5219700" y="3284538"/>
            <a:ext cx="35814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308630"/>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noProof="1" smtClean="0"/>
              <a:t>Echte proefjes of simulaties?</a:t>
            </a:r>
          </a:p>
        </p:txBody>
      </p:sp>
      <p:pic>
        <p:nvPicPr>
          <p:cNvPr id="5" name="Content Placeholder 7"/>
          <p:cNvPicPr>
            <a:picLocks noChangeAspect="1"/>
          </p:cNvPicPr>
          <p:nvPr/>
        </p:nvPicPr>
        <p:blipFill>
          <a:blip r:embed="rId2"/>
          <a:stretch>
            <a:fillRect/>
          </a:stretch>
        </p:blipFill>
        <p:spPr bwMode="auto">
          <a:xfrm>
            <a:off x="896938" y="3429000"/>
            <a:ext cx="3597275" cy="2697163"/>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p:cNvPicPr>
            <a:picLocks noGrp="1" noChangeAspect="1"/>
          </p:cNvPicPr>
          <p:nvPr>
            <p:ph idx="1"/>
          </p:nvPr>
        </p:nvPicPr>
        <p:blipFill>
          <a:blip r:embed="rId3"/>
          <a:stretch>
            <a:fillRect/>
          </a:stretch>
        </p:blipFill>
        <p:spPr>
          <a:xfrm>
            <a:off x="4643438" y="3429000"/>
            <a:ext cx="4259262" cy="2697163"/>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0692735"/>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noProof="1" smtClean="0"/>
              <a:t>Tekstbegrip ontwikkelen</a:t>
            </a:r>
          </a:p>
        </p:txBody>
      </p:sp>
      <p:sp>
        <p:nvSpPr>
          <p:cNvPr id="68611" name="Content Placeholder 1"/>
          <p:cNvSpPr>
            <a:spLocks noGrp="1"/>
          </p:cNvSpPr>
          <p:nvPr>
            <p:ph sz="half" idx="1"/>
          </p:nvPr>
        </p:nvSpPr>
        <p:spPr>
          <a:xfrm>
            <a:off x="323850" y="3200400"/>
            <a:ext cx="4171950" cy="2925763"/>
          </a:xfrm>
        </p:spPr>
        <p:txBody>
          <a:bodyPr/>
          <a:lstStyle/>
          <a:p>
            <a:pPr marL="0" indent="0">
              <a:buFont typeface="Arial" charset="0"/>
              <a:buNone/>
            </a:pPr>
            <a:r>
              <a:rPr lang="nl-NL" altLang="en-US" smtClean="0"/>
              <a:t>Tekstbegrip is een belangrijke leesvaardigheid</a:t>
            </a:r>
          </a:p>
          <a:p>
            <a:pPr marL="0" indent="0">
              <a:buFont typeface="Arial" charset="0"/>
              <a:buNone/>
            </a:pPr>
            <a:endParaRPr lang="nl-NL" altLang="en-US" smtClean="0"/>
          </a:p>
          <a:p>
            <a:pPr marL="0" indent="0">
              <a:buFont typeface="Arial" charset="0"/>
              <a:buNone/>
            </a:pPr>
            <a:r>
              <a:rPr lang="nl-NL" altLang="en-US" smtClean="0"/>
              <a:t>Kun je dat ondersteunen door leerlingen te leren QuikScannen?</a:t>
            </a:r>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141663"/>
            <a:ext cx="3800475" cy="320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994739"/>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eaLnBrk="1" fontAlgn="auto" hangingPunct="1">
              <a:spcAft>
                <a:spcPts val="0"/>
              </a:spcAft>
              <a:defRPr/>
            </a:pPr>
            <a:r>
              <a:rPr lang="en-US" dirty="0" smtClean="0"/>
              <a:t>Na je </a:t>
            </a:r>
            <a:r>
              <a:rPr lang="en-US" dirty="0" err="1" smtClean="0"/>
              <a:t>afstuderen</a:t>
            </a:r>
            <a:endParaRPr lang="en-US" dirty="0"/>
          </a:p>
        </p:txBody>
      </p:sp>
      <p:sp>
        <p:nvSpPr>
          <p:cNvPr id="6" name="Text Placeholder 5"/>
          <p:cNvSpPr>
            <a:spLocks noGrp="1"/>
          </p:cNvSpPr>
          <p:nvPr>
            <p:ph type="body" idx="1"/>
          </p:nvPr>
        </p:nvSpPr>
        <p:spPr/>
        <p:txBody>
          <a:bodyPr rtlCol="0">
            <a:normAutofit/>
          </a:bodyPr>
          <a:lstStyle/>
          <a:p>
            <a:pPr eaLnBrk="1" fontAlgn="auto" hangingPunct="1">
              <a:spcAft>
                <a:spcPts val="0"/>
              </a:spcAft>
              <a:buFont typeface="Arial" pitchFamily="34" charset="0"/>
              <a:buNone/>
              <a:defRPr/>
            </a:pPr>
            <a:endParaRPr lang="en-US"/>
          </a:p>
        </p:txBody>
      </p:sp>
    </p:spTree>
    <p:extLst>
      <p:ext uri="{BB962C8B-B14F-4D97-AF65-F5344CB8AC3E}">
        <p14:creationId xmlns:p14="http://schemas.microsoft.com/office/powerpoint/2010/main" val="317999193"/>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http://t3.gstatic.com/images?q=tbn:ANd9GcTqn7xkOqumB-jf-pfF8woHYXVtBo1DfJZI-MtaKECSfVfFKq-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5073650"/>
            <a:ext cx="19050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2" descr="http://www.utwnte.nl/images/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714750"/>
            <a:ext cx="27051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3729038"/>
            <a:ext cx="27813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5" descr="http://www.hetrozeolifantje.nl/wp-content/uploads/2009/09/Logo-U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5005388"/>
            <a:ext cx="47625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7825" y="4792663"/>
            <a:ext cx="20955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2019300"/>
            <a:ext cx="1439863"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7825" y="2420938"/>
            <a:ext cx="6294438"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962260"/>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288" y="5851525"/>
            <a:ext cx="8280400" cy="601663"/>
          </a:xfrm>
        </p:spPr>
        <p:txBody>
          <a:bodyPr rtlCol="0">
            <a:normAutofit fontScale="90000"/>
          </a:bodyPr>
          <a:lstStyle/>
          <a:p>
            <a:pPr eaLnBrk="1" fontAlgn="auto" hangingPunct="1">
              <a:spcAft>
                <a:spcPts val="0"/>
              </a:spcAft>
              <a:defRPr/>
            </a:pPr>
            <a:r>
              <a:rPr lang="en-US" dirty="0" err="1" smtClean="0"/>
              <a:t>Studie-overzicht</a:t>
            </a:r>
            <a:r>
              <a:rPr lang="en-US" dirty="0" smtClean="0"/>
              <a:t> Start </a:t>
            </a:r>
            <a:r>
              <a:rPr lang="en-US" dirty="0" err="1" smtClean="0"/>
              <a:t>februari</a:t>
            </a:r>
            <a:r>
              <a:rPr lang="en-US" dirty="0" smtClean="0"/>
              <a:t> 2015</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770067532"/>
              </p:ext>
            </p:extLst>
          </p:nvPr>
        </p:nvGraphicFramePr>
        <p:xfrm>
          <a:off x="1043608" y="1628800"/>
          <a:ext cx="6984776" cy="4104452"/>
        </p:xfrm>
        <a:graphic>
          <a:graphicData uri="http://schemas.openxmlformats.org/drawingml/2006/table">
            <a:tbl>
              <a:tblPr/>
              <a:tblGrid>
                <a:gridCol w="1746194"/>
                <a:gridCol w="1746194"/>
                <a:gridCol w="1746194"/>
                <a:gridCol w="1746194"/>
              </a:tblGrid>
              <a:tr h="228025">
                <a:tc gridSpan="2">
                  <a:txBody>
                    <a:bodyPr/>
                    <a:lstStyle/>
                    <a:p>
                      <a:pPr algn="ctr">
                        <a:lnSpc>
                          <a:spcPct val="115000"/>
                        </a:lnSpc>
                        <a:spcAft>
                          <a:spcPts val="0"/>
                        </a:spcAft>
                      </a:pPr>
                      <a:r>
                        <a:rPr lang="nl-NL" sz="1000" b="1">
                          <a:effectLst/>
                          <a:latin typeface="Calibri"/>
                          <a:ea typeface="Times New Roman"/>
                          <a:cs typeface="Arial"/>
                        </a:rPr>
                        <a:t>Semester 2 2014-2015</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nl-NL" sz="1000" b="1">
                          <a:effectLst/>
                          <a:latin typeface="Calibri"/>
                          <a:ea typeface="Times New Roman"/>
                          <a:cs typeface="Arial"/>
                        </a:rPr>
                        <a:t>Semester 1 2015-2016</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28025">
                <a:tc>
                  <a:txBody>
                    <a:bodyPr/>
                    <a:lstStyle/>
                    <a:p>
                      <a:pPr algn="ctr">
                        <a:lnSpc>
                          <a:spcPct val="115000"/>
                        </a:lnSpc>
                        <a:spcAft>
                          <a:spcPts val="0"/>
                        </a:spcAft>
                      </a:pPr>
                      <a:r>
                        <a:rPr lang="nl-NL" sz="1000" b="1">
                          <a:effectLst/>
                          <a:latin typeface="Calibri"/>
                          <a:ea typeface="Times New Roman"/>
                          <a:cs typeface="Arial"/>
                        </a:rPr>
                        <a:t>Blok 2A</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000" b="1">
                          <a:effectLst/>
                          <a:latin typeface="Calibri"/>
                          <a:ea typeface="Times New Roman"/>
                          <a:cs typeface="Arial"/>
                        </a:rPr>
                        <a:t>Blok 2B</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000" b="1">
                          <a:effectLst/>
                          <a:latin typeface="Calibri"/>
                          <a:ea typeface="Times New Roman"/>
                          <a:cs typeface="Arial"/>
                        </a:rPr>
                        <a:t>Blok 1A</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000" b="1">
                          <a:effectLst/>
                          <a:latin typeface="Calibri"/>
                          <a:ea typeface="Times New Roman"/>
                          <a:cs typeface="Arial"/>
                        </a:rPr>
                        <a:t>Blok 1B</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25">
                <a:tc>
                  <a:txBody>
                    <a:bodyPr/>
                    <a:lstStyle/>
                    <a:p>
                      <a:pPr algn="r">
                        <a:lnSpc>
                          <a:spcPct val="115000"/>
                        </a:lnSpc>
                        <a:spcAft>
                          <a:spcPts val="0"/>
                        </a:spcAft>
                      </a:pPr>
                      <a:r>
                        <a:rPr lang="en-US" sz="1000" b="1">
                          <a:effectLst/>
                          <a:latin typeface="Calibri"/>
                          <a:ea typeface="Times New Roman"/>
                          <a:cs typeface="Arial"/>
                        </a:rPr>
                        <a:t>5EC</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r">
                        <a:lnSpc>
                          <a:spcPct val="115000"/>
                        </a:lnSpc>
                        <a:spcAft>
                          <a:spcPts val="0"/>
                        </a:spcAft>
                      </a:pPr>
                      <a:r>
                        <a:rPr lang="en-US" sz="1000" b="1">
                          <a:effectLst/>
                          <a:latin typeface="Calibri"/>
                          <a:ea typeface="Times New Roman"/>
                          <a:cs typeface="Arial"/>
                        </a:rPr>
                        <a:t>5EC</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r">
                        <a:lnSpc>
                          <a:spcPct val="115000"/>
                        </a:lnSpc>
                        <a:spcAft>
                          <a:spcPts val="0"/>
                        </a:spcAft>
                      </a:pPr>
                      <a:r>
                        <a:rPr lang="nl-NL" sz="1000" b="1">
                          <a:effectLst/>
                          <a:latin typeface="Calibri"/>
                          <a:ea typeface="Times New Roman"/>
                          <a:cs typeface="Arial"/>
                        </a:rPr>
                        <a:t>5EC</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r">
                        <a:lnSpc>
                          <a:spcPct val="115000"/>
                        </a:lnSpc>
                        <a:spcAft>
                          <a:spcPts val="0"/>
                        </a:spcAft>
                      </a:pPr>
                      <a:r>
                        <a:rPr lang="en-US" sz="1000" b="1">
                          <a:effectLst/>
                          <a:latin typeface="Calibri"/>
                          <a:ea typeface="Times New Roman"/>
                          <a:cs typeface="Arial"/>
                        </a:rPr>
                        <a:t>5EC</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r>
              <a:tr h="684076">
                <a:tc>
                  <a:txBody>
                    <a:bodyPr/>
                    <a:lstStyle/>
                    <a:p>
                      <a:pPr algn="ctr">
                        <a:lnSpc>
                          <a:spcPct val="115000"/>
                        </a:lnSpc>
                        <a:spcAft>
                          <a:spcPts val="0"/>
                        </a:spcAft>
                      </a:pPr>
                      <a:r>
                        <a:rPr lang="nl-NL" sz="1000">
                          <a:effectLst/>
                          <a:latin typeface="Calibri"/>
                          <a:ea typeface="Times New Roman"/>
                          <a:cs typeface="Arial"/>
                        </a:rPr>
                        <a:t>Diagnostiek en interventies in het onderwijs</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nl-NL" sz="1000">
                          <a:effectLst/>
                          <a:latin typeface="Calibri"/>
                          <a:ea typeface="Times New Roman"/>
                          <a:cs typeface="Arial"/>
                        </a:rPr>
                        <a:t>Leren bij volwassenen</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nl-NL" sz="1000">
                          <a:effectLst/>
                          <a:latin typeface="Calibri"/>
                          <a:ea typeface="Times New Roman"/>
                          <a:cs typeface="Arial"/>
                        </a:rPr>
                        <a:t>Learning and Instruction</a:t>
                      </a:r>
                      <a:endParaRPr lang="en-US" sz="1000">
                        <a:effectLst/>
                        <a:latin typeface="Calibri"/>
                        <a:ea typeface="Calibri"/>
                        <a:cs typeface="Times New Roman"/>
                      </a:endParaRPr>
                    </a:p>
                    <a:p>
                      <a:pPr algn="ctr">
                        <a:lnSpc>
                          <a:spcPct val="115000"/>
                        </a:lnSpc>
                        <a:spcAft>
                          <a:spcPts val="0"/>
                        </a:spcAft>
                      </a:pPr>
                      <a:r>
                        <a:rPr lang="nl-NL" sz="1000">
                          <a:effectLst/>
                          <a:latin typeface="Calibri"/>
                          <a:ea typeface="Times New Roman"/>
                          <a:cs typeface="Arial"/>
                        </a:rPr>
                        <a:t>(kernvak 1)</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nl-NL" sz="1000">
                          <a:effectLst/>
                          <a:latin typeface="Calibri"/>
                          <a:ea typeface="Times New Roman"/>
                          <a:cs typeface="Arial"/>
                        </a:rPr>
                        <a:t>Gezamenlijk onderzoeksvak</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tr>
              <a:tr h="228025">
                <a:tc>
                  <a:txBody>
                    <a:bodyPr/>
                    <a:lstStyle/>
                    <a:p>
                      <a:pPr>
                        <a:lnSpc>
                          <a:spcPct val="115000"/>
                        </a:lnSpc>
                        <a:spcAft>
                          <a:spcPts val="0"/>
                        </a:spcAft>
                      </a:pPr>
                      <a:r>
                        <a:rPr lang="nl-NL" sz="1000" b="1">
                          <a:effectLst/>
                          <a:latin typeface="Calibri"/>
                          <a:ea typeface="Times New Roman"/>
                          <a:cs typeface="Arial"/>
                        </a:rPr>
                        <a:t> 201100128</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nl-NL" sz="1000" b="1">
                          <a:effectLst/>
                          <a:latin typeface="Calibri"/>
                          <a:ea typeface="Times New Roman"/>
                          <a:cs typeface="Arial"/>
                        </a:rPr>
                        <a:t>192914070</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r>
              <a:tr h="228025">
                <a:tc>
                  <a:txBody>
                    <a:bodyPr/>
                    <a:lstStyle/>
                    <a:p>
                      <a:pPr algn="r">
                        <a:lnSpc>
                          <a:spcPct val="115000"/>
                        </a:lnSpc>
                        <a:spcAft>
                          <a:spcPts val="0"/>
                        </a:spcAft>
                      </a:pPr>
                      <a:r>
                        <a:rPr lang="en-US" sz="1000" b="1">
                          <a:effectLst/>
                          <a:latin typeface="Calibri"/>
                          <a:ea typeface="Times New Roman"/>
                          <a:cs typeface="Arial"/>
                        </a:rPr>
                        <a:t>5 EC</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r">
                        <a:lnSpc>
                          <a:spcPct val="115000"/>
                        </a:lnSpc>
                        <a:spcAft>
                          <a:spcPts val="0"/>
                        </a:spcAft>
                      </a:pPr>
                      <a:r>
                        <a:rPr lang="en-US" sz="1000" b="1">
                          <a:effectLst/>
                          <a:latin typeface="Calibri"/>
                          <a:ea typeface="Times New Roman"/>
                          <a:cs typeface="Arial"/>
                        </a:rPr>
                        <a:t>5EC</a:t>
                      </a:r>
                      <a:endParaRPr lang="en-US" sz="1000">
                        <a:effectLst/>
                        <a:latin typeface="Calibri"/>
                        <a:ea typeface="Calibri"/>
                        <a:cs typeface="Times New Roman"/>
                      </a:endParaRPr>
                    </a:p>
                    <a:p>
                      <a:pPr algn="ctr">
                        <a:lnSpc>
                          <a:spcPct val="115000"/>
                        </a:lnSpc>
                        <a:spcAft>
                          <a:spcPts val="0"/>
                        </a:spcAft>
                      </a:pPr>
                      <a:r>
                        <a:rPr lang="en-US" sz="1000">
                          <a:effectLst/>
                          <a:latin typeface="Calibri"/>
                          <a:ea typeface="Times New Roman"/>
                          <a:cs typeface="Arial"/>
                        </a:rPr>
                        <a:t>Designing Learning &amp; Performance Support </a:t>
                      </a:r>
                      <a:endParaRPr lang="en-US" sz="1000">
                        <a:effectLst/>
                        <a:latin typeface="Calibri"/>
                        <a:ea typeface="Calibri"/>
                        <a:cs typeface="Times New Roman"/>
                      </a:endParaRPr>
                    </a:p>
                    <a:p>
                      <a:pPr algn="r">
                        <a:lnSpc>
                          <a:spcPct val="115000"/>
                        </a:lnSpc>
                        <a:spcAft>
                          <a:spcPts val="0"/>
                        </a:spcAft>
                      </a:pPr>
                      <a:r>
                        <a:rPr lang="en-US" sz="1000" b="1">
                          <a:effectLst/>
                          <a:latin typeface="Calibri"/>
                          <a:ea typeface="Times New Roman"/>
                          <a:cs typeface="Arial"/>
                        </a:rPr>
                        <a:t>191970340</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912101">
                <a:tc>
                  <a:txBody>
                    <a:bodyPr/>
                    <a:lstStyle/>
                    <a:p>
                      <a:pPr algn="ctr">
                        <a:lnSpc>
                          <a:spcPct val="115000"/>
                        </a:lnSpc>
                        <a:spcAft>
                          <a:spcPts val="0"/>
                        </a:spcAft>
                      </a:pPr>
                      <a:r>
                        <a:rPr lang="en-US" sz="1000">
                          <a:effectLst/>
                          <a:latin typeface="Calibri"/>
                          <a:ea typeface="Times New Roman"/>
                          <a:cs typeface="Arial"/>
                        </a:rPr>
                        <a:t>Indien geen stage: Innovative technology-based environments</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900">
                          <a:effectLst/>
                          <a:latin typeface="Calibri"/>
                          <a:ea typeface="Times New Roman"/>
                          <a:cs typeface="Arial"/>
                        </a:rPr>
                        <a:t> </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a:lnSpc>
                          <a:spcPct val="115000"/>
                        </a:lnSpc>
                        <a:spcAft>
                          <a:spcPts val="0"/>
                        </a:spcAft>
                      </a:pPr>
                      <a:r>
                        <a:rPr lang="en-US" sz="1000">
                          <a:effectLst/>
                          <a:latin typeface="Calibri"/>
                          <a:ea typeface="Times New Roman"/>
                          <a:cs typeface="Arial"/>
                        </a:rPr>
                        <a:t> </a:t>
                      </a:r>
                      <a:endParaRPr lang="en-US" sz="1000">
                        <a:effectLst/>
                        <a:latin typeface="Calibri"/>
                        <a:ea typeface="Calibri"/>
                        <a:cs typeface="Times New Roman"/>
                      </a:endParaRPr>
                    </a:p>
                  </a:txBody>
                  <a:tcPr marL="38453" marR="38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28025">
                <a:tc>
                  <a:txBody>
                    <a:bodyPr/>
                    <a:lstStyle/>
                    <a:p>
                      <a:pP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28025">
                <a:tc>
                  <a:txBody>
                    <a:bodyPr/>
                    <a:lstStyle/>
                    <a:p>
                      <a:pP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rowSpan="2">
                  <a:txBody>
                    <a:bodyPr/>
                    <a:lstStyle/>
                    <a:p>
                      <a:pP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r">
                        <a:lnSpc>
                          <a:spcPct val="115000"/>
                        </a:lnSpc>
                        <a:spcAft>
                          <a:spcPts val="0"/>
                        </a:spcAft>
                      </a:pPr>
                      <a:r>
                        <a:rPr lang="en-US"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a:noFill/>
                    </a:lnL>
                    <a:lnR w="12700" cap="flat" cmpd="sng" algn="ctr">
                      <a:solidFill>
                        <a:srgbClr val="000000"/>
                      </a:solidFill>
                      <a:prstDash val="solid"/>
                      <a:round/>
                      <a:headEnd type="none" w="med" len="med"/>
                      <a:tailEnd type="none" w="med" len="med"/>
                    </a:lnR>
                    <a:lnT>
                      <a:noFill/>
                    </a:lnT>
                    <a:lnB>
                      <a:noFill/>
                    </a:lnB>
                  </a:tcPr>
                </a:tc>
              </a:tr>
              <a:tr h="228025">
                <a:tc>
                  <a:txBody>
                    <a:bodyPr/>
                    <a:lstStyle/>
                    <a:p>
                      <a:pPr>
                        <a:lnSpc>
                          <a:spcPct val="115000"/>
                        </a:lnSpc>
                        <a:spcAft>
                          <a:spcPts val="0"/>
                        </a:spcAft>
                      </a:pPr>
                      <a:r>
                        <a:rPr lang="en-US" sz="1000" b="1">
                          <a:effectLst/>
                          <a:latin typeface="Calibri"/>
                          <a:ea typeface="Times New Roman"/>
                          <a:cs typeface="Arial"/>
                        </a:rPr>
                        <a:t>   </a:t>
                      </a:r>
                      <a:r>
                        <a:rPr lang="nl-NL" sz="1000" b="1">
                          <a:effectLst/>
                          <a:latin typeface="Calibri"/>
                          <a:ea typeface="Times New Roman"/>
                          <a:cs typeface="Arial"/>
                        </a:rPr>
                        <a:t>Stage/start these</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r>
              <a:tr h="228025">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gridSpan="3">
                  <a:txBody>
                    <a:bodyPr/>
                    <a:lstStyle/>
                    <a:p>
                      <a:pPr algn="ctr">
                        <a:lnSpc>
                          <a:spcPct val="115000"/>
                        </a:lnSpc>
                        <a:spcAft>
                          <a:spcPts val="0"/>
                        </a:spcAft>
                      </a:pPr>
                      <a:r>
                        <a:rPr lang="nl-NL" sz="1000" b="1">
                          <a:effectLst/>
                          <a:latin typeface="Calibri"/>
                          <a:ea typeface="Times New Roman"/>
                          <a:cs typeface="Arial"/>
                        </a:rPr>
                        <a:t>these</a:t>
                      </a:r>
                      <a:endParaRPr lang="en-US" sz="1000">
                        <a:effectLst/>
                        <a:latin typeface="Calibri"/>
                        <a:ea typeface="Calibri"/>
                        <a:cs typeface="Times New Roman"/>
                      </a:endParaRPr>
                    </a:p>
                  </a:txBody>
                  <a:tcPr marL="38453" marR="38453" marT="0" marB="0" anchor="b">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r>
              <a:tr h="228025">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a:noFill/>
                    </a:lnT>
                    <a:lnB>
                      <a:noFill/>
                    </a:lnB>
                  </a:tcPr>
                </a:tc>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dash"/>
                      <a:round/>
                      <a:headEnd type="none" w="med" len="med"/>
                      <a:tailEnd type="none" w="med" len="med"/>
                    </a:lnL>
                    <a:lnR>
                      <a:noFill/>
                    </a:lnR>
                    <a:lnT>
                      <a:noFill/>
                    </a:lnT>
                    <a:lnB>
                      <a:noFill/>
                    </a:lnB>
                  </a:tcPr>
                </a:tc>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a:noFill/>
                    </a:lnL>
                    <a:lnR>
                      <a:noFill/>
                    </a:lnR>
                    <a:lnT>
                      <a:noFill/>
                    </a:lnT>
                    <a:lnB>
                      <a:noFill/>
                    </a:lnB>
                  </a:tcPr>
                </a:tc>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a:noFill/>
                    </a:lnL>
                    <a:lnR w="12700" cap="flat" cmpd="sng" algn="ctr">
                      <a:solidFill>
                        <a:srgbClr val="000000"/>
                      </a:solidFill>
                      <a:prstDash val="solid"/>
                      <a:round/>
                      <a:headEnd type="none" w="med" len="med"/>
                      <a:tailEnd type="none" w="med" len="med"/>
                    </a:lnR>
                    <a:lnT>
                      <a:noFill/>
                    </a:lnT>
                    <a:lnB>
                      <a:noFill/>
                    </a:lnB>
                  </a:tcPr>
                </a:tc>
              </a:tr>
              <a:tr h="228025">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w="12700" cap="flat" cmpd="sng" algn="ctr">
                      <a:solidFill>
                        <a:srgbClr val="000000"/>
                      </a:solidFill>
                      <a:prstDash val="dash"/>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000" b="1">
                          <a:effectLst/>
                          <a:latin typeface="Calibri"/>
                          <a:ea typeface="Times New Roman"/>
                          <a:cs typeface="Arial"/>
                        </a:rPr>
                        <a:t> </a:t>
                      </a:r>
                      <a:endParaRPr lang="en-US" sz="1000">
                        <a:effectLst/>
                        <a:latin typeface="Calibri"/>
                        <a:ea typeface="Calibri"/>
                        <a:cs typeface="Times New Roman"/>
                      </a:endParaRPr>
                    </a:p>
                  </a:txBody>
                  <a:tcPr marL="38453" marR="3845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000" b="1" dirty="0">
                          <a:effectLst/>
                          <a:latin typeface="Calibri"/>
                          <a:ea typeface="Times New Roman"/>
                          <a:cs typeface="Arial"/>
                        </a:rPr>
                        <a:t> </a:t>
                      </a:r>
                      <a:endParaRPr lang="en-US" sz="1000" dirty="0">
                        <a:effectLst/>
                        <a:latin typeface="Calibri"/>
                        <a:ea typeface="Calibri"/>
                        <a:cs typeface="Times New Roman"/>
                      </a:endParaRPr>
                    </a:p>
                  </a:txBody>
                  <a:tcPr marL="38453" marR="3845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341730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63688" y="1772816"/>
            <a:ext cx="7117512" cy="4258270"/>
          </a:xfrm>
        </p:spPr>
        <p:txBody>
          <a:bodyPr/>
          <a:lstStyle/>
          <a:p>
            <a:endParaRPr lang="nl-NL" b="1" dirty="0" smtClean="0"/>
          </a:p>
          <a:p>
            <a:endParaRPr lang="nl-NL" b="1" dirty="0" smtClean="0"/>
          </a:p>
          <a:p>
            <a:r>
              <a:rPr lang="nl-NL" b="1" dirty="0" smtClean="0"/>
              <a:t>H 1: </a:t>
            </a:r>
          </a:p>
          <a:p>
            <a:r>
              <a:rPr lang="nl-NL" dirty="0" smtClean="0"/>
              <a:t>Cognitieve belasting is hoger tijdens het liegen dan het vertellen van de waarheid. </a:t>
            </a:r>
          </a:p>
          <a:p>
            <a:endParaRPr lang="nl-NL" dirty="0" smtClean="0"/>
          </a:p>
          <a:p>
            <a:r>
              <a:rPr lang="nl-NL" b="1" dirty="0" smtClean="0"/>
              <a:t>H 2: </a:t>
            </a:r>
          </a:p>
          <a:p>
            <a:r>
              <a:rPr lang="nl-NL" dirty="0" smtClean="0"/>
              <a:t>Cognitieve belasting is hoger tijdens waarheid vertellen met een intentie om op 1 vraag te liegen, dan de gehele tijd de waarheid vertellen </a:t>
            </a:r>
          </a:p>
          <a:p>
            <a:endParaRPr lang="nl-NL" dirty="0" smtClean="0"/>
          </a:p>
          <a:p>
            <a:endParaRPr lang="nl-NL" dirty="0"/>
          </a:p>
        </p:txBody>
      </p:sp>
      <p:sp>
        <p:nvSpPr>
          <p:cNvPr id="4" name="Slide Number Placeholder 3"/>
          <p:cNvSpPr>
            <a:spLocks noGrp="1"/>
          </p:cNvSpPr>
          <p:nvPr>
            <p:ph type="sldNum" sz="quarter" idx="12"/>
          </p:nvPr>
        </p:nvSpPr>
        <p:spPr/>
        <p:txBody>
          <a:bodyPr/>
          <a:lstStyle/>
          <a:p>
            <a:fld id="{13C9CC7F-86E1-48DE-82DC-E9AC50D04532}" type="slidenum">
              <a:rPr lang="en-US" smtClean="0">
                <a:solidFill>
                  <a:srgbClr val="000000"/>
                </a:solidFill>
              </a:rPr>
              <a:pPr/>
              <a:t>11</a:t>
            </a:fld>
            <a:endParaRPr lang="en-US" dirty="0">
              <a:solidFill>
                <a:srgbClr val="000000"/>
              </a:solidFill>
            </a:endParaRPr>
          </a:p>
        </p:txBody>
      </p:sp>
      <p:sp>
        <p:nvSpPr>
          <p:cNvPr id="5" name="Text Placeholder 4"/>
          <p:cNvSpPr>
            <a:spLocks noGrp="1"/>
          </p:cNvSpPr>
          <p:nvPr>
            <p:ph type="body" sz="quarter" idx="13"/>
          </p:nvPr>
        </p:nvSpPr>
        <p:spPr>
          <a:xfrm>
            <a:off x="1547664" y="836712"/>
            <a:ext cx="6551242" cy="732985"/>
          </a:xfrm>
        </p:spPr>
        <p:txBody>
          <a:bodyPr/>
          <a:lstStyle/>
          <a:p>
            <a:endParaRPr lang="nl-NL" dirty="0" smtClean="0"/>
          </a:p>
          <a:p>
            <a:endParaRPr lang="nl-NL" dirty="0"/>
          </a:p>
          <a:p>
            <a:r>
              <a:rPr lang="nl-NL" dirty="0" smtClean="0"/>
              <a:t>Voorbeeld: </a:t>
            </a:r>
          </a:p>
          <a:p>
            <a:r>
              <a:rPr lang="nl-NL" dirty="0" smtClean="0"/>
              <a:t>Onderzoek naar leugendetectie</a:t>
            </a:r>
          </a:p>
          <a:p>
            <a:endParaRPr lang="nl-NL" dirty="0" smtClean="0"/>
          </a:p>
          <a:p>
            <a:r>
              <a:rPr lang="nl-NL" sz="1800" dirty="0" smtClean="0"/>
              <a:t>Kunnen we zien wanneer iemand gaat liegen?</a:t>
            </a:r>
            <a:endParaRPr lang="nl-NL" sz="1800" dirty="0"/>
          </a:p>
        </p:txBody>
      </p:sp>
      <p:pic>
        <p:nvPicPr>
          <p:cNvPr id="68610" name="Picture 2" descr="http://t1.gstatic.com/images?q=tbn:ANd9GcTt1fKdwGZyma1VYLPnR_zWB8W_a3cwKOQMZPSa55ifY10dnEz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188640"/>
            <a:ext cx="2144358" cy="2512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4036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6020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5650" y="1844675"/>
            <a:ext cx="8208963" cy="3883025"/>
          </a:xfrm>
        </p:spPr>
        <p:txBody>
          <a:bodyPr rtlCol="0">
            <a:normAutofit fontScale="90000"/>
          </a:bodyPr>
          <a:lstStyle/>
          <a:p>
            <a:pPr eaLnBrk="1" fontAlgn="auto" hangingPunct="1">
              <a:spcAft>
                <a:spcPts val="0"/>
              </a:spcAft>
              <a:defRPr/>
            </a:pPr>
            <a:r>
              <a:rPr lang="en-US" sz="3600" dirty="0" smtClean="0"/>
              <a:t>Meer </a:t>
            </a:r>
            <a:r>
              <a:rPr lang="en-US" sz="3600" dirty="0" err="1" smtClean="0"/>
              <a:t>weten</a:t>
            </a:r>
            <a:r>
              <a:rPr lang="en-US" sz="3600" dirty="0" smtClean="0"/>
              <a:t>? </a:t>
            </a:r>
            <a:br>
              <a:rPr lang="en-US" sz="3600" dirty="0" smtClean="0"/>
            </a:br>
            <a:r>
              <a:rPr lang="en-US" sz="3600" dirty="0" smtClean="0"/>
              <a:t>Coordinator: </a:t>
            </a:r>
            <a:r>
              <a:rPr lang="en-US" sz="3600" dirty="0" err="1" smtClean="0"/>
              <a:t>hans</a:t>
            </a:r>
            <a:r>
              <a:rPr lang="en-US" sz="3600" dirty="0" smtClean="0"/>
              <a:t> van der Meij</a:t>
            </a:r>
            <a:r>
              <a:rPr lang="en-US" sz="3600" dirty="0"/>
              <a:t/>
            </a:r>
            <a:br>
              <a:rPr lang="en-US" sz="3600" dirty="0"/>
            </a:br>
            <a:r>
              <a:rPr lang="en-US" sz="3600" dirty="0" smtClean="0"/>
              <a:t/>
            </a:r>
            <a:br>
              <a:rPr lang="en-US" sz="3600" dirty="0" smtClean="0"/>
            </a:br>
            <a:r>
              <a:rPr lang="en-US" sz="3600" dirty="0" smtClean="0"/>
              <a:t>ILO-website</a:t>
            </a:r>
            <a:r>
              <a:rPr lang="en-US" sz="3600" dirty="0"/>
              <a:t>: http://www.ilo.gw.utwente.nl/ilo</a:t>
            </a:r>
            <a:r>
              <a:rPr lang="en-US" sz="3600" dirty="0" smtClean="0"/>
              <a:t>/</a:t>
            </a:r>
            <a:br>
              <a:rPr lang="en-US" sz="3600" dirty="0" smtClean="0"/>
            </a:br>
            <a:r>
              <a:rPr lang="en-US" sz="3600" dirty="0"/>
              <a:t/>
            </a:r>
            <a:br>
              <a:rPr lang="en-US" sz="3600" dirty="0"/>
            </a:br>
            <a:r>
              <a:rPr lang="en-US" sz="3600" dirty="0" smtClean="0"/>
              <a:t>Stage-</a:t>
            </a:r>
            <a:r>
              <a:rPr lang="en-US" sz="3600" dirty="0" err="1" smtClean="0"/>
              <a:t>informatie</a:t>
            </a:r>
            <a:r>
              <a:rPr lang="en-US" sz="3600" dirty="0" smtClean="0"/>
              <a:t>:</a:t>
            </a:r>
            <a:r>
              <a:rPr lang="en-US" sz="3600" dirty="0"/>
              <a:t/>
            </a:r>
            <a:br>
              <a:rPr lang="en-US" sz="3600" dirty="0"/>
            </a:br>
            <a:r>
              <a:rPr lang="en-US" sz="3600" dirty="0"/>
              <a:t>http://www.utwente.nl/psy/stageweb/</a:t>
            </a:r>
          </a:p>
        </p:txBody>
      </p:sp>
    </p:spTree>
    <p:extLst>
      <p:ext uri="{BB962C8B-B14F-4D97-AF65-F5344CB8AC3E}">
        <p14:creationId xmlns:p14="http://schemas.microsoft.com/office/powerpoint/2010/main" val="259453224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C9CC7F-86E1-48DE-82DC-E9AC50D04532}" type="slidenum">
              <a:rPr lang="nl-NL" smtClean="0">
                <a:solidFill>
                  <a:srgbClr val="000000"/>
                </a:solidFill>
              </a:rPr>
              <a:pPr/>
              <a:t>12</a:t>
            </a:fld>
            <a:endParaRPr lang="nl-NL">
              <a:solidFill>
                <a:srgbClr val="000000"/>
              </a:solidFill>
            </a:endParaRPr>
          </a:p>
        </p:txBody>
      </p:sp>
      <p:sp>
        <p:nvSpPr>
          <p:cNvPr id="5" name="Text Placeholder 4"/>
          <p:cNvSpPr>
            <a:spLocks noGrp="1"/>
          </p:cNvSpPr>
          <p:nvPr>
            <p:ph type="body" sz="quarter" idx="13"/>
          </p:nvPr>
        </p:nvSpPr>
        <p:spPr/>
        <p:txBody>
          <a:bodyPr/>
          <a:lstStyle/>
          <a:p>
            <a:r>
              <a:rPr lang="nl-NL" dirty="0" smtClean="0"/>
              <a:t>Cognitieve belasting</a:t>
            </a:r>
            <a:endParaRPr lang="nl-NL" dirty="0"/>
          </a:p>
        </p:txBody>
      </p:sp>
      <p:sp>
        <p:nvSpPr>
          <p:cNvPr id="6" name="Text Placeholder 5"/>
          <p:cNvSpPr>
            <a:spLocks noGrp="1"/>
          </p:cNvSpPr>
          <p:nvPr>
            <p:ph type="body" sz="quarter" idx="14"/>
          </p:nvPr>
        </p:nvSpPr>
        <p:spPr/>
        <p:txBody>
          <a:bodyPr/>
          <a:lstStyle/>
          <a:p>
            <a:r>
              <a:rPr lang="nl-NL" dirty="0" smtClean="0"/>
              <a:t>Huidgeleiding als indicator voor cognitieve belasting </a:t>
            </a:r>
            <a:endParaRPr lang="nl-NL" dirty="0"/>
          </a:p>
        </p:txBody>
      </p:sp>
      <p:pic>
        <p:nvPicPr>
          <p:cNvPr id="7" name="Picture 3"/>
          <p:cNvPicPr>
            <a:picLocks noChangeAspect="1" noChangeArrowheads="1"/>
          </p:cNvPicPr>
          <p:nvPr/>
        </p:nvPicPr>
        <p:blipFill>
          <a:blip r:embed="rId3" cstate="print"/>
          <a:srcRect l="42525" t="44099" r="43981" b="44001"/>
          <a:stretch>
            <a:fillRect/>
          </a:stretch>
        </p:blipFill>
        <p:spPr bwMode="auto">
          <a:xfrm>
            <a:off x="6588224" y="2441110"/>
            <a:ext cx="2322593" cy="1152128"/>
          </a:xfrm>
          <a:prstGeom prst="rect">
            <a:avLst/>
          </a:prstGeom>
          <a:noFill/>
          <a:ln w="9525">
            <a:noFill/>
            <a:miter lim="800000"/>
            <a:headEnd/>
            <a:tailEnd/>
          </a:ln>
        </p:spPr>
      </p:pic>
      <p:pic>
        <p:nvPicPr>
          <p:cNvPr id="47106" name="Picture 2"/>
          <p:cNvPicPr>
            <a:picLocks noChangeAspect="1" noChangeArrowheads="1"/>
          </p:cNvPicPr>
          <p:nvPr/>
        </p:nvPicPr>
        <p:blipFill>
          <a:blip r:embed="rId4" cstate="print"/>
          <a:srcRect l="19488" t="37533" r="56100" b="29567"/>
          <a:stretch>
            <a:fillRect/>
          </a:stretch>
        </p:blipFill>
        <p:spPr bwMode="auto">
          <a:xfrm>
            <a:off x="755576" y="2134597"/>
            <a:ext cx="1895189" cy="1436675"/>
          </a:xfrm>
          <a:prstGeom prst="rect">
            <a:avLst/>
          </a:prstGeom>
          <a:noFill/>
          <a:ln w="9525">
            <a:noFill/>
            <a:miter lim="800000"/>
            <a:headEnd/>
            <a:tailEnd/>
          </a:ln>
        </p:spPr>
      </p:pic>
      <p:cxnSp>
        <p:nvCxnSpPr>
          <p:cNvPr id="12" name="Straight Arrow Connector 11"/>
          <p:cNvCxnSpPr/>
          <p:nvPr/>
        </p:nvCxnSpPr>
        <p:spPr>
          <a:xfrm>
            <a:off x="2843808" y="2945166"/>
            <a:ext cx="720080" cy="0"/>
          </a:xfrm>
          <a:prstGeom prst="straightConnector1">
            <a:avLst/>
          </a:prstGeom>
          <a:ln w="635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724128" y="2945166"/>
            <a:ext cx="720080" cy="0"/>
          </a:xfrm>
          <a:prstGeom prst="straightConnector1">
            <a:avLst/>
          </a:prstGeom>
          <a:ln w="635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9552" y="4366845"/>
            <a:ext cx="2376264" cy="923330"/>
          </a:xfrm>
          <a:prstGeom prst="rect">
            <a:avLst/>
          </a:prstGeom>
          <a:noFill/>
        </p:spPr>
        <p:txBody>
          <a:bodyPr wrap="square" rtlCol="0">
            <a:spAutoFit/>
          </a:bodyPr>
          <a:lstStyle/>
          <a:p>
            <a:pPr algn="ctr"/>
            <a:r>
              <a:rPr lang="nl-NL" sz="1800" dirty="0">
                <a:ea typeface="+mn-ea"/>
                <a:cs typeface="+mn-cs"/>
              </a:rPr>
              <a:t>Als cognitieve belasting omhoog gaat…</a:t>
            </a:r>
          </a:p>
        </p:txBody>
      </p:sp>
      <p:sp>
        <p:nvSpPr>
          <p:cNvPr id="18" name="TextBox 17"/>
          <p:cNvSpPr txBox="1"/>
          <p:nvPr/>
        </p:nvSpPr>
        <p:spPr>
          <a:xfrm>
            <a:off x="3563888" y="4294837"/>
            <a:ext cx="2304256" cy="646331"/>
          </a:xfrm>
          <a:prstGeom prst="rect">
            <a:avLst/>
          </a:prstGeom>
          <a:noFill/>
        </p:spPr>
        <p:txBody>
          <a:bodyPr wrap="square" rtlCol="0">
            <a:spAutoFit/>
          </a:bodyPr>
          <a:lstStyle/>
          <a:p>
            <a:pPr algn="ctr"/>
            <a:r>
              <a:rPr lang="nl-NL" sz="1800">
                <a:ea typeface="+mn-ea"/>
                <a:cs typeface="+mn-cs"/>
              </a:rPr>
              <a:t>…stijgt de huidgeleiding</a:t>
            </a:r>
          </a:p>
        </p:txBody>
      </p:sp>
      <p:sp>
        <p:nvSpPr>
          <p:cNvPr id="19" name="TextBox 18"/>
          <p:cNvSpPr txBox="1"/>
          <p:nvPr/>
        </p:nvSpPr>
        <p:spPr>
          <a:xfrm>
            <a:off x="6588224" y="4222829"/>
            <a:ext cx="2376264" cy="646331"/>
          </a:xfrm>
          <a:prstGeom prst="rect">
            <a:avLst/>
          </a:prstGeom>
          <a:noFill/>
        </p:spPr>
        <p:txBody>
          <a:bodyPr wrap="square" rtlCol="0">
            <a:spAutoFit/>
          </a:bodyPr>
          <a:lstStyle/>
          <a:p>
            <a:pPr algn="ctr"/>
            <a:r>
              <a:rPr lang="nl-NL" sz="1800" dirty="0">
                <a:ea typeface="+mn-ea"/>
                <a:cs typeface="+mn-cs"/>
              </a:rPr>
              <a:t>.. En dit kunnen wij meten met sensoren</a:t>
            </a:r>
          </a:p>
        </p:txBody>
      </p:sp>
      <p:pic>
        <p:nvPicPr>
          <p:cNvPr id="47108" name="Picture 4" descr="http://home.diefenbachgasse.at/milanovic/schweiss.jpg"/>
          <p:cNvPicPr>
            <a:picLocks noChangeAspect="1" noChangeArrowheads="1"/>
          </p:cNvPicPr>
          <p:nvPr/>
        </p:nvPicPr>
        <p:blipFill>
          <a:blip r:embed="rId5" cstate="print"/>
          <a:srcRect/>
          <a:stretch>
            <a:fillRect/>
          </a:stretch>
        </p:blipFill>
        <p:spPr bwMode="auto">
          <a:xfrm>
            <a:off x="3563888" y="1918573"/>
            <a:ext cx="2088232" cy="1997743"/>
          </a:xfrm>
          <a:prstGeom prst="rect">
            <a:avLst/>
          </a:prstGeom>
          <a:noFill/>
        </p:spPr>
      </p:pic>
      <p:sp>
        <p:nvSpPr>
          <p:cNvPr id="15" name="Rectangle 14"/>
          <p:cNvSpPr/>
          <p:nvPr/>
        </p:nvSpPr>
        <p:spPr>
          <a:xfrm>
            <a:off x="1763688" y="5517232"/>
            <a:ext cx="6192688" cy="872034"/>
          </a:xfrm>
          <a:prstGeom prst="rect">
            <a:avLst/>
          </a:prstGeom>
        </p:spPr>
        <p:txBody>
          <a:bodyPr wrap="square">
            <a:spAutoFit/>
          </a:bodyPr>
          <a:lstStyle/>
          <a:p>
            <a:pPr algn="ctr">
              <a:lnSpc>
                <a:spcPct val="150000"/>
              </a:lnSpc>
            </a:pPr>
            <a:r>
              <a:rPr lang="nl-NL" sz="1800" i="1" dirty="0">
                <a:ea typeface="+mn-ea"/>
                <a:cs typeface="+mn-cs"/>
              </a:rPr>
              <a:t>Deelnemers dragen de sensoren tijdens het hele experiment </a:t>
            </a:r>
          </a:p>
        </p:txBody>
      </p:sp>
    </p:spTree>
    <p:extLst>
      <p:ext uri="{BB962C8B-B14F-4D97-AF65-F5344CB8AC3E}">
        <p14:creationId xmlns:p14="http://schemas.microsoft.com/office/powerpoint/2010/main" val="3239664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C9CC7F-86E1-48DE-82DC-E9AC50D04532}" type="slidenum">
              <a:rPr lang="nl-NL" smtClean="0">
                <a:solidFill>
                  <a:srgbClr val="000000"/>
                </a:solidFill>
              </a:rPr>
              <a:pPr/>
              <a:t>13</a:t>
            </a:fld>
            <a:endParaRPr lang="nl-NL">
              <a:solidFill>
                <a:srgbClr val="000000"/>
              </a:solidFill>
            </a:endParaRPr>
          </a:p>
        </p:txBody>
      </p:sp>
      <p:sp>
        <p:nvSpPr>
          <p:cNvPr id="5" name="Text Placeholder 4"/>
          <p:cNvSpPr>
            <a:spLocks noGrp="1"/>
          </p:cNvSpPr>
          <p:nvPr>
            <p:ph type="body" sz="quarter" idx="13"/>
          </p:nvPr>
        </p:nvSpPr>
        <p:spPr/>
        <p:txBody>
          <a:bodyPr/>
          <a:lstStyle/>
          <a:p>
            <a:r>
              <a:rPr lang="nl-NL" dirty="0" smtClean="0"/>
              <a:t>Resultaten Studie 2</a:t>
            </a:r>
            <a:endParaRPr lang="nl-NL" dirty="0"/>
          </a:p>
        </p:txBody>
      </p:sp>
      <p:sp>
        <p:nvSpPr>
          <p:cNvPr id="6" name="Text Placeholder 5"/>
          <p:cNvSpPr>
            <a:spLocks noGrp="1"/>
          </p:cNvSpPr>
          <p:nvPr>
            <p:ph type="body" sz="quarter" idx="14"/>
          </p:nvPr>
        </p:nvSpPr>
        <p:spPr/>
        <p:txBody>
          <a:bodyPr/>
          <a:lstStyle/>
          <a:p>
            <a:r>
              <a:rPr lang="nl-NL" dirty="0" smtClean="0"/>
              <a:t>Hypotheses 1 en 2</a:t>
            </a:r>
            <a:endParaRPr lang="nl-NL" dirty="0"/>
          </a:p>
        </p:txBody>
      </p:sp>
      <p:graphicFrame>
        <p:nvGraphicFramePr>
          <p:cNvPr id="9" name="Chart Placeholder 15"/>
          <p:cNvGraphicFramePr>
            <a:graphicFrameLocks/>
          </p:cNvGraphicFramePr>
          <p:nvPr>
            <p:extLst>
              <p:ext uri="{D42A27DB-BD31-4B8C-83A1-F6EECF244321}">
                <p14:modId xmlns:p14="http://schemas.microsoft.com/office/powerpoint/2010/main" val="1677992201"/>
              </p:ext>
            </p:extLst>
          </p:nvPr>
        </p:nvGraphicFramePr>
        <p:xfrm>
          <a:off x="539552" y="1916832"/>
          <a:ext cx="4176464"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179512" y="3512079"/>
            <a:ext cx="471604" cy="369332"/>
          </a:xfrm>
          <a:prstGeom prst="rect">
            <a:avLst/>
          </a:prstGeom>
        </p:spPr>
        <p:txBody>
          <a:bodyPr wrap="none">
            <a:spAutoFit/>
          </a:bodyPr>
          <a:lstStyle/>
          <a:p>
            <a:r>
              <a:rPr lang="el-GR" sz="1800" dirty="0">
                <a:ea typeface="+mn-ea"/>
                <a:cs typeface="+mn-cs"/>
              </a:rPr>
              <a:t>μ</a:t>
            </a:r>
            <a:r>
              <a:rPr lang="de-DE" sz="1800" dirty="0">
                <a:ea typeface="+mn-ea"/>
                <a:cs typeface="+mn-cs"/>
              </a:rPr>
              <a:t>S</a:t>
            </a:r>
            <a:endParaRPr lang="nl-NL" sz="1800" dirty="0">
              <a:ea typeface="+mn-ea"/>
              <a:cs typeface="+mn-cs"/>
            </a:endParaRPr>
          </a:p>
        </p:txBody>
      </p:sp>
      <p:pic>
        <p:nvPicPr>
          <p:cNvPr id="13" name="Picture 4"/>
          <p:cNvPicPr>
            <a:picLocks noChangeAspect="1" noChangeArrowheads="1"/>
          </p:cNvPicPr>
          <p:nvPr/>
        </p:nvPicPr>
        <p:blipFill>
          <a:blip r:embed="rId4" cstate="print"/>
          <a:srcRect l="62257" t="39984" r="28887" b="39344"/>
          <a:stretch>
            <a:fillRect/>
          </a:stretch>
        </p:blipFill>
        <p:spPr bwMode="auto">
          <a:xfrm>
            <a:off x="4644008" y="2924944"/>
            <a:ext cx="1152128" cy="1512168"/>
          </a:xfrm>
          <a:prstGeom prst="rect">
            <a:avLst/>
          </a:prstGeom>
          <a:noFill/>
          <a:ln w="9525">
            <a:noFill/>
            <a:miter lim="800000"/>
            <a:headEnd/>
            <a:tailEnd/>
          </a:ln>
        </p:spPr>
      </p:pic>
      <p:sp>
        <p:nvSpPr>
          <p:cNvPr id="12" name="TextBox 11"/>
          <p:cNvSpPr txBox="1"/>
          <p:nvPr/>
        </p:nvSpPr>
        <p:spPr>
          <a:xfrm>
            <a:off x="6047656" y="1988840"/>
            <a:ext cx="3096344" cy="3277820"/>
          </a:xfrm>
          <a:prstGeom prst="rect">
            <a:avLst/>
          </a:prstGeom>
          <a:noFill/>
        </p:spPr>
        <p:txBody>
          <a:bodyPr wrap="square" rtlCol="0">
            <a:spAutoFit/>
          </a:bodyPr>
          <a:lstStyle/>
          <a:p>
            <a:pPr>
              <a:lnSpc>
                <a:spcPct val="150000"/>
              </a:lnSpc>
            </a:pPr>
            <a:r>
              <a:rPr lang="nl-NL" sz="1800" dirty="0" err="1">
                <a:ea typeface="+mn-ea"/>
                <a:cs typeface="+mn-cs"/>
              </a:rPr>
              <a:t>Repeated</a:t>
            </a:r>
            <a:r>
              <a:rPr lang="nl-NL" sz="1800" dirty="0">
                <a:ea typeface="+mn-ea"/>
                <a:cs typeface="+mn-cs"/>
              </a:rPr>
              <a:t> </a:t>
            </a:r>
            <a:r>
              <a:rPr lang="nl-NL" sz="1800" dirty="0" err="1">
                <a:ea typeface="+mn-ea"/>
                <a:cs typeface="+mn-cs"/>
              </a:rPr>
              <a:t>measures</a:t>
            </a:r>
            <a:r>
              <a:rPr lang="nl-NL" sz="1800" dirty="0">
                <a:ea typeface="+mn-ea"/>
                <a:cs typeface="+mn-cs"/>
              </a:rPr>
              <a:t> ANOVA</a:t>
            </a:r>
          </a:p>
          <a:p>
            <a:pPr>
              <a:lnSpc>
                <a:spcPct val="150000"/>
              </a:lnSpc>
            </a:pPr>
            <a:r>
              <a:rPr lang="nl-NL" sz="1800" i="1" dirty="0">
                <a:ea typeface="+mn-ea"/>
                <a:cs typeface="+mn-cs"/>
              </a:rPr>
              <a:t>F</a:t>
            </a:r>
            <a:r>
              <a:rPr lang="nl-NL" sz="1800" dirty="0">
                <a:ea typeface="+mn-ea"/>
                <a:cs typeface="+mn-cs"/>
              </a:rPr>
              <a:t> (2, 90) = 18.53, </a:t>
            </a:r>
            <a:r>
              <a:rPr lang="nl-NL" sz="1800" i="1" dirty="0">
                <a:ea typeface="+mn-ea"/>
                <a:cs typeface="+mn-cs"/>
              </a:rPr>
              <a:t>p</a:t>
            </a:r>
            <a:r>
              <a:rPr lang="nl-NL" sz="1800" dirty="0">
                <a:ea typeface="+mn-ea"/>
                <a:cs typeface="+mn-cs"/>
              </a:rPr>
              <a:t> &lt; .01</a:t>
            </a:r>
          </a:p>
          <a:p>
            <a:pPr>
              <a:lnSpc>
                <a:spcPct val="150000"/>
              </a:lnSpc>
            </a:pPr>
            <a:endParaRPr lang="nl-NL" sz="1800" dirty="0">
              <a:ea typeface="+mn-ea"/>
              <a:cs typeface="+mn-cs"/>
            </a:endParaRPr>
          </a:p>
          <a:p>
            <a:pPr>
              <a:lnSpc>
                <a:spcPct val="150000"/>
              </a:lnSpc>
            </a:pPr>
            <a:r>
              <a:rPr lang="nl-NL" sz="1800" dirty="0">
                <a:ea typeface="+mn-ea"/>
                <a:cs typeface="+mn-cs"/>
              </a:rPr>
              <a:t>Significante verschil</a:t>
            </a:r>
          </a:p>
          <a:p>
            <a:pPr>
              <a:lnSpc>
                <a:spcPct val="150000"/>
              </a:lnSpc>
            </a:pPr>
            <a:r>
              <a:rPr lang="nl-NL" sz="1800" dirty="0">
                <a:ea typeface="+mn-ea"/>
                <a:cs typeface="+mn-cs"/>
              </a:rPr>
              <a:t>= Ongelijke letters</a:t>
            </a:r>
          </a:p>
          <a:p>
            <a:pPr>
              <a:lnSpc>
                <a:spcPct val="150000"/>
              </a:lnSpc>
            </a:pPr>
            <a:endParaRPr lang="nl-NL" sz="1800" dirty="0">
              <a:ea typeface="+mn-ea"/>
              <a:cs typeface="+mn-cs"/>
            </a:endParaRPr>
          </a:p>
          <a:p>
            <a:pPr>
              <a:lnSpc>
                <a:spcPct val="150000"/>
              </a:lnSpc>
            </a:pPr>
            <a:endParaRPr lang="en-US" sz="1800" dirty="0">
              <a:ea typeface="+mn-ea"/>
              <a:cs typeface="+mn-cs"/>
            </a:endParaRPr>
          </a:p>
          <a:p>
            <a:endParaRPr lang="en-US" sz="1800" dirty="0">
              <a:ea typeface="+mn-ea"/>
              <a:cs typeface="+mn-cs"/>
            </a:endParaRPr>
          </a:p>
        </p:txBody>
      </p:sp>
      <p:sp>
        <p:nvSpPr>
          <p:cNvPr id="14" name="TextBox 13"/>
          <p:cNvSpPr txBox="1"/>
          <p:nvPr/>
        </p:nvSpPr>
        <p:spPr>
          <a:xfrm>
            <a:off x="2339752" y="4725144"/>
            <a:ext cx="144016" cy="276999"/>
          </a:xfrm>
          <a:prstGeom prst="rect">
            <a:avLst/>
          </a:prstGeom>
          <a:noFill/>
        </p:spPr>
        <p:txBody>
          <a:bodyPr wrap="square" lIns="0" tIns="0" rIns="0" bIns="0" rtlCol="0">
            <a:spAutoFit/>
          </a:bodyPr>
          <a:lstStyle/>
          <a:p>
            <a:r>
              <a:rPr lang="en-US" sz="1800" dirty="0">
                <a:ea typeface="+mn-ea"/>
                <a:cs typeface="+mn-cs"/>
              </a:rPr>
              <a:t>A</a:t>
            </a:r>
            <a:endParaRPr lang="nl-NL" sz="1800" dirty="0">
              <a:ea typeface="+mn-ea"/>
              <a:cs typeface="+mn-cs"/>
            </a:endParaRPr>
          </a:p>
        </p:txBody>
      </p:sp>
      <p:sp>
        <p:nvSpPr>
          <p:cNvPr id="15" name="TextBox 14"/>
          <p:cNvSpPr txBox="1"/>
          <p:nvPr/>
        </p:nvSpPr>
        <p:spPr>
          <a:xfrm>
            <a:off x="3059832" y="4149080"/>
            <a:ext cx="144016" cy="276999"/>
          </a:xfrm>
          <a:prstGeom prst="rect">
            <a:avLst/>
          </a:prstGeom>
          <a:noFill/>
        </p:spPr>
        <p:txBody>
          <a:bodyPr wrap="square" lIns="0" tIns="0" rIns="0" bIns="0" rtlCol="0">
            <a:spAutoFit/>
          </a:bodyPr>
          <a:lstStyle/>
          <a:p>
            <a:r>
              <a:rPr lang="en-US" sz="1800" dirty="0">
                <a:ea typeface="+mn-ea"/>
                <a:cs typeface="+mn-cs"/>
              </a:rPr>
              <a:t>B</a:t>
            </a:r>
            <a:endParaRPr lang="nl-NL" sz="1800" dirty="0">
              <a:ea typeface="+mn-ea"/>
              <a:cs typeface="+mn-cs"/>
            </a:endParaRPr>
          </a:p>
        </p:txBody>
      </p:sp>
      <p:sp>
        <p:nvSpPr>
          <p:cNvPr id="16" name="TextBox 15"/>
          <p:cNvSpPr txBox="1"/>
          <p:nvPr/>
        </p:nvSpPr>
        <p:spPr>
          <a:xfrm>
            <a:off x="3851920" y="2348880"/>
            <a:ext cx="144016" cy="276999"/>
          </a:xfrm>
          <a:prstGeom prst="rect">
            <a:avLst/>
          </a:prstGeom>
          <a:noFill/>
        </p:spPr>
        <p:txBody>
          <a:bodyPr wrap="square" lIns="0" tIns="0" rIns="0" bIns="0" rtlCol="0">
            <a:spAutoFit/>
          </a:bodyPr>
          <a:lstStyle/>
          <a:p>
            <a:r>
              <a:rPr lang="en-US" sz="1800" dirty="0">
                <a:ea typeface="+mn-ea"/>
                <a:cs typeface="+mn-cs"/>
              </a:rPr>
              <a:t>C</a:t>
            </a:r>
            <a:endParaRPr lang="nl-NL" sz="1800" dirty="0">
              <a:ea typeface="+mn-ea"/>
              <a:cs typeface="+mn-cs"/>
            </a:endParaRPr>
          </a:p>
        </p:txBody>
      </p:sp>
    </p:spTree>
    <p:extLst>
      <p:ext uri="{BB962C8B-B14F-4D97-AF65-F5344CB8AC3E}">
        <p14:creationId xmlns:p14="http://schemas.microsoft.com/office/powerpoint/2010/main" val="2727176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charset="0"/>
                <a:cs typeface="Arial" charset="0"/>
                <a:sym typeface="Arial" charset="0"/>
              </a:rPr>
              <a:t>Onderwijs</a:t>
            </a:r>
            <a:r>
              <a:rPr lang="en-US" dirty="0">
                <a:latin typeface="Arial" charset="0"/>
                <a:cs typeface="Arial" charset="0"/>
                <a:sym typeface="Arial" charset="0"/>
              </a:rPr>
              <a:t>: track conflict, </a:t>
            </a:r>
            <a:r>
              <a:rPr lang="en-US" dirty="0" err="1">
                <a:latin typeface="Arial" charset="0"/>
                <a:cs typeface="Arial" charset="0"/>
                <a:sym typeface="Arial" charset="0"/>
              </a:rPr>
              <a:t>risico</a:t>
            </a:r>
            <a:r>
              <a:rPr lang="en-US" dirty="0">
                <a:latin typeface="Arial" charset="0"/>
                <a:cs typeface="Arial" charset="0"/>
                <a:sym typeface="Arial" charset="0"/>
              </a:rPr>
              <a:t> &amp; </a:t>
            </a:r>
            <a:r>
              <a:rPr lang="en-US" dirty="0" err="1" smtClean="0">
                <a:latin typeface="Arial" charset="0"/>
                <a:cs typeface="Arial" charset="0"/>
                <a:sym typeface="Arial" charset="0"/>
              </a:rPr>
              <a:t>veiligheid</a:t>
            </a:r>
            <a:r>
              <a:rPr lang="en-US" dirty="0" smtClean="0">
                <a:latin typeface="Arial" charset="0"/>
                <a:cs typeface="Arial" charset="0"/>
                <a:sym typeface="Arial" charset="0"/>
              </a:rPr>
              <a:t/>
            </a:r>
            <a:br>
              <a:rPr lang="en-US" dirty="0" smtClean="0">
                <a:latin typeface="Arial" charset="0"/>
                <a:cs typeface="Arial" charset="0"/>
                <a:sym typeface="Arial" charset="0"/>
              </a:rPr>
            </a:br>
            <a:r>
              <a:rPr lang="en-US" dirty="0" smtClean="0">
                <a:latin typeface="Arial" charset="0"/>
                <a:cs typeface="Arial" charset="0"/>
                <a:sym typeface="Arial" charset="0"/>
              </a:rPr>
              <a:t>Start </a:t>
            </a:r>
            <a:r>
              <a:rPr lang="en-US" dirty="0" err="1" smtClean="0">
                <a:latin typeface="Arial" charset="0"/>
                <a:cs typeface="Arial" charset="0"/>
                <a:sym typeface="Arial" charset="0"/>
              </a:rPr>
              <a:t>februari</a:t>
            </a:r>
            <a:r>
              <a:rPr lang="en-US" dirty="0" smtClean="0">
                <a:latin typeface="Arial" charset="0"/>
                <a:cs typeface="Arial" charset="0"/>
                <a:sym typeface="Arial" charset="0"/>
              </a:rPr>
              <a:t> 2015</a:t>
            </a:r>
            <a:endParaRPr lang="nl-NL" dirty="0"/>
          </a:p>
        </p:txBody>
      </p:sp>
      <p:sp>
        <p:nvSpPr>
          <p:cNvPr id="4" name="Tijdelijke aanduiding voor dianummer 3"/>
          <p:cNvSpPr>
            <a:spLocks noGrp="1"/>
          </p:cNvSpPr>
          <p:nvPr>
            <p:ph type="sldNum" sz="quarter" idx="10"/>
          </p:nvPr>
        </p:nvSpPr>
        <p:spPr/>
        <p:txBody>
          <a:bodyPr/>
          <a:lstStyle/>
          <a:p>
            <a:pPr>
              <a:defRPr/>
            </a:pPr>
            <a:fld id="{1B993F1D-CF1C-4846-AEB8-DD6ED208E91C}" type="slidenum">
              <a:rPr lang="en-US" smtClean="0"/>
              <a:pPr>
                <a:defRPr/>
              </a:pPr>
              <a:t>14</a:t>
            </a:fld>
            <a:endParaRPr lang="en-US"/>
          </a:p>
        </p:txBody>
      </p:sp>
      <p:pic>
        <p:nvPicPr>
          <p:cNvPr id="1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7"/>
          <p:cNvSpPr/>
          <p:nvPr/>
        </p:nvSpPr>
        <p:spPr>
          <a:xfrm>
            <a:off x="1691680" y="5157192"/>
            <a:ext cx="4572000" cy="1169551"/>
          </a:xfrm>
          <a:prstGeom prst="rect">
            <a:avLst/>
          </a:prstGeom>
        </p:spPr>
        <p:txBody>
          <a:bodyPr>
            <a:spAutoFit/>
          </a:bodyPr>
          <a:lstStyle/>
          <a:p>
            <a:r>
              <a:rPr lang="en-US" sz="1400" dirty="0" err="1" smtClean="0"/>
              <a:t>Keuzevakken</a:t>
            </a:r>
            <a:r>
              <a:rPr lang="en-US" sz="1400" dirty="0" smtClean="0"/>
              <a:t>:</a:t>
            </a:r>
          </a:p>
          <a:p>
            <a:endParaRPr lang="en-US" sz="1400" dirty="0" smtClean="0"/>
          </a:p>
          <a:p>
            <a:r>
              <a:rPr lang="en-US" sz="1400" dirty="0" smtClean="0"/>
              <a:t>- </a:t>
            </a:r>
            <a:r>
              <a:rPr lang="en-US" sz="1400" dirty="0"/>
              <a:t>Social Problems (</a:t>
            </a:r>
            <a:r>
              <a:rPr lang="en-US" sz="1400" dirty="0" err="1"/>
              <a:t>vak</a:t>
            </a:r>
            <a:r>
              <a:rPr lang="en-US" sz="1400" dirty="0"/>
              <a:t> MB)</a:t>
            </a:r>
            <a:endParaRPr lang="nl-NL" sz="1400" dirty="0"/>
          </a:p>
          <a:p>
            <a:r>
              <a:rPr lang="en-US" sz="1400" dirty="0"/>
              <a:t>- Public &amp; Private Policing (</a:t>
            </a:r>
            <a:r>
              <a:rPr lang="en-US" sz="1400" dirty="0" err="1"/>
              <a:t>vak</a:t>
            </a:r>
            <a:r>
              <a:rPr lang="en-US" sz="1400" dirty="0"/>
              <a:t> MB)</a:t>
            </a:r>
            <a:endParaRPr lang="nl-NL" sz="1400" dirty="0"/>
          </a:p>
          <a:p>
            <a:endParaRPr lang="nl-NL" sz="1400" dirty="0"/>
          </a:p>
        </p:txBody>
      </p:sp>
      <p:graphicFrame>
        <p:nvGraphicFramePr>
          <p:cNvPr id="14" name="Object 13"/>
          <p:cNvGraphicFramePr>
            <a:graphicFrameLocks noChangeAspect="1"/>
          </p:cNvGraphicFramePr>
          <p:nvPr>
            <p:extLst>
              <p:ext uri="{D42A27DB-BD31-4B8C-83A1-F6EECF244321}">
                <p14:modId xmlns:p14="http://schemas.microsoft.com/office/powerpoint/2010/main" val="2806886434"/>
              </p:ext>
            </p:extLst>
          </p:nvPr>
        </p:nvGraphicFramePr>
        <p:xfrm>
          <a:off x="1549400" y="1854200"/>
          <a:ext cx="6705600" cy="3386138"/>
        </p:xfrm>
        <a:graphic>
          <a:graphicData uri="http://schemas.openxmlformats.org/presentationml/2006/ole">
            <mc:AlternateContent xmlns:mc="http://schemas.openxmlformats.org/markup-compatibility/2006">
              <mc:Choice xmlns:v="urn:schemas-microsoft-com:vml" Requires="v">
                <p:oleObj spid="_x0000_s11304" name="Document" r:id="rId6" imgW="6774925" imgH="3427683" progId="Word.Document.12">
                  <p:embed/>
                </p:oleObj>
              </mc:Choice>
              <mc:Fallback>
                <p:oleObj name="Document" r:id="rId6" imgW="6774925" imgH="3427683" progId="Word.Document.12">
                  <p:embed/>
                  <p:pic>
                    <p:nvPicPr>
                      <p:cNvPr id="0" name=""/>
                      <p:cNvPicPr/>
                      <p:nvPr/>
                    </p:nvPicPr>
                    <p:blipFill>
                      <a:blip r:embed="rId7"/>
                      <a:stretch>
                        <a:fillRect/>
                      </a:stretch>
                    </p:blipFill>
                    <p:spPr>
                      <a:xfrm>
                        <a:off x="1549400" y="1854200"/>
                        <a:ext cx="6705600" cy="3386138"/>
                      </a:xfrm>
                      <a:prstGeom prst="rect">
                        <a:avLst/>
                      </a:prstGeom>
                    </p:spPr>
                  </p:pic>
                </p:oleObj>
              </mc:Fallback>
            </mc:AlternateContent>
          </a:graphicData>
        </a:graphic>
      </p:graphicFrame>
    </p:spTree>
    <p:extLst>
      <p:ext uri="{BB962C8B-B14F-4D97-AF65-F5344CB8AC3E}">
        <p14:creationId xmlns:p14="http://schemas.microsoft.com/office/powerpoint/2010/main" val="271715846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1"/>
          <p:cNvSpPr>
            <a:spLocks noChangeShapeType="1"/>
          </p:cNvSpPr>
          <p:nvPr/>
        </p:nvSpPr>
        <p:spPr bwMode="auto">
          <a:xfrm>
            <a:off x="1116013" y="1133475"/>
            <a:ext cx="73818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1433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Rectangle 4"/>
          <p:cNvSpPr>
            <a:spLocks/>
          </p:cNvSpPr>
          <p:nvPr/>
        </p:nvSpPr>
        <p:spPr bwMode="auto">
          <a:xfrm>
            <a:off x="827584" y="1340768"/>
            <a:ext cx="8067179" cy="427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nl-NL"/>
          </a:p>
        </p:txBody>
      </p:sp>
      <p:sp>
        <p:nvSpPr>
          <p:cNvPr id="14342" name="Rectangle 5"/>
          <p:cNvSpPr>
            <a:spLocks/>
          </p:cNvSpPr>
          <p:nvPr/>
        </p:nvSpPr>
        <p:spPr bwMode="auto">
          <a:xfrm>
            <a:off x="1042988" y="1142299"/>
            <a:ext cx="81010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marL="285750" indent="-285750">
              <a:buFont typeface="Arial" panose="020B0604020202020204" pitchFamily="34" charset="0"/>
              <a:buChar char="•"/>
            </a:pPr>
            <a:r>
              <a:rPr lang="nl-NL" sz="1600" dirty="0" smtClean="0"/>
              <a:t>Veiligheidsregio Twente</a:t>
            </a:r>
          </a:p>
          <a:p>
            <a:pPr marL="285750" indent="-285750">
              <a:buFont typeface="Arial" panose="020B0604020202020204" pitchFamily="34" charset="0"/>
              <a:buChar char="•"/>
            </a:pPr>
            <a:endParaRPr lang="nl-NL" sz="1600" dirty="0" smtClean="0"/>
          </a:p>
          <a:p>
            <a:pPr marL="285750" indent="-285750">
              <a:buFont typeface="Arial" panose="020B0604020202020204" pitchFamily="34" charset="0"/>
              <a:buChar char="•"/>
            </a:pPr>
            <a:r>
              <a:rPr lang="nl-NL" sz="1600" dirty="0" smtClean="0"/>
              <a:t>Politie (</a:t>
            </a:r>
            <a:r>
              <a:rPr lang="nl-NL" sz="1600" dirty="0" err="1" smtClean="0"/>
              <a:t>stalking</a:t>
            </a:r>
            <a:r>
              <a:rPr lang="nl-NL" sz="1600" dirty="0" smtClean="0"/>
              <a:t>) </a:t>
            </a:r>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r>
              <a:rPr lang="nl-NL" sz="1600" dirty="0"/>
              <a:t>TNO </a:t>
            </a:r>
            <a:r>
              <a:rPr lang="nl-NL" sz="1600" dirty="0" smtClean="0"/>
              <a:t>(rol van psychologen bij big data projecten rondom veiligheid)</a:t>
            </a:r>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r>
              <a:rPr lang="nl-NL" sz="1600" dirty="0">
                <a:hlinkClick r:id="rId5" action="ppaction://hlinkfile"/>
              </a:rPr>
              <a:t>Validering screeningsinstrument schuldhulpverlening</a:t>
            </a:r>
            <a:r>
              <a:rPr lang="nl-NL" sz="1600" dirty="0"/>
              <a:t> </a:t>
            </a:r>
            <a:r>
              <a:rPr lang="nl-NL" sz="1200" dirty="0"/>
              <a:t>(stichting Stadsring </a:t>
            </a:r>
            <a:r>
              <a:rPr lang="nl-NL" sz="1200" dirty="0" smtClean="0"/>
              <a:t>51) </a:t>
            </a:r>
          </a:p>
          <a:p>
            <a:pPr marL="285750" indent="-285750">
              <a:buFont typeface="Arial" panose="020B0604020202020204" pitchFamily="34" charset="0"/>
              <a:buChar char="•"/>
            </a:pPr>
            <a:endParaRPr lang="nl-NL" sz="1200" dirty="0"/>
          </a:p>
          <a:p>
            <a:pPr marL="285750" indent="-285750">
              <a:buFont typeface="Arial" panose="020B0604020202020204" pitchFamily="34" charset="0"/>
              <a:buChar char="•"/>
            </a:pPr>
            <a:r>
              <a:rPr lang="en-US" sz="1600" dirty="0"/>
              <a:t>Use of early warning information in </a:t>
            </a:r>
            <a:r>
              <a:rPr lang="en-US" sz="1600" dirty="0">
                <a:hlinkClick r:id="rId6" action="ppaction://hlinkfile"/>
              </a:rPr>
              <a:t>flood risk management</a:t>
            </a:r>
            <a:r>
              <a:rPr lang="en-US" sz="1600" dirty="0"/>
              <a:t> </a:t>
            </a:r>
            <a:r>
              <a:rPr lang="en-US" sz="1600" dirty="0" smtClean="0"/>
              <a:t>(</a:t>
            </a:r>
            <a:r>
              <a:rPr lang="en-US" sz="1600" dirty="0" err="1" smtClean="0"/>
              <a:t>Deltares</a:t>
            </a:r>
            <a:r>
              <a:rPr lang="en-US" sz="1600" dirty="0"/>
              <a:t>)</a:t>
            </a:r>
            <a:endParaRPr lang="nl-NL" sz="1600" dirty="0"/>
          </a:p>
          <a:p>
            <a:pPr marL="285750" indent="-285750">
              <a:buFont typeface="Arial" panose="020B0604020202020204" pitchFamily="34" charset="0"/>
              <a:buChar char="•"/>
            </a:pPr>
            <a:endParaRPr lang="nl-NL" sz="1600" dirty="0" smtClean="0"/>
          </a:p>
          <a:p>
            <a:pPr marL="285750" indent="-285750">
              <a:buFont typeface="Arial" panose="020B0604020202020204" pitchFamily="34" charset="0"/>
              <a:buChar char="•"/>
            </a:pPr>
            <a:r>
              <a:rPr lang="nl-NL" sz="1600" dirty="0" smtClean="0"/>
              <a:t>Centrum Criminaliteitspreventie Veiligheid</a:t>
            </a:r>
          </a:p>
          <a:p>
            <a:pPr marL="285750" indent="-285750">
              <a:buFont typeface="Arial" panose="020B0604020202020204" pitchFamily="34" charset="0"/>
              <a:buChar char="•"/>
            </a:pPr>
            <a:endParaRPr lang="nl-NL" sz="1600" dirty="0" smtClean="0"/>
          </a:p>
          <a:p>
            <a:pPr marL="285750" indent="-285750">
              <a:buFont typeface="Arial" panose="020B0604020202020204" pitchFamily="34" charset="0"/>
              <a:buChar char="•"/>
            </a:pPr>
            <a:r>
              <a:rPr lang="nl-NL" sz="1600" dirty="0" smtClean="0"/>
              <a:t>Veiligheidsregio Twente </a:t>
            </a:r>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r>
              <a:rPr lang="nl-NL" sz="1600" dirty="0" smtClean="0"/>
              <a:t>Event </a:t>
            </a:r>
            <a:r>
              <a:rPr lang="nl-NL" sz="1600" dirty="0" err="1" smtClean="0"/>
              <a:t>safety</a:t>
            </a:r>
            <a:r>
              <a:rPr lang="nl-NL" sz="1600" dirty="0" smtClean="0"/>
              <a:t> </a:t>
            </a:r>
            <a:r>
              <a:rPr lang="nl-NL" sz="1600" dirty="0" err="1" smtClean="0"/>
              <a:t>institute</a:t>
            </a:r>
            <a:endParaRPr lang="nl-NL" sz="1600" dirty="0" smtClean="0"/>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r>
              <a:rPr lang="nl-NL" sz="1600" dirty="0" smtClean="0"/>
              <a:t>Intern </a:t>
            </a:r>
            <a:r>
              <a:rPr lang="nl-NL" sz="1600" dirty="0"/>
              <a:t>op lopende </a:t>
            </a:r>
            <a:r>
              <a:rPr lang="nl-NL" sz="1600" dirty="0" smtClean="0"/>
              <a:t>onderzoeksprojecten, bijvoorbeeld:</a:t>
            </a:r>
          </a:p>
          <a:p>
            <a:r>
              <a:rPr lang="nl-NL" sz="1600" dirty="0" smtClean="0"/>
              <a:t>	- </a:t>
            </a:r>
            <a:r>
              <a:rPr lang="en-US" sz="1600" dirty="0"/>
              <a:t>Perceptions of </a:t>
            </a:r>
            <a:r>
              <a:rPr lang="en-US" sz="1600" dirty="0">
                <a:hlinkClick r:id="rId7" action="ppaction://hlinkfile"/>
              </a:rPr>
              <a:t>climate change and water management</a:t>
            </a:r>
            <a:r>
              <a:rPr lang="en-US" sz="1600" dirty="0"/>
              <a:t> in Palestine</a:t>
            </a:r>
            <a:endParaRPr lang="nl-NL" sz="1600" dirty="0"/>
          </a:p>
          <a:p>
            <a:endParaRPr lang="nl-NL" sz="1600" dirty="0" smtClean="0"/>
          </a:p>
          <a:p>
            <a:r>
              <a:rPr lang="nl-NL" sz="1800" dirty="0"/>
              <a:t>Zie:  </a:t>
            </a:r>
            <a:r>
              <a:rPr lang="nl-NL" sz="1800" dirty="0">
                <a:hlinkClick r:id="rId8"/>
              </a:rPr>
              <a:t>http://www.utwente.nl/gw/pcrv</a:t>
            </a:r>
            <a:r>
              <a:rPr lang="nl-NL" sz="1800" dirty="0" smtClean="0">
                <a:hlinkClick r:id="rId8"/>
              </a:rPr>
              <a:t>/</a:t>
            </a:r>
            <a:r>
              <a:rPr lang="nl-NL" sz="1800" dirty="0" smtClean="0"/>
              <a:t>  </a:t>
            </a:r>
            <a:r>
              <a:rPr lang="nl-NL" sz="1800" dirty="0" smtClean="0">
                <a:sym typeface="Wingdings" pitchFamily="2" charset="2"/>
              </a:rPr>
              <a:t> info voor studenten  info stages</a:t>
            </a:r>
            <a:endParaRPr lang="nl-NL" sz="1800" dirty="0" smtClean="0"/>
          </a:p>
        </p:txBody>
      </p:sp>
      <p:sp>
        <p:nvSpPr>
          <p:cNvPr id="14343" name="Rectangle 6"/>
          <p:cNvSpPr>
            <a:spLocks noGrp="1" noChangeArrowheads="1"/>
          </p:cNvSpPr>
          <p:nvPr>
            <p:ph type="title"/>
          </p:nvPr>
        </p:nvSpPr>
        <p:spPr>
          <a:xfrm>
            <a:off x="899592" y="188913"/>
            <a:ext cx="8171383" cy="885825"/>
          </a:xfrm>
        </p:spPr>
        <p:txBody>
          <a:bodyPr rIns="182880"/>
          <a:lstStyle/>
          <a:p>
            <a:pPr eaLnBrk="1" hangingPunct="1"/>
            <a:r>
              <a:rPr lang="en-US" dirty="0" err="1" smtClean="0">
                <a:solidFill>
                  <a:srgbClr val="FF0000"/>
                </a:solidFill>
              </a:rPr>
              <a:t>Mogelijke</a:t>
            </a:r>
            <a:r>
              <a:rPr lang="en-US" dirty="0" smtClean="0">
                <a:solidFill>
                  <a:srgbClr val="FF0000"/>
                </a:solidFill>
              </a:rPr>
              <a:t> </a:t>
            </a:r>
            <a:r>
              <a:rPr lang="en-US" dirty="0" err="1" smtClean="0">
                <a:solidFill>
                  <a:srgbClr val="FF0000"/>
                </a:solidFill>
              </a:rPr>
              <a:t>stageplekken</a:t>
            </a:r>
            <a:r>
              <a:rPr lang="en-US" dirty="0" smtClean="0">
                <a:solidFill>
                  <a:srgbClr val="FF0000"/>
                </a:solidFill>
              </a:rPr>
              <a:t> </a:t>
            </a:r>
            <a:r>
              <a:rPr lang="en-US" sz="1600" dirty="0" smtClean="0">
                <a:solidFill>
                  <a:srgbClr val="FF0000"/>
                </a:solidFill>
              </a:rPr>
              <a:t>(</a:t>
            </a:r>
            <a:r>
              <a:rPr lang="en-US" sz="1600" dirty="0" err="1" smtClean="0">
                <a:solidFill>
                  <a:srgbClr val="FF0000"/>
                </a:solidFill>
              </a:rPr>
              <a:t>nog</a:t>
            </a:r>
            <a:r>
              <a:rPr lang="en-US" sz="1600" dirty="0" smtClean="0">
                <a:solidFill>
                  <a:srgbClr val="FF0000"/>
                </a:solidFill>
              </a:rPr>
              <a:t> </a:t>
            </a:r>
            <a:r>
              <a:rPr lang="en-US" sz="1600" dirty="0" err="1" smtClean="0">
                <a:solidFill>
                  <a:srgbClr val="FF0000"/>
                </a:solidFill>
              </a:rPr>
              <a:t>niet</a:t>
            </a:r>
            <a:r>
              <a:rPr lang="en-US" sz="1600" dirty="0" smtClean="0">
                <a:solidFill>
                  <a:srgbClr val="FF0000"/>
                </a:solidFill>
              </a:rPr>
              <a:t> </a:t>
            </a:r>
            <a:r>
              <a:rPr lang="en-US" sz="1600" dirty="0" err="1" smtClean="0">
                <a:solidFill>
                  <a:srgbClr val="FF0000"/>
                </a:solidFill>
              </a:rPr>
              <a:t>definitief</a:t>
            </a:r>
            <a:r>
              <a:rPr lang="en-US" sz="1600" dirty="0" smtClean="0">
                <a:solidFill>
                  <a:srgbClr val="FF0000"/>
                </a:solidFill>
              </a:rPr>
              <a:t>; </a:t>
            </a:r>
            <a:r>
              <a:rPr lang="en-US" sz="1600" dirty="0" err="1" smtClean="0">
                <a:solidFill>
                  <a:srgbClr val="FF0000"/>
                </a:solidFill>
              </a:rPr>
              <a:t>nog</a:t>
            </a:r>
            <a:r>
              <a:rPr lang="en-US" sz="1600" dirty="0" smtClean="0">
                <a:solidFill>
                  <a:srgbClr val="FF0000"/>
                </a:solidFill>
              </a:rPr>
              <a:t> in </a:t>
            </a:r>
            <a:r>
              <a:rPr lang="en-US" sz="1600" dirty="0" err="1" smtClean="0">
                <a:solidFill>
                  <a:srgbClr val="FF0000"/>
                </a:solidFill>
              </a:rPr>
              <a:t>gesprek</a:t>
            </a:r>
            <a:r>
              <a:rPr lang="en-US" sz="1600" dirty="0" smtClean="0">
                <a:solidFill>
                  <a:srgbClr val="FF0000"/>
                </a:solidFill>
              </a:rPr>
              <a:t> met </a:t>
            </a:r>
            <a:r>
              <a:rPr lang="en-US" sz="1600" dirty="0" err="1" smtClean="0">
                <a:solidFill>
                  <a:srgbClr val="FF0000"/>
                </a:solidFill>
              </a:rPr>
              <a:t>deze</a:t>
            </a:r>
            <a:r>
              <a:rPr lang="en-US" sz="1600" dirty="0" smtClean="0">
                <a:solidFill>
                  <a:srgbClr val="FF0000"/>
                </a:solidFill>
              </a:rPr>
              <a:t> </a:t>
            </a:r>
            <a:r>
              <a:rPr lang="en-US" sz="1600" dirty="0" err="1" smtClean="0">
                <a:solidFill>
                  <a:srgbClr val="FF0000"/>
                </a:solidFill>
              </a:rPr>
              <a:t>organisaties</a:t>
            </a:r>
            <a:r>
              <a:rPr lang="en-US" sz="1600" dirty="0" smtClean="0">
                <a:solidFill>
                  <a:srgbClr val="FF0000"/>
                </a:solidFill>
              </a:rPr>
              <a:t>)</a:t>
            </a:r>
            <a:r>
              <a:rPr lang="en-US" dirty="0" smtClean="0"/>
              <a:t>:</a:t>
            </a:r>
          </a:p>
        </p:txBody>
      </p:sp>
    </p:spTree>
    <p:extLst>
      <p:ext uri="{BB962C8B-B14F-4D97-AF65-F5344CB8AC3E}">
        <p14:creationId xmlns:p14="http://schemas.microsoft.com/office/powerpoint/2010/main" val="311411723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1"/>
          <p:cNvSpPr>
            <a:spLocks noChangeShapeType="1"/>
          </p:cNvSpPr>
          <p:nvPr/>
        </p:nvSpPr>
        <p:spPr bwMode="auto">
          <a:xfrm>
            <a:off x="1116013" y="1133475"/>
            <a:ext cx="73818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1433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Rectangle 4"/>
          <p:cNvSpPr>
            <a:spLocks/>
          </p:cNvSpPr>
          <p:nvPr/>
        </p:nvSpPr>
        <p:spPr bwMode="auto">
          <a:xfrm>
            <a:off x="827584" y="1340768"/>
            <a:ext cx="8067179" cy="427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nl-NL"/>
          </a:p>
        </p:txBody>
      </p:sp>
      <p:sp>
        <p:nvSpPr>
          <p:cNvPr id="14343" name="Rectangle 6"/>
          <p:cNvSpPr>
            <a:spLocks noGrp="1" noChangeArrowheads="1"/>
          </p:cNvSpPr>
          <p:nvPr>
            <p:ph type="title"/>
          </p:nvPr>
        </p:nvSpPr>
        <p:spPr>
          <a:xfrm>
            <a:off x="899592" y="188913"/>
            <a:ext cx="8171383" cy="885825"/>
          </a:xfrm>
        </p:spPr>
        <p:txBody>
          <a:bodyPr rIns="182880"/>
          <a:lstStyle/>
          <a:p>
            <a:pPr eaLnBrk="1" hangingPunct="1"/>
            <a:r>
              <a:rPr lang="en-US" dirty="0" err="1" smtClean="0"/>
              <a:t>Aanbod</a:t>
            </a:r>
            <a:r>
              <a:rPr lang="en-US" dirty="0" smtClean="0"/>
              <a:t> stages </a:t>
            </a:r>
            <a:r>
              <a:rPr lang="en-US" dirty="0" err="1" smtClean="0"/>
              <a:t>afgelopen</a:t>
            </a:r>
            <a:r>
              <a:rPr lang="en-US" dirty="0" smtClean="0"/>
              <a:t> </a:t>
            </a:r>
            <a:r>
              <a:rPr lang="en-US" dirty="0" err="1" smtClean="0"/>
              <a:t>september</a:t>
            </a:r>
            <a:r>
              <a:rPr lang="en-US" dirty="0" smtClean="0"/>
              <a:t> 2014 </a:t>
            </a:r>
            <a:r>
              <a:rPr lang="en-US" sz="1800" dirty="0" smtClean="0"/>
              <a:t>(5 </a:t>
            </a:r>
            <a:r>
              <a:rPr lang="en-US" sz="1800" dirty="0" err="1" smtClean="0"/>
              <a:t>plekken</a:t>
            </a:r>
            <a:r>
              <a:rPr lang="en-US" sz="1800" dirty="0" smtClean="0"/>
              <a:t> </a:t>
            </a:r>
            <a:r>
              <a:rPr lang="en-US" sz="1800" dirty="0" err="1" smtClean="0"/>
              <a:t>ingevuld</a:t>
            </a:r>
            <a:r>
              <a:rPr lang="en-US" dirty="0" smtClean="0"/>
              <a:t>):</a:t>
            </a: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1556792"/>
            <a:ext cx="7476427" cy="433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31363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1"/>
          <p:cNvSpPr>
            <a:spLocks noChangeShapeType="1"/>
          </p:cNvSpPr>
          <p:nvPr/>
        </p:nvSpPr>
        <p:spPr bwMode="auto">
          <a:xfrm>
            <a:off x="1116013" y="1133475"/>
            <a:ext cx="73818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1433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Rectangle 4"/>
          <p:cNvSpPr>
            <a:spLocks/>
          </p:cNvSpPr>
          <p:nvPr/>
        </p:nvSpPr>
        <p:spPr bwMode="auto">
          <a:xfrm>
            <a:off x="1763713" y="2051050"/>
            <a:ext cx="713105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nl-NL"/>
          </a:p>
        </p:txBody>
      </p:sp>
      <p:sp>
        <p:nvSpPr>
          <p:cNvPr id="14342" name="Rectangle 5"/>
          <p:cNvSpPr>
            <a:spLocks/>
          </p:cNvSpPr>
          <p:nvPr/>
        </p:nvSpPr>
        <p:spPr bwMode="auto">
          <a:xfrm>
            <a:off x="1116013" y="1420813"/>
            <a:ext cx="80279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a:lnSpc>
                <a:spcPct val="150000"/>
              </a:lnSpc>
              <a:buClr>
                <a:srgbClr val="000000"/>
              </a:buClr>
              <a:buSzPct val="100000"/>
            </a:pPr>
            <a:endParaRPr lang="en-US" sz="1600" dirty="0"/>
          </a:p>
        </p:txBody>
      </p:sp>
      <p:sp>
        <p:nvSpPr>
          <p:cNvPr id="14343" name="Rectangle 6"/>
          <p:cNvSpPr>
            <a:spLocks noGrp="1" noChangeArrowheads="1"/>
          </p:cNvSpPr>
          <p:nvPr>
            <p:ph type="title"/>
          </p:nvPr>
        </p:nvSpPr>
        <p:spPr>
          <a:xfrm>
            <a:off x="1055688" y="188913"/>
            <a:ext cx="7121525" cy="885825"/>
          </a:xfrm>
        </p:spPr>
        <p:txBody>
          <a:bodyPr rIns="182880"/>
          <a:lstStyle/>
          <a:p>
            <a:pPr eaLnBrk="1" hangingPunct="1"/>
            <a:r>
              <a:rPr lang="en-US" dirty="0" err="1" smtClean="0"/>
              <a:t>Thema’s</a:t>
            </a:r>
            <a:r>
              <a:rPr lang="en-US" dirty="0" smtClean="0"/>
              <a:t> </a:t>
            </a:r>
            <a:r>
              <a:rPr lang="en-US" dirty="0" err="1" smtClean="0"/>
              <a:t>mastertheses</a:t>
            </a:r>
            <a:r>
              <a:rPr lang="en-US" dirty="0" smtClean="0"/>
              <a:t> :</a:t>
            </a:r>
          </a:p>
        </p:txBody>
      </p:sp>
      <p:sp>
        <p:nvSpPr>
          <p:cNvPr id="2" name="Rechthoek 1"/>
          <p:cNvSpPr/>
          <p:nvPr/>
        </p:nvSpPr>
        <p:spPr>
          <a:xfrm>
            <a:off x="1907704" y="2348881"/>
            <a:ext cx="6590184" cy="2221121"/>
          </a:xfrm>
          <a:prstGeom prst="rect">
            <a:avLst/>
          </a:prstGeom>
        </p:spPr>
        <p:txBody>
          <a:bodyPr wrap="square">
            <a:spAutoFit/>
          </a:bodyPr>
          <a:lstStyle/>
          <a:p>
            <a:pPr marL="228600" indent="-228600">
              <a:lnSpc>
                <a:spcPts val="2500"/>
              </a:lnSpc>
              <a:spcBef>
                <a:spcPts val="400"/>
              </a:spcBef>
              <a:defRPr/>
            </a:pPr>
            <a:r>
              <a:rPr lang="en-US" dirty="0">
                <a:solidFill>
                  <a:schemeClr val="tx1"/>
                </a:solidFill>
                <a:cs typeface="Arial" charset="0"/>
              </a:rPr>
              <a:t>Site </a:t>
            </a:r>
            <a:r>
              <a:rPr lang="en-US" dirty="0" err="1">
                <a:solidFill>
                  <a:schemeClr val="tx1"/>
                </a:solidFill>
                <a:cs typeface="Arial" charset="0"/>
              </a:rPr>
              <a:t>vakgroep</a:t>
            </a:r>
            <a:r>
              <a:rPr lang="en-US" dirty="0">
                <a:solidFill>
                  <a:schemeClr val="tx1"/>
                </a:solidFill>
                <a:cs typeface="Arial" charset="0"/>
              </a:rPr>
              <a:t>: </a:t>
            </a:r>
            <a:r>
              <a:rPr lang="en-US" u="sng" dirty="0">
                <a:solidFill>
                  <a:schemeClr val="tx1"/>
                </a:solidFill>
                <a:cs typeface="Arial" charset="0"/>
                <a:hlinkClick r:id="rId5"/>
              </a:rPr>
              <a:t>http://www.utwente.nl/gw/pcrv/en</a:t>
            </a:r>
            <a:r>
              <a:rPr lang="en-US" u="sng" dirty="0" smtClean="0">
                <a:solidFill>
                  <a:schemeClr val="tx1"/>
                </a:solidFill>
                <a:cs typeface="Arial" charset="0"/>
                <a:hlinkClick r:id="rId5"/>
              </a:rPr>
              <a:t>/</a:t>
            </a:r>
            <a:endParaRPr lang="en-US" u="sng" dirty="0" smtClean="0">
              <a:solidFill>
                <a:schemeClr val="tx1"/>
              </a:solidFill>
              <a:cs typeface="Arial" charset="0"/>
            </a:endParaRPr>
          </a:p>
          <a:p>
            <a:pPr marL="228600" indent="-228600">
              <a:lnSpc>
                <a:spcPts val="2500"/>
              </a:lnSpc>
              <a:spcBef>
                <a:spcPts val="400"/>
              </a:spcBef>
              <a:defRPr/>
            </a:pPr>
            <a:endParaRPr lang="en-US" u="sng" dirty="0">
              <a:solidFill>
                <a:schemeClr val="tx1"/>
              </a:solidFill>
              <a:cs typeface="Arial" charset="0"/>
            </a:endParaRPr>
          </a:p>
          <a:p>
            <a:pPr marL="285750" indent="-285750">
              <a:lnSpc>
                <a:spcPts val="2500"/>
              </a:lnSpc>
              <a:spcBef>
                <a:spcPts val="400"/>
              </a:spcBef>
              <a:buFont typeface="Wingdings"/>
              <a:buChar char="à"/>
              <a:defRPr/>
            </a:pPr>
            <a:r>
              <a:rPr lang="en-US" dirty="0" smtClean="0">
                <a:solidFill>
                  <a:schemeClr val="tx1"/>
                </a:solidFill>
                <a:sym typeface="Wingdings" pitchFamily="2" charset="2"/>
              </a:rPr>
              <a:t>‘</a:t>
            </a:r>
            <a:r>
              <a:rPr lang="en-US" dirty="0">
                <a:solidFill>
                  <a:schemeClr val="tx1"/>
                </a:solidFill>
                <a:sym typeface="Wingdings" pitchFamily="2" charset="2"/>
              </a:rPr>
              <a:t>information for students</a:t>
            </a:r>
            <a:r>
              <a:rPr lang="en-US" dirty="0" smtClean="0">
                <a:solidFill>
                  <a:schemeClr val="tx1"/>
                </a:solidFill>
                <a:sym typeface="Wingdings" pitchFamily="2" charset="2"/>
              </a:rPr>
              <a:t>’</a:t>
            </a:r>
          </a:p>
          <a:p>
            <a:pPr marL="285750" indent="-285750">
              <a:lnSpc>
                <a:spcPts val="2500"/>
              </a:lnSpc>
              <a:spcBef>
                <a:spcPts val="400"/>
              </a:spcBef>
              <a:buFont typeface="Wingdings"/>
              <a:buChar char="à"/>
              <a:defRPr/>
            </a:pPr>
            <a:endParaRPr lang="en-US" dirty="0">
              <a:solidFill>
                <a:schemeClr val="tx1"/>
              </a:solidFill>
              <a:sym typeface="Wingdings" pitchFamily="2" charset="2"/>
            </a:endParaRPr>
          </a:p>
          <a:p>
            <a:pPr marL="285750" indent="-285750">
              <a:lnSpc>
                <a:spcPts val="2500"/>
              </a:lnSpc>
              <a:spcBef>
                <a:spcPts val="400"/>
              </a:spcBef>
              <a:buFont typeface="Wingdings"/>
              <a:buChar char="à"/>
              <a:defRPr/>
            </a:pPr>
            <a:r>
              <a:rPr lang="en-US" dirty="0" smtClean="0">
                <a:solidFill>
                  <a:schemeClr val="tx1"/>
                </a:solidFill>
                <a:sym typeface="Wingdings" pitchFamily="2" charset="2"/>
              </a:rPr>
              <a:t> </a:t>
            </a:r>
            <a:r>
              <a:rPr lang="en-US" dirty="0">
                <a:hlinkClick r:id="rId6"/>
              </a:rPr>
              <a:t>Bachelor and master theses assignments</a:t>
            </a:r>
            <a:endParaRPr lang="en-US" dirty="0">
              <a:solidFill>
                <a:schemeClr val="tx1"/>
              </a:solidFill>
              <a:sym typeface="Wingdings" pitchFamily="2" charset="2"/>
            </a:endParaRPr>
          </a:p>
        </p:txBody>
      </p:sp>
    </p:spTree>
    <p:extLst>
      <p:ext uri="{BB962C8B-B14F-4D97-AF65-F5344CB8AC3E}">
        <p14:creationId xmlns:p14="http://schemas.microsoft.com/office/powerpoint/2010/main" val="105098857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
          <p:cNvSpPr>
            <a:spLocks noChangeShapeType="1"/>
          </p:cNvSpPr>
          <p:nvPr/>
        </p:nvSpPr>
        <p:spPr bwMode="auto">
          <a:xfrm>
            <a:off x="1762125" y="1636713"/>
            <a:ext cx="7381875"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1536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Rectangle 3"/>
          <p:cNvSpPr>
            <a:spLocks noGrp="1" noChangeArrowheads="1"/>
          </p:cNvSpPr>
          <p:nvPr>
            <p:ph type="title"/>
          </p:nvPr>
        </p:nvSpPr>
        <p:spPr>
          <a:xfrm>
            <a:off x="1863725" y="0"/>
            <a:ext cx="7121525" cy="1506538"/>
          </a:xfrm>
        </p:spPr>
        <p:txBody>
          <a:bodyPr rIns="182880"/>
          <a:lstStyle/>
          <a:p>
            <a:pPr eaLnBrk="1" hangingPunct="1"/>
            <a:r>
              <a:rPr lang="en-US" smtClean="0">
                <a:latin typeface="Arial" charset="0"/>
                <a:cs typeface="Arial" charset="0"/>
                <a:sym typeface="Arial" charset="0"/>
              </a:rPr>
              <a:t>Mogelijke functies</a:t>
            </a:r>
            <a:endParaRPr lang="en-US" smtClean="0">
              <a:latin typeface="Arial" charset="0"/>
              <a:sym typeface="Arial" charset="0"/>
            </a:endParaRPr>
          </a:p>
        </p:txBody>
      </p:sp>
      <p:pic>
        <p:nvPicPr>
          <p:cNvPr id="1536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0"/>
            <a:ext cx="172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4" name="Rectangle 5"/>
          <p:cNvSpPr>
            <a:spLocks/>
          </p:cNvSpPr>
          <p:nvPr/>
        </p:nvSpPr>
        <p:spPr bwMode="auto">
          <a:xfrm>
            <a:off x="1899523" y="1772816"/>
            <a:ext cx="72358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buSzPct val="125000"/>
              <a:buFont typeface="Arial" charset="0"/>
              <a:buChar char="•"/>
              <a:defRPr/>
            </a:pPr>
            <a:r>
              <a:rPr lang="en-US" sz="1800" dirty="0">
                <a:solidFill>
                  <a:schemeClr val="tx1"/>
                </a:solidFill>
                <a:cs typeface="Arial" charset="0"/>
              </a:rPr>
              <a:t> </a:t>
            </a:r>
            <a:r>
              <a:rPr lang="en-US" sz="1800" dirty="0" err="1">
                <a:solidFill>
                  <a:schemeClr val="tx1"/>
                </a:solidFill>
                <a:cs typeface="Arial" charset="0"/>
              </a:rPr>
              <a:t>gedragswetenschapper</a:t>
            </a:r>
            <a:r>
              <a:rPr lang="en-US" sz="1800" dirty="0">
                <a:solidFill>
                  <a:schemeClr val="tx1"/>
                </a:solidFill>
                <a:cs typeface="Arial" charset="0"/>
              </a:rPr>
              <a:t> </a:t>
            </a:r>
            <a:r>
              <a:rPr lang="en-US" sz="1800" dirty="0" err="1">
                <a:solidFill>
                  <a:schemeClr val="tx1"/>
                </a:solidFill>
                <a:cs typeface="Arial" charset="0"/>
              </a:rPr>
              <a:t>bij</a:t>
            </a:r>
            <a:r>
              <a:rPr lang="en-US" sz="1800" dirty="0">
                <a:solidFill>
                  <a:schemeClr val="tx1"/>
                </a:solidFill>
                <a:cs typeface="Arial" charset="0"/>
              </a:rPr>
              <a:t> </a:t>
            </a:r>
            <a:r>
              <a:rPr lang="en-US" sz="1800" dirty="0" err="1">
                <a:solidFill>
                  <a:schemeClr val="tx1"/>
                </a:solidFill>
                <a:cs typeface="Arial" charset="0"/>
              </a:rPr>
              <a:t>politie</a:t>
            </a:r>
            <a:r>
              <a:rPr lang="en-US" sz="1800" dirty="0">
                <a:solidFill>
                  <a:schemeClr val="tx1"/>
                </a:solidFill>
                <a:cs typeface="Arial" charset="0"/>
              </a:rPr>
              <a:t>, </a:t>
            </a:r>
            <a:r>
              <a:rPr lang="en-US" sz="1800" dirty="0" err="1">
                <a:solidFill>
                  <a:schemeClr val="tx1"/>
                </a:solidFill>
                <a:cs typeface="Arial" charset="0"/>
              </a:rPr>
              <a:t>defensie</a:t>
            </a:r>
            <a:r>
              <a:rPr lang="en-US" sz="1800" dirty="0">
                <a:solidFill>
                  <a:schemeClr val="tx1"/>
                </a:solidFill>
                <a:cs typeface="Arial" charset="0"/>
              </a:rPr>
              <a:t> of </a:t>
            </a:r>
            <a:r>
              <a:rPr lang="en-US" sz="1800" dirty="0" err="1">
                <a:solidFill>
                  <a:schemeClr val="tx1"/>
                </a:solidFill>
                <a:cs typeface="Arial" charset="0"/>
              </a:rPr>
              <a:t>justitie</a:t>
            </a:r>
            <a:endParaRPr lang="en-US" sz="1800" dirty="0">
              <a:solidFill>
                <a:schemeClr val="tx1"/>
              </a:solidFill>
              <a:cs typeface="Arial" charset="0"/>
            </a:endParaRPr>
          </a:p>
          <a:p>
            <a:pPr marL="39688">
              <a:buSzPct val="125000"/>
              <a:buFont typeface="Arial" charset="0"/>
              <a:buChar char="•"/>
              <a:defRPr/>
            </a:pPr>
            <a:endParaRPr lang="en-US" sz="1800" dirty="0">
              <a:solidFill>
                <a:schemeClr val="tx1"/>
              </a:solidFill>
              <a:cs typeface="Arial" charset="0"/>
            </a:endParaRPr>
          </a:p>
          <a:p>
            <a:pPr marL="39688">
              <a:buSzPct val="125000"/>
              <a:buFont typeface="Arial" charset="0"/>
              <a:buChar char="•"/>
              <a:defRPr/>
            </a:pPr>
            <a:r>
              <a:rPr lang="en-US" sz="1800" dirty="0">
                <a:solidFill>
                  <a:schemeClr val="tx1"/>
                </a:solidFill>
                <a:cs typeface="Arial" charset="0"/>
              </a:rPr>
              <a:t> trainer </a:t>
            </a:r>
            <a:r>
              <a:rPr lang="en-US" sz="1800" dirty="0" smtClean="0">
                <a:solidFill>
                  <a:schemeClr val="tx1"/>
                </a:solidFill>
                <a:cs typeface="Arial" charset="0"/>
              </a:rPr>
              <a:t>of </a:t>
            </a:r>
            <a:r>
              <a:rPr lang="en-US" sz="1800" dirty="0">
                <a:solidFill>
                  <a:schemeClr val="tx1"/>
                </a:solidFill>
                <a:cs typeface="Arial" charset="0"/>
              </a:rPr>
              <a:t>mediator (conflict en </a:t>
            </a:r>
            <a:r>
              <a:rPr lang="en-US" sz="1800" dirty="0" err="1">
                <a:solidFill>
                  <a:schemeClr val="tx1"/>
                </a:solidFill>
                <a:cs typeface="Arial" charset="0"/>
              </a:rPr>
              <a:t>onderhandeling</a:t>
            </a:r>
            <a:r>
              <a:rPr lang="en-US" sz="1800" dirty="0">
                <a:solidFill>
                  <a:schemeClr val="tx1"/>
                </a:solidFill>
                <a:cs typeface="Arial" charset="0"/>
              </a:rPr>
              <a:t>, </a:t>
            </a:r>
            <a:r>
              <a:rPr lang="en-US" sz="1800" dirty="0" err="1">
                <a:solidFill>
                  <a:schemeClr val="tx1"/>
                </a:solidFill>
                <a:cs typeface="Arial" charset="0"/>
              </a:rPr>
              <a:t>groepsprocessen</a:t>
            </a:r>
            <a:r>
              <a:rPr lang="en-US" sz="1800" dirty="0">
                <a:solidFill>
                  <a:schemeClr val="tx1"/>
                </a:solidFill>
                <a:cs typeface="Arial" charset="0"/>
              </a:rPr>
              <a:t>)</a:t>
            </a:r>
          </a:p>
          <a:p>
            <a:pPr marL="39688">
              <a:buSzPct val="125000"/>
              <a:buFont typeface="Arial" charset="0"/>
              <a:buChar char="•"/>
              <a:defRPr/>
            </a:pPr>
            <a:endParaRPr lang="en-US" sz="1800" dirty="0">
              <a:solidFill>
                <a:schemeClr val="tx1"/>
              </a:solidFill>
              <a:cs typeface="Arial" charset="0"/>
            </a:endParaRPr>
          </a:p>
          <a:p>
            <a:pPr marL="39688">
              <a:buSzPct val="125000"/>
              <a:buFont typeface="Arial" charset="0"/>
              <a:buChar char="•"/>
              <a:defRPr/>
            </a:pPr>
            <a:r>
              <a:rPr lang="en-US" sz="1800" dirty="0">
                <a:solidFill>
                  <a:schemeClr val="tx1"/>
                </a:solidFill>
                <a:cs typeface="Arial" charset="0"/>
              </a:rPr>
              <a:t> consultant </a:t>
            </a:r>
            <a:r>
              <a:rPr lang="en-US" sz="1800" dirty="0" err="1">
                <a:solidFill>
                  <a:schemeClr val="tx1"/>
                </a:solidFill>
                <a:cs typeface="Arial" charset="0"/>
              </a:rPr>
              <a:t>veiligheid</a:t>
            </a:r>
            <a:r>
              <a:rPr lang="en-US" sz="1800" dirty="0">
                <a:solidFill>
                  <a:schemeClr val="tx1"/>
                </a:solidFill>
                <a:cs typeface="Arial" charset="0"/>
              </a:rPr>
              <a:t>/</a:t>
            </a:r>
            <a:r>
              <a:rPr lang="en-US" sz="1800" dirty="0" err="1">
                <a:solidFill>
                  <a:schemeClr val="tx1"/>
                </a:solidFill>
                <a:cs typeface="Arial" charset="0"/>
              </a:rPr>
              <a:t>veiligheidscoördinator</a:t>
            </a:r>
            <a:endParaRPr lang="en-US" sz="1800" dirty="0">
              <a:solidFill>
                <a:schemeClr val="tx1"/>
              </a:solidFill>
              <a:cs typeface="Arial" charset="0"/>
            </a:endParaRPr>
          </a:p>
          <a:p>
            <a:pPr marL="39688">
              <a:buSzPct val="125000"/>
              <a:buFont typeface="Arial" charset="0"/>
              <a:buChar char="•"/>
              <a:defRPr/>
            </a:pPr>
            <a:endParaRPr lang="en-US" sz="1800" dirty="0">
              <a:solidFill>
                <a:schemeClr val="tx1"/>
              </a:solidFill>
              <a:cs typeface="Arial" charset="0"/>
            </a:endParaRPr>
          </a:p>
          <a:p>
            <a:pPr marL="39688">
              <a:buSzPct val="125000"/>
              <a:buFont typeface="Arial" charset="0"/>
              <a:buChar char="•"/>
              <a:defRPr/>
            </a:pPr>
            <a:r>
              <a:rPr lang="en-US" sz="1800" dirty="0">
                <a:solidFill>
                  <a:schemeClr val="tx1"/>
                </a:solidFill>
                <a:cs typeface="Arial" charset="0"/>
              </a:rPr>
              <a:t> P &amp; O </a:t>
            </a:r>
            <a:r>
              <a:rPr lang="en-US" sz="1800" dirty="0" err="1">
                <a:solidFill>
                  <a:schemeClr val="tx1"/>
                </a:solidFill>
                <a:cs typeface="Arial" charset="0"/>
              </a:rPr>
              <a:t>functie</a:t>
            </a:r>
            <a:r>
              <a:rPr lang="en-US" sz="1800" dirty="0">
                <a:solidFill>
                  <a:schemeClr val="tx1"/>
                </a:solidFill>
                <a:cs typeface="Arial" charset="0"/>
              </a:rPr>
              <a:t> (</a:t>
            </a:r>
            <a:r>
              <a:rPr lang="en-US" sz="1800" dirty="0" err="1">
                <a:solidFill>
                  <a:schemeClr val="tx1"/>
                </a:solidFill>
                <a:cs typeface="Arial" charset="0"/>
              </a:rPr>
              <a:t>ongewenste</a:t>
            </a:r>
            <a:r>
              <a:rPr lang="en-US" sz="1800" dirty="0">
                <a:solidFill>
                  <a:schemeClr val="tx1"/>
                </a:solidFill>
                <a:cs typeface="Arial" charset="0"/>
              </a:rPr>
              <a:t> </a:t>
            </a:r>
            <a:r>
              <a:rPr lang="en-US" sz="1800" dirty="0" err="1">
                <a:solidFill>
                  <a:schemeClr val="tx1"/>
                </a:solidFill>
                <a:cs typeface="Arial" charset="0"/>
              </a:rPr>
              <a:t>omgangsvormen</a:t>
            </a:r>
            <a:r>
              <a:rPr lang="en-US" sz="1800" dirty="0">
                <a:solidFill>
                  <a:schemeClr val="tx1"/>
                </a:solidFill>
                <a:cs typeface="Arial" charset="0"/>
              </a:rPr>
              <a:t>, </a:t>
            </a:r>
            <a:r>
              <a:rPr lang="en-US" sz="1800" dirty="0" err="1">
                <a:solidFill>
                  <a:schemeClr val="tx1"/>
                </a:solidFill>
                <a:cs typeface="Arial" charset="0"/>
              </a:rPr>
              <a:t>diversiteit</a:t>
            </a:r>
            <a:r>
              <a:rPr lang="en-US" sz="1800" dirty="0">
                <a:solidFill>
                  <a:schemeClr val="tx1"/>
                </a:solidFill>
                <a:cs typeface="Arial" charset="0"/>
              </a:rPr>
              <a:t> en </a:t>
            </a:r>
          </a:p>
          <a:p>
            <a:pPr marL="39688">
              <a:buSzPct val="125000"/>
              <a:buFont typeface="Arial" charset="0"/>
              <a:buNone/>
              <a:defRPr/>
            </a:pPr>
            <a:r>
              <a:rPr lang="en-US" sz="1800" dirty="0">
                <a:solidFill>
                  <a:schemeClr val="tx1"/>
                </a:solidFill>
                <a:cs typeface="Arial" charset="0"/>
              </a:rPr>
              <a:t>  </a:t>
            </a:r>
            <a:r>
              <a:rPr lang="en-US" sz="1800" dirty="0" err="1">
                <a:solidFill>
                  <a:schemeClr val="tx1"/>
                </a:solidFill>
                <a:cs typeface="Arial" charset="0"/>
              </a:rPr>
              <a:t>leiderschap</a:t>
            </a:r>
            <a:r>
              <a:rPr lang="en-US" sz="1800" dirty="0">
                <a:solidFill>
                  <a:schemeClr val="tx1"/>
                </a:solidFill>
                <a:cs typeface="Arial" charset="0"/>
              </a:rPr>
              <a:t>)</a:t>
            </a:r>
          </a:p>
          <a:p>
            <a:pPr marL="39688">
              <a:buSzPct val="125000"/>
              <a:buFont typeface="Arial" charset="0"/>
              <a:buNone/>
              <a:defRPr/>
            </a:pPr>
            <a:endParaRPr lang="en-US" sz="1800" dirty="0">
              <a:solidFill>
                <a:schemeClr val="tx1"/>
              </a:solidFill>
              <a:cs typeface="Arial" charset="0"/>
            </a:endParaRPr>
          </a:p>
          <a:p>
            <a:pPr marL="325438" indent="-285750">
              <a:buSzPct val="125000"/>
              <a:buFont typeface="Arial" pitchFamily="34" charset="0"/>
              <a:buChar char="•"/>
              <a:defRPr/>
            </a:pPr>
            <a:r>
              <a:rPr lang="en-US" sz="1800" dirty="0" err="1">
                <a:solidFill>
                  <a:schemeClr val="tx1"/>
                </a:solidFill>
                <a:cs typeface="Arial" charset="0"/>
              </a:rPr>
              <a:t>beleidsmedewerker</a:t>
            </a:r>
            <a:r>
              <a:rPr lang="en-US" sz="1800" dirty="0">
                <a:solidFill>
                  <a:schemeClr val="tx1"/>
                </a:solidFill>
                <a:cs typeface="Arial" charset="0"/>
              </a:rPr>
              <a:t> of </a:t>
            </a:r>
            <a:r>
              <a:rPr lang="en-US" sz="1800" dirty="0" err="1">
                <a:solidFill>
                  <a:schemeClr val="tx1"/>
                </a:solidFill>
                <a:cs typeface="Arial" charset="0"/>
              </a:rPr>
              <a:t>voorlichter</a:t>
            </a:r>
            <a:r>
              <a:rPr lang="en-US" sz="1800" dirty="0">
                <a:solidFill>
                  <a:schemeClr val="tx1"/>
                </a:solidFill>
                <a:cs typeface="Arial" charset="0"/>
              </a:rPr>
              <a:t> </a:t>
            </a:r>
            <a:r>
              <a:rPr lang="en-US" sz="1800" dirty="0" err="1">
                <a:solidFill>
                  <a:schemeClr val="tx1"/>
                </a:solidFill>
                <a:cs typeface="Arial" charset="0"/>
              </a:rPr>
              <a:t>ministerie</a:t>
            </a:r>
            <a:r>
              <a:rPr lang="en-US" sz="1800" dirty="0">
                <a:solidFill>
                  <a:schemeClr val="tx1"/>
                </a:solidFill>
                <a:cs typeface="Arial" charset="0"/>
              </a:rPr>
              <a:t> of multinational</a:t>
            </a:r>
          </a:p>
          <a:p>
            <a:pPr marL="39688">
              <a:buSzPct val="125000"/>
              <a:buFont typeface="Arial" charset="0"/>
              <a:buNone/>
              <a:defRPr/>
            </a:pPr>
            <a:endParaRPr lang="en-US" sz="1800" dirty="0">
              <a:solidFill>
                <a:schemeClr val="tx1"/>
              </a:solidFill>
              <a:cs typeface="Arial" charset="0"/>
            </a:endParaRPr>
          </a:p>
          <a:p>
            <a:pPr marL="39688">
              <a:buSzPct val="125000"/>
              <a:buFont typeface="Arial" charset="0"/>
              <a:buChar char="•"/>
              <a:defRPr/>
            </a:pPr>
            <a:r>
              <a:rPr lang="en-US" sz="1800" dirty="0">
                <a:solidFill>
                  <a:schemeClr val="tx1"/>
                </a:solidFill>
                <a:cs typeface="Arial" charset="0"/>
              </a:rPr>
              <a:t> </a:t>
            </a:r>
            <a:r>
              <a:rPr lang="en-US" sz="1800" dirty="0" err="1" smtClean="0">
                <a:solidFill>
                  <a:schemeClr val="tx1"/>
                </a:solidFill>
                <a:cs typeface="Arial" charset="0"/>
              </a:rPr>
              <a:t>onderzoeker</a:t>
            </a:r>
            <a:r>
              <a:rPr lang="en-US" sz="1800" dirty="0" smtClean="0">
                <a:solidFill>
                  <a:schemeClr val="tx1"/>
                </a:solidFill>
                <a:cs typeface="Arial" charset="0"/>
              </a:rPr>
              <a:t>/</a:t>
            </a:r>
            <a:r>
              <a:rPr lang="en-US" sz="1800" dirty="0" err="1" smtClean="0">
                <a:solidFill>
                  <a:schemeClr val="tx1"/>
                </a:solidFill>
                <a:cs typeface="Arial" charset="0"/>
              </a:rPr>
              <a:t>adviseur</a:t>
            </a:r>
            <a:r>
              <a:rPr lang="en-US" sz="1800" dirty="0" smtClean="0">
                <a:solidFill>
                  <a:schemeClr val="tx1"/>
                </a:solidFill>
                <a:cs typeface="Arial" charset="0"/>
              </a:rPr>
              <a:t> </a:t>
            </a:r>
            <a:r>
              <a:rPr lang="en-US" sz="1800" dirty="0" err="1">
                <a:solidFill>
                  <a:schemeClr val="tx1"/>
                </a:solidFill>
                <a:cs typeface="Arial" charset="0"/>
              </a:rPr>
              <a:t>veiligheid</a:t>
            </a:r>
            <a:r>
              <a:rPr lang="en-US" sz="1800" dirty="0">
                <a:solidFill>
                  <a:schemeClr val="tx1"/>
                </a:solidFill>
                <a:cs typeface="Arial" charset="0"/>
              </a:rPr>
              <a:t> (</a:t>
            </a:r>
            <a:r>
              <a:rPr lang="en-US" sz="1800" dirty="0" err="1">
                <a:solidFill>
                  <a:schemeClr val="tx1"/>
                </a:solidFill>
                <a:cs typeface="Arial" charset="0"/>
              </a:rPr>
              <a:t>Universiteit</a:t>
            </a:r>
            <a:r>
              <a:rPr lang="en-US" sz="1800" dirty="0">
                <a:solidFill>
                  <a:schemeClr val="tx1"/>
                </a:solidFill>
                <a:cs typeface="Arial" charset="0"/>
              </a:rPr>
              <a:t>, WODC, TNO</a:t>
            </a:r>
            <a:r>
              <a:rPr lang="en-US" sz="1800" dirty="0" smtClean="0">
                <a:solidFill>
                  <a:schemeClr val="tx1"/>
                </a:solidFill>
                <a:cs typeface="Arial" charset="0"/>
              </a:rPr>
              <a:t>)</a:t>
            </a:r>
          </a:p>
          <a:p>
            <a:pPr marL="39688">
              <a:buSzPct val="125000"/>
              <a:defRPr/>
            </a:pPr>
            <a:endParaRPr lang="en-US" sz="1800" dirty="0">
              <a:solidFill>
                <a:schemeClr val="tx1"/>
              </a:solidFill>
              <a:cs typeface="Arial" charset="0"/>
            </a:endParaRPr>
          </a:p>
          <a:p>
            <a:pPr marL="39688">
              <a:buSzPct val="125000"/>
              <a:buFont typeface="Arial" charset="0"/>
              <a:buChar char="•"/>
              <a:defRPr/>
            </a:pPr>
            <a:endParaRPr lang="en-US" sz="1800" dirty="0">
              <a:solidFill>
                <a:schemeClr val="tx1"/>
              </a:solidFill>
              <a:cs typeface="Arial" charset="0"/>
            </a:endParaRPr>
          </a:p>
          <a:p>
            <a:pPr marL="39688">
              <a:buSzPct val="125000"/>
              <a:defRPr/>
            </a:pPr>
            <a:r>
              <a:rPr lang="en-US" sz="1800" dirty="0" err="1">
                <a:solidFill>
                  <a:srgbClr val="FF0000"/>
                </a:solidFill>
                <a:cs typeface="Arial" charset="0"/>
              </a:rPr>
              <a:t>Zie</a:t>
            </a:r>
            <a:r>
              <a:rPr lang="en-US" sz="1800" dirty="0">
                <a:solidFill>
                  <a:srgbClr val="FF0000"/>
                </a:solidFill>
                <a:cs typeface="Arial" charset="0"/>
              </a:rPr>
              <a:t>  </a:t>
            </a:r>
            <a:r>
              <a:rPr lang="en-US" sz="1600" dirty="0">
                <a:solidFill>
                  <a:srgbClr val="FF0000"/>
                </a:solidFill>
                <a:cs typeface="Arial" charset="0"/>
                <a:hlinkClick r:id="rId5"/>
              </a:rPr>
              <a:t>http://www.utwente.nl/igs/icrisp/Students/testimonials_master_pcrs/</a:t>
            </a:r>
            <a:r>
              <a:rPr lang="en-US" sz="1600" dirty="0">
                <a:solidFill>
                  <a:srgbClr val="FF0000"/>
                </a:solidFill>
                <a:cs typeface="Arial" charset="0"/>
              </a:rPr>
              <a:t>  </a:t>
            </a:r>
          </a:p>
          <a:p>
            <a:pPr marL="39688">
              <a:buSzPct val="125000"/>
              <a:defRPr/>
            </a:pPr>
            <a:r>
              <a:rPr lang="en-US" sz="1200" dirty="0" err="1">
                <a:solidFill>
                  <a:srgbClr val="FF0000"/>
                </a:solidFill>
                <a:cs typeface="Arial" charset="0"/>
              </a:rPr>
              <a:t>voor</a:t>
            </a:r>
            <a:r>
              <a:rPr lang="en-US" sz="1200" dirty="0">
                <a:solidFill>
                  <a:srgbClr val="FF0000"/>
                </a:solidFill>
                <a:cs typeface="Arial" charset="0"/>
              </a:rPr>
              <a:t> interviews met </a:t>
            </a:r>
            <a:r>
              <a:rPr lang="en-US" sz="1200" dirty="0" err="1" smtClean="0">
                <a:solidFill>
                  <a:srgbClr val="FF0000"/>
                </a:solidFill>
                <a:cs typeface="Arial" charset="0"/>
              </a:rPr>
              <a:t>afgestudeerden</a:t>
            </a:r>
            <a:r>
              <a:rPr lang="en-US" sz="1200" dirty="0" smtClean="0">
                <a:solidFill>
                  <a:srgbClr val="FF0000"/>
                </a:solidFill>
                <a:cs typeface="Arial" charset="0"/>
              </a:rPr>
              <a:t> en professionals </a:t>
            </a:r>
            <a:r>
              <a:rPr lang="en-US" sz="1200" dirty="0" err="1" smtClean="0">
                <a:solidFill>
                  <a:srgbClr val="FF0000"/>
                </a:solidFill>
                <a:cs typeface="Arial" charset="0"/>
              </a:rPr>
              <a:t>uit</a:t>
            </a:r>
            <a:r>
              <a:rPr lang="en-US" sz="1200" dirty="0" smtClean="0">
                <a:solidFill>
                  <a:srgbClr val="FF0000"/>
                </a:solidFill>
                <a:cs typeface="Arial" charset="0"/>
              </a:rPr>
              <a:t> de </a:t>
            </a:r>
            <a:r>
              <a:rPr lang="en-US" sz="1200" dirty="0" err="1" smtClean="0">
                <a:solidFill>
                  <a:srgbClr val="FF0000"/>
                </a:solidFill>
                <a:cs typeface="Arial" charset="0"/>
              </a:rPr>
              <a:t>praktijk</a:t>
            </a:r>
            <a:r>
              <a:rPr lang="en-US" sz="1200" dirty="0" smtClean="0">
                <a:solidFill>
                  <a:srgbClr val="FF0000"/>
                </a:solidFill>
                <a:cs typeface="Arial" charset="0"/>
              </a:rPr>
              <a:t>!</a:t>
            </a:r>
            <a:endParaRPr lang="en-US" sz="1200" dirty="0">
              <a:solidFill>
                <a:srgbClr val="FF0000"/>
              </a:solidFill>
              <a:cs typeface="Arial" charset="0"/>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1"/>
          <p:cNvSpPr>
            <a:spLocks noChangeShapeType="1"/>
          </p:cNvSpPr>
          <p:nvPr/>
        </p:nvSpPr>
        <p:spPr bwMode="auto">
          <a:xfrm>
            <a:off x="1716088" y="692696"/>
            <a:ext cx="7381875"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1638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8" name="Rectangle 3"/>
          <p:cNvSpPr>
            <a:spLocks noGrp="1" noChangeArrowheads="1"/>
          </p:cNvSpPr>
          <p:nvPr>
            <p:ph type="title"/>
          </p:nvPr>
        </p:nvSpPr>
        <p:spPr>
          <a:xfrm>
            <a:off x="1863725" y="1"/>
            <a:ext cx="7121525" cy="620688"/>
          </a:xfrm>
        </p:spPr>
        <p:txBody>
          <a:bodyPr rIns="182880"/>
          <a:lstStyle/>
          <a:p>
            <a:pPr eaLnBrk="1" hangingPunct="1"/>
            <a:r>
              <a:rPr lang="en-US" dirty="0" err="1" smtClean="0">
                <a:latin typeface="Arial" charset="0"/>
                <a:cs typeface="Arial" charset="0"/>
                <a:sym typeface="Arial" charset="0"/>
              </a:rPr>
              <a:t>Waar</a:t>
            </a:r>
            <a:r>
              <a:rPr lang="en-US" dirty="0" smtClean="0">
                <a:latin typeface="Arial" charset="0"/>
                <a:cs typeface="Arial" charset="0"/>
                <a:sym typeface="Arial" charset="0"/>
              </a:rPr>
              <a:t> </a:t>
            </a:r>
            <a:r>
              <a:rPr lang="en-US" dirty="0" err="1" smtClean="0">
                <a:latin typeface="Arial" charset="0"/>
                <a:cs typeface="Arial" charset="0"/>
                <a:sym typeface="Arial" charset="0"/>
              </a:rPr>
              <a:t>werken</a:t>
            </a:r>
            <a:r>
              <a:rPr lang="en-US" dirty="0" smtClean="0">
                <a:latin typeface="Arial" charset="0"/>
                <a:cs typeface="Arial" charset="0"/>
                <a:sym typeface="Arial" charset="0"/>
              </a:rPr>
              <a:t> </a:t>
            </a:r>
            <a:r>
              <a:rPr lang="en-US" dirty="0" err="1" smtClean="0">
                <a:latin typeface="Arial" charset="0"/>
                <a:cs typeface="Arial" charset="0"/>
                <a:sym typeface="Arial" charset="0"/>
              </a:rPr>
              <a:t>afgestudeerden</a:t>
            </a:r>
            <a:r>
              <a:rPr lang="en-US" dirty="0" smtClean="0">
                <a:latin typeface="Arial" charset="0"/>
                <a:cs typeface="Arial" charset="0"/>
                <a:sym typeface="Arial" charset="0"/>
              </a:rPr>
              <a:t> van PCRV? </a:t>
            </a:r>
            <a:endParaRPr lang="en-US" dirty="0" smtClean="0">
              <a:latin typeface="Arial" charset="0"/>
              <a:sym typeface="Arial" charset="0"/>
            </a:endParaRPr>
          </a:p>
        </p:txBody>
      </p:sp>
      <p:pic>
        <p:nvPicPr>
          <p:cNvPr id="1638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0"/>
            <a:ext cx="1438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4" name="Rectangle 5"/>
          <p:cNvSpPr>
            <a:spLocks/>
          </p:cNvSpPr>
          <p:nvPr/>
        </p:nvSpPr>
        <p:spPr bwMode="auto">
          <a:xfrm>
            <a:off x="1594383" y="764704"/>
            <a:ext cx="7323138"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buSzPct val="125000"/>
              <a:buFont typeface="Arial" charset="0"/>
              <a:buChar char="•"/>
              <a:defRPr/>
            </a:pPr>
            <a:r>
              <a:rPr lang="en-US" sz="1800" dirty="0">
                <a:solidFill>
                  <a:schemeClr val="tx1"/>
                </a:solidFill>
                <a:cs typeface="Arial" charset="0"/>
              </a:rPr>
              <a:t> </a:t>
            </a:r>
            <a:r>
              <a:rPr lang="nl-NL" sz="1400" dirty="0"/>
              <a:t>Openbare veiligheid professional, Utrecht </a:t>
            </a:r>
            <a:endParaRPr lang="nl-NL" sz="1400" dirty="0" smtClean="0"/>
          </a:p>
          <a:p>
            <a:pPr marL="39688">
              <a:buSzPct val="125000"/>
              <a:defRPr/>
            </a:pPr>
            <a:endParaRPr lang="en-US" sz="1400" dirty="0" smtClean="0">
              <a:solidFill>
                <a:schemeClr val="tx1"/>
              </a:solidFill>
              <a:cs typeface="Arial" charset="0"/>
            </a:endParaRPr>
          </a:p>
          <a:p>
            <a:pPr marL="39688">
              <a:buSzPct val="125000"/>
              <a:buFont typeface="Arial" charset="0"/>
              <a:buChar char="•"/>
              <a:defRPr/>
            </a:pPr>
            <a:r>
              <a:rPr lang="en-US" sz="1400" dirty="0" smtClean="0">
                <a:solidFill>
                  <a:schemeClr val="tx1"/>
                </a:solidFill>
                <a:cs typeface="Arial" charset="0"/>
              </a:rPr>
              <a:t> </a:t>
            </a:r>
            <a:r>
              <a:rPr lang="nl-NL" sz="1400" dirty="0"/>
              <a:t>Recherchekundige i.o., Politie </a:t>
            </a:r>
            <a:r>
              <a:rPr lang="nl-NL" sz="1400" dirty="0" smtClean="0"/>
              <a:t>Twente</a:t>
            </a:r>
          </a:p>
          <a:p>
            <a:pPr marL="39688">
              <a:buSzPct val="125000"/>
              <a:buFont typeface="Arial" charset="0"/>
              <a:buChar char="•"/>
              <a:defRPr/>
            </a:pPr>
            <a:endParaRPr lang="en-US" sz="1400" dirty="0" smtClean="0">
              <a:solidFill>
                <a:schemeClr val="tx1"/>
              </a:solidFill>
              <a:cs typeface="Arial" charset="0"/>
            </a:endParaRPr>
          </a:p>
          <a:p>
            <a:pPr marL="39688">
              <a:buSzPct val="125000"/>
              <a:buFont typeface="Arial" charset="0"/>
              <a:buChar char="•"/>
              <a:defRPr/>
            </a:pPr>
            <a:r>
              <a:rPr lang="en-US" sz="1400" dirty="0" smtClean="0">
                <a:solidFill>
                  <a:schemeClr val="tx1"/>
                </a:solidFill>
                <a:cs typeface="Arial" charset="0"/>
              </a:rPr>
              <a:t> </a:t>
            </a:r>
            <a:r>
              <a:rPr lang="nl-NL" sz="1400" dirty="0"/>
              <a:t>Freelance adviseur personeel en </a:t>
            </a:r>
            <a:r>
              <a:rPr lang="nl-NL" sz="1400" dirty="0" smtClean="0"/>
              <a:t>communicatie (coaching, </a:t>
            </a:r>
            <a:r>
              <a:rPr lang="nl-NL" sz="1400" dirty="0" err="1" smtClean="0"/>
              <a:t>mediation</a:t>
            </a:r>
            <a:r>
              <a:rPr lang="nl-NL" sz="1400" dirty="0" smtClean="0"/>
              <a:t>, begeleiding)</a:t>
            </a:r>
            <a:endParaRPr lang="nl-NL" sz="1400" dirty="0"/>
          </a:p>
          <a:p>
            <a:pPr marL="39688">
              <a:buSzPct val="125000"/>
              <a:buFont typeface="Arial" charset="0"/>
              <a:buChar char="•"/>
              <a:defRPr/>
            </a:pPr>
            <a:endParaRPr lang="en-US" sz="1400" dirty="0">
              <a:solidFill>
                <a:schemeClr val="tx1"/>
              </a:solidFill>
              <a:cs typeface="Arial" charset="0"/>
            </a:endParaRPr>
          </a:p>
          <a:p>
            <a:pPr marL="39688">
              <a:buSzPct val="125000"/>
              <a:buFont typeface="Arial" charset="0"/>
              <a:buChar char="•"/>
              <a:defRPr/>
            </a:pPr>
            <a:r>
              <a:rPr lang="en-US" sz="1400" dirty="0">
                <a:solidFill>
                  <a:schemeClr val="tx1"/>
                </a:solidFill>
                <a:cs typeface="Arial" charset="0"/>
              </a:rPr>
              <a:t> </a:t>
            </a:r>
            <a:r>
              <a:rPr lang="nl-NL" sz="1400" dirty="0" smtClean="0"/>
              <a:t>Medewerker </a:t>
            </a:r>
            <a:r>
              <a:rPr lang="nl-NL" sz="1400" dirty="0"/>
              <a:t>Zware Criminaliteit bij Centraal Justitieel </a:t>
            </a:r>
            <a:r>
              <a:rPr lang="nl-NL" sz="1400" dirty="0" smtClean="0"/>
              <a:t>Incassobureau</a:t>
            </a:r>
          </a:p>
          <a:p>
            <a:pPr marL="39688">
              <a:buSzPct val="125000"/>
              <a:buFont typeface="Arial" charset="0"/>
              <a:buChar char="•"/>
              <a:defRPr/>
            </a:pPr>
            <a:endParaRPr lang="en-US" sz="1400" dirty="0">
              <a:solidFill>
                <a:schemeClr val="tx1"/>
              </a:solidFill>
              <a:cs typeface="Arial" charset="0"/>
            </a:endParaRPr>
          </a:p>
          <a:p>
            <a:pPr marL="39688">
              <a:buSzPct val="125000"/>
              <a:buFont typeface="Arial" charset="0"/>
              <a:buChar char="•"/>
              <a:defRPr/>
            </a:pPr>
            <a:r>
              <a:rPr lang="en-US" sz="1400" dirty="0">
                <a:solidFill>
                  <a:schemeClr val="tx1"/>
                </a:solidFill>
                <a:cs typeface="Arial" charset="0"/>
              </a:rPr>
              <a:t> </a:t>
            </a:r>
            <a:r>
              <a:rPr lang="nl-NL" sz="1400" dirty="0" smtClean="0"/>
              <a:t>psycholoog bij stichting </a:t>
            </a:r>
            <a:r>
              <a:rPr lang="nl-NL" sz="1400" dirty="0" err="1" smtClean="0"/>
              <a:t>Terwille</a:t>
            </a:r>
            <a:r>
              <a:rPr lang="nl-NL" sz="1400" dirty="0" smtClean="0"/>
              <a:t>, Enschede (GGZ verslavingszorg)</a:t>
            </a:r>
            <a:endParaRPr lang="nl-NL" sz="1400" dirty="0"/>
          </a:p>
          <a:p>
            <a:pPr marL="39688">
              <a:buSzPct val="125000"/>
              <a:buFont typeface="Arial" charset="0"/>
              <a:buChar char="•"/>
              <a:defRPr/>
            </a:pPr>
            <a:endParaRPr lang="nl-NL" sz="1400" dirty="0"/>
          </a:p>
          <a:p>
            <a:pPr marL="39688">
              <a:buSzPct val="125000"/>
              <a:buFont typeface="Arial" charset="0"/>
              <a:buChar char="•"/>
              <a:defRPr/>
            </a:pPr>
            <a:r>
              <a:rPr lang="en-US" sz="1400" dirty="0" smtClean="0"/>
              <a:t> Information </a:t>
            </a:r>
            <a:r>
              <a:rPr lang="en-US" sz="1400" dirty="0"/>
              <a:t>Security Officer at Medical Research Data </a:t>
            </a:r>
            <a:r>
              <a:rPr lang="en-US" sz="1400" dirty="0" smtClean="0"/>
              <a:t>Management, Apeldoorn</a:t>
            </a:r>
          </a:p>
          <a:p>
            <a:pPr marL="39688">
              <a:buSzPct val="125000"/>
              <a:defRPr/>
            </a:pPr>
            <a:r>
              <a:rPr lang="en-US" sz="1400" dirty="0" smtClean="0"/>
              <a:t> </a:t>
            </a:r>
            <a:endParaRPr lang="nl-NL" sz="1400" dirty="0"/>
          </a:p>
          <a:p>
            <a:pPr marL="39688">
              <a:buSzPct val="125000"/>
              <a:buFont typeface="Arial" charset="0"/>
              <a:buChar char="•"/>
              <a:defRPr/>
            </a:pPr>
            <a:r>
              <a:rPr lang="nl-NL" sz="1400" dirty="0"/>
              <a:t> Account Manager at Harvey Nash (HRM bedrijf) in München</a:t>
            </a:r>
          </a:p>
          <a:p>
            <a:pPr marL="39688">
              <a:buSzPct val="125000"/>
              <a:buFont typeface="Arial" charset="0"/>
              <a:buChar char="•"/>
              <a:defRPr/>
            </a:pPr>
            <a:endParaRPr lang="nl-NL" sz="1400" dirty="0"/>
          </a:p>
          <a:p>
            <a:pPr marL="39688">
              <a:buSzPct val="125000"/>
              <a:buFont typeface="Arial" charset="0"/>
              <a:buChar char="•"/>
              <a:defRPr/>
            </a:pPr>
            <a:r>
              <a:rPr lang="nl-NL" sz="1400" dirty="0"/>
              <a:t> </a:t>
            </a:r>
            <a:r>
              <a:rPr lang="nl-NL" sz="1400" dirty="0" smtClean="0"/>
              <a:t>Freelance-interviewers </a:t>
            </a:r>
            <a:r>
              <a:rPr lang="nl-NL" sz="1400" dirty="0"/>
              <a:t>voor het Prison Project, Leiden University</a:t>
            </a:r>
          </a:p>
          <a:p>
            <a:pPr marL="39688">
              <a:buSzPct val="125000"/>
              <a:buFont typeface="Arial" charset="0"/>
              <a:buChar char="•"/>
              <a:defRPr/>
            </a:pPr>
            <a:endParaRPr lang="nl-NL" sz="1400" dirty="0"/>
          </a:p>
          <a:p>
            <a:pPr marL="39688">
              <a:buSzPct val="125000"/>
              <a:buFont typeface="Arial" charset="0"/>
              <a:buChar char="•"/>
              <a:defRPr/>
            </a:pPr>
            <a:r>
              <a:rPr lang="nl-NL" sz="1400" dirty="0" smtClean="0"/>
              <a:t> </a:t>
            </a:r>
            <a:r>
              <a:rPr lang="nl-NL" sz="1400" dirty="0"/>
              <a:t>Jeugdvoorlichter/ organisator evenementen bij </a:t>
            </a:r>
            <a:r>
              <a:rPr lang="nl-NL" sz="1400" dirty="0" smtClean="0"/>
              <a:t>Unicef</a:t>
            </a:r>
          </a:p>
          <a:p>
            <a:pPr marL="39688">
              <a:buSzPct val="125000"/>
              <a:buFont typeface="Arial" charset="0"/>
              <a:buChar char="•"/>
              <a:defRPr/>
            </a:pPr>
            <a:endParaRPr lang="nl-NL" sz="1400" dirty="0"/>
          </a:p>
          <a:p>
            <a:pPr marL="39688">
              <a:buSzPct val="125000"/>
              <a:buFont typeface="Arial" charset="0"/>
              <a:buChar char="•"/>
              <a:defRPr/>
            </a:pPr>
            <a:r>
              <a:rPr lang="nl-NL" sz="1400" dirty="0"/>
              <a:t> </a:t>
            </a:r>
            <a:r>
              <a:rPr lang="nl-NL" sz="1400" dirty="0" smtClean="0"/>
              <a:t>Trainee Netwerkstad Twente (onderzoek en advies </a:t>
            </a:r>
            <a:r>
              <a:rPr lang="nl-NL" sz="1400" dirty="0" err="1" smtClean="0"/>
              <a:t>tbv</a:t>
            </a:r>
            <a:r>
              <a:rPr lang="nl-NL" sz="1400" dirty="0" smtClean="0"/>
              <a:t> GGD project ‘Twente in balans’)</a:t>
            </a:r>
          </a:p>
          <a:p>
            <a:pPr marL="39688">
              <a:buSzPct val="125000"/>
              <a:buFont typeface="Arial" charset="0"/>
              <a:buChar char="•"/>
              <a:defRPr/>
            </a:pPr>
            <a:endParaRPr lang="nl-NL" sz="1400" dirty="0"/>
          </a:p>
          <a:p>
            <a:pPr marL="39688">
              <a:buSzPct val="125000"/>
              <a:buFont typeface="Arial" charset="0"/>
              <a:buChar char="•"/>
              <a:defRPr/>
            </a:pPr>
            <a:r>
              <a:rPr lang="nl-NL" sz="1400" dirty="0" smtClean="0"/>
              <a:t> Teamleider de Hoenderloo groep (jongeren </a:t>
            </a:r>
            <a:r>
              <a:rPr lang="nl-NL" sz="1400" dirty="0"/>
              <a:t>met complexe </a:t>
            </a:r>
            <a:r>
              <a:rPr lang="nl-NL" sz="1400" dirty="0" smtClean="0"/>
              <a:t>gedragsproblemen)</a:t>
            </a:r>
          </a:p>
          <a:p>
            <a:pPr marL="39688">
              <a:buSzPct val="125000"/>
              <a:buFont typeface="Arial" charset="0"/>
              <a:buChar char="•"/>
              <a:defRPr/>
            </a:pPr>
            <a:endParaRPr lang="nl-NL" sz="1400" dirty="0"/>
          </a:p>
          <a:p>
            <a:pPr marL="39688">
              <a:buSzPct val="125000"/>
              <a:buFont typeface="Arial" charset="0"/>
              <a:buChar char="•"/>
              <a:defRPr/>
            </a:pPr>
            <a:r>
              <a:rPr lang="nl-NL" sz="1400" dirty="0" smtClean="0"/>
              <a:t> Groepsleider van der Hoeven kliniek (forensische psychiatrie)</a:t>
            </a:r>
          </a:p>
          <a:p>
            <a:pPr marL="39688">
              <a:buSzPct val="125000"/>
              <a:defRPr/>
            </a:pPr>
            <a:endParaRPr lang="nl-NL" sz="1400" dirty="0" smtClean="0">
              <a:cs typeface="Arial" charset="0"/>
            </a:endParaRPr>
          </a:p>
          <a:p>
            <a:pPr marL="39688">
              <a:buSzPct val="125000"/>
              <a:defRPr/>
            </a:pPr>
            <a:r>
              <a:rPr lang="en-US" sz="1800" dirty="0" err="1" smtClean="0">
                <a:solidFill>
                  <a:srgbClr val="FF0000"/>
                </a:solidFill>
                <a:cs typeface="Arial" charset="0"/>
              </a:rPr>
              <a:t>Zie</a:t>
            </a:r>
            <a:r>
              <a:rPr lang="en-US" sz="1800" dirty="0" smtClean="0">
                <a:solidFill>
                  <a:srgbClr val="FF0000"/>
                </a:solidFill>
                <a:cs typeface="Arial" charset="0"/>
              </a:rPr>
              <a:t>  </a:t>
            </a:r>
            <a:r>
              <a:rPr lang="en-US" sz="1600" dirty="0">
                <a:solidFill>
                  <a:srgbClr val="FF0000"/>
                </a:solidFill>
                <a:cs typeface="Arial" charset="0"/>
                <a:hlinkClick r:id="rId5"/>
              </a:rPr>
              <a:t>http://www.utwente.nl/igs/icrisp/Students/testimonials_master_pcrs/</a:t>
            </a:r>
            <a:r>
              <a:rPr lang="en-US" sz="1600" dirty="0">
                <a:solidFill>
                  <a:srgbClr val="FF0000"/>
                </a:solidFill>
                <a:cs typeface="Arial" charset="0"/>
              </a:rPr>
              <a:t>  </a:t>
            </a:r>
          </a:p>
          <a:p>
            <a:pPr marL="39688">
              <a:buSzPct val="125000"/>
              <a:defRPr/>
            </a:pPr>
            <a:r>
              <a:rPr lang="en-US" sz="1200" dirty="0" err="1">
                <a:solidFill>
                  <a:srgbClr val="FF0000"/>
                </a:solidFill>
                <a:cs typeface="Arial" charset="0"/>
              </a:rPr>
              <a:t>voor</a:t>
            </a:r>
            <a:r>
              <a:rPr lang="en-US" sz="1200" dirty="0">
                <a:solidFill>
                  <a:srgbClr val="FF0000"/>
                </a:solidFill>
                <a:cs typeface="Arial" charset="0"/>
              </a:rPr>
              <a:t> interviews met </a:t>
            </a:r>
            <a:r>
              <a:rPr lang="en-US" sz="1200" dirty="0" err="1">
                <a:solidFill>
                  <a:srgbClr val="FF0000"/>
                </a:solidFill>
                <a:cs typeface="Arial" charset="0"/>
              </a:rPr>
              <a:t>afgestudeerden</a:t>
            </a:r>
            <a:r>
              <a:rPr lang="en-US" sz="1200" dirty="0">
                <a:solidFill>
                  <a:srgbClr val="FF0000"/>
                </a:solidFill>
                <a:cs typeface="Arial" charset="0"/>
              </a:rPr>
              <a:t>!</a:t>
            </a:r>
          </a:p>
          <a:p>
            <a:pPr marL="39688">
              <a:buSzPct val="125000"/>
              <a:defRPr/>
            </a:pPr>
            <a:endParaRPr lang="en-US" sz="1200" dirty="0">
              <a:solidFill>
                <a:srgbClr val="FF0000"/>
              </a:solidFill>
              <a:cs typeface="Arial" charset="0"/>
            </a:endParaRPr>
          </a:p>
          <a:p>
            <a:pPr marL="39688">
              <a:buSzPct val="125000"/>
              <a:defRPr/>
            </a:pPr>
            <a:endParaRPr lang="en-US" sz="1200" dirty="0">
              <a:solidFill>
                <a:srgbClr val="FF0000"/>
              </a:solidFill>
              <a:cs typeface="Arial" charset="0"/>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2100263" y="4838700"/>
            <a:ext cx="6786562" cy="1470025"/>
          </a:xfrm>
        </p:spPr>
        <p:txBody>
          <a:bodyPr rIns="182880"/>
          <a:lstStyle/>
          <a:p>
            <a:pPr marL="90488" eaLnBrk="1" hangingPunct="1">
              <a:lnSpc>
                <a:spcPts val="2500"/>
              </a:lnSpc>
            </a:pPr>
            <a:r>
              <a:rPr lang="en-US" sz="2100" smtClean="0">
                <a:solidFill>
                  <a:srgbClr val="FFFFFF"/>
                </a:solidFill>
              </a:rPr>
              <a:t>dr. Sven Zebel</a:t>
            </a:r>
            <a:br>
              <a:rPr lang="en-US" sz="2100" smtClean="0">
                <a:solidFill>
                  <a:srgbClr val="FFFFFF"/>
                </a:solidFill>
              </a:rPr>
            </a:br>
            <a:endParaRPr lang="en-US" sz="2100" smtClean="0">
              <a:solidFill>
                <a:srgbClr val="FFFFFF"/>
              </a:solidFill>
            </a:endParaRPr>
          </a:p>
        </p:txBody>
      </p:sp>
      <p:sp>
        <p:nvSpPr>
          <p:cNvPr id="4099" name="Rectangle 2"/>
          <p:cNvSpPr>
            <a:spLocks/>
          </p:cNvSpPr>
          <p:nvPr/>
        </p:nvSpPr>
        <p:spPr bwMode="auto">
          <a:xfrm>
            <a:off x="817563" y="1560513"/>
            <a:ext cx="75184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bIns="0" anchor="b"/>
          <a:lstStyle/>
          <a:p>
            <a:pPr marL="90488">
              <a:lnSpc>
                <a:spcPts val="2500"/>
              </a:lnSpc>
            </a:pPr>
            <a:r>
              <a:rPr lang="en-US" b="1">
                <a:solidFill>
                  <a:srgbClr val="FFFFFF"/>
                </a:solidFill>
                <a:latin typeface="Arial Narrow" pitchFamily="34" charset="0"/>
                <a:ea typeface="Arial Narrow" pitchFamily="34" charset="0"/>
                <a:cs typeface="Arial Narrow" pitchFamily="34" charset="0"/>
                <a:sym typeface="Arial Narrow" pitchFamily="34" charset="0"/>
              </a:rPr>
              <a:t>Psychologie Master thema</a:t>
            </a:r>
          </a:p>
          <a:p>
            <a:pPr marL="2833688" lvl="4">
              <a:lnSpc>
                <a:spcPts val="2500"/>
              </a:lnSpc>
            </a:pPr>
            <a:r>
              <a:rPr lang="en-US" b="1">
                <a:solidFill>
                  <a:srgbClr val="FFFFFF"/>
                </a:solidFill>
                <a:latin typeface="Arial Narrow" pitchFamily="34" charset="0"/>
                <a:ea typeface="Arial Narrow" pitchFamily="34" charset="0"/>
                <a:cs typeface="Arial Narrow" pitchFamily="34" charset="0"/>
                <a:sym typeface="Arial Narrow" pitchFamily="34" charset="0"/>
              </a:rPr>
              <a:t>Conflict, Risico &amp; Veiligheid</a:t>
            </a:r>
          </a:p>
        </p:txBody>
      </p:sp>
    </p:spTree>
    <p:extLst>
      <p:ext uri="{BB962C8B-B14F-4D97-AF65-F5344CB8AC3E}">
        <p14:creationId xmlns:p14="http://schemas.microsoft.com/office/powerpoint/2010/main" val="107366852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1"/>
          <p:cNvSpPr>
            <a:spLocks noChangeShapeType="1"/>
          </p:cNvSpPr>
          <p:nvPr/>
        </p:nvSpPr>
        <p:spPr bwMode="auto">
          <a:xfrm>
            <a:off x="1762125" y="1636713"/>
            <a:ext cx="7381875"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1741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2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3" name="Rectangle 4"/>
          <p:cNvSpPr>
            <a:spLocks/>
          </p:cNvSpPr>
          <p:nvPr/>
        </p:nvSpPr>
        <p:spPr bwMode="auto">
          <a:xfrm>
            <a:off x="1727200" y="2120900"/>
            <a:ext cx="317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buSzPct val="125000"/>
              <a:buFont typeface="Arial" charset="0"/>
              <a:buChar char="•"/>
            </a:pPr>
            <a:r>
              <a:rPr lang="en-US" sz="1800">
                <a:solidFill>
                  <a:schemeClr val="tx1"/>
                </a:solidFill>
                <a:cs typeface="Arial" charset="0"/>
              </a:rPr>
              <a:t> </a:t>
            </a:r>
          </a:p>
        </p:txBody>
      </p:sp>
      <p:sp>
        <p:nvSpPr>
          <p:cNvPr id="17414" name="Rectangle 5"/>
          <p:cNvSpPr>
            <a:spLocks/>
          </p:cNvSpPr>
          <p:nvPr/>
        </p:nvSpPr>
        <p:spPr bwMode="auto">
          <a:xfrm>
            <a:off x="3539193" y="3035300"/>
            <a:ext cx="2064028" cy="18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bIns="0">
            <a:spAutoFit/>
          </a:bodyPr>
          <a:lstStyle/>
          <a:p>
            <a:pPr algn="ctr">
              <a:lnSpc>
                <a:spcPts val="2500"/>
              </a:lnSpc>
              <a:spcBef>
                <a:spcPts val="400"/>
              </a:spcBef>
            </a:pPr>
            <a:r>
              <a:rPr lang="en-US" sz="1700" dirty="0" err="1">
                <a:solidFill>
                  <a:schemeClr val="tx1"/>
                </a:solidFill>
                <a:cs typeface="Arial" charset="0"/>
              </a:rPr>
              <a:t>Voor</a:t>
            </a:r>
            <a:r>
              <a:rPr lang="en-US" sz="1700" dirty="0">
                <a:solidFill>
                  <a:schemeClr val="tx1"/>
                </a:solidFill>
                <a:cs typeface="Arial" charset="0"/>
              </a:rPr>
              <a:t> </a:t>
            </a:r>
            <a:r>
              <a:rPr lang="en-US" sz="1700" dirty="0" err="1">
                <a:solidFill>
                  <a:schemeClr val="tx1"/>
                </a:solidFill>
                <a:cs typeface="Arial" charset="0"/>
              </a:rPr>
              <a:t>vragen</a:t>
            </a:r>
            <a:r>
              <a:rPr lang="en-US" sz="1700" dirty="0">
                <a:solidFill>
                  <a:schemeClr val="tx1"/>
                </a:solidFill>
                <a:cs typeface="Arial" charset="0"/>
              </a:rPr>
              <a:t>:</a:t>
            </a:r>
          </a:p>
          <a:p>
            <a:pPr algn="ctr">
              <a:lnSpc>
                <a:spcPts val="2500"/>
              </a:lnSpc>
              <a:spcBef>
                <a:spcPts val="400"/>
              </a:spcBef>
            </a:pPr>
            <a:r>
              <a:rPr lang="en-US" sz="1700" dirty="0">
                <a:solidFill>
                  <a:schemeClr val="tx1"/>
                </a:solidFill>
                <a:cs typeface="Arial" charset="0"/>
                <a:hlinkClick r:id="rId5"/>
              </a:rPr>
              <a:t>s.zebel@utwente.nl</a:t>
            </a:r>
            <a:endParaRPr lang="en-US" sz="1700" dirty="0">
              <a:solidFill>
                <a:schemeClr val="tx1"/>
              </a:solidFill>
              <a:cs typeface="Arial" charset="0"/>
            </a:endParaRPr>
          </a:p>
          <a:p>
            <a:pPr algn="ctr">
              <a:lnSpc>
                <a:spcPts val="2500"/>
              </a:lnSpc>
              <a:spcBef>
                <a:spcPts val="400"/>
              </a:spcBef>
            </a:pPr>
            <a:endParaRPr lang="en-US" sz="1700" dirty="0">
              <a:solidFill>
                <a:schemeClr val="tx1"/>
              </a:solidFill>
              <a:cs typeface="Arial" charset="0"/>
            </a:endParaRPr>
          </a:p>
          <a:p>
            <a:pPr algn="ctr">
              <a:lnSpc>
                <a:spcPts val="2500"/>
              </a:lnSpc>
              <a:spcBef>
                <a:spcPts val="400"/>
              </a:spcBef>
            </a:pPr>
            <a:r>
              <a:rPr lang="en-US" sz="1700" dirty="0">
                <a:solidFill>
                  <a:schemeClr val="tx1"/>
                </a:solidFill>
                <a:cs typeface="Arial" charset="0"/>
              </a:rPr>
              <a:t>of </a:t>
            </a:r>
            <a:r>
              <a:rPr lang="en-US" sz="1700" dirty="0" smtClean="0">
                <a:solidFill>
                  <a:schemeClr val="tx1"/>
                </a:solidFill>
                <a:cs typeface="Arial" charset="0"/>
              </a:rPr>
              <a:t>loop even </a:t>
            </a:r>
            <a:r>
              <a:rPr lang="en-US" sz="1700" dirty="0" err="1" smtClean="0">
                <a:solidFill>
                  <a:schemeClr val="tx1"/>
                </a:solidFill>
                <a:cs typeface="Arial" charset="0"/>
              </a:rPr>
              <a:t>binnen</a:t>
            </a:r>
            <a:r>
              <a:rPr lang="en-US" sz="1700" dirty="0" smtClean="0">
                <a:solidFill>
                  <a:schemeClr val="tx1"/>
                </a:solidFill>
                <a:cs typeface="Arial" charset="0"/>
              </a:rPr>
              <a:t>:</a:t>
            </a:r>
            <a:endParaRPr lang="en-US" sz="1700" dirty="0">
              <a:solidFill>
                <a:schemeClr val="tx1"/>
              </a:solidFill>
              <a:cs typeface="Arial" charset="0"/>
            </a:endParaRPr>
          </a:p>
          <a:p>
            <a:pPr algn="ctr">
              <a:lnSpc>
                <a:spcPts val="2500"/>
              </a:lnSpc>
              <a:spcBef>
                <a:spcPts val="400"/>
              </a:spcBef>
            </a:pPr>
            <a:r>
              <a:rPr lang="en-US" sz="1700" dirty="0" err="1" smtClean="0">
                <a:solidFill>
                  <a:schemeClr val="tx1"/>
                </a:solidFill>
                <a:cs typeface="Arial" charset="0"/>
              </a:rPr>
              <a:t>Cubicus</a:t>
            </a:r>
            <a:r>
              <a:rPr lang="en-US" sz="1700" dirty="0">
                <a:solidFill>
                  <a:schemeClr val="tx1"/>
                </a:solidFill>
                <a:cs typeface="Arial" charset="0"/>
              </a:rPr>
              <a:t>:</a:t>
            </a:r>
            <a:r>
              <a:rPr lang="en-US" sz="1700" dirty="0" smtClean="0">
                <a:solidFill>
                  <a:schemeClr val="tx1"/>
                </a:solidFill>
                <a:cs typeface="Arial" charset="0"/>
              </a:rPr>
              <a:t> B206 </a:t>
            </a:r>
            <a:endParaRPr lang="en-US" sz="1700" dirty="0">
              <a:solidFill>
                <a:schemeClr val="tx1"/>
              </a:solidFill>
              <a:cs typeface="Arial" charset="0"/>
            </a:endParaRPr>
          </a:p>
        </p:txBody>
      </p:sp>
      <p:sp>
        <p:nvSpPr>
          <p:cNvPr id="17415" name="Rectangle 6"/>
          <p:cNvSpPr>
            <a:spLocks/>
          </p:cNvSpPr>
          <p:nvPr/>
        </p:nvSpPr>
        <p:spPr bwMode="auto">
          <a:xfrm>
            <a:off x="2941638" y="533400"/>
            <a:ext cx="30416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bIns="0">
            <a:spAutoFit/>
          </a:bodyPr>
          <a:lstStyle/>
          <a:p>
            <a:pPr algn="ctr"/>
            <a:r>
              <a:rPr lang="en-US" sz="2500" b="1">
                <a:solidFill>
                  <a:schemeClr val="tx1"/>
                </a:solidFill>
                <a:latin typeface="Arial Narrow" pitchFamily="34" charset="0"/>
                <a:sym typeface="Arial Narrow" pitchFamily="34" charset="0"/>
              </a:rPr>
              <a:t>Dank voor de aandacht!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NL" dirty="0" smtClean="0"/>
              <a:t>Human factors &amp; engineering </a:t>
            </a:r>
            <a:r>
              <a:rPr lang="nl-NL" dirty="0" err="1" smtClean="0"/>
              <a:t>psychology</a:t>
            </a:r>
            <a:endParaRPr lang="en-US" dirty="0"/>
          </a:p>
        </p:txBody>
      </p:sp>
      <p:sp>
        <p:nvSpPr>
          <p:cNvPr id="3" name="Subtitle 2"/>
          <p:cNvSpPr>
            <a:spLocks noGrp="1"/>
          </p:cNvSpPr>
          <p:nvPr>
            <p:ph type="subTitle" idx="1"/>
          </p:nvPr>
        </p:nvSpPr>
        <p:spPr/>
        <p:txBody>
          <a:bodyPr/>
          <a:lstStyle/>
          <a:p>
            <a:r>
              <a:rPr lang="nl-NL" dirty="0" smtClean="0"/>
              <a:t>Themavoorlichting 24 november</a:t>
            </a:r>
            <a:endParaRPr lang="en-US" dirty="0"/>
          </a:p>
        </p:txBody>
      </p:sp>
    </p:spTree>
    <p:extLst>
      <p:ext uri="{BB962C8B-B14F-4D97-AF65-F5344CB8AC3E}">
        <p14:creationId xmlns:p14="http://schemas.microsoft.com/office/powerpoint/2010/main" val="1474323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nl-NL" dirty="0" smtClean="0"/>
              <a:t>Suzanne Vosslamber</a:t>
            </a:r>
          </a:p>
          <a:p>
            <a:pPr marL="0" indent="0">
              <a:buNone/>
            </a:pPr>
            <a:r>
              <a:rPr lang="nl-NL" dirty="0" smtClean="0"/>
              <a:t>Afdeling CPE: Cognitieve Psychologie &amp; Ergonomie</a:t>
            </a:r>
          </a:p>
          <a:p>
            <a:pPr marL="0" indent="0">
              <a:buNone/>
            </a:pPr>
            <a:endParaRPr lang="nl-NL" dirty="0" smtClean="0"/>
          </a:p>
          <a:p>
            <a:pPr marL="0" indent="0">
              <a:buNone/>
            </a:pPr>
            <a:r>
              <a:rPr lang="nl-NL" dirty="0" smtClean="0"/>
              <a:t>Themacoördinator</a:t>
            </a:r>
            <a:endParaRPr lang="nl-NL" dirty="0"/>
          </a:p>
          <a:p>
            <a:pPr marL="0" indent="0">
              <a:buNone/>
            </a:pPr>
            <a:endParaRPr lang="nl-NL" dirty="0"/>
          </a:p>
          <a:p>
            <a:r>
              <a:rPr lang="nl-NL" dirty="0" smtClean="0"/>
              <a:t>Bij vragen of problemen:</a:t>
            </a:r>
          </a:p>
          <a:p>
            <a:pPr lvl="1"/>
            <a:r>
              <a:rPr lang="nl-NL" dirty="0" smtClean="0"/>
              <a:t>Email: </a:t>
            </a:r>
            <a:r>
              <a:rPr lang="nl-NL" dirty="0" smtClean="0">
                <a:hlinkClick r:id="rId2"/>
              </a:rPr>
              <a:t>s.m.vosslamber@utwente.nl</a:t>
            </a:r>
            <a:endParaRPr lang="nl-NL" dirty="0" smtClean="0"/>
          </a:p>
          <a:p>
            <a:pPr lvl="1"/>
            <a:r>
              <a:rPr lang="nl-NL" dirty="0" smtClean="0"/>
              <a:t>Kamer: Cubicus B320</a:t>
            </a:r>
          </a:p>
          <a:p>
            <a:pPr lvl="1"/>
            <a:endParaRPr lang="nl-NL" dirty="0" smtClean="0"/>
          </a:p>
          <a:p>
            <a:pPr marL="0" indent="0">
              <a:buNone/>
            </a:pPr>
            <a:endParaRPr lang="en-US" dirty="0"/>
          </a:p>
        </p:txBody>
      </p:sp>
      <p:sp>
        <p:nvSpPr>
          <p:cNvPr id="5" name="Text Placeholder 4"/>
          <p:cNvSpPr>
            <a:spLocks noGrp="1"/>
          </p:cNvSpPr>
          <p:nvPr>
            <p:ph type="body" sz="quarter" idx="13"/>
          </p:nvPr>
        </p:nvSpPr>
        <p:spPr/>
        <p:txBody>
          <a:bodyPr/>
          <a:lstStyle/>
          <a:p>
            <a:r>
              <a:rPr lang="nl-NL" dirty="0" smtClean="0"/>
              <a:t>Even voorstellen</a:t>
            </a:r>
            <a:endParaRPr lang="en-US" dirty="0"/>
          </a:p>
        </p:txBody>
      </p:sp>
      <p:sp>
        <p:nvSpPr>
          <p:cNvPr id="6" name="Text Placeholder 5"/>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775475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nl-NL" dirty="0" smtClean="0"/>
              <a:t>Interactie tussen </a:t>
            </a:r>
            <a:r>
              <a:rPr lang="nl-NL" b="1" dirty="0" smtClean="0">
                <a:solidFill>
                  <a:schemeClr val="accent4"/>
                </a:solidFill>
              </a:rPr>
              <a:t>mens</a:t>
            </a:r>
            <a:r>
              <a:rPr lang="nl-NL" dirty="0" smtClean="0">
                <a:solidFill>
                  <a:schemeClr val="accent4"/>
                </a:solidFill>
              </a:rPr>
              <a:t> </a:t>
            </a:r>
            <a:r>
              <a:rPr lang="nl-NL" dirty="0" smtClean="0"/>
              <a:t>en </a:t>
            </a:r>
            <a:r>
              <a:rPr lang="nl-NL" b="1" dirty="0" smtClean="0">
                <a:solidFill>
                  <a:schemeClr val="accent4"/>
                </a:solidFill>
              </a:rPr>
              <a:t>techniek</a:t>
            </a:r>
            <a:r>
              <a:rPr lang="nl-NL" dirty="0" smtClean="0">
                <a:solidFill>
                  <a:schemeClr val="accent4"/>
                </a:solidFill>
              </a:rPr>
              <a:t> </a:t>
            </a:r>
            <a:r>
              <a:rPr lang="nl-NL" dirty="0" smtClean="0"/>
              <a:t>staat centraal</a:t>
            </a:r>
          </a:p>
          <a:p>
            <a:pPr marL="0" indent="0">
              <a:buNone/>
            </a:pPr>
            <a:endParaRPr lang="nl-NL" dirty="0"/>
          </a:p>
          <a:p>
            <a:pPr marL="0" indent="0">
              <a:buNone/>
            </a:pPr>
            <a:r>
              <a:rPr lang="nl-NL" dirty="0" smtClean="0"/>
              <a:t>A.d.h.v. cognitieve psychologie technologische toepassingen ontwerpen of verbeteren</a:t>
            </a:r>
          </a:p>
          <a:p>
            <a:pPr marL="0" indent="0">
              <a:buNone/>
            </a:pPr>
            <a:endParaRPr lang="nl-NL" dirty="0"/>
          </a:p>
          <a:p>
            <a:pPr marL="0" indent="0">
              <a:buNone/>
            </a:pPr>
            <a:r>
              <a:rPr lang="nl-NL" dirty="0" smtClean="0"/>
              <a:t>Bijvoorbeeld: hoe met een feedbacksysteem voor energieverbruik werken en bediend worden?</a:t>
            </a:r>
            <a:endParaRPr lang="en-US" dirty="0"/>
          </a:p>
        </p:txBody>
      </p:sp>
      <p:sp>
        <p:nvSpPr>
          <p:cNvPr id="3" name="Date Placeholder 2"/>
          <p:cNvSpPr>
            <a:spLocks noGrp="1"/>
          </p:cNvSpPr>
          <p:nvPr>
            <p:ph type="dt" sz="half" idx="10"/>
          </p:nvPr>
        </p:nvSpPr>
        <p:spPr/>
        <p:txBody>
          <a:bodyPr/>
          <a:lstStyle/>
          <a:p>
            <a:fld id="{E86D66E7-007E-4E27-B747-A02D9A387A08}"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23</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Human factors &amp; engineering </a:t>
            </a:r>
            <a:r>
              <a:rPr lang="nl-NL" dirty="0" err="1" smtClean="0"/>
              <a:t>psychology</a:t>
            </a:r>
            <a:endParaRPr lang="en-US" dirty="0"/>
          </a:p>
        </p:txBody>
      </p:sp>
      <p:sp>
        <p:nvSpPr>
          <p:cNvPr id="8" name="Text Placeholder 7"/>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972278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24</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studieprogramma</a:t>
            </a:r>
            <a:endParaRPr lang="en-US" dirty="0"/>
          </a:p>
        </p:txBody>
      </p:sp>
      <p:sp>
        <p:nvSpPr>
          <p:cNvPr id="10" name="Text Placeholder 9"/>
          <p:cNvSpPr>
            <a:spLocks noGrp="1"/>
          </p:cNvSpPr>
          <p:nvPr>
            <p:ph type="body" sz="quarter" idx="14"/>
          </p:nvPr>
        </p:nvSpPr>
        <p:spPr/>
        <p:txBody>
          <a:bodyP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284" y="1988840"/>
            <a:ext cx="7689884" cy="315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609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smtClean="0"/>
              <a:t>Human Computer </a:t>
            </a:r>
            <a:r>
              <a:rPr lang="nl-NL" dirty="0" err="1" smtClean="0"/>
              <a:t>Interaction</a:t>
            </a:r>
            <a:r>
              <a:rPr lang="nl-NL" dirty="0" smtClean="0"/>
              <a:t> (2A, 5 EC)</a:t>
            </a:r>
          </a:p>
          <a:p>
            <a:endParaRPr lang="nl-NL" dirty="0"/>
          </a:p>
          <a:p>
            <a:r>
              <a:rPr lang="nl-NL" dirty="0" err="1" smtClean="0"/>
              <a:t>Resilience</a:t>
            </a:r>
            <a:r>
              <a:rPr lang="nl-NL" dirty="0" smtClean="0"/>
              <a:t> Engineering (1A, 5 EC)</a:t>
            </a:r>
          </a:p>
          <a:p>
            <a:endParaRPr lang="nl-NL" dirty="0"/>
          </a:p>
          <a:p>
            <a:r>
              <a:rPr lang="nl-NL" dirty="0" smtClean="0"/>
              <a:t>Gezamenlijk </a:t>
            </a:r>
            <a:r>
              <a:rPr lang="nl-NL" dirty="0" err="1" smtClean="0"/>
              <a:t>onderzoeksvak</a:t>
            </a:r>
            <a:r>
              <a:rPr lang="nl-NL" dirty="0" smtClean="0"/>
              <a:t> (1B, 5 EC)</a:t>
            </a:r>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25</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Verplichte vakken</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748071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Dr. Martin Schmettow</a:t>
            </a:r>
          </a:p>
          <a:p>
            <a:endParaRPr lang="nl-NL" dirty="0"/>
          </a:p>
          <a:p>
            <a:r>
              <a:rPr lang="nl-NL" dirty="0"/>
              <a:t>Wat hebben mensen nodig? Wat willen en kunnen ze?</a:t>
            </a:r>
          </a:p>
          <a:p>
            <a:r>
              <a:rPr lang="nl-NL" dirty="0"/>
              <a:t>Focus op onderzoek binnen HCI</a:t>
            </a:r>
          </a:p>
          <a:p>
            <a:r>
              <a:rPr lang="nl-NL" dirty="0"/>
              <a:t>Uitgaan van ontwerpproblemen (hoe vindt iemand informatie op het web?)</a:t>
            </a:r>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26</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Human computer </a:t>
            </a:r>
            <a:r>
              <a:rPr lang="nl-NL" dirty="0" err="1" smtClean="0"/>
              <a:t>interaction</a:t>
            </a:r>
            <a:endParaRPr lang="en-US" dirty="0"/>
          </a:p>
        </p:txBody>
      </p:sp>
      <p:sp>
        <p:nvSpPr>
          <p:cNvPr id="7" name="Text Placeholder 6"/>
          <p:cNvSpPr>
            <a:spLocks noGrp="1"/>
          </p:cNvSpPr>
          <p:nvPr>
            <p:ph type="body" sz="quarter" idx="14"/>
          </p:nvPr>
        </p:nvSpPr>
        <p:spPr/>
        <p:txBody>
          <a:bodyPr/>
          <a:lstStyle/>
          <a:p>
            <a:r>
              <a:rPr lang="nl-NL" dirty="0" smtClean="0"/>
              <a:t>2a, 5 EC</a:t>
            </a:r>
            <a:endParaRPr lang="en-US" dirty="0"/>
          </a:p>
        </p:txBody>
      </p:sp>
      <p:pic>
        <p:nvPicPr>
          <p:cNvPr id="8" name="Picture 4" descr="http://s3.amazonaws.com/mendeley-photos/c7/be/c7be015ced9de6615b80a226ce8017d863890eb5st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1772816"/>
            <a:ext cx="1258700" cy="16561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smartgirl.org/brain-food/career-hubs/human-computer-intera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267814"/>
            <a:ext cx="2880320" cy="216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20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Prof. Dr. Jan Maarten Schraagen</a:t>
            </a:r>
          </a:p>
          <a:p>
            <a:endParaRPr lang="nl-NL" dirty="0"/>
          </a:p>
          <a:p>
            <a:r>
              <a:rPr lang="nl-NL" dirty="0"/>
              <a:t>Nadruk op veerkrachtiger maken van organisaties </a:t>
            </a:r>
          </a:p>
          <a:p>
            <a:pPr marL="0" indent="0">
              <a:buNone/>
            </a:pPr>
            <a:r>
              <a:rPr lang="nl-NL" dirty="0"/>
              <a:t>	tegen verstoringen</a:t>
            </a:r>
            <a:endParaRPr lang="en-US" dirty="0"/>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27</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err="1" smtClean="0"/>
              <a:t>Resilience</a:t>
            </a:r>
            <a:r>
              <a:rPr lang="nl-NL" dirty="0" smtClean="0"/>
              <a:t> engineering</a:t>
            </a:r>
            <a:endParaRPr lang="en-US" dirty="0"/>
          </a:p>
        </p:txBody>
      </p:sp>
      <p:sp>
        <p:nvSpPr>
          <p:cNvPr id="7" name="Text Placeholder 6"/>
          <p:cNvSpPr>
            <a:spLocks noGrp="1"/>
          </p:cNvSpPr>
          <p:nvPr>
            <p:ph type="body" sz="quarter" idx="14"/>
          </p:nvPr>
        </p:nvSpPr>
        <p:spPr/>
        <p:txBody>
          <a:bodyPr/>
          <a:lstStyle/>
          <a:p>
            <a:r>
              <a:rPr lang="nl-NL" dirty="0" smtClean="0"/>
              <a:t>1A, 5 EC</a:t>
            </a:r>
            <a:endParaRPr lang="en-US" dirty="0"/>
          </a:p>
        </p:txBody>
      </p:sp>
      <p:pic>
        <p:nvPicPr>
          <p:cNvPr id="8" name="Picture 2" descr="http://www.utwente.nl/gw/cpe/medewerkers_cpe/Schraagen/schraagen_nl/schraagen_n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214" y="1988840"/>
            <a:ext cx="1134616" cy="17019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nrc.nl/wp-content/uploads/2012/04/HH_161758041-568x3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4077072"/>
            <a:ext cx="2736304" cy="18209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nrc.nl/wp-content/uploads/2011/07/2011-07-07T134117Z_01_MKN002_RTRMDNP_3_DUTCH-STA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691" y="4077072"/>
            <a:ext cx="3429140" cy="182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nl-NL" dirty="0" smtClean="0"/>
              <a:t>Aangeboden vanuit PSY</a:t>
            </a:r>
          </a:p>
          <a:p>
            <a:r>
              <a:rPr lang="nl-NL" dirty="0" smtClean="0"/>
              <a:t>Intelligent </a:t>
            </a:r>
            <a:r>
              <a:rPr lang="nl-NL" dirty="0"/>
              <a:t>S</a:t>
            </a:r>
            <a:r>
              <a:rPr lang="nl-NL" dirty="0" smtClean="0"/>
              <a:t>ystems (2A, 5 EC)</a:t>
            </a:r>
          </a:p>
          <a:p>
            <a:r>
              <a:rPr lang="nl-NL" dirty="0" smtClean="0"/>
              <a:t>Traffic </a:t>
            </a:r>
            <a:r>
              <a:rPr lang="nl-NL" dirty="0" err="1" smtClean="0"/>
              <a:t>Psychology</a:t>
            </a:r>
            <a:r>
              <a:rPr lang="nl-NL" dirty="0" smtClean="0"/>
              <a:t> (2B, 5 EC)</a:t>
            </a:r>
          </a:p>
          <a:p>
            <a:endParaRPr lang="nl-NL" dirty="0"/>
          </a:p>
          <a:p>
            <a:pPr marL="0" indent="0">
              <a:buNone/>
            </a:pPr>
            <a:r>
              <a:rPr lang="nl-NL" dirty="0" smtClean="0"/>
              <a:t>Aangeboden vanuit HMI</a:t>
            </a:r>
          </a:p>
          <a:p>
            <a:r>
              <a:rPr lang="nl-NL" dirty="0" err="1" smtClean="0"/>
              <a:t>Conversational</a:t>
            </a:r>
            <a:r>
              <a:rPr lang="nl-NL" dirty="0" smtClean="0"/>
              <a:t> </a:t>
            </a:r>
            <a:r>
              <a:rPr lang="nl-NL" dirty="0" err="1" smtClean="0"/>
              <a:t>agents</a:t>
            </a:r>
            <a:r>
              <a:rPr lang="nl-NL" dirty="0" smtClean="0"/>
              <a:t> (2A, 5 EC)</a:t>
            </a:r>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28</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Overige vakken</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55899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Prof. Dr. Frank van der Velde</a:t>
            </a:r>
          </a:p>
          <a:p>
            <a:endParaRPr lang="nl-NL" dirty="0"/>
          </a:p>
          <a:p>
            <a:r>
              <a:rPr lang="nl-NL" dirty="0"/>
              <a:t>Hoe kan een systeem een mens begrijpen? </a:t>
            </a:r>
          </a:p>
          <a:p>
            <a:r>
              <a:rPr lang="nl-NL" dirty="0"/>
              <a:t>Hoe reageren mensen hierop?</a:t>
            </a:r>
          </a:p>
          <a:p>
            <a:endParaRPr lang="nl-NL" dirty="0"/>
          </a:p>
          <a:p>
            <a:r>
              <a:rPr lang="nl-NL" dirty="0"/>
              <a:t>Kennis maken met voorbeelden van Intelligent Systems (bijv. stofzuiger robot)</a:t>
            </a:r>
            <a:endParaRPr lang="en-US" dirty="0"/>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29</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Intelligent systems</a:t>
            </a:r>
            <a:endParaRPr lang="en-US" dirty="0"/>
          </a:p>
        </p:txBody>
      </p:sp>
      <p:sp>
        <p:nvSpPr>
          <p:cNvPr id="7" name="Text Placeholder 6"/>
          <p:cNvSpPr>
            <a:spLocks noGrp="1"/>
          </p:cNvSpPr>
          <p:nvPr>
            <p:ph type="body" sz="quarter" idx="14"/>
          </p:nvPr>
        </p:nvSpPr>
        <p:spPr/>
        <p:txBody>
          <a:bodyPr/>
          <a:lstStyle/>
          <a:p>
            <a:r>
              <a:rPr lang="nl-NL" dirty="0" smtClean="0"/>
              <a:t>2A, 5 EC</a:t>
            </a:r>
            <a:endParaRPr lang="en-US" dirty="0"/>
          </a:p>
        </p:txBody>
      </p:sp>
      <p:pic>
        <p:nvPicPr>
          <p:cNvPr id="8" name="Picture 2" descr="http://www.beeldbank.leidenuniv.nl/ImageDisplay.php?uid=FT101185&amp;thumbe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916832"/>
            <a:ext cx="1501755" cy="187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014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
          <p:cNvSpPr>
            <a:spLocks noChangeShapeType="1"/>
          </p:cNvSpPr>
          <p:nvPr/>
        </p:nvSpPr>
        <p:spPr bwMode="auto">
          <a:xfrm>
            <a:off x="1762125" y="1636713"/>
            <a:ext cx="7381875"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512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4" name="Rectangle 3"/>
          <p:cNvSpPr>
            <a:spLocks noGrp="1" noChangeArrowheads="1"/>
          </p:cNvSpPr>
          <p:nvPr>
            <p:ph type="body" idx="1"/>
          </p:nvPr>
        </p:nvSpPr>
        <p:spPr>
          <a:xfrm>
            <a:off x="1763713" y="1700213"/>
            <a:ext cx="6985000" cy="5157787"/>
          </a:xfrm>
        </p:spPr>
        <p:txBody>
          <a:bodyPr rIns="182880"/>
          <a:lstStyle/>
          <a:p>
            <a:pPr eaLnBrk="1" hangingPunct="1"/>
            <a:endParaRPr lang="en-US" smtClean="0"/>
          </a:p>
          <a:p>
            <a:pPr lvl="1" eaLnBrk="1" hangingPunct="1">
              <a:buFont typeface="Wingdings" pitchFamily="2" charset="2"/>
              <a:buNone/>
            </a:pPr>
            <a:endParaRPr lang="en-US" smtClean="0"/>
          </a:p>
        </p:txBody>
      </p:sp>
      <p:pic>
        <p:nvPicPr>
          <p:cNvPr id="512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2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6" name="Rectangle 5"/>
          <p:cNvSpPr>
            <a:spLocks/>
          </p:cNvSpPr>
          <p:nvPr/>
        </p:nvSpPr>
        <p:spPr bwMode="auto">
          <a:xfrm>
            <a:off x="2124075" y="1816100"/>
            <a:ext cx="650557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bIns="0"/>
          <a:lstStyle/>
          <a:p>
            <a:pPr>
              <a:lnSpc>
                <a:spcPts val="2500"/>
              </a:lnSpc>
              <a:spcBef>
                <a:spcPts val="400"/>
              </a:spcBef>
            </a:pPr>
            <a:r>
              <a:rPr lang="nl-NL" sz="1700" i="1">
                <a:solidFill>
                  <a:schemeClr val="tx1"/>
                </a:solidFill>
                <a:cs typeface="Arial" charset="0"/>
              </a:rPr>
              <a:t>1. conflict en crisismanagement</a:t>
            </a:r>
          </a:p>
          <a:p>
            <a:pPr>
              <a:lnSpc>
                <a:spcPts val="2500"/>
              </a:lnSpc>
              <a:spcBef>
                <a:spcPts val="400"/>
              </a:spcBef>
            </a:pPr>
            <a:r>
              <a:rPr lang="nl-NL" sz="1700">
                <a:solidFill>
                  <a:schemeClr val="tx1"/>
                </a:solidFill>
                <a:cs typeface="Arial" charset="0"/>
              </a:rPr>
              <a:t>Groepsdynamiek + leiderschap</a:t>
            </a:r>
          </a:p>
          <a:p>
            <a:pPr>
              <a:lnSpc>
                <a:spcPts val="2500"/>
              </a:lnSpc>
              <a:spcBef>
                <a:spcPts val="400"/>
              </a:spcBef>
            </a:pPr>
            <a:endParaRPr lang="nl-NL" sz="1700">
              <a:solidFill>
                <a:schemeClr val="tx1"/>
              </a:solidFill>
              <a:cs typeface="Arial" charset="0"/>
            </a:endParaRPr>
          </a:p>
          <a:p>
            <a:pPr marL="0" lvl="4">
              <a:lnSpc>
                <a:spcPts val="2500"/>
              </a:lnSpc>
              <a:spcBef>
                <a:spcPts val="400"/>
              </a:spcBef>
            </a:pPr>
            <a:r>
              <a:rPr lang="nl-NL" sz="1700" i="1">
                <a:solidFill>
                  <a:schemeClr val="tx1"/>
                </a:solidFill>
                <a:cs typeface="Arial" charset="0"/>
              </a:rPr>
              <a:t>2. risicoperceptie en -communicatie</a:t>
            </a:r>
          </a:p>
          <a:p>
            <a:pPr>
              <a:lnSpc>
                <a:spcPts val="2500"/>
              </a:lnSpc>
              <a:spcBef>
                <a:spcPts val="400"/>
              </a:spcBef>
            </a:pPr>
            <a:r>
              <a:rPr lang="nl-NL" sz="1700">
                <a:solidFill>
                  <a:schemeClr val="tx1"/>
                </a:solidFill>
                <a:cs typeface="Arial" charset="0"/>
              </a:rPr>
              <a:t>burgers - overheid</a:t>
            </a:r>
          </a:p>
          <a:p>
            <a:pPr>
              <a:lnSpc>
                <a:spcPts val="2500"/>
              </a:lnSpc>
              <a:spcBef>
                <a:spcPts val="400"/>
              </a:spcBef>
            </a:pPr>
            <a:endParaRPr lang="nl-NL" sz="1700">
              <a:solidFill>
                <a:schemeClr val="tx1"/>
              </a:solidFill>
              <a:cs typeface="Arial" charset="0"/>
            </a:endParaRPr>
          </a:p>
          <a:p>
            <a:pPr>
              <a:lnSpc>
                <a:spcPts val="2500"/>
              </a:lnSpc>
              <a:spcBef>
                <a:spcPts val="400"/>
              </a:spcBef>
            </a:pPr>
            <a:r>
              <a:rPr lang="nl-NL" sz="1700" i="1">
                <a:cs typeface="Arial" charset="0"/>
              </a:rPr>
              <a:t>3. Verklaringen voor risicovol, antisociaal en crimineel gedrag </a:t>
            </a:r>
          </a:p>
          <a:p>
            <a:pPr>
              <a:lnSpc>
                <a:spcPts val="2500"/>
              </a:lnSpc>
              <a:spcBef>
                <a:spcPts val="400"/>
              </a:spcBef>
            </a:pPr>
            <a:r>
              <a:rPr lang="nl-NL" sz="1700">
                <a:cs typeface="Arial" charset="0"/>
              </a:rPr>
              <a:t>-&gt; context (omgeving) + P</a:t>
            </a:r>
          </a:p>
          <a:p>
            <a:pPr>
              <a:lnSpc>
                <a:spcPts val="2500"/>
              </a:lnSpc>
              <a:spcBef>
                <a:spcPts val="400"/>
              </a:spcBef>
            </a:pPr>
            <a:endParaRPr lang="nl-NL" sz="1700">
              <a:solidFill>
                <a:schemeClr val="tx1"/>
              </a:solidFill>
              <a:cs typeface="Arial" charset="0"/>
            </a:endParaRPr>
          </a:p>
          <a:p>
            <a:pPr>
              <a:lnSpc>
                <a:spcPts val="2500"/>
              </a:lnSpc>
              <a:spcBef>
                <a:spcPts val="400"/>
              </a:spcBef>
            </a:pPr>
            <a:endParaRPr lang="nl-NL" sz="1700">
              <a:solidFill>
                <a:schemeClr val="tx1"/>
              </a:solidFill>
              <a:cs typeface="Arial" charset="0"/>
            </a:endParaRPr>
          </a:p>
          <a:p>
            <a:pPr>
              <a:lnSpc>
                <a:spcPts val="2500"/>
              </a:lnSpc>
              <a:spcBef>
                <a:spcPts val="400"/>
              </a:spcBef>
              <a:buFont typeface="Wingdings" pitchFamily="2" charset="2"/>
              <a:buChar char="à"/>
            </a:pPr>
            <a:r>
              <a:rPr lang="nl-NL" sz="1700">
                <a:solidFill>
                  <a:schemeClr val="tx1"/>
                </a:solidFill>
                <a:cs typeface="Arial" charset="0"/>
              </a:rPr>
              <a:t> sociaal psychologische theorie</a:t>
            </a:r>
            <a:r>
              <a:rPr lang="en-US" sz="1700">
                <a:solidFill>
                  <a:schemeClr val="tx1"/>
                </a:solidFill>
                <a:cs typeface="Arial" charset="0"/>
              </a:rPr>
              <a:t>ë</a:t>
            </a:r>
            <a:r>
              <a:rPr lang="nl-NL" sz="1700">
                <a:solidFill>
                  <a:schemeClr val="tx1"/>
                </a:solidFill>
                <a:cs typeface="Arial" charset="0"/>
              </a:rPr>
              <a:t>n </a:t>
            </a:r>
          </a:p>
          <a:p>
            <a:pPr>
              <a:lnSpc>
                <a:spcPts val="2500"/>
              </a:lnSpc>
              <a:spcBef>
                <a:spcPts val="400"/>
              </a:spcBef>
              <a:buFont typeface="Wingdings" pitchFamily="2" charset="2"/>
              <a:buChar char="à"/>
            </a:pPr>
            <a:r>
              <a:rPr lang="nl-NL" sz="1700">
                <a:solidFill>
                  <a:schemeClr val="tx1"/>
                </a:solidFill>
                <a:cs typeface="Arial" charset="0"/>
              </a:rPr>
              <a:t> effectieve beïnvloeding</a:t>
            </a:r>
          </a:p>
          <a:p>
            <a:pPr>
              <a:lnSpc>
                <a:spcPts val="2500"/>
              </a:lnSpc>
              <a:spcBef>
                <a:spcPts val="400"/>
              </a:spcBef>
              <a:buFont typeface="Wingdings" pitchFamily="2" charset="2"/>
              <a:buNone/>
            </a:pPr>
            <a:endParaRPr lang="nl-NL" sz="1700">
              <a:solidFill>
                <a:schemeClr val="tx1"/>
              </a:solidFill>
              <a:cs typeface="Arial" charset="0"/>
            </a:endParaRPr>
          </a:p>
          <a:p>
            <a:pPr>
              <a:lnSpc>
                <a:spcPts val="2500"/>
              </a:lnSpc>
              <a:spcBef>
                <a:spcPts val="400"/>
              </a:spcBef>
            </a:pPr>
            <a:endParaRPr lang="en-US" sz="1700">
              <a:solidFill>
                <a:schemeClr val="tx1"/>
              </a:solidFill>
              <a:cs typeface="Arial" charset="0"/>
            </a:endParaRPr>
          </a:p>
          <a:p>
            <a:pPr>
              <a:lnSpc>
                <a:spcPts val="2500"/>
              </a:lnSpc>
              <a:spcBef>
                <a:spcPts val="400"/>
              </a:spcBef>
            </a:pPr>
            <a:endParaRPr lang="en-US" sz="1700">
              <a:solidFill>
                <a:schemeClr val="tx1"/>
              </a:solidFill>
              <a:cs typeface="Arial" charset="0"/>
            </a:endParaRPr>
          </a:p>
          <a:p>
            <a:pPr>
              <a:lnSpc>
                <a:spcPts val="2500"/>
              </a:lnSpc>
              <a:spcBef>
                <a:spcPts val="400"/>
              </a:spcBef>
            </a:pPr>
            <a:r>
              <a:rPr lang="en-US" sz="1700">
                <a:solidFill>
                  <a:schemeClr val="tx1"/>
                </a:solidFill>
                <a:cs typeface="Arial" charset="0"/>
              </a:rPr>
              <a:t>  </a:t>
            </a:r>
          </a:p>
          <a:p>
            <a:pPr>
              <a:lnSpc>
                <a:spcPts val="2500"/>
              </a:lnSpc>
              <a:spcBef>
                <a:spcPts val="400"/>
              </a:spcBef>
            </a:pPr>
            <a:endParaRPr lang="en-US" sz="1700">
              <a:solidFill>
                <a:schemeClr val="tx1"/>
              </a:solidFill>
              <a:cs typeface="Arial" charset="0"/>
            </a:endParaRPr>
          </a:p>
        </p:txBody>
      </p:sp>
      <p:sp>
        <p:nvSpPr>
          <p:cNvPr id="5127" name="Rectangle 6"/>
          <p:cNvSpPr>
            <a:spLocks/>
          </p:cNvSpPr>
          <p:nvPr/>
        </p:nvSpPr>
        <p:spPr bwMode="auto">
          <a:xfrm>
            <a:off x="1917700" y="1117600"/>
            <a:ext cx="31956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bIns="0">
            <a:spAutoFit/>
          </a:bodyPr>
          <a:lstStyle/>
          <a:p>
            <a:pPr marL="0" lvl="4">
              <a:lnSpc>
                <a:spcPts val="2500"/>
              </a:lnSpc>
              <a:spcBef>
                <a:spcPts val="400"/>
              </a:spcBef>
            </a:pPr>
            <a:r>
              <a:rPr lang="en-US" b="1">
                <a:solidFill>
                  <a:schemeClr val="tx1"/>
                </a:solidFill>
                <a:cs typeface="Arial" charset="0"/>
              </a:rPr>
              <a:t>Drie centrale thema’s</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Prof. Dr. Ing. Willem Verwey</a:t>
            </a:r>
          </a:p>
          <a:p>
            <a:endParaRPr lang="nl-NL" dirty="0"/>
          </a:p>
          <a:p>
            <a:r>
              <a:rPr lang="nl-NL" dirty="0"/>
              <a:t>Cognitieve processen die een rol spelen bij</a:t>
            </a:r>
          </a:p>
          <a:p>
            <a:pPr marL="0" indent="0">
              <a:buNone/>
            </a:pPr>
            <a:r>
              <a:rPr lang="nl-NL" dirty="0"/>
              <a:t>	autorijden (geheugen, aandacht)</a:t>
            </a:r>
          </a:p>
          <a:p>
            <a:r>
              <a:rPr lang="nl-NL" dirty="0"/>
              <a:t>Factoren die effect hebben op auto rijden</a:t>
            </a:r>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30</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Traffic </a:t>
            </a:r>
            <a:r>
              <a:rPr lang="nl-NL" dirty="0" err="1" smtClean="0"/>
              <a:t>psychology</a:t>
            </a:r>
            <a:endParaRPr lang="en-US" dirty="0"/>
          </a:p>
        </p:txBody>
      </p:sp>
      <p:sp>
        <p:nvSpPr>
          <p:cNvPr id="7" name="Text Placeholder 6"/>
          <p:cNvSpPr>
            <a:spLocks noGrp="1"/>
          </p:cNvSpPr>
          <p:nvPr>
            <p:ph type="body" sz="quarter" idx="14"/>
          </p:nvPr>
        </p:nvSpPr>
        <p:spPr/>
        <p:txBody>
          <a:bodyPr/>
          <a:lstStyle/>
          <a:p>
            <a:r>
              <a:rPr lang="nl-NL" dirty="0" smtClean="0"/>
              <a:t>2b, 5 </a:t>
            </a:r>
            <a:r>
              <a:rPr lang="nl-NL" dirty="0" err="1" smtClean="0"/>
              <a:t>ec</a:t>
            </a:r>
            <a:endParaRPr lang="en-US" dirty="0"/>
          </a:p>
        </p:txBody>
      </p:sp>
      <p:pic>
        <p:nvPicPr>
          <p:cNvPr id="8" name="Picture 2" descr="https://lh6.googleusercontent.com/-dcRIQfsnU5g/AAAAAAAAAAI/AAAAAAAAAY0/B1Sd8g_v9js/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988840"/>
            <a:ext cx="1630048" cy="163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008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Dr. </a:t>
            </a:r>
            <a:r>
              <a:rPr lang="nl-NL" dirty="0" err="1"/>
              <a:t>Rieks</a:t>
            </a:r>
            <a:r>
              <a:rPr lang="nl-NL" dirty="0"/>
              <a:t> op den Akker</a:t>
            </a:r>
          </a:p>
          <a:p>
            <a:endParaRPr lang="nl-NL" dirty="0"/>
          </a:p>
          <a:p>
            <a:r>
              <a:rPr lang="nl-NL" dirty="0"/>
              <a:t>Bestuderen van dialogen en gesprekken</a:t>
            </a:r>
          </a:p>
          <a:p>
            <a:r>
              <a:rPr lang="nl-NL" dirty="0"/>
              <a:t>Omzetten naar een dialoogsysteem voor een </a:t>
            </a:r>
          </a:p>
          <a:p>
            <a:pPr marL="0" indent="0">
              <a:buNone/>
            </a:pPr>
            <a:r>
              <a:rPr lang="nl-NL" dirty="0"/>
              <a:t>	virtueel mens</a:t>
            </a:r>
          </a:p>
          <a:p>
            <a:pPr marL="0" indent="0">
              <a:buNone/>
            </a:pPr>
            <a:endParaRPr lang="nl-NL" dirty="0"/>
          </a:p>
          <a:p>
            <a:pPr marL="0" indent="0">
              <a:buNone/>
            </a:pPr>
            <a:endParaRPr lang="nl-NL" dirty="0"/>
          </a:p>
          <a:p>
            <a:pPr marL="0" indent="0">
              <a:buNone/>
            </a:pPr>
            <a:endParaRPr lang="nl-NL" dirty="0"/>
          </a:p>
          <a:p>
            <a:pPr marL="0" indent="0">
              <a:buNone/>
            </a:pPr>
            <a:r>
              <a:rPr lang="nl-NL" sz="1400" dirty="0"/>
              <a:t>*Aangeboden vanuit master HMI</a:t>
            </a:r>
            <a:endParaRPr lang="en-US" sz="1400" dirty="0"/>
          </a:p>
          <a:p>
            <a:pPr marL="0" indent="0">
              <a:buNone/>
            </a:pPr>
            <a:endParaRPr lang="en-US" dirty="0"/>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31</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err="1" smtClean="0"/>
              <a:t>Conversational</a:t>
            </a:r>
            <a:r>
              <a:rPr lang="nl-NL" dirty="0" smtClean="0"/>
              <a:t> </a:t>
            </a:r>
            <a:r>
              <a:rPr lang="nl-NL" dirty="0" err="1" smtClean="0"/>
              <a:t>agents</a:t>
            </a:r>
            <a:endParaRPr lang="en-US" dirty="0"/>
          </a:p>
        </p:txBody>
      </p:sp>
      <p:sp>
        <p:nvSpPr>
          <p:cNvPr id="7" name="Text Placeholder 6"/>
          <p:cNvSpPr>
            <a:spLocks noGrp="1"/>
          </p:cNvSpPr>
          <p:nvPr>
            <p:ph type="body" sz="quarter" idx="14"/>
          </p:nvPr>
        </p:nvSpPr>
        <p:spPr/>
        <p:txBody>
          <a:bodyPr/>
          <a:lstStyle/>
          <a:p>
            <a:r>
              <a:rPr lang="nl-NL" dirty="0" smtClean="0"/>
              <a:t>2A, 5 EC</a:t>
            </a:r>
            <a:endParaRPr lang="en-US" dirty="0"/>
          </a:p>
        </p:txBody>
      </p:sp>
      <p:pic>
        <p:nvPicPr>
          <p:cNvPr id="8" name="Picture 2" descr="http://www.utwente.nl/ewi/hmi/staff/photos/icon/rieks_op_den_ak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916832"/>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073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err="1"/>
              <a:t>Cognitive</a:t>
            </a:r>
            <a:r>
              <a:rPr lang="nl-NL" dirty="0"/>
              <a:t> </a:t>
            </a:r>
            <a:r>
              <a:rPr lang="nl-NL" dirty="0" err="1" smtClean="0"/>
              <a:t>Psychology</a:t>
            </a:r>
            <a:endParaRPr lang="nl-NL" dirty="0" smtClean="0"/>
          </a:p>
          <a:p>
            <a:pPr lvl="1"/>
            <a:r>
              <a:rPr lang="nl-NL" dirty="0" smtClean="0"/>
              <a:t>Leidt oefening van een dubbeltaak tot een geïntegreerde taak?</a:t>
            </a:r>
            <a:endParaRPr lang="nl-NL" dirty="0"/>
          </a:p>
          <a:p>
            <a:pPr marL="0" indent="0">
              <a:buNone/>
            </a:pPr>
            <a:endParaRPr lang="nl-NL" dirty="0"/>
          </a:p>
          <a:p>
            <a:r>
              <a:rPr lang="nl-NL" dirty="0"/>
              <a:t>Human Factors</a:t>
            </a:r>
          </a:p>
          <a:p>
            <a:pPr lvl="1"/>
            <a:r>
              <a:rPr lang="nl-NL" dirty="0" smtClean="0"/>
              <a:t>Interactie tussen gebruiker en elektrisch vervoer</a:t>
            </a:r>
          </a:p>
          <a:p>
            <a:pPr lvl="1"/>
            <a:r>
              <a:rPr lang="nl-NL" dirty="0" smtClean="0"/>
              <a:t>Bij </a:t>
            </a:r>
            <a:r>
              <a:rPr lang="nl-NL" dirty="0"/>
              <a:t>b</a:t>
            </a:r>
            <a:r>
              <a:rPr lang="nl-NL" dirty="0" smtClean="0"/>
              <a:t>edrijven (</a:t>
            </a:r>
            <a:r>
              <a:rPr lang="nl-NL" dirty="0" err="1" smtClean="0"/>
              <a:t>ProRail</a:t>
            </a:r>
            <a:r>
              <a:rPr lang="nl-NL" dirty="0" smtClean="0"/>
              <a:t>, </a:t>
            </a:r>
            <a:r>
              <a:rPr lang="nl-NL" dirty="0" err="1" smtClean="0"/>
              <a:t>LochemEnergie</a:t>
            </a:r>
            <a:r>
              <a:rPr lang="nl-NL" dirty="0" smtClean="0"/>
              <a:t>, Green Dino )</a:t>
            </a:r>
            <a:endParaRPr lang="nl-NL" dirty="0"/>
          </a:p>
          <a:p>
            <a:pPr marL="257175" lvl="1" indent="0">
              <a:buNone/>
            </a:pPr>
            <a:endParaRPr lang="nl-NL" dirty="0"/>
          </a:p>
          <a:p>
            <a:pPr marL="260350" indent="-285750"/>
            <a:r>
              <a:rPr lang="nl-NL" dirty="0"/>
              <a:t>Technical </a:t>
            </a:r>
            <a:r>
              <a:rPr lang="nl-NL" dirty="0" err="1" smtClean="0"/>
              <a:t>Cognition</a:t>
            </a:r>
            <a:endParaRPr lang="nl-NL" dirty="0" smtClean="0"/>
          </a:p>
          <a:p>
            <a:pPr marL="542925" lvl="1" indent="-285750"/>
            <a:r>
              <a:rPr lang="nl-NL" dirty="0" smtClean="0"/>
              <a:t>Onderzoek naar creativiteit </a:t>
            </a:r>
            <a:endParaRPr lang="nl-NL" dirty="0"/>
          </a:p>
          <a:p>
            <a:pPr marL="260350" indent="-285750"/>
            <a:endParaRPr lang="nl-NL" dirty="0"/>
          </a:p>
          <a:p>
            <a:pPr marL="0" indent="0">
              <a:buNone/>
            </a:pPr>
            <a:endParaRPr lang="nl-NL" sz="1400" dirty="0" smtClean="0"/>
          </a:p>
          <a:p>
            <a:pPr marL="0" indent="0">
              <a:buNone/>
            </a:pPr>
            <a:r>
              <a:rPr lang="en-US" sz="1400" dirty="0" err="1" smtClean="0"/>
              <a:t>Zie</a:t>
            </a:r>
            <a:r>
              <a:rPr lang="en-US" sz="1400" dirty="0" smtClean="0"/>
              <a:t> </a:t>
            </a:r>
            <a:r>
              <a:rPr lang="en-US" sz="1400" dirty="0" err="1"/>
              <a:t>afstudeerweb</a:t>
            </a:r>
            <a:r>
              <a:rPr lang="en-US" sz="1400" dirty="0"/>
              <a:t> </a:t>
            </a:r>
            <a:r>
              <a:rPr lang="en-US" sz="1400" dirty="0" err="1"/>
              <a:t>voor</a:t>
            </a:r>
            <a:r>
              <a:rPr lang="en-US" sz="1400" dirty="0"/>
              <a:t> </a:t>
            </a:r>
            <a:r>
              <a:rPr lang="en-US" sz="1400" dirty="0" err="1"/>
              <a:t>opdrachten</a:t>
            </a:r>
            <a:r>
              <a:rPr lang="en-US" sz="1400" dirty="0"/>
              <a:t> (</a:t>
            </a:r>
            <a:r>
              <a:rPr lang="en-US" sz="1400" dirty="0">
                <a:hlinkClick r:id="rId3"/>
              </a:rPr>
              <a:t>https://www.utwente.nl/gw/cpe/Afstudeeropdrachten%20HFE/</a:t>
            </a:r>
            <a:r>
              <a:rPr lang="en-US" sz="1400" dirty="0"/>
              <a:t>)</a:t>
            </a:r>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32</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Masterthese </a:t>
            </a:r>
            <a:endParaRPr lang="en-US" dirty="0"/>
          </a:p>
        </p:txBody>
      </p:sp>
      <p:sp>
        <p:nvSpPr>
          <p:cNvPr id="7" name="Text Placeholder 6"/>
          <p:cNvSpPr>
            <a:spLocks noGrp="1"/>
          </p:cNvSpPr>
          <p:nvPr>
            <p:ph type="body" sz="quarter" idx="14"/>
          </p:nvPr>
        </p:nvSpPr>
        <p:spPr/>
        <p:txBody>
          <a:bodyPr/>
          <a:lstStyle/>
          <a:p>
            <a:r>
              <a:rPr lang="nl-NL" dirty="0" smtClean="0"/>
              <a:t>2b, 30 EC</a:t>
            </a:r>
            <a:endParaRPr lang="en-US" dirty="0"/>
          </a:p>
        </p:txBody>
      </p:sp>
    </p:spTree>
    <p:extLst>
      <p:ext uri="{BB962C8B-B14F-4D97-AF65-F5344CB8AC3E}">
        <p14:creationId xmlns:p14="http://schemas.microsoft.com/office/powerpoint/2010/main" val="124867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Optioneel</a:t>
            </a:r>
          </a:p>
          <a:p>
            <a:endParaRPr lang="nl-NL" dirty="0"/>
          </a:p>
          <a:p>
            <a:r>
              <a:rPr lang="nl-NL" dirty="0"/>
              <a:t>Wanneer stage:</a:t>
            </a:r>
          </a:p>
          <a:p>
            <a:pPr lvl="1"/>
            <a:r>
              <a:rPr lang="nl-NL" dirty="0"/>
              <a:t>Verplichte vakken (15 EC)</a:t>
            </a:r>
          </a:p>
          <a:p>
            <a:pPr lvl="1"/>
            <a:r>
              <a:rPr lang="nl-NL" dirty="0"/>
              <a:t>2 van de 3 </a:t>
            </a:r>
            <a:r>
              <a:rPr lang="nl-NL" dirty="0" smtClean="0"/>
              <a:t>overige vakken </a:t>
            </a:r>
            <a:r>
              <a:rPr lang="nl-NL" dirty="0"/>
              <a:t>(10 EC)</a:t>
            </a:r>
          </a:p>
          <a:p>
            <a:pPr lvl="1"/>
            <a:r>
              <a:rPr lang="nl-NL" dirty="0"/>
              <a:t>Masterthese (25 EC)</a:t>
            </a:r>
          </a:p>
          <a:p>
            <a:pPr lvl="1"/>
            <a:endParaRPr lang="nl-NL" dirty="0"/>
          </a:p>
          <a:p>
            <a:r>
              <a:rPr lang="nl-NL" dirty="0"/>
              <a:t>Vaak gecombineerd met </a:t>
            </a:r>
            <a:r>
              <a:rPr lang="nl-NL" dirty="0" smtClean="0"/>
              <a:t>masterthese (35 EC)</a:t>
            </a:r>
            <a:endParaRPr lang="en-US" dirty="0"/>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33</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Stage </a:t>
            </a:r>
            <a:endParaRPr lang="en-US" dirty="0"/>
          </a:p>
        </p:txBody>
      </p:sp>
      <p:sp>
        <p:nvSpPr>
          <p:cNvPr id="7" name="Text Placeholder 6"/>
          <p:cNvSpPr>
            <a:spLocks noGrp="1"/>
          </p:cNvSpPr>
          <p:nvPr>
            <p:ph type="body" sz="quarter" idx="14"/>
          </p:nvPr>
        </p:nvSpPr>
        <p:spPr/>
        <p:txBody>
          <a:bodyPr/>
          <a:lstStyle/>
          <a:p>
            <a:r>
              <a:rPr lang="nl-NL" dirty="0" smtClean="0"/>
              <a:t>1b, 10 EC</a:t>
            </a:r>
            <a:endParaRPr lang="en-US" dirty="0"/>
          </a:p>
        </p:txBody>
      </p:sp>
    </p:spTree>
    <p:extLst>
      <p:ext uri="{BB962C8B-B14F-4D97-AF65-F5344CB8AC3E}">
        <p14:creationId xmlns:p14="http://schemas.microsoft.com/office/powerpoint/2010/main" val="769485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nl-NL" b="1" dirty="0">
                <a:solidFill>
                  <a:srgbClr val="0070C0"/>
                </a:solidFill>
              </a:rPr>
              <a:t>Stage</a:t>
            </a:r>
          </a:p>
          <a:p>
            <a:r>
              <a:rPr lang="nl-NL" dirty="0" err="1"/>
              <a:t>Nedap</a:t>
            </a:r>
            <a:r>
              <a:rPr lang="nl-NL" dirty="0"/>
              <a:t> Healthcare (10 EC)</a:t>
            </a:r>
          </a:p>
          <a:p>
            <a:pPr lvl="1"/>
            <a:r>
              <a:rPr lang="nl-NL" dirty="0"/>
              <a:t>Evalueren van een prototype voor een elektronisch cliënten / patiënten dossier</a:t>
            </a:r>
          </a:p>
          <a:p>
            <a:pPr marL="0" indent="0">
              <a:buNone/>
            </a:pPr>
            <a:endParaRPr lang="nl-NL" dirty="0"/>
          </a:p>
          <a:p>
            <a:pPr marL="0" indent="0">
              <a:buNone/>
            </a:pPr>
            <a:r>
              <a:rPr lang="nl-NL" b="1" dirty="0">
                <a:solidFill>
                  <a:srgbClr val="0070C0"/>
                </a:solidFill>
              </a:rPr>
              <a:t>Stage en masterthese </a:t>
            </a:r>
          </a:p>
          <a:p>
            <a:r>
              <a:rPr lang="nl-NL" dirty="0"/>
              <a:t>Technische geneeskunde (35 EC)</a:t>
            </a:r>
          </a:p>
          <a:p>
            <a:pPr lvl="1"/>
            <a:r>
              <a:rPr lang="nl-NL" dirty="0"/>
              <a:t>O.a. analyseren van probleem oplos strategieën bij studenten en experts die medische problemen oplossen</a:t>
            </a:r>
          </a:p>
          <a:p>
            <a:r>
              <a:rPr lang="nl-NL" dirty="0" err="1"/>
              <a:t>ProRail</a:t>
            </a:r>
            <a:r>
              <a:rPr lang="nl-NL" dirty="0"/>
              <a:t> (35 EC)</a:t>
            </a:r>
          </a:p>
          <a:p>
            <a:pPr lvl="1"/>
            <a:r>
              <a:rPr lang="nl-NL" dirty="0"/>
              <a:t>Etnografische observatie van mogelijke verbetering van </a:t>
            </a:r>
            <a:r>
              <a:rPr lang="nl-NL" dirty="0" err="1"/>
              <a:t>resilience</a:t>
            </a:r>
            <a:r>
              <a:rPr lang="nl-NL" dirty="0"/>
              <a:t> (weerstand) van spoorverkeersleiders</a:t>
            </a:r>
            <a:endParaRPr lang="en-US" dirty="0"/>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34</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stage</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526118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35</a:t>
            </a:fld>
            <a:endParaRPr lang="nl-NL">
              <a:solidFill>
                <a:srgbClr val="000000"/>
              </a:solidFill>
            </a:endParaRPr>
          </a:p>
        </p:txBody>
      </p:sp>
      <p:sp>
        <p:nvSpPr>
          <p:cNvPr id="8" name="Text Placeholder 7"/>
          <p:cNvSpPr>
            <a:spLocks noGrp="1"/>
          </p:cNvSpPr>
          <p:nvPr>
            <p:ph type="body" sz="quarter" idx="13"/>
          </p:nvPr>
        </p:nvSpPr>
        <p:spPr/>
        <p:txBody>
          <a:bodyPr/>
          <a:lstStyle/>
          <a:p>
            <a:r>
              <a:rPr lang="nl-NL" dirty="0"/>
              <a:t>Arbeidsmarkt / </a:t>
            </a:r>
            <a:r>
              <a:rPr lang="nl-NL" dirty="0" smtClean="0"/>
              <a:t>toekomstperspectief</a:t>
            </a:r>
            <a:endParaRPr lang="en-US" dirty="0"/>
          </a:p>
        </p:txBody>
      </p:sp>
      <p:sp>
        <p:nvSpPr>
          <p:cNvPr id="9" name="Text Placeholder 8"/>
          <p:cNvSpPr>
            <a:spLocks noGrp="1"/>
          </p:cNvSpPr>
          <p:nvPr>
            <p:ph type="body" sz="quarter" idx="14"/>
          </p:nvPr>
        </p:nvSpPr>
        <p:spPr/>
        <p:txBody>
          <a:bodyPr/>
          <a:lstStyle/>
          <a:p>
            <a:endParaRPr lang="en-US"/>
          </a:p>
        </p:txBody>
      </p:sp>
      <p:pic>
        <p:nvPicPr>
          <p:cNvPr id="10" name="Picture 6" descr="http://www.thechaincompany.nl/wp-content/uploads/2013/09/nedap-nv-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44824"/>
            <a:ext cx="4629050" cy="10788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ttpwww.immovator.nl/sites/default/files/content/tno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2204864"/>
            <a:ext cx="2213259" cy="9799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www.floridamedtech.com/associations/14317/files/UL_Enterprise_red_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539762"/>
            <a:ext cx="1528217" cy="15282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www.sarislandbouwbanden.nl/uploads/images/Vredestein%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308" y="4546056"/>
            <a:ext cx="1807347" cy="6328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electroworldwoutvanvlerken.nl/nl/gfx_content/673/logophilip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3224647"/>
            <a:ext cx="2822328" cy="6302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s://ddma.nl/wp-content/uploads/2012/06/St-Nationaal-Ouderen-Fond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402" y="3515042"/>
            <a:ext cx="1807508" cy="13474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Fl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4156" y="5738378"/>
            <a:ext cx="952500" cy="5524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math4all.nl/Images/LogoUTwent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5640" y="5494224"/>
            <a:ext cx="5344367" cy="1072868"/>
          </a:xfrm>
          <a:prstGeom prst="rect">
            <a:avLst/>
          </a:prstGeom>
          <a:solidFill>
            <a:schemeClr val="bg1"/>
          </a:solidFill>
          <a:ln>
            <a:solidFill>
              <a:schemeClr val="bg1"/>
            </a:solidFill>
          </a:ln>
        </p:spPr>
      </p:pic>
      <p:sp>
        <p:nvSpPr>
          <p:cNvPr id="18" name="Rectangle 17"/>
          <p:cNvSpPr/>
          <p:nvPr/>
        </p:nvSpPr>
        <p:spPr>
          <a:xfrm>
            <a:off x="971600" y="6392816"/>
            <a:ext cx="1800200" cy="348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9" name="Rectangle 18"/>
          <p:cNvSpPr/>
          <p:nvPr/>
        </p:nvSpPr>
        <p:spPr>
          <a:xfrm>
            <a:off x="2555776" y="6392816"/>
            <a:ext cx="432048" cy="348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3998160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Wetenschappelijk onderzoeker (assistent in opleiding / promovendus) of docent</a:t>
            </a:r>
          </a:p>
          <a:p>
            <a:endParaRPr lang="nl-NL" dirty="0"/>
          </a:p>
          <a:p>
            <a:r>
              <a:rPr lang="nl-NL" dirty="0"/>
              <a:t>Human factors expert / </a:t>
            </a:r>
            <a:r>
              <a:rPr lang="nl-NL" dirty="0" err="1"/>
              <a:t>application</a:t>
            </a:r>
            <a:r>
              <a:rPr lang="nl-NL" dirty="0"/>
              <a:t> researcher / veiligheidsexpert</a:t>
            </a:r>
          </a:p>
          <a:p>
            <a:endParaRPr lang="nl-NL" dirty="0"/>
          </a:p>
          <a:p>
            <a:r>
              <a:rPr lang="nl-NL" dirty="0" err="1"/>
              <a:t>Usability</a:t>
            </a:r>
            <a:r>
              <a:rPr lang="nl-NL" dirty="0"/>
              <a:t> expert</a:t>
            </a:r>
          </a:p>
          <a:p>
            <a:endParaRPr lang="nl-NL" dirty="0"/>
          </a:p>
          <a:p>
            <a:r>
              <a:rPr lang="nl-NL" dirty="0" err="1"/>
              <a:t>Consultanty</a:t>
            </a:r>
            <a:r>
              <a:rPr lang="nl-NL" dirty="0"/>
              <a:t> / Ontwerp</a:t>
            </a:r>
            <a:endParaRPr lang="en-US" dirty="0"/>
          </a:p>
          <a:p>
            <a:endParaRPr lang="en-US" dirty="0"/>
          </a:p>
          <a:p>
            <a:endParaRPr lang="nl-NL" dirty="0"/>
          </a:p>
          <a:p>
            <a:endParaRPr lang="nl-NL" dirty="0"/>
          </a:p>
          <a:p>
            <a:endParaRPr lang="en-US" dirty="0"/>
          </a:p>
        </p:txBody>
      </p:sp>
      <p:sp>
        <p:nvSpPr>
          <p:cNvPr id="3" name="Date Placeholder 2"/>
          <p:cNvSpPr>
            <a:spLocks noGrp="1"/>
          </p:cNvSpPr>
          <p:nvPr>
            <p:ph type="dt" sz="half" idx="10"/>
          </p:nvPr>
        </p:nvSpPr>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12"/>
          </p:nvPr>
        </p:nvSpPr>
        <p:spPr/>
        <p:txBody>
          <a:bodyPr/>
          <a:lstStyle/>
          <a:p>
            <a:fld id="{13C9CC7F-86E1-48DE-82DC-E9AC50D04532}" type="slidenum">
              <a:rPr lang="nl-NL" smtClean="0">
                <a:solidFill>
                  <a:srgbClr val="000000"/>
                </a:solidFill>
              </a:rPr>
              <a:pPr/>
              <a:t>36</a:t>
            </a:fld>
            <a:endParaRPr lang="nl-NL">
              <a:solidFill>
                <a:srgbClr val="000000"/>
              </a:solidFill>
            </a:endParaRPr>
          </a:p>
        </p:txBody>
      </p:sp>
      <p:sp>
        <p:nvSpPr>
          <p:cNvPr id="6" name="Text Placeholder 5"/>
          <p:cNvSpPr>
            <a:spLocks noGrp="1"/>
          </p:cNvSpPr>
          <p:nvPr>
            <p:ph type="body" sz="quarter" idx="13"/>
          </p:nvPr>
        </p:nvSpPr>
        <p:spPr/>
        <p:txBody>
          <a:bodyPr/>
          <a:lstStyle/>
          <a:p>
            <a:r>
              <a:rPr lang="nl-NL" dirty="0" smtClean="0"/>
              <a:t>Arbeidsmarkt / toekomstperspectief</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792796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buNone/>
            </a:pPr>
            <a:r>
              <a:rPr lang="nl-NL" dirty="0" smtClean="0"/>
              <a:t>Nieuwe </a:t>
            </a:r>
            <a:r>
              <a:rPr lang="nl-NL" dirty="0"/>
              <a:t>en innovatieve producten, diensten en systemen vragen om een gebruiksvriendelijke interactie tussen mensen en systemen. </a:t>
            </a:r>
            <a:r>
              <a:rPr lang="nl-NL" dirty="0" smtClean="0"/>
              <a:t>De </a:t>
            </a:r>
            <a:r>
              <a:rPr lang="nl-NL" dirty="0"/>
              <a:t>USI-opleiding leert de ontwerper de vaardigheden om deze interactie optimaal te maken. </a:t>
            </a:r>
            <a:endParaRPr lang="nl-NL" dirty="0" smtClean="0"/>
          </a:p>
          <a:p>
            <a:pPr marL="0" indent="0">
              <a:buNone/>
            </a:pPr>
            <a:endParaRPr lang="nl-NL" dirty="0" smtClean="0"/>
          </a:p>
          <a:p>
            <a:r>
              <a:rPr lang="nl-NL" dirty="0" smtClean="0"/>
              <a:t>Tweejarige </a:t>
            </a:r>
            <a:r>
              <a:rPr lang="nl-NL" dirty="0"/>
              <a:t>(post-master) opleiding. </a:t>
            </a:r>
            <a:endParaRPr lang="nl-NL" dirty="0" smtClean="0"/>
          </a:p>
          <a:p>
            <a:r>
              <a:rPr lang="nl-NL" dirty="0" smtClean="0"/>
              <a:t>TU/e-werknemer</a:t>
            </a:r>
          </a:p>
          <a:p>
            <a:r>
              <a:rPr lang="nl-NL" dirty="0" err="1" smtClean="0"/>
              <a:t>Één</a:t>
            </a:r>
            <a:r>
              <a:rPr lang="nl-NL" dirty="0" smtClean="0"/>
              <a:t> jaar </a:t>
            </a:r>
            <a:r>
              <a:rPr lang="nl-NL" dirty="0"/>
              <a:t>vervolgonderwijs. </a:t>
            </a:r>
            <a:endParaRPr lang="nl-NL" dirty="0" smtClean="0"/>
          </a:p>
          <a:p>
            <a:r>
              <a:rPr lang="nl-NL" dirty="0" smtClean="0"/>
              <a:t>Grote </a:t>
            </a:r>
            <a:r>
              <a:rPr lang="nl-NL" dirty="0"/>
              <a:t>ontwerpopdracht van acht tot twaalf maanden in een bedrijf</a:t>
            </a:r>
            <a:r>
              <a:rPr lang="nl-NL" dirty="0" smtClean="0"/>
              <a:t>.</a:t>
            </a:r>
          </a:p>
          <a:p>
            <a:r>
              <a:rPr lang="nl-NL" dirty="0" smtClean="0"/>
              <a:t>Professional </a:t>
            </a:r>
            <a:r>
              <a:rPr lang="nl-NL" dirty="0" err="1"/>
              <a:t>Doctorate</a:t>
            </a:r>
            <a:r>
              <a:rPr lang="nl-NL" dirty="0"/>
              <a:t> in Engineering (PDEng-graad)</a:t>
            </a:r>
            <a:endParaRPr lang="en-US" dirty="0"/>
          </a:p>
          <a:p>
            <a:endParaRPr lang="en-US" dirty="0"/>
          </a:p>
        </p:txBody>
      </p:sp>
      <p:sp>
        <p:nvSpPr>
          <p:cNvPr id="2" name="Date Placeholder 1"/>
          <p:cNvSpPr>
            <a:spLocks noGrp="1"/>
          </p:cNvSpPr>
          <p:nvPr>
            <p:ph type="dt" sz="half" idx="10"/>
          </p:nvPr>
        </p:nvSpPr>
        <p:spPr/>
        <p:txBody>
          <a:bodyPr/>
          <a:lstStyle/>
          <a:p>
            <a:fld id="{551A6BAE-C793-465D-AB6E-C6AB187E6F8E}" type="datetime1">
              <a:rPr lang="nl-NL" smtClean="0">
                <a:solidFill>
                  <a:srgbClr val="000000"/>
                </a:solidFill>
              </a:rPr>
              <a:pPr/>
              <a:t>28-11-2014</a:t>
            </a:fld>
            <a:endParaRPr lang="nl-NL">
              <a:solidFill>
                <a:srgbClr val="000000"/>
              </a:solidFill>
            </a:endParaRPr>
          </a:p>
        </p:txBody>
      </p:sp>
      <p:sp>
        <p:nvSpPr>
          <p:cNvPr id="4" name="Slide Number Placeholder 3"/>
          <p:cNvSpPr>
            <a:spLocks noGrp="1"/>
          </p:cNvSpPr>
          <p:nvPr>
            <p:ph type="sldNum" sz="quarter" idx="12"/>
          </p:nvPr>
        </p:nvSpPr>
        <p:spPr/>
        <p:txBody>
          <a:bodyPr/>
          <a:lstStyle/>
          <a:p>
            <a:fld id="{13C9CC7F-86E1-48DE-82DC-E9AC50D04532}" type="slidenum">
              <a:rPr lang="nl-NL" smtClean="0">
                <a:solidFill>
                  <a:srgbClr val="000000"/>
                </a:solidFill>
              </a:rPr>
              <a:pPr/>
              <a:t>37</a:t>
            </a:fld>
            <a:endParaRPr lang="nl-NL">
              <a:solidFill>
                <a:srgbClr val="000000"/>
              </a:solidFill>
            </a:endParaRPr>
          </a:p>
        </p:txBody>
      </p:sp>
      <p:sp>
        <p:nvSpPr>
          <p:cNvPr id="8" name="Text Placeholder 7"/>
          <p:cNvSpPr>
            <a:spLocks noGrp="1"/>
          </p:cNvSpPr>
          <p:nvPr>
            <p:ph type="body" sz="quarter" idx="13"/>
          </p:nvPr>
        </p:nvSpPr>
        <p:spPr/>
        <p:txBody>
          <a:bodyPr/>
          <a:lstStyle/>
          <a:p>
            <a:r>
              <a:rPr lang="nl-NL" dirty="0" smtClean="0"/>
              <a:t>Verder leren?</a:t>
            </a:r>
            <a:endParaRPr lang="en-US" dirty="0"/>
          </a:p>
        </p:txBody>
      </p:sp>
      <p:sp>
        <p:nvSpPr>
          <p:cNvPr id="9" name="Text Placeholder 8"/>
          <p:cNvSpPr>
            <a:spLocks noGrp="1"/>
          </p:cNvSpPr>
          <p:nvPr>
            <p:ph type="body" sz="quarter" idx="14"/>
          </p:nvPr>
        </p:nvSpPr>
        <p:spPr/>
        <p:txBody>
          <a:bodyPr/>
          <a:lstStyle/>
          <a:p>
            <a:r>
              <a:rPr lang="nl-NL" b="1" dirty="0"/>
              <a:t>User System </a:t>
            </a:r>
            <a:r>
              <a:rPr lang="nl-NL" b="1" dirty="0" err="1"/>
              <a:t>Interaction</a:t>
            </a:r>
            <a:r>
              <a:rPr lang="nl-NL" b="1" dirty="0"/>
              <a:t> (Technische Universiteit Eindhoven</a:t>
            </a:r>
            <a:r>
              <a:rPr lang="nl-NL" b="1" dirty="0" smtClean="0"/>
              <a:t>)</a:t>
            </a:r>
            <a:endParaRPr lang="nl-NL" b="1" dirty="0"/>
          </a:p>
        </p:txBody>
      </p:sp>
    </p:spTree>
    <p:extLst>
      <p:ext uri="{BB962C8B-B14F-4D97-AF65-F5344CB8AC3E}">
        <p14:creationId xmlns:p14="http://schemas.microsoft.com/office/powerpoint/2010/main" val="2851278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nl-NL" dirty="0" smtClean="0"/>
              <a:t>Vragen?</a:t>
            </a:r>
            <a:endParaRPr lang="en-US" dirty="0"/>
          </a:p>
        </p:txBody>
      </p:sp>
      <p:sp>
        <p:nvSpPr>
          <p:cNvPr id="9" name="Subtitle 8"/>
          <p:cNvSpPr>
            <a:spLocks noGrp="1"/>
          </p:cNvSpPr>
          <p:nvPr>
            <p:ph type="subTitle" idx="1"/>
          </p:nvPr>
        </p:nvSpPr>
        <p:spPr/>
        <p:txBody>
          <a:bodyPr/>
          <a:lstStyle/>
          <a:p>
            <a:endParaRPr lang="en-US"/>
          </a:p>
        </p:txBody>
      </p:sp>
      <p:sp>
        <p:nvSpPr>
          <p:cNvPr id="3" name="Date Placeholder 2"/>
          <p:cNvSpPr>
            <a:spLocks noGrp="1"/>
          </p:cNvSpPr>
          <p:nvPr>
            <p:ph type="dt" sz="half" idx="4294967295"/>
          </p:nvPr>
        </p:nvSpPr>
        <p:spPr>
          <a:xfrm>
            <a:off x="8207375" y="6402388"/>
            <a:ext cx="936625" cy="476250"/>
          </a:xfrm>
        </p:spPr>
        <p:txBody>
          <a:bodyPr/>
          <a:lstStyle/>
          <a:p>
            <a:fld id="{05523456-3235-43E8-AFFF-79F3B912ACA7}" type="datetime1">
              <a:rPr lang="nl-NL" smtClean="0">
                <a:solidFill>
                  <a:srgbClr val="000000"/>
                </a:solidFill>
              </a:rPr>
              <a:pPr/>
              <a:t>28-11-2014</a:t>
            </a:fld>
            <a:endParaRPr lang="nl-NL">
              <a:solidFill>
                <a:srgbClr val="000000"/>
              </a:solidFill>
            </a:endParaRPr>
          </a:p>
        </p:txBody>
      </p:sp>
      <p:sp>
        <p:nvSpPr>
          <p:cNvPr id="5" name="Slide Number Placeholder 4"/>
          <p:cNvSpPr>
            <a:spLocks noGrp="1"/>
          </p:cNvSpPr>
          <p:nvPr>
            <p:ph type="sldNum" sz="quarter" idx="4294967295"/>
          </p:nvPr>
        </p:nvSpPr>
        <p:spPr>
          <a:xfrm>
            <a:off x="8769350" y="6400800"/>
            <a:ext cx="374650" cy="476250"/>
          </a:xfrm>
        </p:spPr>
        <p:txBody>
          <a:bodyPr/>
          <a:lstStyle/>
          <a:p>
            <a:fld id="{13C9CC7F-86E1-48DE-82DC-E9AC50D04532}" type="slidenum">
              <a:rPr lang="nl-NL" smtClean="0">
                <a:solidFill>
                  <a:srgbClr val="000000"/>
                </a:solidFill>
              </a:rPr>
              <a:pPr/>
              <a:t>38</a:t>
            </a:fld>
            <a:endParaRPr lang="nl-NL">
              <a:solidFill>
                <a:srgbClr val="000000"/>
              </a:solidFill>
            </a:endParaRPr>
          </a:p>
        </p:txBody>
      </p:sp>
    </p:spTree>
    <p:extLst>
      <p:ext uri="{BB962C8B-B14F-4D97-AF65-F5344CB8AC3E}">
        <p14:creationId xmlns:p14="http://schemas.microsoft.com/office/powerpoint/2010/main" val="189331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itel 7"/>
          <p:cNvSpPr>
            <a:spLocks noGrp="1"/>
          </p:cNvSpPr>
          <p:nvPr>
            <p:ph type="ctrTitle"/>
          </p:nvPr>
        </p:nvSpPr>
        <p:spPr>
          <a:xfrm>
            <a:off x="1346200" y="1644650"/>
            <a:ext cx="6786563" cy="1470025"/>
          </a:xfrm>
        </p:spPr>
        <p:txBody>
          <a:bodyPr/>
          <a:lstStyle/>
          <a:p>
            <a:pPr eaLnBrk="1" hangingPunct="1">
              <a:defRPr/>
            </a:pPr>
            <a:r>
              <a:rPr lang="nl-NL" dirty="0" smtClean="0"/>
              <a:t>Gezondheidspsychologie</a:t>
            </a:r>
            <a:endParaRPr lang="nl-NL" dirty="0"/>
          </a:p>
        </p:txBody>
      </p:sp>
      <p:sp>
        <p:nvSpPr>
          <p:cNvPr id="9" name="Ondertitel 8"/>
          <p:cNvSpPr>
            <a:spLocks noGrp="1"/>
          </p:cNvSpPr>
          <p:nvPr>
            <p:ph type="subTitle" idx="1"/>
          </p:nvPr>
        </p:nvSpPr>
        <p:spPr>
          <a:xfrm>
            <a:off x="1346200" y="3035300"/>
            <a:ext cx="6788150" cy="1101725"/>
          </a:xfrm>
        </p:spPr>
        <p:txBody>
          <a:bodyPr/>
          <a:lstStyle/>
          <a:p>
            <a:pPr eaLnBrk="1" hangingPunct="1">
              <a:defRPr/>
            </a:pPr>
            <a:endParaRPr lang="nl-NL" dirty="0" smtClean="0"/>
          </a:p>
          <a:p>
            <a:pPr eaLnBrk="1" hangingPunct="1">
              <a:defRPr/>
            </a:pPr>
            <a:r>
              <a:rPr lang="nl-NL" dirty="0" smtClean="0"/>
              <a:t>Stans Drossaert</a:t>
            </a:r>
            <a:endParaRPr lang="nl-NL" dirty="0"/>
          </a:p>
        </p:txBody>
      </p:sp>
      <p:sp>
        <p:nvSpPr>
          <p:cNvPr id="14340" name="Ondertitel 8"/>
          <p:cNvSpPr>
            <a:spLocks/>
          </p:cNvSpPr>
          <p:nvPr/>
        </p:nvSpPr>
        <p:spPr bwMode="auto">
          <a:xfrm>
            <a:off x="2195513" y="5589588"/>
            <a:ext cx="3455987"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eaLnBrk="1" hangingPunct="1">
              <a:lnSpc>
                <a:spcPts val="2500"/>
              </a:lnSpc>
              <a:spcBef>
                <a:spcPct val="20000"/>
              </a:spcBef>
              <a:buFont typeface="Wingdings" pitchFamily="2" charset="2"/>
              <a:buNone/>
            </a:pPr>
            <a:endParaRPr lang="nl-NL" altLang="en-US" sz="1800" smtClean="0">
              <a:solidFill>
                <a:srgbClr val="FFFFFF"/>
              </a:solidFill>
              <a:latin typeface="Arial Narrow" pitchFamily="34" charset="0"/>
              <a:ea typeface="+mn-ea"/>
              <a:cs typeface="+mn-cs"/>
            </a:endParaRPr>
          </a:p>
          <a:p>
            <a:pPr eaLnBrk="1" hangingPunct="1">
              <a:lnSpc>
                <a:spcPts val="2500"/>
              </a:lnSpc>
              <a:spcBef>
                <a:spcPct val="20000"/>
              </a:spcBef>
              <a:buFont typeface="Wingdings" pitchFamily="2" charset="2"/>
              <a:buNone/>
            </a:pPr>
            <a:r>
              <a:rPr lang="nl-NL" altLang="en-US" sz="1800" smtClean="0">
                <a:solidFill>
                  <a:srgbClr val="FED100"/>
                </a:solidFill>
                <a:latin typeface="Arial Narrow" pitchFamily="34" charset="0"/>
                <a:ea typeface="+mn-ea"/>
                <a:cs typeface="+mn-cs"/>
              </a:rPr>
              <a:t>Mastervoorlichting,  25 november 2014</a:t>
            </a:r>
          </a:p>
        </p:txBody>
      </p:sp>
    </p:spTree>
    <p:extLst>
      <p:ext uri="{BB962C8B-B14F-4D97-AF65-F5344CB8AC3E}">
        <p14:creationId xmlns:p14="http://schemas.microsoft.com/office/powerpoint/2010/main" val="884899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1"/>
          <p:cNvSpPr>
            <a:spLocks noChangeShapeType="1"/>
          </p:cNvSpPr>
          <p:nvPr/>
        </p:nvSpPr>
        <p:spPr bwMode="auto">
          <a:xfrm>
            <a:off x="1762125" y="1636713"/>
            <a:ext cx="7381875"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Rectangle 3"/>
          <p:cNvSpPr>
            <a:spLocks noGrp="1" noChangeArrowheads="1"/>
          </p:cNvSpPr>
          <p:nvPr>
            <p:ph type="body" idx="1"/>
          </p:nvPr>
        </p:nvSpPr>
        <p:spPr>
          <a:xfrm>
            <a:off x="1763713" y="1700213"/>
            <a:ext cx="6985000" cy="5157787"/>
          </a:xfrm>
        </p:spPr>
        <p:txBody>
          <a:bodyPr rIns="182880"/>
          <a:lstStyle/>
          <a:p>
            <a:pPr eaLnBrk="1" hangingPunct="1"/>
            <a:endParaRPr lang="en-US" dirty="0" smtClean="0"/>
          </a:p>
          <a:p>
            <a:pPr lvl="1" eaLnBrk="1" hangingPunct="1">
              <a:buFont typeface="Wingdings" pitchFamily="2" charset="2"/>
              <a:buNone/>
            </a:pPr>
            <a:endParaRPr lang="en-US" dirty="0" smtClean="0"/>
          </a:p>
        </p:txBody>
      </p:sp>
      <p:pic>
        <p:nvPicPr>
          <p:cNvPr id="717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2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4" name="Rectangle 6"/>
          <p:cNvSpPr>
            <a:spLocks/>
          </p:cNvSpPr>
          <p:nvPr/>
        </p:nvSpPr>
        <p:spPr bwMode="auto">
          <a:xfrm>
            <a:off x="1628775" y="752942"/>
            <a:ext cx="569700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bIns="0">
            <a:spAutoFit/>
          </a:bodyPr>
          <a:lstStyle/>
          <a:p>
            <a:pPr marL="0" lvl="4">
              <a:lnSpc>
                <a:spcPts val="2500"/>
              </a:lnSpc>
              <a:spcBef>
                <a:spcPts val="400"/>
              </a:spcBef>
            </a:pPr>
            <a:r>
              <a:rPr lang="en-US" sz="2300" b="1" dirty="0" err="1" smtClean="0">
                <a:solidFill>
                  <a:schemeClr val="tx1"/>
                </a:solidFill>
                <a:cs typeface="Arial" charset="0"/>
              </a:rPr>
              <a:t>Voorbeeld</a:t>
            </a:r>
            <a:r>
              <a:rPr lang="en-US" sz="2300" b="1" dirty="0" smtClean="0">
                <a:solidFill>
                  <a:schemeClr val="tx1"/>
                </a:solidFill>
                <a:cs typeface="Arial" charset="0"/>
              </a:rPr>
              <a:t> </a:t>
            </a:r>
            <a:r>
              <a:rPr lang="en-US" sz="2300" b="1" dirty="0" err="1" smtClean="0">
                <a:solidFill>
                  <a:schemeClr val="tx1"/>
                </a:solidFill>
                <a:cs typeface="Arial" charset="0"/>
              </a:rPr>
              <a:t>bij</a:t>
            </a:r>
            <a:r>
              <a:rPr lang="en-US" sz="2300" b="1" dirty="0" smtClean="0">
                <a:solidFill>
                  <a:schemeClr val="tx1"/>
                </a:solidFill>
                <a:cs typeface="Arial" charset="0"/>
              </a:rPr>
              <a:t> </a:t>
            </a:r>
            <a:r>
              <a:rPr lang="en-US" sz="2300" b="1" dirty="0" err="1" smtClean="0">
                <a:solidFill>
                  <a:schemeClr val="tx1"/>
                </a:solidFill>
                <a:cs typeface="Arial" charset="0"/>
              </a:rPr>
              <a:t>thema</a:t>
            </a:r>
            <a:r>
              <a:rPr lang="en-US" sz="2300" b="1" dirty="0" smtClean="0">
                <a:solidFill>
                  <a:schemeClr val="tx1"/>
                </a:solidFill>
                <a:cs typeface="Arial" charset="0"/>
              </a:rPr>
              <a:t> 1 &amp; 3: </a:t>
            </a:r>
            <a:r>
              <a:rPr lang="en-US" sz="2300" b="1" dirty="0" err="1" smtClean="0">
                <a:solidFill>
                  <a:schemeClr val="tx1"/>
                </a:solidFill>
                <a:cs typeface="Arial" charset="0"/>
              </a:rPr>
              <a:t>Bemiddeling</a:t>
            </a:r>
            <a:r>
              <a:rPr lang="en-US" sz="2300" b="1" dirty="0" smtClean="0">
                <a:solidFill>
                  <a:schemeClr val="tx1"/>
                </a:solidFill>
                <a:cs typeface="Arial" charset="0"/>
              </a:rPr>
              <a:t> </a:t>
            </a:r>
          </a:p>
          <a:p>
            <a:pPr marL="0" lvl="4">
              <a:lnSpc>
                <a:spcPts val="2500"/>
              </a:lnSpc>
              <a:spcBef>
                <a:spcPts val="400"/>
              </a:spcBef>
            </a:pPr>
            <a:r>
              <a:rPr lang="en-US" sz="2300" b="1" dirty="0" smtClean="0">
                <a:solidFill>
                  <a:schemeClr val="tx1"/>
                </a:solidFill>
                <a:cs typeface="Arial" charset="0"/>
              </a:rPr>
              <a:t>‘</a:t>
            </a:r>
            <a:r>
              <a:rPr lang="en-US" sz="2300" b="1" dirty="0" err="1" smtClean="0">
                <a:solidFill>
                  <a:schemeClr val="tx1"/>
                </a:solidFill>
                <a:cs typeface="Arial" charset="0"/>
              </a:rPr>
              <a:t>Slachtoffer-dadergesprekken</a:t>
            </a:r>
            <a:r>
              <a:rPr lang="en-US" sz="2300" b="1" dirty="0" smtClean="0">
                <a:solidFill>
                  <a:schemeClr val="tx1"/>
                </a:solidFill>
                <a:cs typeface="Arial" charset="0"/>
              </a:rPr>
              <a:t>’</a:t>
            </a:r>
            <a:endParaRPr lang="en-US" sz="2300" b="1" dirty="0">
              <a:solidFill>
                <a:schemeClr val="tx1"/>
              </a:solidFill>
              <a:cs typeface="Arial" charset="0"/>
            </a:endParaRPr>
          </a:p>
        </p:txBody>
      </p:sp>
      <p:pic>
        <p:nvPicPr>
          <p:cNvPr id="7175" name="Picture 10" descr="gesprek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650" y="2133600"/>
            <a:ext cx="486727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6292850"/>
            <a:ext cx="2105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eaLnBrk="1" hangingPunct="1">
              <a:buFont typeface="Wingdings" pitchFamily="2" charset="2"/>
              <a:buNone/>
              <a:defRPr/>
            </a:pPr>
            <a:r>
              <a:rPr lang="nl-NL" b="1" dirty="0" smtClean="0"/>
              <a:t>Relatie tussen psyche en (lichamelijke) gezondheid</a:t>
            </a:r>
            <a:r>
              <a:rPr lang="nl-NL" dirty="0" smtClean="0"/>
              <a:t>:</a:t>
            </a:r>
          </a:p>
          <a:p>
            <a:pPr eaLnBrk="1" hangingPunct="1">
              <a:buFont typeface="Wingdings" pitchFamily="2" charset="2"/>
              <a:buNone/>
              <a:defRPr/>
            </a:pPr>
            <a:endParaRPr lang="nl-NL" dirty="0" smtClean="0"/>
          </a:p>
          <a:p>
            <a:pPr eaLnBrk="1" hangingPunct="1">
              <a:buFontTx/>
              <a:buChar char="-"/>
              <a:defRPr/>
            </a:pPr>
            <a:r>
              <a:rPr lang="nl-NL" dirty="0" smtClean="0">
                <a:solidFill>
                  <a:schemeClr val="accent5"/>
                </a:solidFill>
              </a:rPr>
              <a:t>Invloed gedrag &amp; psychosociale factoren op </a:t>
            </a:r>
            <a:r>
              <a:rPr lang="nl-NL" u="sng" dirty="0" smtClean="0">
                <a:solidFill>
                  <a:schemeClr val="accent5"/>
                </a:solidFill>
              </a:rPr>
              <a:t>ontstaan</a:t>
            </a:r>
            <a:r>
              <a:rPr lang="nl-NL" dirty="0" smtClean="0">
                <a:solidFill>
                  <a:schemeClr val="accent5"/>
                </a:solidFill>
              </a:rPr>
              <a:t> van ziektes</a:t>
            </a:r>
          </a:p>
          <a:p>
            <a:pPr eaLnBrk="1" hangingPunct="1">
              <a:buFontTx/>
              <a:buChar char="-"/>
              <a:defRPr/>
            </a:pPr>
            <a:r>
              <a:rPr lang="nl-NL" dirty="0" smtClean="0">
                <a:solidFill>
                  <a:schemeClr val="bg1">
                    <a:lumMod val="65000"/>
                  </a:schemeClr>
                </a:solidFill>
              </a:rPr>
              <a:t>Invloed psychosociale factoren op beloop van ziektes &amp; behandeling</a:t>
            </a:r>
          </a:p>
          <a:p>
            <a:pPr eaLnBrk="1" hangingPunct="1">
              <a:buFontTx/>
              <a:buChar char="-"/>
              <a:defRPr/>
            </a:pPr>
            <a:r>
              <a:rPr lang="nl-NL" dirty="0" smtClean="0">
                <a:solidFill>
                  <a:schemeClr val="bg1">
                    <a:lumMod val="65000"/>
                  </a:schemeClr>
                </a:solidFill>
              </a:rPr>
              <a:t>Invloed ziektes op welzijn en ‘kwaliteit van leven’</a:t>
            </a:r>
          </a:p>
          <a:p>
            <a:pPr eaLnBrk="1" hangingPunct="1">
              <a:buFont typeface="Wingdings" pitchFamily="2" charset="2"/>
              <a:buNone/>
              <a:defRPr/>
            </a:pPr>
            <a:endParaRPr lang="nl-NL" dirty="0"/>
          </a:p>
        </p:txBody>
      </p:sp>
      <p:sp>
        <p:nvSpPr>
          <p:cNvPr id="8" name="Tijdelijke aanduiding voor tekst 7"/>
          <p:cNvSpPr>
            <a:spLocks noGrp="1"/>
          </p:cNvSpPr>
          <p:nvPr>
            <p:ph type="body" sz="quarter" idx="13"/>
          </p:nvPr>
        </p:nvSpPr>
        <p:spPr>
          <a:xfrm>
            <a:off x="1082675" y="500063"/>
            <a:ext cx="7775575" cy="733425"/>
          </a:xfrm>
        </p:spPr>
        <p:txBody>
          <a:bodyPr/>
          <a:lstStyle/>
          <a:p>
            <a:pPr eaLnBrk="1" hangingPunct="1">
              <a:defRPr/>
            </a:pPr>
            <a:r>
              <a:rPr lang="nl-NL" dirty="0" smtClean="0"/>
              <a:t>Gezondheidspsychologie</a:t>
            </a:r>
            <a:endParaRPr lang="nl-NL" dirty="0"/>
          </a:p>
        </p:txBody>
      </p:sp>
      <p:sp>
        <p:nvSpPr>
          <p:cNvPr id="10" name="Tekstvak 9"/>
          <p:cNvSpPr txBox="1"/>
          <p:nvPr/>
        </p:nvSpPr>
        <p:spPr>
          <a:xfrm>
            <a:off x="1358900" y="5681663"/>
            <a:ext cx="1350963" cy="369887"/>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Veilig vrijen</a:t>
            </a:r>
          </a:p>
        </p:txBody>
      </p:sp>
      <p:sp>
        <p:nvSpPr>
          <p:cNvPr id="12" name="Tekstvak 11"/>
          <p:cNvSpPr txBox="1"/>
          <p:nvPr/>
        </p:nvSpPr>
        <p:spPr>
          <a:xfrm>
            <a:off x="1258888" y="4205288"/>
            <a:ext cx="1479550" cy="369887"/>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Comazuipen</a:t>
            </a:r>
          </a:p>
        </p:txBody>
      </p:sp>
      <p:sp>
        <p:nvSpPr>
          <p:cNvPr id="13" name="Tekstvak 12"/>
          <p:cNvSpPr txBox="1"/>
          <p:nvPr/>
        </p:nvSpPr>
        <p:spPr>
          <a:xfrm>
            <a:off x="1998663" y="4941888"/>
            <a:ext cx="1095375" cy="369887"/>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Obesitas</a:t>
            </a:r>
          </a:p>
        </p:txBody>
      </p:sp>
      <p:sp>
        <p:nvSpPr>
          <p:cNvPr id="14" name="Tekstvak 13"/>
          <p:cNvSpPr txBox="1"/>
          <p:nvPr/>
        </p:nvSpPr>
        <p:spPr>
          <a:xfrm>
            <a:off x="3214688" y="5311775"/>
            <a:ext cx="2274887" cy="369888"/>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Gehoorbescherming</a:t>
            </a:r>
          </a:p>
        </p:txBody>
      </p:sp>
      <p:sp>
        <p:nvSpPr>
          <p:cNvPr id="16" name="Tekstvak 15"/>
          <p:cNvSpPr txBox="1"/>
          <p:nvPr/>
        </p:nvSpPr>
        <p:spPr>
          <a:xfrm>
            <a:off x="3214688" y="4575175"/>
            <a:ext cx="1885950" cy="369888"/>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HPV Vaccinaties</a:t>
            </a:r>
          </a:p>
        </p:txBody>
      </p:sp>
      <p:sp>
        <p:nvSpPr>
          <p:cNvPr id="15" name="Tekstvak 12"/>
          <p:cNvSpPr txBox="1"/>
          <p:nvPr/>
        </p:nvSpPr>
        <p:spPr>
          <a:xfrm>
            <a:off x="3225800" y="6051550"/>
            <a:ext cx="838200" cy="369888"/>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Stress</a:t>
            </a:r>
          </a:p>
        </p:txBody>
      </p:sp>
      <p:grpSp>
        <p:nvGrpSpPr>
          <p:cNvPr id="3" name="Group 3"/>
          <p:cNvGrpSpPr>
            <a:grpSpLocks/>
          </p:cNvGrpSpPr>
          <p:nvPr/>
        </p:nvGrpSpPr>
        <p:grpSpPr bwMode="auto">
          <a:xfrm>
            <a:off x="6011863" y="4257675"/>
            <a:ext cx="3259137" cy="2162175"/>
            <a:chOff x="6156597" y="4258107"/>
            <a:chExt cx="3259133" cy="2162056"/>
          </a:xfrm>
        </p:grpSpPr>
        <p:sp>
          <p:nvSpPr>
            <p:cNvPr id="17" name="Tekstvak 16"/>
            <p:cNvSpPr txBox="1"/>
            <p:nvPr/>
          </p:nvSpPr>
          <p:spPr>
            <a:xfrm>
              <a:off x="6156597" y="5972513"/>
              <a:ext cx="2686047" cy="447650"/>
            </a:xfrm>
            <a:prstGeom prst="rect">
              <a:avLst/>
            </a:prstGeom>
            <a:solidFill>
              <a:schemeClr val="bg2">
                <a:lumMod val="20000"/>
                <a:lumOff val="80000"/>
              </a:schemeClr>
            </a:solidFill>
          </p:spPr>
          <p:txBody>
            <a:bodyPr wrap="none">
              <a:spAutoFit/>
            </a:bodyPr>
            <a:lstStyle/>
            <a:p>
              <a:pPr>
                <a:defRPr/>
              </a:pPr>
              <a:r>
                <a:rPr lang="nl-NL" sz="1800" dirty="0">
                  <a:solidFill>
                    <a:srgbClr val="00B050"/>
                  </a:solidFill>
                  <a:ea typeface="+mn-ea"/>
                  <a:cs typeface="+mn-cs"/>
                </a:rPr>
                <a:t>Entertainment </a:t>
              </a:r>
              <a:r>
                <a:rPr lang="nl-NL" sz="1800" dirty="0" err="1">
                  <a:solidFill>
                    <a:srgbClr val="00B050"/>
                  </a:solidFill>
                  <a:ea typeface="+mn-ea"/>
                  <a:cs typeface="+mn-cs"/>
                </a:rPr>
                <a:t>Education</a:t>
              </a:r>
              <a:endParaRPr lang="nl-NL" sz="1800" dirty="0">
                <a:solidFill>
                  <a:srgbClr val="00B050"/>
                </a:solidFill>
                <a:ea typeface="+mn-ea"/>
                <a:cs typeface="+mn-cs"/>
              </a:endParaRPr>
            </a:p>
          </p:txBody>
        </p:sp>
        <p:sp>
          <p:nvSpPr>
            <p:cNvPr id="18" name="Tekstvak 17"/>
            <p:cNvSpPr txBox="1"/>
            <p:nvPr/>
          </p:nvSpPr>
          <p:spPr>
            <a:xfrm>
              <a:off x="6183584" y="4258107"/>
              <a:ext cx="2444747" cy="447650"/>
            </a:xfrm>
            <a:prstGeom prst="rect">
              <a:avLst/>
            </a:prstGeom>
            <a:solidFill>
              <a:schemeClr val="bg2">
                <a:lumMod val="20000"/>
                <a:lumOff val="80000"/>
              </a:schemeClr>
            </a:solidFill>
          </p:spPr>
          <p:txBody>
            <a:bodyPr wrap="none">
              <a:spAutoFit/>
            </a:bodyPr>
            <a:lstStyle/>
            <a:p>
              <a:pPr>
                <a:defRPr/>
              </a:pPr>
              <a:r>
                <a:rPr lang="nl-NL" sz="1800" dirty="0">
                  <a:solidFill>
                    <a:srgbClr val="00B050"/>
                  </a:solidFill>
                  <a:ea typeface="+mn-ea"/>
                  <a:cs typeface="+mn-cs"/>
                </a:rPr>
                <a:t>(sociale) leertheorieën</a:t>
              </a:r>
            </a:p>
          </p:txBody>
        </p:sp>
        <p:sp>
          <p:nvSpPr>
            <p:cNvPr id="2" name="Tekstvak 16"/>
            <p:cNvSpPr txBox="1"/>
            <p:nvPr/>
          </p:nvSpPr>
          <p:spPr>
            <a:xfrm>
              <a:off x="6183584" y="4869261"/>
              <a:ext cx="2355847" cy="447650"/>
            </a:xfrm>
            <a:prstGeom prst="rect">
              <a:avLst/>
            </a:prstGeom>
            <a:solidFill>
              <a:schemeClr val="bg2">
                <a:lumMod val="20000"/>
                <a:lumOff val="80000"/>
              </a:schemeClr>
            </a:solidFill>
          </p:spPr>
          <p:txBody>
            <a:bodyPr wrap="none">
              <a:spAutoFit/>
            </a:bodyPr>
            <a:lstStyle/>
            <a:p>
              <a:pPr>
                <a:defRPr/>
              </a:pPr>
              <a:r>
                <a:rPr lang="nl-NL" sz="1800" dirty="0">
                  <a:solidFill>
                    <a:srgbClr val="00B050"/>
                  </a:solidFill>
                  <a:ea typeface="+mn-ea"/>
                  <a:cs typeface="+mn-cs"/>
                </a:rPr>
                <a:t>Risico-communicatie </a:t>
              </a:r>
            </a:p>
          </p:txBody>
        </p:sp>
        <p:sp>
          <p:nvSpPr>
            <p:cNvPr id="22" name="Tekstvak 16"/>
            <p:cNvSpPr txBox="1"/>
            <p:nvPr/>
          </p:nvSpPr>
          <p:spPr>
            <a:xfrm>
              <a:off x="6166122" y="5418506"/>
              <a:ext cx="3249608" cy="369867"/>
            </a:xfrm>
            <a:prstGeom prst="rect">
              <a:avLst/>
            </a:prstGeom>
            <a:solidFill>
              <a:schemeClr val="bg2">
                <a:lumMod val="20000"/>
                <a:lumOff val="80000"/>
              </a:schemeClr>
            </a:solidFill>
          </p:spPr>
          <p:txBody>
            <a:bodyPr wrap="none">
              <a:spAutoFit/>
            </a:bodyPr>
            <a:lstStyle/>
            <a:p>
              <a:pPr>
                <a:defRPr/>
              </a:pPr>
              <a:r>
                <a:rPr lang="nl-NL" sz="1800" dirty="0">
                  <a:solidFill>
                    <a:srgbClr val="00B050"/>
                  </a:solidFill>
                  <a:ea typeface="+mn-ea"/>
                  <a:cs typeface="+mn-cs"/>
                </a:rPr>
                <a:t>Impliciete verandertechnieken</a:t>
              </a:r>
            </a:p>
          </p:txBody>
        </p:sp>
      </p:grpSp>
    </p:spTree>
    <p:extLst>
      <p:ext uri="{BB962C8B-B14F-4D97-AF65-F5344CB8AC3E}">
        <p14:creationId xmlns:p14="http://schemas.microsoft.com/office/powerpoint/2010/main" val="2822606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6"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ad.nl/static/FOTO/pe/0/15/8/media_xl_143393.jpg?20100526144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143000"/>
            <a:ext cx="87471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4826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eaLnBrk="1" hangingPunct="1">
              <a:buFont typeface="Wingdings" pitchFamily="2" charset="2"/>
              <a:buNone/>
              <a:defRPr/>
            </a:pPr>
            <a:r>
              <a:rPr lang="nl-NL" b="1" dirty="0" smtClean="0"/>
              <a:t>Relatie tussen psyche en (lichamelijke) gezondheid</a:t>
            </a:r>
            <a:r>
              <a:rPr lang="nl-NL" dirty="0" smtClean="0"/>
              <a:t>:</a:t>
            </a:r>
          </a:p>
          <a:p>
            <a:pPr eaLnBrk="1" hangingPunct="1">
              <a:buFont typeface="Wingdings" pitchFamily="2" charset="2"/>
              <a:buNone/>
              <a:defRPr/>
            </a:pPr>
            <a:endParaRPr lang="nl-NL" dirty="0" smtClean="0"/>
          </a:p>
          <a:p>
            <a:pPr eaLnBrk="1" hangingPunct="1">
              <a:buFontTx/>
              <a:buChar char="-"/>
              <a:defRPr/>
            </a:pPr>
            <a:r>
              <a:rPr lang="nl-NL" dirty="0" smtClean="0">
                <a:solidFill>
                  <a:schemeClr val="bg1">
                    <a:lumMod val="65000"/>
                  </a:schemeClr>
                </a:solidFill>
              </a:rPr>
              <a:t>Invloed gedrag &amp; psychosociale factoren op ontstaan van ziektes</a:t>
            </a:r>
          </a:p>
          <a:p>
            <a:pPr eaLnBrk="1" hangingPunct="1">
              <a:buFontTx/>
              <a:buChar char="-"/>
              <a:defRPr/>
            </a:pPr>
            <a:r>
              <a:rPr lang="nl-NL" dirty="0" smtClean="0">
                <a:solidFill>
                  <a:schemeClr val="accent5"/>
                </a:solidFill>
              </a:rPr>
              <a:t>Invloed psychosociale factoren op </a:t>
            </a:r>
            <a:r>
              <a:rPr lang="nl-NL" u="sng" dirty="0" smtClean="0">
                <a:solidFill>
                  <a:schemeClr val="accent5"/>
                </a:solidFill>
              </a:rPr>
              <a:t>beloop</a:t>
            </a:r>
            <a:r>
              <a:rPr lang="nl-NL" dirty="0" smtClean="0">
                <a:solidFill>
                  <a:schemeClr val="accent5"/>
                </a:solidFill>
              </a:rPr>
              <a:t> van ziektes &amp; behandeling</a:t>
            </a:r>
          </a:p>
          <a:p>
            <a:pPr eaLnBrk="1" hangingPunct="1">
              <a:buFontTx/>
              <a:buChar char="-"/>
              <a:defRPr/>
            </a:pPr>
            <a:r>
              <a:rPr lang="nl-NL" dirty="0" smtClean="0">
                <a:solidFill>
                  <a:schemeClr val="bg1">
                    <a:lumMod val="65000"/>
                  </a:schemeClr>
                </a:solidFill>
              </a:rPr>
              <a:t>Invloed ziektes op welzijn en ‘kwaliteit van leven’</a:t>
            </a:r>
          </a:p>
          <a:p>
            <a:pPr eaLnBrk="1" hangingPunct="1">
              <a:buFont typeface="Wingdings" pitchFamily="2" charset="2"/>
              <a:buNone/>
              <a:defRPr/>
            </a:pPr>
            <a:endParaRPr lang="nl-NL" dirty="0"/>
          </a:p>
        </p:txBody>
      </p:sp>
      <p:sp>
        <p:nvSpPr>
          <p:cNvPr id="8" name="Tijdelijke aanduiding voor tekst 7"/>
          <p:cNvSpPr>
            <a:spLocks noGrp="1"/>
          </p:cNvSpPr>
          <p:nvPr>
            <p:ph type="body" sz="quarter" idx="13"/>
          </p:nvPr>
        </p:nvSpPr>
        <p:spPr>
          <a:xfrm>
            <a:off x="1082675" y="500063"/>
            <a:ext cx="7775575" cy="733425"/>
          </a:xfrm>
        </p:spPr>
        <p:txBody>
          <a:bodyPr/>
          <a:lstStyle/>
          <a:p>
            <a:pPr eaLnBrk="1" hangingPunct="1">
              <a:defRPr/>
            </a:pPr>
            <a:r>
              <a:rPr lang="nl-NL" dirty="0" smtClean="0"/>
              <a:t>Gezondheidspsychologie</a:t>
            </a:r>
            <a:endParaRPr lang="nl-NL" dirty="0"/>
          </a:p>
        </p:txBody>
      </p:sp>
      <p:sp>
        <p:nvSpPr>
          <p:cNvPr id="4" name="Tekstvak 3"/>
          <p:cNvSpPr txBox="1"/>
          <p:nvPr/>
        </p:nvSpPr>
        <p:spPr>
          <a:xfrm>
            <a:off x="6084888" y="4797425"/>
            <a:ext cx="2889250" cy="366713"/>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(online) Lotgenotencontact</a:t>
            </a:r>
          </a:p>
        </p:txBody>
      </p:sp>
      <p:sp>
        <p:nvSpPr>
          <p:cNvPr id="6" name="Tekstvak 5"/>
          <p:cNvSpPr txBox="1"/>
          <p:nvPr/>
        </p:nvSpPr>
        <p:spPr>
          <a:xfrm>
            <a:off x="1116013" y="5157788"/>
            <a:ext cx="2070100" cy="369887"/>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Therapie(on)trouw</a:t>
            </a:r>
          </a:p>
        </p:txBody>
      </p:sp>
      <p:sp>
        <p:nvSpPr>
          <p:cNvPr id="10" name="Tekstvak 9"/>
          <p:cNvSpPr txBox="1"/>
          <p:nvPr/>
        </p:nvSpPr>
        <p:spPr>
          <a:xfrm>
            <a:off x="2987675" y="4581525"/>
            <a:ext cx="2762250" cy="366713"/>
          </a:xfrm>
          <a:prstGeom prst="rect">
            <a:avLst/>
          </a:prstGeom>
          <a:solidFill>
            <a:schemeClr val="bg2">
              <a:lumMod val="20000"/>
              <a:lumOff val="80000"/>
            </a:schemeClr>
          </a:solidFill>
        </p:spPr>
        <p:txBody>
          <a:bodyPr wrap="none">
            <a:spAutoFit/>
          </a:bodyPr>
          <a:lstStyle/>
          <a:p>
            <a:pPr>
              <a:defRPr/>
            </a:pPr>
            <a:r>
              <a:rPr lang="nl-NL" sz="1800" dirty="0" err="1">
                <a:solidFill>
                  <a:srgbClr val="DC0C30"/>
                </a:solidFill>
                <a:ea typeface="+mn-ea"/>
                <a:cs typeface="+mn-cs"/>
              </a:rPr>
              <a:t>Arts-patientcommunicatie</a:t>
            </a:r>
            <a:endParaRPr lang="nl-NL" sz="1800" dirty="0">
              <a:solidFill>
                <a:srgbClr val="DC0C30"/>
              </a:solidFill>
              <a:ea typeface="+mn-ea"/>
              <a:cs typeface="+mn-cs"/>
            </a:endParaRPr>
          </a:p>
        </p:txBody>
      </p:sp>
      <p:sp>
        <p:nvSpPr>
          <p:cNvPr id="12" name="Tekstvak 11"/>
          <p:cNvSpPr txBox="1"/>
          <p:nvPr/>
        </p:nvSpPr>
        <p:spPr>
          <a:xfrm>
            <a:off x="971550" y="4437063"/>
            <a:ext cx="1517650" cy="366712"/>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Help-</a:t>
            </a:r>
            <a:r>
              <a:rPr lang="nl-NL" sz="1800" dirty="0" err="1">
                <a:solidFill>
                  <a:srgbClr val="DC0C30"/>
                </a:solidFill>
                <a:ea typeface="+mn-ea"/>
                <a:cs typeface="+mn-cs"/>
              </a:rPr>
              <a:t>seeking</a:t>
            </a:r>
            <a:endParaRPr lang="nl-NL" sz="1800" dirty="0">
              <a:solidFill>
                <a:srgbClr val="DC0C30"/>
              </a:solidFill>
              <a:ea typeface="+mn-ea"/>
              <a:cs typeface="+mn-cs"/>
            </a:endParaRPr>
          </a:p>
        </p:txBody>
      </p:sp>
      <p:sp>
        <p:nvSpPr>
          <p:cNvPr id="2" name="Tekstvak 11"/>
          <p:cNvSpPr txBox="1"/>
          <p:nvPr/>
        </p:nvSpPr>
        <p:spPr>
          <a:xfrm>
            <a:off x="5541963" y="5970588"/>
            <a:ext cx="1987550" cy="366712"/>
          </a:xfrm>
          <a:prstGeom prst="rect">
            <a:avLst/>
          </a:prstGeom>
          <a:solidFill>
            <a:schemeClr val="bg2">
              <a:lumMod val="20000"/>
              <a:lumOff val="80000"/>
            </a:schemeClr>
          </a:solidFill>
        </p:spPr>
        <p:txBody>
          <a:bodyPr wrap="none">
            <a:spAutoFit/>
          </a:bodyPr>
          <a:lstStyle/>
          <a:p>
            <a:pPr>
              <a:defRPr/>
            </a:pPr>
            <a:r>
              <a:rPr lang="nl-NL" sz="1800" dirty="0" err="1">
                <a:solidFill>
                  <a:srgbClr val="DC0C30"/>
                </a:solidFill>
                <a:ea typeface="+mn-ea"/>
                <a:cs typeface="+mn-cs"/>
              </a:rPr>
              <a:t>Self-management</a:t>
            </a:r>
            <a:endParaRPr lang="nl-NL" sz="1800" dirty="0">
              <a:solidFill>
                <a:srgbClr val="DC0C30"/>
              </a:solidFill>
              <a:ea typeface="+mn-ea"/>
              <a:cs typeface="+mn-cs"/>
            </a:endParaRPr>
          </a:p>
        </p:txBody>
      </p:sp>
      <p:sp>
        <p:nvSpPr>
          <p:cNvPr id="11" name="Tekstvak 8"/>
          <p:cNvSpPr txBox="1"/>
          <p:nvPr/>
        </p:nvSpPr>
        <p:spPr>
          <a:xfrm>
            <a:off x="3302000" y="5367338"/>
            <a:ext cx="2133600" cy="369887"/>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Coping-</a:t>
            </a:r>
            <a:r>
              <a:rPr lang="nl-NL" sz="1800" dirty="0" err="1">
                <a:solidFill>
                  <a:srgbClr val="DC0C30"/>
                </a:solidFill>
                <a:ea typeface="+mn-ea"/>
                <a:cs typeface="+mn-cs"/>
              </a:rPr>
              <a:t>strategieen</a:t>
            </a:r>
            <a:endParaRPr lang="nl-NL" sz="1800" dirty="0">
              <a:solidFill>
                <a:srgbClr val="DC0C30"/>
              </a:solidFill>
              <a:ea typeface="+mn-ea"/>
              <a:cs typeface="+mn-cs"/>
            </a:endParaRPr>
          </a:p>
        </p:txBody>
      </p:sp>
    </p:spTree>
    <p:extLst>
      <p:ext uri="{BB962C8B-B14F-4D97-AF65-F5344CB8AC3E}">
        <p14:creationId xmlns:p14="http://schemas.microsoft.com/office/powerpoint/2010/main" val="3198700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2" grpId="0" animBg="1"/>
      <p:bldP spid="2"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bookcov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476250"/>
            <a:ext cx="3581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9077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jdelijke aanduiding voor inhoud 6"/>
          <p:cNvSpPr>
            <a:spLocks noGrp="1"/>
          </p:cNvSpPr>
          <p:nvPr>
            <p:ph idx="1"/>
          </p:nvPr>
        </p:nvSpPr>
        <p:spPr/>
        <p:txBody>
          <a:bodyPr/>
          <a:lstStyle/>
          <a:p>
            <a:pPr eaLnBrk="1" hangingPunct="1">
              <a:buFont typeface="Wingdings" pitchFamily="2" charset="2"/>
              <a:buNone/>
              <a:defRPr/>
            </a:pPr>
            <a:r>
              <a:rPr lang="nl-NL" b="1" dirty="0" smtClean="0"/>
              <a:t>Relatie tussen </a:t>
            </a:r>
            <a:r>
              <a:rPr lang="nl-NL" b="1" dirty="0" err="1" smtClean="0"/>
              <a:t>psyche</a:t>
            </a:r>
            <a:r>
              <a:rPr lang="nl-NL" b="1" dirty="0" smtClean="0"/>
              <a:t> en (lichamelijke) gezondheid</a:t>
            </a:r>
            <a:r>
              <a:rPr lang="nl-NL" dirty="0" smtClean="0"/>
              <a:t>:</a:t>
            </a:r>
          </a:p>
          <a:p>
            <a:pPr eaLnBrk="1" hangingPunct="1">
              <a:buFont typeface="Wingdings" pitchFamily="2" charset="2"/>
              <a:buNone/>
              <a:defRPr/>
            </a:pPr>
            <a:endParaRPr lang="nl-NL" dirty="0" smtClean="0"/>
          </a:p>
          <a:p>
            <a:pPr eaLnBrk="1" hangingPunct="1">
              <a:buFontTx/>
              <a:buChar char="-"/>
              <a:defRPr/>
            </a:pPr>
            <a:r>
              <a:rPr lang="nl-NL" dirty="0" smtClean="0">
                <a:solidFill>
                  <a:schemeClr val="bg1">
                    <a:lumMod val="65000"/>
                  </a:schemeClr>
                </a:solidFill>
              </a:rPr>
              <a:t>Invloed gedrag &amp; psychosociale factoren op ontstaan van ziektes</a:t>
            </a:r>
          </a:p>
          <a:p>
            <a:pPr eaLnBrk="1" hangingPunct="1">
              <a:buFontTx/>
              <a:buChar char="-"/>
              <a:defRPr/>
            </a:pPr>
            <a:r>
              <a:rPr lang="nl-NL" dirty="0" smtClean="0">
                <a:solidFill>
                  <a:schemeClr val="bg1">
                    <a:lumMod val="65000"/>
                  </a:schemeClr>
                </a:solidFill>
              </a:rPr>
              <a:t>Invloed psychosociale factoren op behandeling &amp; beloop van ziektes</a:t>
            </a:r>
          </a:p>
          <a:p>
            <a:pPr eaLnBrk="1" hangingPunct="1">
              <a:buFontTx/>
              <a:buChar char="-"/>
              <a:defRPr/>
            </a:pPr>
            <a:r>
              <a:rPr lang="nl-NL" dirty="0" smtClean="0">
                <a:solidFill>
                  <a:srgbClr val="DC0C30"/>
                </a:solidFill>
              </a:rPr>
              <a:t>Invloed lichamelijke gesteldheid op welzijn en ‘kwaliteit van leven’</a:t>
            </a:r>
          </a:p>
          <a:p>
            <a:pPr eaLnBrk="1" hangingPunct="1">
              <a:buFont typeface="Wingdings" pitchFamily="2" charset="2"/>
              <a:buNone/>
              <a:defRPr/>
            </a:pPr>
            <a:endParaRPr lang="nl-NL" dirty="0" smtClean="0"/>
          </a:p>
        </p:txBody>
      </p:sp>
      <p:sp>
        <p:nvSpPr>
          <p:cNvPr id="8" name="Tijdelijke aanduiding voor tekst 7"/>
          <p:cNvSpPr>
            <a:spLocks noGrp="1"/>
          </p:cNvSpPr>
          <p:nvPr>
            <p:ph type="body" sz="quarter" idx="13"/>
          </p:nvPr>
        </p:nvSpPr>
        <p:spPr>
          <a:xfrm>
            <a:off x="1082675" y="500063"/>
            <a:ext cx="7775575" cy="733425"/>
          </a:xfrm>
        </p:spPr>
        <p:txBody>
          <a:bodyPr/>
          <a:lstStyle/>
          <a:p>
            <a:pPr eaLnBrk="1" hangingPunct="1">
              <a:defRPr/>
            </a:pPr>
            <a:r>
              <a:rPr lang="nl-NL" dirty="0" smtClean="0"/>
              <a:t>Gezondheidspsychologie</a:t>
            </a:r>
            <a:endParaRPr lang="nl-NL" dirty="0"/>
          </a:p>
        </p:txBody>
      </p:sp>
      <p:sp>
        <p:nvSpPr>
          <p:cNvPr id="6" name="Tekstvak 5"/>
          <p:cNvSpPr txBox="1"/>
          <p:nvPr/>
        </p:nvSpPr>
        <p:spPr>
          <a:xfrm>
            <a:off x="4500563" y="4437063"/>
            <a:ext cx="2508250" cy="366712"/>
          </a:xfrm>
          <a:prstGeom prst="rect">
            <a:avLst/>
          </a:prstGeom>
          <a:solidFill>
            <a:schemeClr val="bg2">
              <a:lumMod val="20000"/>
              <a:lumOff val="80000"/>
            </a:schemeClr>
          </a:solidFill>
        </p:spPr>
        <p:txBody>
          <a:bodyPr wrap="none">
            <a:spAutoFit/>
          </a:bodyPr>
          <a:lstStyle/>
          <a:p>
            <a:pPr>
              <a:defRPr/>
            </a:pPr>
            <a:r>
              <a:rPr lang="nl-NL" sz="1800">
                <a:solidFill>
                  <a:srgbClr val="DC0C30"/>
                </a:solidFill>
                <a:ea typeface="+mn-ea"/>
                <a:cs typeface="+mn-cs"/>
              </a:rPr>
              <a:t>Vooroordelen &amp; stigma</a:t>
            </a:r>
          </a:p>
        </p:txBody>
      </p:sp>
      <p:sp>
        <p:nvSpPr>
          <p:cNvPr id="10" name="Tekstvak 9"/>
          <p:cNvSpPr txBox="1"/>
          <p:nvPr/>
        </p:nvSpPr>
        <p:spPr>
          <a:xfrm>
            <a:off x="2228850" y="5229225"/>
            <a:ext cx="569913" cy="369888"/>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Pijn</a:t>
            </a:r>
          </a:p>
        </p:txBody>
      </p:sp>
      <p:sp>
        <p:nvSpPr>
          <p:cNvPr id="12" name="Tekstvak 11"/>
          <p:cNvSpPr txBox="1"/>
          <p:nvPr/>
        </p:nvSpPr>
        <p:spPr>
          <a:xfrm>
            <a:off x="4000500" y="5286375"/>
            <a:ext cx="4467225" cy="369888"/>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Omgaan met verlies en (naderende) dood</a:t>
            </a:r>
          </a:p>
        </p:txBody>
      </p:sp>
      <p:sp>
        <p:nvSpPr>
          <p:cNvPr id="9" name="Tekstvak 8"/>
          <p:cNvSpPr txBox="1"/>
          <p:nvPr/>
        </p:nvSpPr>
        <p:spPr>
          <a:xfrm>
            <a:off x="4716463" y="6165850"/>
            <a:ext cx="3582987" cy="369888"/>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Gevolgen van ziekte voor partner</a:t>
            </a:r>
          </a:p>
        </p:txBody>
      </p:sp>
      <p:sp>
        <p:nvSpPr>
          <p:cNvPr id="2" name="Tekstvak 9"/>
          <p:cNvSpPr txBox="1"/>
          <p:nvPr/>
        </p:nvSpPr>
        <p:spPr>
          <a:xfrm>
            <a:off x="2268538" y="4508500"/>
            <a:ext cx="1593850" cy="366713"/>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Vermoeidheid</a:t>
            </a:r>
          </a:p>
        </p:txBody>
      </p:sp>
      <p:sp>
        <p:nvSpPr>
          <p:cNvPr id="11" name="Tekstvak 9"/>
          <p:cNvSpPr txBox="1"/>
          <p:nvPr/>
        </p:nvSpPr>
        <p:spPr>
          <a:xfrm>
            <a:off x="1187450" y="5888038"/>
            <a:ext cx="2620963" cy="368300"/>
          </a:xfrm>
          <a:prstGeom prst="rect">
            <a:avLst/>
          </a:prstGeom>
          <a:solidFill>
            <a:schemeClr val="bg2">
              <a:lumMod val="20000"/>
              <a:lumOff val="80000"/>
            </a:schemeClr>
          </a:solidFill>
        </p:spPr>
        <p:txBody>
          <a:bodyPr wrap="none">
            <a:spAutoFit/>
          </a:bodyPr>
          <a:lstStyle/>
          <a:p>
            <a:pPr>
              <a:defRPr/>
            </a:pPr>
            <a:r>
              <a:rPr lang="nl-NL" sz="1800" dirty="0">
                <a:solidFill>
                  <a:srgbClr val="DC0C30"/>
                </a:solidFill>
                <a:ea typeface="+mn-ea"/>
                <a:cs typeface="+mn-cs"/>
              </a:rPr>
              <a:t>Post-traumatische groei</a:t>
            </a:r>
          </a:p>
        </p:txBody>
      </p:sp>
    </p:spTree>
    <p:extLst>
      <p:ext uri="{BB962C8B-B14F-4D97-AF65-F5344CB8AC3E}">
        <p14:creationId xmlns:p14="http://schemas.microsoft.com/office/powerpoint/2010/main" val="3895741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9" grpId="0" animBg="1"/>
      <p:bldP spid="2"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357188" y="642938"/>
            <a:ext cx="8501062" cy="5572125"/>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7" name="Tijdelijke aanduiding voor tekst 6"/>
          <p:cNvSpPr>
            <a:spLocks noGrp="1"/>
          </p:cNvSpPr>
          <p:nvPr>
            <p:ph type="body" sz="quarter" idx="13"/>
          </p:nvPr>
        </p:nvSpPr>
        <p:spPr>
          <a:xfrm>
            <a:off x="642938" y="928688"/>
            <a:ext cx="7775575" cy="733425"/>
          </a:xfrm>
        </p:spPr>
        <p:txBody>
          <a:bodyPr/>
          <a:lstStyle/>
          <a:p>
            <a:pPr eaLnBrk="1" hangingPunct="1">
              <a:defRPr/>
            </a:pPr>
            <a:r>
              <a:rPr lang="nl-NL" dirty="0" smtClean="0"/>
              <a:t>Dementerende partner zorgt voor depressie</a:t>
            </a:r>
          </a:p>
          <a:p>
            <a:pPr eaLnBrk="1" hangingPunct="1">
              <a:defRPr/>
            </a:pPr>
            <a:endParaRPr lang="nl-NL" dirty="0"/>
          </a:p>
        </p:txBody>
      </p:sp>
      <p:sp>
        <p:nvSpPr>
          <p:cNvPr id="20484" name="Rechthoek 8"/>
          <p:cNvSpPr>
            <a:spLocks noChangeArrowheads="1"/>
          </p:cNvSpPr>
          <p:nvPr/>
        </p:nvSpPr>
        <p:spPr bwMode="auto">
          <a:xfrm>
            <a:off x="500063" y="1857375"/>
            <a:ext cx="835818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b="1" smtClean="0">
                <a:solidFill>
                  <a:srgbClr val="000000"/>
                </a:solidFill>
                <a:ea typeface="+mn-ea"/>
                <a:cs typeface="+mn-cs"/>
              </a:rPr>
              <a:t>AMSTERDAM - Partners van patiënten met dementie hebben meer kans op depressie in vergelijking met mensen met een partner zonder dementie. Dat blijkt uit onderzoek van het NIVEL en de Vrije Universiteit.</a:t>
            </a:r>
            <a:r>
              <a:rPr lang="nl-NL" altLang="en-US" sz="1800" smtClean="0">
                <a:solidFill>
                  <a:srgbClr val="000000"/>
                </a:solidFill>
                <a:ea typeface="+mn-ea"/>
                <a:cs typeface="+mn-cs"/>
              </a:rPr>
              <a:t> </a:t>
            </a:r>
          </a:p>
          <a:p>
            <a:pPr eaLnBrk="1" hangingPunct="1"/>
            <a:r>
              <a:rPr lang="nl-NL" altLang="en-US" sz="1800" smtClean="0">
                <a:solidFill>
                  <a:srgbClr val="000000"/>
                </a:solidFill>
                <a:ea typeface="+mn-ea"/>
                <a:cs typeface="+mn-cs"/>
              </a:rPr>
              <a:t>Door de vergrijzing neemt het aantal mensen met dementie toe. Van die groep woont het merendeel vaak nog thuis en wordt daar verzorgd door een familielid, veelal de partner. Die zorg is echter zwaar en veroorzaakt vaak gezondheidsprobleem zoals depressie of angststoornissen.</a:t>
            </a:r>
            <a:br>
              <a:rPr lang="nl-NL" altLang="en-US" sz="1800" smtClean="0">
                <a:solidFill>
                  <a:srgbClr val="000000"/>
                </a:solidFill>
                <a:ea typeface="+mn-ea"/>
                <a:cs typeface="+mn-cs"/>
              </a:rPr>
            </a:br>
            <a:r>
              <a:rPr lang="nl-NL" altLang="en-US" sz="1800" smtClean="0">
                <a:solidFill>
                  <a:srgbClr val="000000"/>
                </a:solidFill>
                <a:ea typeface="+mn-ea"/>
                <a:cs typeface="+mn-cs"/>
              </a:rPr>
              <a:t/>
            </a:r>
            <a:br>
              <a:rPr lang="nl-NL" altLang="en-US" sz="1800" smtClean="0">
                <a:solidFill>
                  <a:srgbClr val="000000"/>
                </a:solidFill>
                <a:ea typeface="+mn-ea"/>
                <a:cs typeface="+mn-cs"/>
              </a:rPr>
            </a:br>
            <a:r>
              <a:rPr lang="nl-NL" altLang="en-US" sz="1800" smtClean="0">
                <a:solidFill>
                  <a:srgbClr val="000000"/>
                </a:solidFill>
                <a:ea typeface="+mn-ea"/>
                <a:cs typeface="+mn-cs"/>
              </a:rPr>
              <a:t>De onderzoekers volgden zes jaar lang de medische gegevens van ruim zeshonderd partners van patiënten met en zonder dementie. Vergeleken met mensen met een partner zonder dementie blijken partners van patiënten een </a:t>
            </a:r>
            <a:r>
              <a:rPr lang="nl-NL" altLang="en-US" sz="1800" smtClean="0">
                <a:solidFill>
                  <a:srgbClr val="FF0000"/>
                </a:solidFill>
                <a:ea typeface="+mn-ea"/>
                <a:cs typeface="+mn-cs"/>
              </a:rPr>
              <a:t>vier keer zo groot risico op depressie </a:t>
            </a:r>
            <a:r>
              <a:rPr lang="nl-NL" altLang="en-US" sz="1800" smtClean="0">
                <a:solidFill>
                  <a:srgbClr val="000000"/>
                </a:solidFill>
                <a:ea typeface="+mn-ea"/>
                <a:cs typeface="+mn-cs"/>
              </a:rPr>
              <a:t>te hebben. Ze hebben daarnaast een twee keer zo grote kans antidepressiva voorgeschreven te krijgen. (ANP)</a:t>
            </a:r>
            <a:br>
              <a:rPr lang="nl-NL" altLang="en-US" sz="1800" smtClean="0">
                <a:solidFill>
                  <a:srgbClr val="000000"/>
                </a:solidFill>
                <a:ea typeface="+mn-ea"/>
                <a:cs typeface="+mn-cs"/>
              </a:rPr>
            </a:br>
            <a:endParaRPr lang="nl-NL" altLang="en-US" sz="1800" smtClean="0">
              <a:solidFill>
                <a:srgbClr val="000000"/>
              </a:solidFill>
              <a:ea typeface="+mn-ea"/>
              <a:cs typeface="+mn-cs"/>
            </a:endParaRPr>
          </a:p>
        </p:txBody>
      </p:sp>
    </p:spTree>
    <p:extLst>
      <p:ext uri="{BB962C8B-B14F-4D97-AF65-F5344CB8AC3E}">
        <p14:creationId xmlns:p14="http://schemas.microsoft.com/office/powerpoint/2010/main" val="2119170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1082675" y="500063"/>
            <a:ext cx="7775575" cy="733425"/>
          </a:xfrm>
        </p:spPr>
        <p:txBody>
          <a:bodyPr/>
          <a:lstStyle/>
          <a:p>
            <a:pPr eaLnBrk="1" hangingPunct="1">
              <a:defRPr/>
            </a:pPr>
            <a:r>
              <a:rPr lang="nl-NL" dirty="0" smtClean="0"/>
              <a:t>Voorbeelden van </a:t>
            </a:r>
            <a:r>
              <a:rPr lang="nl-NL" dirty="0" err="1" smtClean="0"/>
              <a:t>GP-onderzoek</a:t>
            </a:r>
            <a:r>
              <a:rPr lang="nl-NL" dirty="0" smtClean="0"/>
              <a:t> op de afdeling</a:t>
            </a:r>
            <a:endParaRPr lang="nl-NL" dirty="0"/>
          </a:p>
        </p:txBody>
      </p:sp>
      <p:pic>
        <p:nvPicPr>
          <p:cNvPr id="21507" name="Afbeelding 19" descr="hagen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017713"/>
            <a:ext cx="94138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Afbeelding 21" descr="nota-1.jpg"/>
          <p:cNvPicPr>
            <a:picLocks noChangeAspect="1"/>
          </p:cNvPicPr>
          <p:nvPr/>
        </p:nvPicPr>
        <p:blipFill>
          <a:blip r:embed="rId3">
            <a:extLst>
              <a:ext uri="{28A0092B-C50C-407E-A947-70E740481C1C}">
                <a14:useLocalDpi xmlns:a14="http://schemas.microsoft.com/office/drawing/2010/main" val="0"/>
              </a:ext>
            </a:extLst>
          </a:blip>
          <a:srcRect t="10355" b="15532"/>
          <a:stretch>
            <a:fillRect/>
          </a:stretch>
        </p:blipFill>
        <p:spPr bwMode="auto">
          <a:xfrm>
            <a:off x="1116013" y="3713163"/>
            <a:ext cx="935037"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kstvak 24"/>
          <p:cNvSpPr txBox="1">
            <a:spLocks noChangeArrowheads="1"/>
          </p:cNvSpPr>
          <p:nvPr/>
        </p:nvSpPr>
        <p:spPr bwMode="auto">
          <a:xfrm>
            <a:off x="2195513" y="2290763"/>
            <a:ext cx="2447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smtClean="0">
                <a:solidFill>
                  <a:srgbClr val="000000"/>
                </a:solidFill>
                <a:ea typeface="+mn-ea"/>
                <a:cs typeface="+mn-cs"/>
              </a:rPr>
              <a:t>Hoe kunnen we COPD-patienten </a:t>
            </a:r>
          </a:p>
          <a:p>
            <a:pPr eaLnBrk="1" hangingPunct="1"/>
            <a:r>
              <a:rPr lang="nl-NL" altLang="en-US" sz="1200" smtClean="0">
                <a:solidFill>
                  <a:srgbClr val="000000"/>
                </a:solidFill>
                <a:ea typeface="+mn-ea"/>
                <a:cs typeface="+mn-cs"/>
              </a:rPr>
              <a:t>van het roken afkrijgen?</a:t>
            </a:r>
          </a:p>
        </p:txBody>
      </p:sp>
      <p:sp>
        <p:nvSpPr>
          <p:cNvPr id="21510" name="Tekstvak 26"/>
          <p:cNvSpPr txBox="1">
            <a:spLocks noChangeArrowheads="1"/>
          </p:cNvSpPr>
          <p:nvPr/>
        </p:nvSpPr>
        <p:spPr bwMode="auto">
          <a:xfrm>
            <a:off x="2195513" y="3927475"/>
            <a:ext cx="3024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smtClean="0">
                <a:solidFill>
                  <a:srgbClr val="000000"/>
                </a:solidFill>
                <a:ea typeface="+mn-ea"/>
                <a:cs typeface="+mn-cs"/>
              </a:rPr>
              <a:t>Hoe kunnen we patiënten meer betrekken </a:t>
            </a:r>
          </a:p>
          <a:p>
            <a:pPr eaLnBrk="1" hangingPunct="1"/>
            <a:r>
              <a:rPr lang="nl-NL" altLang="en-US" sz="1200" smtClean="0">
                <a:solidFill>
                  <a:srgbClr val="000000"/>
                </a:solidFill>
                <a:ea typeface="+mn-ea"/>
                <a:cs typeface="+mn-cs"/>
              </a:rPr>
              <a:t>bij medische besluitvorming?</a:t>
            </a:r>
          </a:p>
        </p:txBody>
      </p:sp>
      <p:sp>
        <p:nvSpPr>
          <p:cNvPr id="21511" name="Tekstvak 25"/>
          <p:cNvSpPr txBox="1">
            <a:spLocks noChangeArrowheads="1"/>
          </p:cNvSpPr>
          <p:nvPr/>
        </p:nvSpPr>
        <p:spPr bwMode="auto">
          <a:xfrm>
            <a:off x="2195513" y="5419725"/>
            <a:ext cx="3024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smtClean="0">
                <a:solidFill>
                  <a:srgbClr val="000000"/>
                </a:solidFill>
                <a:ea typeface="+mn-ea"/>
                <a:cs typeface="+mn-cs"/>
              </a:rPr>
              <a:t>Hoe kunnen partners van kankerpatiënten psychologisch gesteund worden? </a:t>
            </a:r>
          </a:p>
        </p:txBody>
      </p:sp>
      <p:sp>
        <p:nvSpPr>
          <p:cNvPr id="21512" name="Tekstvak 14"/>
          <p:cNvSpPr txBox="1">
            <a:spLocks noChangeArrowheads="1"/>
          </p:cNvSpPr>
          <p:nvPr/>
        </p:nvSpPr>
        <p:spPr bwMode="auto">
          <a:xfrm>
            <a:off x="6372225" y="5473700"/>
            <a:ext cx="2592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smtClean="0">
                <a:solidFill>
                  <a:srgbClr val="000000"/>
                </a:solidFill>
                <a:ea typeface="+mn-ea"/>
                <a:cs typeface="+mn-cs"/>
              </a:rPr>
              <a:t>Adaptatie aan reuma </a:t>
            </a:r>
          </a:p>
          <a:p>
            <a:pPr eaLnBrk="1" hangingPunct="1"/>
            <a:r>
              <a:rPr lang="nl-NL" altLang="en-US" sz="1200" smtClean="0">
                <a:solidFill>
                  <a:srgbClr val="000000"/>
                </a:solidFill>
                <a:ea typeface="+mn-ea"/>
                <a:cs typeface="+mn-cs"/>
              </a:rPr>
              <a:t>(goal management)</a:t>
            </a:r>
          </a:p>
          <a:p>
            <a:pPr eaLnBrk="1" hangingPunct="1"/>
            <a:endParaRPr lang="nl-NL" altLang="en-US" sz="1200" smtClean="0">
              <a:solidFill>
                <a:srgbClr val="000000"/>
              </a:solidFill>
              <a:ea typeface="+mn-ea"/>
              <a:cs typeface="+mn-cs"/>
            </a:endParaRPr>
          </a:p>
        </p:txBody>
      </p:sp>
      <p:sp>
        <p:nvSpPr>
          <p:cNvPr id="21513" name="Rectangle 14"/>
          <p:cNvSpPr>
            <a:spLocks noChangeArrowheads="1"/>
          </p:cNvSpPr>
          <p:nvPr/>
        </p:nvSpPr>
        <p:spPr bwMode="auto">
          <a:xfrm>
            <a:off x="6372225" y="4019550"/>
            <a:ext cx="2160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smtClean="0">
                <a:solidFill>
                  <a:srgbClr val="000000"/>
                </a:solidFill>
                <a:ea typeface="+mn-ea"/>
                <a:cs typeface="+mn-cs"/>
              </a:rPr>
              <a:t>Preventie van zoönose</a:t>
            </a:r>
          </a:p>
        </p:txBody>
      </p:sp>
      <p:sp>
        <p:nvSpPr>
          <p:cNvPr id="21514" name="Tekstvak 24"/>
          <p:cNvSpPr txBox="1">
            <a:spLocks noChangeArrowheads="1"/>
          </p:cNvSpPr>
          <p:nvPr/>
        </p:nvSpPr>
        <p:spPr bwMode="auto">
          <a:xfrm>
            <a:off x="6372225" y="2301875"/>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smtClean="0">
                <a:solidFill>
                  <a:srgbClr val="000000"/>
                </a:solidFill>
                <a:ea typeface="+mn-ea"/>
                <a:cs typeface="+mn-cs"/>
              </a:rPr>
              <a:t>Alcohol-de-Baas.nl </a:t>
            </a:r>
          </a:p>
          <a:p>
            <a:pPr eaLnBrk="1" hangingPunct="1"/>
            <a:r>
              <a:rPr lang="nl-NL" altLang="en-US" sz="1200" smtClean="0">
                <a:solidFill>
                  <a:srgbClr val="000000"/>
                </a:solidFill>
                <a:ea typeface="+mn-ea"/>
                <a:cs typeface="+mn-cs"/>
              </a:rPr>
              <a:t>Interventie tegen alcohol-verslaving (AAT)</a:t>
            </a:r>
          </a:p>
        </p:txBody>
      </p:sp>
      <p:pic>
        <p:nvPicPr>
          <p:cNvPr id="21515" name="Picture 19"/>
          <p:cNvPicPr>
            <a:picLocks noChangeAspect="1" noChangeArrowheads="1"/>
          </p:cNvPicPr>
          <p:nvPr/>
        </p:nvPicPr>
        <p:blipFill>
          <a:blip r:embed="rId4">
            <a:extLst>
              <a:ext uri="{28A0092B-C50C-407E-A947-70E740481C1C}">
                <a14:useLocalDpi xmlns:a14="http://schemas.microsoft.com/office/drawing/2010/main" val="0"/>
              </a:ext>
            </a:extLst>
          </a:blip>
          <a:srcRect l="12959" t="17720" r="18434" b="8594"/>
          <a:stretch>
            <a:fillRect/>
          </a:stretch>
        </p:blipFill>
        <p:spPr bwMode="auto">
          <a:xfrm>
            <a:off x="1116013" y="5075238"/>
            <a:ext cx="9350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5"/>
          <p:cNvPicPr>
            <a:picLocks noChangeAspect="1" noChangeArrowheads="1"/>
          </p:cNvPicPr>
          <p:nvPr/>
        </p:nvPicPr>
        <p:blipFill>
          <a:blip r:embed="rId5">
            <a:extLst>
              <a:ext uri="{28A0092B-C50C-407E-A947-70E740481C1C}">
                <a14:useLocalDpi xmlns:a14="http://schemas.microsoft.com/office/drawing/2010/main" val="0"/>
              </a:ext>
            </a:extLst>
          </a:blip>
          <a:srcRect l="25224" t="9998" r="38052" b="35114"/>
          <a:stretch>
            <a:fillRect/>
          </a:stretch>
        </p:blipFill>
        <p:spPr bwMode="auto">
          <a:xfrm>
            <a:off x="5364163" y="3492500"/>
            <a:ext cx="8636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7" name="Picture 17"/>
          <p:cNvPicPr>
            <a:picLocks noChangeAspect="1" noChangeArrowheads="1"/>
          </p:cNvPicPr>
          <p:nvPr/>
        </p:nvPicPr>
        <p:blipFill>
          <a:blip r:embed="rId6">
            <a:extLst>
              <a:ext uri="{28A0092B-C50C-407E-A947-70E740481C1C}">
                <a14:useLocalDpi xmlns:a14="http://schemas.microsoft.com/office/drawing/2010/main" val="0"/>
              </a:ext>
            </a:extLst>
          </a:blip>
          <a:srcRect b="15227"/>
          <a:stretch>
            <a:fillRect/>
          </a:stretch>
        </p:blipFill>
        <p:spPr bwMode="auto">
          <a:xfrm>
            <a:off x="5364163" y="1916113"/>
            <a:ext cx="9017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8" name="Picture 18"/>
          <p:cNvPicPr>
            <a:picLocks noChangeAspect="1" noChangeArrowheads="1"/>
          </p:cNvPicPr>
          <p:nvPr/>
        </p:nvPicPr>
        <p:blipFill>
          <a:blip r:embed="rId7">
            <a:extLst>
              <a:ext uri="{28A0092B-C50C-407E-A947-70E740481C1C}">
                <a14:useLocalDpi xmlns:a14="http://schemas.microsoft.com/office/drawing/2010/main" val="0"/>
              </a:ext>
            </a:extLst>
          </a:blip>
          <a:srcRect l="4462" t="6265" r="15848" b="7346"/>
          <a:stretch>
            <a:fillRect/>
          </a:stretch>
        </p:blipFill>
        <p:spPr bwMode="auto">
          <a:xfrm>
            <a:off x="5332413" y="4941888"/>
            <a:ext cx="10001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9439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inhoud 6"/>
          <p:cNvSpPr>
            <a:spLocks noGrp="1"/>
          </p:cNvSpPr>
          <p:nvPr>
            <p:ph idx="1"/>
          </p:nvPr>
        </p:nvSpPr>
        <p:spPr>
          <a:xfrm>
            <a:off x="1079500" y="2051050"/>
            <a:ext cx="8278813" cy="3560763"/>
          </a:xfrm>
        </p:spPr>
        <p:txBody>
          <a:bodyPr/>
          <a:lstStyle/>
          <a:p>
            <a:pPr eaLnBrk="1" hangingPunct="1">
              <a:buFont typeface="Wingdings" pitchFamily="2" charset="2"/>
              <a:buNone/>
            </a:pPr>
            <a:endParaRPr lang="nl-NL" altLang="en-US" smtClean="0"/>
          </a:p>
          <a:p>
            <a:pPr eaLnBrk="1" hangingPunct="1">
              <a:buFont typeface="Wingdings" pitchFamily="2" charset="2"/>
              <a:buNone/>
            </a:pPr>
            <a:r>
              <a:rPr lang="nl-NL" altLang="en-US" sz="2000" b="1" smtClean="0"/>
              <a:t>Lichamelijke en geestelijke gezondheid van publiek &amp; patiënt</a:t>
            </a:r>
          </a:p>
          <a:p>
            <a:pPr eaLnBrk="1" hangingPunct="1">
              <a:buFont typeface="Wingdings" pitchFamily="2" charset="2"/>
              <a:buNone/>
            </a:pPr>
            <a:r>
              <a:rPr lang="nl-NL" altLang="en-US" i="1" smtClean="0"/>
              <a:t>Niet primair psychiatrische ziektebeelden (wel preventief)</a:t>
            </a:r>
          </a:p>
          <a:p>
            <a:pPr eaLnBrk="1" hangingPunct="1">
              <a:buFont typeface="Wingdings" pitchFamily="2" charset="2"/>
              <a:buNone/>
            </a:pPr>
            <a:endParaRPr lang="nl-NL" altLang="en-US" smtClean="0"/>
          </a:p>
          <a:p>
            <a:pPr eaLnBrk="1" hangingPunct="1">
              <a:buFont typeface="Wingdings" pitchFamily="2" charset="2"/>
              <a:buNone/>
            </a:pPr>
            <a:r>
              <a:rPr lang="nl-NL" altLang="en-US" sz="2000" b="1" smtClean="0"/>
              <a:t>Bestuderen en beïnvloeden (via beleid of (groeps)interventies)</a:t>
            </a:r>
          </a:p>
          <a:p>
            <a:pPr eaLnBrk="1" hangingPunct="1">
              <a:buFont typeface="Wingdings" pitchFamily="2" charset="2"/>
              <a:buNone/>
            </a:pPr>
            <a:r>
              <a:rPr lang="nl-NL" altLang="en-US" i="1" smtClean="0"/>
              <a:t>Geen opleiding tot individuele counselor/therapeut</a:t>
            </a:r>
          </a:p>
          <a:p>
            <a:pPr eaLnBrk="1" hangingPunct="1">
              <a:buFont typeface="Wingdings" pitchFamily="2" charset="2"/>
              <a:buNone/>
            </a:pPr>
            <a:endParaRPr lang="nl-NL" altLang="en-US" i="1" smtClean="0"/>
          </a:p>
          <a:p>
            <a:pPr eaLnBrk="1" hangingPunct="1">
              <a:buFont typeface="Wingdings" pitchFamily="2" charset="2"/>
              <a:buNone/>
            </a:pPr>
            <a:r>
              <a:rPr lang="nl-NL" altLang="en-US" sz="2000" b="1" smtClean="0"/>
              <a:t>Gericht op publiek, patiënten of zorgverleners</a:t>
            </a:r>
          </a:p>
          <a:p>
            <a:pPr eaLnBrk="1" hangingPunct="1">
              <a:buFont typeface="Wingdings" pitchFamily="2" charset="2"/>
              <a:buNone/>
            </a:pPr>
            <a:r>
              <a:rPr lang="nl-NL" altLang="en-US" i="1" smtClean="0"/>
              <a:t>Aandacht voor individuele, sociale, culturele en omgevingsfactoren</a:t>
            </a:r>
          </a:p>
          <a:p>
            <a:pPr eaLnBrk="1" hangingPunct="1">
              <a:buFont typeface="Wingdings" pitchFamily="2" charset="2"/>
              <a:buNone/>
            </a:pPr>
            <a:endParaRPr lang="nl-NL" altLang="en-US" smtClean="0"/>
          </a:p>
        </p:txBody>
      </p:sp>
      <p:sp>
        <p:nvSpPr>
          <p:cNvPr id="8" name="Tijdelijke aanduiding voor tekst 7"/>
          <p:cNvSpPr>
            <a:spLocks noGrp="1"/>
          </p:cNvSpPr>
          <p:nvPr>
            <p:ph type="body" sz="quarter" idx="13"/>
          </p:nvPr>
        </p:nvSpPr>
        <p:spPr>
          <a:xfrm>
            <a:off x="1082675" y="500063"/>
            <a:ext cx="7775575" cy="733425"/>
          </a:xfrm>
        </p:spPr>
        <p:txBody>
          <a:bodyPr/>
          <a:lstStyle/>
          <a:p>
            <a:pPr eaLnBrk="1" hangingPunct="1">
              <a:defRPr/>
            </a:pPr>
            <a:r>
              <a:rPr lang="nl-NL" dirty="0" err="1" smtClean="0"/>
              <a:t>Gezondheidspscyhologie</a:t>
            </a:r>
            <a:endParaRPr lang="nl-NL" dirty="0"/>
          </a:p>
        </p:txBody>
      </p:sp>
    </p:spTree>
    <p:extLst>
      <p:ext uri="{BB962C8B-B14F-4D97-AF65-F5344CB8AC3E}">
        <p14:creationId xmlns:p14="http://schemas.microsoft.com/office/powerpoint/2010/main" val="750170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jdelijke aanduiding voor inhoud 6"/>
          <p:cNvSpPr>
            <a:spLocks noGrp="1"/>
          </p:cNvSpPr>
          <p:nvPr>
            <p:ph idx="1"/>
          </p:nvPr>
        </p:nvSpPr>
        <p:spPr>
          <a:xfrm>
            <a:off x="1079500" y="2051050"/>
            <a:ext cx="8278813" cy="3560763"/>
          </a:xfrm>
        </p:spPr>
        <p:txBody>
          <a:bodyPr/>
          <a:lstStyle/>
          <a:p>
            <a:pPr eaLnBrk="1" hangingPunct="1">
              <a:buFont typeface="Wingdings" pitchFamily="2" charset="2"/>
              <a:buNone/>
            </a:pPr>
            <a:endParaRPr lang="nl-NL" altLang="en-US" smtClean="0"/>
          </a:p>
          <a:p>
            <a:pPr eaLnBrk="1" hangingPunct="1">
              <a:buFont typeface="Wingdings" pitchFamily="2" charset="2"/>
              <a:buNone/>
            </a:pPr>
            <a:r>
              <a:rPr lang="nl-NL" altLang="en-US" sz="2000" b="1" smtClean="0"/>
              <a:t>Technologie Centraal</a:t>
            </a:r>
          </a:p>
          <a:p>
            <a:pPr eaLnBrk="1" hangingPunct="1">
              <a:buFont typeface="Wingdings" pitchFamily="2" charset="2"/>
              <a:buNone/>
            </a:pPr>
            <a:r>
              <a:rPr lang="nl-NL" altLang="en-US" sz="2000" i="1" smtClean="0"/>
              <a:t>Hoe kunnen we met de psychologie de eHealth verbeteren?</a:t>
            </a:r>
          </a:p>
          <a:p>
            <a:pPr eaLnBrk="1" hangingPunct="1">
              <a:buFont typeface="Wingdings" pitchFamily="2" charset="2"/>
              <a:buNone/>
            </a:pPr>
            <a:r>
              <a:rPr lang="nl-NL" altLang="en-US" sz="2000" i="1" smtClean="0"/>
              <a:t>Hoe kunnen we met eHealth de (gezondheid) psychologie </a:t>
            </a:r>
          </a:p>
          <a:p>
            <a:pPr eaLnBrk="1" hangingPunct="1">
              <a:buFont typeface="Wingdings" pitchFamily="2" charset="2"/>
              <a:buNone/>
            </a:pPr>
            <a:r>
              <a:rPr lang="nl-NL" altLang="en-US" sz="2000" i="1" smtClean="0"/>
              <a:t>																					ondersteunen?</a:t>
            </a:r>
          </a:p>
          <a:p>
            <a:pPr eaLnBrk="1" hangingPunct="1">
              <a:buFont typeface="Wingdings" pitchFamily="2" charset="2"/>
              <a:buNone/>
            </a:pPr>
            <a:r>
              <a:rPr lang="nl-NL" altLang="en-US" sz="2000" b="1" smtClean="0"/>
              <a:t>Ontwerpgericht</a:t>
            </a:r>
          </a:p>
          <a:p>
            <a:pPr eaLnBrk="1" hangingPunct="1">
              <a:buFont typeface="Wingdings" pitchFamily="2" charset="2"/>
              <a:buNone/>
            </a:pPr>
            <a:r>
              <a:rPr lang="nl-NL" altLang="en-US" i="1" smtClean="0"/>
              <a:t>Aandacht voor context, betrekken eindgebruikers</a:t>
            </a:r>
          </a:p>
          <a:p>
            <a:pPr eaLnBrk="1" hangingPunct="1">
              <a:buFont typeface="Wingdings" pitchFamily="2" charset="2"/>
              <a:buNone/>
            </a:pPr>
            <a:endParaRPr lang="nl-NL" altLang="en-US" i="1" smtClean="0"/>
          </a:p>
          <a:p>
            <a:pPr eaLnBrk="1" hangingPunct="1">
              <a:buFont typeface="Wingdings" pitchFamily="2" charset="2"/>
              <a:buNone/>
            </a:pPr>
            <a:r>
              <a:rPr lang="nl-NL" altLang="en-US" sz="2000" b="1" smtClean="0"/>
              <a:t>Aandacht voor levensloop-perspectief </a:t>
            </a:r>
          </a:p>
          <a:p>
            <a:pPr eaLnBrk="1" hangingPunct="1">
              <a:buFont typeface="Wingdings" pitchFamily="2" charset="2"/>
              <a:buNone/>
            </a:pPr>
            <a:endParaRPr lang="nl-NL" altLang="en-US" smtClean="0"/>
          </a:p>
        </p:txBody>
      </p:sp>
      <p:sp>
        <p:nvSpPr>
          <p:cNvPr id="8" name="Tijdelijke aanduiding voor tekst 7"/>
          <p:cNvSpPr>
            <a:spLocks noGrp="1"/>
          </p:cNvSpPr>
          <p:nvPr>
            <p:ph type="body" sz="quarter" idx="13"/>
          </p:nvPr>
        </p:nvSpPr>
        <p:spPr>
          <a:xfrm>
            <a:off x="1082675" y="500063"/>
            <a:ext cx="7775575" cy="733425"/>
          </a:xfrm>
        </p:spPr>
        <p:txBody>
          <a:bodyPr/>
          <a:lstStyle/>
          <a:p>
            <a:pPr eaLnBrk="1" hangingPunct="1">
              <a:defRPr/>
            </a:pPr>
            <a:r>
              <a:rPr lang="nl-NL" dirty="0" err="1" smtClean="0"/>
              <a:t>Gezondheidspscyhologie</a:t>
            </a:r>
            <a:r>
              <a:rPr lang="nl-NL" dirty="0" smtClean="0"/>
              <a:t> IN TWENTE</a:t>
            </a:r>
            <a:endParaRPr lang="nl-NL" dirty="0"/>
          </a:p>
        </p:txBody>
      </p:sp>
    </p:spTree>
    <p:extLst>
      <p:ext uri="{BB962C8B-B14F-4D97-AF65-F5344CB8AC3E}">
        <p14:creationId xmlns:p14="http://schemas.microsoft.com/office/powerpoint/2010/main" val="3882709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04312462"/>
              </p:ext>
            </p:extLst>
          </p:nvPr>
        </p:nvGraphicFramePr>
        <p:xfrm>
          <a:off x="179512" y="1196752"/>
          <a:ext cx="8713788" cy="4564064"/>
        </p:xfrm>
        <a:graphic>
          <a:graphicData uri="http://schemas.openxmlformats.org/drawingml/2006/table">
            <a:tbl>
              <a:tblPr/>
              <a:tblGrid>
                <a:gridCol w="2171693"/>
                <a:gridCol w="2212685"/>
                <a:gridCol w="2157717"/>
                <a:gridCol w="2171693"/>
              </a:tblGrid>
              <a:tr h="315507">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2 2014-2015</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1 2015-2016</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r>
              <a:tr h="315507">
                <a:tc>
                  <a:txBody>
                    <a:bodyPr/>
                    <a:lstStyle/>
                    <a:p>
                      <a:pPr algn="ctr">
                        <a:lnSpc>
                          <a:spcPct val="115000"/>
                        </a:lnSpc>
                        <a:spcAft>
                          <a:spcPts val="0"/>
                        </a:spcAft>
                      </a:pPr>
                      <a:r>
                        <a:rPr lang="nl-NL" sz="1800" b="1">
                          <a:solidFill>
                            <a:schemeClr val="bg1"/>
                          </a:solidFill>
                          <a:effectLst/>
                          <a:latin typeface="Calibri"/>
                          <a:ea typeface="Times New Roman"/>
                          <a:cs typeface="Arial"/>
                        </a:rPr>
                        <a:t>Blok 2A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2B</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1A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dirty="0">
                          <a:solidFill>
                            <a:schemeClr val="bg1"/>
                          </a:solidFill>
                          <a:effectLst/>
                          <a:latin typeface="Calibri"/>
                          <a:ea typeface="Times New Roman"/>
                          <a:cs typeface="Arial"/>
                        </a:rPr>
                        <a:t>Blok 1B</a:t>
                      </a:r>
                      <a:endParaRPr lang="nl-NL" sz="1800" dirty="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15507">
                <a:tc>
                  <a:txBody>
                    <a:bodyPr/>
                    <a:lstStyle/>
                    <a:p>
                      <a:pPr algn="r">
                        <a:lnSpc>
                          <a:spcPct val="115000"/>
                        </a:lnSpc>
                        <a:spcAft>
                          <a:spcPts val="0"/>
                        </a:spcAft>
                      </a:pPr>
                      <a:r>
                        <a:rPr lang="nl-NL" sz="1800" b="1">
                          <a:effectLst/>
                          <a:latin typeface="Calibri"/>
                          <a:ea typeface="Times New Roman"/>
                          <a:cs typeface="Arial"/>
                        </a:rPr>
                        <a:t>5EC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nl-NL"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31014">
                <a:tc>
                  <a:txBody>
                    <a:bodyPr/>
                    <a:lstStyle/>
                    <a:p>
                      <a:pPr algn="ctr">
                        <a:lnSpc>
                          <a:spcPct val="115000"/>
                        </a:lnSpc>
                        <a:spcAft>
                          <a:spcPts val="0"/>
                        </a:spcAft>
                      </a:pPr>
                      <a:r>
                        <a:rPr lang="nl-NL" sz="1800">
                          <a:effectLst/>
                          <a:latin typeface="Calibri"/>
                          <a:ea typeface="Times New Roman"/>
                          <a:cs typeface="Arial"/>
                        </a:rPr>
                        <a:t>Behavioural Medicine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err="1">
                          <a:effectLst/>
                          <a:latin typeface="Calibri"/>
                          <a:ea typeface="Times New Roman"/>
                          <a:cs typeface="Arial"/>
                        </a:rPr>
                        <a:t>eHealth</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Calibri"/>
                          <a:cs typeface="Arial"/>
                        </a:rPr>
                        <a:t>Public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a:effectLst/>
                          <a:latin typeface="Calibri"/>
                          <a:ea typeface="Times New Roman"/>
                          <a:cs typeface="Arial"/>
                        </a:rPr>
                        <a:t>Stage/ These</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77980">
                <a:tc>
                  <a:txBody>
                    <a:bodyPr/>
                    <a:lstStyle/>
                    <a:p>
                      <a:pPr algn="ctr">
                        <a:lnSpc>
                          <a:spcPct val="115000"/>
                        </a:lnSpc>
                        <a:spcAft>
                          <a:spcPts val="0"/>
                        </a:spcAft>
                      </a:pPr>
                      <a:r>
                        <a:rPr lang="en-US" sz="1800" dirty="0">
                          <a:effectLst/>
                          <a:latin typeface="Calibri"/>
                          <a:ea typeface="Times New Roman"/>
                          <a:cs typeface="Arial"/>
                        </a:rPr>
                        <a:t>Research Methods in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US"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a:noFill/>
                    </a:lnB>
                  </a:tcPr>
                </a:tc>
              </a:tr>
              <a:tr h="631014">
                <a:tc>
                  <a:txBody>
                    <a:bodyPr/>
                    <a:lstStyle/>
                    <a:p>
                      <a:pPr algn="ctr">
                        <a:lnSpc>
                          <a:spcPct val="115000"/>
                        </a:lnSpc>
                        <a:spcAft>
                          <a:spcPts val="0"/>
                        </a:spcAft>
                      </a:pPr>
                      <a:r>
                        <a:rPr lang="en-US" sz="1800" dirty="0">
                          <a:effectLst/>
                          <a:latin typeface="Calibri"/>
                          <a:ea typeface="Times New Roman"/>
                          <a:cs typeface="Arial"/>
                        </a:rPr>
                        <a:t>Entertainment education</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a:noFill/>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971550" y="6308725"/>
            <a:ext cx="194468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2" name="TextBox 1"/>
          <p:cNvSpPr txBox="1"/>
          <p:nvPr/>
        </p:nvSpPr>
        <p:spPr>
          <a:xfrm>
            <a:off x="323528" y="404664"/>
            <a:ext cx="6552728" cy="461665"/>
          </a:xfrm>
          <a:prstGeom prst="rect">
            <a:avLst/>
          </a:prstGeom>
          <a:noFill/>
        </p:spPr>
        <p:txBody>
          <a:bodyPr wrap="square" rtlCol="0">
            <a:spAutoFit/>
          </a:bodyPr>
          <a:lstStyle/>
          <a:p>
            <a:r>
              <a:rPr lang="nl-NL" dirty="0" smtClean="0"/>
              <a:t>Start februari 2015</a:t>
            </a:r>
            <a:endParaRPr lang="en-US" dirty="0"/>
          </a:p>
        </p:txBody>
      </p:sp>
    </p:spTree>
    <p:extLst>
      <p:ext uri="{BB962C8B-B14F-4D97-AF65-F5344CB8AC3E}">
        <p14:creationId xmlns:p14="http://schemas.microsoft.com/office/powerpoint/2010/main" val="818965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D10F31C-4B62-4933-B10F-0DBDBFB408C0}" type="slidenum">
              <a:rPr lang="en-US" smtClean="0"/>
              <a:pPr>
                <a:defRPr/>
              </a:pPr>
              <a:t>5</a:t>
            </a:fld>
            <a:endParaRPr lang="en-US"/>
          </a:p>
        </p:txBody>
      </p:sp>
      <p:pic>
        <p:nvPicPr>
          <p:cNvPr id="819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17500"/>
            <a:ext cx="6769100" cy="6296025"/>
          </a:xfrm>
          <a:prstGeom prst="rect">
            <a:avLst/>
          </a:prstGeom>
          <a:noFill/>
          <a:ln>
            <a:noFill/>
          </a:ln>
          <a:effectLst/>
          <a:extLst>
            <a:ext uri="{909E8E84-426E-40DD-AFC4-6F175D3DCCD1}">
              <a14:hiddenFill xmlns:a14="http://schemas.microsoft.com/office/drawing/2010/main">
                <a:solidFill>
                  <a:srgbClr val="34B23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825" y="476250"/>
          <a:ext cx="8713788" cy="4564064"/>
        </p:xfrm>
        <a:graphic>
          <a:graphicData uri="http://schemas.openxmlformats.org/drawingml/2006/table">
            <a:tbl>
              <a:tblPr/>
              <a:tblGrid>
                <a:gridCol w="2171693"/>
                <a:gridCol w="2212685"/>
                <a:gridCol w="2157717"/>
                <a:gridCol w="2171693"/>
              </a:tblGrid>
              <a:tr h="315507">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2 2014-2015</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1 2015-2016</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r>
              <a:tr h="315507">
                <a:tc>
                  <a:txBody>
                    <a:bodyPr/>
                    <a:lstStyle/>
                    <a:p>
                      <a:pPr algn="ctr">
                        <a:lnSpc>
                          <a:spcPct val="115000"/>
                        </a:lnSpc>
                        <a:spcAft>
                          <a:spcPts val="0"/>
                        </a:spcAft>
                      </a:pPr>
                      <a:r>
                        <a:rPr lang="nl-NL" sz="1800" b="1">
                          <a:solidFill>
                            <a:schemeClr val="bg1"/>
                          </a:solidFill>
                          <a:effectLst/>
                          <a:latin typeface="Calibri"/>
                          <a:ea typeface="Times New Roman"/>
                          <a:cs typeface="Arial"/>
                        </a:rPr>
                        <a:t>Blok 2A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2B</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1A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dirty="0">
                          <a:solidFill>
                            <a:schemeClr val="bg1"/>
                          </a:solidFill>
                          <a:effectLst/>
                          <a:latin typeface="Calibri"/>
                          <a:ea typeface="Times New Roman"/>
                          <a:cs typeface="Arial"/>
                        </a:rPr>
                        <a:t>Blok 1B</a:t>
                      </a:r>
                      <a:endParaRPr lang="nl-NL" sz="1800" dirty="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15507">
                <a:tc>
                  <a:txBody>
                    <a:bodyPr/>
                    <a:lstStyle/>
                    <a:p>
                      <a:pPr algn="r">
                        <a:lnSpc>
                          <a:spcPct val="115000"/>
                        </a:lnSpc>
                        <a:spcAft>
                          <a:spcPts val="0"/>
                        </a:spcAft>
                      </a:pPr>
                      <a:r>
                        <a:rPr lang="nl-NL" sz="1800" b="1" dirty="0">
                          <a:effectLst/>
                          <a:latin typeface="Calibri"/>
                          <a:ea typeface="Times New Roman"/>
                          <a:cs typeface="Arial"/>
                        </a:rPr>
                        <a:t>5EC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nl-NL"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31014">
                <a:tc>
                  <a:txBody>
                    <a:bodyPr/>
                    <a:lstStyle/>
                    <a:p>
                      <a:pPr algn="ctr">
                        <a:lnSpc>
                          <a:spcPct val="115000"/>
                        </a:lnSpc>
                        <a:spcAft>
                          <a:spcPts val="0"/>
                        </a:spcAft>
                      </a:pPr>
                      <a:r>
                        <a:rPr lang="nl-NL" sz="1800">
                          <a:effectLst/>
                          <a:latin typeface="Calibri"/>
                          <a:ea typeface="Times New Roman"/>
                          <a:cs typeface="Arial"/>
                        </a:rPr>
                        <a:t>Behavioural Medicine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err="1">
                          <a:effectLst/>
                          <a:latin typeface="Calibri"/>
                          <a:ea typeface="Times New Roman"/>
                          <a:cs typeface="Arial"/>
                        </a:rPr>
                        <a:t>eHealth</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Calibri"/>
                          <a:cs typeface="Arial"/>
                        </a:rPr>
                        <a:t>Public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smtClean="0">
                          <a:effectLst/>
                          <a:latin typeface="Calibri"/>
                          <a:ea typeface="Times New Roman"/>
                          <a:cs typeface="Arial"/>
                        </a:rPr>
                        <a:t>Stage / </a:t>
                      </a:r>
                      <a:r>
                        <a:rPr lang="en-US" sz="1800" b="1" dirty="0">
                          <a:effectLst/>
                          <a:latin typeface="Calibri"/>
                          <a:ea typeface="Times New Roman"/>
                          <a:cs typeface="Arial"/>
                        </a:rPr>
                        <a:t>These</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77980">
                <a:tc>
                  <a:txBody>
                    <a:bodyPr/>
                    <a:lstStyle/>
                    <a:p>
                      <a:pPr algn="ctr">
                        <a:lnSpc>
                          <a:spcPct val="115000"/>
                        </a:lnSpc>
                        <a:spcAft>
                          <a:spcPts val="0"/>
                        </a:spcAft>
                      </a:pPr>
                      <a:r>
                        <a:rPr lang="en-US" sz="1800" dirty="0">
                          <a:effectLst/>
                          <a:latin typeface="Calibri"/>
                          <a:ea typeface="Times New Roman"/>
                          <a:cs typeface="Arial"/>
                        </a:rPr>
                        <a:t>Research Methods in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US"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a:noFill/>
                    </a:lnB>
                  </a:tcPr>
                </a:tc>
              </a:tr>
              <a:tr h="631014">
                <a:tc>
                  <a:txBody>
                    <a:bodyPr/>
                    <a:lstStyle/>
                    <a:p>
                      <a:pPr algn="ctr">
                        <a:lnSpc>
                          <a:spcPct val="115000"/>
                        </a:lnSpc>
                        <a:spcAft>
                          <a:spcPts val="0"/>
                        </a:spcAft>
                      </a:pPr>
                      <a:r>
                        <a:rPr lang="en-US" sz="1800" dirty="0">
                          <a:effectLst/>
                          <a:latin typeface="Calibri"/>
                          <a:ea typeface="Times New Roman"/>
                          <a:cs typeface="Arial"/>
                        </a:rPr>
                        <a:t>Entertainment education</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a:noFill/>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971550" y="6308725"/>
            <a:ext cx="194468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25654" name="TextBox 1"/>
          <p:cNvSpPr txBox="1">
            <a:spLocks noChangeArrowheads="1"/>
          </p:cNvSpPr>
          <p:nvPr/>
        </p:nvSpPr>
        <p:spPr bwMode="auto">
          <a:xfrm>
            <a:off x="238125" y="5732463"/>
            <a:ext cx="2006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Bachelor-</a:t>
            </a:r>
          </a:p>
          <a:p>
            <a:pPr eaLnBrk="1" hangingPunct="1"/>
            <a:r>
              <a:rPr lang="nl-NL" altLang="en-US" sz="1800" smtClean="0">
                <a:solidFill>
                  <a:srgbClr val="000000"/>
                </a:solidFill>
                <a:ea typeface="+mn-ea"/>
                <a:cs typeface="+mn-cs"/>
              </a:rPr>
              <a:t>studenten volgen:</a:t>
            </a:r>
          </a:p>
        </p:txBody>
      </p:sp>
      <p:sp>
        <p:nvSpPr>
          <p:cNvPr id="25655" name="TextBox 4"/>
          <p:cNvSpPr txBox="1">
            <a:spLocks noChangeArrowheads="1"/>
          </p:cNvSpPr>
          <p:nvPr/>
        </p:nvSpPr>
        <p:spPr bwMode="auto">
          <a:xfrm>
            <a:off x="3348038" y="5734050"/>
            <a:ext cx="2159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25 EC vakken</a:t>
            </a:r>
          </a:p>
          <a:p>
            <a:pPr eaLnBrk="1" hangingPunct="1"/>
            <a:r>
              <a:rPr lang="nl-NL" altLang="en-US" sz="1800" smtClean="0">
                <a:solidFill>
                  <a:srgbClr val="000000"/>
                </a:solidFill>
                <a:ea typeface="+mn-ea"/>
                <a:cs typeface="+mn-cs"/>
              </a:rPr>
              <a:t>10 EC stage</a:t>
            </a:r>
          </a:p>
          <a:p>
            <a:pPr eaLnBrk="1" hangingPunct="1"/>
            <a:r>
              <a:rPr lang="nl-NL" altLang="en-US" sz="1800" smtClean="0">
                <a:solidFill>
                  <a:srgbClr val="000000"/>
                </a:solidFill>
                <a:ea typeface="+mn-ea"/>
                <a:cs typeface="+mn-cs"/>
              </a:rPr>
              <a:t>25 EC masterthese</a:t>
            </a:r>
          </a:p>
        </p:txBody>
      </p:sp>
      <p:sp>
        <p:nvSpPr>
          <p:cNvPr id="25656" name="TextBox 7"/>
          <p:cNvSpPr txBox="1">
            <a:spLocks noChangeArrowheads="1"/>
          </p:cNvSpPr>
          <p:nvPr/>
        </p:nvSpPr>
        <p:spPr bwMode="auto">
          <a:xfrm>
            <a:off x="6011863" y="5456238"/>
            <a:ext cx="3071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b="1" i="1" smtClean="0">
                <a:solidFill>
                  <a:srgbClr val="000000"/>
                </a:solidFill>
                <a:ea typeface="+mn-ea"/>
                <a:cs typeface="+mn-cs"/>
              </a:rPr>
              <a:t>OF:</a:t>
            </a:r>
            <a:r>
              <a:rPr lang="nl-NL" altLang="en-US" sz="1800" smtClean="0">
                <a:solidFill>
                  <a:srgbClr val="000000"/>
                </a:solidFill>
                <a:ea typeface="+mn-ea"/>
                <a:cs typeface="+mn-cs"/>
              </a:rPr>
              <a:t/>
            </a:r>
            <a:br>
              <a:rPr lang="nl-NL" altLang="en-US" sz="1800" smtClean="0">
                <a:solidFill>
                  <a:srgbClr val="000000"/>
                </a:solidFill>
                <a:ea typeface="+mn-ea"/>
                <a:cs typeface="+mn-cs"/>
              </a:rPr>
            </a:br>
            <a:r>
              <a:rPr lang="nl-NL" altLang="en-US" sz="1800" smtClean="0">
                <a:solidFill>
                  <a:srgbClr val="000000"/>
                </a:solidFill>
                <a:ea typeface="+mn-ea"/>
                <a:cs typeface="+mn-cs"/>
              </a:rPr>
              <a:t>25 EC GP-vakken</a:t>
            </a:r>
          </a:p>
          <a:p>
            <a:pPr eaLnBrk="1" hangingPunct="1"/>
            <a:r>
              <a:rPr lang="nl-NL" altLang="en-US" sz="1800" smtClean="0">
                <a:solidFill>
                  <a:srgbClr val="000000"/>
                </a:solidFill>
                <a:ea typeface="+mn-ea"/>
                <a:cs typeface="+mn-cs"/>
              </a:rPr>
              <a:t>  5 EC keuzevak </a:t>
            </a:r>
            <a:r>
              <a:rPr lang="nl-NL" altLang="en-US" sz="1200" smtClean="0">
                <a:solidFill>
                  <a:srgbClr val="000000"/>
                </a:solidFill>
                <a:ea typeface="+mn-ea"/>
                <a:cs typeface="+mn-cs"/>
              </a:rPr>
              <a:t>(in blok 2b of 1a)</a:t>
            </a:r>
          </a:p>
          <a:p>
            <a:pPr eaLnBrk="1" hangingPunct="1"/>
            <a:r>
              <a:rPr lang="nl-NL" altLang="en-US" sz="1800" smtClean="0">
                <a:solidFill>
                  <a:srgbClr val="000000"/>
                </a:solidFill>
                <a:ea typeface="+mn-ea"/>
                <a:cs typeface="+mn-cs"/>
              </a:rPr>
              <a:t>30 EC masterthese</a:t>
            </a:r>
          </a:p>
        </p:txBody>
      </p:sp>
    </p:spTree>
    <p:extLst>
      <p:ext uri="{BB962C8B-B14F-4D97-AF65-F5344CB8AC3E}">
        <p14:creationId xmlns:p14="http://schemas.microsoft.com/office/powerpoint/2010/main" val="20819975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825" y="476250"/>
          <a:ext cx="8713788" cy="4564064"/>
        </p:xfrm>
        <a:graphic>
          <a:graphicData uri="http://schemas.openxmlformats.org/drawingml/2006/table">
            <a:tbl>
              <a:tblPr/>
              <a:tblGrid>
                <a:gridCol w="2171693"/>
                <a:gridCol w="2212685"/>
                <a:gridCol w="2157717"/>
                <a:gridCol w="2171693"/>
              </a:tblGrid>
              <a:tr h="315507">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2 2014-2015</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1 2015-2016</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r>
              <a:tr h="315507">
                <a:tc>
                  <a:txBody>
                    <a:bodyPr/>
                    <a:lstStyle/>
                    <a:p>
                      <a:pPr algn="ctr">
                        <a:lnSpc>
                          <a:spcPct val="115000"/>
                        </a:lnSpc>
                        <a:spcAft>
                          <a:spcPts val="0"/>
                        </a:spcAft>
                      </a:pPr>
                      <a:r>
                        <a:rPr lang="nl-NL" sz="1800" b="1">
                          <a:solidFill>
                            <a:schemeClr val="bg1"/>
                          </a:solidFill>
                          <a:effectLst/>
                          <a:latin typeface="Calibri"/>
                          <a:ea typeface="Times New Roman"/>
                          <a:cs typeface="Arial"/>
                        </a:rPr>
                        <a:t>Blok 2A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2B</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1A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dirty="0">
                          <a:solidFill>
                            <a:schemeClr val="bg1"/>
                          </a:solidFill>
                          <a:effectLst/>
                          <a:latin typeface="Calibri"/>
                          <a:ea typeface="Times New Roman"/>
                          <a:cs typeface="Arial"/>
                        </a:rPr>
                        <a:t>Blok 1B</a:t>
                      </a:r>
                      <a:endParaRPr lang="nl-NL" sz="1800" dirty="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15507">
                <a:tc>
                  <a:txBody>
                    <a:bodyPr/>
                    <a:lstStyle/>
                    <a:p>
                      <a:pPr algn="r">
                        <a:lnSpc>
                          <a:spcPct val="115000"/>
                        </a:lnSpc>
                        <a:spcAft>
                          <a:spcPts val="0"/>
                        </a:spcAft>
                      </a:pPr>
                      <a:r>
                        <a:rPr lang="nl-NL" sz="1800" b="1" dirty="0">
                          <a:effectLst/>
                          <a:latin typeface="Calibri"/>
                          <a:ea typeface="Times New Roman"/>
                          <a:cs typeface="Arial"/>
                        </a:rPr>
                        <a:t>5EC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r">
                        <a:lnSpc>
                          <a:spcPct val="115000"/>
                        </a:lnSpc>
                        <a:spcAft>
                          <a:spcPts val="0"/>
                        </a:spcAft>
                      </a:pPr>
                      <a:r>
                        <a:rPr lang="nl-NL"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31014">
                <a:tc>
                  <a:txBody>
                    <a:bodyPr/>
                    <a:lstStyle/>
                    <a:p>
                      <a:pPr algn="ctr">
                        <a:lnSpc>
                          <a:spcPct val="115000"/>
                        </a:lnSpc>
                        <a:spcAft>
                          <a:spcPts val="0"/>
                        </a:spcAft>
                      </a:pPr>
                      <a:r>
                        <a:rPr lang="nl-NL" sz="1800">
                          <a:effectLst/>
                          <a:latin typeface="Calibri"/>
                          <a:ea typeface="Times New Roman"/>
                          <a:cs typeface="Arial"/>
                        </a:rPr>
                        <a:t>Behavioural Medicine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err="1">
                          <a:effectLst/>
                          <a:latin typeface="Calibri"/>
                          <a:ea typeface="Times New Roman"/>
                          <a:cs typeface="Arial"/>
                        </a:rPr>
                        <a:t>eHealth</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a:lnSpc>
                          <a:spcPct val="115000"/>
                        </a:lnSpc>
                        <a:spcAft>
                          <a:spcPts val="0"/>
                        </a:spcAft>
                      </a:pPr>
                      <a:r>
                        <a:rPr lang="en-GB" sz="1800" dirty="0">
                          <a:effectLst/>
                          <a:latin typeface="Calibri"/>
                          <a:ea typeface="Calibri"/>
                          <a:cs typeface="Arial"/>
                        </a:rPr>
                        <a:t>Public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p>
                      <a:pPr algn="ctr">
                        <a:lnSpc>
                          <a:spcPct val="115000"/>
                        </a:lnSpc>
                        <a:spcAft>
                          <a:spcPts val="0"/>
                        </a:spcAft>
                      </a:pPr>
                      <a:r>
                        <a:rPr lang="en-US" sz="1800" b="1" dirty="0">
                          <a:effectLst/>
                          <a:latin typeface="Calibri"/>
                          <a:ea typeface="Times New Roman"/>
                          <a:cs typeface="Arial"/>
                        </a:rPr>
                        <a:t>Stage/ These</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77980">
                <a:tc>
                  <a:txBody>
                    <a:bodyPr/>
                    <a:lstStyle/>
                    <a:p>
                      <a:pPr algn="ctr">
                        <a:lnSpc>
                          <a:spcPct val="115000"/>
                        </a:lnSpc>
                        <a:spcAft>
                          <a:spcPts val="0"/>
                        </a:spcAft>
                      </a:pPr>
                      <a:r>
                        <a:rPr lang="en-US" sz="1800" dirty="0">
                          <a:effectLst/>
                          <a:latin typeface="Calibri"/>
                          <a:ea typeface="Times New Roman"/>
                          <a:cs typeface="Arial"/>
                        </a:rPr>
                        <a:t>Research Methods in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US"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a:noFill/>
                    </a:lnB>
                  </a:tcPr>
                </a:tc>
              </a:tr>
              <a:tr h="631014">
                <a:tc>
                  <a:txBody>
                    <a:bodyPr/>
                    <a:lstStyle/>
                    <a:p>
                      <a:pPr algn="ctr">
                        <a:lnSpc>
                          <a:spcPct val="115000"/>
                        </a:lnSpc>
                        <a:spcAft>
                          <a:spcPts val="0"/>
                        </a:spcAft>
                      </a:pPr>
                      <a:r>
                        <a:rPr lang="en-US" sz="1800" dirty="0">
                          <a:effectLst/>
                          <a:latin typeface="Calibri"/>
                          <a:ea typeface="Times New Roman"/>
                          <a:cs typeface="Arial"/>
                        </a:rPr>
                        <a:t>Entertainment education</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a:noFill/>
                    </a:lnR>
                    <a:lnT>
                      <a:noFill/>
                    </a:lnT>
                    <a:lnB>
                      <a:noFill/>
                    </a:lnB>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971550" y="6308725"/>
            <a:ext cx="194468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26678" name="TextBox 1"/>
          <p:cNvSpPr txBox="1">
            <a:spLocks noChangeArrowheads="1"/>
          </p:cNvSpPr>
          <p:nvPr/>
        </p:nvSpPr>
        <p:spPr bwMode="auto">
          <a:xfrm>
            <a:off x="238125" y="5732463"/>
            <a:ext cx="2006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Premaster</a:t>
            </a:r>
          </a:p>
          <a:p>
            <a:pPr eaLnBrk="1" hangingPunct="1"/>
            <a:r>
              <a:rPr lang="nl-NL" altLang="en-US" sz="1800" smtClean="0">
                <a:solidFill>
                  <a:srgbClr val="000000"/>
                </a:solidFill>
                <a:ea typeface="+mn-ea"/>
                <a:cs typeface="+mn-cs"/>
              </a:rPr>
              <a:t>studenten volgen:</a:t>
            </a:r>
          </a:p>
        </p:txBody>
      </p:sp>
      <p:sp>
        <p:nvSpPr>
          <p:cNvPr id="26679" name="TextBox 4"/>
          <p:cNvSpPr txBox="1">
            <a:spLocks noChangeArrowheads="1"/>
          </p:cNvSpPr>
          <p:nvPr/>
        </p:nvSpPr>
        <p:spPr bwMode="auto">
          <a:xfrm>
            <a:off x="3132138" y="5734050"/>
            <a:ext cx="28384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20 EC vakken</a:t>
            </a:r>
          </a:p>
          <a:p>
            <a:pPr eaLnBrk="1" hangingPunct="1"/>
            <a:r>
              <a:rPr lang="nl-NL" altLang="en-US" sz="1800" smtClean="0">
                <a:solidFill>
                  <a:srgbClr val="000000"/>
                </a:solidFill>
                <a:ea typeface="+mn-ea"/>
                <a:cs typeface="+mn-cs"/>
              </a:rPr>
              <a:t>10 EC stage of verdieping</a:t>
            </a:r>
          </a:p>
          <a:p>
            <a:pPr eaLnBrk="1" hangingPunct="1"/>
            <a:r>
              <a:rPr lang="nl-NL" altLang="en-US" sz="1800" smtClean="0">
                <a:solidFill>
                  <a:srgbClr val="000000"/>
                </a:solidFill>
                <a:ea typeface="+mn-ea"/>
                <a:cs typeface="+mn-cs"/>
              </a:rPr>
              <a:t>30 EC masterthese</a:t>
            </a:r>
          </a:p>
        </p:txBody>
      </p:sp>
    </p:spTree>
    <p:extLst>
      <p:ext uri="{BB962C8B-B14F-4D97-AF65-F5344CB8AC3E}">
        <p14:creationId xmlns:p14="http://schemas.microsoft.com/office/powerpoint/2010/main" val="24705658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825" y="476250"/>
          <a:ext cx="8713788" cy="4564064"/>
        </p:xfrm>
        <a:graphic>
          <a:graphicData uri="http://schemas.openxmlformats.org/drawingml/2006/table">
            <a:tbl>
              <a:tblPr/>
              <a:tblGrid>
                <a:gridCol w="2171693"/>
                <a:gridCol w="2212685"/>
                <a:gridCol w="2157717"/>
                <a:gridCol w="2171693"/>
              </a:tblGrid>
              <a:tr h="315507">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2 2014-2015</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1 2015-2016</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r>
              <a:tr h="315507">
                <a:tc>
                  <a:txBody>
                    <a:bodyPr/>
                    <a:lstStyle/>
                    <a:p>
                      <a:pPr algn="ctr">
                        <a:lnSpc>
                          <a:spcPct val="115000"/>
                        </a:lnSpc>
                        <a:spcAft>
                          <a:spcPts val="0"/>
                        </a:spcAft>
                      </a:pPr>
                      <a:r>
                        <a:rPr lang="nl-NL" sz="1800" b="1">
                          <a:solidFill>
                            <a:schemeClr val="bg1"/>
                          </a:solidFill>
                          <a:effectLst/>
                          <a:latin typeface="Calibri"/>
                          <a:ea typeface="Times New Roman"/>
                          <a:cs typeface="Arial"/>
                        </a:rPr>
                        <a:t>Blok 2A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2B</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1A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dirty="0">
                          <a:solidFill>
                            <a:schemeClr val="bg1"/>
                          </a:solidFill>
                          <a:effectLst/>
                          <a:latin typeface="Calibri"/>
                          <a:ea typeface="Times New Roman"/>
                          <a:cs typeface="Arial"/>
                        </a:rPr>
                        <a:t>Blok 1B</a:t>
                      </a:r>
                      <a:endParaRPr lang="nl-NL" sz="1800" dirty="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15507">
                <a:tc>
                  <a:txBody>
                    <a:bodyPr/>
                    <a:lstStyle/>
                    <a:p>
                      <a:pPr algn="r">
                        <a:lnSpc>
                          <a:spcPct val="115000"/>
                        </a:lnSpc>
                        <a:spcAft>
                          <a:spcPts val="0"/>
                        </a:spcAft>
                      </a:pPr>
                      <a:r>
                        <a:rPr lang="nl-NL" sz="1800" b="1">
                          <a:effectLst/>
                          <a:latin typeface="Calibri"/>
                          <a:ea typeface="Times New Roman"/>
                          <a:cs typeface="Arial"/>
                        </a:rPr>
                        <a:t>5EC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nl-NL"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31014">
                <a:tc>
                  <a:txBody>
                    <a:bodyPr/>
                    <a:lstStyle/>
                    <a:p>
                      <a:pPr algn="ctr">
                        <a:lnSpc>
                          <a:spcPct val="115000"/>
                        </a:lnSpc>
                        <a:spcAft>
                          <a:spcPts val="0"/>
                        </a:spcAft>
                      </a:pPr>
                      <a:r>
                        <a:rPr lang="nl-NL" sz="1800">
                          <a:effectLst/>
                          <a:latin typeface="Calibri"/>
                          <a:ea typeface="Times New Roman"/>
                          <a:cs typeface="Arial"/>
                        </a:rPr>
                        <a:t>Behavioural Medicine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err="1">
                          <a:effectLst/>
                          <a:latin typeface="Calibri"/>
                          <a:ea typeface="Times New Roman"/>
                          <a:cs typeface="Arial"/>
                        </a:rPr>
                        <a:t>eHealth</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Calibri"/>
                          <a:cs typeface="Arial"/>
                        </a:rPr>
                        <a:t>Public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Stage/ These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77980">
                <a:tc>
                  <a:txBody>
                    <a:bodyPr/>
                    <a:lstStyle/>
                    <a:p>
                      <a:pPr algn="ctr">
                        <a:lnSpc>
                          <a:spcPct val="115000"/>
                        </a:lnSpc>
                        <a:spcAft>
                          <a:spcPts val="0"/>
                        </a:spcAft>
                      </a:pPr>
                      <a:r>
                        <a:rPr lang="en-US" sz="1800" dirty="0">
                          <a:effectLst/>
                          <a:latin typeface="Calibri"/>
                          <a:ea typeface="Times New Roman"/>
                          <a:cs typeface="Arial"/>
                        </a:rPr>
                        <a:t>Research Methods in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US"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a:noFill/>
                    </a:lnB>
                  </a:tcPr>
                </a:tc>
              </a:tr>
              <a:tr h="631014">
                <a:tc>
                  <a:txBody>
                    <a:bodyPr/>
                    <a:lstStyle/>
                    <a:p>
                      <a:pPr algn="ctr">
                        <a:lnSpc>
                          <a:spcPct val="115000"/>
                        </a:lnSpc>
                        <a:spcAft>
                          <a:spcPts val="0"/>
                        </a:spcAft>
                      </a:pPr>
                      <a:r>
                        <a:rPr lang="en-US" sz="1800" dirty="0">
                          <a:effectLst/>
                          <a:latin typeface="Calibri"/>
                          <a:ea typeface="Times New Roman"/>
                          <a:cs typeface="Arial"/>
                        </a:rPr>
                        <a:t>Entertainment education</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a:noFill/>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971550" y="6308725"/>
            <a:ext cx="194468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4" name="Lijntoelichting 1 6"/>
          <p:cNvSpPr/>
          <p:nvPr/>
        </p:nvSpPr>
        <p:spPr>
          <a:xfrm>
            <a:off x="2627313" y="2565400"/>
            <a:ext cx="4071937" cy="3997325"/>
          </a:xfrm>
          <a:prstGeom prst="borderCallout1">
            <a:avLst>
              <a:gd name="adj1" fmla="val 15694"/>
              <a:gd name="adj2" fmla="val 87"/>
              <a:gd name="adj3" fmla="val -11446"/>
              <a:gd name="adj4" fmla="val -16303"/>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dirty="0">
                <a:solidFill>
                  <a:srgbClr val="000000"/>
                </a:solidFill>
              </a:rPr>
              <a:t>Gericht op patiënten en de zorgverlening</a:t>
            </a:r>
          </a:p>
          <a:p>
            <a:pPr>
              <a:defRPr/>
            </a:pPr>
            <a:endParaRPr lang="nl-NL" sz="1800" dirty="0">
              <a:solidFill>
                <a:srgbClr val="000000"/>
              </a:solidFill>
            </a:endParaRPr>
          </a:p>
          <a:p>
            <a:pPr>
              <a:defRPr/>
            </a:pPr>
            <a:r>
              <a:rPr lang="nl-NL" sz="1800" b="1" dirty="0">
                <a:solidFill>
                  <a:srgbClr val="000000"/>
                </a:solidFill>
              </a:rPr>
              <a:t>Theorieën over o.a.</a:t>
            </a:r>
          </a:p>
          <a:p>
            <a:pPr>
              <a:defRPr/>
            </a:pPr>
            <a:r>
              <a:rPr lang="nl-NL" sz="1800" dirty="0">
                <a:solidFill>
                  <a:srgbClr val="000000"/>
                </a:solidFill>
              </a:rPr>
              <a:t>Impact van ziekte op Kwal v Leven</a:t>
            </a:r>
          </a:p>
          <a:p>
            <a:pPr>
              <a:defRPr/>
            </a:pPr>
            <a:r>
              <a:rPr lang="nl-NL" sz="1800" dirty="0">
                <a:solidFill>
                  <a:srgbClr val="000000"/>
                </a:solidFill>
              </a:rPr>
              <a:t>Sociale Steun</a:t>
            </a:r>
          </a:p>
          <a:p>
            <a:pPr>
              <a:defRPr/>
            </a:pPr>
            <a:r>
              <a:rPr lang="nl-NL" sz="1800" dirty="0" err="1">
                <a:solidFill>
                  <a:srgbClr val="000000"/>
                </a:solidFill>
              </a:rPr>
              <a:t>Self</a:t>
            </a:r>
            <a:r>
              <a:rPr lang="nl-NL" sz="1800" dirty="0">
                <a:solidFill>
                  <a:srgbClr val="000000"/>
                </a:solidFill>
              </a:rPr>
              <a:t> Management</a:t>
            </a:r>
          </a:p>
          <a:p>
            <a:pPr>
              <a:defRPr/>
            </a:pPr>
            <a:r>
              <a:rPr lang="nl-NL" sz="1800" dirty="0">
                <a:solidFill>
                  <a:srgbClr val="000000"/>
                </a:solidFill>
              </a:rPr>
              <a:t>Arts-</a:t>
            </a:r>
            <a:r>
              <a:rPr lang="nl-NL" sz="1800" dirty="0" err="1">
                <a:solidFill>
                  <a:srgbClr val="000000"/>
                </a:solidFill>
              </a:rPr>
              <a:t>patient</a:t>
            </a:r>
            <a:r>
              <a:rPr lang="nl-NL" sz="1800" dirty="0">
                <a:solidFill>
                  <a:srgbClr val="000000"/>
                </a:solidFill>
              </a:rPr>
              <a:t> communicatie</a:t>
            </a:r>
          </a:p>
          <a:p>
            <a:pPr>
              <a:defRPr/>
            </a:pPr>
            <a:r>
              <a:rPr lang="nl-NL" sz="1800" dirty="0">
                <a:solidFill>
                  <a:srgbClr val="000000"/>
                </a:solidFill>
              </a:rPr>
              <a:t>Inrichting v/d zorg</a:t>
            </a:r>
          </a:p>
          <a:p>
            <a:pPr>
              <a:defRPr/>
            </a:pPr>
            <a:endParaRPr lang="nl-NL" sz="1800" dirty="0">
              <a:solidFill>
                <a:srgbClr val="000000"/>
              </a:solidFill>
            </a:endParaRPr>
          </a:p>
          <a:p>
            <a:pPr>
              <a:defRPr/>
            </a:pPr>
            <a:r>
              <a:rPr lang="nl-NL" sz="1800" b="1" dirty="0">
                <a:solidFill>
                  <a:srgbClr val="000000"/>
                </a:solidFill>
              </a:rPr>
              <a:t>Vaardigheden</a:t>
            </a:r>
            <a:r>
              <a:rPr lang="nl-NL" sz="1800" dirty="0">
                <a:solidFill>
                  <a:srgbClr val="000000"/>
                </a:solidFill>
              </a:rPr>
              <a:t/>
            </a:r>
            <a:br>
              <a:rPr lang="nl-NL" sz="1800" dirty="0">
                <a:solidFill>
                  <a:srgbClr val="000000"/>
                </a:solidFill>
              </a:rPr>
            </a:br>
            <a:r>
              <a:rPr lang="nl-NL" sz="1800" dirty="0">
                <a:solidFill>
                  <a:srgbClr val="000000"/>
                </a:solidFill>
              </a:rPr>
              <a:t>Kritisch beoordelen van interventies  vanuit fasen van het </a:t>
            </a:r>
            <a:r>
              <a:rPr lang="nl-NL" sz="1800" dirty="0" err="1">
                <a:solidFill>
                  <a:srgbClr val="000000"/>
                </a:solidFill>
              </a:rPr>
              <a:t>patiëntentraject</a:t>
            </a:r>
            <a:r>
              <a:rPr lang="nl-NL" sz="1800" dirty="0">
                <a:solidFill>
                  <a:srgbClr val="000000"/>
                </a:solidFill>
              </a:rPr>
              <a:t> &amp; vanuit fasen in de levensloop </a:t>
            </a:r>
          </a:p>
          <a:p>
            <a:pPr>
              <a:defRPr/>
            </a:pPr>
            <a:endParaRPr lang="nl-NL" sz="1800" dirty="0">
              <a:solidFill>
                <a:srgbClr val="000000"/>
              </a:solidFill>
            </a:endParaRPr>
          </a:p>
        </p:txBody>
      </p:sp>
    </p:spTree>
    <p:extLst>
      <p:ext uri="{BB962C8B-B14F-4D97-AF65-F5344CB8AC3E}">
        <p14:creationId xmlns:p14="http://schemas.microsoft.com/office/powerpoint/2010/main" val="42370290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825" y="476250"/>
          <a:ext cx="8713788" cy="4564064"/>
        </p:xfrm>
        <a:graphic>
          <a:graphicData uri="http://schemas.openxmlformats.org/drawingml/2006/table">
            <a:tbl>
              <a:tblPr/>
              <a:tblGrid>
                <a:gridCol w="2171693"/>
                <a:gridCol w="2212685"/>
                <a:gridCol w="2157717"/>
                <a:gridCol w="2171693"/>
              </a:tblGrid>
              <a:tr h="315507">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2 2014-2015</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1 2015-2016</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r>
              <a:tr h="315507">
                <a:tc>
                  <a:txBody>
                    <a:bodyPr/>
                    <a:lstStyle/>
                    <a:p>
                      <a:pPr algn="ctr">
                        <a:lnSpc>
                          <a:spcPct val="115000"/>
                        </a:lnSpc>
                        <a:spcAft>
                          <a:spcPts val="0"/>
                        </a:spcAft>
                      </a:pPr>
                      <a:r>
                        <a:rPr lang="nl-NL" sz="1800" b="1">
                          <a:solidFill>
                            <a:schemeClr val="bg1"/>
                          </a:solidFill>
                          <a:effectLst/>
                          <a:latin typeface="Calibri"/>
                          <a:ea typeface="Times New Roman"/>
                          <a:cs typeface="Arial"/>
                        </a:rPr>
                        <a:t>Blok 2A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2B</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1A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dirty="0">
                          <a:solidFill>
                            <a:schemeClr val="bg1"/>
                          </a:solidFill>
                          <a:effectLst/>
                          <a:latin typeface="Calibri"/>
                          <a:ea typeface="Times New Roman"/>
                          <a:cs typeface="Arial"/>
                        </a:rPr>
                        <a:t>Blok 1B</a:t>
                      </a:r>
                      <a:endParaRPr lang="nl-NL" sz="1800" dirty="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15507">
                <a:tc>
                  <a:txBody>
                    <a:bodyPr/>
                    <a:lstStyle/>
                    <a:p>
                      <a:pPr algn="r">
                        <a:lnSpc>
                          <a:spcPct val="115000"/>
                        </a:lnSpc>
                        <a:spcAft>
                          <a:spcPts val="0"/>
                        </a:spcAft>
                      </a:pPr>
                      <a:r>
                        <a:rPr lang="nl-NL" sz="1800" b="1">
                          <a:effectLst/>
                          <a:latin typeface="Calibri"/>
                          <a:ea typeface="Times New Roman"/>
                          <a:cs typeface="Arial"/>
                        </a:rPr>
                        <a:t>5EC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nl-NL"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31014">
                <a:tc>
                  <a:txBody>
                    <a:bodyPr/>
                    <a:lstStyle/>
                    <a:p>
                      <a:pPr algn="ctr">
                        <a:lnSpc>
                          <a:spcPct val="115000"/>
                        </a:lnSpc>
                        <a:spcAft>
                          <a:spcPts val="0"/>
                        </a:spcAft>
                      </a:pPr>
                      <a:r>
                        <a:rPr lang="nl-NL" sz="1800">
                          <a:effectLst/>
                          <a:latin typeface="Calibri"/>
                          <a:ea typeface="Times New Roman"/>
                          <a:cs typeface="Arial"/>
                        </a:rPr>
                        <a:t>Behavioural Medicine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err="1">
                          <a:effectLst/>
                          <a:latin typeface="Calibri"/>
                          <a:ea typeface="Times New Roman"/>
                          <a:cs typeface="Arial"/>
                        </a:rPr>
                        <a:t>eHealth</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Calibri"/>
                          <a:cs typeface="Arial"/>
                        </a:rPr>
                        <a:t>Public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Stage/ These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77980">
                <a:tc>
                  <a:txBody>
                    <a:bodyPr/>
                    <a:lstStyle/>
                    <a:p>
                      <a:pPr algn="ctr">
                        <a:lnSpc>
                          <a:spcPct val="115000"/>
                        </a:lnSpc>
                        <a:spcAft>
                          <a:spcPts val="0"/>
                        </a:spcAft>
                      </a:pPr>
                      <a:r>
                        <a:rPr lang="en-US" sz="1800" dirty="0">
                          <a:effectLst/>
                          <a:latin typeface="Calibri"/>
                          <a:ea typeface="Times New Roman"/>
                          <a:cs typeface="Arial"/>
                        </a:rPr>
                        <a:t>Research Methods in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US"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a:noFill/>
                    </a:lnB>
                  </a:tcPr>
                </a:tc>
              </a:tr>
              <a:tr h="631014">
                <a:tc>
                  <a:txBody>
                    <a:bodyPr/>
                    <a:lstStyle/>
                    <a:p>
                      <a:pPr algn="ctr">
                        <a:lnSpc>
                          <a:spcPct val="115000"/>
                        </a:lnSpc>
                        <a:spcAft>
                          <a:spcPts val="0"/>
                        </a:spcAft>
                      </a:pPr>
                      <a:r>
                        <a:rPr lang="en-US" sz="1800" dirty="0">
                          <a:effectLst/>
                          <a:latin typeface="Calibri"/>
                          <a:ea typeface="Times New Roman"/>
                          <a:cs typeface="Arial"/>
                        </a:rPr>
                        <a:t>Entertainment education</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a:noFill/>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971550" y="6308725"/>
            <a:ext cx="194468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8" name="Lijntoelichting 1 6"/>
          <p:cNvSpPr/>
          <p:nvPr/>
        </p:nvSpPr>
        <p:spPr>
          <a:xfrm>
            <a:off x="4211638" y="2565400"/>
            <a:ext cx="4071937" cy="3995738"/>
          </a:xfrm>
          <a:prstGeom prst="borderCallout1">
            <a:avLst>
              <a:gd name="adj1" fmla="val 20491"/>
              <a:gd name="adj2" fmla="val -275"/>
              <a:gd name="adj3" fmla="val 21658"/>
              <a:gd name="adj4" fmla="val -56144"/>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b="1" dirty="0">
                <a:solidFill>
                  <a:srgbClr val="000000"/>
                </a:solidFill>
              </a:rPr>
              <a:t>Specifiek voor de zorg: </a:t>
            </a:r>
          </a:p>
          <a:p>
            <a:pPr>
              <a:defRPr/>
            </a:pPr>
            <a:r>
              <a:rPr lang="nl-NL" sz="1800" dirty="0">
                <a:solidFill>
                  <a:srgbClr val="000000"/>
                </a:solidFill>
              </a:rPr>
              <a:t>Ethiek van onderzoek bij patiënten</a:t>
            </a:r>
          </a:p>
          <a:p>
            <a:pPr>
              <a:defRPr/>
            </a:pPr>
            <a:r>
              <a:rPr lang="nl-NL" sz="1800" dirty="0">
                <a:solidFill>
                  <a:srgbClr val="000000"/>
                </a:solidFill>
              </a:rPr>
              <a:t>METC</a:t>
            </a:r>
          </a:p>
          <a:p>
            <a:pPr>
              <a:defRPr/>
            </a:pPr>
            <a:r>
              <a:rPr lang="nl-NL" sz="1800" dirty="0">
                <a:solidFill>
                  <a:srgbClr val="000000"/>
                </a:solidFill>
              </a:rPr>
              <a:t>Veelgebruikte meetinstrumenten  </a:t>
            </a:r>
          </a:p>
          <a:p>
            <a:pPr>
              <a:defRPr/>
            </a:pPr>
            <a:r>
              <a:rPr lang="nl-NL" sz="1800" dirty="0">
                <a:solidFill>
                  <a:srgbClr val="000000"/>
                </a:solidFill>
              </a:rPr>
              <a:t>Veelgebruikte onderzoeksopzetten</a:t>
            </a:r>
          </a:p>
          <a:p>
            <a:pPr>
              <a:defRPr/>
            </a:pPr>
            <a:endParaRPr lang="nl-NL" sz="1800" dirty="0">
              <a:solidFill>
                <a:srgbClr val="000000"/>
              </a:solidFill>
            </a:endParaRPr>
          </a:p>
          <a:p>
            <a:pPr>
              <a:defRPr/>
            </a:pPr>
            <a:r>
              <a:rPr lang="nl-NL" sz="1800" b="1" dirty="0">
                <a:solidFill>
                  <a:srgbClr val="000000"/>
                </a:solidFill>
              </a:rPr>
              <a:t>Vaardigheden</a:t>
            </a:r>
            <a:r>
              <a:rPr lang="nl-NL" sz="1800" dirty="0">
                <a:solidFill>
                  <a:srgbClr val="000000"/>
                </a:solidFill>
              </a:rPr>
              <a:t/>
            </a:r>
            <a:br>
              <a:rPr lang="nl-NL" sz="1800" dirty="0">
                <a:solidFill>
                  <a:srgbClr val="000000"/>
                </a:solidFill>
              </a:rPr>
            </a:br>
            <a:r>
              <a:rPr lang="nl-NL" sz="1800" dirty="0">
                <a:solidFill>
                  <a:srgbClr val="000000"/>
                </a:solidFill>
              </a:rPr>
              <a:t>‘kritisch kunnen beoordelen van onderzoek in de zorg”</a:t>
            </a:r>
          </a:p>
          <a:p>
            <a:pPr>
              <a:defRPr/>
            </a:pPr>
            <a:endParaRPr lang="nl-NL" sz="1800" dirty="0">
              <a:solidFill>
                <a:srgbClr val="000000"/>
              </a:solidFill>
            </a:endParaRPr>
          </a:p>
        </p:txBody>
      </p:sp>
    </p:spTree>
    <p:extLst>
      <p:ext uri="{BB962C8B-B14F-4D97-AF65-F5344CB8AC3E}">
        <p14:creationId xmlns:p14="http://schemas.microsoft.com/office/powerpoint/2010/main" val="24238631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825" y="476250"/>
          <a:ext cx="8713788" cy="4564064"/>
        </p:xfrm>
        <a:graphic>
          <a:graphicData uri="http://schemas.openxmlformats.org/drawingml/2006/table">
            <a:tbl>
              <a:tblPr/>
              <a:tblGrid>
                <a:gridCol w="2171693"/>
                <a:gridCol w="2212685"/>
                <a:gridCol w="2157717"/>
                <a:gridCol w="2171693"/>
              </a:tblGrid>
              <a:tr h="315507">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2 2014-2015</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1 2015-2016</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r>
              <a:tr h="315507">
                <a:tc>
                  <a:txBody>
                    <a:bodyPr/>
                    <a:lstStyle/>
                    <a:p>
                      <a:pPr algn="ctr">
                        <a:lnSpc>
                          <a:spcPct val="115000"/>
                        </a:lnSpc>
                        <a:spcAft>
                          <a:spcPts val="0"/>
                        </a:spcAft>
                      </a:pPr>
                      <a:r>
                        <a:rPr lang="nl-NL" sz="1800" b="1">
                          <a:solidFill>
                            <a:schemeClr val="bg1"/>
                          </a:solidFill>
                          <a:effectLst/>
                          <a:latin typeface="Calibri"/>
                          <a:ea typeface="Times New Roman"/>
                          <a:cs typeface="Arial"/>
                        </a:rPr>
                        <a:t>Blok 2A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2B</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1A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dirty="0">
                          <a:solidFill>
                            <a:schemeClr val="bg1"/>
                          </a:solidFill>
                          <a:effectLst/>
                          <a:latin typeface="Calibri"/>
                          <a:ea typeface="Times New Roman"/>
                          <a:cs typeface="Arial"/>
                        </a:rPr>
                        <a:t>Blok 1B</a:t>
                      </a:r>
                      <a:endParaRPr lang="nl-NL" sz="1800" dirty="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15507">
                <a:tc>
                  <a:txBody>
                    <a:bodyPr/>
                    <a:lstStyle/>
                    <a:p>
                      <a:pPr algn="r">
                        <a:lnSpc>
                          <a:spcPct val="115000"/>
                        </a:lnSpc>
                        <a:spcAft>
                          <a:spcPts val="0"/>
                        </a:spcAft>
                      </a:pPr>
                      <a:r>
                        <a:rPr lang="nl-NL" sz="1800" b="1">
                          <a:effectLst/>
                          <a:latin typeface="Calibri"/>
                          <a:ea typeface="Times New Roman"/>
                          <a:cs typeface="Arial"/>
                        </a:rPr>
                        <a:t>5EC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nl-NL"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31014">
                <a:tc>
                  <a:txBody>
                    <a:bodyPr/>
                    <a:lstStyle/>
                    <a:p>
                      <a:pPr algn="ctr">
                        <a:lnSpc>
                          <a:spcPct val="115000"/>
                        </a:lnSpc>
                        <a:spcAft>
                          <a:spcPts val="0"/>
                        </a:spcAft>
                      </a:pPr>
                      <a:r>
                        <a:rPr lang="nl-NL" sz="1800">
                          <a:effectLst/>
                          <a:latin typeface="Calibri"/>
                          <a:ea typeface="Times New Roman"/>
                          <a:cs typeface="Arial"/>
                        </a:rPr>
                        <a:t>Behavioural Medicine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err="1">
                          <a:effectLst/>
                          <a:latin typeface="Calibri"/>
                          <a:ea typeface="Times New Roman"/>
                          <a:cs typeface="Arial"/>
                        </a:rPr>
                        <a:t>eHealth</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Calibri"/>
                          <a:cs typeface="Arial"/>
                        </a:rPr>
                        <a:t>Public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Stage/ These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77980">
                <a:tc>
                  <a:txBody>
                    <a:bodyPr/>
                    <a:lstStyle/>
                    <a:p>
                      <a:pPr algn="ctr">
                        <a:lnSpc>
                          <a:spcPct val="115000"/>
                        </a:lnSpc>
                        <a:spcAft>
                          <a:spcPts val="0"/>
                        </a:spcAft>
                      </a:pPr>
                      <a:r>
                        <a:rPr lang="en-US" sz="1800" dirty="0">
                          <a:effectLst/>
                          <a:latin typeface="Calibri"/>
                          <a:ea typeface="Times New Roman"/>
                          <a:cs typeface="Arial"/>
                        </a:rPr>
                        <a:t>Research Methods in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US"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a:noFill/>
                    </a:lnB>
                  </a:tcPr>
                </a:tc>
              </a:tr>
              <a:tr h="631014">
                <a:tc>
                  <a:txBody>
                    <a:bodyPr/>
                    <a:lstStyle/>
                    <a:p>
                      <a:pPr algn="ctr">
                        <a:lnSpc>
                          <a:spcPct val="115000"/>
                        </a:lnSpc>
                        <a:spcAft>
                          <a:spcPts val="0"/>
                        </a:spcAft>
                      </a:pPr>
                      <a:r>
                        <a:rPr lang="en-US" sz="1800" dirty="0">
                          <a:effectLst/>
                          <a:latin typeface="Calibri"/>
                          <a:ea typeface="Times New Roman"/>
                          <a:cs typeface="Arial"/>
                        </a:rPr>
                        <a:t>Entertainment education</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a:noFill/>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971550" y="6308725"/>
            <a:ext cx="194468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8" name="Lijntoelichting 1 6"/>
          <p:cNvSpPr/>
          <p:nvPr/>
        </p:nvSpPr>
        <p:spPr>
          <a:xfrm>
            <a:off x="1943100" y="5265738"/>
            <a:ext cx="3205163" cy="1223962"/>
          </a:xfrm>
          <a:prstGeom prst="borderCallout1">
            <a:avLst>
              <a:gd name="adj1" fmla="val -2307"/>
              <a:gd name="adj2" fmla="val 47363"/>
              <a:gd name="adj3" fmla="val -55648"/>
              <a:gd name="adj4" fmla="val -3485"/>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dirty="0">
                <a:solidFill>
                  <a:srgbClr val="000000"/>
                </a:solidFill>
              </a:rPr>
              <a:t>GP- interventies  ‘verpakt’ in amusement</a:t>
            </a:r>
          </a:p>
          <a:p>
            <a:pPr>
              <a:defRPr/>
            </a:pPr>
            <a:r>
              <a:rPr lang="nl-NL" sz="1800" dirty="0">
                <a:solidFill>
                  <a:srgbClr val="000000"/>
                </a:solidFill>
              </a:rPr>
              <a:t>Interdisciplinair werken</a:t>
            </a:r>
          </a:p>
        </p:txBody>
      </p:sp>
    </p:spTree>
    <p:extLst>
      <p:ext uri="{BB962C8B-B14F-4D97-AF65-F5344CB8AC3E}">
        <p14:creationId xmlns:p14="http://schemas.microsoft.com/office/powerpoint/2010/main" val="406612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825" y="476250"/>
          <a:ext cx="8713788" cy="4564064"/>
        </p:xfrm>
        <a:graphic>
          <a:graphicData uri="http://schemas.openxmlformats.org/drawingml/2006/table">
            <a:tbl>
              <a:tblPr/>
              <a:tblGrid>
                <a:gridCol w="2171693"/>
                <a:gridCol w="2212685"/>
                <a:gridCol w="2157717"/>
                <a:gridCol w="2171693"/>
              </a:tblGrid>
              <a:tr h="315507">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2 2014-2015</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1 2015-2016</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r>
              <a:tr h="315507">
                <a:tc>
                  <a:txBody>
                    <a:bodyPr/>
                    <a:lstStyle/>
                    <a:p>
                      <a:pPr algn="ctr">
                        <a:lnSpc>
                          <a:spcPct val="115000"/>
                        </a:lnSpc>
                        <a:spcAft>
                          <a:spcPts val="0"/>
                        </a:spcAft>
                      </a:pPr>
                      <a:r>
                        <a:rPr lang="nl-NL" sz="1800" b="1">
                          <a:solidFill>
                            <a:schemeClr val="bg1"/>
                          </a:solidFill>
                          <a:effectLst/>
                          <a:latin typeface="Calibri"/>
                          <a:ea typeface="Times New Roman"/>
                          <a:cs typeface="Arial"/>
                        </a:rPr>
                        <a:t>Blok 2A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2B</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1A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dirty="0">
                          <a:solidFill>
                            <a:schemeClr val="bg1"/>
                          </a:solidFill>
                          <a:effectLst/>
                          <a:latin typeface="Calibri"/>
                          <a:ea typeface="Times New Roman"/>
                          <a:cs typeface="Arial"/>
                        </a:rPr>
                        <a:t>Blok 1B</a:t>
                      </a:r>
                      <a:endParaRPr lang="nl-NL" sz="1800" dirty="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15507">
                <a:tc>
                  <a:txBody>
                    <a:bodyPr/>
                    <a:lstStyle/>
                    <a:p>
                      <a:pPr algn="r">
                        <a:lnSpc>
                          <a:spcPct val="115000"/>
                        </a:lnSpc>
                        <a:spcAft>
                          <a:spcPts val="0"/>
                        </a:spcAft>
                      </a:pPr>
                      <a:r>
                        <a:rPr lang="nl-NL" sz="1800" b="1">
                          <a:effectLst/>
                          <a:latin typeface="Calibri"/>
                          <a:ea typeface="Times New Roman"/>
                          <a:cs typeface="Arial"/>
                        </a:rPr>
                        <a:t>5EC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nl-NL"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31014">
                <a:tc>
                  <a:txBody>
                    <a:bodyPr/>
                    <a:lstStyle/>
                    <a:p>
                      <a:pPr algn="ctr">
                        <a:lnSpc>
                          <a:spcPct val="115000"/>
                        </a:lnSpc>
                        <a:spcAft>
                          <a:spcPts val="0"/>
                        </a:spcAft>
                      </a:pPr>
                      <a:r>
                        <a:rPr lang="nl-NL" sz="1800">
                          <a:effectLst/>
                          <a:latin typeface="Calibri"/>
                          <a:ea typeface="Times New Roman"/>
                          <a:cs typeface="Arial"/>
                        </a:rPr>
                        <a:t>Behavioural Medicine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err="1">
                          <a:effectLst/>
                          <a:latin typeface="Calibri"/>
                          <a:ea typeface="Times New Roman"/>
                          <a:cs typeface="Arial"/>
                        </a:rPr>
                        <a:t>eHealth</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Calibri"/>
                          <a:cs typeface="Arial"/>
                        </a:rPr>
                        <a:t>Public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Stage/ These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77980">
                <a:tc>
                  <a:txBody>
                    <a:bodyPr/>
                    <a:lstStyle/>
                    <a:p>
                      <a:pPr algn="ctr">
                        <a:lnSpc>
                          <a:spcPct val="115000"/>
                        </a:lnSpc>
                        <a:spcAft>
                          <a:spcPts val="0"/>
                        </a:spcAft>
                      </a:pPr>
                      <a:r>
                        <a:rPr lang="en-US" sz="1800" dirty="0">
                          <a:effectLst/>
                          <a:latin typeface="Calibri"/>
                          <a:ea typeface="Times New Roman"/>
                          <a:cs typeface="Arial"/>
                        </a:rPr>
                        <a:t>Research Methods in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US"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a:noFill/>
                    </a:lnB>
                  </a:tcPr>
                </a:tc>
              </a:tr>
              <a:tr h="631014">
                <a:tc>
                  <a:txBody>
                    <a:bodyPr/>
                    <a:lstStyle/>
                    <a:p>
                      <a:pPr algn="ctr">
                        <a:lnSpc>
                          <a:spcPct val="115000"/>
                        </a:lnSpc>
                        <a:spcAft>
                          <a:spcPts val="0"/>
                        </a:spcAft>
                      </a:pPr>
                      <a:r>
                        <a:rPr lang="en-US" sz="1800" dirty="0">
                          <a:effectLst/>
                          <a:latin typeface="Calibri"/>
                          <a:ea typeface="Times New Roman"/>
                          <a:cs typeface="Arial"/>
                        </a:rPr>
                        <a:t>Entertainment education</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a:noFill/>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971550" y="6308725"/>
            <a:ext cx="194468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5" name="Lijntoelichting 1 5"/>
          <p:cNvSpPr/>
          <p:nvPr/>
        </p:nvSpPr>
        <p:spPr>
          <a:xfrm>
            <a:off x="4211638" y="2565400"/>
            <a:ext cx="4071937" cy="3995738"/>
          </a:xfrm>
          <a:prstGeom prst="borderCallout1">
            <a:avLst>
              <a:gd name="adj1" fmla="val 20491"/>
              <a:gd name="adj2" fmla="val -275"/>
              <a:gd name="adj3" fmla="val -11186"/>
              <a:gd name="adj4" fmla="val -15578"/>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dirty="0">
                <a:solidFill>
                  <a:srgbClr val="000000"/>
                </a:solidFill>
              </a:rPr>
              <a:t>Gericht op ICT in de zorg</a:t>
            </a:r>
          </a:p>
          <a:p>
            <a:pPr>
              <a:defRPr/>
            </a:pPr>
            <a:endParaRPr lang="nl-NL" sz="1800" dirty="0">
              <a:solidFill>
                <a:srgbClr val="000000"/>
              </a:solidFill>
            </a:endParaRPr>
          </a:p>
          <a:p>
            <a:pPr>
              <a:defRPr/>
            </a:pPr>
            <a:r>
              <a:rPr lang="nl-NL" sz="1800" b="1" dirty="0">
                <a:solidFill>
                  <a:srgbClr val="000000"/>
                </a:solidFill>
              </a:rPr>
              <a:t>Theorieën over o.a.</a:t>
            </a:r>
          </a:p>
          <a:p>
            <a:pPr>
              <a:defRPr/>
            </a:pPr>
            <a:r>
              <a:rPr lang="nl-NL" sz="1800" dirty="0">
                <a:solidFill>
                  <a:srgbClr val="000000"/>
                </a:solidFill>
              </a:rPr>
              <a:t>Typen </a:t>
            </a:r>
            <a:r>
              <a:rPr lang="nl-NL" sz="1800" dirty="0" err="1">
                <a:solidFill>
                  <a:srgbClr val="000000"/>
                </a:solidFill>
              </a:rPr>
              <a:t>eHealth</a:t>
            </a:r>
            <a:r>
              <a:rPr lang="nl-NL" sz="1800" dirty="0">
                <a:solidFill>
                  <a:srgbClr val="000000"/>
                </a:solidFill>
              </a:rPr>
              <a:t> toepassingen</a:t>
            </a:r>
          </a:p>
          <a:p>
            <a:pPr>
              <a:defRPr/>
            </a:pPr>
            <a:r>
              <a:rPr lang="nl-NL" sz="1800" dirty="0">
                <a:solidFill>
                  <a:srgbClr val="000000"/>
                </a:solidFill>
              </a:rPr>
              <a:t>Impact </a:t>
            </a:r>
            <a:r>
              <a:rPr lang="nl-NL" sz="1800" dirty="0" err="1">
                <a:solidFill>
                  <a:srgbClr val="000000"/>
                </a:solidFill>
              </a:rPr>
              <a:t>eHealth</a:t>
            </a:r>
            <a:r>
              <a:rPr lang="nl-NL" sz="1800" dirty="0">
                <a:solidFill>
                  <a:srgbClr val="000000"/>
                </a:solidFill>
              </a:rPr>
              <a:t> op patiënten &amp; zorg</a:t>
            </a:r>
          </a:p>
          <a:p>
            <a:pPr>
              <a:defRPr/>
            </a:pPr>
            <a:r>
              <a:rPr lang="nl-NL" sz="1800" dirty="0">
                <a:solidFill>
                  <a:srgbClr val="000000"/>
                </a:solidFill>
              </a:rPr>
              <a:t>Persuasieve technologie</a:t>
            </a:r>
          </a:p>
          <a:p>
            <a:pPr>
              <a:defRPr/>
            </a:pPr>
            <a:endParaRPr lang="nl-NL" sz="1800" dirty="0">
              <a:solidFill>
                <a:srgbClr val="000000"/>
              </a:solidFill>
            </a:endParaRPr>
          </a:p>
          <a:p>
            <a:pPr>
              <a:defRPr/>
            </a:pPr>
            <a:r>
              <a:rPr lang="nl-NL" sz="1800" b="1" dirty="0">
                <a:solidFill>
                  <a:srgbClr val="000000"/>
                </a:solidFill>
              </a:rPr>
              <a:t>Vaardigheden:</a:t>
            </a:r>
            <a:r>
              <a:rPr lang="nl-NL" sz="1800" dirty="0">
                <a:solidFill>
                  <a:srgbClr val="000000"/>
                </a:solidFill>
              </a:rPr>
              <a:t/>
            </a:r>
            <a:br>
              <a:rPr lang="nl-NL" sz="1800" dirty="0">
                <a:solidFill>
                  <a:srgbClr val="000000"/>
                </a:solidFill>
              </a:rPr>
            </a:br>
            <a:r>
              <a:rPr lang="nl-NL" sz="1800" dirty="0" err="1">
                <a:solidFill>
                  <a:srgbClr val="000000"/>
                </a:solidFill>
              </a:rPr>
              <a:t>Formatieve</a:t>
            </a:r>
            <a:r>
              <a:rPr lang="nl-NL" sz="1800" dirty="0">
                <a:solidFill>
                  <a:srgbClr val="000000"/>
                </a:solidFill>
              </a:rPr>
              <a:t> evaluatie van een </a:t>
            </a:r>
            <a:r>
              <a:rPr lang="nl-NL" sz="1800" dirty="0" err="1">
                <a:solidFill>
                  <a:srgbClr val="000000"/>
                </a:solidFill>
              </a:rPr>
              <a:t>eHealth</a:t>
            </a:r>
            <a:r>
              <a:rPr lang="nl-NL" sz="1800" dirty="0">
                <a:solidFill>
                  <a:srgbClr val="000000"/>
                </a:solidFill>
              </a:rPr>
              <a:t> toepassing</a:t>
            </a:r>
          </a:p>
          <a:p>
            <a:pPr>
              <a:defRPr/>
            </a:pPr>
            <a:r>
              <a:rPr lang="nl-NL" sz="1800" dirty="0">
                <a:solidFill>
                  <a:srgbClr val="000000"/>
                </a:solidFill>
              </a:rPr>
              <a:t>Zelf een prototype van een </a:t>
            </a:r>
            <a:r>
              <a:rPr lang="nl-NL" sz="1800" dirty="0" err="1">
                <a:solidFill>
                  <a:srgbClr val="000000"/>
                </a:solidFill>
              </a:rPr>
              <a:t>ehealth</a:t>
            </a:r>
            <a:r>
              <a:rPr lang="nl-NL" sz="1800" dirty="0">
                <a:solidFill>
                  <a:srgbClr val="000000"/>
                </a:solidFill>
              </a:rPr>
              <a:t> toepassing maken</a:t>
            </a:r>
          </a:p>
          <a:p>
            <a:pPr>
              <a:defRPr/>
            </a:pPr>
            <a:r>
              <a:rPr lang="nl-NL" sz="1800" dirty="0">
                <a:solidFill>
                  <a:srgbClr val="000000"/>
                </a:solidFill>
              </a:rPr>
              <a:t>Oefenen met User </a:t>
            </a:r>
            <a:r>
              <a:rPr lang="nl-NL" sz="1800" dirty="0" err="1">
                <a:solidFill>
                  <a:srgbClr val="000000"/>
                </a:solidFill>
              </a:rPr>
              <a:t>Centered</a:t>
            </a:r>
            <a:r>
              <a:rPr lang="nl-NL" sz="1800" dirty="0">
                <a:solidFill>
                  <a:srgbClr val="000000"/>
                </a:solidFill>
              </a:rPr>
              <a:t> Design</a:t>
            </a:r>
          </a:p>
          <a:p>
            <a:pPr>
              <a:defRPr/>
            </a:pPr>
            <a:endParaRPr lang="nl-NL" sz="1800" dirty="0">
              <a:solidFill>
                <a:srgbClr val="000000"/>
              </a:solidFill>
            </a:endParaRPr>
          </a:p>
        </p:txBody>
      </p:sp>
    </p:spTree>
    <p:extLst>
      <p:ext uri="{BB962C8B-B14F-4D97-AF65-F5344CB8AC3E}">
        <p14:creationId xmlns:p14="http://schemas.microsoft.com/office/powerpoint/2010/main" val="183565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50825" y="476250"/>
          <a:ext cx="8713788" cy="4564064"/>
        </p:xfrm>
        <a:graphic>
          <a:graphicData uri="http://schemas.openxmlformats.org/drawingml/2006/table">
            <a:tbl>
              <a:tblPr/>
              <a:tblGrid>
                <a:gridCol w="2171693"/>
                <a:gridCol w="2212685"/>
                <a:gridCol w="2157717"/>
                <a:gridCol w="2171693"/>
              </a:tblGrid>
              <a:tr h="315507">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2 2014-2015</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c gridSpan="2">
                  <a:txBody>
                    <a:bodyPr/>
                    <a:lstStyle/>
                    <a:p>
                      <a:pPr algn="ctr">
                        <a:lnSpc>
                          <a:spcPct val="115000"/>
                        </a:lnSpc>
                        <a:spcAft>
                          <a:spcPts val="0"/>
                        </a:spcAft>
                      </a:pPr>
                      <a:r>
                        <a:rPr lang="nl-NL" sz="1800" b="1" dirty="0">
                          <a:solidFill>
                            <a:schemeClr val="bg1"/>
                          </a:solidFill>
                          <a:effectLst/>
                          <a:latin typeface="Calibri"/>
                          <a:ea typeface="Times New Roman"/>
                          <a:cs typeface="Arial"/>
                        </a:rPr>
                        <a:t>Semester 1 2015-2016</a:t>
                      </a:r>
                      <a:endParaRPr lang="nl-NL" sz="1800" dirty="0">
                        <a:solidFill>
                          <a:schemeClr val="bg1"/>
                        </a:solidFill>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nl-NL"/>
                    </a:p>
                  </a:txBody>
                  <a:tcPr/>
                </a:tc>
              </a:tr>
              <a:tr h="315507">
                <a:tc>
                  <a:txBody>
                    <a:bodyPr/>
                    <a:lstStyle/>
                    <a:p>
                      <a:pPr algn="ctr">
                        <a:lnSpc>
                          <a:spcPct val="115000"/>
                        </a:lnSpc>
                        <a:spcAft>
                          <a:spcPts val="0"/>
                        </a:spcAft>
                      </a:pPr>
                      <a:r>
                        <a:rPr lang="nl-NL" sz="1800" b="1">
                          <a:solidFill>
                            <a:schemeClr val="bg1"/>
                          </a:solidFill>
                          <a:effectLst/>
                          <a:latin typeface="Calibri"/>
                          <a:ea typeface="Times New Roman"/>
                          <a:cs typeface="Arial"/>
                        </a:rPr>
                        <a:t>Blok 2A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2B</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a:solidFill>
                            <a:schemeClr val="bg1"/>
                          </a:solidFill>
                          <a:effectLst/>
                          <a:latin typeface="Calibri"/>
                          <a:ea typeface="Times New Roman"/>
                          <a:cs typeface="Arial"/>
                        </a:rPr>
                        <a:t>Blok 1A</a:t>
                      </a:r>
                      <a:endParaRPr lang="nl-NL" sz="180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0"/>
                        </a:spcAft>
                      </a:pPr>
                      <a:r>
                        <a:rPr lang="nl-NL" sz="1800" b="1" dirty="0">
                          <a:solidFill>
                            <a:schemeClr val="bg1"/>
                          </a:solidFill>
                          <a:effectLst/>
                          <a:latin typeface="Calibri"/>
                          <a:ea typeface="Times New Roman"/>
                          <a:cs typeface="Arial"/>
                        </a:rPr>
                        <a:t>Blok 1B</a:t>
                      </a:r>
                      <a:endParaRPr lang="nl-NL" sz="1800" dirty="0">
                        <a:solidFill>
                          <a:schemeClr val="bg1"/>
                        </a:solidFill>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15507">
                <a:tc>
                  <a:txBody>
                    <a:bodyPr/>
                    <a:lstStyle/>
                    <a:p>
                      <a:pPr algn="r">
                        <a:lnSpc>
                          <a:spcPct val="115000"/>
                        </a:lnSpc>
                        <a:spcAft>
                          <a:spcPts val="0"/>
                        </a:spcAft>
                      </a:pPr>
                      <a:r>
                        <a:rPr lang="nl-NL" sz="1800" b="1">
                          <a:effectLst/>
                          <a:latin typeface="Calibri"/>
                          <a:ea typeface="Times New Roman"/>
                          <a:cs typeface="Arial"/>
                        </a:rPr>
                        <a:t>5EC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nl-NL"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a:txBody>
                    <a:bodyPr/>
                    <a:lstStyle/>
                    <a:p>
                      <a:pPr algn="r">
                        <a:lnSpc>
                          <a:spcPct val="115000"/>
                        </a:lnSpc>
                        <a:spcAft>
                          <a:spcPts val="0"/>
                        </a:spcAft>
                      </a:pPr>
                      <a:r>
                        <a:rPr lang="en-GB"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31014">
                <a:tc>
                  <a:txBody>
                    <a:bodyPr/>
                    <a:lstStyle/>
                    <a:p>
                      <a:pPr algn="ctr">
                        <a:lnSpc>
                          <a:spcPct val="115000"/>
                        </a:lnSpc>
                        <a:spcAft>
                          <a:spcPts val="0"/>
                        </a:spcAft>
                      </a:pPr>
                      <a:r>
                        <a:rPr lang="nl-NL" sz="1800">
                          <a:effectLst/>
                          <a:latin typeface="Calibri"/>
                          <a:ea typeface="Times New Roman"/>
                          <a:cs typeface="Arial"/>
                        </a:rPr>
                        <a:t>Behavioural Medicine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err="1">
                          <a:effectLst/>
                          <a:latin typeface="Calibri"/>
                          <a:ea typeface="Times New Roman"/>
                          <a:cs typeface="Arial"/>
                        </a:rPr>
                        <a:t>eHealth</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dirty="0">
                          <a:effectLst/>
                          <a:latin typeface="Calibri"/>
                          <a:ea typeface="Calibri"/>
                          <a:cs typeface="Arial"/>
                        </a:rPr>
                        <a:t>Public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ctr">
                        <a:lnSpc>
                          <a:spcPct val="115000"/>
                        </a:lnSpc>
                        <a:spcAft>
                          <a:spcPts val="0"/>
                        </a:spcAft>
                      </a:pPr>
                      <a:r>
                        <a:rPr lang="en-GB"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GB"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p>
                      <a:pPr algn="ctr">
                        <a:lnSpc>
                          <a:spcPct val="115000"/>
                        </a:lnSpc>
                        <a:spcAft>
                          <a:spcPts val="0"/>
                        </a:spcAft>
                      </a:pPr>
                      <a:r>
                        <a:rPr lang="en-US" sz="1800" b="1">
                          <a:effectLst/>
                          <a:latin typeface="Calibri"/>
                          <a:ea typeface="Times New Roman"/>
                          <a:cs typeface="Arial"/>
                        </a:rPr>
                        <a:t>Stage/ These</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777980">
                <a:tc>
                  <a:txBody>
                    <a:bodyPr/>
                    <a:lstStyle/>
                    <a:p>
                      <a:pPr algn="ctr">
                        <a:lnSpc>
                          <a:spcPct val="115000"/>
                        </a:lnSpc>
                        <a:spcAft>
                          <a:spcPts val="0"/>
                        </a:spcAft>
                      </a:pPr>
                      <a:r>
                        <a:rPr lang="en-US" sz="1800" dirty="0">
                          <a:effectLst/>
                          <a:latin typeface="Calibri"/>
                          <a:ea typeface="Times New Roman"/>
                          <a:cs typeface="Arial"/>
                        </a:rPr>
                        <a:t>Research Methods in Health Psychology</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5507">
                <a:tc>
                  <a:txBody>
                    <a:bodyPr/>
                    <a:lstStyle/>
                    <a:p>
                      <a:pPr algn="r">
                        <a:lnSpc>
                          <a:spcPct val="115000"/>
                        </a:lnSpc>
                        <a:spcAft>
                          <a:spcPts val="0"/>
                        </a:spcAft>
                      </a:pPr>
                      <a:r>
                        <a:rPr lang="en-US" sz="1800" b="1" dirty="0">
                          <a:effectLst/>
                          <a:latin typeface="Calibri"/>
                          <a:ea typeface="Times New Roman"/>
                          <a:cs typeface="Arial"/>
                        </a:rPr>
                        <a:t>5EC</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00"/>
                    </a:solidFill>
                  </a:tcPr>
                </a:tc>
                <a:tc rowSpan="3">
                  <a:txBody>
                    <a:bodyPr/>
                    <a:lstStyle/>
                    <a:p>
                      <a:pPr>
                        <a:lnSpc>
                          <a:spcPct val="115000"/>
                        </a:lnSpc>
                        <a:spcAft>
                          <a:spcPts val="0"/>
                        </a:spcAft>
                      </a:pPr>
                      <a:r>
                        <a:rPr lang="en-US"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a:noFill/>
                    </a:lnB>
                  </a:tcPr>
                </a:tc>
              </a:tr>
              <a:tr h="631014">
                <a:tc>
                  <a:txBody>
                    <a:bodyPr/>
                    <a:lstStyle/>
                    <a:p>
                      <a:pPr algn="ctr">
                        <a:lnSpc>
                          <a:spcPct val="115000"/>
                        </a:lnSpc>
                        <a:spcAft>
                          <a:spcPts val="0"/>
                        </a:spcAft>
                      </a:pPr>
                      <a:r>
                        <a:rPr lang="en-US" sz="1800" dirty="0">
                          <a:effectLst/>
                          <a:latin typeface="Calibri"/>
                          <a:ea typeface="Times New Roman"/>
                          <a:cs typeface="Arial"/>
                        </a:rPr>
                        <a:t>Entertainment education</a:t>
                      </a:r>
                      <a:endParaRPr lang="nl-NL" sz="1800" dirty="0">
                        <a:effectLst/>
                        <a:latin typeface="Calibri"/>
                        <a:ea typeface="Calibri"/>
                        <a:cs typeface="Times New Roman"/>
                      </a:endParaRPr>
                    </a:p>
                  </a:txBody>
                  <a:tcPr marL="44454" marR="444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9900"/>
                    </a:solidFill>
                  </a:tcPr>
                </a:tc>
                <a:tc vMerge="1">
                  <a:txBody>
                    <a:bodyPr/>
                    <a:lstStyle/>
                    <a:p>
                      <a:endParaRPr lang="nl-NL"/>
                    </a:p>
                  </a:txBody>
                  <a:tcPr/>
                </a:tc>
                <a:tc>
                  <a:txBody>
                    <a:bodyPr/>
                    <a:lstStyle/>
                    <a:p>
                      <a:pPr algn="ctr">
                        <a:lnSpc>
                          <a:spcPct val="115000"/>
                        </a:lnSpc>
                        <a:spcAft>
                          <a:spcPts val="0"/>
                        </a:spcAft>
                      </a:pPr>
                      <a:r>
                        <a:rPr lang="en-US" sz="1800" b="1">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a:noFill/>
                    </a:lnR>
                    <a:lnT>
                      <a:noFill/>
                    </a:lnT>
                    <a:lnB>
                      <a:noFill/>
                    </a:lnB>
                  </a:tcPr>
                </a:tc>
                <a:tc>
                  <a:txBody>
                    <a:bodyPr/>
                    <a:lstStyle/>
                    <a:p>
                      <a:pPr algn="ctr">
                        <a:lnSpc>
                          <a:spcPct val="115000"/>
                        </a:lnSpc>
                        <a:spcAft>
                          <a:spcPts val="0"/>
                        </a:spcAft>
                      </a:pPr>
                      <a:r>
                        <a:rPr lang="en-US" sz="1800">
                          <a:effectLst/>
                          <a:latin typeface="Calibri"/>
                          <a:ea typeface="Times New Roman"/>
                          <a:cs typeface="Arial"/>
                        </a:rPr>
                        <a:t> </a:t>
                      </a:r>
                      <a:endParaRPr lang="nl-NL" sz="1800">
                        <a:effectLst/>
                        <a:latin typeface="Calibri"/>
                        <a:ea typeface="Calibri"/>
                        <a:cs typeface="Times New Roman"/>
                      </a:endParaRPr>
                    </a:p>
                  </a:txBody>
                  <a:tcPr marL="44454" marR="44454" marT="0" marB="0" anchor="ctr">
                    <a:lnL>
                      <a:noFill/>
                    </a:lnL>
                    <a:lnR w="12700" cap="flat" cmpd="sng" algn="ctr">
                      <a:solidFill>
                        <a:srgbClr val="000000"/>
                      </a:solidFill>
                      <a:prstDash val="solid"/>
                      <a:round/>
                      <a:headEnd type="none" w="med" len="med"/>
                      <a:tailEnd type="none" w="med" len="med"/>
                    </a:lnR>
                    <a:lnT>
                      <a:noFill/>
                    </a:lnT>
                    <a:lnB>
                      <a:noFill/>
                    </a:lnB>
                  </a:tcPr>
                </a:tc>
              </a:tr>
              <a:tr h="315507">
                <a:tc>
                  <a:txBody>
                    <a:bodyPr/>
                    <a:lstStyle/>
                    <a:p>
                      <a:pPr>
                        <a:lnSpc>
                          <a:spcPct val="115000"/>
                        </a:lnSpc>
                        <a:spcAft>
                          <a:spcPts val="0"/>
                        </a:spcAft>
                      </a:pPr>
                      <a:endParaRPr lang="nl-NL" sz="1800" dirty="0">
                        <a:effectLst/>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00"/>
                    </a:solidFill>
                  </a:tcPr>
                </a:tc>
                <a:tc vMerge="1">
                  <a:txBody>
                    <a:bodyPr/>
                    <a:lstStyle/>
                    <a:p>
                      <a:endParaRPr lang="nl-NL"/>
                    </a:p>
                  </a:txBody>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Calibri"/>
                          <a:ea typeface="Times New Roman"/>
                          <a:cs typeface="Arial"/>
                        </a:rPr>
                        <a:t> </a:t>
                      </a:r>
                      <a:endParaRPr lang="nl-NL" sz="1800" dirty="0">
                        <a:effectLst/>
                        <a:latin typeface="Calibri"/>
                        <a:ea typeface="Calibri"/>
                        <a:cs typeface="Times New Roman"/>
                      </a:endParaRPr>
                    </a:p>
                  </a:txBody>
                  <a:tcPr marL="44454" marR="4445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971550" y="6308725"/>
            <a:ext cx="1944688"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5" name="Lijntoelichting 1 6"/>
          <p:cNvSpPr/>
          <p:nvPr/>
        </p:nvSpPr>
        <p:spPr>
          <a:xfrm>
            <a:off x="4211638" y="2565400"/>
            <a:ext cx="4071937" cy="3995738"/>
          </a:xfrm>
          <a:prstGeom prst="borderCallout1">
            <a:avLst>
              <a:gd name="adj1" fmla="val -917"/>
              <a:gd name="adj2" fmla="val 63834"/>
              <a:gd name="adj3" fmla="val -11922"/>
              <a:gd name="adj4" fmla="val 32232"/>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dirty="0">
                <a:solidFill>
                  <a:srgbClr val="000000"/>
                </a:solidFill>
              </a:rPr>
              <a:t>Gericht op gezonde mensen </a:t>
            </a:r>
          </a:p>
          <a:p>
            <a:pPr>
              <a:defRPr/>
            </a:pPr>
            <a:r>
              <a:rPr lang="nl-NL" sz="1800" dirty="0">
                <a:solidFill>
                  <a:srgbClr val="000000"/>
                </a:solidFill>
              </a:rPr>
              <a:t>(en hun omgeving)</a:t>
            </a:r>
          </a:p>
          <a:p>
            <a:pPr>
              <a:defRPr/>
            </a:pPr>
            <a:endParaRPr lang="nl-NL" sz="1800" dirty="0">
              <a:solidFill>
                <a:srgbClr val="000000"/>
              </a:solidFill>
            </a:endParaRPr>
          </a:p>
          <a:p>
            <a:pPr>
              <a:defRPr/>
            </a:pPr>
            <a:r>
              <a:rPr lang="nl-NL" sz="1800" b="1" dirty="0" err="1">
                <a:solidFill>
                  <a:srgbClr val="000000"/>
                </a:solidFill>
              </a:rPr>
              <a:t>Theorieen</a:t>
            </a:r>
            <a:r>
              <a:rPr lang="nl-NL" sz="1800" b="1" dirty="0">
                <a:solidFill>
                  <a:srgbClr val="000000"/>
                </a:solidFill>
              </a:rPr>
              <a:t> over o.a.:</a:t>
            </a:r>
          </a:p>
          <a:p>
            <a:pPr>
              <a:defRPr/>
            </a:pPr>
            <a:r>
              <a:rPr lang="nl-NL" sz="1800" dirty="0">
                <a:solidFill>
                  <a:srgbClr val="000000"/>
                </a:solidFill>
              </a:rPr>
              <a:t>Determinanten van gezondheid</a:t>
            </a:r>
          </a:p>
          <a:p>
            <a:pPr>
              <a:defRPr/>
            </a:pPr>
            <a:r>
              <a:rPr lang="nl-NL" sz="1800" dirty="0">
                <a:solidFill>
                  <a:srgbClr val="000000"/>
                </a:solidFill>
              </a:rPr>
              <a:t>Determinanten van gedrag</a:t>
            </a:r>
          </a:p>
          <a:p>
            <a:pPr>
              <a:defRPr/>
            </a:pPr>
            <a:r>
              <a:rPr lang="nl-NL" sz="1800" dirty="0" err="1">
                <a:solidFill>
                  <a:srgbClr val="000000"/>
                </a:solidFill>
              </a:rPr>
              <a:t>Beinvloedingsstrategieen</a:t>
            </a:r>
            <a:endParaRPr lang="nl-NL" sz="1800" dirty="0">
              <a:solidFill>
                <a:srgbClr val="000000"/>
              </a:solidFill>
            </a:endParaRPr>
          </a:p>
          <a:p>
            <a:pPr>
              <a:defRPr/>
            </a:pPr>
            <a:endParaRPr lang="nl-NL" sz="1800" dirty="0">
              <a:solidFill>
                <a:srgbClr val="000000"/>
              </a:solidFill>
            </a:endParaRPr>
          </a:p>
          <a:p>
            <a:pPr>
              <a:defRPr/>
            </a:pPr>
            <a:r>
              <a:rPr lang="nl-NL" sz="1800" b="1" dirty="0">
                <a:solidFill>
                  <a:srgbClr val="000000"/>
                </a:solidFill>
              </a:rPr>
              <a:t>Vaardigheden</a:t>
            </a:r>
            <a:endParaRPr lang="nl-NL" sz="1800" dirty="0">
              <a:solidFill>
                <a:srgbClr val="000000"/>
              </a:solidFill>
            </a:endParaRPr>
          </a:p>
          <a:p>
            <a:pPr>
              <a:defRPr/>
            </a:pPr>
            <a:r>
              <a:rPr lang="nl-NL" sz="1800" dirty="0">
                <a:solidFill>
                  <a:srgbClr val="000000"/>
                </a:solidFill>
              </a:rPr>
              <a:t>Theorie vertalen naar praktijk-  </a:t>
            </a:r>
          </a:p>
          <a:p>
            <a:pPr>
              <a:defRPr/>
            </a:pPr>
            <a:r>
              <a:rPr lang="nl-NL" sz="1800" dirty="0">
                <a:solidFill>
                  <a:srgbClr val="000000"/>
                </a:solidFill>
              </a:rPr>
              <a:t>     toepassingen</a:t>
            </a:r>
          </a:p>
          <a:p>
            <a:pPr>
              <a:defRPr/>
            </a:pPr>
            <a:r>
              <a:rPr lang="nl-NL" sz="1800" dirty="0">
                <a:solidFill>
                  <a:srgbClr val="000000"/>
                </a:solidFill>
              </a:rPr>
              <a:t>‘verkopen van je interventie’</a:t>
            </a:r>
          </a:p>
          <a:p>
            <a:pPr>
              <a:defRPr/>
            </a:pPr>
            <a:endParaRPr lang="nl-NL" sz="1800" dirty="0">
              <a:solidFill>
                <a:srgbClr val="000000"/>
              </a:solidFill>
            </a:endParaRPr>
          </a:p>
        </p:txBody>
      </p:sp>
    </p:spTree>
    <p:extLst>
      <p:ext uri="{BB962C8B-B14F-4D97-AF65-F5344CB8AC3E}">
        <p14:creationId xmlns:p14="http://schemas.microsoft.com/office/powerpoint/2010/main" val="13773080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bwMode="auto">
          <a:xfrm>
            <a:off x="900113" y="54927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NL" altLang="en-US" sz="4000" smtClean="0"/>
              <a:t>De Praktijkstage </a:t>
            </a:r>
          </a:p>
        </p:txBody>
      </p:sp>
      <p:sp>
        <p:nvSpPr>
          <p:cNvPr id="32771" name="Title 1"/>
          <p:cNvSpPr txBox="1">
            <a:spLocks/>
          </p:cNvSpPr>
          <p:nvPr/>
        </p:nvSpPr>
        <p:spPr bwMode="auto">
          <a:xfrm>
            <a:off x="900113" y="1916113"/>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altLang="en-US" sz="2800" b="1" u="sng" smtClean="0">
                <a:solidFill>
                  <a:srgbClr val="000000"/>
                </a:solidFill>
                <a:latin typeface="Arial Narrow" pitchFamily="34" charset="0"/>
                <a:ea typeface="+mn-ea"/>
                <a:cs typeface="+mn-cs"/>
              </a:rPr>
              <a:t>De stage </a:t>
            </a:r>
          </a:p>
          <a:p>
            <a:r>
              <a:rPr lang="nl-NL" altLang="en-US" sz="2500" b="1" smtClean="0">
                <a:solidFill>
                  <a:srgbClr val="000000"/>
                </a:solidFill>
                <a:latin typeface="Arial Narrow" pitchFamily="34" charset="0"/>
                <a:ea typeface="+mn-ea"/>
                <a:cs typeface="+mn-cs"/>
              </a:rPr>
              <a:t>-is optioneel</a:t>
            </a:r>
          </a:p>
          <a:p>
            <a:r>
              <a:rPr lang="nl-NL" altLang="en-US" sz="2500" b="1" smtClean="0">
                <a:solidFill>
                  <a:srgbClr val="000000"/>
                </a:solidFill>
                <a:latin typeface="Arial Narrow" pitchFamily="34" charset="0"/>
                <a:ea typeface="+mn-ea"/>
                <a:cs typeface="+mn-cs"/>
              </a:rPr>
              <a:t>-is in omvang 10 EC</a:t>
            </a:r>
          </a:p>
          <a:p>
            <a:r>
              <a:rPr lang="nl-NL" altLang="en-US" sz="2500" b="1" smtClean="0">
                <a:solidFill>
                  <a:srgbClr val="000000"/>
                </a:solidFill>
                <a:latin typeface="Arial Narrow" pitchFamily="34" charset="0"/>
                <a:ea typeface="+mn-ea"/>
                <a:cs typeface="+mn-cs"/>
              </a:rPr>
              <a:t>-kan onderdeel uitmaken van Masterthese (maar hoeft niet)</a:t>
            </a:r>
          </a:p>
          <a:p>
            <a:r>
              <a:rPr lang="nl-NL" altLang="en-US" sz="2500" b="1" smtClean="0">
                <a:solidFill>
                  <a:srgbClr val="000000"/>
                </a:solidFill>
                <a:latin typeface="Arial Narrow" pitchFamily="34" charset="0"/>
                <a:ea typeface="+mn-ea"/>
                <a:cs typeface="+mn-cs"/>
              </a:rPr>
              <a:t>-vindt plaats in blok 2</a:t>
            </a:r>
          </a:p>
          <a:p>
            <a:endParaRPr lang="nl-NL" altLang="en-US" sz="2500" b="1" smtClean="0">
              <a:solidFill>
                <a:srgbClr val="000000"/>
              </a:solidFill>
              <a:latin typeface="Arial Narrow" pitchFamily="34" charset="0"/>
              <a:ea typeface="+mn-ea"/>
              <a:cs typeface="+mn-cs"/>
            </a:endParaRPr>
          </a:p>
          <a:p>
            <a:r>
              <a:rPr lang="nl-NL" altLang="en-US" sz="2500" b="1" u="sng" smtClean="0">
                <a:solidFill>
                  <a:srgbClr val="000000"/>
                </a:solidFill>
                <a:latin typeface="Arial Narrow" pitchFamily="34" charset="0"/>
                <a:ea typeface="+mn-ea"/>
                <a:cs typeface="+mn-cs"/>
              </a:rPr>
              <a:t>Stageplaatsen</a:t>
            </a:r>
          </a:p>
          <a:p>
            <a:r>
              <a:rPr lang="nl-NL" altLang="en-US" sz="2500" b="1" smtClean="0">
                <a:solidFill>
                  <a:srgbClr val="000000"/>
                </a:solidFill>
                <a:latin typeface="Arial Narrow" pitchFamily="34" charset="0"/>
                <a:ea typeface="+mn-ea"/>
                <a:cs typeface="+mn-cs"/>
              </a:rPr>
              <a:t>-Worden (beperkt) aangeboden door de opleiding </a:t>
            </a:r>
          </a:p>
          <a:p>
            <a:r>
              <a:rPr lang="nl-NL" altLang="en-US" sz="2500" b="1" smtClean="0">
                <a:solidFill>
                  <a:srgbClr val="000000"/>
                </a:solidFill>
                <a:latin typeface="Arial Narrow" pitchFamily="34" charset="0"/>
                <a:ea typeface="+mn-ea"/>
                <a:cs typeface="+mn-cs"/>
              </a:rPr>
              <a:t>-Kun je evt zelf zoeken in overleg met stage-coordinator </a:t>
            </a:r>
          </a:p>
          <a:p>
            <a:endParaRPr lang="nl-NL" altLang="en-US" sz="2500" b="1" smtClean="0">
              <a:solidFill>
                <a:srgbClr val="000000"/>
              </a:solidFill>
              <a:latin typeface="Arial Narrow" pitchFamily="34" charset="0"/>
              <a:ea typeface="+mn-ea"/>
              <a:cs typeface="+mn-cs"/>
            </a:endParaRPr>
          </a:p>
        </p:txBody>
      </p:sp>
      <p:pic>
        <p:nvPicPr>
          <p:cNvPr id="3277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79968">
            <a:off x="6029325" y="284163"/>
            <a:ext cx="1952625" cy="2566987"/>
          </a:xfrm>
          <a:prstGeom prst="rect">
            <a:avLst/>
          </a:prstGeom>
          <a:solidFill>
            <a:schemeClr val="bg1"/>
          </a:solidFill>
          <a:ln w="9525">
            <a:solidFill>
              <a:schemeClr val="tx1"/>
            </a:solidFill>
            <a:miter lim="800000"/>
            <a:headEnd/>
            <a:tailEnd/>
          </a:ln>
        </p:spPr>
      </p:pic>
    </p:spTree>
    <p:extLst>
      <p:ext uri="{BB962C8B-B14F-4D97-AF65-F5344CB8AC3E}">
        <p14:creationId xmlns:p14="http://schemas.microsoft.com/office/powerpoint/2010/main" val="27692616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bwMode="auto">
          <a:xfrm>
            <a:off x="685800" y="1773238"/>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NL" altLang="en-US" smtClean="0"/>
              <a:t>Bestaat uit een “stageproduct”, bv </a:t>
            </a:r>
          </a:p>
        </p:txBody>
      </p:sp>
      <p:sp>
        <p:nvSpPr>
          <p:cNvPr id="33795" name="Subtitle 2"/>
          <p:cNvSpPr>
            <a:spLocks noGrp="1"/>
          </p:cNvSpPr>
          <p:nvPr>
            <p:ph type="subTitle" idx="1"/>
          </p:nvPr>
        </p:nvSpPr>
        <p:spPr>
          <a:xfrm>
            <a:off x="1403350" y="2351088"/>
            <a:ext cx="6400800" cy="1752600"/>
          </a:xfrm>
        </p:spPr>
        <p:txBody>
          <a:bodyPr/>
          <a:lstStyle/>
          <a:p>
            <a:pPr algn="l"/>
            <a:r>
              <a:rPr lang="nl-NL" altLang="en-US" smtClean="0"/>
              <a:t>Schrijven van een beleidsplan</a:t>
            </a:r>
          </a:p>
          <a:p>
            <a:pPr algn="l"/>
            <a:r>
              <a:rPr lang="nl-NL" altLang="en-US" smtClean="0"/>
              <a:t>Schrijven van adviesrapport of ‘factsheet’</a:t>
            </a:r>
          </a:p>
          <a:p>
            <a:pPr algn="l"/>
            <a:r>
              <a:rPr lang="nl-NL" altLang="en-US" smtClean="0"/>
              <a:t>Ontwerpen van een website, folder of handleiding</a:t>
            </a:r>
          </a:p>
          <a:p>
            <a:pPr algn="l"/>
            <a:r>
              <a:rPr lang="nl-NL" altLang="en-US" smtClean="0"/>
              <a:t>Ontwerpen van een training</a:t>
            </a:r>
          </a:p>
          <a:p>
            <a:pPr algn="l"/>
            <a:r>
              <a:rPr lang="nl-NL" altLang="en-US" smtClean="0"/>
              <a:t>Ontwerpen van een beoordelingsinstrument</a:t>
            </a:r>
          </a:p>
          <a:p>
            <a:endParaRPr lang="nl-NL" altLang="en-US" smtClean="0"/>
          </a:p>
        </p:txBody>
      </p:sp>
      <p:sp>
        <p:nvSpPr>
          <p:cNvPr id="33796" name="Title 1"/>
          <p:cNvSpPr txBox="1">
            <a:spLocks/>
          </p:cNvSpPr>
          <p:nvPr/>
        </p:nvSpPr>
        <p:spPr bwMode="auto">
          <a:xfrm>
            <a:off x="900113" y="54927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altLang="en-US" sz="4000" b="1" smtClean="0">
                <a:solidFill>
                  <a:srgbClr val="000000"/>
                </a:solidFill>
                <a:latin typeface="Arial Narrow" pitchFamily="34" charset="0"/>
                <a:ea typeface="+mn-ea"/>
                <a:cs typeface="+mn-cs"/>
              </a:rPr>
              <a:t>De Praktijkstage </a:t>
            </a:r>
          </a:p>
        </p:txBody>
      </p:sp>
      <p:sp>
        <p:nvSpPr>
          <p:cNvPr id="33797" name="Title 1"/>
          <p:cNvSpPr txBox="1">
            <a:spLocks/>
          </p:cNvSpPr>
          <p:nvPr/>
        </p:nvSpPr>
        <p:spPr bwMode="auto">
          <a:xfrm>
            <a:off x="611188" y="42926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altLang="en-US" sz="2500" b="1" smtClean="0">
                <a:solidFill>
                  <a:srgbClr val="000000"/>
                </a:solidFill>
                <a:latin typeface="Arial Narrow" pitchFamily="34" charset="0"/>
                <a:ea typeface="+mn-ea"/>
                <a:cs typeface="+mn-cs"/>
              </a:rPr>
              <a:t>En “neven-activiteiten”, bv </a:t>
            </a:r>
          </a:p>
        </p:txBody>
      </p:sp>
      <p:sp>
        <p:nvSpPr>
          <p:cNvPr id="33798" name="Subtitle 2"/>
          <p:cNvSpPr txBox="1">
            <a:spLocks/>
          </p:cNvSpPr>
          <p:nvPr/>
        </p:nvSpPr>
        <p:spPr bwMode="auto">
          <a:xfrm>
            <a:off x="1296988" y="4797425"/>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defTabSz="238125" eaLnBrk="0" hangingPunct="0">
              <a:defRPr>
                <a:solidFill>
                  <a:schemeClr val="tx1"/>
                </a:solidFill>
                <a:latin typeface="Arial" charset="0"/>
              </a:defRPr>
            </a:lvl1pPr>
            <a:lvl2pPr marL="742950" indent="-285750" defTabSz="238125" eaLnBrk="0" hangingPunct="0">
              <a:defRPr>
                <a:solidFill>
                  <a:schemeClr val="tx1"/>
                </a:solidFill>
                <a:latin typeface="Arial" charset="0"/>
              </a:defRPr>
            </a:lvl2pPr>
            <a:lvl3pPr marL="1143000" indent="-228600" defTabSz="238125" eaLnBrk="0" hangingPunct="0">
              <a:defRPr>
                <a:solidFill>
                  <a:schemeClr val="tx1"/>
                </a:solidFill>
                <a:latin typeface="Arial" charset="0"/>
              </a:defRPr>
            </a:lvl3pPr>
            <a:lvl4pPr marL="1600200" indent="-228600" defTabSz="238125" eaLnBrk="0" hangingPunct="0">
              <a:defRPr>
                <a:solidFill>
                  <a:schemeClr val="tx1"/>
                </a:solidFill>
                <a:latin typeface="Arial" charset="0"/>
              </a:defRPr>
            </a:lvl4pPr>
            <a:lvl5pPr marL="2057400" indent="-228600" defTabSz="238125" eaLnBrk="0" hangingPunct="0">
              <a:defRPr>
                <a:solidFill>
                  <a:schemeClr val="tx1"/>
                </a:solidFill>
                <a:latin typeface="Arial" charset="0"/>
              </a:defRPr>
            </a:lvl5pPr>
            <a:lvl6pPr marL="2514600" indent="-228600" defTabSz="238125" eaLnBrk="0" fontAlgn="base" hangingPunct="0">
              <a:spcBef>
                <a:spcPct val="0"/>
              </a:spcBef>
              <a:spcAft>
                <a:spcPct val="0"/>
              </a:spcAft>
              <a:defRPr>
                <a:solidFill>
                  <a:schemeClr val="tx1"/>
                </a:solidFill>
                <a:latin typeface="Arial" charset="0"/>
              </a:defRPr>
            </a:lvl6pPr>
            <a:lvl7pPr marL="2971800" indent="-228600" defTabSz="238125" eaLnBrk="0" fontAlgn="base" hangingPunct="0">
              <a:spcBef>
                <a:spcPct val="0"/>
              </a:spcBef>
              <a:spcAft>
                <a:spcPct val="0"/>
              </a:spcAft>
              <a:defRPr>
                <a:solidFill>
                  <a:schemeClr val="tx1"/>
                </a:solidFill>
                <a:latin typeface="Arial" charset="0"/>
              </a:defRPr>
            </a:lvl7pPr>
            <a:lvl8pPr marL="3429000" indent="-228600" defTabSz="238125" eaLnBrk="0" fontAlgn="base" hangingPunct="0">
              <a:spcBef>
                <a:spcPct val="0"/>
              </a:spcBef>
              <a:spcAft>
                <a:spcPct val="0"/>
              </a:spcAft>
              <a:defRPr>
                <a:solidFill>
                  <a:schemeClr val="tx1"/>
                </a:solidFill>
                <a:latin typeface="Arial" charset="0"/>
              </a:defRPr>
            </a:lvl8pPr>
            <a:lvl9pPr marL="3886200" indent="-228600" defTabSz="238125" eaLnBrk="0" fontAlgn="base" hangingPunct="0">
              <a:spcBef>
                <a:spcPct val="0"/>
              </a:spcBef>
              <a:spcAft>
                <a:spcPct val="0"/>
              </a:spcAft>
              <a:defRPr>
                <a:solidFill>
                  <a:schemeClr val="tx1"/>
                </a:solidFill>
                <a:latin typeface="Arial" charset="0"/>
              </a:defRPr>
            </a:lvl9pPr>
          </a:lstStyle>
          <a:p>
            <a:pPr>
              <a:lnSpc>
                <a:spcPts val="2500"/>
              </a:lnSpc>
              <a:spcBef>
                <a:spcPct val="20000"/>
              </a:spcBef>
              <a:buFont typeface="Wingdings" pitchFamily="2" charset="2"/>
              <a:buNone/>
            </a:pPr>
            <a:r>
              <a:rPr lang="nl-NL" altLang="en-US" sz="1800" smtClean="0">
                <a:solidFill>
                  <a:srgbClr val="000000"/>
                </a:solidFill>
                <a:ea typeface="+mn-ea"/>
                <a:cs typeface="+mn-cs"/>
              </a:rPr>
              <a:t>Bijwonen van vergaderingen</a:t>
            </a:r>
          </a:p>
          <a:p>
            <a:pPr>
              <a:lnSpc>
                <a:spcPts val="2500"/>
              </a:lnSpc>
              <a:spcBef>
                <a:spcPct val="20000"/>
              </a:spcBef>
              <a:buFont typeface="Wingdings" pitchFamily="2" charset="2"/>
              <a:buNone/>
            </a:pPr>
            <a:r>
              <a:rPr lang="nl-NL" altLang="en-US" sz="1800" smtClean="0">
                <a:solidFill>
                  <a:srgbClr val="000000"/>
                </a:solidFill>
                <a:ea typeface="+mn-ea"/>
                <a:cs typeface="+mn-cs"/>
              </a:rPr>
              <a:t>Bijwonen van bijscholing of onderwijsmomenten</a:t>
            </a:r>
          </a:p>
          <a:p>
            <a:pPr>
              <a:lnSpc>
                <a:spcPts val="2500"/>
              </a:lnSpc>
              <a:spcBef>
                <a:spcPct val="20000"/>
              </a:spcBef>
              <a:buFont typeface="Wingdings" pitchFamily="2" charset="2"/>
              <a:buNone/>
            </a:pPr>
            <a:r>
              <a:rPr lang="nl-NL" altLang="en-US" sz="1800" smtClean="0">
                <a:solidFill>
                  <a:srgbClr val="000000"/>
                </a:solidFill>
                <a:ea typeface="+mn-ea"/>
                <a:cs typeface="+mn-cs"/>
              </a:rPr>
              <a:t>Verzorgen van materiaal voor een training of workshop</a:t>
            </a:r>
          </a:p>
          <a:p>
            <a:pPr>
              <a:lnSpc>
                <a:spcPts val="2500"/>
              </a:lnSpc>
              <a:spcBef>
                <a:spcPct val="20000"/>
              </a:spcBef>
              <a:buFont typeface="Wingdings" pitchFamily="2" charset="2"/>
              <a:buNone/>
            </a:pPr>
            <a:r>
              <a:rPr lang="nl-NL" altLang="en-US" sz="1800" smtClean="0">
                <a:solidFill>
                  <a:srgbClr val="000000"/>
                </a:solidFill>
                <a:ea typeface="+mn-ea"/>
                <a:cs typeface="+mn-cs"/>
              </a:rPr>
              <a:t>Testen van (nieuwe) producten of instrumenten</a:t>
            </a:r>
          </a:p>
        </p:txBody>
      </p:sp>
      <p:sp>
        <p:nvSpPr>
          <p:cNvPr id="9" name="Rectangle 8"/>
          <p:cNvSpPr/>
          <p:nvPr/>
        </p:nvSpPr>
        <p:spPr>
          <a:xfrm>
            <a:off x="971550" y="6381750"/>
            <a:ext cx="2232025" cy="287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Tree>
    <p:extLst>
      <p:ext uri="{BB962C8B-B14F-4D97-AF65-F5344CB8AC3E}">
        <p14:creationId xmlns:p14="http://schemas.microsoft.com/office/powerpoint/2010/main" val="36295432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1082675" y="500063"/>
            <a:ext cx="7775575" cy="733425"/>
          </a:xfrm>
        </p:spPr>
        <p:txBody>
          <a:bodyPr/>
          <a:lstStyle/>
          <a:p>
            <a:pPr eaLnBrk="1" hangingPunct="1">
              <a:defRPr/>
            </a:pPr>
            <a:r>
              <a:rPr lang="nl-NL" dirty="0" smtClean="0"/>
              <a:t>Voorbeelden van Stages</a:t>
            </a:r>
            <a:endParaRPr lang="nl-NL" dirty="0"/>
          </a:p>
        </p:txBody>
      </p:sp>
      <p:sp>
        <p:nvSpPr>
          <p:cNvPr id="34819" name="AutoShape 4" descr="http://www.roessingh.nl/%20images/stories/logo/logo_rrd.jpg%20"/>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smtClean="0">
              <a:solidFill>
                <a:srgbClr val="000000"/>
              </a:solidFill>
              <a:ea typeface="+mn-ea"/>
              <a:cs typeface="+mn-cs"/>
            </a:endParaRPr>
          </a:p>
        </p:txBody>
      </p:sp>
      <p:sp>
        <p:nvSpPr>
          <p:cNvPr id="34820" name="TextBox 2"/>
          <p:cNvSpPr txBox="1">
            <a:spLocks noChangeArrowheads="1"/>
          </p:cNvSpPr>
          <p:nvPr/>
        </p:nvSpPr>
        <p:spPr bwMode="auto">
          <a:xfrm>
            <a:off x="3832225" y="2882900"/>
            <a:ext cx="3903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Ongewenst Zwanger… wat nu? </a:t>
            </a:r>
          </a:p>
          <a:p>
            <a:pPr eaLnBrk="1" hangingPunct="1"/>
            <a:r>
              <a:rPr lang="nl-NL" altLang="en-US" sz="1800" smtClean="0">
                <a:solidFill>
                  <a:srgbClr val="000000"/>
                </a:solidFill>
                <a:ea typeface="+mn-ea"/>
                <a:cs typeface="+mn-cs"/>
              </a:rPr>
              <a:t>evaluatie online begeleidingsmodule</a:t>
            </a:r>
          </a:p>
        </p:txBody>
      </p:sp>
      <p:sp>
        <p:nvSpPr>
          <p:cNvPr id="34821" name="TextBox 17"/>
          <p:cNvSpPr txBox="1">
            <a:spLocks noChangeArrowheads="1"/>
          </p:cNvSpPr>
          <p:nvPr/>
        </p:nvSpPr>
        <p:spPr bwMode="auto">
          <a:xfrm>
            <a:off x="3811588" y="1935163"/>
            <a:ext cx="5186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Online begeleiding partners van Kankerpatienten</a:t>
            </a:r>
          </a:p>
        </p:txBody>
      </p:sp>
      <p:sp>
        <p:nvSpPr>
          <p:cNvPr id="34822" name="TextBox 18"/>
          <p:cNvSpPr txBox="1">
            <a:spLocks noChangeArrowheads="1"/>
          </p:cNvSpPr>
          <p:nvPr/>
        </p:nvSpPr>
        <p:spPr bwMode="auto">
          <a:xfrm>
            <a:off x="3863975" y="3933825"/>
            <a:ext cx="4543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Inventarisatie eHealth interventies in de </a:t>
            </a:r>
          </a:p>
          <a:p>
            <a:pPr eaLnBrk="1" hangingPunct="1"/>
            <a:r>
              <a:rPr lang="nl-NL" altLang="en-US" sz="1800" smtClean="0">
                <a:solidFill>
                  <a:srgbClr val="000000"/>
                </a:solidFill>
                <a:ea typeface="+mn-ea"/>
                <a:cs typeface="+mn-cs"/>
              </a:rPr>
              <a:t>			langdurige zorg</a:t>
            </a:r>
          </a:p>
        </p:txBody>
      </p:sp>
      <p:sp>
        <p:nvSpPr>
          <p:cNvPr id="34823" name="TextBox 19"/>
          <p:cNvSpPr txBox="1">
            <a:spLocks noChangeArrowheads="1"/>
          </p:cNvSpPr>
          <p:nvPr/>
        </p:nvSpPr>
        <p:spPr bwMode="auto">
          <a:xfrm>
            <a:off x="1182688" y="4976813"/>
            <a:ext cx="775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			Assisteer bij ontwikkeling eHealth Interventies</a:t>
            </a:r>
          </a:p>
        </p:txBody>
      </p:sp>
      <p:sp>
        <p:nvSpPr>
          <p:cNvPr id="34824" name="TextBox 20"/>
          <p:cNvSpPr txBox="1">
            <a:spLocks noChangeArrowheads="1"/>
          </p:cNvSpPr>
          <p:nvPr/>
        </p:nvSpPr>
        <p:spPr bwMode="auto">
          <a:xfrm>
            <a:off x="3992563" y="5913438"/>
            <a:ext cx="500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Assisteer bij de ontwikkeling van een online begeleidingsmodule voor jonge mantelzorgers</a:t>
            </a:r>
          </a:p>
        </p:txBody>
      </p:sp>
      <p:sp>
        <p:nvSpPr>
          <p:cNvPr id="4" name="Rectangle 3"/>
          <p:cNvSpPr/>
          <p:nvPr/>
        </p:nvSpPr>
        <p:spPr>
          <a:xfrm>
            <a:off x="1035050" y="6376988"/>
            <a:ext cx="1952625"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pic>
        <p:nvPicPr>
          <p:cNvPr id="348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50" y="5815013"/>
            <a:ext cx="2670175"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4976813"/>
            <a:ext cx="12382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8" name="Picture 9" descr="Zorginstituut Nederland"/>
          <p:cNvPicPr>
            <a:picLocks noChangeAspect="1" noChangeArrowheads="1"/>
          </p:cNvPicPr>
          <p:nvPr/>
        </p:nvPicPr>
        <p:blipFill>
          <a:blip r:embed="rId4">
            <a:extLst>
              <a:ext uri="{28A0092B-C50C-407E-A947-70E740481C1C}">
                <a14:useLocalDpi xmlns:a14="http://schemas.microsoft.com/office/drawing/2010/main" val="0"/>
              </a:ext>
            </a:extLst>
          </a:blip>
          <a:srcRect l="43478" r="14191"/>
          <a:stretch>
            <a:fillRect/>
          </a:stretch>
        </p:blipFill>
        <p:spPr bwMode="auto">
          <a:xfrm>
            <a:off x="936625" y="3751263"/>
            <a:ext cx="20161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781300"/>
            <a:ext cx="2162175"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0" name="AutoShape 12" descr="Afbeeldingsresultaat voor universiteit Twente logo"/>
          <p:cNvSpPr>
            <a:spLocks noChangeAspect="1" noChangeArrowheads="1"/>
          </p:cNvSpPr>
          <p:nvPr/>
        </p:nvSpPr>
        <p:spPr bwMode="auto">
          <a:xfrm>
            <a:off x="155575" y="-5715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smtClean="0">
              <a:solidFill>
                <a:srgbClr val="000000"/>
              </a:solidFill>
              <a:ea typeface="+mn-ea"/>
              <a:cs typeface="+mn-cs"/>
            </a:endParaRPr>
          </a:p>
        </p:txBody>
      </p:sp>
      <p:pic>
        <p:nvPicPr>
          <p:cNvPr id="3483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 y="1628775"/>
            <a:ext cx="1798638" cy="13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2" name="TextBox 29"/>
          <p:cNvSpPr txBox="1">
            <a:spLocks noChangeArrowheads="1"/>
          </p:cNvSpPr>
          <p:nvPr/>
        </p:nvSpPr>
        <p:spPr bwMode="auto">
          <a:xfrm>
            <a:off x="3811588" y="2259013"/>
            <a:ext cx="496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Meehelpen vormgeven vaardighedenonderwijs</a:t>
            </a:r>
          </a:p>
        </p:txBody>
      </p:sp>
    </p:spTree>
    <p:extLst>
      <p:ext uri="{BB962C8B-B14F-4D97-AF65-F5344CB8AC3E}">
        <p14:creationId xmlns:p14="http://schemas.microsoft.com/office/powerpoint/2010/main" val="2461399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11188" y="620713"/>
            <a:ext cx="8075612" cy="796925"/>
          </a:xfrm>
        </p:spPr>
        <p:txBody>
          <a:bodyPr/>
          <a:lstStyle/>
          <a:p>
            <a:pPr eaLnBrk="1" hangingPunct="1"/>
            <a:r>
              <a:rPr lang="nl-NL" sz="2400" smtClean="0"/>
              <a:t>Effecten op slachtoffers:</a:t>
            </a:r>
            <a:br>
              <a:rPr lang="nl-NL" sz="2400" smtClean="0"/>
            </a:br>
            <a:r>
              <a:rPr lang="nl-NL" sz="2400" smtClean="0"/>
              <a:t>Angst voor de dader(s) 	</a:t>
            </a:r>
          </a:p>
        </p:txBody>
      </p:sp>
      <p:sp>
        <p:nvSpPr>
          <p:cNvPr id="9219" name="Text Box 6"/>
          <p:cNvSpPr txBox="1">
            <a:spLocks noChangeArrowheads="1"/>
          </p:cNvSpPr>
          <p:nvPr/>
        </p:nvSpPr>
        <p:spPr bwMode="auto">
          <a:xfrm>
            <a:off x="1403350" y="3429000"/>
            <a:ext cx="1058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 Redelijk -</a:t>
            </a:r>
          </a:p>
        </p:txBody>
      </p:sp>
      <p:sp>
        <p:nvSpPr>
          <p:cNvPr id="9220" name="Text Box 7"/>
          <p:cNvSpPr txBox="1">
            <a:spLocks noChangeArrowheads="1"/>
          </p:cNvSpPr>
          <p:nvPr/>
        </p:nvSpPr>
        <p:spPr bwMode="auto">
          <a:xfrm>
            <a:off x="755650" y="4149725"/>
            <a:ext cx="1766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Een klein beetje -</a:t>
            </a:r>
          </a:p>
        </p:txBody>
      </p:sp>
      <p:sp>
        <p:nvSpPr>
          <p:cNvPr id="9221" name="Text Box 8"/>
          <p:cNvSpPr txBox="1">
            <a:spLocks noChangeArrowheads="1"/>
          </p:cNvSpPr>
          <p:nvPr/>
        </p:nvSpPr>
        <p:spPr bwMode="auto">
          <a:xfrm>
            <a:off x="971550" y="4797425"/>
            <a:ext cx="1493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Helemaal niet -</a:t>
            </a:r>
          </a:p>
        </p:txBody>
      </p:sp>
      <p:sp>
        <p:nvSpPr>
          <p:cNvPr id="9222" name="Line 13"/>
          <p:cNvSpPr>
            <a:spLocks noChangeShapeType="1"/>
          </p:cNvSpPr>
          <p:nvPr/>
        </p:nvSpPr>
        <p:spPr bwMode="auto">
          <a:xfrm>
            <a:off x="611188" y="1484313"/>
            <a:ext cx="77771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aphicFrame>
        <p:nvGraphicFramePr>
          <p:cNvPr id="9223" name="Object 17"/>
          <p:cNvGraphicFramePr>
            <a:graphicFrameLocks noGrp="1" noChangeAspect="1"/>
          </p:cNvGraphicFramePr>
          <p:nvPr>
            <p:ph idx="1"/>
          </p:nvPr>
        </p:nvGraphicFramePr>
        <p:xfrm>
          <a:off x="2411413" y="1989138"/>
          <a:ext cx="5818187" cy="3529012"/>
        </p:xfrm>
        <a:graphic>
          <a:graphicData uri="http://schemas.openxmlformats.org/presentationml/2006/ole">
            <mc:AlternateContent xmlns:mc="http://schemas.openxmlformats.org/markup-compatibility/2006">
              <mc:Choice xmlns:v="urn:schemas-microsoft-com:vml" Requires="v">
                <p:oleObj spid="_x0000_s9271" r:id="rId4" imgW="5816088" imgH="3529890" progId="Excel.Chart.8">
                  <p:embed/>
                </p:oleObj>
              </mc:Choice>
              <mc:Fallback>
                <p:oleObj r:id="rId4" imgW="5816088" imgH="3529890" progId="Excel.Chart.8">
                  <p:embed/>
                  <p:pic>
                    <p:nvPicPr>
                      <p:cNvPr id="0" name="Object 1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1989138"/>
                        <a:ext cx="5818187"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224" name="Text Box 19"/>
          <p:cNvSpPr txBox="1">
            <a:spLocks noChangeArrowheads="1"/>
          </p:cNvSpPr>
          <p:nvPr/>
        </p:nvSpPr>
        <p:spPr bwMode="auto">
          <a:xfrm>
            <a:off x="1403350" y="2060575"/>
            <a:ext cx="1028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Heel erg -</a:t>
            </a:r>
          </a:p>
        </p:txBody>
      </p:sp>
      <p:sp>
        <p:nvSpPr>
          <p:cNvPr id="9225" name="Text Box 20"/>
          <p:cNvSpPr txBox="1">
            <a:spLocks noChangeArrowheads="1"/>
          </p:cNvSpPr>
          <p:nvPr/>
        </p:nvSpPr>
        <p:spPr bwMode="auto">
          <a:xfrm>
            <a:off x="1331913" y="2781300"/>
            <a:ext cx="12239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Behoorlijk -</a:t>
            </a:r>
          </a:p>
        </p:txBody>
      </p:sp>
      <p:sp>
        <p:nvSpPr>
          <p:cNvPr id="9226" name="Text Box 21"/>
          <p:cNvSpPr txBox="1">
            <a:spLocks noChangeArrowheads="1"/>
          </p:cNvSpPr>
          <p:nvPr/>
        </p:nvSpPr>
        <p:spPr bwMode="auto">
          <a:xfrm>
            <a:off x="395288" y="6092825"/>
            <a:ext cx="8497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400">
                <a:solidFill>
                  <a:schemeClr val="tx1"/>
                </a:solidFill>
              </a:rPr>
              <a:t>Items: 	- “Bent u bang voor de dader?”</a:t>
            </a:r>
          </a:p>
          <a:p>
            <a:pPr eaLnBrk="1" hangingPunct="1"/>
            <a:r>
              <a:rPr lang="en-US" sz="1400">
                <a:solidFill>
                  <a:schemeClr val="tx1"/>
                </a:solidFill>
              </a:rPr>
              <a:t>	- “Wordt u angstig als u aan de dader denkt?”  </a:t>
            </a:r>
            <a:endParaRPr lang="nl-NL" sz="1400">
              <a:solidFill>
                <a:schemeClr val="tx1"/>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bwMode="auto">
          <a:xfrm>
            <a:off x="900113" y="54927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NL" altLang="en-US" sz="4000" smtClean="0"/>
              <a:t>De Afstudeeropdracht </a:t>
            </a:r>
          </a:p>
        </p:txBody>
      </p:sp>
      <p:sp>
        <p:nvSpPr>
          <p:cNvPr id="358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58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5845" name="Title 1"/>
          <p:cNvSpPr txBox="1">
            <a:spLocks/>
          </p:cNvSpPr>
          <p:nvPr/>
        </p:nvSpPr>
        <p:spPr bwMode="auto">
          <a:xfrm>
            <a:off x="900113" y="1916113"/>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nl-NL" altLang="en-US" sz="2500" b="1" smtClean="0">
                <a:solidFill>
                  <a:srgbClr val="000000"/>
                </a:solidFill>
                <a:latin typeface="Arial Narrow" pitchFamily="34" charset="0"/>
                <a:ea typeface="+mn-ea"/>
                <a:cs typeface="+mn-cs"/>
              </a:rPr>
              <a:t>- is verplicht</a:t>
            </a:r>
          </a:p>
          <a:p>
            <a:r>
              <a:rPr lang="nl-NL" altLang="en-US" sz="2500" b="1" smtClean="0">
                <a:solidFill>
                  <a:srgbClr val="000000"/>
                </a:solidFill>
                <a:latin typeface="Arial Narrow" pitchFamily="34" charset="0"/>
                <a:ea typeface="+mn-ea"/>
                <a:cs typeface="+mn-cs"/>
              </a:rPr>
              <a:t>- is in omvang 30EC, óf  25EC (i.c.m. stage)</a:t>
            </a:r>
          </a:p>
          <a:p>
            <a:r>
              <a:rPr lang="nl-NL" altLang="en-US" sz="2500" b="1" smtClean="0">
                <a:solidFill>
                  <a:srgbClr val="000000"/>
                </a:solidFill>
                <a:latin typeface="Arial Narrow" pitchFamily="34" charset="0"/>
                <a:ea typeface="+mn-ea"/>
                <a:cs typeface="+mn-cs"/>
              </a:rPr>
              <a:t>- vindt plaats vanaf blok 2</a:t>
            </a:r>
          </a:p>
          <a:p>
            <a:endParaRPr lang="nl-NL" altLang="en-US" sz="2500" b="1" u="sng" smtClean="0">
              <a:solidFill>
                <a:srgbClr val="000000"/>
              </a:solidFill>
              <a:latin typeface="Arial Narrow" pitchFamily="34" charset="0"/>
              <a:ea typeface="+mn-ea"/>
              <a:cs typeface="+mn-cs"/>
            </a:endParaRPr>
          </a:p>
          <a:p>
            <a:endParaRPr lang="nl-NL" altLang="en-US" sz="2500" b="1" smtClean="0">
              <a:solidFill>
                <a:srgbClr val="000000"/>
              </a:solidFill>
              <a:latin typeface="Arial Narrow" pitchFamily="34" charset="0"/>
              <a:ea typeface="+mn-ea"/>
              <a:cs typeface="+mn-cs"/>
            </a:endParaRPr>
          </a:p>
          <a:p>
            <a:r>
              <a:rPr lang="nl-NL" altLang="en-US" sz="2500" b="1" smtClean="0">
                <a:solidFill>
                  <a:srgbClr val="000000"/>
                </a:solidFill>
                <a:latin typeface="Arial Narrow" pitchFamily="34" charset="0"/>
                <a:ea typeface="+mn-ea"/>
                <a:cs typeface="+mn-cs"/>
              </a:rPr>
              <a:t>Voorbeelden van afstudeeropdrachten (zie afstudeerweb)</a:t>
            </a:r>
          </a:p>
        </p:txBody>
      </p:sp>
    </p:spTree>
    <p:extLst>
      <p:ext uri="{BB962C8B-B14F-4D97-AF65-F5344CB8AC3E}">
        <p14:creationId xmlns:p14="http://schemas.microsoft.com/office/powerpoint/2010/main" val="11847508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1082675" y="500063"/>
            <a:ext cx="7775575" cy="733425"/>
          </a:xfrm>
        </p:spPr>
        <p:txBody>
          <a:bodyPr/>
          <a:lstStyle/>
          <a:p>
            <a:pPr eaLnBrk="1" hangingPunct="1">
              <a:defRPr/>
            </a:pPr>
            <a:r>
              <a:rPr lang="nl-NL" dirty="0" smtClean="0"/>
              <a:t>Voorbeelden van afstudeeropdrachten</a:t>
            </a:r>
            <a:endParaRPr lang="nl-NL" dirty="0"/>
          </a:p>
        </p:txBody>
      </p:sp>
      <p:sp>
        <p:nvSpPr>
          <p:cNvPr id="36867" name="Text Box 58"/>
          <p:cNvSpPr txBox="1">
            <a:spLocks noChangeArrowheads="1"/>
          </p:cNvSpPr>
          <p:nvPr/>
        </p:nvSpPr>
        <p:spPr bwMode="auto">
          <a:xfrm>
            <a:off x="1331913" y="4252913"/>
            <a:ext cx="688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	Kunnen we dmv beloningen jongeren stimuleren minder </a:t>
            </a:r>
          </a:p>
          <a:p>
            <a:pPr eaLnBrk="1" hangingPunct="1"/>
            <a:r>
              <a:rPr lang="nl-NL" altLang="en-US" sz="1800" smtClean="0">
                <a:solidFill>
                  <a:srgbClr val="000000"/>
                </a:solidFill>
                <a:ea typeface="+mn-ea"/>
                <a:cs typeface="+mn-cs"/>
              </a:rPr>
              <a:t>					alcohol te drinken?</a:t>
            </a:r>
          </a:p>
        </p:txBody>
      </p:sp>
      <p:sp>
        <p:nvSpPr>
          <p:cNvPr id="36868" name="Text Box 60"/>
          <p:cNvSpPr txBox="1">
            <a:spLocks noChangeArrowheads="1"/>
          </p:cNvSpPr>
          <p:nvPr/>
        </p:nvSpPr>
        <p:spPr bwMode="auto">
          <a:xfrm>
            <a:off x="1071563" y="1928813"/>
            <a:ext cx="7199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	 Behoeftes van reumapatienten ten aanzien van een online </a:t>
            </a:r>
          </a:p>
          <a:p>
            <a:pPr eaLnBrk="1" hangingPunct="1"/>
            <a:r>
              <a:rPr lang="nl-NL" altLang="en-US" sz="1800" smtClean="0">
                <a:solidFill>
                  <a:srgbClr val="000000"/>
                </a:solidFill>
                <a:ea typeface="+mn-ea"/>
                <a:cs typeface="+mn-cs"/>
              </a:rPr>
              <a:t>	  patienten-portaal?</a:t>
            </a:r>
          </a:p>
        </p:txBody>
      </p:sp>
      <p:sp>
        <p:nvSpPr>
          <p:cNvPr id="36869" name="Text Box 61"/>
          <p:cNvSpPr txBox="1">
            <a:spLocks noChangeArrowheads="1"/>
          </p:cNvSpPr>
          <p:nvPr/>
        </p:nvSpPr>
        <p:spPr bwMode="auto">
          <a:xfrm>
            <a:off x="2171700" y="3055938"/>
            <a:ext cx="6972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Kunnen we patient-veiligheid bevorderen door patiënten méér te</a:t>
            </a:r>
          </a:p>
          <a:p>
            <a:pPr eaLnBrk="1" hangingPunct="1"/>
            <a:r>
              <a:rPr lang="nl-NL" altLang="en-US" sz="1800" smtClean="0">
                <a:solidFill>
                  <a:srgbClr val="000000"/>
                </a:solidFill>
                <a:ea typeface="+mn-ea"/>
                <a:cs typeface="+mn-cs"/>
              </a:rPr>
              <a:t>   betrekken bij de zorg?		(de “Eye-Pad”)</a:t>
            </a:r>
          </a:p>
        </p:txBody>
      </p:sp>
      <p:sp>
        <p:nvSpPr>
          <p:cNvPr id="36870" name="Text Box 61"/>
          <p:cNvSpPr txBox="1">
            <a:spLocks noChangeArrowheads="1"/>
          </p:cNvSpPr>
          <p:nvPr/>
        </p:nvSpPr>
        <p:spPr bwMode="auto">
          <a:xfrm>
            <a:off x="1071563" y="5734050"/>
            <a:ext cx="78216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	    Werkt bewegingsbiofeedback bij de vermindering van </a:t>
            </a:r>
          </a:p>
          <a:p>
            <a:pPr eaLnBrk="1" hangingPunct="1"/>
            <a:r>
              <a:rPr lang="nl-NL" altLang="en-US" sz="1800" smtClean="0">
                <a:solidFill>
                  <a:srgbClr val="000000"/>
                </a:solidFill>
                <a:ea typeface="+mn-ea"/>
                <a:cs typeface="+mn-cs"/>
              </a:rPr>
              <a:t>			pijn bij fibromyalgie?</a:t>
            </a:r>
          </a:p>
        </p:txBody>
      </p:sp>
      <p:pic>
        <p:nvPicPr>
          <p:cNvPr id="36871" name="Picture 10" descr="logo Medisch Spectrum Twente, locatie Ensche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785938"/>
            <a:ext cx="13573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AutoShape 4" descr="http://www.roessingh.nl/%20images/stories/logo/logo_rrd.jpg%20"/>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smtClean="0">
              <a:solidFill>
                <a:srgbClr val="000000"/>
              </a:solidFill>
              <a:ea typeface="+mn-ea"/>
              <a:cs typeface="+mn-cs"/>
            </a:endParaRPr>
          </a:p>
        </p:txBody>
      </p:sp>
      <p:sp>
        <p:nvSpPr>
          <p:cNvPr id="36873" name="Text Box 58"/>
          <p:cNvSpPr txBox="1">
            <a:spLocks noChangeArrowheads="1"/>
          </p:cNvSpPr>
          <p:nvPr/>
        </p:nvSpPr>
        <p:spPr bwMode="auto">
          <a:xfrm>
            <a:off x="1357313" y="5013325"/>
            <a:ext cx="673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	Waarom laten MSM zich wel/niet online testen op HIV?</a:t>
            </a:r>
          </a:p>
        </p:txBody>
      </p:sp>
      <p:pic>
        <p:nvPicPr>
          <p:cNvPr id="36874" name="Picture 15" descr="Bekijk de afbeelding op ware groot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5084763"/>
            <a:ext cx="1304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6" descr="Bekijk de afbeelding op ware groott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5718175"/>
            <a:ext cx="137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5" descr="Tactus">
            <a:hlinkClick r:id="rId7" tooltip="Tactus Hom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375" y="4254500"/>
            <a:ext cx="14239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1563" y="6480175"/>
            <a:ext cx="1771650" cy="188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pic>
        <p:nvPicPr>
          <p:cNvPr id="36878"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625" y="2959100"/>
            <a:ext cx="19970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6452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1082675" y="500063"/>
            <a:ext cx="7775575" cy="733425"/>
          </a:xfrm>
        </p:spPr>
        <p:txBody>
          <a:bodyPr/>
          <a:lstStyle/>
          <a:p>
            <a:pPr eaLnBrk="1" hangingPunct="1">
              <a:defRPr/>
            </a:pPr>
            <a:r>
              <a:rPr lang="nl-NL" dirty="0" smtClean="0"/>
              <a:t>Waar zou je kunnen gaan werken?</a:t>
            </a:r>
            <a:endParaRPr lang="nl-NL" dirty="0"/>
          </a:p>
        </p:txBody>
      </p:sp>
      <p:sp>
        <p:nvSpPr>
          <p:cNvPr id="20" name="Tijdelijke aanduiding voor tekst 19"/>
          <p:cNvSpPr>
            <a:spLocks noGrp="1"/>
          </p:cNvSpPr>
          <p:nvPr>
            <p:ph type="body" sz="quarter" idx="14"/>
          </p:nvPr>
        </p:nvSpPr>
        <p:spPr>
          <a:xfrm>
            <a:off x="1082675" y="1227138"/>
            <a:ext cx="7775575" cy="285750"/>
          </a:xfrm>
        </p:spPr>
        <p:txBody>
          <a:bodyPr/>
          <a:lstStyle/>
          <a:p>
            <a:pPr eaLnBrk="1" hangingPunct="1">
              <a:defRPr/>
            </a:pPr>
            <a:r>
              <a:rPr lang="nl-NL" cap="none" smtClean="0"/>
              <a:t>De Nederlandse Gezondheidsbevorderende instituten (GBI’s)</a:t>
            </a:r>
          </a:p>
        </p:txBody>
      </p:sp>
      <p:pic>
        <p:nvPicPr>
          <p:cNvPr id="8"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1789113"/>
            <a:ext cx="341788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VC_logo"/>
          <p:cNvPicPr>
            <a:picLocks noChangeAspect="1" noChangeArrowheads="1"/>
          </p:cNvPicPr>
          <p:nvPr/>
        </p:nvPicPr>
        <p:blipFill>
          <a:blip r:embed="rId3">
            <a:extLst>
              <a:ext uri="{28A0092B-C50C-407E-A947-70E740481C1C}">
                <a14:useLocalDpi xmlns:a14="http://schemas.microsoft.com/office/drawing/2010/main" val="0"/>
              </a:ext>
            </a:extLst>
          </a:blip>
          <a:srcRect t="7353" b="2942"/>
          <a:stretch>
            <a:fillRect/>
          </a:stretch>
        </p:blipFill>
        <p:spPr bwMode="auto">
          <a:xfrm>
            <a:off x="5791200" y="1714500"/>
            <a:ext cx="3352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NISB_kl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3429000"/>
            <a:ext cx="19050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visual_logo_CV">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44675"/>
          <a:stretch>
            <a:fillRect/>
          </a:stretch>
        </p:blipFill>
        <p:spPr bwMode="auto">
          <a:xfrm>
            <a:off x="785813" y="1785938"/>
            <a:ext cx="12192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show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4316413"/>
            <a:ext cx="2819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rng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038" y="3802063"/>
            <a:ext cx="188595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logo_325">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0788" y="5876925"/>
            <a:ext cx="2209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logo-Schor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579120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Kenniscentrum Overgewicht">
            <a:hlinkClick r:id="rId13" tooltip="Kenniscentrum Overgewich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2590800"/>
            <a:ext cx="53625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088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par>
                                <p:cTn id="29" presetID="3"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blinds(horizontal)">
                                      <p:cBhvr>
                                        <p:cTn id="3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1082675" y="500063"/>
            <a:ext cx="7775575" cy="733425"/>
          </a:xfrm>
        </p:spPr>
        <p:txBody>
          <a:bodyPr/>
          <a:lstStyle/>
          <a:p>
            <a:pPr eaLnBrk="1" hangingPunct="1">
              <a:defRPr/>
            </a:pPr>
            <a:r>
              <a:rPr lang="nl-NL" dirty="0" smtClean="0"/>
              <a:t>Waar zou je kunnen gaan werken?</a:t>
            </a:r>
            <a:endParaRPr lang="nl-NL" dirty="0"/>
          </a:p>
        </p:txBody>
      </p:sp>
      <p:sp>
        <p:nvSpPr>
          <p:cNvPr id="20" name="Tijdelijke aanduiding voor tekst 19"/>
          <p:cNvSpPr>
            <a:spLocks noGrp="1"/>
          </p:cNvSpPr>
          <p:nvPr>
            <p:ph type="body" sz="quarter" idx="14"/>
          </p:nvPr>
        </p:nvSpPr>
        <p:spPr>
          <a:xfrm>
            <a:off x="1082675" y="1227138"/>
            <a:ext cx="7775575" cy="285750"/>
          </a:xfrm>
        </p:spPr>
        <p:txBody>
          <a:bodyPr/>
          <a:lstStyle/>
          <a:p>
            <a:pPr eaLnBrk="1" hangingPunct="1">
              <a:defRPr/>
            </a:pPr>
            <a:r>
              <a:rPr lang="nl-NL" dirty="0" smtClean="0"/>
              <a:t>Andere relevante instellingen</a:t>
            </a:r>
            <a:endParaRPr lang="nl-NL" dirty="0"/>
          </a:p>
        </p:txBody>
      </p:sp>
      <p:pic>
        <p:nvPicPr>
          <p:cNvPr id="38916" name="Picture 2" descr="ggdnederland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773238"/>
            <a:ext cx="20986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2565400"/>
            <a:ext cx="10302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4" descr="postbus 51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437063"/>
            <a:ext cx="7778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5" descr="home_titel_pg.gif (1660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068638"/>
            <a:ext cx="35988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0" name="Group 10"/>
          <p:cNvGrpSpPr>
            <a:grpSpLocks/>
          </p:cNvGrpSpPr>
          <p:nvPr/>
        </p:nvGrpSpPr>
        <p:grpSpPr bwMode="auto">
          <a:xfrm>
            <a:off x="585788" y="2879725"/>
            <a:ext cx="0" cy="0"/>
            <a:chOff x="585788" y="2879725"/>
            <a:chExt cx="0" cy="0"/>
          </a:xfrm>
        </p:grpSpPr>
        <p:sp>
          <p:nvSpPr>
            <p:cNvPr id="38946" name="Rectangle 11"/>
            <p:cNvSpPr>
              <a:spLocks noChangeArrowheads="1"/>
            </p:cNvSpPr>
            <p:nvPr/>
          </p:nvSpPr>
          <p:spPr bwMode="auto">
            <a:xfrm>
              <a:off x="0" y="0"/>
              <a:ext cx="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smtClean="0">
                <a:solidFill>
                  <a:srgbClr val="000000"/>
                </a:solidFill>
                <a:ea typeface="+mn-ea"/>
                <a:cs typeface="+mn-cs"/>
              </a:endParaRPr>
            </a:p>
          </p:txBody>
        </p:sp>
        <p:grpSp>
          <p:nvGrpSpPr>
            <p:cNvPr id="38947" name="Group 12"/>
            <p:cNvGrpSpPr>
              <a:grpSpLocks/>
            </p:cNvGrpSpPr>
            <p:nvPr/>
          </p:nvGrpSpPr>
          <p:grpSpPr bwMode="auto">
            <a:xfrm>
              <a:off x="0" y="0"/>
              <a:ext cx="0" cy="0"/>
              <a:chOff x="0" y="0"/>
              <a:chExt cx="0" cy="0"/>
            </a:xfrm>
          </p:grpSpPr>
          <p:sp>
            <p:nvSpPr>
              <p:cNvPr id="38948" name="Rectangle 13"/>
              <p:cNvSpPr>
                <a:spLocks noChangeArrowheads="1"/>
              </p:cNvSpPr>
              <p:nvPr/>
            </p:nvSpPr>
            <p:spPr bwMode="auto">
              <a:xfrm>
                <a:off x="0" y="0"/>
                <a:ext cx="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smtClean="0">
                  <a:solidFill>
                    <a:srgbClr val="000000"/>
                  </a:solidFill>
                  <a:ea typeface="+mn-ea"/>
                  <a:cs typeface="+mn-cs"/>
                </a:endParaRPr>
              </a:p>
            </p:txBody>
          </p:sp>
          <p:sp>
            <p:nvSpPr>
              <p:cNvPr id="38949" name="Rectangle 14"/>
              <p:cNvSpPr>
                <a:spLocks noChangeArrowheads="1"/>
              </p:cNvSpPr>
              <p:nvPr/>
            </p:nvSpPr>
            <p:spPr bwMode="auto">
              <a:xfrm>
                <a:off x="0" y="0"/>
                <a:ext cx="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smtClean="0">
                  <a:solidFill>
                    <a:srgbClr val="000000"/>
                  </a:solidFill>
                  <a:ea typeface="+mn-ea"/>
                  <a:cs typeface="+mn-cs"/>
                </a:endParaRPr>
              </a:p>
            </p:txBody>
          </p:sp>
        </p:grpSp>
      </p:grpSp>
      <p:pic>
        <p:nvPicPr>
          <p:cNvPr id="38921" name="Picture 15" descr="Logo-reeks_oud&gt;nieuw">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l="66698" b="13124"/>
          <a:stretch>
            <a:fillRect/>
          </a:stretch>
        </p:blipFill>
        <p:spPr bwMode="auto">
          <a:xfrm>
            <a:off x="6000750" y="5929313"/>
            <a:ext cx="26114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6" descr="aidsfond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3789363"/>
            <a:ext cx="1023937"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9" descr="naar intro">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3124200"/>
            <a:ext cx="121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20" descr="naar intro">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3124200"/>
            <a:ext cx="121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22" descr="3vo-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388" y="5516563"/>
            <a:ext cx="23050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23" desc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01013" y="4868863"/>
            <a:ext cx="733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24" descr="reumalogobi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4525" y="5157788"/>
            <a:ext cx="216376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26" descr="Nederlands Jeugdinstituut">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4250" y="3057525"/>
            <a:ext cx="20955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9" name="Picture 29" descr="Word-NJiLogoGroo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00338" y="3644900"/>
            <a:ext cx="1905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0" name="Picture 31" descr="logo%20ZonMw"/>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9750" y="3716338"/>
            <a:ext cx="2043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10" descr="logo Medisch Spectrum Twente, locatie Ensched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32363" y="2276475"/>
            <a:ext cx="1428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2" name="Text Box 21"/>
          <p:cNvSpPr txBox="1">
            <a:spLocks noChangeArrowheads="1"/>
          </p:cNvSpPr>
          <p:nvPr/>
        </p:nvSpPr>
        <p:spPr bwMode="auto">
          <a:xfrm>
            <a:off x="4716463" y="1916113"/>
            <a:ext cx="179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u="sng" smtClean="0">
                <a:solidFill>
                  <a:srgbClr val="000000"/>
                </a:solidFill>
                <a:ea typeface="+mn-ea"/>
                <a:cs typeface="+mn-cs"/>
              </a:rPr>
              <a:t>Ziekenhuizen</a:t>
            </a:r>
          </a:p>
        </p:txBody>
      </p:sp>
      <p:pic>
        <p:nvPicPr>
          <p:cNvPr id="38933" name="Picture 8" descr="logo_npc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71875" y="1785938"/>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4" descr="showimag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15250" y="714375"/>
            <a:ext cx="1428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11" descr="medicinfo_130x6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929063" y="6000750"/>
            <a:ext cx="13239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6" name="Picture 12" descr="fc-new-13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86063" y="5391150"/>
            <a:ext cx="13239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7" name="Text Box 18"/>
          <p:cNvSpPr txBox="1">
            <a:spLocks noChangeArrowheads="1"/>
          </p:cNvSpPr>
          <p:nvPr/>
        </p:nvSpPr>
        <p:spPr bwMode="auto">
          <a:xfrm>
            <a:off x="2643188" y="5929313"/>
            <a:ext cx="1404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b="1" u="sng" smtClean="0">
                <a:solidFill>
                  <a:srgbClr val="000000"/>
                </a:solidFill>
                <a:ea typeface="+mn-ea"/>
                <a:cs typeface="+mn-cs"/>
              </a:rPr>
              <a:t>Bedrijven </a:t>
            </a:r>
          </a:p>
        </p:txBody>
      </p:sp>
      <p:pic>
        <p:nvPicPr>
          <p:cNvPr id="38938" name="Picture 33" descr="Bekijk de afbeelding op ware groott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03350" y="4581525"/>
            <a:ext cx="13938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9" name="Picture 35" descr="tactus_logo"/>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87900" y="3357563"/>
            <a:ext cx="216058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0" name="Picture 38"/>
          <p:cNvPicPr>
            <a:picLocks noChangeAspect="1" noChangeArrowheads="1"/>
          </p:cNvPicPr>
          <p:nvPr/>
        </p:nvPicPr>
        <p:blipFill>
          <a:blip r:embed="rId28">
            <a:extLst>
              <a:ext uri="{28A0092B-C50C-407E-A947-70E740481C1C}">
                <a14:useLocalDpi xmlns:a14="http://schemas.microsoft.com/office/drawing/2010/main" val="0"/>
              </a:ext>
            </a:extLst>
          </a:blip>
          <a:srcRect l="732" t="11003" r="69759" b="80130"/>
          <a:stretch>
            <a:fillRect/>
          </a:stretch>
        </p:blipFill>
        <p:spPr bwMode="auto">
          <a:xfrm>
            <a:off x="4859338" y="4076700"/>
            <a:ext cx="28781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1" name="Picture 6" descr="http://www.huiselijkgeweld.nl/foto/logo/Movisie-logo-rgb.jpg">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819400" y="4492625"/>
            <a:ext cx="22193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2" name="Picture 37" descr="http://www.rehabilitatiecongres.nl/img/phrenos.png">
            <a:hlinkClick r:id="rId31"/>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71550" y="4186238"/>
            <a:ext cx="10287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Picture 3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9863" y="1660525"/>
            <a:ext cx="26765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44" name="Picture 6" descr="Nivel"/>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195513" y="1916113"/>
            <a:ext cx="13477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5" name="Picture 36"/>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048125" y="2751138"/>
            <a:ext cx="10668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2872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82675" y="500063"/>
            <a:ext cx="7775575" cy="733425"/>
          </a:xfrm>
        </p:spPr>
        <p:txBody>
          <a:bodyPr/>
          <a:lstStyle/>
          <a:p>
            <a:pPr>
              <a:defRPr/>
            </a:pPr>
            <a:r>
              <a:rPr lang="nl-NL" dirty="0" smtClean="0"/>
              <a:t>Alumni</a:t>
            </a:r>
            <a:endParaRPr lang="nl-NL" dirty="0"/>
          </a:p>
        </p:txBody>
      </p:sp>
      <p:sp>
        <p:nvSpPr>
          <p:cNvPr id="3" name="Text Placeholder 2"/>
          <p:cNvSpPr>
            <a:spLocks noGrp="1"/>
          </p:cNvSpPr>
          <p:nvPr>
            <p:ph type="body" sz="quarter" idx="14"/>
          </p:nvPr>
        </p:nvSpPr>
        <p:spPr>
          <a:xfrm>
            <a:off x="1082675" y="1227138"/>
            <a:ext cx="7775575" cy="285750"/>
          </a:xfrm>
        </p:spPr>
        <p:txBody>
          <a:bodyPr/>
          <a:lstStyle/>
          <a:p>
            <a:pPr>
              <a:defRPr/>
            </a:pPr>
            <a:r>
              <a:rPr lang="nl-NL" dirty="0" smtClean="0"/>
              <a:t>onderzoek</a:t>
            </a:r>
            <a:endParaRPr lang="nl-NL" dirty="0"/>
          </a:p>
        </p:txBody>
      </p:sp>
      <p:sp>
        <p:nvSpPr>
          <p:cNvPr id="39940" name="TextBox 7"/>
          <p:cNvSpPr txBox="1">
            <a:spLocks noChangeArrowheads="1"/>
          </p:cNvSpPr>
          <p:nvPr/>
        </p:nvSpPr>
        <p:spPr bwMode="auto">
          <a:xfrm>
            <a:off x="2051050" y="2398713"/>
            <a:ext cx="25669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Juliane Menting:	</a:t>
            </a:r>
          </a:p>
          <a:p>
            <a:pPr eaLnBrk="1" hangingPunct="1"/>
            <a:r>
              <a:rPr lang="nl-NL" altLang="en-US" sz="1800" smtClean="0">
                <a:solidFill>
                  <a:srgbClr val="000000"/>
                </a:solidFill>
                <a:ea typeface="+mn-ea"/>
                <a:cs typeface="+mn-cs"/>
              </a:rPr>
              <a:t>Radboud Ziekenhuis</a:t>
            </a:r>
          </a:p>
          <a:p>
            <a:pPr eaLnBrk="1" hangingPunct="1"/>
            <a:r>
              <a:rPr lang="nl-NL" altLang="en-US" sz="1600" i="1" smtClean="0">
                <a:solidFill>
                  <a:srgbClr val="000000"/>
                </a:solidFill>
                <a:ea typeface="+mn-ea"/>
                <a:cs typeface="+mn-cs"/>
              </a:rPr>
              <a:t>Vermoeidheid bij Diabetes</a:t>
            </a:r>
          </a:p>
          <a:p>
            <a:pPr eaLnBrk="1" hangingPunct="1"/>
            <a:endParaRPr lang="nl-NL" altLang="en-US" sz="1800" smtClean="0">
              <a:solidFill>
                <a:srgbClr val="000000"/>
              </a:solidFill>
              <a:ea typeface="+mn-ea"/>
              <a:cs typeface="+mn-cs"/>
            </a:endParaRPr>
          </a:p>
        </p:txBody>
      </p:sp>
      <p:pic>
        <p:nvPicPr>
          <p:cNvPr id="3994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429000"/>
            <a:ext cx="10001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TextBox 9"/>
          <p:cNvSpPr txBox="1">
            <a:spLocks noChangeArrowheads="1"/>
          </p:cNvSpPr>
          <p:nvPr/>
        </p:nvSpPr>
        <p:spPr bwMode="auto">
          <a:xfrm>
            <a:off x="2135188" y="3768725"/>
            <a:ext cx="36607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Lonneke Lenferink</a:t>
            </a:r>
          </a:p>
          <a:p>
            <a:pPr eaLnBrk="1" hangingPunct="1"/>
            <a:r>
              <a:rPr lang="nl-NL" altLang="en-US" sz="1800" smtClean="0">
                <a:solidFill>
                  <a:srgbClr val="000000"/>
                </a:solidFill>
                <a:ea typeface="+mn-ea"/>
                <a:cs typeface="+mn-cs"/>
              </a:rPr>
              <a:t>RUG-Groningen</a:t>
            </a:r>
          </a:p>
          <a:p>
            <a:pPr eaLnBrk="1" hangingPunct="1"/>
            <a:r>
              <a:rPr lang="nl-NL" altLang="en-US" sz="1600" i="1" smtClean="0">
                <a:solidFill>
                  <a:srgbClr val="000000"/>
                </a:solidFill>
                <a:ea typeface="+mn-ea"/>
                <a:cs typeface="+mn-cs"/>
              </a:rPr>
              <a:t>Psychische gevolgen </a:t>
            </a:r>
          </a:p>
          <a:p>
            <a:pPr eaLnBrk="1" hangingPunct="1"/>
            <a:r>
              <a:rPr lang="nl-NL" altLang="en-US" sz="1600" i="1" smtClean="0">
                <a:solidFill>
                  <a:srgbClr val="000000"/>
                </a:solidFill>
                <a:ea typeface="+mn-ea"/>
                <a:cs typeface="+mn-cs"/>
              </a:rPr>
              <a:t>    van ‘vermissingen’</a:t>
            </a:r>
          </a:p>
        </p:txBody>
      </p:sp>
      <p:pic>
        <p:nvPicPr>
          <p:cNvPr id="39943" name="Picture 2"/>
          <p:cNvPicPr>
            <a:picLocks noChangeAspect="1" noChangeArrowheads="1"/>
          </p:cNvPicPr>
          <p:nvPr/>
        </p:nvPicPr>
        <p:blipFill>
          <a:blip r:embed="rId3">
            <a:extLst>
              <a:ext uri="{28A0092B-C50C-407E-A947-70E740481C1C}">
                <a14:useLocalDpi xmlns:a14="http://schemas.microsoft.com/office/drawing/2010/main" val="0"/>
              </a:ext>
            </a:extLst>
          </a:blip>
          <a:srcRect t="-3004" b="19167"/>
          <a:stretch>
            <a:fillRect/>
          </a:stretch>
        </p:blipFill>
        <p:spPr bwMode="auto">
          <a:xfrm>
            <a:off x="971550" y="4895850"/>
            <a:ext cx="1000125"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TextBox 12"/>
          <p:cNvSpPr txBox="1">
            <a:spLocks noChangeArrowheads="1"/>
          </p:cNvSpPr>
          <p:nvPr/>
        </p:nvSpPr>
        <p:spPr bwMode="auto">
          <a:xfrm>
            <a:off x="2135188" y="5202238"/>
            <a:ext cx="37068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Annelieke Pasma:	</a:t>
            </a:r>
          </a:p>
          <a:p>
            <a:pPr eaLnBrk="1" hangingPunct="1"/>
            <a:r>
              <a:rPr lang="nl-NL" altLang="en-US" sz="1800" smtClean="0">
                <a:solidFill>
                  <a:srgbClr val="000000"/>
                </a:solidFill>
                <a:ea typeface="+mn-ea"/>
                <a:cs typeface="+mn-cs"/>
              </a:rPr>
              <a:t>Erasmus MC</a:t>
            </a:r>
          </a:p>
          <a:p>
            <a:pPr eaLnBrk="1" hangingPunct="1"/>
            <a:r>
              <a:rPr lang="nl-NL" altLang="en-US" sz="1600" i="1" smtClean="0">
                <a:solidFill>
                  <a:srgbClr val="000000"/>
                </a:solidFill>
                <a:ea typeface="+mn-ea"/>
                <a:cs typeface="+mn-cs"/>
              </a:rPr>
              <a:t>Therapie(on)trouw bij reuma-medicatie</a:t>
            </a:r>
          </a:p>
        </p:txBody>
      </p:sp>
      <p:pic>
        <p:nvPicPr>
          <p:cNvPr id="399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5" y="3429000"/>
            <a:ext cx="9302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6" name="Rectangle 4"/>
          <p:cNvSpPr>
            <a:spLocks noChangeArrowheads="1"/>
          </p:cNvSpPr>
          <p:nvPr/>
        </p:nvSpPr>
        <p:spPr bwMode="auto">
          <a:xfrm>
            <a:off x="7038975" y="3681413"/>
            <a:ext cx="2087563"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Kei Long Cheung </a:t>
            </a:r>
          </a:p>
          <a:p>
            <a:pPr eaLnBrk="1" hangingPunct="1"/>
            <a:r>
              <a:rPr lang="nl-NL" altLang="en-US" sz="1800" smtClean="0">
                <a:solidFill>
                  <a:srgbClr val="000000"/>
                </a:solidFill>
                <a:ea typeface="+mn-ea"/>
                <a:cs typeface="+mn-cs"/>
              </a:rPr>
              <a:t>Univ. Maastricht</a:t>
            </a:r>
          </a:p>
          <a:p>
            <a:pPr eaLnBrk="1" hangingPunct="1"/>
            <a:r>
              <a:rPr lang="nl-NL" altLang="en-US" sz="1600" i="1" smtClean="0">
                <a:solidFill>
                  <a:srgbClr val="000000"/>
                </a:solidFill>
                <a:ea typeface="+mn-ea"/>
                <a:cs typeface="+mn-cs"/>
              </a:rPr>
              <a:t>Stoppen met roken interventies</a:t>
            </a:r>
          </a:p>
        </p:txBody>
      </p:sp>
      <p:pic>
        <p:nvPicPr>
          <p:cNvPr id="39947" name="Picture 6"/>
          <p:cNvPicPr>
            <a:picLocks noChangeAspect="1" noChangeArrowheads="1"/>
          </p:cNvPicPr>
          <p:nvPr/>
        </p:nvPicPr>
        <p:blipFill>
          <a:blip r:embed="rId5">
            <a:extLst>
              <a:ext uri="{28A0092B-C50C-407E-A947-70E740481C1C}">
                <a14:useLocalDpi xmlns:a14="http://schemas.microsoft.com/office/drawing/2010/main" val="0"/>
              </a:ext>
            </a:extLst>
          </a:blip>
          <a:srcRect l="10403" t="2" r="8867" b="1044"/>
          <a:stretch>
            <a:fillRect/>
          </a:stretch>
        </p:blipFill>
        <p:spPr bwMode="auto">
          <a:xfrm>
            <a:off x="6443663" y="4968875"/>
            <a:ext cx="1006475"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8" name="Rectangle 17"/>
          <p:cNvSpPr>
            <a:spLocks noChangeArrowheads="1"/>
          </p:cNvSpPr>
          <p:nvPr/>
        </p:nvSpPr>
        <p:spPr bwMode="auto">
          <a:xfrm>
            <a:off x="7380288" y="5556250"/>
            <a:ext cx="1911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Sara Kedzia</a:t>
            </a:r>
          </a:p>
          <a:p>
            <a:pPr eaLnBrk="1" hangingPunct="1"/>
            <a:r>
              <a:rPr lang="nl-NL" altLang="en-US" sz="1800" smtClean="0">
                <a:solidFill>
                  <a:srgbClr val="000000"/>
                </a:solidFill>
                <a:ea typeface="+mn-ea"/>
                <a:cs typeface="+mn-cs"/>
              </a:rPr>
              <a:t>Swiss Institute</a:t>
            </a:r>
          </a:p>
          <a:p>
            <a:pPr eaLnBrk="1" hangingPunct="1"/>
            <a:r>
              <a:rPr lang="nl-NL" altLang="en-US" sz="1800" smtClean="0">
                <a:solidFill>
                  <a:srgbClr val="000000"/>
                </a:solidFill>
                <a:ea typeface="+mn-ea"/>
                <a:cs typeface="+mn-cs"/>
              </a:rPr>
              <a:t>for tropical &amp;</a:t>
            </a:r>
          </a:p>
          <a:p>
            <a:pPr eaLnBrk="1" hangingPunct="1"/>
            <a:r>
              <a:rPr lang="nl-NL" altLang="en-US" sz="1800" smtClean="0">
                <a:solidFill>
                  <a:srgbClr val="000000"/>
                </a:solidFill>
                <a:ea typeface="+mn-ea"/>
                <a:cs typeface="+mn-cs"/>
              </a:rPr>
              <a:t>Public health </a:t>
            </a:r>
          </a:p>
        </p:txBody>
      </p:sp>
      <p:pic>
        <p:nvPicPr>
          <p:cNvPr id="39949" name="Picture 7"/>
          <p:cNvPicPr>
            <a:picLocks noChangeAspect="1" noChangeArrowheads="1"/>
          </p:cNvPicPr>
          <p:nvPr/>
        </p:nvPicPr>
        <p:blipFill>
          <a:blip r:embed="rId6">
            <a:extLst>
              <a:ext uri="{28A0092B-C50C-407E-A947-70E740481C1C}">
                <a14:useLocalDpi xmlns:a14="http://schemas.microsoft.com/office/drawing/2010/main" val="0"/>
              </a:ext>
            </a:extLst>
          </a:blip>
          <a:srcRect l="11902" r="7370"/>
          <a:stretch>
            <a:fillRect/>
          </a:stretch>
        </p:blipFill>
        <p:spPr bwMode="auto">
          <a:xfrm>
            <a:off x="971550" y="1917700"/>
            <a:ext cx="100012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3" y="1922463"/>
            <a:ext cx="10001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51" name="Rectangle 4"/>
          <p:cNvSpPr>
            <a:spLocks noChangeArrowheads="1"/>
          </p:cNvSpPr>
          <p:nvPr/>
        </p:nvSpPr>
        <p:spPr bwMode="auto">
          <a:xfrm>
            <a:off x="6516688" y="2392363"/>
            <a:ext cx="2774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Fabiola Muller</a:t>
            </a:r>
          </a:p>
          <a:p>
            <a:pPr eaLnBrk="1" hangingPunct="1"/>
            <a:r>
              <a:rPr lang="nl-NL" altLang="en-US" sz="1800" smtClean="0">
                <a:solidFill>
                  <a:srgbClr val="000000"/>
                </a:solidFill>
                <a:ea typeface="+mn-ea"/>
                <a:cs typeface="+mn-cs"/>
              </a:rPr>
              <a:t>UMC-Groningen</a:t>
            </a:r>
          </a:p>
          <a:p>
            <a:pPr eaLnBrk="1" hangingPunct="1"/>
            <a:r>
              <a:rPr lang="nl-NL" altLang="en-US" sz="1600" i="1" smtClean="0">
                <a:solidFill>
                  <a:srgbClr val="000000"/>
                </a:solidFill>
                <a:ea typeface="+mn-ea"/>
                <a:cs typeface="+mn-cs"/>
              </a:rPr>
              <a:t>Couples coping with cancer</a:t>
            </a:r>
          </a:p>
        </p:txBody>
      </p:sp>
    </p:spTree>
    <p:extLst>
      <p:ext uri="{BB962C8B-B14F-4D97-AF65-F5344CB8AC3E}">
        <p14:creationId xmlns:p14="http://schemas.microsoft.com/office/powerpoint/2010/main" val="18633978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82675" y="500063"/>
            <a:ext cx="7775575" cy="733425"/>
          </a:xfrm>
        </p:spPr>
        <p:txBody>
          <a:bodyPr/>
          <a:lstStyle/>
          <a:p>
            <a:pPr>
              <a:defRPr/>
            </a:pPr>
            <a:r>
              <a:rPr lang="nl-NL" dirty="0" smtClean="0"/>
              <a:t>Alumni</a:t>
            </a:r>
            <a:endParaRPr lang="nl-NL" dirty="0"/>
          </a:p>
        </p:txBody>
      </p:sp>
      <p:sp>
        <p:nvSpPr>
          <p:cNvPr id="3" name="Text Placeholder 2"/>
          <p:cNvSpPr>
            <a:spLocks noGrp="1"/>
          </p:cNvSpPr>
          <p:nvPr>
            <p:ph type="body" sz="quarter" idx="14"/>
          </p:nvPr>
        </p:nvSpPr>
        <p:spPr>
          <a:xfrm>
            <a:off x="1082675" y="1227138"/>
            <a:ext cx="7775575" cy="285750"/>
          </a:xfrm>
        </p:spPr>
        <p:txBody>
          <a:bodyPr/>
          <a:lstStyle/>
          <a:p>
            <a:pPr>
              <a:defRPr/>
            </a:pPr>
            <a:r>
              <a:rPr lang="nl-NL" dirty="0" smtClean="0"/>
              <a:t>overig</a:t>
            </a:r>
            <a:endParaRPr lang="nl-NL" dirty="0"/>
          </a:p>
        </p:txBody>
      </p:sp>
      <p:sp>
        <p:nvSpPr>
          <p:cNvPr id="40964" name="TextBox 7"/>
          <p:cNvSpPr txBox="1">
            <a:spLocks noChangeArrowheads="1"/>
          </p:cNvSpPr>
          <p:nvPr/>
        </p:nvSpPr>
        <p:spPr bwMode="auto">
          <a:xfrm>
            <a:off x="2124075" y="2398713"/>
            <a:ext cx="3684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Janne de Kan</a:t>
            </a:r>
          </a:p>
          <a:p>
            <a:pPr eaLnBrk="1" hangingPunct="1"/>
            <a:r>
              <a:rPr lang="nl-NL" altLang="en-US" sz="1800" smtClean="0">
                <a:solidFill>
                  <a:srgbClr val="000000"/>
                </a:solidFill>
                <a:ea typeface="+mn-ea"/>
                <a:cs typeface="+mn-cs"/>
              </a:rPr>
              <a:t>Hogeschool  InHolland</a:t>
            </a:r>
          </a:p>
          <a:p>
            <a:pPr eaLnBrk="1" hangingPunct="1"/>
            <a:r>
              <a:rPr lang="nl-NL" altLang="en-US" sz="1800" smtClean="0">
                <a:solidFill>
                  <a:srgbClr val="000000"/>
                </a:solidFill>
                <a:ea typeface="+mn-ea"/>
                <a:cs typeface="+mn-cs"/>
              </a:rPr>
              <a:t>Docent Gezondheidspsychologie</a:t>
            </a:r>
          </a:p>
        </p:txBody>
      </p:sp>
      <p:pic>
        <p:nvPicPr>
          <p:cNvPr id="4096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3429000"/>
            <a:ext cx="98425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TextBox 14"/>
          <p:cNvSpPr txBox="1">
            <a:spLocks noChangeArrowheads="1"/>
          </p:cNvSpPr>
          <p:nvPr/>
        </p:nvSpPr>
        <p:spPr bwMode="auto">
          <a:xfrm>
            <a:off x="2095500" y="3992563"/>
            <a:ext cx="355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Heleen Melissant</a:t>
            </a:r>
          </a:p>
          <a:p>
            <a:pPr eaLnBrk="1" hangingPunct="1"/>
            <a:r>
              <a:rPr lang="nl-NL" altLang="en-US" sz="1800" smtClean="0">
                <a:solidFill>
                  <a:srgbClr val="000000"/>
                </a:solidFill>
                <a:ea typeface="+mn-ea"/>
                <a:cs typeface="+mn-cs"/>
              </a:rPr>
              <a:t>VU-MC</a:t>
            </a:r>
          </a:p>
          <a:p>
            <a:pPr eaLnBrk="1" hangingPunct="1"/>
            <a:r>
              <a:rPr lang="nl-NL" altLang="en-US" sz="1800" smtClean="0">
                <a:solidFill>
                  <a:srgbClr val="000000"/>
                </a:solidFill>
                <a:ea typeface="+mn-ea"/>
                <a:cs typeface="+mn-cs"/>
              </a:rPr>
              <a:t>Projectcoordinator Onco-kompas</a:t>
            </a:r>
          </a:p>
        </p:txBody>
      </p:sp>
      <p:sp>
        <p:nvSpPr>
          <p:cNvPr id="40967" name="TextBox 16"/>
          <p:cNvSpPr txBox="1">
            <a:spLocks noChangeArrowheads="1"/>
          </p:cNvSpPr>
          <p:nvPr/>
        </p:nvSpPr>
        <p:spPr bwMode="auto">
          <a:xfrm>
            <a:off x="2124075" y="5445125"/>
            <a:ext cx="3057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Martine Fledderus</a:t>
            </a:r>
          </a:p>
          <a:p>
            <a:pPr eaLnBrk="1" hangingPunct="1"/>
            <a:r>
              <a:rPr lang="nl-NL" altLang="en-US" sz="1800" smtClean="0">
                <a:solidFill>
                  <a:srgbClr val="000000"/>
                </a:solidFill>
                <a:ea typeface="+mn-ea"/>
                <a:cs typeface="+mn-cs"/>
              </a:rPr>
              <a:t>Tactus verslavingszorg</a:t>
            </a:r>
          </a:p>
          <a:p>
            <a:pPr eaLnBrk="1" hangingPunct="1"/>
            <a:r>
              <a:rPr lang="nl-NL" altLang="en-US" sz="1800" smtClean="0">
                <a:solidFill>
                  <a:srgbClr val="000000"/>
                </a:solidFill>
                <a:ea typeface="+mn-ea"/>
                <a:cs typeface="+mn-cs"/>
              </a:rPr>
              <a:t>Beleidsmedewerker Ehealth</a:t>
            </a:r>
          </a:p>
        </p:txBody>
      </p:sp>
      <p:pic>
        <p:nvPicPr>
          <p:cNvPr id="40968" name="Picture 8"/>
          <p:cNvPicPr>
            <a:picLocks noChangeAspect="1" noChangeArrowheads="1"/>
          </p:cNvPicPr>
          <p:nvPr/>
        </p:nvPicPr>
        <p:blipFill>
          <a:blip r:embed="rId3">
            <a:extLst>
              <a:ext uri="{28A0092B-C50C-407E-A947-70E740481C1C}">
                <a14:useLocalDpi xmlns:a14="http://schemas.microsoft.com/office/drawing/2010/main" val="0"/>
              </a:ext>
            </a:extLst>
          </a:blip>
          <a:srcRect l="2" r="18739"/>
          <a:stretch>
            <a:fillRect/>
          </a:stretch>
        </p:blipFill>
        <p:spPr bwMode="auto">
          <a:xfrm>
            <a:off x="979488" y="2073275"/>
            <a:ext cx="984250" cy="121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9" name="Picture 9"/>
          <p:cNvPicPr>
            <a:picLocks noChangeAspect="1" noChangeArrowheads="1"/>
          </p:cNvPicPr>
          <p:nvPr/>
        </p:nvPicPr>
        <p:blipFill>
          <a:blip r:embed="rId4">
            <a:extLst>
              <a:ext uri="{28A0092B-C50C-407E-A947-70E740481C1C}">
                <a14:useLocalDpi xmlns:a14="http://schemas.microsoft.com/office/drawing/2010/main" val="0"/>
              </a:ext>
            </a:extLst>
          </a:blip>
          <a:srcRect l="4555" r="15816"/>
          <a:stretch>
            <a:fillRect/>
          </a:stretch>
        </p:blipFill>
        <p:spPr bwMode="auto">
          <a:xfrm>
            <a:off x="5808663" y="2008188"/>
            <a:ext cx="1081087"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70" name="Rectangle 6"/>
          <p:cNvSpPr>
            <a:spLocks noChangeArrowheads="1"/>
          </p:cNvSpPr>
          <p:nvPr/>
        </p:nvSpPr>
        <p:spPr bwMode="auto">
          <a:xfrm>
            <a:off x="6889750" y="2490788"/>
            <a:ext cx="2363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Evelien Dijkstra</a:t>
            </a:r>
          </a:p>
          <a:p>
            <a:pPr eaLnBrk="1" hangingPunct="1"/>
            <a:r>
              <a:rPr lang="nl-NL" altLang="en-US" sz="1800" smtClean="0">
                <a:solidFill>
                  <a:srgbClr val="000000"/>
                </a:solidFill>
                <a:ea typeface="+mn-ea"/>
                <a:cs typeface="+mn-cs"/>
              </a:rPr>
              <a:t>ZON-MW</a:t>
            </a:r>
          </a:p>
          <a:p>
            <a:pPr eaLnBrk="1" hangingPunct="1"/>
            <a:r>
              <a:rPr lang="nl-NL" altLang="en-US" sz="1800" smtClean="0">
                <a:solidFill>
                  <a:srgbClr val="000000"/>
                </a:solidFill>
                <a:ea typeface="+mn-ea"/>
                <a:cs typeface="+mn-cs"/>
              </a:rPr>
              <a:t>Programma assistent</a:t>
            </a:r>
          </a:p>
        </p:txBody>
      </p:sp>
      <p:sp>
        <p:nvSpPr>
          <p:cNvPr id="9" name="Rectangle 8"/>
          <p:cNvSpPr/>
          <p:nvPr/>
        </p:nvSpPr>
        <p:spPr>
          <a:xfrm>
            <a:off x="979488" y="6369050"/>
            <a:ext cx="1936750" cy="373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pic>
        <p:nvPicPr>
          <p:cNvPr id="40972" name="Picture 7"/>
          <p:cNvPicPr>
            <a:picLocks noChangeAspect="1" noChangeArrowheads="1"/>
          </p:cNvPicPr>
          <p:nvPr/>
        </p:nvPicPr>
        <p:blipFill>
          <a:blip r:embed="rId5">
            <a:extLst>
              <a:ext uri="{28A0092B-C50C-407E-A947-70E740481C1C}">
                <a14:useLocalDpi xmlns:a14="http://schemas.microsoft.com/office/drawing/2010/main" val="0"/>
              </a:ext>
            </a:extLst>
          </a:blip>
          <a:srcRect l="10712" r="17856"/>
          <a:stretch>
            <a:fillRect/>
          </a:stretch>
        </p:blipFill>
        <p:spPr bwMode="auto">
          <a:xfrm>
            <a:off x="931863" y="5084763"/>
            <a:ext cx="10795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3" name="Picture 11" descr="Jesper Br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4592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25"/>
          <p:cNvSpPr>
            <a:spLocks noChangeArrowheads="1"/>
          </p:cNvSpPr>
          <p:nvPr/>
        </p:nvSpPr>
        <p:spPr bwMode="auto">
          <a:xfrm>
            <a:off x="6937375" y="4137025"/>
            <a:ext cx="2185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Jesper Brons</a:t>
            </a:r>
          </a:p>
          <a:p>
            <a:pPr eaLnBrk="1" hangingPunct="1"/>
            <a:r>
              <a:rPr lang="nl-NL" altLang="en-US" sz="1800" smtClean="0">
                <a:solidFill>
                  <a:srgbClr val="000000"/>
                </a:solidFill>
                <a:ea typeface="+mn-ea"/>
                <a:cs typeface="+mn-cs"/>
              </a:rPr>
              <a:t>VIRe-care solutions</a:t>
            </a:r>
          </a:p>
          <a:p>
            <a:pPr eaLnBrk="1" hangingPunct="1"/>
            <a:r>
              <a:rPr lang="nl-NL" altLang="en-US" sz="1800" smtClean="0">
                <a:solidFill>
                  <a:srgbClr val="000000"/>
                </a:solidFill>
                <a:ea typeface="+mn-ea"/>
                <a:cs typeface="+mn-cs"/>
              </a:rPr>
              <a:t>Projectleider </a:t>
            </a:r>
          </a:p>
        </p:txBody>
      </p:sp>
      <p:pic>
        <p:nvPicPr>
          <p:cNvPr id="40975"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l="19743" t="12007" r="16003" b="13155"/>
          <a:stretch>
            <a:fillRect/>
          </a:stretch>
        </p:blipFill>
        <p:spPr bwMode="auto">
          <a:xfrm>
            <a:off x="5761038" y="3711575"/>
            <a:ext cx="11763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6"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8663" y="5300663"/>
            <a:ext cx="116681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77" name="Rectangle 28"/>
          <p:cNvSpPr>
            <a:spLocks noChangeArrowheads="1"/>
          </p:cNvSpPr>
          <p:nvPr/>
        </p:nvSpPr>
        <p:spPr bwMode="auto">
          <a:xfrm>
            <a:off x="6978650" y="5640388"/>
            <a:ext cx="2147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800" smtClean="0">
                <a:solidFill>
                  <a:srgbClr val="000000"/>
                </a:solidFill>
                <a:ea typeface="+mn-ea"/>
                <a:cs typeface="+mn-cs"/>
              </a:rPr>
              <a:t>Wendy Garnier</a:t>
            </a:r>
          </a:p>
          <a:p>
            <a:pPr eaLnBrk="1" hangingPunct="1"/>
            <a:r>
              <a:rPr lang="nl-NL" altLang="en-US" sz="1800" smtClean="0">
                <a:solidFill>
                  <a:srgbClr val="000000"/>
                </a:solidFill>
                <a:ea typeface="+mn-ea"/>
                <a:cs typeface="+mn-cs"/>
              </a:rPr>
              <a:t>Kadera</a:t>
            </a:r>
          </a:p>
          <a:p>
            <a:pPr eaLnBrk="1" hangingPunct="1"/>
            <a:r>
              <a:rPr lang="nl-NL" altLang="en-US" sz="1800" smtClean="0">
                <a:solidFill>
                  <a:srgbClr val="000000"/>
                </a:solidFill>
                <a:ea typeface="+mn-ea"/>
                <a:cs typeface="+mn-cs"/>
              </a:rPr>
              <a:t>Preventie Huiselijk </a:t>
            </a:r>
          </a:p>
          <a:p>
            <a:pPr eaLnBrk="1" hangingPunct="1"/>
            <a:r>
              <a:rPr lang="nl-NL" altLang="en-US" sz="1800" smtClean="0">
                <a:solidFill>
                  <a:srgbClr val="000000"/>
                </a:solidFill>
                <a:ea typeface="+mn-ea"/>
                <a:cs typeface="+mn-cs"/>
              </a:rPr>
              <a:t>       Geweld </a:t>
            </a:r>
          </a:p>
        </p:txBody>
      </p:sp>
    </p:spTree>
    <p:extLst>
      <p:ext uri="{BB962C8B-B14F-4D97-AF65-F5344CB8AC3E}">
        <p14:creationId xmlns:p14="http://schemas.microsoft.com/office/powerpoint/2010/main" val="35680249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inhoud 5"/>
          <p:cNvSpPr>
            <a:spLocks noGrp="1"/>
          </p:cNvSpPr>
          <p:nvPr>
            <p:ph idx="1"/>
          </p:nvPr>
        </p:nvSpPr>
        <p:spPr>
          <a:xfrm>
            <a:off x="1116013" y="1700213"/>
            <a:ext cx="7800975" cy="3571875"/>
          </a:xfrm>
        </p:spPr>
        <p:txBody>
          <a:bodyPr/>
          <a:lstStyle/>
          <a:p>
            <a:pPr eaLnBrk="1" hangingPunct="1">
              <a:buFont typeface="Wingdings" pitchFamily="2" charset="2"/>
              <a:buNone/>
              <a:defRPr/>
            </a:pPr>
            <a:r>
              <a:rPr lang="nl-NL" b="1" dirty="0" smtClean="0"/>
              <a:t>Gezondheidspsychologie</a:t>
            </a:r>
            <a:r>
              <a:rPr lang="nl-NL" dirty="0" smtClean="0"/>
              <a:t> </a:t>
            </a:r>
          </a:p>
          <a:p>
            <a:pPr eaLnBrk="1" hangingPunct="1">
              <a:defRPr/>
            </a:pPr>
            <a:r>
              <a:rPr lang="nl-NL" dirty="0" smtClean="0"/>
              <a:t>de relatie tussen de </a:t>
            </a:r>
            <a:r>
              <a:rPr lang="nl-NL" dirty="0" err="1" smtClean="0"/>
              <a:t>psyche</a:t>
            </a:r>
            <a:r>
              <a:rPr lang="nl-NL" dirty="0" smtClean="0"/>
              <a:t> en het lichaam</a:t>
            </a:r>
          </a:p>
          <a:p>
            <a:pPr eaLnBrk="1" hangingPunct="1">
              <a:defRPr/>
            </a:pPr>
            <a:r>
              <a:rPr lang="nl-NL" dirty="0" smtClean="0"/>
              <a:t>(</a:t>
            </a:r>
            <a:r>
              <a:rPr lang="nl-NL" dirty="0" err="1" smtClean="0"/>
              <a:t>groeps</a:t>
            </a:r>
            <a:r>
              <a:rPr lang="nl-NL" dirty="0" smtClean="0"/>
              <a:t>)interventies staan centraal, geen psychotherapie</a:t>
            </a:r>
          </a:p>
          <a:p>
            <a:pPr eaLnBrk="1" hangingPunct="1">
              <a:buFont typeface="Wingdings" pitchFamily="2" charset="2"/>
              <a:buNone/>
              <a:defRPr/>
            </a:pPr>
            <a:endParaRPr lang="nl-NL" dirty="0" smtClean="0"/>
          </a:p>
          <a:p>
            <a:pPr eaLnBrk="1" hangingPunct="1">
              <a:buFont typeface="Wingdings" pitchFamily="2" charset="2"/>
              <a:buNone/>
              <a:defRPr/>
            </a:pPr>
            <a:r>
              <a:rPr lang="nl-NL" b="1" dirty="0" smtClean="0"/>
              <a:t>Curriculum</a:t>
            </a:r>
            <a:endParaRPr lang="nl-NL" dirty="0" smtClean="0"/>
          </a:p>
          <a:p>
            <a:pPr eaLnBrk="1" hangingPunct="1">
              <a:defRPr/>
            </a:pPr>
            <a:r>
              <a:rPr lang="nl-NL" dirty="0" smtClean="0"/>
              <a:t> 5 vakken/  (stage) / masterthese</a:t>
            </a:r>
            <a:br>
              <a:rPr lang="nl-NL" dirty="0" smtClean="0"/>
            </a:br>
            <a:endParaRPr lang="nl-NL" dirty="0" smtClean="0"/>
          </a:p>
          <a:p>
            <a:pPr eaLnBrk="1" hangingPunct="1">
              <a:buFont typeface="Wingdings" pitchFamily="2" charset="2"/>
              <a:buNone/>
              <a:defRPr/>
            </a:pPr>
            <a:r>
              <a:rPr lang="nl-NL" b="1" dirty="0" smtClean="0"/>
              <a:t>Werken</a:t>
            </a:r>
            <a:endParaRPr lang="nl-NL" dirty="0" smtClean="0"/>
          </a:p>
          <a:p>
            <a:pPr eaLnBrk="1" hangingPunct="1">
              <a:defRPr/>
            </a:pPr>
            <a:r>
              <a:rPr lang="nl-NL" dirty="0" smtClean="0"/>
              <a:t>Bij zeer uiteenlopende organisaties, als </a:t>
            </a:r>
          </a:p>
          <a:p>
            <a:pPr marL="0" indent="0" eaLnBrk="1" hangingPunct="1">
              <a:buFont typeface="Wingdings" pitchFamily="2" charset="2"/>
              <a:buNone/>
              <a:defRPr/>
            </a:pPr>
            <a:r>
              <a:rPr lang="nl-NL" dirty="0"/>
              <a:t>	</a:t>
            </a:r>
            <a:r>
              <a:rPr lang="nl-NL" dirty="0" smtClean="0"/>
              <a:t>	GP-functionaris, beleidsmedewerker, </a:t>
            </a:r>
          </a:p>
          <a:p>
            <a:pPr marL="0" indent="0" eaLnBrk="1" hangingPunct="1">
              <a:buFont typeface="Wingdings" pitchFamily="2" charset="2"/>
              <a:buNone/>
              <a:defRPr/>
            </a:pPr>
            <a:r>
              <a:rPr lang="nl-NL" dirty="0"/>
              <a:t>	</a:t>
            </a:r>
            <a:r>
              <a:rPr lang="nl-NL" dirty="0" smtClean="0"/>
              <a:t>	onderzoeker, docent,  </a:t>
            </a:r>
          </a:p>
          <a:p>
            <a:pPr marL="0" indent="0" eaLnBrk="1" hangingPunct="1">
              <a:buFont typeface="Wingdings" pitchFamily="2" charset="2"/>
              <a:buNone/>
              <a:defRPr/>
            </a:pPr>
            <a:r>
              <a:rPr lang="nl-NL" dirty="0"/>
              <a:t>	</a:t>
            </a:r>
            <a:r>
              <a:rPr lang="nl-NL" dirty="0" smtClean="0"/>
              <a:t>	consultant, coördinator van GP-interventies</a:t>
            </a:r>
          </a:p>
          <a:p>
            <a:pPr eaLnBrk="1" hangingPunct="1">
              <a:buFont typeface="Wingdings" pitchFamily="2" charset="2"/>
              <a:buNone/>
              <a:defRPr/>
            </a:pPr>
            <a:r>
              <a:rPr lang="nl-NL" dirty="0" smtClean="0"/>
              <a:t>	</a:t>
            </a:r>
          </a:p>
          <a:p>
            <a:pPr eaLnBrk="1" hangingPunct="1">
              <a:buFont typeface="Wingdings" pitchFamily="2" charset="2"/>
              <a:buNone/>
              <a:defRPr/>
            </a:pPr>
            <a:r>
              <a:rPr lang="nl-NL" dirty="0" smtClean="0"/>
              <a:t>	</a:t>
            </a:r>
          </a:p>
        </p:txBody>
      </p:sp>
      <p:sp>
        <p:nvSpPr>
          <p:cNvPr id="7" name="Tijdelijke aanduiding voor tekst 6"/>
          <p:cNvSpPr>
            <a:spLocks noGrp="1"/>
          </p:cNvSpPr>
          <p:nvPr>
            <p:ph type="body" sz="quarter" idx="13"/>
          </p:nvPr>
        </p:nvSpPr>
        <p:spPr>
          <a:xfrm>
            <a:off x="1082675" y="500063"/>
            <a:ext cx="7775575" cy="733425"/>
          </a:xfrm>
        </p:spPr>
        <p:txBody>
          <a:bodyPr/>
          <a:lstStyle/>
          <a:p>
            <a:pPr eaLnBrk="1" hangingPunct="1">
              <a:defRPr/>
            </a:pPr>
            <a:r>
              <a:rPr lang="nl-NL" dirty="0" smtClean="0"/>
              <a:t>Samengevat</a:t>
            </a:r>
            <a:endParaRPr lang="nl-NL" dirty="0"/>
          </a:p>
        </p:txBody>
      </p:sp>
    </p:spTree>
    <p:extLst>
      <p:ext uri="{BB962C8B-B14F-4D97-AF65-F5344CB8AC3E}">
        <p14:creationId xmlns:p14="http://schemas.microsoft.com/office/powerpoint/2010/main" val="2472518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p:cNvSpPr/>
          <p:nvPr/>
        </p:nvSpPr>
        <p:spPr>
          <a:xfrm>
            <a:off x="4716463" y="-6350"/>
            <a:ext cx="1562100" cy="1331913"/>
          </a:xfrm>
          <a:prstGeom prst="cloudCallout">
            <a:avLst>
              <a:gd name="adj1" fmla="val 20990"/>
              <a:gd name="adj2" fmla="val 1889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solidFill>
                  <a:srgbClr val="FFFFFF"/>
                </a:solidFill>
              </a:rPr>
              <a:t>relevant</a:t>
            </a:r>
          </a:p>
        </p:txBody>
      </p:sp>
      <p:sp>
        <p:nvSpPr>
          <p:cNvPr id="43011" name="Tijdelijke aanduiding voor inhoud 5"/>
          <p:cNvSpPr>
            <a:spLocks noGrp="1"/>
          </p:cNvSpPr>
          <p:nvPr>
            <p:ph idx="1"/>
          </p:nvPr>
        </p:nvSpPr>
        <p:spPr>
          <a:xfrm>
            <a:off x="1042988" y="2781300"/>
            <a:ext cx="7800975" cy="3560763"/>
          </a:xfrm>
        </p:spPr>
        <p:txBody>
          <a:bodyPr/>
          <a:lstStyle/>
          <a:p>
            <a:pPr eaLnBrk="1" hangingPunct="1">
              <a:buFont typeface="Wingdings" pitchFamily="2" charset="2"/>
              <a:buNone/>
            </a:pPr>
            <a:endParaRPr lang="nl-NL" altLang="en-US" sz="3200" b="1" smtClean="0"/>
          </a:p>
          <a:p>
            <a:pPr eaLnBrk="1" hangingPunct="1">
              <a:buFont typeface="Wingdings" pitchFamily="2" charset="2"/>
              <a:buNone/>
            </a:pPr>
            <a:endParaRPr lang="nl-NL" altLang="en-US" sz="3200" b="1" smtClean="0"/>
          </a:p>
          <a:p>
            <a:pPr eaLnBrk="1" hangingPunct="1">
              <a:buFont typeface="Wingdings" pitchFamily="2" charset="2"/>
              <a:buNone/>
            </a:pPr>
            <a:r>
              <a:rPr lang="nl-NL" altLang="en-US" sz="3200" b="1" smtClean="0"/>
              <a:t>Nog vragen??</a:t>
            </a:r>
          </a:p>
          <a:p>
            <a:pPr eaLnBrk="1" hangingPunct="1">
              <a:buFont typeface="Wingdings" pitchFamily="2" charset="2"/>
              <a:buNone/>
            </a:pPr>
            <a:endParaRPr lang="nl-NL" altLang="en-US" sz="3200" b="1" smtClean="0"/>
          </a:p>
          <a:p>
            <a:pPr eaLnBrk="1" hangingPunct="1">
              <a:buFont typeface="Wingdings" pitchFamily="2" charset="2"/>
              <a:buNone/>
            </a:pPr>
            <a:endParaRPr lang="nl-NL" altLang="en-US" sz="3200" b="1" smtClean="0"/>
          </a:p>
          <a:p>
            <a:pPr eaLnBrk="1" hangingPunct="1">
              <a:buFont typeface="Wingdings" pitchFamily="2" charset="2"/>
              <a:buNone/>
            </a:pPr>
            <a:r>
              <a:rPr lang="nl-NL" altLang="en-US" sz="2400" b="1" smtClean="0"/>
              <a:t>Stans Drossaert</a:t>
            </a:r>
            <a:endParaRPr lang="nl-NL" altLang="en-US" sz="3200" b="1" smtClean="0"/>
          </a:p>
          <a:p>
            <a:pPr eaLnBrk="1" hangingPunct="1">
              <a:buFont typeface="Wingdings" pitchFamily="2" charset="2"/>
              <a:buNone/>
            </a:pPr>
            <a:r>
              <a:rPr lang="nl-NL" altLang="en-US" b="1" smtClean="0">
                <a:hlinkClick r:id="rId2"/>
              </a:rPr>
              <a:t>c.h.c.drossaert@utwente.nl</a:t>
            </a:r>
            <a:endParaRPr lang="nl-NL" altLang="en-US" b="1" smtClean="0"/>
          </a:p>
          <a:p>
            <a:pPr eaLnBrk="1" hangingPunct="1">
              <a:buFont typeface="Wingdings" pitchFamily="2" charset="2"/>
              <a:buNone/>
            </a:pPr>
            <a:r>
              <a:rPr lang="nl-NL" altLang="en-US" b="1" smtClean="0"/>
              <a:t>Cubicus C143</a:t>
            </a:r>
          </a:p>
          <a:p>
            <a:pPr eaLnBrk="1" hangingPunct="1">
              <a:buFont typeface="Wingdings" pitchFamily="2" charset="2"/>
              <a:buNone/>
            </a:pPr>
            <a:r>
              <a:rPr lang="nl-NL" altLang="en-US" b="1" smtClean="0"/>
              <a:t>T: 6049</a:t>
            </a:r>
          </a:p>
        </p:txBody>
      </p:sp>
      <p:pic>
        <p:nvPicPr>
          <p:cNvPr id="43012" name="Picture 6" descr="Dr. C.H.C. Drossaert, St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2781300"/>
            <a:ext cx="2422525"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5076825" y="981075"/>
            <a:ext cx="1562100" cy="1331913"/>
          </a:xfrm>
          <a:prstGeom prst="cloudCallout">
            <a:avLst>
              <a:gd name="adj1" fmla="val 99020"/>
              <a:gd name="adj2" fmla="val 948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solidFill>
                  <a:srgbClr val="FFFFFF"/>
                </a:solidFill>
              </a:rPr>
              <a:t>er toe doen..</a:t>
            </a:r>
          </a:p>
          <a:p>
            <a:pPr algn="ctr">
              <a:defRPr/>
            </a:pPr>
            <a:endParaRPr lang="nl-NL" sz="1800" dirty="0">
              <a:solidFill>
                <a:srgbClr val="FF0000"/>
              </a:solidFill>
            </a:endParaRPr>
          </a:p>
        </p:txBody>
      </p:sp>
      <p:sp>
        <p:nvSpPr>
          <p:cNvPr id="5" name="Cloud Callout 4"/>
          <p:cNvSpPr/>
          <p:nvPr/>
        </p:nvSpPr>
        <p:spPr>
          <a:xfrm>
            <a:off x="6659563" y="188913"/>
            <a:ext cx="1562100" cy="1331912"/>
          </a:xfrm>
          <a:prstGeom prst="cloudCallout">
            <a:avLst>
              <a:gd name="adj1" fmla="val 20990"/>
              <a:gd name="adj2" fmla="val 1889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err="1">
                <a:solidFill>
                  <a:srgbClr val="FFFFFF"/>
                </a:solidFill>
              </a:rPr>
              <a:t>afwis-selend</a:t>
            </a:r>
            <a:endParaRPr lang="nl-NL" sz="1800" dirty="0">
              <a:solidFill>
                <a:srgbClr val="FFFFFF"/>
              </a:solidFill>
            </a:endParaRPr>
          </a:p>
        </p:txBody>
      </p:sp>
      <p:sp>
        <p:nvSpPr>
          <p:cNvPr id="6" name="Cloud Callout 5"/>
          <p:cNvSpPr/>
          <p:nvPr/>
        </p:nvSpPr>
        <p:spPr>
          <a:xfrm>
            <a:off x="3513138" y="2114550"/>
            <a:ext cx="1563687" cy="1098550"/>
          </a:xfrm>
          <a:prstGeom prst="cloudCallout">
            <a:avLst>
              <a:gd name="adj1" fmla="val 144724"/>
              <a:gd name="adj2" fmla="val 4125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dirty="0">
              <a:solidFill>
                <a:srgbClr val="FFFFFF"/>
              </a:solidFill>
            </a:endParaRPr>
          </a:p>
          <a:p>
            <a:pPr algn="ctr">
              <a:defRPr/>
            </a:pPr>
            <a:r>
              <a:rPr lang="nl-NL" sz="1800" dirty="0">
                <a:solidFill>
                  <a:srgbClr val="FFFFFF"/>
                </a:solidFill>
              </a:rPr>
              <a:t>creatief</a:t>
            </a:r>
          </a:p>
          <a:p>
            <a:pPr algn="ctr">
              <a:defRPr/>
            </a:pPr>
            <a:endParaRPr lang="nl-NL" sz="1800" dirty="0">
              <a:solidFill>
                <a:srgbClr val="FFFFFF"/>
              </a:solidFill>
            </a:endParaRPr>
          </a:p>
        </p:txBody>
      </p:sp>
      <p:sp>
        <p:nvSpPr>
          <p:cNvPr id="7" name="Cloud Callout 6"/>
          <p:cNvSpPr/>
          <p:nvPr/>
        </p:nvSpPr>
        <p:spPr>
          <a:xfrm>
            <a:off x="3779838" y="4149725"/>
            <a:ext cx="1944687" cy="935038"/>
          </a:xfrm>
          <a:prstGeom prst="cloudCallout">
            <a:avLst>
              <a:gd name="adj1" fmla="val 90546"/>
              <a:gd name="adj2" fmla="val -972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solidFill>
                  <a:srgbClr val="FFFFFF"/>
                </a:solidFill>
              </a:rPr>
              <a:t>Uitdagend</a:t>
            </a:r>
          </a:p>
          <a:p>
            <a:pPr algn="ctr">
              <a:defRPr/>
            </a:pPr>
            <a:endParaRPr lang="nl-NL" sz="1800" dirty="0">
              <a:solidFill>
                <a:srgbClr val="FFFFFF"/>
              </a:solidFill>
            </a:endParaRPr>
          </a:p>
        </p:txBody>
      </p:sp>
      <p:sp>
        <p:nvSpPr>
          <p:cNvPr id="8" name="Cloud Callout 7"/>
          <p:cNvSpPr/>
          <p:nvPr/>
        </p:nvSpPr>
        <p:spPr>
          <a:xfrm>
            <a:off x="2916238" y="314325"/>
            <a:ext cx="1968500" cy="1333500"/>
          </a:xfrm>
          <a:prstGeom prst="cloudCallout">
            <a:avLst>
              <a:gd name="adj1" fmla="val 99020"/>
              <a:gd name="adj2" fmla="val 948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solidFill>
                  <a:srgbClr val="FFFFFF"/>
                </a:solidFill>
              </a:rPr>
              <a:t>toegepast</a:t>
            </a:r>
          </a:p>
          <a:p>
            <a:pPr algn="ctr">
              <a:defRPr/>
            </a:pPr>
            <a:endParaRPr lang="nl-NL" sz="1800" dirty="0">
              <a:solidFill>
                <a:srgbClr val="FF0000"/>
              </a:solidFill>
            </a:endParaRPr>
          </a:p>
        </p:txBody>
      </p:sp>
      <p:sp>
        <p:nvSpPr>
          <p:cNvPr id="9" name="Cloud Callout 8"/>
          <p:cNvSpPr/>
          <p:nvPr/>
        </p:nvSpPr>
        <p:spPr>
          <a:xfrm>
            <a:off x="4103688" y="5157788"/>
            <a:ext cx="1944687" cy="1295400"/>
          </a:xfrm>
          <a:prstGeom prst="cloudCallout">
            <a:avLst>
              <a:gd name="adj1" fmla="val 90546"/>
              <a:gd name="adj2" fmla="val -972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dirty="0">
              <a:solidFill>
                <a:srgbClr val="FFFFFF"/>
              </a:solidFill>
            </a:endParaRPr>
          </a:p>
          <a:p>
            <a:pPr algn="ctr">
              <a:defRPr/>
            </a:pPr>
            <a:r>
              <a:rPr lang="nl-NL" sz="1800" dirty="0">
                <a:solidFill>
                  <a:srgbClr val="FFFFFF"/>
                </a:solidFill>
              </a:rPr>
              <a:t>Zoeken naar oplossingen</a:t>
            </a:r>
          </a:p>
          <a:p>
            <a:pPr algn="ctr">
              <a:defRPr/>
            </a:pPr>
            <a:endParaRPr lang="nl-NL" sz="1800" dirty="0">
              <a:solidFill>
                <a:srgbClr val="FFFFFF"/>
              </a:solidFill>
            </a:endParaRPr>
          </a:p>
        </p:txBody>
      </p:sp>
      <p:sp>
        <p:nvSpPr>
          <p:cNvPr id="10" name="Cloud Callout 9"/>
          <p:cNvSpPr/>
          <p:nvPr/>
        </p:nvSpPr>
        <p:spPr>
          <a:xfrm>
            <a:off x="1476375" y="2114550"/>
            <a:ext cx="1968500" cy="1333500"/>
          </a:xfrm>
          <a:prstGeom prst="cloudCallout">
            <a:avLst>
              <a:gd name="adj1" fmla="val 99020"/>
              <a:gd name="adj2" fmla="val 948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dirty="0">
              <a:solidFill>
                <a:srgbClr val="FFFFFF"/>
              </a:solidFill>
            </a:endParaRPr>
          </a:p>
          <a:p>
            <a:pPr algn="ctr">
              <a:defRPr/>
            </a:pPr>
            <a:r>
              <a:rPr lang="nl-NL" sz="1800" dirty="0">
                <a:solidFill>
                  <a:srgbClr val="FFFFFF"/>
                </a:solidFill>
              </a:rPr>
              <a:t>Contact met mensen</a:t>
            </a:r>
          </a:p>
          <a:p>
            <a:pPr algn="ctr">
              <a:defRPr/>
            </a:pPr>
            <a:endParaRPr lang="nl-NL" sz="1800" dirty="0">
              <a:solidFill>
                <a:srgbClr val="FF0000"/>
              </a:solidFill>
            </a:endParaRPr>
          </a:p>
        </p:txBody>
      </p:sp>
    </p:spTree>
    <p:extLst>
      <p:ext uri="{BB962C8B-B14F-4D97-AF65-F5344CB8AC3E}">
        <p14:creationId xmlns:p14="http://schemas.microsoft.com/office/powerpoint/2010/main" val="32856341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646E702-4536-411B-A1DF-CC57B4D74261}" type="slidenum">
              <a:rPr lang="nl-NL" altLang="en-US">
                <a:solidFill>
                  <a:srgbClr val="000000"/>
                </a:solidFill>
              </a:rPr>
              <a:pPr eaLnBrk="1" hangingPunct="1"/>
              <a:t>68</a:t>
            </a:fld>
            <a:endParaRPr lang="nl-NL" altLang="en-US">
              <a:solidFill>
                <a:srgbClr val="000000"/>
              </a:solidFill>
            </a:endParaRPr>
          </a:p>
        </p:txBody>
      </p:sp>
      <p:sp>
        <p:nvSpPr>
          <p:cNvPr id="23555" name="Rectangle 2"/>
          <p:cNvSpPr>
            <a:spLocks noGrp="1" noChangeArrowheads="1"/>
          </p:cNvSpPr>
          <p:nvPr>
            <p:ph type="ctrTitle"/>
          </p:nvPr>
        </p:nvSpPr>
        <p:spPr>
          <a:xfrm>
            <a:off x="1835150" y="1628775"/>
            <a:ext cx="6786563" cy="1470025"/>
          </a:xfrm>
        </p:spPr>
        <p:txBody>
          <a:bodyPr/>
          <a:lstStyle/>
          <a:p>
            <a:pPr eaLnBrk="1" hangingPunct="1"/>
            <a:r>
              <a:rPr lang="en-US" altLang="en-US" smtClean="0">
                <a:ea typeface="ＭＳ Ｐゴシック" pitchFamily="34" charset="-128"/>
              </a:rPr>
              <a:t>Mastervoorlichting</a:t>
            </a:r>
            <a:br>
              <a:rPr lang="en-US" altLang="en-US" smtClean="0">
                <a:ea typeface="ＭＳ Ｐゴシック" pitchFamily="34" charset="-128"/>
              </a:rPr>
            </a:br>
            <a:r>
              <a:rPr lang="en-US" altLang="en-US" smtClean="0">
                <a:ea typeface="ＭＳ Ｐゴシック" pitchFamily="34" charset="-128"/>
              </a:rPr>
              <a:t/>
            </a:r>
            <a:br>
              <a:rPr lang="en-US" altLang="en-US" smtClean="0">
                <a:ea typeface="ＭＳ Ｐゴシック" pitchFamily="34" charset="-128"/>
              </a:rPr>
            </a:br>
            <a:r>
              <a:rPr lang="en-US" altLang="en-US" smtClean="0">
                <a:ea typeface="ＭＳ Ｐゴシック" pitchFamily="34" charset="-128"/>
              </a:rPr>
              <a:t>Positieve Psychologie en Technologie (PPT)</a:t>
            </a:r>
            <a:br>
              <a:rPr lang="en-US" altLang="en-US" smtClean="0">
                <a:ea typeface="ＭＳ Ｐゴシック" pitchFamily="34" charset="-128"/>
              </a:rPr>
            </a:br>
            <a:endParaRPr lang="en-US" altLang="en-US" sz="2000" smtClean="0">
              <a:ea typeface="ＭＳ Ｐゴシック" pitchFamily="34" charset="-128"/>
            </a:endParaRPr>
          </a:p>
        </p:txBody>
      </p:sp>
      <p:sp>
        <p:nvSpPr>
          <p:cNvPr id="23556" name="Rectangle 3"/>
          <p:cNvSpPr>
            <a:spLocks noGrp="1" noChangeArrowheads="1"/>
          </p:cNvSpPr>
          <p:nvPr>
            <p:ph type="subTitle" idx="1"/>
          </p:nvPr>
        </p:nvSpPr>
        <p:spPr>
          <a:xfrm>
            <a:off x="1476375" y="2852738"/>
            <a:ext cx="6788150" cy="1101725"/>
          </a:xfrm>
        </p:spPr>
        <p:txBody>
          <a:bodyPr/>
          <a:lstStyle/>
          <a:p>
            <a:pPr eaLnBrk="1" hangingPunct="1"/>
            <a:endParaRPr lang="en-US" altLang="en-US" sz="2000" b="1" smtClean="0">
              <a:ea typeface="ＭＳ Ｐゴシック" pitchFamily="34" charset="-128"/>
            </a:endParaRPr>
          </a:p>
          <a:p>
            <a:pPr algn="r" eaLnBrk="1" hangingPunct="1"/>
            <a:r>
              <a:rPr lang="en-US" altLang="en-US" sz="2000" b="1" smtClean="0">
                <a:ea typeface="ＭＳ Ｐゴシック" pitchFamily="34" charset="-128"/>
              </a:rPr>
              <a:t>Dr.  Hester Trompetter</a:t>
            </a:r>
          </a:p>
          <a:p>
            <a:pPr eaLnBrk="1" hangingPunct="1"/>
            <a:endParaRPr lang="en-US" altLang="en-US" sz="2000" b="1" smtClean="0">
              <a:ea typeface="ＭＳ Ｐゴシック" pitchFamily="34" charset="-128"/>
            </a:endParaRPr>
          </a:p>
          <a:p>
            <a:pPr eaLnBrk="1" hangingPunct="1"/>
            <a:endParaRPr lang="en-US" altLang="en-US" sz="2000" b="1" smtClean="0">
              <a:ea typeface="ＭＳ Ｐゴシック" pitchFamily="34" charset="-128"/>
            </a:endParaRPr>
          </a:p>
          <a:p>
            <a:pPr eaLnBrk="1" hangingPunct="1"/>
            <a:endParaRPr lang="en-US" altLang="en-US" sz="2000" b="1" smtClean="0">
              <a:ea typeface="ＭＳ Ｐゴシック" pitchFamily="34" charset="-128"/>
            </a:endParaRPr>
          </a:p>
          <a:p>
            <a:pPr eaLnBrk="1" hangingPunct="1"/>
            <a:endParaRPr lang="en-US" altLang="en-US" sz="2000" b="1" smtClean="0">
              <a:ea typeface="ＭＳ Ｐゴシック" pitchFamily="34" charset="-128"/>
            </a:endParaRPr>
          </a:p>
          <a:p>
            <a:pPr eaLnBrk="1" hangingPunct="1"/>
            <a:endParaRPr lang="en-US" altLang="en-US" sz="2000" b="1" smtClean="0">
              <a:ea typeface="ＭＳ Ｐゴシック" pitchFamily="34" charset="-128"/>
            </a:endParaRPr>
          </a:p>
        </p:txBody>
      </p:sp>
    </p:spTree>
    <p:extLst>
      <p:ext uri="{BB962C8B-B14F-4D97-AF65-F5344CB8AC3E}">
        <p14:creationId xmlns:p14="http://schemas.microsoft.com/office/powerpoint/2010/main" val="17992851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nl-NL" dirty="0" smtClean="0">
                <a:solidFill>
                  <a:schemeClr val="accent6"/>
                </a:solidFill>
                <a:ea typeface="+mj-ea"/>
              </a:rPr>
              <a:t>Onderzoeksprogramma</a:t>
            </a:r>
          </a:p>
        </p:txBody>
      </p:sp>
      <p:graphicFrame>
        <p:nvGraphicFramePr>
          <p:cNvPr id="5" name="Content Placeholder 4"/>
          <p:cNvGraphicFramePr>
            <a:graphicFrameLocks noGrp="1"/>
          </p:cNvGraphicFramePr>
          <p:nvPr>
            <p:ph idx="1"/>
          </p:nvPr>
        </p:nvGraphicFramePr>
        <p:xfrm>
          <a:off x="1763713" y="2051050"/>
          <a:ext cx="7118350" cy="356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8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1292438-2034-4FE7-AD8C-18679D170090}" type="slidenum">
              <a:rPr lang="en-GB" altLang="en-US">
                <a:solidFill>
                  <a:srgbClr val="000000"/>
                </a:solidFill>
              </a:rPr>
              <a:pPr eaLnBrk="1" hangingPunct="1"/>
              <a:t>69</a:t>
            </a:fld>
            <a:endParaRPr lang="en-GB" altLang="en-US">
              <a:solidFill>
                <a:srgbClr val="000000"/>
              </a:solidFill>
            </a:endParaRPr>
          </a:p>
        </p:txBody>
      </p:sp>
      <p:sp>
        <p:nvSpPr>
          <p:cNvPr id="2" name="TextBox 1"/>
          <p:cNvSpPr txBox="1"/>
          <p:nvPr/>
        </p:nvSpPr>
        <p:spPr>
          <a:xfrm>
            <a:off x="4932363" y="6237288"/>
            <a:ext cx="3600450" cy="369887"/>
          </a:xfrm>
          <a:prstGeom prst="rect">
            <a:avLst/>
          </a:prstGeom>
          <a:noFill/>
        </p:spPr>
        <p:txBody>
          <a:bodyPr>
            <a:spAutoFit/>
          </a:bodyPr>
          <a:lstStyle/>
          <a:p>
            <a:pPr>
              <a:defRPr/>
            </a:pPr>
            <a:r>
              <a:rPr lang="nl-NL" sz="1800" b="1" dirty="0" err="1">
                <a:solidFill>
                  <a:srgbClr val="BB0067"/>
                </a:solidFill>
                <a:ea typeface="ＭＳ Ｐゴシック" pitchFamily="34" charset="-128"/>
                <a:cs typeface="+mn-cs"/>
              </a:rPr>
              <a:t>www.positievepsychologie.nu</a:t>
            </a:r>
            <a:endParaRPr lang="nl-NL" sz="1800" b="1" dirty="0">
              <a:solidFill>
                <a:srgbClr val="BB0067"/>
              </a:solidFill>
              <a:ea typeface="ＭＳ Ｐゴシック" pitchFamily="34" charset="-128"/>
              <a:cs typeface="+mn-cs"/>
            </a:endParaRPr>
          </a:p>
        </p:txBody>
      </p:sp>
    </p:spTree>
    <p:extLst>
      <p:ext uri="{BB962C8B-B14F-4D97-AF65-F5344CB8AC3E}">
        <p14:creationId xmlns:p14="http://schemas.microsoft.com/office/powerpoint/2010/main" val="852008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188" y="620713"/>
            <a:ext cx="8075612" cy="796925"/>
          </a:xfrm>
        </p:spPr>
        <p:txBody>
          <a:bodyPr/>
          <a:lstStyle/>
          <a:p>
            <a:pPr eaLnBrk="1" hangingPunct="1"/>
            <a:r>
              <a:rPr lang="nl-NL" sz="2400" smtClean="0"/>
              <a:t>Effecten op slachtoffers </a:t>
            </a:r>
            <a:br>
              <a:rPr lang="nl-NL" sz="2400" smtClean="0"/>
            </a:br>
            <a:r>
              <a:rPr lang="nl-NL" sz="2400" smtClean="0"/>
              <a:t>Woede richting de dader(s) </a:t>
            </a:r>
          </a:p>
        </p:txBody>
      </p:sp>
      <p:sp>
        <p:nvSpPr>
          <p:cNvPr id="10243" name="Text Box 6"/>
          <p:cNvSpPr txBox="1">
            <a:spLocks noChangeArrowheads="1"/>
          </p:cNvSpPr>
          <p:nvPr/>
        </p:nvSpPr>
        <p:spPr bwMode="auto">
          <a:xfrm>
            <a:off x="1403350" y="3429000"/>
            <a:ext cx="1058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 Redelijk -</a:t>
            </a:r>
          </a:p>
        </p:txBody>
      </p:sp>
      <p:sp>
        <p:nvSpPr>
          <p:cNvPr id="10244" name="Text Box 7"/>
          <p:cNvSpPr txBox="1">
            <a:spLocks noChangeArrowheads="1"/>
          </p:cNvSpPr>
          <p:nvPr/>
        </p:nvSpPr>
        <p:spPr bwMode="auto">
          <a:xfrm>
            <a:off x="755650" y="4149725"/>
            <a:ext cx="1766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Een klein beetje -</a:t>
            </a:r>
          </a:p>
        </p:txBody>
      </p:sp>
      <p:sp>
        <p:nvSpPr>
          <p:cNvPr id="10245" name="Text Box 8"/>
          <p:cNvSpPr txBox="1">
            <a:spLocks noChangeArrowheads="1"/>
          </p:cNvSpPr>
          <p:nvPr/>
        </p:nvSpPr>
        <p:spPr bwMode="auto">
          <a:xfrm>
            <a:off x="971550" y="4797425"/>
            <a:ext cx="1493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Helemaal niet -</a:t>
            </a:r>
          </a:p>
        </p:txBody>
      </p:sp>
      <p:sp>
        <p:nvSpPr>
          <p:cNvPr id="10246" name="Line 13"/>
          <p:cNvSpPr>
            <a:spLocks noChangeShapeType="1"/>
          </p:cNvSpPr>
          <p:nvPr/>
        </p:nvSpPr>
        <p:spPr bwMode="auto">
          <a:xfrm>
            <a:off x="611188" y="1484313"/>
            <a:ext cx="77771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aphicFrame>
        <p:nvGraphicFramePr>
          <p:cNvPr id="10247" name="Object 17"/>
          <p:cNvGraphicFramePr>
            <a:graphicFrameLocks noGrp="1" noChangeAspect="1"/>
          </p:cNvGraphicFramePr>
          <p:nvPr>
            <p:ph idx="1"/>
          </p:nvPr>
        </p:nvGraphicFramePr>
        <p:xfrm>
          <a:off x="2411413" y="1989138"/>
          <a:ext cx="5818187" cy="3529012"/>
        </p:xfrm>
        <a:graphic>
          <a:graphicData uri="http://schemas.openxmlformats.org/presentationml/2006/ole">
            <mc:AlternateContent xmlns:mc="http://schemas.openxmlformats.org/markup-compatibility/2006">
              <mc:Choice xmlns:v="urn:schemas-microsoft-com:vml" Requires="v">
                <p:oleObj spid="_x0000_s10295" r:id="rId4" imgW="5816088" imgH="3529890" progId="Excel.Chart.8">
                  <p:embed/>
                </p:oleObj>
              </mc:Choice>
              <mc:Fallback>
                <p:oleObj r:id="rId4" imgW="5816088" imgH="3529890" progId="Excel.Chart.8">
                  <p:embed/>
                  <p:pic>
                    <p:nvPicPr>
                      <p:cNvPr id="0" name="Object 1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1989138"/>
                        <a:ext cx="5818187"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48" name="Text Box 19"/>
          <p:cNvSpPr txBox="1">
            <a:spLocks noChangeArrowheads="1"/>
          </p:cNvSpPr>
          <p:nvPr/>
        </p:nvSpPr>
        <p:spPr bwMode="auto">
          <a:xfrm>
            <a:off x="1403350" y="2060575"/>
            <a:ext cx="1028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Heel erg -</a:t>
            </a:r>
          </a:p>
        </p:txBody>
      </p:sp>
      <p:sp>
        <p:nvSpPr>
          <p:cNvPr id="10249" name="Text Box 20"/>
          <p:cNvSpPr txBox="1">
            <a:spLocks noChangeArrowheads="1"/>
          </p:cNvSpPr>
          <p:nvPr/>
        </p:nvSpPr>
        <p:spPr bwMode="auto">
          <a:xfrm>
            <a:off x="1331913" y="2781300"/>
            <a:ext cx="12239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nl-NL" sz="1200" b="1">
                <a:solidFill>
                  <a:schemeClr val="tx1"/>
                </a:solidFill>
                <a:latin typeface="Verdana" pitchFamily="34" charset="0"/>
              </a:rPr>
              <a:t>Behoorlijk -</a:t>
            </a:r>
          </a:p>
        </p:txBody>
      </p:sp>
      <p:sp>
        <p:nvSpPr>
          <p:cNvPr id="10251" name="Text Box 12"/>
          <p:cNvSpPr txBox="1">
            <a:spLocks noChangeArrowheads="1"/>
          </p:cNvSpPr>
          <p:nvPr/>
        </p:nvSpPr>
        <p:spPr bwMode="auto">
          <a:xfrm>
            <a:off x="250825" y="5949280"/>
            <a:ext cx="8497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400" dirty="0">
                <a:solidFill>
                  <a:schemeClr val="tx1"/>
                </a:solidFill>
              </a:rPr>
              <a:t>Items: 	- “Bent u boos op de </a:t>
            </a:r>
            <a:r>
              <a:rPr lang="en-US" sz="1400" dirty="0" err="1">
                <a:solidFill>
                  <a:schemeClr val="tx1"/>
                </a:solidFill>
              </a:rPr>
              <a:t>dader</a:t>
            </a:r>
            <a:r>
              <a:rPr lang="en-US" sz="1400" dirty="0">
                <a:solidFill>
                  <a:schemeClr val="tx1"/>
                </a:solidFill>
              </a:rPr>
              <a:t>?”</a:t>
            </a:r>
          </a:p>
          <a:p>
            <a:pPr eaLnBrk="1" hangingPunct="1"/>
            <a:r>
              <a:rPr lang="en-US" sz="1400" dirty="0">
                <a:solidFill>
                  <a:schemeClr val="tx1"/>
                </a:solidFill>
              </a:rPr>
              <a:t>	- “</a:t>
            </a:r>
            <a:r>
              <a:rPr lang="en-US" sz="1400" dirty="0" err="1">
                <a:solidFill>
                  <a:schemeClr val="tx1"/>
                </a:solidFill>
              </a:rPr>
              <a:t>Wordt</a:t>
            </a:r>
            <a:r>
              <a:rPr lang="en-US" sz="1400" dirty="0">
                <a:solidFill>
                  <a:schemeClr val="tx1"/>
                </a:solidFill>
              </a:rPr>
              <a:t> u </a:t>
            </a:r>
            <a:r>
              <a:rPr lang="en-US" sz="1400" dirty="0" err="1">
                <a:solidFill>
                  <a:schemeClr val="tx1"/>
                </a:solidFill>
              </a:rPr>
              <a:t>kwaad</a:t>
            </a:r>
            <a:r>
              <a:rPr lang="en-US" sz="1400" dirty="0">
                <a:solidFill>
                  <a:schemeClr val="tx1"/>
                </a:solidFill>
              </a:rPr>
              <a:t> </a:t>
            </a:r>
            <a:r>
              <a:rPr lang="en-US" sz="1400" dirty="0" err="1">
                <a:solidFill>
                  <a:schemeClr val="tx1"/>
                </a:solidFill>
              </a:rPr>
              <a:t>als</a:t>
            </a:r>
            <a:r>
              <a:rPr lang="en-US" sz="1400" dirty="0">
                <a:solidFill>
                  <a:schemeClr val="tx1"/>
                </a:solidFill>
              </a:rPr>
              <a:t> u </a:t>
            </a:r>
            <a:r>
              <a:rPr lang="en-US" sz="1400" dirty="0" err="1">
                <a:solidFill>
                  <a:schemeClr val="tx1"/>
                </a:solidFill>
              </a:rPr>
              <a:t>aan</a:t>
            </a:r>
            <a:r>
              <a:rPr lang="en-US" sz="1400" dirty="0">
                <a:solidFill>
                  <a:schemeClr val="tx1"/>
                </a:solidFill>
              </a:rPr>
              <a:t> de </a:t>
            </a:r>
            <a:r>
              <a:rPr lang="en-US" sz="1400" dirty="0" err="1">
                <a:solidFill>
                  <a:schemeClr val="tx1"/>
                </a:solidFill>
              </a:rPr>
              <a:t>dader</a:t>
            </a:r>
            <a:r>
              <a:rPr lang="en-US" sz="1400" dirty="0">
                <a:solidFill>
                  <a:schemeClr val="tx1"/>
                </a:solidFill>
              </a:rPr>
              <a:t> </a:t>
            </a:r>
            <a:r>
              <a:rPr lang="en-US" sz="1400" dirty="0" err="1">
                <a:solidFill>
                  <a:schemeClr val="tx1"/>
                </a:solidFill>
              </a:rPr>
              <a:t>denkt</a:t>
            </a:r>
            <a:r>
              <a:rPr lang="en-US" sz="1400" dirty="0">
                <a:solidFill>
                  <a:schemeClr val="tx1"/>
                </a:solidFill>
              </a:rPr>
              <a:t>?”</a:t>
            </a:r>
            <a:endParaRPr lang="nl-NL" sz="1400" dirty="0">
              <a:solidFill>
                <a:schemeClr val="tx1"/>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nl-NL" dirty="0" smtClean="0">
                <a:solidFill>
                  <a:schemeClr val="accent6"/>
                </a:solidFill>
                <a:ea typeface="+mj-ea"/>
              </a:rPr>
              <a:t>Onderzoekslijn 1: Positieve psychologie</a:t>
            </a:r>
          </a:p>
        </p:txBody>
      </p:sp>
      <p:graphicFrame>
        <p:nvGraphicFramePr>
          <p:cNvPr id="6" name="Content Placeholder 5"/>
          <p:cNvGraphicFramePr>
            <a:graphicFrameLocks noGrp="1"/>
          </p:cNvGraphicFramePr>
          <p:nvPr>
            <p:ph idx="1"/>
          </p:nvPr>
        </p:nvGraphicFramePr>
        <p:xfrm>
          <a:off x="1907704" y="1916832"/>
          <a:ext cx="6984776" cy="4804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15019A6-0C7F-4E5C-B93F-5D8037BB1B18}" type="slidenum">
              <a:rPr lang="en-GB" altLang="en-US">
                <a:solidFill>
                  <a:srgbClr val="000000"/>
                </a:solidFill>
              </a:rPr>
              <a:pPr eaLnBrk="1" hangingPunct="1"/>
              <a:t>70</a:t>
            </a:fld>
            <a:endParaRPr lang="en-GB" altLang="en-US">
              <a:solidFill>
                <a:srgbClr val="000000"/>
              </a:solidFill>
            </a:endParaRPr>
          </a:p>
        </p:txBody>
      </p:sp>
      <p:sp>
        <p:nvSpPr>
          <p:cNvPr id="26629" name="TextBox 7"/>
          <p:cNvSpPr txBox="1">
            <a:spLocks noChangeArrowheads="1"/>
          </p:cNvSpPr>
          <p:nvPr/>
        </p:nvSpPr>
        <p:spPr bwMode="auto">
          <a:xfrm>
            <a:off x="2195513" y="3184525"/>
            <a:ext cx="2808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nl-NL" altLang="en-US" sz="1600" smtClean="0">
                <a:solidFill>
                  <a:srgbClr val="000000"/>
                </a:solidFill>
                <a:cs typeface="+mn-cs"/>
              </a:rPr>
              <a:t>Psychologische flexibiliteit</a:t>
            </a:r>
          </a:p>
        </p:txBody>
      </p:sp>
      <p:sp>
        <p:nvSpPr>
          <p:cNvPr id="26630" name="TextBox 8"/>
          <p:cNvSpPr txBox="1">
            <a:spLocks noChangeArrowheads="1"/>
          </p:cNvSpPr>
          <p:nvPr/>
        </p:nvSpPr>
        <p:spPr bwMode="auto">
          <a:xfrm>
            <a:off x="3305175" y="3721100"/>
            <a:ext cx="179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Positieve emoties</a:t>
            </a:r>
          </a:p>
        </p:txBody>
      </p:sp>
      <p:sp>
        <p:nvSpPr>
          <p:cNvPr id="26631" name="TextBox 9"/>
          <p:cNvSpPr txBox="1">
            <a:spLocks noChangeArrowheads="1"/>
          </p:cNvSpPr>
          <p:nvPr/>
        </p:nvSpPr>
        <p:spPr bwMode="auto">
          <a:xfrm>
            <a:off x="5816600" y="3576638"/>
            <a:ext cx="2085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Persoonlijke talenten</a:t>
            </a:r>
          </a:p>
        </p:txBody>
      </p:sp>
      <p:sp>
        <p:nvSpPr>
          <p:cNvPr id="26632" name="TextBox 10"/>
          <p:cNvSpPr txBox="1">
            <a:spLocks noChangeArrowheads="1"/>
          </p:cNvSpPr>
          <p:nvPr/>
        </p:nvSpPr>
        <p:spPr bwMode="auto">
          <a:xfrm>
            <a:off x="6372225" y="4094163"/>
            <a:ext cx="1963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Optimisme en hoop</a:t>
            </a:r>
          </a:p>
        </p:txBody>
      </p:sp>
      <p:sp>
        <p:nvSpPr>
          <p:cNvPr id="26633" name="TextBox 11"/>
          <p:cNvSpPr txBox="1">
            <a:spLocks noChangeArrowheads="1"/>
          </p:cNvSpPr>
          <p:nvPr/>
        </p:nvSpPr>
        <p:spPr bwMode="auto">
          <a:xfrm>
            <a:off x="2301875" y="4797425"/>
            <a:ext cx="1209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Compassie</a:t>
            </a:r>
          </a:p>
        </p:txBody>
      </p:sp>
      <p:sp>
        <p:nvSpPr>
          <p:cNvPr id="26634" name="TextBox 12"/>
          <p:cNvSpPr txBox="1">
            <a:spLocks noChangeArrowheads="1"/>
          </p:cNvSpPr>
          <p:nvPr/>
        </p:nvSpPr>
        <p:spPr bwMode="auto">
          <a:xfrm>
            <a:off x="6227763" y="4724400"/>
            <a:ext cx="1965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Waarden en doelen</a:t>
            </a:r>
          </a:p>
        </p:txBody>
      </p:sp>
      <p:sp>
        <p:nvSpPr>
          <p:cNvPr id="26635" name="TextBox 13"/>
          <p:cNvSpPr txBox="1">
            <a:spLocks noChangeArrowheads="1"/>
          </p:cNvSpPr>
          <p:nvPr/>
        </p:nvSpPr>
        <p:spPr bwMode="auto">
          <a:xfrm>
            <a:off x="2484438" y="4262438"/>
            <a:ext cx="1733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Positieve relaties</a:t>
            </a:r>
          </a:p>
        </p:txBody>
      </p:sp>
      <p:sp>
        <p:nvSpPr>
          <p:cNvPr id="12" name="TextBox 11"/>
          <p:cNvSpPr txBox="1"/>
          <p:nvPr/>
        </p:nvSpPr>
        <p:spPr>
          <a:xfrm>
            <a:off x="4932363" y="6343650"/>
            <a:ext cx="3600450" cy="369888"/>
          </a:xfrm>
          <a:prstGeom prst="rect">
            <a:avLst/>
          </a:prstGeom>
          <a:noFill/>
        </p:spPr>
        <p:txBody>
          <a:bodyPr>
            <a:spAutoFit/>
          </a:bodyPr>
          <a:lstStyle/>
          <a:p>
            <a:pPr>
              <a:defRPr/>
            </a:pPr>
            <a:r>
              <a:rPr lang="nl-NL" sz="1800" b="1" dirty="0" err="1">
                <a:solidFill>
                  <a:srgbClr val="BB0067"/>
                </a:solidFill>
                <a:ea typeface="ＭＳ Ｐゴシック" pitchFamily="34" charset="-128"/>
                <a:cs typeface="+mn-cs"/>
              </a:rPr>
              <a:t>www.positievepsychologie.nu</a:t>
            </a:r>
            <a:endParaRPr lang="nl-NL" sz="1800" b="1" dirty="0">
              <a:solidFill>
                <a:srgbClr val="BB0067"/>
              </a:solidFill>
              <a:ea typeface="ＭＳ Ｐゴシック" pitchFamily="34" charset="-128"/>
              <a:cs typeface="+mn-cs"/>
            </a:endParaRPr>
          </a:p>
        </p:txBody>
      </p:sp>
    </p:spTree>
    <p:extLst>
      <p:ext uri="{BB962C8B-B14F-4D97-AF65-F5344CB8AC3E}">
        <p14:creationId xmlns:p14="http://schemas.microsoft.com/office/powerpoint/2010/main" val="2949161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P spid="26631" grpId="0"/>
      <p:bldP spid="26632" grpId="0"/>
      <p:bldP spid="26633" grpId="0"/>
      <p:bldP spid="26634" grpId="0"/>
      <p:bldP spid="26635"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defRPr/>
            </a:pPr>
            <a:r>
              <a:rPr lang="nl-NL" dirty="0" smtClean="0">
                <a:solidFill>
                  <a:schemeClr val="accent6"/>
                </a:solidFill>
                <a:ea typeface="+mj-ea"/>
              </a:rPr>
              <a:t>Onderzoekslijn 1: Positieve psychologie</a:t>
            </a:r>
          </a:p>
        </p:txBody>
      </p:sp>
      <p:sp>
        <p:nvSpPr>
          <p:cNvPr id="2662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36E654-724C-46E6-B11A-3BB26E4E79A3}" type="slidenum">
              <a:rPr lang="en-GB" altLang="en-US">
                <a:solidFill>
                  <a:srgbClr val="000000"/>
                </a:solidFill>
              </a:rPr>
              <a:pPr eaLnBrk="1" hangingPunct="1"/>
              <a:t>71</a:t>
            </a:fld>
            <a:endParaRPr lang="en-GB" altLang="en-US">
              <a:solidFill>
                <a:srgbClr val="000000"/>
              </a:solidFill>
            </a:endParaRPr>
          </a:p>
        </p:txBody>
      </p:sp>
      <p:sp>
        <p:nvSpPr>
          <p:cNvPr id="5" name="TextBox 4"/>
          <p:cNvSpPr txBox="1"/>
          <p:nvPr/>
        </p:nvSpPr>
        <p:spPr>
          <a:xfrm>
            <a:off x="1908175" y="2001838"/>
            <a:ext cx="6985000" cy="2419350"/>
          </a:xfrm>
          <a:prstGeom prst="rect">
            <a:avLst/>
          </a:prstGeom>
          <a:noFill/>
        </p:spPr>
        <p:txBody>
          <a:bodyPr>
            <a:spAutoFit/>
          </a:bodyPr>
          <a:lstStyle/>
          <a:p>
            <a:pPr>
              <a:lnSpc>
                <a:spcPct val="120000"/>
              </a:lnSpc>
              <a:defRPr/>
            </a:pPr>
            <a:r>
              <a:rPr lang="nl-NL" sz="1800" dirty="0">
                <a:ea typeface="ＭＳ Ｐゴシック" pitchFamily="34" charset="-128"/>
                <a:cs typeface="+mn-cs"/>
              </a:rPr>
              <a:t>Ontwikkeling van interventies, zoals:</a:t>
            </a:r>
          </a:p>
          <a:p>
            <a:pPr marL="285750" indent="-285750">
              <a:lnSpc>
                <a:spcPct val="120000"/>
              </a:lnSpc>
              <a:buFontTx/>
              <a:buChar char="-"/>
              <a:defRPr/>
            </a:pPr>
            <a:r>
              <a:rPr lang="nl-NL" sz="1800" dirty="0" err="1">
                <a:ea typeface="ＭＳ Ｐゴシック" pitchFamily="34" charset="-128"/>
                <a:cs typeface="+mn-cs"/>
              </a:rPr>
              <a:t>Geluksroute</a:t>
            </a:r>
            <a:endParaRPr lang="nl-NL" sz="1800" dirty="0">
              <a:ea typeface="ＭＳ Ｐゴシック" pitchFamily="34" charset="-128"/>
              <a:cs typeface="+mn-cs"/>
            </a:endParaRPr>
          </a:p>
          <a:p>
            <a:pPr marL="285750" indent="-285750">
              <a:lnSpc>
                <a:spcPct val="120000"/>
              </a:lnSpc>
              <a:buFontTx/>
              <a:buChar char="-"/>
              <a:defRPr/>
            </a:pPr>
            <a:r>
              <a:rPr lang="nl-NL" sz="1800" dirty="0">
                <a:ea typeface="ＭＳ Ｐゴシック" pitchFamily="34" charset="-128"/>
                <a:cs typeface="+mn-cs"/>
              </a:rPr>
              <a:t>Dit is jouw leven</a:t>
            </a:r>
          </a:p>
          <a:p>
            <a:pPr marL="285750" indent="-285750">
              <a:lnSpc>
                <a:spcPct val="120000"/>
              </a:lnSpc>
              <a:buFontTx/>
              <a:buChar char="-"/>
              <a:defRPr/>
            </a:pPr>
            <a:r>
              <a:rPr lang="nl-NL" sz="1800" dirty="0">
                <a:ea typeface="ＭＳ Ｐゴシック" pitchFamily="34" charset="-128"/>
                <a:cs typeface="+mn-cs"/>
              </a:rPr>
              <a:t>Veerkracht</a:t>
            </a:r>
          </a:p>
          <a:p>
            <a:pPr marL="285750" indent="-285750">
              <a:lnSpc>
                <a:spcPct val="120000"/>
              </a:lnSpc>
              <a:buFontTx/>
              <a:buChar char="-"/>
              <a:defRPr/>
            </a:pPr>
            <a:r>
              <a:rPr lang="nl-NL" sz="1800" dirty="0">
                <a:ea typeface="ＭＳ Ｐゴシック" pitchFamily="34" charset="-128"/>
                <a:cs typeface="+mn-cs"/>
              </a:rPr>
              <a:t>Welbevindentherapie</a:t>
            </a:r>
          </a:p>
          <a:p>
            <a:pPr marL="285750" indent="-285750">
              <a:lnSpc>
                <a:spcPct val="120000"/>
              </a:lnSpc>
              <a:buFontTx/>
              <a:buChar char="-"/>
              <a:defRPr/>
            </a:pPr>
            <a:r>
              <a:rPr lang="nl-NL" sz="1800" dirty="0">
                <a:ea typeface="ＭＳ Ｐゴシック" pitchFamily="34" charset="-128"/>
                <a:cs typeface="+mn-cs"/>
              </a:rPr>
              <a:t>Voluit leven (ACT en </a:t>
            </a:r>
            <a:r>
              <a:rPr lang="nl-NL" sz="1800" dirty="0" err="1">
                <a:ea typeface="ＭＳ Ｐゴシック" pitchFamily="34" charset="-128"/>
                <a:cs typeface="+mn-cs"/>
              </a:rPr>
              <a:t>mindfulness</a:t>
            </a:r>
            <a:r>
              <a:rPr lang="nl-NL" sz="1800" dirty="0">
                <a:ea typeface="ＭＳ Ｐゴシック" pitchFamily="34" charset="-128"/>
                <a:cs typeface="+mn-cs"/>
              </a:rPr>
              <a:t>)</a:t>
            </a:r>
          </a:p>
          <a:p>
            <a:pPr>
              <a:lnSpc>
                <a:spcPct val="120000"/>
              </a:lnSpc>
              <a:defRPr/>
            </a:pPr>
            <a:endParaRPr lang="nl-NL" sz="1800" dirty="0">
              <a:ea typeface="ＭＳ Ｐゴシック" pitchFamily="34" charset="-128"/>
              <a:cs typeface="+mn-cs"/>
            </a:endParaRPr>
          </a:p>
        </p:txBody>
      </p:sp>
      <p:sp>
        <p:nvSpPr>
          <p:cNvPr id="7" name="TextBox 6"/>
          <p:cNvSpPr txBox="1"/>
          <p:nvPr/>
        </p:nvSpPr>
        <p:spPr>
          <a:xfrm>
            <a:off x="4932363" y="6237288"/>
            <a:ext cx="3600450" cy="369887"/>
          </a:xfrm>
          <a:prstGeom prst="rect">
            <a:avLst/>
          </a:prstGeom>
          <a:noFill/>
        </p:spPr>
        <p:txBody>
          <a:bodyPr>
            <a:spAutoFit/>
          </a:bodyPr>
          <a:lstStyle/>
          <a:p>
            <a:pPr>
              <a:defRPr/>
            </a:pPr>
            <a:r>
              <a:rPr lang="nl-NL" sz="1800" b="1" dirty="0" err="1">
                <a:solidFill>
                  <a:srgbClr val="BB0067"/>
                </a:solidFill>
                <a:ea typeface="ＭＳ Ｐゴシック" pitchFamily="34" charset="-128"/>
                <a:cs typeface="+mn-cs"/>
              </a:rPr>
              <a:t>www.positievepsychologie.nu</a:t>
            </a:r>
            <a:endParaRPr lang="nl-NL" sz="1800" b="1" dirty="0">
              <a:solidFill>
                <a:srgbClr val="BB0067"/>
              </a:solidFill>
              <a:ea typeface="ＭＳ Ｐゴシック" pitchFamily="34" charset="-128"/>
              <a:cs typeface="+mn-cs"/>
            </a:endParaRPr>
          </a:p>
        </p:txBody>
      </p:sp>
      <p:pic>
        <p:nvPicPr>
          <p:cNvPr id="26633" name="Picture 9" descr="Dit is jouw leven, Ernst Bohlmeijer / Monique Hulsber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068638"/>
            <a:ext cx="22320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61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2" end="2"/>
                                            </p:txEl>
                                          </p:spTgt>
                                        </p:tgtEl>
                                        <p:attrNameLst>
                                          <p:attrName>style.fontWeight</p:attrName>
                                        </p:attrNameLst>
                                      </p:cBhvr>
                                      <p:to>
                                        <p:strVal val="bold"/>
                                      </p:to>
                                    </p:set>
                                  </p:childTnLst>
                                </p:cTn>
                              </p:par>
                              <p:par>
                                <p:cTn id="7" presetID="1" presetClass="entr" presetSubtype="0" fill="hold" nodeType="withEffect">
                                  <p:stCondLst>
                                    <p:cond delay="0"/>
                                  </p:stCondLst>
                                  <p:childTnLst>
                                    <p:set>
                                      <p:cBhvr>
                                        <p:cTn id="8" dur="1" fill="hold">
                                          <p:stCondLst>
                                            <p:cond delay="0"/>
                                          </p:stCondLst>
                                        </p:cTn>
                                        <p:tgtEl>
                                          <p:spTgt spid="2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nl-NL" dirty="0" smtClean="0">
                <a:solidFill>
                  <a:schemeClr val="accent6"/>
                </a:solidFill>
                <a:ea typeface="+mj-ea"/>
              </a:rPr>
              <a:t>Onderzoekslijn 2: Narratieve psychologie</a:t>
            </a:r>
          </a:p>
        </p:txBody>
      </p:sp>
      <p:graphicFrame>
        <p:nvGraphicFramePr>
          <p:cNvPr id="6" name="Content Placeholder 5"/>
          <p:cNvGraphicFramePr>
            <a:graphicFrameLocks noGrp="1"/>
          </p:cNvGraphicFramePr>
          <p:nvPr>
            <p:ph idx="1"/>
          </p:nvPr>
        </p:nvGraphicFramePr>
        <p:xfrm>
          <a:off x="1907704" y="1916832"/>
          <a:ext cx="6984776" cy="4804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2E4FE9E-B0AB-4377-9C77-2322B2119A05}" type="slidenum">
              <a:rPr lang="en-GB" altLang="en-US">
                <a:solidFill>
                  <a:srgbClr val="000000"/>
                </a:solidFill>
              </a:rPr>
              <a:pPr eaLnBrk="1" hangingPunct="1"/>
              <a:t>72</a:t>
            </a:fld>
            <a:endParaRPr lang="en-GB" altLang="en-US">
              <a:solidFill>
                <a:srgbClr val="000000"/>
              </a:solidFill>
            </a:endParaRPr>
          </a:p>
        </p:txBody>
      </p:sp>
      <p:sp>
        <p:nvSpPr>
          <p:cNvPr id="2" name="Rounded Rectangle 1"/>
          <p:cNvSpPr/>
          <p:nvPr/>
        </p:nvSpPr>
        <p:spPr>
          <a:xfrm>
            <a:off x="4067175" y="4965700"/>
            <a:ext cx="2341563" cy="11017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solidFill>
                  <a:srgbClr val="FFFFFF"/>
                </a:solidFill>
              </a:rPr>
              <a:t>Geestelijke gezondheid</a:t>
            </a:r>
          </a:p>
        </p:txBody>
      </p:sp>
      <p:sp>
        <p:nvSpPr>
          <p:cNvPr id="3" name="Up-Down Arrow 2"/>
          <p:cNvSpPr/>
          <p:nvPr/>
        </p:nvSpPr>
        <p:spPr>
          <a:xfrm>
            <a:off x="4900613" y="3236913"/>
            <a:ext cx="588962" cy="1728787"/>
          </a:xfrm>
          <a:prstGeom prst="upDownArrow">
            <a:avLst/>
          </a:prstGeom>
          <a:solidFill>
            <a:srgbClr val="0070C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sp>
        <p:nvSpPr>
          <p:cNvPr id="14" name="TextBox 1"/>
          <p:cNvSpPr txBox="1">
            <a:spLocks noChangeArrowheads="1"/>
          </p:cNvSpPr>
          <p:nvPr/>
        </p:nvSpPr>
        <p:spPr bwMode="auto">
          <a:xfrm>
            <a:off x="4716463" y="6335713"/>
            <a:ext cx="4032250" cy="36988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ts val="2400"/>
              </a:lnSpc>
              <a:defRPr/>
            </a:pPr>
            <a:r>
              <a:rPr lang="nl-NL" sz="1600" b="1" dirty="0" smtClean="0">
                <a:solidFill>
                  <a:srgbClr val="BB0067"/>
                </a:solidFill>
                <a:latin typeface="Arial"/>
                <a:ea typeface="ＭＳ Ｐゴシック" pitchFamily="34" charset="-128"/>
                <a:cs typeface="Arial" charset="0"/>
              </a:rPr>
              <a:t>www.levensverhalenlab.nl</a:t>
            </a:r>
          </a:p>
        </p:txBody>
      </p:sp>
      <p:sp>
        <p:nvSpPr>
          <p:cNvPr id="4" name="TextBox 3"/>
          <p:cNvSpPr txBox="1">
            <a:spLocks noChangeArrowheads="1"/>
          </p:cNvSpPr>
          <p:nvPr/>
        </p:nvSpPr>
        <p:spPr bwMode="auto">
          <a:xfrm>
            <a:off x="1692275" y="3503613"/>
            <a:ext cx="2592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Levensverhaalinterviews</a:t>
            </a:r>
          </a:p>
        </p:txBody>
      </p:sp>
      <p:sp>
        <p:nvSpPr>
          <p:cNvPr id="16" name="TextBox 15"/>
          <p:cNvSpPr txBox="1">
            <a:spLocks noChangeArrowheads="1"/>
          </p:cNvSpPr>
          <p:nvPr/>
        </p:nvSpPr>
        <p:spPr bwMode="auto">
          <a:xfrm>
            <a:off x="6746875" y="4268788"/>
            <a:ext cx="2592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Toekomstbrieven</a:t>
            </a:r>
          </a:p>
        </p:txBody>
      </p:sp>
      <p:sp>
        <p:nvSpPr>
          <p:cNvPr id="5" name="TextBox 4"/>
          <p:cNvSpPr txBox="1">
            <a:spLocks noChangeArrowheads="1"/>
          </p:cNvSpPr>
          <p:nvPr/>
        </p:nvSpPr>
        <p:spPr bwMode="auto">
          <a:xfrm>
            <a:off x="2124075" y="4268788"/>
            <a:ext cx="2590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Persoonlijke herinneringen</a:t>
            </a:r>
          </a:p>
        </p:txBody>
      </p:sp>
      <p:sp>
        <p:nvSpPr>
          <p:cNvPr id="7" name="TextBox 6"/>
          <p:cNvSpPr txBox="1">
            <a:spLocks noChangeArrowheads="1"/>
          </p:cNvSpPr>
          <p:nvPr/>
        </p:nvSpPr>
        <p:spPr bwMode="auto">
          <a:xfrm>
            <a:off x="6227763" y="3663950"/>
            <a:ext cx="2376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Web-based methoden</a:t>
            </a:r>
          </a:p>
        </p:txBody>
      </p:sp>
    </p:spTree>
    <p:extLst>
      <p:ext uri="{BB962C8B-B14F-4D97-AF65-F5344CB8AC3E}">
        <p14:creationId xmlns:p14="http://schemas.microsoft.com/office/powerpoint/2010/main" val="3030243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6626"/>
                                        </p:tgtEl>
                                        <p:attrNameLst>
                                          <p:attrName>style.fontWeight</p:attrName>
                                        </p:attrNameLst>
                                      </p:cBhvr>
                                      <p:to>
                                        <p:strVal val="bold"/>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4" grpId="0"/>
      <p:bldP spid="16" grpId="0"/>
      <p:bldP spid="5"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defRPr/>
            </a:pPr>
            <a:r>
              <a:rPr lang="nl-NL" smtClean="0">
                <a:solidFill>
                  <a:schemeClr val="accent6"/>
                </a:solidFill>
                <a:ea typeface="+mj-ea"/>
              </a:rPr>
              <a:t>Onderzoekslijn 2: </a:t>
            </a:r>
            <a:r>
              <a:rPr lang="nl-NL" dirty="0" smtClean="0">
                <a:solidFill>
                  <a:schemeClr val="accent6"/>
                </a:solidFill>
                <a:ea typeface="+mj-ea"/>
              </a:rPr>
              <a:t>Narratieve psychologie</a:t>
            </a:r>
          </a:p>
        </p:txBody>
      </p:sp>
      <p:sp>
        <p:nvSpPr>
          <p:cNvPr id="2867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402C4CF-46D5-459F-B0D7-B603AFC71BE5}" type="slidenum">
              <a:rPr lang="en-GB" altLang="en-US">
                <a:solidFill>
                  <a:srgbClr val="000000"/>
                </a:solidFill>
              </a:rPr>
              <a:pPr eaLnBrk="1" hangingPunct="1"/>
              <a:t>73</a:t>
            </a:fld>
            <a:endParaRPr lang="en-GB" altLang="en-US">
              <a:solidFill>
                <a:srgbClr val="000000"/>
              </a:solidFill>
            </a:endParaRPr>
          </a:p>
        </p:txBody>
      </p:sp>
      <p:sp>
        <p:nvSpPr>
          <p:cNvPr id="5" name="TextBox 4"/>
          <p:cNvSpPr txBox="1"/>
          <p:nvPr/>
        </p:nvSpPr>
        <p:spPr>
          <a:xfrm>
            <a:off x="1908175" y="1989138"/>
            <a:ext cx="6985000" cy="1422400"/>
          </a:xfrm>
          <a:prstGeom prst="rect">
            <a:avLst/>
          </a:prstGeom>
          <a:noFill/>
        </p:spPr>
        <p:txBody>
          <a:bodyPr>
            <a:spAutoFit/>
          </a:bodyPr>
          <a:lstStyle/>
          <a:p>
            <a:pPr>
              <a:lnSpc>
                <a:spcPct val="120000"/>
              </a:lnSpc>
              <a:defRPr/>
            </a:pPr>
            <a:r>
              <a:rPr lang="nl-NL" sz="1800" dirty="0">
                <a:ea typeface="ＭＳ Ｐゴシック" pitchFamily="34" charset="-128"/>
                <a:cs typeface="+mn-cs"/>
              </a:rPr>
              <a:t>Voorbeelden van interventies:</a:t>
            </a:r>
          </a:p>
          <a:p>
            <a:pPr marL="285750" indent="-285750">
              <a:lnSpc>
                <a:spcPct val="120000"/>
              </a:lnSpc>
              <a:buFontTx/>
              <a:buChar char="-"/>
              <a:defRPr/>
            </a:pPr>
            <a:r>
              <a:rPr lang="nl-NL" sz="1800" dirty="0">
                <a:ea typeface="ＭＳ Ｐゴシック" pitchFamily="34" charset="-128"/>
                <a:cs typeface="+mn-cs"/>
              </a:rPr>
              <a:t>Dierbare herinneringen</a:t>
            </a:r>
          </a:p>
          <a:p>
            <a:pPr marL="285750" indent="-285750">
              <a:lnSpc>
                <a:spcPct val="120000"/>
              </a:lnSpc>
              <a:buFontTx/>
              <a:buChar char="-"/>
              <a:defRPr/>
            </a:pPr>
            <a:r>
              <a:rPr lang="nl-NL" sz="1800" dirty="0">
                <a:ea typeface="ＭＳ Ｐゴシック" pitchFamily="34" charset="-128"/>
                <a:cs typeface="+mn-cs"/>
              </a:rPr>
              <a:t>Op verhaal komen</a:t>
            </a:r>
          </a:p>
          <a:p>
            <a:pPr>
              <a:lnSpc>
                <a:spcPct val="120000"/>
              </a:lnSpc>
              <a:defRPr/>
            </a:pPr>
            <a:endParaRPr lang="nl-NL" sz="1800" dirty="0">
              <a:ea typeface="ＭＳ Ｐゴシック" pitchFamily="34" charset="-128"/>
              <a:cs typeface="+mn-cs"/>
            </a:endParaRPr>
          </a:p>
        </p:txBody>
      </p:sp>
      <p:pic>
        <p:nvPicPr>
          <p:cNvPr id="158722" name="Picture 2" descr="http://www.utwente.nl/wh-image/ic~AQJ-hyYArn1gA7c2CwCD-3gDBwGBWAJYAgA6q1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674938"/>
            <a:ext cx="24479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4716463" y="6335713"/>
            <a:ext cx="4032250" cy="36988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ts val="2400"/>
              </a:lnSpc>
              <a:defRPr/>
            </a:pPr>
            <a:r>
              <a:rPr lang="nl-NL" sz="1600" b="1" dirty="0" smtClean="0">
                <a:solidFill>
                  <a:srgbClr val="BB0067"/>
                </a:solidFill>
                <a:latin typeface="Arial"/>
                <a:ea typeface="ＭＳ Ｐゴシック" pitchFamily="34" charset="-128"/>
                <a:cs typeface="Arial" charset="0"/>
              </a:rPr>
              <a:t>www.levensverhalenlab.nl</a:t>
            </a:r>
          </a:p>
        </p:txBody>
      </p:sp>
    </p:spTree>
    <p:extLst>
      <p:ext uri="{BB962C8B-B14F-4D97-AF65-F5344CB8AC3E}">
        <p14:creationId xmlns:p14="http://schemas.microsoft.com/office/powerpoint/2010/main" val="3801676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2" end="2"/>
                                            </p:txEl>
                                          </p:spTgt>
                                        </p:tgtEl>
                                        <p:attrNameLst>
                                          <p:attrName>style.fontWeight</p:attrName>
                                        </p:attrNameLst>
                                      </p:cBhvr>
                                      <p:to>
                                        <p:strVal val="bold"/>
                                      </p:to>
                                    </p:set>
                                  </p:childTnLst>
                                </p:cTn>
                              </p:par>
                              <p:par>
                                <p:cTn id="7" presetID="1" presetClass="entr" presetSubtype="0" fill="hold" nodeType="withEffect">
                                  <p:stCondLst>
                                    <p:cond delay="0"/>
                                  </p:stCondLst>
                                  <p:childTnLst>
                                    <p:set>
                                      <p:cBhvr>
                                        <p:cTn id="8" dur="1" fill="hold">
                                          <p:stCondLst>
                                            <p:cond delay="0"/>
                                          </p:stCondLst>
                                        </p:cTn>
                                        <p:tgtEl>
                                          <p:spTgt spid="158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nl-NL" dirty="0" smtClean="0">
                <a:solidFill>
                  <a:schemeClr val="accent6"/>
                </a:solidFill>
                <a:ea typeface="+mj-ea"/>
              </a:rPr>
              <a:t>Onderzoekslijn 3: Positieve technologie</a:t>
            </a:r>
          </a:p>
        </p:txBody>
      </p:sp>
      <p:graphicFrame>
        <p:nvGraphicFramePr>
          <p:cNvPr id="6" name="Content Placeholder 5"/>
          <p:cNvGraphicFramePr>
            <a:graphicFrameLocks noGrp="1"/>
          </p:cNvGraphicFramePr>
          <p:nvPr>
            <p:ph idx="1"/>
          </p:nvPr>
        </p:nvGraphicFramePr>
        <p:xfrm>
          <a:off x="1907704" y="1916832"/>
          <a:ext cx="6984776" cy="4804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7C6457-3DE2-4845-95EF-C7478A9AAC84}" type="slidenum">
              <a:rPr lang="en-GB" altLang="en-US">
                <a:solidFill>
                  <a:srgbClr val="000000"/>
                </a:solidFill>
              </a:rPr>
              <a:pPr eaLnBrk="1" hangingPunct="1"/>
              <a:t>74</a:t>
            </a:fld>
            <a:endParaRPr lang="en-GB" altLang="en-US">
              <a:solidFill>
                <a:srgbClr val="000000"/>
              </a:solidFill>
            </a:endParaRPr>
          </a:p>
        </p:txBody>
      </p:sp>
      <p:sp>
        <p:nvSpPr>
          <p:cNvPr id="29701" name="TextBox 7"/>
          <p:cNvSpPr txBox="1">
            <a:spLocks noChangeArrowheads="1"/>
          </p:cNvSpPr>
          <p:nvPr/>
        </p:nvSpPr>
        <p:spPr bwMode="auto">
          <a:xfrm>
            <a:off x="2190750" y="3476625"/>
            <a:ext cx="2520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nl-NL" altLang="en-US" sz="1600" smtClean="0">
                <a:solidFill>
                  <a:srgbClr val="000000"/>
                </a:solidFill>
                <a:cs typeface="+mn-cs"/>
              </a:rPr>
              <a:t>Interventies</a:t>
            </a:r>
          </a:p>
        </p:txBody>
      </p:sp>
      <p:sp>
        <p:nvSpPr>
          <p:cNvPr id="29702" name="TextBox 9"/>
          <p:cNvSpPr txBox="1">
            <a:spLocks noChangeArrowheads="1"/>
          </p:cNvSpPr>
          <p:nvPr/>
        </p:nvSpPr>
        <p:spPr bwMode="auto">
          <a:xfrm>
            <a:off x="5816600" y="4094163"/>
            <a:ext cx="2247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User-centered designs</a:t>
            </a:r>
          </a:p>
        </p:txBody>
      </p:sp>
      <p:sp>
        <p:nvSpPr>
          <p:cNvPr id="29703" name="TextBox 10"/>
          <p:cNvSpPr txBox="1">
            <a:spLocks noChangeArrowheads="1"/>
          </p:cNvSpPr>
          <p:nvPr/>
        </p:nvSpPr>
        <p:spPr bwMode="auto">
          <a:xfrm>
            <a:off x="3441700" y="4578350"/>
            <a:ext cx="1174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1600" smtClean="0">
                <a:solidFill>
                  <a:srgbClr val="000000"/>
                </a:solidFill>
                <a:cs typeface="+mn-cs"/>
              </a:rPr>
              <a:t>Adherentie</a:t>
            </a:r>
          </a:p>
        </p:txBody>
      </p:sp>
      <p:sp>
        <p:nvSpPr>
          <p:cNvPr id="8" name="TextBox 7"/>
          <p:cNvSpPr txBox="1"/>
          <p:nvPr/>
        </p:nvSpPr>
        <p:spPr>
          <a:xfrm>
            <a:off x="4932363" y="6308725"/>
            <a:ext cx="3600450" cy="369888"/>
          </a:xfrm>
          <a:prstGeom prst="rect">
            <a:avLst/>
          </a:prstGeom>
          <a:noFill/>
        </p:spPr>
        <p:txBody>
          <a:bodyPr>
            <a:spAutoFit/>
          </a:bodyPr>
          <a:lstStyle/>
          <a:p>
            <a:pPr>
              <a:defRPr/>
            </a:pPr>
            <a:r>
              <a:rPr lang="nl-NL" sz="1800" b="1" dirty="0" err="1">
                <a:solidFill>
                  <a:srgbClr val="BB0067"/>
                </a:solidFill>
                <a:ea typeface="ＭＳ Ｐゴシック" pitchFamily="34" charset="-128"/>
                <a:cs typeface="+mn-cs"/>
              </a:rPr>
              <a:t>www.positievepsychologie.nu</a:t>
            </a:r>
            <a:endParaRPr lang="nl-NL" sz="1800" b="1" dirty="0">
              <a:solidFill>
                <a:srgbClr val="BB0067"/>
              </a:solidFill>
              <a:ea typeface="ＭＳ Ｐゴシック" pitchFamily="34" charset="-128"/>
              <a:cs typeface="+mn-cs"/>
            </a:endParaRPr>
          </a:p>
        </p:txBody>
      </p:sp>
    </p:spTree>
    <p:extLst>
      <p:ext uri="{BB962C8B-B14F-4D97-AF65-F5344CB8AC3E}">
        <p14:creationId xmlns:p14="http://schemas.microsoft.com/office/powerpoint/2010/main" val="3575004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2" grpId="0"/>
      <p:bldP spid="2970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defRPr/>
            </a:pPr>
            <a:r>
              <a:rPr lang="nl-NL" dirty="0" smtClean="0">
                <a:solidFill>
                  <a:schemeClr val="accent6"/>
                </a:solidFill>
                <a:ea typeface="+mj-ea"/>
              </a:rPr>
              <a:t>Onderzoekslijn 3: Positieve technologie</a:t>
            </a:r>
          </a:p>
        </p:txBody>
      </p:sp>
      <p:sp>
        <p:nvSpPr>
          <p:cNvPr id="3072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58DADD4-82D6-4BF0-B526-C5144252A89E}" type="slidenum">
              <a:rPr lang="en-GB" altLang="en-US">
                <a:solidFill>
                  <a:srgbClr val="000000"/>
                </a:solidFill>
              </a:rPr>
              <a:pPr eaLnBrk="1" hangingPunct="1"/>
              <a:t>75</a:t>
            </a:fld>
            <a:endParaRPr lang="en-GB" altLang="en-US">
              <a:solidFill>
                <a:srgbClr val="000000"/>
              </a:solidFill>
            </a:endParaRPr>
          </a:p>
        </p:txBody>
      </p:sp>
      <p:sp>
        <p:nvSpPr>
          <p:cNvPr id="5" name="TextBox 4"/>
          <p:cNvSpPr txBox="1"/>
          <p:nvPr/>
        </p:nvSpPr>
        <p:spPr>
          <a:xfrm>
            <a:off x="1908175" y="1989138"/>
            <a:ext cx="6985000" cy="3416300"/>
          </a:xfrm>
          <a:prstGeom prst="rect">
            <a:avLst/>
          </a:prstGeom>
          <a:noFill/>
        </p:spPr>
        <p:txBody>
          <a:bodyPr>
            <a:spAutoFit/>
          </a:bodyPr>
          <a:lstStyle/>
          <a:p>
            <a:pPr>
              <a:lnSpc>
                <a:spcPct val="120000"/>
              </a:lnSpc>
              <a:defRPr/>
            </a:pPr>
            <a:r>
              <a:rPr lang="nl-NL" sz="1800" dirty="0">
                <a:ea typeface="ＭＳ Ｐゴシック" pitchFamily="34" charset="-128"/>
                <a:cs typeface="+mn-cs"/>
              </a:rPr>
              <a:t>Voorbeelden van interventies / projecten:</a:t>
            </a:r>
          </a:p>
          <a:p>
            <a:pPr marL="285750" indent="-285750">
              <a:lnSpc>
                <a:spcPct val="120000"/>
              </a:lnSpc>
              <a:buFontTx/>
              <a:buChar char="-"/>
              <a:defRPr/>
            </a:pPr>
            <a:r>
              <a:rPr lang="nl-NL" sz="1800" dirty="0">
                <a:ea typeface="ＭＳ Ｐゴシック" pitchFamily="34" charset="-128"/>
                <a:cs typeface="+mn-cs"/>
              </a:rPr>
              <a:t>Op verhaal komen</a:t>
            </a:r>
          </a:p>
          <a:p>
            <a:pPr marL="285750" indent="-285750">
              <a:lnSpc>
                <a:spcPct val="120000"/>
              </a:lnSpc>
              <a:buFontTx/>
              <a:buChar char="-"/>
              <a:defRPr/>
            </a:pPr>
            <a:r>
              <a:rPr lang="nl-NL" sz="1800" dirty="0">
                <a:ea typeface="ＭＳ Ｐゴシック" pitchFamily="34" charset="-128"/>
                <a:cs typeface="+mn-cs"/>
              </a:rPr>
              <a:t>Leven met pijn</a:t>
            </a:r>
          </a:p>
          <a:p>
            <a:pPr marL="285750" indent="-285750">
              <a:lnSpc>
                <a:spcPct val="120000"/>
              </a:lnSpc>
              <a:buFontTx/>
              <a:buChar char="-"/>
              <a:defRPr/>
            </a:pPr>
            <a:r>
              <a:rPr lang="nl-NL" sz="1800" dirty="0">
                <a:ea typeface="ＭＳ Ｐゴシック" pitchFamily="34" charset="-128"/>
                <a:cs typeface="+mn-cs"/>
              </a:rPr>
              <a:t>Voluit Leven</a:t>
            </a:r>
          </a:p>
          <a:p>
            <a:pPr marL="285750" indent="-285750">
              <a:lnSpc>
                <a:spcPct val="120000"/>
              </a:lnSpc>
              <a:buFontTx/>
              <a:buChar char="-"/>
              <a:defRPr/>
            </a:pPr>
            <a:r>
              <a:rPr lang="nl-NL" sz="1800" dirty="0">
                <a:ea typeface="ＭＳ Ｐゴシック" pitchFamily="34" charset="-128"/>
                <a:cs typeface="+mn-cs"/>
              </a:rPr>
              <a:t>Dit is jouw leven</a:t>
            </a:r>
          </a:p>
          <a:p>
            <a:pPr marL="285750" indent="-285750">
              <a:lnSpc>
                <a:spcPct val="120000"/>
              </a:lnSpc>
              <a:buFontTx/>
              <a:buChar char="-"/>
              <a:defRPr/>
            </a:pPr>
            <a:r>
              <a:rPr lang="nl-NL" sz="1800" dirty="0">
                <a:ea typeface="ＭＳ Ｐゴシック" pitchFamily="34" charset="-128"/>
                <a:cs typeface="+mn-cs"/>
              </a:rPr>
              <a:t>Geen paniek APP</a:t>
            </a:r>
          </a:p>
          <a:p>
            <a:pPr marL="285750" indent="-285750">
              <a:lnSpc>
                <a:spcPct val="120000"/>
              </a:lnSpc>
              <a:buFontTx/>
              <a:buChar char="-"/>
              <a:defRPr/>
            </a:pPr>
            <a:r>
              <a:rPr lang="nl-NL" sz="1800" dirty="0">
                <a:ea typeface="ＭＳ Ｐゴシック" pitchFamily="34" charset="-128"/>
                <a:cs typeface="+mn-cs"/>
              </a:rPr>
              <a:t>Behoud gezond gedrag (APP)</a:t>
            </a:r>
          </a:p>
          <a:p>
            <a:pPr marL="285750" indent="-285750">
              <a:lnSpc>
                <a:spcPct val="120000"/>
              </a:lnSpc>
              <a:buFontTx/>
              <a:buChar char="-"/>
              <a:defRPr/>
            </a:pPr>
            <a:r>
              <a:rPr lang="nl-NL" sz="1800" dirty="0" err="1">
                <a:ea typeface="ＭＳ Ｐゴシック" pitchFamily="34" charset="-128"/>
                <a:cs typeface="+mn-cs"/>
              </a:rPr>
              <a:t>Blended</a:t>
            </a:r>
            <a:r>
              <a:rPr lang="nl-NL" sz="1800" dirty="0">
                <a:ea typeface="ＭＳ Ｐゴシック" pitchFamily="34" charset="-128"/>
                <a:cs typeface="+mn-cs"/>
              </a:rPr>
              <a:t> care</a:t>
            </a:r>
          </a:p>
          <a:p>
            <a:pPr marL="285750" indent="-285750">
              <a:lnSpc>
                <a:spcPct val="120000"/>
              </a:lnSpc>
              <a:defRPr/>
            </a:pPr>
            <a:endParaRPr lang="nl-NL" sz="1800" dirty="0">
              <a:ea typeface="ＭＳ Ｐゴシック" pitchFamily="34" charset="-128"/>
              <a:cs typeface="+mn-cs"/>
            </a:endParaRPr>
          </a:p>
          <a:p>
            <a:pPr>
              <a:lnSpc>
                <a:spcPct val="120000"/>
              </a:lnSpc>
              <a:defRPr/>
            </a:pPr>
            <a:endParaRPr lang="nl-NL" sz="1800" dirty="0">
              <a:ea typeface="ＭＳ Ｐゴシック" pitchFamily="34" charset="-128"/>
              <a:cs typeface="+mn-cs"/>
            </a:endParaRPr>
          </a:p>
        </p:txBody>
      </p:sp>
      <p:sp>
        <p:nvSpPr>
          <p:cNvPr id="6" name="TextBox 5"/>
          <p:cNvSpPr txBox="1"/>
          <p:nvPr/>
        </p:nvSpPr>
        <p:spPr>
          <a:xfrm>
            <a:off x="4932363" y="6237288"/>
            <a:ext cx="3600450" cy="369887"/>
          </a:xfrm>
          <a:prstGeom prst="rect">
            <a:avLst/>
          </a:prstGeom>
          <a:noFill/>
        </p:spPr>
        <p:txBody>
          <a:bodyPr>
            <a:spAutoFit/>
          </a:bodyPr>
          <a:lstStyle/>
          <a:p>
            <a:pPr>
              <a:defRPr/>
            </a:pPr>
            <a:r>
              <a:rPr lang="nl-NL" sz="1800" b="1" dirty="0" err="1">
                <a:solidFill>
                  <a:srgbClr val="BB0067"/>
                </a:solidFill>
                <a:ea typeface="ＭＳ Ｐゴシック" pitchFamily="34" charset="-128"/>
                <a:cs typeface="+mn-cs"/>
              </a:rPr>
              <a:t>www.positievepsychologie.nu</a:t>
            </a:r>
            <a:endParaRPr lang="nl-NL" sz="1800" b="1" dirty="0">
              <a:solidFill>
                <a:srgbClr val="BB0067"/>
              </a:solidFill>
              <a:ea typeface="ＭＳ Ｐゴシック" pitchFamily="34" charset="-128"/>
              <a:cs typeface="+mn-cs"/>
            </a:endParaRPr>
          </a:p>
        </p:txBody>
      </p:sp>
    </p:spTree>
    <p:extLst>
      <p:ext uri="{BB962C8B-B14F-4D97-AF65-F5344CB8AC3E}">
        <p14:creationId xmlns:p14="http://schemas.microsoft.com/office/powerpoint/2010/main" val="9960782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6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1692275"/>
            <a:ext cx="31210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Slide Number Placeholder 3"/>
          <p:cNvSpPr>
            <a:spLocks noGrp="1"/>
          </p:cNvSpPr>
          <p:nvPr>
            <p:ph type="sldNum" sz="quarter" idx="12"/>
          </p:nvPr>
        </p:nvSpPr>
        <p:spPr>
          <a:xfrm>
            <a:off x="8509000" y="6400800"/>
            <a:ext cx="3746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3639386-DC3D-42C0-840A-C0C847B4DAA6}" type="slidenum">
              <a:rPr lang="en-GB" altLang="en-US">
                <a:solidFill>
                  <a:srgbClr val="000000"/>
                </a:solidFill>
              </a:rPr>
              <a:pPr eaLnBrk="1" hangingPunct="1"/>
              <a:t>76</a:t>
            </a:fld>
            <a:endParaRPr lang="en-GB" altLang="en-US">
              <a:solidFill>
                <a:srgbClr val="000000"/>
              </a:solidFill>
            </a:endParaRPr>
          </a:p>
        </p:txBody>
      </p:sp>
      <p:sp>
        <p:nvSpPr>
          <p:cNvPr id="31748" name="Tekstvak 3"/>
          <p:cNvSpPr txBox="1">
            <a:spLocks noChangeArrowheads="1"/>
          </p:cNvSpPr>
          <p:nvPr/>
        </p:nvSpPr>
        <p:spPr bwMode="auto">
          <a:xfrm>
            <a:off x="1692275" y="1125538"/>
            <a:ext cx="60372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l-NL" altLang="en-US" sz="2500" b="1" smtClean="0">
                <a:solidFill>
                  <a:srgbClr val="CF0072"/>
                </a:solidFill>
                <a:latin typeface="Arial Narrow" pitchFamily="34" charset="0"/>
                <a:cs typeface="Arial" charset="0"/>
              </a:rPr>
              <a:t>Soorten onderzoek</a:t>
            </a:r>
          </a:p>
        </p:txBody>
      </p:sp>
      <p:sp>
        <p:nvSpPr>
          <p:cNvPr id="2" name="TextBox 1"/>
          <p:cNvSpPr txBox="1">
            <a:spLocks noChangeArrowheads="1"/>
          </p:cNvSpPr>
          <p:nvPr/>
        </p:nvSpPr>
        <p:spPr bwMode="auto">
          <a:xfrm>
            <a:off x="5302250" y="1708150"/>
            <a:ext cx="32051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ts val="2400"/>
              </a:lnSpc>
              <a:buFont typeface="Arial" charset="0"/>
              <a:buChar char="•"/>
            </a:pPr>
            <a:r>
              <a:rPr lang="nl-NL" altLang="en-US" sz="1800" smtClean="0">
                <a:solidFill>
                  <a:srgbClr val="000000"/>
                </a:solidFill>
                <a:cs typeface="+mn-cs"/>
              </a:rPr>
              <a:t>Theorievorming</a:t>
            </a:r>
          </a:p>
          <a:p>
            <a:pPr eaLnBrk="1" hangingPunct="1">
              <a:lnSpc>
                <a:spcPts val="2400"/>
              </a:lnSpc>
              <a:buFont typeface="Arial" charset="0"/>
              <a:buChar char="•"/>
            </a:pPr>
            <a:r>
              <a:rPr lang="nl-NL" altLang="en-US" sz="1800" smtClean="0">
                <a:solidFill>
                  <a:srgbClr val="000000"/>
                </a:solidFill>
                <a:cs typeface="+mn-cs"/>
              </a:rPr>
              <a:t>Bevolkingsonderzoek</a:t>
            </a:r>
          </a:p>
          <a:p>
            <a:pPr eaLnBrk="1" hangingPunct="1">
              <a:lnSpc>
                <a:spcPts val="2400"/>
              </a:lnSpc>
              <a:buFont typeface="Arial" charset="0"/>
              <a:buChar char="•"/>
            </a:pPr>
            <a:r>
              <a:rPr lang="nl-NL" altLang="en-US" sz="1800" smtClean="0">
                <a:solidFill>
                  <a:srgbClr val="000000"/>
                </a:solidFill>
                <a:cs typeface="+mn-cs"/>
              </a:rPr>
              <a:t>Instrumentontwikkeling</a:t>
            </a:r>
          </a:p>
          <a:p>
            <a:pPr eaLnBrk="1" hangingPunct="1">
              <a:lnSpc>
                <a:spcPts val="2400"/>
              </a:lnSpc>
              <a:buFont typeface="Arial" charset="0"/>
              <a:buChar char="•"/>
            </a:pPr>
            <a:r>
              <a:rPr lang="nl-NL" altLang="en-US" sz="1800" smtClean="0">
                <a:solidFill>
                  <a:srgbClr val="000000"/>
                </a:solidFill>
                <a:cs typeface="+mn-cs"/>
              </a:rPr>
              <a:t>Psychologische processen</a:t>
            </a:r>
          </a:p>
          <a:p>
            <a:pPr eaLnBrk="1" hangingPunct="1">
              <a:lnSpc>
                <a:spcPts val="2400"/>
              </a:lnSpc>
              <a:buFont typeface="Arial" charset="0"/>
              <a:buChar char="•"/>
            </a:pPr>
            <a:r>
              <a:rPr lang="nl-NL" altLang="en-US" sz="1800" smtClean="0">
                <a:solidFill>
                  <a:srgbClr val="000000"/>
                </a:solidFill>
                <a:cs typeface="+mn-cs"/>
              </a:rPr>
              <a:t>Effectstudies</a:t>
            </a:r>
          </a:p>
          <a:p>
            <a:pPr eaLnBrk="1" hangingPunct="1">
              <a:lnSpc>
                <a:spcPts val="2400"/>
              </a:lnSpc>
              <a:buFont typeface="Arial" charset="0"/>
              <a:buChar char="•"/>
            </a:pPr>
            <a:r>
              <a:rPr lang="nl-NL" altLang="en-US" sz="1800" smtClean="0">
                <a:solidFill>
                  <a:srgbClr val="000000"/>
                </a:solidFill>
                <a:cs typeface="+mn-cs"/>
              </a:rPr>
              <a:t>Werkzame processen</a:t>
            </a:r>
          </a:p>
          <a:p>
            <a:pPr eaLnBrk="1" hangingPunct="1">
              <a:lnSpc>
                <a:spcPts val="2400"/>
              </a:lnSpc>
              <a:buFont typeface="Arial" charset="0"/>
              <a:buChar char="•"/>
            </a:pPr>
            <a:r>
              <a:rPr lang="nl-NL" altLang="en-US" sz="1800" smtClean="0">
                <a:solidFill>
                  <a:srgbClr val="000000"/>
                </a:solidFill>
                <a:cs typeface="+mn-cs"/>
              </a:rPr>
              <a:t>Meta-analyses</a:t>
            </a:r>
          </a:p>
        </p:txBody>
      </p:sp>
      <p:pic>
        <p:nvPicPr>
          <p:cNvPr id="327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488" y="1692275"/>
            <a:ext cx="35242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613" y="1692275"/>
            <a:ext cx="31543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9113" y="1692275"/>
            <a:ext cx="30273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692275"/>
            <a:ext cx="35496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710113" y="1692275"/>
            <a:ext cx="600075" cy="49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solidFill>
                <a:srgbClr val="FFFFFF"/>
              </a:solidFill>
            </a:endParaRPr>
          </a:p>
        </p:txBody>
      </p:sp>
      <p:pic>
        <p:nvPicPr>
          <p:cNvPr id="32667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488" y="1692275"/>
            <a:ext cx="35607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3238" y="1708150"/>
            <a:ext cx="35099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681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6668"/>
                                        </p:tgtEl>
                                        <p:attrNameLst>
                                          <p:attrName>style.visibility</p:attrName>
                                        </p:attrNameLst>
                                      </p:cBhvr>
                                      <p:to>
                                        <p:strVal val="visible"/>
                                      </p:to>
                                    </p:set>
                                    <p:animEffect transition="in" filter="fade">
                                      <p:cBhvr>
                                        <p:cTn id="7" dur="500"/>
                                        <p:tgtEl>
                                          <p:spTgt spid="326668"/>
                                        </p:tgtEl>
                                      </p:cBhvr>
                                    </p:animEffect>
                                  </p:childTnLst>
                                </p:cTn>
                              </p:par>
                              <p:par>
                                <p:cTn id="8" presetID="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additive="base">
                                        <p:cTn id="10"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27682"/>
                                        </p:tgtEl>
                                        <p:attrNameLst>
                                          <p:attrName>style.visibility</p:attrName>
                                        </p:attrNameLst>
                                      </p:cBhvr>
                                      <p:to>
                                        <p:strVal val="visible"/>
                                      </p:to>
                                    </p:set>
                                    <p:animEffect transition="in" filter="fade">
                                      <p:cBhvr>
                                        <p:cTn id="16" dur="500"/>
                                        <p:tgtEl>
                                          <p:spTgt spid="327682"/>
                                        </p:tgtEl>
                                      </p:cBhvr>
                                    </p:animEffect>
                                  </p:childTnLst>
                                </p:cTn>
                              </p:par>
                              <p:par>
                                <p:cTn id="17" presetID="2" presetClass="entr" presetSubtype="8"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26663"/>
                                        </p:tgtEl>
                                        <p:attrNameLst>
                                          <p:attrName>style.visibility</p:attrName>
                                        </p:attrNameLst>
                                      </p:cBhvr>
                                      <p:to>
                                        <p:strVal val="visible"/>
                                      </p:to>
                                    </p:set>
                                    <p:animEffect transition="in" filter="fade">
                                      <p:cBhvr>
                                        <p:cTn id="25" dur="500"/>
                                        <p:tgtEl>
                                          <p:spTgt spid="32666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2" presetClass="entr" presetSubtype="8" fill="hold" nodeType="with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additive="base">
                                        <p:cTn id="30"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26669"/>
                                        </p:tgtEl>
                                        <p:attrNameLst>
                                          <p:attrName>style.visibility</p:attrName>
                                        </p:attrNameLst>
                                      </p:cBhvr>
                                      <p:to>
                                        <p:strVal val="visible"/>
                                      </p:to>
                                    </p:set>
                                    <p:animEffect transition="in" filter="fade">
                                      <p:cBhvr>
                                        <p:cTn id="36" dur="500"/>
                                        <p:tgtEl>
                                          <p:spTgt spid="326669"/>
                                        </p:tgtEl>
                                      </p:cBhvr>
                                    </p:animEffect>
                                  </p:childTnLst>
                                </p:cTn>
                              </p:par>
                              <p:par>
                                <p:cTn id="37" presetID="2" presetClass="entr" presetSubtype="8" fill="hold" nodeType="with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 calcmode="lin" valueType="num">
                                      <p:cBhvr additive="base">
                                        <p:cTn id="3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326666"/>
                                        </p:tgtEl>
                                        <p:attrNameLst>
                                          <p:attrName>style.visibility</p:attrName>
                                        </p:attrNameLst>
                                      </p:cBhvr>
                                      <p:to>
                                        <p:strVal val="visible"/>
                                      </p:to>
                                    </p:set>
                                    <p:animEffect transition="in" filter="fade">
                                      <p:cBhvr>
                                        <p:cTn id="45" dur="500"/>
                                        <p:tgtEl>
                                          <p:spTgt spid="326666"/>
                                        </p:tgtEl>
                                      </p:cBhvr>
                                    </p:animEffect>
                                  </p:childTnLst>
                                </p:cTn>
                              </p:par>
                              <p:par>
                                <p:cTn id="46" presetID="2" presetClass="entr" presetSubtype="8" fill="hold" nodeType="with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 calcmode="lin" valueType="num">
                                      <p:cBhvr additive="base">
                                        <p:cTn id="48"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326670"/>
                                        </p:tgtEl>
                                        <p:attrNameLst>
                                          <p:attrName>style.visibility</p:attrName>
                                        </p:attrNameLst>
                                      </p:cBhvr>
                                      <p:to>
                                        <p:strVal val="visible"/>
                                      </p:to>
                                    </p:set>
                                    <p:animEffect transition="in" filter="fade">
                                      <p:cBhvr>
                                        <p:cTn id="54" dur="500"/>
                                        <p:tgtEl>
                                          <p:spTgt spid="326670"/>
                                        </p:tgtEl>
                                      </p:cBhvr>
                                    </p:animEffect>
                                  </p:childTnLst>
                                </p:cTn>
                              </p:par>
                              <p:par>
                                <p:cTn id="55" presetID="2" presetClass="entr" presetSubtype="8" fill="hold" nodeType="with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anim calcmode="lin" valueType="num">
                                      <p:cBhvr additive="base">
                                        <p:cTn id="5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326667"/>
                                        </p:tgtEl>
                                        <p:attrNameLst>
                                          <p:attrName>style.visibility</p:attrName>
                                        </p:attrNameLst>
                                      </p:cBhvr>
                                      <p:to>
                                        <p:strVal val="visible"/>
                                      </p:to>
                                    </p:set>
                                    <p:animEffect transition="in" filter="fade">
                                      <p:cBhvr>
                                        <p:cTn id="63" dur="500"/>
                                        <p:tgtEl>
                                          <p:spTgt spid="326667"/>
                                        </p:tgtEl>
                                      </p:cBhvr>
                                    </p:animEffect>
                                  </p:childTnLst>
                                </p:cTn>
                              </p:par>
                              <p:par>
                                <p:cTn id="64" presetID="2" presetClass="entr" presetSubtype="8" fill="hold" nodeType="withEffect">
                                  <p:stCondLst>
                                    <p:cond delay="0"/>
                                  </p:stCondLst>
                                  <p:childTnLst>
                                    <p:set>
                                      <p:cBhvr>
                                        <p:cTn id="65" dur="1" fill="hold">
                                          <p:stCondLst>
                                            <p:cond delay="0"/>
                                          </p:stCondLst>
                                        </p:cTn>
                                        <p:tgtEl>
                                          <p:spTgt spid="2">
                                            <p:txEl>
                                              <p:pRg st="6" end="6"/>
                                            </p:txEl>
                                          </p:spTgt>
                                        </p:tgtEl>
                                        <p:attrNameLst>
                                          <p:attrName>style.visibility</p:attrName>
                                        </p:attrNameLst>
                                      </p:cBhvr>
                                      <p:to>
                                        <p:strVal val="visible"/>
                                      </p:to>
                                    </p:set>
                                    <p:anim calcmode="lin" valueType="num">
                                      <p:cBhvr additive="base">
                                        <p:cTn id="66"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EC8B29D-492D-4BCB-A4A1-CD3DE4479274}" type="slidenum">
              <a:rPr lang="en-GB" altLang="en-US">
                <a:solidFill>
                  <a:srgbClr val="000000"/>
                </a:solidFill>
              </a:rPr>
              <a:pPr eaLnBrk="1" hangingPunct="1"/>
              <a:t>77</a:t>
            </a:fld>
            <a:endParaRPr lang="en-GB" altLang="en-US">
              <a:solidFill>
                <a:srgbClr val="000000"/>
              </a:solidFill>
            </a:endParaRPr>
          </a:p>
        </p:txBody>
      </p:sp>
      <p:sp>
        <p:nvSpPr>
          <p:cNvPr id="32771" name="Rectangle 2"/>
          <p:cNvSpPr>
            <a:spLocks noGrp="1" noChangeArrowheads="1"/>
          </p:cNvSpPr>
          <p:nvPr>
            <p:ph type="title" idx="4294967295"/>
          </p:nvPr>
        </p:nvSpPr>
        <p:spPr>
          <a:xfrm>
            <a:off x="1763713" y="1052513"/>
            <a:ext cx="7121525" cy="525462"/>
          </a:xfrm>
        </p:spPr>
        <p:txBody>
          <a:bodyPr/>
          <a:lstStyle/>
          <a:p>
            <a:pPr eaLnBrk="1" hangingPunct="1"/>
            <a:r>
              <a:rPr lang="en-US" altLang="en-US" smtClean="0">
                <a:solidFill>
                  <a:schemeClr val="accent2"/>
                </a:solidFill>
                <a:ea typeface="ＭＳ Ｐゴシック" pitchFamily="34" charset="-128"/>
              </a:rPr>
              <a:t>Masterprogramma</a:t>
            </a:r>
          </a:p>
        </p:txBody>
      </p:sp>
      <p:sp>
        <p:nvSpPr>
          <p:cNvPr id="32772" name="Rectangle 3"/>
          <p:cNvSpPr>
            <a:spLocks noGrp="1" noChangeArrowheads="1"/>
          </p:cNvSpPr>
          <p:nvPr>
            <p:ph type="body" idx="4294967295"/>
          </p:nvPr>
        </p:nvSpPr>
        <p:spPr>
          <a:xfrm>
            <a:off x="1763713" y="2057400"/>
            <a:ext cx="7380287" cy="3560763"/>
          </a:xfrm>
        </p:spPr>
        <p:txBody>
          <a:bodyPr/>
          <a:lstStyle/>
          <a:p>
            <a:pPr marL="323850" indent="-323850" eaLnBrk="1" hangingPunct="1">
              <a:buFont typeface="Wingdings" pitchFamily="2" charset="2"/>
              <a:buNone/>
            </a:pPr>
            <a:endParaRPr lang="en-US" altLang="en-US"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p:txBody>
      </p:sp>
      <p:graphicFrame>
        <p:nvGraphicFramePr>
          <p:cNvPr id="517157" name="Group 37"/>
          <p:cNvGraphicFramePr>
            <a:graphicFrameLocks noGrp="1"/>
          </p:cNvGraphicFramePr>
          <p:nvPr/>
        </p:nvGraphicFramePr>
        <p:xfrm>
          <a:off x="1763713" y="1773238"/>
          <a:ext cx="7056437" cy="4603749"/>
        </p:xfrm>
        <a:graphic>
          <a:graphicData uri="http://schemas.openxmlformats.org/drawingml/2006/table">
            <a:tbl>
              <a:tblPr/>
              <a:tblGrid>
                <a:gridCol w="2808159"/>
                <a:gridCol w="2232146"/>
                <a:gridCol w="2016132"/>
              </a:tblGrid>
              <a:tr h="726498">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1 (3)</a:t>
                      </a: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2 (4)</a:t>
                      </a: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3-4 (1-2)</a:t>
                      </a: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Verdieping psychopathologie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e-</a:t>
                      </a:r>
                      <a:r>
                        <a:rPr kumimoji="0" lang="nl-NL" sz="1800" b="0" i="0" u="none" strike="noStrike" cap="none" normalizeH="0" baseline="0" dirty="0" err="1" smtClean="0">
                          <a:ln>
                            <a:noFill/>
                          </a:ln>
                          <a:solidFill>
                            <a:schemeClr val="tx1"/>
                          </a:solidFill>
                          <a:effectLst/>
                          <a:latin typeface="Arial" charset="0"/>
                        </a:rPr>
                        <a:t>Mental</a:t>
                      </a:r>
                      <a:r>
                        <a:rPr kumimoji="0" lang="nl-NL" sz="1800" b="0" i="0" u="none" strike="noStrike" cap="none" normalizeH="0" baseline="0" dirty="0" smtClean="0">
                          <a:ln>
                            <a:noFill/>
                          </a:ln>
                          <a:solidFill>
                            <a:schemeClr val="tx1"/>
                          </a:solidFill>
                          <a:effectLst/>
                          <a:latin typeface="Arial" charset="0"/>
                        </a:rPr>
                        <a:t> health</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Stage (20EC)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Counseling en gespreksvaardigheden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Cognitieve en gedragstherapie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nl-NL"/>
                    </a:p>
                  </a:txBody>
                  <a:tcPr/>
                </a:tc>
              </a:tr>
              <a:tr h="1044009">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smtClean="0">
                          <a:ln>
                            <a:noFill/>
                          </a:ln>
                          <a:solidFill>
                            <a:schemeClr val="tx1"/>
                          </a:solidFill>
                          <a:effectLst/>
                          <a:latin typeface="Arial" charset="0"/>
                        </a:rPr>
                        <a:t>Geestelijke gezondheidsbevordering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Toegepaste positieve psychologie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Masterthese (10EC)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990290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FE6ABED-1FD4-470F-862C-36CA688496BE}" type="slidenum">
              <a:rPr lang="en-GB" altLang="en-US">
                <a:solidFill>
                  <a:srgbClr val="000000"/>
                </a:solidFill>
              </a:rPr>
              <a:pPr eaLnBrk="1" hangingPunct="1"/>
              <a:t>78</a:t>
            </a:fld>
            <a:endParaRPr lang="en-GB" altLang="en-US">
              <a:solidFill>
                <a:srgbClr val="000000"/>
              </a:solidFill>
            </a:endParaRPr>
          </a:p>
        </p:txBody>
      </p:sp>
      <p:sp>
        <p:nvSpPr>
          <p:cNvPr id="33795" name="Rectangle 2"/>
          <p:cNvSpPr>
            <a:spLocks noGrp="1" noChangeArrowheads="1"/>
          </p:cNvSpPr>
          <p:nvPr>
            <p:ph type="title" idx="4294967295"/>
          </p:nvPr>
        </p:nvSpPr>
        <p:spPr>
          <a:xfrm>
            <a:off x="1763713" y="1052513"/>
            <a:ext cx="7121525" cy="525462"/>
          </a:xfrm>
        </p:spPr>
        <p:txBody>
          <a:bodyPr/>
          <a:lstStyle/>
          <a:p>
            <a:pPr eaLnBrk="1" hangingPunct="1"/>
            <a:r>
              <a:rPr lang="en-US" altLang="en-US" smtClean="0">
                <a:solidFill>
                  <a:schemeClr val="accent2"/>
                </a:solidFill>
                <a:ea typeface="ＭＳ Ｐゴシック" pitchFamily="34" charset="-128"/>
              </a:rPr>
              <a:t>Masterprogramma</a:t>
            </a:r>
          </a:p>
        </p:txBody>
      </p:sp>
      <p:sp>
        <p:nvSpPr>
          <p:cNvPr id="33796" name="Rectangle 3"/>
          <p:cNvSpPr>
            <a:spLocks noGrp="1" noChangeArrowheads="1"/>
          </p:cNvSpPr>
          <p:nvPr>
            <p:ph type="body" idx="4294967295"/>
          </p:nvPr>
        </p:nvSpPr>
        <p:spPr>
          <a:xfrm>
            <a:off x="1763713" y="2057400"/>
            <a:ext cx="7380287" cy="3560763"/>
          </a:xfrm>
        </p:spPr>
        <p:txBody>
          <a:bodyPr/>
          <a:lstStyle/>
          <a:p>
            <a:pPr marL="323850" indent="-323850" eaLnBrk="1" hangingPunct="1">
              <a:buFont typeface="Wingdings" pitchFamily="2" charset="2"/>
              <a:buNone/>
            </a:pPr>
            <a:endParaRPr lang="en-US" altLang="en-US"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p:txBody>
      </p:sp>
      <p:graphicFrame>
        <p:nvGraphicFramePr>
          <p:cNvPr id="517157" name="Group 37"/>
          <p:cNvGraphicFramePr>
            <a:graphicFrameLocks noGrp="1"/>
          </p:cNvGraphicFramePr>
          <p:nvPr/>
        </p:nvGraphicFramePr>
        <p:xfrm>
          <a:off x="1763713" y="1773238"/>
          <a:ext cx="7056437" cy="4603749"/>
        </p:xfrm>
        <a:graphic>
          <a:graphicData uri="http://schemas.openxmlformats.org/drawingml/2006/table">
            <a:tbl>
              <a:tblPr/>
              <a:tblGrid>
                <a:gridCol w="2808159"/>
                <a:gridCol w="2232146"/>
                <a:gridCol w="2016132"/>
              </a:tblGrid>
              <a:tr h="726498">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1 (3)</a:t>
                      </a: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2 (4)</a:t>
                      </a: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3-4 (1-2)</a:t>
                      </a: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Verdieping psychopathologie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Geestelijke </a:t>
                      </a:r>
                      <a:r>
                        <a:rPr kumimoji="0" lang="nl-NL" sz="1800" b="0" i="0" u="none" strike="noStrike" cap="none" normalizeH="0" baseline="0" dirty="0" err="1" smtClean="0">
                          <a:ln>
                            <a:noFill/>
                          </a:ln>
                          <a:solidFill>
                            <a:schemeClr val="bg1">
                              <a:lumMod val="50000"/>
                            </a:schemeClr>
                          </a:solidFill>
                          <a:effectLst/>
                          <a:latin typeface="Arial" charset="0"/>
                        </a:rPr>
                        <a:t>gezondheids-bevordering</a:t>
                      </a:r>
                      <a:r>
                        <a:rPr kumimoji="0" lang="nl-NL" sz="1800" b="0" i="0" u="none" strike="noStrike" cap="none" normalizeH="0" baseline="0" dirty="0" smtClean="0">
                          <a:ln>
                            <a:noFill/>
                          </a:ln>
                          <a:solidFill>
                            <a:schemeClr val="bg1">
                              <a:lumMod val="50000"/>
                            </a:schemeClr>
                          </a:solidFill>
                          <a:effectLst/>
                          <a:latin typeface="Arial" charset="0"/>
                        </a:rPr>
                        <a:t>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Stage (20EC)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Counseling en gespreksvaardigheden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Cognitieve en gedragstherapie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nl-NL"/>
                    </a:p>
                  </a:txBody>
                  <a:tcPr/>
                </a:tc>
              </a:tr>
              <a:tr h="1044009">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smtClean="0">
                          <a:ln>
                            <a:noFill/>
                          </a:ln>
                          <a:solidFill>
                            <a:schemeClr val="bg1">
                              <a:lumMod val="50000"/>
                            </a:schemeClr>
                          </a:solidFill>
                          <a:effectLst/>
                          <a:latin typeface="Arial" charset="0"/>
                        </a:rPr>
                        <a:t>Geestelijke gezondheidsbevordering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Toegepaste positieve psychologie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Masterthese (10EC)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Line Callout 1 1"/>
          <p:cNvSpPr/>
          <p:nvPr/>
        </p:nvSpPr>
        <p:spPr>
          <a:xfrm>
            <a:off x="4140200" y="1628775"/>
            <a:ext cx="3960813" cy="2232025"/>
          </a:xfrm>
          <a:prstGeom prst="borderCallout1">
            <a:avLst>
              <a:gd name="adj1" fmla="val 50019"/>
              <a:gd name="adj2" fmla="val -271"/>
              <a:gd name="adj3" fmla="val 69728"/>
              <a:gd name="adj4" fmla="val -23772"/>
            </a:avLst>
          </a:prstGeom>
          <a:solidFill>
            <a:srgbClr val="0070C0"/>
          </a:solidFill>
          <a:ln>
            <a:solidFill>
              <a:schemeClr val="bg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r>
              <a:rPr lang="nl-NL" sz="1800" dirty="0">
                <a:solidFill>
                  <a:srgbClr val="FFFFFF"/>
                </a:solidFill>
              </a:rPr>
              <a:t>Kenmerken en verklaringsmodellen van angst- en stemmingsstoornissen en </a:t>
            </a:r>
            <a:r>
              <a:rPr lang="nl-NL" sz="1800" dirty="0" err="1">
                <a:solidFill>
                  <a:srgbClr val="FFFFFF"/>
                </a:solidFill>
              </a:rPr>
              <a:t>somatoforme</a:t>
            </a:r>
            <a:r>
              <a:rPr lang="nl-NL" sz="1800" dirty="0">
                <a:solidFill>
                  <a:srgbClr val="FFFFFF"/>
                </a:solidFill>
              </a:rPr>
              <a:t> stoornissen. </a:t>
            </a:r>
          </a:p>
          <a:p>
            <a:pPr>
              <a:defRPr/>
            </a:pPr>
            <a:endParaRPr lang="nl-NL" sz="1800" dirty="0">
              <a:solidFill>
                <a:srgbClr val="FFFFFF"/>
              </a:solidFill>
            </a:endParaRPr>
          </a:p>
          <a:p>
            <a:pPr>
              <a:defRPr/>
            </a:pPr>
            <a:r>
              <a:rPr lang="nl-NL" sz="1800" dirty="0">
                <a:solidFill>
                  <a:srgbClr val="FFFFFF"/>
                </a:solidFill>
              </a:rPr>
              <a:t>Beschrijvende diagnose opstellen, behandeling selecteren, behandeladviesgesprek voeren. </a:t>
            </a: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lgn="ctr">
              <a:defRPr/>
            </a:pPr>
            <a:endParaRPr lang="nl-NL" sz="1800" dirty="0">
              <a:solidFill>
                <a:srgbClr val="FFFFFF"/>
              </a:solidFill>
            </a:endParaRPr>
          </a:p>
        </p:txBody>
      </p:sp>
    </p:spTree>
    <p:extLst>
      <p:ext uri="{BB962C8B-B14F-4D97-AF65-F5344CB8AC3E}">
        <p14:creationId xmlns:p14="http://schemas.microsoft.com/office/powerpoint/2010/main" val="13428708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10D6361-A4E0-4870-AFA0-0995DCE2EEF0}" type="slidenum">
              <a:rPr lang="en-GB" altLang="en-US">
                <a:solidFill>
                  <a:srgbClr val="000000"/>
                </a:solidFill>
              </a:rPr>
              <a:pPr eaLnBrk="1" hangingPunct="1"/>
              <a:t>79</a:t>
            </a:fld>
            <a:endParaRPr lang="en-GB" altLang="en-US">
              <a:solidFill>
                <a:srgbClr val="000000"/>
              </a:solidFill>
            </a:endParaRPr>
          </a:p>
        </p:txBody>
      </p:sp>
      <p:sp>
        <p:nvSpPr>
          <p:cNvPr id="34819" name="Rectangle 2"/>
          <p:cNvSpPr>
            <a:spLocks noGrp="1" noChangeArrowheads="1"/>
          </p:cNvSpPr>
          <p:nvPr>
            <p:ph type="title" idx="4294967295"/>
          </p:nvPr>
        </p:nvSpPr>
        <p:spPr>
          <a:xfrm>
            <a:off x="1763713" y="1052513"/>
            <a:ext cx="7121525" cy="525462"/>
          </a:xfrm>
        </p:spPr>
        <p:txBody>
          <a:bodyPr/>
          <a:lstStyle/>
          <a:p>
            <a:pPr eaLnBrk="1" hangingPunct="1"/>
            <a:r>
              <a:rPr lang="en-US" altLang="en-US" smtClean="0">
                <a:solidFill>
                  <a:schemeClr val="accent2"/>
                </a:solidFill>
                <a:ea typeface="ＭＳ Ｐゴシック" pitchFamily="34" charset="-128"/>
              </a:rPr>
              <a:t>Masterprogramma</a:t>
            </a:r>
          </a:p>
        </p:txBody>
      </p:sp>
      <p:sp>
        <p:nvSpPr>
          <p:cNvPr id="34820" name="Rectangle 3"/>
          <p:cNvSpPr>
            <a:spLocks noGrp="1" noChangeArrowheads="1"/>
          </p:cNvSpPr>
          <p:nvPr>
            <p:ph type="body" idx="4294967295"/>
          </p:nvPr>
        </p:nvSpPr>
        <p:spPr>
          <a:xfrm>
            <a:off x="1763713" y="2057400"/>
            <a:ext cx="7380287" cy="3560763"/>
          </a:xfrm>
        </p:spPr>
        <p:txBody>
          <a:bodyPr/>
          <a:lstStyle/>
          <a:p>
            <a:pPr marL="323850" indent="-323850" eaLnBrk="1" hangingPunct="1">
              <a:buFont typeface="Wingdings" pitchFamily="2" charset="2"/>
              <a:buNone/>
            </a:pPr>
            <a:endParaRPr lang="en-US" altLang="en-US"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p:txBody>
      </p:sp>
      <p:graphicFrame>
        <p:nvGraphicFramePr>
          <p:cNvPr id="517157" name="Group 37"/>
          <p:cNvGraphicFramePr>
            <a:graphicFrameLocks noGrp="1"/>
          </p:cNvGraphicFramePr>
          <p:nvPr/>
        </p:nvGraphicFramePr>
        <p:xfrm>
          <a:off x="1763713" y="1773238"/>
          <a:ext cx="7056437" cy="4603749"/>
        </p:xfrm>
        <a:graphic>
          <a:graphicData uri="http://schemas.openxmlformats.org/drawingml/2006/table">
            <a:tbl>
              <a:tblPr/>
              <a:tblGrid>
                <a:gridCol w="2808159"/>
                <a:gridCol w="2232146"/>
                <a:gridCol w="2016132"/>
              </a:tblGrid>
              <a:tr h="726498">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1 (3)</a:t>
                      </a: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2 (4)</a:t>
                      </a: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3-4 (1-2)</a:t>
                      </a: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Verdieping psychopathologie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e-</a:t>
                      </a:r>
                      <a:r>
                        <a:rPr kumimoji="0" lang="nl-NL" sz="1800" b="0" i="0" u="none" strike="noStrike" cap="none" normalizeH="0" baseline="0" dirty="0" err="1" smtClean="0">
                          <a:ln>
                            <a:noFill/>
                          </a:ln>
                          <a:solidFill>
                            <a:schemeClr val="bg1">
                              <a:lumMod val="50000"/>
                            </a:schemeClr>
                          </a:solidFill>
                          <a:effectLst/>
                          <a:latin typeface="Arial" charset="0"/>
                        </a:rPr>
                        <a:t>Mental</a:t>
                      </a:r>
                      <a:r>
                        <a:rPr kumimoji="0" lang="nl-NL" sz="1800" b="0" i="0" u="none" strike="noStrike" cap="none" normalizeH="0" baseline="0" dirty="0" smtClean="0">
                          <a:ln>
                            <a:noFill/>
                          </a:ln>
                          <a:solidFill>
                            <a:schemeClr val="bg1">
                              <a:lumMod val="50000"/>
                            </a:schemeClr>
                          </a:solidFill>
                          <a:effectLst/>
                          <a:latin typeface="Arial" charset="0"/>
                        </a:rPr>
                        <a:t> health</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Stage (20EC)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Counseling en gespreksvaardigheden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Cognitieve en gedragstherapie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nl-NL"/>
                    </a:p>
                  </a:txBody>
                  <a:tcPr/>
                </a:tc>
              </a:tr>
              <a:tr h="1044009">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smtClean="0">
                          <a:ln>
                            <a:noFill/>
                          </a:ln>
                          <a:solidFill>
                            <a:schemeClr val="bg1">
                              <a:lumMod val="50000"/>
                            </a:schemeClr>
                          </a:solidFill>
                          <a:effectLst/>
                          <a:latin typeface="Arial" charset="0"/>
                        </a:rPr>
                        <a:t>Geestelijke gezondheidsbevordering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Toegepaste positieve psychologie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Masterthese (10EC)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Line Callout 1 1"/>
          <p:cNvSpPr/>
          <p:nvPr/>
        </p:nvSpPr>
        <p:spPr>
          <a:xfrm>
            <a:off x="4500563" y="3429000"/>
            <a:ext cx="4103687" cy="1655763"/>
          </a:xfrm>
          <a:prstGeom prst="borderCallout1">
            <a:avLst>
              <a:gd name="adj1" fmla="val 50019"/>
              <a:gd name="adj2" fmla="val 400"/>
              <a:gd name="adj3" fmla="val 73629"/>
              <a:gd name="adj4" fmla="val -30693"/>
            </a:avLst>
          </a:prstGeom>
          <a:solidFill>
            <a:srgbClr val="0070C0"/>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r>
              <a:rPr lang="nl-NL" sz="1800" dirty="0">
                <a:solidFill>
                  <a:srgbClr val="FFFFFF"/>
                </a:solidFill>
              </a:rPr>
              <a:t>Leren a.d.h.v. een hulpvraag zelfstandig een behandelplan op te stellen en een kortdurende behandeling uit te voeren met diverse gesprekstechnieken.</a:t>
            </a: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lgn="ctr">
              <a:defRPr/>
            </a:pPr>
            <a:endParaRPr lang="nl-NL" sz="1800" dirty="0">
              <a:solidFill>
                <a:srgbClr val="FFFFFF"/>
              </a:solidFill>
            </a:endParaRPr>
          </a:p>
        </p:txBody>
      </p:sp>
    </p:spTree>
    <p:extLst>
      <p:ext uri="{BB962C8B-B14F-4D97-AF65-F5344CB8AC3E}">
        <p14:creationId xmlns:p14="http://schemas.microsoft.com/office/powerpoint/2010/main" val="1834119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79613" y="274638"/>
            <a:ext cx="6707187" cy="1143000"/>
          </a:xfrm>
        </p:spPr>
        <p:txBody>
          <a:bodyPr/>
          <a:lstStyle/>
          <a:p>
            <a:pPr algn="l" eaLnBrk="1" hangingPunct="1"/>
            <a:r>
              <a:rPr lang="nl-NL" sz="2800" smtClean="0"/>
              <a:t>Video conferencing bij slachtoffer-daderbemiddeling?</a:t>
            </a:r>
          </a:p>
        </p:txBody>
      </p:sp>
      <p:sp>
        <p:nvSpPr>
          <p:cNvPr id="29699" name="Rectangle 3"/>
          <p:cNvSpPr>
            <a:spLocks noGrp="1" noChangeArrowheads="1"/>
          </p:cNvSpPr>
          <p:nvPr>
            <p:ph type="body" idx="1"/>
          </p:nvPr>
        </p:nvSpPr>
        <p:spPr>
          <a:xfrm>
            <a:off x="1214804" y="1514475"/>
            <a:ext cx="7118350" cy="4806950"/>
          </a:xfrm>
        </p:spPr>
        <p:txBody>
          <a:bodyPr/>
          <a:lstStyle/>
          <a:p>
            <a:pPr eaLnBrk="1" hangingPunct="1">
              <a:buFontTx/>
              <a:buNone/>
            </a:pPr>
            <a:endParaRPr lang="en-US" sz="1800" dirty="0" smtClean="0">
              <a:cs typeface="Arial" charset="0"/>
            </a:endParaRPr>
          </a:p>
          <a:p>
            <a:pPr eaLnBrk="1" hangingPunct="1">
              <a:buFontTx/>
              <a:buNone/>
            </a:pPr>
            <a:r>
              <a:rPr lang="en-US" sz="1800" dirty="0" smtClean="0">
                <a:cs typeface="Arial" charset="0"/>
              </a:rPr>
              <a:t>				</a:t>
            </a:r>
            <a:r>
              <a:rPr lang="en-US" sz="1800" dirty="0" err="1" smtClean="0">
                <a:cs typeface="Arial" charset="0"/>
              </a:rPr>
              <a:t>Geen</a:t>
            </a:r>
            <a:r>
              <a:rPr lang="en-US" sz="1800" dirty="0" smtClean="0">
                <a:cs typeface="Arial" charset="0"/>
              </a:rPr>
              <a:t> </a:t>
            </a:r>
            <a:r>
              <a:rPr lang="en-US" sz="1800" dirty="0" err="1" smtClean="0">
                <a:cs typeface="Arial" charset="0"/>
              </a:rPr>
              <a:t>woede</a:t>
            </a:r>
            <a:r>
              <a:rPr lang="en-US" sz="1800" dirty="0" smtClean="0">
                <a:cs typeface="Arial" charset="0"/>
              </a:rPr>
              <a:t> </a:t>
            </a:r>
            <a:r>
              <a:rPr lang="en-US" sz="1800" dirty="0" err="1" smtClean="0">
                <a:cs typeface="Arial" charset="0"/>
              </a:rPr>
              <a:t>afname</a:t>
            </a:r>
            <a:r>
              <a:rPr lang="en-US" sz="1800" dirty="0" smtClean="0">
                <a:cs typeface="Arial" charset="0"/>
              </a:rPr>
              <a:t> </a:t>
            </a:r>
            <a:r>
              <a:rPr lang="en-US" sz="1800" dirty="0" err="1" smtClean="0">
                <a:cs typeface="Arial" charset="0"/>
              </a:rPr>
              <a:t>bij</a:t>
            </a:r>
            <a:r>
              <a:rPr lang="en-US" sz="1800" dirty="0" smtClean="0">
                <a:cs typeface="Arial" charset="0"/>
              </a:rPr>
              <a:t> indirect 				</a:t>
            </a:r>
            <a:r>
              <a:rPr lang="en-US" sz="1800" dirty="0" err="1" smtClean="0">
                <a:cs typeface="Arial" charset="0"/>
              </a:rPr>
              <a:t>bemiddeld</a:t>
            </a:r>
            <a:r>
              <a:rPr lang="en-US" sz="1800" dirty="0" smtClean="0">
                <a:cs typeface="Arial" charset="0"/>
              </a:rPr>
              <a:t> contact?</a:t>
            </a:r>
          </a:p>
          <a:p>
            <a:pPr eaLnBrk="1" hangingPunct="1">
              <a:buFontTx/>
              <a:buNone/>
            </a:pPr>
            <a:endParaRPr lang="en-US" sz="1800" dirty="0" smtClean="0">
              <a:cs typeface="Arial" charset="0"/>
            </a:endParaRPr>
          </a:p>
          <a:p>
            <a:pPr eaLnBrk="1" hangingPunct="1">
              <a:buFontTx/>
              <a:buNone/>
            </a:pPr>
            <a:endParaRPr lang="en-US" sz="1800" dirty="0" smtClean="0">
              <a:cs typeface="Arial" charset="0"/>
            </a:endParaRPr>
          </a:p>
          <a:p>
            <a:pPr eaLnBrk="1" hangingPunct="1">
              <a:buFontTx/>
              <a:buNone/>
            </a:pPr>
            <a:r>
              <a:rPr lang="en-US" sz="1800" dirty="0" smtClean="0">
                <a:cs typeface="Arial" charset="0"/>
              </a:rPr>
              <a:t>…. </a:t>
            </a:r>
            <a:r>
              <a:rPr lang="en-US" sz="1800" dirty="0" err="1" smtClean="0">
                <a:cs typeface="Arial" charset="0"/>
              </a:rPr>
              <a:t>Gemis</a:t>
            </a:r>
            <a:r>
              <a:rPr lang="en-US" sz="1800" dirty="0" smtClean="0">
                <a:cs typeface="Arial" charset="0"/>
              </a:rPr>
              <a:t> </a:t>
            </a:r>
            <a:r>
              <a:rPr lang="en-US" sz="1800" dirty="0" err="1" smtClean="0">
                <a:cs typeface="Arial" charset="0"/>
              </a:rPr>
              <a:t>aan</a:t>
            </a:r>
            <a:r>
              <a:rPr lang="en-US" sz="1800" dirty="0" smtClean="0">
                <a:cs typeface="Arial" charset="0"/>
              </a:rPr>
              <a:t> </a:t>
            </a:r>
            <a:r>
              <a:rPr lang="en-US" sz="1800" dirty="0" err="1" smtClean="0">
                <a:cs typeface="Arial" charset="0"/>
              </a:rPr>
              <a:t>nonverbale</a:t>
            </a:r>
            <a:r>
              <a:rPr lang="en-US" sz="1800" dirty="0" smtClean="0">
                <a:cs typeface="Arial" charset="0"/>
              </a:rPr>
              <a:t> cues?</a:t>
            </a:r>
          </a:p>
          <a:p>
            <a:pPr eaLnBrk="1" hangingPunct="1">
              <a:buFontTx/>
              <a:buNone/>
            </a:pPr>
            <a:endParaRPr lang="en-US" sz="1800" dirty="0" smtClean="0">
              <a:cs typeface="Arial" charset="0"/>
            </a:endParaRPr>
          </a:p>
          <a:p>
            <a:pPr eaLnBrk="1" hangingPunct="1">
              <a:buFontTx/>
              <a:buNone/>
            </a:pPr>
            <a:r>
              <a:rPr lang="en-US" sz="1800" dirty="0" smtClean="0">
                <a:cs typeface="Arial" charset="0"/>
              </a:rPr>
              <a:t>….</a:t>
            </a:r>
            <a:r>
              <a:rPr lang="en-US" sz="1800" dirty="0" err="1" smtClean="0">
                <a:cs typeface="Arial" charset="0"/>
              </a:rPr>
              <a:t>Zou</a:t>
            </a:r>
            <a:r>
              <a:rPr lang="en-US" sz="1800" dirty="0" smtClean="0">
                <a:cs typeface="Arial" charset="0"/>
              </a:rPr>
              <a:t> </a:t>
            </a:r>
            <a:r>
              <a:rPr lang="en-US" sz="1800" dirty="0" err="1" smtClean="0">
                <a:cs typeface="Arial" charset="0"/>
              </a:rPr>
              <a:t>aanbod</a:t>
            </a:r>
            <a:r>
              <a:rPr lang="en-US" sz="1800" dirty="0" smtClean="0">
                <a:cs typeface="Arial" charset="0"/>
              </a:rPr>
              <a:t> van </a:t>
            </a:r>
          </a:p>
          <a:p>
            <a:pPr eaLnBrk="1" hangingPunct="1">
              <a:buFontTx/>
              <a:buNone/>
            </a:pPr>
            <a:r>
              <a:rPr lang="en-US" sz="1800" dirty="0" smtClean="0">
                <a:cs typeface="Arial" charset="0"/>
              </a:rPr>
              <a:t>video conferencing </a:t>
            </a:r>
            <a:r>
              <a:rPr lang="en-US" sz="1800" dirty="0" err="1" smtClean="0">
                <a:cs typeface="Arial" charset="0"/>
              </a:rPr>
              <a:t>kunnen</a:t>
            </a:r>
            <a:r>
              <a:rPr lang="en-US" sz="1800" dirty="0" smtClean="0">
                <a:cs typeface="Arial" charset="0"/>
              </a:rPr>
              <a:t> </a:t>
            </a:r>
            <a:r>
              <a:rPr lang="en-US" sz="1800" dirty="0" err="1" smtClean="0">
                <a:cs typeface="Arial" charset="0"/>
              </a:rPr>
              <a:t>helpen</a:t>
            </a:r>
            <a:r>
              <a:rPr lang="en-US" sz="1800" dirty="0" smtClean="0">
                <a:cs typeface="Arial" charset="0"/>
              </a:rPr>
              <a:t>?</a:t>
            </a:r>
          </a:p>
          <a:p>
            <a:pPr eaLnBrk="1" hangingPunct="1">
              <a:buFontTx/>
              <a:buNone/>
            </a:pPr>
            <a:r>
              <a:rPr lang="en-US" sz="1800" dirty="0" smtClean="0">
                <a:cs typeface="Arial" charset="0"/>
              </a:rPr>
              <a:t> </a:t>
            </a:r>
          </a:p>
        </p:txBody>
      </p:sp>
      <p:pic>
        <p:nvPicPr>
          <p:cNvPr id="34820"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307" y="6103827"/>
            <a:ext cx="2105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Line 6"/>
          <p:cNvSpPr>
            <a:spLocks noChangeShapeType="1"/>
          </p:cNvSpPr>
          <p:nvPr/>
        </p:nvSpPr>
        <p:spPr bwMode="auto">
          <a:xfrm>
            <a:off x="2051050" y="1412875"/>
            <a:ext cx="6553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 name="PIJL-RECHTS 1"/>
          <p:cNvSpPr/>
          <p:nvPr/>
        </p:nvSpPr>
        <p:spPr>
          <a:xfrm>
            <a:off x="755650" y="1869208"/>
            <a:ext cx="1728788" cy="3603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34823" name="Picture 2" descr="C:\Users\SvenMireille\Desktop\voorbeeld.televoorgeleid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3513" y="3213100"/>
            <a:ext cx="31210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6132513"/>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3662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9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26B7671-257A-439C-88E6-301F47F80531}" type="slidenum">
              <a:rPr lang="en-GB" altLang="en-US">
                <a:solidFill>
                  <a:srgbClr val="000000"/>
                </a:solidFill>
              </a:rPr>
              <a:pPr eaLnBrk="1" hangingPunct="1"/>
              <a:t>80</a:t>
            </a:fld>
            <a:endParaRPr lang="en-GB" altLang="en-US">
              <a:solidFill>
                <a:srgbClr val="000000"/>
              </a:solidFill>
            </a:endParaRPr>
          </a:p>
        </p:txBody>
      </p:sp>
      <p:sp>
        <p:nvSpPr>
          <p:cNvPr id="35843" name="Rectangle 2"/>
          <p:cNvSpPr>
            <a:spLocks noGrp="1" noChangeArrowheads="1"/>
          </p:cNvSpPr>
          <p:nvPr>
            <p:ph type="title" idx="4294967295"/>
          </p:nvPr>
        </p:nvSpPr>
        <p:spPr>
          <a:xfrm>
            <a:off x="1763713" y="1052513"/>
            <a:ext cx="7121525" cy="525462"/>
          </a:xfrm>
        </p:spPr>
        <p:txBody>
          <a:bodyPr/>
          <a:lstStyle/>
          <a:p>
            <a:pPr eaLnBrk="1" hangingPunct="1"/>
            <a:r>
              <a:rPr lang="en-US" altLang="en-US" smtClean="0">
                <a:solidFill>
                  <a:schemeClr val="accent2"/>
                </a:solidFill>
                <a:ea typeface="ＭＳ Ｐゴシック" pitchFamily="34" charset="-128"/>
              </a:rPr>
              <a:t>Masterprogramme</a:t>
            </a:r>
          </a:p>
        </p:txBody>
      </p:sp>
      <p:sp>
        <p:nvSpPr>
          <p:cNvPr id="35844" name="Rectangle 3"/>
          <p:cNvSpPr>
            <a:spLocks noGrp="1" noChangeArrowheads="1"/>
          </p:cNvSpPr>
          <p:nvPr>
            <p:ph type="body" idx="4294967295"/>
          </p:nvPr>
        </p:nvSpPr>
        <p:spPr>
          <a:xfrm>
            <a:off x="1763713" y="2057400"/>
            <a:ext cx="7380287" cy="3560763"/>
          </a:xfrm>
        </p:spPr>
        <p:txBody>
          <a:bodyPr/>
          <a:lstStyle/>
          <a:p>
            <a:pPr marL="323850" indent="-323850" eaLnBrk="1" hangingPunct="1">
              <a:buFont typeface="Wingdings" pitchFamily="2" charset="2"/>
              <a:buNone/>
            </a:pPr>
            <a:endParaRPr lang="en-US" altLang="en-US"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p:txBody>
      </p:sp>
      <p:graphicFrame>
        <p:nvGraphicFramePr>
          <p:cNvPr id="517157" name="Group 37"/>
          <p:cNvGraphicFramePr>
            <a:graphicFrameLocks noGrp="1"/>
          </p:cNvGraphicFramePr>
          <p:nvPr/>
        </p:nvGraphicFramePr>
        <p:xfrm>
          <a:off x="1763713" y="1773238"/>
          <a:ext cx="7056437" cy="4657726"/>
        </p:xfrm>
        <a:graphic>
          <a:graphicData uri="http://schemas.openxmlformats.org/drawingml/2006/table">
            <a:tbl>
              <a:tblPr/>
              <a:tblGrid>
                <a:gridCol w="2808159"/>
                <a:gridCol w="2232146"/>
                <a:gridCol w="2016132"/>
              </a:tblGrid>
              <a:tr h="726334">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1 (3)</a:t>
                      </a:r>
                    </a:p>
                  </a:txBody>
                  <a:tcPr marL="91430" marR="9143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2 (4)</a:t>
                      </a:r>
                    </a:p>
                  </a:txBody>
                  <a:tcPr marL="91430" marR="91430"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3-4 (1-2)</a:t>
                      </a:r>
                    </a:p>
                  </a:txBody>
                  <a:tcPr marL="91430" marR="9143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16300">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Verdieping psychopathologie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e-</a:t>
                      </a:r>
                      <a:r>
                        <a:rPr kumimoji="0" lang="nl-NL" sz="1800" b="0" i="0" u="none" strike="noStrike" cap="none" normalizeH="0" baseline="0" dirty="0" err="1" smtClean="0">
                          <a:ln>
                            <a:noFill/>
                          </a:ln>
                          <a:solidFill>
                            <a:schemeClr val="bg1">
                              <a:lumMod val="50000"/>
                            </a:schemeClr>
                          </a:solidFill>
                          <a:effectLst/>
                          <a:latin typeface="Arial" charset="0"/>
                        </a:rPr>
                        <a:t>Mental</a:t>
                      </a:r>
                      <a:r>
                        <a:rPr kumimoji="0" lang="nl-NL" sz="1800" b="0" i="0" u="none" strike="noStrike" cap="none" normalizeH="0" baseline="0" dirty="0" smtClean="0">
                          <a:ln>
                            <a:noFill/>
                          </a:ln>
                          <a:solidFill>
                            <a:schemeClr val="bg1">
                              <a:lumMod val="50000"/>
                            </a:schemeClr>
                          </a:solidFill>
                          <a:effectLst/>
                          <a:latin typeface="Arial" charset="0"/>
                        </a:rPr>
                        <a:t> health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Stage (20EC)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300">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Counseling en gespreksvaardigheden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Cognitieve en gedragstherapie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nl-NL"/>
                    </a:p>
                  </a:txBody>
                  <a:tcPr/>
                </a:tc>
              </a:tr>
              <a:tr h="1098792">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smtClean="0">
                          <a:ln>
                            <a:noFill/>
                          </a:ln>
                          <a:solidFill>
                            <a:schemeClr val="tx1"/>
                          </a:solidFill>
                          <a:effectLst/>
                          <a:latin typeface="Arial" charset="0"/>
                        </a:rPr>
                        <a:t>Geestelijke gezondheidsbevordering</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smtClean="0">
                          <a:ln>
                            <a:noFill/>
                          </a:ln>
                          <a:solidFill>
                            <a:schemeClr val="tx1"/>
                          </a:solidFill>
                          <a:effectLst/>
                          <a:latin typeface="Arial" charset="0"/>
                        </a:rPr>
                        <a:t> (5EC)</a:t>
                      </a:r>
                      <a:endParaRPr kumimoji="0" lang="en-US" sz="1800" b="0" i="0" u="none" strike="noStrike" cap="none" normalizeH="0" baseline="0" dirty="0" smtClean="0">
                        <a:ln>
                          <a:noFill/>
                        </a:ln>
                        <a:solidFill>
                          <a:schemeClr val="tx1"/>
                        </a:solidFill>
                        <a:effectLst/>
                        <a:latin typeface="Arial" charset="0"/>
                      </a:endParaRPr>
                    </a:p>
                  </a:txBody>
                  <a:tcPr marL="91430" marR="9143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Capita </a:t>
                      </a:r>
                      <a:r>
                        <a:rPr kumimoji="0" lang="nl-NL" sz="1800" b="0" i="0" u="none" strike="noStrike" cap="none" normalizeH="0" baseline="0" dirty="0" err="1" smtClean="0">
                          <a:ln>
                            <a:noFill/>
                          </a:ln>
                          <a:solidFill>
                            <a:schemeClr val="bg1">
                              <a:lumMod val="50000"/>
                            </a:schemeClr>
                          </a:solidFill>
                          <a:effectLst/>
                          <a:latin typeface="Arial" charset="0"/>
                        </a:rPr>
                        <a:t>Selecta</a:t>
                      </a:r>
                      <a:r>
                        <a:rPr kumimoji="0" lang="nl-NL" sz="1800" b="0" i="0" u="none" strike="noStrike" cap="none" normalizeH="0" baseline="0" dirty="0" smtClean="0">
                          <a:ln>
                            <a:noFill/>
                          </a:ln>
                          <a:solidFill>
                            <a:schemeClr val="bg1">
                              <a:lumMod val="50000"/>
                            </a:schemeClr>
                          </a:solidFill>
                          <a:effectLst/>
                          <a:latin typeface="Arial" charset="0"/>
                        </a:rPr>
                        <a:t>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Masterthese (10EC)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Line Callout 1 1"/>
          <p:cNvSpPr/>
          <p:nvPr/>
        </p:nvSpPr>
        <p:spPr>
          <a:xfrm>
            <a:off x="4500563" y="4941888"/>
            <a:ext cx="4103687" cy="1368425"/>
          </a:xfrm>
          <a:prstGeom prst="borderCallout1">
            <a:avLst>
              <a:gd name="adj1" fmla="val 49534"/>
              <a:gd name="adj2" fmla="val 225"/>
              <a:gd name="adj3" fmla="val 80964"/>
              <a:gd name="adj4" fmla="val -30699"/>
            </a:avLst>
          </a:prstGeom>
          <a:solidFill>
            <a:srgbClr val="0070C0"/>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r>
              <a:rPr lang="nl-NL" sz="1800" dirty="0">
                <a:solidFill>
                  <a:srgbClr val="FFFFFF"/>
                </a:solidFill>
              </a:rPr>
              <a:t>Theorie, processen en interventies m.b.t. positieve geestelijke gezondheid. Maken en presenteren </a:t>
            </a:r>
            <a:r>
              <a:rPr lang="nl-NL" sz="1800" dirty="0" err="1">
                <a:solidFill>
                  <a:srgbClr val="FFFFFF"/>
                </a:solidFill>
              </a:rPr>
              <a:t>onderzoeksontwerp</a:t>
            </a:r>
            <a:r>
              <a:rPr lang="nl-NL" sz="1800" dirty="0">
                <a:solidFill>
                  <a:srgbClr val="FFFFFF"/>
                </a:solidFill>
              </a:rPr>
              <a:t> m.b.t. GGB.</a:t>
            </a:r>
          </a:p>
          <a:p>
            <a:pPr>
              <a:defRPr/>
            </a:pPr>
            <a:endParaRPr lang="nl-NL" sz="1800" dirty="0">
              <a:solidFill>
                <a:srgbClr val="FFFFFF"/>
              </a:solidFill>
            </a:endParaRPr>
          </a:p>
          <a:p>
            <a:pPr>
              <a:defRPr/>
            </a:pPr>
            <a:endParaRPr lang="nl-NL" sz="1800" dirty="0">
              <a:solidFill>
                <a:srgbClr val="FFFFFF"/>
              </a:solidFill>
            </a:endParaRPr>
          </a:p>
          <a:p>
            <a:pPr>
              <a:defRPr/>
            </a:pPr>
            <a:r>
              <a:rPr lang="nl-NL" sz="1800" dirty="0">
                <a:solidFill>
                  <a:srgbClr val="FFFFFF"/>
                </a:solidFill>
              </a:rPr>
              <a:t>.</a:t>
            </a: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lgn="ctr">
              <a:defRPr/>
            </a:pPr>
            <a:endParaRPr lang="nl-NL" sz="1800" dirty="0">
              <a:solidFill>
                <a:srgbClr val="FFFFFF"/>
              </a:solidFill>
            </a:endParaRPr>
          </a:p>
        </p:txBody>
      </p:sp>
    </p:spTree>
    <p:extLst>
      <p:ext uri="{BB962C8B-B14F-4D97-AF65-F5344CB8AC3E}">
        <p14:creationId xmlns:p14="http://schemas.microsoft.com/office/powerpoint/2010/main" val="902937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E6F339B-2838-43A9-96E4-BAABDCFDBB26}" type="slidenum">
              <a:rPr lang="en-GB" altLang="en-US">
                <a:solidFill>
                  <a:srgbClr val="000000"/>
                </a:solidFill>
              </a:rPr>
              <a:pPr eaLnBrk="1" hangingPunct="1"/>
              <a:t>81</a:t>
            </a:fld>
            <a:endParaRPr lang="en-GB" altLang="en-US">
              <a:solidFill>
                <a:srgbClr val="000000"/>
              </a:solidFill>
            </a:endParaRPr>
          </a:p>
        </p:txBody>
      </p:sp>
      <p:sp>
        <p:nvSpPr>
          <p:cNvPr id="36867" name="Rectangle 2"/>
          <p:cNvSpPr>
            <a:spLocks noGrp="1" noChangeArrowheads="1"/>
          </p:cNvSpPr>
          <p:nvPr>
            <p:ph type="title" idx="4294967295"/>
          </p:nvPr>
        </p:nvSpPr>
        <p:spPr>
          <a:xfrm>
            <a:off x="1763713" y="1052513"/>
            <a:ext cx="7121525" cy="525462"/>
          </a:xfrm>
        </p:spPr>
        <p:txBody>
          <a:bodyPr/>
          <a:lstStyle/>
          <a:p>
            <a:pPr eaLnBrk="1" hangingPunct="1"/>
            <a:r>
              <a:rPr lang="en-US" altLang="en-US" smtClean="0">
                <a:solidFill>
                  <a:schemeClr val="accent2"/>
                </a:solidFill>
                <a:ea typeface="ＭＳ Ｐゴシック" pitchFamily="34" charset="-128"/>
              </a:rPr>
              <a:t>Masterprogramma</a:t>
            </a:r>
          </a:p>
        </p:txBody>
      </p:sp>
      <p:sp>
        <p:nvSpPr>
          <p:cNvPr id="36868" name="Rectangle 3"/>
          <p:cNvSpPr>
            <a:spLocks noGrp="1" noChangeArrowheads="1"/>
          </p:cNvSpPr>
          <p:nvPr>
            <p:ph type="body" idx="4294967295"/>
          </p:nvPr>
        </p:nvSpPr>
        <p:spPr>
          <a:xfrm>
            <a:off x="1763713" y="2057400"/>
            <a:ext cx="7380287" cy="3560763"/>
          </a:xfrm>
        </p:spPr>
        <p:txBody>
          <a:bodyPr/>
          <a:lstStyle/>
          <a:p>
            <a:pPr marL="323850" indent="-323850" eaLnBrk="1" hangingPunct="1">
              <a:buFont typeface="Wingdings" pitchFamily="2" charset="2"/>
              <a:buNone/>
            </a:pPr>
            <a:endParaRPr lang="en-US" altLang="en-US"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p:txBody>
      </p:sp>
      <p:graphicFrame>
        <p:nvGraphicFramePr>
          <p:cNvPr id="517157" name="Group 37"/>
          <p:cNvGraphicFramePr>
            <a:graphicFrameLocks noGrp="1"/>
          </p:cNvGraphicFramePr>
          <p:nvPr/>
        </p:nvGraphicFramePr>
        <p:xfrm>
          <a:off x="1763713" y="1773238"/>
          <a:ext cx="7056437" cy="4603749"/>
        </p:xfrm>
        <a:graphic>
          <a:graphicData uri="http://schemas.openxmlformats.org/drawingml/2006/table">
            <a:tbl>
              <a:tblPr/>
              <a:tblGrid>
                <a:gridCol w="2808159"/>
                <a:gridCol w="2232146"/>
                <a:gridCol w="2016132"/>
              </a:tblGrid>
              <a:tr h="726498">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1 (3)</a:t>
                      </a: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2 (4)</a:t>
                      </a: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3-4 (1-2)</a:t>
                      </a: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Verdieping psychopathologie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err="1" smtClean="0">
                          <a:ln>
                            <a:noFill/>
                          </a:ln>
                          <a:solidFill>
                            <a:schemeClr val="tx1"/>
                          </a:solidFill>
                          <a:effectLst/>
                          <a:latin typeface="Arial" charset="0"/>
                        </a:rPr>
                        <a:t>eMental</a:t>
                      </a:r>
                      <a:r>
                        <a:rPr kumimoji="0" lang="nl-NL" sz="1800" b="0" i="0" u="none" strike="noStrike" cap="none" normalizeH="0" baseline="0" dirty="0" smtClean="0">
                          <a:ln>
                            <a:noFill/>
                          </a:ln>
                          <a:solidFill>
                            <a:schemeClr val="tx1"/>
                          </a:solidFill>
                          <a:effectLst/>
                          <a:latin typeface="Arial" charset="0"/>
                        </a:rPr>
                        <a:t> health</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(5EC)</a:t>
                      </a:r>
                      <a:endParaRPr kumimoji="0" lang="en-US" sz="1800" b="0" i="0" u="none" strike="noStrike" cap="none" normalizeH="0" baseline="0" dirty="0" smtClean="0">
                        <a:ln>
                          <a:noFill/>
                        </a:ln>
                        <a:solidFill>
                          <a:schemeClr val="tx1"/>
                        </a:solidFill>
                        <a:effectLst/>
                        <a:latin typeface="Arial" charset="0"/>
                      </a:endParaRP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Stage (20EC)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Counseling en gespreksvaardigheden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Cognitieve en gedragstherapie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nl-NL"/>
                    </a:p>
                  </a:txBody>
                  <a:tcPr/>
                </a:tc>
              </a:tr>
              <a:tr h="1044009">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smtClean="0">
                          <a:ln>
                            <a:noFill/>
                          </a:ln>
                          <a:solidFill>
                            <a:schemeClr val="bg1">
                              <a:lumMod val="50000"/>
                            </a:schemeClr>
                          </a:solidFill>
                          <a:effectLst/>
                          <a:latin typeface="Arial" charset="0"/>
                        </a:rPr>
                        <a:t>Geestelijke gezondheidsbevordering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Toegepaste positieve psychologie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Masterthese (10EC)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Line Callout 1 1"/>
          <p:cNvSpPr/>
          <p:nvPr/>
        </p:nvSpPr>
        <p:spPr>
          <a:xfrm>
            <a:off x="611188" y="2205038"/>
            <a:ext cx="4176712" cy="1655762"/>
          </a:xfrm>
          <a:prstGeom prst="borderCallout1">
            <a:avLst>
              <a:gd name="adj1" fmla="val 49293"/>
              <a:gd name="adj2" fmla="val 99448"/>
              <a:gd name="adj3" fmla="val 42117"/>
              <a:gd name="adj4" fmla="val 121826"/>
            </a:avLst>
          </a:prstGeom>
          <a:solidFill>
            <a:srgbClr val="0070C0"/>
          </a:solidFill>
          <a:ln>
            <a:solidFill>
              <a:schemeClr val="tx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r>
              <a:rPr lang="nl-NL" sz="1800" dirty="0">
                <a:solidFill>
                  <a:srgbClr val="FFFFFF"/>
                </a:solidFill>
              </a:rPr>
              <a:t>o.a. Functie en werking van e-health in de GGZ. Methoden voor de ontwikkeling van e-health technologie. Kennismaken met verschillende </a:t>
            </a:r>
          </a:p>
          <a:p>
            <a:pPr>
              <a:defRPr/>
            </a:pPr>
            <a:r>
              <a:rPr lang="nl-NL" sz="1800" dirty="0">
                <a:solidFill>
                  <a:srgbClr val="FFFFFF"/>
                </a:solidFill>
              </a:rPr>
              <a:t>e-health toepassingen in de praktijk. </a:t>
            </a: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p:txBody>
      </p:sp>
    </p:spTree>
    <p:extLst>
      <p:ext uri="{BB962C8B-B14F-4D97-AF65-F5344CB8AC3E}">
        <p14:creationId xmlns:p14="http://schemas.microsoft.com/office/powerpoint/2010/main" val="24721106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4EBD662-F9DC-4B48-A8D5-C1D05828538A}" type="slidenum">
              <a:rPr lang="en-GB" altLang="en-US">
                <a:solidFill>
                  <a:srgbClr val="000000"/>
                </a:solidFill>
              </a:rPr>
              <a:pPr eaLnBrk="1" hangingPunct="1"/>
              <a:t>82</a:t>
            </a:fld>
            <a:endParaRPr lang="en-GB" altLang="en-US">
              <a:solidFill>
                <a:srgbClr val="000000"/>
              </a:solidFill>
            </a:endParaRPr>
          </a:p>
        </p:txBody>
      </p:sp>
      <p:sp>
        <p:nvSpPr>
          <p:cNvPr id="37891" name="Rectangle 2"/>
          <p:cNvSpPr>
            <a:spLocks noGrp="1" noChangeArrowheads="1"/>
          </p:cNvSpPr>
          <p:nvPr>
            <p:ph type="title" idx="4294967295"/>
          </p:nvPr>
        </p:nvSpPr>
        <p:spPr>
          <a:xfrm>
            <a:off x="1763713" y="1052513"/>
            <a:ext cx="7121525" cy="525462"/>
          </a:xfrm>
        </p:spPr>
        <p:txBody>
          <a:bodyPr/>
          <a:lstStyle/>
          <a:p>
            <a:pPr eaLnBrk="1" hangingPunct="1"/>
            <a:r>
              <a:rPr lang="en-US" altLang="en-US" smtClean="0">
                <a:solidFill>
                  <a:schemeClr val="accent2"/>
                </a:solidFill>
                <a:ea typeface="ＭＳ Ｐゴシック" pitchFamily="34" charset="-128"/>
              </a:rPr>
              <a:t>Masterprogramma</a:t>
            </a:r>
          </a:p>
        </p:txBody>
      </p:sp>
      <p:sp>
        <p:nvSpPr>
          <p:cNvPr id="37892" name="Rectangle 3"/>
          <p:cNvSpPr>
            <a:spLocks noGrp="1" noChangeArrowheads="1"/>
          </p:cNvSpPr>
          <p:nvPr>
            <p:ph type="body" idx="4294967295"/>
          </p:nvPr>
        </p:nvSpPr>
        <p:spPr>
          <a:xfrm>
            <a:off x="1763713" y="2057400"/>
            <a:ext cx="7380287" cy="3560763"/>
          </a:xfrm>
        </p:spPr>
        <p:txBody>
          <a:bodyPr/>
          <a:lstStyle/>
          <a:p>
            <a:pPr marL="323850" indent="-323850" eaLnBrk="1" hangingPunct="1">
              <a:buFont typeface="Wingdings" pitchFamily="2" charset="2"/>
              <a:buNone/>
            </a:pPr>
            <a:endParaRPr lang="en-US" altLang="en-US"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p:txBody>
      </p:sp>
      <p:graphicFrame>
        <p:nvGraphicFramePr>
          <p:cNvPr id="517157" name="Group 37"/>
          <p:cNvGraphicFramePr>
            <a:graphicFrameLocks noGrp="1"/>
          </p:cNvGraphicFramePr>
          <p:nvPr/>
        </p:nvGraphicFramePr>
        <p:xfrm>
          <a:off x="1763713" y="1773238"/>
          <a:ext cx="7056437" cy="4603749"/>
        </p:xfrm>
        <a:graphic>
          <a:graphicData uri="http://schemas.openxmlformats.org/drawingml/2006/table">
            <a:tbl>
              <a:tblPr/>
              <a:tblGrid>
                <a:gridCol w="2808159"/>
                <a:gridCol w="2232146"/>
                <a:gridCol w="2016132"/>
              </a:tblGrid>
              <a:tr h="726498">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1 (3)</a:t>
                      </a: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2 (4)</a:t>
                      </a: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3-4 (1-2)</a:t>
                      </a: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Verdieping psychopathologie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2"/>
                          </a:solidFill>
                          <a:effectLst/>
                          <a:latin typeface="Arial" charset="0"/>
                        </a:rPr>
                        <a:t> </a:t>
                      </a:r>
                      <a:r>
                        <a:rPr kumimoji="0" lang="nl-NL" sz="1800" b="0" i="0" u="none" strike="noStrike" cap="none" normalizeH="0" baseline="0" dirty="0" err="1" smtClean="0">
                          <a:ln>
                            <a:noFill/>
                          </a:ln>
                          <a:solidFill>
                            <a:schemeClr val="bg2"/>
                          </a:solidFill>
                          <a:effectLst/>
                          <a:latin typeface="Arial" charset="0"/>
                        </a:rPr>
                        <a:t>eMental</a:t>
                      </a:r>
                      <a:r>
                        <a:rPr kumimoji="0" lang="nl-NL" sz="1800" b="0" i="0" u="none" strike="noStrike" cap="none" normalizeH="0" baseline="0" dirty="0" smtClean="0">
                          <a:ln>
                            <a:noFill/>
                          </a:ln>
                          <a:solidFill>
                            <a:schemeClr val="bg2"/>
                          </a:solidFill>
                          <a:effectLst/>
                          <a:latin typeface="Arial" charset="0"/>
                        </a:rPr>
                        <a:t> health</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2"/>
                          </a:solidFill>
                          <a:effectLst/>
                          <a:latin typeface="Arial" charset="0"/>
                        </a:rPr>
                        <a:t>(5EC)</a:t>
                      </a:r>
                      <a:endParaRPr kumimoji="0" lang="en-US" sz="1800" b="0" i="0" u="none" strike="noStrike" cap="none" normalizeH="0" baseline="0" dirty="0" smtClean="0">
                        <a:ln>
                          <a:noFill/>
                        </a:ln>
                        <a:solidFill>
                          <a:schemeClr val="bg2"/>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Stage (20EC)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Counseling en gespreksvaardigheden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Cognitieve en gedragstherapie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nl-NL"/>
                    </a:p>
                  </a:txBody>
                  <a:tcPr/>
                </a:tc>
              </a:tr>
              <a:tr h="1044009">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smtClean="0">
                          <a:ln>
                            <a:noFill/>
                          </a:ln>
                          <a:solidFill>
                            <a:schemeClr val="bg1">
                              <a:lumMod val="50000"/>
                            </a:schemeClr>
                          </a:solidFill>
                          <a:effectLst/>
                          <a:latin typeface="Arial" charset="0"/>
                        </a:rPr>
                        <a:t>Geestelijke gezondheidsbevordering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Toegepaste positieve psychologie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Masterthese (10EC)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Line Callout 1 1"/>
          <p:cNvSpPr/>
          <p:nvPr/>
        </p:nvSpPr>
        <p:spPr>
          <a:xfrm>
            <a:off x="755650" y="3933825"/>
            <a:ext cx="3960813" cy="1430338"/>
          </a:xfrm>
          <a:prstGeom prst="borderCallout1">
            <a:avLst>
              <a:gd name="adj1" fmla="val 49293"/>
              <a:gd name="adj2" fmla="val 99448"/>
              <a:gd name="adj3" fmla="val 51987"/>
              <a:gd name="adj4" fmla="val 124550"/>
            </a:avLst>
          </a:prstGeom>
          <a:solidFill>
            <a:srgbClr val="0070C0"/>
          </a:solidFill>
          <a:ln>
            <a:solidFill>
              <a:schemeClr val="tx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sz="1800" dirty="0">
              <a:solidFill>
                <a:srgbClr val="FFFFFF"/>
              </a:solidFill>
            </a:endParaRPr>
          </a:p>
          <a:p>
            <a:pPr>
              <a:defRPr/>
            </a:pPr>
            <a:endParaRPr lang="en-US" sz="1800" dirty="0">
              <a:solidFill>
                <a:srgbClr val="FFFFFF"/>
              </a:solidFill>
            </a:endParaRPr>
          </a:p>
          <a:p>
            <a:pPr>
              <a:defRPr/>
            </a:pPr>
            <a:endParaRPr lang="en-US" sz="1800" dirty="0">
              <a:solidFill>
                <a:srgbClr val="FFFFFF"/>
              </a:solidFill>
            </a:endParaRPr>
          </a:p>
          <a:p>
            <a:pPr>
              <a:defRPr/>
            </a:pPr>
            <a:endParaRPr lang="en-US" sz="1800" dirty="0">
              <a:solidFill>
                <a:srgbClr val="FFFFFF"/>
              </a:solidFill>
            </a:endParaRPr>
          </a:p>
          <a:p>
            <a:pPr>
              <a:defRPr/>
            </a:pPr>
            <a:endParaRPr lang="en-US" sz="1800" dirty="0">
              <a:solidFill>
                <a:srgbClr val="FFFFFF"/>
              </a:solidFill>
            </a:endParaRPr>
          </a:p>
          <a:p>
            <a:pPr>
              <a:defRPr/>
            </a:pPr>
            <a:endParaRPr lang="en-US" sz="1800" dirty="0">
              <a:solidFill>
                <a:srgbClr val="FFFFFF"/>
              </a:solidFill>
            </a:endParaRPr>
          </a:p>
          <a:p>
            <a:pPr>
              <a:defRPr/>
            </a:pPr>
            <a:endParaRPr lang="en-US" sz="1800" dirty="0">
              <a:solidFill>
                <a:srgbClr val="FFFFFF"/>
              </a:solidFill>
            </a:endParaRPr>
          </a:p>
          <a:p>
            <a:pPr>
              <a:defRPr/>
            </a:pPr>
            <a:endParaRPr lang="en-US" sz="1800" dirty="0">
              <a:solidFill>
                <a:srgbClr val="FFFFFF"/>
              </a:solidFill>
            </a:endParaRPr>
          </a:p>
          <a:p>
            <a:pPr>
              <a:defRPr/>
            </a:pPr>
            <a:r>
              <a:rPr lang="en-US" sz="1800" dirty="0" err="1">
                <a:solidFill>
                  <a:srgbClr val="FFFFFF"/>
                </a:solidFill>
              </a:rPr>
              <a:t>Analyseren</a:t>
            </a:r>
            <a:r>
              <a:rPr lang="en-US" sz="1800" dirty="0">
                <a:solidFill>
                  <a:srgbClr val="FFFFFF"/>
                </a:solidFill>
              </a:rPr>
              <a:t> van </a:t>
            </a:r>
            <a:r>
              <a:rPr lang="en-US" sz="1800" dirty="0" err="1">
                <a:solidFill>
                  <a:srgbClr val="FFFFFF"/>
                </a:solidFill>
              </a:rPr>
              <a:t>problemen</a:t>
            </a:r>
            <a:r>
              <a:rPr lang="en-US" sz="1800" dirty="0">
                <a:solidFill>
                  <a:srgbClr val="FFFFFF"/>
                </a:solidFill>
              </a:rPr>
              <a:t> </a:t>
            </a:r>
            <a:r>
              <a:rPr lang="en-US" sz="1800" dirty="0" err="1">
                <a:solidFill>
                  <a:srgbClr val="FFFFFF"/>
                </a:solidFill>
              </a:rPr>
              <a:t>vanuit</a:t>
            </a:r>
            <a:r>
              <a:rPr lang="en-US" sz="1800" dirty="0">
                <a:solidFill>
                  <a:srgbClr val="FFFFFF"/>
                </a:solidFill>
              </a:rPr>
              <a:t> de CGT, </a:t>
            </a:r>
            <a:r>
              <a:rPr lang="en-US" sz="1800" dirty="0" err="1">
                <a:solidFill>
                  <a:srgbClr val="FFFFFF"/>
                </a:solidFill>
              </a:rPr>
              <a:t>uitvoeren</a:t>
            </a:r>
            <a:r>
              <a:rPr lang="en-US" sz="1800" dirty="0">
                <a:solidFill>
                  <a:srgbClr val="FFFFFF"/>
                </a:solidFill>
              </a:rPr>
              <a:t> van </a:t>
            </a:r>
            <a:r>
              <a:rPr lang="en-US" sz="1800" dirty="0" err="1">
                <a:solidFill>
                  <a:srgbClr val="FFFFFF"/>
                </a:solidFill>
              </a:rPr>
              <a:t>verschillende</a:t>
            </a:r>
            <a:r>
              <a:rPr lang="en-US" sz="1800" dirty="0">
                <a:solidFill>
                  <a:srgbClr val="FFFFFF"/>
                </a:solidFill>
              </a:rPr>
              <a:t> </a:t>
            </a:r>
            <a:r>
              <a:rPr lang="en-US" sz="1800" dirty="0" err="1">
                <a:solidFill>
                  <a:srgbClr val="FFFFFF"/>
                </a:solidFill>
              </a:rPr>
              <a:t>cognitieve</a:t>
            </a:r>
            <a:r>
              <a:rPr lang="en-US" sz="1800" dirty="0">
                <a:solidFill>
                  <a:srgbClr val="FFFFFF"/>
                </a:solidFill>
              </a:rPr>
              <a:t> en </a:t>
            </a:r>
            <a:r>
              <a:rPr lang="en-US" sz="1800" dirty="0" err="1">
                <a:solidFill>
                  <a:srgbClr val="FFFFFF"/>
                </a:solidFill>
              </a:rPr>
              <a:t>gedragstherapeutische</a:t>
            </a:r>
            <a:r>
              <a:rPr lang="en-US" sz="1800" dirty="0">
                <a:solidFill>
                  <a:srgbClr val="FFFFFF"/>
                </a:solidFill>
              </a:rPr>
              <a:t> </a:t>
            </a:r>
            <a:r>
              <a:rPr lang="en-US" sz="1800" dirty="0" err="1">
                <a:solidFill>
                  <a:srgbClr val="FFFFFF"/>
                </a:solidFill>
              </a:rPr>
              <a:t>technieken</a:t>
            </a:r>
            <a:r>
              <a:rPr lang="en-US" sz="1800" dirty="0">
                <a:solidFill>
                  <a:srgbClr val="FFFFFF"/>
                </a:solidFill>
              </a:rPr>
              <a:t> (</a:t>
            </a:r>
            <a:r>
              <a:rPr lang="en-US" sz="1800" dirty="0" err="1">
                <a:solidFill>
                  <a:srgbClr val="FFFFFF"/>
                </a:solidFill>
              </a:rPr>
              <a:t>passende</a:t>
            </a:r>
            <a:r>
              <a:rPr lang="en-US" sz="1800" dirty="0">
                <a:solidFill>
                  <a:srgbClr val="FFFFFF"/>
                </a:solidFill>
              </a:rPr>
              <a:t> </a:t>
            </a:r>
            <a:r>
              <a:rPr lang="en-US" sz="1800" dirty="0" err="1">
                <a:solidFill>
                  <a:srgbClr val="FFFFFF"/>
                </a:solidFill>
              </a:rPr>
              <a:t>bij</a:t>
            </a:r>
            <a:r>
              <a:rPr lang="en-US" sz="1800" dirty="0">
                <a:solidFill>
                  <a:srgbClr val="FFFFFF"/>
                </a:solidFill>
              </a:rPr>
              <a:t> casus). </a:t>
            </a: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defRPr/>
            </a:pPr>
            <a:endParaRPr lang="nl-NL" sz="1800" dirty="0">
              <a:solidFill>
                <a:srgbClr val="FFFFFF"/>
              </a:solidFill>
            </a:endParaRPr>
          </a:p>
          <a:p>
            <a:pPr algn="ctr">
              <a:defRPr/>
            </a:pPr>
            <a:endParaRPr lang="nl-NL" sz="1800" dirty="0">
              <a:solidFill>
                <a:srgbClr val="FFFFFF"/>
              </a:solidFill>
            </a:endParaRPr>
          </a:p>
        </p:txBody>
      </p:sp>
    </p:spTree>
    <p:extLst>
      <p:ext uri="{BB962C8B-B14F-4D97-AF65-F5344CB8AC3E}">
        <p14:creationId xmlns:p14="http://schemas.microsoft.com/office/powerpoint/2010/main" val="1168505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4E3FC7D-5C2D-4EE5-BA72-D69874A56011}" type="slidenum">
              <a:rPr lang="en-GB" altLang="en-US">
                <a:solidFill>
                  <a:srgbClr val="000000"/>
                </a:solidFill>
              </a:rPr>
              <a:pPr eaLnBrk="1" hangingPunct="1"/>
              <a:t>83</a:t>
            </a:fld>
            <a:endParaRPr lang="en-GB" altLang="en-US">
              <a:solidFill>
                <a:srgbClr val="000000"/>
              </a:solidFill>
            </a:endParaRPr>
          </a:p>
        </p:txBody>
      </p:sp>
      <p:sp>
        <p:nvSpPr>
          <p:cNvPr id="38915" name="Rectangle 2"/>
          <p:cNvSpPr>
            <a:spLocks noGrp="1" noChangeArrowheads="1"/>
          </p:cNvSpPr>
          <p:nvPr>
            <p:ph type="title" idx="4294967295"/>
          </p:nvPr>
        </p:nvSpPr>
        <p:spPr>
          <a:xfrm>
            <a:off x="1763713" y="1052513"/>
            <a:ext cx="7121525" cy="525462"/>
          </a:xfrm>
        </p:spPr>
        <p:txBody>
          <a:bodyPr/>
          <a:lstStyle/>
          <a:p>
            <a:pPr eaLnBrk="1" hangingPunct="1"/>
            <a:r>
              <a:rPr lang="en-US" altLang="en-US" smtClean="0">
                <a:solidFill>
                  <a:schemeClr val="accent2"/>
                </a:solidFill>
                <a:ea typeface="ＭＳ Ｐゴシック" pitchFamily="34" charset="-128"/>
              </a:rPr>
              <a:t>Masterprogramma</a:t>
            </a:r>
          </a:p>
        </p:txBody>
      </p:sp>
      <p:sp>
        <p:nvSpPr>
          <p:cNvPr id="38916" name="Rectangle 3"/>
          <p:cNvSpPr>
            <a:spLocks noGrp="1" noChangeArrowheads="1"/>
          </p:cNvSpPr>
          <p:nvPr>
            <p:ph type="body" idx="4294967295"/>
          </p:nvPr>
        </p:nvSpPr>
        <p:spPr>
          <a:xfrm>
            <a:off x="1763713" y="2057400"/>
            <a:ext cx="7380287" cy="3560763"/>
          </a:xfrm>
        </p:spPr>
        <p:txBody>
          <a:bodyPr/>
          <a:lstStyle/>
          <a:p>
            <a:pPr marL="323850" indent="-323850" eaLnBrk="1" hangingPunct="1">
              <a:buFont typeface="Wingdings" pitchFamily="2" charset="2"/>
              <a:buNone/>
            </a:pPr>
            <a:endParaRPr lang="en-US" altLang="en-US"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p:txBody>
      </p:sp>
      <p:graphicFrame>
        <p:nvGraphicFramePr>
          <p:cNvPr id="517157" name="Group 37"/>
          <p:cNvGraphicFramePr>
            <a:graphicFrameLocks noGrp="1"/>
          </p:cNvGraphicFramePr>
          <p:nvPr/>
        </p:nvGraphicFramePr>
        <p:xfrm>
          <a:off x="1763713" y="1773238"/>
          <a:ext cx="7056437" cy="4603749"/>
        </p:xfrm>
        <a:graphic>
          <a:graphicData uri="http://schemas.openxmlformats.org/drawingml/2006/table">
            <a:tbl>
              <a:tblPr/>
              <a:tblGrid>
                <a:gridCol w="2808159"/>
                <a:gridCol w="2232146"/>
                <a:gridCol w="2016132"/>
              </a:tblGrid>
              <a:tr h="726498">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1 (3)</a:t>
                      </a: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2 (4)</a:t>
                      </a: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3-4 (1-2)</a:t>
                      </a: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Verdieping psychopathologie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err="1" smtClean="0">
                          <a:ln>
                            <a:noFill/>
                          </a:ln>
                          <a:solidFill>
                            <a:schemeClr val="bg2"/>
                          </a:solidFill>
                          <a:effectLst/>
                          <a:latin typeface="Arial" charset="0"/>
                        </a:rPr>
                        <a:t>eMental</a:t>
                      </a:r>
                      <a:r>
                        <a:rPr kumimoji="0" lang="nl-NL" sz="1800" b="0" i="0" u="none" strike="noStrike" cap="none" normalizeH="0" baseline="0" dirty="0" smtClean="0">
                          <a:ln>
                            <a:noFill/>
                          </a:ln>
                          <a:solidFill>
                            <a:schemeClr val="bg2"/>
                          </a:solidFill>
                          <a:effectLst/>
                          <a:latin typeface="Arial" charset="0"/>
                        </a:rPr>
                        <a:t> health</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2"/>
                          </a:solidFill>
                          <a:effectLst/>
                          <a:latin typeface="Arial" charset="0"/>
                        </a:rPr>
                        <a:t>(5EC)</a:t>
                      </a:r>
                      <a:endParaRPr kumimoji="0" lang="en-US" sz="1800" b="0" i="0" u="none" strike="noStrike" cap="none" normalizeH="0" baseline="0" dirty="0" smtClean="0">
                        <a:ln>
                          <a:noFill/>
                        </a:ln>
                        <a:solidFill>
                          <a:schemeClr val="bg2"/>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Stage (20EC)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Counseling en gespreksvaardigheden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Cognitieve en gedragstherapie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nl-NL"/>
                    </a:p>
                  </a:txBody>
                  <a:tcPr/>
                </a:tc>
              </a:tr>
              <a:tr h="1044009">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err="1" smtClean="0">
                          <a:ln>
                            <a:noFill/>
                          </a:ln>
                          <a:solidFill>
                            <a:schemeClr val="bg1">
                              <a:lumMod val="50000"/>
                            </a:schemeClr>
                          </a:solidFill>
                          <a:effectLst/>
                          <a:latin typeface="Arial" charset="0"/>
                        </a:rPr>
                        <a:t>eMental</a:t>
                      </a:r>
                      <a:r>
                        <a:rPr kumimoji="0" lang="nl-NL" sz="1800" b="0" i="0" u="none" strike="noStrike" cap="none" normalizeH="0" baseline="0" dirty="0" smtClean="0">
                          <a:ln>
                            <a:noFill/>
                          </a:ln>
                          <a:solidFill>
                            <a:schemeClr val="bg1">
                              <a:lumMod val="50000"/>
                            </a:schemeClr>
                          </a:solidFill>
                          <a:effectLst/>
                          <a:latin typeface="Arial" charset="0"/>
                        </a:rPr>
                        <a:t> Health (5EC)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Toegepaste positieve psychologie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bg1">
                              <a:lumMod val="50000"/>
                            </a:schemeClr>
                          </a:solidFill>
                          <a:effectLst/>
                          <a:latin typeface="Arial" charset="0"/>
                        </a:rPr>
                        <a:t>Masterthese (10EC)</a:t>
                      </a:r>
                      <a:endParaRPr kumimoji="0" lang="en-US" sz="1800" b="0" i="0" u="none" strike="noStrike" cap="none" normalizeH="0" baseline="0" dirty="0" smtClean="0">
                        <a:ln>
                          <a:noFill/>
                        </a:ln>
                        <a:solidFill>
                          <a:schemeClr val="bg1">
                            <a:lumMod val="50000"/>
                          </a:schemeClr>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Line Callout 1 1"/>
          <p:cNvSpPr/>
          <p:nvPr/>
        </p:nvSpPr>
        <p:spPr>
          <a:xfrm>
            <a:off x="827088" y="4724400"/>
            <a:ext cx="3821112" cy="1657350"/>
          </a:xfrm>
          <a:prstGeom prst="borderCallout1">
            <a:avLst>
              <a:gd name="adj1" fmla="val 49293"/>
              <a:gd name="adj2" fmla="val 99448"/>
              <a:gd name="adj3" fmla="val 66946"/>
              <a:gd name="adj4" fmla="val 118085"/>
            </a:avLst>
          </a:prstGeom>
          <a:solidFill>
            <a:srgbClr val="0070C0"/>
          </a:solidFill>
          <a:ln>
            <a:solidFill>
              <a:schemeClr val="tx1">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r>
              <a:rPr lang="nl-NL" sz="1800">
                <a:solidFill>
                  <a:srgbClr val="FFFFFF"/>
                </a:solidFill>
                <a:ea typeface="ＭＳ Ｐゴシック" pitchFamily="34" charset="-128"/>
              </a:rPr>
              <a:t>Kennismaking met theorieën en interventies binnen de positieve psychologie en specifieke zorgsettingen. Oefenen met online counseling. </a:t>
            </a:r>
          </a:p>
          <a:p>
            <a:pPr>
              <a:defRPr/>
            </a:pPr>
            <a:endParaRPr lang="en-US" sz="1800">
              <a:solidFill>
                <a:srgbClr val="FFFFFF"/>
              </a:solidFill>
              <a:ea typeface="ＭＳ Ｐゴシック" pitchFamily="34" charset="-128"/>
            </a:endParaRPr>
          </a:p>
          <a:p>
            <a:pPr>
              <a:defRPr/>
            </a:pPr>
            <a:endParaRPr lang="en-US"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defRPr/>
            </a:pPr>
            <a:endParaRPr lang="nl-NL" sz="1800">
              <a:solidFill>
                <a:srgbClr val="FFFFFF"/>
              </a:solidFill>
              <a:ea typeface="ＭＳ Ｐゴシック" pitchFamily="34" charset="-128"/>
            </a:endParaRPr>
          </a:p>
          <a:p>
            <a:pPr algn="ctr">
              <a:defRPr/>
            </a:pPr>
            <a:endParaRPr lang="nl-NL" sz="1800">
              <a:solidFill>
                <a:srgbClr val="FFFFFF"/>
              </a:solidFill>
              <a:ea typeface="ＭＳ Ｐゴシック" pitchFamily="34" charset="-128"/>
            </a:endParaRPr>
          </a:p>
        </p:txBody>
      </p:sp>
    </p:spTree>
    <p:extLst>
      <p:ext uri="{BB962C8B-B14F-4D97-AF65-F5344CB8AC3E}">
        <p14:creationId xmlns:p14="http://schemas.microsoft.com/office/powerpoint/2010/main" val="25158407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9B01749-3DBC-4429-A438-2BEC0387E5C3}" type="slidenum">
              <a:rPr lang="en-GB" altLang="en-US">
                <a:solidFill>
                  <a:srgbClr val="000000"/>
                </a:solidFill>
              </a:rPr>
              <a:pPr eaLnBrk="1" hangingPunct="1"/>
              <a:t>84</a:t>
            </a:fld>
            <a:endParaRPr lang="en-GB" altLang="en-US">
              <a:solidFill>
                <a:srgbClr val="000000"/>
              </a:solidFill>
            </a:endParaRPr>
          </a:p>
        </p:txBody>
      </p:sp>
      <p:sp>
        <p:nvSpPr>
          <p:cNvPr id="39939" name="Rectangle 2"/>
          <p:cNvSpPr>
            <a:spLocks noGrp="1" noChangeArrowheads="1"/>
          </p:cNvSpPr>
          <p:nvPr>
            <p:ph type="title" idx="4294967295"/>
          </p:nvPr>
        </p:nvSpPr>
        <p:spPr>
          <a:xfrm>
            <a:off x="1763713" y="1052513"/>
            <a:ext cx="7121525" cy="525462"/>
          </a:xfrm>
        </p:spPr>
        <p:txBody>
          <a:bodyPr/>
          <a:lstStyle/>
          <a:p>
            <a:pPr eaLnBrk="1" hangingPunct="1"/>
            <a:r>
              <a:rPr lang="en-US" altLang="en-US" smtClean="0">
                <a:solidFill>
                  <a:schemeClr val="accent2"/>
                </a:solidFill>
                <a:ea typeface="ＭＳ Ｐゴシック" pitchFamily="34" charset="-128"/>
              </a:rPr>
              <a:t>Masterprogramma</a:t>
            </a:r>
          </a:p>
        </p:txBody>
      </p:sp>
      <p:sp>
        <p:nvSpPr>
          <p:cNvPr id="39940" name="Rectangle 3"/>
          <p:cNvSpPr>
            <a:spLocks noGrp="1" noChangeArrowheads="1"/>
          </p:cNvSpPr>
          <p:nvPr>
            <p:ph type="body" idx="4294967295"/>
          </p:nvPr>
        </p:nvSpPr>
        <p:spPr>
          <a:xfrm>
            <a:off x="1763713" y="2057400"/>
            <a:ext cx="7380287" cy="3560763"/>
          </a:xfrm>
        </p:spPr>
        <p:txBody>
          <a:bodyPr/>
          <a:lstStyle/>
          <a:p>
            <a:pPr marL="323850" indent="-323850" eaLnBrk="1" hangingPunct="1">
              <a:buFont typeface="Wingdings" pitchFamily="2" charset="2"/>
              <a:buNone/>
            </a:pPr>
            <a:endParaRPr lang="en-US" altLang="en-US"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a:p>
            <a:pPr marL="323850" indent="-323850" algn="ctr" eaLnBrk="1" hangingPunct="1">
              <a:buFont typeface="Wingdings" pitchFamily="2" charset="2"/>
              <a:buNone/>
            </a:pPr>
            <a:endParaRPr lang="en-US" altLang="en-US" sz="2400" b="1" smtClean="0">
              <a:ea typeface="ＭＳ Ｐゴシック" pitchFamily="34" charset="-128"/>
            </a:endParaRPr>
          </a:p>
        </p:txBody>
      </p:sp>
      <p:graphicFrame>
        <p:nvGraphicFramePr>
          <p:cNvPr id="517157" name="Group 37"/>
          <p:cNvGraphicFramePr>
            <a:graphicFrameLocks noGrp="1"/>
          </p:cNvGraphicFramePr>
          <p:nvPr/>
        </p:nvGraphicFramePr>
        <p:xfrm>
          <a:off x="1763713" y="1773238"/>
          <a:ext cx="7056437" cy="4603749"/>
        </p:xfrm>
        <a:graphic>
          <a:graphicData uri="http://schemas.openxmlformats.org/drawingml/2006/table">
            <a:tbl>
              <a:tblPr/>
              <a:tblGrid>
                <a:gridCol w="2808159"/>
                <a:gridCol w="2232146"/>
                <a:gridCol w="2016132"/>
              </a:tblGrid>
              <a:tr h="726498">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1 (3)</a:t>
                      </a: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2 (4)</a:t>
                      </a: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en-US" sz="1800" b="1" i="0" u="none" strike="noStrike" cap="none" normalizeH="0" baseline="0" dirty="0" err="1" smtClean="0">
                          <a:ln>
                            <a:noFill/>
                          </a:ln>
                          <a:solidFill>
                            <a:schemeClr val="accent2"/>
                          </a:solidFill>
                          <a:effectLst/>
                          <a:latin typeface="Arial" charset="0"/>
                        </a:rPr>
                        <a:t>Kwartiel</a:t>
                      </a:r>
                      <a:r>
                        <a:rPr kumimoji="0" lang="en-US" sz="1800" b="1" i="0" u="none" strike="noStrike" cap="none" normalizeH="0" baseline="0" dirty="0" smtClean="0">
                          <a:ln>
                            <a:noFill/>
                          </a:ln>
                          <a:solidFill>
                            <a:schemeClr val="accent2"/>
                          </a:solidFill>
                          <a:effectLst/>
                          <a:latin typeface="Arial" charset="0"/>
                        </a:rPr>
                        <a:t> 3-4 (1-2)</a:t>
                      </a: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Verdieping psychopathologie </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err="1" smtClean="0">
                          <a:ln>
                            <a:noFill/>
                          </a:ln>
                          <a:solidFill>
                            <a:schemeClr val="tx1"/>
                          </a:solidFill>
                          <a:effectLst/>
                          <a:latin typeface="Arial" charset="0"/>
                        </a:rPr>
                        <a:t>eMental</a:t>
                      </a:r>
                      <a:r>
                        <a:rPr kumimoji="0" lang="nl-NL" sz="1800" b="0" i="0" u="none" strike="noStrike" cap="none" normalizeH="0" baseline="0" dirty="0" smtClean="0">
                          <a:ln>
                            <a:noFill/>
                          </a:ln>
                          <a:solidFill>
                            <a:schemeClr val="tx1"/>
                          </a:solidFill>
                          <a:effectLst/>
                          <a:latin typeface="Arial" charset="0"/>
                        </a:rPr>
                        <a:t> health</a:t>
                      </a:r>
                    </a:p>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Stage (20EC)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621">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Counseling en gespreksvaardigheden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Cognitieve en gedragstherapie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nl-NL"/>
                    </a:p>
                  </a:txBody>
                  <a:tcPr/>
                </a:tc>
              </a:tr>
              <a:tr h="1044009">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kumimoji="0" lang="nl-NL" sz="1800" b="0" i="0" u="none" strike="noStrike" cap="none" normalizeH="0" baseline="0" dirty="0" smtClean="0">
                          <a:ln>
                            <a:noFill/>
                          </a:ln>
                          <a:solidFill>
                            <a:schemeClr val="tx1"/>
                          </a:solidFill>
                          <a:effectLst/>
                          <a:latin typeface="Arial" charset="0"/>
                        </a:rPr>
                        <a:t>Geestelijke gezondheidsbevordering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Toegepaste positieve psychologie (5EC)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pPr>
                      <a:r>
                        <a:rPr kumimoji="0" lang="nl-NL" sz="1800" b="0" i="0" u="none" strike="noStrike" cap="none" normalizeH="0" baseline="0" dirty="0" smtClean="0">
                          <a:ln>
                            <a:noFill/>
                          </a:ln>
                          <a:solidFill>
                            <a:schemeClr val="tx1"/>
                          </a:solidFill>
                          <a:effectLst/>
                          <a:latin typeface="Arial" charset="0"/>
                        </a:rPr>
                        <a:t>Masterthese (10EC)</a:t>
                      </a:r>
                      <a:endParaRPr kumimoji="0" lang="en-US" sz="1800" b="0" i="0" u="none" strike="noStrike" cap="none" normalizeH="0" baseline="0" dirty="0" smtClean="0">
                        <a:ln>
                          <a:noFill/>
                        </a:ln>
                        <a:solidFill>
                          <a:schemeClr val="tx1"/>
                        </a:solidFill>
                        <a:effectLst/>
                        <a:latin typeface="Arial" charset="0"/>
                      </a:endParaRPr>
                    </a:p>
                  </a:txBody>
                  <a:tcPr marL="91430" marR="9143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099075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nl-NL" altLang="en-US" smtClean="0">
                <a:solidFill>
                  <a:schemeClr val="accent2"/>
                </a:solidFill>
                <a:ea typeface="ＭＳ Ｐゴシック" pitchFamily="34" charset="-128"/>
              </a:rPr>
              <a:t>Keuze mogelijkheden</a:t>
            </a:r>
          </a:p>
        </p:txBody>
      </p:sp>
      <p:sp>
        <p:nvSpPr>
          <p:cNvPr id="40963" name="Tijdelijke aanduiding voor inhoud 2"/>
          <p:cNvSpPr>
            <a:spLocks noGrp="1"/>
          </p:cNvSpPr>
          <p:nvPr>
            <p:ph idx="1"/>
          </p:nvPr>
        </p:nvSpPr>
        <p:spPr/>
        <p:txBody>
          <a:bodyPr/>
          <a:lstStyle/>
          <a:p>
            <a:r>
              <a:rPr lang="nl-NL" altLang="en-US" smtClean="0">
                <a:ea typeface="ＭＳ Ｐゴシック" pitchFamily="34" charset="-128"/>
              </a:rPr>
              <a:t>Klinische stage:</a:t>
            </a:r>
          </a:p>
          <a:p>
            <a:pPr lvl="1">
              <a:buFont typeface="Wingdings" pitchFamily="2" charset="2"/>
              <a:buChar char="Ø"/>
            </a:pPr>
            <a:r>
              <a:rPr lang="nl-NL" altLang="en-US" smtClean="0">
                <a:ea typeface="ＭＳ Ｐゴシック" pitchFamily="34" charset="-128"/>
              </a:rPr>
              <a:t>20 EC (Masterthese 10 EC)</a:t>
            </a:r>
          </a:p>
          <a:p>
            <a:pPr lvl="1">
              <a:buFont typeface="Wingdings" pitchFamily="2" charset="2"/>
              <a:buChar char="Ø"/>
            </a:pPr>
            <a:r>
              <a:rPr lang="nl-NL" altLang="en-US" smtClean="0">
                <a:ea typeface="ＭＳ Ｐゴシック" pitchFamily="34" charset="-128"/>
              </a:rPr>
              <a:t>Lijst van reeds vastgelegde stageplaatsen</a:t>
            </a:r>
          </a:p>
          <a:p>
            <a:pPr lvl="1">
              <a:buFont typeface="Wingdings" pitchFamily="2" charset="2"/>
              <a:buChar char="Ø"/>
            </a:pPr>
            <a:r>
              <a:rPr lang="nl-NL" altLang="en-US" smtClean="0">
                <a:ea typeface="ＭＳ Ｐゴシック" pitchFamily="34" charset="-128"/>
              </a:rPr>
              <a:t>Zelf zoeken naar passende stageplaats!</a:t>
            </a:r>
          </a:p>
          <a:p>
            <a:r>
              <a:rPr lang="nl-NL" altLang="en-US" smtClean="0">
                <a:ea typeface="ＭＳ Ｐゴシック" pitchFamily="34" charset="-128"/>
              </a:rPr>
              <a:t>Onderzoeksstage:</a:t>
            </a:r>
          </a:p>
          <a:p>
            <a:pPr lvl="1">
              <a:buFont typeface="Wingdings" pitchFamily="2" charset="2"/>
              <a:buChar char="Ø"/>
            </a:pPr>
            <a:r>
              <a:rPr lang="nl-NL" altLang="en-US" smtClean="0">
                <a:ea typeface="ＭＳ Ｐゴシック" pitchFamily="34" charset="-128"/>
              </a:rPr>
              <a:t>Masterthese van 30 EC</a:t>
            </a:r>
          </a:p>
          <a:p>
            <a:pPr lvl="1">
              <a:buFont typeface="Wingdings" pitchFamily="2" charset="2"/>
              <a:buChar char="Ø"/>
            </a:pPr>
            <a:r>
              <a:rPr lang="nl-NL" altLang="en-US" smtClean="0">
                <a:ea typeface="ＭＳ Ｐゴシック" pitchFamily="34" charset="-128"/>
              </a:rPr>
              <a:t>Geen toegang tot GZ opleiding</a:t>
            </a:r>
          </a:p>
          <a:p>
            <a:r>
              <a:rPr lang="nl-NL" altLang="en-US" smtClean="0">
                <a:ea typeface="ＭＳ Ｐゴシック" pitchFamily="34" charset="-128"/>
              </a:rPr>
              <a:t>Onderzoek/praktijkstage</a:t>
            </a:r>
          </a:p>
          <a:p>
            <a:pPr lvl="1">
              <a:buFont typeface="Wingdings" pitchFamily="2" charset="2"/>
              <a:buChar char="Ø"/>
            </a:pPr>
            <a:r>
              <a:rPr lang="nl-NL" altLang="en-US" smtClean="0">
                <a:ea typeface="ＭＳ Ｐゴシック" pitchFamily="34" charset="-128"/>
              </a:rPr>
              <a:t>Combinatie (10 EC klinisch, 20 EC onderzoek/ praktijk overig)</a:t>
            </a:r>
          </a:p>
          <a:p>
            <a:pPr lvl="1">
              <a:buFont typeface="Wingdings" pitchFamily="2" charset="2"/>
              <a:buChar char="Ø"/>
            </a:pPr>
            <a:r>
              <a:rPr lang="nl-NL" altLang="en-US" smtClean="0">
                <a:ea typeface="ＭＳ Ｐゴシック" pitchFamily="34" charset="-128"/>
              </a:rPr>
              <a:t>Alleen toegang tot GZ opleiding mits (beperkte) deficiëntie is aangevuld</a:t>
            </a:r>
          </a:p>
          <a:p>
            <a:endParaRPr lang="nl-NL" altLang="en-US" smtClean="0">
              <a:ea typeface="ＭＳ Ｐゴシック" pitchFamily="34" charset="-128"/>
            </a:endParaRPr>
          </a:p>
        </p:txBody>
      </p:sp>
      <p:sp>
        <p:nvSpPr>
          <p:cNvPr id="40964"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1FD2108-15B5-416D-A034-1326B7D00683}" type="slidenum">
              <a:rPr lang="en-GB" altLang="en-US">
                <a:solidFill>
                  <a:srgbClr val="000000"/>
                </a:solidFill>
              </a:rPr>
              <a:pPr eaLnBrk="1" hangingPunct="1"/>
              <a:t>85</a:t>
            </a:fld>
            <a:endParaRPr lang="en-GB" altLang="en-US">
              <a:solidFill>
                <a:srgbClr val="000000"/>
              </a:solidFill>
            </a:endParaRPr>
          </a:p>
        </p:txBody>
      </p:sp>
    </p:spTree>
    <p:extLst>
      <p:ext uri="{BB962C8B-B14F-4D97-AF65-F5344CB8AC3E}">
        <p14:creationId xmlns:p14="http://schemas.microsoft.com/office/powerpoint/2010/main" val="29520370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333375"/>
            <a:ext cx="7121525" cy="1143000"/>
          </a:xfrm>
        </p:spPr>
        <p:txBody>
          <a:bodyPr/>
          <a:lstStyle/>
          <a:p>
            <a:pPr algn="ctr">
              <a:defRPr/>
            </a:pPr>
            <a:r>
              <a:rPr lang="nl-NL" sz="2800" dirty="0" smtClean="0">
                <a:solidFill>
                  <a:schemeClr val="accent2"/>
                </a:solidFill>
                <a:latin typeface="+mn-lt"/>
                <a:ea typeface="+mj-ea"/>
              </a:rPr>
              <a:t>STAGE</a:t>
            </a:r>
            <a:endParaRPr lang="en-US" sz="2800" dirty="0">
              <a:solidFill>
                <a:schemeClr val="accent2"/>
              </a:solidFill>
              <a:latin typeface="+mn-lt"/>
              <a:ea typeface="+mj-ea"/>
            </a:endParaRPr>
          </a:p>
        </p:txBody>
      </p:sp>
      <p:sp>
        <p:nvSpPr>
          <p:cNvPr id="41987" name="Content Placeholder 2"/>
          <p:cNvSpPr>
            <a:spLocks noGrp="1"/>
          </p:cNvSpPr>
          <p:nvPr>
            <p:ph idx="1"/>
          </p:nvPr>
        </p:nvSpPr>
        <p:spPr/>
        <p:txBody>
          <a:bodyPr/>
          <a:lstStyle/>
          <a:p>
            <a:pPr marL="0" indent="0">
              <a:buFont typeface="Wingdings" pitchFamily="2" charset="2"/>
              <a:buNone/>
            </a:pPr>
            <a:r>
              <a:rPr lang="nl-NL" altLang="en-US" smtClean="0">
                <a:ea typeface="ＭＳ Ｐゴシック" pitchFamily="34" charset="-128"/>
              </a:rPr>
              <a:t>Stagementoren:</a:t>
            </a:r>
          </a:p>
          <a:p>
            <a:pPr marL="0" indent="0">
              <a:buFont typeface="Wingdings" pitchFamily="2" charset="2"/>
              <a:buNone/>
            </a:pPr>
            <a:endParaRPr lang="nl-NL" altLang="en-US" smtClean="0">
              <a:ea typeface="ＭＳ Ｐゴシック" pitchFamily="34" charset="-128"/>
            </a:endParaRPr>
          </a:p>
          <a:p>
            <a:pPr marL="0" indent="0">
              <a:buFont typeface="Wingdings" pitchFamily="2" charset="2"/>
              <a:buNone/>
            </a:pPr>
            <a:r>
              <a:rPr lang="nl-NL" altLang="en-US" smtClean="0">
                <a:ea typeface="ＭＳ Ｐゴシック" pitchFamily="34" charset="-128"/>
              </a:rPr>
              <a:t>Marjolein Blomesath</a:t>
            </a:r>
          </a:p>
          <a:p>
            <a:pPr marL="0" indent="0">
              <a:buFont typeface="Wingdings" pitchFamily="2" charset="2"/>
              <a:buNone/>
            </a:pPr>
            <a:endParaRPr lang="nl-NL" altLang="en-US" smtClean="0">
              <a:ea typeface="ＭＳ Ｐゴシック" pitchFamily="34" charset="-128"/>
            </a:endParaRPr>
          </a:p>
          <a:p>
            <a:pPr marL="0" indent="0">
              <a:buFont typeface="Wingdings" pitchFamily="2" charset="2"/>
              <a:buNone/>
            </a:pPr>
            <a:r>
              <a:rPr lang="nl-NL" altLang="en-US" smtClean="0">
                <a:ea typeface="ＭＳ Ｐゴシック" pitchFamily="34" charset="-128"/>
              </a:rPr>
              <a:t>Linda Cornelissen</a:t>
            </a:r>
            <a:endParaRPr lang="en-US" altLang="en-US" smtClean="0">
              <a:ea typeface="ＭＳ Ｐゴシック" pitchFamily="34" charset="-128"/>
            </a:endParaRPr>
          </a:p>
        </p:txBody>
      </p:sp>
      <p:sp>
        <p:nvSpPr>
          <p:cNvPr id="4198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06FBED5-A70F-4570-B738-2B766FD81BEF}" type="slidenum">
              <a:rPr lang="en-GB" altLang="en-US">
                <a:solidFill>
                  <a:srgbClr val="000000"/>
                </a:solidFill>
              </a:rPr>
              <a:pPr eaLnBrk="1" hangingPunct="1"/>
              <a:t>86</a:t>
            </a:fld>
            <a:endParaRPr lang="en-GB" altLang="en-US">
              <a:solidFill>
                <a:srgbClr val="000000"/>
              </a:solidFill>
            </a:endParaRPr>
          </a:p>
        </p:txBody>
      </p:sp>
    </p:spTree>
    <p:extLst>
      <p:ext uri="{BB962C8B-B14F-4D97-AF65-F5344CB8AC3E}">
        <p14:creationId xmlns:p14="http://schemas.microsoft.com/office/powerpoint/2010/main" val="18070203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defRPr/>
            </a:pPr>
            <a:r>
              <a:rPr lang="nl-NL" dirty="0" smtClean="0">
                <a:solidFill>
                  <a:schemeClr val="accent2"/>
                </a:solidFill>
                <a:ea typeface="+mj-ea"/>
              </a:rPr>
              <a:t>Leerdoelen klinische stage</a:t>
            </a:r>
            <a:r>
              <a:rPr lang="nl-NL" dirty="0" smtClean="0">
                <a:solidFill>
                  <a:schemeClr val="accent6">
                    <a:lumMod val="60000"/>
                    <a:lumOff val="40000"/>
                  </a:schemeClr>
                </a:solidFill>
                <a:ea typeface="+mj-ea"/>
              </a:rPr>
              <a:t>:</a:t>
            </a:r>
          </a:p>
        </p:txBody>
      </p:sp>
      <p:sp>
        <p:nvSpPr>
          <p:cNvPr id="43011"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32C3735-3D4A-4FDA-985F-D33DB07F45D7}" type="slidenum">
              <a:rPr lang="en-GB" altLang="en-US">
                <a:solidFill>
                  <a:srgbClr val="000000"/>
                </a:solidFill>
              </a:rPr>
              <a:pPr eaLnBrk="1" hangingPunct="1"/>
              <a:t>87</a:t>
            </a:fld>
            <a:endParaRPr lang="en-GB" altLang="en-US">
              <a:solidFill>
                <a:srgbClr val="000000"/>
              </a:solidFill>
            </a:endParaRPr>
          </a:p>
        </p:txBody>
      </p:sp>
      <p:pic>
        <p:nvPicPr>
          <p:cNvPr id="430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844675"/>
            <a:ext cx="7059612"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0004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ltLang="en-US" smtClean="0">
              <a:ea typeface="ＭＳ Ｐゴシック" pitchFamily="34" charset="-128"/>
            </a:endParaRPr>
          </a:p>
        </p:txBody>
      </p:sp>
      <p:sp>
        <p:nvSpPr>
          <p:cNvPr id="44035"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9136FE8-E88B-47B8-B5D6-5272E6B18ABE}" type="slidenum">
              <a:rPr lang="en-GB" altLang="en-US">
                <a:solidFill>
                  <a:srgbClr val="000000"/>
                </a:solidFill>
              </a:rPr>
              <a:pPr eaLnBrk="1" hangingPunct="1"/>
              <a:t>88</a:t>
            </a:fld>
            <a:endParaRPr lang="en-GB" altLang="en-US">
              <a:solidFill>
                <a:srgbClr val="000000"/>
              </a:solidFill>
            </a:endParaRP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944688"/>
            <a:ext cx="69183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8600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9CED57D-CAB5-48EC-A612-3113E56C7979}" type="slidenum">
              <a:rPr lang="en-GB" altLang="en-US">
                <a:solidFill>
                  <a:srgbClr val="000000"/>
                </a:solidFill>
              </a:rPr>
              <a:pPr eaLnBrk="1" hangingPunct="1"/>
              <a:t>89</a:t>
            </a:fld>
            <a:endParaRPr lang="en-GB" altLang="en-US">
              <a:solidFill>
                <a:srgbClr val="000000"/>
              </a:solidFill>
            </a:endParaRPr>
          </a:p>
        </p:txBody>
      </p:sp>
      <p:sp>
        <p:nvSpPr>
          <p:cNvPr id="3" name="Rectangle 2"/>
          <p:cNvSpPr txBox="1">
            <a:spLocks noChangeArrowheads="1"/>
          </p:cNvSpPr>
          <p:nvPr/>
        </p:nvSpPr>
        <p:spPr bwMode="auto">
          <a:xfrm>
            <a:off x="1763713" y="1052513"/>
            <a:ext cx="7121525" cy="525462"/>
          </a:xfrm>
          <a:prstGeom prst="rect">
            <a:avLst/>
          </a:prstGeom>
          <a:noFill/>
          <a:ln>
            <a:noFill/>
          </a:ln>
          <a:extLst/>
        </p:spPr>
        <p:txBody>
          <a:bodyPr lIns="0" bIns="0" anchor="b"/>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fontAlgn="base">
              <a:spcBef>
                <a:spcPct val="0"/>
              </a:spcBef>
              <a:spcAft>
                <a:spcPct val="0"/>
              </a:spcAft>
              <a:defRPr sz="2500" b="1">
                <a:solidFill>
                  <a:schemeClr val="tx2"/>
                </a:solidFill>
                <a:latin typeface="Arial Narrow" pitchFamily="34" charset="0"/>
              </a:defRPr>
            </a:lvl6pPr>
            <a:lvl7pPr marL="914400" algn="l" rtl="0" fontAlgn="base">
              <a:spcBef>
                <a:spcPct val="0"/>
              </a:spcBef>
              <a:spcAft>
                <a:spcPct val="0"/>
              </a:spcAft>
              <a:defRPr sz="2500" b="1">
                <a:solidFill>
                  <a:schemeClr val="tx2"/>
                </a:solidFill>
                <a:latin typeface="Arial Narrow" pitchFamily="34" charset="0"/>
              </a:defRPr>
            </a:lvl7pPr>
            <a:lvl8pPr marL="1371600" algn="l" rtl="0" fontAlgn="base">
              <a:spcBef>
                <a:spcPct val="0"/>
              </a:spcBef>
              <a:spcAft>
                <a:spcPct val="0"/>
              </a:spcAft>
              <a:defRPr sz="2500" b="1">
                <a:solidFill>
                  <a:schemeClr val="tx2"/>
                </a:solidFill>
                <a:latin typeface="Arial Narrow" pitchFamily="34" charset="0"/>
              </a:defRPr>
            </a:lvl8pPr>
            <a:lvl9pPr marL="1828800" algn="l" rtl="0" fontAlgn="base">
              <a:spcBef>
                <a:spcPct val="0"/>
              </a:spcBef>
              <a:spcAft>
                <a:spcPct val="0"/>
              </a:spcAft>
              <a:defRPr sz="2500" b="1">
                <a:solidFill>
                  <a:schemeClr val="tx2"/>
                </a:solidFill>
                <a:latin typeface="Arial Narrow" pitchFamily="34" charset="0"/>
              </a:defRPr>
            </a:lvl9pPr>
          </a:lstStyle>
          <a:p>
            <a:pPr eaLnBrk="1" hangingPunct="1">
              <a:defRPr/>
            </a:pPr>
            <a:r>
              <a:rPr lang="en-US" kern="0" dirty="0">
                <a:solidFill>
                  <a:srgbClr val="CF0072"/>
                </a:solidFill>
              </a:rPr>
              <a:t> </a:t>
            </a:r>
            <a:r>
              <a:rPr lang="en-US" kern="0" dirty="0" err="1" smtClean="0">
                <a:solidFill>
                  <a:srgbClr val="CF0072"/>
                </a:solidFill>
              </a:rPr>
              <a:t>Masterthese</a:t>
            </a:r>
            <a:endParaRPr lang="en-US" kern="0" dirty="0" smtClean="0">
              <a:solidFill>
                <a:srgbClr val="CF0072"/>
              </a:solidFill>
            </a:endParaRPr>
          </a:p>
        </p:txBody>
      </p:sp>
      <p:sp>
        <p:nvSpPr>
          <p:cNvPr id="45060" name="TextBox 4"/>
          <p:cNvSpPr txBox="1">
            <a:spLocks noChangeArrowheads="1"/>
          </p:cNvSpPr>
          <p:nvPr/>
        </p:nvSpPr>
        <p:spPr bwMode="auto">
          <a:xfrm>
            <a:off x="1835150" y="1844675"/>
            <a:ext cx="70500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120000"/>
              </a:lnSpc>
              <a:buFont typeface="Arial" charset="0"/>
              <a:buChar char="•"/>
            </a:pPr>
            <a:r>
              <a:rPr lang="nl-NL" altLang="en-US" sz="1800" smtClean="0">
                <a:solidFill>
                  <a:srgbClr val="000000"/>
                </a:solidFill>
                <a:cs typeface="+mn-cs"/>
              </a:rPr>
              <a:t>10 EC (mits klinische stage gelopen wordt)</a:t>
            </a:r>
          </a:p>
          <a:p>
            <a:pPr eaLnBrk="1" hangingPunct="1">
              <a:lnSpc>
                <a:spcPct val="120000"/>
              </a:lnSpc>
              <a:buFont typeface="Arial" charset="0"/>
              <a:buChar char="•"/>
            </a:pPr>
            <a:r>
              <a:rPr lang="nl-NL" altLang="en-US" sz="1800" smtClean="0">
                <a:solidFill>
                  <a:srgbClr val="000000"/>
                </a:solidFill>
                <a:cs typeface="+mn-cs"/>
              </a:rPr>
              <a:t>UT opdracht / eigen opdracht</a:t>
            </a:r>
          </a:p>
          <a:p>
            <a:pPr eaLnBrk="1" hangingPunct="1">
              <a:lnSpc>
                <a:spcPct val="120000"/>
              </a:lnSpc>
              <a:buFont typeface="Arial" charset="0"/>
              <a:buChar char="•"/>
            </a:pPr>
            <a:r>
              <a:rPr lang="nl-NL" altLang="en-US" sz="1800" smtClean="0">
                <a:solidFill>
                  <a:srgbClr val="000000"/>
                </a:solidFill>
                <a:cs typeface="+mn-cs"/>
              </a:rPr>
              <a:t>Advies: sluit aan bij lopend onderzoek!</a:t>
            </a:r>
          </a:p>
          <a:p>
            <a:pPr eaLnBrk="1" hangingPunct="1">
              <a:lnSpc>
                <a:spcPct val="120000"/>
              </a:lnSpc>
              <a:buFont typeface="Arial" charset="0"/>
              <a:buChar char="•"/>
            </a:pPr>
            <a:endParaRPr lang="nl-NL" altLang="en-US" sz="1800" smtClean="0">
              <a:solidFill>
                <a:srgbClr val="000000"/>
              </a:solidFill>
              <a:cs typeface="+mn-cs"/>
            </a:endParaRPr>
          </a:p>
          <a:p>
            <a:pPr eaLnBrk="1" hangingPunct="1">
              <a:lnSpc>
                <a:spcPct val="120000"/>
              </a:lnSpc>
              <a:buFont typeface="Arial" charset="0"/>
              <a:buChar char="•"/>
            </a:pPr>
            <a:r>
              <a:rPr lang="nl-NL" altLang="en-US" sz="1800" smtClean="0">
                <a:solidFill>
                  <a:srgbClr val="000000"/>
                </a:solidFill>
                <a:cs typeface="+mn-cs"/>
              </a:rPr>
              <a:t>Meer algemene informatie op afstudeerweb (http://www.utwente.nl/psy/afstudeerweb)</a:t>
            </a:r>
          </a:p>
        </p:txBody>
      </p:sp>
    </p:spTree>
    <p:extLst>
      <p:ext uri="{BB962C8B-B14F-4D97-AF65-F5344CB8AC3E}">
        <p14:creationId xmlns:p14="http://schemas.microsoft.com/office/powerpoint/2010/main" val="2418677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1"/>
          <p:cNvSpPr>
            <a:spLocks noChangeShapeType="1"/>
          </p:cNvSpPr>
          <p:nvPr/>
        </p:nvSpPr>
        <p:spPr bwMode="auto">
          <a:xfrm>
            <a:off x="1762125" y="1636713"/>
            <a:ext cx="7381875"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nl-NL"/>
          </a:p>
        </p:txBody>
      </p:sp>
      <p:pic>
        <p:nvPicPr>
          <p:cNvPr id="1126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332538"/>
            <a:ext cx="20986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 name="Rectangle 3"/>
          <p:cNvSpPr>
            <a:spLocks noGrp="1" noChangeArrowheads="1"/>
          </p:cNvSpPr>
          <p:nvPr>
            <p:ph type="title"/>
          </p:nvPr>
        </p:nvSpPr>
        <p:spPr/>
        <p:txBody>
          <a:bodyPr rIns="182880"/>
          <a:lstStyle/>
          <a:p>
            <a:pPr eaLnBrk="1" hangingPunct="1"/>
            <a:r>
              <a:rPr lang="en-US" smtClean="0">
                <a:latin typeface="Arial" charset="0"/>
                <a:cs typeface="Arial" charset="0"/>
                <a:sym typeface="Arial" charset="0"/>
              </a:rPr>
              <a:t>Multi-partij perspectief</a:t>
            </a:r>
            <a:endParaRPr lang="en-US" smtClean="0">
              <a:latin typeface="Arial" charset="0"/>
              <a:sym typeface="Arial" charset="0"/>
            </a:endParaRPr>
          </a:p>
        </p:txBody>
      </p:sp>
      <p:sp>
        <p:nvSpPr>
          <p:cNvPr id="11269" name="Rectangle 4"/>
          <p:cNvSpPr>
            <a:spLocks noGrp="1" noChangeArrowheads="1"/>
          </p:cNvSpPr>
          <p:nvPr>
            <p:ph type="body" idx="1"/>
          </p:nvPr>
        </p:nvSpPr>
        <p:spPr>
          <a:xfrm>
            <a:off x="1776413" y="2279650"/>
            <a:ext cx="7118350" cy="4806950"/>
          </a:xfrm>
        </p:spPr>
        <p:txBody>
          <a:bodyPr rIns="182880"/>
          <a:lstStyle/>
          <a:p>
            <a:pPr eaLnBrk="1" hangingPunct="1">
              <a:lnSpc>
                <a:spcPct val="100000"/>
              </a:lnSpc>
              <a:spcBef>
                <a:spcPct val="0"/>
              </a:spcBef>
              <a:buClrTx/>
              <a:buSzTx/>
              <a:buFontTx/>
              <a:buNone/>
            </a:pPr>
            <a:endParaRPr lang="nl-NL" smtClean="0"/>
          </a:p>
        </p:txBody>
      </p:sp>
      <p:pic>
        <p:nvPicPr>
          <p:cNvPr id="1127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2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1" name="Oval 7"/>
          <p:cNvSpPr>
            <a:spLocks/>
          </p:cNvSpPr>
          <p:nvPr/>
        </p:nvSpPr>
        <p:spPr bwMode="auto">
          <a:xfrm>
            <a:off x="5130800" y="3378200"/>
            <a:ext cx="2171700" cy="1270000"/>
          </a:xfrm>
          <a:prstGeom prst="ellipse">
            <a:avLst/>
          </a:prstGeom>
          <a:solidFill>
            <a:srgbClr val="D90B00">
              <a:alpha val="59999"/>
            </a:srgbClr>
          </a:solidFill>
          <a:ln w="9525">
            <a:solidFill>
              <a:schemeClr val="tx1">
                <a:alpha val="59999"/>
              </a:schemeClr>
            </a:solidFill>
            <a:round/>
            <a:headEnd/>
            <a:tailEnd/>
          </a:ln>
        </p:spPr>
        <p:txBody>
          <a:bodyPr lIns="0" tIns="0" rIns="40639" bIns="0" anchor="ctr"/>
          <a:lstStyle/>
          <a:p>
            <a:pPr marL="39688" algn="ctr"/>
            <a:r>
              <a:rPr lang="en-US" sz="1400">
                <a:solidFill>
                  <a:schemeClr val="tx1"/>
                </a:solidFill>
                <a:cs typeface="Arial" charset="0"/>
              </a:rPr>
              <a:t>daders</a:t>
            </a:r>
          </a:p>
        </p:txBody>
      </p:sp>
      <p:sp>
        <p:nvSpPr>
          <p:cNvPr id="11272" name="Oval 8"/>
          <p:cNvSpPr>
            <a:spLocks/>
          </p:cNvSpPr>
          <p:nvPr/>
        </p:nvSpPr>
        <p:spPr bwMode="auto">
          <a:xfrm>
            <a:off x="3441700" y="3937000"/>
            <a:ext cx="2171700" cy="1270000"/>
          </a:xfrm>
          <a:prstGeom prst="ellipse">
            <a:avLst/>
          </a:prstGeom>
          <a:solidFill>
            <a:srgbClr val="F3EB00">
              <a:alpha val="59999"/>
            </a:srgbClr>
          </a:solidFill>
          <a:ln w="9525">
            <a:solidFill>
              <a:schemeClr val="tx1">
                <a:alpha val="59999"/>
              </a:schemeClr>
            </a:solidFill>
            <a:round/>
            <a:headEnd/>
            <a:tailEnd/>
          </a:ln>
        </p:spPr>
        <p:txBody>
          <a:bodyPr lIns="0" tIns="0" rIns="40639" bIns="0" anchor="ctr"/>
          <a:lstStyle/>
          <a:p>
            <a:pPr marL="39688" algn="ctr"/>
            <a:r>
              <a:rPr lang="en-US" sz="1400">
                <a:solidFill>
                  <a:schemeClr val="tx1"/>
                </a:solidFill>
                <a:cs typeface="Arial" charset="0"/>
              </a:rPr>
              <a:t>slachtoffers</a:t>
            </a:r>
          </a:p>
        </p:txBody>
      </p:sp>
      <p:sp>
        <p:nvSpPr>
          <p:cNvPr id="11273" name="Oval 9"/>
          <p:cNvSpPr>
            <a:spLocks/>
          </p:cNvSpPr>
          <p:nvPr/>
        </p:nvSpPr>
        <p:spPr bwMode="auto">
          <a:xfrm>
            <a:off x="1778000" y="3378200"/>
            <a:ext cx="2171700" cy="1270000"/>
          </a:xfrm>
          <a:prstGeom prst="ellipse">
            <a:avLst/>
          </a:prstGeom>
          <a:solidFill>
            <a:srgbClr val="002D99">
              <a:alpha val="59999"/>
            </a:srgbClr>
          </a:solidFill>
          <a:ln w="9525">
            <a:solidFill>
              <a:schemeClr val="tx1">
                <a:alpha val="59999"/>
              </a:schemeClr>
            </a:solidFill>
            <a:round/>
            <a:headEnd/>
            <a:tailEnd/>
          </a:ln>
        </p:spPr>
        <p:txBody>
          <a:bodyPr lIns="0" tIns="0" rIns="40639" bIns="0" anchor="ctr"/>
          <a:lstStyle/>
          <a:p>
            <a:pPr marL="39688" algn="ctr"/>
            <a:r>
              <a:rPr lang="en-US" sz="1400">
                <a:solidFill>
                  <a:schemeClr val="tx1"/>
                </a:solidFill>
                <a:cs typeface="Arial" charset="0"/>
              </a:rPr>
              <a:t>publiek</a:t>
            </a:r>
          </a:p>
        </p:txBody>
      </p:sp>
      <p:sp>
        <p:nvSpPr>
          <p:cNvPr id="11274" name="Oval 11"/>
          <p:cNvSpPr>
            <a:spLocks/>
          </p:cNvSpPr>
          <p:nvPr/>
        </p:nvSpPr>
        <p:spPr bwMode="auto">
          <a:xfrm>
            <a:off x="3492500" y="2781300"/>
            <a:ext cx="2171700" cy="1270000"/>
          </a:xfrm>
          <a:prstGeom prst="ellipse">
            <a:avLst/>
          </a:prstGeom>
          <a:solidFill>
            <a:schemeClr val="accent1">
              <a:alpha val="59999"/>
            </a:schemeClr>
          </a:solidFill>
          <a:ln w="9525">
            <a:solidFill>
              <a:schemeClr val="tx1">
                <a:alpha val="59999"/>
              </a:schemeClr>
            </a:solidFill>
            <a:round/>
            <a:headEnd/>
            <a:tailEnd/>
          </a:ln>
        </p:spPr>
        <p:txBody>
          <a:bodyPr lIns="0" tIns="0" rIns="40639" bIns="0" anchor="ctr"/>
          <a:lstStyle/>
          <a:p>
            <a:pPr marL="39688" algn="ctr"/>
            <a:r>
              <a:rPr lang="en-US" sz="1400">
                <a:solidFill>
                  <a:schemeClr val="tx1"/>
                </a:solidFill>
              </a:rPr>
              <a:t>instanties die de veiligheid moeten waarborgen</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r>
              <a:rPr lang="nl-NL" altLang="en-US" smtClean="0">
                <a:solidFill>
                  <a:schemeClr val="accent2"/>
                </a:solidFill>
                <a:ea typeface="ＭＳ Ｐゴシック" pitchFamily="34" charset="-128"/>
              </a:rPr>
              <a:t>Opdrachten masterthese</a:t>
            </a:r>
          </a:p>
        </p:txBody>
      </p:sp>
      <p:sp>
        <p:nvSpPr>
          <p:cNvPr id="46083" name="Tijdelijke aanduiding voor inhoud 2"/>
          <p:cNvSpPr>
            <a:spLocks noGrp="1"/>
          </p:cNvSpPr>
          <p:nvPr>
            <p:ph idx="1"/>
          </p:nvPr>
        </p:nvSpPr>
        <p:spPr>
          <a:xfrm>
            <a:off x="1979613" y="1700213"/>
            <a:ext cx="7272337" cy="4897437"/>
          </a:xfrm>
        </p:spPr>
        <p:txBody>
          <a:bodyPr/>
          <a:lstStyle/>
          <a:p>
            <a:pPr>
              <a:lnSpc>
                <a:spcPts val="2400"/>
              </a:lnSpc>
              <a:spcBef>
                <a:spcPct val="0"/>
              </a:spcBef>
              <a:buFont typeface="Wingdings" pitchFamily="2" charset="2"/>
              <a:buNone/>
            </a:pPr>
            <a:r>
              <a:rPr lang="nl-NL" altLang="en-US" sz="1800" b="1" smtClean="0">
                <a:solidFill>
                  <a:schemeClr val="accent2"/>
                </a:solidFill>
                <a:ea typeface="ＭＳ Ｐゴシック" pitchFamily="34" charset="-128"/>
              </a:rPr>
              <a:t>Enkele voorbeelden van eerdere opdrachten</a:t>
            </a:r>
          </a:p>
          <a:p>
            <a:pPr>
              <a:lnSpc>
                <a:spcPts val="3000"/>
              </a:lnSpc>
              <a:spcBef>
                <a:spcPct val="0"/>
              </a:spcBef>
              <a:buFont typeface="Arial" charset="0"/>
              <a:buChar char="•"/>
            </a:pPr>
            <a:r>
              <a:rPr lang="nl-NL" altLang="en-US" sz="1600" smtClean="0">
                <a:ea typeface="ＭＳ Ｐゴシック" pitchFamily="34" charset="-128"/>
              </a:rPr>
              <a:t>Ontwikkeling narratieve toekomstgerichte therapie</a:t>
            </a:r>
          </a:p>
          <a:p>
            <a:pPr>
              <a:lnSpc>
                <a:spcPts val="3000"/>
              </a:lnSpc>
              <a:spcBef>
                <a:spcPct val="0"/>
              </a:spcBef>
              <a:buFont typeface="Arial" charset="0"/>
              <a:buChar char="•"/>
            </a:pPr>
            <a:r>
              <a:rPr lang="nl-NL" altLang="en-US" sz="1600" smtClean="0">
                <a:ea typeface="ＭＳ Ｐゴシック" pitchFamily="34" charset="-128"/>
              </a:rPr>
              <a:t>Voluit leven online: relatie gebruikerskenmerken en adherentie/uitkomst</a:t>
            </a:r>
          </a:p>
          <a:p>
            <a:pPr>
              <a:lnSpc>
                <a:spcPts val="3000"/>
              </a:lnSpc>
              <a:spcBef>
                <a:spcPct val="0"/>
              </a:spcBef>
              <a:buFont typeface="Arial" charset="0"/>
              <a:buChar char="•"/>
            </a:pPr>
            <a:r>
              <a:rPr lang="nl-NL" altLang="en-US" sz="1600" smtClean="0">
                <a:ea typeface="ＭＳ Ｐゴシック" pitchFamily="34" charset="-128"/>
              </a:rPr>
              <a:t>Effect lange termijn van de online cursus ‘Leven met pijn’ </a:t>
            </a:r>
          </a:p>
          <a:p>
            <a:pPr>
              <a:lnSpc>
                <a:spcPts val="3000"/>
              </a:lnSpc>
              <a:spcBef>
                <a:spcPct val="0"/>
              </a:spcBef>
              <a:buFont typeface="Arial" charset="0"/>
              <a:buChar char="•"/>
            </a:pPr>
            <a:r>
              <a:rPr lang="nl-NL" altLang="en-US" sz="1600" smtClean="0">
                <a:ea typeface="ＭＳ Ｐゴシック" pitchFamily="34" charset="-128"/>
              </a:rPr>
              <a:t>Meta analyse interventies voor vergroten psychologisch welbevinden</a:t>
            </a:r>
          </a:p>
          <a:p>
            <a:pPr>
              <a:lnSpc>
                <a:spcPts val="3000"/>
              </a:lnSpc>
              <a:spcBef>
                <a:spcPct val="0"/>
              </a:spcBef>
              <a:buFont typeface="Arial" charset="0"/>
              <a:buChar char="•"/>
            </a:pPr>
            <a:r>
              <a:rPr lang="nl-NL" altLang="en-US" sz="1600" smtClean="0">
                <a:ea typeface="ＭＳ Ｐゴシック" pitchFamily="34" charset="-128"/>
              </a:rPr>
              <a:t>Validatie van de Committed Action Questionnaire (CAQ-20)</a:t>
            </a:r>
          </a:p>
          <a:p>
            <a:pPr>
              <a:lnSpc>
                <a:spcPts val="3000"/>
              </a:lnSpc>
              <a:spcBef>
                <a:spcPct val="0"/>
              </a:spcBef>
              <a:buFont typeface="Arial" charset="0"/>
              <a:buChar char="•"/>
            </a:pPr>
            <a:r>
              <a:rPr lang="nl-NL" altLang="en-US" sz="1600" smtClean="0">
                <a:ea typeface="ＭＳ Ｐゴシック" pitchFamily="34" charset="-128"/>
              </a:rPr>
              <a:t>Kwalitatieve analyse sessies groepscursus ‘Haal meer uit je leven’</a:t>
            </a:r>
          </a:p>
          <a:p>
            <a:pPr>
              <a:lnSpc>
                <a:spcPts val="3000"/>
              </a:lnSpc>
              <a:spcBef>
                <a:spcPct val="0"/>
              </a:spcBef>
              <a:buFont typeface="Arial" charset="0"/>
              <a:buChar char="•"/>
            </a:pPr>
            <a:r>
              <a:rPr lang="nl-NL" altLang="en-US" sz="1600" smtClean="0">
                <a:ea typeface="ＭＳ Ｐゴシック" pitchFamily="34" charset="-128"/>
              </a:rPr>
              <a:t>Kwalitatieve analyse therapienarratieven uit de cursussen </a:t>
            </a:r>
          </a:p>
          <a:p>
            <a:pPr>
              <a:lnSpc>
                <a:spcPts val="3000"/>
              </a:lnSpc>
              <a:spcBef>
                <a:spcPct val="0"/>
              </a:spcBef>
              <a:buFont typeface="Arial" charset="0"/>
              <a:buChar char="•"/>
            </a:pPr>
            <a:r>
              <a:rPr lang="nl-NL" altLang="en-US" sz="1600" smtClean="0">
                <a:ea typeface="ＭＳ Ｐゴシック" pitchFamily="34" charset="-128"/>
              </a:rPr>
              <a:t>Routine Outcome Measurement: implementatie en resultaten GGNet</a:t>
            </a:r>
          </a:p>
          <a:p>
            <a:pPr>
              <a:lnSpc>
                <a:spcPts val="3000"/>
              </a:lnSpc>
              <a:spcBef>
                <a:spcPct val="0"/>
              </a:spcBef>
              <a:buFont typeface="Arial" charset="0"/>
              <a:buChar char="•"/>
            </a:pPr>
            <a:r>
              <a:rPr lang="nl-NL" altLang="en-US" sz="1600" smtClean="0">
                <a:ea typeface="ＭＳ Ｐゴシック" pitchFamily="34" charset="-128"/>
              </a:rPr>
              <a:t>Validatie DSM-IV vragenlijst pathologisch gokken</a:t>
            </a:r>
          </a:p>
          <a:p>
            <a:pPr>
              <a:lnSpc>
                <a:spcPts val="3000"/>
              </a:lnSpc>
              <a:spcBef>
                <a:spcPct val="0"/>
              </a:spcBef>
              <a:buFont typeface="Arial" charset="0"/>
              <a:buChar char="•"/>
            </a:pPr>
            <a:r>
              <a:rPr lang="nl-NL" altLang="en-US" sz="1600" smtClean="0">
                <a:ea typeface="ＭＳ Ｐゴシック" pitchFamily="34" charset="-128"/>
              </a:rPr>
              <a:t>Prevalentie stoornissen en cliëntkenmerken binnen verslavingszorg</a:t>
            </a:r>
          </a:p>
          <a:p>
            <a:pPr>
              <a:lnSpc>
                <a:spcPts val="3000"/>
              </a:lnSpc>
              <a:spcBef>
                <a:spcPct val="0"/>
              </a:spcBef>
              <a:buFont typeface="Arial" charset="0"/>
              <a:buChar char="•"/>
            </a:pPr>
            <a:r>
              <a:rPr lang="nl-NL" altLang="en-US" sz="1600" smtClean="0">
                <a:ea typeface="ＭＳ Ｐゴシック" pitchFamily="34" charset="-128"/>
              </a:rPr>
              <a:t>ACT-consistent werken en competenties van zorgprofessionals </a:t>
            </a:r>
          </a:p>
          <a:p>
            <a:pPr>
              <a:lnSpc>
                <a:spcPts val="2600"/>
              </a:lnSpc>
              <a:spcBef>
                <a:spcPct val="0"/>
              </a:spcBef>
              <a:buFontTx/>
              <a:buChar char="-"/>
            </a:pPr>
            <a:endParaRPr lang="nl-NL" altLang="en-US" sz="1800" b="1" smtClean="0">
              <a:ea typeface="ＭＳ Ｐゴシック" pitchFamily="34" charset="-128"/>
            </a:endParaRPr>
          </a:p>
        </p:txBody>
      </p:sp>
      <p:sp>
        <p:nvSpPr>
          <p:cNvPr id="46084"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C56CC38-3D4D-4781-A818-4BFE757F713F}" type="slidenum">
              <a:rPr lang="en-GB" altLang="en-US">
                <a:solidFill>
                  <a:srgbClr val="000000"/>
                </a:solidFill>
              </a:rPr>
              <a:pPr eaLnBrk="1" hangingPunct="1"/>
              <a:t>90</a:t>
            </a:fld>
            <a:endParaRPr lang="en-GB" altLang="en-US">
              <a:solidFill>
                <a:srgbClr val="000000"/>
              </a:solidFill>
            </a:endParaRPr>
          </a:p>
        </p:txBody>
      </p:sp>
    </p:spTree>
    <p:extLst>
      <p:ext uri="{BB962C8B-B14F-4D97-AF65-F5344CB8AC3E}">
        <p14:creationId xmlns:p14="http://schemas.microsoft.com/office/powerpoint/2010/main" val="33534193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5F0E269-180A-4928-8FE8-8A5436B3B9D5}" type="slidenum">
              <a:rPr lang="en-GB" altLang="en-US">
                <a:solidFill>
                  <a:srgbClr val="000000"/>
                </a:solidFill>
              </a:rPr>
              <a:pPr eaLnBrk="1" hangingPunct="1"/>
              <a:t>91</a:t>
            </a:fld>
            <a:endParaRPr lang="en-GB" altLang="en-US">
              <a:solidFill>
                <a:srgbClr val="000000"/>
              </a:solidFill>
            </a:endParaRPr>
          </a:p>
        </p:txBody>
      </p:sp>
      <p:sp>
        <p:nvSpPr>
          <p:cNvPr id="47107" name="Rectangle 2"/>
          <p:cNvSpPr>
            <a:spLocks noGrp="1" noChangeArrowheads="1"/>
          </p:cNvSpPr>
          <p:nvPr>
            <p:ph type="title"/>
          </p:nvPr>
        </p:nvSpPr>
        <p:spPr/>
        <p:txBody>
          <a:bodyPr/>
          <a:lstStyle/>
          <a:p>
            <a:pPr eaLnBrk="1" hangingPunct="1"/>
            <a:r>
              <a:rPr lang="en-US" altLang="en-US" smtClean="0">
                <a:solidFill>
                  <a:schemeClr val="accent2"/>
                </a:solidFill>
                <a:ea typeface="ＭＳ Ｐゴシック" pitchFamily="34" charset="-128"/>
              </a:rPr>
              <a:t>Stage en werkveld</a:t>
            </a:r>
          </a:p>
        </p:txBody>
      </p:sp>
      <p:sp>
        <p:nvSpPr>
          <p:cNvPr id="108548" name="Rectangle 3"/>
          <p:cNvSpPr>
            <a:spLocks noGrp="1" noChangeArrowheads="1"/>
          </p:cNvSpPr>
          <p:nvPr>
            <p:ph type="body" idx="1"/>
          </p:nvPr>
        </p:nvSpPr>
        <p:spPr>
          <a:xfrm>
            <a:off x="2070100" y="2060575"/>
            <a:ext cx="3205163" cy="2314575"/>
          </a:xfrm>
        </p:spPr>
        <p:txBody>
          <a:bodyPr/>
          <a:lstStyle/>
          <a:p>
            <a:pPr eaLnBrk="1" hangingPunct="1">
              <a:lnSpc>
                <a:spcPts val="2800"/>
              </a:lnSpc>
              <a:spcBef>
                <a:spcPts val="0"/>
              </a:spcBef>
              <a:buFont typeface="Arial" pitchFamily="34" charset="0"/>
              <a:buChar char="•"/>
              <a:defRPr/>
            </a:pPr>
            <a:r>
              <a:rPr lang="en-US" sz="1600" dirty="0" smtClean="0">
                <a:ea typeface="+mn-ea"/>
              </a:rPr>
              <a:t>GGZ-</a:t>
            </a:r>
            <a:r>
              <a:rPr lang="en-US" sz="1600" dirty="0" err="1" smtClean="0">
                <a:ea typeface="+mn-ea"/>
              </a:rPr>
              <a:t>Preventie</a:t>
            </a:r>
            <a:endParaRPr lang="en-US" sz="1600" dirty="0" smtClean="0">
              <a:ea typeface="+mn-ea"/>
            </a:endParaRPr>
          </a:p>
          <a:p>
            <a:pPr eaLnBrk="1" hangingPunct="1">
              <a:lnSpc>
                <a:spcPts val="2800"/>
              </a:lnSpc>
              <a:spcBef>
                <a:spcPts val="0"/>
              </a:spcBef>
              <a:buFont typeface="Arial" pitchFamily="34" charset="0"/>
              <a:buChar char="•"/>
              <a:defRPr/>
            </a:pPr>
            <a:r>
              <a:rPr lang="en-US" sz="1600" dirty="0" smtClean="0">
                <a:ea typeface="+mn-ea"/>
              </a:rPr>
              <a:t>GGZ-Stemming/Angst</a:t>
            </a:r>
          </a:p>
          <a:p>
            <a:pPr eaLnBrk="1" hangingPunct="1">
              <a:lnSpc>
                <a:spcPts val="2800"/>
              </a:lnSpc>
              <a:spcBef>
                <a:spcPts val="0"/>
              </a:spcBef>
              <a:buFont typeface="Arial" pitchFamily="34" charset="0"/>
              <a:buChar char="•"/>
              <a:defRPr/>
            </a:pPr>
            <a:r>
              <a:rPr lang="en-US" sz="1600" dirty="0" smtClean="0">
                <a:ea typeface="+mn-ea"/>
              </a:rPr>
              <a:t>GGZ-</a:t>
            </a:r>
            <a:r>
              <a:rPr lang="en-US" sz="1600" dirty="0" err="1" smtClean="0">
                <a:ea typeface="+mn-ea"/>
              </a:rPr>
              <a:t>Persoonlijkheidstoornissen</a:t>
            </a:r>
            <a:endParaRPr lang="en-US" sz="1600" dirty="0" smtClean="0">
              <a:ea typeface="+mn-ea"/>
            </a:endParaRPr>
          </a:p>
          <a:p>
            <a:pPr eaLnBrk="1" hangingPunct="1">
              <a:lnSpc>
                <a:spcPts val="2800"/>
              </a:lnSpc>
              <a:spcBef>
                <a:spcPts val="0"/>
              </a:spcBef>
              <a:buFont typeface="Arial" pitchFamily="34" charset="0"/>
              <a:buChar char="•"/>
              <a:defRPr/>
            </a:pPr>
            <a:r>
              <a:rPr lang="en-US" sz="1600" dirty="0" err="1" smtClean="0">
                <a:ea typeface="+mn-ea"/>
              </a:rPr>
              <a:t>Ziekenhuis</a:t>
            </a:r>
            <a:r>
              <a:rPr lang="en-US" sz="1600" dirty="0" smtClean="0">
                <a:ea typeface="+mn-ea"/>
              </a:rPr>
              <a:t> en </a:t>
            </a:r>
            <a:r>
              <a:rPr lang="en-US" sz="1600" dirty="0" err="1" smtClean="0">
                <a:ea typeface="+mn-ea"/>
              </a:rPr>
              <a:t>revalidatie</a:t>
            </a:r>
            <a:endParaRPr lang="en-US" sz="1600" dirty="0" smtClean="0">
              <a:ea typeface="+mn-ea"/>
            </a:endParaRPr>
          </a:p>
          <a:p>
            <a:pPr eaLnBrk="1" hangingPunct="1">
              <a:lnSpc>
                <a:spcPts val="2800"/>
              </a:lnSpc>
              <a:spcBef>
                <a:spcPts val="0"/>
              </a:spcBef>
              <a:buFont typeface="Arial" pitchFamily="34" charset="0"/>
              <a:buChar char="•"/>
              <a:defRPr/>
            </a:pPr>
            <a:r>
              <a:rPr lang="en-US" sz="1600" dirty="0" err="1" smtClean="0">
                <a:ea typeface="+mn-ea"/>
              </a:rPr>
              <a:t>Ouderenzorg</a:t>
            </a:r>
            <a:endParaRPr lang="en-US" sz="1600" dirty="0" smtClean="0">
              <a:ea typeface="+mn-ea"/>
            </a:endParaRPr>
          </a:p>
          <a:p>
            <a:pPr eaLnBrk="1" hangingPunct="1">
              <a:lnSpc>
                <a:spcPts val="2800"/>
              </a:lnSpc>
              <a:spcBef>
                <a:spcPts val="0"/>
              </a:spcBef>
              <a:buFont typeface="Arial" pitchFamily="34" charset="0"/>
              <a:buChar char="•"/>
              <a:defRPr/>
            </a:pPr>
            <a:r>
              <a:rPr lang="en-US" sz="1600" dirty="0" err="1" smtClean="0">
                <a:ea typeface="+mn-ea"/>
              </a:rPr>
              <a:t>Eerstelijnszorg</a:t>
            </a:r>
            <a:r>
              <a:rPr lang="en-US" sz="1600" dirty="0" smtClean="0">
                <a:ea typeface="+mn-ea"/>
              </a:rPr>
              <a:t> </a:t>
            </a:r>
          </a:p>
          <a:p>
            <a:pPr marL="0" indent="0" eaLnBrk="1" hangingPunct="1">
              <a:lnSpc>
                <a:spcPct val="120000"/>
              </a:lnSpc>
              <a:spcBef>
                <a:spcPts val="0"/>
              </a:spcBef>
              <a:buFont typeface="Wingdings" pitchFamily="2" charset="2"/>
              <a:buNone/>
              <a:defRPr/>
            </a:pPr>
            <a:endParaRPr lang="en-US" sz="1600" dirty="0" smtClean="0">
              <a:ea typeface="+mn-ea"/>
            </a:endParaRPr>
          </a:p>
        </p:txBody>
      </p:sp>
      <p:sp>
        <p:nvSpPr>
          <p:cNvPr id="47109" name="TextBox 1"/>
          <p:cNvSpPr txBox="1">
            <a:spLocks noChangeArrowheads="1"/>
          </p:cNvSpPr>
          <p:nvPr/>
        </p:nvSpPr>
        <p:spPr bwMode="auto">
          <a:xfrm>
            <a:off x="5287963" y="2060575"/>
            <a:ext cx="4033837"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ts val="2800"/>
              </a:lnSpc>
              <a:buFont typeface="Arial" charset="0"/>
              <a:buChar char="•"/>
            </a:pPr>
            <a:r>
              <a:rPr lang="en-US" altLang="en-US" sz="1600" smtClean="0">
                <a:solidFill>
                  <a:srgbClr val="000000"/>
                </a:solidFill>
                <a:cs typeface="+mn-cs"/>
              </a:rPr>
              <a:t>Verslavingszorg</a:t>
            </a:r>
          </a:p>
          <a:p>
            <a:pPr eaLnBrk="1" hangingPunct="1">
              <a:lnSpc>
                <a:spcPts val="2800"/>
              </a:lnSpc>
              <a:buFont typeface="Arial" charset="0"/>
              <a:buChar char="•"/>
            </a:pPr>
            <a:r>
              <a:rPr lang="en-US" altLang="en-US" sz="1600" smtClean="0">
                <a:solidFill>
                  <a:srgbClr val="000000"/>
                </a:solidFill>
                <a:cs typeface="+mn-cs"/>
              </a:rPr>
              <a:t>Gehandicaptenzorg</a:t>
            </a:r>
          </a:p>
          <a:p>
            <a:pPr eaLnBrk="1" hangingPunct="1">
              <a:lnSpc>
                <a:spcPts val="2800"/>
              </a:lnSpc>
              <a:buFont typeface="Arial" charset="0"/>
              <a:buChar char="•"/>
            </a:pPr>
            <a:r>
              <a:rPr lang="en-US" altLang="en-US" sz="1600" smtClean="0">
                <a:solidFill>
                  <a:srgbClr val="000000"/>
                </a:solidFill>
                <a:cs typeface="+mn-cs"/>
              </a:rPr>
              <a:t>Kinder- en jeugdhulpverlening</a:t>
            </a:r>
          </a:p>
          <a:p>
            <a:pPr eaLnBrk="1" hangingPunct="1">
              <a:lnSpc>
                <a:spcPts val="2800"/>
              </a:lnSpc>
              <a:buFont typeface="Arial" charset="0"/>
              <a:buChar char="•"/>
            </a:pPr>
            <a:r>
              <a:rPr lang="en-US" altLang="en-US" sz="1600" smtClean="0">
                <a:solidFill>
                  <a:srgbClr val="000000"/>
                </a:solidFill>
                <a:cs typeface="+mn-cs"/>
              </a:rPr>
              <a:t>Forensische instellingen</a:t>
            </a:r>
          </a:p>
          <a:p>
            <a:pPr eaLnBrk="1" hangingPunct="1">
              <a:lnSpc>
                <a:spcPts val="2800"/>
              </a:lnSpc>
              <a:buFont typeface="Arial" charset="0"/>
              <a:buChar char="•"/>
            </a:pPr>
            <a:r>
              <a:rPr lang="en-US" altLang="en-US" sz="1600" smtClean="0">
                <a:solidFill>
                  <a:srgbClr val="000000"/>
                </a:solidFill>
                <a:cs typeface="+mn-cs"/>
              </a:rPr>
              <a:t>Arbeidsreïntegratie en preventie</a:t>
            </a:r>
          </a:p>
          <a:p>
            <a:pPr eaLnBrk="1" hangingPunct="1">
              <a:lnSpc>
                <a:spcPts val="2800"/>
              </a:lnSpc>
              <a:buFont typeface="Arial" charset="0"/>
              <a:buChar char="•"/>
            </a:pPr>
            <a:r>
              <a:rPr lang="en-US" altLang="en-US" sz="1600" smtClean="0">
                <a:solidFill>
                  <a:srgbClr val="000000"/>
                </a:solidFill>
                <a:cs typeface="+mn-cs"/>
              </a:rPr>
              <a:t>Coaching &amp; advies</a:t>
            </a:r>
          </a:p>
          <a:p>
            <a:pPr eaLnBrk="1" hangingPunct="1">
              <a:lnSpc>
                <a:spcPts val="2800"/>
              </a:lnSpc>
              <a:buFont typeface="Arial" charset="0"/>
              <a:buChar char="•"/>
            </a:pPr>
            <a:r>
              <a:rPr lang="en-US" altLang="en-US" sz="1600" smtClean="0">
                <a:solidFill>
                  <a:srgbClr val="000000"/>
                </a:solidFill>
                <a:cs typeface="+mn-cs"/>
              </a:rPr>
              <a:t>Beleid</a:t>
            </a:r>
          </a:p>
          <a:p>
            <a:pPr eaLnBrk="1" hangingPunct="1">
              <a:lnSpc>
                <a:spcPts val="2800"/>
              </a:lnSpc>
              <a:buFont typeface="Arial" charset="0"/>
              <a:buChar char="•"/>
            </a:pPr>
            <a:r>
              <a:rPr lang="en-US" altLang="en-US" sz="1600" smtClean="0">
                <a:solidFill>
                  <a:srgbClr val="000000"/>
                </a:solidFill>
                <a:cs typeface="+mn-cs"/>
              </a:rPr>
              <a:t>Onderzoek</a:t>
            </a:r>
          </a:p>
          <a:p>
            <a:pPr eaLnBrk="1" hangingPunct="1"/>
            <a:endParaRPr lang="en-GB" altLang="en-US" sz="1800" smtClean="0">
              <a:solidFill>
                <a:srgbClr val="000000"/>
              </a:solidFill>
              <a:cs typeface="+mn-cs"/>
            </a:endParaRPr>
          </a:p>
        </p:txBody>
      </p:sp>
      <p:sp>
        <p:nvSpPr>
          <p:cNvPr id="3" name="TextBox 2"/>
          <p:cNvSpPr txBox="1"/>
          <p:nvPr/>
        </p:nvSpPr>
        <p:spPr>
          <a:xfrm>
            <a:off x="1909763" y="5170488"/>
            <a:ext cx="6769100" cy="1033462"/>
          </a:xfrm>
          <a:prstGeom prst="rect">
            <a:avLst/>
          </a:prstGeom>
          <a:noFill/>
        </p:spPr>
        <p:txBody>
          <a:bodyPr>
            <a:spAutoFit/>
          </a:bodyPr>
          <a:lstStyle/>
          <a:p>
            <a:pPr marL="323850" indent="-323850">
              <a:lnSpc>
                <a:spcPct val="120000"/>
              </a:lnSpc>
              <a:spcBef>
                <a:spcPts val="0"/>
              </a:spcBef>
              <a:buFont typeface="Symbol" pitchFamily="18" charset="2"/>
              <a:buChar char="Þ"/>
              <a:defRPr/>
            </a:pPr>
            <a:r>
              <a:rPr lang="nl-NL" sz="1800" b="1" dirty="0">
                <a:solidFill>
                  <a:srgbClr val="CF0072"/>
                </a:solidFill>
                <a:ea typeface="ＭＳ Ｐゴシック" pitchFamily="34" charset="-128"/>
                <a:cs typeface="+mn-cs"/>
              </a:rPr>
              <a:t>GZ-opleiding (beperkt aantal plekken beschikbaar!)</a:t>
            </a:r>
          </a:p>
          <a:p>
            <a:pPr marL="323850" indent="-323850">
              <a:lnSpc>
                <a:spcPct val="120000"/>
              </a:lnSpc>
              <a:spcBef>
                <a:spcPts val="0"/>
              </a:spcBef>
              <a:buFont typeface="Symbol" pitchFamily="18" charset="2"/>
              <a:buChar char="Þ"/>
              <a:defRPr/>
            </a:pPr>
            <a:r>
              <a:rPr lang="nl-NL" sz="1800" b="1" dirty="0">
                <a:solidFill>
                  <a:srgbClr val="CF0072"/>
                </a:solidFill>
                <a:ea typeface="ＭＳ Ｐゴシック" pitchFamily="34" charset="-128"/>
                <a:cs typeface="+mn-cs"/>
              </a:rPr>
              <a:t>Duitse arbeidsmarkt?!</a:t>
            </a:r>
          </a:p>
          <a:p>
            <a:pPr>
              <a:defRPr/>
            </a:pPr>
            <a:endParaRPr lang="en-GB" sz="1800" dirty="0">
              <a:ea typeface="ＭＳ Ｐゴシック" pitchFamily="34" charset="-128"/>
              <a:cs typeface="+mn-cs"/>
            </a:endParaRPr>
          </a:p>
        </p:txBody>
      </p:sp>
    </p:spTree>
    <p:extLst>
      <p:ext uri="{BB962C8B-B14F-4D97-AF65-F5344CB8AC3E}">
        <p14:creationId xmlns:p14="http://schemas.microsoft.com/office/powerpoint/2010/main" val="12910089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p:txBody>
          <a:bodyPr/>
          <a:lstStyle/>
          <a:p>
            <a:r>
              <a:rPr lang="en-US" altLang="en-US" smtClean="0">
                <a:solidFill>
                  <a:schemeClr val="accent2"/>
                </a:solidFill>
                <a:ea typeface="ＭＳ Ｐゴシック" pitchFamily="34" charset="-128"/>
              </a:rPr>
              <a:t>Voorkenniseisen</a:t>
            </a:r>
            <a:endParaRPr lang="nl-NL" altLang="en-US" smtClean="0">
              <a:ea typeface="ＭＳ Ｐゴシック" pitchFamily="34" charset="-128"/>
            </a:endParaRPr>
          </a:p>
        </p:txBody>
      </p:sp>
      <p:sp>
        <p:nvSpPr>
          <p:cNvPr id="48131" name="Tijdelijke aanduiding voor inhoud 2"/>
          <p:cNvSpPr>
            <a:spLocks noGrp="1"/>
          </p:cNvSpPr>
          <p:nvPr>
            <p:ph idx="1"/>
          </p:nvPr>
        </p:nvSpPr>
        <p:spPr>
          <a:xfrm>
            <a:off x="2017713" y="2060575"/>
            <a:ext cx="7118350" cy="3560763"/>
          </a:xfrm>
        </p:spPr>
        <p:txBody>
          <a:bodyPr/>
          <a:lstStyle/>
          <a:p>
            <a:pPr>
              <a:lnSpc>
                <a:spcPts val="3000"/>
              </a:lnSpc>
              <a:spcBef>
                <a:spcPct val="0"/>
              </a:spcBef>
              <a:buFont typeface="Wingdings" pitchFamily="2" charset="2"/>
              <a:buNone/>
            </a:pPr>
            <a:r>
              <a:rPr lang="en-US" altLang="en-US" sz="1800" b="1" dirty="0" err="1" smtClean="0">
                <a:solidFill>
                  <a:schemeClr val="accent2"/>
                </a:solidFill>
                <a:ea typeface="ＭＳ Ｐゴシック" pitchFamily="34" charset="-128"/>
              </a:rPr>
              <a:t>Bachelorstudenten</a:t>
            </a:r>
            <a:endParaRPr lang="en-US" altLang="en-US" sz="1800" b="1" dirty="0" smtClean="0">
              <a:solidFill>
                <a:schemeClr val="accent2"/>
              </a:solidFill>
              <a:ea typeface="ＭＳ Ｐゴシック" pitchFamily="34" charset="-128"/>
            </a:endParaRPr>
          </a:p>
          <a:p>
            <a:pPr>
              <a:lnSpc>
                <a:spcPts val="3000"/>
              </a:lnSpc>
              <a:spcBef>
                <a:spcPct val="0"/>
              </a:spcBef>
              <a:buFont typeface="Arial" charset="0"/>
              <a:buChar char="•"/>
            </a:pPr>
            <a:r>
              <a:rPr lang="en-US" altLang="en-US" sz="1600" dirty="0" err="1" smtClean="0">
                <a:ea typeface="ＭＳ Ｐゴシック" pitchFamily="34" charset="-128"/>
              </a:rPr>
              <a:t>Volledig</a:t>
            </a:r>
            <a:r>
              <a:rPr lang="en-US" altLang="en-US" sz="1600" dirty="0" smtClean="0">
                <a:ea typeface="ＭＳ Ｐゴシック" pitchFamily="34" charset="-128"/>
              </a:rPr>
              <a:t> </a:t>
            </a:r>
            <a:r>
              <a:rPr lang="en-US" altLang="en-US" sz="1600" dirty="0" err="1" smtClean="0">
                <a:ea typeface="ＭＳ Ｐゴシック" pitchFamily="34" charset="-128"/>
              </a:rPr>
              <a:t>afgeronde</a:t>
            </a:r>
            <a:r>
              <a:rPr lang="en-US" altLang="en-US" sz="1600" dirty="0" smtClean="0">
                <a:ea typeface="ＭＳ Ｐゴシック" pitchFamily="34" charset="-128"/>
              </a:rPr>
              <a:t> bachelor (</a:t>
            </a:r>
            <a:r>
              <a:rPr lang="en-US" altLang="en-US" sz="1600" dirty="0" err="1" smtClean="0">
                <a:ea typeface="ＭＳ Ｐゴシック" pitchFamily="34" charset="-128"/>
              </a:rPr>
              <a:t>inclusief</a:t>
            </a:r>
            <a:r>
              <a:rPr lang="en-US" altLang="en-US" sz="1600" dirty="0" smtClean="0">
                <a:ea typeface="ＭＳ Ｐゴシック" pitchFamily="34" charset="-128"/>
              </a:rPr>
              <a:t> </a:t>
            </a:r>
            <a:r>
              <a:rPr lang="en-US" altLang="en-US" sz="1600" dirty="0" err="1" smtClean="0">
                <a:ea typeface="ＭＳ Ｐゴシック" pitchFamily="34" charset="-128"/>
              </a:rPr>
              <a:t>presentatie</a:t>
            </a:r>
            <a:r>
              <a:rPr lang="en-US" altLang="en-US" sz="1600" dirty="0" smtClean="0">
                <a:ea typeface="ＭＳ Ｐゴシック" pitchFamily="34" charset="-128"/>
              </a:rPr>
              <a:t> </a:t>
            </a:r>
            <a:r>
              <a:rPr lang="en-US" altLang="en-US" sz="1600" dirty="0" err="1" smtClean="0">
                <a:ea typeface="ＭＳ Ｐゴシック" pitchFamily="34" charset="-128"/>
              </a:rPr>
              <a:t>bachelorthese</a:t>
            </a:r>
            <a:r>
              <a:rPr lang="en-US" altLang="en-US" sz="1600" dirty="0" smtClean="0">
                <a:ea typeface="ＭＳ Ｐゴシック" pitchFamily="34" charset="-128"/>
              </a:rPr>
              <a:t>)</a:t>
            </a:r>
          </a:p>
          <a:p>
            <a:pPr>
              <a:lnSpc>
                <a:spcPts val="3000"/>
              </a:lnSpc>
              <a:spcBef>
                <a:spcPct val="0"/>
              </a:spcBef>
              <a:buFont typeface="Arial" charset="0"/>
              <a:buChar char="•"/>
            </a:pPr>
            <a:r>
              <a:rPr lang="en-US" altLang="en-US" sz="1600" dirty="0" err="1" smtClean="0">
                <a:ea typeface="ＭＳ Ｐゴシック" pitchFamily="34" charset="-128"/>
              </a:rPr>
              <a:t>Bovendien</a:t>
            </a:r>
            <a:r>
              <a:rPr lang="en-US" altLang="en-US" sz="1600" dirty="0" smtClean="0">
                <a:ea typeface="ＭＳ Ｐゴシック" pitchFamily="34" charset="-128"/>
              </a:rPr>
              <a:t> </a:t>
            </a:r>
            <a:r>
              <a:rPr lang="en-US" altLang="en-US" sz="1600" dirty="0" err="1" smtClean="0">
                <a:ea typeface="ＭＳ Ｐゴシック" pitchFamily="34" charset="-128"/>
              </a:rPr>
              <a:t>moeten</a:t>
            </a:r>
            <a:r>
              <a:rPr lang="en-US" altLang="en-US" sz="1600" dirty="0" smtClean="0">
                <a:ea typeface="ＭＳ Ｐゴシック" pitchFamily="34" charset="-128"/>
              </a:rPr>
              <a:t> de </a:t>
            </a:r>
            <a:r>
              <a:rPr lang="en-US" altLang="en-US" sz="1600" dirty="0" err="1" smtClean="0">
                <a:ea typeface="ＭＳ Ｐゴシック" pitchFamily="34" charset="-128"/>
              </a:rPr>
              <a:t>volgende</a:t>
            </a:r>
            <a:r>
              <a:rPr lang="en-US" altLang="en-US" sz="1600" dirty="0" smtClean="0">
                <a:ea typeface="ＭＳ Ｐゴシック" pitchFamily="34" charset="-128"/>
              </a:rPr>
              <a:t> </a:t>
            </a:r>
            <a:r>
              <a:rPr lang="en-US" altLang="en-US" sz="1600" dirty="0" err="1" smtClean="0">
                <a:ea typeface="ＭＳ Ｐゴシック" pitchFamily="34" charset="-128"/>
              </a:rPr>
              <a:t>vakken</a:t>
            </a:r>
            <a:r>
              <a:rPr lang="en-US" altLang="en-US" sz="1600" dirty="0" smtClean="0">
                <a:ea typeface="ＭＳ Ｐゴシック" pitchFamily="34" charset="-128"/>
              </a:rPr>
              <a:t> </a:t>
            </a:r>
            <a:r>
              <a:rPr lang="en-US" altLang="en-US" sz="1600" dirty="0" err="1" smtClean="0">
                <a:ea typeface="ＭＳ Ｐゴシック" pitchFamily="34" charset="-128"/>
              </a:rPr>
              <a:t>zijn</a:t>
            </a:r>
            <a:r>
              <a:rPr lang="en-US" altLang="en-US" sz="1600" dirty="0" smtClean="0">
                <a:ea typeface="ＭＳ Ｐゴシック" pitchFamily="34" charset="-128"/>
              </a:rPr>
              <a:t> </a:t>
            </a:r>
            <a:r>
              <a:rPr lang="en-US" altLang="en-US" sz="1600" dirty="0" err="1" smtClean="0">
                <a:ea typeface="ＭＳ Ｐゴシック" pitchFamily="34" charset="-128"/>
              </a:rPr>
              <a:t>behaald</a:t>
            </a:r>
            <a:r>
              <a:rPr lang="en-US" altLang="en-US" sz="1600" dirty="0" smtClean="0">
                <a:ea typeface="ＭＳ Ｐゴシック" pitchFamily="34" charset="-128"/>
              </a:rPr>
              <a:t>: </a:t>
            </a:r>
          </a:p>
          <a:p>
            <a:pPr lvl="1">
              <a:lnSpc>
                <a:spcPts val="3000"/>
              </a:lnSpc>
              <a:spcBef>
                <a:spcPct val="0"/>
              </a:spcBef>
              <a:buFont typeface="Wingdings" pitchFamily="2" charset="2"/>
              <a:buChar char="ü"/>
            </a:pPr>
            <a:r>
              <a:rPr lang="en-US" altLang="en-US" sz="1600" dirty="0" smtClean="0">
                <a:ea typeface="ＭＳ Ｐゴシック" pitchFamily="34" charset="-128"/>
              </a:rPr>
              <a:t>het B3 </a:t>
            </a:r>
            <a:r>
              <a:rPr lang="en-US" altLang="en-US" sz="1600" dirty="0" err="1" smtClean="0">
                <a:ea typeface="ＭＳ Ｐゴシック" pitchFamily="34" charset="-128"/>
              </a:rPr>
              <a:t>keuzevak</a:t>
            </a:r>
            <a:r>
              <a:rPr lang="en-US" altLang="en-US" sz="1600" dirty="0" smtClean="0">
                <a:ea typeface="ＭＳ Ｐゴシック" pitchFamily="34" charset="-128"/>
              </a:rPr>
              <a:t> </a:t>
            </a:r>
            <a:r>
              <a:rPr lang="en-US" altLang="en-US" sz="1600" dirty="0" err="1" smtClean="0">
                <a:ea typeface="ＭＳ Ｐゴシック" pitchFamily="34" charset="-128"/>
              </a:rPr>
              <a:t>Inleiding</a:t>
            </a:r>
            <a:r>
              <a:rPr lang="en-US" altLang="en-US" sz="1600" dirty="0" smtClean="0">
                <a:ea typeface="ＭＳ Ｐゴシック" pitchFamily="34" charset="-128"/>
              </a:rPr>
              <a:t> </a:t>
            </a:r>
            <a:r>
              <a:rPr lang="en-US" altLang="en-US" sz="1600" dirty="0" err="1" smtClean="0">
                <a:ea typeface="ＭＳ Ｐゴシック" pitchFamily="34" charset="-128"/>
              </a:rPr>
              <a:t>Psychopathologie</a:t>
            </a:r>
            <a:endParaRPr lang="en-US" altLang="en-US" sz="1600" dirty="0" smtClean="0">
              <a:ea typeface="ＭＳ Ｐゴシック" pitchFamily="34" charset="-128"/>
            </a:endParaRPr>
          </a:p>
          <a:p>
            <a:pPr lvl="1">
              <a:lnSpc>
                <a:spcPts val="3000"/>
              </a:lnSpc>
              <a:spcBef>
                <a:spcPct val="0"/>
              </a:spcBef>
              <a:buFont typeface="Wingdings" pitchFamily="2" charset="2"/>
              <a:buChar char="ü"/>
            </a:pPr>
            <a:r>
              <a:rPr lang="en-US" altLang="en-US" sz="1600" dirty="0" smtClean="0">
                <a:ea typeface="ＭＳ Ｐゴシック" pitchFamily="34" charset="-128"/>
              </a:rPr>
              <a:t>het B3 </a:t>
            </a:r>
            <a:r>
              <a:rPr lang="en-US" altLang="en-US" sz="1600" dirty="0" err="1" smtClean="0">
                <a:ea typeface="ＭＳ Ｐゴシック" pitchFamily="34" charset="-128"/>
              </a:rPr>
              <a:t>keuzevak</a:t>
            </a:r>
            <a:r>
              <a:rPr lang="en-US" altLang="en-US" sz="1600" dirty="0" smtClean="0">
                <a:ea typeface="ＭＳ Ｐゴシック" pitchFamily="34" charset="-128"/>
              </a:rPr>
              <a:t> </a:t>
            </a:r>
            <a:r>
              <a:rPr lang="en-US" altLang="en-US" sz="1600" dirty="0" err="1" smtClean="0">
                <a:ea typeface="ＭＳ Ｐゴシック" pitchFamily="34" charset="-128"/>
              </a:rPr>
              <a:t>Psychodiagnostiek</a:t>
            </a:r>
            <a:r>
              <a:rPr lang="en-US" altLang="en-US" sz="1600" dirty="0" smtClean="0">
                <a:ea typeface="ＭＳ Ｐゴシック" pitchFamily="34" charset="-128"/>
              </a:rPr>
              <a:t> </a:t>
            </a:r>
          </a:p>
          <a:p>
            <a:pPr>
              <a:lnSpc>
                <a:spcPts val="3000"/>
              </a:lnSpc>
              <a:spcBef>
                <a:spcPct val="0"/>
              </a:spcBef>
              <a:buFont typeface="Wingdings" pitchFamily="2" charset="2"/>
              <a:buNone/>
            </a:pPr>
            <a:endParaRPr lang="en-US" altLang="en-US" sz="1800" b="1" dirty="0" smtClean="0">
              <a:solidFill>
                <a:schemeClr val="accent2"/>
              </a:solidFill>
              <a:ea typeface="ＭＳ Ｐゴシック" pitchFamily="34" charset="-128"/>
            </a:endParaRPr>
          </a:p>
          <a:p>
            <a:pPr>
              <a:lnSpc>
                <a:spcPts val="3000"/>
              </a:lnSpc>
              <a:spcBef>
                <a:spcPct val="0"/>
              </a:spcBef>
              <a:buFont typeface="Wingdings" pitchFamily="2" charset="2"/>
              <a:buNone/>
            </a:pPr>
            <a:r>
              <a:rPr lang="en-US" altLang="en-US" sz="1800" b="1" dirty="0" err="1" smtClean="0">
                <a:solidFill>
                  <a:schemeClr val="accent2"/>
                </a:solidFill>
                <a:ea typeface="ＭＳ Ｐゴシック" pitchFamily="34" charset="-128"/>
              </a:rPr>
              <a:t>Premasterstudenten</a:t>
            </a:r>
            <a:endParaRPr lang="en-US" altLang="en-US" sz="1800" b="1" dirty="0" smtClean="0">
              <a:solidFill>
                <a:schemeClr val="accent2"/>
              </a:solidFill>
              <a:ea typeface="ＭＳ Ｐゴシック" pitchFamily="34" charset="-128"/>
            </a:endParaRPr>
          </a:p>
          <a:p>
            <a:pPr>
              <a:lnSpc>
                <a:spcPts val="3000"/>
              </a:lnSpc>
              <a:spcBef>
                <a:spcPct val="0"/>
              </a:spcBef>
              <a:buFont typeface="Arial" charset="0"/>
              <a:buChar char="•"/>
            </a:pPr>
            <a:r>
              <a:rPr lang="en-US" altLang="en-US" sz="1600" dirty="0" err="1" smtClean="0">
                <a:ea typeface="ＭＳ Ｐゴシック" pitchFamily="34" charset="-128"/>
              </a:rPr>
              <a:t>Volledig</a:t>
            </a:r>
            <a:r>
              <a:rPr lang="en-US" altLang="en-US" sz="1600" dirty="0" smtClean="0">
                <a:ea typeface="ＭＳ Ｐゴシック" pitchFamily="34" charset="-128"/>
              </a:rPr>
              <a:t> pre-master </a:t>
            </a:r>
            <a:r>
              <a:rPr lang="en-US" altLang="en-US" sz="1600" dirty="0" err="1" smtClean="0">
                <a:ea typeface="ＭＳ Ｐゴシック" pitchFamily="34" charset="-128"/>
              </a:rPr>
              <a:t>programma</a:t>
            </a:r>
            <a:r>
              <a:rPr lang="en-US" altLang="en-US" sz="1600" dirty="0" smtClean="0">
                <a:ea typeface="ＭＳ Ｐゴシック" pitchFamily="34" charset="-128"/>
              </a:rPr>
              <a:t>, </a:t>
            </a:r>
            <a:r>
              <a:rPr lang="en-US" altLang="en-US" sz="1600" dirty="0" err="1" smtClean="0">
                <a:ea typeface="ＭＳ Ｐゴシック" pitchFamily="34" charset="-128"/>
              </a:rPr>
              <a:t>inclusief</a:t>
            </a:r>
            <a:endParaRPr lang="en-US" altLang="en-US" sz="1600" dirty="0" smtClean="0">
              <a:ea typeface="ＭＳ Ｐゴシック" pitchFamily="34" charset="-128"/>
            </a:endParaRPr>
          </a:p>
          <a:p>
            <a:pPr lvl="1">
              <a:lnSpc>
                <a:spcPts val="3000"/>
              </a:lnSpc>
              <a:spcBef>
                <a:spcPct val="0"/>
              </a:spcBef>
              <a:buFont typeface="Wingdings" pitchFamily="2" charset="2"/>
              <a:buChar char="ü"/>
            </a:pPr>
            <a:r>
              <a:rPr lang="en-US" altLang="en-US" sz="1600" dirty="0" smtClean="0">
                <a:ea typeface="ＭＳ Ｐゴシック" pitchFamily="34" charset="-128"/>
              </a:rPr>
              <a:t>Module </a:t>
            </a:r>
            <a:r>
              <a:rPr lang="en-US" altLang="en-US" sz="1600" dirty="0" err="1">
                <a:ea typeface="ＭＳ Ｐゴシック" pitchFamily="34" charset="-128"/>
              </a:rPr>
              <a:t>P</a:t>
            </a:r>
            <a:r>
              <a:rPr lang="en-US" altLang="en-US" sz="1600" dirty="0" err="1" smtClean="0">
                <a:ea typeface="ＭＳ Ｐゴシック" pitchFamily="34" charset="-128"/>
              </a:rPr>
              <a:t>sychische</a:t>
            </a:r>
            <a:r>
              <a:rPr lang="en-US" altLang="en-US" sz="1600" dirty="0" smtClean="0">
                <a:ea typeface="ＭＳ Ｐゴシック" pitchFamily="34" charset="-128"/>
              </a:rPr>
              <a:t> </a:t>
            </a:r>
            <a:r>
              <a:rPr lang="en-US" altLang="en-US" sz="1600" dirty="0" err="1" smtClean="0">
                <a:ea typeface="ＭＳ Ｐゴシック" pitchFamily="34" charset="-128"/>
              </a:rPr>
              <a:t>gezondheid</a:t>
            </a:r>
            <a:endParaRPr lang="en-US" altLang="en-US" sz="1600" dirty="0" smtClean="0">
              <a:ea typeface="ＭＳ Ｐゴシック" pitchFamily="34" charset="-128"/>
            </a:endParaRPr>
          </a:p>
          <a:p>
            <a:pPr>
              <a:lnSpc>
                <a:spcPct val="120000"/>
              </a:lnSpc>
              <a:spcBef>
                <a:spcPct val="0"/>
              </a:spcBef>
            </a:pPr>
            <a:endParaRPr lang="nl-NL" altLang="en-US" sz="1800" b="1" dirty="0" smtClean="0">
              <a:ea typeface="ＭＳ Ｐゴシック" pitchFamily="34" charset="-128"/>
            </a:endParaRPr>
          </a:p>
        </p:txBody>
      </p:sp>
      <p:sp>
        <p:nvSpPr>
          <p:cNvPr id="48132"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111324-9113-4481-932E-08BF3B1527E5}" type="slidenum">
              <a:rPr lang="en-GB" altLang="en-US">
                <a:solidFill>
                  <a:srgbClr val="000000"/>
                </a:solidFill>
              </a:rPr>
              <a:pPr eaLnBrk="1" hangingPunct="1"/>
              <a:t>92</a:t>
            </a:fld>
            <a:endParaRPr lang="en-GB" altLang="en-US">
              <a:solidFill>
                <a:srgbClr val="000000"/>
              </a:solidFill>
            </a:endParaRPr>
          </a:p>
        </p:txBody>
      </p:sp>
    </p:spTree>
    <p:extLst>
      <p:ext uri="{BB962C8B-B14F-4D97-AF65-F5344CB8AC3E}">
        <p14:creationId xmlns:p14="http://schemas.microsoft.com/office/powerpoint/2010/main" val="19846324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9F07503-16D3-4438-9668-DBCF4BF75AB7}" type="slidenum">
              <a:rPr lang="en-GB" altLang="en-US">
                <a:solidFill>
                  <a:srgbClr val="000000"/>
                </a:solidFill>
              </a:rPr>
              <a:pPr eaLnBrk="1" hangingPunct="1"/>
              <a:t>93</a:t>
            </a:fld>
            <a:endParaRPr lang="en-GB" altLang="en-US">
              <a:solidFill>
                <a:srgbClr val="000000"/>
              </a:solidFill>
            </a:endParaRPr>
          </a:p>
        </p:txBody>
      </p:sp>
      <p:sp>
        <p:nvSpPr>
          <p:cNvPr id="49155" name="Rectangle 2"/>
          <p:cNvSpPr>
            <a:spLocks noGrp="1" noChangeArrowheads="1"/>
          </p:cNvSpPr>
          <p:nvPr>
            <p:ph type="title"/>
          </p:nvPr>
        </p:nvSpPr>
        <p:spPr/>
        <p:txBody>
          <a:bodyPr/>
          <a:lstStyle/>
          <a:p>
            <a:pPr eaLnBrk="1" hangingPunct="1"/>
            <a:r>
              <a:rPr lang="en-US" altLang="en-US" smtClean="0">
                <a:solidFill>
                  <a:schemeClr val="accent2"/>
                </a:solidFill>
                <a:ea typeface="ＭＳ Ｐゴシック" pitchFamily="34" charset="-128"/>
              </a:rPr>
              <a:t>Tenslotte…..</a:t>
            </a:r>
          </a:p>
        </p:txBody>
      </p:sp>
      <p:sp>
        <p:nvSpPr>
          <p:cNvPr id="46084" name="Rectangle 3"/>
          <p:cNvSpPr>
            <a:spLocks noGrp="1" noChangeArrowheads="1"/>
          </p:cNvSpPr>
          <p:nvPr>
            <p:ph type="body" idx="1"/>
          </p:nvPr>
        </p:nvSpPr>
        <p:spPr>
          <a:xfrm>
            <a:off x="1763713" y="1844675"/>
            <a:ext cx="7118350" cy="3560763"/>
          </a:xfrm>
        </p:spPr>
        <p:txBody>
          <a:bodyPr/>
          <a:lstStyle/>
          <a:p>
            <a:pPr marL="0" indent="0" algn="ctr" eaLnBrk="1" hangingPunct="1">
              <a:buFont typeface="Wingdings" pitchFamily="2" charset="2"/>
              <a:buNone/>
            </a:pPr>
            <a:endParaRPr lang="en-US" altLang="en-US" sz="1800" smtClean="0">
              <a:ea typeface="ＭＳ Ｐゴシック" pitchFamily="34" charset="-128"/>
            </a:endParaRPr>
          </a:p>
          <a:p>
            <a:pPr marL="0" indent="0" algn="ctr" eaLnBrk="1" hangingPunct="1">
              <a:buFont typeface="Wingdings" pitchFamily="2" charset="2"/>
              <a:buNone/>
            </a:pPr>
            <a:endParaRPr lang="en-US" altLang="en-US" sz="1800" smtClean="0">
              <a:ea typeface="ＭＳ Ｐゴシック" pitchFamily="34" charset="-128"/>
            </a:endParaRPr>
          </a:p>
          <a:p>
            <a:pPr marL="0" indent="0" algn="ctr" eaLnBrk="1" hangingPunct="1">
              <a:buFont typeface="Wingdings" pitchFamily="2" charset="2"/>
              <a:buNone/>
            </a:pPr>
            <a:endParaRPr lang="en-US" altLang="en-US" sz="1800" smtClean="0">
              <a:ea typeface="ＭＳ Ｐゴシック" pitchFamily="34" charset="-128"/>
            </a:endParaRPr>
          </a:p>
          <a:p>
            <a:pPr marL="0" indent="0" algn="ctr" eaLnBrk="1" hangingPunct="1">
              <a:buFont typeface="Wingdings" pitchFamily="2" charset="2"/>
              <a:buNone/>
            </a:pPr>
            <a:endParaRPr lang="en-US" altLang="en-US" sz="1800" smtClean="0">
              <a:ea typeface="ＭＳ Ｐゴシック" pitchFamily="34" charset="-128"/>
            </a:endParaRPr>
          </a:p>
          <a:p>
            <a:pPr marL="0" indent="0" algn="ctr" eaLnBrk="1" hangingPunct="1">
              <a:buFont typeface="Wingdings" pitchFamily="2" charset="2"/>
              <a:buNone/>
            </a:pPr>
            <a:endParaRPr lang="en-US" altLang="en-US" sz="1800" smtClean="0">
              <a:ea typeface="ＭＳ Ｐゴシック" pitchFamily="34" charset="-128"/>
            </a:endParaRPr>
          </a:p>
          <a:p>
            <a:pPr marL="0" indent="0" algn="ctr" eaLnBrk="1" hangingPunct="1">
              <a:buFont typeface="Wingdings" pitchFamily="2" charset="2"/>
              <a:buNone/>
            </a:pPr>
            <a:endParaRPr lang="en-US" altLang="en-US" sz="1800" smtClean="0">
              <a:ea typeface="ＭＳ Ｐゴシック" pitchFamily="34" charset="-128"/>
            </a:endParaRPr>
          </a:p>
          <a:p>
            <a:pPr marL="0" indent="0" algn="ctr" eaLnBrk="1" hangingPunct="1">
              <a:buFont typeface="Wingdings" pitchFamily="2" charset="2"/>
              <a:buNone/>
            </a:pPr>
            <a:endParaRPr lang="en-US" altLang="en-US" sz="1800" smtClean="0">
              <a:ea typeface="ＭＳ Ｐゴシック" pitchFamily="34" charset="-128"/>
            </a:endParaRPr>
          </a:p>
          <a:p>
            <a:pPr marL="0" indent="0" algn="ctr" eaLnBrk="1" hangingPunct="1">
              <a:buFont typeface="Wingdings" pitchFamily="2" charset="2"/>
              <a:buNone/>
            </a:pPr>
            <a:endParaRPr lang="en-US" altLang="en-US" sz="1800" smtClean="0">
              <a:ea typeface="ＭＳ Ｐゴシック" pitchFamily="34" charset="-128"/>
            </a:endParaRPr>
          </a:p>
          <a:p>
            <a:pPr marL="0" indent="0" eaLnBrk="1" hangingPunct="1">
              <a:buFont typeface="Wingdings" pitchFamily="2" charset="2"/>
              <a:buNone/>
            </a:pPr>
            <a:r>
              <a:rPr lang="en-US" altLang="en-US" sz="1800" smtClean="0">
                <a:ea typeface="ＭＳ Ｐゴシック" pitchFamily="34" charset="-128"/>
              </a:rPr>
              <a:t>					Onderschat deze master niet!</a:t>
            </a:r>
          </a:p>
        </p:txBody>
      </p:sp>
      <p:pic>
        <p:nvPicPr>
          <p:cNvPr id="491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184400"/>
            <a:ext cx="1809750"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030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6084">
                                            <p:txEl>
                                              <p:pRg st="8" end="8"/>
                                            </p:txEl>
                                          </p:spTgt>
                                        </p:tgtEl>
                                        <p:attrNameLst>
                                          <p:attrName>style.visibility</p:attrName>
                                        </p:attrNameLst>
                                      </p:cBhvr>
                                      <p:to>
                                        <p:strVal val="visible"/>
                                      </p:to>
                                    </p:set>
                                    <p:animEffect transition="in" filter="fade">
                                      <p:cBhvr>
                                        <p:cTn id="7" dur="1000"/>
                                        <p:tgtEl>
                                          <p:spTgt spid="46084">
                                            <p:txEl>
                                              <p:pRg st="8" end="8"/>
                                            </p:txEl>
                                          </p:spTgt>
                                        </p:tgtEl>
                                      </p:cBhvr>
                                    </p:animEffect>
                                    <p:anim calcmode="lin" valueType="num">
                                      <p:cBhvr>
                                        <p:cTn id="8" dur="1000" fill="hold"/>
                                        <p:tgtEl>
                                          <p:spTgt spid="46084">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4608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0"/>
          <p:cNvSpPr>
            <a:spLocks noGrp="1"/>
          </p:cNvSpPr>
          <p:nvPr>
            <p:ph type="ctrTitle"/>
          </p:nvPr>
        </p:nvSpPr>
        <p:spPr/>
        <p:txBody>
          <a:bodyPr/>
          <a:lstStyle/>
          <a:p>
            <a:pPr eaLnBrk="1" hangingPunct="1"/>
            <a:r>
              <a:rPr lang="en-US" altLang="en-US" smtClean="0"/>
              <a:t>Instructie, Leren en Ontwikkeling</a:t>
            </a:r>
          </a:p>
        </p:txBody>
      </p:sp>
      <p:pic>
        <p:nvPicPr>
          <p:cNvPr id="56323" name="Picture 8" descr="DSC_53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581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9" descr="DSC_53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581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DSC_53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5814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1" descr="DSC_53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581400"/>
            <a:ext cx="1371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3" descr="DSC_53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5814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9"/>
          <p:cNvSpPr txBox="1">
            <a:spLocks noChangeArrowheads="1"/>
          </p:cNvSpPr>
          <p:nvPr/>
        </p:nvSpPr>
        <p:spPr bwMode="auto">
          <a:xfrm>
            <a:off x="2133600" y="5791200"/>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altLang="en-US" sz="2800" b="1" smtClean="0">
              <a:solidFill>
                <a:srgbClr val="1F497D"/>
              </a:solidFill>
              <a:ea typeface="+mn-ea"/>
              <a:cs typeface="Arial" charset="0"/>
            </a:endParaRPr>
          </a:p>
        </p:txBody>
      </p:sp>
      <p:sp>
        <p:nvSpPr>
          <p:cNvPr id="12" name="Subtitle 11"/>
          <p:cNvSpPr>
            <a:spLocks noGrp="1"/>
          </p:cNvSpPr>
          <p:nvPr>
            <p:ph type="subTitle" idx="1"/>
          </p:nvPr>
        </p:nvSpPr>
        <p:spPr>
          <a:xfrm>
            <a:off x="1295400" y="5410200"/>
            <a:ext cx="6400800" cy="609600"/>
          </a:xfrm>
        </p:spPr>
        <p:txBody>
          <a:bodyPr rtlCol="0">
            <a:normAutofit/>
          </a:bodyPr>
          <a:lstStyle/>
          <a:p>
            <a:pPr eaLnBrk="1" fontAlgn="auto" hangingPunct="1">
              <a:spcAft>
                <a:spcPts val="0"/>
              </a:spcAft>
              <a:buFont typeface="Arial" pitchFamily="34" charset="0"/>
              <a:buNone/>
              <a:defRPr/>
            </a:pPr>
            <a:r>
              <a:rPr lang="en-US" dirty="0" smtClean="0"/>
              <a:t>Master PSY </a:t>
            </a:r>
            <a:r>
              <a:rPr lang="en-US" dirty="0" err="1" smtClean="0"/>
              <a:t>Universiteit</a:t>
            </a:r>
            <a:r>
              <a:rPr lang="en-US" dirty="0" smtClean="0"/>
              <a:t> </a:t>
            </a:r>
            <a:r>
              <a:rPr lang="en-US" dirty="0" err="1" smtClean="0"/>
              <a:t>Twente</a:t>
            </a:r>
            <a:endParaRPr lang="en-US" dirty="0"/>
          </a:p>
        </p:txBody>
      </p:sp>
      <p:pic>
        <p:nvPicPr>
          <p:cNvPr id="56330" name="Picture 1"/>
          <p:cNvPicPr>
            <a:picLocks noChangeAspect="1"/>
          </p:cNvPicPr>
          <p:nvPr/>
        </p:nvPicPr>
        <p:blipFill>
          <a:blip r:embed="rId8">
            <a:extLst>
              <a:ext uri="{28A0092B-C50C-407E-A947-70E740481C1C}">
                <a14:useLocalDpi xmlns:a14="http://schemas.microsoft.com/office/drawing/2010/main" val="0"/>
              </a:ext>
            </a:extLst>
          </a:blip>
          <a:srcRect l="17944" t="8401" r="5617"/>
          <a:stretch>
            <a:fillRect/>
          </a:stretch>
        </p:blipFill>
        <p:spPr bwMode="auto">
          <a:xfrm>
            <a:off x="2366963" y="3581400"/>
            <a:ext cx="16113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256706"/>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5"/>
          <p:cNvSpPr>
            <a:spLocks noGrp="1"/>
          </p:cNvSpPr>
          <p:nvPr>
            <p:ph type="title"/>
          </p:nvPr>
        </p:nvSpPr>
        <p:spPr/>
        <p:txBody>
          <a:bodyPr/>
          <a:lstStyle/>
          <a:p>
            <a:r>
              <a:rPr lang="en-US" altLang="en-US" smtClean="0"/>
              <a:t>Docenten</a:t>
            </a:r>
          </a:p>
        </p:txBody>
      </p:sp>
      <p:sp>
        <p:nvSpPr>
          <p:cNvPr id="57347" name="Text Box 9"/>
          <p:cNvSpPr txBox="1">
            <a:spLocks noChangeArrowheads="1"/>
          </p:cNvSpPr>
          <p:nvPr/>
        </p:nvSpPr>
        <p:spPr bwMode="auto">
          <a:xfrm>
            <a:off x="2790825" y="5613400"/>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altLang="en-US" sz="2800" b="1" smtClean="0">
              <a:solidFill>
                <a:srgbClr val="1F497D"/>
              </a:solidFill>
              <a:ea typeface="+mn-ea"/>
              <a:cs typeface="Arial" charset="0"/>
            </a:endParaRPr>
          </a:p>
        </p:txBody>
      </p:sp>
      <p:pic>
        <p:nvPicPr>
          <p:cNvPr id="57348" name="Picture 2"/>
          <p:cNvPicPr>
            <a:picLocks noChangeAspect="1"/>
          </p:cNvPicPr>
          <p:nvPr/>
        </p:nvPicPr>
        <p:blipFill>
          <a:blip r:embed="rId3">
            <a:clrChange>
              <a:clrFrom>
                <a:srgbClr val="FFFDF0"/>
              </a:clrFrom>
              <a:clrTo>
                <a:srgbClr val="FFFDF0">
                  <a:alpha val="0"/>
                </a:srgbClr>
              </a:clrTo>
            </a:clrChange>
            <a:extLst>
              <a:ext uri="{28A0092B-C50C-407E-A947-70E740481C1C}">
                <a14:useLocalDpi xmlns:a14="http://schemas.microsoft.com/office/drawing/2010/main" val="0"/>
              </a:ext>
            </a:extLst>
          </a:blip>
          <a:srcRect/>
          <a:stretch>
            <a:fillRect/>
          </a:stretch>
        </p:blipFill>
        <p:spPr bwMode="auto">
          <a:xfrm>
            <a:off x="3141663" y="292417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3"/>
          <p:cNvPicPr>
            <a:picLocks noChangeAspect="1"/>
          </p:cNvPicPr>
          <p:nvPr/>
        </p:nvPicPr>
        <p:blipFill>
          <a:blip r:embed="rId4">
            <a:clrChange>
              <a:clrFrom>
                <a:srgbClr val="F6F2E6"/>
              </a:clrFrom>
              <a:clrTo>
                <a:srgbClr val="F6F2E6">
                  <a:alpha val="0"/>
                </a:srgbClr>
              </a:clrTo>
            </a:clrChange>
            <a:extLst>
              <a:ext uri="{28A0092B-C50C-407E-A947-70E740481C1C}">
                <a14:useLocalDpi xmlns:a14="http://schemas.microsoft.com/office/drawing/2010/main" val="0"/>
              </a:ext>
            </a:extLst>
          </a:blip>
          <a:srcRect/>
          <a:stretch>
            <a:fillRect/>
          </a:stretch>
        </p:blipFill>
        <p:spPr bwMode="auto">
          <a:xfrm>
            <a:off x="6084888" y="292417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4"/>
          <p:cNvPicPr>
            <a:picLocks noChangeAspect="1"/>
          </p:cNvPicPr>
          <p:nvPr/>
        </p:nvPicPr>
        <p:blipFill>
          <a:blip r:embed="rId5">
            <a:clrChange>
              <a:clrFrom>
                <a:srgbClr val="F8F8EE"/>
              </a:clrFrom>
              <a:clrTo>
                <a:srgbClr val="F8F8EE">
                  <a:alpha val="0"/>
                </a:srgbClr>
              </a:clrTo>
            </a:clrChange>
            <a:extLst>
              <a:ext uri="{28A0092B-C50C-407E-A947-70E740481C1C}">
                <a14:useLocalDpi xmlns:a14="http://schemas.microsoft.com/office/drawing/2010/main" val="0"/>
              </a:ext>
            </a:extLst>
          </a:blip>
          <a:srcRect/>
          <a:stretch>
            <a:fillRect/>
          </a:stretch>
        </p:blipFill>
        <p:spPr bwMode="auto">
          <a:xfrm>
            <a:off x="1641475" y="47720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5"/>
          <p:cNvPicPr>
            <a:picLocks noChangeAspect="1"/>
          </p:cNvPicPr>
          <p:nvPr/>
        </p:nvPicPr>
        <p:blipFill>
          <a:blip r:embed="rId6">
            <a:clrChange>
              <a:clrFrom>
                <a:srgbClr val="F2F2E8"/>
              </a:clrFrom>
              <a:clrTo>
                <a:srgbClr val="F2F2E8">
                  <a:alpha val="0"/>
                </a:srgbClr>
              </a:clrTo>
            </a:clrChange>
            <a:extLst>
              <a:ext uri="{28A0092B-C50C-407E-A947-70E740481C1C}">
                <a14:useLocalDpi xmlns:a14="http://schemas.microsoft.com/office/drawing/2010/main" val="0"/>
              </a:ext>
            </a:extLst>
          </a:blip>
          <a:srcRect/>
          <a:stretch>
            <a:fillRect/>
          </a:stretch>
        </p:blipFill>
        <p:spPr bwMode="auto">
          <a:xfrm>
            <a:off x="4581525" y="292417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7"/>
          <p:cNvPicPr>
            <a:picLocks noChangeAspect="1"/>
          </p:cNvPicPr>
          <p:nvPr/>
        </p:nvPicPr>
        <p:blipFill>
          <a:blip r:embed="rId7">
            <a:clrChange>
              <a:clrFrom>
                <a:srgbClr val="FAF4E4"/>
              </a:clrFrom>
              <a:clrTo>
                <a:srgbClr val="FAF4E4">
                  <a:alpha val="0"/>
                </a:srgbClr>
              </a:clrTo>
            </a:clrChange>
            <a:extLst>
              <a:ext uri="{28A0092B-C50C-407E-A947-70E740481C1C}">
                <a14:useLocalDpi xmlns:a14="http://schemas.microsoft.com/office/drawing/2010/main" val="0"/>
              </a:ext>
            </a:extLst>
          </a:blip>
          <a:srcRect/>
          <a:stretch>
            <a:fillRect/>
          </a:stretch>
        </p:blipFill>
        <p:spPr bwMode="auto">
          <a:xfrm>
            <a:off x="3141663" y="47720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8"/>
          <p:cNvPicPr>
            <a:picLocks noChangeAspect="1"/>
          </p:cNvPicPr>
          <p:nvPr/>
        </p:nvPicPr>
        <p:blipFill>
          <a:blip r:embed="rId8">
            <a:clrChange>
              <a:clrFrom>
                <a:srgbClr val="EFEFE7"/>
              </a:clrFrom>
              <a:clrTo>
                <a:srgbClr val="EFEFE7">
                  <a:alpha val="0"/>
                </a:srgbClr>
              </a:clrTo>
            </a:clrChange>
            <a:extLst>
              <a:ext uri="{28A0092B-C50C-407E-A947-70E740481C1C}">
                <a14:useLocalDpi xmlns:a14="http://schemas.microsoft.com/office/drawing/2010/main" val="0"/>
              </a:ext>
            </a:extLst>
          </a:blip>
          <a:srcRect/>
          <a:stretch>
            <a:fillRect/>
          </a:stretch>
        </p:blipFill>
        <p:spPr bwMode="auto">
          <a:xfrm>
            <a:off x="1700213" y="292417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
          <p:cNvPicPr>
            <a:picLocks noChangeAspect="1"/>
          </p:cNvPicPr>
          <p:nvPr/>
        </p:nvPicPr>
        <p:blipFill>
          <a:blip r:embed="rId9">
            <a:clrChange>
              <a:clrFrom>
                <a:srgbClr val="FDFBEE"/>
              </a:clrFrom>
              <a:clrTo>
                <a:srgbClr val="FDFBEE">
                  <a:alpha val="0"/>
                </a:srgbClr>
              </a:clrTo>
            </a:clrChange>
            <a:extLst>
              <a:ext uri="{28A0092B-C50C-407E-A947-70E740481C1C}">
                <a14:useLocalDpi xmlns:a14="http://schemas.microsoft.com/office/drawing/2010/main" val="0"/>
              </a:ext>
            </a:extLst>
          </a:blip>
          <a:srcRect/>
          <a:stretch>
            <a:fillRect/>
          </a:stretch>
        </p:blipFill>
        <p:spPr bwMode="auto">
          <a:xfrm>
            <a:off x="6248400" y="4706938"/>
            <a:ext cx="9064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70413" y="4657725"/>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16100" y="4067175"/>
            <a:ext cx="808038" cy="461963"/>
          </a:xfrm>
          <a:prstGeom prst="rect">
            <a:avLst/>
          </a:prstGeom>
          <a:noFill/>
        </p:spPr>
        <p:txBody>
          <a:bodyPr wrap="none">
            <a:spAutoFit/>
          </a:bodyPr>
          <a:lstStyle/>
          <a:p>
            <a:pPr>
              <a:defRPr/>
            </a:pPr>
            <a:r>
              <a:rPr lang="en-US">
                <a:solidFill>
                  <a:prstClr val="black">
                    <a:tint val="75000"/>
                  </a:prstClr>
                </a:solidFill>
                <a:latin typeface="Calibri"/>
                <a:ea typeface="+mn-ea"/>
                <a:cs typeface="+mn-cs"/>
              </a:rPr>
              <a:t>Hans</a:t>
            </a:r>
          </a:p>
        </p:txBody>
      </p:sp>
      <p:sp>
        <p:nvSpPr>
          <p:cNvPr id="19" name="TextBox 18"/>
          <p:cNvSpPr txBox="1"/>
          <p:nvPr/>
        </p:nvSpPr>
        <p:spPr>
          <a:xfrm>
            <a:off x="3449638" y="4067175"/>
            <a:ext cx="628650" cy="461963"/>
          </a:xfrm>
          <a:prstGeom prst="rect">
            <a:avLst/>
          </a:prstGeom>
          <a:noFill/>
        </p:spPr>
        <p:txBody>
          <a:bodyPr wrap="none">
            <a:spAutoFit/>
          </a:bodyPr>
          <a:lstStyle/>
          <a:p>
            <a:pPr>
              <a:defRPr/>
            </a:pPr>
            <a:r>
              <a:rPr lang="en-US">
                <a:solidFill>
                  <a:prstClr val="black">
                    <a:tint val="75000"/>
                  </a:prstClr>
                </a:solidFill>
                <a:latin typeface="Calibri"/>
                <a:ea typeface="+mn-ea"/>
                <a:cs typeface="+mn-cs"/>
              </a:rPr>
              <a:t>Ard</a:t>
            </a:r>
          </a:p>
        </p:txBody>
      </p:sp>
      <p:sp>
        <p:nvSpPr>
          <p:cNvPr id="20" name="TextBox 19"/>
          <p:cNvSpPr txBox="1"/>
          <p:nvPr/>
        </p:nvSpPr>
        <p:spPr>
          <a:xfrm>
            <a:off x="4799013" y="4067175"/>
            <a:ext cx="850900" cy="461963"/>
          </a:xfrm>
          <a:prstGeom prst="rect">
            <a:avLst/>
          </a:prstGeom>
          <a:noFill/>
        </p:spPr>
        <p:txBody>
          <a:bodyPr wrap="none">
            <a:spAutoFit/>
          </a:bodyPr>
          <a:lstStyle/>
          <a:p>
            <a:pPr>
              <a:defRPr/>
            </a:pPr>
            <a:r>
              <a:rPr lang="en-US">
                <a:solidFill>
                  <a:prstClr val="black">
                    <a:tint val="75000"/>
                  </a:prstClr>
                </a:solidFill>
                <a:latin typeface="Calibri"/>
                <a:ea typeface="+mn-ea"/>
                <a:cs typeface="+mn-cs"/>
              </a:rPr>
              <a:t>Tessa</a:t>
            </a:r>
          </a:p>
        </p:txBody>
      </p:sp>
      <p:sp>
        <p:nvSpPr>
          <p:cNvPr id="21" name="TextBox 20"/>
          <p:cNvSpPr txBox="1"/>
          <p:nvPr/>
        </p:nvSpPr>
        <p:spPr>
          <a:xfrm>
            <a:off x="6146800" y="4067175"/>
            <a:ext cx="1073150" cy="461963"/>
          </a:xfrm>
          <a:prstGeom prst="rect">
            <a:avLst/>
          </a:prstGeom>
          <a:noFill/>
        </p:spPr>
        <p:txBody>
          <a:bodyPr wrap="none">
            <a:spAutoFit/>
          </a:bodyPr>
          <a:lstStyle/>
          <a:p>
            <a:pPr>
              <a:defRPr/>
            </a:pPr>
            <a:r>
              <a:rPr lang="en-US">
                <a:solidFill>
                  <a:prstClr val="black">
                    <a:tint val="75000"/>
                  </a:prstClr>
                </a:solidFill>
                <a:latin typeface="Calibri"/>
                <a:ea typeface="+mn-ea"/>
                <a:cs typeface="+mn-cs"/>
              </a:rPr>
              <a:t>Hannie</a:t>
            </a:r>
          </a:p>
        </p:txBody>
      </p:sp>
      <p:sp>
        <p:nvSpPr>
          <p:cNvPr id="22" name="TextBox 21"/>
          <p:cNvSpPr txBox="1"/>
          <p:nvPr/>
        </p:nvSpPr>
        <p:spPr>
          <a:xfrm>
            <a:off x="1701800" y="5937250"/>
            <a:ext cx="989013" cy="461963"/>
          </a:xfrm>
          <a:prstGeom prst="rect">
            <a:avLst/>
          </a:prstGeom>
          <a:noFill/>
        </p:spPr>
        <p:txBody>
          <a:bodyPr wrap="none">
            <a:spAutoFit/>
          </a:bodyPr>
          <a:lstStyle/>
          <a:p>
            <a:pPr>
              <a:defRPr/>
            </a:pPr>
            <a:r>
              <a:rPr lang="en-US">
                <a:solidFill>
                  <a:prstClr val="black">
                    <a:tint val="75000"/>
                  </a:prstClr>
                </a:solidFill>
                <a:latin typeface="Calibri"/>
                <a:ea typeface="+mn-ea"/>
                <a:cs typeface="+mn-cs"/>
              </a:rPr>
              <a:t>Henny</a:t>
            </a:r>
          </a:p>
        </p:txBody>
      </p:sp>
      <p:sp>
        <p:nvSpPr>
          <p:cNvPr id="23" name="TextBox 22"/>
          <p:cNvSpPr txBox="1"/>
          <p:nvPr/>
        </p:nvSpPr>
        <p:spPr>
          <a:xfrm>
            <a:off x="3067050" y="5937250"/>
            <a:ext cx="1393825" cy="461963"/>
          </a:xfrm>
          <a:prstGeom prst="rect">
            <a:avLst/>
          </a:prstGeom>
          <a:noFill/>
        </p:spPr>
        <p:txBody>
          <a:bodyPr wrap="none">
            <a:spAutoFit/>
          </a:bodyPr>
          <a:lstStyle/>
          <a:p>
            <a:pPr>
              <a:defRPr/>
            </a:pPr>
            <a:r>
              <a:rPr lang="en-US">
                <a:solidFill>
                  <a:prstClr val="black">
                    <a:tint val="75000"/>
                  </a:prstClr>
                </a:solidFill>
                <a:latin typeface="Calibri"/>
                <a:ea typeface="+mn-ea"/>
                <a:cs typeface="+mn-cs"/>
              </a:rPr>
              <a:t>Marjolein</a:t>
            </a:r>
          </a:p>
        </p:txBody>
      </p:sp>
      <p:sp>
        <p:nvSpPr>
          <p:cNvPr id="24" name="TextBox 23"/>
          <p:cNvSpPr txBox="1"/>
          <p:nvPr/>
        </p:nvSpPr>
        <p:spPr>
          <a:xfrm>
            <a:off x="4683125" y="5937250"/>
            <a:ext cx="941388" cy="461963"/>
          </a:xfrm>
          <a:prstGeom prst="rect">
            <a:avLst/>
          </a:prstGeom>
          <a:noFill/>
        </p:spPr>
        <p:txBody>
          <a:bodyPr wrap="none">
            <a:spAutoFit/>
          </a:bodyPr>
          <a:lstStyle/>
          <a:p>
            <a:pPr>
              <a:defRPr/>
            </a:pPr>
            <a:r>
              <a:rPr lang="en-US">
                <a:solidFill>
                  <a:prstClr val="black">
                    <a:tint val="75000"/>
                  </a:prstClr>
                </a:solidFill>
                <a:latin typeface="Calibri"/>
                <a:ea typeface="+mn-ea"/>
                <a:cs typeface="+mn-cs"/>
              </a:rPr>
              <a:t>Judith</a:t>
            </a:r>
          </a:p>
        </p:txBody>
      </p:sp>
      <p:sp>
        <p:nvSpPr>
          <p:cNvPr id="25" name="TextBox 24"/>
          <p:cNvSpPr txBox="1"/>
          <p:nvPr/>
        </p:nvSpPr>
        <p:spPr>
          <a:xfrm>
            <a:off x="6219825" y="5937250"/>
            <a:ext cx="949325" cy="461963"/>
          </a:xfrm>
          <a:prstGeom prst="rect">
            <a:avLst/>
          </a:prstGeom>
          <a:noFill/>
        </p:spPr>
        <p:txBody>
          <a:bodyPr wrap="none">
            <a:spAutoFit/>
          </a:bodyPr>
          <a:lstStyle/>
          <a:p>
            <a:pPr>
              <a:defRPr/>
            </a:pPr>
            <a:r>
              <a:rPr lang="en-US">
                <a:solidFill>
                  <a:prstClr val="black">
                    <a:tint val="75000"/>
                  </a:prstClr>
                </a:solidFill>
                <a:latin typeface="Calibri"/>
                <a:ea typeface="+mn-ea"/>
                <a:cs typeface="+mn-cs"/>
              </a:rPr>
              <a:t>Pascal</a:t>
            </a:r>
          </a:p>
        </p:txBody>
      </p:sp>
    </p:spTree>
    <p:extLst>
      <p:ext uri="{BB962C8B-B14F-4D97-AF65-F5344CB8AC3E}">
        <p14:creationId xmlns:p14="http://schemas.microsoft.com/office/powerpoint/2010/main" val="383247972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0"/>
          <p:cNvSpPr>
            <a:spLocks noGrp="1"/>
          </p:cNvSpPr>
          <p:nvPr>
            <p:ph type="title"/>
          </p:nvPr>
        </p:nvSpPr>
        <p:spPr/>
        <p:txBody>
          <a:bodyPr/>
          <a:lstStyle/>
          <a:p>
            <a:pPr eaLnBrk="1" hangingPunct="1"/>
            <a:r>
              <a:rPr lang="en-US" altLang="en-US" smtClean="0"/>
              <a:t>Secretaresse</a:t>
            </a:r>
          </a:p>
        </p:txBody>
      </p:sp>
      <p:sp>
        <p:nvSpPr>
          <p:cNvPr id="12" name="Subtitle 11"/>
          <p:cNvSpPr>
            <a:spLocks noGrp="1"/>
          </p:cNvSpPr>
          <p:nvPr>
            <p:ph idx="1"/>
          </p:nvPr>
        </p:nvSpPr>
        <p:spPr>
          <a:xfrm>
            <a:off x="3708400" y="3141663"/>
            <a:ext cx="4464050" cy="2540000"/>
          </a:xfrm>
        </p:spPr>
        <p:txBody>
          <a:bodyPr rtlCol="0">
            <a:normAutofit/>
          </a:bodyPr>
          <a:lstStyle/>
          <a:p>
            <a:pPr eaLnBrk="1" fontAlgn="auto" hangingPunct="1">
              <a:spcAft>
                <a:spcPts val="0"/>
              </a:spcAft>
              <a:buFont typeface="Arial" pitchFamily="34" charset="0"/>
              <a:buNone/>
              <a:defRPr/>
            </a:pPr>
            <a:r>
              <a:rPr lang="en-US" dirty="0" smtClean="0"/>
              <a:t>Sandra Schele</a:t>
            </a:r>
          </a:p>
          <a:p>
            <a:pPr eaLnBrk="1" fontAlgn="auto" hangingPunct="1">
              <a:spcAft>
                <a:spcPts val="0"/>
              </a:spcAft>
              <a:buFont typeface="Arial" pitchFamily="34" charset="0"/>
              <a:buNone/>
              <a:defRPr/>
            </a:pPr>
            <a:r>
              <a:rPr lang="en-US" dirty="0" err="1" smtClean="0"/>
              <a:t>Kamer</a:t>
            </a:r>
            <a:r>
              <a:rPr lang="en-US" dirty="0" smtClean="0"/>
              <a:t> B222 </a:t>
            </a:r>
          </a:p>
          <a:p>
            <a:pPr marL="685800" indent="-685800" eaLnBrk="1" fontAlgn="auto" hangingPunct="1">
              <a:spcAft>
                <a:spcPts val="0"/>
              </a:spcAft>
              <a:buFont typeface="ZapfDingbats" pitchFamily="82" charset="2"/>
              <a:buChar char="("/>
              <a:defRPr/>
            </a:pPr>
            <a:r>
              <a:rPr lang="en-US" dirty="0" smtClean="0"/>
              <a:t>053-489 4359</a:t>
            </a:r>
          </a:p>
          <a:p>
            <a:pPr marL="685800" indent="-685800" eaLnBrk="1" fontAlgn="auto" hangingPunct="1">
              <a:spcAft>
                <a:spcPts val="0"/>
              </a:spcAft>
              <a:buFont typeface="Arial" charset="0"/>
              <a:buNone/>
              <a:defRPr/>
            </a:pPr>
            <a:r>
              <a:rPr lang="en-US" b="1" dirty="0" smtClean="0">
                <a:sym typeface="ZapfDingbats"/>
              </a:rPr>
              <a:t></a:t>
            </a:r>
            <a:r>
              <a:rPr lang="en-US" dirty="0" smtClean="0">
                <a:sym typeface="ZapfDingbats"/>
              </a:rPr>
              <a:t>	</a:t>
            </a:r>
            <a:r>
              <a:rPr lang="en-US" dirty="0" smtClean="0">
                <a:sym typeface="ZapfDingbats"/>
                <a:hlinkClick r:id="rId3"/>
              </a:rPr>
              <a:t>s.schele@utwente.nl</a:t>
            </a:r>
            <a:r>
              <a:rPr lang="en-US" dirty="0" smtClean="0">
                <a:sym typeface="ZapfDingbats"/>
              </a:rPr>
              <a:t> </a:t>
            </a:r>
            <a:endParaRPr lang="en-US" dirty="0"/>
          </a:p>
        </p:txBody>
      </p:sp>
      <p:pic>
        <p:nvPicPr>
          <p:cNvPr id="58372" name="Picture 5" descr="http://foto.schoolbank.nl/thumbnails/01/42/17/67/a5ed/4691/8eda/ab439d6a5507/pasf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5004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491303"/>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smtClean="0"/>
              <a:t>Centrale vragen</a:t>
            </a:r>
          </a:p>
        </p:txBody>
      </p:sp>
      <p:sp>
        <p:nvSpPr>
          <p:cNvPr id="3" name="Content Placeholder 2"/>
          <p:cNvSpPr>
            <a:spLocks noGrp="1"/>
          </p:cNvSpPr>
          <p:nvPr>
            <p:ph idx="1"/>
          </p:nvPr>
        </p:nvSpPr>
        <p:spPr>
          <a:xfrm>
            <a:off x="457200" y="2708275"/>
            <a:ext cx="8229600" cy="3744913"/>
          </a:xfrm>
        </p:spPr>
        <p:txBody>
          <a:bodyPr rtlCol="0">
            <a:normAutofit fontScale="92500" lnSpcReduction="10000"/>
          </a:bodyPr>
          <a:lstStyle/>
          <a:p>
            <a:pPr marL="0" indent="0">
              <a:buFont typeface="Arial" charset="0"/>
              <a:buNone/>
              <a:defRPr/>
            </a:pPr>
            <a:r>
              <a:rPr lang="en-US" noProof="1" smtClean="0"/>
              <a:t>Kennis meten:</a:t>
            </a:r>
          </a:p>
          <a:p>
            <a:pPr marL="0" indent="0">
              <a:buFont typeface="Arial" charset="0"/>
              <a:buNone/>
              <a:defRPr/>
            </a:pPr>
            <a:r>
              <a:rPr lang="en-US" noProof="1" smtClean="0"/>
              <a:t>	- met tests, </a:t>
            </a:r>
            <a:r>
              <a:rPr lang="en-US" noProof="1"/>
              <a:t>tekeningen of concept </a:t>
            </a:r>
            <a:r>
              <a:rPr lang="en-US" noProof="1" smtClean="0"/>
              <a:t>maps</a:t>
            </a:r>
          </a:p>
          <a:p>
            <a:pPr marL="0" indent="0">
              <a:buFont typeface="Arial" charset="0"/>
              <a:buNone/>
              <a:defRPr/>
            </a:pPr>
            <a:r>
              <a:rPr lang="en-US" noProof="1"/>
              <a:t>	</a:t>
            </a:r>
            <a:r>
              <a:rPr lang="en-US" noProof="1" smtClean="0"/>
              <a:t>- met interactie-analyses </a:t>
            </a:r>
            <a:endParaRPr lang="en-US" noProof="1"/>
          </a:p>
          <a:p>
            <a:pPr marL="0" indent="0">
              <a:buFont typeface="Arial" charset="0"/>
              <a:buNone/>
              <a:defRPr/>
            </a:pPr>
            <a:r>
              <a:rPr lang="en-US" noProof="1" smtClean="0"/>
              <a:t>(Beter) leren:</a:t>
            </a:r>
          </a:p>
          <a:p>
            <a:pPr marL="0" indent="0">
              <a:buFont typeface="Arial" charset="0"/>
              <a:buNone/>
              <a:defRPr/>
            </a:pPr>
            <a:r>
              <a:rPr lang="en-US" noProof="1"/>
              <a:t>	</a:t>
            </a:r>
            <a:r>
              <a:rPr lang="en-US" noProof="1" smtClean="0"/>
              <a:t>- door (na) te doen</a:t>
            </a:r>
          </a:p>
          <a:p>
            <a:pPr marL="0" indent="0">
              <a:buFont typeface="Arial" charset="0"/>
              <a:buNone/>
              <a:defRPr/>
            </a:pPr>
            <a:r>
              <a:rPr lang="en-US" noProof="1"/>
              <a:t>	</a:t>
            </a:r>
            <a:r>
              <a:rPr lang="en-US" noProof="1" smtClean="0"/>
              <a:t>- door (samen) te bestuderen</a:t>
            </a:r>
          </a:p>
          <a:p>
            <a:pPr marL="0" indent="0">
              <a:buFont typeface="Arial" charset="0"/>
              <a:buNone/>
              <a:defRPr/>
            </a:pPr>
            <a:r>
              <a:rPr lang="en-US" noProof="1"/>
              <a:t>	</a:t>
            </a:r>
            <a:r>
              <a:rPr lang="en-US" noProof="1" smtClean="0"/>
              <a:t>- met dynamische or statische representaties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3135019805"/>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ltLang="en-US" smtClean="0"/>
              <a:t>Onderzoeksthema’s</a:t>
            </a:r>
          </a:p>
        </p:txBody>
      </p:sp>
      <p:sp>
        <p:nvSpPr>
          <p:cNvPr id="3" name="Content Placeholder 2"/>
          <p:cNvSpPr>
            <a:spLocks noGrp="1"/>
          </p:cNvSpPr>
          <p:nvPr>
            <p:ph idx="1"/>
          </p:nvPr>
        </p:nvSpPr>
        <p:spPr>
          <a:xfrm>
            <a:off x="457200" y="2708275"/>
            <a:ext cx="8229600" cy="3744913"/>
          </a:xfrm>
        </p:spPr>
        <p:txBody>
          <a:bodyPr rtlCol="0">
            <a:normAutofit fontScale="92500" lnSpcReduction="10000"/>
          </a:bodyPr>
          <a:lstStyle/>
          <a:p>
            <a:pPr>
              <a:defRPr/>
            </a:pPr>
            <a:r>
              <a:rPr lang="en-US" noProof="1" smtClean="0"/>
              <a:t>Ontdekkend leren</a:t>
            </a:r>
          </a:p>
          <a:p>
            <a:pPr>
              <a:defRPr/>
            </a:pPr>
            <a:r>
              <a:rPr lang="en-US" noProof="1" smtClean="0"/>
              <a:t>Leren door spelen (serious games)</a:t>
            </a:r>
          </a:p>
          <a:p>
            <a:pPr>
              <a:defRPr/>
            </a:pPr>
            <a:r>
              <a:rPr lang="en-US" noProof="1" smtClean="0"/>
              <a:t>Samenwerkend leren</a:t>
            </a:r>
          </a:p>
          <a:p>
            <a:pPr>
              <a:defRPr/>
            </a:pPr>
            <a:r>
              <a:rPr lang="en-US" noProof="1" smtClean="0"/>
              <a:t>Hoogbegaafdheid</a:t>
            </a:r>
          </a:p>
          <a:p>
            <a:pPr>
              <a:defRPr/>
            </a:pPr>
            <a:r>
              <a:rPr lang="en-US" noProof="1" smtClean="0"/>
              <a:t>Ontwikkelen van tekstbegrip</a:t>
            </a:r>
          </a:p>
          <a:p>
            <a:pPr>
              <a:defRPr/>
            </a:pPr>
            <a:r>
              <a:rPr lang="en-US" noProof="1" smtClean="0"/>
              <a:t>Kennis meten </a:t>
            </a:r>
          </a:p>
          <a:p>
            <a:pPr>
              <a:defRPr/>
            </a:pPr>
            <a:r>
              <a:rPr lang="en-US" noProof="1" smtClean="0"/>
              <a:t>Dynamische versus statische representaties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2480908526"/>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a:bodyPr>
          <a:lstStyle/>
          <a:p>
            <a:pPr eaLnBrk="1" fontAlgn="auto" hangingPunct="1">
              <a:spcAft>
                <a:spcPts val="0"/>
              </a:spcAft>
              <a:defRPr/>
            </a:pPr>
            <a:r>
              <a:rPr lang="en-US" dirty="0" err="1" smtClean="0"/>
              <a:t>Afstuderen</a:t>
            </a:r>
            <a:r>
              <a:rPr lang="en-US" dirty="0" smtClean="0"/>
              <a:t> </a:t>
            </a:r>
            <a:r>
              <a:rPr lang="en-US" dirty="0" err="1" smtClean="0"/>
              <a:t>bij</a:t>
            </a:r>
            <a:r>
              <a:rPr lang="en-US" dirty="0" smtClean="0"/>
              <a:t> ILO</a:t>
            </a:r>
            <a:endParaRPr lang="en-US" dirty="0"/>
          </a:p>
        </p:txBody>
      </p:sp>
      <p:sp>
        <p:nvSpPr>
          <p:cNvPr id="5" name="Text Placeholder 4"/>
          <p:cNvSpPr>
            <a:spLocks noGrp="1"/>
          </p:cNvSpPr>
          <p:nvPr>
            <p:ph type="body" idx="1"/>
          </p:nvPr>
        </p:nvSpPr>
        <p:spPr/>
        <p:txBody>
          <a:bodyPr rtlCol="0">
            <a:normAutofit/>
          </a:bodyPr>
          <a:lstStyle/>
          <a:p>
            <a:pPr eaLnBrk="1" fontAlgn="auto" hangingPunct="1">
              <a:spcAft>
                <a:spcPts val="0"/>
              </a:spcAft>
              <a:buFont typeface="Arial" pitchFamily="34" charset="0"/>
              <a:buNone/>
              <a:defRPr/>
            </a:pPr>
            <a:endParaRPr lang="en-US"/>
          </a:p>
        </p:txBody>
      </p:sp>
    </p:spTree>
    <p:extLst>
      <p:ext uri="{BB962C8B-B14F-4D97-AF65-F5344CB8AC3E}">
        <p14:creationId xmlns:p14="http://schemas.microsoft.com/office/powerpoint/2010/main" val="270895671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2_sjabloon_wit">
  <a:themeElements>
    <a:clrScheme name="">
      <a:dk1>
        <a:srgbClr val="000000"/>
      </a:dk1>
      <a:lt1>
        <a:srgbClr val="FFFFFF"/>
      </a:lt1>
      <a:dk2>
        <a:srgbClr val="000000"/>
      </a:dk2>
      <a:lt2>
        <a:srgbClr val="808080"/>
      </a:lt2>
      <a:accent1>
        <a:srgbClr val="34B233"/>
      </a:accent1>
      <a:accent2>
        <a:srgbClr val="333399"/>
      </a:accent2>
      <a:accent3>
        <a:srgbClr val="FFFFFF"/>
      </a:accent3>
      <a:accent4>
        <a:srgbClr val="000000"/>
      </a:accent4>
      <a:accent5>
        <a:srgbClr val="AED5AD"/>
      </a:accent5>
      <a:accent6>
        <a:srgbClr val="2D2D8A"/>
      </a:accent6>
      <a:hlink>
        <a:srgbClr val="009999"/>
      </a:hlink>
      <a:folHlink>
        <a:srgbClr val="99CC00"/>
      </a:folHlink>
    </a:clrScheme>
    <a:fontScheme name="2_sjabloon_wit">
      <a:majorFont>
        <a:latin typeface="Arial Narrow"/>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4B23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34B23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2_sjabloon_w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jabloon_wit">
  <a:themeElements>
    <a:clrScheme name="">
      <a:dk1>
        <a:srgbClr val="000000"/>
      </a:dk1>
      <a:lt1>
        <a:srgbClr val="FFFFFF"/>
      </a:lt1>
      <a:dk2>
        <a:srgbClr val="000000"/>
      </a:dk2>
      <a:lt2>
        <a:srgbClr val="000000"/>
      </a:lt2>
      <a:accent1>
        <a:srgbClr val="34B233"/>
      </a:accent1>
      <a:accent2>
        <a:srgbClr val="333399"/>
      </a:accent2>
      <a:accent3>
        <a:srgbClr val="FFFFFF"/>
      </a:accent3>
      <a:accent4>
        <a:srgbClr val="000000"/>
      </a:accent4>
      <a:accent5>
        <a:srgbClr val="AED5AD"/>
      </a:accent5>
      <a:accent6>
        <a:srgbClr val="2D2D8A"/>
      </a:accent6>
      <a:hlink>
        <a:srgbClr val="009999"/>
      </a:hlink>
      <a:folHlink>
        <a:srgbClr val="99CC00"/>
      </a:folHlink>
    </a:clrScheme>
    <a:fontScheme name="1_sjabloon_wit">
      <a:majorFont>
        <a:latin typeface="Arial Narrow"/>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4B23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rgbClr val="34B23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_sjabloon_w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T_NL">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T_EN">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T_NL">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T_NL">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jabloon_wit">
  <a:themeElements>
    <a:clrScheme name="1_sjabloon_wit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fontScheme name="1_sjabloon_wi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jabloon_w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jabloon_w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jabloon_w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jabloon_w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jabloon_w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jabloon_w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jabloon_wi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jabloon_w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jabloon_w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jabloon_w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jabloon_w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jabloon_w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
      <a:clrScheme name="1_sjabloon_wit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Pages>0</Pages>
  <Words>4214</Words>
  <Characters>0</Characters>
  <Application>Microsoft Office PowerPoint</Application>
  <PresentationFormat>On-screen Show (4:3)</PresentationFormat>
  <Lines>0</Lines>
  <Paragraphs>1493</Paragraphs>
  <Slides>110</Slides>
  <Notes>45</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110</vt:i4>
      </vt:variant>
    </vt:vector>
  </HeadingPairs>
  <TitlesOfParts>
    <vt:vector size="120" baseType="lpstr">
      <vt:lpstr>2_sjabloon_wit</vt:lpstr>
      <vt:lpstr>1_sjabloon_wit</vt:lpstr>
      <vt:lpstr>UT_NL</vt:lpstr>
      <vt:lpstr>1_UT_EN</vt:lpstr>
      <vt:lpstr>1_UT_NL</vt:lpstr>
      <vt:lpstr>2_UT_NL</vt:lpstr>
      <vt:lpstr>5_sjabloon_wit</vt:lpstr>
      <vt:lpstr>1_Office Theme</vt:lpstr>
      <vt:lpstr>Microsoft Excel Chart</vt:lpstr>
      <vt:lpstr>Document</vt:lpstr>
      <vt:lpstr> </vt:lpstr>
      <vt:lpstr>dr. Sven Zebel </vt:lpstr>
      <vt:lpstr>PowerPoint Presentation</vt:lpstr>
      <vt:lpstr>PowerPoint Presentation</vt:lpstr>
      <vt:lpstr>PowerPoint Presentation</vt:lpstr>
      <vt:lpstr>Effecten op slachtoffers: Angst voor de dader(s)  </vt:lpstr>
      <vt:lpstr>Effecten op slachtoffers  Woede richting de dader(s) </vt:lpstr>
      <vt:lpstr>Video conferencing bij slachtoffer-daderbemiddeling?</vt:lpstr>
      <vt:lpstr>Multi-partij perspectief</vt:lpstr>
      <vt:lpstr>PowerPoint Presentation</vt:lpstr>
      <vt:lpstr>PowerPoint Presentation</vt:lpstr>
      <vt:lpstr>PowerPoint Presentation</vt:lpstr>
      <vt:lpstr>PowerPoint Presentation</vt:lpstr>
      <vt:lpstr>Onderwijs: track conflict, risico &amp; veiligheid Start februari 2015</vt:lpstr>
      <vt:lpstr>Mogelijke stageplekken (nog niet definitief; nog in gesprek met deze organisaties):</vt:lpstr>
      <vt:lpstr>Aanbod stages afgelopen september 2014 (5 plekken ingevuld):</vt:lpstr>
      <vt:lpstr>Thema’s mastertheses :</vt:lpstr>
      <vt:lpstr>Mogelijke functies</vt:lpstr>
      <vt:lpstr>Waar werken afgestudeerden van PCRV? </vt:lpstr>
      <vt:lpstr>PowerPoint Presentation</vt:lpstr>
      <vt:lpstr>Human factors &amp; engineering psychology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Vragen?</vt:lpstr>
      <vt:lpstr>Gezondheidspsychologie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 Praktijkstage </vt:lpstr>
      <vt:lpstr>Bestaat uit een “stageproduct”, bv </vt:lpstr>
      <vt:lpstr>PowerPoint Presentation</vt:lpstr>
      <vt:lpstr>De Afstudeeropdracht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Mastervoorlichting  Positieve Psychologie en Technologie (PPT) </vt:lpstr>
      <vt:lpstr>Onderzoeksprogramma</vt:lpstr>
      <vt:lpstr>Onderzoekslijn 1: Positieve psychologie</vt:lpstr>
      <vt:lpstr>Onderzoekslijn 1: Positieve psychologie</vt:lpstr>
      <vt:lpstr>Onderzoekslijn 2: Narratieve psychologie</vt:lpstr>
      <vt:lpstr>Onderzoekslijn 2: Narratieve psychologie</vt:lpstr>
      <vt:lpstr>Onderzoekslijn 3: Positieve technologie</vt:lpstr>
      <vt:lpstr>Onderzoekslijn 3: Positieve technologie</vt:lpstr>
      <vt:lpstr>PowerPoint Presentation</vt:lpstr>
      <vt:lpstr>Masterprogramma</vt:lpstr>
      <vt:lpstr>Masterprogramma</vt:lpstr>
      <vt:lpstr>Masterprogramma</vt:lpstr>
      <vt:lpstr>Masterprogramme</vt:lpstr>
      <vt:lpstr>Masterprogramma</vt:lpstr>
      <vt:lpstr>Masterprogramma</vt:lpstr>
      <vt:lpstr>Masterprogramma</vt:lpstr>
      <vt:lpstr>Masterprogramma</vt:lpstr>
      <vt:lpstr>Keuze mogelijkheden</vt:lpstr>
      <vt:lpstr>STAGE</vt:lpstr>
      <vt:lpstr>Leerdoelen klinische stage:</vt:lpstr>
      <vt:lpstr>PowerPoint Presentation</vt:lpstr>
      <vt:lpstr>PowerPoint Presentation</vt:lpstr>
      <vt:lpstr>Opdrachten masterthese</vt:lpstr>
      <vt:lpstr>Stage en werkveld</vt:lpstr>
      <vt:lpstr>Voorkenniseisen</vt:lpstr>
      <vt:lpstr>Tenslotte…..</vt:lpstr>
      <vt:lpstr>Instructie, Leren en Ontwikkeling</vt:lpstr>
      <vt:lpstr>Docenten</vt:lpstr>
      <vt:lpstr>Secretaresse</vt:lpstr>
      <vt:lpstr>Centrale vragen</vt:lpstr>
      <vt:lpstr>Onderzoeksthema’s</vt:lpstr>
      <vt:lpstr>Afstuderen bij ILO</vt:lpstr>
      <vt:lpstr>ZAPs</vt:lpstr>
      <vt:lpstr>Tekenen als hulpmiddel bij leren</vt:lpstr>
      <vt:lpstr>Hoe kunnen we talent ontwikkelen?</vt:lpstr>
      <vt:lpstr>(beter) leren met een APA</vt:lpstr>
      <vt:lpstr>(beter) leren door spelen</vt:lpstr>
      <vt:lpstr>Echte proefjes of simulaties?</vt:lpstr>
      <vt:lpstr>Tekstbegrip ontwikkelen</vt:lpstr>
      <vt:lpstr>Na je afstuderen</vt:lpstr>
      <vt:lpstr>PowerPoint Presentation</vt:lpstr>
      <vt:lpstr>Studie-overzicht Start februari 2015</vt:lpstr>
      <vt:lpstr>Meer weten?  Coordinator: hans van der Meij  ILO-website: http://www.ilo.gw.utwente.nl/ilo/  Stage-informatie: http://www.utwente.nl/psy/stageweb/</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GRAFIEKDIA - TAARTGRAFIEK</dc:title>
  <dc:creator>Stephan Laarhuis</dc:creator>
  <cp:lastModifiedBy>University of Twente</cp:lastModifiedBy>
  <cp:revision>98</cp:revision>
  <cp:lastPrinted>2011-12-19T12:08:10Z</cp:lastPrinted>
  <dcterms:modified xsi:type="dcterms:W3CDTF">2014-11-28T12:36:43Z</dcterms:modified>
</cp:coreProperties>
</file>