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77" r:id="rId2"/>
    <p:sldId id="258" r:id="rId3"/>
    <p:sldId id="278" r:id="rId4"/>
    <p:sldId id="260" r:id="rId5"/>
    <p:sldId id="306" r:id="rId6"/>
    <p:sldId id="307" r:id="rId7"/>
    <p:sldId id="308" r:id="rId8"/>
    <p:sldId id="263" r:id="rId9"/>
    <p:sldId id="309" r:id="rId10"/>
    <p:sldId id="310" r:id="rId11"/>
    <p:sldId id="311" r:id="rId12"/>
    <p:sldId id="305" r:id="rId13"/>
    <p:sldId id="316" r:id="rId14"/>
    <p:sldId id="304" r:id="rId15"/>
    <p:sldId id="317" r:id="rId16"/>
    <p:sldId id="312" r:id="rId17"/>
    <p:sldId id="313" r:id="rId18"/>
    <p:sldId id="314" r:id="rId19"/>
    <p:sldId id="315" r:id="rId20"/>
    <p:sldId id="276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leiding" id="{CB6BBEF7-9717-4733-A929-535518E6EBF6}">
          <p14:sldIdLst>
            <p14:sldId id="277"/>
            <p14:sldId id="258"/>
          </p14:sldIdLst>
        </p14:section>
        <p14:section name="Maak uw presentatie" id="{16378913-E5ED-4281-BAF5-F1F938CB0BED}">
          <p14:sldIdLst>
            <p14:sldId id="278"/>
            <p14:sldId id="260"/>
            <p14:sldId id="306"/>
            <p14:sldId id="307"/>
            <p14:sldId id="308"/>
          </p14:sldIdLst>
        </p14:section>
        <p14:section name="Verrijk uw presentatie" id="{E2D565D1-BA5E-44E6-A40E-50A644912248}">
          <p14:sldIdLst>
            <p14:sldId id="263"/>
            <p14:sldId id="309"/>
            <p14:sldId id="310"/>
            <p14:sldId id="311"/>
            <p14:sldId id="305"/>
          </p14:sldIdLst>
        </p14:section>
        <p14:section name="Geef uw presentatie" id="{71D59651-8EFA-4415-9623-98B4C4A8699C}">
          <p14:sldIdLst/>
        </p14:section>
        <p14:section name="Er is meer!" id="{2E16B512-814A-4DC1-A986-25475E10E0EF}">
          <p14:sldIdLst>
            <p14:sldId id="316"/>
            <p14:sldId id="304"/>
            <p14:sldId id="317"/>
            <p14:sldId id="312"/>
            <p14:sldId id="313"/>
            <p14:sldId id="314"/>
            <p14:sldId id="31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2" autoAdjust="0"/>
    <p:restoredTop sz="89825" autoAdjust="0"/>
  </p:normalViewPr>
  <p:slideViewPr>
    <p:cSldViewPr>
      <p:cViewPr varScale="1">
        <p:scale>
          <a:sx n="101" d="100"/>
          <a:sy n="101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00F830A1-3891-4B82-A120-081866556DA0}" type="datetimeFigureOut">
              <a:rPr lang="nl-NL"/>
              <a:pPr/>
              <a:t>10-7-2017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tekststijlen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58CC9574-A819-4FE4-99A7-1E27AD09ADC2}" type="slidenum">
              <a:rPr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69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9039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10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98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11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98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42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13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7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nl-NL" smtClean="0">
                <a:solidFill>
                  <a:prstClr val="black"/>
                </a:solidFill>
              </a:rPr>
              <a:pPr/>
              <a:t>14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nl-NL" smtClean="0">
                <a:solidFill>
                  <a:prstClr val="black"/>
                </a:solidFill>
              </a:rPr>
              <a:pPr/>
              <a:t>15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nl-NL" smtClean="0">
                <a:solidFill>
                  <a:prstClr val="black"/>
                </a:solidFill>
              </a:rPr>
              <a:pPr/>
              <a:t>16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nl-NL" smtClean="0">
                <a:solidFill>
                  <a:prstClr val="black"/>
                </a:solidFill>
              </a:rPr>
              <a:pPr/>
              <a:t>17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nl-NL" smtClean="0">
                <a:solidFill>
                  <a:prstClr val="black"/>
                </a:solidFill>
              </a:rPr>
              <a:pPr/>
              <a:t>18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nl-NL" smtClean="0">
                <a:solidFill>
                  <a:prstClr val="black"/>
                </a:solidFill>
              </a:rPr>
              <a:pPr/>
              <a:t>19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123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20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7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996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4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37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Helft van 2</a:t>
            </a:r>
            <a:r>
              <a:rPr lang="nl-NL" baseline="30000" dirty="0" smtClean="0"/>
              <a:t>e</a:t>
            </a:r>
            <a:r>
              <a:rPr lang="nl-NL" dirty="0" smtClean="0"/>
              <a:t> en 3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jaars</a:t>
            </a:r>
            <a:r>
              <a:rPr lang="nl-NL" dirty="0" smtClean="0"/>
              <a:t> GZW</a:t>
            </a:r>
          </a:p>
          <a:p>
            <a:r>
              <a:rPr lang="nl-NL" dirty="0" smtClean="0"/>
              <a:t>Gemiddelde percentages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5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8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14000"/>
              </a:lnSpc>
              <a:buFont typeface="Wingdings" charset="0"/>
              <a:buChar char="à"/>
            </a:pPr>
            <a:r>
              <a:rPr lang="nl-NL" sz="120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Kan makkelijk dat leerdoelen individueel niet behaald worden</a:t>
            </a:r>
          </a:p>
          <a:p>
            <a:pPr marL="342900" indent="-342900">
              <a:lnSpc>
                <a:spcPct val="114000"/>
              </a:lnSpc>
              <a:buFont typeface="Wingdings" charset="0"/>
              <a:buChar char="à"/>
            </a:pPr>
            <a:r>
              <a:rPr lang="nl-NL" sz="120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samenwerken als leerdoel uitwerken (hoe toetsen, soort samenwerking)</a:t>
            </a:r>
          </a:p>
          <a:p>
            <a:pPr marL="342900" indent="-342900">
              <a:lnSpc>
                <a:spcPct val="114000"/>
              </a:lnSpc>
              <a:buFont typeface="Wingdings" charset="0"/>
              <a:buChar char="à"/>
            </a:pPr>
            <a:r>
              <a:rPr lang="nl-NL" sz="120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Inhoudelijke leerdoelen uitwerken (differentiatie leerdoelen mogelijk, nodig voor beroepsuitoefening)</a:t>
            </a:r>
            <a:endParaRPr lang="nl-NL" sz="120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6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8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7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7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8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0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nl-NL" smtClean="0">
                <a:solidFill>
                  <a:prstClr val="black"/>
                </a:solidFill>
              </a:rPr>
              <a:pPr/>
              <a:t>9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6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nl-NL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nl-NL"/>
              <a:t>Klik om de ondertitelstijl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nl-NL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nl-NL" smtClean="0"/>
              <a:t>Titelstijl van model bewerken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met bijsch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nl-NL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nl-NL"/>
            </a:lvl1pPr>
          </a:lstStyle>
          <a:p>
            <a:pPr eaLnBrk="1" latinLnBrk="0" hangingPunct="1"/>
            <a:r>
              <a:rPr lang="nl-NL" smtClean="0"/>
              <a:t>Klik op het pictogram als u media wilt toevoegen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nl-NL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nl-NL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nl-NL" sz="3200"/>
            </a:lvl1pPr>
            <a:lvl2pPr marL="457200" indent="0" eaLnBrk="1" latinLnBrk="0" hangingPunct="1">
              <a:buNone/>
              <a:defRPr kumimoji="0" lang="nl-NL" sz="2800"/>
            </a:lvl2pPr>
            <a:lvl3pPr marL="914400" indent="0" eaLnBrk="1" latinLnBrk="0" hangingPunct="1">
              <a:buNone/>
              <a:defRPr kumimoji="0" lang="nl-NL" sz="2400"/>
            </a:lvl3pPr>
            <a:lvl4pPr marL="1371600" indent="0" eaLnBrk="1" latinLnBrk="0" hangingPunct="1">
              <a:buNone/>
              <a:defRPr kumimoji="0" lang="nl-NL" sz="2000"/>
            </a:lvl4pPr>
            <a:lvl5pPr marL="1828800" indent="0" eaLnBrk="1" latinLnBrk="0" hangingPunct="1">
              <a:buNone/>
              <a:defRPr kumimoji="0" lang="nl-NL" sz="2000"/>
            </a:lvl5pPr>
            <a:lvl6pPr marL="2286000" indent="0" eaLnBrk="1" latinLnBrk="0" hangingPunct="1">
              <a:buNone/>
              <a:defRPr kumimoji="0" lang="nl-NL" sz="2000"/>
            </a:lvl6pPr>
            <a:lvl7pPr marL="2743200" indent="0" eaLnBrk="1" latinLnBrk="0" hangingPunct="1">
              <a:buNone/>
              <a:defRPr kumimoji="0" lang="nl-NL" sz="2000"/>
            </a:lvl7pPr>
            <a:lvl8pPr marL="3200400" indent="0" eaLnBrk="1" latinLnBrk="0" hangingPunct="1">
              <a:buNone/>
              <a:defRPr kumimoji="0" lang="nl-NL" sz="2000"/>
            </a:lvl8pPr>
            <a:lvl9pPr marL="3657600" indent="0" eaLnBrk="1" latinLnBrk="0" hangingPunct="1">
              <a:buNone/>
              <a:defRPr kumimoji="0" lang="nl-NL" sz="2000"/>
            </a:lvl9pPr>
          </a:lstStyle>
          <a:p>
            <a:pPr eaLnBrk="1" latinLnBrk="0" hangingPunct="1"/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nl-NL" sz="1400"/>
            </a:lvl1pPr>
            <a:lvl2pPr marL="457200" indent="0" eaLnBrk="1" latinLnBrk="0" hangingPunct="1">
              <a:buNone/>
              <a:defRPr kumimoji="0" lang="nl-NL" sz="1200"/>
            </a:lvl2pPr>
            <a:lvl3pPr marL="914400" indent="0" eaLnBrk="1" latinLnBrk="0" hangingPunct="1">
              <a:buNone/>
              <a:defRPr kumimoji="0" lang="nl-NL" sz="1000"/>
            </a:lvl3pPr>
            <a:lvl4pPr marL="1371600" indent="0" eaLnBrk="1" latinLnBrk="0" hangingPunct="1">
              <a:buNone/>
              <a:defRPr kumimoji="0" lang="nl-NL" sz="900"/>
            </a:lvl4pPr>
            <a:lvl5pPr marL="1828800" indent="0" eaLnBrk="1" latinLnBrk="0" hangingPunct="1">
              <a:buNone/>
              <a:defRPr kumimoji="0" lang="nl-NL" sz="900"/>
            </a:lvl5pPr>
            <a:lvl6pPr marL="2286000" indent="0" eaLnBrk="1" latinLnBrk="0" hangingPunct="1">
              <a:buNone/>
              <a:defRPr kumimoji="0" lang="nl-NL" sz="900"/>
            </a:lvl6pPr>
            <a:lvl7pPr marL="2743200" indent="0" eaLnBrk="1" latinLnBrk="0" hangingPunct="1">
              <a:buNone/>
              <a:defRPr kumimoji="0" lang="nl-NL" sz="900"/>
            </a:lvl7pPr>
            <a:lvl8pPr marL="3200400" indent="0" eaLnBrk="1" latinLnBrk="0" hangingPunct="1">
              <a:buNone/>
              <a:defRPr kumimoji="0" lang="nl-NL" sz="900"/>
            </a:lvl8pPr>
            <a:lvl9pPr marL="3657600" indent="0" eaLnBrk="1" latinLnBrk="0" hangingPunct="1">
              <a:buNone/>
              <a:defRPr kumimoji="0" lang="nl-NL" sz="900"/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verticale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nl-NL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    Klik om de titelstijl van het model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e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kumimoji="0"/>
              <a:pPr/>
              <a:t>‹#›</a:t>
            </a:fld>
            <a:endParaRPr kumimoji="0"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nl-NL" sz="3000" b="1" cap="all"/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nl-NL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nl-NL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nl-NL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nl-NL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inhou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nl-NL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: nadru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nl-NL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nl-NL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nl-NL" sz="1800"/>
            </a:lvl6pPr>
            <a:lvl7pPr eaLnBrk="1" latinLnBrk="0" hangingPunct="1">
              <a:defRPr kumimoji="0" lang="nl-NL" sz="1800"/>
            </a:lvl7pPr>
            <a:lvl8pPr eaLnBrk="1" latinLnBrk="0" hangingPunct="1">
              <a:defRPr kumimoji="0" lang="nl-NL" sz="1800"/>
            </a:lvl8pPr>
            <a:lvl9pPr eaLnBrk="1" latinLnBrk="0" hangingPunct="1">
              <a:defRPr kumimoji="0" lang="nl-NL" sz="1800"/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nl-NL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nl-NL" sz="1800"/>
            </a:lvl6pPr>
            <a:lvl7pPr eaLnBrk="1" latinLnBrk="0" hangingPunct="1">
              <a:defRPr kumimoji="0" lang="nl-NL" sz="1800"/>
            </a:lvl7pPr>
            <a:lvl8pPr eaLnBrk="1" latinLnBrk="0" hangingPunct="1">
              <a:defRPr kumimoji="0" lang="nl-NL" sz="1800"/>
            </a:lvl8pPr>
            <a:lvl9pPr eaLnBrk="1" latinLnBrk="0" hangingPunct="1">
              <a:defRPr kumimoji="0" lang="nl-NL" sz="1800"/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nl-NL"/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titel: nadru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nl-NL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titelstijl van het model te bewerken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nl-NL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nl-NL" sz="2000" b="1"/>
            </a:lvl2pPr>
            <a:lvl3pPr marL="914400" indent="0" eaLnBrk="1" latinLnBrk="0" hangingPunct="1">
              <a:buNone/>
              <a:defRPr kumimoji="0" lang="nl-NL" sz="1800" b="1"/>
            </a:lvl3pPr>
            <a:lvl4pPr marL="1371600" indent="0" eaLnBrk="1" latinLnBrk="0" hangingPunct="1">
              <a:buNone/>
              <a:defRPr kumimoji="0" lang="nl-NL" sz="1600" b="1"/>
            </a:lvl4pPr>
            <a:lvl5pPr marL="1828800" indent="0" eaLnBrk="1" latinLnBrk="0" hangingPunct="1">
              <a:buNone/>
              <a:defRPr kumimoji="0" lang="nl-NL" sz="1600" b="1"/>
            </a:lvl5pPr>
            <a:lvl6pPr marL="2286000" indent="0" eaLnBrk="1" latinLnBrk="0" hangingPunct="1">
              <a:buNone/>
              <a:defRPr kumimoji="0" lang="nl-NL" sz="1600" b="1"/>
            </a:lvl6pPr>
            <a:lvl7pPr marL="2743200" indent="0" eaLnBrk="1" latinLnBrk="0" hangingPunct="1">
              <a:buNone/>
              <a:defRPr kumimoji="0" lang="nl-NL" sz="1600" b="1"/>
            </a:lvl7pPr>
            <a:lvl8pPr marL="3200400" indent="0" eaLnBrk="1" latinLnBrk="0" hangingPunct="1">
              <a:buNone/>
              <a:defRPr kumimoji="0" lang="nl-NL" sz="1600" b="1"/>
            </a:lvl8pPr>
            <a:lvl9pPr marL="3657600" indent="0" eaLnBrk="1" latinLnBrk="0" hangingPunct="1">
              <a:buNone/>
              <a:defRPr kumimoji="0" lang="nl-NL" sz="1600" b="1"/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et teks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nl-NL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nl-NL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nl-NL"/>
              <a:t>Klik om de ondertitelstijl van het model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nl-NL" sz="2000" b="1"/>
            </a:lvl1pPr>
          </a:lstStyle>
          <a:p>
            <a:pPr eaLnBrk="1" latinLnBrk="0" hangingPunct="1"/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nl-NL" sz="2800">
                <a:solidFill>
                  <a:schemeClr val="bg1"/>
                </a:solidFill>
              </a:defRPr>
            </a:lvl1pPr>
            <a:lvl2pPr eaLnBrk="1" latinLnBrk="0" hangingPunct="1">
              <a:defRPr kumimoji="0" lang="nl-NL" sz="2800">
                <a:solidFill>
                  <a:schemeClr val="bg1"/>
                </a:solidFill>
              </a:defRPr>
            </a:lvl2pPr>
            <a:lvl3pPr eaLnBrk="1" latinLnBrk="0" hangingPunct="1">
              <a:defRPr kumimoji="0" lang="nl-NL" sz="2400">
                <a:solidFill>
                  <a:schemeClr val="bg1"/>
                </a:solidFill>
              </a:defRPr>
            </a:lvl3pPr>
            <a:lvl4pPr eaLnBrk="1" latinLnBrk="0" hangingPunct="1">
              <a:defRPr kumimoji="0" lang="nl-NL" sz="2000">
                <a:solidFill>
                  <a:schemeClr val="bg1"/>
                </a:solidFill>
              </a:defRPr>
            </a:lvl4pPr>
            <a:lvl5pPr eaLnBrk="1" latinLnBrk="0" hangingPunct="1">
              <a:defRPr kumimoji="0" lang="nl-NL" sz="2000">
                <a:solidFill>
                  <a:schemeClr val="bg1"/>
                </a:solidFill>
              </a:defRPr>
            </a:lvl5pPr>
            <a:lvl6pPr eaLnBrk="1" latinLnBrk="0" hangingPunct="1">
              <a:defRPr kumimoji="0" lang="nl-NL" sz="2000"/>
            </a:lvl6pPr>
            <a:lvl7pPr eaLnBrk="1" latinLnBrk="0" hangingPunct="1">
              <a:defRPr kumimoji="0" lang="nl-NL" sz="2000"/>
            </a:lvl7pPr>
            <a:lvl8pPr eaLnBrk="1" latinLnBrk="0" hangingPunct="1">
              <a:defRPr kumimoji="0" lang="nl-NL" sz="2000"/>
            </a:lvl8pPr>
            <a:lvl9pPr eaLnBrk="1" latinLnBrk="0" hangingPunct="1">
              <a:defRPr kumimoji="0" lang="nl-NL" sz="2000"/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nl-NL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nl-NL" sz="1200"/>
            </a:lvl2pPr>
            <a:lvl3pPr marL="914400" indent="0" eaLnBrk="1" latinLnBrk="0" hangingPunct="1">
              <a:buNone/>
              <a:defRPr kumimoji="0" lang="nl-NL" sz="1000"/>
            </a:lvl3pPr>
            <a:lvl4pPr marL="1371600" indent="0" eaLnBrk="1" latinLnBrk="0" hangingPunct="1">
              <a:buNone/>
              <a:defRPr kumimoji="0" lang="nl-NL" sz="900"/>
            </a:lvl4pPr>
            <a:lvl5pPr marL="1828800" indent="0" eaLnBrk="1" latinLnBrk="0" hangingPunct="1">
              <a:buNone/>
              <a:defRPr kumimoji="0" lang="nl-NL" sz="900"/>
            </a:lvl5pPr>
            <a:lvl6pPr marL="2286000" indent="0" eaLnBrk="1" latinLnBrk="0" hangingPunct="1">
              <a:buNone/>
              <a:defRPr kumimoji="0" lang="nl-NL" sz="900"/>
            </a:lvl6pPr>
            <a:lvl7pPr marL="2743200" indent="0" eaLnBrk="1" latinLnBrk="0" hangingPunct="1">
              <a:buNone/>
              <a:defRPr kumimoji="0" lang="nl-NL" sz="900"/>
            </a:lvl7pPr>
            <a:lvl8pPr marL="3200400" indent="0" eaLnBrk="1" latinLnBrk="0" hangingPunct="1">
              <a:buNone/>
              <a:defRPr kumimoji="0" lang="nl-NL" sz="900"/>
            </a:lvl8pPr>
            <a:lvl9pPr marL="3657600" indent="0" eaLnBrk="1" latinLnBrk="0" hangingPunct="1">
              <a:buNone/>
              <a:defRPr kumimoji="0" lang="nl-NL" sz="900"/>
            </a:lvl9pPr>
          </a:lstStyle>
          <a:p>
            <a:pPr lvl="0" eaLnBrk="1" latinLnBrk="0" hangingPunct="1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nl-NL" smtClean="0"/>
              <a:t>Titelstijl van model bewerken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kumimoji="0" lang="nl-NL"/>
              <a:pPr/>
              <a:t>10-7-2017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kumimoji="0"/>
              <a:pPr/>
              <a:t>‹#›</a:t>
            </a:fld>
            <a:endParaRPr kumimoji="0"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nl-NL" smtClean="0"/>
              <a:t>Klik om de tekststijl van het model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nl-N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nl-NL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nl-NL"/>
      </a:defPPr>
      <a:lvl1pPr marL="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nl-NL" dirty="0" smtClean="0"/>
              <a:t>SKE 2017</a:t>
            </a:r>
          </a:p>
          <a:p>
            <a:r>
              <a:rPr lang="nl-NL" dirty="0" smtClean="0"/>
              <a:t>Jeannette van Manen</a:t>
            </a:r>
            <a:endParaRPr lang="nl-N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nl-NL" sz="2400" b="0" dirty="0" smtClean="0">
                <a:solidFill>
                  <a:srgbClr val="7BCF27"/>
                </a:solidFill>
                <a:latin typeface="Calibri" pitchFamily="34" charset="0"/>
              </a:rPr>
              <a:t>Zorgen en borgen</a:t>
            </a:r>
            <a:r>
              <a:rPr lang="nl-NL" sz="2400" b="0" dirty="0" smtClean="0">
                <a:solidFill>
                  <a:srgbClr val="262626"/>
                </a:solidFill>
              </a:rPr>
              <a:t/>
            </a:r>
            <a:br>
              <a:rPr lang="nl-NL" sz="2400" b="0" dirty="0" smtClean="0">
                <a:solidFill>
                  <a:srgbClr val="262626"/>
                </a:solidFill>
              </a:rPr>
            </a:br>
            <a:r>
              <a:rPr lang="nl-NL" sz="5600" b="0" dirty="0" smtClean="0">
                <a:solidFill>
                  <a:prstClr val="white"/>
                </a:solidFill>
              </a:rPr>
              <a:t>Groepswerk GZW</a:t>
            </a:r>
            <a:endParaRPr lang="nl-NL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1052736"/>
            <a:ext cx="7229475" cy="5112568"/>
          </a:xfrm>
          <a:prstGeom prst="rect">
            <a:avLst/>
          </a:prstGeom>
          <a:noFill/>
        </p:spPr>
        <p:txBody>
          <a:bodyPr wrap="square" rtlCol="0" anchor="t" anchorCtr="0">
            <a:normAutofit fontScale="92500" lnSpcReduction="10000"/>
          </a:bodyPr>
          <a:lstStyle/>
          <a:p>
            <a:pPr defTabSz="508000">
              <a:lnSpc>
                <a:spcPct val="120000"/>
              </a:lnSpc>
            </a:pPr>
            <a:r>
              <a:rPr lang="nl-NL" sz="2400" dirty="0" smtClean="0"/>
              <a:t>Proces</a:t>
            </a:r>
            <a:r>
              <a:rPr lang="nl-NL" sz="2400" dirty="0"/>
              <a:t> </a:t>
            </a:r>
            <a:r>
              <a:rPr lang="nl-NL" sz="2400" dirty="0" smtClean="0"/>
              <a:t>-</a:t>
            </a:r>
            <a:r>
              <a:rPr lang="nl-NL" sz="2400" dirty="0"/>
              <a:t> </a:t>
            </a:r>
            <a:r>
              <a:rPr lang="nl-NL" sz="2400" dirty="0" smtClean="0"/>
              <a:t>leerdoelen m.b.t. samenwerken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err="1" smtClean="0"/>
              <a:t>Leerfase</a:t>
            </a:r>
            <a:r>
              <a:rPr lang="nl-NL" sz="2100" dirty="0" smtClean="0"/>
              <a:t> </a:t>
            </a:r>
            <a:r>
              <a:rPr lang="nl-NL" sz="2100" dirty="0"/>
              <a:t>(</a:t>
            </a:r>
            <a:r>
              <a:rPr lang="nl-NL" sz="2100" dirty="0" err="1" smtClean="0"/>
              <a:t>formatief</a:t>
            </a:r>
            <a:r>
              <a:rPr lang="nl-NL" sz="2100" dirty="0" smtClean="0"/>
              <a:t> toetsen </a:t>
            </a:r>
            <a:r>
              <a:rPr lang="mr-IN" sz="2100" dirty="0" smtClean="0"/>
              <a:t>–</a:t>
            </a:r>
            <a:r>
              <a:rPr lang="nl-NL" sz="2100" dirty="0" smtClean="0"/>
              <a:t> peer review)</a:t>
            </a:r>
            <a:endParaRPr lang="nl-NL" sz="2100" dirty="0"/>
          </a:p>
          <a:p>
            <a:pPr marL="1200150" lvl="2" indent="-285750">
              <a:lnSpc>
                <a:spcPct val="120000"/>
              </a:lnSpc>
              <a:buFontTx/>
              <a:buChar char="-"/>
            </a:pPr>
            <a:r>
              <a:rPr lang="nl-NL" sz="2100" dirty="0"/>
              <a:t>Leren beoordelen, groepsproces verbeteren</a:t>
            </a:r>
          </a:p>
          <a:p>
            <a:pPr marL="1200150" lvl="2" indent="-285750">
              <a:lnSpc>
                <a:spcPct val="120000"/>
              </a:lnSpc>
              <a:buFontTx/>
              <a:buChar char="-"/>
            </a:pPr>
            <a:r>
              <a:rPr lang="nl-NL" sz="2100" dirty="0"/>
              <a:t>Biedt </a:t>
            </a:r>
            <a:r>
              <a:rPr lang="nl-NL" sz="2100" dirty="0" smtClean="0"/>
              <a:t>theorie </a:t>
            </a:r>
            <a:r>
              <a:rPr lang="nl-NL" sz="1900" dirty="0" smtClean="0"/>
              <a:t>(hoe samenwerken, waarop beoordelen)</a:t>
            </a:r>
            <a:r>
              <a:rPr lang="nl-NL" sz="2100" dirty="0" smtClean="0"/>
              <a:t>, </a:t>
            </a:r>
            <a:r>
              <a:rPr lang="nl-NL" sz="2100" dirty="0"/>
              <a:t>oefening, begeleiding aan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/>
              <a:t>Aan het eind (</a:t>
            </a:r>
            <a:r>
              <a:rPr lang="nl-NL" sz="2100" dirty="0" err="1" smtClean="0"/>
              <a:t>summatief</a:t>
            </a:r>
            <a:r>
              <a:rPr lang="nl-NL" sz="2100" dirty="0" smtClean="0"/>
              <a:t> toetsen </a:t>
            </a:r>
            <a:r>
              <a:rPr lang="mr-IN" sz="2100" dirty="0" smtClean="0"/>
              <a:t>–</a:t>
            </a:r>
            <a:r>
              <a:rPr lang="nl-NL" sz="2100" dirty="0" smtClean="0"/>
              <a:t> peer review)</a:t>
            </a:r>
            <a:endParaRPr lang="nl-NL" sz="2100" dirty="0"/>
          </a:p>
          <a:p>
            <a:pPr>
              <a:lnSpc>
                <a:spcPct val="120000"/>
              </a:lnSpc>
            </a:pPr>
            <a:endParaRPr lang="nl-NL" sz="2400" dirty="0" smtClean="0"/>
          </a:p>
          <a:p>
            <a:pPr>
              <a:lnSpc>
                <a:spcPct val="120000"/>
              </a:lnSpc>
            </a:pPr>
            <a:r>
              <a:rPr lang="nl-NL" sz="2400" dirty="0" smtClean="0"/>
              <a:t>Product - inhoudelijke leerdoelen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nl-NL" sz="2100" dirty="0" smtClean="0"/>
              <a:t>Student schrijft review over werk andere groep </a:t>
            </a:r>
            <a:r>
              <a:rPr lang="mr-IN" sz="2100" dirty="0" smtClean="0"/>
              <a:t>–</a:t>
            </a:r>
            <a:r>
              <a:rPr lang="nl-NL" sz="2100" dirty="0" smtClean="0"/>
              <a:t> review wordt beoordeeld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nl-NL" sz="2100" dirty="0" smtClean="0"/>
              <a:t>Student presenteert kritische beschouwing deelaspect groepsproduct </a:t>
            </a:r>
            <a:r>
              <a:rPr lang="mr-IN" sz="2100" dirty="0" smtClean="0"/>
              <a:t>–</a:t>
            </a:r>
            <a:r>
              <a:rPr lang="nl-NL" sz="2100" dirty="0" smtClean="0"/>
              <a:t> beoordeling vakinhoudelijke bekwaamheid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nl-NL" sz="2100" dirty="0" smtClean="0"/>
              <a:t>Vakinhoudelijke vragen over groepsproduct </a:t>
            </a:r>
            <a:r>
              <a:rPr lang="mr-IN" sz="2100" dirty="0" smtClean="0"/>
              <a:t>–</a:t>
            </a:r>
            <a:r>
              <a:rPr lang="nl-NL" sz="2100" dirty="0" smtClean="0"/>
              <a:t> schriftelijk / mondeling</a:t>
            </a:r>
          </a:p>
          <a:p>
            <a:pPr marL="800100" lvl="1" indent="-342900">
              <a:buFont typeface="Arial"/>
              <a:buChar char="•"/>
            </a:pPr>
            <a:endParaRPr lang="nl-NL" sz="2100" dirty="0" smtClean="0"/>
          </a:p>
          <a:p>
            <a:pPr marL="800100" lvl="1" indent="-342900">
              <a:buFont typeface="Arial"/>
              <a:buChar char="•"/>
            </a:pPr>
            <a:endParaRPr lang="nl-NL" sz="2100" dirty="0"/>
          </a:p>
          <a:p>
            <a:endParaRPr lang="nl-NL" sz="2100" dirty="0"/>
          </a:p>
          <a:p>
            <a:pPr defTabSz="508000"/>
            <a:endParaRPr lang="nl-NL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" y="260648"/>
            <a:ext cx="9144001" cy="709878"/>
          </a:xfrm>
          <a:solidFill>
            <a:schemeClr val="accent5">
              <a:lumMod val="40000"/>
              <a:lumOff val="60000"/>
            </a:schemeClr>
          </a:solidFill>
        </p:spPr>
        <p:txBody>
          <a:bodyPr tIns="93600" bIns="93600" anchor="t" anchorCtr="0">
            <a:normAutofit fontScale="90000"/>
          </a:bodyPr>
          <a:lstStyle/>
          <a:p>
            <a:r>
              <a:rPr lang="nl-NL" dirty="0"/>
              <a:t>     </a:t>
            </a:r>
            <a:r>
              <a:rPr lang="nl-NL" dirty="0" smtClean="0">
                <a:solidFill>
                  <a:schemeClr val="bg1"/>
                </a:solidFill>
              </a:rPr>
              <a:t>Op toetsniveau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1"/>
          <p:cNvSpPr/>
          <p:nvPr/>
        </p:nvSpPr>
        <p:spPr>
          <a:xfrm rot="10800000" flipV="1">
            <a:off x="3851920" y="2276872"/>
            <a:ext cx="4914624" cy="2304256"/>
          </a:xfrm>
          <a:prstGeom prst="wedgeRoundRectCallout">
            <a:avLst>
              <a:gd name="adj1" fmla="val 55492"/>
              <a:gd name="adj2" fmla="val 74921"/>
              <a:gd name="adj3" fmla="val 166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nl-NL" dirty="0" smtClean="0"/>
              <a:t>Goede ervaring bij Werktuigbouwkunde</a:t>
            </a:r>
          </a:p>
          <a:p>
            <a:endParaRPr lang="nl-NL" dirty="0"/>
          </a:p>
          <a:p>
            <a:r>
              <a:rPr lang="nl-NL" dirty="0" smtClean="0"/>
              <a:t>Aandachtspunt: </a:t>
            </a:r>
            <a:r>
              <a:rPr lang="nl-NL" dirty="0"/>
              <a:t>s</a:t>
            </a:r>
            <a:r>
              <a:rPr lang="nl-NL" dirty="0" smtClean="0"/>
              <a:t>tress studenten</a:t>
            </a:r>
          </a:p>
          <a:p>
            <a:endParaRPr lang="nl-NL" dirty="0" smtClean="0"/>
          </a:p>
          <a:p>
            <a:r>
              <a:rPr lang="nl-NL" dirty="0" smtClean="0"/>
              <a:t>Extra werk valt mee - lezen onderling verdelen</a:t>
            </a:r>
          </a:p>
          <a:p>
            <a:endParaRPr lang="nl-NL" dirty="0" smtClean="0"/>
          </a:p>
          <a:p>
            <a:r>
              <a:rPr lang="nl-NL" dirty="0" smtClean="0"/>
              <a:t>Kan betekenen voor vak geen tentamen</a:t>
            </a:r>
          </a:p>
          <a:p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565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980728"/>
            <a:ext cx="7229475" cy="5112568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defTabSz="508000">
              <a:lnSpc>
                <a:spcPct val="120000"/>
              </a:lnSpc>
            </a:pPr>
            <a:r>
              <a:rPr lang="nl-NL" sz="2400" dirty="0" smtClean="0"/>
              <a:t>Bijhouden welke leerdoelen zijn behaald in modules, en in welke mate</a:t>
            </a:r>
          </a:p>
          <a:p>
            <a:pPr marL="800100" lvl="1" indent="-342900" defTabSz="508000">
              <a:lnSpc>
                <a:spcPct val="120000"/>
              </a:lnSpc>
              <a:buFont typeface="Arial"/>
              <a:buChar char="•"/>
            </a:pPr>
            <a:r>
              <a:rPr lang="nl-NL" sz="2100" dirty="0" smtClean="0"/>
              <a:t>behalen van leerdoelen kan per student, per module verschillen	</a:t>
            </a:r>
          </a:p>
          <a:p>
            <a:pPr marL="800100" lvl="1" indent="-342900" defTabSz="508000">
              <a:lnSpc>
                <a:spcPct val="120000"/>
              </a:lnSpc>
              <a:buFont typeface="Arial"/>
              <a:buChar char="•"/>
            </a:pPr>
            <a:r>
              <a:rPr lang="nl-NL" sz="2100" dirty="0"/>
              <a:t>c</a:t>
            </a:r>
            <a:r>
              <a:rPr lang="nl-NL" sz="2100" dirty="0" smtClean="0"/>
              <a:t>urriculum moet toelaten dat leerdoelen in verschillende modules terugkomen</a:t>
            </a:r>
          </a:p>
          <a:p>
            <a:pPr marL="800100" lvl="1" indent="-342900" defTabSz="508000">
              <a:lnSpc>
                <a:spcPct val="120000"/>
              </a:lnSpc>
              <a:buFont typeface="Arial"/>
              <a:buChar char="•"/>
            </a:pPr>
            <a:r>
              <a:rPr lang="nl-NL" sz="2100" dirty="0"/>
              <a:t>v</a:t>
            </a:r>
            <a:r>
              <a:rPr lang="nl-NL" sz="2100" dirty="0" smtClean="0"/>
              <a:t>ariatie </a:t>
            </a:r>
            <a:r>
              <a:rPr lang="nl-NL" sz="2100" dirty="0"/>
              <a:t>in niveaus van behalen van leerdoelen </a:t>
            </a:r>
            <a:r>
              <a:rPr lang="nl-NL" sz="2100" dirty="0" smtClean="0"/>
              <a:t>aanbrengen indien mogelijk - bv</a:t>
            </a:r>
            <a:r>
              <a:rPr lang="nl-NL" sz="2100" dirty="0"/>
              <a:t>. actieve / passieve </a:t>
            </a:r>
            <a:r>
              <a:rPr lang="nl-NL" sz="2100" dirty="0" smtClean="0"/>
              <a:t>beheersing</a:t>
            </a:r>
          </a:p>
          <a:p>
            <a:pPr marL="800100" lvl="1" indent="-342900" defTabSz="508000">
              <a:lnSpc>
                <a:spcPct val="120000"/>
              </a:lnSpc>
              <a:buFont typeface="Arial"/>
              <a:buChar char="•"/>
            </a:pPr>
            <a:r>
              <a:rPr lang="nl-NL" sz="2100" dirty="0"/>
              <a:t>b</a:t>
            </a:r>
            <a:r>
              <a:rPr lang="nl-NL" sz="2100" dirty="0" smtClean="0"/>
              <a:t>achelor eindopdracht matchen met al dan niet behaalde leerdoelen</a:t>
            </a:r>
          </a:p>
          <a:p>
            <a:pPr defTabSz="508000">
              <a:lnSpc>
                <a:spcPct val="120000"/>
              </a:lnSpc>
            </a:pPr>
            <a:r>
              <a:rPr lang="nl-NL" sz="2100" dirty="0" smtClean="0"/>
              <a:t>Borging van </a:t>
            </a:r>
            <a:r>
              <a:rPr lang="nl-NL" sz="2100" dirty="0" err="1" smtClean="0"/>
              <a:t>toetskwaliteit</a:t>
            </a:r>
            <a:r>
              <a:rPr lang="nl-NL" sz="2100" dirty="0" smtClean="0"/>
              <a:t> </a:t>
            </a:r>
            <a:r>
              <a:rPr lang="mr-IN" sz="2100" dirty="0" smtClean="0"/>
              <a:t>–</a:t>
            </a:r>
            <a:r>
              <a:rPr lang="nl-NL" sz="2100" dirty="0" smtClean="0"/>
              <a:t> modules beoordelen onderling</a:t>
            </a:r>
          </a:p>
          <a:p>
            <a:pPr>
              <a:lnSpc>
                <a:spcPct val="120000"/>
              </a:lnSpc>
            </a:pPr>
            <a:endParaRPr lang="nl-NL" sz="2400" dirty="0" smtClean="0"/>
          </a:p>
          <a:p>
            <a:pPr marL="800100" lvl="1" indent="-342900">
              <a:buFont typeface="Arial"/>
              <a:buChar char="•"/>
            </a:pPr>
            <a:endParaRPr lang="nl-NL" sz="2100" dirty="0" smtClean="0"/>
          </a:p>
          <a:p>
            <a:pPr marL="800100" lvl="1" indent="-342900">
              <a:buFont typeface="Arial"/>
              <a:buChar char="•"/>
            </a:pPr>
            <a:endParaRPr lang="nl-NL" sz="2100" dirty="0"/>
          </a:p>
          <a:p>
            <a:endParaRPr lang="nl-NL" sz="2100" dirty="0"/>
          </a:p>
          <a:p>
            <a:pPr defTabSz="508000"/>
            <a:endParaRPr lang="nl-NL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" y="260648"/>
            <a:ext cx="9144001" cy="709878"/>
          </a:xfrm>
          <a:solidFill>
            <a:schemeClr val="accent5">
              <a:lumMod val="40000"/>
              <a:lumOff val="60000"/>
            </a:schemeClr>
          </a:solidFill>
        </p:spPr>
        <p:txBody>
          <a:bodyPr tIns="93600" bIns="93600" anchor="t" anchorCtr="0">
            <a:normAutofit fontScale="90000"/>
          </a:bodyPr>
          <a:lstStyle/>
          <a:p>
            <a:r>
              <a:rPr lang="nl-NL" dirty="0"/>
              <a:t>     </a:t>
            </a:r>
            <a:r>
              <a:rPr lang="nl-NL" dirty="0" smtClean="0">
                <a:solidFill>
                  <a:schemeClr val="bg1"/>
                </a:solidFill>
              </a:rPr>
              <a:t>Op curriculumniveau</a:t>
            </a:r>
            <a:endParaRPr lang="nl-NL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71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  <a:endParaRPr lang="en-US" sz="17000" b="1" dirty="0">
              <a:solidFill>
                <a:srgbClr val="65B131">
                  <a:alpha val="64000"/>
                </a:srgbClr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000" cap="none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Consequenties</a:t>
            </a:r>
            <a: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</a:t>
            </a:r>
            <a:r>
              <a:rPr lang="en-US" sz="4000" b="0" cap="none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voor</a:t>
            </a:r>
            <a:r>
              <a:rPr lang="en-US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en-US" sz="4000" b="0" cap="none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zorgen</a:t>
            </a:r>
            <a:r>
              <a:rPr lang="en-US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&amp; </a:t>
            </a:r>
            <a:r>
              <a:rPr lang="en-US" sz="4000" b="0" cap="none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borgen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Wat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kan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de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examencommissie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doen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? 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1196752"/>
            <a:ext cx="7724720" cy="50181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14000"/>
              </a:lnSpc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Zorgen en borgen </a:t>
            </a:r>
            <a:r>
              <a:rPr lang="mr-IN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–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projectwerk </a:t>
            </a: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Samenwerken als eindterm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Wijze van toetsing bij groepsbeoordeling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Meer </a:t>
            </a: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individueel beoordelen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Variatie in behalen van leerdoelen per student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Eindtermen </a:t>
            </a:r>
            <a:r>
              <a:rPr lang="mr-IN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–</a:t>
            </a: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module leerdoelen</a:t>
            </a:r>
          </a:p>
          <a:p>
            <a:pPr>
              <a:lnSpc>
                <a:spcPct val="114000"/>
              </a:lnSpc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14000"/>
              </a:lnSpc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Examencommissie kan op volgende manieren sturen: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Advisering over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toetsbeleids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toetsvisie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toetsprogramma</a:t>
            </a: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2">
              <a:lnSpc>
                <a:spcPct val="114000"/>
              </a:lnSpc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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Daarvan afgeleid R&amp;R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Stimuleren en controleren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toetskwaliteit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projecten, afstudeerwerk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Stimuleren en controleren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toetsbekwaamheid</a:t>
            </a: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14000"/>
              </a:lnSpc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nl-NL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Combinatie 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van acties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283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424" y="980728"/>
            <a:ext cx="8425056" cy="5688632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Algemeen</a:t>
            </a:r>
          </a:p>
          <a:p>
            <a:pPr marL="342900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Omschrijf profiel </a:t>
            </a:r>
            <a:r>
              <a:rPr lang="nl-NL" sz="29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GZW’er</a:t>
            </a: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nog meer, en verwerk daarin ook rol van samenwerken</a:t>
            </a:r>
          </a:p>
          <a:p>
            <a:pPr marL="342900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Zorg dat eindtermen het beoogde profiel en de onderwijs- en </a:t>
            </a:r>
            <a:r>
              <a:rPr lang="nl-NL" sz="29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toetsvisie</a:t>
            </a: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nog beter reflecteren</a:t>
            </a:r>
            <a:endParaRPr lang="nl-NL" sz="2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Visie op onderwijs en toetsing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Maak expliciet hoe samenwerken een rol speelt, welke doelen ermee worden beoogd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Maak expliciet dat toetsing recht moet doen aan individuele competenties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 wrap="square" bIns="0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Toets</a:t>
            </a:r>
            <a:r>
              <a:rPr lang="nl-NL" sz="2800" b="1" dirty="0" err="1" smtClean="0">
                <a:solidFill>
                  <a:schemeClr val="tx1"/>
                </a:solidFill>
                <a:ea typeface="+mn-ea"/>
                <a:cs typeface="+mn-cs"/>
              </a:rPr>
              <a:t>beleid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mr-IN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–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advies opleidingsmanagement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5220072" y="1124744"/>
            <a:ext cx="3168352" cy="1152128"/>
          </a:xfrm>
          <a:prstGeom prst="wedgeRoundRectCallout">
            <a:avLst>
              <a:gd name="adj1" fmla="val -31837"/>
              <a:gd name="adj2" fmla="val 71723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Duidelijk wat functie van samenwerken kan zijn voor beroepsuitoefening.</a:t>
            </a:r>
          </a:p>
          <a:p>
            <a:pPr algn="ctr"/>
            <a:r>
              <a:rPr lang="nl-NL" dirty="0"/>
              <a:t>m</a:t>
            </a:r>
            <a:r>
              <a:rPr lang="nl-NL" dirty="0" smtClean="0"/>
              <a:t>ono-/multidisciplinair?</a:t>
            </a:r>
            <a:endParaRPr lang="nl-NL" dirty="0"/>
          </a:p>
        </p:txBody>
      </p:sp>
      <p:sp>
        <p:nvSpPr>
          <p:cNvPr id="5" name="Toelichting met afgeronde rechthoek 4"/>
          <p:cNvSpPr/>
          <p:nvPr/>
        </p:nvSpPr>
        <p:spPr>
          <a:xfrm>
            <a:off x="539552" y="1556792"/>
            <a:ext cx="3168352" cy="1080120"/>
          </a:xfrm>
          <a:prstGeom prst="wedgeRoundRectCallout">
            <a:avLst>
              <a:gd name="adj1" fmla="val 33400"/>
              <a:gd name="adj2" fmla="val 78640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Daarvan opeenvolging module leerdoelen in curriculum afgeleid</a:t>
            </a:r>
            <a:endParaRPr lang="nl-NL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424" y="980728"/>
            <a:ext cx="8425056" cy="5688632"/>
          </a:xfrm>
          <a:prstGeom prst="rect">
            <a:avLst/>
          </a:prstGeom>
          <a:noFill/>
        </p:spPr>
        <p:txBody>
          <a:bodyPr wrap="square" lIns="91440" rtlCol="0">
            <a:normAutofit fontScale="70000" lnSpcReduction="20000"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Kwaliteitsborging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Geef apart aan hoe toetsing van projectwerk wordt geborgd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b="1" dirty="0" smtClean="0">
                <a:solidFill>
                  <a:srgbClr val="008000"/>
                </a:solidFill>
              </a:rPr>
              <a:t>Plan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Stel eis dat zowel inhoudelijke leerdoelen als leerdoelen samenwerking worden getoetst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Geef link projectleerdoelen en eindtermen weer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Min. aandeel van individuele beoordeling in projecten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Eisen aan wijze waarop projectwerk wordt beoordeeld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Wijze van beoordelen van samenwerken, bv. </a:t>
            </a:r>
            <a:r>
              <a:rPr lang="nl-NL" sz="2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</a:t>
            </a: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eoordelingsformulieren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Er is een samenhangend programma rond leerdoelen m.b.t. samenwerken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Er is een samenhangend programma dat waarborgt dat inhoudelijke leerdoelen individueel worden behaald </a:t>
            </a:r>
            <a:endParaRPr lang="nl-NL" sz="2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b="1" dirty="0" smtClean="0">
                <a:solidFill>
                  <a:srgbClr val="008000"/>
                </a:solidFill>
              </a:rPr>
              <a:t>Do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Wijze waarop dit alles kenbaar wordt gemaakt aan </a:t>
            </a: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betrokkenen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b="1" dirty="0">
                <a:solidFill>
                  <a:srgbClr val="008000"/>
                </a:solidFill>
              </a:rPr>
              <a:t>C</a:t>
            </a:r>
            <a:r>
              <a:rPr lang="nl-NL" sz="2900" b="1" dirty="0" smtClean="0">
                <a:solidFill>
                  <a:srgbClr val="008000"/>
                </a:solidFill>
              </a:rPr>
              <a:t>heck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Check op toetsing in projectwerk (ook rol examencommissie)</a:t>
            </a:r>
          </a:p>
          <a:p>
            <a:pPr marL="1147763" lvl="2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/>
              <a:t>mate van individuele beoordeling, procesbeoordeling</a:t>
            </a:r>
          </a:p>
          <a:p>
            <a:pPr marL="1147763" lvl="2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/>
              <a:t>r</a:t>
            </a:r>
            <a:r>
              <a:rPr lang="nl-NL" sz="2900" dirty="0" smtClean="0"/>
              <a:t>elatie cijfer projecten en vakken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900" b="1" dirty="0" smtClean="0">
                <a:solidFill>
                  <a:srgbClr val="008000"/>
                </a:solidFill>
              </a:rPr>
              <a:t>Act</a:t>
            </a:r>
          </a:p>
          <a:p>
            <a:pPr marL="690563" lvl="1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Wijze waarop met verbetermogelijkheden wordt omgegaan 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 wrap="square" bIns="0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Toets</a:t>
            </a:r>
            <a:r>
              <a:rPr lang="nl-NL" sz="2800" b="1" dirty="0" err="1" smtClean="0">
                <a:solidFill>
                  <a:schemeClr val="tx1"/>
                </a:solidFill>
                <a:ea typeface="+mn-ea"/>
                <a:cs typeface="+mn-cs"/>
              </a:rPr>
              <a:t>beleid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mr-IN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–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advies opleidingsmanagement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6660232" y="908720"/>
            <a:ext cx="2160240" cy="1440160"/>
          </a:xfrm>
          <a:prstGeom prst="wedgeRoundRectCallout">
            <a:avLst>
              <a:gd name="adj1" fmla="val -183355"/>
              <a:gd name="adj2" fmla="val 81062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Alleen groepsbeoordeling (nu nog zo’n 50%)  lijkt niet verantwoord</a:t>
            </a:r>
            <a:endParaRPr lang="nl-NL" dirty="0"/>
          </a:p>
        </p:txBody>
      </p:sp>
      <p:sp>
        <p:nvSpPr>
          <p:cNvPr id="5" name="Toelichting met afgeronde rechthoek 4"/>
          <p:cNvSpPr/>
          <p:nvPr/>
        </p:nvSpPr>
        <p:spPr>
          <a:xfrm>
            <a:off x="827584" y="1700808"/>
            <a:ext cx="2592288" cy="1008112"/>
          </a:xfrm>
          <a:prstGeom prst="wedgeRoundRectCallout">
            <a:avLst>
              <a:gd name="adj1" fmla="val 54406"/>
              <a:gd name="adj2" fmla="val 80321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wie mag beoordelen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w</a:t>
            </a:r>
            <a:r>
              <a:rPr lang="nl-NL" dirty="0" smtClean="0"/>
              <a:t>anneer</a:t>
            </a:r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methode</a:t>
            </a:r>
            <a:endParaRPr lang="nl-NL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6516216" y="3717032"/>
            <a:ext cx="1512168" cy="1224136"/>
          </a:xfrm>
          <a:prstGeom prst="wedgeRoundRectCallout">
            <a:avLst>
              <a:gd name="adj1" fmla="val -166527"/>
              <a:gd name="adj2" fmla="val -74233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Welke aspecten zijn belangrijk?</a:t>
            </a:r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698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424" y="1219200"/>
            <a:ext cx="8425056" cy="4514056"/>
          </a:xfrm>
          <a:prstGeom prst="rect">
            <a:avLst/>
          </a:prstGeom>
          <a:noFill/>
        </p:spPr>
        <p:txBody>
          <a:bodyPr wrap="square" lIns="91440" rtlCol="0">
            <a:normAutofit fontScale="77500" lnSpcReduction="20000"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Leerdoelen m.b.t. s</a:t>
            </a:r>
            <a:r>
              <a:rPr lang="nl-NL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amenwerken </a:t>
            </a:r>
            <a:r>
              <a:rPr lang="mr-IN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in elk geval volgende onderdelen opnemen:</a:t>
            </a: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ubleerdoelen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voor samenwerken die getoetst worden, welke aspecten zijn belangrijk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welke leerdoelen worden in welke modules getoetst 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formatieve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toetsing in </a:t>
            </a: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leerfase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(beoordelen moet je leren en verbetert groepsproces)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ummatieve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toetsing d.m.v.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eer review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r>
              <a:rPr lang="nl-NL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Inhoudelijke leerdoelen in </a:t>
            </a:r>
            <a:r>
              <a:rPr lang="nl-NL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projecten </a:t>
            </a:r>
            <a:r>
              <a:rPr lang="mr-IN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 elk geval volgende onderdelen opnemen: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anneer welke leerdoelen in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curriculum 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getoetst worden, waarbij bepaalde leerdoelen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(stel vast welke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vaker terugkomen (overleg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 leerlijn met betrokken 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docenten)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Aanvullende eisen aan </a:t>
            </a: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toetsvormen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per module</a:t>
            </a: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euze voor bachelor eindopdracht (met variabele leerdoelen) afstemmen met eerder behaalde leerdoelen</a:t>
            </a: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Title 17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wrap="square" bIns="0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Toets</a:t>
            </a:r>
            <a:r>
              <a:rPr lang="nl-NL" sz="2800" b="1" dirty="0" err="1" smtClean="0">
                <a:solidFill>
                  <a:schemeClr val="tx1"/>
                </a:solidFill>
                <a:ea typeface="+mn-ea"/>
                <a:cs typeface="+mn-cs"/>
              </a:rPr>
              <a:t>programma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mr-IN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–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advies opleidingsmanagement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oelichting met afgeronde rechthoek 3"/>
          <p:cNvSpPr/>
          <p:nvPr/>
        </p:nvSpPr>
        <p:spPr>
          <a:xfrm>
            <a:off x="6156176" y="1124744"/>
            <a:ext cx="2520280" cy="2304256"/>
          </a:xfrm>
          <a:prstGeom prst="wedgeRoundRectCallout">
            <a:avLst>
              <a:gd name="adj1" fmla="val -94920"/>
              <a:gd name="adj2" fmla="val 87006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Verdeling van taken o.b.v. leerdoelen blijft mogelijk - elke student kan een eigen route volgen om leerdoelen te behalen</a:t>
            </a:r>
            <a:endParaRPr lang="nl-NL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827584" y="1988840"/>
            <a:ext cx="2160240" cy="1440160"/>
          </a:xfrm>
          <a:prstGeom prst="wedgeRoundRectCallout">
            <a:avLst>
              <a:gd name="adj1" fmla="val 76021"/>
              <a:gd name="adj2" fmla="val 164931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l</a:t>
            </a:r>
            <a:r>
              <a:rPr lang="nl-NL" dirty="0" smtClean="0"/>
              <a:t>aatste kans leerdoelen te behalen</a:t>
            </a:r>
            <a:endParaRPr lang="nl-NL" dirty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2915816" y="1772816"/>
            <a:ext cx="2592288" cy="1008112"/>
          </a:xfrm>
          <a:prstGeom prst="wedgeRoundRectCallout">
            <a:avLst>
              <a:gd name="adj1" fmla="val 12618"/>
              <a:gd name="adj2" fmla="val 247072"/>
              <a:gd name="adj3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nl-NL" dirty="0" smtClean="0"/>
              <a:t>wie mag beoordelen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w</a:t>
            </a:r>
            <a:r>
              <a:rPr lang="nl-NL" dirty="0" smtClean="0"/>
              <a:t>anneer</a:t>
            </a:r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methode</a:t>
            </a:r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06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424" y="1219200"/>
            <a:ext cx="8425056" cy="4514056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nformeren van docenten </a:t>
            </a:r>
          </a:p>
          <a:p>
            <a:pPr marL="800100" lvl="1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Concrete richtlijnen voor beoordeling projectwerk, afgeleid uit </a:t>
            </a: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toetsbeleid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&amp; -programma</a:t>
            </a:r>
          </a:p>
          <a:p>
            <a:pPr marL="342900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Check projectwerk (ook rol examencommissie)</a:t>
            </a:r>
          </a:p>
          <a:p>
            <a:pPr marL="800100" lvl="1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Beoordeling volgens </a:t>
            </a: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toetsbeleid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&amp; -programma</a:t>
            </a:r>
          </a:p>
          <a:p>
            <a:pPr marL="800100" lvl="1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Matcht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afstudeeropdracht met reeds behaalde leerdoelen in projecten</a:t>
            </a:r>
          </a:p>
          <a:p>
            <a:pPr marL="800100" lvl="1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Relatie projectcijfers en cijfers vakken</a:t>
            </a:r>
          </a:p>
          <a:p>
            <a:pPr marL="800100" lvl="1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Module evaluaties </a:t>
            </a:r>
            <a:r>
              <a:rPr lang="mr-IN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projectwerk en samenwerking als onderdeel opnemen</a:t>
            </a:r>
          </a:p>
          <a:p>
            <a:pPr marL="800100" lvl="1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Title 17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wrap="square" bIns="0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Toetsen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mr-IN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–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advies opleidingsmanagement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424" y="1219200"/>
            <a:ext cx="8425056" cy="4514056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zorg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voor 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onderwijsmateriaal m.b.t.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amenwerken (theorie,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oefening, begeleiding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endParaRPr lang="nl-NL" sz="2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bijscholing docenten / tutoren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</a:t>
            </a:r>
            <a:r>
              <a:rPr lang="nl-NL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irecte samenwerking met docenten in modules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on the job training </a:t>
            </a:r>
            <a:r>
              <a:rPr lang="mr-IN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–</a:t>
            </a:r>
            <a:r>
              <a:rPr lang="nl-NL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bv. rond begeleiding van samenwerken</a:t>
            </a:r>
          </a:p>
          <a:p>
            <a:pPr marL="342900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Title 17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wrap="square" bIns="0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Toetsbekwaamheid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mr-IN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–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advies opleidingsmanagement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2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7424" y="1219200"/>
            <a:ext cx="8425056" cy="4514056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33363" indent="-2333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Z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org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voor systeem waarin (mate van) behaalde 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projectleerdoelen </a:t>
            </a:r>
            <a:r>
              <a:rPr lang="nl-N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van studenten </a:t>
            </a:r>
            <a:r>
              <a:rPr lang="nl-NL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wordt bijgehouden</a:t>
            </a:r>
            <a:endParaRPr lang="nl-NL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indent="-342900">
              <a:buClr>
                <a:prstClr val="black">
                  <a:lumMod val="50000"/>
                  <a:lumOff val="50000"/>
                </a:prstClr>
              </a:buClr>
              <a:buSzPct val="94000"/>
              <a:buFont typeface="Arial"/>
              <a:buChar char="•"/>
            </a:pPr>
            <a:endParaRPr lang="nl-NL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Title 17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wrap="square" bIns="0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b="1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Toetsorganisatie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mr-IN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–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advies opleidingsmanagement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001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nl-NL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Onderzoek</a:t>
            </a:r>
            <a:r>
              <a:rPr lang="nl-NL" sz="4000" dirty="0" smtClean="0">
                <a:latin typeface="+mj-lt"/>
              </a:rPr>
              <a:t> </a:t>
            </a:r>
            <a:r>
              <a:rPr lang="nl-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naar groepswerk</a:t>
            </a:r>
            <a:endParaRPr lang="nl-NL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nl-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Focus: GZW en projectwerk in modules</a:t>
            </a:r>
            <a:endParaRPr lang="nl-NL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557456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7000" b="1" dirty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nl-NL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analyse probleem</a:t>
              </a:r>
              <a:endParaRPr lang="nl-NL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591943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7000" b="1" dirty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nl-NL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methoden beoordeling groepswerk</a:t>
              </a:r>
              <a:endParaRPr lang="nl-NL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/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7000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564905"/>
              <a:ext cx="1931160" cy="775442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300" b="1" spc="60" dirty="0" err="1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c</a:t>
              </a:r>
              <a:r>
                <a:rPr lang="en-US" sz="2300" b="1" spc="6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onsequenties </a:t>
              </a:r>
              <a:r>
                <a:rPr lang="en-US" sz="2300" b="1" spc="60" dirty="0" err="1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voor</a:t>
              </a:r>
              <a:r>
                <a:rPr 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 </a:t>
              </a:r>
              <a:r>
                <a:rPr lang="en-US" sz="2300" b="1" spc="60" dirty="0" err="1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zorgen</a:t>
              </a:r>
              <a:r>
                <a:rPr lang="en-US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 &amp; </a:t>
              </a:r>
              <a:r>
                <a:rPr lang="en-US" sz="2300" b="1" spc="60" dirty="0" err="1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borgen</a:t>
              </a: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28600" y="3703704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 lang="nl-NL"/>
            </a:pPr>
            <a:r>
              <a:rPr lang="nl-NL" sz="4400" dirty="0">
                <a:solidFill>
                  <a:srgbClr val="92D050"/>
                </a:solidFill>
              </a:rPr>
              <a:t/>
            </a:r>
            <a:br>
              <a:rPr lang="nl-NL" sz="4400" dirty="0">
                <a:solidFill>
                  <a:srgbClr val="92D050"/>
                </a:solidFill>
              </a:rPr>
            </a:br>
            <a:r>
              <a:rPr lang="nl-NL" sz="47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Nog veel werk te doen!</a:t>
            </a:r>
            <a:endParaRPr lang="nl-NL" sz="47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824" y="2852936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251520" y="3573016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nl-N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nl-NL" sz="5600" dirty="0"/>
              <a:t/>
            </a:r>
            <a:br>
              <a:rPr lang="nl-NL" sz="5600" dirty="0"/>
            </a:br>
            <a:r>
              <a:rPr lang="nl-N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Zorgen en borgen van toetsing projectwerk GZW</a:t>
            </a:r>
          </a:p>
          <a:p>
            <a:pPr algn="l">
              <a:lnSpc>
                <a:spcPct val="87000"/>
              </a:lnSpc>
            </a:pPr>
            <a:endParaRPr lang="nl-NL" sz="2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00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1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1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1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1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1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1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4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4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6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6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6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1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nl-NL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Analyse </a:t>
            </a:r>
            <a:r>
              <a:rPr lang="nl-NL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probleem</a:t>
            </a:r>
            <a:endParaRPr lang="nl-NL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Ervaringen</a:t>
            </a: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studenten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docenten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|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eindtermen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leerdoelen</a:t>
            </a:r>
            <a:r>
              <a:rPr lang="en-US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| OER, R&amp;R en </a:t>
            </a:r>
            <a:r>
              <a:rPr lang="en-US" sz="17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examencie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000" b="1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27984" y="2492896"/>
            <a:ext cx="4522480" cy="381642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Wingdings" charset="0"/>
              <a:buChar char="à"/>
            </a:pPr>
            <a:r>
              <a:rPr lang="nl-NL" sz="2000" b="1" dirty="0" smtClean="0">
                <a:solidFill>
                  <a:srgbClr val="FF6600"/>
                </a:solidFill>
                <a:sym typeface="Wingdings"/>
              </a:rPr>
              <a:t>Check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ervaring studenten &amp; docenten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  <a:sym typeface="Wingdings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Wingdings" charset="0"/>
              <a:buChar char="à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  <a:sym typeface="Wingdings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Wingdings" charset="0"/>
              <a:buChar char="à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  <a:sym typeface="Wingdings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Wingdings" charset="0"/>
              <a:buChar char="à"/>
            </a:pPr>
            <a:r>
              <a:rPr lang="nl-NL" sz="2000" b="1" dirty="0">
                <a:solidFill>
                  <a:srgbClr val="FF6600"/>
                </a:solidFill>
                <a:sym typeface="Wingdings"/>
              </a:rPr>
              <a:t>Check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cijfers project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vs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 cijfers vakken</a:t>
            </a: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  <a:sym typeface="Wingdings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Wingdings" charset="0"/>
              <a:buChar char="à"/>
            </a:pPr>
            <a:r>
              <a:rPr lang="nl-NL" sz="2000" b="1" dirty="0" smtClean="0">
                <a:solidFill>
                  <a:srgbClr val="FF6600"/>
                </a:solidFill>
                <a:sym typeface="Wingdings"/>
              </a:rPr>
              <a:t>Check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eindtermen opleiding vs. 	leerdoelen modules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Wingdings" charset="0"/>
              <a:buChar char="à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  <a:sym typeface="Wingdings"/>
            </a:endParaRP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>
                <a:solidFill>
                  <a:srgbClr val="FF6600"/>
                </a:solidFill>
                <a:sym typeface="Wingdings"/>
              </a:rPr>
              <a:t> Check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OER, R&amp;R,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examencie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/>
              </a:rPr>
              <a:t>, modules</a:t>
            </a: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Wingdings" charset="0"/>
              <a:buChar char="à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nl-NL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2492896"/>
            <a:ext cx="4392488" cy="41764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Verdeling van taken in groepswerk kan ertoe leiden dat student bepaalde module  leerdoelen niet (voldoende) behaalt?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Betekenis cijfer groepswerk?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Betekent niet halen bepaalde module leerdoelen dat eindtermen opleiding onvoldoende zijn gedekt?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Wat zijn waarborgen voor behalen leerdoelen op individueel niveau?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nl-NL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Analyse 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probleem</a:t>
            </a:r>
            <a:endParaRPr lang="nl-NL" dirty="0"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47056" y="1268760"/>
            <a:ext cx="8496944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Met TOM meer groepswerk in projecten.</a:t>
            </a:r>
          </a:p>
          <a:p>
            <a:pPr>
              <a:lnSpc>
                <a:spcPct val="114000"/>
              </a:lnSpc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 projectwerk zijn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hogere </a:t>
            </a: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orde vaardigheden extra belangrijk.</a:t>
            </a:r>
          </a:p>
          <a:p>
            <a:endParaRPr lang="nl-NL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1560" y="1219200"/>
            <a:ext cx="7724720" cy="50181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52% van de projecten alleen groepscijfer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34% groepscijfer + onderlinge beoordeling studenten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14% (deels) individueel getoetst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34% van projectwerk niet of enigszins op de hoogte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30% van projectwerk niet of beetje zelf uit kunnen voeren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13% groepsgenoten te laag cijfer (&gt; 1,5 punt)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40% groepsgenoten te hoog cijfer (&gt; 1,5 punt)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33% vindt groepswerk demotiverend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50% zegt dat onderlinge conflicten leiden tot negatieve resultaten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nl-NL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Ervaringen 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studenten</a:t>
            </a:r>
            <a:endParaRPr lang="nl-NL" dirty="0"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 rot="1257181">
            <a:off x="6647068" y="1771996"/>
            <a:ext cx="2342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latin typeface="Bradley Hand ITC" panose="03070402050302030203" pitchFamily="66" charset="0"/>
                <a:cs typeface="Chalkduster"/>
              </a:rPr>
              <a:t>“Er zijn veel meelifters”</a:t>
            </a:r>
            <a:endParaRPr lang="nl-NL" b="1" dirty="0">
              <a:latin typeface="Bradley Hand ITC" panose="03070402050302030203" pitchFamily="66" charset="0"/>
              <a:cs typeface="Chalkduster"/>
            </a:endParaRPr>
          </a:p>
        </p:txBody>
      </p:sp>
      <p:sp>
        <p:nvSpPr>
          <p:cNvPr id="5" name="Tekstvak 4"/>
          <p:cNvSpPr txBox="1"/>
          <p:nvPr/>
        </p:nvSpPr>
        <p:spPr>
          <a:xfrm rot="20238187">
            <a:off x="5713622" y="3962007"/>
            <a:ext cx="36451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latin typeface="Freestyle Script" panose="030804020302050B0404" pitchFamily="66" charset="0"/>
                <a:cs typeface="Chalkduster"/>
              </a:rPr>
              <a:t>“</a:t>
            </a:r>
            <a:r>
              <a:rPr lang="nl-NL" b="1" dirty="0" smtClean="0">
                <a:latin typeface="Bradley Hand ITC" panose="03070402050302030203" pitchFamily="66" charset="0"/>
                <a:cs typeface="Chalkduster"/>
              </a:rPr>
              <a:t>Lukt nooit om hoge cijfers te halen, hoe hard je ook je best doet”</a:t>
            </a:r>
            <a:endParaRPr lang="nl-NL" b="1" dirty="0">
              <a:latin typeface="Bradley Hand ITC" panose="03070402050302030203" pitchFamily="66" charset="0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61974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1560" y="1219200"/>
            <a:ext cx="7724720" cy="501811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Leerdoelen m.b.t. </a:t>
            </a:r>
            <a:r>
              <a:rPr lang="nl-NL" sz="2000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samenwerken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en </a:t>
            </a:r>
            <a:r>
              <a:rPr lang="nl-NL" sz="2000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doen van onderzoek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Eindtermen / competenties (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work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in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progress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800100" lvl="1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‘Effectief kunnen werken in een team’</a:t>
            </a:r>
          </a:p>
          <a:p>
            <a:pPr marL="1257300" lvl="2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Zit in 2 van de 5 modules (1 globaal, 1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subleerdoelen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1257300" lvl="2" indent="-342900">
              <a:lnSpc>
                <a:spcPct val="114000"/>
              </a:lnSpc>
              <a:spcAft>
                <a:spcPts val="12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Geen onderscheid soorten samenwerking (mono-/</a:t>
            </a: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multidisciplinair, 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hiërarchisch)</a:t>
            </a:r>
          </a:p>
          <a:p>
            <a:pPr marL="800100" lvl="1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Div. eindtermen onderzoek (??) </a:t>
            </a:r>
          </a:p>
          <a:p>
            <a:pPr marL="1257300" lvl="2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≠ leerdoelen modules</a:t>
            </a:r>
          </a:p>
          <a:p>
            <a:pPr marL="1257300" lvl="2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leerdoelen makkelijk te scheiden, bv. omschrijven probleem, literatuur zoeken, interviewen, SPSS, rapportage</a:t>
            </a:r>
          </a:p>
          <a:p>
            <a:pPr marL="1257300" lvl="2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een van de leerdoelen is geformuleerd in termen van samenwerking </a:t>
            </a:r>
            <a:r>
              <a:rPr lang="mr-IN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–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wat is nodig als het gaat om samenwerking in beroepspraktijk?</a:t>
            </a:r>
          </a:p>
          <a:p>
            <a:pPr marL="1257300" lvl="2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een onderscheid tussen leerdoelen - nodig om allemaal / in even grote mate te behalen?</a:t>
            </a:r>
          </a:p>
          <a:p>
            <a:pPr marL="1257300" lvl="2" indent="-342900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r>
              <a:rPr lang="nl-NL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iet alle leerdoelen komen terug in bv bachelor eindopdracht (als ultieme eindtoets)</a:t>
            </a: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nl-NL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Analyse 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eindtermen en module leerdoelen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659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3568" y="1196752"/>
            <a:ext cx="7724720" cy="50181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Wordt niets gemeld over groepswerk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R&amp;R zou goed als instrument gebruikt kunnen worden om toetsing van groepswerk te reguleren</a:t>
            </a: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Examencommissie kan op volgende manieren verder sturen: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Advisering over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toetsbeleids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toetsvisie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toetsprogramma</a:t>
            </a: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Stimuleren en controleren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toetskwaliteit</a:t>
            </a: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projecten, afstudeerwerk</a:t>
            </a: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r>
              <a:rPr lang="nl-NL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Stimuleren en controleren </a:t>
            </a:r>
            <a:r>
              <a:rPr lang="nl-NL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toetsbekwaamheid</a:t>
            </a: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14000"/>
              </a:lnSpc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1257300" lvl="2" indent="-342900">
              <a:lnSpc>
                <a:spcPct val="114000"/>
              </a:lnSpc>
              <a:buFont typeface="Arial"/>
              <a:buChar char="•"/>
            </a:pPr>
            <a:endParaRPr lang="nl-NL" sz="2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800100" lvl="1" indent="-342900">
              <a:lnSpc>
                <a:spcPct val="114000"/>
              </a:lnSpc>
              <a:buFont typeface="Arial"/>
              <a:buChar char="•"/>
            </a:pPr>
            <a:endParaRPr lang="nl-NL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42900" indent="-342900">
              <a:lnSpc>
                <a:spcPct val="114000"/>
              </a:lnSpc>
              <a:buFont typeface="Arial"/>
              <a:buChar char="•"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nl-NL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Analyse </a:t>
            </a:r>
            <a:r>
              <a:rPr lang="nl-NL" sz="2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OER, R&amp;R, Examencommissie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496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7000" b="1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nl-NL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Methoden </a:t>
            </a:r>
            <a:r>
              <a:rPr lang="nl-NL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voor beoordeling van groepswerk</a:t>
            </a:r>
            <a:endParaRPr lang="nl-NL" sz="40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nl-NL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Onderwijskundige literatuur | Praktijk voorbeelden| Experts</a:t>
            </a:r>
            <a:endParaRPr lang="nl-NL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619672" y="1052736"/>
            <a:ext cx="6624736" cy="4735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gelijke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cijfers binnen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groep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elijke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cijfers binnen groep + aanpassing met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lphaLcParenR"/>
            </a:pPr>
            <a:r>
              <a:rPr lang="nl-NL" sz="21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a.h.v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peer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review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+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/- max. 1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punt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score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onderling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verdelen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weighting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factor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voor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groepsgenoten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lphaLcParenR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door docent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proces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van samenwerken op basis van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algemene indrukken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individueel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deelproduct / deeltaak 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beoordelen</a:t>
            </a:r>
          </a:p>
          <a:p>
            <a:pPr marL="1200150" lvl="2" indent="-285750">
              <a:lnSpc>
                <a:spcPct val="120000"/>
              </a:lnSpc>
              <a:buFont typeface="Arial"/>
              <a:buChar char="•"/>
            </a:pP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individuele 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toetsing van uitgevoerd project </a:t>
            </a:r>
            <a:endParaRPr lang="nl-NL" sz="21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2">
              <a:lnSpc>
                <a:spcPct val="120000"/>
              </a:lnSpc>
            </a:pP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r>
              <a:rPr lang="nl-NL" sz="21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</a:t>
            </a:r>
            <a:r>
              <a:rPr lang="nl-NL" sz="21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schriftelijk / mondeling)</a:t>
            </a:r>
            <a:endParaRPr lang="nl-NL" sz="2100" dirty="0"/>
          </a:p>
        </p:txBody>
      </p:sp>
      <p:sp>
        <p:nvSpPr>
          <p:cNvPr id="2" name="Rounded Rectangular Callout 1"/>
          <p:cNvSpPr/>
          <p:nvPr/>
        </p:nvSpPr>
        <p:spPr>
          <a:xfrm rot="10800000" flipV="1">
            <a:off x="5004048" y="2420888"/>
            <a:ext cx="3474464" cy="2232249"/>
          </a:xfrm>
          <a:prstGeom prst="wedgeRoundRectCallout">
            <a:avLst>
              <a:gd name="adj1" fmla="val 79503"/>
              <a:gd name="adj2" fmla="val -61747"/>
              <a:gd name="adj3" fmla="val 166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r>
              <a:rPr lang="nl-NL" dirty="0" smtClean="0"/>
              <a:t>Probleem van groepsdynamiek</a:t>
            </a:r>
          </a:p>
          <a:p>
            <a:endParaRPr lang="nl-NL" dirty="0" smtClean="0"/>
          </a:p>
          <a:p>
            <a:r>
              <a:rPr lang="nl-NL" dirty="0" smtClean="0"/>
              <a:t>Is vaak correctie voor ijver – zegt niet perse iets over mate waarin leerdoelen worden behaald. </a:t>
            </a:r>
          </a:p>
          <a:p>
            <a:endParaRPr lang="nl-NL" dirty="0"/>
          </a:p>
          <a:p>
            <a:r>
              <a:rPr lang="nl-NL" dirty="0" smtClean="0"/>
              <a:t>Formeel geen bevoegdheid</a:t>
            </a:r>
          </a:p>
          <a:p>
            <a:endParaRPr lang="nl-N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" y="260648"/>
            <a:ext cx="9144001" cy="709878"/>
          </a:xfrm>
          <a:solidFill>
            <a:schemeClr val="accent5">
              <a:lumMod val="40000"/>
              <a:lumOff val="60000"/>
            </a:schemeClr>
          </a:solidFill>
        </p:spPr>
        <p:txBody>
          <a:bodyPr tIns="93600" bIns="93600" anchor="t" anchorCtr="0">
            <a:normAutofit fontScale="90000"/>
          </a:bodyPr>
          <a:lstStyle/>
          <a:p>
            <a:r>
              <a:rPr lang="nl-NL" dirty="0"/>
              <a:t>     </a:t>
            </a:r>
            <a:r>
              <a:rPr lang="nl-NL" dirty="0" smtClean="0">
                <a:solidFill>
                  <a:schemeClr val="bg1"/>
                </a:solidFill>
              </a:rPr>
              <a:t>Op toetsniveau</a:t>
            </a:r>
            <a:endParaRPr lang="nl-NL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014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09QH3iDYSZce3zG7lU8ci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o7EXg3J7pxd79sxolJbfP"/>
</p:tagLst>
</file>

<file path=ppt/theme/theme1.xml><?xml version="1.0" encoding="utf-8"?>
<a:theme xmlns:a="http://schemas.openxmlformats.org/drawingml/2006/main" name="Inleiding op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Inleiding op PowerPoint 2011.potx</Template>
  <TotalTime>0</TotalTime>
  <Words>1221</Words>
  <Application>Microsoft Office PowerPoint</Application>
  <PresentationFormat>On-screen Show (4:3)</PresentationFormat>
  <Paragraphs>257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Bradley Hand ITC</vt:lpstr>
      <vt:lpstr>Calibri</vt:lpstr>
      <vt:lpstr>Chalkduster</vt:lpstr>
      <vt:lpstr>Freestyle Script</vt:lpstr>
      <vt:lpstr>Georgia</vt:lpstr>
      <vt:lpstr>Mangal</vt:lpstr>
      <vt:lpstr>Wingdings</vt:lpstr>
      <vt:lpstr>Inleiding op PowerPoint 2011</vt:lpstr>
      <vt:lpstr>Zorgen en borgen Groepswerk GZW</vt:lpstr>
      <vt:lpstr>PowerPoint Presentation</vt:lpstr>
      <vt:lpstr>Analyse probleem</vt:lpstr>
      <vt:lpstr>Analyse probleem</vt:lpstr>
      <vt:lpstr>Ervaringen studenten</vt:lpstr>
      <vt:lpstr>Analyse eindtermen en module leerdoelen</vt:lpstr>
      <vt:lpstr>Analyse OER, R&amp;R, Examencommissie</vt:lpstr>
      <vt:lpstr>Methoden voor beoordeling van groepswerk</vt:lpstr>
      <vt:lpstr>     Op toetsniveau</vt:lpstr>
      <vt:lpstr>     Op toetsniveau</vt:lpstr>
      <vt:lpstr>     Op curriculumniveau</vt:lpstr>
      <vt:lpstr>Consequenties voor zorgen &amp; borgen</vt:lpstr>
      <vt:lpstr>Combinatie van acties</vt:lpstr>
      <vt:lpstr>Toetsbeleid – advies opleidingsmanagement</vt:lpstr>
      <vt:lpstr>Toetsbeleid – advies opleidingsmanagement</vt:lpstr>
      <vt:lpstr>Toetsprogramma – advies opleidingsmanagement</vt:lpstr>
      <vt:lpstr>Toetsen – advies opleidingsmanagement</vt:lpstr>
      <vt:lpstr>Toetsbekwaamheid – advies opleidingsmanagement</vt:lpstr>
      <vt:lpstr>Toetsorganisatie – advies opleidingsmanagement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2017-07-10T07:51:28Z</dcterms:modified>
</cp:coreProperties>
</file>