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589"/>
  </p:normalViewPr>
  <p:slideViewPr>
    <p:cSldViewPr snapToGrid="0" snapToObjects="1">
      <p:cViewPr varScale="1">
        <p:scale>
          <a:sx n="85" d="100"/>
          <a:sy n="85" d="100"/>
        </p:scale>
        <p:origin x="8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B9F0-5D50-174F-983D-B410DFE79E55}" type="datetimeFigureOut">
              <a:rPr lang="nl-NL" smtClean="0"/>
              <a:t>06-07-17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31531-CA3E-6044-BF17-13ECD5500D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95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636F-5A63-5E42-889D-FD2556871573}" type="datetimeFigureOut">
              <a:rPr lang="nl-NL" smtClean="0"/>
              <a:t>06-07-17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08CB3-0084-F946-90AF-4FB74841B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10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8CB3-0084-F946-90AF-4FB74841B7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3120C-7863-EE4F-BB90-EE59F54C6BDD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440267" y="8585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63D44-2053-4945-A29D-D2CC0176D11F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0A094-1C82-4B49-8C63-C1DAA6504D9A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40852-A7AE-7549-8D15-C052C5A04450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1E9-772B-454F-8D14-E19F5FE4B894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00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8FC6-7847-FF4B-A90C-36CBB52EAF38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76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38EA4-974D-DF43-9D15-221B20292427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37AD5-AADE-4E43-9262-11D02D69A835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8E94F-AEF8-1E42-AAC9-FF4708893CDF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73D7E-AEF7-4046-BAED-D05BD282C2A0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41D78-31B3-2C4A-B1E6-71936F1AB6F2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7C7A6-DAD0-F14C-96A7-9F0EB2B7D6EF}" type="datetime1">
              <a:rPr lang="nl-NL" smtClean="0"/>
              <a:t>07-07-17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CA1A5540-C9FB-D942-8D42-C636433E6987}" type="datetime1">
              <a:rPr lang="nl-NL" smtClean="0"/>
              <a:t>07-07-17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203949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E1E5A2D2-4636-F546-933A-CC9C325C04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T_Logo_Black_NL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6176720"/>
            <a:ext cx="3014133" cy="6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slideshare.net/Duurzame_Inzetbaarheid/het-belang-van-leren-op-het-werk-door-profdr-andries-de-gri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openbadg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Coping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declining</a:t>
            </a:r>
            <a:r>
              <a:rPr lang="nl-NL" dirty="0" smtClean="0"/>
              <a:t> </a:t>
            </a:r>
            <a:r>
              <a:rPr lang="nl-NL" dirty="0" smtClean="0"/>
              <a:t>half-</a:t>
            </a:r>
            <a:r>
              <a:rPr lang="nl-NL" dirty="0" err="1" smtClean="0"/>
              <a:t>lifes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200" y="3095260"/>
            <a:ext cx="9050867" cy="1521710"/>
          </a:xfrm>
        </p:spPr>
        <p:txBody>
          <a:bodyPr/>
          <a:lstStyle/>
          <a:p>
            <a:r>
              <a:rPr lang="nl-NL" dirty="0" err="1" smtClean="0"/>
              <a:t>implications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examination </a:t>
            </a:r>
            <a:r>
              <a:rPr lang="nl-NL" dirty="0" smtClean="0"/>
              <a:t>&amp; </a:t>
            </a:r>
            <a:r>
              <a:rPr lang="nl-NL" dirty="0" err="1" smtClean="0"/>
              <a:t>certification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endParaRPr lang="nl-NL" dirty="0" smtClean="0"/>
          </a:p>
          <a:p>
            <a:r>
              <a:rPr lang="nl-NL" dirty="0" smtClean="0"/>
              <a:t>Fons </a:t>
            </a:r>
            <a:r>
              <a:rPr lang="nl-NL" dirty="0" smtClean="0"/>
              <a:t>Wijnhoven, BMS/BIT</a:t>
            </a:r>
            <a:endParaRPr lang="nl-NL" dirty="0" smtClean="0"/>
          </a:p>
          <a:p>
            <a:r>
              <a:rPr lang="nl-NL" dirty="0" err="1" smtClean="0"/>
              <a:t>July</a:t>
            </a:r>
            <a:r>
              <a:rPr lang="nl-NL" dirty="0" smtClean="0"/>
              <a:t> 6 </a:t>
            </a:r>
            <a:r>
              <a:rPr lang="nl-NL" dirty="0" smtClean="0"/>
              <a:t>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5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Course maintenance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Basic: </a:t>
            </a:r>
            <a:r>
              <a:rPr lang="nl-NL" sz="2000" dirty="0" smtClean="0"/>
              <a:t>half-life </a:t>
            </a:r>
            <a:r>
              <a:rPr lang="nl-NL" sz="2000" dirty="0" smtClean="0"/>
              <a:t>10 </a:t>
            </a:r>
            <a:r>
              <a:rPr lang="nl-NL" sz="2000" dirty="0" err="1" smtClean="0"/>
              <a:t>year</a:t>
            </a:r>
            <a:r>
              <a:rPr lang="nl-NL" sz="2000" dirty="0" smtClean="0"/>
              <a:t>: 5% maintenance/</a:t>
            </a:r>
            <a:r>
              <a:rPr lang="nl-NL" sz="2000" dirty="0" err="1" smtClean="0"/>
              <a:t>year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Learning </a:t>
            </a:r>
            <a:r>
              <a:rPr lang="nl-NL" sz="2000" dirty="0" err="1" smtClean="0"/>
              <a:t>capabilities</a:t>
            </a:r>
            <a:r>
              <a:rPr lang="nl-NL" sz="2000" dirty="0" smtClean="0"/>
              <a:t>: </a:t>
            </a:r>
            <a:r>
              <a:rPr lang="nl-NL" sz="2000" dirty="0" smtClean="0"/>
              <a:t>half-life </a:t>
            </a:r>
            <a:r>
              <a:rPr lang="nl-NL" sz="2000" dirty="0" smtClean="0"/>
              <a:t>7 </a:t>
            </a:r>
            <a:r>
              <a:rPr lang="nl-NL" sz="2000" dirty="0" err="1" smtClean="0"/>
              <a:t>year</a:t>
            </a:r>
            <a:r>
              <a:rPr lang="nl-NL" sz="2000" dirty="0" smtClean="0"/>
              <a:t>: 8% maintenance/</a:t>
            </a:r>
            <a:r>
              <a:rPr lang="nl-NL" sz="2000" dirty="0" err="1" smtClean="0"/>
              <a:t>year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Contextual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: </a:t>
            </a:r>
            <a:r>
              <a:rPr lang="nl-NL" sz="2000" dirty="0" smtClean="0"/>
              <a:t>half-life </a:t>
            </a:r>
            <a:r>
              <a:rPr lang="nl-NL" sz="2000" dirty="0" smtClean="0"/>
              <a:t>4 </a:t>
            </a:r>
            <a:r>
              <a:rPr lang="nl-NL" sz="2000" dirty="0" err="1" smtClean="0"/>
              <a:t>year</a:t>
            </a:r>
            <a:r>
              <a:rPr lang="nl-NL" sz="2000" dirty="0" smtClean="0"/>
              <a:t>: 12.5% maintenance/</a:t>
            </a:r>
            <a:r>
              <a:rPr lang="nl-NL" sz="2000" dirty="0" err="1" smtClean="0"/>
              <a:t>year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Labor</a:t>
            </a:r>
            <a:r>
              <a:rPr lang="nl-NL" sz="2000" dirty="0" smtClean="0"/>
              <a:t> market </a:t>
            </a:r>
            <a:r>
              <a:rPr lang="nl-NL" sz="2000" dirty="0" err="1" smtClean="0"/>
              <a:t>entrance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: </a:t>
            </a:r>
            <a:r>
              <a:rPr lang="nl-NL" sz="2000" dirty="0" smtClean="0"/>
              <a:t>half-life </a:t>
            </a:r>
            <a:r>
              <a:rPr lang="nl-NL" sz="2000" dirty="0" smtClean="0"/>
              <a:t>3: 17% maintenance/</a:t>
            </a:r>
            <a:r>
              <a:rPr lang="nl-NL" sz="2000" dirty="0" err="1" smtClean="0"/>
              <a:t>year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If</a:t>
            </a:r>
            <a:r>
              <a:rPr lang="nl-NL" sz="2000" dirty="0" smtClean="0"/>
              <a:t> </a:t>
            </a:r>
            <a:r>
              <a:rPr lang="nl-NL" sz="2000" dirty="0" err="1" smtClean="0"/>
              <a:t>less</a:t>
            </a:r>
            <a:r>
              <a:rPr lang="nl-NL" sz="2000" dirty="0" smtClean="0"/>
              <a:t> maintenance </a:t>
            </a:r>
            <a:r>
              <a:rPr lang="nl-NL" sz="2000" dirty="0" err="1" smtClean="0"/>
              <a:t>the</a:t>
            </a:r>
            <a:r>
              <a:rPr lang="nl-NL" sz="2000" dirty="0" smtClean="0"/>
              <a:t> course </a:t>
            </a:r>
            <a:r>
              <a:rPr lang="nl-NL" sz="2000" dirty="0" err="1" smtClean="0"/>
              <a:t>will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under-invested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suitable</a:t>
            </a:r>
            <a:r>
              <a:rPr lang="nl-NL" sz="2000" dirty="0" smtClean="0"/>
              <a:t> as part of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program.</a:t>
            </a:r>
          </a:p>
          <a:p>
            <a:endParaRPr lang="nl-NL" sz="2000" dirty="0" smtClean="0"/>
          </a:p>
          <a:p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implications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DE1-B8D5-A343-9857-8EB444EE0762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413660"/>
            <a:ext cx="10012800" cy="4792268"/>
          </a:xfrm>
        </p:spPr>
        <p:txBody>
          <a:bodyPr>
            <a:noAutofit/>
          </a:bodyPr>
          <a:lstStyle/>
          <a:p>
            <a:r>
              <a:rPr lang="nl-NL" sz="2000" dirty="0" smtClean="0"/>
              <a:t>Half-life </a:t>
            </a:r>
            <a:r>
              <a:rPr lang="nl-NL" sz="2000" dirty="0" err="1" smtClean="0"/>
              <a:t>value</a:t>
            </a:r>
            <a:r>
              <a:rPr lang="nl-NL" sz="2000" dirty="0" smtClean="0"/>
              <a:t> of a </a:t>
            </a:r>
            <a:r>
              <a:rPr lang="nl-NL" sz="2000" dirty="0" err="1" smtClean="0"/>
              <a:t>trained</a:t>
            </a:r>
            <a:r>
              <a:rPr lang="nl-NL" sz="2000" dirty="0" smtClean="0"/>
              <a:t> employee is</a:t>
            </a:r>
          </a:p>
          <a:p>
            <a:pPr lvl="1"/>
            <a:r>
              <a:rPr lang="nl-NL" sz="2000" dirty="0" smtClean="0"/>
              <a:t>1940: 12 </a:t>
            </a:r>
            <a:r>
              <a:rPr lang="nl-NL" sz="2000" dirty="0" err="1" smtClean="0"/>
              <a:t>years</a:t>
            </a:r>
            <a:r>
              <a:rPr lang="nl-NL" sz="2000" dirty="0" smtClean="0"/>
              <a:t>; 1970: 7 </a:t>
            </a:r>
            <a:r>
              <a:rPr lang="nl-NL" sz="2000" dirty="0" err="1" smtClean="0"/>
              <a:t>years</a:t>
            </a:r>
            <a:r>
              <a:rPr lang="nl-NL" sz="2000" dirty="0" smtClean="0"/>
              <a:t>; 2010: </a:t>
            </a:r>
            <a:r>
              <a:rPr lang="nl-NL" sz="2000" dirty="0" err="1" smtClean="0"/>
              <a:t>about</a:t>
            </a:r>
            <a:r>
              <a:rPr lang="nl-NL" sz="2000" dirty="0" smtClean="0"/>
              <a:t> 3 </a:t>
            </a:r>
            <a:r>
              <a:rPr lang="nl-NL" sz="2000" dirty="0" err="1" smtClean="0"/>
              <a:t>years</a:t>
            </a:r>
            <a:endParaRPr lang="nl-NL" sz="2000" dirty="0" smtClean="0"/>
          </a:p>
          <a:p>
            <a:pPr lvl="1"/>
            <a:r>
              <a:rPr lang="nl-NL" sz="2000" dirty="0" smtClean="0"/>
              <a:t>Source: </a:t>
            </a:r>
            <a:r>
              <a:rPr lang="nl-NL" sz="2000" dirty="0" smtClean="0">
                <a:hlinkClick r:id="rId2"/>
              </a:rPr>
              <a:t>https://www.slideshare.net/Duurzame_Inzetbaarheid/het-belang-van-leren-op-het-werk-door-profdr-andries-de-grip</a:t>
            </a:r>
            <a:endParaRPr lang="nl-NL" sz="2000" dirty="0" smtClean="0"/>
          </a:p>
          <a:p>
            <a:r>
              <a:rPr lang="nl-NL" sz="2000" dirty="0" err="1" smtClean="0"/>
              <a:t>Other</a:t>
            </a:r>
            <a:r>
              <a:rPr lang="nl-NL" sz="2000" dirty="0" smtClean="0"/>
              <a:t> </a:t>
            </a:r>
            <a:r>
              <a:rPr lang="nl-NL" sz="2000" dirty="0" err="1" smtClean="0"/>
              <a:t>evidence</a:t>
            </a:r>
            <a:r>
              <a:rPr lang="nl-NL" sz="2000" dirty="0" smtClean="0"/>
              <a:t>: </a:t>
            </a:r>
            <a:r>
              <a:rPr lang="nl-NL" sz="2000" dirty="0" err="1" smtClean="0"/>
              <a:t>Poynard</a:t>
            </a:r>
            <a:r>
              <a:rPr lang="nl-NL" sz="2000" dirty="0" smtClean="0"/>
              <a:t> et al (2002), </a:t>
            </a:r>
            <a:r>
              <a:rPr lang="nl-NL" sz="2000" dirty="0" err="1" smtClean="0"/>
              <a:t>Truth</a:t>
            </a:r>
            <a:r>
              <a:rPr lang="nl-NL" sz="2000" dirty="0" smtClean="0"/>
              <a:t> survival in </a:t>
            </a:r>
            <a:r>
              <a:rPr lang="nl-NL" sz="2000" dirty="0" err="1" smtClean="0"/>
              <a:t>clinical</a:t>
            </a:r>
            <a:r>
              <a:rPr lang="nl-NL" sz="2000" dirty="0" smtClean="0"/>
              <a:t> research, </a:t>
            </a:r>
            <a:r>
              <a:rPr lang="nl-NL" sz="2000" i="1" dirty="0" smtClean="0"/>
              <a:t>Ann Intern </a:t>
            </a:r>
            <a:r>
              <a:rPr lang="nl-NL" sz="2000" i="1" dirty="0" err="1" smtClean="0"/>
              <a:t>Med</a:t>
            </a:r>
            <a:r>
              <a:rPr lang="nl-NL" sz="2000" dirty="0" smtClean="0"/>
              <a:t>, 136 (12): 888-895</a:t>
            </a:r>
          </a:p>
          <a:p>
            <a:r>
              <a:rPr lang="nl-NL" sz="2000" dirty="0" err="1" smtClean="0"/>
              <a:t>Arbesman</a:t>
            </a:r>
            <a:r>
              <a:rPr lang="nl-NL" sz="2000" dirty="0" smtClean="0"/>
              <a:t> (2012), </a:t>
            </a:r>
            <a:r>
              <a:rPr lang="nl-NL" sz="2000" i="1" dirty="0" smtClean="0"/>
              <a:t>The </a:t>
            </a:r>
            <a:r>
              <a:rPr lang="nl-NL" sz="2000" i="1" dirty="0" smtClean="0"/>
              <a:t>half-life of </a:t>
            </a:r>
            <a:r>
              <a:rPr lang="nl-NL" sz="2000" i="1" dirty="0" err="1" smtClean="0"/>
              <a:t>facts</a:t>
            </a:r>
            <a:r>
              <a:rPr lang="nl-NL" sz="2000" dirty="0" smtClean="0"/>
              <a:t>, </a:t>
            </a:r>
            <a:r>
              <a:rPr lang="nl-NL" sz="2000" dirty="0" err="1" smtClean="0"/>
              <a:t>Penguin</a:t>
            </a:r>
            <a:r>
              <a:rPr lang="nl-NL" sz="2000" dirty="0" smtClean="0"/>
              <a:t>, New York.</a:t>
            </a:r>
          </a:p>
          <a:p>
            <a:r>
              <a:rPr lang="nl-NL" sz="2000" dirty="0" err="1" smtClean="0"/>
              <a:t>Discussion</a:t>
            </a:r>
            <a:r>
              <a:rPr lang="nl-NL" sz="2000" dirty="0" smtClean="0"/>
              <a:t> of </a:t>
            </a:r>
            <a:r>
              <a:rPr lang="nl-NL" sz="2000" dirty="0" err="1" smtClean="0"/>
              <a:t>this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Ronald </a:t>
            </a:r>
            <a:r>
              <a:rPr lang="nl-NL" sz="2000" dirty="0" err="1" smtClean="0"/>
              <a:t>Bailey</a:t>
            </a:r>
            <a:r>
              <a:rPr lang="nl-NL" sz="2000" dirty="0" smtClean="0"/>
              <a:t> in </a:t>
            </a:r>
            <a:r>
              <a:rPr lang="nl-NL" sz="2000" i="1" dirty="0" err="1" smtClean="0"/>
              <a:t>Reason.com</a:t>
            </a:r>
            <a:r>
              <a:rPr lang="nl-NL" sz="2000" dirty="0" smtClean="0"/>
              <a:t>, </a:t>
            </a:r>
            <a:r>
              <a:rPr lang="nl-NL" sz="2000" dirty="0" err="1" smtClean="0"/>
              <a:t>Oct</a:t>
            </a:r>
            <a:r>
              <a:rPr lang="nl-NL" sz="2000" dirty="0" smtClean="0"/>
              <a:t> 2, 2012.</a:t>
            </a:r>
          </a:p>
          <a:p>
            <a:r>
              <a:rPr lang="nl-NL" sz="2000" b="1" dirty="0" err="1" smtClean="0"/>
              <a:t>So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what</a:t>
            </a:r>
            <a:r>
              <a:rPr lang="nl-NL" sz="2000" b="1" dirty="0" smtClean="0"/>
              <a:t> does </a:t>
            </a:r>
            <a:r>
              <a:rPr lang="nl-NL" sz="2000" b="1" dirty="0" err="1" smtClean="0"/>
              <a:t>that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mean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for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the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value</a:t>
            </a:r>
            <a:r>
              <a:rPr lang="nl-NL" sz="2000" b="1" dirty="0" smtClean="0"/>
              <a:t> of diploma’s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certificates</a:t>
            </a:r>
            <a:r>
              <a:rPr lang="nl-NL" sz="2000" b="1" dirty="0" smtClean="0"/>
              <a:t>?</a:t>
            </a:r>
          </a:p>
          <a:p>
            <a:r>
              <a:rPr lang="nl-NL" sz="2000" b="1" dirty="0" err="1" smtClean="0"/>
              <a:t>What</a:t>
            </a:r>
            <a:r>
              <a:rPr lang="nl-NL" sz="2000" b="1" dirty="0" smtClean="0"/>
              <a:t> does </a:t>
            </a:r>
            <a:r>
              <a:rPr lang="nl-NL" sz="2000" b="1" dirty="0" err="1" smtClean="0"/>
              <a:t>it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mean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for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our</a:t>
            </a:r>
            <a:r>
              <a:rPr lang="nl-NL" sz="2000" b="1" dirty="0" smtClean="0"/>
              <a:t> way of </a:t>
            </a:r>
            <a:r>
              <a:rPr lang="nl-NL" sz="2000" b="1" dirty="0" err="1" smtClean="0"/>
              <a:t>testing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certifying</a:t>
            </a:r>
            <a:r>
              <a:rPr lang="nl-NL" sz="2000" b="1" dirty="0"/>
              <a:t>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519-FF83-334B-8CC3-38BA03457D0A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430870"/>
            <a:ext cx="5029200" cy="4140197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err="1" smtClean="0"/>
              <a:t>Applying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dirty="0" err="1" smtClean="0"/>
              <a:t>pyramid</a:t>
            </a:r>
            <a:r>
              <a:rPr lang="nl-NL" sz="2000" dirty="0" smtClean="0"/>
              <a:t> on </a:t>
            </a:r>
            <a:r>
              <a:rPr lang="nl-NL" sz="2000" dirty="0" err="1" smtClean="0"/>
              <a:t>this</a:t>
            </a:r>
            <a:r>
              <a:rPr lang="nl-NL" sz="2000" dirty="0" smtClean="0"/>
              <a:t> </a:t>
            </a:r>
            <a:r>
              <a:rPr lang="nl-NL" sz="2000" dirty="0" err="1" smtClean="0"/>
              <a:t>problem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A.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dirty="0" err="1" smtClean="0"/>
              <a:t>policies</a:t>
            </a:r>
            <a:endParaRPr lang="nl-NL" sz="2000" dirty="0" smtClean="0"/>
          </a:p>
          <a:p>
            <a:r>
              <a:rPr lang="nl-NL" sz="2000" dirty="0" smtClean="0"/>
              <a:t>B.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programs</a:t>
            </a:r>
          </a:p>
          <a:p>
            <a:r>
              <a:rPr lang="nl-NL" sz="2000" dirty="0" smtClean="0"/>
              <a:t>C. Tests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their</a:t>
            </a:r>
            <a:r>
              <a:rPr lang="nl-NL" sz="2000" dirty="0" smtClean="0"/>
              <a:t> </a:t>
            </a:r>
            <a:r>
              <a:rPr lang="nl-NL" sz="2000" dirty="0" err="1" smtClean="0"/>
              <a:t>quality</a:t>
            </a:r>
            <a:endParaRPr lang="nl-NL" sz="2000" dirty="0" smtClean="0"/>
          </a:p>
          <a:p>
            <a:r>
              <a:rPr lang="nl-NL" sz="2000" strike="sngStrike" dirty="0" smtClean="0"/>
              <a:t>D. Test items</a:t>
            </a:r>
          </a:p>
          <a:p>
            <a:r>
              <a:rPr lang="nl-NL" sz="2000" dirty="0" smtClean="0"/>
              <a:t>E. Test </a:t>
            </a:r>
            <a:r>
              <a:rPr lang="nl-NL" sz="2000" dirty="0" err="1" smtClean="0"/>
              <a:t>organization</a:t>
            </a:r>
            <a:endParaRPr lang="nl-NL" sz="2000" dirty="0" smtClean="0"/>
          </a:p>
          <a:p>
            <a:r>
              <a:rPr lang="nl-NL" sz="2000" dirty="0" smtClean="0"/>
              <a:t>F.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dirty="0" err="1" smtClean="0"/>
              <a:t>capabilities</a:t>
            </a:r>
            <a:endParaRPr lang="nl-NL" sz="2000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828800" y="215488"/>
            <a:ext cx="9982240" cy="732985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pyramid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87" y="1109272"/>
            <a:ext cx="5695054" cy="5067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88C2-30B0-EE45-8A44-61923389BB18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3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413941"/>
            <a:ext cx="10012800" cy="4800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smtClean="0"/>
              <a:t>The UT 2017 EER say</a:t>
            </a:r>
            <a:r>
              <a:rPr lang="mr-IN" sz="2000" dirty="0" smtClean="0"/>
              <a:t>…</a:t>
            </a:r>
            <a:r>
              <a:rPr lang="en-US" sz="2000" dirty="0" smtClean="0"/>
              <a:t>.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Art 4.8: PERIOD </a:t>
            </a:r>
            <a:r>
              <a:rPr lang="nl-NL" sz="2000" dirty="0"/>
              <a:t>OF </a:t>
            </a:r>
            <a:r>
              <a:rPr lang="nl-NL" sz="2000" dirty="0" smtClean="0"/>
              <a:t>VALIDITY</a:t>
            </a:r>
          </a:p>
          <a:p>
            <a:pPr marL="0" indent="0">
              <a:buNone/>
            </a:pPr>
            <a:r>
              <a:rPr lang="nl-NL" sz="2000" dirty="0" smtClean="0"/>
              <a:t>1) </a:t>
            </a:r>
            <a:r>
              <a:rPr lang="nl-NL" sz="2000" b="1" dirty="0" smtClean="0"/>
              <a:t>The </a:t>
            </a:r>
            <a:r>
              <a:rPr lang="nl-NL" sz="2000" b="1" dirty="0" err="1"/>
              <a:t>validity</a:t>
            </a:r>
            <a:r>
              <a:rPr lang="nl-NL" sz="2000" b="1" dirty="0"/>
              <a:t> of a </a:t>
            </a:r>
            <a:r>
              <a:rPr lang="nl-NL" sz="2000" b="1" dirty="0" err="1"/>
              <a:t>result</a:t>
            </a:r>
            <a:r>
              <a:rPr lang="nl-NL" sz="2000" b="1" dirty="0"/>
              <a:t> of a Unit of </a:t>
            </a:r>
            <a:r>
              <a:rPr lang="nl-NL" sz="2000" b="1" dirty="0" err="1"/>
              <a:t>Study</a:t>
            </a:r>
            <a:r>
              <a:rPr lang="nl-NL" sz="2000" b="1" dirty="0"/>
              <a:t> has no </a:t>
            </a:r>
            <a:r>
              <a:rPr lang="nl-NL" sz="2000" b="1" dirty="0" err="1"/>
              <a:t>limitation</a:t>
            </a:r>
            <a:r>
              <a:rPr lang="nl-NL" sz="2000" dirty="0"/>
              <a:t>. In case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examined</a:t>
            </a:r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knowledge</a:t>
            </a:r>
            <a:r>
              <a:rPr lang="nl-NL" sz="2000" dirty="0"/>
              <a:t>, </a:t>
            </a:r>
            <a:r>
              <a:rPr lang="nl-NL" sz="2000" dirty="0" err="1"/>
              <a:t>understanding</a:t>
            </a:r>
            <a:r>
              <a:rPr lang="nl-NL" sz="2000" dirty="0"/>
              <a:t> or skills are </a:t>
            </a:r>
            <a:r>
              <a:rPr lang="nl-NL" sz="2000" b="1" dirty="0" err="1"/>
              <a:t>demonstrable</a:t>
            </a:r>
            <a:r>
              <a:rPr lang="nl-NL" sz="2000" b="1" dirty="0"/>
              <a:t> out of date</a:t>
            </a:r>
            <a:r>
              <a:rPr lang="nl-NL" sz="2000" dirty="0"/>
              <a:t>,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programme</a:t>
            </a:r>
            <a:r>
              <a:rPr lang="nl-NL" sz="2000" dirty="0"/>
              <a:t> </a:t>
            </a:r>
            <a:r>
              <a:rPr lang="nl-NL" sz="2000" dirty="0" smtClean="0"/>
              <a:t>board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/>
              <a:t>set </a:t>
            </a:r>
            <a:r>
              <a:rPr lang="nl-NL" sz="2000" dirty="0" err="1"/>
              <a:t>restrictions</a:t>
            </a:r>
            <a:r>
              <a:rPr lang="nl-NL" sz="2000" dirty="0"/>
              <a:t> on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period</a:t>
            </a:r>
            <a:r>
              <a:rPr lang="nl-NL" sz="2000" dirty="0"/>
              <a:t> of </a:t>
            </a:r>
            <a:r>
              <a:rPr lang="nl-NL" sz="2000" dirty="0" err="1"/>
              <a:t>validity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said</a:t>
            </a:r>
            <a:r>
              <a:rPr lang="nl-NL" sz="2000" dirty="0"/>
              <a:t> unit of </a:t>
            </a:r>
            <a:r>
              <a:rPr lang="nl-NL" sz="2000" dirty="0" err="1" smtClean="0"/>
              <a:t>study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r>
              <a:rPr lang="nl-NL" sz="2000" b="1" dirty="0" err="1" smtClean="0"/>
              <a:t>Needs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much</a:t>
            </a:r>
            <a:r>
              <a:rPr lang="nl-NL" sz="2000" b="1" dirty="0" smtClean="0"/>
              <a:t> attention in </a:t>
            </a:r>
            <a:r>
              <a:rPr lang="nl-NL" sz="2000" b="1" dirty="0" err="1" smtClean="0"/>
              <a:t>the</a:t>
            </a:r>
            <a:r>
              <a:rPr lang="nl-NL" sz="2000" b="1" dirty="0" smtClean="0"/>
              <a:t> context of </a:t>
            </a:r>
            <a:r>
              <a:rPr lang="nl-NL" sz="2000" b="1" dirty="0" err="1" smtClean="0"/>
              <a:t>declining</a:t>
            </a:r>
            <a:r>
              <a:rPr lang="nl-NL" sz="2000" b="1" dirty="0" smtClean="0"/>
              <a:t> half-</a:t>
            </a:r>
            <a:r>
              <a:rPr lang="nl-NL" sz="2000" b="1" dirty="0" err="1" smtClean="0"/>
              <a:t>lifes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additions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to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the</a:t>
            </a:r>
            <a:r>
              <a:rPr lang="nl-NL" sz="2000" b="1" dirty="0" smtClean="0"/>
              <a:t> program </a:t>
            </a:r>
            <a:r>
              <a:rPr lang="nl-NL" sz="2000" b="1" dirty="0" err="1" smtClean="0"/>
              <a:t>specific</a:t>
            </a:r>
            <a:r>
              <a:rPr lang="nl-NL" sz="2000" b="1" dirty="0" smtClean="0"/>
              <a:t> appendix.</a:t>
            </a:r>
            <a:endParaRPr lang="nl-NL" sz="2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A. </a:t>
            </a:r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policies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61CE-E2F5-B649-9CBC-E5D1E52532D5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9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22892"/>
              </p:ext>
            </p:extLst>
          </p:nvPr>
        </p:nvGraphicFramePr>
        <p:xfrm>
          <a:off x="1828800" y="1447807"/>
          <a:ext cx="6248400" cy="48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105"/>
                <a:gridCol w="794479"/>
                <a:gridCol w="2023672"/>
                <a:gridCol w="20661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80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800" i="1" dirty="0" smtClean="0"/>
                        <a:t>Strategic </a:t>
                      </a:r>
                      <a:r>
                        <a:rPr lang="nl-NL" sz="1800" i="1" dirty="0" err="1" smtClean="0"/>
                        <a:t>value</a:t>
                      </a:r>
                      <a:r>
                        <a:rPr lang="nl-NL" sz="1800" i="1" dirty="0" smtClean="0"/>
                        <a:t> of </a:t>
                      </a:r>
                      <a:r>
                        <a:rPr lang="nl-NL" sz="1800" i="1" dirty="0" err="1" smtClean="0"/>
                        <a:t>knowledge</a:t>
                      </a:r>
                      <a:endParaRPr lang="nl-NL" sz="1800" i="1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80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Low</a:t>
                      </a: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High</a:t>
                      </a: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800" i="1" dirty="0" smtClean="0"/>
                        <a:t>Halftime of </a:t>
                      </a:r>
                      <a:r>
                        <a:rPr lang="nl-NL" sz="1800" i="1" dirty="0" err="1" smtClean="0"/>
                        <a:t>knowledge</a:t>
                      </a:r>
                      <a:endParaRPr lang="nl-NL" sz="1800" i="1" dirty="0"/>
                    </a:p>
                  </a:txBody>
                  <a:tcPr marL="87064" marR="870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Short</a:t>
                      </a: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3. </a:t>
                      </a:r>
                      <a:r>
                        <a:rPr lang="nl-NL" sz="1800" dirty="0" err="1" smtClean="0"/>
                        <a:t>Contextual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knowledge</a:t>
                      </a:r>
                      <a:endParaRPr lang="nl-NL" sz="1800" dirty="0" smtClean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4. </a:t>
                      </a:r>
                      <a:r>
                        <a:rPr lang="nl-NL" sz="1800" dirty="0" err="1" smtClean="0"/>
                        <a:t>Key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labor</a:t>
                      </a:r>
                      <a:r>
                        <a:rPr lang="nl-NL" sz="1800" dirty="0" smtClean="0"/>
                        <a:t> market </a:t>
                      </a:r>
                      <a:r>
                        <a:rPr lang="nl-NL" sz="1800" dirty="0" err="1" smtClean="0"/>
                        <a:t>entrance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knowledge</a:t>
                      </a:r>
                      <a:endParaRPr lang="nl-NL" sz="18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nl-NL" sz="1800" dirty="0" smtClean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Long</a:t>
                      </a: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2. Learning </a:t>
                      </a:r>
                      <a:r>
                        <a:rPr lang="nl-NL" sz="1800" dirty="0" err="1" smtClean="0"/>
                        <a:t>capabilities</a:t>
                      </a:r>
                      <a:endParaRPr lang="nl-NL" sz="18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smtClean="0"/>
                        <a:t>Updating </a:t>
                      </a:r>
                      <a:r>
                        <a:rPr lang="nl-NL" sz="1800" dirty="0" err="1" smtClean="0"/>
                        <a:t>after</a:t>
                      </a:r>
                      <a:r>
                        <a:rPr lang="nl-NL" sz="1800" dirty="0" smtClean="0"/>
                        <a:t> new </a:t>
                      </a:r>
                      <a:r>
                        <a:rPr lang="nl-NL" sz="1800" dirty="0" err="1" smtClean="0"/>
                        <a:t>collaboration</a:t>
                      </a:r>
                      <a:r>
                        <a:rPr lang="nl-NL" sz="1800" dirty="0" smtClean="0"/>
                        <a:t> &amp; search </a:t>
                      </a:r>
                      <a:r>
                        <a:rPr lang="nl-NL" sz="1800" dirty="0" err="1" smtClean="0"/>
                        <a:t>methods</a:t>
                      </a:r>
                      <a:endParaRPr lang="nl-NL" sz="1800" dirty="0" smtClean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nl-NL" sz="1800" dirty="0" smtClean="0"/>
                        <a:t>1. Basic</a:t>
                      </a:r>
                      <a:r>
                        <a:rPr lang="nl-NL" sz="1800" baseline="0" dirty="0" smtClean="0"/>
                        <a:t> foundations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nl-NL" sz="1800" baseline="0" dirty="0" smtClean="0"/>
                        <a:t>Updating </a:t>
                      </a:r>
                      <a:r>
                        <a:rPr lang="nl-NL" sz="1800" baseline="0" dirty="0" err="1" smtClean="0"/>
                        <a:t>after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NL" sz="1800" baseline="0" dirty="0" err="1" smtClean="0"/>
                        <a:t>paradigm</a:t>
                      </a:r>
                      <a:r>
                        <a:rPr lang="nl-NL" sz="1800" baseline="0" dirty="0" smtClean="0"/>
                        <a:t> change</a:t>
                      </a:r>
                      <a:endParaRPr lang="nl-NL" sz="1800" dirty="0"/>
                    </a:p>
                  </a:txBody>
                  <a:tcPr marL="87064" marR="87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3600" dirty="0"/>
              <a:t>B. Test programs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testing</a:t>
            </a:r>
            <a:r>
              <a:rPr lang="nl-NL" sz="3600" dirty="0"/>
              <a:t> </a:t>
            </a:r>
            <a:r>
              <a:rPr lang="nl-NL" sz="3600" dirty="0" err="1"/>
              <a:t>onion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8611851" y="439655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8370617" y="3687583"/>
            <a:ext cx="1914302" cy="1696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8280676" y="2819114"/>
            <a:ext cx="2777139" cy="28059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8169641" y="2008685"/>
            <a:ext cx="3707009" cy="3932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8573550" y="463640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1.Basic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709659" y="3765686"/>
            <a:ext cx="136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2.Learning </a:t>
            </a:r>
            <a:r>
              <a:rPr lang="nl-NL" dirty="0" err="1" smtClean="0"/>
              <a:t>capabilities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8828341" y="2976947"/>
            <a:ext cx="168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3.Contextual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8996686" y="2172783"/>
            <a:ext cx="184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Labor</a:t>
            </a:r>
            <a:r>
              <a:rPr lang="nl-NL" dirty="0" smtClean="0"/>
              <a:t> market </a:t>
            </a:r>
            <a:r>
              <a:rPr lang="nl-NL" dirty="0" err="1" smtClean="0"/>
              <a:t>entrance</a:t>
            </a:r>
            <a:endParaRPr lang="nl-NL" dirty="0"/>
          </a:p>
        </p:txBody>
      </p:sp>
      <p:sp>
        <p:nvSpPr>
          <p:cNvPr id="14" name="Pijl links 13"/>
          <p:cNvSpPr/>
          <p:nvPr/>
        </p:nvSpPr>
        <p:spPr>
          <a:xfrm rot="8906719">
            <a:off x="9184251" y="4015798"/>
            <a:ext cx="2878667" cy="67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C63-223B-3E41-B74B-DFE296D2E89D}" type="datetime1">
              <a:rPr lang="nl-NL" smtClean="0"/>
              <a:t>07-07-17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b="1" dirty="0" smtClean="0"/>
              <a:t>basic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: We </a:t>
            </a:r>
            <a:r>
              <a:rPr lang="nl-NL" sz="2000" dirty="0" err="1" smtClean="0"/>
              <a:t>know</a:t>
            </a:r>
            <a:r>
              <a:rPr lang="nl-NL" sz="2000" dirty="0" smtClean="0"/>
              <a:t> </a:t>
            </a:r>
            <a:r>
              <a:rPr lang="nl-NL" sz="2000" dirty="0" err="1" smtClean="0"/>
              <a:t>how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test basic </a:t>
            </a:r>
            <a:r>
              <a:rPr lang="nl-NL" sz="2000" dirty="0" err="1" smtClean="0"/>
              <a:t>knowledge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b="1" dirty="0" err="1" smtClean="0"/>
              <a:t>learning</a:t>
            </a:r>
            <a:r>
              <a:rPr lang="nl-NL" sz="2000" dirty="0" smtClean="0"/>
              <a:t> </a:t>
            </a:r>
            <a:r>
              <a:rPr lang="nl-NL" sz="2000" b="1" dirty="0" err="1" smtClean="0"/>
              <a:t>capabilities</a:t>
            </a:r>
            <a:r>
              <a:rPr lang="nl-NL" sz="2000" dirty="0" smtClean="0"/>
              <a:t>: We </a:t>
            </a:r>
            <a:r>
              <a:rPr lang="nl-NL" sz="2000" dirty="0" smtClean="0"/>
              <a:t>have </a:t>
            </a:r>
            <a:r>
              <a:rPr lang="nl-NL" sz="2000" dirty="0" err="1" smtClean="0"/>
              <a:t>poor</a:t>
            </a:r>
            <a:r>
              <a:rPr lang="nl-NL" sz="2000" dirty="0" smtClean="0"/>
              <a:t> </a:t>
            </a:r>
            <a:r>
              <a:rPr lang="nl-NL" sz="2000" dirty="0" err="1" smtClean="0"/>
              <a:t>understanding</a:t>
            </a:r>
            <a:r>
              <a:rPr lang="nl-NL" sz="2000" dirty="0" smtClean="0"/>
              <a:t> </a:t>
            </a:r>
            <a:r>
              <a:rPr lang="nl-NL" sz="2000" dirty="0" err="1" smtClean="0"/>
              <a:t>about</a:t>
            </a:r>
            <a:r>
              <a:rPr lang="nl-NL" sz="2000" dirty="0" smtClean="0"/>
              <a:t> </a:t>
            </a:r>
            <a:r>
              <a:rPr lang="nl-NL" sz="2000" dirty="0" err="1" smtClean="0"/>
              <a:t>know</a:t>
            </a:r>
            <a:r>
              <a:rPr lang="nl-NL" sz="2000" dirty="0" smtClean="0"/>
              <a:t> </a:t>
            </a:r>
            <a:r>
              <a:rPr lang="nl-NL" sz="2000" dirty="0" err="1" smtClean="0"/>
              <a:t>how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test </a:t>
            </a:r>
            <a:r>
              <a:rPr lang="nl-NL" sz="2000" dirty="0" err="1" smtClean="0"/>
              <a:t>learning</a:t>
            </a:r>
            <a:r>
              <a:rPr lang="nl-NL" sz="2000" dirty="0" smtClean="0"/>
              <a:t> </a:t>
            </a:r>
            <a:r>
              <a:rPr lang="nl-NL" sz="2000" dirty="0" err="1" smtClean="0"/>
              <a:t>capabilities</a:t>
            </a:r>
            <a:r>
              <a:rPr lang="nl-NL" sz="2000" dirty="0" smtClean="0"/>
              <a:t>, </a:t>
            </a:r>
            <a:r>
              <a:rPr lang="nl-NL" sz="2000" dirty="0" err="1" smtClean="0"/>
              <a:t>although</a:t>
            </a:r>
            <a:r>
              <a:rPr lang="nl-NL" sz="2000" dirty="0" smtClean="0"/>
              <a:t> </a:t>
            </a:r>
            <a:r>
              <a:rPr lang="nl-NL" sz="2000" dirty="0" err="1" smtClean="0"/>
              <a:t>it</a:t>
            </a:r>
            <a:r>
              <a:rPr lang="nl-NL" sz="2000" dirty="0" smtClean="0"/>
              <a:t> is </a:t>
            </a:r>
            <a:r>
              <a:rPr lang="nl-NL" sz="2000" dirty="0" err="1" smtClean="0"/>
              <a:t>vital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master thesis project.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b="1" dirty="0" err="1" smtClean="0"/>
              <a:t>contextual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. We test </a:t>
            </a:r>
            <a:r>
              <a:rPr lang="nl-NL" sz="2000" dirty="0" err="1" smtClean="0"/>
              <a:t>learning</a:t>
            </a:r>
            <a:r>
              <a:rPr lang="nl-NL" sz="2000" dirty="0" smtClean="0"/>
              <a:t> in </a:t>
            </a:r>
            <a:r>
              <a:rPr lang="nl-NL" sz="2000" dirty="0" err="1" smtClean="0"/>
              <a:t>practice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projects</a:t>
            </a:r>
            <a:r>
              <a:rPr lang="nl-NL" sz="2000" dirty="0" smtClean="0"/>
              <a:t>, </a:t>
            </a:r>
            <a:r>
              <a:rPr lang="nl-NL" sz="2000" dirty="0" err="1" smtClean="0"/>
              <a:t>assignments</a:t>
            </a:r>
            <a:r>
              <a:rPr lang="nl-NL" sz="2000" dirty="0" smtClean="0"/>
              <a:t>,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portfolios</a:t>
            </a:r>
            <a:r>
              <a:rPr lang="nl-NL" sz="2000" dirty="0" smtClean="0"/>
              <a:t>. We do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know</a:t>
            </a:r>
            <a:r>
              <a:rPr lang="nl-NL" sz="2000" dirty="0" smtClean="0"/>
              <a:t> well </a:t>
            </a:r>
            <a:r>
              <a:rPr lang="nl-NL" sz="2000" dirty="0" err="1" smtClean="0"/>
              <a:t>how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grade</a:t>
            </a:r>
            <a:r>
              <a:rPr lang="nl-NL" sz="2000" dirty="0" smtClean="0"/>
              <a:t> </a:t>
            </a:r>
            <a:r>
              <a:rPr lang="nl-NL" sz="2000" dirty="0" err="1" smtClean="0"/>
              <a:t>portfolios</a:t>
            </a:r>
            <a:r>
              <a:rPr lang="nl-NL" sz="20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b="1" dirty="0" err="1" smtClean="0"/>
              <a:t>labor</a:t>
            </a:r>
            <a:r>
              <a:rPr lang="nl-NL" sz="2000" b="1" dirty="0" smtClean="0"/>
              <a:t> market </a:t>
            </a:r>
            <a:r>
              <a:rPr lang="nl-NL" sz="2000" b="1" dirty="0" err="1" smtClean="0"/>
              <a:t>entrance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qualifications</a:t>
            </a:r>
            <a:r>
              <a:rPr lang="nl-NL" sz="2000" dirty="0" smtClean="0"/>
              <a:t>. We </a:t>
            </a:r>
            <a:r>
              <a:rPr lang="nl-NL" sz="2000" dirty="0" err="1" smtClean="0"/>
              <a:t>should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able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also</a:t>
            </a:r>
            <a:r>
              <a:rPr lang="nl-NL" sz="2000" dirty="0" smtClean="0"/>
              <a:t> </a:t>
            </a:r>
            <a:r>
              <a:rPr lang="nl-NL" sz="2000" dirty="0" err="1" smtClean="0"/>
              <a:t>certify</a:t>
            </a:r>
            <a:r>
              <a:rPr lang="nl-NL" sz="2000" dirty="0" smtClean="0"/>
              <a:t> </a:t>
            </a:r>
            <a:r>
              <a:rPr lang="nl-NL" sz="2000" dirty="0" err="1" smtClean="0"/>
              <a:t>people</a:t>
            </a:r>
            <a:r>
              <a:rPr lang="nl-NL" sz="2000" dirty="0" smtClean="0"/>
              <a:t> </a:t>
            </a:r>
            <a:r>
              <a:rPr lang="nl-NL" sz="2000" dirty="0" err="1" smtClean="0"/>
              <a:t>who</a:t>
            </a:r>
            <a:r>
              <a:rPr lang="nl-NL" sz="2000" dirty="0" smtClean="0"/>
              <a:t> </a:t>
            </a:r>
            <a:r>
              <a:rPr lang="nl-NL" sz="2000" dirty="0" err="1" smtClean="0"/>
              <a:t>gain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experience</a:t>
            </a:r>
            <a:r>
              <a:rPr lang="nl-NL" sz="2000" dirty="0" smtClean="0"/>
              <a:t>, but we do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know</a:t>
            </a:r>
            <a:r>
              <a:rPr lang="nl-NL" sz="2000" dirty="0" smtClean="0"/>
              <a:t> </a:t>
            </a:r>
            <a:r>
              <a:rPr lang="nl-NL" sz="2000" dirty="0" err="1" smtClean="0"/>
              <a:t>how</a:t>
            </a:r>
            <a:r>
              <a:rPr lang="nl-NL" sz="2000" dirty="0" smtClean="0"/>
              <a:t>.</a:t>
            </a:r>
          </a:p>
          <a:p>
            <a:endParaRPr lang="nl-NL" sz="2000" dirty="0" smtClean="0"/>
          </a:p>
          <a:p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C. Test </a:t>
            </a:r>
            <a:r>
              <a:rPr lang="nl-NL" dirty="0" err="1"/>
              <a:t>quality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3C24-04A0-AE4C-A47A-DA4658D44C0F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The more </a:t>
            </a:r>
            <a:r>
              <a:rPr lang="nl-NL" sz="2000" dirty="0" err="1" smtClean="0"/>
              <a:t>contextual</a:t>
            </a:r>
            <a:r>
              <a:rPr lang="nl-NL" sz="2000" dirty="0" smtClean="0"/>
              <a:t>,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less</a:t>
            </a:r>
            <a:r>
              <a:rPr lang="nl-NL" sz="2000" dirty="0" smtClean="0"/>
              <a:t> control over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dirty="0" err="1" smtClean="0"/>
              <a:t>situation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The more </a:t>
            </a:r>
            <a:r>
              <a:rPr lang="nl-NL" sz="2000" dirty="0" err="1" smtClean="0"/>
              <a:t>contextual</a:t>
            </a:r>
            <a:r>
              <a:rPr lang="nl-NL" sz="2000" dirty="0" smtClean="0"/>
              <a:t>,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less</a:t>
            </a:r>
            <a:r>
              <a:rPr lang="nl-NL" sz="2000" dirty="0" smtClean="0"/>
              <a:t> </a:t>
            </a:r>
            <a:r>
              <a:rPr lang="nl-NL" sz="2000" dirty="0" err="1" smtClean="0"/>
              <a:t>comparable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less</a:t>
            </a:r>
            <a:r>
              <a:rPr lang="nl-NL" sz="2000" dirty="0" smtClean="0"/>
              <a:t> </a:t>
            </a:r>
            <a:r>
              <a:rPr lang="nl-NL" sz="2000" dirty="0" err="1" smtClean="0"/>
              <a:t>reliable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The more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on </a:t>
            </a:r>
            <a:r>
              <a:rPr lang="nl-NL" sz="2000" dirty="0" err="1" smtClean="0"/>
              <a:t>capabilities</a:t>
            </a:r>
            <a:r>
              <a:rPr lang="nl-NL" sz="2000" dirty="0" smtClean="0"/>
              <a:t>,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less</a:t>
            </a:r>
            <a:r>
              <a:rPr lang="nl-NL" sz="2000" dirty="0" smtClean="0"/>
              <a:t> </a:t>
            </a:r>
            <a:r>
              <a:rPr lang="nl-NL" sz="2000" dirty="0" err="1" smtClean="0"/>
              <a:t>valid</a:t>
            </a:r>
            <a:r>
              <a:rPr lang="nl-NL" sz="2000" dirty="0" smtClean="0"/>
              <a:t> (</a:t>
            </a:r>
            <a:r>
              <a:rPr lang="nl-NL" sz="2000" dirty="0" err="1" smtClean="0"/>
              <a:t>lack</a:t>
            </a:r>
            <a:r>
              <a:rPr lang="nl-NL" sz="2000" dirty="0" smtClean="0"/>
              <a:t> of criteria).</a:t>
            </a:r>
          </a:p>
          <a:p>
            <a:r>
              <a:rPr lang="nl-NL" sz="2000" dirty="0" smtClean="0"/>
              <a:t>The more </a:t>
            </a:r>
            <a:r>
              <a:rPr lang="nl-NL" sz="2000" dirty="0" err="1" smtClean="0"/>
              <a:t>entrance</a:t>
            </a:r>
            <a:r>
              <a:rPr lang="nl-NL" sz="2000" dirty="0" smtClean="0"/>
              <a:t> level </a:t>
            </a:r>
            <a:r>
              <a:rPr lang="nl-NL" sz="2000" dirty="0" err="1" smtClean="0"/>
              <a:t>certification</a:t>
            </a:r>
            <a:r>
              <a:rPr lang="nl-NL" sz="2000" dirty="0" smtClean="0"/>
              <a:t>, </a:t>
            </a:r>
            <a:r>
              <a:rPr lang="nl-NL" sz="2000" dirty="0" err="1" smtClean="0"/>
              <a:t>the</a:t>
            </a:r>
            <a:r>
              <a:rPr lang="nl-NL" sz="2000" dirty="0" smtClean="0"/>
              <a:t> more </a:t>
            </a:r>
            <a:r>
              <a:rPr lang="nl-NL" sz="2000" dirty="0" err="1" smtClean="0"/>
              <a:t>an</a:t>
            </a:r>
            <a:r>
              <a:rPr lang="nl-NL" sz="2000" dirty="0" smtClean="0"/>
              <a:t> </a:t>
            </a:r>
            <a:r>
              <a:rPr lang="nl-NL" sz="2000" dirty="0" err="1" smtClean="0"/>
              <a:t>additional</a:t>
            </a:r>
            <a:r>
              <a:rPr lang="nl-NL" sz="2000" dirty="0" smtClean="0"/>
              <a:t> </a:t>
            </a:r>
            <a:r>
              <a:rPr lang="nl-NL" sz="2000" dirty="0" err="1" smtClean="0"/>
              <a:t>task</a:t>
            </a:r>
            <a:r>
              <a:rPr lang="nl-NL" sz="2000" dirty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universities</a:t>
            </a:r>
            <a:r>
              <a:rPr lang="nl-NL" sz="2000" dirty="0" smtClean="0"/>
              <a:t>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. </a:t>
            </a:r>
            <a:r>
              <a:rPr lang="nl-NL" dirty="0"/>
              <a:t>Test </a:t>
            </a:r>
            <a:r>
              <a:rPr lang="nl-NL" dirty="0" err="1"/>
              <a:t>organization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D90E-2811-BA46-A8E1-5B04F04F9375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8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The more </a:t>
            </a:r>
            <a:r>
              <a:rPr lang="nl-NL" sz="2000" dirty="0" err="1" smtClean="0"/>
              <a:t>practice</a:t>
            </a:r>
            <a:r>
              <a:rPr lang="nl-NL" sz="2000" dirty="0" err="1"/>
              <a:t>-</a:t>
            </a:r>
            <a:r>
              <a:rPr lang="nl-NL" sz="2000" dirty="0" err="1" smtClean="0"/>
              <a:t>oriented</a:t>
            </a:r>
            <a:r>
              <a:rPr lang="nl-NL" sz="2000" dirty="0" smtClean="0"/>
              <a:t>,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less</a:t>
            </a:r>
            <a:r>
              <a:rPr lang="nl-NL" sz="2000" dirty="0" smtClean="0"/>
              <a:t> basic/</a:t>
            </a:r>
            <a:r>
              <a:rPr lang="nl-NL" sz="2000" dirty="0" err="1" smtClean="0"/>
              <a:t>fundamental</a:t>
            </a:r>
            <a:endParaRPr lang="nl-NL" sz="2000" dirty="0" smtClean="0"/>
          </a:p>
          <a:p>
            <a:r>
              <a:rPr lang="nl-NL" sz="2000" dirty="0" err="1" smtClean="0"/>
              <a:t>Key</a:t>
            </a:r>
            <a:r>
              <a:rPr lang="nl-NL" sz="2000" dirty="0" smtClean="0"/>
              <a:t> </a:t>
            </a:r>
            <a:r>
              <a:rPr lang="nl-NL" sz="2000" dirty="0" err="1" smtClean="0"/>
              <a:t>role</a:t>
            </a:r>
            <a:r>
              <a:rPr lang="nl-NL" sz="2000" dirty="0" smtClean="0"/>
              <a:t> of </a:t>
            </a:r>
            <a:r>
              <a:rPr lang="nl-NL" sz="2000" dirty="0" err="1" smtClean="0"/>
              <a:t>university</a:t>
            </a:r>
            <a:r>
              <a:rPr lang="nl-NL" sz="2000" dirty="0" smtClean="0"/>
              <a:t> is in </a:t>
            </a:r>
            <a:r>
              <a:rPr lang="nl-NL" sz="2000" dirty="0" err="1" smtClean="0"/>
              <a:t>the</a:t>
            </a:r>
            <a:r>
              <a:rPr lang="nl-NL" sz="2000" dirty="0" smtClean="0"/>
              <a:t> first </a:t>
            </a:r>
            <a:r>
              <a:rPr lang="nl-NL" sz="2000" dirty="0" err="1" smtClean="0"/>
              <a:t>two</a:t>
            </a:r>
            <a:r>
              <a:rPr lang="nl-NL" sz="2000" dirty="0" smtClean="0"/>
              <a:t> </a:t>
            </a:r>
            <a:r>
              <a:rPr lang="nl-NL" sz="2000" dirty="0" err="1" smtClean="0"/>
              <a:t>onion</a:t>
            </a:r>
            <a:r>
              <a:rPr lang="nl-NL" sz="2000" dirty="0" smtClean="0"/>
              <a:t> </a:t>
            </a:r>
            <a:r>
              <a:rPr lang="nl-NL" sz="2000" dirty="0" err="1" smtClean="0"/>
              <a:t>roles</a:t>
            </a:r>
            <a:r>
              <a:rPr lang="nl-NL" sz="2000" dirty="0" smtClean="0"/>
              <a:t> (basic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learning</a:t>
            </a:r>
            <a:r>
              <a:rPr lang="nl-NL" sz="2000" dirty="0" smtClean="0"/>
              <a:t> </a:t>
            </a:r>
            <a:r>
              <a:rPr lang="nl-NL" sz="2000" dirty="0" err="1" smtClean="0"/>
              <a:t>capability</a:t>
            </a:r>
            <a:r>
              <a:rPr lang="nl-NL" sz="2000" dirty="0" smtClean="0"/>
              <a:t>).</a:t>
            </a:r>
          </a:p>
          <a:p>
            <a:r>
              <a:rPr lang="nl-NL" sz="2000" dirty="0" smtClean="0"/>
              <a:t>A </a:t>
            </a:r>
            <a:r>
              <a:rPr lang="nl-NL" sz="2000" dirty="0" err="1" smtClean="0"/>
              <a:t>university</a:t>
            </a:r>
            <a:r>
              <a:rPr lang="nl-NL" sz="2000" dirty="0" smtClean="0"/>
              <a:t> master diploma </a:t>
            </a:r>
            <a:r>
              <a:rPr lang="nl-NL" sz="2000" dirty="0" err="1" smtClean="0"/>
              <a:t>should</a:t>
            </a:r>
            <a:r>
              <a:rPr lang="nl-NL" sz="2000" dirty="0" smtClean="0"/>
              <a:t> </a:t>
            </a:r>
            <a:r>
              <a:rPr lang="nl-NL" sz="2000" dirty="0" err="1" smtClean="0"/>
              <a:t>contain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a </a:t>
            </a:r>
            <a:r>
              <a:rPr lang="nl-NL" sz="2000" dirty="0" err="1" smtClean="0"/>
              <a:t>longer</a:t>
            </a:r>
            <a:r>
              <a:rPr lang="nl-NL" sz="2000" dirty="0" smtClean="0"/>
              <a:t> halftime </a:t>
            </a:r>
            <a:r>
              <a:rPr lang="nl-NL" sz="2000" dirty="0" err="1" smtClean="0"/>
              <a:t>than</a:t>
            </a:r>
            <a:r>
              <a:rPr lang="nl-NL" sz="2000" dirty="0" smtClean="0"/>
              <a:t> a professional diploma.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F</a:t>
            </a:r>
            <a:r>
              <a:rPr lang="nl-NL" dirty="0" smtClean="0"/>
              <a:t>. </a:t>
            </a:r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capabilities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0AD1-119F-0942-9BF0-25669868845B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447807"/>
            <a:ext cx="10012800" cy="45296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Define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b="1" dirty="0" err="1" smtClean="0"/>
              <a:t>onion</a:t>
            </a:r>
            <a:r>
              <a:rPr lang="nl-NL" sz="2000" dirty="0" smtClean="0"/>
              <a:t> (basic, </a:t>
            </a:r>
            <a:r>
              <a:rPr lang="nl-NL" sz="2000" dirty="0" err="1" smtClean="0"/>
              <a:t>learning</a:t>
            </a:r>
            <a:r>
              <a:rPr lang="nl-NL" sz="2000" dirty="0" smtClean="0"/>
              <a:t> </a:t>
            </a:r>
            <a:r>
              <a:rPr lang="nl-NL" sz="2000" dirty="0" err="1" smtClean="0"/>
              <a:t>capability</a:t>
            </a:r>
            <a:r>
              <a:rPr lang="nl-NL" sz="2000" dirty="0" smtClean="0"/>
              <a:t>, </a:t>
            </a:r>
            <a:r>
              <a:rPr lang="nl-NL" sz="2000" dirty="0" err="1" smtClean="0"/>
              <a:t>contextual</a:t>
            </a:r>
            <a:r>
              <a:rPr lang="nl-NL" sz="2000" dirty="0" smtClean="0"/>
              <a:t>, </a:t>
            </a:r>
            <a:r>
              <a:rPr lang="nl-NL" sz="2000" dirty="0" err="1" smtClean="0"/>
              <a:t>and</a:t>
            </a:r>
            <a:r>
              <a:rPr lang="nl-NL" sz="2000" dirty="0" smtClean="0"/>
              <a:t> market </a:t>
            </a:r>
            <a:r>
              <a:rPr lang="nl-NL" sz="2000" dirty="0" err="1" smtClean="0"/>
              <a:t>entrance</a:t>
            </a:r>
            <a:r>
              <a:rPr lang="nl-NL" sz="2000" dirty="0" smtClean="0"/>
              <a:t>) </a:t>
            </a:r>
            <a:r>
              <a:rPr lang="nl-NL" sz="2000" dirty="0" err="1" smtClean="0"/>
              <a:t>and</a:t>
            </a:r>
            <a:r>
              <a:rPr lang="nl-NL" sz="2000" dirty="0" smtClean="0"/>
              <a:t> make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core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learning</a:t>
            </a:r>
            <a:r>
              <a:rPr lang="nl-NL" sz="2000" dirty="0" smtClean="0"/>
              <a:t> </a:t>
            </a:r>
            <a:r>
              <a:rPr lang="nl-NL" sz="2000" dirty="0" err="1" smtClean="0"/>
              <a:t>capabilities</a:t>
            </a:r>
            <a:r>
              <a:rPr lang="nl-NL" sz="2000" dirty="0" smtClean="0"/>
              <a:t> part of first </a:t>
            </a:r>
            <a:r>
              <a:rPr lang="nl-NL" sz="2000" b="1" dirty="0" err="1" smtClean="0"/>
              <a:t>and</a:t>
            </a:r>
            <a:r>
              <a:rPr lang="nl-NL" sz="2000" dirty="0" smtClean="0"/>
              <a:t> later </a:t>
            </a:r>
            <a:r>
              <a:rPr lang="nl-NL" sz="2000" dirty="0" err="1" smtClean="0"/>
              <a:t>study</a:t>
            </a:r>
            <a:r>
              <a:rPr lang="nl-NL" sz="2000" dirty="0" smtClean="0"/>
              <a:t> </a:t>
            </a:r>
            <a:r>
              <a:rPr lang="nl-NL" sz="2000" dirty="0" err="1" smtClean="0"/>
              <a:t>years</a:t>
            </a:r>
            <a:r>
              <a:rPr lang="nl-NL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R</a:t>
            </a:r>
            <a:r>
              <a:rPr lang="nl-NL" sz="2000" dirty="0" err="1" smtClean="0"/>
              <a:t>egular</a:t>
            </a:r>
            <a:r>
              <a:rPr lang="nl-NL" sz="2000" b="1" dirty="0" smtClean="0"/>
              <a:t> </a:t>
            </a:r>
            <a:r>
              <a:rPr lang="nl-NL" sz="2000" b="1" dirty="0" smtClean="0"/>
              <a:t>re-</a:t>
            </a:r>
            <a:r>
              <a:rPr lang="nl-NL" sz="2000" b="1" dirty="0" err="1" smtClean="0"/>
              <a:t>certification</a:t>
            </a:r>
            <a:r>
              <a:rPr lang="nl-NL" sz="2000" b="1" dirty="0" smtClean="0"/>
              <a:t> </a:t>
            </a:r>
            <a:r>
              <a:rPr lang="nl-NL" sz="2000" dirty="0" smtClean="0"/>
              <a:t>is </a:t>
            </a:r>
            <a:r>
              <a:rPr lang="nl-NL" sz="2000" dirty="0" err="1" smtClean="0"/>
              <a:t>needed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contextual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entrance</a:t>
            </a:r>
            <a:r>
              <a:rPr lang="nl-NL" sz="2000" dirty="0" smtClean="0"/>
              <a:t> level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 (</a:t>
            </a:r>
            <a:r>
              <a:rPr lang="nl-NL" sz="2000" dirty="0" err="1" smtClean="0"/>
              <a:t>each</a:t>
            </a:r>
            <a:r>
              <a:rPr lang="nl-NL" sz="2000" dirty="0" smtClean="0"/>
              <a:t> 3-5 </a:t>
            </a:r>
            <a:r>
              <a:rPr lang="nl-NL" sz="2000" dirty="0" err="1" smtClean="0"/>
              <a:t>years</a:t>
            </a:r>
            <a:r>
              <a:rPr lang="nl-NL" sz="20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Consider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development of </a:t>
            </a:r>
            <a:r>
              <a:rPr lang="nl-NL" sz="2000" b="1" dirty="0" smtClean="0"/>
              <a:t>“</a:t>
            </a:r>
            <a:r>
              <a:rPr lang="nl-NL" sz="2000" b="1" dirty="0" err="1" smtClean="0"/>
              <a:t>citizen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science</a:t>
            </a:r>
            <a:r>
              <a:rPr lang="nl-NL" sz="2000" b="1" dirty="0" smtClean="0"/>
              <a:t>” </a:t>
            </a:r>
            <a:r>
              <a:rPr lang="nl-NL" sz="2000" dirty="0" smtClean="0"/>
              <a:t>as a means of </a:t>
            </a:r>
            <a:r>
              <a:rPr lang="nl-NL" sz="2000" dirty="0" err="1" smtClean="0"/>
              <a:t>certification</a:t>
            </a:r>
            <a:r>
              <a:rPr lang="nl-NL" sz="2000" dirty="0" smtClean="0"/>
              <a:t> </a:t>
            </a:r>
            <a:r>
              <a:rPr lang="nl-NL" sz="2000" dirty="0" err="1" smtClean="0"/>
              <a:t>besides</a:t>
            </a:r>
            <a:r>
              <a:rPr lang="nl-NL" sz="2000" dirty="0" smtClean="0"/>
              <a:t> </a:t>
            </a:r>
            <a:r>
              <a:rPr lang="nl-NL" sz="2000" dirty="0" smtClean="0"/>
              <a:t>of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regular</a:t>
            </a:r>
            <a:r>
              <a:rPr lang="nl-NL" sz="2000" dirty="0" smtClean="0"/>
              <a:t> programs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participation</a:t>
            </a:r>
            <a:r>
              <a:rPr lang="nl-NL" sz="2000" dirty="0" smtClean="0"/>
              <a:t> </a:t>
            </a:r>
            <a:r>
              <a:rPr lang="nl-NL" sz="2000" dirty="0" smtClean="0"/>
              <a:t>in e.g. </a:t>
            </a:r>
            <a:r>
              <a:rPr lang="nl-NL" sz="2000" dirty="0" smtClean="0">
                <a:hlinkClick r:id="rId2"/>
              </a:rPr>
              <a:t>www.openbadge.org</a:t>
            </a: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Define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courses </a:t>
            </a:r>
            <a:r>
              <a:rPr lang="nl-NL" sz="2000" dirty="0" err="1" smtClean="0"/>
              <a:t>and</a:t>
            </a:r>
            <a:r>
              <a:rPr lang="nl-NL" sz="2000" dirty="0" smtClean="0"/>
              <a:t> topics </a:t>
            </a:r>
            <a:r>
              <a:rPr lang="nl-NL" sz="2000" dirty="0" err="1" smtClean="0"/>
              <a:t>that</a:t>
            </a:r>
            <a:r>
              <a:rPr lang="nl-NL" sz="2000" dirty="0" smtClean="0"/>
              <a:t> fit </a:t>
            </a:r>
            <a:r>
              <a:rPr lang="nl-NL" sz="2000" dirty="0" err="1" smtClean="0"/>
              <a:t>under</a:t>
            </a:r>
            <a:r>
              <a:rPr lang="nl-NL" sz="2000" dirty="0" smtClean="0"/>
              <a:t> </a:t>
            </a:r>
            <a:r>
              <a:rPr lang="nl-NL" sz="2000" dirty="0" err="1" smtClean="0"/>
              <a:t>contextual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entrance</a:t>
            </a:r>
            <a:r>
              <a:rPr lang="nl-NL" sz="2000" dirty="0" smtClean="0"/>
              <a:t> level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b="1" dirty="0" err="1" smtClean="0"/>
              <a:t>implement</a:t>
            </a:r>
            <a:r>
              <a:rPr lang="nl-NL" sz="2000" b="1" dirty="0" smtClean="0"/>
              <a:t> </a:t>
            </a:r>
            <a:r>
              <a:rPr lang="nl-NL" sz="2000" b="1" dirty="0" smtClean="0"/>
              <a:t>EER Art </a:t>
            </a:r>
            <a:r>
              <a:rPr lang="nl-NL" sz="2000" b="1" dirty="0" smtClean="0"/>
              <a:t>4.8</a:t>
            </a:r>
            <a:r>
              <a:rPr lang="nl-NL" sz="20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Courses have half-</a:t>
            </a:r>
            <a:r>
              <a:rPr lang="nl-NL" sz="2000" dirty="0" err="1" smtClean="0"/>
              <a:t>lifes</a:t>
            </a:r>
            <a:r>
              <a:rPr lang="nl-NL" sz="2000" dirty="0" smtClean="0"/>
              <a:t> as well </a:t>
            </a:r>
            <a:r>
              <a:rPr lang="nl-NL" sz="2000" dirty="0" smtClean="0">
                <a:sym typeface="Wingdings"/>
              </a:rPr>
              <a:t> </a:t>
            </a:r>
            <a:r>
              <a:rPr lang="nl-NL" sz="2000" dirty="0" err="1" smtClean="0">
                <a:sym typeface="Wingdings"/>
              </a:rPr>
              <a:t>N</a:t>
            </a:r>
            <a:r>
              <a:rPr lang="nl-NL" sz="2000" dirty="0" err="1" smtClean="0"/>
              <a:t>eed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smtClean="0"/>
              <a:t>course maintenance budgets; </a:t>
            </a:r>
            <a:r>
              <a:rPr lang="nl-NL" sz="2000" b="1" dirty="0" err="1" smtClean="0"/>
              <a:t>an</a:t>
            </a:r>
            <a:r>
              <a:rPr lang="nl-NL" sz="2000" b="1" dirty="0" smtClean="0"/>
              <a:t> obsolete course </a:t>
            </a:r>
            <a:r>
              <a:rPr lang="nl-NL" sz="2000" b="1" dirty="0" err="1" smtClean="0"/>
              <a:t>should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not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be</a:t>
            </a:r>
            <a:r>
              <a:rPr lang="nl-NL" sz="2000" b="1" dirty="0" smtClean="0"/>
              <a:t> part of </a:t>
            </a:r>
            <a:r>
              <a:rPr lang="nl-NL" sz="2000" b="1" dirty="0" err="1" smtClean="0"/>
              <a:t>the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testing</a:t>
            </a:r>
            <a:r>
              <a:rPr lang="nl-NL" sz="2000" b="1" dirty="0" smtClean="0"/>
              <a:t> program</a:t>
            </a:r>
            <a:r>
              <a:rPr lang="nl-NL" sz="2000" dirty="0" smtClean="0"/>
              <a:t>.</a:t>
            </a:r>
          </a:p>
          <a:p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Summary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discussion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8A1D-24D0-EC4D-AFAD-3E095EDBBC23}" type="datetime1">
              <a:rPr lang="nl-NL" smtClean="0"/>
              <a:t>07-07-17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Fons Wijnhoven Universiteit Twente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A2D2-4636-F546-933A-CC9C325C047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2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9EF05BB6-24EE-6446-9301-DC25C63B19C7}" vid="{3A182309-00D5-B041-B2F1-1AF25E3F677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utwente huisstijl</Template>
  <TotalTime>8733</TotalTime>
  <Words>733</Words>
  <Application>Microsoft Macintosh PowerPoint</Application>
  <PresentationFormat>Breedbeeld</PresentationFormat>
  <Paragraphs>99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 Narrow</vt:lpstr>
      <vt:lpstr>Calibri</vt:lpstr>
      <vt:lpstr>Wingdings</vt:lpstr>
      <vt:lpstr>Arial</vt:lpstr>
      <vt:lpstr>UT_NL 16-9 new</vt:lpstr>
      <vt:lpstr>Coping with declining half-lifes of knowledge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decline half-lifes of knowledge</dc:title>
  <dc:creator>Fons Wijnhoven</dc:creator>
  <cp:lastModifiedBy>Fons Wijnhoven</cp:lastModifiedBy>
  <cp:revision>37</cp:revision>
  <cp:lastPrinted>2017-07-06T11:14:11Z</cp:lastPrinted>
  <dcterms:created xsi:type="dcterms:W3CDTF">2017-06-12T14:33:07Z</dcterms:created>
  <dcterms:modified xsi:type="dcterms:W3CDTF">2017-07-07T14:21:34Z</dcterms:modified>
</cp:coreProperties>
</file>