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959" r:id="rId5"/>
    <p:sldMasterId id="2147483823" r:id="rId6"/>
    <p:sldMasterId id="2147483853" r:id="rId7"/>
    <p:sldMasterId id="2147483876" r:id="rId8"/>
    <p:sldMasterId id="2147483901" r:id="rId9"/>
    <p:sldMasterId id="2147483928" r:id="rId10"/>
    <p:sldMasterId id="2147483952" r:id="rId11"/>
    <p:sldMasterId id="2147483978" r:id="rId12"/>
  </p:sldMasterIdLst>
  <p:notesMasterIdLst>
    <p:notesMasterId r:id="rId24"/>
  </p:notesMasterIdLst>
  <p:handoutMasterIdLst>
    <p:handoutMasterId r:id="rId25"/>
  </p:handoutMasterIdLst>
  <p:sldIdLst>
    <p:sldId id="371" r:id="rId13"/>
    <p:sldId id="459" r:id="rId14"/>
    <p:sldId id="469" r:id="rId15"/>
    <p:sldId id="460" r:id="rId16"/>
    <p:sldId id="461" r:id="rId17"/>
    <p:sldId id="462" r:id="rId18"/>
    <p:sldId id="465" r:id="rId19"/>
    <p:sldId id="466" r:id="rId20"/>
    <p:sldId id="467" r:id="rId21"/>
    <p:sldId id="470" r:id="rId22"/>
    <p:sldId id="312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E786DE-4E8F-30B6-4D93-0B6F7C06D58A}" name="Omari, Saloa (UT-MC)" initials="" userId="S::s.omari@utwente.nl::876834d6-3a69-4e87-8ebb-54ee1af09f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328"/>
    <a:srgbClr val="000000"/>
    <a:srgbClr val="59595B"/>
    <a:srgbClr val="F0F0F0"/>
    <a:srgbClr val="939598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20" autoAdjust="0"/>
  </p:normalViewPr>
  <p:slideViewPr>
    <p:cSldViewPr snapToGrid="0">
      <p:cViewPr varScale="1">
        <p:scale>
          <a:sx n="95" d="100"/>
          <a:sy n="95" d="100"/>
        </p:scale>
        <p:origin x="11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5928AB-FB45-41B6-B767-6E1FCD9592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26F71-6231-44FB-B6F9-3F3800C944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7CBE-E149-4CA6-8DBA-76B57A4422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8812E-8804-4DAE-A81E-98036292BE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76627-61FB-497E-81F6-FC5F7D1B8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87E6D-93D8-415D-8B98-2E560EE5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93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82885-60A0-4ED9-9875-2ADCB14366D7}" type="datetimeFigureOut">
              <a:rPr lang="nl-NL" smtClean="0"/>
              <a:t>16-9-2024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7BD68-236E-4252-AE96-8951DFACD8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59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3</a:t>
            </a:r>
            <a:r>
              <a:rPr lang="en-US" dirty="0"/>
              <a:t> is how often I run weekly.</a:t>
            </a:r>
            <a:r>
              <a:rPr lang="en-US" b="1" dirty="0"/>
              <a:t>5:30</a:t>
            </a:r>
            <a:r>
              <a:rPr lang="en-US" dirty="0"/>
              <a:t> is the time in the morning I wake up to make this happen.</a:t>
            </a:r>
            <a:r>
              <a:rPr lang="en-US" b="1" dirty="0"/>
              <a:t>8</a:t>
            </a:r>
            <a:r>
              <a:rPr lang="en-US" dirty="0"/>
              <a:t> is the age of my child.</a:t>
            </a:r>
            <a:r>
              <a:rPr lang="en-US" b="1" dirty="0"/>
              <a:t>95</a:t>
            </a:r>
            <a:r>
              <a:rPr lang="en-US" dirty="0"/>
              <a:t> is the number of days I worked at a bilingual Dutch school as a mathematics teacher.</a:t>
            </a:r>
            <a:r>
              <a:rPr lang="en-US" b="1" dirty="0"/>
              <a:t>443</a:t>
            </a:r>
            <a:r>
              <a:rPr lang="en-US" dirty="0"/>
              <a:t> is the total citation count I have on Google Scholar.</a:t>
            </a:r>
            <a:r>
              <a:rPr lang="en-US" b="1" dirty="0"/>
              <a:t>3200</a:t>
            </a:r>
            <a:r>
              <a:rPr lang="en-US" dirty="0"/>
              <a:t> is the distance in kilometers from my house to my parents’.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14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what do all these numbers mean? How do we use and interpret them? </a:t>
            </a:r>
            <a:br>
              <a:rPr lang="en-US" dirty="0"/>
            </a:br>
            <a:r>
              <a:rPr lang="en-US" dirty="0"/>
              <a:t>It's not just about collecting numbers; it’s about making sense of them. </a:t>
            </a:r>
            <a:br>
              <a:rPr lang="en-US" dirty="0"/>
            </a:br>
            <a:r>
              <a:rPr lang="en-US" dirty="0"/>
              <a:t>Whether it’s personal or professional, numbers tell a story, but they only become truly valuable when we extract insights from them.</a:t>
            </a:r>
          </a:p>
          <a:p>
            <a:r>
              <a:rPr lang="en-US" dirty="0"/>
              <a:t>When we look at data from students' learning, the numbers themselves are just the starting point. </a:t>
            </a:r>
          </a:p>
          <a:p>
            <a:r>
              <a:rPr lang="en-US" dirty="0"/>
              <a:t>The real value lies in how we interpret these numbers to improve learning outcomes. </a:t>
            </a:r>
          </a:p>
          <a:p>
            <a:r>
              <a:rPr lang="en-US" dirty="0"/>
              <a:t>Learning analytics helps us identify areas where students might need more support, and tailor educational experiences to each individual’s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04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Fulya Kula, </a:t>
            </a:r>
            <a:br>
              <a:rPr lang="en-US" dirty="0"/>
            </a:br>
            <a:r>
              <a:rPr lang="en-US" dirty="0"/>
              <a:t>I am an assistant professor at the Applied Mathematics Department within the MAST group with my research interest in the didactics of mathematics at higher education. </a:t>
            </a:r>
            <a:br>
              <a:rPr lang="en-US" dirty="0"/>
            </a:br>
            <a:r>
              <a:rPr lang="en-US" dirty="0"/>
              <a:t>Today I will guide you through the Bridging course, which is a totally online course that aims to support first year students in guiding their mathematical transition from high school. I will also inform briefly how the course uses learning analytics to give personalized feedback to students and a class overview to teachers. My aim in this presentation is to look for feedback and collaborations.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54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to think and tell things in order, here is how this course evolved. </a:t>
            </a:r>
            <a:br>
              <a:rPr lang="en-US" dirty="0"/>
            </a:br>
            <a:r>
              <a:rPr lang="en-US" dirty="0"/>
              <a:t>Firstly, as a teacher, I was aware about students' obstacles, I think many of you would recognize this problem, regardless of the level you are teaching, dare I say.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Then I found myself struggling to refer to the preliminary knowledge while I had limited time to teach mathematics but without the preliminary knowledge , I cannot build on anything and therefore cannot go beyond remote learning. Whose responsibility is this?  and what could I do to help students?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With the help of the module team, I was given 4 hours to help students, </a:t>
            </a:r>
            <a:br>
              <a:rPr lang="en-US" dirty="0"/>
            </a:br>
            <a:r>
              <a:rPr lang="en-US" dirty="0"/>
              <a:t>I prepared a 4-hour workshop with the aim of closing this gap.</a:t>
            </a:r>
          </a:p>
          <a:p>
            <a:r>
              <a:rPr lang="en-US" dirty="0"/>
              <a:t>Since the materials I prepared for the workshop were not exceeding 4 hours, I directed the students to various instructive videos.</a:t>
            </a:r>
          </a:p>
          <a:p>
            <a:r>
              <a:rPr lang="en-US" dirty="0"/>
              <a:t>They didn’t watch the videos.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Then I thought, what if I had all these material collected in a platform and there were the call from the 4TU.CEE for innovative projects using learning analytics.</a:t>
            </a:r>
            <a:br>
              <a:rPr lang="en-US" dirty="0"/>
            </a:br>
            <a:r>
              <a:rPr lang="en-US" dirty="0"/>
              <a:t>The Bridging course came into being thanks to the support of this source.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an online course on the learning management system </a:t>
            </a:r>
            <a:r>
              <a:rPr lang="en-US" b="1" dirty="0"/>
              <a:t>Canvas</a:t>
            </a:r>
            <a:r>
              <a:rPr lang="en-US" dirty="0"/>
              <a:t> and it allows students to follow this in their own pace and time.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 wrote here in subscript 1 because last September was the first iteration of this course. </a:t>
            </a:r>
            <a:br>
              <a:rPr lang="en-US" dirty="0"/>
            </a:br>
            <a:r>
              <a:rPr lang="en-US" dirty="0"/>
              <a:t>At the moment this course is implemented to first year students in various faculties and departments.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Future is yet to come. I am very interested to see the results after the second iteration. </a:t>
            </a:r>
          </a:p>
          <a:p>
            <a:br>
              <a:rPr lang="en-US" dirty="0"/>
            </a:br>
            <a:br>
              <a:rPr lang="en-US" dirty="0"/>
            </a:b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788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31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680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7BD68-236E-4252-AE96-8951DFACD89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3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with image fu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B26CFC-DD8F-413E-8D8F-ECDE90506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351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ack #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iversumZwart slow loop">
            <a:hlinkClick r:id="" action="ppaction://media"/>
            <a:extLst>
              <a:ext uri="{FF2B5EF4-FFF2-40B4-BE49-F238E27FC236}">
                <a16:creationId xmlns:a16="http://schemas.microsoft.com/office/drawing/2014/main" id="{A5B4BBAE-2630-47FC-B95C-5BE3F173186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533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7B42C4-430F-4C9B-A8A9-98F854EBC82D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35315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media"/>
            <a:extLst>
              <a:ext uri="{FF2B5EF4-FFF2-40B4-BE49-F238E27FC236}">
                <a16:creationId xmlns:a16="http://schemas.microsoft.com/office/drawing/2014/main" id="{D8CD8FD4-42F5-4228-BBAC-B5B0238F0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47608"/>
          <a:stretch>
            <a:fillRect/>
          </a:stretch>
        </p:blipFill>
        <p:spPr>
          <a:xfrm>
            <a:off x="6378001" y="0"/>
            <a:ext cx="5814581" cy="6858000"/>
          </a:xfrm>
          <a:custGeom>
            <a:avLst/>
            <a:gdLst>
              <a:gd name="connsiteX0" fmla="*/ 0 w 5814581"/>
              <a:gd name="connsiteY0" fmla="*/ 0 h 6858000"/>
              <a:gd name="connsiteX1" fmla="*/ 5814581 w 5814581"/>
              <a:gd name="connsiteY1" fmla="*/ 0 h 6858000"/>
              <a:gd name="connsiteX2" fmla="*/ 5814581 w 5814581"/>
              <a:gd name="connsiteY2" fmla="*/ 6858000 h 6858000"/>
              <a:gd name="connsiteX3" fmla="*/ 0 w 58145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4581" h="6858000">
                <a:moveTo>
                  <a:pt x="0" y="0"/>
                </a:moveTo>
                <a:lnTo>
                  <a:pt x="5814581" y="0"/>
                </a:lnTo>
                <a:lnTo>
                  <a:pt x="581458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7A8D25C-0FAC-4D82-AB1C-939EFBD51801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3285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#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" action="ppaction://media"/>
            <a:extLst>
              <a:ext uri="{FF2B5EF4-FFF2-40B4-BE49-F238E27FC236}">
                <a16:creationId xmlns:a16="http://schemas.microsoft.com/office/drawing/2014/main" id="{0238D2A0-DB3C-4C7B-BFFC-C9389AD6D13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2281"/>
          <a:stretch>
            <a:fillRect/>
          </a:stretch>
        </p:blipFill>
        <p:spPr>
          <a:xfrm>
            <a:off x="6374054" y="0"/>
            <a:ext cx="5817946" cy="6858000"/>
          </a:xfrm>
          <a:custGeom>
            <a:avLst/>
            <a:gdLst>
              <a:gd name="connsiteX0" fmla="*/ 0 w 5817946"/>
              <a:gd name="connsiteY0" fmla="*/ 0 h 6858000"/>
              <a:gd name="connsiteX1" fmla="*/ 5817946 w 5817946"/>
              <a:gd name="connsiteY1" fmla="*/ 0 h 6858000"/>
              <a:gd name="connsiteX2" fmla="*/ 5817946 w 5817946"/>
              <a:gd name="connsiteY2" fmla="*/ 6858000 h 6858000"/>
              <a:gd name="connsiteX3" fmla="*/ 0 w 58179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7946" h="6858000">
                <a:moveTo>
                  <a:pt x="0" y="0"/>
                </a:moveTo>
                <a:lnTo>
                  <a:pt x="5817946" y="0"/>
                </a:lnTo>
                <a:lnTo>
                  <a:pt x="581794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96F6254-901B-4F80-B3ED-3890E0D82CFB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13975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C64EBF-DA96-4D09-B6A0-839B57073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383" y="755998"/>
            <a:ext cx="4516092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Tekst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4000" y="755999"/>
            <a:ext cx="523721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257728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F4EE8F-F2A7-4157-BF05-F800ACCB3B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383" y="755998"/>
            <a:ext cx="4516092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Tekst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4000" y="755999"/>
            <a:ext cx="523721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01330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854F08-E09D-43C4-93DA-C8C47BBB1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383" y="755998"/>
            <a:ext cx="4516092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Tekst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4000" y="755999"/>
            <a:ext cx="523721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549046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EC462-1631-40E8-B0D5-89831A4613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587DDDD-DBF8-4307-9F46-3189076B1E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26B359A-ACE1-438C-842E-0AD778A5BC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 anchor="b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52839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F1681-82CD-4EAF-83C7-52708EF47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C8685BA-749B-4E69-9ED0-2B395E8AE1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C4176D-6512-4994-8E8D-2D32A25655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73029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853F-5114-4150-8985-629770C18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CDC7C8E-A2EE-4B12-9D11-4A9C62FEFD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2A28D3-3B72-4C61-8367-D3BF0CF8FF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31284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grey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CE5D35A-252D-4E52-B59E-887EA3B805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725E1A9-F5F3-4DFB-833B-43237D6CD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 anchor="b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0227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4656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black picture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8595740-23EA-4A7F-99CE-69F6FD2505E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4EEF054-662C-4787-A87A-4951A0016B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EDA23A-69F6-474A-A6FD-A25F98AF77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84EE5F-6C4B-413E-B0DD-8A2CBA80FD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798688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or Chapter dark-grey picture right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782213A-5203-4F9B-A874-7C6B03F260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47F2CA-4D89-4F30-8416-98E6006056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A9EAC9-CBFD-4B5C-8FE6-28D45CE9FA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F4DE129-7BC9-481F-8B33-0063CF0D95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16503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5BD0-C32D-4D2D-9F81-F5B4B6D0A7F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6000" y="2124000"/>
            <a:ext cx="11052000" cy="374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2996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3E122A-64FC-4F53-9E99-15779721305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6000" y="2124000"/>
            <a:ext cx="11052000" cy="37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284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999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2A2BD9-4896-4077-8A03-F1BC1549C1F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6000" y="2124000"/>
            <a:ext cx="11052000" cy="37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957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8186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237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999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06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2 text columns and picture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BFD0F-6B49-48DF-92B3-F4D5EED86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2483997"/>
            <a:ext cx="4577425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1192838-A27A-42A6-9CBC-01ED70E20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8000" y="2483997"/>
            <a:ext cx="45792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1745998"/>
            <a:ext cx="10201199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0201199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31979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2 text columns and pictur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5388F-93AE-4259-9994-223454528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2483997"/>
            <a:ext cx="4577425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1192838-A27A-42A6-9CBC-01ED70E20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8000" y="2483997"/>
            <a:ext cx="45792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1745998"/>
            <a:ext cx="10201199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0201199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63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 ful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DE169-F6EA-4730-84DD-DF2C98144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051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2 text columns and picture blue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BA5F046-D55E-4D3A-8D9D-68D237FB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2483997"/>
            <a:ext cx="4577425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1192838-A27A-42A6-9CBC-01ED70E20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8000" y="2483997"/>
            <a:ext cx="45792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1745998"/>
            <a:ext cx="10201199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0201199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4751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dark-grey with image full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5328C5-1A3D-45BA-BB8D-438E09FA4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83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s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854F08-E09D-43C4-93DA-C8C47BBB1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383" y="755998"/>
            <a:ext cx="4516092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Tekst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4000" y="755999"/>
            <a:ext cx="523721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2754853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ing or Chapter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6853F-5114-4150-8985-629770C189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CDC7C8E-A2EE-4B12-9D11-4A9C62FEFD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601" y="3092149"/>
            <a:ext cx="487800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2A28D3-3B72-4C61-8367-D3BF0CF8FF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601" y="2010778"/>
            <a:ext cx="4878000" cy="972000"/>
          </a:xfrm>
        </p:spPr>
        <p:txBody>
          <a:bodyPr anchor="b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27E718-AB76-41A3-AB05-76B47C2E6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2507102"/>
            <a:ext cx="489952" cy="426900"/>
          </a:xfrm>
        </p:spPr>
        <p:txBody>
          <a:bodyPr tIns="108000"/>
          <a:lstStyle>
            <a:lvl1pPr marL="0" indent="0">
              <a:lnSpc>
                <a:spcPct val="100000"/>
              </a:lnSpc>
              <a:buFontTx/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868037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ubtitle text column and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A029DF7-0697-4FDB-B053-4D5258DE8F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4pPr>
              <a:spcBef>
                <a:spcPts val="2000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950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video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999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2C575653-961B-4ECF-8634-7F69D4D7F5BE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304000" y="2124000"/>
            <a:ext cx="7656000" cy="3978000"/>
          </a:xfrm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7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ubtitle text column and picture right wide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56BF6F3-6E66-485D-A465-0E94226206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48000" y="0"/>
            <a:ext cx="824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2700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2700000" cy="756000"/>
          </a:xfrm>
        </p:spPr>
        <p:txBody>
          <a:bodyPr anchor="t"/>
          <a:lstStyle>
            <a:lvl1pPr algn="l">
              <a:lnSpc>
                <a:spcPts val="3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950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ubtitle text column and picture righ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56BF6F3-6E66-485D-A465-0E94226206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2237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ubtitle text column and tree pictures righ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5BB7299-E43B-4887-B7AB-E0EEC2F1AF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000" y="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65C82EE-BAB0-4895-BD11-A7C5EC1518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2286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589C669-C739-4FE2-A258-D242C4C1AC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4000" y="4572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5931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1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-grey with image full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5328C5-1A3D-45BA-BB8D-438E09FA4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7990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subtitle text column and picture right 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D261289-4307-4AB1-BA5F-97F18882D0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385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tree pictures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E6E18C3-B18C-4259-BE5E-9992831168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000" y="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70D65982-D398-43E3-90F7-CEE79989B5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2286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98F7AC7-6059-4E83-B969-AFC459700F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4000" y="4572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4pPr>
              <a:spcBef>
                <a:spcPts val="2000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4B93F48-E543-4E2A-836A-F0358B85E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2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tree pictures righ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0FD15DA-3BE8-47D2-96E2-19374E513E8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000" y="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486728F-362C-4E02-A94F-12738979020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2286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BE66C64-9272-4FD8-9E61-381CA0D1C6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4000" y="4572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131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tree pictures righ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5BB7299-E43B-4887-B7AB-E0EEC2F1AF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4000" y="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65C82EE-BAB0-4895-BD11-A7C5EC15180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000" y="2286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589C669-C739-4FE2-A258-D242C4C1AC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4000" y="4572000"/>
            <a:ext cx="4068000" cy="228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1686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wo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A029DF7-0697-4FDB-B053-4D5258DE8F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6000" y="2483997"/>
            <a:ext cx="5427001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1745998"/>
            <a:ext cx="11051999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1999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B904D424-F312-42E5-B5A3-8F8DD3B05F9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0999" y="2483997"/>
            <a:ext cx="5426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88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wo picture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1105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E340821-A047-490E-BAF7-4F3868F7EB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6000" y="2483997"/>
            <a:ext cx="5427001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968BA15-1A2D-4DC8-88C1-AE340AD81A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0999" y="2483997"/>
            <a:ext cx="5426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3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wo pictures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1105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E340821-A047-490E-BAF7-4F3868F7EB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6000" y="2483997"/>
            <a:ext cx="5427001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968BA15-1A2D-4DC8-88C1-AE340AD81A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0999" y="2483997"/>
            <a:ext cx="5426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12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A029DF7-0697-4FDB-B053-4D5258DE8F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6001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1745998"/>
            <a:ext cx="11051999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1999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B904D424-F312-42E5-B5A3-8F8DD3B05F9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06000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27566EC-0A78-4984-9F77-67D3486704C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56001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61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hree picture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1105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0D74F6A-2615-476E-AC1F-19E04356FB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6001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28812AD-D596-454C-9B7F-43B25290DA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06000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FB89E14B-5832-4E5F-AF7E-52A87D706E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56001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64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and three pictures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1105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F59E21A-4AF8-4AC8-8219-86AF3F077E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6001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8E6C37B-B244-41A5-801F-6362B53806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06000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E8B9B13-5913-43D9-8CF3-E61AC4BC3C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56001" y="2483997"/>
            <a:ext cx="3551999" cy="3456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1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with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898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487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 le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DAFBA46-EEC7-4052-9FA2-B8181C724B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54800" y="0"/>
            <a:ext cx="69372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E813E56-EED2-40BB-8944-270EADCEF53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2" y="0"/>
            <a:ext cx="52560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0EBA4A4-BF0A-43A4-8D3D-EB264C3F68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54800" y="3427200"/>
            <a:ext cx="69372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D34A1E8D-3EB1-4F28-B551-F58E076020E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7200"/>
            <a:ext cx="52560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563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DAFBA46-EEC7-4052-9FA2-B8181C724B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" y="0"/>
            <a:ext cx="60840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E813E56-EED2-40BB-8944-270EADCEF53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83998" y="0"/>
            <a:ext cx="6108002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0EBA4A4-BF0A-43A4-8D3D-EB264C3F68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27200"/>
            <a:ext cx="60840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D34A1E8D-3EB1-4F28-B551-F58E076020E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84000" y="3427200"/>
            <a:ext cx="6108000" cy="34308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2549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6FAFE8B0-0239-4281-A522-797E8CD2B961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304000" y="2124000"/>
            <a:ext cx="7656000" cy="3978000"/>
          </a:xfrm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3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video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E3BA7EF1-9E25-47B8-B50C-58DA6008E799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304000" y="2124000"/>
            <a:ext cx="7656000" cy="3978000"/>
          </a:xfrm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713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pictur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A029DF7-0697-4FDB-B053-4D5258DE8F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4pPr>
              <a:spcBef>
                <a:spcPts val="2000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691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picture right 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D261289-4307-4AB1-BA5F-97F18882D0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6153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picture right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56BF6F3-6E66-485D-A465-0E94226206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4572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13F7D-7E1E-45AD-9776-952BBB540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1" y="1745998"/>
            <a:ext cx="4572000" cy="540000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457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183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picture right wide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56BF6F3-6E66-485D-A465-0E94226206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48000" y="0"/>
            <a:ext cx="824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2700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2700000" cy="756000"/>
          </a:xfrm>
        </p:spPr>
        <p:txBody>
          <a:bodyPr anchor="t"/>
          <a:lstStyle>
            <a:lvl1pPr algn="l">
              <a:lnSpc>
                <a:spcPts val="3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6609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picture right w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A029DF7-0697-4FDB-B053-4D5258DE8F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48000" y="0"/>
            <a:ext cx="824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2700000" cy="2952002"/>
          </a:xfrm>
        </p:spPr>
        <p:txBody>
          <a:bodyPr/>
          <a:lstStyle>
            <a:lvl1pPr>
              <a:spcBef>
                <a:spcPts val="2000"/>
              </a:spcBef>
              <a:defRPr/>
            </a:lvl1pPr>
            <a:lvl4pPr>
              <a:spcBef>
                <a:spcPts val="2000"/>
              </a:spcBef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2700000" cy="756000"/>
          </a:xfrm>
        </p:spPr>
        <p:txBody>
          <a:bodyPr anchor="t"/>
          <a:lstStyle>
            <a:lvl1pPr algn="l">
              <a:lnSpc>
                <a:spcPts val="3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regel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79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 righ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711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ubtitle text column and picture right wid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D261289-4307-4AB1-BA5F-97F18882D0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48000" y="0"/>
            <a:ext cx="824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5A529-C2C2-480A-BC34-25F45978E6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1" y="2483997"/>
            <a:ext cx="2700000" cy="2952002"/>
          </a:xfrm>
        </p:spPr>
        <p:txBody>
          <a:bodyPr/>
          <a:lstStyle>
            <a:lvl1pPr>
              <a:spcBef>
                <a:spcPts val="20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spcBef>
                <a:spcPts val="2000"/>
              </a:spcBef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1" y="755999"/>
            <a:ext cx="2700000" cy="756000"/>
          </a:xfrm>
        </p:spPr>
        <p:txBody>
          <a:bodyPr anchor="t"/>
          <a:lstStyle>
            <a:lvl1pPr algn="l">
              <a:lnSpc>
                <a:spcPts val="3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6814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6FAFE8B0-0239-4281-A522-797E8CD2B961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304000" y="2124000"/>
            <a:ext cx="7656000" cy="3978000"/>
          </a:xfrm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42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video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E3BA7EF1-9E25-47B8-B50C-58DA6008E799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304000" y="2124000"/>
            <a:ext cx="7656000" cy="3978000"/>
          </a:xfrm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8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video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29215A-A3AF-4036-AB1D-81A1281D41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999" y="755999"/>
            <a:ext cx="1105200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2C575653-961B-4ECF-8634-7F69D4D7F5BE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2304000" y="2124000"/>
            <a:ext cx="7656000" cy="3978000"/>
          </a:xfrm>
        </p:spPr>
        <p:txBody>
          <a:bodyPr tIns="108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7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hite with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iversumWit slow loop_1">
            <a:hlinkClick r:id="" action="ppaction://media"/>
            <a:extLst>
              <a:ext uri="{FF2B5EF4-FFF2-40B4-BE49-F238E27FC236}">
                <a16:creationId xmlns:a16="http://schemas.microsoft.com/office/drawing/2014/main" id="{E2DDDE18-55F3-4C9C-92D3-156E4BA7891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3132000"/>
            <a:ext cx="5435250" cy="111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  <a:br>
              <a:rPr lang="en-US"/>
            </a:br>
            <a:r>
              <a:rPr lang="en-US"/>
              <a:t>Faculty	/ Department </a:t>
            </a:r>
            <a:br>
              <a:rPr lang="en-US"/>
            </a:br>
            <a:r>
              <a:rPr lang="en-US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5A6904C-8433-470E-AA2E-D6EDC945E16E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19073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black with 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telSlide-Zwart-02">
            <a:hlinkClick r:id="" action="ppaction://media"/>
            <a:extLst>
              <a:ext uri="{FF2B5EF4-FFF2-40B4-BE49-F238E27FC236}">
                <a16:creationId xmlns:a16="http://schemas.microsoft.com/office/drawing/2014/main" id="{3FFCAD3A-CE81-47AF-B3E8-501583BF59B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654BB1-9854-475A-A7D8-5376F0C257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3132000"/>
            <a:ext cx="5435250" cy="111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0E03D01-8A3A-4B1E-814B-BDE053F093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  <a:br>
              <a:rPr lang="en-US"/>
            </a:br>
            <a:r>
              <a:rPr lang="en-US"/>
              <a:t>Faculty	/ Department </a:t>
            </a:r>
            <a:br>
              <a:rPr lang="en-US"/>
            </a:br>
            <a:r>
              <a:rPr lang="en-US"/>
              <a:t>Mail address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5828224-059E-4E26-BD83-DAC159E1F253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333815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ith picture full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F53D3-821D-49BE-80CC-D220C7D0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111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  <a:br>
              <a:rPr lang="en-US"/>
            </a:br>
            <a:r>
              <a:rPr lang="en-US"/>
              <a:t>Faculty	/ Department </a:t>
            </a:r>
            <a:br>
              <a:rPr lang="en-US"/>
            </a:br>
            <a:r>
              <a:rPr lang="en-US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32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ith picture full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C91B8D-134A-4193-BBDD-96B51BBA8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111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  <a:br>
              <a:rPr lang="en-US"/>
            </a:br>
            <a:r>
              <a:rPr lang="en-US"/>
              <a:t>Faculty	/ Department </a:t>
            </a:r>
            <a:br>
              <a:rPr lang="en-US"/>
            </a:br>
            <a:r>
              <a:rPr lang="en-US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6033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nfo with picture full dark-gre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85FE3-8AD2-44B8-9821-2A495C9EC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3132000"/>
            <a:ext cx="5435250" cy="1116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5616000"/>
            <a:ext cx="5435250" cy="8640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1800" b="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  <a:br>
              <a:rPr lang="en-US"/>
            </a:br>
            <a:r>
              <a:rPr lang="en-US"/>
              <a:t>Faculty	/ Department </a:t>
            </a:r>
            <a:br>
              <a:rPr lang="en-US"/>
            </a:br>
            <a:r>
              <a:rPr lang="en-US"/>
              <a:t>Mail address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746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 userDrawn="1"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 userDrawn="1"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 userDrawn="1"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 userDrawn="1"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3" name="Oval 12"/>
          <p:cNvSpPr/>
          <p:nvPr userDrawn="1"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4" name="Oval 13"/>
          <p:cNvSpPr/>
          <p:nvPr userDrawn="1"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5" name="Oval 14"/>
          <p:cNvSpPr/>
          <p:nvPr userDrawn="1"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6" name="Oval 15"/>
          <p:cNvSpPr/>
          <p:nvPr userDrawn="1"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11184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-grey with image right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8B30C1-42C0-49A8-9A72-1CDA9DE3E5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  <a:noFill/>
        </p:spPr>
        <p:txBody>
          <a:bodyPr tIns="72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3403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 userDrawn="1"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 userDrawn="1"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 userDrawn="1"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 userDrawn="1"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3" name="Oval 12"/>
          <p:cNvSpPr/>
          <p:nvPr userDrawn="1"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4" name="Oval 13"/>
          <p:cNvSpPr/>
          <p:nvPr userDrawn="1"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5" name="Oval 14"/>
          <p:cNvSpPr/>
          <p:nvPr userDrawn="1"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6" name="Oval 15"/>
          <p:cNvSpPr/>
          <p:nvPr userDrawn="1"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  <a:endParaRPr lang="nl-NL" sz="135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4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s dark-grey">
    <p:bg>
      <p:bgPr>
        <a:solidFill>
          <a:srgbClr val="1E23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854F08-E09D-43C4-93DA-C8C47BBB1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755999"/>
            <a:ext cx="5435250" cy="972000"/>
          </a:xfrm>
        </p:spPr>
        <p:txBody>
          <a:bodyPr anchor="t"/>
          <a:lstStyle>
            <a:lvl1pPr algn="l">
              <a:lnSpc>
                <a:spcPts val="39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 algn="r"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76F85B-DDA2-45F5-B69F-D4602ACFEA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5383" y="755998"/>
            <a:ext cx="4516092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Tekst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16AF036-6112-4361-9813-A1037B4996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4000" y="755999"/>
            <a:ext cx="523721" cy="467999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41943592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Body </a:t>
            </a:r>
            <a:r>
              <a:rPr lang="en-US" err="1"/>
              <a:t>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5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8582243" y="3529185"/>
            <a:ext cx="1315367" cy="1303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0124430" y="3030471"/>
            <a:ext cx="1070865" cy="106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6534388" y="1219821"/>
            <a:ext cx="2462975" cy="24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iversumWit slow loop_1">
            <a:hlinkClick r:id="" action="ppaction://media"/>
            <a:extLst>
              <a:ext uri="{FF2B5EF4-FFF2-40B4-BE49-F238E27FC236}">
                <a16:creationId xmlns:a16="http://schemas.microsoft.com/office/drawing/2014/main" id="{AA9D2689-F75B-4671-9C00-8B69E030B31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1D534-BFC6-4C15-927F-317BADF96C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000" y="2088000"/>
            <a:ext cx="5435250" cy="1116000"/>
          </a:xfrm>
        </p:spPr>
        <p:txBody>
          <a:bodyPr anchor="t"/>
          <a:lstStyle>
            <a:lvl1pPr algn="l">
              <a:defRPr sz="4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3C3D9-7BAD-4D34-93C8-0BBD79127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6000" y="3923999"/>
            <a:ext cx="5435250" cy="1514775"/>
          </a:xfrm>
        </p:spPr>
        <p:txBody>
          <a:bodyPr/>
          <a:lstStyle>
            <a:lvl1pPr marL="0" indent="0" algn="l">
              <a:buNone/>
              <a:defRPr sz="22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40098-905F-4E29-B84C-4EE5C5F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56D2-F2C7-4A79-9527-2A90E51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2DA5-11C3-4269-915A-7510F28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45" y="7020000"/>
            <a:ext cx="511175" cy="180000"/>
          </a:xfr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279B465-2A50-47B3-8A31-6CA484194F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55999"/>
            <a:ext cx="3564000" cy="144000"/>
          </a:xfrm>
        </p:spPr>
        <p:txBody>
          <a:bodyPr wrap="square"/>
          <a:lstStyle>
            <a:lvl1pPr marL="0" indent="0" algn="l">
              <a:lnSpc>
                <a:spcPts val="1000"/>
              </a:lnSpc>
              <a:buNone/>
              <a:defRPr sz="900" b="1"/>
            </a:lvl1pPr>
          </a:lstStyle>
          <a:p>
            <a:pPr lvl="0"/>
            <a:r>
              <a:rPr lang="en-US"/>
              <a:t>Faculty / Departement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1E1DEF-2B94-4C73-8D26-52C70E65D6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42365" y="6175971"/>
            <a:ext cx="871637" cy="30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9D88BB8-CE53-491C-9B2E-2409CEEC8A3F}"/>
              </a:ext>
            </a:extLst>
          </p:cNvPr>
          <p:cNvSpPr txBox="1"/>
          <p:nvPr userDrawn="1"/>
        </p:nvSpPr>
        <p:spPr>
          <a:xfrm>
            <a:off x="762545" y="-450332"/>
            <a:ext cx="137569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cap="all" baseline="0"/>
              <a:t>Video slide</a:t>
            </a:r>
          </a:p>
        </p:txBody>
      </p:sp>
    </p:spTree>
    <p:extLst>
      <p:ext uri="{BB962C8B-B14F-4D97-AF65-F5344CB8AC3E}">
        <p14:creationId xmlns:p14="http://schemas.microsoft.com/office/powerpoint/2010/main" val="30893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7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847" r:id="rId3"/>
    <p:sldLayoutId id="2147483849" r:id="rId4"/>
    <p:sldLayoutId id="2147483666" r:id="rId5"/>
    <p:sldLayoutId id="2147483848" r:id="rId6"/>
    <p:sldLayoutId id="2147483850" r:id="rId7"/>
    <p:sldLayoutId id="2147483993" r:id="rId8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5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6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52" r:id="rId2"/>
    <p:sldLayoutId id="2147483851" r:id="rId3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72" r:id="rId2"/>
    <p:sldLayoutId id="2147483874" r:id="rId3"/>
    <p:sldLayoutId id="2147483858" r:id="rId4"/>
    <p:sldLayoutId id="2147483873" r:id="rId5"/>
    <p:sldLayoutId id="2147483875" r:id="rId6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6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7" r:id="rId2"/>
    <p:sldLayoutId id="2147483900" r:id="rId3"/>
    <p:sldLayoutId id="2147483964" r:id="rId4"/>
    <p:sldLayoutId id="2147483965" r:id="rId5"/>
    <p:sldLayoutId id="2147483966" r:id="rId6"/>
    <p:sldLayoutId id="2147483883" r:id="rId7"/>
    <p:sldLayoutId id="2147483896" r:id="rId8"/>
    <p:sldLayoutId id="2147483899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6" r:id="rId18"/>
    <p:sldLayoutId id="2147483977" r:id="rId19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3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19" r:id="rId2"/>
    <p:sldLayoutId id="2147483925" r:id="rId3"/>
    <p:sldLayoutId id="2147483910" r:id="rId4"/>
    <p:sldLayoutId id="2147483920" r:id="rId5"/>
    <p:sldLayoutId id="2147483927" r:id="rId6"/>
    <p:sldLayoutId id="2147483909" r:id="rId7"/>
    <p:sldLayoutId id="2147483921" r:id="rId8"/>
    <p:sldLayoutId id="2147483926" r:id="rId9"/>
    <p:sldLayoutId id="2147483911" r:id="rId10"/>
    <p:sldLayoutId id="2147483912" r:id="rId11"/>
    <p:sldLayoutId id="2147483913" r:id="rId12"/>
    <p:sldLayoutId id="2147483914" r:id="rId13"/>
    <p:sldLayoutId id="2147483922" r:id="rId14"/>
    <p:sldLayoutId id="2147483915" r:id="rId15"/>
    <p:sldLayoutId id="2147483923" r:id="rId16"/>
    <p:sldLayoutId id="2147483950" r:id="rId17"/>
    <p:sldLayoutId id="2147483951" r:id="rId18"/>
    <p:sldLayoutId id="2147483916" r:id="rId19"/>
    <p:sldLayoutId id="2147483924" r:id="rId20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0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9" r:id="rId3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" hidden="1">
            <a:extLst>
              <a:ext uri="{FF2B5EF4-FFF2-40B4-BE49-F238E27FC236}">
                <a16:creationId xmlns:a16="http://schemas.microsoft.com/office/drawing/2014/main" id="{7A134EDE-8DAC-478E-8F3F-B1E52EB0CFD3}"/>
              </a:ext>
            </a:extLst>
          </p:cNvPr>
          <p:cNvSpPr/>
          <p:nvPr userDrawn="1"/>
        </p:nvSpPr>
        <p:spPr>
          <a:xfrm>
            <a:off x="0" y="-1"/>
            <a:ext cx="12192000" cy="7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M onder" hidden="1">
            <a:extLst>
              <a:ext uri="{FF2B5EF4-FFF2-40B4-BE49-F238E27FC236}">
                <a16:creationId xmlns:a16="http://schemas.microsoft.com/office/drawing/2014/main" id="{37E4E175-E941-41E7-BFB9-D6C8007AFE84}"/>
              </a:ext>
            </a:extLst>
          </p:cNvPr>
          <p:cNvSpPr/>
          <p:nvPr userDrawn="1"/>
        </p:nvSpPr>
        <p:spPr>
          <a:xfrm>
            <a:off x="0" y="6480000"/>
            <a:ext cx="12192000" cy="37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M boven" hidden="1">
            <a:extLst>
              <a:ext uri="{FF2B5EF4-FFF2-40B4-BE49-F238E27FC236}">
                <a16:creationId xmlns:a16="http://schemas.microsoft.com/office/drawing/2014/main" id="{00E90C22-DDD1-4763-BDB0-EE01BA216A72}"/>
              </a:ext>
            </a:extLst>
          </p:cNvPr>
          <p:cNvSpPr/>
          <p:nvPr userDrawn="1"/>
        </p:nvSpPr>
        <p:spPr>
          <a:xfrm>
            <a:off x="0" y="6174000"/>
            <a:ext cx="12192000" cy="30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M" hidden="1">
            <a:extLst>
              <a:ext uri="{FF2B5EF4-FFF2-40B4-BE49-F238E27FC236}">
                <a16:creationId xmlns:a16="http://schemas.microsoft.com/office/drawing/2014/main" id="{76B37DB9-EE0A-417A-88CD-FF35EBD8F078}"/>
              </a:ext>
            </a:extLst>
          </p:cNvPr>
          <p:cNvSpPr/>
          <p:nvPr userDrawn="1"/>
        </p:nvSpPr>
        <p:spPr>
          <a:xfrm>
            <a:off x="0" y="0"/>
            <a:ext cx="756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M" hidden="1">
            <a:extLst>
              <a:ext uri="{FF2B5EF4-FFF2-40B4-BE49-F238E27FC236}">
                <a16:creationId xmlns:a16="http://schemas.microsoft.com/office/drawing/2014/main" id="{25BBDBEA-7988-41F3-A6A1-9D4C41D671E4}"/>
              </a:ext>
            </a:extLst>
          </p:cNvPr>
          <p:cNvSpPr/>
          <p:nvPr userDrawn="1"/>
        </p:nvSpPr>
        <p:spPr>
          <a:xfrm>
            <a:off x="11814000" y="0"/>
            <a:ext cx="378000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T Logoblok" hidden="1">
            <a:extLst>
              <a:ext uri="{FF2B5EF4-FFF2-40B4-BE49-F238E27FC236}">
                <a16:creationId xmlns:a16="http://schemas.microsoft.com/office/drawing/2014/main" id="{F1F4B18A-F86E-49DE-BDA5-34C98A4B0C74}"/>
              </a:ext>
            </a:extLst>
          </p:cNvPr>
          <p:cNvSpPr/>
          <p:nvPr userDrawn="1"/>
        </p:nvSpPr>
        <p:spPr>
          <a:xfrm>
            <a:off x="10914000" y="6174000"/>
            <a:ext cx="900000" cy="30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UT Logo">
            <a:extLst>
              <a:ext uri="{FF2B5EF4-FFF2-40B4-BE49-F238E27FC236}">
                <a16:creationId xmlns:a16="http://schemas.microsoft.com/office/drawing/2014/main" id="{DD722C5C-9BEC-4902-A9E7-70E73E50C6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2364" y="6175971"/>
            <a:ext cx="871636" cy="306000"/>
          </a:xfrm>
          <a:prstGeom prst="rect">
            <a:avLst/>
          </a:prstGeom>
        </p:spPr>
      </p:pic>
      <p:sp>
        <p:nvSpPr>
          <p:cNvPr id="28" name="UT Content Height" hidden="1">
            <a:extLst>
              <a:ext uri="{FF2B5EF4-FFF2-40B4-BE49-F238E27FC236}">
                <a16:creationId xmlns:a16="http://schemas.microsoft.com/office/drawing/2014/main" id="{D4633B6D-2C76-45F0-B817-3DF5A1FA385C}"/>
              </a:ext>
            </a:extLst>
          </p:cNvPr>
          <p:cNvSpPr/>
          <p:nvPr userDrawn="1"/>
        </p:nvSpPr>
        <p:spPr>
          <a:xfrm>
            <a:off x="756000" y="755999"/>
            <a:ext cx="11058000" cy="46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T Width Right" hidden="1">
            <a:extLst>
              <a:ext uri="{FF2B5EF4-FFF2-40B4-BE49-F238E27FC236}">
                <a16:creationId xmlns:a16="http://schemas.microsoft.com/office/drawing/2014/main" id="{F1F915E6-3920-49A5-BB38-0A5164C5F208}"/>
              </a:ext>
            </a:extLst>
          </p:cNvPr>
          <p:cNvSpPr/>
          <p:nvPr userDrawn="1"/>
        </p:nvSpPr>
        <p:spPr>
          <a:xfrm>
            <a:off x="6378000" y="755999"/>
            <a:ext cx="5814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T Design Center block" hidden="1">
            <a:extLst>
              <a:ext uri="{FF2B5EF4-FFF2-40B4-BE49-F238E27FC236}">
                <a16:creationId xmlns:a16="http://schemas.microsoft.com/office/drawing/2014/main" id="{2F9B9707-9DDA-4E15-9947-BB0E0848191F}"/>
              </a:ext>
            </a:extLst>
          </p:cNvPr>
          <p:cNvSpPr/>
          <p:nvPr userDrawn="1"/>
        </p:nvSpPr>
        <p:spPr>
          <a:xfrm>
            <a:off x="5814001" y="-1"/>
            <a:ext cx="5639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T Titel left" hidden="1">
            <a:extLst>
              <a:ext uri="{FF2B5EF4-FFF2-40B4-BE49-F238E27FC236}">
                <a16:creationId xmlns:a16="http://schemas.microsoft.com/office/drawing/2014/main" id="{BA457F34-907E-4793-AA89-B056533AFC50}"/>
              </a:ext>
            </a:extLst>
          </p:cNvPr>
          <p:cNvSpPr/>
          <p:nvPr userDrawn="1"/>
        </p:nvSpPr>
        <p:spPr>
          <a:xfrm>
            <a:off x="756001" y="755999"/>
            <a:ext cx="5436000" cy="133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T Title 2 Block" hidden="1">
            <a:extLst>
              <a:ext uri="{FF2B5EF4-FFF2-40B4-BE49-F238E27FC236}">
                <a16:creationId xmlns:a16="http://schemas.microsoft.com/office/drawing/2014/main" id="{351A245D-3BE5-4231-A097-72A8C6BD5A9D}"/>
              </a:ext>
            </a:extLst>
          </p:cNvPr>
          <p:cNvSpPr/>
          <p:nvPr userDrawn="1"/>
        </p:nvSpPr>
        <p:spPr>
          <a:xfrm>
            <a:off x="756001" y="2087999"/>
            <a:ext cx="11058000" cy="1836000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T Centerblock" hidden="1">
            <a:extLst>
              <a:ext uri="{FF2B5EF4-FFF2-40B4-BE49-F238E27FC236}">
                <a16:creationId xmlns:a16="http://schemas.microsoft.com/office/drawing/2014/main" id="{92F5DD48-DBDA-4615-A1FF-410322E1F359}"/>
              </a:ext>
            </a:extLst>
          </p:cNvPr>
          <p:cNvSpPr/>
          <p:nvPr userDrawn="1"/>
        </p:nvSpPr>
        <p:spPr>
          <a:xfrm>
            <a:off x="6192000" y="1"/>
            <a:ext cx="186000" cy="685799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T Subtitle Space" hidden="1">
            <a:extLst>
              <a:ext uri="{FF2B5EF4-FFF2-40B4-BE49-F238E27FC236}">
                <a16:creationId xmlns:a16="http://schemas.microsoft.com/office/drawing/2014/main" id="{9842D5A3-A059-437E-A150-940911242607}"/>
              </a:ext>
            </a:extLst>
          </p:cNvPr>
          <p:cNvSpPr/>
          <p:nvPr userDrawn="1"/>
        </p:nvSpPr>
        <p:spPr>
          <a:xfrm>
            <a:off x="749455" y="3923999"/>
            <a:ext cx="11058000" cy="1440000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01656BA6-6573-47C5-BED1-D0862580EF89}"/>
              </a:ext>
            </a:extLst>
          </p:cNvPr>
          <p:cNvSpPr/>
          <p:nvPr userDrawn="1"/>
        </p:nvSpPr>
        <p:spPr>
          <a:xfrm>
            <a:off x="756001" y="746562"/>
            <a:ext cx="3564000" cy="814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T Left indent" hidden="1">
            <a:extLst>
              <a:ext uri="{FF2B5EF4-FFF2-40B4-BE49-F238E27FC236}">
                <a16:creationId xmlns:a16="http://schemas.microsoft.com/office/drawing/2014/main" id="{B3CE972E-8EF0-4967-A6F2-8C939D24C4A5}"/>
              </a:ext>
            </a:extLst>
          </p:cNvPr>
          <p:cNvSpPr/>
          <p:nvPr userDrawn="1"/>
        </p:nvSpPr>
        <p:spPr>
          <a:xfrm>
            <a:off x="756001" y="754028"/>
            <a:ext cx="489600" cy="541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1C7E7-59AD-4E60-9839-D5DDE50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1" y="755999"/>
            <a:ext cx="11051454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575F-5585-47DF-9F39-3C8D63649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01" y="2087999"/>
            <a:ext cx="11051454" cy="33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Subtitle</a:t>
            </a:r>
          </a:p>
          <a:p>
            <a:pPr lvl="7"/>
            <a:r>
              <a:rPr lang="en-US" baseline="0"/>
              <a:t>Standard paragraph</a:t>
            </a:r>
          </a:p>
          <a:p>
            <a:pPr lvl="8"/>
            <a:r>
              <a:rPr lang="en-US" baseline="0"/>
              <a:t>Standard paragraph</a:t>
            </a:r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A896647-2E8E-4E8A-BD41-1A4117F65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8575" y="7020000"/>
            <a:ext cx="709146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r>
              <a:rPr lang="en-US"/>
              <a:t>9/16/2024</a:t>
            </a:r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99076071-3077-44EA-B06F-F2C798C4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72518" y="7020000"/>
            <a:ext cx="4237202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rgbClr val="F0F0F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DE21F9C-BAFC-49BC-A41D-D9F19C5F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545" y="6298029"/>
            <a:ext cx="511175" cy="18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0CC8-2783-4C0F-826D-4949427531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1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821" r:id="rId2"/>
    <p:sldLayoutId id="2147483958" r:id="rId3"/>
    <p:sldLayoutId id="2147483763" r:id="rId4"/>
    <p:sldLayoutId id="2147483816" r:id="rId5"/>
  </p:sldLayoutIdLst>
  <p:hf hdr="0" ftr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500" b="1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 Narrow" panose="020B060602020203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ts val="2000"/>
        </a:lnSpc>
        <a:spcBef>
          <a:spcPts val="0"/>
        </a:spcBef>
        <a:spcAft>
          <a:spcPts val="0"/>
        </a:spcAft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50" indent="-400050" algn="l" defTabSz="914400" rtl="0" eaLnBrk="1" latinLnBrk="0" hangingPunct="1">
        <a:lnSpc>
          <a:spcPts val="2000"/>
        </a:lnSpc>
        <a:spcBef>
          <a:spcPts val="0"/>
        </a:spcBef>
        <a:buFont typeface="+mj-lt"/>
        <a:buAutoNum type="roman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500"/>
        </a:lnSpc>
        <a:spcBef>
          <a:spcPts val="0"/>
        </a:spcBef>
        <a:buFontTx/>
        <a:buNone/>
        <a:defRPr sz="2200" b="1" kern="1200" cap="all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2000"/>
        </a:lnSpc>
        <a:spcBef>
          <a:spcPts val="0"/>
        </a:spcBef>
        <a:buFontTx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3960" userDrawn="1">
          <p15:clr>
            <a:srgbClr val="F26B43"/>
          </p15:clr>
        </p15:guide>
        <p15:guide id="3" pos="7434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hf hdr="0" ftr="0"/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sv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3.png"/><Relationship Id="rId10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9132D6A-EB76-65EC-89C4-DC4735D3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04" y="1164972"/>
            <a:ext cx="8103328" cy="1664491"/>
          </a:xfrm>
        </p:spPr>
        <p:txBody>
          <a:bodyPr/>
          <a:lstStyle/>
          <a:p>
            <a:r>
              <a:rPr lang="en-US" sz="2200" b="0" i="0" dirty="0">
                <a:effectLst/>
                <a:latin typeface="Segoe UI" panose="020B0502040204020203" pitchFamily="34" charset="0"/>
              </a:rPr>
              <a:t>The use of </a:t>
            </a:r>
            <a:r>
              <a:rPr lang="en-US" sz="3800" b="0" i="0" dirty="0">
                <a:effectLst/>
                <a:latin typeface="Segoe UI" panose="020B0502040204020203" pitchFamily="34" charset="0"/>
              </a:rPr>
              <a:t>learning </a:t>
            </a:r>
            <a:r>
              <a:rPr lang="en-US" sz="3800" b="0" dirty="0">
                <a:latin typeface="Segoe UI" panose="020B0502040204020203" pitchFamily="34" charset="0"/>
              </a:rPr>
              <a:t>analytics</a:t>
            </a:r>
            <a:br>
              <a:rPr lang="en-US" b="0" dirty="0">
                <a:latin typeface="Segoe UI" panose="020B0502040204020203" pitchFamily="34" charset="0"/>
              </a:rPr>
            </a:br>
            <a:br>
              <a:rPr lang="en-US" b="0" dirty="0">
                <a:latin typeface="Segoe UI" panose="020B0502040204020203" pitchFamily="34" charset="0"/>
              </a:rPr>
            </a:br>
            <a:r>
              <a:rPr lang="en-US" b="0" dirty="0">
                <a:latin typeface="Segoe UI" panose="020B0502040204020203" pitchFamily="34" charset="0"/>
              </a:rPr>
              <a:t> </a:t>
            </a:r>
            <a:r>
              <a:rPr lang="en-US" sz="2200" b="0" dirty="0">
                <a:latin typeface="Segoe UI" panose="020B0502040204020203" pitchFamily="34" charset="0"/>
              </a:rPr>
              <a:t>at</a:t>
            </a:r>
            <a:r>
              <a:rPr lang="en-US" sz="3000" b="0" dirty="0">
                <a:latin typeface="Segoe UI" panose="020B0502040204020203" pitchFamily="34" charset="0"/>
              </a:rPr>
              <a:t> </a:t>
            </a:r>
            <a:r>
              <a:rPr lang="en-US" sz="2200" b="0" dirty="0">
                <a:latin typeface="Segoe UI" panose="020B0502040204020203" pitchFamily="34" charset="0"/>
              </a:rPr>
              <a:t>the</a:t>
            </a:r>
            <a:r>
              <a:rPr lang="en-US" sz="3000" b="0" dirty="0">
                <a:latin typeface="Segoe UI" panose="020B0502040204020203" pitchFamily="34" charset="0"/>
              </a:rPr>
              <a:t> </a:t>
            </a:r>
            <a:r>
              <a:rPr lang="en-US" sz="3800" b="0" i="0" dirty="0">
                <a:effectLst/>
                <a:latin typeface="Segoe UI" panose="020B0502040204020203" pitchFamily="34" charset="0"/>
              </a:rPr>
              <a:t>Bridging </a:t>
            </a:r>
            <a:r>
              <a:rPr lang="en-US" sz="3800" b="0" dirty="0">
                <a:latin typeface="Segoe UI" panose="020B0502040204020203" pitchFamily="34" charset="0"/>
              </a:rPr>
              <a:t>course</a:t>
            </a:r>
            <a:endParaRPr lang="nl-NL" sz="38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4321-40E4-3019-9B99-059D8DEEC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71E297-EB79-909A-F3D4-1CE2474BE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16AD2FA-6169-6B68-D920-6BDB8DC2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21C16D-BA9D-4B41-F0D0-7BC11A81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2823840-F42D-604B-0D90-BEC7459AA24C}"/>
              </a:ext>
            </a:extLst>
          </p:cNvPr>
          <p:cNvSpPr txBox="1">
            <a:spLocks/>
          </p:cNvSpPr>
          <p:nvPr/>
        </p:nvSpPr>
        <p:spPr>
          <a:xfrm>
            <a:off x="2283302" y="4566868"/>
            <a:ext cx="5435250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5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Dr. Fulya kula</a:t>
            </a:r>
          </a:p>
        </p:txBody>
      </p:sp>
    </p:spTree>
    <p:extLst>
      <p:ext uri="{BB962C8B-B14F-4D97-AF65-F5344CB8AC3E}">
        <p14:creationId xmlns:p14="http://schemas.microsoft.com/office/powerpoint/2010/main" val="307614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A1DB5-7654-2372-6E75-A041D58A9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59B8-BBDF-4EBC-60E5-7926BFB2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FCFB8A-4A52-659F-FD7B-4E58314FB3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7D218B-4933-102E-1A2F-236F90FAE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42" y="623386"/>
            <a:ext cx="1694013" cy="1200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CD817-42FD-DAB3-BA13-78331890F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39" y="2401442"/>
            <a:ext cx="4764455" cy="1710094"/>
          </a:xfrm>
          <a:prstGeom prst="rect">
            <a:avLst/>
          </a:prstGeom>
        </p:spPr>
      </p:pic>
      <p:pic>
        <p:nvPicPr>
          <p:cNvPr id="11" name="Picture Placeholder 20" descr="Bridge scene outline">
            <a:extLst>
              <a:ext uri="{FF2B5EF4-FFF2-40B4-BE49-F238E27FC236}">
                <a16:creationId xmlns:a16="http://schemas.microsoft.com/office/drawing/2014/main" id="{2A45B23B-883F-993D-37E3-BC241789B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616" r="7616"/>
          <a:stretch>
            <a:fillRect/>
          </a:stretch>
        </p:blipFill>
        <p:spPr>
          <a:xfrm>
            <a:off x="5859376" y="2110811"/>
            <a:ext cx="1619594" cy="914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8F3489-82A6-292E-3B83-BAC6E1CE153C}"/>
              </a:ext>
            </a:extLst>
          </p:cNvPr>
          <p:cNvSpPr/>
          <p:nvPr/>
        </p:nvSpPr>
        <p:spPr>
          <a:xfrm>
            <a:off x="4844211" y="2338106"/>
            <a:ext cx="495656" cy="26491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BAA8C-81A5-D669-768F-7BC6981D1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775" y="4413072"/>
            <a:ext cx="3743225" cy="1848788"/>
          </a:xfrm>
          <a:prstGeom prst="rect">
            <a:avLst/>
          </a:prstGeom>
        </p:spPr>
      </p:pic>
      <p:pic>
        <p:nvPicPr>
          <p:cNvPr id="14" name="Graphic 13" descr="Group outline">
            <a:extLst>
              <a:ext uri="{FF2B5EF4-FFF2-40B4-BE49-F238E27FC236}">
                <a16:creationId xmlns:a16="http://schemas.microsoft.com/office/drawing/2014/main" id="{799B7BED-8E8F-C63B-45AD-CD7205D90E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63731" y="2679181"/>
            <a:ext cx="914400" cy="914400"/>
          </a:xfrm>
          <a:prstGeom prst="rect">
            <a:avLst/>
          </a:prstGeom>
        </p:spPr>
      </p:pic>
      <p:pic>
        <p:nvPicPr>
          <p:cNvPr id="15" name="Graphic 14" descr="Hierarchy outline">
            <a:extLst>
              <a:ext uri="{FF2B5EF4-FFF2-40B4-BE49-F238E27FC236}">
                <a16:creationId xmlns:a16="http://schemas.microsoft.com/office/drawing/2014/main" id="{F6B2DF03-4BBA-09C9-94E5-0CE8D30A00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90279" y="2781808"/>
            <a:ext cx="709146" cy="709146"/>
          </a:xfrm>
          <a:prstGeom prst="rect">
            <a:avLst/>
          </a:prstGeom>
        </p:spPr>
      </p:pic>
      <p:pic>
        <p:nvPicPr>
          <p:cNvPr id="16" name="Graphic 15" descr="Head with gears outline">
            <a:extLst>
              <a:ext uri="{FF2B5EF4-FFF2-40B4-BE49-F238E27FC236}">
                <a16:creationId xmlns:a16="http://schemas.microsoft.com/office/drawing/2014/main" id="{86C3B252-2E8C-2CC8-206D-77D32D331A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12526" y="2834845"/>
            <a:ext cx="671991" cy="671991"/>
          </a:xfrm>
          <a:prstGeom prst="rect">
            <a:avLst/>
          </a:prstGeom>
        </p:spPr>
      </p:pic>
      <p:pic>
        <p:nvPicPr>
          <p:cNvPr id="17" name="Graphic 16" descr="Follow outline">
            <a:extLst>
              <a:ext uri="{FF2B5EF4-FFF2-40B4-BE49-F238E27FC236}">
                <a16:creationId xmlns:a16="http://schemas.microsoft.com/office/drawing/2014/main" id="{0A5948CD-E8FF-E902-0365-D12D4C1F1C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63429" y="3721733"/>
            <a:ext cx="671991" cy="671991"/>
          </a:xfrm>
          <a:prstGeom prst="rect">
            <a:avLst/>
          </a:prstGeom>
        </p:spPr>
      </p:pic>
      <p:pic>
        <p:nvPicPr>
          <p:cNvPr id="19" name="Graphic 18" descr="Share outline">
            <a:extLst>
              <a:ext uri="{FF2B5EF4-FFF2-40B4-BE49-F238E27FC236}">
                <a16:creationId xmlns:a16="http://schemas.microsoft.com/office/drawing/2014/main" id="{2B75575D-A63A-9212-2369-4E15A46FE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11839" y="3600528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B7EB49-217C-3D08-F30D-CC7B70718BC8}"/>
              </a:ext>
            </a:extLst>
          </p:cNvPr>
          <p:cNvSpPr txBox="1"/>
          <p:nvPr/>
        </p:nvSpPr>
        <p:spPr>
          <a:xfrm>
            <a:off x="8399424" y="2112421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43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9B922-AD5D-597D-C85B-871D58F1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C29D5-1A8E-CAD4-A143-CC540D4C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DC3B9-1BB5-C567-06E7-C4B60FB5E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12F2F-5BF5-3D1F-60D3-9F2086847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32" name="Title 2">
            <a:extLst>
              <a:ext uri="{FF2B5EF4-FFF2-40B4-BE49-F238E27FC236}">
                <a16:creationId xmlns:a16="http://schemas.microsoft.com/office/drawing/2014/main" id="{2A8E92F8-AEBD-319F-158F-C4F56DC392CD}"/>
              </a:ext>
            </a:extLst>
          </p:cNvPr>
          <p:cNvSpPr txBox="1">
            <a:spLocks/>
          </p:cNvSpPr>
          <p:nvPr/>
        </p:nvSpPr>
        <p:spPr>
          <a:xfrm>
            <a:off x="1018132" y="4566868"/>
            <a:ext cx="5435250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5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Dr. Fulya kula 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A4AA20DC-BE31-D409-80BE-7BAD6A842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8375" y="3089285"/>
            <a:ext cx="5435250" cy="1116000"/>
          </a:xfrm>
        </p:spPr>
        <p:txBody>
          <a:bodyPr/>
          <a:lstStyle/>
          <a:p>
            <a:r>
              <a:rPr lang="en-US" b="0" dirty="0"/>
              <a:t>Thank you!</a:t>
            </a:r>
            <a:endParaRPr lang="nl-NL" b="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68BA4E-C2B2-7721-55CD-E27061474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45" y="1242966"/>
            <a:ext cx="4023433" cy="12305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FB9874-F407-71AB-5B13-B3A004871FC4}"/>
              </a:ext>
            </a:extLst>
          </p:cNvPr>
          <p:cNvSpPr txBox="1"/>
          <p:nvPr/>
        </p:nvSpPr>
        <p:spPr>
          <a:xfrm>
            <a:off x="1018132" y="5124868"/>
            <a:ext cx="222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f.kula@utwente.nl</a:t>
            </a:r>
            <a:endParaRPr lang="nl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55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69A2087B-4459-5956-8874-9931641FE9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0C70E-D00E-64A5-2CAD-F5FAA43FDEE1}"/>
              </a:ext>
            </a:extLst>
          </p:cNvPr>
          <p:cNvSpPr txBox="1"/>
          <p:nvPr/>
        </p:nvSpPr>
        <p:spPr>
          <a:xfrm>
            <a:off x="4252554" y="4397119"/>
            <a:ext cx="654528" cy="100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3</a:t>
            </a:r>
            <a:endParaRPr lang="nl-NL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136CFC-A99E-3421-4D19-DC3691E00F03}"/>
              </a:ext>
            </a:extLst>
          </p:cNvPr>
          <p:cNvSpPr txBox="1"/>
          <p:nvPr/>
        </p:nvSpPr>
        <p:spPr>
          <a:xfrm>
            <a:off x="7687463" y="2639076"/>
            <a:ext cx="1666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5:30</a:t>
            </a:r>
            <a:endParaRPr lang="nl-NL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44DD9-307B-51FE-3229-EB0BD6DCA9E9}"/>
              </a:ext>
            </a:extLst>
          </p:cNvPr>
          <p:cNvSpPr txBox="1"/>
          <p:nvPr/>
        </p:nvSpPr>
        <p:spPr>
          <a:xfrm>
            <a:off x="6096000" y="4397119"/>
            <a:ext cx="1937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3200</a:t>
            </a:r>
            <a:endParaRPr lang="nl-NL" sz="6000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8D0CB8E-2070-247E-F11B-B1F9618C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99355B0-F625-BD1A-731A-CC422781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0A812-46F0-E40B-2D69-28B367AA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0A7D3D-51C2-A224-598A-113FC6815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EE0004-28EA-D4D4-7D04-EC6379A5F558}"/>
              </a:ext>
            </a:extLst>
          </p:cNvPr>
          <p:cNvSpPr txBox="1"/>
          <p:nvPr/>
        </p:nvSpPr>
        <p:spPr>
          <a:xfrm>
            <a:off x="4252554" y="913307"/>
            <a:ext cx="654528" cy="100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8</a:t>
            </a:r>
            <a:endParaRPr lang="nl-NL" sz="6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746180-38E8-B80B-0CBB-309387B3447C}"/>
              </a:ext>
            </a:extLst>
          </p:cNvPr>
          <p:cNvSpPr txBox="1"/>
          <p:nvPr/>
        </p:nvSpPr>
        <p:spPr>
          <a:xfrm>
            <a:off x="6128785" y="917379"/>
            <a:ext cx="1371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443</a:t>
            </a:r>
            <a:endParaRPr lang="nl-NL" sz="6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0350F-ED2E-14C4-E0A1-45BE16965A5E}"/>
              </a:ext>
            </a:extLst>
          </p:cNvPr>
          <p:cNvSpPr txBox="1"/>
          <p:nvPr/>
        </p:nvSpPr>
        <p:spPr>
          <a:xfrm>
            <a:off x="2697591" y="2639075"/>
            <a:ext cx="895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95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34069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69A2087B-4459-5956-8874-9931641FE9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F538D0-B51F-8F73-C714-5AC8CB8A7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000" y="755999"/>
            <a:ext cx="3564000" cy="144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0C70E-D00E-64A5-2CAD-F5FAA43FDEE1}"/>
              </a:ext>
            </a:extLst>
          </p:cNvPr>
          <p:cNvSpPr txBox="1"/>
          <p:nvPr/>
        </p:nvSpPr>
        <p:spPr>
          <a:xfrm>
            <a:off x="5408688" y="2625926"/>
            <a:ext cx="654528" cy="100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3</a:t>
            </a:r>
            <a:endParaRPr lang="nl-NL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136CFC-A99E-3421-4D19-DC3691E00F03}"/>
              </a:ext>
            </a:extLst>
          </p:cNvPr>
          <p:cNvSpPr txBox="1"/>
          <p:nvPr/>
        </p:nvSpPr>
        <p:spPr>
          <a:xfrm>
            <a:off x="7687463" y="2639076"/>
            <a:ext cx="1666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5:30</a:t>
            </a:r>
            <a:endParaRPr lang="nl-NL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44DD9-307B-51FE-3229-EB0BD6DCA9E9}"/>
              </a:ext>
            </a:extLst>
          </p:cNvPr>
          <p:cNvSpPr txBox="1"/>
          <p:nvPr/>
        </p:nvSpPr>
        <p:spPr>
          <a:xfrm>
            <a:off x="6128785" y="2636914"/>
            <a:ext cx="1937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3200</a:t>
            </a:r>
            <a:endParaRPr lang="nl-NL" sz="6000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8D0CB8E-2070-247E-F11B-B1F9618C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99355B0-F625-BD1A-731A-CC422781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0A812-46F0-E40B-2D69-28B367AA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0A7D3D-51C2-A224-598A-113FC6815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EE0004-28EA-D4D4-7D04-EC6379A5F558}"/>
              </a:ext>
            </a:extLst>
          </p:cNvPr>
          <p:cNvSpPr txBox="1"/>
          <p:nvPr/>
        </p:nvSpPr>
        <p:spPr>
          <a:xfrm>
            <a:off x="3598026" y="2636086"/>
            <a:ext cx="654528" cy="100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8</a:t>
            </a:r>
            <a:endParaRPr lang="nl-NL" sz="6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746180-38E8-B80B-0CBB-309387B3447C}"/>
              </a:ext>
            </a:extLst>
          </p:cNvPr>
          <p:cNvSpPr txBox="1"/>
          <p:nvPr/>
        </p:nvSpPr>
        <p:spPr>
          <a:xfrm>
            <a:off x="4098033" y="2636913"/>
            <a:ext cx="1371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443</a:t>
            </a:r>
            <a:endParaRPr lang="nl-NL" sz="6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0350F-ED2E-14C4-E0A1-45BE16965A5E}"/>
              </a:ext>
            </a:extLst>
          </p:cNvPr>
          <p:cNvSpPr txBox="1"/>
          <p:nvPr/>
        </p:nvSpPr>
        <p:spPr>
          <a:xfrm>
            <a:off x="2697591" y="2639075"/>
            <a:ext cx="895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95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310768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69A2087B-4459-5956-8874-9931641FE9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D7BEE-ED39-2E75-40CD-10956DBB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A158FB-F30A-C6A2-41AF-0ACC91A5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D09A182-F476-C58A-57BC-4F2FAAC5C5B1}"/>
              </a:ext>
            </a:extLst>
          </p:cNvPr>
          <p:cNvSpPr txBox="1">
            <a:spLocks/>
          </p:cNvSpPr>
          <p:nvPr/>
        </p:nvSpPr>
        <p:spPr>
          <a:xfrm>
            <a:off x="2283302" y="4566868"/>
            <a:ext cx="5435250" cy="111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500" b="1" kern="1200" cap="all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/>
              <a:t>Dr. Fulya kula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0C5AC-41E0-F604-63A0-286B62409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C35CD-FE8C-381E-F5F2-80F21BFBD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2545666-BE0F-4701-8C98-28CB00B4B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886" y="1672141"/>
            <a:ext cx="5435250" cy="1116000"/>
          </a:xfrm>
        </p:spPr>
        <p:txBody>
          <a:bodyPr/>
          <a:lstStyle/>
          <a:p>
            <a:r>
              <a:rPr lang="en-US" sz="3600" b="0" dirty="0"/>
              <a:t>Bridging course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135D119-8DF9-A268-DD81-BF9528DED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45" y="4463498"/>
            <a:ext cx="1247949" cy="1219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15537C-59A3-3B04-F42A-5020AE1DF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525" y="1510141"/>
            <a:ext cx="1257475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D5AE6FE8-8F97-3D87-0EC8-6C18CF54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769" y="4117674"/>
            <a:ext cx="1547217" cy="1370689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F538D0-B51F-8F73-C714-5AC8CB8A7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000" y="755999"/>
            <a:ext cx="3564000" cy="144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098952F-8346-C2E4-6F37-1011B2A7D308}"/>
              </a:ext>
            </a:extLst>
          </p:cNvPr>
          <p:cNvSpPr/>
          <p:nvPr/>
        </p:nvSpPr>
        <p:spPr>
          <a:xfrm>
            <a:off x="859536" y="3709242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29F89E-E03F-ADDB-C163-3218F0CAC5B1}"/>
              </a:ext>
            </a:extLst>
          </p:cNvPr>
          <p:cNvGrpSpPr/>
          <p:nvPr/>
        </p:nvGrpSpPr>
        <p:grpSpPr>
          <a:xfrm>
            <a:off x="1146048" y="3709242"/>
            <a:ext cx="1978152" cy="274320"/>
            <a:chOff x="1146048" y="3547872"/>
            <a:chExt cx="1978152" cy="2743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4847F3-AC64-80FE-EE07-B75B1BA8E821}"/>
                </a:ext>
              </a:extLst>
            </p:cNvPr>
            <p:cNvSpPr/>
            <p:nvPr/>
          </p:nvSpPr>
          <p:spPr>
            <a:xfrm>
              <a:off x="2849880" y="3547872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9E74C3-3FC3-128A-AD69-8DF951F7179E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>
              <a:off x="1146048" y="3685032"/>
              <a:ext cx="17038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A49E87A-AD15-BF93-BA40-AAAD686759D8}"/>
              </a:ext>
            </a:extLst>
          </p:cNvPr>
          <p:cNvGrpSpPr/>
          <p:nvPr/>
        </p:nvGrpSpPr>
        <p:grpSpPr>
          <a:xfrm>
            <a:off x="3136392" y="3706194"/>
            <a:ext cx="1978152" cy="274320"/>
            <a:chOff x="1146048" y="3547872"/>
            <a:chExt cx="1978152" cy="27432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38695A5-C471-354F-7737-609388A82D90}"/>
                </a:ext>
              </a:extLst>
            </p:cNvPr>
            <p:cNvSpPr/>
            <p:nvPr/>
          </p:nvSpPr>
          <p:spPr>
            <a:xfrm>
              <a:off x="2849880" y="3547872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8BBAF8-C13F-2B22-8C8A-FCEB480915DE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>
              <a:off x="1146048" y="3685032"/>
              <a:ext cx="17038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A85D99-E1BB-E778-E711-986DBF3594C8}"/>
              </a:ext>
            </a:extLst>
          </p:cNvPr>
          <p:cNvGrpSpPr/>
          <p:nvPr/>
        </p:nvGrpSpPr>
        <p:grpSpPr>
          <a:xfrm>
            <a:off x="5111496" y="3706194"/>
            <a:ext cx="1978152" cy="274320"/>
            <a:chOff x="1146048" y="3547872"/>
            <a:chExt cx="1978152" cy="27432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8BE386-2FFF-59CC-21A6-608F674A5EA0}"/>
                </a:ext>
              </a:extLst>
            </p:cNvPr>
            <p:cNvSpPr/>
            <p:nvPr/>
          </p:nvSpPr>
          <p:spPr>
            <a:xfrm>
              <a:off x="2849880" y="3547872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3DE148C-4726-9664-AE7F-7F21A8240474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1146048" y="3685032"/>
              <a:ext cx="17038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CEF7D36-3FA5-63E1-763C-3B7F5D5644EE}"/>
              </a:ext>
            </a:extLst>
          </p:cNvPr>
          <p:cNvGrpSpPr/>
          <p:nvPr/>
        </p:nvGrpSpPr>
        <p:grpSpPr>
          <a:xfrm>
            <a:off x="7086600" y="3706194"/>
            <a:ext cx="1978152" cy="274320"/>
            <a:chOff x="7086600" y="3544824"/>
            <a:chExt cx="1978152" cy="27432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84924CE-38E3-BAE2-316B-57EFB6382291}"/>
                </a:ext>
              </a:extLst>
            </p:cNvPr>
            <p:cNvSpPr/>
            <p:nvPr/>
          </p:nvSpPr>
          <p:spPr>
            <a:xfrm>
              <a:off x="8790432" y="3544824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B4BC7B3-B5F7-B9DE-FC1C-7EA303EA2CBC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7086600" y="3681984"/>
              <a:ext cx="17038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FF59A0-5B57-3412-AB59-E3651D7360E4}"/>
              </a:ext>
            </a:extLst>
          </p:cNvPr>
          <p:cNvCxnSpPr>
            <a:cxnSpLocks/>
          </p:cNvCxnSpPr>
          <p:nvPr/>
        </p:nvCxnSpPr>
        <p:spPr>
          <a:xfrm flipV="1">
            <a:off x="9067800" y="3846402"/>
            <a:ext cx="1456944" cy="3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DF624C9-BE53-E3C3-00F2-CE4CF7F3058B}"/>
              </a:ext>
            </a:extLst>
          </p:cNvPr>
          <p:cNvGrpSpPr/>
          <p:nvPr/>
        </p:nvGrpSpPr>
        <p:grpSpPr>
          <a:xfrm>
            <a:off x="8352282" y="1728042"/>
            <a:ext cx="2190750" cy="4230621"/>
            <a:chOff x="8352282" y="1566672"/>
            <a:chExt cx="2190750" cy="423062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BD66E02-1635-242A-52E8-69DF8C76BBCB}"/>
                </a:ext>
              </a:extLst>
            </p:cNvPr>
            <p:cNvGrpSpPr/>
            <p:nvPr/>
          </p:nvGrpSpPr>
          <p:grpSpPr>
            <a:xfrm>
              <a:off x="8352282" y="3681984"/>
              <a:ext cx="2184654" cy="2115309"/>
              <a:chOff x="8352282" y="3681984"/>
              <a:chExt cx="2184654" cy="2115309"/>
            </a:xfrm>
          </p:grpSpPr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9E718640-75BD-78F1-9450-460E6AD5A0FE}"/>
                  </a:ext>
                </a:extLst>
              </p:cNvPr>
              <p:cNvSpPr/>
              <p:nvPr/>
            </p:nvSpPr>
            <p:spPr>
              <a:xfrm>
                <a:off x="8352282" y="3685030"/>
                <a:ext cx="1852422" cy="2112263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09538162-638B-A4C3-787D-F5899E93935E}"/>
                  </a:ext>
                </a:extLst>
              </p:cNvPr>
              <p:cNvSpPr/>
              <p:nvPr/>
            </p:nvSpPr>
            <p:spPr>
              <a:xfrm>
                <a:off x="9628632" y="3681984"/>
                <a:ext cx="908304" cy="66141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F39B6B88-2C4D-9EBC-C9D9-3A5F1BDB6614}"/>
                  </a:ext>
                </a:extLst>
              </p:cNvPr>
              <p:cNvSpPr/>
              <p:nvPr/>
            </p:nvSpPr>
            <p:spPr>
              <a:xfrm>
                <a:off x="8970264" y="3681984"/>
                <a:ext cx="1411224" cy="130759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7354AAE-364A-98A5-93A8-98621B07821C}"/>
                </a:ext>
              </a:extLst>
            </p:cNvPr>
            <p:cNvGrpSpPr/>
            <p:nvPr/>
          </p:nvGrpSpPr>
          <p:grpSpPr>
            <a:xfrm flipV="1">
              <a:off x="8358378" y="1566672"/>
              <a:ext cx="2184654" cy="2115309"/>
              <a:chOff x="8352282" y="3681984"/>
              <a:chExt cx="2184654" cy="2115309"/>
            </a:xfrm>
          </p:grpSpPr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9506A4CA-EBA7-7CA1-F671-48A1DA655939}"/>
                  </a:ext>
                </a:extLst>
              </p:cNvPr>
              <p:cNvSpPr/>
              <p:nvPr/>
            </p:nvSpPr>
            <p:spPr>
              <a:xfrm>
                <a:off x="8352282" y="3685030"/>
                <a:ext cx="1852422" cy="2112263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FC73CF99-1E13-7AFF-9F65-9D8F86BBF47D}"/>
                  </a:ext>
                </a:extLst>
              </p:cNvPr>
              <p:cNvSpPr/>
              <p:nvPr/>
            </p:nvSpPr>
            <p:spPr>
              <a:xfrm>
                <a:off x="9628632" y="3681984"/>
                <a:ext cx="908304" cy="661416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CD85F375-1F48-60DF-E666-0EF1B6A2DF79}"/>
                  </a:ext>
                </a:extLst>
              </p:cNvPr>
              <p:cNvSpPr/>
              <p:nvPr/>
            </p:nvSpPr>
            <p:spPr>
              <a:xfrm>
                <a:off x="8970264" y="3681984"/>
                <a:ext cx="1411224" cy="1307592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67" name="Date Placeholder 66">
            <a:extLst>
              <a:ext uri="{FF2B5EF4-FFF2-40B4-BE49-F238E27FC236}">
                <a16:creationId xmlns:a16="http://schemas.microsoft.com/office/drawing/2014/main" id="{5CD7E0EC-70E3-B9B9-A0F9-A4DC9912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503154A9-D0F8-F64F-9B11-44244A76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DD9B361-8D5B-9426-C0EC-F876C1DC8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AA891D-37FA-63C5-2AE6-9D555843B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65012B0-7970-7D5A-7A1A-CE17F3C993FF}"/>
              </a:ext>
            </a:extLst>
          </p:cNvPr>
          <p:cNvCxnSpPr>
            <a:cxnSpLocks/>
          </p:cNvCxnSpPr>
          <p:nvPr/>
        </p:nvCxnSpPr>
        <p:spPr>
          <a:xfrm>
            <a:off x="8906256" y="1697733"/>
            <a:ext cx="0" cy="10546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106371E-A7EB-4541-341D-79DC229C4843}"/>
              </a:ext>
            </a:extLst>
          </p:cNvPr>
          <p:cNvSpPr txBox="1"/>
          <p:nvPr/>
        </p:nvSpPr>
        <p:spPr>
          <a:xfrm>
            <a:off x="367284" y="2727550"/>
            <a:ext cx="1264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Preliminary</a:t>
            </a:r>
          </a:p>
          <a:p>
            <a:pPr algn="ctr"/>
            <a:r>
              <a:rPr lang="en-US" dirty="0"/>
              <a:t>Knowledge Problem</a:t>
            </a:r>
            <a:endParaRPr lang="nl-NL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FF1CC15-6438-8BFB-167C-8467DC3739D1}"/>
              </a:ext>
            </a:extLst>
          </p:cNvPr>
          <p:cNvSpPr txBox="1"/>
          <p:nvPr/>
        </p:nvSpPr>
        <p:spPr>
          <a:xfrm>
            <a:off x="2363724" y="3020162"/>
            <a:ext cx="126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Building Foundations</a:t>
            </a:r>
            <a:endParaRPr lang="nl-NL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272B1B-16DB-4522-24B9-262733D022A0}"/>
              </a:ext>
            </a:extLst>
          </p:cNvPr>
          <p:cNvSpPr txBox="1"/>
          <p:nvPr/>
        </p:nvSpPr>
        <p:spPr>
          <a:xfrm>
            <a:off x="4338065" y="3352548"/>
            <a:ext cx="126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Workshop</a:t>
            </a:r>
            <a:endParaRPr lang="nl-NL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7AE2A2D-61AC-9078-7A7F-C92AA4D38A73}"/>
              </a:ext>
            </a:extLst>
          </p:cNvPr>
          <p:cNvSpPr txBox="1"/>
          <p:nvPr/>
        </p:nvSpPr>
        <p:spPr>
          <a:xfrm>
            <a:off x="6148955" y="3323408"/>
            <a:ext cx="166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Bridging Course </a:t>
            </a:r>
            <a:r>
              <a:rPr lang="en-US" sz="1100" dirty="0"/>
              <a:t>1</a:t>
            </a:r>
            <a:endParaRPr lang="nl-NL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14C76ED-302A-6649-21FB-6A00443D6B71}"/>
              </a:ext>
            </a:extLst>
          </p:cNvPr>
          <p:cNvSpPr txBox="1"/>
          <p:nvPr/>
        </p:nvSpPr>
        <p:spPr>
          <a:xfrm>
            <a:off x="8123298" y="3327718"/>
            <a:ext cx="166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Bridging Course </a:t>
            </a:r>
            <a:r>
              <a:rPr lang="en-US" sz="1100" dirty="0"/>
              <a:t>2</a:t>
            </a:r>
            <a:endParaRPr lang="nl-NL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871B400-8F09-DE7F-BA5E-1B43FEF88914}"/>
              </a:ext>
            </a:extLst>
          </p:cNvPr>
          <p:cNvSpPr txBox="1"/>
          <p:nvPr/>
        </p:nvSpPr>
        <p:spPr>
          <a:xfrm>
            <a:off x="385672" y="1197339"/>
            <a:ext cx="1115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        Past                                                                             </a:t>
            </a:r>
            <a:endParaRPr lang="nl-NL" dirty="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711D5A2-0EFE-5E15-0F32-7EB0BB11F252}"/>
              </a:ext>
            </a:extLst>
          </p:cNvPr>
          <p:cNvCxnSpPr>
            <a:cxnSpLocks/>
          </p:cNvCxnSpPr>
          <p:nvPr/>
        </p:nvCxnSpPr>
        <p:spPr>
          <a:xfrm>
            <a:off x="999744" y="1549908"/>
            <a:ext cx="952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Left Brace 86">
            <a:extLst>
              <a:ext uri="{FF2B5EF4-FFF2-40B4-BE49-F238E27FC236}">
                <a16:creationId xmlns:a16="http://schemas.microsoft.com/office/drawing/2014/main" id="{FD7C3B5F-A07E-D62D-A1A4-6A7481EA333E}"/>
              </a:ext>
            </a:extLst>
          </p:cNvPr>
          <p:cNvSpPr/>
          <p:nvPr/>
        </p:nvSpPr>
        <p:spPr>
          <a:xfrm rot="16200000">
            <a:off x="4055903" y="-1384778"/>
            <a:ext cx="550607" cy="666293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2" name="Left Brace 91">
            <a:extLst>
              <a:ext uri="{FF2B5EF4-FFF2-40B4-BE49-F238E27FC236}">
                <a16:creationId xmlns:a16="http://schemas.microsoft.com/office/drawing/2014/main" id="{3867A699-2FBE-FA34-A4D4-08247A1B4DF8}"/>
              </a:ext>
            </a:extLst>
          </p:cNvPr>
          <p:cNvSpPr/>
          <p:nvPr/>
        </p:nvSpPr>
        <p:spPr>
          <a:xfrm rot="16200000">
            <a:off x="9631202" y="1323141"/>
            <a:ext cx="560121" cy="124136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3AFD78B-39A1-F24E-2142-14B0360A1C51}"/>
              </a:ext>
            </a:extLst>
          </p:cNvPr>
          <p:cNvSpPr txBox="1"/>
          <p:nvPr/>
        </p:nvSpPr>
        <p:spPr>
          <a:xfrm>
            <a:off x="8620621" y="1200942"/>
            <a:ext cx="108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Now</a:t>
            </a:r>
            <a:endParaRPr lang="nl-NL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E8680F8-B851-EA47-CBDB-AED02F0572E2}"/>
              </a:ext>
            </a:extLst>
          </p:cNvPr>
          <p:cNvSpPr txBox="1"/>
          <p:nvPr/>
        </p:nvSpPr>
        <p:spPr>
          <a:xfrm>
            <a:off x="9780574" y="1188195"/>
            <a:ext cx="108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Future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91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9" grpId="0"/>
      <p:bldP spid="80" grpId="0"/>
      <p:bldP spid="81" grpId="0"/>
      <p:bldP spid="82" grpId="0"/>
      <p:bldP spid="83" grpId="0"/>
      <p:bldP spid="87" grpId="0" animBg="1"/>
      <p:bldP spid="92" grpId="0" animBg="1"/>
      <p:bldP spid="109" grpId="0"/>
      <p:bldP spid="1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69A2087B-4459-5956-8874-9931641FE9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8000" y="0"/>
            <a:ext cx="5814000" cy="6858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3B10987B-A15D-9E9C-3433-256FE8A7D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1872840"/>
            <a:ext cx="5435250" cy="1116000"/>
          </a:xfrm>
        </p:spPr>
        <p:txBody>
          <a:bodyPr/>
          <a:lstStyle/>
          <a:p>
            <a:r>
              <a:rPr lang="en-US" sz="3600" b="0" dirty="0"/>
              <a:t>Bridging course</a:t>
            </a:r>
          </a:p>
        </p:txBody>
      </p:sp>
      <p:sp>
        <p:nvSpPr>
          <p:cNvPr id="15" name="Subtitle 3">
            <a:extLst>
              <a:ext uri="{FF2B5EF4-FFF2-40B4-BE49-F238E27FC236}">
                <a16:creationId xmlns:a16="http://schemas.microsoft.com/office/drawing/2014/main" id="{454308CB-7B4D-1D79-E3BA-75ACE60B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2556695"/>
            <a:ext cx="5435250" cy="1514775"/>
          </a:xfrm>
        </p:spPr>
        <p:txBody>
          <a:bodyPr/>
          <a:lstStyle/>
          <a:p>
            <a:r>
              <a:rPr lang="en-US" sz="3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F538D0-B51F-8F73-C714-5AC8CB8A7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000" y="755999"/>
            <a:ext cx="3564000" cy="144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44A18-88D7-16CE-3A08-D748609E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8E323-82C9-3298-268A-0AB503A3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E1DED-73AC-EBDF-8B4A-C9579A559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E66034-24F9-2406-05E9-BF3483121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AEE029-6989-B9C5-7182-455E5AB5E6F6}"/>
              </a:ext>
            </a:extLst>
          </p:cNvPr>
          <p:cNvSpPr txBox="1"/>
          <p:nvPr/>
        </p:nvSpPr>
        <p:spPr>
          <a:xfrm>
            <a:off x="915195" y="3678408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Mathematics B 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6CFAB-57A4-BDEB-9782-C433E3219A6B}"/>
              </a:ext>
            </a:extLst>
          </p:cNvPr>
          <p:cNvSpPr txBox="1"/>
          <p:nvPr/>
        </p:nvSpPr>
        <p:spPr>
          <a:xfrm>
            <a:off x="2611675" y="3675790"/>
            <a:ext cx="201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Calculus course</a:t>
            </a:r>
            <a:endParaRPr lang="nl-NL" dirty="0"/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BEF2488C-0E90-6E9C-0318-38F30B3C8E20}"/>
              </a:ext>
            </a:extLst>
          </p:cNvPr>
          <p:cNvSpPr/>
          <p:nvPr/>
        </p:nvSpPr>
        <p:spPr>
          <a:xfrm>
            <a:off x="2125411" y="3247057"/>
            <a:ext cx="658025" cy="863495"/>
          </a:xfrm>
          <a:prstGeom prst="circular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FA6B09-E3C0-E53A-D419-8DE1F66C1ED9}"/>
              </a:ext>
            </a:extLst>
          </p:cNvPr>
          <p:cNvSpPr txBox="1"/>
          <p:nvPr/>
        </p:nvSpPr>
        <p:spPr>
          <a:xfrm>
            <a:off x="489047" y="3946207"/>
            <a:ext cx="2062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secondary school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AD949-3581-B9A1-61AB-9CD50074EB23}"/>
              </a:ext>
            </a:extLst>
          </p:cNvPr>
          <p:cNvSpPr txBox="1"/>
          <p:nvPr/>
        </p:nvSpPr>
        <p:spPr>
          <a:xfrm>
            <a:off x="2565402" y="3939428"/>
            <a:ext cx="187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at university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66C5C-DC16-1E6A-596E-836D1134F378}"/>
              </a:ext>
            </a:extLst>
          </p:cNvPr>
          <p:cNvSpPr txBox="1"/>
          <p:nvPr/>
        </p:nvSpPr>
        <p:spPr>
          <a:xfrm>
            <a:off x="4938533" y="3539602"/>
            <a:ext cx="187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Topics</a:t>
            </a:r>
            <a:endParaRPr lang="nl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3E374C-DE53-344A-68CF-EA77AD941CC5}"/>
              </a:ext>
            </a:extLst>
          </p:cNvPr>
          <p:cNvSpPr txBox="1"/>
          <p:nvPr/>
        </p:nvSpPr>
        <p:spPr>
          <a:xfrm>
            <a:off x="4936946" y="4283621"/>
            <a:ext cx="2940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Learning Objectives/sub-topic</a:t>
            </a:r>
            <a:endParaRPr lang="nl-N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DB3056-FF07-4DC5-F3A0-21AD8199B795}"/>
              </a:ext>
            </a:extLst>
          </p:cNvPr>
          <p:cNvSpPr txBox="1"/>
          <p:nvPr/>
        </p:nvSpPr>
        <p:spPr>
          <a:xfrm>
            <a:off x="4936946" y="3907771"/>
            <a:ext cx="187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Sub-topics</a:t>
            </a:r>
            <a:endParaRPr lang="nl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49863B-404F-7FD8-69B6-11384842C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40" y="279024"/>
            <a:ext cx="1994750" cy="5773127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4BDD31A0-3EA6-743F-5ACF-6AA3E073AEEA}"/>
              </a:ext>
            </a:extLst>
          </p:cNvPr>
          <p:cNvSpPr/>
          <p:nvPr/>
        </p:nvSpPr>
        <p:spPr>
          <a:xfrm>
            <a:off x="4570240" y="3572873"/>
            <a:ext cx="266730" cy="111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51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/>
      <p:bldP spid="14" grpId="0"/>
      <p:bldP spid="16" grpId="0"/>
      <p:bldP spid="20" grpId="0"/>
      <p:bldP spid="21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Questions outline">
            <a:extLst>
              <a:ext uri="{FF2B5EF4-FFF2-40B4-BE49-F238E27FC236}">
                <a16:creationId xmlns:a16="http://schemas.microsoft.com/office/drawing/2014/main" id="{AA380CDC-437A-DDB6-9C41-F1D3686A521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16" r="7616"/>
          <a:stretch>
            <a:fillRect/>
          </a:stretch>
        </p:blipFill>
        <p:spPr>
          <a:xfrm>
            <a:off x="2702316" y="3818361"/>
            <a:ext cx="892880" cy="1053316"/>
          </a:xfr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3B10987B-A15D-9E9C-3433-256FE8A7D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1840566"/>
            <a:ext cx="5435250" cy="1116000"/>
          </a:xfrm>
        </p:spPr>
        <p:txBody>
          <a:bodyPr/>
          <a:lstStyle/>
          <a:p>
            <a:r>
              <a:rPr lang="en-US" sz="3600" b="0" dirty="0"/>
              <a:t>Bridging course</a:t>
            </a:r>
          </a:p>
        </p:txBody>
      </p:sp>
      <p:sp>
        <p:nvSpPr>
          <p:cNvPr id="15" name="Subtitle 3">
            <a:extLst>
              <a:ext uri="{FF2B5EF4-FFF2-40B4-BE49-F238E27FC236}">
                <a16:creationId xmlns:a16="http://schemas.microsoft.com/office/drawing/2014/main" id="{454308CB-7B4D-1D79-E3BA-75ACE60B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2524421"/>
            <a:ext cx="5435250" cy="1514775"/>
          </a:xfrm>
        </p:spPr>
        <p:txBody>
          <a:bodyPr/>
          <a:lstStyle/>
          <a:p>
            <a:r>
              <a:rPr lang="en-US" sz="3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F538D0-B51F-8F73-C714-5AC8CB8A7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000" y="755999"/>
            <a:ext cx="3564000" cy="144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0A43A-560E-408A-E467-A103832A8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CCF16-29F4-6F7D-C2FA-3C4F3B1E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E1F0B-6076-54CB-6869-65E11AD6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3FC6E-B4B4-3A70-1569-7E8B9DF69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96D6F-3280-7F31-853B-224B5B76CBDB}"/>
              </a:ext>
            </a:extLst>
          </p:cNvPr>
          <p:cNvSpPr txBox="1"/>
          <p:nvPr/>
        </p:nvSpPr>
        <p:spPr>
          <a:xfrm>
            <a:off x="2604150" y="3495515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Pre-Question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90728-6F9B-86FD-355A-78483894D942}"/>
              </a:ext>
            </a:extLst>
          </p:cNvPr>
          <p:cNvSpPr txBox="1"/>
          <p:nvPr/>
        </p:nvSpPr>
        <p:spPr>
          <a:xfrm>
            <a:off x="8013589" y="3495515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Post-Question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282F6-14A3-0D3E-2902-9E4EE0D01982}"/>
              </a:ext>
            </a:extLst>
          </p:cNvPr>
          <p:cNvSpPr txBox="1"/>
          <p:nvPr/>
        </p:nvSpPr>
        <p:spPr>
          <a:xfrm>
            <a:off x="5392753" y="3495515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  <a:endParaRPr lang="nl-NL" dirty="0"/>
          </a:p>
        </p:txBody>
      </p:sp>
      <p:pic>
        <p:nvPicPr>
          <p:cNvPr id="18" name="Picture Placeholder 15" descr="Questions outline">
            <a:extLst>
              <a:ext uri="{FF2B5EF4-FFF2-40B4-BE49-F238E27FC236}">
                <a16:creationId xmlns:a16="http://schemas.microsoft.com/office/drawing/2014/main" id="{D444637A-61FE-EA8C-9FDE-07884D105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16" r="7616"/>
          <a:stretch>
            <a:fillRect/>
          </a:stretch>
        </p:blipFill>
        <p:spPr>
          <a:xfrm flipH="1">
            <a:off x="8312236" y="3823020"/>
            <a:ext cx="850638" cy="1003484"/>
          </a:xfrm>
          <a:prstGeom prst="rect">
            <a:avLst/>
          </a:prstGeom>
          <a:noFill/>
        </p:spPr>
      </p:pic>
      <p:pic>
        <p:nvPicPr>
          <p:cNvPr id="21" name="Graphic 20" descr="Vlog outline">
            <a:extLst>
              <a:ext uri="{FF2B5EF4-FFF2-40B4-BE49-F238E27FC236}">
                <a16:creationId xmlns:a16="http://schemas.microsoft.com/office/drawing/2014/main" id="{D6F6321F-F7B3-475A-B0C4-0962A9C0D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1495" y="3772110"/>
            <a:ext cx="1116645" cy="1116645"/>
          </a:xfrm>
          <a:prstGeom prst="rect">
            <a:avLst/>
          </a:prstGeom>
        </p:spPr>
      </p:pic>
      <p:pic>
        <p:nvPicPr>
          <p:cNvPr id="23" name="Graphic 22" descr="Help outline">
            <a:extLst>
              <a:ext uri="{FF2B5EF4-FFF2-40B4-BE49-F238E27FC236}">
                <a16:creationId xmlns:a16="http://schemas.microsoft.com/office/drawing/2014/main" id="{4576B131-DF6A-689B-474E-A0190F7A9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359150" y="5205092"/>
            <a:ext cx="434666" cy="43466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C3F5FB-9C34-07F3-635A-D5AE1FA306AA}"/>
              </a:ext>
            </a:extLst>
          </p:cNvPr>
          <p:cNvCxnSpPr>
            <a:cxnSpLocks/>
          </p:cNvCxnSpPr>
          <p:nvPr/>
        </p:nvCxnSpPr>
        <p:spPr>
          <a:xfrm>
            <a:off x="5448376" y="4804215"/>
            <a:ext cx="760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Play outline">
            <a:extLst>
              <a:ext uri="{FF2B5EF4-FFF2-40B4-BE49-F238E27FC236}">
                <a16:creationId xmlns:a16="http://schemas.microsoft.com/office/drawing/2014/main" id="{1A2A5B17-4D08-22D4-B8A8-4889EF3665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6635" y="4669656"/>
            <a:ext cx="274812" cy="274812"/>
          </a:xfrm>
          <a:prstGeom prst="rect">
            <a:avLst/>
          </a:prstGeom>
        </p:spPr>
      </p:pic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AEA1A027-ACCD-9297-5446-0FCCCAD9C483}"/>
              </a:ext>
            </a:extLst>
          </p:cNvPr>
          <p:cNvSpPr/>
          <p:nvPr/>
        </p:nvSpPr>
        <p:spPr>
          <a:xfrm>
            <a:off x="5561576" y="4785094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CCF7598A-FDC5-79DB-16CF-AC4C0D37605B}"/>
              </a:ext>
            </a:extLst>
          </p:cNvPr>
          <p:cNvSpPr/>
          <p:nvPr/>
        </p:nvSpPr>
        <p:spPr>
          <a:xfrm>
            <a:off x="6008785" y="4782601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4" name="Graphic 43" descr="Help outline">
            <a:extLst>
              <a:ext uri="{FF2B5EF4-FFF2-40B4-BE49-F238E27FC236}">
                <a16:creationId xmlns:a16="http://schemas.microsoft.com/office/drawing/2014/main" id="{EDEB8B33-7F10-654B-2486-607C72A24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818854" y="5206358"/>
            <a:ext cx="434666" cy="434666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6036EC8-5EC4-DA0B-5E13-F05DFADFFDF0}"/>
              </a:ext>
            </a:extLst>
          </p:cNvPr>
          <p:cNvCxnSpPr/>
          <p:nvPr/>
        </p:nvCxnSpPr>
        <p:spPr>
          <a:xfrm>
            <a:off x="5584435" y="4871677"/>
            <a:ext cx="0" cy="33341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AD94D6-2930-344C-006C-96B1392080C6}"/>
              </a:ext>
            </a:extLst>
          </p:cNvPr>
          <p:cNvCxnSpPr/>
          <p:nvPr/>
        </p:nvCxnSpPr>
        <p:spPr>
          <a:xfrm>
            <a:off x="6031230" y="4871925"/>
            <a:ext cx="0" cy="33341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3B10987B-A15D-9E9C-3433-256FE8A7D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1872840"/>
            <a:ext cx="5435250" cy="1116000"/>
          </a:xfrm>
        </p:spPr>
        <p:txBody>
          <a:bodyPr/>
          <a:lstStyle/>
          <a:p>
            <a:r>
              <a:rPr lang="en-US" sz="3600" b="0" dirty="0"/>
              <a:t>Bridging course</a:t>
            </a:r>
          </a:p>
        </p:txBody>
      </p:sp>
      <p:sp>
        <p:nvSpPr>
          <p:cNvPr id="15" name="Subtitle 3">
            <a:extLst>
              <a:ext uri="{FF2B5EF4-FFF2-40B4-BE49-F238E27FC236}">
                <a16:creationId xmlns:a16="http://schemas.microsoft.com/office/drawing/2014/main" id="{454308CB-7B4D-1D79-E3BA-75ACE60B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2556695"/>
            <a:ext cx="5435250" cy="1514775"/>
          </a:xfrm>
        </p:spPr>
        <p:txBody>
          <a:bodyPr/>
          <a:lstStyle/>
          <a:p>
            <a:r>
              <a:rPr lang="en-US" sz="3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analytics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F538D0-B51F-8F73-C714-5AC8CB8A7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000" y="755999"/>
            <a:ext cx="3564000" cy="144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BE978-F760-E8FF-6575-C067007C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B2994-C9AC-78F8-9FBF-9B43DAAD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9F6BC-3EBA-AF3A-B8D8-8B4005CEF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A6821-2F58-A91E-9B2C-9EE9B6E7D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CB2772-34DB-52BF-C170-EA1BE7E47CCF}"/>
              </a:ext>
            </a:extLst>
          </p:cNvPr>
          <p:cNvSpPr txBox="1"/>
          <p:nvPr/>
        </p:nvSpPr>
        <p:spPr>
          <a:xfrm>
            <a:off x="745242" y="3118658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</a:t>
            </a:r>
            <a:endParaRPr lang="nl-NL" dirty="0"/>
          </a:p>
        </p:txBody>
      </p:sp>
      <p:pic>
        <p:nvPicPr>
          <p:cNvPr id="29" name="Picture Placeholder 15" descr="Questions outline">
            <a:extLst>
              <a:ext uri="{FF2B5EF4-FFF2-40B4-BE49-F238E27FC236}">
                <a16:creationId xmlns:a16="http://schemas.microsoft.com/office/drawing/2014/main" id="{68E63544-8D39-1BC8-B579-2FD3800F2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16" r="7616"/>
          <a:stretch>
            <a:fillRect/>
          </a:stretch>
        </p:blipFill>
        <p:spPr>
          <a:xfrm>
            <a:off x="830481" y="3861393"/>
            <a:ext cx="892880" cy="1053316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DD9853-9300-8461-43EA-BE9E42BF7E86}"/>
              </a:ext>
            </a:extLst>
          </p:cNvPr>
          <p:cNvSpPr txBox="1"/>
          <p:nvPr/>
        </p:nvSpPr>
        <p:spPr>
          <a:xfrm>
            <a:off x="732315" y="3538547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Pre-Question</a:t>
            </a:r>
            <a:endParaRPr lang="nl-N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AED710-3761-B2CF-95E5-A765D55ACB60}"/>
              </a:ext>
            </a:extLst>
          </p:cNvPr>
          <p:cNvSpPr txBox="1"/>
          <p:nvPr/>
        </p:nvSpPr>
        <p:spPr>
          <a:xfrm>
            <a:off x="3280227" y="3538547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Post-Question</a:t>
            </a:r>
            <a:endParaRPr lang="nl-N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74719A-63AB-CDC6-9EB0-55355E43D9ED}"/>
              </a:ext>
            </a:extLst>
          </p:cNvPr>
          <p:cNvSpPr txBox="1"/>
          <p:nvPr/>
        </p:nvSpPr>
        <p:spPr>
          <a:xfrm>
            <a:off x="2305317" y="3538547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  <a:endParaRPr lang="nl-NL" dirty="0"/>
          </a:p>
        </p:txBody>
      </p:sp>
      <p:pic>
        <p:nvPicPr>
          <p:cNvPr id="33" name="Picture Placeholder 15" descr="Questions outline">
            <a:extLst>
              <a:ext uri="{FF2B5EF4-FFF2-40B4-BE49-F238E27FC236}">
                <a16:creationId xmlns:a16="http://schemas.microsoft.com/office/drawing/2014/main" id="{7C383EA2-F703-727F-AB1B-2FCA1590D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16" r="7616"/>
          <a:stretch>
            <a:fillRect/>
          </a:stretch>
        </p:blipFill>
        <p:spPr>
          <a:xfrm flipH="1">
            <a:off x="3578874" y="3866052"/>
            <a:ext cx="850638" cy="1003484"/>
          </a:xfrm>
          <a:prstGeom prst="rect">
            <a:avLst/>
          </a:prstGeom>
          <a:noFill/>
        </p:spPr>
      </p:pic>
      <p:pic>
        <p:nvPicPr>
          <p:cNvPr id="34" name="Graphic 33" descr="Vlog outline">
            <a:extLst>
              <a:ext uri="{FF2B5EF4-FFF2-40B4-BE49-F238E27FC236}">
                <a16:creationId xmlns:a16="http://schemas.microsoft.com/office/drawing/2014/main" id="{4C335661-3759-CF96-147A-650ECA406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4059" y="3815142"/>
            <a:ext cx="1116645" cy="1116645"/>
          </a:xfrm>
          <a:prstGeom prst="rect">
            <a:avLst/>
          </a:prstGeom>
        </p:spPr>
      </p:pic>
      <p:pic>
        <p:nvPicPr>
          <p:cNvPr id="35" name="Graphic 34" descr="Help outline">
            <a:extLst>
              <a:ext uri="{FF2B5EF4-FFF2-40B4-BE49-F238E27FC236}">
                <a16:creationId xmlns:a16="http://schemas.microsoft.com/office/drawing/2014/main" id="{EB9D6C64-08BA-7416-141B-ACE79FA4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271714" y="5248124"/>
            <a:ext cx="434666" cy="43466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9E3DC2-174E-3FCC-0E31-2C1B82473711}"/>
              </a:ext>
            </a:extLst>
          </p:cNvPr>
          <p:cNvCxnSpPr>
            <a:cxnSpLocks/>
          </p:cNvCxnSpPr>
          <p:nvPr/>
        </p:nvCxnSpPr>
        <p:spPr>
          <a:xfrm>
            <a:off x="2360940" y="4847247"/>
            <a:ext cx="760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Play outline">
            <a:extLst>
              <a:ext uri="{FF2B5EF4-FFF2-40B4-BE49-F238E27FC236}">
                <a16:creationId xmlns:a16="http://schemas.microsoft.com/office/drawing/2014/main" id="{05703F0D-0059-909A-88AB-014F4C010C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9199" y="4712688"/>
            <a:ext cx="274812" cy="274812"/>
          </a:xfrm>
          <a:prstGeom prst="rect">
            <a:avLst/>
          </a:prstGeom>
        </p:spPr>
      </p:pic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FA3C0D10-017F-01B9-A41A-3F7C92AC685D}"/>
              </a:ext>
            </a:extLst>
          </p:cNvPr>
          <p:cNvSpPr/>
          <p:nvPr/>
        </p:nvSpPr>
        <p:spPr>
          <a:xfrm>
            <a:off x="2474140" y="4828126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67D25006-7E08-FA72-E031-D9D2A021C485}"/>
              </a:ext>
            </a:extLst>
          </p:cNvPr>
          <p:cNvSpPr/>
          <p:nvPr/>
        </p:nvSpPr>
        <p:spPr>
          <a:xfrm>
            <a:off x="2921349" y="4825633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" name="Graphic 39" descr="Help outline">
            <a:extLst>
              <a:ext uri="{FF2B5EF4-FFF2-40B4-BE49-F238E27FC236}">
                <a16:creationId xmlns:a16="http://schemas.microsoft.com/office/drawing/2014/main" id="{1C50C82D-C9C4-57EE-9C3B-851A895B7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731418" y="5249390"/>
            <a:ext cx="434666" cy="43466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F7DC2A2-01A7-CCE7-755D-476F3466AE75}"/>
              </a:ext>
            </a:extLst>
          </p:cNvPr>
          <p:cNvCxnSpPr/>
          <p:nvPr/>
        </p:nvCxnSpPr>
        <p:spPr>
          <a:xfrm>
            <a:off x="2496999" y="4914709"/>
            <a:ext cx="0" cy="33341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A4751C-DE97-E315-0611-5DCF41353559}"/>
              </a:ext>
            </a:extLst>
          </p:cNvPr>
          <p:cNvCxnSpPr/>
          <p:nvPr/>
        </p:nvCxnSpPr>
        <p:spPr>
          <a:xfrm>
            <a:off x="2943794" y="4914957"/>
            <a:ext cx="0" cy="33341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2AD9851-9B41-2C9F-E012-DCE0A2F29C73}"/>
              </a:ext>
            </a:extLst>
          </p:cNvPr>
          <p:cNvCxnSpPr>
            <a:cxnSpLocks/>
          </p:cNvCxnSpPr>
          <p:nvPr/>
        </p:nvCxnSpPr>
        <p:spPr>
          <a:xfrm>
            <a:off x="830481" y="3499332"/>
            <a:ext cx="3838338" cy="0"/>
          </a:xfrm>
          <a:prstGeom prst="line">
            <a:avLst/>
          </a:prstGeom>
          <a:ln cmpd="sng">
            <a:solidFill>
              <a:schemeClr val="tx1"/>
            </a:solidFill>
            <a:prstDash val="lgDash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Brace 44">
            <a:extLst>
              <a:ext uri="{FF2B5EF4-FFF2-40B4-BE49-F238E27FC236}">
                <a16:creationId xmlns:a16="http://schemas.microsoft.com/office/drawing/2014/main" id="{ED852077-7B65-B7B0-3286-6602E6388D22}"/>
              </a:ext>
            </a:extLst>
          </p:cNvPr>
          <p:cNvSpPr/>
          <p:nvPr/>
        </p:nvSpPr>
        <p:spPr>
          <a:xfrm>
            <a:off x="4852228" y="1989020"/>
            <a:ext cx="453616" cy="4096578"/>
          </a:xfrm>
          <a:prstGeom prst="rightBrac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1173DB-C756-7D6C-A97D-913528707DDD}"/>
              </a:ext>
            </a:extLst>
          </p:cNvPr>
          <p:cNvSpPr txBox="1"/>
          <p:nvPr/>
        </p:nvSpPr>
        <p:spPr>
          <a:xfrm>
            <a:off x="5305844" y="2129273"/>
            <a:ext cx="250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Ethics</a:t>
            </a:r>
            <a:endParaRPr lang="nl-NL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1EB9BEA-D31C-E445-226E-C4287EE89B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3377" y="496070"/>
            <a:ext cx="4405553" cy="206017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E1F8F3B-A873-84C1-B765-2D14279C6D38}"/>
              </a:ext>
            </a:extLst>
          </p:cNvPr>
          <p:cNvSpPr txBox="1"/>
          <p:nvPr/>
        </p:nvSpPr>
        <p:spPr>
          <a:xfrm>
            <a:off x="5326628" y="3267338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Visualizations </a:t>
            </a:r>
            <a:endParaRPr lang="nl-NL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944ADF8-3152-50F4-BDC2-ACA053446C50}"/>
              </a:ext>
            </a:extLst>
          </p:cNvPr>
          <p:cNvSpPr txBox="1"/>
          <p:nvPr/>
        </p:nvSpPr>
        <p:spPr>
          <a:xfrm>
            <a:off x="5632177" y="4030804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Student</a:t>
            </a:r>
            <a:endParaRPr lang="nl-NL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73E91D0-A101-6A70-BB07-315E564AA2C0}"/>
              </a:ext>
            </a:extLst>
          </p:cNvPr>
          <p:cNvSpPr txBox="1"/>
          <p:nvPr/>
        </p:nvSpPr>
        <p:spPr>
          <a:xfrm>
            <a:off x="5626930" y="4764834"/>
            <a:ext cx="151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Teacher</a:t>
            </a:r>
            <a:endParaRPr lang="nl-NL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AF2FCCE-C922-E4D2-931F-F91B224734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3935" y="1780625"/>
            <a:ext cx="3236892" cy="297342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802AD10-6334-4EEC-43D4-2D9AB25F58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3044" y="3948785"/>
            <a:ext cx="1413110" cy="45135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D1EBDF2-F2AC-4095-8D79-A2459F2379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0883" y="4825633"/>
            <a:ext cx="2279578" cy="3494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5FBFA99-F0FE-33F9-0827-BBE091ECE4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9007" y="3127149"/>
            <a:ext cx="2971900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5" grpId="0" animBg="1"/>
      <p:bldP spid="46" grpId="0"/>
      <p:bldP spid="53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3B10987B-A15D-9E9C-3433-256FE8A7D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000" y="1872840"/>
            <a:ext cx="5435250" cy="1116000"/>
          </a:xfrm>
        </p:spPr>
        <p:txBody>
          <a:bodyPr/>
          <a:lstStyle/>
          <a:p>
            <a:r>
              <a:rPr lang="en-US" sz="3600" b="0" dirty="0"/>
              <a:t>Bridging course</a:t>
            </a:r>
          </a:p>
        </p:txBody>
      </p:sp>
      <p:sp>
        <p:nvSpPr>
          <p:cNvPr id="15" name="Subtitle 3">
            <a:extLst>
              <a:ext uri="{FF2B5EF4-FFF2-40B4-BE49-F238E27FC236}">
                <a16:creationId xmlns:a16="http://schemas.microsoft.com/office/drawing/2014/main" id="{454308CB-7B4D-1D79-E3BA-75ACE60B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000" y="2556695"/>
            <a:ext cx="5435250" cy="1514775"/>
          </a:xfrm>
        </p:spPr>
        <p:txBody>
          <a:bodyPr/>
          <a:lstStyle/>
          <a:p>
            <a:r>
              <a:rPr lang="en-US" sz="3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results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7F538D0-B51F-8F73-C714-5AC8CB8A7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000" y="755999"/>
            <a:ext cx="3564000" cy="1440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C09C52F-03B7-A390-66A7-03954D0120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42365" y="6175971"/>
            <a:ext cx="871637" cy="306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99B63-27D0-A548-6741-A2CB474F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9/16/2024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12CE98-16C6-F901-064A-4975D41F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B0CC8-2783-4C0F-826D-49494275316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76D47-33BF-9E11-241E-1FCDEA3A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727" y="6214151"/>
            <a:ext cx="2265201" cy="43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FC0D3D-5982-0593-FF56-7A44567C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78" y="6164494"/>
            <a:ext cx="1431349" cy="538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6BCA2-0AA9-78D5-DAFF-B0B8A339FABC}"/>
              </a:ext>
            </a:extLst>
          </p:cNvPr>
          <p:cNvSpPr txBox="1"/>
          <p:nvPr/>
        </p:nvSpPr>
        <p:spPr>
          <a:xfrm>
            <a:off x="3221014" y="3327718"/>
            <a:ext cx="166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Bridging Course </a:t>
            </a:r>
            <a:r>
              <a:rPr lang="en-US" sz="1100" dirty="0"/>
              <a:t>1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9E510-1CCC-F021-8B57-C7A12694AE52}"/>
              </a:ext>
            </a:extLst>
          </p:cNvPr>
          <p:cNvSpPr txBox="1"/>
          <p:nvPr/>
        </p:nvSpPr>
        <p:spPr>
          <a:xfrm>
            <a:off x="7088821" y="3327718"/>
            <a:ext cx="166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Bridging Course </a:t>
            </a:r>
            <a:r>
              <a:rPr lang="en-US" sz="1100" dirty="0"/>
              <a:t>2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40C49-E42C-A6A5-D487-86D4860FF9A1}"/>
              </a:ext>
            </a:extLst>
          </p:cNvPr>
          <p:cNvSpPr txBox="1"/>
          <p:nvPr/>
        </p:nvSpPr>
        <p:spPr>
          <a:xfrm>
            <a:off x="3221014" y="3777015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56/76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8D989-3512-7CC0-C91E-E018DD8E3A56}"/>
              </a:ext>
            </a:extLst>
          </p:cNvPr>
          <p:cNvSpPr txBox="1"/>
          <p:nvPr/>
        </p:nvSpPr>
        <p:spPr>
          <a:xfrm>
            <a:off x="3221014" y="4177894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75% pass rate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287C9-2094-745D-D17E-83688EA9C5E8}"/>
              </a:ext>
            </a:extLst>
          </p:cNvPr>
          <p:cNvSpPr txBox="1"/>
          <p:nvPr/>
        </p:nvSpPr>
        <p:spPr>
          <a:xfrm>
            <a:off x="3221014" y="4578773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Positive results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0425E-0BBE-664C-FF64-4168D2C1A73E}"/>
              </a:ext>
            </a:extLst>
          </p:cNvPr>
          <p:cNvSpPr txBox="1"/>
          <p:nvPr/>
        </p:nvSpPr>
        <p:spPr>
          <a:xfrm>
            <a:off x="7093074" y="3781445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Faculties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E1330-B7B5-C682-9856-E64DE58AD1B1}"/>
              </a:ext>
            </a:extLst>
          </p:cNvPr>
          <p:cNvSpPr txBox="1"/>
          <p:nvPr/>
        </p:nvSpPr>
        <p:spPr>
          <a:xfrm>
            <a:off x="7085048" y="4179904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 Departments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87AC4-78BC-7DAE-21A1-A7A3228A10D4}"/>
              </a:ext>
            </a:extLst>
          </p:cNvPr>
          <p:cNvSpPr txBox="1"/>
          <p:nvPr/>
        </p:nvSpPr>
        <p:spPr>
          <a:xfrm>
            <a:off x="7086435" y="4583392"/>
            <a:ext cx="237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</a:t>
            </a:r>
            <a:endParaRPr lang="nl-NL" dirty="0"/>
          </a:p>
        </p:txBody>
      </p:sp>
      <p:pic>
        <p:nvPicPr>
          <p:cNvPr id="22" name="Graphic 21" descr="Download outline">
            <a:extLst>
              <a:ext uri="{FF2B5EF4-FFF2-40B4-BE49-F238E27FC236}">
                <a16:creationId xmlns:a16="http://schemas.microsoft.com/office/drawing/2014/main" id="{E0856A96-05A3-9D6D-B41F-AC2B8506C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3074" y="5066646"/>
            <a:ext cx="709146" cy="709146"/>
          </a:xfrm>
          <a:prstGeom prst="rect">
            <a:avLst/>
          </a:prstGeom>
        </p:spPr>
      </p:pic>
      <p:pic>
        <p:nvPicPr>
          <p:cNvPr id="24" name="Graphic 23" descr="Hourglass Finished outline">
            <a:extLst>
              <a:ext uri="{FF2B5EF4-FFF2-40B4-BE49-F238E27FC236}">
                <a16:creationId xmlns:a16="http://schemas.microsoft.com/office/drawing/2014/main" id="{8DE298D6-8AB9-0093-EC5B-30CE7D823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2220" y="5058768"/>
            <a:ext cx="709146" cy="70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/////wQAPw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5lzes/JIxxKtEC/aPBU5fAFAAAAAAADAAAAAAADAAAAAwADAAAAAAD///////8DAAEA////////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MwLAAAAAAAAAAAAACAB////////////////AAAA////////////////BAAAAAMA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QEDAAAAAgD///////8aAAZMaW5rZWRTaGFwZXNEYXRhUHJvcGVydHlfMAUAAAAAAAQAAAADAAQAAAABAAQAAAADAP///////wQAAAADAP///////wQAAAADAP///////wQAAAADAP///////wMABQEDAAAAAwD///////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Jlzes/JIxxKtEC/aPBU5fADRGF0YQAbAAAABExpbmtlZFNoYXBlRGF0YQAFAAAAAAACTmFtZQAZAAAATGlua2VkU2hhcGVzRGF0YVByb3BlcnR5ABBWZXJzaW9uAAAAAAAJTGFzdFdyaXRlALPGWCt/AQAAAAEA/////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01 University of Twente - Title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54C0FC0E-98CE-4C05-A26B-BA3F145A075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2 University of Twente - Title Slides with Video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27C661BF-CB0D-4941-B353-0504BC820073}"/>
    </a:ext>
  </a:extLst>
</a:theme>
</file>

<file path=ppt/theme/theme3.xml><?xml version="1.0" encoding="utf-8"?>
<a:theme xmlns:a="http://schemas.openxmlformats.org/drawingml/2006/main" name="03 University of Twente - Table of content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74802353-F7F4-49F9-B146-127C2170665F}"/>
    </a:ext>
  </a:extLst>
</a:theme>
</file>

<file path=ppt/theme/theme4.xml><?xml version="1.0" encoding="utf-8"?>
<a:theme xmlns:a="http://schemas.openxmlformats.org/drawingml/2006/main" name="04 University of Twente - Chapter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E89F838F-CADD-4335-83E6-AD805E180CF6}"/>
    </a:ext>
  </a:extLst>
</a:theme>
</file>

<file path=ppt/theme/theme5.xml><?xml version="1.0" encoding="utf-8"?>
<a:theme xmlns:a="http://schemas.openxmlformats.org/drawingml/2006/main" name="05 University of Twente - Text slides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1B28633E-A413-498B-A4E2-0B096DA351CE}"/>
    </a:ext>
  </a:extLst>
</a:theme>
</file>

<file path=ppt/theme/theme6.xml><?xml version="1.0" encoding="utf-8"?>
<a:theme xmlns:a="http://schemas.openxmlformats.org/drawingml/2006/main" name="06 University of Twente - Image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EF685AB9-EADC-4409-A685-C9D216DEE08D}"/>
    </a:ext>
  </a:extLst>
</a:theme>
</file>

<file path=ppt/theme/theme7.xml><?xml version="1.0" encoding="utf-8"?>
<a:theme xmlns:a="http://schemas.openxmlformats.org/drawingml/2006/main" name="07 University of Twente - Video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D4572B67-19AA-4CA5-88BA-A28199D0D01A}"/>
    </a:ext>
  </a:extLst>
</a:theme>
</file>

<file path=ppt/theme/theme8.xml><?xml version="1.0" encoding="utf-8"?>
<a:theme xmlns:a="http://schemas.openxmlformats.org/drawingml/2006/main" name="08 University of Twente - Closing slides">
  <a:themeElements>
    <a:clrScheme name="UT">
      <a:dk1>
        <a:srgbClr val="231F20"/>
      </a:dk1>
      <a:lt1>
        <a:sysClr val="window" lastClr="FFFFFF"/>
      </a:lt1>
      <a:dk2>
        <a:srgbClr val="59595B"/>
      </a:dk2>
      <a:lt2>
        <a:srgbClr val="F0F1F2"/>
      </a:lt2>
      <a:accent1>
        <a:srgbClr val="002C5F"/>
      </a:accent1>
      <a:accent2>
        <a:srgbClr val="EC7A08"/>
      </a:accent2>
      <a:accent3>
        <a:srgbClr val="FED100"/>
      </a:accent3>
      <a:accent4>
        <a:srgbClr val="1E2328"/>
      </a:accent4>
      <a:accent5>
        <a:srgbClr val="939598"/>
      </a:accent5>
      <a:accent6>
        <a:srgbClr val="59595B"/>
      </a:accent6>
      <a:hlink>
        <a:srgbClr val="0094B3"/>
      </a:hlink>
      <a:folHlink>
        <a:srgbClr val="4F2DAC"/>
      </a:folHlink>
    </a:clrScheme>
    <a:fontScheme name="UT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6509656B-76B3-4102-AFFA-BD59CF4C4A50}"/>
    </a:ext>
  </a:extLst>
</a:theme>
</file>

<file path=ppt/theme/theme9.xml><?xml version="1.0" encoding="utf-8"?>
<a:theme xmlns:a="http://schemas.openxmlformats.org/drawingml/2006/main" name="Titel slides 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9BC1BAC-E258-47A3-9DA3-C7CE97911C1D}" vid="{DB4E3237-73B0-4FAF-8C1C-85E79662D6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DAF222FBA324084ABBE78896BC302" ma:contentTypeVersion="13" ma:contentTypeDescription="Create a new document." ma:contentTypeScope="" ma:versionID="b9e82e0f69e0961ecaff4f3fea8380c9">
  <xsd:schema xmlns:xsd="http://www.w3.org/2001/XMLSchema" xmlns:xs="http://www.w3.org/2001/XMLSchema" xmlns:p="http://schemas.microsoft.com/office/2006/metadata/properties" xmlns:ns2="d284f63f-cbf3-48ee-87f8-5c478837b7a6" xmlns:ns3="a3580694-730a-4f86-8319-5f5d532b05a4" targetNamespace="http://schemas.microsoft.com/office/2006/metadata/properties" ma:root="true" ma:fieldsID="d11a5c9a78e1127c09ae3f379441dd21" ns2:_="" ns3:_="">
    <xsd:import namespace="d284f63f-cbf3-48ee-87f8-5c478837b7a6"/>
    <xsd:import namespace="a3580694-730a-4f86-8319-5f5d532b05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4f63f-cbf3-48ee-87f8-5c478837b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af58ba8-1e8d-4aec-a6f5-993f6032dc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580694-730a-4f86-8319-5f5d532b05a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e5eda4b-e060-4fb4-90a0-c19bb014be62}" ma:internalName="TaxCatchAll" ma:showField="CatchAllData" ma:web="a3580694-730a-4f86-8319-5f5d532b05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84f63f-cbf3-48ee-87f8-5c478837b7a6">
      <Terms xmlns="http://schemas.microsoft.com/office/infopath/2007/PartnerControls"/>
    </lcf76f155ced4ddcb4097134ff3c332f>
    <TaxCatchAll xmlns="a3580694-730a-4f86-8319-5f5d532b05a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E148C8-C965-438B-824E-D034DC5E5454}">
  <ds:schemaRefs>
    <ds:schemaRef ds:uri="a3580694-730a-4f86-8319-5f5d532b05a4"/>
    <ds:schemaRef ds:uri="d284f63f-cbf3-48ee-87f8-5c478837b7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23F005D-20C1-47D7-855C-C5C9D4199643}">
  <ds:schemaRefs>
    <ds:schemaRef ds:uri="a3580694-730a-4f86-8319-5f5d532b05a4"/>
    <ds:schemaRef ds:uri="d284f63f-cbf3-48ee-87f8-5c478837b7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6EA0CC-6001-48B9-A47A-9D635CE089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corporate-presentation-university-of-twente</Template>
  <TotalTime>754</TotalTime>
  <Words>751</Words>
  <Application>Microsoft Office PowerPoint</Application>
  <PresentationFormat>Widescreen</PresentationFormat>
  <Paragraphs>102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 Narrow</vt:lpstr>
      <vt:lpstr>Calibri</vt:lpstr>
      <vt:lpstr>Segoe UI</vt:lpstr>
      <vt:lpstr>01 University of Twente - Title Slides</vt:lpstr>
      <vt:lpstr>02 University of Twente - Title Slides with Video</vt:lpstr>
      <vt:lpstr>03 University of Twente - Table of contents</vt:lpstr>
      <vt:lpstr>04 University of Twente - Chapter slides</vt:lpstr>
      <vt:lpstr>05 University of Twente - Text slidesslides</vt:lpstr>
      <vt:lpstr>06 University of Twente - Image slides</vt:lpstr>
      <vt:lpstr>07 University of Twente - Video slides</vt:lpstr>
      <vt:lpstr>08 University of Twente - Closing slides</vt:lpstr>
      <vt:lpstr>Titel slides UT</vt:lpstr>
      <vt:lpstr>The use of learning analytics   at the Bridging course</vt:lpstr>
      <vt:lpstr>PowerPoint Presentation</vt:lpstr>
      <vt:lpstr>PowerPoint Presentation</vt:lpstr>
      <vt:lpstr>Bridging course</vt:lpstr>
      <vt:lpstr>PowerPoint Presentation</vt:lpstr>
      <vt:lpstr>Bridging course</vt:lpstr>
      <vt:lpstr>Bridging course</vt:lpstr>
      <vt:lpstr>Bridging course</vt:lpstr>
      <vt:lpstr>Bridging course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Bridging Course:</dc:title>
  <dc:creator>Kula, Fulya (UT-EEMCS)</dc:creator>
  <dc:description>Template by HQ Solutions</dc:description>
  <cp:lastModifiedBy>Kula, Fulya (UT-EEMCS)</cp:lastModifiedBy>
  <cp:revision>11</cp:revision>
  <dcterms:created xsi:type="dcterms:W3CDTF">2024-07-24T09:03:40Z</dcterms:created>
  <dcterms:modified xsi:type="dcterms:W3CDTF">2024-09-16T04:02:43Z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E48CCDD1-05B8-4F52-B77F-937AA9B0A514</vt:lpwstr>
  </property>
  <property fmtid="{D5CDD505-2E9C-101B-9397-08002B2CF9AE}" pid="3" name="ArticulatePath">
    <vt:lpwstr>https://universiteittwente-my.sharepoint.com/personal/f_kula_utwente_nl/Documents/Desktop/Research/2024/Fellowship/Bridging Course 2024 Key Information Session for Teachers</vt:lpwstr>
  </property>
</Properties>
</file>