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tmp" ContentType="image/png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706" r:id="rId3"/>
    <p:sldMasterId id="2147483725" r:id="rId4"/>
  </p:sldMasterIdLst>
  <p:notesMasterIdLst>
    <p:notesMasterId r:id="rId23"/>
  </p:notesMasterIdLst>
  <p:sldIdLst>
    <p:sldId id="327" r:id="rId5"/>
    <p:sldId id="604" r:id="rId6"/>
    <p:sldId id="1772" r:id="rId7"/>
    <p:sldId id="1739" r:id="rId8"/>
    <p:sldId id="1750" r:id="rId9"/>
    <p:sldId id="1765" r:id="rId10"/>
    <p:sldId id="1756" r:id="rId11"/>
    <p:sldId id="1768" r:id="rId12"/>
    <p:sldId id="1759" r:id="rId13"/>
    <p:sldId id="1766" r:id="rId14"/>
    <p:sldId id="1771" r:id="rId15"/>
    <p:sldId id="1770" r:id="rId16"/>
    <p:sldId id="1760" r:id="rId17"/>
    <p:sldId id="1741" r:id="rId18"/>
    <p:sldId id="1742" r:id="rId19"/>
    <p:sldId id="1743" r:id="rId20"/>
    <p:sldId id="1744" r:id="rId21"/>
    <p:sldId id="1745" r:id="rId22"/>
  </p:sldIdLst>
  <p:sldSz cx="16257588" cy="9144000"/>
  <p:notesSz cx="9144000" cy="6858000"/>
  <p:defaultTextStyle>
    <a:defPPr>
      <a:defRPr lang="nl-NL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79" userDrawn="1">
          <p15:clr>
            <a:srgbClr val="A4A3A4"/>
          </p15:clr>
        </p15:guide>
        <p15:guide id="2" pos="471" userDrawn="1">
          <p15:clr>
            <a:srgbClr val="A4A3A4"/>
          </p15:clr>
        </p15:guide>
        <p15:guide id="3" orient="horz" pos="4650">
          <p15:clr>
            <a:srgbClr val="A4A3A4"/>
          </p15:clr>
        </p15:guide>
        <p15:guide id="4" pos="4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B9FC"/>
    <a:srgbClr val="9FE4EE"/>
    <a:srgbClr val="A2EAEE"/>
    <a:srgbClr val="ADC0FC"/>
    <a:srgbClr val="AFA1FC"/>
    <a:srgbClr val="B391FC"/>
    <a:srgbClr val="FAD1FC"/>
    <a:srgbClr val="FFFFFF"/>
    <a:srgbClr val="FFFF66"/>
    <a:srgbClr val="21A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2" autoAdjust="0"/>
    <p:restoredTop sz="77815" autoAdjust="0"/>
  </p:normalViewPr>
  <p:slideViewPr>
    <p:cSldViewPr snapToGrid="0" showGuides="1">
      <p:cViewPr>
        <p:scale>
          <a:sx n="56" d="100"/>
          <a:sy n="56" d="100"/>
        </p:scale>
        <p:origin x="56" y="-576"/>
      </p:cViewPr>
      <p:guideLst>
        <p:guide orient="horz" pos="5579"/>
        <p:guide pos="471"/>
        <p:guide orient="horz" pos="4650"/>
        <p:guide pos="4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-75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YakshinA\Cloud%20Mail.Ru\!!!_WORK\_PAN%20PROGRAM\Data%20and%20figures_2nd%20paper_original_del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W/B4C/Si/B4C</a:t>
            </a:r>
          </a:p>
        </c:rich>
      </c:tx>
      <c:layout>
        <c:manualLayout>
          <c:xMode val="edge"/>
          <c:yMode val="edge"/>
          <c:x val="0.299999458918603"/>
          <c:y val="0.0119524068335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940584831775687"/>
          <c:y val="0.0660818048033013"/>
          <c:w val="0.840071167417607"/>
          <c:h val="0.702593060545529"/>
        </c:manualLayout>
      </c:layout>
      <c:scatterChart>
        <c:scatterStyle val="lineMarker"/>
        <c:varyColors val="0"/>
        <c:ser>
          <c:idx val="2"/>
          <c:order val="0"/>
          <c:tx>
            <c:v>Si/B4C/W/B4C</c:v>
          </c:tx>
          <c:spPr>
            <a:ln w="666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'Int_refl_Al-Ka'!$I$3:$I$143</c:f>
              <c:numCache>
                <c:formatCode>General</c:formatCode>
                <c:ptCount val="141"/>
                <c:pt idx="0">
                  <c:v>0.87001</c:v>
                </c:pt>
                <c:pt idx="1">
                  <c:v>0.86949</c:v>
                </c:pt>
                <c:pt idx="2">
                  <c:v>0.869</c:v>
                </c:pt>
                <c:pt idx="3">
                  <c:v>0.86849</c:v>
                </c:pt>
                <c:pt idx="4">
                  <c:v>0.86801</c:v>
                </c:pt>
                <c:pt idx="5">
                  <c:v>0.8675</c:v>
                </c:pt>
                <c:pt idx="6">
                  <c:v>0.86699</c:v>
                </c:pt>
                <c:pt idx="7">
                  <c:v>0.86649</c:v>
                </c:pt>
                <c:pt idx="8">
                  <c:v>0.86603</c:v>
                </c:pt>
                <c:pt idx="9">
                  <c:v>0.86549</c:v>
                </c:pt>
                <c:pt idx="10">
                  <c:v>0.86497</c:v>
                </c:pt>
                <c:pt idx="11">
                  <c:v>0.8645</c:v>
                </c:pt>
                <c:pt idx="12">
                  <c:v>0.86399</c:v>
                </c:pt>
                <c:pt idx="13">
                  <c:v>0.86349</c:v>
                </c:pt>
                <c:pt idx="14">
                  <c:v>0.86299</c:v>
                </c:pt>
                <c:pt idx="15">
                  <c:v>0.86252</c:v>
                </c:pt>
                <c:pt idx="16">
                  <c:v>0.862</c:v>
                </c:pt>
                <c:pt idx="17">
                  <c:v>0.86148</c:v>
                </c:pt>
                <c:pt idx="18">
                  <c:v>0.86101</c:v>
                </c:pt>
                <c:pt idx="19">
                  <c:v>0.86051</c:v>
                </c:pt>
                <c:pt idx="20">
                  <c:v>0.85999</c:v>
                </c:pt>
                <c:pt idx="21">
                  <c:v>0.8595</c:v>
                </c:pt>
                <c:pt idx="22">
                  <c:v>0.85899</c:v>
                </c:pt>
                <c:pt idx="23">
                  <c:v>0.8585</c:v>
                </c:pt>
                <c:pt idx="24">
                  <c:v>0.85797</c:v>
                </c:pt>
                <c:pt idx="25">
                  <c:v>0.85752</c:v>
                </c:pt>
                <c:pt idx="26">
                  <c:v>0.85701</c:v>
                </c:pt>
                <c:pt idx="27">
                  <c:v>0.85651</c:v>
                </c:pt>
                <c:pt idx="28">
                  <c:v>0.856</c:v>
                </c:pt>
                <c:pt idx="29">
                  <c:v>0.85551</c:v>
                </c:pt>
                <c:pt idx="30">
                  <c:v>0.85501</c:v>
                </c:pt>
                <c:pt idx="31">
                  <c:v>0.8545</c:v>
                </c:pt>
                <c:pt idx="32">
                  <c:v>0.85398</c:v>
                </c:pt>
                <c:pt idx="33">
                  <c:v>0.85352</c:v>
                </c:pt>
                <c:pt idx="34">
                  <c:v>0.85299</c:v>
                </c:pt>
                <c:pt idx="35">
                  <c:v>0.85251</c:v>
                </c:pt>
                <c:pt idx="36">
                  <c:v>0.85199</c:v>
                </c:pt>
                <c:pt idx="37">
                  <c:v>0.8515</c:v>
                </c:pt>
                <c:pt idx="38">
                  <c:v>0.85098</c:v>
                </c:pt>
                <c:pt idx="39">
                  <c:v>0.85051</c:v>
                </c:pt>
                <c:pt idx="40">
                  <c:v>0.84999</c:v>
                </c:pt>
                <c:pt idx="41">
                  <c:v>0.8495</c:v>
                </c:pt>
                <c:pt idx="42">
                  <c:v>0.84899</c:v>
                </c:pt>
                <c:pt idx="43">
                  <c:v>0.8485</c:v>
                </c:pt>
                <c:pt idx="44">
                  <c:v>0.84799</c:v>
                </c:pt>
                <c:pt idx="45">
                  <c:v>0.8475</c:v>
                </c:pt>
                <c:pt idx="46">
                  <c:v>0.847</c:v>
                </c:pt>
                <c:pt idx="47">
                  <c:v>0.84649</c:v>
                </c:pt>
                <c:pt idx="48">
                  <c:v>0.84598</c:v>
                </c:pt>
                <c:pt idx="49">
                  <c:v>0.84551</c:v>
                </c:pt>
                <c:pt idx="50">
                  <c:v>0.84501</c:v>
                </c:pt>
                <c:pt idx="51">
                  <c:v>0.84451</c:v>
                </c:pt>
                <c:pt idx="52">
                  <c:v>0.844</c:v>
                </c:pt>
                <c:pt idx="53">
                  <c:v>0.8435</c:v>
                </c:pt>
                <c:pt idx="54">
                  <c:v>0.84299</c:v>
                </c:pt>
                <c:pt idx="55">
                  <c:v>0.8425</c:v>
                </c:pt>
                <c:pt idx="56">
                  <c:v>0.84197</c:v>
                </c:pt>
                <c:pt idx="57">
                  <c:v>0.84151</c:v>
                </c:pt>
                <c:pt idx="58">
                  <c:v>0.84101</c:v>
                </c:pt>
                <c:pt idx="59">
                  <c:v>0.84053</c:v>
                </c:pt>
                <c:pt idx="60">
                  <c:v>0.83997</c:v>
                </c:pt>
                <c:pt idx="61">
                  <c:v>0.83953</c:v>
                </c:pt>
                <c:pt idx="62">
                  <c:v>0.83899</c:v>
                </c:pt>
                <c:pt idx="63">
                  <c:v>0.83848</c:v>
                </c:pt>
                <c:pt idx="64">
                  <c:v>0.83801</c:v>
                </c:pt>
                <c:pt idx="65">
                  <c:v>0.8375</c:v>
                </c:pt>
                <c:pt idx="66">
                  <c:v>0.837</c:v>
                </c:pt>
                <c:pt idx="67">
                  <c:v>0.83649</c:v>
                </c:pt>
                <c:pt idx="68">
                  <c:v>0.83601</c:v>
                </c:pt>
                <c:pt idx="69">
                  <c:v>0.8355</c:v>
                </c:pt>
                <c:pt idx="70">
                  <c:v>0.835</c:v>
                </c:pt>
                <c:pt idx="71">
                  <c:v>0.83447</c:v>
                </c:pt>
                <c:pt idx="72">
                  <c:v>0.83402</c:v>
                </c:pt>
                <c:pt idx="73">
                  <c:v>0.83348</c:v>
                </c:pt>
                <c:pt idx="74">
                  <c:v>0.83301</c:v>
                </c:pt>
                <c:pt idx="75">
                  <c:v>0.83248</c:v>
                </c:pt>
                <c:pt idx="76">
                  <c:v>0.83202</c:v>
                </c:pt>
                <c:pt idx="77">
                  <c:v>0.8315</c:v>
                </c:pt>
                <c:pt idx="78">
                  <c:v>0.83099</c:v>
                </c:pt>
                <c:pt idx="79">
                  <c:v>0.83053</c:v>
                </c:pt>
                <c:pt idx="80">
                  <c:v>0.82998</c:v>
                </c:pt>
                <c:pt idx="81">
                  <c:v>0.82951</c:v>
                </c:pt>
                <c:pt idx="82">
                  <c:v>0.82901</c:v>
                </c:pt>
                <c:pt idx="83">
                  <c:v>0.82849</c:v>
                </c:pt>
                <c:pt idx="84">
                  <c:v>0.828</c:v>
                </c:pt>
                <c:pt idx="85">
                  <c:v>0.8275</c:v>
                </c:pt>
                <c:pt idx="86">
                  <c:v>0.827</c:v>
                </c:pt>
                <c:pt idx="87">
                  <c:v>0.82649</c:v>
                </c:pt>
                <c:pt idx="88">
                  <c:v>0.82601</c:v>
                </c:pt>
                <c:pt idx="89">
                  <c:v>0.8255</c:v>
                </c:pt>
                <c:pt idx="90">
                  <c:v>0.82499</c:v>
                </c:pt>
                <c:pt idx="91">
                  <c:v>0.82452</c:v>
                </c:pt>
                <c:pt idx="92">
                  <c:v>0.824</c:v>
                </c:pt>
                <c:pt idx="93">
                  <c:v>0.8235</c:v>
                </c:pt>
                <c:pt idx="94">
                  <c:v>0.82298</c:v>
                </c:pt>
                <c:pt idx="95">
                  <c:v>0.82252</c:v>
                </c:pt>
                <c:pt idx="96">
                  <c:v>0.82199</c:v>
                </c:pt>
                <c:pt idx="97">
                  <c:v>0.82149</c:v>
                </c:pt>
                <c:pt idx="98">
                  <c:v>0.82098</c:v>
                </c:pt>
                <c:pt idx="99">
                  <c:v>0.82051</c:v>
                </c:pt>
                <c:pt idx="100">
                  <c:v>0.82</c:v>
                </c:pt>
                <c:pt idx="101">
                  <c:v>0.81949</c:v>
                </c:pt>
                <c:pt idx="102">
                  <c:v>0.81901</c:v>
                </c:pt>
                <c:pt idx="103">
                  <c:v>0.81849</c:v>
                </c:pt>
                <c:pt idx="104">
                  <c:v>0.81801</c:v>
                </c:pt>
                <c:pt idx="105">
                  <c:v>0.81748</c:v>
                </c:pt>
                <c:pt idx="106">
                  <c:v>0.81701</c:v>
                </c:pt>
                <c:pt idx="107">
                  <c:v>0.81648</c:v>
                </c:pt>
                <c:pt idx="108">
                  <c:v>0.81601</c:v>
                </c:pt>
                <c:pt idx="109">
                  <c:v>0.8155</c:v>
                </c:pt>
                <c:pt idx="110">
                  <c:v>0.81498</c:v>
                </c:pt>
                <c:pt idx="111">
                  <c:v>0.81453</c:v>
                </c:pt>
                <c:pt idx="112">
                  <c:v>0.81399</c:v>
                </c:pt>
                <c:pt idx="113">
                  <c:v>0.8135</c:v>
                </c:pt>
                <c:pt idx="114">
                  <c:v>0.81301</c:v>
                </c:pt>
                <c:pt idx="115">
                  <c:v>0.81249</c:v>
                </c:pt>
                <c:pt idx="116">
                  <c:v>0.81199</c:v>
                </c:pt>
                <c:pt idx="117">
                  <c:v>0.8115</c:v>
                </c:pt>
                <c:pt idx="118">
                  <c:v>0.81102</c:v>
                </c:pt>
                <c:pt idx="119">
                  <c:v>0.8105</c:v>
                </c:pt>
                <c:pt idx="120">
                  <c:v>0.80999</c:v>
                </c:pt>
                <c:pt idx="121">
                  <c:v>0.80952</c:v>
                </c:pt>
                <c:pt idx="122">
                  <c:v>0.809</c:v>
                </c:pt>
                <c:pt idx="123">
                  <c:v>0.80849</c:v>
                </c:pt>
                <c:pt idx="124">
                  <c:v>0.808</c:v>
                </c:pt>
                <c:pt idx="125">
                  <c:v>0.8075</c:v>
                </c:pt>
                <c:pt idx="126">
                  <c:v>0.807</c:v>
                </c:pt>
                <c:pt idx="127">
                  <c:v>0.8065</c:v>
                </c:pt>
                <c:pt idx="128">
                  <c:v>0.80598</c:v>
                </c:pt>
                <c:pt idx="129">
                  <c:v>0.8055</c:v>
                </c:pt>
                <c:pt idx="130">
                  <c:v>0.805</c:v>
                </c:pt>
                <c:pt idx="131">
                  <c:v>0.80451</c:v>
                </c:pt>
                <c:pt idx="132">
                  <c:v>0.804</c:v>
                </c:pt>
                <c:pt idx="133">
                  <c:v>0.80349</c:v>
                </c:pt>
                <c:pt idx="134">
                  <c:v>0.80299</c:v>
                </c:pt>
                <c:pt idx="135">
                  <c:v>0.80251</c:v>
                </c:pt>
                <c:pt idx="136">
                  <c:v>0.80199</c:v>
                </c:pt>
                <c:pt idx="137">
                  <c:v>0.80153</c:v>
                </c:pt>
                <c:pt idx="138">
                  <c:v>0.80099</c:v>
                </c:pt>
                <c:pt idx="139">
                  <c:v>0.8005</c:v>
                </c:pt>
                <c:pt idx="140">
                  <c:v>0.80001</c:v>
                </c:pt>
              </c:numCache>
            </c:numRef>
          </c:xVal>
          <c:yVal>
            <c:numRef>
              <c:f>'Int_refl_Al-Ka'!$L$3:$L$143</c:f>
              <c:numCache>
                <c:formatCode>General</c:formatCode>
                <c:ptCount val="141"/>
                <c:pt idx="0">
                  <c:v>0.00259</c:v>
                </c:pt>
                <c:pt idx="1">
                  <c:v>0.0024</c:v>
                </c:pt>
                <c:pt idx="2">
                  <c:v>0.00238</c:v>
                </c:pt>
                <c:pt idx="3">
                  <c:v>0.00248</c:v>
                </c:pt>
                <c:pt idx="4">
                  <c:v>0.00274</c:v>
                </c:pt>
                <c:pt idx="5">
                  <c:v>0.00323</c:v>
                </c:pt>
                <c:pt idx="6">
                  <c:v>0.00384</c:v>
                </c:pt>
                <c:pt idx="7">
                  <c:v>0.0045</c:v>
                </c:pt>
                <c:pt idx="8">
                  <c:v>0.00501</c:v>
                </c:pt>
                <c:pt idx="9">
                  <c:v>0.00569</c:v>
                </c:pt>
                <c:pt idx="10">
                  <c:v>0.00604</c:v>
                </c:pt>
                <c:pt idx="11">
                  <c:v>0.00626</c:v>
                </c:pt>
                <c:pt idx="12">
                  <c:v>0.00629</c:v>
                </c:pt>
                <c:pt idx="13">
                  <c:v>0.00615</c:v>
                </c:pt>
                <c:pt idx="14">
                  <c:v>0.00577</c:v>
                </c:pt>
                <c:pt idx="15">
                  <c:v>0.00532</c:v>
                </c:pt>
                <c:pt idx="16">
                  <c:v>0.00465</c:v>
                </c:pt>
                <c:pt idx="17">
                  <c:v>0.00415</c:v>
                </c:pt>
                <c:pt idx="18">
                  <c:v>0.00368</c:v>
                </c:pt>
                <c:pt idx="19">
                  <c:v>0.00336</c:v>
                </c:pt>
                <c:pt idx="20">
                  <c:v>0.0034</c:v>
                </c:pt>
                <c:pt idx="21">
                  <c:v>0.00369</c:v>
                </c:pt>
                <c:pt idx="22">
                  <c:v>0.00441</c:v>
                </c:pt>
                <c:pt idx="23">
                  <c:v>0.00534</c:v>
                </c:pt>
                <c:pt idx="24">
                  <c:v>0.00633</c:v>
                </c:pt>
                <c:pt idx="25">
                  <c:v>0.00769</c:v>
                </c:pt>
                <c:pt idx="26">
                  <c:v>0.00887</c:v>
                </c:pt>
                <c:pt idx="27">
                  <c:v>0.0101</c:v>
                </c:pt>
                <c:pt idx="28">
                  <c:v>0.01084</c:v>
                </c:pt>
                <c:pt idx="29">
                  <c:v>0.01138</c:v>
                </c:pt>
                <c:pt idx="30">
                  <c:v>0.01153</c:v>
                </c:pt>
                <c:pt idx="31">
                  <c:v>0.01108</c:v>
                </c:pt>
                <c:pt idx="32">
                  <c:v>0.01021</c:v>
                </c:pt>
                <c:pt idx="33">
                  <c:v>0.00928</c:v>
                </c:pt>
                <c:pt idx="34">
                  <c:v>0.00795</c:v>
                </c:pt>
                <c:pt idx="35">
                  <c:v>0.00699</c:v>
                </c:pt>
                <c:pt idx="36">
                  <c:v>0.00599</c:v>
                </c:pt>
                <c:pt idx="37">
                  <c:v>0.00565</c:v>
                </c:pt>
                <c:pt idx="38">
                  <c:v>0.00584</c:v>
                </c:pt>
                <c:pt idx="39">
                  <c:v>0.00682</c:v>
                </c:pt>
                <c:pt idx="40">
                  <c:v>0.00878</c:v>
                </c:pt>
                <c:pt idx="41">
                  <c:v>0.01123</c:v>
                </c:pt>
                <c:pt idx="42">
                  <c:v>0.01424</c:v>
                </c:pt>
                <c:pt idx="43">
                  <c:v>0.01798</c:v>
                </c:pt>
                <c:pt idx="44">
                  <c:v>0.02099</c:v>
                </c:pt>
                <c:pt idx="45">
                  <c:v>0.02444</c:v>
                </c:pt>
                <c:pt idx="46">
                  <c:v>0.02676</c:v>
                </c:pt>
                <c:pt idx="47">
                  <c:v>0.0286</c:v>
                </c:pt>
                <c:pt idx="48">
                  <c:v>0.02885</c:v>
                </c:pt>
                <c:pt idx="49">
                  <c:v>0.02809</c:v>
                </c:pt>
                <c:pt idx="50">
                  <c:v>0.0262</c:v>
                </c:pt>
                <c:pt idx="51">
                  <c:v>0.02351</c:v>
                </c:pt>
                <c:pt idx="52">
                  <c:v>0.01997</c:v>
                </c:pt>
                <c:pt idx="53">
                  <c:v>0.01748</c:v>
                </c:pt>
                <c:pt idx="54">
                  <c:v>0.0159</c:v>
                </c:pt>
                <c:pt idx="55">
                  <c:v>0.01642</c:v>
                </c:pt>
                <c:pt idx="56">
                  <c:v>0.01995</c:v>
                </c:pt>
                <c:pt idx="57">
                  <c:v>0.02604</c:v>
                </c:pt>
                <c:pt idx="58">
                  <c:v>0.03884</c:v>
                </c:pt>
                <c:pt idx="59">
                  <c:v>0.05659</c:v>
                </c:pt>
                <c:pt idx="60">
                  <c:v>0.08014</c:v>
                </c:pt>
                <c:pt idx="61">
                  <c:v>0.10653</c:v>
                </c:pt>
                <c:pt idx="62">
                  <c:v>0.13933</c:v>
                </c:pt>
                <c:pt idx="63">
                  <c:v>0.17611</c:v>
                </c:pt>
                <c:pt idx="64">
                  <c:v>0.2109</c:v>
                </c:pt>
                <c:pt idx="65">
                  <c:v>0.25403</c:v>
                </c:pt>
                <c:pt idx="66">
                  <c:v>0.29328</c:v>
                </c:pt>
                <c:pt idx="67">
                  <c:v>0.33032</c:v>
                </c:pt>
                <c:pt idx="68">
                  <c:v>0.3619</c:v>
                </c:pt>
                <c:pt idx="69">
                  <c:v>0.38999</c:v>
                </c:pt>
                <c:pt idx="70">
                  <c:v>0.40825</c:v>
                </c:pt>
                <c:pt idx="71">
                  <c:v>0.4188</c:v>
                </c:pt>
                <c:pt idx="72">
                  <c:v>0.421</c:v>
                </c:pt>
                <c:pt idx="73">
                  <c:v>0.41377</c:v>
                </c:pt>
                <c:pt idx="74">
                  <c:v>0.39924</c:v>
                </c:pt>
                <c:pt idx="75">
                  <c:v>0.37669</c:v>
                </c:pt>
                <c:pt idx="76">
                  <c:v>0.34799</c:v>
                </c:pt>
                <c:pt idx="77">
                  <c:v>0.3137</c:v>
                </c:pt>
                <c:pt idx="78">
                  <c:v>0.27121</c:v>
                </c:pt>
                <c:pt idx="79">
                  <c:v>0.23182</c:v>
                </c:pt>
                <c:pt idx="80">
                  <c:v>0.19191</c:v>
                </c:pt>
                <c:pt idx="81">
                  <c:v>0.15513</c:v>
                </c:pt>
                <c:pt idx="82">
                  <c:v>0.12093</c:v>
                </c:pt>
                <c:pt idx="83">
                  <c:v>0.09067</c:v>
                </c:pt>
                <c:pt idx="84">
                  <c:v>0.06655</c:v>
                </c:pt>
                <c:pt idx="85">
                  <c:v>0.0447</c:v>
                </c:pt>
                <c:pt idx="86">
                  <c:v>0.02942</c:v>
                </c:pt>
                <c:pt idx="87">
                  <c:v>0.01947</c:v>
                </c:pt>
                <c:pt idx="88">
                  <c:v>0.01356</c:v>
                </c:pt>
                <c:pt idx="89">
                  <c:v>0.01096</c:v>
                </c:pt>
                <c:pt idx="90">
                  <c:v>0.01084</c:v>
                </c:pt>
                <c:pt idx="91">
                  <c:v>0.01232</c:v>
                </c:pt>
                <c:pt idx="92">
                  <c:v>0.01472</c:v>
                </c:pt>
                <c:pt idx="93">
                  <c:v>0.01688</c:v>
                </c:pt>
                <c:pt idx="94">
                  <c:v>0.01875</c:v>
                </c:pt>
                <c:pt idx="95">
                  <c:v>0.01971</c:v>
                </c:pt>
                <c:pt idx="96">
                  <c:v>0.01991</c:v>
                </c:pt>
                <c:pt idx="97">
                  <c:v>0.01901</c:v>
                </c:pt>
                <c:pt idx="98">
                  <c:v>0.01738</c:v>
                </c:pt>
                <c:pt idx="99">
                  <c:v>0.01496</c:v>
                </c:pt>
                <c:pt idx="100">
                  <c:v>0.01238</c:v>
                </c:pt>
                <c:pt idx="101">
                  <c:v>0.0097</c:v>
                </c:pt>
                <c:pt idx="102">
                  <c:v>0.00753</c:v>
                </c:pt>
                <c:pt idx="103">
                  <c:v>0.00563</c:v>
                </c:pt>
                <c:pt idx="104">
                  <c:v>0.00439</c:v>
                </c:pt>
                <c:pt idx="105">
                  <c:v>0.00365</c:v>
                </c:pt>
                <c:pt idx="106">
                  <c:v>0.00351</c:v>
                </c:pt>
                <c:pt idx="107">
                  <c:v>0.00377</c:v>
                </c:pt>
                <c:pt idx="108">
                  <c:v>0.00434</c:v>
                </c:pt>
                <c:pt idx="109">
                  <c:v>0.00491</c:v>
                </c:pt>
                <c:pt idx="110">
                  <c:v>0.00564</c:v>
                </c:pt>
                <c:pt idx="111">
                  <c:v>0.00611</c:v>
                </c:pt>
                <c:pt idx="112">
                  <c:v>0.00641</c:v>
                </c:pt>
                <c:pt idx="113">
                  <c:v>0.00634</c:v>
                </c:pt>
                <c:pt idx="114">
                  <c:v>0.006</c:v>
                </c:pt>
                <c:pt idx="115">
                  <c:v>0.00547</c:v>
                </c:pt>
                <c:pt idx="116">
                  <c:v>0.0048</c:v>
                </c:pt>
                <c:pt idx="117">
                  <c:v>0.0041</c:v>
                </c:pt>
                <c:pt idx="118">
                  <c:v>0.00343</c:v>
                </c:pt>
                <c:pt idx="119">
                  <c:v>0.00286</c:v>
                </c:pt>
                <c:pt idx="120">
                  <c:v>0.00247</c:v>
                </c:pt>
                <c:pt idx="121">
                  <c:v>0.00227</c:v>
                </c:pt>
                <c:pt idx="122">
                  <c:v>0.00236</c:v>
                </c:pt>
                <c:pt idx="123">
                  <c:v>0.00243</c:v>
                </c:pt>
                <c:pt idx="124">
                  <c:v>0.00271</c:v>
                </c:pt>
                <c:pt idx="125">
                  <c:v>0.00303</c:v>
                </c:pt>
                <c:pt idx="126">
                  <c:v>0.0033</c:v>
                </c:pt>
                <c:pt idx="127">
                  <c:v>0.00349</c:v>
                </c:pt>
                <c:pt idx="128">
                  <c:v>0.00354</c:v>
                </c:pt>
                <c:pt idx="129">
                  <c:v>0.00352</c:v>
                </c:pt>
                <c:pt idx="130">
                  <c:v>0.00338</c:v>
                </c:pt>
                <c:pt idx="131">
                  <c:v>0.00309</c:v>
                </c:pt>
                <c:pt idx="132">
                  <c:v>0.00276</c:v>
                </c:pt>
                <c:pt idx="133">
                  <c:v>0.00246</c:v>
                </c:pt>
                <c:pt idx="134">
                  <c:v>0.00215</c:v>
                </c:pt>
                <c:pt idx="135">
                  <c:v>0.00195</c:v>
                </c:pt>
                <c:pt idx="136">
                  <c:v>0.00177</c:v>
                </c:pt>
                <c:pt idx="137">
                  <c:v>0.00168</c:v>
                </c:pt>
                <c:pt idx="138">
                  <c:v>0.00171</c:v>
                </c:pt>
                <c:pt idx="139">
                  <c:v>0.0018</c:v>
                </c:pt>
                <c:pt idx="140">
                  <c:v>0.00195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31D-41DB-9517-F67587835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90839056"/>
        <c:axId val="-1290836624"/>
      </c:scatterChart>
      <c:valAx>
        <c:axId val="-1290839056"/>
        <c:scaling>
          <c:orientation val="minMax"/>
          <c:max val="0.85"/>
          <c:min val="0.82"/>
        </c:scaling>
        <c:delete val="0"/>
        <c:axPos val="b"/>
        <c:title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508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90836624"/>
        <c:crosses val="autoZero"/>
        <c:crossBetween val="midCat"/>
        <c:majorUnit val="0.01"/>
        <c:minorUnit val="0.005"/>
      </c:valAx>
      <c:valAx>
        <c:axId val="-1290836624"/>
        <c:scaling>
          <c:orientation val="minMax"/>
          <c:max val="0.5"/>
          <c:min val="0.0"/>
        </c:scaling>
        <c:delete val="0"/>
        <c:axPos val="l"/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508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90839056"/>
        <c:crosses val="autoZero"/>
        <c:crossBetween val="midCat"/>
        <c:majorUnit val="0.1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C3191-6BC3-4197-B744-AC7EDFFC6078}" type="datetimeFigureOut">
              <a:rPr lang="nl-NL" smtClean="0"/>
              <a:t>09-10-24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A2E1-0EF5-4F6C-A697-A12883C24F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37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3472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>
                <a:solidFill>
                  <a:prstClr val="black"/>
                </a:solidFill>
              </a:rPr>
              <a:pPr/>
              <a:t>15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72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>
                <a:solidFill>
                  <a:prstClr val="black"/>
                </a:solidFill>
              </a:rPr>
              <a:pPr/>
              <a:t>16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15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B7A2E1-0EF5-4F6C-A697-A12883C24FF3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77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>
                <a:solidFill>
                  <a:prstClr val="black"/>
                </a:solidFill>
              </a:rPr>
              <a:pPr/>
              <a:t>18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3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>
                <a:solidFill>
                  <a:prstClr val="black"/>
                </a:solidFill>
              </a:rPr>
              <a:pPr/>
              <a:t>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6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B7A2E1-0EF5-4F6C-A697-A12883C24FF3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87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>
                <a:solidFill>
                  <a:prstClr val="black"/>
                </a:solidFill>
              </a:rPr>
              <a:pPr/>
              <a:t>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35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7A2E1-0EF5-4F6C-A697-A12883C24FF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37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008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>
                <a:solidFill>
                  <a:prstClr val="black"/>
                </a:solidFill>
              </a:rPr>
              <a:pPr/>
              <a:t>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50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F062CC-4657-45AE-AD4A-0A14B2EA3A08}" type="slidenum">
              <a:rPr lang="nl-NL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nl-NL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72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97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C506-201B-4BA7-831C-99F35E098BC8}" type="datetimeFigureOut">
              <a:rPr lang="nl-NL" smtClean="0"/>
              <a:t>09-10-24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85787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4337" y="486834"/>
            <a:ext cx="3505542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709" y="486834"/>
            <a:ext cx="10313407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19" y="1524000"/>
            <a:ext cx="138189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319" y="2641600"/>
            <a:ext cx="6773995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8264274" y="2641600"/>
            <a:ext cx="6773995" cy="5486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6012" y="8737600"/>
            <a:ext cx="3386998" cy="304800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676" y="8735486"/>
            <a:ext cx="5148236" cy="306916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1" y="8737600"/>
            <a:ext cx="3386998" cy="304800"/>
          </a:xfr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F911352-E03A-9347-94B1-2E453DD888A2}" type="slidenum">
              <a:rPr lang="nl-NL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5886" y="1883703"/>
            <a:ext cx="11266352" cy="2304254"/>
          </a:xfrm>
          <a:prstGeom prst="rect">
            <a:avLst/>
          </a:prstGeom>
        </p:spPr>
        <p:txBody>
          <a:bodyPr anchor="b"/>
          <a:lstStyle>
            <a:lvl1pPr marL="0" marR="0" indent="0" algn="l" defTabSz="12191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 lang="en-US" sz="4400" b="1" kern="120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marR="0" lvl="0" indent="0" defTabSz="1219146" rtl="0" eaLnBrk="1" fontAlgn="base" latinLnBrk="0" hangingPunct="1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Insert Title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775886" y="4187165"/>
            <a:ext cx="11137577" cy="2305049"/>
          </a:xfrm>
        </p:spPr>
        <p:txBody>
          <a:bodyPr/>
          <a:lstStyle>
            <a:lvl1pPr marL="0" marR="0" indent="0" algn="l" defTabSz="3174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  <a:lvl2pPr marL="613806" indent="0">
              <a:buNone/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3174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Name Authors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632294" y="8124395"/>
            <a:ext cx="4993000" cy="710935"/>
          </a:xfrm>
        </p:spPr>
        <p:txBody>
          <a:bodyPr/>
          <a:lstStyle>
            <a:lvl1pPr marL="0" indent="0" algn="ctr">
              <a:buNone/>
              <a:defRPr sz="186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0" name="Picture 8" descr="Mesaplus_logo_white_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133" y="891824"/>
            <a:ext cx="3361653" cy="11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st_black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2234" y="8128000"/>
            <a:ext cx="3495355" cy="10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75886" y="1883703"/>
            <a:ext cx="11266352" cy="2304254"/>
          </a:xfrm>
          <a:prstGeom prst="rect">
            <a:avLst/>
          </a:prstGeom>
        </p:spPr>
        <p:txBody>
          <a:bodyPr anchor="b"/>
          <a:lstStyle>
            <a:lvl1pPr marL="0" marR="0" indent="0" algn="l" defTabSz="12191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 lang="en-US" sz="4400" b="1" kern="120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marR="0" lvl="0" indent="0" defTabSz="1219146" rtl="0" eaLnBrk="1" fontAlgn="base" latinLnBrk="0" hangingPunct="1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Insert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775886" y="4187165"/>
            <a:ext cx="11137577" cy="2305049"/>
          </a:xfrm>
        </p:spPr>
        <p:txBody>
          <a:bodyPr/>
          <a:lstStyle>
            <a:lvl1pPr marL="0" marR="0" indent="0" algn="l" defTabSz="3174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  <a:lvl2pPr marL="613806" indent="0">
              <a:buNone/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3174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Name Authors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632294" y="8124395"/>
            <a:ext cx="4993000" cy="710935"/>
          </a:xfrm>
        </p:spPr>
        <p:txBody>
          <a:bodyPr/>
          <a:lstStyle>
            <a:lvl1pPr marL="0" indent="0" algn="ctr">
              <a:buNone/>
              <a:defRPr sz="186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3" name="Picture 8" descr="Mesaplus_logo_white_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133" y="891824"/>
            <a:ext cx="3361653" cy="11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mst_black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58" y="7895529"/>
            <a:ext cx="3495355" cy="10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75886" y="1883703"/>
            <a:ext cx="11266352" cy="2304254"/>
          </a:xfrm>
          <a:prstGeom prst="rect">
            <a:avLst/>
          </a:prstGeom>
        </p:spPr>
        <p:txBody>
          <a:bodyPr anchor="b"/>
          <a:lstStyle>
            <a:lvl1pPr marL="0" marR="0" indent="0" algn="l" defTabSz="12191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 lang="en-US" sz="4400" b="1" kern="120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marR="0" lvl="0" indent="0" defTabSz="1219146" rtl="0" eaLnBrk="1" fontAlgn="base" latinLnBrk="0" hangingPunct="1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Insert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775886" y="4187165"/>
            <a:ext cx="11137577" cy="2305049"/>
          </a:xfrm>
        </p:spPr>
        <p:txBody>
          <a:bodyPr/>
          <a:lstStyle>
            <a:lvl1pPr marL="0" marR="0" indent="0" algn="l" defTabSz="3174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  <a:lvl2pPr marL="613806" indent="0">
              <a:buNone/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3174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Name Authors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632294" y="8124395"/>
            <a:ext cx="4993000" cy="710935"/>
          </a:xfrm>
        </p:spPr>
        <p:txBody>
          <a:bodyPr/>
          <a:lstStyle>
            <a:lvl1pPr marL="0" indent="0" algn="ctr">
              <a:buNone/>
              <a:defRPr sz="186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3" name="Picture 8" descr="Mesaplus_logo_white_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133" y="891824"/>
            <a:ext cx="3361653" cy="11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mst_black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2234" y="8128000"/>
            <a:ext cx="3495355" cy="10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75886" y="1883703"/>
            <a:ext cx="11266352" cy="2304254"/>
          </a:xfrm>
          <a:prstGeom prst="rect">
            <a:avLst/>
          </a:prstGeom>
        </p:spPr>
        <p:txBody>
          <a:bodyPr anchor="b"/>
          <a:lstStyle>
            <a:lvl1pPr marL="0" marR="0" indent="0" algn="l" defTabSz="12191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 lang="en-US" sz="4400" b="1" kern="1200" baseline="0" dirty="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marR="0" lvl="0" indent="0" defTabSz="1219146" rtl="0" eaLnBrk="1" fontAlgn="base" latinLnBrk="0" hangingPunct="1">
              <a:lnSpc>
                <a:spcPts val="3333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Insert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775886" y="4187165"/>
            <a:ext cx="11137577" cy="2305049"/>
          </a:xfrm>
        </p:spPr>
        <p:txBody>
          <a:bodyPr/>
          <a:lstStyle>
            <a:lvl1pPr marL="0" marR="0" indent="0" algn="l" defTabSz="3174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  <a:lvl2pPr marL="613806" indent="0">
              <a:buNone/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marL="0" marR="0" lvl="0" indent="0" algn="l" defTabSz="31748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Name Authors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632294" y="8124395"/>
            <a:ext cx="4993000" cy="710935"/>
          </a:xfrm>
        </p:spPr>
        <p:txBody>
          <a:bodyPr/>
          <a:lstStyle>
            <a:lvl1pPr marL="0" indent="0" algn="ctr">
              <a:buNone/>
              <a:defRPr sz="186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3" name="Picture 8" descr="Mesaplus_logo_white_blac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133" y="891824"/>
            <a:ext cx="3361653" cy="11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mst_black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2234" y="8128000"/>
            <a:ext cx="3495355" cy="10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188" y="2459766"/>
            <a:ext cx="13890210" cy="55943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920188" y="251520"/>
            <a:ext cx="13890210" cy="12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a Title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19500" y="1499659"/>
            <a:ext cx="13378793" cy="586912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896DE52-C933-459B-A53C-0F856329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B92F1921-6CE5-46DC-9F88-90F9ABAB5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E180830-1BFE-4B70-8D80-0D2DDE48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4552-3106-4803-86BB-50A1853BADA8}" type="datetimeFigureOut">
              <a:rPr lang="nl-NL" smtClean="0"/>
              <a:t>09-10-24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4CD2EB4C-75A9-4BCB-BEF9-2DE58D6D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419C44A-31D9-49DE-A91D-172CC9EF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6E760-05B1-4A22-8FA8-5780904B35B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44166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18"/>
            <a:ext cx="13818950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74" indent="0">
              <a:buNone/>
              <a:defRPr sz="2400"/>
            </a:lvl2pPr>
            <a:lvl3pPr marL="1219146" indent="0">
              <a:buNone/>
              <a:defRPr sz="2133"/>
            </a:lvl3pPr>
            <a:lvl4pPr marL="1828720" indent="0">
              <a:buNone/>
              <a:defRPr sz="1866"/>
            </a:lvl4pPr>
            <a:lvl5pPr marL="2438294" indent="0">
              <a:buNone/>
              <a:defRPr sz="1866"/>
            </a:lvl5pPr>
            <a:lvl6pPr marL="3047867" indent="0">
              <a:buNone/>
              <a:defRPr sz="1866"/>
            </a:lvl6pPr>
            <a:lvl7pPr marL="3657440" indent="0">
              <a:buNone/>
              <a:defRPr sz="1866"/>
            </a:lvl7pPr>
            <a:lvl8pPr marL="4267014" indent="0">
              <a:buNone/>
              <a:defRPr sz="1866"/>
            </a:lvl8pPr>
            <a:lvl9pPr marL="4876587" indent="0">
              <a:buNone/>
              <a:defRPr sz="18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1802" y="2459766"/>
            <a:ext cx="6719100" cy="5594349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4982" y="2459766"/>
            <a:ext cx="6786707" cy="5594349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920188" y="251520"/>
            <a:ext cx="13890210" cy="12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a Title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19500" y="1499659"/>
            <a:ext cx="13378793" cy="586912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920188" y="251520"/>
            <a:ext cx="13890210" cy="12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a Title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19500" y="1499659"/>
            <a:ext cx="13378793" cy="586912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2267745"/>
            <a:ext cx="9088444" cy="5900473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2267745"/>
            <a:ext cx="5348634" cy="5900473"/>
          </a:xfrm>
        </p:spPr>
        <p:txBody>
          <a:bodyPr/>
          <a:lstStyle>
            <a:lvl1pPr marL="0" indent="0">
              <a:buNone/>
              <a:defRPr sz="1866"/>
            </a:lvl1pPr>
            <a:lvl2pPr marL="609574" indent="0">
              <a:buNone/>
              <a:defRPr sz="1600"/>
            </a:lvl2pPr>
            <a:lvl3pPr marL="1219146" indent="0">
              <a:buNone/>
              <a:defRPr sz="1333"/>
            </a:lvl3pPr>
            <a:lvl4pPr marL="1828720" indent="0">
              <a:buNone/>
              <a:defRPr sz="1200"/>
            </a:lvl4pPr>
            <a:lvl5pPr marL="2438294" indent="0">
              <a:buNone/>
              <a:defRPr sz="1200"/>
            </a:lvl5pPr>
            <a:lvl6pPr marL="3047867" indent="0">
              <a:buNone/>
              <a:defRPr sz="1200"/>
            </a:lvl6pPr>
            <a:lvl7pPr marL="3657440" indent="0">
              <a:buNone/>
              <a:defRPr sz="1200"/>
            </a:lvl7pPr>
            <a:lvl8pPr marL="4267014" indent="0">
              <a:buNone/>
              <a:defRPr sz="1200"/>
            </a:lvl8pPr>
            <a:lvl9pPr marL="4876587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920188" y="251520"/>
            <a:ext cx="13890210" cy="12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a 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19500" y="1499659"/>
            <a:ext cx="13378793" cy="586912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2459765"/>
            <a:ext cx="9754553" cy="5486400"/>
          </a:xfrm>
        </p:spPr>
        <p:txBody>
          <a:bodyPr/>
          <a:lstStyle>
            <a:lvl1pPr marL="0" indent="0">
              <a:buNone/>
              <a:defRPr sz="4266"/>
            </a:lvl1pPr>
            <a:lvl2pPr marL="609574" indent="0">
              <a:buNone/>
              <a:defRPr sz="3733"/>
            </a:lvl2pPr>
            <a:lvl3pPr marL="1219146" indent="0">
              <a:buNone/>
              <a:defRPr sz="3200"/>
            </a:lvl3pPr>
            <a:lvl4pPr marL="1828720" indent="0">
              <a:buNone/>
              <a:defRPr sz="2667"/>
            </a:lvl4pPr>
            <a:lvl5pPr marL="2438294" indent="0">
              <a:buNone/>
              <a:defRPr sz="2667"/>
            </a:lvl5pPr>
            <a:lvl6pPr marL="3047867" indent="0">
              <a:buNone/>
              <a:defRPr sz="2667"/>
            </a:lvl6pPr>
            <a:lvl7pPr marL="3657440" indent="0">
              <a:buNone/>
              <a:defRPr sz="2667"/>
            </a:lvl7pPr>
            <a:lvl8pPr marL="4267014" indent="0">
              <a:buNone/>
              <a:defRPr sz="2667"/>
            </a:lvl8pPr>
            <a:lvl9pPr marL="4876587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920188" y="251520"/>
            <a:ext cx="13890210" cy="12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a Title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19500" y="1499659"/>
            <a:ext cx="13378793" cy="586912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920188" y="251520"/>
            <a:ext cx="13890210" cy="12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a Title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19500" y="1499659"/>
            <a:ext cx="13378793" cy="586912"/>
          </a:xfrm>
        </p:spPr>
        <p:txBody>
          <a:bodyPr anchor="b"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299" y="484717"/>
            <a:ext cx="13878223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9299" y="2734734"/>
            <a:ext cx="6799399" cy="474768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9658" y="2734734"/>
            <a:ext cx="6802220" cy="474768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3463316" y="8536518"/>
            <a:ext cx="1665274" cy="63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548629" hangingPunct="0">
              <a:defRPr/>
            </a:pPr>
            <a:fld id="{87E13AB7-BE58-481D-98CB-ADB468ED6E40}" type="datetime1">
              <a:rPr lang="nl-NL" sz="3840" kern="0" smtClean="0">
                <a:solidFill>
                  <a:srgbClr val="000000"/>
                </a:solidFill>
                <a:sym typeface="Gill Sans"/>
              </a:rPr>
              <a:pPr algn="ctr" defTabSz="548629" hangingPunct="0">
                <a:defRPr/>
              </a:pPr>
              <a:t>09-10-24</a:t>
            </a:fld>
            <a:endParaRPr lang="nl-NL" sz="3840" ker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94171" y="8536518"/>
            <a:ext cx="7169144" cy="63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548629" hangingPunct="0">
              <a:defRPr/>
            </a:pPr>
            <a:r>
              <a:rPr lang="nl-NL" sz="3840" kern="0">
                <a:solidFill>
                  <a:srgbClr val="000000"/>
                </a:solidFill>
                <a:sym typeface="Gill Sans"/>
              </a:rPr>
              <a:t>Voettekst: aanpassen via Beeld (of Invoegen voor Office 2007 en later), kies vervolgens Koptekst en Voettekst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128590" y="8534400"/>
            <a:ext cx="666109" cy="635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548629" hangingPunct="0">
              <a:defRPr/>
            </a:pPr>
            <a:fld id="{BC9808D5-75BE-445F-8447-3E3DC28D8C95}" type="slidenum">
              <a:rPr lang="nl-NL" sz="3840" kern="0" smtClean="0">
                <a:solidFill>
                  <a:srgbClr val="000000"/>
                </a:solidFill>
                <a:sym typeface="Gill Sans"/>
              </a:rPr>
              <a:pPr algn="ctr" defTabSz="548629" hangingPunct="0">
                <a:defRPr/>
              </a:pPr>
              <a:t>‹#›</a:t>
            </a:fld>
            <a:endParaRPr lang="nl-NL" sz="3840" kern="0">
              <a:solidFill>
                <a:srgbClr val="000000"/>
              </a:solidFill>
              <a:sym typeface="Gill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2032199" y="366185"/>
            <a:ext cx="12193191" cy="1524001"/>
          </a:xfrm>
          <a:prstGeom prst="rect">
            <a:avLst/>
          </a:prstGeom>
        </p:spPr>
        <p:txBody>
          <a:bodyPr lIns="88900" tIns="88900" rIns="88900" bIns="88900" anchor="ctr">
            <a:normAutofit/>
          </a:bodyPr>
          <a:lstStyle>
            <a:lvl1pPr algn="ctr">
              <a:defRPr sz="48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13864427" y="8540025"/>
            <a:ext cx="360965" cy="357052"/>
          </a:xfrm>
          <a:prstGeom prst="rect">
            <a:avLst/>
          </a:prstGeom>
        </p:spPr>
        <p:txBody>
          <a:bodyPr lIns="88900" tIns="88900" rIns="88900" bIns="88900" anchor="ctr"/>
          <a:lstStyle>
            <a:lvl1pPr>
              <a:lnSpc>
                <a:spcPct val="100000"/>
              </a:lnSpc>
              <a:defRPr sz="125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548629" hangingPunct="0"/>
            <a:fld id="{86CB4B4D-7CA3-9044-876B-883B54F8677D}" type="slidenum">
              <a:rPr lang="uk-UA" kern="0" smtClean="0"/>
              <a:pPr algn="ctr" defTabSz="548629" hangingPunct="0"/>
              <a:t>‹#›</a:t>
            </a:fld>
            <a:endParaRPr lang="uk-UA" kern="0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2880" y="101600"/>
            <a:ext cx="14631829" cy="1524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556" b="1" dirty="0"/>
              <a:t>Calibri 32 bold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12880" y="1670747"/>
            <a:ext cx="14631829" cy="7416800"/>
          </a:xfrm>
        </p:spPr>
        <p:txBody>
          <a:bodyPr>
            <a:noAutofit/>
          </a:bodyPr>
          <a:lstStyle>
            <a:lvl1pPr marL="234509"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pPr marL="342000">
              <a:lnSpc>
                <a:spcPct val="150000"/>
              </a:lnSpc>
              <a:spcBef>
                <a:spcPts val="0"/>
              </a:spcBef>
            </a:pPr>
            <a:r>
              <a:rPr lang="en-US" sz="3110" dirty="0"/>
              <a:t>Calibri 28</a:t>
            </a:r>
          </a:p>
          <a:p>
            <a:pPr marL="824500" lvl="1">
              <a:lnSpc>
                <a:spcPct val="150000"/>
              </a:lnSpc>
              <a:spcBef>
                <a:spcPts val="0"/>
              </a:spcBef>
            </a:pPr>
            <a:r>
              <a:rPr lang="en-US" sz="2667" dirty="0"/>
              <a:t>Calibri 24</a:t>
            </a:r>
          </a:p>
          <a:p>
            <a:pPr marL="824500" lvl="1">
              <a:lnSpc>
                <a:spcPct val="150000"/>
              </a:lnSpc>
              <a:spcBef>
                <a:spcPts val="0"/>
              </a:spcBef>
            </a:pPr>
            <a:r>
              <a:rPr lang="en-US" sz="2667" dirty="0"/>
              <a:t>Calibri 24</a:t>
            </a:r>
          </a:p>
          <a:p>
            <a:pPr marL="1269000" lvl="2">
              <a:lnSpc>
                <a:spcPct val="150000"/>
              </a:lnSpc>
              <a:spcBef>
                <a:spcPts val="0"/>
              </a:spcBef>
            </a:pPr>
            <a:r>
              <a:rPr lang="en-US" sz="2222" dirty="0"/>
              <a:t>Calibri 20</a:t>
            </a:r>
          </a:p>
          <a:p>
            <a:pPr marL="1269000" lvl="2">
              <a:lnSpc>
                <a:spcPct val="150000"/>
              </a:lnSpc>
              <a:spcBef>
                <a:spcPts val="0"/>
              </a:spcBef>
            </a:pPr>
            <a:r>
              <a:rPr lang="en-US" sz="2222" dirty="0"/>
              <a:t>Calibri 20</a:t>
            </a:r>
          </a:p>
          <a:p>
            <a:pPr marL="824500" lvl="1">
              <a:lnSpc>
                <a:spcPct val="150000"/>
              </a:lnSpc>
              <a:spcBef>
                <a:spcPts val="0"/>
              </a:spcBef>
            </a:pPr>
            <a:r>
              <a:rPr lang="en-US" sz="2667" dirty="0"/>
              <a:t>Calibri 24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5615301" y="47980"/>
            <a:ext cx="371322" cy="25501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548629" hangingPunct="0"/>
            <a:fld id="{DB372135-EC5A-334A-90F8-37EC48075EDA}" type="slidenum">
              <a:rPr lang="en-US" sz="1777" kern="0" smtClean="0">
                <a:solidFill>
                  <a:srgbClr val="000000"/>
                </a:solidFill>
                <a:sym typeface="Gill Sans"/>
              </a:rPr>
              <a:pPr defTabSz="548629" hangingPunct="0"/>
              <a:t>‹#›</a:t>
            </a:fld>
            <a:endParaRPr lang="en-US" sz="1777" kern="0" dirty="0">
              <a:solidFill>
                <a:srgbClr val="000000"/>
              </a:solidFill>
              <a:sym typeface="Gill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925347" y="666726"/>
            <a:ext cx="13824245" cy="977314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/>
              <a:t>Click here and type the title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925324" y="1635753"/>
            <a:ext cx="13824271" cy="38100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/>
              <a:t>Click here and type the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E825A1-6498-BD33-3FEB-FEE457FC9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0068" y="7567659"/>
            <a:ext cx="2857520" cy="157634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975" y="484717"/>
            <a:ext cx="12661726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135799" y="2734737"/>
            <a:ext cx="12656080" cy="47476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63318" y="8536518"/>
            <a:ext cx="1665274" cy="635000"/>
          </a:xfrm>
        </p:spPr>
        <p:txBody>
          <a:bodyPr/>
          <a:lstStyle>
            <a:lvl1pPr>
              <a:defRPr/>
            </a:lvl1pPr>
          </a:lstStyle>
          <a:p>
            <a:pPr algn="ctr" defTabSz="548629" hangingPunct="0"/>
            <a:endParaRPr lang="en-GB" sz="3840" ker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63522" y="8536518"/>
            <a:ext cx="6999795" cy="635000"/>
          </a:xfrm>
        </p:spPr>
        <p:txBody>
          <a:bodyPr/>
          <a:lstStyle>
            <a:lvl1pPr>
              <a:defRPr/>
            </a:lvl1pPr>
          </a:lstStyle>
          <a:p>
            <a:pPr algn="ctr" defTabSz="548629" hangingPunct="0"/>
            <a:endParaRPr lang="en-GB" sz="3840" ker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427901" y="8667235"/>
            <a:ext cx="366800" cy="369332"/>
          </a:xfrm>
        </p:spPr>
        <p:txBody>
          <a:bodyPr/>
          <a:lstStyle>
            <a:lvl1pPr>
              <a:defRPr/>
            </a:lvl1pPr>
          </a:lstStyle>
          <a:p>
            <a:pPr algn="ctr" defTabSz="548629" hangingPunct="0"/>
            <a:fld id="{5D3588B2-1751-4F45-A5D1-6CBFFA2BA30F}" type="slidenum">
              <a:rPr lang="en-GB" sz="3840" kern="0" smtClean="0">
                <a:solidFill>
                  <a:srgbClr val="000000"/>
                </a:solidFill>
                <a:sym typeface="Gill Sans"/>
              </a:rPr>
              <a:pPr algn="ctr" defTabSz="548629" hangingPunct="0"/>
              <a:t>‹#›</a:t>
            </a:fld>
            <a:endParaRPr lang="en-GB" sz="3840" kern="0">
              <a:solidFill>
                <a:srgbClr val="000000"/>
              </a:solidFill>
              <a:sym typeface="Gill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200" y="1496485"/>
            <a:ext cx="12193191" cy="3183467"/>
          </a:xfrm>
        </p:spPr>
        <p:txBody>
          <a:bodyPr anchor="b"/>
          <a:lstStyle>
            <a:lvl1pPr algn="ctr"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200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89" indent="0" algn="ctr">
              <a:buNone/>
              <a:defRPr sz="2667"/>
            </a:lvl2pPr>
            <a:lvl3pPr marL="1218978" indent="0" algn="ctr">
              <a:buNone/>
              <a:defRPr sz="2400"/>
            </a:lvl3pPr>
            <a:lvl4pPr marL="1828465" indent="0" algn="ctr">
              <a:buNone/>
              <a:defRPr sz="2133"/>
            </a:lvl4pPr>
            <a:lvl5pPr marL="2437952" indent="0" algn="ctr">
              <a:buNone/>
              <a:defRPr sz="2133"/>
            </a:lvl5pPr>
            <a:lvl6pPr marL="3047441" indent="0" algn="ctr">
              <a:buNone/>
              <a:defRPr sz="2133"/>
            </a:lvl6pPr>
            <a:lvl7pPr marL="3656930" indent="0" algn="ctr">
              <a:buNone/>
              <a:defRPr sz="2133"/>
            </a:lvl7pPr>
            <a:lvl8pPr marL="4266417" indent="0" algn="ctr">
              <a:buNone/>
              <a:defRPr sz="2133"/>
            </a:lvl8pPr>
            <a:lvl9pPr marL="4875906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9FA1-1E89-4A0D-89E6-569388931C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NanoElectronics Group | 1 April 2019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1117709" y="8475138"/>
            <a:ext cx="3657957" cy="486833"/>
          </a:xfrm>
          <a:prstGeom prst="rect">
            <a:avLst/>
          </a:prstGeom>
        </p:spPr>
        <p:txBody>
          <a:bodyPr/>
          <a:lstStyle/>
          <a:p>
            <a:fld id="{1FF055EA-32D7-4E90-8C71-D6BBD46AEF5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5385326" y="8475138"/>
            <a:ext cx="5486936" cy="486833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NanoElectronics Group | 1 April 2019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1481922" y="8475138"/>
            <a:ext cx="3657957" cy="486833"/>
          </a:xfrm>
          <a:prstGeom prst="rect">
            <a:avLst/>
          </a:prstGeom>
        </p:spPr>
        <p:txBody>
          <a:bodyPr/>
          <a:lstStyle/>
          <a:p>
            <a:fld id="{8216E103-0B3E-4585-9AAA-49A8B1311F7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242" y="2279652"/>
            <a:ext cx="1402217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242" y="6119285"/>
            <a:ext cx="1402217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709" y="2434167"/>
            <a:ext cx="69094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0404" y="2434167"/>
            <a:ext cx="69094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486834"/>
            <a:ext cx="1402217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827" y="2241551"/>
            <a:ext cx="687772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827" y="3340100"/>
            <a:ext cx="687772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30404" y="2241551"/>
            <a:ext cx="6911592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30404" y="3340100"/>
            <a:ext cx="6911592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20" Type="http://schemas.openxmlformats.org/officeDocument/2006/relationships/image" Target="../media/image2.emf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19" Type="http://schemas.openxmlformats.org/officeDocument/2006/relationships/image" Target="../media/image1.wmf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709" y="486834"/>
            <a:ext cx="140221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3C506-201B-4BA7-831C-99F35E098BC8}" type="datetimeFigureOut">
              <a:rPr lang="nl-NL" smtClean="0"/>
              <a:t>09-10-24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922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D3593-5731-41EF-B15F-B27141419D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0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transition>
    <p:fad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709" y="486834"/>
            <a:ext cx="140221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0C46813-8559-644D-B93D-E1CF2EF35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922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ADE0DD0-7482-2641-B1EE-6E27C1718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1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5" name="Slide Number Placeholder 3"/>
          <p:cNvSpPr txBox="1">
            <a:spLocks noGrp="1"/>
          </p:cNvSpPr>
          <p:nvPr/>
        </p:nvSpPr>
        <p:spPr bwMode="auto">
          <a:xfrm>
            <a:off x="6232076" y="8519250"/>
            <a:ext cx="379343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hangingPunct="0"/>
            <a:fld id="{1B92253D-B936-476E-BDCC-2D31A1FB1980}" type="slidenum">
              <a:rPr lang="en-US" sz="1600" kern="0">
                <a:solidFill>
                  <a:srgbClr val="000000"/>
                </a:solidFill>
                <a:latin typeface="Calibri" pitchFamily="34" charset="0"/>
                <a:cs typeface="Arial" charset="0"/>
                <a:sym typeface="Gill Sans"/>
              </a:rPr>
              <a:pPr algn="r" hangingPunct="0"/>
              <a:t>‹#›</a:t>
            </a:fld>
            <a:endParaRPr lang="en-US" sz="1600" kern="0">
              <a:solidFill>
                <a:srgbClr val="000000"/>
              </a:solidFill>
              <a:latin typeface="Calibri" pitchFamily="34" charset="0"/>
              <a:cs typeface="Arial" charset="0"/>
              <a:sym typeface="Gill Sans"/>
            </a:endParaRPr>
          </a:p>
        </p:txBody>
      </p:sp>
      <p:sp>
        <p:nvSpPr>
          <p:cNvPr id="50187" name="Title 1"/>
          <p:cNvSpPr>
            <a:spLocks/>
          </p:cNvSpPr>
          <p:nvPr/>
        </p:nvSpPr>
        <p:spPr bwMode="auto">
          <a:xfrm>
            <a:off x="812880" y="101600"/>
            <a:ext cx="1463182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548629" hangingPunct="0"/>
            <a:endParaRPr lang="en-US" sz="4266" ker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50189" name="Content Placeholder 2"/>
          <p:cNvSpPr>
            <a:spLocks/>
          </p:cNvSpPr>
          <p:nvPr/>
        </p:nvSpPr>
        <p:spPr bwMode="auto">
          <a:xfrm>
            <a:off x="812880" y="1648884"/>
            <a:ext cx="14631829" cy="681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61413" indent="-461413" algn="ctr" defTabSz="317486" hangingPunct="0">
              <a:lnSpc>
                <a:spcPct val="150000"/>
              </a:lnSpc>
              <a:buFontTx/>
              <a:buChar char="•"/>
            </a:pPr>
            <a:endParaRPr lang="en-US" sz="3733" kern="0">
              <a:solidFill>
                <a:srgbClr val="000000"/>
              </a:solidFill>
              <a:sym typeface="Gill Sans"/>
            </a:endParaRPr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20188" y="2459766"/>
            <a:ext cx="13890210" cy="559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7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676010" y="8444264"/>
            <a:ext cx="3590751" cy="535993"/>
          </a:xfrm>
          <a:prstGeom prst="rect">
            <a:avLst/>
          </a:prstGeo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1903" y="8165341"/>
            <a:ext cx="2641858" cy="81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7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Calibri" pitchFamily="34" charset="0"/>
        </a:defRPr>
      </a:lvl5pPr>
      <a:lvl6pPr marL="609574" algn="ctr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Calibri" pitchFamily="34" charset="0"/>
        </a:defRPr>
      </a:lvl6pPr>
      <a:lvl7pPr marL="1219146" algn="ctr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Calibri" pitchFamily="34" charset="0"/>
        </a:defRPr>
      </a:lvl7pPr>
      <a:lvl8pPr marL="1828720" algn="ctr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Calibri" pitchFamily="34" charset="0"/>
        </a:defRPr>
      </a:lvl8pPr>
      <a:lvl9pPr marL="2438294" algn="ctr" rtl="0" eaLnBrk="1" fontAlgn="base" hangingPunct="1">
        <a:spcBef>
          <a:spcPct val="0"/>
        </a:spcBef>
        <a:spcAft>
          <a:spcPct val="0"/>
        </a:spcAft>
        <a:defRPr sz="4266" b="1">
          <a:solidFill>
            <a:schemeClr val="tx2"/>
          </a:solidFill>
          <a:latin typeface="Calibri" pitchFamily="34" charset="0"/>
        </a:defRPr>
      </a:lvl9pPr>
    </p:titleStyle>
    <p:bodyStyle>
      <a:lvl1pPr marL="461413" indent="-461413" algn="l" defTabSz="317486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  <a:ea typeface="+mn-ea"/>
          <a:cs typeface="+mn-cs"/>
        </a:defRPr>
      </a:lvl1pPr>
      <a:lvl2pPr marL="988441" indent="-374634" algn="l" defTabSz="317486" rtl="0" eaLnBrk="1" fontAlgn="base" hangingPunct="1">
        <a:lnSpc>
          <a:spcPct val="150000"/>
        </a:lnSpc>
        <a:spcBef>
          <a:spcPct val="0"/>
        </a:spcBef>
        <a:spcAft>
          <a:spcPct val="0"/>
        </a:spcAft>
        <a:buFont typeface="Arial" charset="0"/>
        <a:buChar char="-"/>
        <a:defRPr sz="3200">
          <a:solidFill>
            <a:schemeClr val="tx1"/>
          </a:solidFill>
          <a:latin typeface="+mn-lt"/>
        </a:defRPr>
      </a:lvl2pPr>
      <a:lvl3pPr marL="1528167" indent="-309020" algn="l" defTabSz="317486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</a:defRPr>
      </a:lvl3pPr>
      <a:lvl4pPr marL="2014979" indent="-334419" algn="l" defTabSz="317486" rtl="0" eaLnBrk="1" fontAlgn="base" hangingPunct="1">
        <a:lnSpc>
          <a:spcPts val="3333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3733">
          <a:solidFill>
            <a:schemeClr val="tx1"/>
          </a:solidFill>
          <a:latin typeface="+mn-lt"/>
        </a:defRPr>
      </a:lvl4pPr>
      <a:lvl5pPr marL="2508141" indent="-340769" algn="l" defTabSz="317486" rtl="0" eaLnBrk="1" fontAlgn="base" hangingPunct="1">
        <a:lnSpc>
          <a:spcPts val="3333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3733">
          <a:solidFill>
            <a:schemeClr val="tx1"/>
          </a:solidFill>
          <a:latin typeface="+mn-lt"/>
        </a:defRPr>
      </a:lvl5pPr>
      <a:lvl6pPr marL="3117715" indent="-340769" algn="l" defTabSz="317486" rtl="0" eaLnBrk="1" fontAlgn="base" hangingPunct="1">
        <a:lnSpc>
          <a:spcPts val="3333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3733">
          <a:solidFill>
            <a:schemeClr val="tx1"/>
          </a:solidFill>
          <a:latin typeface="+mn-lt"/>
        </a:defRPr>
      </a:lvl6pPr>
      <a:lvl7pPr marL="3727288" indent="-340769" algn="l" defTabSz="317486" rtl="0" eaLnBrk="1" fontAlgn="base" hangingPunct="1">
        <a:lnSpc>
          <a:spcPts val="3333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3733">
          <a:solidFill>
            <a:schemeClr val="tx1"/>
          </a:solidFill>
          <a:latin typeface="+mn-lt"/>
        </a:defRPr>
      </a:lvl7pPr>
      <a:lvl8pPr marL="4336861" indent="-340769" algn="l" defTabSz="317486" rtl="0" eaLnBrk="1" fontAlgn="base" hangingPunct="1">
        <a:lnSpc>
          <a:spcPts val="3333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3733">
          <a:solidFill>
            <a:schemeClr val="tx1"/>
          </a:solidFill>
          <a:latin typeface="+mn-lt"/>
        </a:defRPr>
      </a:lvl8pPr>
      <a:lvl9pPr marL="4946435" indent="-340769" algn="l" defTabSz="317486" rtl="0" eaLnBrk="1" fontAlgn="base" hangingPunct="1">
        <a:lnSpc>
          <a:spcPts val="3333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3733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4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6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20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94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67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40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14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87" algn="l" defTabSz="12191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709" y="486836"/>
            <a:ext cx="140221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709" y="8475136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68"/>
            <a:fld id="{FA4C8A79-4D2F-495E-846D-6C08299122D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068"/>
              <a:t>09/10/2024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5326" y="8475136"/>
            <a:ext cx="54869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68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NanoElectronics Group | 1 April 2019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923" y="8475136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68"/>
            <a:fld id="{60CD3593-5731-41EF-B15F-B27141419D0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1219068"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hf hdr="0" dt="0"/>
  <p:txStyles>
    <p:titleStyle>
      <a:lvl1pPr algn="l" defTabSz="1218978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4" indent="-304744" algn="l" defTabSz="121897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232" indent="-304744" algn="l" defTabSz="12189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21" indent="-304744" algn="l" defTabSz="12189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209" indent="-304744" algn="l" defTabSz="12189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97" indent="-304744" algn="l" defTabSz="12189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86" indent="-304744" algn="l" defTabSz="12189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74" indent="-304744" algn="l" defTabSz="12189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162" indent="-304744" algn="l" defTabSz="12189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49" indent="-304744" algn="l" defTabSz="12189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89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78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65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52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41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30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17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06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emf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8.png"/><Relationship Id="rId5" Type="http://schemas.openxmlformats.org/officeDocument/2006/relationships/image" Target="../media/image37.jpe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4" Type="http://schemas.openxmlformats.org/officeDocument/2006/relationships/image" Target="../media/image18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4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3.jpeg"/><Relationship Id="rId5" Type="http://schemas.microsoft.com/office/2007/relationships/hdphoto" Target="../media/hdphoto1.wdp"/><Relationship Id="rId6" Type="http://schemas.openxmlformats.org/officeDocument/2006/relationships/chart" Target="../charts/chart1.xml"/><Relationship Id="rId7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7942"/>
            <a:ext cx="16257585" cy="9144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5D488E-3170-4C3F-9B7D-C63D295BA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2976" y="8190455"/>
            <a:ext cx="3855637" cy="637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56582" y="7105567"/>
            <a:ext cx="330827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400" dirty="0" smtClean="0">
                <a:solidFill>
                  <a:schemeClr val="bg1"/>
                </a:solidFill>
              </a:rPr>
              <a:t>Hans </a:t>
            </a:r>
            <a:r>
              <a:rPr lang="en-US" sz="3400" dirty="0">
                <a:solidFill>
                  <a:schemeClr val="bg1"/>
                </a:solidFill>
              </a:rPr>
              <a:t>Hilgenkamp</a:t>
            </a:r>
          </a:p>
          <a:p>
            <a:pPr>
              <a:lnSpc>
                <a:spcPts val="3280"/>
              </a:lnSpc>
            </a:pPr>
            <a:r>
              <a:rPr lang="en-US" sz="3400" dirty="0">
                <a:solidFill>
                  <a:schemeClr val="bg1"/>
                </a:solidFill>
              </a:rPr>
              <a:t>Scientific Director</a:t>
            </a:r>
          </a:p>
        </p:txBody>
      </p:sp>
    </p:spTree>
    <p:extLst>
      <p:ext uri="{BB962C8B-B14F-4D97-AF65-F5344CB8AC3E}">
        <p14:creationId xmlns:p14="http://schemas.microsoft.com/office/powerpoint/2010/main" val="29761688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42923" y="1071416"/>
            <a:ext cx="12192001" cy="7360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4645" y="302487"/>
            <a:ext cx="14354127" cy="61251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733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Pattern recognition</a:t>
            </a:r>
            <a:endParaRPr lang="en-US" sz="3733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073" y="4572000"/>
            <a:ext cx="10979613" cy="3859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56549" y="4259166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96% correct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03F467-73BC-400B-9574-72A9815B3619}"/>
              </a:ext>
            </a:extLst>
          </p:cNvPr>
          <p:cNvSpPr txBox="1"/>
          <p:nvPr/>
        </p:nvSpPr>
        <p:spPr>
          <a:xfrm>
            <a:off x="12522340" y="450813"/>
            <a:ext cx="3380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T. Chen </a:t>
            </a:r>
            <a:r>
              <a:rPr lang="en-US" i="1" dirty="0">
                <a:solidFill>
                  <a:prstClr val="white"/>
                </a:solidFill>
                <a:latin typeface="Arial Narrow" panose="020B0606020202030204" pitchFamily="34" charset="0"/>
              </a:rPr>
              <a:t>et al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., Nature (2020)</a:t>
            </a:r>
          </a:p>
        </p:txBody>
      </p:sp>
      <p:pic>
        <p:nvPicPr>
          <p:cNvPr id="12" name="Picture 11" descr="C:\Users\wielwg\AppData\Local\Microsoft\Windows\Temporary Internet Files\Content.Word\1.png">
            <a:extLst>
              <a:ext uri="{FF2B5EF4-FFF2-40B4-BE49-F238E27FC236}">
                <a16:creationId xmlns:a16="http://schemas.microsoft.com/office/drawing/2014/main" xmlns="" id="{55359B9E-967B-468F-9E05-59E6DCC833F1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438" y="1448786"/>
            <a:ext cx="3170829" cy="262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21F4B7-1DEE-4241-A458-36651892E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343" y="1212095"/>
            <a:ext cx="4640852" cy="2906392"/>
          </a:xfrm>
          <a:prstGeom prst="rect">
            <a:avLst/>
          </a:prstGeom>
        </p:spPr>
      </p:pic>
      <p:pic>
        <p:nvPicPr>
          <p:cNvPr id="17" name="Picture 16" descr="C:\Users\ChenT\Dropbox\Utwente\Dopant network\Summary\Figure 180502\Figure 1-181018.emf">
            <a:extLst>
              <a:ext uri="{FF2B5EF4-FFF2-40B4-BE49-F238E27FC236}">
                <a16:creationId xmlns:a16="http://schemas.microsoft.com/office/drawing/2014/main" xmlns="" id="{8363F67F-27A0-4F83-BC7F-D3DCAD0E7BE6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86" t="38640" r="18423" b="34521"/>
          <a:stretch/>
        </p:blipFill>
        <p:spPr bwMode="auto">
          <a:xfrm>
            <a:off x="3957167" y="1436142"/>
            <a:ext cx="6409088" cy="2803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F14446-4D96-4CCD-96D5-6F7BEF4F875D}"/>
              </a:ext>
            </a:extLst>
          </p:cNvPr>
          <p:cNvSpPr/>
          <p:nvPr/>
        </p:nvSpPr>
        <p:spPr>
          <a:xfrm>
            <a:off x="3843060" y="2419046"/>
            <a:ext cx="328173" cy="396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x-none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5C5A6C6-FB90-47B2-B7A4-68079E54890F}"/>
              </a:ext>
            </a:extLst>
          </p:cNvPr>
          <p:cNvSpPr/>
          <p:nvPr/>
        </p:nvSpPr>
        <p:spPr>
          <a:xfrm>
            <a:off x="3825081" y="3587667"/>
            <a:ext cx="328173" cy="396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x-none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FE7CDC6-DC25-4612-810B-363817AE4863}"/>
              </a:ext>
            </a:extLst>
          </p:cNvPr>
          <p:cNvSpPr/>
          <p:nvPr/>
        </p:nvSpPr>
        <p:spPr>
          <a:xfrm>
            <a:off x="9947918" y="1802411"/>
            <a:ext cx="484381" cy="396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x-none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9D84F71-A0B2-4F53-B075-A76C787373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065" y="5360685"/>
            <a:ext cx="3323851" cy="2757407"/>
          </a:xfrm>
          <a:prstGeom prst="rect">
            <a:avLst/>
          </a:prstGeom>
        </p:spPr>
      </p:pic>
      <p:sp>
        <p:nvSpPr>
          <p:cNvPr id="22" name="Right Arrow 6">
            <a:extLst>
              <a:ext uri="{FF2B5EF4-FFF2-40B4-BE49-F238E27FC236}">
                <a16:creationId xmlns:a16="http://schemas.microsoft.com/office/drawing/2014/main" xmlns="" id="{0CE1B3EF-91C6-44ED-A6F2-6ACAD3236673}"/>
              </a:ext>
            </a:extLst>
          </p:cNvPr>
          <p:cNvSpPr/>
          <p:nvPr/>
        </p:nvSpPr>
        <p:spPr>
          <a:xfrm rot="5400000">
            <a:off x="1033855" y="4407523"/>
            <a:ext cx="1901995" cy="942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645" y="8514852"/>
            <a:ext cx="3925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 Group (Van der </a:t>
            </a:r>
            <a:r>
              <a:rPr lang="en-US" dirty="0" err="1" smtClean="0">
                <a:solidFill>
                  <a:schemeClr val="bg1"/>
                </a:solidFill>
              </a:rPr>
              <a:t>Wiel</a:t>
            </a:r>
            <a:r>
              <a:rPr lang="en-US" dirty="0" smtClean="0">
                <a:solidFill>
                  <a:schemeClr val="bg1"/>
                </a:solidFill>
              </a:rPr>
              <a:t> et al.)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3260" y="3497580"/>
            <a:ext cx="10078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BRAINS Day,   7 October 2024 (afternoon) </a:t>
            </a:r>
          </a:p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U-Park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734995" y="7765536"/>
            <a:ext cx="6553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-150" dirty="0">
                <a:solidFill>
                  <a:srgbClr val="C60B30"/>
                </a:solidFill>
                <a:latin typeface="Arial Narrow" panose="020B0606020202030204" pitchFamily="34" charset="0"/>
              </a:rPr>
              <a:t>HEART </a:t>
            </a:r>
            <a:r>
              <a:rPr lang="en-US" sz="4800" b="1" spc="-150" dirty="0">
                <a:solidFill>
                  <a:schemeClr val="bg1"/>
                </a:solidFill>
                <a:latin typeface="Arial Narrow" panose="020B0606020202030204" pitchFamily="34" charset="0"/>
              </a:rPr>
              <a:t>ON A CHIP</a:t>
            </a:r>
            <a:endParaRPr lang="en-US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982700" y="8050909"/>
            <a:ext cx="2274888" cy="10930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8867" y="8189444"/>
            <a:ext cx="3856014" cy="6376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F404A4E-091E-4FC5-8288-245FCDB05996}"/>
              </a:ext>
            </a:extLst>
          </p:cNvPr>
          <p:cNvSpPr/>
          <p:nvPr/>
        </p:nvSpPr>
        <p:spPr>
          <a:xfrm>
            <a:off x="734995" y="8603402"/>
            <a:ext cx="885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Robert Passier &amp; Andries van der Meer - AST | Loes Segerink - BIOS</a:t>
            </a:r>
            <a:endParaRPr lang="en-GB" sz="1800" i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lvl="0">
              <a:defRPr/>
            </a:pPr>
            <a:endParaRPr lang="en-US" sz="18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5" name="Picture 4" descr="A picture containing indoor, green, cluttered&#10;&#10;Description automatically generated">
            <a:extLst>
              <a:ext uri="{FF2B5EF4-FFF2-40B4-BE49-F238E27FC236}">
                <a16:creationId xmlns:a16="http://schemas.microsoft.com/office/drawing/2014/main" xmlns="" id="{05EEE657-4E44-B684-0135-8874F1124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1"/>
            <a:ext cx="16257568" cy="77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88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5FE8F1D-5C4F-C572-F42B-959FCF3AACC4}"/>
              </a:ext>
            </a:extLst>
          </p:cNvPr>
          <p:cNvSpPr/>
          <p:nvPr/>
        </p:nvSpPr>
        <p:spPr>
          <a:xfrm>
            <a:off x="-182510" y="-42863"/>
            <a:ext cx="16398240" cy="918686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427" y="5818954"/>
            <a:ext cx="8545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CDBF0D-2966-84F5-C39C-7F56A6E88334}"/>
              </a:ext>
            </a:extLst>
          </p:cNvPr>
          <p:cNvSpPr txBox="1"/>
          <p:nvPr/>
        </p:nvSpPr>
        <p:spPr>
          <a:xfrm>
            <a:off x="11476185" y="4909746"/>
            <a:ext cx="6333440" cy="1446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sz="2933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World’s </a:t>
            </a:r>
            <a:r>
              <a:rPr lang="en-US" sz="2933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most narrow band </a:t>
            </a:r>
          </a:p>
          <a:p>
            <a:pPr lvl="0" algn="l">
              <a:defRPr/>
            </a:pPr>
            <a:r>
              <a:rPr lang="en-US" sz="2933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diode laser on a chip </a:t>
            </a:r>
          </a:p>
          <a:p>
            <a:pPr lvl="0" algn="l">
              <a:defRPr/>
            </a:pPr>
            <a:r>
              <a:rPr lang="en-US" sz="2933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UT</a:t>
            </a:r>
            <a:r>
              <a:rPr lang="en-US" sz="2933" b="1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/</a:t>
            </a:r>
            <a:r>
              <a:rPr lang="en-US" sz="2933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MESA</a:t>
            </a:r>
            <a:r>
              <a:rPr lang="en-US" sz="2933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+ </a:t>
            </a:r>
            <a:r>
              <a:rPr lang="en-US" sz="2933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and </a:t>
            </a:r>
            <a:r>
              <a:rPr lang="en-US" sz="2933" dirty="0" err="1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Lionix</a:t>
            </a:r>
            <a:endParaRPr lang="en-US" sz="2933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TFLN spirals for SBS-based applications">
            <a:extLst>
              <a:ext uri="{FF2B5EF4-FFF2-40B4-BE49-F238E27FC236}">
                <a16:creationId xmlns:a16="http://schemas.microsoft.com/office/drawing/2014/main" xmlns="" id="{323AB239-20FB-EDA7-121A-F8FD645E10F4}"/>
              </a:ext>
            </a:extLst>
          </p:cNvPr>
          <p:cNvSpPr txBox="1"/>
          <p:nvPr/>
        </p:nvSpPr>
        <p:spPr>
          <a:xfrm>
            <a:off x="499427" y="7279220"/>
            <a:ext cx="3983377" cy="12926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>
              <a:defRPr sz="2400"/>
            </a:lvl1pPr>
          </a:lstStyle>
          <a:p>
            <a:pPr marL="0" marR="0" lvl="0" indent="0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Erbium doped Al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3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 spirals for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on-chip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amplification</a:t>
            </a:r>
          </a:p>
          <a:p>
            <a:pPr marL="0" marR="0" lvl="0" indent="0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 Arial narrow"/>
                <a:cs typeface="Arial" panose="020B0604020202020204" pitchFamily="34" charset="0"/>
              </a:rPr>
              <a:t>UT/MESA+ and </a:t>
            </a:r>
            <a:r>
              <a:rPr lang="en-US" dirty="0" err="1" smtClean="0">
                <a:solidFill>
                  <a:prstClr val="white"/>
                </a:solidFill>
                <a:latin typeface=" Arial narrow"/>
                <a:cs typeface="Arial" panose="020B0604020202020204" pitchFamily="34" charset="0"/>
              </a:rPr>
              <a:t>Aluvia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 Arial narrow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FLN spirals for SBS-based applications">
            <a:extLst>
              <a:ext uri="{FF2B5EF4-FFF2-40B4-BE49-F238E27FC236}">
                <a16:creationId xmlns:a16="http://schemas.microsoft.com/office/drawing/2014/main" xmlns="" id="{323AB239-20FB-EDA7-121A-F8FD645E10F4}"/>
              </a:ext>
            </a:extLst>
          </p:cNvPr>
          <p:cNvSpPr txBox="1"/>
          <p:nvPr/>
        </p:nvSpPr>
        <p:spPr>
          <a:xfrm>
            <a:off x="5791691" y="7648552"/>
            <a:ext cx="3983377" cy="9233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>
              <a:defRPr sz="2400"/>
            </a:lvl1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Photonic Quantum Computer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 Arial narrow"/>
                <a:cs typeface="Arial" panose="020B0604020202020204" pitchFamily="34" charset="0"/>
              </a:rPr>
              <a:t>UT/MESA+ and QUIX Quantum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 Arial narrow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blue light line in a black background&#10;&#10;Description automatically generated">
            <a:extLst>
              <a:ext uri="{FF2B5EF4-FFF2-40B4-BE49-F238E27FC236}">
                <a16:creationId xmlns:a16="http://schemas.microsoft.com/office/drawing/2014/main" xmlns="" id="{451E98BB-8DB6-464D-F64E-9954A0ABA7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188432" y="448030"/>
            <a:ext cx="8191331" cy="5734559"/>
          </a:xfrm>
          <a:prstGeom prst="rect">
            <a:avLst/>
          </a:prstGeom>
        </p:spPr>
      </p:pic>
      <p:pic>
        <p:nvPicPr>
          <p:cNvPr id="20" name="Picture 19" descr="A green neon light in a rectangle shape&#10;&#10;Description automatically generated">
            <a:extLst>
              <a:ext uri="{FF2B5EF4-FFF2-40B4-BE49-F238E27FC236}">
                <a16:creationId xmlns:a16="http://schemas.microsoft.com/office/drawing/2014/main" xmlns="" id="{F8C6E4D8-2065-9CB8-DB68-D995FEBB5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30909" y="3648632"/>
            <a:ext cx="2899106" cy="43620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1476185" y="7925550"/>
            <a:ext cx="4539670" cy="9967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6009" y="8110216"/>
            <a:ext cx="3853348" cy="637200"/>
          </a:xfrm>
          <a:prstGeom prst="rect">
            <a:avLst/>
          </a:prstGeom>
          <a:effectLst/>
        </p:spPr>
      </p:pic>
      <p:pic>
        <p:nvPicPr>
          <p:cNvPr id="23" name="Picture 8" descr="Quix - Products, Competitors, Financials, Employees, Headquarters Locations">
            <a:extLst>
              <a:ext uri="{FF2B5EF4-FFF2-40B4-BE49-F238E27FC236}">
                <a16:creationId xmlns:a16="http://schemas.microsoft.com/office/drawing/2014/main" xmlns="" id="{ECDE4C2E-DD46-66C9-8727-461F9D34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729" y="3982776"/>
            <a:ext cx="4949302" cy="330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CAFC8A8-BF5B-06DE-A519-E7D4A6881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315" y="19969"/>
            <a:ext cx="5988425" cy="4220412"/>
          </a:xfrm>
          <a:prstGeom prst="rect">
            <a:avLst/>
          </a:prstGeom>
        </p:spPr>
      </p:pic>
      <p:sp>
        <p:nvSpPr>
          <p:cNvPr id="8" name="TFLN spirals for SBS-based applications">
            <a:extLst>
              <a:ext uri="{FF2B5EF4-FFF2-40B4-BE49-F238E27FC236}">
                <a16:creationId xmlns:a16="http://schemas.microsoft.com/office/drawing/2014/main" xmlns="" id="{30576C76-52ED-D167-FF15-6B4D146797DA}"/>
              </a:ext>
            </a:extLst>
          </p:cNvPr>
          <p:cNvSpPr txBox="1"/>
          <p:nvPr/>
        </p:nvSpPr>
        <p:spPr>
          <a:xfrm>
            <a:off x="4185335" y="2432362"/>
            <a:ext cx="2706190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2400"/>
            </a:lvl1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Al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 narrow"/>
                <a:ea typeface="+mn-ea"/>
                <a:cs typeface="Arial" panose="020B0604020202020204" pitchFamily="34" charset="0"/>
              </a:rPr>
              <a:t> spirals in the UV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 Arial narrow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4201" y="213639"/>
            <a:ext cx="4613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Integrated Photonics 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652FA4-C722-4DDB-830D-CFCC31FEC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1"/>
            <a:ext cx="16257588" cy="91370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1F42B37-2C5C-4BCA-908A-2C992D50619C}"/>
              </a:ext>
            </a:extLst>
          </p:cNvPr>
          <p:cNvSpPr/>
          <p:nvPr/>
        </p:nvSpPr>
        <p:spPr>
          <a:xfrm>
            <a:off x="-194043" y="6765432"/>
            <a:ext cx="9122890" cy="16939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0E86106-9E73-4055-976C-3B8B3BA61B49}"/>
              </a:ext>
            </a:extLst>
          </p:cNvPr>
          <p:cNvSpPr/>
          <p:nvPr/>
        </p:nvSpPr>
        <p:spPr>
          <a:xfrm>
            <a:off x="523569" y="7135330"/>
            <a:ext cx="76876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C60C31"/>
                </a:solidFill>
                <a:latin typeface="Arial Narrow" panose="020B0606020202030204" pitchFamily="34" charset="0"/>
              </a:rPr>
              <a:t>GROWTH FUNDS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5D488E-3170-4C3F-9B7D-C63D295BA3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0417" y="8190808"/>
            <a:ext cx="3856014" cy="6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5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1257A7-5458-AAAC-1C3E-41349A77A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990"/>
            <a:ext cx="16257588" cy="91589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" y="1292433"/>
            <a:ext cx="5002305" cy="7831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" y="1"/>
            <a:ext cx="5002306" cy="1508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024108"/>
            <a:ext cx="5002307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1st </a:t>
            </a:r>
            <a:r>
              <a:rPr lang="nl-NL" sz="2800" dirty="0" err="1">
                <a:solidFill>
                  <a:prstClr val="white"/>
                </a:solidFill>
              </a:rPr>
              <a:t>round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Quantum Delta NL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Groenvermogen</a:t>
            </a: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2nd </a:t>
            </a:r>
            <a:r>
              <a:rPr lang="nl-NL" sz="2800" dirty="0" err="1">
                <a:solidFill>
                  <a:prstClr val="white"/>
                </a:solidFill>
              </a:rPr>
              <a:t>round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PhotonDelta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NXTGEN HIGHTECH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Duurzame Materialen NL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prstClr val="white"/>
              </a:solidFill>
            </a:endParaRPr>
          </a:p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3rd </a:t>
            </a:r>
            <a:r>
              <a:rPr lang="nl-NL" sz="2800" dirty="0" err="1">
                <a:solidFill>
                  <a:prstClr val="white"/>
                </a:solidFill>
              </a:rPr>
              <a:t>round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Polaris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SolarNL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Material</a:t>
            </a:r>
            <a:r>
              <a:rPr lang="nl-NL" sz="2800" dirty="0">
                <a:solidFill>
                  <a:prstClr val="white"/>
                </a:solidFill>
              </a:rPr>
              <a:t> Independence </a:t>
            </a:r>
            <a:r>
              <a:rPr lang="nl-NL" sz="2800" dirty="0" err="1">
                <a:solidFill>
                  <a:prstClr val="white"/>
                </a:solidFill>
              </a:rPr>
              <a:t>and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Circular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Batteries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prstClr val="white"/>
              </a:solidFill>
            </a:endParaRP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499" y="112740"/>
            <a:ext cx="33217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National </a:t>
            </a:r>
          </a:p>
          <a:p>
            <a:r>
              <a:rPr lang="en-US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Growth Fund</a:t>
            </a:r>
            <a:endParaRPr lang="nl-NL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6D7C236-CE71-4545-B8B6-476681B9FF28}"/>
              </a:ext>
            </a:extLst>
          </p:cNvPr>
          <p:cNvSpPr/>
          <p:nvPr/>
        </p:nvSpPr>
        <p:spPr>
          <a:xfrm>
            <a:off x="11661950" y="8029851"/>
            <a:ext cx="4396743" cy="955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5445497-AD52-4453-B77B-BE9FD67631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7829" y="8205251"/>
            <a:ext cx="3853348" cy="6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96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08FAF171-7EC0-4B52-905D-F925A97C7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663" y="4250"/>
            <a:ext cx="9276923" cy="91397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" y="1312312"/>
            <a:ext cx="5002305" cy="7831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" y="1"/>
            <a:ext cx="5002306" cy="1508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661950" y="8029851"/>
            <a:ext cx="4396743" cy="955343"/>
            <a:chOff x="11661950" y="8029851"/>
            <a:chExt cx="4396743" cy="955343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76D7C236-CE71-4545-B8B6-476681B9FF28}"/>
                </a:ext>
              </a:extLst>
            </p:cNvPr>
            <p:cNvSpPr/>
            <p:nvPr/>
          </p:nvSpPr>
          <p:spPr>
            <a:xfrm>
              <a:off x="11661950" y="8029851"/>
              <a:ext cx="4396743" cy="955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95445497-AD52-4453-B77B-BE9FD6763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17829" y="8205251"/>
              <a:ext cx="3853348" cy="6372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A7FC7AE-7989-82FE-85B0-E9783A5BF5E2}"/>
              </a:ext>
            </a:extLst>
          </p:cNvPr>
          <p:cNvSpPr/>
          <p:nvPr/>
        </p:nvSpPr>
        <p:spPr>
          <a:xfrm>
            <a:off x="215670" y="188606"/>
            <a:ext cx="541577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NGF </a:t>
            </a:r>
          </a:p>
          <a:p>
            <a:pPr>
              <a:defRPr/>
            </a:pPr>
            <a:r>
              <a:rPr lang="en-US" sz="6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QUANTUMDELTA</a:t>
            </a:r>
            <a:endParaRPr lang="nl-NL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="" xmlns:a16="http://schemas.microsoft.com/office/drawing/2014/main" id="{58652E0A-1B3C-8740-84DB-6F9BA1942F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779" y="5544273"/>
            <a:ext cx="4014349" cy="35997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078566B-CCFA-1944-CE59-19C34F81FBA1}"/>
              </a:ext>
            </a:extLst>
          </p:cNvPr>
          <p:cNvSpPr/>
          <p:nvPr/>
        </p:nvSpPr>
        <p:spPr>
          <a:xfrm>
            <a:off x="135468" y="2481899"/>
            <a:ext cx="525490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/>
            <a:r>
              <a:rPr lang="nl-NL" sz="2800" dirty="0" err="1">
                <a:solidFill>
                  <a:prstClr val="white"/>
                </a:solidFill>
              </a:rPr>
              <a:t>Strengthening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the</a:t>
            </a:r>
            <a:r>
              <a:rPr lang="nl-NL" sz="2800" dirty="0">
                <a:solidFill>
                  <a:prstClr val="white"/>
                </a:solidFill>
              </a:rPr>
              <a:t> Dutch </a:t>
            </a:r>
            <a:r>
              <a:rPr lang="nl-NL" sz="2800" dirty="0" err="1">
                <a:solidFill>
                  <a:prstClr val="white"/>
                </a:solidFill>
              </a:rPr>
              <a:t>quantum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 smtClean="0">
                <a:solidFill>
                  <a:prstClr val="white"/>
                </a:solidFill>
              </a:rPr>
              <a:t>ecosystem</a:t>
            </a:r>
            <a:r>
              <a:rPr lang="nl-NL" sz="2800" dirty="0" smtClean="0">
                <a:solidFill>
                  <a:prstClr val="white"/>
                </a:solidFill>
              </a:rPr>
              <a:t>: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prstClr val="white"/>
                </a:solidFill>
              </a:rPr>
              <a:t>Quantum </a:t>
            </a:r>
            <a:r>
              <a:rPr lang="nl-NL" sz="2800" dirty="0">
                <a:solidFill>
                  <a:prstClr val="white"/>
                </a:solidFill>
              </a:rPr>
              <a:t>computing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Quantum </a:t>
            </a:r>
            <a:r>
              <a:rPr lang="nl-NL" sz="2800" dirty="0" err="1">
                <a:solidFill>
                  <a:prstClr val="white"/>
                </a:solidFill>
              </a:rPr>
              <a:t>networks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Quantum </a:t>
            </a:r>
            <a:r>
              <a:rPr lang="nl-NL" sz="2800" dirty="0" err="1" smtClean="0">
                <a:solidFill>
                  <a:prstClr val="white"/>
                </a:solidFill>
              </a:rPr>
              <a:t>sensing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prstClr val="white"/>
              </a:solidFill>
            </a:endParaRPr>
          </a:p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Public </a:t>
            </a:r>
            <a:r>
              <a:rPr lang="nl-NL" sz="2800" dirty="0" err="1">
                <a:solidFill>
                  <a:prstClr val="white"/>
                </a:solidFill>
              </a:rPr>
              <a:t>cofunding</a:t>
            </a:r>
            <a:r>
              <a:rPr lang="nl-NL" sz="2800" dirty="0">
                <a:solidFill>
                  <a:prstClr val="white"/>
                </a:solidFill>
              </a:rPr>
              <a:t>: 615M€</a:t>
            </a: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UT is </a:t>
            </a:r>
            <a:r>
              <a:rPr lang="nl-NL" sz="2800" dirty="0" err="1">
                <a:solidFill>
                  <a:prstClr val="white"/>
                </a:solidFill>
              </a:rPr>
              <a:t>involved</a:t>
            </a:r>
            <a:r>
              <a:rPr lang="nl-NL" sz="2800" dirty="0">
                <a:solidFill>
                  <a:prstClr val="white"/>
                </a:solidFill>
              </a:rPr>
              <a:t> in (~40M€):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 smtClean="0">
                <a:solidFill>
                  <a:prstClr val="white"/>
                </a:solidFill>
              </a:rPr>
              <a:t>NanoLabNL</a:t>
            </a:r>
            <a:r>
              <a:rPr lang="nl-NL" sz="2800" dirty="0" smtClean="0">
                <a:solidFill>
                  <a:prstClr val="white"/>
                </a:solidFill>
              </a:rPr>
              <a:t> </a:t>
            </a:r>
            <a:r>
              <a:rPr lang="nl-NL" sz="2800" dirty="0" err="1" smtClean="0">
                <a:solidFill>
                  <a:prstClr val="white"/>
                </a:solidFill>
              </a:rPr>
              <a:t>investments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SME program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House of Quantum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Business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prstClr val="white"/>
                </a:solidFill>
              </a:rPr>
              <a:t>Talent </a:t>
            </a:r>
            <a:r>
              <a:rPr lang="nl-NL" sz="2800" dirty="0" err="1" smtClean="0">
                <a:solidFill>
                  <a:prstClr val="white"/>
                </a:solidFill>
              </a:rPr>
              <a:t>and</a:t>
            </a:r>
            <a:r>
              <a:rPr lang="nl-NL" sz="2800" dirty="0" smtClean="0">
                <a:solidFill>
                  <a:prstClr val="white"/>
                </a:solidFill>
              </a:rPr>
              <a:t> Learning </a:t>
            </a:r>
            <a:r>
              <a:rPr lang="nl-NL" sz="2800" dirty="0" err="1" smtClean="0">
                <a:solidFill>
                  <a:prstClr val="white"/>
                </a:solidFill>
              </a:rPr>
              <a:t>centres</a:t>
            </a:r>
            <a:endParaRPr lang="nl-NL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59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="" xmlns:a16="http://schemas.microsoft.com/office/drawing/2014/main" id="{97B1ABE3-847F-4593-63EE-64EE3AEF7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8759297" cy="92007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2961F98-32BA-2FA7-8CB9-738F3F747FA9}"/>
              </a:ext>
            </a:extLst>
          </p:cNvPr>
          <p:cNvSpPr/>
          <p:nvPr/>
        </p:nvSpPr>
        <p:spPr>
          <a:xfrm>
            <a:off x="9491782" y="97166"/>
            <a:ext cx="488069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NGF </a:t>
            </a:r>
          </a:p>
          <a:p>
            <a:pPr>
              <a:defRPr/>
            </a:pPr>
            <a:r>
              <a:rPr lang="en-US" sz="6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PHOTONDELTA</a:t>
            </a:r>
            <a:endParaRPr lang="nl-NL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25155E7-BBBF-B7E8-0C70-58B7AA34A98B}"/>
              </a:ext>
            </a:extLst>
          </p:cNvPr>
          <p:cNvSpPr/>
          <p:nvPr/>
        </p:nvSpPr>
        <p:spPr>
          <a:xfrm>
            <a:off x="9143999" y="2219038"/>
            <a:ext cx="638922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Best-in-Class Dutch </a:t>
            </a:r>
            <a:r>
              <a:rPr lang="nl-NL" sz="2800" dirty="0" err="1">
                <a:solidFill>
                  <a:prstClr val="white"/>
                </a:solidFill>
              </a:rPr>
              <a:t>Ecosystem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for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integrated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photonics</a:t>
            </a:r>
            <a:r>
              <a:rPr lang="nl-NL" sz="2800" dirty="0">
                <a:solidFill>
                  <a:prstClr val="white"/>
                </a:solidFill>
              </a:rPr>
              <a:t>:</a:t>
            </a: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Ecosystem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Application Technology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Industrialisation</a:t>
            </a:r>
            <a:endParaRPr lang="nl-NL" sz="2800" dirty="0">
              <a:solidFill>
                <a:prstClr val="white"/>
              </a:solidFill>
            </a:endParaRP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Public </a:t>
            </a:r>
            <a:r>
              <a:rPr lang="nl-NL" sz="2800" dirty="0" err="1">
                <a:solidFill>
                  <a:prstClr val="white"/>
                </a:solidFill>
              </a:rPr>
              <a:t>cofunding</a:t>
            </a:r>
            <a:r>
              <a:rPr lang="nl-NL" sz="2800" dirty="0">
                <a:solidFill>
                  <a:prstClr val="white"/>
                </a:solidFill>
              </a:rPr>
              <a:t>: 470M€</a:t>
            </a: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UT is </a:t>
            </a:r>
            <a:r>
              <a:rPr lang="nl-NL" sz="2800" dirty="0" err="1">
                <a:solidFill>
                  <a:prstClr val="white"/>
                </a:solidFill>
              </a:rPr>
              <a:t>involved</a:t>
            </a:r>
            <a:r>
              <a:rPr lang="nl-NL" sz="2800" dirty="0">
                <a:solidFill>
                  <a:prstClr val="white"/>
                </a:solidFill>
              </a:rPr>
              <a:t> in </a:t>
            </a:r>
            <a:r>
              <a:rPr lang="nl-NL" sz="2800" dirty="0" err="1">
                <a:solidFill>
                  <a:prstClr val="white"/>
                </a:solidFill>
              </a:rPr>
              <a:t>SiN</a:t>
            </a:r>
            <a:r>
              <a:rPr lang="nl-NL" sz="2800" dirty="0">
                <a:solidFill>
                  <a:prstClr val="white"/>
                </a:solidFill>
              </a:rPr>
              <a:t> platform (~70M€)</a:t>
            </a: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prstClr val="white"/>
                </a:solidFill>
              </a:rPr>
              <a:t>High </a:t>
            </a:r>
            <a:r>
              <a:rPr lang="nl-NL" sz="2800" dirty="0">
                <a:solidFill>
                  <a:prstClr val="white"/>
                </a:solidFill>
              </a:rPr>
              <a:t>TRL </a:t>
            </a:r>
            <a:r>
              <a:rPr lang="nl-NL" sz="2800" dirty="0" err="1">
                <a:solidFill>
                  <a:prstClr val="white"/>
                </a:solidFill>
              </a:rPr>
              <a:t>infrastructure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smtClean="0">
                <a:solidFill>
                  <a:prstClr val="white"/>
                </a:solidFill>
              </a:rPr>
              <a:t>Research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Open Calls</a:t>
            </a: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53DDAC-2E64-CF18-2D31-8081121641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29" y="8046039"/>
            <a:ext cx="3853348" cy="6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21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1312312"/>
            <a:ext cx="5002305" cy="7831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6D7C236-CE71-4545-B8B6-476681B9FF28}"/>
              </a:ext>
            </a:extLst>
          </p:cNvPr>
          <p:cNvSpPr/>
          <p:nvPr/>
        </p:nvSpPr>
        <p:spPr>
          <a:xfrm>
            <a:off x="11661950" y="8029851"/>
            <a:ext cx="4396743" cy="955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5445497-AD52-4453-B77B-BE9FD67631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7829" y="8205251"/>
            <a:ext cx="3853348" cy="63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2AE2D99-322D-AA67-2F0F-77A275FED0AC}"/>
              </a:ext>
            </a:extLst>
          </p:cNvPr>
          <p:cNvSpPr/>
          <p:nvPr/>
        </p:nvSpPr>
        <p:spPr>
          <a:xfrm>
            <a:off x="374211" y="0"/>
            <a:ext cx="628088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NGF </a:t>
            </a:r>
          </a:p>
          <a:p>
            <a:pPr>
              <a:defRPr/>
            </a:pPr>
            <a:r>
              <a:rPr lang="en-US" sz="6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NXTGEN HIGHTECH</a:t>
            </a:r>
            <a:endParaRPr lang="nl-NL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18DEE01-FDD8-3A41-F9AF-4E50EC0984DA}"/>
              </a:ext>
            </a:extLst>
          </p:cNvPr>
          <p:cNvSpPr/>
          <p:nvPr/>
        </p:nvSpPr>
        <p:spPr>
          <a:xfrm>
            <a:off x="0" y="2210964"/>
            <a:ext cx="665509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/>
            <a:r>
              <a:rPr lang="nl-NL" sz="2800" dirty="0" err="1">
                <a:solidFill>
                  <a:prstClr val="white"/>
                </a:solidFill>
              </a:rPr>
              <a:t>Leading</a:t>
            </a:r>
            <a:r>
              <a:rPr lang="nl-NL" sz="2800" dirty="0">
                <a:solidFill>
                  <a:prstClr val="white"/>
                </a:solidFill>
              </a:rPr>
              <a:t> Dutch High Tech Equipment </a:t>
            </a:r>
            <a:r>
              <a:rPr lang="nl-NL" sz="2800" dirty="0" err="1">
                <a:solidFill>
                  <a:prstClr val="white"/>
                </a:solidFill>
              </a:rPr>
              <a:t>Ecosystem</a:t>
            </a:r>
            <a:r>
              <a:rPr lang="nl-NL" sz="2800" dirty="0">
                <a:solidFill>
                  <a:prstClr val="white"/>
                </a:solidFill>
              </a:rPr>
              <a:t> in 2030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Application </a:t>
            </a:r>
            <a:r>
              <a:rPr lang="nl-NL" sz="2800" dirty="0" err="1">
                <a:solidFill>
                  <a:prstClr val="white"/>
                </a:solidFill>
              </a:rPr>
              <a:t>pillar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Knowledge </a:t>
            </a:r>
            <a:r>
              <a:rPr lang="nl-NL" sz="2800" dirty="0" err="1">
                <a:solidFill>
                  <a:prstClr val="white"/>
                </a:solidFill>
              </a:rPr>
              <a:t>pillar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Ecosystem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Pillar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prstClr val="white"/>
              </a:solidFill>
            </a:endParaRPr>
          </a:p>
          <a:p>
            <a:pPr marL="457200" lvl="1"/>
            <a:r>
              <a:rPr lang="nl-NL" sz="2800" dirty="0">
                <a:solidFill>
                  <a:prstClr val="white"/>
                </a:solidFill>
              </a:rPr>
              <a:t>Public </a:t>
            </a:r>
            <a:r>
              <a:rPr lang="nl-NL" sz="2800" dirty="0" err="1">
                <a:solidFill>
                  <a:prstClr val="white"/>
                </a:solidFill>
              </a:rPr>
              <a:t>cofunding</a:t>
            </a:r>
            <a:r>
              <a:rPr lang="nl-NL" sz="2800" dirty="0">
                <a:solidFill>
                  <a:prstClr val="white"/>
                </a:solidFill>
              </a:rPr>
              <a:t>: 450M€</a:t>
            </a:r>
          </a:p>
          <a:p>
            <a:pPr marL="457200" lvl="1"/>
            <a:endParaRPr lang="nl-NL" sz="2800" dirty="0">
              <a:solidFill>
                <a:prstClr val="white"/>
              </a:solidFill>
            </a:endParaRPr>
          </a:p>
          <a:p>
            <a:pPr marL="457200" lvl="1"/>
            <a:r>
              <a:rPr lang="nl-NL" sz="2800" dirty="0" err="1">
                <a:solidFill>
                  <a:prstClr val="white"/>
                </a:solidFill>
              </a:rPr>
              <a:t>Domains</a:t>
            </a:r>
            <a:r>
              <a:rPr lang="nl-NL" sz="2800" dirty="0">
                <a:solidFill>
                  <a:prstClr val="white"/>
                </a:solidFill>
              </a:rPr>
              <a:t> (</a:t>
            </a:r>
            <a:r>
              <a:rPr lang="nl-NL" sz="2800" dirty="0" err="1">
                <a:solidFill>
                  <a:prstClr val="white"/>
                </a:solidFill>
              </a:rPr>
              <a:t>incl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involvement</a:t>
            </a:r>
            <a:r>
              <a:rPr lang="nl-NL" sz="2800" dirty="0">
                <a:solidFill>
                  <a:prstClr val="white"/>
                </a:solidFill>
              </a:rPr>
              <a:t> UT ~40M€):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LaserSatcom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Energy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Biomedical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  <a:r>
              <a:rPr lang="nl-NL" sz="2800" dirty="0" err="1">
                <a:solidFill>
                  <a:prstClr val="white"/>
                </a:solidFill>
              </a:rPr>
              <a:t>Production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Semicon</a:t>
            </a:r>
            <a:r>
              <a:rPr lang="nl-NL" sz="2800" dirty="0">
                <a:solidFill>
                  <a:prstClr val="white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Composites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solidFill>
                  <a:prstClr val="white"/>
                </a:solidFill>
              </a:rPr>
              <a:t>AgriFood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Smart Industry</a:t>
            </a:r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="" xmlns:a16="http://schemas.microsoft.com/office/drawing/2014/main" id="{D43C4823-5844-065A-6207-6DDDF6F0A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0" y="0"/>
            <a:ext cx="8955086" cy="80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1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, red&#10;&#10;Description automatically generated">
            <a:extLst>
              <a:ext uri="{FF2B5EF4-FFF2-40B4-BE49-F238E27FC236}">
                <a16:creationId xmlns="" xmlns:a16="http://schemas.microsoft.com/office/drawing/2014/main" id="{2BAAA6CA-02BD-4B1D-B0F6-A1BB1FDE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B2F77E-256C-4B12-8633-03A507EE351D}"/>
              </a:ext>
            </a:extLst>
          </p:cNvPr>
          <p:cNvSpPr/>
          <p:nvPr/>
        </p:nvSpPr>
        <p:spPr>
          <a:xfrm>
            <a:off x="13947445" y="8058321"/>
            <a:ext cx="2019672" cy="9487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5D488E-3170-4C3F-9B7D-C63D295BA3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0057" y="8190455"/>
            <a:ext cx="3855637" cy="63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26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6436" y="2396087"/>
            <a:ext cx="15632907" cy="6439046"/>
            <a:chOff x="336436" y="2396087"/>
            <a:chExt cx="15632907" cy="6439046"/>
          </a:xfrm>
        </p:grpSpPr>
        <p:grpSp>
          <p:nvGrpSpPr>
            <p:cNvPr id="8" name="Group 7"/>
            <p:cNvGrpSpPr/>
            <p:nvPr/>
          </p:nvGrpSpPr>
          <p:grpSpPr>
            <a:xfrm>
              <a:off x="336436" y="2396087"/>
              <a:ext cx="15632907" cy="6439046"/>
              <a:chOff x="336436" y="2396087"/>
              <a:chExt cx="15632907" cy="6439046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336436" y="2396087"/>
                <a:ext cx="15632907" cy="643904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AD47">
                      <a:lumMod val="20000"/>
                      <a:lumOff val="80000"/>
                    </a:srgbClr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9410483" y="2918317"/>
                <a:ext cx="4111549" cy="928972"/>
                <a:chOff x="9410483" y="2918317"/>
                <a:chExt cx="4111549" cy="928972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005" b="-8868"/>
                <a:stretch/>
              </p:blipFill>
              <p:spPr>
                <a:xfrm>
                  <a:off x="9410483" y="2948196"/>
                  <a:ext cx="2273517" cy="787182"/>
                </a:xfrm>
                <a:prstGeom prst="rect">
                  <a:avLst/>
                </a:prstGeom>
                <a:effectLst/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11718077" y="2918317"/>
                  <a:ext cx="1803955" cy="9289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3220"/>
                    </a:lnSpc>
                  </a:pPr>
                  <a:r>
                    <a:rPr lang="en-US" sz="3500" b="1" dirty="0" smtClean="0">
                      <a:solidFill>
                        <a:srgbClr val="70AD47">
                          <a:lumMod val="50000"/>
                        </a:srgbClr>
                      </a:solidFill>
                    </a:rPr>
                    <a:t>CLIMATE</a:t>
                  </a:r>
                  <a:br>
                    <a:rPr lang="en-US" sz="3500" b="1" dirty="0" smtClean="0">
                      <a:solidFill>
                        <a:srgbClr val="70AD47">
                          <a:lumMod val="50000"/>
                        </a:srgbClr>
                      </a:solidFill>
                    </a:rPr>
                  </a:br>
                  <a:r>
                    <a:rPr lang="en-US" sz="3500" b="1" dirty="0" smtClean="0">
                      <a:solidFill>
                        <a:srgbClr val="70AD47">
                          <a:lumMod val="50000"/>
                        </a:srgbClr>
                      </a:solidFill>
                    </a:rPr>
                    <a:t>CENTRE</a:t>
                  </a:r>
                  <a:endParaRPr lang="en-US" sz="3500" b="1" dirty="0">
                    <a:solidFill>
                      <a:srgbClr val="70AD47">
                        <a:lumMod val="50000"/>
                      </a:srgbClr>
                    </a:solidFill>
                  </a:endParaRPr>
                </a:p>
              </p:txBody>
            </p:sp>
          </p:grpSp>
        </p:grpSp>
        <p:cxnSp>
          <p:nvCxnSpPr>
            <p:cNvPr id="5" name="Straight Connector 4"/>
            <p:cNvCxnSpPr/>
            <p:nvPr/>
          </p:nvCxnSpPr>
          <p:spPr>
            <a:xfrm flipH="1">
              <a:off x="11624814" y="2948196"/>
              <a:ext cx="12588" cy="73869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"/>
          <p:cNvSpPr/>
          <p:nvPr/>
        </p:nvSpPr>
        <p:spPr>
          <a:xfrm>
            <a:off x="326570" y="4145280"/>
            <a:ext cx="15642773" cy="11914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26570" y="5598089"/>
            <a:ext cx="15642773" cy="1191471"/>
          </a:xfrm>
          <a:prstGeom prst="roundRect">
            <a:avLst/>
          </a:prstGeom>
          <a:solidFill>
            <a:srgbClr val="9FE4E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26570" y="6972813"/>
            <a:ext cx="15642774" cy="1191471"/>
          </a:xfrm>
          <a:prstGeom prst="roundRect">
            <a:avLst/>
          </a:prstGeom>
          <a:solidFill>
            <a:srgbClr val="AAB9F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957" y="5794995"/>
            <a:ext cx="4245045" cy="7203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957" y="7165604"/>
            <a:ext cx="5486399" cy="7203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57" y="4367888"/>
            <a:ext cx="4372574" cy="723061"/>
          </a:xfrm>
          <a:prstGeom prst="rect">
            <a:avLst/>
          </a:prstGeom>
          <a:effectLst/>
        </p:spPr>
      </p:pic>
      <p:grpSp>
        <p:nvGrpSpPr>
          <p:cNvPr id="39" name="Group 38"/>
          <p:cNvGrpSpPr/>
          <p:nvPr/>
        </p:nvGrpSpPr>
        <p:grpSpPr>
          <a:xfrm>
            <a:off x="10763767" y="578662"/>
            <a:ext cx="4642582" cy="1619778"/>
            <a:chOff x="3848101" y="436533"/>
            <a:chExt cx="4642582" cy="1619778"/>
          </a:xfrm>
        </p:grpSpPr>
        <p:sp>
          <p:nvSpPr>
            <p:cNvPr id="40" name="Rectangle 39"/>
            <p:cNvSpPr/>
            <p:nvPr/>
          </p:nvSpPr>
          <p:spPr>
            <a:xfrm>
              <a:off x="3848101" y="436533"/>
              <a:ext cx="4642582" cy="161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/>
            <a:srcRect r="49869"/>
            <a:stretch/>
          </p:blipFill>
          <p:spPr>
            <a:xfrm>
              <a:off x="4032329" y="475722"/>
              <a:ext cx="4447330" cy="1469317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58993" y="514094"/>
            <a:ext cx="2484433" cy="8321040"/>
            <a:chOff x="558993" y="514094"/>
            <a:chExt cx="2484433" cy="8321040"/>
          </a:xfrm>
        </p:grpSpPr>
        <p:grpSp>
          <p:nvGrpSpPr>
            <p:cNvPr id="51" name="Group 50"/>
            <p:cNvGrpSpPr/>
            <p:nvPr/>
          </p:nvGrpSpPr>
          <p:grpSpPr>
            <a:xfrm>
              <a:off x="571249" y="514094"/>
              <a:ext cx="1473393" cy="8321040"/>
              <a:chOff x="571249" y="514094"/>
              <a:chExt cx="1473393" cy="832104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571249" y="514094"/>
                <a:ext cx="1422457" cy="832104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6200000">
                <a:off x="-2051671" y="4226254"/>
                <a:ext cx="686918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>
                    <a:solidFill>
                      <a:prstClr val="black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Electrical Engineering, Mathematics</a:t>
                </a:r>
              </a:p>
              <a:p>
                <a:r>
                  <a:rPr lang="en-US" sz="4000" dirty="0" smtClean="0">
                    <a:solidFill>
                      <a:prstClr val="black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and Computer Science</a:t>
                </a:r>
                <a:endParaRPr lang="en-US" sz="40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58993" y="742221"/>
              <a:ext cx="248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EEMCS</a:t>
              </a:r>
              <a:endParaRPr lang="en-US" sz="36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74090" y="514093"/>
            <a:ext cx="2787259" cy="8321040"/>
            <a:chOff x="2174090" y="514093"/>
            <a:chExt cx="2787259" cy="8321040"/>
          </a:xfrm>
        </p:grpSpPr>
        <p:grpSp>
          <p:nvGrpSpPr>
            <p:cNvPr id="52" name="Group 51"/>
            <p:cNvGrpSpPr/>
            <p:nvPr/>
          </p:nvGrpSpPr>
          <p:grpSpPr>
            <a:xfrm>
              <a:off x="2174090" y="514093"/>
              <a:ext cx="1422457" cy="8321040"/>
              <a:chOff x="2174090" y="514093"/>
              <a:chExt cx="1422457" cy="832104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2174090" y="514093"/>
                <a:ext cx="1422457" cy="832104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536699" y="5541742"/>
                <a:ext cx="47367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>
                    <a:solidFill>
                      <a:prstClr val="black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Science and Technology</a:t>
                </a:r>
                <a:endParaRPr lang="en-US" sz="40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2476916" y="742220"/>
              <a:ext cx="248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S&amp;T</a:t>
              </a:r>
              <a:endParaRPr lang="en-US" sz="36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09588" y="514093"/>
            <a:ext cx="2780921" cy="8321040"/>
            <a:chOff x="3809588" y="514093"/>
            <a:chExt cx="2780921" cy="8321040"/>
          </a:xfrm>
        </p:grpSpPr>
        <p:sp>
          <p:nvSpPr>
            <p:cNvPr id="43" name="Rounded Rectangle 42"/>
            <p:cNvSpPr/>
            <p:nvPr/>
          </p:nvSpPr>
          <p:spPr>
            <a:xfrm>
              <a:off x="3809588" y="514093"/>
              <a:ext cx="1422457" cy="832104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2137366" y="5577008"/>
              <a:ext cx="46662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Engineering Technology</a:t>
              </a:r>
              <a:endParaRPr lang="en-US" sz="40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06076" y="742220"/>
              <a:ext cx="248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ET</a:t>
              </a:r>
              <a:endParaRPr lang="en-US" sz="36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466858" y="514093"/>
            <a:ext cx="2668777" cy="8321040"/>
            <a:chOff x="5466858" y="514093"/>
            <a:chExt cx="2668777" cy="8321040"/>
          </a:xfrm>
        </p:grpSpPr>
        <p:sp>
          <p:nvSpPr>
            <p:cNvPr id="44" name="Rounded Rectangle 43"/>
            <p:cNvSpPr/>
            <p:nvPr/>
          </p:nvSpPr>
          <p:spPr>
            <a:xfrm>
              <a:off x="5466858" y="514093"/>
              <a:ext cx="1422457" cy="832104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3256953" y="4586128"/>
              <a:ext cx="60324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Behavourial</a:t>
              </a:r>
              <a:r>
                <a:rPr lang="en-US" sz="4000" dirty="0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 Management and </a:t>
              </a:r>
            </a:p>
            <a:p>
              <a:r>
                <a:rPr lang="en-US" sz="4000" dirty="0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Social Science</a:t>
              </a:r>
              <a:endParaRPr lang="en-US" sz="40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51202" y="742220"/>
              <a:ext cx="248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BMS</a:t>
              </a:r>
              <a:endParaRPr lang="en-US" sz="36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097327" y="514093"/>
            <a:ext cx="2721221" cy="8321040"/>
            <a:chOff x="7097327" y="514093"/>
            <a:chExt cx="2721221" cy="8321040"/>
          </a:xfrm>
        </p:grpSpPr>
        <p:grpSp>
          <p:nvGrpSpPr>
            <p:cNvPr id="50" name="Group 49"/>
            <p:cNvGrpSpPr/>
            <p:nvPr/>
          </p:nvGrpSpPr>
          <p:grpSpPr>
            <a:xfrm>
              <a:off x="7097327" y="514093"/>
              <a:ext cx="1435045" cy="8321040"/>
              <a:chOff x="6820830" y="514093"/>
              <a:chExt cx="1435045" cy="8321040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6820830" y="514093"/>
                <a:ext cx="1422457" cy="832104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4766298" y="4774481"/>
                <a:ext cx="565571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>
                    <a:solidFill>
                      <a:prstClr val="black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Geo-Information Science and</a:t>
                </a:r>
              </a:p>
              <a:p>
                <a:r>
                  <a:rPr lang="en-US" sz="4000" dirty="0" smtClean="0">
                    <a:solidFill>
                      <a:prstClr val="black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 Earth Observation</a:t>
                </a:r>
                <a:endParaRPr lang="en-US" sz="40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7334115" y="711740"/>
              <a:ext cx="248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ITC</a:t>
              </a:r>
              <a:endParaRPr lang="en-US" sz="36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9254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beaker&#10;&#10;Description automatically generated with low confidence">
            <a:extLst>
              <a:ext uri="{FF2B5EF4-FFF2-40B4-BE49-F238E27FC236}">
                <a16:creationId xmlns:a16="http://schemas.microsoft.com/office/drawing/2014/main" xmlns="" id="{B23FC715-76CE-2D67-8AE7-2869B40DE9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3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7829" y="8205251"/>
            <a:ext cx="3853348" cy="637200"/>
          </a:xfrm>
          <a:prstGeom prst="rect">
            <a:avLst/>
          </a:prstGeom>
          <a:effectLst/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54A9D2B-1154-4D51-96D5-0C34EE8DCB84}"/>
              </a:ext>
            </a:extLst>
          </p:cNvPr>
          <p:cNvSpPr txBox="1"/>
          <p:nvPr/>
        </p:nvSpPr>
        <p:spPr>
          <a:xfrm>
            <a:off x="68580" y="9373"/>
            <a:ext cx="162575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K</a:t>
            </a:r>
            <a:r>
              <a:rPr lang="en-US" sz="4800" dirty="0" smtClean="0">
                <a:solidFill>
                  <a:prstClr val="black"/>
                </a:solidFill>
              </a:rPr>
              <a:t>ey </a:t>
            </a:r>
            <a:r>
              <a:rPr lang="en-US" sz="4800" dirty="0">
                <a:solidFill>
                  <a:prstClr val="black"/>
                </a:solidFill>
              </a:rPr>
              <a:t>expertise </a:t>
            </a:r>
            <a:r>
              <a:rPr lang="en-US" sz="4800" dirty="0" smtClean="0">
                <a:solidFill>
                  <a:prstClr val="black"/>
                </a:solidFill>
              </a:rPr>
              <a:t>areas:</a:t>
            </a:r>
            <a:endParaRPr lang="en-US" sz="1000" dirty="0">
              <a:solidFill>
                <a:prstClr val="black"/>
              </a:solidFill>
            </a:endParaRPr>
          </a:p>
          <a:p>
            <a:pPr algn="ctr"/>
            <a:endParaRPr lang="en-US" sz="1000" b="1" dirty="0">
              <a:solidFill>
                <a:prstClr val="black"/>
              </a:solidFill>
            </a:endParaRPr>
          </a:p>
          <a:p>
            <a:pPr algn="ctr"/>
            <a:r>
              <a:rPr lang="en-US" sz="5400" dirty="0" smtClean="0"/>
              <a:t>Materials,  Electronics/Photonics/Fluidics,  Energy</a:t>
            </a:r>
            <a:endParaRPr lang="nl-NL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626355-F761-46D3-BADD-084B2BC99812}"/>
              </a:ext>
            </a:extLst>
          </p:cNvPr>
          <p:cNvSpPr txBox="1"/>
          <p:nvPr/>
        </p:nvSpPr>
        <p:spPr>
          <a:xfrm>
            <a:off x="-188048" y="2390923"/>
            <a:ext cx="16257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F33427C-949D-4467-BCD6-6AA370C9C074}"/>
              </a:ext>
            </a:extLst>
          </p:cNvPr>
          <p:cNvSpPr/>
          <p:nvPr/>
        </p:nvSpPr>
        <p:spPr>
          <a:xfrm>
            <a:off x="551359" y="5698428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ORGANS </a:t>
            </a:r>
            <a:r>
              <a:rPr lang="en-US" dirty="0">
                <a:solidFill>
                  <a:prstClr val="white"/>
                </a:solidFill>
              </a:rPr>
              <a:t>ON </a:t>
            </a:r>
            <a:r>
              <a:rPr lang="en-US" dirty="0" smtClean="0">
                <a:solidFill>
                  <a:prstClr val="white"/>
                </a:solidFill>
              </a:rPr>
              <a:t>CHIPS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19EB35D-6DD6-4CFB-AD0E-3F1513F8E3B6}"/>
              </a:ext>
            </a:extLst>
          </p:cNvPr>
          <p:cNvSpPr/>
          <p:nvPr/>
        </p:nvSpPr>
        <p:spPr>
          <a:xfrm>
            <a:off x="4789003" y="7071823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PIEZO MEMS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04FE6DB-7F8A-4846-9B4F-4C913175573D}"/>
              </a:ext>
            </a:extLst>
          </p:cNvPr>
          <p:cNvSpPr/>
          <p:nvPr/>
        </p:nvSpPr>
        <p:spPr>
          <a:xfrm>
            <a:off x="10541320" y="2642739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SOLAR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ACFAD1A-D7B9-4968-98F5-F2333397E0FE}"/>
              </a:ext>
            </a:extLst>
          </p:cNvPr>
          <p:cNvSpPr/>
          <p:nvPr/>
        </p:nvSpPr>
        <p:spPr>
          <a:xfrm>
            <a:off x="5602861" y="2828824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INTEGRATED PHOTONICS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DE3677F-41B2-4DF7-8032-2C329E14C9D9}"/>
              </a:ext>
            </a:extLst>
          </p:cNvPr>
          <p:cNvSpPr/>
          <p:nvPr/>
        </p:nvSpPr>
        <p:spPr>
          <a:xfrm>
            <a:off x="8413201" y="4554217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QUANTUM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A41F531-2BB7-44E0-A1BA-54646E9464F0}"/>
              </a:ext>
            </a:extLst>
          </p:cNvPr>
          <p:cNvSpPr/>
          <p:nvPr/>
        </p:nvSpPr>
        <p:spPr>
          <a:xfrm>
            <a:off x="12371215" y="4795175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BATTERIES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285C6FF-366B-4AFD-844F-7429EA7FB6C2}"/>
              </a:ext>
            </a:extLst>
          </p:cNvPr>
          <p:cNvSpPr/>
          <p:nvPr/>
        </p:nvSpPr>
        <p:spPr>
          <a:xfrm>
            <a:off x="9459222" y="6675716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RESOURCE- EFFICIENT ICT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79725C8-8166-4E43-8ECA-192062FAE14B}"/>
              </a:ext>
            </a:extLst>
          </p:cNvPr>
          <p:cNvSpPr/>
          <p:nvPr/>
        </p:nvSpPr>
        <p:spPr>
          <a:xfrm>
            <a:off x="4317026" y="4783174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MOLECULAR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TECHNOLOGIES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19EB35D-6DD6-4CFB-AD0E-3F1513F8E3B6}"/>
              </a:ext>
            </a:extLst>
          </p:cNvPr>
          <p:cNvSpPr/>
          <p:nvPr/>
        </p:nvSpPr>
        <p:spPr>
          <a:xfrm>
            <a:off x="1122147" y="3069550"/>
            <a:ext cx="3282043" cy="11442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2D MATERIALS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80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1312312"/>
            <a:ext cx="5002305" cy="7831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" y="1"/>
            <a:ext cx="5002306" cy="1508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210964"/>
            <a:ext cx="45454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Shared </a:t>
            </a:r>
            <a:r>
              <a:rPr lang="nl-NL" sz="2800" dirty="0" err="1">
                <a:solidFill>
                  <a:prstClr val="white"/>
                </a:solidFill>
              </a:rPr>
              <a:t>NanoLab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Research </a:t>
            </a:r>
            <a:r>
              <a:rPr lang="nl-NL" sz="2800" dirty="0" err="1" smtClean="0">
                <a:solidFill>
                  <a:prstClr val="white"/>
                </a:solidFill>
              </a:rPr>
              <a:t>Groups</a:t>
            </a:r>
            <a:r>
              <a:rPr lang="nl-NL" sz="2800" dirty="0" smtClean="0">
                <a:solidFill>
                  <a:prstClr val="white"/>
                </a:solidFill>
              </a:rPr>
              <a:t> Labs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High Tech </a:t>
            </a:r>
            <a:r>
              <a:rPr lang="nl-NL" sz="2800" dirty="0" err="1">
                <a:solidFill>
                  <a:prstClr val="white"/>
                </a:solidFill>
              </a:rPr>
              <a:t>Factory</a:t>
            </a:r>
            <a:endParaRPr lang="nl-NL" sz="2800" dirty="0">
              <a:solidFill>
                <a:prstClr val="white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prstClr val="white"/>
                </a:solidFill>
              </a:rPr>
              <a:t>High Tech </a:t>
            </a:r>
            <a:r>
              <a:rPr lang="nl-NL" sz="2800" dirty="0" err="1" smtClean="0">
                <a:solidFill>
                  <a:prstClr val="white"/>
                </a:solidFill>
              </a:rPr>
              <a:t>Foundry</a:t>
            </a:r>
            <a:r>
              <a:rPr lang="nl-NL" sz="2800" dirty="0" smtClean="0">
                <a:solidFill>
                  <a:prstClr val="white"/>
                </a:solidFill>
              </a:rPr>
              <a:t> (New </a:t>
            </a:r>
            <a:r>
              <a:rPr lang="nl-NL" sz="2800" dirty="0" err="1" smtClean="0">
                <a:solidFill>
                  <a:prstClr val="white"/>
                </a:solidFill>
              </a:rPr>
              <a:t>Origin</a:t>
            </a:r>
            <a:r>
              <a:rPr lang="nl-NL" sz="2800" dirty="0" smtClean="0">
                <a:solidFill>
                  <a:prstClr val="white"/>
                </a:solidFill>
              </a:rPr>
              <a:t>)</a:t>
            </a:r>
            <a:endParaRPr lang="nl-NL" sz="280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499" y="112740"/>
            <a:ext cx="4833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INFRASTRUCTURE</a:t>
            </a:r>
            <a:endParaRPr lang="nl-NL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6D7C236-CE71-4545-B8B6-476681B9FF28}"/>
              </a:ext>
            </a:extLst>
          </p:cNvPr>
          <p:cNvSpPr/>
          <p:nvPr/>
        </p:nvSpPr>
        <p:spPr>
          <a:xfrm>
            <a:off x="11661950" y="8029851"/>
            <a:ext cx="4396743" cy="955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5445497-AD52-4453-B77B-BE9FD67631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7829" y="8205251"/>
            <a:ext cx="3853348" cy="637200"/>
          </a:xfrm>
          <a:prstGeom prst="rect">
            <a:avLst/>
          </a:prstGeom>
        </p:spPr>
      </p:pic>
      <p:pic>
        <p:nvPicPr>
          <p:cNvPr id="3" name="Picture 2" descr="A picture containing indoor, room, counter&#10;&#10;Description automatically generated">
            <a:extLst>
              <a:ext uri="{FF2B5EF4-FFF2-40B4-BE49-F238E27FC236}">
                <a16:creationId xmlns="" xmlns:a16="http://schemas.microsoft.com/office/drawing/2014/main" id="{A4E1B37A-EB2D-4560-84AE-B30A676DBF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307" y="0"/>
            <a:ext cx="13741827" cy="914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8E56BCF-D4F5-45BB-9E60-5E876AF905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0229" y="8357651"/>
            <a:ext cx="3853348" cy="6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42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3" name="Afbeelding 12" descr="Afbeelding met schermopname, kunst, zwart-wit&#10;&#10;Automatisch gegenereerde beschrijving">
            <a:extLst>
              <a:ext uri="{FF2B5EF4-FFF2-40B4-BE49-F238E27FC236}">
                <a16:creationId xmlns="" xmlns:a16="http://schemas.microsoft.com/office/drawing/2014/main" id="{AAA5B798-E7DC-3207-D3BC-1CA5FB2EB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"/>
          <a:stretch/>
        </p:blipFill>
        <p:spPr>
          <a:xfrm>
            <a:off x="3242" y="0"/>
            <a:ext cx="16257588" cy="9144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668" y="8339262"/>
            <a:ext cx="6711075" cy="668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668" y="7627222"/>
            <a:ext cx="6711075" cy="894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165" y="7750991"/>
            <a:ext cx="5975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0B3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’CONTOURS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60B3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OF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0B3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GIZEH’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165" y="7360645"/>
            <a:ext cx="8545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06E432B-DD32-4DAE-ADF1-579212029ADD}"/>
              </a:ext>
            </a:extLst>
          </p:cNvPr>
          <p:cNvSpPr/>
          <p:nvPr/>
        </p:nvSpPr>
        <p:spPr>
          <a:xfrm>
            <a:off x="450152" y="8473585"/>
            <a:ext cx="5726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3D Integrated Nano-Systems – Mesoscale Chemical 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4" name="Afbeelding 13" descr="Afbeelding met schermopname, kunst, zwart-wit&#10;&#10;Automatisch gegenereerde beschrijving">
            <a:extLst>
              <a:ext uri="{FF2B5EF4-FFF2-40B4-BE49-F238E27FC236}">
                <a16:creationId xmlns="" xmlns:a16="http://schemas.microsoft.com/office/drawing/2014/main" id="{D8107627-5F16-ACBC-A5A8-F2A168293F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051" y="266471"/>
            <a:ext cx="3005830" cy="3485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7829" y="8205251"/>
            <a:ext cx="3853348" cy="637200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034FB21-60C3-A9CC-64CD-C7B7BA1D46C0}"/>
              </a:ext>
            </a:extLst>
          </p:cNvPr>
          <p:cNvSpPr/>
          <p:nvPr/>
        </p:nvSpPr>
        <p:spPr>
          <a:xfrm>
            <a:off x="12017828" y="7914290"/>
            <a:ext cx="4172629" cy="101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41" y="8168490"/>
            <a:ext cx="3853348" cy="6372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0432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7829" y="8205251"/>
            <a:ext cx="3853348" cy="637200"/>
          </a:xfrm>
          <a:prstGeom prst="rect">
            <a:avLst/>
          </a:prstGeom>
          <a:effectLst/>
        </p:spPr>
      </p:pic>
      <p:pic>
        <p:nvPicPr>
          <p:cNvPr id="5" name="Content Placeholder 5" descr="A picture containing clothing, fabric, pattern, screenshot&#10;&#10;Description automatically generated">
            <a:extLst>
              <a:ext uri="{FF2B5EF4-FFF2-40B4-BE49-F238E27FC236}">
                <a16:creationId xmlns="" xmlns:a16="http://schemas.microsoft.com/office/drawing/2014/main" id="{0D889B21-1432-EF9B-EFB5-3020026B0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7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577" y="0"/>
            <a:ext cx="8185011" cy="9194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034FB21-60C3-A9CC-64CD-C7B7BA1D46C0}"/>
              </a:ext>
            </a:extLst>
          </p:cNvPr>
          <p:cNvSpPr/>
          <p:nvPr/>
        </p:nvSpPr>
        <p:spPr>
          <a:xfrm>
            <a:off x="12017828" y="7914290"/>
            <a:ext cx="4172629" cy="101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3EAC592-CA58-FDFF-F2AF-CC4B9F17F00D}"/>
              </a:ext>
            </a:extLst>
          </p:cNvPr>
          <p:cNvSpPr/>
          <p:nvPr/>
        </p:nvSpPr>
        <p:spPr>
          <a:xfrm>
            <a:off x="14411304" y="6726333"/>
            <a:ext cx="1311273" cy="51768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3721488-0F45-C2DC-963F-6EB2FD29052B}"/>
              </a:ext>
            </a:extLst>
          </p:cNvPr>
          <p:cNvSpPr txBox="1"/>
          <p:nvPr/>
        </p:nvSpPr>
        <p:spPr>
          <a:xfrm>
            <a:off x="14437099" y="6673939"/>
            <a:ext cx="1224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 nm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4F15D9C-C934-9B2D-6970-952CBE424380}"/>
              </a:ext>
            </a:extLst>
          </p:cNvPr>
          <p:cNvCxnSpPr>
            <a:cxnSpLocks/>
          </p:cNvCxnSpPr>
          <p:nvPr/>
        </p:nvCxnSpPr>
        <p:spPr>
          <a:xfrm>
            <a:off x="15562850" y="6823868"/>
            <a:ext cx="0" cy="355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>
            <a:extLst>
              <a:ext uri="{FF2B5EF4-FFF2-40B4-BE49-F238E27FC236}">
                <a16:creationId xmlns="" xmlns:a16="http://schemas.microsoft.com/office/drawing/2014/main" id="{3358AB9F-0B79-538D-7648-7EEDF880422F}"/>
              </a:ext>
            </a:extLst>
          </p:cNvPr>
          <p:cNvGraphicFramePr>
            <a:graphicFrameLocks/>
          </p:cNvGraphicFramePr>
          <p:nvPr/>
        </p:nvGraphicFramePr>
        <p:xfrm>
          <a:off x="9631907" y="743200"/>
          <a:ext cx="4805192" cy="4250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9" y="2468738"/>
            <a:ext cx="7743207" cy="43551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7795" y="219159"/>
            <a:ext cx="722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Advanced Materials Technologies 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3760" y="8517382"/>
            <a:ext cx="392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XUV Group (Ackermann et al.)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41" y="8168490"/>
            <a:ext cx="3853348" cy="6372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11701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768601" y="1019299"/>
            <a:ext cx="11299718" cy="7267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967" y="175476"/>
            <a:ext cx="1356185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733" dirty="0" smtClean="0">
                <a:solidFill>
                  <a:srgbClr val="FFFF00"/>
                </a:solidFill>
              </a:rPr>
              <a:t>Societal Challenge: Energy </a:t>
            </a:r>
            <a:r>
              <a:rPr lang="en-US" sz="3733" dirty="0">
                <a:solidFill>
                  <a:srgbClr val="FFFF00"/>
                </a:solidFill>
              </a:rPr>
              <a:t>consumption of </a:t>
            </a:r>
            <a:r>
              <a:rPr lang="en-US" sz="3733" dirty="0" smtClean="0">
                <a:solidFill>
                  <a:srgbClr val="FFFF00"/>
                </a:solidFill>
              </a:rPr>
              <a:t>ICT </a:t>
            </a:r>
            <a:r>
              <a:rPr lang="en-US" sz="3733" dirty="0">
                <a:solidFill>
                  <a:srgbClr val="FFFF00"/>
                </a:solidFill>
              </a:rPr>
              <a:t>is large and increasing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89285" y="8470001"/>
            <a:ext cx="860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dirty="0">
                <a:solidFill>
                  <a:srgbClr val="CCFFCC"/>
                </a:solidFill>
              </a:rPr>
              <a:t>SIA/SRC Decadal Plan for Semiconductors </a:t>
            </a:r>
            <a:r>
              <a:rPr lang="en-US">
                <a:solidFill>
                  <a:srgbClr val="CCFFCC"/>
                </a:solidFill>
              </a:rPr>
              <a:t>(2021)</a:t>
            </a: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17" y="2171020"/>
            <a:ext cx="6311389" cy="4180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473" y="2109859"/>
            <a:ext cx="5737155" cy="4302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0823" y="1363390"/>
            <a:ext cx="2774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white"/>
                </a:solidFill>
              </a:rPr>
              <a:t>Supercomputer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01298" y="1363390"/>
            <a:ext cx="1050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white"/>
                </a:solidFill>
              </a:rPr>
              <a:t>Brain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3181" y="6872622"/>
            <a:ext cx="187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 smtClean="0">
                <a:solidFill>
                  <a:srgbClr val="5B9BD5">
                    <a:lumMod val="20000"/>
                    <a:lumOff val="80000"/>
                  </a:srgbClr>
                </a:solidFill>
              </a:rPr>
              <a:t>20 </a:t>
            </a:r>
            <a:r>
              <a:rPr lang="en-US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MegaWatt</a:t>
            </a:r>
            <a:endParaRPr lang="en-US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5490" y="7027214"/>
            <a:ext cx="117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srgbClr val="5B9BD5">
                    <a:lumMod val="20000"/>
                    <a:lumOff val="80000"/>
                  </a:srgbClr>
                </a:solidFill>
              </a:rPr>
              <a:t>20 Watt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182319" y="8242509"/>
            <a:ext cx="1743460" cy="7706"/>
          </a:xfrm>
          <a:prstGeom prst="line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63712" y="7932164"/>
            <a:ext cx="4493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Neuromorphic computing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795" y="219159"/>
            <a:ext cx="4707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Resource-Efficient ICT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7829" y="8205251"/>
            <a:ext cx="3853348" cy="637200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034FB21-60C3-A9CC-64CD-C7B7BA1D46C0}"/>
              </a:ext>
            </a:extLst>
          </p:cNvPr>
          <p:cNvSpPr/>
          <p:nvPr/>
        </p:nvSpPr>
        <p:spPr>
          <a:xfrm>
            <a:off x="12017828" y="7914290"/>
            <a:ext cx="4172629" cy="101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41" y="8168490"/>
            <a:ext cx="3853348" cy="637200"/>
          </a:xfrm>
          <a:prstGeom prst="rect">
            <a:avLst/>
          </a:prstGeom>
          <a:effectLst/>
        </p:spPr>
      </p:pic>
      <p:grpSp>
        <p:nvGrpSpPr>
          <p:cNvPr id="17" name="Group 16"/>
          <p:cNvGrpSpPr/>
          <p:nvPr/>
        </p:nvGrpSpPr>
        <p:grpSpPr>
          <a:xfrm>
            <a:off x="13098780" y="88018"/>
            <a:ext cx="3045957" cy="1948165"/>
            <a:chOff x="2590800" y="1722120"/>
            <a:chExt cx="6035040" cy="3368040"/>
          </a:xfrm>
        </p:grpSpPr>
        <p:sp>
          <p:nvSpPr>
            <p:cNvPr id="18" name="Rectangle 17"/>
            <p:cNvSpPr/>
            <p:nvPr/>
          </p:nvSpPr>
          <p:spPr>
            <a:xfrm>
              <a:off x="2590800" y="1722120"/>
              <a:ext cx="6035040" cy="33680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F2953C64-3F4D-4EA2-8FAD-E8E733BD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8771" y="2225041"/>
              <a:ext cx="4038138" cy="222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5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jabloon_wit">
  <a:themeElements>
    <a:clrScheme name="1_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1_sjabloon_wi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14160</TotalTime>
  <Words>383</Words>
  <Application>Microsoft Macintosh PowerPoint</Application>
  <PresentationFormat>Custom</PresentationFormat>
  <Paragraphs>149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 Arial narrow</vt:lpstr>
      <vt:lpstr>Arial Narrow</vt:lpstr>
      <vt:lpstr>Calibri</vt:lpstr>
      <vt:lpstr>Calibri Light</vt:lpstr>
      <vt:lpstr>Gill Sans</vt:lpstr>
      <vt:lpstr>Times New Roman</vt:lpstr>
      <vt:lpstr>Wingdings</vt:lpstr>
      <vt:lpstr>Arial</vt:lpstr>
      <vt:lpstr>Office Theme</vt:lpstr>
      <vt:lpstr>7_Office Theme</vt:lpstr>
      <vt:lpstr>2_sjabloon_wit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 Meinders</dc:creator>
  <cp:lastModifiedBy>Microsoft Office User</cp:lastModifiedBy>
  <cp:revision>670</cp:revision>
  <dcterms:created xsi:type="dcterms:W3CDTF">2015-05-28T08:27:42Z</dcterms:created>
  <dcterms:modified xsi:type="dcterms:W3CDTF">2024-10-09T19:03:13Z</dcterms:modified>
</cp:coreProperties>
</file>