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6" r:id="rId3"/>
    <p:sldId id="257" r:id="rId4"/>
    <p:sldId id="259" r:id="rId5"/>
    <p:sldId id="260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E3F3"/>
    <a:srgbClr val="DEEBF7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36" d="100"/>
          <a:sy n="136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40947-2887-4A01-8FF7-DF52F3F4B97C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39738-B3AF-45DA-9578-8E422852D9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62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15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1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11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079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801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992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716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39738-B3AF-45DA-9578-8E422852D9D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91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2AD7-C582-4DDA-977E-0405CFBBB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CE7A5-F262-42DB-AFC2-4BBC77C23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C3BC0-83F3-4DBD-A9C6-DA992FDB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C872C-78F3-4D24-95F6-6C015908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1EAA5-FF75-4B41-9104-A5F3B6BF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90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1E24-F35D-45D0-AF05-A33AEB87B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4E52A-2A24-4C81-957B-D51EC4F7A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6D56-065F-4EEE-8096-AD66C9B14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72BC0-7B2E-46EC-B8DA-3A94948F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F3EF7-74D9-46F4-94A8-221B3645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00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BA8FC-6953-43E7-8E79-793339B98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2B009-9EA1-4DA8-9241-0147811F9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00D3-68E3-4F72-A875-0A1D9C74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076E1-BB7A-4A2E-A341-F52E3636B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6A97-C377-4524-A52A-CED922AD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27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19E51-EF75-4D19-ADF5-B318F4C1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CD823-2AF4-42DA-984F-4E98B3D7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04F9B-704E-4941-A895-8A48E96E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715AE-49AF-4966-91C3-1EB992DBC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F6D2E-B4D0-424D-9E80-B79C27D7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31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6ECE6-4796-4DDF-BF33-A4E9D546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AEF4A-781F-4BA6-9216-60A8637CB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E44C-FE81-4A50-88D5-B33DECAB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E8D6-E498-4A1C-9A5D-6BE22D61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59201-F874-4A02-A2E7-D77228C48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11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C180-4CEC-4AB0-9787-F285435E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26ACE-B6E5-41DD-BE44-8E1537472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A341D-C223-44AA-955D-D2AD775E3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C4EA1-E058-4675-B7CF-45D8796D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4DB3E-CF0B-48E9-8917-C517D338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92E0B-CC18-4DCD-A96E-23DB2628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02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B85E-BF16-42AA-905E-305C1E093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C5944-501D-4D8B-B95F-0BD08762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1BA24-7BA0-44CD-990E-7445B9844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6F00F-0C93-4B50-B5DD-07C892088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67D48-09F3-42CB-AF25-55A8EF8D3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17DA4-1690-4974-B0D5-1CD9F3DD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553392-E8EC-4972-AF61-1C762EC3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12C8C-8EF7-41FB-A584-93C3F21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45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22D38-6BA9-4ED5-A610-78D1984F1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698158-3074-4AAA-B66D-11BC9816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4029F-3946-4008-9646-7B46BC09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043403-8314-4676-AA6E-37A0B9B6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33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7A4F7E-1782-468C-9017-BFFBD4F2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61051-C8FF-4050-B67A-555231B6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A39DA-5769-47D4-92CD-0D4ED95E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5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4D48-6886-44C0-8960-12826188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6CFB3-FD0A-4780-9F51-D7C416362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5D1FB-9D84-4064-B987-319A8B41A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E703E-7A91-4828-A904-7E383872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FD34A-E40F-404C-8EC8-CEE3A09B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C0FAC-77C5-443B-9AE7-165B9FB1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35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1599-9687-49EE-B627-73A2556A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A1E0F-17DB-436A-9F89-F0A94B740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39274-5267-402F-96C9-5EA1DB61D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02573-7A6D-47ED-B013-CA72531D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D21EC-6796-44A2-85F8-20AE1730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88E43-3A10-4B58-9724-171D2005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97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901E27-E375-4645-8448-D1668634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BE48B-BA28-4F05-A905-D769DA81C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85A98-5784-4425-AE23-3E5FF60C2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919B8-DB78-482F-9FF9-A53AF60087C3}" type="datetimeFigureOut">
              <a:rPr lang="nl-NL" smtClean="0"/>
              <a:t>4-2-2022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E4BC3-0EC2-47C7-936B-730AD12BD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816CF-4455-4136-B0E9-DDF0A1E2E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1361-CB54-473A-9315-9B8214C5B18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67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MmZhZmMwZmYtMWI3NS00MGVlLWIzYjYtZTk1MzUzMTQxZWFk%40thread.v2/0?context=%7b%22Tid%22%3a%22723246a1-c3f5-43c5-acdc-43adb404ac4d%22%2c%22Oid%22%3a%220d33a036-6fc6-4852-8215-3eeda6033187%22%7d" TargetMode="External"/><Relationship Id="rId7" Type="http://schemas.openxmlformats.org/officeDocument/2006/relationships/hyperlink" Target="https://www.utwente.nl/en/eemcs/educational-quality/qualityagreements/documents/qa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twente.nl/en/eemcs/educational-quality/qualityagreements/documents/qa-t2-input-form-spring-2022.pdf" TargetMode="External"/><Relationship Id="rId5" Type="http://schemas.openxmlformats.org/officeDocument/2006/relationships/hyperlink" Target="https://www.utwente.nl/en/eemcs/educational-quality/qualityagreements/documents/quality-agreements-eemcs-tranche-2-plan-annex.pdf" TargetMode="External"/><Relationship Id="rId4" Type="http://schemas.openxmlformats.org/officeDocument/2006/relationships/hyperlink" Target="https://www.utwente.nl/en/eemcs/educational-quality/qualityagreem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0979F03-ED4A-44F4-8F4A-9C8C4139D3F9}"/>
              </a:ext>
            </a:extLst>
          </p:cNvPr>
          <p:cNvSpPr txBox="1">
            <a:spLocks/>
          </p:cNvSpPr>
          <p:nvPr/>
        </p:nvSpPr>
        <p:spPr>
          <a:xfrm>
            <a:off x="3277734" y="552735"/>
            <a:ext cx="7974842" cy="5609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nl-NL" sz="12400" b="1" dirty="0" err="1"/>
              <a:t>Questions</a:t>
            </a:r>
            <a:br>
              <a:rPr lang="nl-NL" sz="12400" b="1" dirty="0"/>
            </a:br>
            <a:r>
              <a:rPr lang="nl-NL" sz="12400" b="1" dirty="0" err="1"/>
              <a:t>Answers</a:t>
            </a:r>
            <a:endParaRPr lang="nl-NL" sz="124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E430E-E0A2-45D7-956E-E62988E6E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7734" y="532263"/>
            <a:ext cx="7974842" cy="5609229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nl-NL" sz="12400" b="1" dirty="0" err="1"/>
              <a:t>Quality</a:t>
            </a:r>
            <a:br>
              <a:rPr lang="nl-NL" sz="12400" b="1" dirty="0"/>
            </a:br>
            <a:r>
              <a:rPr lang="nl-NL" sz="12400" b="1" dirty="0" err="1"/>
              <a:t>Agreements</a:t>
            </a:r>
            <a:endParaRPr lang="nl-NL" sz="12400" b="1" dirty="0"/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E29F492C-B854-4235-8819-C830C1EE6DB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534" y="738070"/>
            <a:ext cx="1969008" cy="2404872"/>
          </a:xfrm>
          <a:prstGeom prst="rect">
            <a:avLst/>
          </a:prstGeom>
        </p:spPr>
      </p:pic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EFC2AF7C-C5DD-4BBC-9175-8C8644DF2C5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534" y="2985995"/>
            <a:ext cx="1969008" cy="240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5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48349B-DB41-4808-8530-FB893F108A42}"/>
              </a:ext>
            </a:extLst>
          </p:cNvPr>
          <p:cNvCxnSpPr>
            <a:cxnSpLocks/>
          </p:cNvCxnSpPr>
          <p:nvPr/>
        </p:nvCxnSpPr>
        <p:spPr>
          <a:xfrm>
            <a:off x="1741390" y="5544439"/>
            <a:ext cx="87058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46DBF-D05D-4455-9E4F-647018ED27B9}"/>
              </a:ext>
            </a:extLst>
          </p:cNvPr>
          <p:cNvCxnSpPr>
            <a:cxnSpLocks/>
          </p:cNvCxnSpPr>
          <p:nvPr/>
        </p:nvCxnSpPr>
        <p:spPr>
          <a:xfrm>
            <a:off x="1741390" y="5227403"/>
            <a:ext cx="0" cy="634073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158E35-5B39-4E7D-B777-3EEDEC3D8B2D}"/>
              </a:ext>
            </a:extLst>
          </p:cNvPr>
          <p:cNvCxnSpPr>
            <a:cxnSpLocks/>
          </p:cNvCxnSpPr>
          <p:nvPr/>
        </p:nvCxnSpPr>
        <p:spPr>
          <a:xfrm>
            <a:off x="6094315" y="5227403"/>
            <a:ext cx="0" cy="634073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2E09E1-4804-4001-A3BF-C820F0A91AAA}"/>
              </a:ext>
            </a:extLst>
          </p:cNvPr>
          <p:cNvCxnSpPr>
            <a:cxnSpLocks/>
          </p:cNvCxnSpPr>
          <p:nvPr/>
        </p:nvCxnSpPr>
        <p:spPr>
          <a:xfrm>
            <a:off x="10447240" y="5227403"/>
            <a:ext cx="0" cy="634073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9828CC-1420-4111-B4E2-F05C4BCDCE2A}"/>
              </a:ext>
            </a:extLst>
          </p:cNvPr>
          <p:cNvCxnSpPr>
            <a:cxnSpLocks/>
          </p:cNvCxnSpPr>
          <p:nvPr/>
        </p:nvCxnSpPr>
        <p:spPr>
          <a:xfrm>
            <a:off x="3192365" y="5396769"/>
            <a:ext cx="0" cy="295340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970BE6-617C-478A-B41F-8B7ADCBC5F33}"/>
              </a:ext>
            </a:extLst>
          </p:cNvPr>
          <p:cNvSpPr txBox="1"/>
          <p:nvPr/>
        </p:nvSpPr>
        <p:spPr>
          <a:xfrm>
            <a:off x="1957764" y="4970843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</a:rPr>
              <a:t>2019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3E7DDA-AEBF-41E5-A243-AC2C1684B567}"/>
              </a:ext>
            </a:extLst>
          </p:cNvPr>
          <p:cNvSpPr txBox="1"/>
          <p:nvPr/>
        </p:nvSpPr>
        <p:spPr>
          <a:xfrm>
            <a:off x="9212639" y="4970843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</a:rPr>
              <a:t>2024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2CB221-B1AE-4BF8-AFD5-6A52F1B7DD18}"/>
              </a:ext>
            </a:extLst>
          </p:cNvPr>
          <p:cNvSpPr txBox="1"/>
          <p:nvPr/>
        </p:nvSpPr>
        <p:spPr>
          <a:xfrm>
            <a:off x="6310689" y="4963253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70C0"/>
                </a:solidFill>
              </a:rPr>
              <a:t>2022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D5A824-C170-4A3A-B503-CB5E1C26AC9A}"/>
              </a:ext>
            </a:extLst>
          </p:cNvPr>
          <p:cNvCxnSpPr>
            <a:cxnSpLocks/>
          </p:cNvCxnSpPr>
          <p:nvPr/>
        </p:nvCxnSpPr>
        <p:spPr>
          <a:xfrm>
            <a:off x="4643340" y="5396769"/>
            <a:ext cx="0" cy="295340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A87248-CA7A-49E2-A908-4AA3996E1D27}"/>
              </a:ext>
            </a:extLst>
          </p:cNvPr>
          <p:cNvCxnSpPr>
            <a:cxnSpLocks/>
          </p:cNvCxnSpPr>
          <p:nvPr/>
        </p:nvCxnSpPr>
        <p:spPr>
          <a:xfrm>
            <a:off x="7545290" y="5396769"/>
            <a:ext cx="0" cy="295340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373158C-2F8A-47E4-9189-D051B853FA45}"/>
              </a:ext>
            </a:extLst>
          </p:cNvPr>
          <p:cNvCxnSpPr>
            <a:cxnSpLocks/>
          </p:cNvCxnSpPr>
          <p:nvPr/>
        </p:nvCxnSpPr>
        <p:spPr>
          <a:xfrm>
            <a:off x="8996265" y="5396769"/>
            <a:ext cx="0" cy="295340"/>
          </a:xfrm>
          <a:prstGeom prst="line">
            <a:avLst/>
          </a:prstGeom>
          <a:ln w="57150" cap="rnd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0A1634B-0994-4EAC-A784-9E2F759C8B87}"/>
              </a:ext>
            </a:extLst>
          </p:cNvPr>
          <p:cNvGrpSpPr/>
          <p:nvPr/>
        </p:nvGrpSpPr>
        <p:grpSpPr>
          <a:xfrm>
            <a:off x="1822132" y="5839779"/>
            <a:ext cx="4173758" cy="584775"/>
            <a:chOff x="1822132" y="5642827"/>
            <a:chExt cx="4173758" cy="584775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4B9E5A5-2423-40D2-AD72-A16C3093AA5D}"/>
                </a:ext>
              </a:extLst>
            </p:cNvPr>
            <p:cNvCxnSpPr/>
            <p:nvPr/>
          </p:nvCxnSpPr>
          <p:spPr>
            <a:xfrm>
              <a:off x="1822132" y="5664524"/>
              <a:ext cx="4173758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FDDC301-1553-43FD-830C-6EF139F9887C}"/>
                </a:ext>
              </a:extLst>
            </p:cNvPr>
            <p:cNvSpPr txBox="1"/>
            <p:nvPr/>
          </p:nvSpPr>
          <p:spPr>
            <a:xfrm>
              <a:off x="2975991" y="5642827"/>
              <a:ext cx="18019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3200" dirty="0">
                  <a:solidFill>
                    <a:schemeClr val="accent2"/>
                  </a:solidFill>
                </a:rPr>
                <a:t>Tranche 1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546D248C-1C47-49A0-8F21-7A3EDEC2DD05}"/>
              </a:ext>
            </a:extLst>
          </p:cNvPr>
          <p:cNvGrpSpPr/>
          <p:nvPr/>
        </p:nvGrpSpPr>
        <p:grpSpPr>
          <a:xfrm>
            <a:off x="6187224" y="5839779"/>
            <a:ext cx="4173758" cy="584775"/>
            <a:chOff x="6187224" y="5642827"/>
            <a:chExt cx="4173758" cy="584775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847AF42-5869-4611-8DFB-EE4FE4B4FD27}"/>
                </a:ext>
              </a:extLst>
            </p:cNvPr>
            <p:cNvCxnSpPr/>
            <p:nvPr/>
          </p:nvCxnSpPr>
          <p:spPr>
            <a:xfrm>
              <a:off x="6187224" y="5664524"/>
              <a:ext cx="4173758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DE927C2-796A-4A85-A3D0-F6F6969AD5F7}"/>
                </a:ext>
              </a:extLst>
            </p:cNvPr>
            <p:cNvSpPr txBox="1"/>
            <p:nvPr/>
          </p:nvSpPr>
          <p:spPr>
            <a:xfrm>
              <a:off x="7545290" y="5642827"/>
              <a:ext cx="18019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3200" dirty="0">
                  <a:solidFill>
                    <a:schemeClr val="accent2"/>
                  </a:solidFill>
                </a:rPr>
                <a:t>Tranche 2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BCB58D0-0FFB-4ACA-83A4-AD2BBC45CE50}"/>
              </a:ext>
            </a:extLst>
          </p:cNvPr>
          <p:cNvGrpSpPr/>
          <p:nvPr/>
        </p:nvGrpSpPr>
        <p:grpSpPr>
          <a:xfrm>
            <a:off x="1741390" y="1954805"/>
            <a:ext cx="5794474" cy="1680828"/>
            <a:chOff x="1741389" y="2637546"/>
            <a:chExt cx="5794474" cy="168082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BDF48BD-693A-4104-A59A-069C9ECEFD95}"/>
                </a:ext>
              </a:extLst>
            </p:cNvPr>
            <p:cNvSpPr txBox="1"/>
            <p:nvPr/>
          </p:nvSpPr>
          <p:spPr>
            <a:xfrm>
              <a:off x="1808364" y="3318235"/>
              <a:ext cx="1167627" cy="830997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Student</a:t>
              </a:r>
              <a:b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nl-NL" sz="2400" dirty="0" err="1">
                  <a:solidFill>
                    <a:schemeClr val="accent6">
                      <a:lumMod val="75000"/>
                    </a:schemeClr>
                  </a:solidFill>
                </a:rPr>
                <a:t>count</a:t>
              </a:r>
              <a:endParaRPr lang="nl-NL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515071D-19BF-4078-8AAB-42756CF9210B}"/>
                </a:ext>
              </a:extLst>
            </p:cNvPr>
            <p:cNvGrpSpPr/>
            <p:nvPr/>
          </p:nvGrpSpPr>
          <p:grpSpPr>
            <a:xfrm>
              <a:off x="1741389" y="2637546"/>
              <a:ext cx="5794474" cy="1680828"/>
              <a:chOff x="1741389" y="1262607"/>
              <a:chExt cx="5794474" cy="1680828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1204C2D-1AD6-4861-AE4A-233E7FF43C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41389" y="2576339"/>
                <a:ext cx="1438374" cy="367096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7FC334C7-F8C1-4117-A730-75EDAEF31AA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79763" y="1840147"/>
                <a:ext cx="1476375" cy="736192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DAC61A0-C41F-437B-B8F2-A76F2006AC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56138" y="1688206"/>
                <a:ext cx="1436689" cy="148353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6E09915E-7D67-4028-9BD3-F4F1F3711E0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93775" y="1262607"/>
                <a:ext cx="1442088" cy="432704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42C0426-C870-4A5B-81BB-391AB26B74AA}"/>
              </a:ext>
            </a:extLst>
          </p:cNvPr>
          <p:cNvGrpSpPr/>
          <p:nvPr/>
        </p:nvGrpSpPr>
        <p:grpSpPr>
          <a:xfrm>
            <a:off x="1744761" y="2701409"/>
            <a:ext cx="8712199" cy="1799026"/>
            <a:chOff x="1739901" y="1063692"/>
            <a:chExt cx="8712199" cy="1799026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54292DC-B49A-4BA3-B4EC-E85477EE13B9}"/>
                </a:ext>
              </a:extLst>
            </p:cNvPr>
            <p:cNvSpPr txBox="1"/>
            <p:nvPr/>
          </p:nvSpPr>
          <p:spPr>
            <a:xfrm>
              <a:off x="1739901" y="2372880"/>
              <a:ext cx="15205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QA budget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7898F685-690D-41EC-9FA1-4C895D465AB4}"/>
                </a:ext>
              </a:extLst>
            </p:cNvPr>
            <p:cNvGrpSpPr/>
            <p:nvPr/>
          </p:nvGrpSpPr>
          <p:grpSpPr>
            <a:xfrm>
              <a:off x="1741389" y="1063692"/>
              <a:ext cx="8710711" cy="1799026"/>
              <a:chOff x="1741389" y="1063692"/>
              <a:chExt cx="8710711" cy="1799026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053042F-5B53-4EC0-8089-CBE2C870D0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57626" y="2377424"/>
                <a:ext cx="1438374" cy="367096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05C6A9E7-DBE6-457B-94B4-DE29E955D6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96000" y="1641232"/>
                <a:ext cx="1476375" cy="736192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A29B352-683D-44DA-A261-C4A7A8F0EA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72375" y="1489291"/>
                <a:ext cx="1436689" cy="148353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BCFDCCA0-70F2-4D52-8E21-A48D620109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10012" y="1063692"/>
                <a:ext cx="1442088" cy="432704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60F9BC0-04E2-4057-937A-2A5A62DF82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41389" y="2744520"/>
                <a:ext cx="2914749" cy="118198"/>
              </a:xfrm>
              <a:prstGeom prst="line">
                <a:avLst/>
              </a:prstGeom>
              <a:ln w="28575" cap="rnd">
                <a:solidFill>
                  <a:schemeClr val="accent6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7A05CA3-BB6B-417A-9911-8C50D32AB19B}"/>
              </a:ext>
            </a:extLst>
          </p:cNvPr>
          <p:cNvCxnSpPr>
            <a:cxnSpLocks/>
          </p:cNvCxnSpPr>
          <p:nvPr/>
        </p:nvCxnSpPr>
        <p:spPr>
          <a:xfrm flipH="1" flipV="1">
            <a:off x="2716502" y="3466492"/>
            <a:ext cx="2432273" cy="655342"/>
          </a:xfrm>
          <a:prstGeom prst="straightConnector1">
            <a:avLst/>
          </a:prstGeom>
          <a:ln w="28575"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43EA66A-9C57-4738-A035-7A67676894F1}"/>
              </a:ext>
            </a:extLst>
          </p:cNvPr>
          <p:cNvCxnSpPr>
            <a:cxnSpLocks/>
          </p:cNvCxnSpPr>
          <p:nvPr/>
        </p:nvCxnSpPr>
        <p:spPr>
          <a:xfrm flipH="1" flipV="1">
            <a:off x="4104565" y="2977749"/>
            <a:ext cx="2450980" cy="707986"/>
          </a:xfrm>
          <a:prstGeom prst="straightConnector1">
            <a:avLst/>
          </a:prstGeom>
          <a:ln w="28575"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1A1C3D1-D43D-41A1-9880-C8BBDB2D8EF6}"/>
              </a:ext>
            </a:extLst>
          </p:cNvPr>
          <p:cNvCxnSpPr>
            <a:cxnSpLocks/>
          </p:cNvCxnSpPr>
          <p:nvPr/>
        </p:nvCxnSpPr>
        <p:spPr>
          <a:xfrm flipH="1" flipV="1">
            <a:off x="5463474" y="2510653"/>
            <a:ext cx="2294858" cy="682713"/>
          </a:xfrm>
          <a:prstGeom prst="straightConnector1">
            <a:avLst/>
          </a:prstGeom>
          <a:ln w="28575"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6478A21-2AC1-4600-B347-AE932DDA3B6B}"/>
              </a:ext>
            </a:extLst>
          </p:cNvPr>
          <p:cNvCxnSpPr>
            <a:cxnSpLocks/>
          </p:cNvCxnSpPr>
          <p:nvPr/>
        </p:nvCxnSpPr>
        <p:spPr>
          <a:xfrm flipH="1" flipV="1">
            <a:off x="7012595" y="2223237"/>
            <a:ext cx="2334599" cy="702843"/>
          </a:xfrm>
          <a:prstGeom prst="straightConnector1">
            <a:avLst/>
          </a:prstGeom>
          <a:ln w="28575">
            <a:solidFill>
              <a:schemeClr val="accent2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7E32D6-5820-4DA7-82EC-CD4EF6856BF1}"/>
              </a:ext>
            </a:extLst>
          </p:cNvPr>
          <p:cNvCxnSpPr>
            <a:cxnSpLocks/>
          </p:cNvCxnSpPr>
          <p:nvPr/>
        </p:nvCxnSpPr>
        <p:spPr>
          <a:xfrm flipV="1">
            <a:off x="1741390" y="1690688"/>
            <a:ext cx="0" cy="3853753"/>
          </a:xfrm>
          <a:prstGeom prst="line">
            <a:avLst/>
          </a:prstGeom>
          <a:ln w="571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3790A594-826A-4FAC-91EF-029D496197D2}"/>
              </a:ext>
            </a:extLst>
          </p:cNvPr>
          <p:cNvSpPr txBox="1"/>
          <p:nvPr/>
        </p:nvSpPr>
        <p:spPr>
          <a:xfrm>
            <a:off x="4665217" y="3599246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accent2"/>
                </a:solidFill>
              </a:rPr>
              <a:t>(t-2)</a:t>
            </a:r>
          </a:p>
        </p:txBody>
      </p:sp>
      <p:sp>
        <p:nvSpPr>
          <p:cNvPr id="95" name="Title 94">
            <a:extLst>
              <a:ext uri="{FF2B5EF4-FFF2-40B4-BE49-F238E27FC236}">
                <a16:creationId xmlns:a16="http://schemas.microsoft.com/office/drawing/2014/main" id="{A51C0DA3-5B4D-4EEF-9E65-AEA5D965D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Yearly</a:t>
            </a:r>
            <a:r>
              <a:rPr lang="nl-NL" b="1" dirty="0"/>
              <a:t> QA budget</a:t>
            </a:r>
            <a:endParaRPr lang="nl-NL" b="1" i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19917A6-3F5E-4D27-9DA9-9BFF0A46B611}"/>
              </a:ext>
            </a:extLst>
          </p:cNvPr>
          <p:cNvGrpSpPr/>
          <p:nvPr/>
        </p:nvGrpSpPr>
        <p:grpSpPr>
          <a:xfrm>
            <a:off x="6085123" y="4270712"/>
            <a:ext cx="2172338" cy="713849"/>
            <a:chOff x="6085123" y="4270712"/>
            <a:chExt cx="2172338" cy="713849"/>
          </a:xfrm>
        </p:grpSpPr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CD348601-1A60-4837-BD70-D83A88FCECA8}"/>
                </a:ext>
              </a:extLst>
            </p:cNvPr>
            <p:cNvSpPr/>
            <p:nvPr/>
          </p:nvSpPr>
          <p:spPr>
            <a:xfrm>
              <a:off x="6085123" y="4360930"/>
              <a:ext cx="497250" cy="623631"/>
            </a:xfrm>
            <a:prstGeom prst="downArrow">
              <a:avLst/>
            </a:prstGeom>
            <a:ln w="381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0D4E8D-2FDB-41E9-9D8E-E7C6C3CC11B1}"/>
                </a:ext>
              </a:extLst>
            </p:cNvPr>
            <p:cNvSpPr txBox="1"/>
            <p:nvPr/>
          </p:nvSpPr>
          <p:spPr>
            <a:xfrm>
              <a:off x="6505699" y="4270712"/>
              <a:ext cx="1751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 sz="2400">
                  <a:solidFill>
                    <a:schemeClr val="accent2"/>
                  </a:solidFill>
                </a:defRPr>
              </a:lvl1pPr>
            </a:lstStyle>
            <a:p>
              <a:r>
                <a:rPr lang="en-US" dirty="0"/>
                <a:t>You are here</a:t>
              </a:r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315115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9DE028F-420E-43B6-B3FF-F06C3CAADE15}"/>
              </a:ext>
            </a:extLst>
          </p:cNvPr>
          <p:cNvGrpSpPr/>
          <p:nvPr/>
        </p:nvGrpSpPr>
        <p:grpSpPr>
          <a:xfrm>
            <a:off x="3494814" y="539946"/>
            <a:ext cx="5202371" cy="5868725"/>
            <a:chOff x="3494814" y="827814"/>
            <a:chExt cx="5202371" cy="5868725"/>
          </a:xfrm>
        </p:grpSpPr>
        <p:pic>
          <p:nvPicPr>
            <p:cNvPr id="5" name="Picture 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7BDCF82-B6BB-4A73-A5D5-CEB52BDC8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4814" y="827814"/>
              <a:ext cx="5202371" cy="520237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B9F90DA-E508-436B-8A0C-34F92F313DD4}"/>
                </a:ext>
              </a:extLst>
            </p:cNvPr>
            <p:cNvSpPr txBox="1"/>
            <p:nvPr/>
          </p:nvSpPr>
          <p:spPr>
            <a:xfrm>
              <a:off x="3963478" y="5865542"/>
              <a:ext cx="456682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“</a:t>
              </a:r>
              <a:r>
                <a:rPr lang="nl-NL" sz="2400" dirty="0" err="1">
                  <a:solidFill>
                    <a:schemeClr val="accent6">
                      <a:lumMod val="75000"/>
                    </a:schemeClr>
                  </a:solidFill>
                </a:rPr>
                <a:t>Educational</a:t>
              </a:r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nl-NL" sz="2400" dirty="0" err="1">
                  <a:solidFill>
                    <a:schemeClr val="accent6">
                      <a:lumMod val="75000"/>
                    </a:schemeClr>
                  </a:solidFill>
                </a:rPr>
                <a:t>Quality</a:t>
              </a:r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”;</a:t>
              </a:r>
              <a:b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separate </a:t>
              </a:r>
              <a:r>
                <a:rPr lang="nl-NL" sz="2400" dirty="0" err="1">
                  <a:solidFill>
                    <a:schemeClr val="accent6">
                      <a:lumMod val="75000"/>
                    </a:schemeClr>
                  </a:solidFill>
                </a:rPr>
                <a:t>allocation</a:t>
              </a:r>
              <a:r>
                <a:rPr lang="nl-NL" sz="2400" dirty="0">
                  <a:solidFill>
                    <a:schemeClr val="accent6">
                      <a:lumMod val="75000"/>
                    </a:schemeClr>
                  </a:solidFill>
                </a:rPr>
                <a:t> &amp; audit </a:t>
              </a:r>
              <a:r>
                <a:rPr lang="nl-NL" sz="2400" dirty="0" err="1">
                  <a:solidFill>
                    <a:schemeClr val="accent6">
                      <a:lumMod val="75000"/>
                    </a:schemeClr>
                  </a:solidFill>
                </a:rPr>
                <a:t>process</a:t>
              </a:r>
              <a:endParaRPr lang="nl-NL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B805CA1-D520-4C25-9B5E-A56021935BC2}"/>
              </a:ext>
            </a:extLst>
          </p:cNvPr>
          <p:cNvGrpSpPr/>
          <p:nvPr/>
        </p:nvGrpSpPr>
        <p:grpSpPr>
          <a:xfrm>
            <a:off x="1556359" y="2615509"/>
            <a:ext cx="424958" cy="1321542"/>
            <a:chOff x="1556359" y="2763223"/>
            <a:chExt cx="424958" cy="132154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9DF6B5B-5D83-4778-BDDF-744F88A8126A}"/>
                </a:ext>
              </a:extLst>
            </p:cNvPr>
            <p:cNvSpPr/>
            <p:nvPr/>
          </p:nvSpPr>
          <p:spPr>
            <a:xfrm>
              <a:off x="1588838" y="2763223"/>
              <a:ext cx="360000" cy="132154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>
                <a:lnSpc>
                  <a:spcPts val="3000"/>
                </a:lnSpc>
              </a:pPr>
              <a:r>
                <a:rPr lang="nl-NL" sz="3200" dirty="0"/>
                <a:t>Q</a:t>
              </a:r>
              <a:br>
                <a:rPr lang="nl-NL" sz="3200" dirty="0"/>
              </a:br>
              <a:r>
                <a:rPr lang="nl-NL" sz="3200" dirty="0"/>
                <a:t>A</a:t>
              </a:r>
            </a:p>
          </p:txBody>
        </p:sp>
        <p:pic>
          <p:nvPicPr>
            <p:cNvPr id="13" name="Picture 1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F1EE134-C843-454A-B98B-848C6EDF8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6359" y="3611711"/>
              <a:ext cx="424958" cy="424958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F73519B-B77D-4454-A51B-6C24C626FE0E}"/>
              </a:ext>
            </a:extLst>
          </p:cNvPr>
          <p:cNvGrpSpPr/>
          <p:nvPr/>
        </p:nvGrpSpPr>
        <p:grpSpPr>
          <a:xfrm>
            <a:off x="1948838" y="2615509"/>
            <a:ext cx="8997162" cy="1783207"/>
            <a:chOff x="1948838" y="2763223"/>
            <a:chExt cx="8997162" cy="178320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D056545-DEA8-452C-9D12-724495BDEDCF}"/>
                </a:ext>
              </a:extLst>
            </p:cNvPr>
            <p:cNvSpPr/>
            <p:nvPr/>
          </p:nvSpPr>
          <p:spPr>
            <a:xfrm>
              <a:off x="1948838" y="2763223"/>
              <a:ext cx="8997162" cy="13215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nl-NL" sz="3200" dirty="0"/>
                <a:t>Regular budget </a:t>
              </a:r>
              <a:r>
                <a:rPr lang="nl-NL" sz="3200" dirty="0" err="1"/>
                <a:t>for</a:t>
              </a:r>
              <a:r>
                <a:rPr lang="nl-NL" sz="3200" dirty="0"/>
                <a:t> </a:t>
              </a:r>
              <a:r>
                <a:rPr lang="nl-NL" sz="3200" dirty="0" err="1"/>
                <a:t>education</a:t>
              </a:r>
              <a:r>
                <a:rPr lang="nl-NL" sz="3200" dirty="0"/>
                <a:t> (Bachelor + Master)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80C806-EAD9-4591-A5E7-3AA1F81D2B73}"/>
                </a:ext>
              </a:extLst>
            </p:cNvPr>
            <p:cNvSpPr txBox="1"/>
            <p:nvPr/>
          </p:nvSpPr>
          <p:spPr>
            <a:xfrm>
              <a:off x="2858806" y="4084765"/>
              <a:ext cx="73157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dirty="0" err="1">
                  <a:solidFill>
                    <a:schemeClr val="accent1"/>
                  </a:solidFill>
                </a:rPr>
                <a:t>All</a:t>
              </a:r>
              <a:r>
                <a:rPr lang="nl-NL" sz="2400" dirty="0">
                  <a:solidFill>
                    <a:schemeClr val="accent1"/>
                  </a:solidFill>
                </a:rPr>
                <a:t> teaching-</a:t>
              </a:r>
              <a:r>
                <a:rPr lang="nl-NL" sz="2400" dirty="0" err="1">
                  <a:solidFill>
                    <a:schemeClr val="accent1"/>
                  </a:solidFill>
                </a:rPr>
                <a:t>related</a:t>
              </a:r>
              <a:r>
                <a:rPr lang="nl-NL" sz="2400" dirty="0">
                  <a:solidFill>
                    <a:schemeClr val="accent1"/>
                  </a:solidFill>
                </a:rPr>
                <a:t> </a:t>
              </a:r>
              <a:r>
                <a:rPr lang="nl-NL" sz="2400" dirty="0" err="1">
                  <a:solidFill>
                    <a:schemeClr val="accent1"/>
                  </a:solidFill>
                </a:rPr>
                <a:t>activities</a:t>
              </a:r>
              <a:r>
                <a:rPr lang="nl-NL" sz="2400" dirty="0">
                  <a:solidFill>
                    <a:schemeClr val="accent1"/>
                  </a:solidFill>
                </a:rPr>
                <a:t>, </a:t>
              </a:r>
              <a:r>
                <a:rPr lang="nl-NL" sz="2400" i="1" dirty="0" err="1">
                  <a:solidFill>
                    <a:schemeClr val="accent1"/>
                  </a:solidFill>
                </a:rPr>
                <a:t>including</a:t>
              </a:r>
              <a:r>
                <a:rPr lang="nl-NL" sz="2400" dirty="0">
                  <a:solidFill>
                    <a:schemeClr val="accent1"/>
                  </a:solidFill>
                </a:rPr>
                <a:t> </a:t>
              </a:r>
              <a:r>
                <a:rPr lang="nl-NL" sz="2400" dirty="0" err="1">
                  <a:solidFill>
                    <a:schemeClr val="accent1"/>
                  </a:solidFill>
                </a:rPr>
                <a:t>quality</a:t>
              </a:r>
              <a:r>
                <a:rPr lang="nl-NL" sz="2400" dirty="0">
                  <a:solidFill>
                    <a:schemeClr val="accent1"/>
                  </a:solidFill>
                </a:rPr>
                <a:t> </a:t>
              </a:r>
              <a:r>
                <a:rPr lang="nl-NL" sz="2400" dirty="0" err="1">
                  <a:solidFill>
                    <a:schemeClr val="accent1"/>
                  </a:solidFill>
                </a:rPr>
                <a:t>assurance</a:t>
              </a:r>
              <a:endParaRPr lang="nl-NL" sz="2400" dirty="0">
                <a:solidFill>
                  <a:schemeClr val="accent1"/>
                </a:solidFill>
              </a:endParaRPr>
            </a:p>
          </p:txBody>
        </p:sp>
        <p:pic>
          <p:nvPicPr>
            <p:cNvPr id="12" name="Picture 1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F3FFE26-0BD3-4922-80DF-7773780F5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1317" y="3611711"/>
              <a:ext cx="424958" cy="424958"/>
            </a:xfrm>
            <a:prstGeom prst="rect">
              <a:avLst/>
            </a:prstGeom>
          </p:spPr>
        </p:pic>
        <p:pic>
          <p:nvPicPr>
            <p:cNvPr id="14" name="Picture 1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CD09722-87AB-4CAE-9091-E5937BA18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6" y="3611711"/>
              <a:ext cx="424958" cy="424958"/>
            </a:xfrm>
            <a:prstGeom prst="rect">
              <a:avLst/>
            </a:prstGeom>
          </p:spPr>
        </p:pic>
        <p:pic>
          <p:nvPicPr>
            <p:cNvPr id="15" name="Picture 1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21D4B56-C386-489C-B718-3B54126C14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515" y="3611711"/>
              <a:ext cx="424958" cy="424958"/>
            </a:xfrm>
            <a:prstGeom prst="rect">
              <a:avLst/>
            </a:prstGeom>
          </p:spPr>
        </p:pic>
        <p:pic>
          <p:nvPicPr>
            <p:cNvPr id="16" name="Picture 1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A94CFDB-944A-4B5A-81EB-B73834D63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6614" y="3611711"/>
              <a:ext cx="424958" cy="424958"/>
            </a:xfrm>
            <a:prstGeom prst="rect">
              <a:avLst/>
            </a:prstGeom>
          </p:spPr>
        </p:pic>
        <p:pic>
          <p:nvPicPr>
            <p:cNvPr id="17" name="Picture 1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F828A86-65A9-4FBE-981B-B44F0D6E7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1713" y="3611711"/>
              <a:ext cx="424958" cy="424958"/>
            </a:xfrm>
            <a:prstGeom prst="rect">
              <a:avLst/>
            </a:prstGeom>
          </p:spPr>
        </p:pic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917E2C0-E15E-474F-B249-24E2CC864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6812" y="3611711"/>
              <a:ext cx="424958" cy="424958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D67C34D-D675-4957-B97E-AB0E24370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1911" y="3611711"/>
              <a:ext cx="424958" cy="424958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CA4136A-368D-4CB7-B2CD-B741EF067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7010" y="3611711"/>
              <a:ext cx="424958" cy="424958"/>
            </a:xfrm>
            <a:prstGeom prst="rect">
              <a:avLst/>
            </a:prstGeom>
          </p:spPr>
        </p:pic>
        <p:pic>
          <p:nvPicPr>
            <p:cNvPr id="21" name="Picture 2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9671310-A44F-4329-A6E4-B07493C58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2109" y="3611711"/>
              <a:ext cx="424958" cy="424958"/>
            </a:xfrm>
            <a:prstGeom prst="rect">
              <a:avLst/>
            </a:prstGeom>
          </p:spPr>
        </p:pic>
        <p:pic>
          <p:nvPicPr>
            <p:cNvPr id="22" name="Picture 2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3CD8A3C-9C64-4083-BA21-F4A2A4D4E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7208" y="3611711"/>
              <a:ext cx="424958" cy="424958"/>
            </a:xfrm>
            <a:prstGeom prst="rect">
              <a:avLst/>
            </a:prstGeom>
          </p:spPr>
        </p:pic>
        <p:pic>
          <p:nvPicPr>
            <p:cNvPr id="23" name="Picture 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A691512-2899-4063-8D3A-DD904857C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2307" y="3611711"/>
              <a:ext cx="424958" cy="424958"/>
            </a:xfrm>
            <a:prstGeom prst="rect">
              <a:avLst/>
            </a:prstGeom>
          </p:spPr>
        </p:pic>
        <p:pic>
          <p:nvPicPr>
            <p:cNvPr id="24" name="Picture 2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1C1E28A5-3A7E-47A6-A15B-48B67F7B8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7406" y="3611711"/>
              <a:ext cx="424958" cy="424958"/>
            </a:xfrm>
            <a:prstGeom prst="rect">
              <a:avLst/>
            </a:prstGeom>
          </p:spPr>
        </p:pic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4B8393D-2E54-4414-86F7-8F0046830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2505" y="3611711"/>
              <a:ext cx="424958" cy="424958"/>
            </a:xfrm>
            <a:prstGeom prst="rect">
              <a:avLst/>
            </a:prstGeom>
          </p:spPr>
        </p:pic>
        <p:pic>
          <p:nvPicPr>
            <p:cNvPr id="26" name="Picture 2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156E9EC-A24A-4CAE-BC71-BFE4080BB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7604" y="3611711"/>
              <a:ext cx="424958" cy="424958"/>
            </a:xfrm>
            <a:prstGeom prst="rect">
              <a:avLst/>
            </a:prstGeom>
          </p:spPr>
        </p:pic>
        <p:pic>
          <p:nvPicPr>
            <p:cNvPr id="27" name="Picture 2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8D4AAFA-B740-476F-B362-6F27EBDBE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2703" y="3611711"/>
              <a:ext cx="424958" cy="424958"/>
            </a:xfrm>
            <a:prstGeom prst="rect">
              <a:avLst/>
            </a:prstGeom>
          </p:spPr>
        </p:pic>
        <p:pic>
          <p:nvPicPr>
            <p:cNvPr id="28" name="Picture 2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C9B9C3D-D127-4BC6-9708-72D61E36C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7802" y="3611711"/>
              <a:ext cx="424958" cy="424958"/>
            </a:xfrm>
            <a:prstGeom prst="rect">
              <a:avLst/>
            </a:prstGeom>
          </p:spPr>
        </p:pic>
        <p:pic>
          <p:nvPicPr>
            <p:cNvPr id="29" name="Picture 2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2E24080-BD66-4247-B334-4D848DE93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2901" y="3611711"/>
              <a:ext cx="424958" cy="424958"/>
            </a:xfrm>
            <a:prstGeom prst="rect">
              <a:avLst/>
            </a:prstGeom>
          </p:spPr>
        </p:pic>
        <p:pic>
          <p:nvPicPr>
            <p:cNvPr id="30" name="Picture 2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F832874-1013-410C-B2FC-23E4FE5EB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8000" y="3611711"/>
              <a:ext cx="424958" cy="424958"/>
            </a:xfrm>
            <a:prstGeom prst="rect">
              <a:avLst/>
            </a:prstGeom>
          </p:spPr>
        </p:pic>
        <p:pic>
          <p:nvPicPr>
            <p:cNvPr id="31" name="Picture 3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F597860-4AB4-479D-B8D5-4E3A17DE8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3099" y="3611711"/>
              <a:ext cx="424958" cy="424958"/>
            </a:xfrm>
            <a:prstGeom prst="rect">
              <a:avLst/>
            </a:prstGeom>
          </p:spPr>
        </p:pic>
        <p:pic>
          <p:nvPicPr>
            <p:cNvPr id="32" name="Picture 3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43BAD7F4-C98B-42BE-A6BB-294683E9B4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8198" y="3611711"/>
              <a:ext cx="424958" cy="424958"/>
            </a:xfrm>
            <a:prstGeom prst="rect">
              <a:avLst/>
            </a:prstGeom>
          </p:spPr>
        </p:pic>
        <p:pic>
          <p:nvPicPr>
            <p:cNvPr id="33" name="Picture 3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74689D0-14DC-4819-970D-4456B63B1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3297" y="3611711"/>
              <a:ext cx="424958" cy="424958"/>
            </a:xfrm>
            <a:prstGeom prst="rect">
              <a:avLst/>
            </a:prstGeom>
          </p:spPr>
        </p:pic>
        <p:pic>
          <p:nvPicPr>
            <p:cNvPr id="34" name="Picture 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33BA698-48A5-4790-A09C-E1395E5AA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38396" y="3611711"/>
              <a:ext cx="424958" cy="424958"/>
            </a:xfrm>
            <a:prstGeom prst="rect">
              <a:avLst/>
            </a:prstGeom>
          </p:spPr>
        </p:pic>
        <p:pic>
          <p:nvPicPr>
            <p:cNvPr id="35" name="Picture 3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30E477C-7BCE-45BA-9853-85EAAE40C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93495" y="3611711"/>
              <a:ext cx="424958" cy="424958"/>
            </a:xfrm>
            <a:prstGeom prst="rect">
              <a:avLst/>
            </a:prstGeom>
          </p:spPr>
        </p:pic>
        <p:pic>
          <p:nvPicPr>
            <p:cNvPr id="36" name="Picture 3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8F082E1-6BD5-475E-82F2-826259DA1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8594" y="3611711"/>
              <a:ext cx="424958" cy="424958"/>
            </a:xfrm>
            <a:prstGeom prst="rect">
              <a:avLst/>
            </a:prstGeom>
          </p:spPr>
        </p:pic>
        <p:pic>
          <p:nvPicPr>
            <p:cNvPr id="37" name="Picture 3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BA7A336-B75C-4093-8E93-127D2BFE1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03704" y="3611711"/>
              <a:ext cx="424958" cy="4249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419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35456 -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34" y="-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54B377-E981-4310-A785-274D9982FE43}"/>
              </a:ext>
            </a:extLst>
          </p:cNvPr>
          <p:cNvSpPr/>
          <p:nvPr/>
        </p:nvSpPr>
        <p:spPr>
          <a:xfrm>
            <a:off x="1019908" y="1778786"/>
            <a:ext cx="4520418" cy="4372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000" dirty="0">
                <a:solidFill>
                  <a:schemeClr val="accent5">
                    <a:lumMod val="75000"/>
                  </a:schemeClr>
                </a:solidFill>
              </a:rPr>
              <a:t>M1:</a:t>
            </a:r>
            <a:br>
              <a:rPr lang="nl-NL" sz="6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4400" dirty="0">
                <a:solidFill>
                  <a:schemeClr val="accent5">
                    <a:lumMod val="75000"/>
                  </a:schemeClr>
                </a:solidFill>
              </a:rPr>
              <a:t>Support </a:t>
            </a:r>
            <a:r>
              <a:rPr lang="nl-NL" sz="4400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nl-NL" sz="4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l-NL" sz="44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4400" dirty="0">
                <a:solidFill>
                  <a:schemeClr val="accent5">
                    <a:lumMod val="75000"/>
                  </a:schemeClr>
                </a:solidFill>
              </a:rPr>
              <a:t> labs</a:t>
            </a:r>
            <a:endParaRPr lang="nl-NL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Oval 19" hidden="1">
            <a:extLst>
              <a:ext uri="{FF2B5EF4-FFF2-40B4-BE49-F238E27FC236}">
                <a16:creationId xmlns:a16="http://schemas.microsoft.com/office/drawing/2014/main" id="{4D8BDECD-1497-4083-815E-E2040C08BE11}"/>
              </a:ext>
            </a:extLst>
          </p:cNvPr>
          <p:cNvSpPr>
            <a:spLocks noChangeAspect="1"/>
          </p:cNvSpPr>
          <p:nvPr/>
        </p:nvSpPr>
        <p:spPr>
          <a:xfrm>
            <a:off x="9142442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l 18" hidden="1">
            <a:extLst>
              <a:ext uri="{FF2B5EF4-FFF2-40B4-BE49-F238E27FC236}">
                <a16:creationId xmlns:a16="http://schemas.microsoft.com/office/drawing/2014/main" id="{7EE50291-03AA-4C43-83F0-FA46B6019D2C}"/>
              </a:ext>
            </a:extLst>
          </p:cNvPr>
          <p:cNvSpPr>
            <a:spLocks noChangeAspect="1"/>
          </p:cNvSpPr>
          <p:nvPr/>
        </p:nvSpPr>
        <p:spPr>
          <a:xfrm>
            <a:off x="699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l 17" hidden="1">
            <a:extLst>
              <a:ext uri="{FF2B5EF4-FFF2-40B4-BE49-F238E27FC236}">
                <a16:creationId xmlns:a16="http://schemas.microsoft.com/office/drawing/2014/main" id="{FC564924-776D-4032-86AA-557D30679119}"/>
              </a:ext>
            </a:extLst>
          </p:cNvPr>
          <p:cNvSpPr>
            <a:spLocks noChangeAspect="1"/>
          </p:cNvSpPr>
          <p:nvPr/>
        </p:nvSpPr>
        <p:spPr>
          <a:xfrm>
            <a:off x="483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l 16" hidden="1">
            <a:extLst>
              <a:ext uri="{FF2B5EF4-FFF2-40B4-BE49-F238E27FC236}">
                <a16:creationId xmlns:a16="http://schemas.microsoft.com/office/drawing/2014/main" id="{387F2FA0-B2AE-4A1A-B083-AADF99589306}"/>
              </a:ext>
            </a:extLst>
          </p:cNvPr>
          <p:cNvSpPr>
            <a:spLocks noChangeAspect="1"/>
          </p:cNvSpPr>
          <p:nvPr/>
        </p:nvSpPr>
        <p:spPr>
          <a:xfrm>
            <a:off x="267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l 15" hidden="1">
            <a:extLst>
              <a:ext uri="{FF2B5EF4-FFF2-40B4-BE49-F238E27FC236}">
                <a16:creationId xmlns:a16="http://schemas.microsoft.com/office/drawing/2014/main" id="{F2F7E613-F965-492B-B30E-2554AC7B15E7}"/>
              </a:ext>
            </a:extLst>
          </p:cNvPr>
          <p:cNvSpPr>
            <a:spLocks noChangeAspect="1"/>
          </p:cNvSpPr>
          <p:nvPr/>
        </p:nvSpPr>
        <p:spPr>
          <a:xfrm>
            <a:off x="9142442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 hidden="1">
            <a:extLst>
              <a:ext uri="{FF2B5EF4-FFF2-40B4-BE49-F238E27FC236}">
                <a16:creationId xmlns:a16="http://schemas.microsoft.com/office/drawing/2014/main" id="{64AB7890-1875-4090-9DC8-4F00814C247B}"/>
              </a:ext>
            </a:extLst>
          </p:cNvPr>
          <p:cNvSpPr>
            <a:spLocks noChangeAspect="1"/>
          </p:cNvSpPr>
          <p:nvPr/>
        </p:nvSpPr>
        <p:spPr>
          <a:xfrm>
            <a:off x="699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 hidden="1">
            <a:extLst>
              <a:ext uri="{FF2B5EF4-FFF2-40B4-BE49-F238E27FC236}">
                <a16:creationId xmlns:a16="http://schemas.microsoft.com/office/drawing/2014/main" id="{81B8CE32-2B95-48AB-BFEC-194D33E47183}"/>
              </a:ext>
            </a:extLst>
          </p:cNvPr>
          <p:cNvSpPr>
            <a:spLocks noChangeAspect="1"/>
          </p:cNvSpPr>
          <p:nvPr/>
        </p:nvSpPr>
        <p:spPr>
          <a:xfrm>
            <a:off x="483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l 8" hidden="1">
            <a:extLst>
              <a:ext uri="{FF2B5EF4-FFF2-40B4-BE49-F238E27FC236}">
                <a16:creationId xmlns:a16="http://schemas.microsoft.com/office/drawing/2014/main" id="{A28458E4-35BB-416A-A1C5-D29BCE0CDCFB}"/>
              </a:ext>
            </a:extLst>
          </p:cNvPr>
          <p:cNvSpPr>
            <a:spLocks noChangeAspect="1"/>
          </p:cNvSpPr>
          <p:nvPr/>
        </p:nvSpPr>
        <p:spPr>
          <a:xfrm>
            <a:off x="267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l 14" hidden="1">
            <a:extLst>
              <a:ext uri="{FF2B5EF4-FFF2-40B4-BE49-F238E27FC236}">
                <a16:creationId xmlns:a16="http://schemas.microsoft.com/office/drawing/2014/main" id="{932C07D5-E660-4313-B37E-1E8B4D02158D}"/>
              </a:ext>
            </a:extLst>
          </p:cNvPr>
          <p:cNvSpPr>
            <a:spLocks noChangeAspect="1"/>
          </p:cNvSpPr>
          <p:nvPr/>
        </p:nvSpPr>
        <p:spPr>
          <a:xfrm>
            <a:off x="9142442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l 11" hidden="1">
            <a:extLst>
              <a:ext uri="{FF2B5EF4-FFF2-40B4-BE49-F238E27FC236}">
                <a16:creationId xmlns:a16="http://schemas.microsoft.com/office/drawing/2014/main" id="{59A8E8D2-9743-44F6-9086-6AD951CCE365}"/>
              </a:ext>
            </a:extLst>
          </p:cNvPr>
          <p:cNvSpPr>
            <a:spLocks noChangeAspect="1"/>
          </p:cNvSpPr>
          <p:nvPr/>
        </p:nvSpPr>
        <p:spPr>
          <a:xfrm>
            <a:off x="699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l 13" hidden="1">
            <a:extLst>
              <a:ext uri="{FF2B5EF4-FFF2-40B4-BE49-F238E27FC236}">
                <a16:creationId xmlns:a16="http://schemas.microsoft.com/office/drawing/2014/main" id="{0FAE49FE-9B75-47EC-B65B-159D2BB64DE5}"/>
              </a:ext>
            </a:extLst>
          </p:cNvPr>
          <p:cNvSpPr>
            <a:spLocks noChangeAspect="1"/>
          </p:cNvSpPr>
          <p:nvPr/>
        </p:nvSpPr>
        <p:spPr>
          <a:xfrm>
            <a:off x="483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l 10" hidden="1">
            <a:extLst>
              <a:ext uri="{FF2B5EF4-FFF2-40B4-BE49-F238E27FC236}">
                <a16:creationId xmlns:a16="http://schemas.microsoft.com/office/drawing/2014/main" id="{F074E861-4F10-4A9A-8EF7-D32BE64C6521}"/>
              </a:ext>
            </a:extLst>
          </p:cNvPr>
          <p:cNvSpPr/>
          <p:nvPr/>
        </p:nvSpPr>
        <p:spPr>
          <a:xfrm>
            <a:off x="267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1EDE9004-B79E-4B59-BAD6-4D28C7A70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Example</a:t>
            </a:r>
            <a:r>
              <a:rPr lang="nl-NL" b="1" dirty="0"/>
              <a:t> Tranche 1 </a:t>
            </a:r>
            <a:r>
              <a:rPr lang="nl-NL" b="1" dirty="0" err="1"/>
              <a:t>measure</a:t>
            </a:r>
            <a:r>
              <a:rPr lang="nl-NL" b="1" dirty="0"/>
              <a:t> at EEMCS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1666A50F-9E18-4ACE-A112-6E7F3D909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092" y="2096085"/>
            <a:ext cx="5515708" cy="4080877"/>
          </a:xfrm>
        </p:spPr>
        <p:txBody>
          <a:bodyPr>
            <a:normAutofit/>
          </a:bodyPr>
          <a:lstStyle/>
          <a:p>
            <a:pPr marL="358775" indent="-358775"/>
            <a:r>
              <a:rPr lang="nl-NL" sz="3200" dirty="0"/>
              <a:t>Equipment </a:t>
            </a:r>
            <a:r>
              <a:rPr lang="nl-NL" sz="3200" dirty="0" err="1"/>
              <a:t>and</a:t>
            </a:r>
            <a:r>
              <a:rPr lang="nl-NL" sz="3200" dirty="0"/>
              <a:t> maintenance</a:t>
            </a:r>
          </a:p>
          <a:p>
            <a:pPr marL="358775" indent="-358775"/>
            <a:r>
              <a:rPr lang="nl-NL" sz="3200" dirty="0" err="1"/>
              <a:t>Initial</a:t>
            </a:r>
            <a:r>
              <a:rPr lang="nl-NL" sz="3200" dirty="0"/>
              <a:t> plan</a:t>
            </a:r>
          </a:p>
          <a:p>
            <a:pPr marL="809625" lvl="1" indent="-268288">
              <a:buSzPct val="70000"/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070C0"/>
                </a:solidFill>
              </a:rPr>
              <a:t>EE </a:t>
            </a:r>
            <a:r>
              <a:rPr lang="nl-NL" sz="2800" dirty="0" err="1">
                <a:solidFill>
                  <a:srgbClr val="0070C0"/>
                </a:solidFill>
              </a:rPr>
              <a:t>and</a:t>
            </a:r>
            <a:r>
              <a:rPr lang="nl-NL" sz="2800" dirty="0">
                <a:solidFill>
                  <a:srgbClr val="0070C0"/>
                </a:solidFill>
              </a:rPr>
              <a:t> </a:t>
            </a:r>
            <a:r>
              <a:rPr lang="nl-NL" sz="2800" dirty="0" err="1">
                <a:solidFill>
                  <a:srgbClr val="0070C0"/>
                </a:solidFill>
              </a:rPr>
              <a:t>ITech</a:t>
            </a:r>
            <a:r>
              <a:rPr lang="nl-NL" sz="2800" dirty="0">
                <a:solidFill>
                  <a:srgbClr val="0070C0"/>
                </a:solidFill>
              </a:rPr>
              <a:t> labs</a:t>
            </a:r>
          </a:p>
          <a:p>
            <a:pPr marL="358775" indent="-358775"/>
            <a:r>
              <a:rPr lang="nl-NL" sz="3200" dirty="0" err="1"/>
              <a:t>Added</a:t>
            </a:r>
            <a:r>
              <a:rPr lang="nl-NL" sz="3200" dirty="0"/>
              <a:t> </a:t>
            </a:r>
            <a:r>
              <a:rPr lang="nl-NL" sz="3200" dirty="0" err="1"/>
              <a:t>during</a:t>
            </a:r>
            <a:r>
              <a:rPr lang="nl-NL" sz="3200" dirty="0"/>
              <a:t> Tranche 1</a:t>
            </a:r>
          </a:p>
          <a:p>
            <a:pPr marL="809625" lvl="1" indent="-268288">
              <a:buSzPct val="70000"/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070C0"/>
                </a:solidFill>
              </a:rPr>
              <a:t>DS lab</a:t>
            </a:r>
          </a:p>
          <a:p>
            <a:pPr marL="358775" indent="-358775"/>
            <a:r>
              <a:rPr lang="nl-NL" sz="3200" dirty="0" err="1"/>
              <a:t>Added</a:t>
            </a:r>
            <a:r>
              <a:rPr lang="nl-NL" sz="3200" dirty="0"/>
              <a:t> </a:t>
            </a:r>
            <a:r>
              <a:rPr lang="nl-NL" sz="3200" dirty="0" err="1"/>
              <a:t>because</a:t>
            </a:r>
            <a:r>
              <a:rPr lang="nl-NL" sz="3200" dirty="0"/>
              <a:t> of COVID</a:t>
            </a:r>
          </a:p>
          <a:p>
            <a:pPr marL="809625" lvl="1" indent="-268288">
              <a:buSzPct val="70000"/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070C0"/>
                </a:solidFill>
              </a:rPr>
              <a:t>“Home lab”:</a:t>
            </a:r>
            <a:br>
              <a:rPr lang="nl-NL" sz="2800" dirty="0">
                <a:solidFill>
                  <a:srgbClr val="0070C0"/>
                </a:solidFill>
              </a:rPr>
            </a:br>
            <a:r>
              <a:rPr lang="nl-NL" sz="2800" dirty="0">
                <a:solidFill>
                  <a:srgbClr val="0070C0"/>
                </a:solidFill>
              </a:rPr>
              <a:t>Equipment </a:t>
            </a:r>
            <a:r>
              <a:rPr lang="nl-NL" sz="2800" dirty="0" err="1">
                <a:solidFill>
                  <a:srgbClr val="0070C0"/>
                </a:solidFill>
              </a:rPr>
              <a:t>for</a:t>
            </a:r>
            <a:r>
              <a:rPr lang="nl-NL" sz="2800" dirty="0">
                <a:solidFill>
                  <a:srgbClr val="0070C0"/>
                </a:solidFill>
              </a:rPr>
              <a:t> TCS </a:t>
            </a:r>
            <a:r>
              <a:rPr lang="nl-NL" sz="2800" dirty="0" err="1">
                <a:solidFill>
                  <a:srgbClr val="0070C0"/>
                </a:solidFill>
              </a:rPr>
              <a:t>and</a:t>
            </a:r>
            <a:r>
              <a:rPr lang="nl-NL" sz="2800" dirty="0">
                <a:solidFill>
                  <a:srgbClr val="0070C0"/>
                </a:solidFill>
              </a:rPr>
              <a:t> EE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097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F29D1EF-7274-4AE3-B9AA-3D75E238E2A2}"/>
              </a:ext>
            </a:extLst>
          </p:cNvPr>
          <p:cNvSpPr>
            <a:spLocks noChangeAspect="1"/>
          </p:cNvSpPr>
          <p:nvPr/>
        </p:nvSpPr>
        <p:spPr>
          <a:xfrm>
            <a:off x="4012463" y="463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M10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DE0D8B3-5419-4FAF-87CB-5BF24C6319E7}"/>
              </a:ext>
            </a:extLst>
          </p:cNvPr>
          <p:cNvSpPr>
            <a:spLocks noChangeAspect="1"/>
          </p:cNvSpPr>
          <p:nvPr/>
        </p:nvSpPr>
        <p:spPr>
          <a:xfrm>
            <a:off x="8318905" y="2478882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M8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948A4CF-981F-4CA8-828A-BB2135ECC191}"/>
              </a:ext>
            </a:extLst>
          </p:cNvPr>
          <p:cNvSpPr>
            <a:spLocks noChangeAspect="1"/>
          </p:cNvSpPr>
          <p:nvPr/>
        </p:nvSpPr>
        <p:spPr>
          <a:xfrm>
            <a:off x="6172463" y="247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M7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121A2E0-AF5C-4D53-8E22-D98E70A2F321}"/>
              </a:ext>
            </a:extLst>
          </p:cNvPr>
          <p:cNvSpPr>
            <a:spLocks noChangeAspect="1"/>
          </p:cNvSpPr>
          <p:nvPr/>
        </p:nvSpPr>
        <p:spPr>
          <a:xfrm>
            <a:off x="4012463" y="31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M2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7B8C762-260F-487E-8694-7E257DC9B703}"/>
              </a:ext>
            </a:extLst>
          </p:cNvPr>
          <p:cNvSpPr>
            <a:spLocks noChangeAspect="1"/>
          </p:cNvSpPr>
          <p:nvPr/>
        </p:nvSpPr>
        <p:spPr>
          <a:xfrm>
            <a:off x="8318905" y="4638882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54B377-E981-4310-A785-274D9982FE43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M1: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Support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labs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176BFA1-2728-4EBA-93E9-3BE851CC80B9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M3: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Micro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Lectures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44417F4-DF6B-4671-91A4-5C907C20F7C8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M4: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Support Software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3F7D5F5-98EC-4B94-97C0-A57EB7FDFDDA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M5: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Programme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Coordination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80C17A0-8097-40DD-8691-0408A2749F06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M6: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Embedding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of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Academic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Skills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06B625F-3D2C-4084-A001-00359CF43B53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M9: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Training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Teachers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511A89E-62EF-44D0-B13D-F9B784FA662E}"/>
              </a:ext>
            </a:extLst>
          </p:cNvPr>
          <p:cNvSpPr/>
          <p:nvPr/>
        </p:nvSpPr>
        <p:spPr>
          <a:xfrm>
            <a:off x="3383739" y="861118"/>
            <a:ext cx="5424523" cy="51357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chemeClr val="accent5">
                    <a:lumMod val="75000"/>
                  </a:schemeClr>
                </a:solidFill>
              </a:rPr>
              <a:t>M11:</a:t>
            </a:r>
            <a:br>
              <a:rPr lang="nl-NL" sz="7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5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l-NL" sz="5400" dirty="0" err="1">
                <a:solidFill>
                  <a:schemeClr val="accent5">
                    <a:lumMod val="75000"/>
                  </a:schemeClr>
                </a:solidFill>
              </a:rPr>
              <a:t>Innovation</a:t>
            </a:r>
            <a:endParaRPr lang="nl-NL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Oval 19" hidden="1">
            <a:extLst>
              <a:ext uri="{FF2B5EF4-FFF2-40B4-BE49-F238E27FC236}">
                <a16:creationId xmlns:a16="http://schemas.microsoft.com/office/drawing/2014/main" id="{4D8BDECD-1497-4083-815E-E2040C08BE11}"/>
              </a:ext>
            </a:extLst>
          </p:cNvPr>
          <p:cNvSpPr>
            <a:spLocks noChangeAspect="1"/>
          </p:cNvSpPr>
          <p:nvPr/>
        </p:nvSpPr>
        <p:spPr>
          <a:xfrm>
            <a:off x="9142442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l 18" hidden="1">
            <a:extLst>
              <a:ext uri="{FF2B5EF4-FFF2-40B4-BE49-F238E27FC236}">
                <a16:creationId xmlns:a16="http://schemas.microsoft.com/office/drawing/2014/main" id="{7EE50291-03AA-4C43-83F0-FA46B6019D2C}"/>
              </a:ext>
            </a:extLst>
          </p:cNvPr>
          <p:cNvSpPr>
            <a:spLocks noChangeAspect="1"/>
          </p:cNvSpPr>
          <p:nvPr/>
        </p:nvSpPr>
        <p:spPr>
          <a:xfrm>
            <a:off x="699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l 17" hidden="1">
            <a:extLst>
              <a:ext uri="{FF2B5EF4-FFF2-40B4-BE49-F238E27FC236}">
                <a16:creationId xmlns:a16="http://schemas.microsoft.com/office/drawing/2014/main" id="{FC564924-776D-4032-86AA-557D30679119}"/>
              </a:ext>
            </a:extLst>
          </p:cNvPr>
          <p:cNvSpPr>
            <a:spLocks noChangeAspect="1"/>
          </p:cNvSpPr>
          <p:nvPr/>
        </p:nvSpPr>
        <p:spPr>
          <a:xfrm>
            <a:off x="483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l 16" hidden="1">
            <a:extLst>
              <a:ext uri="{FF2B5EF4-FFF2-40B4-BE49-F238E27FC236}">
                <a16:creationId xmlns:a16="http://schemas.microsoft.com/office/drawing/2014/main" id="{387F2FA0-B2AE-4A1A-B083-AADF99589306}"/>
              </a:ext>
            </a:extLst>
          </p:cNvPr>
          <p:cNvSpPr>
            <a:spLocks noChangeAspect="1"/>
          </p:cNvSpPr>
          <p:nvPr/>
        </p:nvSpPr>
        <p:spPr>
          <a:xfrm>
            <a:off x="267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l 15" hidden="1">
            <a:extLst>
              <a:ext uri="{FF2B5EF4-FFF2-40B4-BE49-F238E27FC236}">
                <a16:creationId xmlns:a16="http://schemas.microsoft.com/office/drawing/2014/main" id="{F2F7E613-F965-492B-B30E-2554AC7B15E7}"/>
              </a:ext>
            </a:extLst>
          </p:cNvPr>
          <p:cNvSpPr>
            <a:spLocks noChangeAspect="1"/>
          </p:cNvSpPr>
          <p:nvPr/>
        </p:nvSpPr>
        <p:spPr>
          <a:xfrm>
            <a:off x="9142442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 hidden="1">
            <a:extLst>
              <a:ext uri="{FF2B5EF4-FFF2-40B4-BE49-F238E27FC236}">
                <a16:creationId xmlns:a16="http://schemas.microsoft.com/office/drawing/2014/main" id="{64AB7890-1875-4090-9DC8-4F00814C247B}"/>
              </a:ext>
            </a:extLst>
          </p:cNvPr>
          <p:cNvSpPr>
            <a:spLocks noChangeAspect="1"/>
          </p:cNvSpPr>
          <p:nvPr/>
        </p:nvSpPr>
        <p:spPr>
          <a:xfrm>
            <a:off x="699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 hidden="1">
            <a:extLst>
              <a:ext uri="{FF2B5EF4-FFF2-40B4-BE49-F238E27FC236}">
                <a16:creationId xmlns:a16="http://schemas.microsoft.com/office/drawing/2014/main" id="{81B8CE32-2B95-48AB-BFEC-194D33E47183}"/>
              </a:ext>
            </a:extLst>
          </p:cNvPr>
          <p:cNvSpPr>
            <a:spLocks noChangeAspect="1"/>
          </p:cNvSpPr>
          <p:nvPr/>
        </p:nvSpPr>
        <p:spPr>
          <a:xfrm>
            <a:off x="483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l 8" hidden="1">
            <a:extLst>
              <a:ext uri="{FF2B5EF4-FFF2-40B4-BE49-F238E27FC236}">
                <a16:creationId xmlns:a16="http://schemas.microsoft.com/office/drawing/2014/main" id="{A28458E4-35BB-416A-A1C5-D29BCE0CDCFB}"/>
              </a:ext>
            </a:extLst>
          </p:cNvPr>
          <p:cNvSpPr>
            <a:spLocks noChangeAspect="1"/>
          </p:cNvSpPr>
          <p:nvPr/>
        </p:nvSpPr>
        <p:spPr>
          <a:xfrm>
            <a:off x="267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l 14" hidden="1">
            <a:extLst>
              <a:ext uri="{FF2B5EF4-FFF2-40B4-BE49-F238E27FC236}">
                <a16:creationId xmlns:a16="http://schemas.microsoft.com/office/drawing/2014/main" id="{932C07D5-E660-4313-B37E-1E8B4D02158D}"/>
              </a:ext>
            </a:extLst>
          </p:cNvPr>
          <p:cNvSpPr>
            <a:spLocks noChangeAspect="1"/>
          </p:cNvSpPr>
          <p:nvPr/>
        </p:nvSpPr>
        <p:spPr>
          <a:xfrm>
            <a:off x="9142442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l 11" hidden="1">
            <a:extLst>
              <a:ext uri="{FF2B5EF4-FFF2-40B4-BE49-F238E27FC236}">
                <a16:creationId xmlns:a16="http://schemas.microsoft.com/office/drawing/2014/main" id="{59A8E8D2-9743-44F6-9086-6AD951CCE365}"/>
              </a:ext>
            </a:extLst>
          </p:cNvPr>
          <p:cNvSpPr>
            <a:spLocks noChangeAspect="1"/>
          </p:cNvSpPr>
          <p:nvPr/>
        </p:nvSpPr>
        <p:spPr>
          <a:xfrm>
            <a:off x="699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l 13" hidden="1">
            <a:extLst>
              <a:ext uri="{FF2B5EF4-FFF2-40B4-BE49-F238E27FC236}">
                <a16:creationId xmlns:a16="http://schemas.microsoft.com/office/drawing/2014/main" id="{0FAE49FE-9B75-47EC-B65B-159D2BB64DE5}"/>
              </a:ext>
            </a:extLst>
          </p:cNvPr>
          <p:cNvSpPr>
            <a:spLocks noChangeAspect="1"/>
          </p:cNvSpPr>
          <p:nvPr/>
        </p:nvSpPr>
        <p:spPr>
          <a:xfrm>
            <a:off x="483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l 10" hidden="1">
            <a:extLst>
              <a:ext uri="{FF2B5EF4-FFF2-40B4-BE49-F238E27FC236}">
                <a16:creationId xmlns:a16="http://schemas.microsoft.com/office/drawing/2014/main" id="{F074E861-4F10-4A9A-8EF7-D32BE64C6521}"/>
              </a:ext>
            </a:extLst>
          </p:cNvPr>
          <p:cNvSpPr/>
          <p:nvPr/>
        </p:nvSpPr>
        <p:spPr>
          <a:xfrm>
            <a:off x="267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08A121-34DE-4FBC-BCDF-0D028DE2F705}"/>
              </a:ext>
            </a:extLst>
          </p:cNvPr>
          <p:cNvSpPr txBox="1"/>
          <p:nvPr/>
        </p:nvSpPr>
        <p:spPr>
          <a:xfrm>
            <a:off x="-178602" y="-196948"/>
            <a:ext cx="1645707" cy="7054948"/>
          </a:xfrm>
          <a:prstGeom prst="rect">
            <a:avLst/>
          </a:prstGeom>
          <a:noFill/>
        </p:spPr>
        <p:txBody>
          <a:bodyPr vert="wordArtVert" wrap="square" rtlCol="0" anchor="ctr">
            <a:spAutoFit/>
          </a:bodyPr>
          <a:lstStyle/>
          <a:p>
            <a:r>
              <a:rPr lang="nl-NL" sz="8000" b="1" spc="-6000" dirty="0"/>
              <a:t>Tran</a:t>
            </a:r>
            <a:r>
              <a:rPr lang="nl-NL" sz="8000" b="1" spc="-5000" dirty="0"/>
              <a:t>c</a:t>
            </a:r>
            <a:r>
              <a:rPr lang="nl-NL" sz="8000" b="1" spc="-6000" dirty="0"/>
              <a:t>he 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28950EC-027D-4FF1-A1D4-600913ECF2E8}"/>
              </a:ext>
            </a:extLst>
          </p:cNvPr>
          <p:cNvSpPr txBox="1"/>
          <p:nvPr/>
        </p:nvSpPr>
        <p:spPr>
          <a:xfrm>
            <a:off x="10528653" y="215464"/>
            <a:ext cx="1645707" cy="6427071"/>
          </a:xfrm>
          <a:prstGeom prst="rect">
            <a:avLst/>
          </a:prstGeom>
          <a:noFill/>
        </p:spPr>
        <p:txBody>
          <a:bodyPr vert="wordArtVert" wrap="square" rtlCol="0" anchor="ctr">
            <a:spAutoFit/>
          </a:bodyPr>
          <a:lstStyle/>
          <a:p>
            <a:r>
              <a:rPr lang="nl-NL" sz="8000" b="1" spc="-6000" dirty="0" err="1"/>
              <a:t>Measures</a:t>
            </a:r>
            <a:endParaRPr lang="nl-NL" sz="8000" b="1" spc="-6000" dirty="0"/>
          </a:p>
        </p:txBody>
      </p:sp>
    </p:spTree>
    <p:extLst>
      <p:ext uri="{BB962C8B-B14F-4D97-AF65-F5344CB8AC3E}">
        <p14:creationId xmlns:p14="http://schemas.microsoft.com/office/powerpoint/2010/main" val="6097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576 -0.31435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94" y="-157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841 -0.31435 " pathEditMode="fixed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4" y="-1571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497 -0.31435 " pathEditMode="fixed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2" y="-1571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523 0 " pathEditMode="fixed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68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75 0 " pathEditMode="fixed" rAng="0" ptsTypes="AA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576 0.31435 " pathEditMode="fixed" rAng="0" ptsTypes="AA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94" y="15718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841 0.31435 " pathEditMode="fixed" rAng="0" ptsTypes="AA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4" y="15718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22" grpId="0" animBg="1"/>
      <p:bldP spid="21" grpId="0" animBg="1"/>
      <p:bldP spid="2" grpId="0" animBg="1"/>
      <p:bldP spid="2" grpId="1" animBg="1"/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4482CF-4593-4E23-9C27-13D1A69C3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57279"/>
              </p:ext>
            </p:extLst>
          </p:nvPr>
        </p:nvGraphicFramePr>
        <p:xfrm>
          <a:off x="1077036" y="1690688"/>
          <a:ext cx="10276764" cy="4421871"/>
        </p:xfrm>
        <a:graphic>
          <a:graphicData uri="http://schemas.openxmlformats.org/drawingml/2006/table">
            <a:tbl>
              <a:tblPr/>
              <a:tblGrid>
                <a:gridCol w="2348373">
                  <a:extLst>
                    <a:ext uri="{9D8B030D-6E8A-4147-A177-3AD203B41FA5}">
                      <a16:colId xmlns:a16="http://schemas.microsoft.com/office/drawing/2014/main" val="4052974065"/>
                    </a:ext>
                  </a:extLst>
                </a:gridCol>
                <a:gridCol w="7928391">
                  <a:extLst>
                    <a:ext uri="{9D8B030D-6E8A-4147-A177-3AD203B41FA5}">
                      <a16:colId xmlns:a16="http://schemas.microsoft.com/office/drawing/2014/main" val="378154794"/>
                    </a:ext>
                  </a:extLst>
                </a:gridCol>
              </a:tblGrid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What’s a unique and descriptive identifier for the initiative? 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27737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QA measure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What measure does this initiative fit into?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913373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Target group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What programme/group of students benefits from the initiative?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97897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What does the initiative entail? 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146336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Aim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How does the initiative contribute to the quality of education?</a:t>
                      </a:r>
                      <a:endParaRPr lang="en-US" sz="32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fontAlgn="t"/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1823558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Initiating group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From what body or group does the initiative originate? E.g. PC, study association, programme management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504232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Contact person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 and email address of a member of the initiating group to communicate with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45145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Planning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Over what period of time should the initiative run, or when should it be finished/concluded?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245620"/>
                  </a:ext>
                </a:extLst>
              </a:tr>
              <a:tr h="49131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Required budget</a:t>
                      </a:r>
                      <a:endParaRPr lang="en-US" sz="4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Very roughly, how much money is involved in this initiative?</a:t>
                      </a:r>
                      <a:endParaRPr lang="nl-NL" sz="1400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42087" marR="42087" marT="28058" marB="28058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07486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48F269F-AB9F-4DD3-A88C-FECC658A5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2621" y="986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97A349-FF9B-4B47-88C6-806368E38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Proposal</a:t>
            </a:r>
            <a:r>
              <a:rPr lang="nl-NL" b="1" dirty="0"/>
              <a:t> </a:t>
            </a:r>
            <a:r>
              <a:rPr lang="nl-NL" b="1" dirty="0" err="1"/>
              <a:t>submission</a:t>
            </a:r>
            <a:r>
              <a:rPr lang="nl-NL" b="1" dirty="0"/>
              <a:t> form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96FB6D-D68E-474B-BCCB-3DAE165B1C57}"/>
              </a:ext>
            </a:extLst>
          </p:cNvPr>
          <p:cNvSpPr/>
          <p:nvPr/>
        </p:nvSpPr>
        <p:spPr>
          <a:xfrm>
            <a:off x="3446585" y="1718824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3545BE-6D7F-4939-84CB-CBB3F399BE6A}"/>
              </a:ext>
            </a:extLst>
          </p:cNvPr>
          <p:cNvSpPr/>
          <p:nvPr/>
        </p:nvSpPr>
        <p:spPr>
          <a:xfrm>
            <a:off x="3446585" y="2188877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91E98B-539A-4288-8B4D-D6538A53E114}"/>
              </a:ext>
            </a:extLst>
          </p:cNvPr>
          <p:cNvSpPr/>
          <p:nvPr/>
        </p:nvSpPr>
        <p:spPr>
          <a:xfrm>
            <a:off x="3446585" y="2730483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84253A-63A3-4B2F-8828-D33DEE8303C4}"/>
              </a:ext>
            </a:extLst>
          </p:cNvPr>
          <p:cNvSpPr/>
          <p:nvPr/>
        </p:nvSpPr>
        <p:spPr>
          <a:xfrm>
            <a:off x="3446585" y="3203652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87587E-F7C0-4E99-9FD6-FC6F3A392A52}"/>
              </a:ext>
            </a:extLst>
          </p:cNvPr>
          <p:cNvSpPr/>
          <p:nvPr/>
        </p:nvSpPr>
        <p:spPr>
          <a:xfrm>
            <a:off x="3446585" y="3676821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83D64A-C7ED-4B11-B066-76FBC0998687}"/>
              </a:ext>
            </a:extLst>
          </p:cNvPr>
          <p:cNvSpPr/>
          <p:nvPr/>
        </p:nvSpPr>
        <p:spPr>
          <a:xfrm>
            <a:off x="3446585" y="4164405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245FCD-9B26-46DD-B9FC-0E48340DFF4E}"/>
              </a:ext>
            </a:extLst>
          </p:cNvPr>
          <p:cNvSpPr/>
          <p:nvPr/>
        </p:nvSpPr>
        <p:spPr>
          <a:xfrm>
            <a:off x="3446585" y="4646460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E63FE7-E397-4ACF-A8EE-054849C476E2}"/>
              </a:ext>
            </a:extLst>
          </p:cNvPr>
          <p:cNvSpPr/>
          <p:nvPr/>
        </p:nvSpPr>
        <p:spPr>
          <a:xfrm>
            <a:off x="3446585" y="5171307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A1A524-0CCE-4D7F-A029-D49582E91FBF}"/>
              </a:ext>
            </a:extLst>
          </p:cNvPr>
          <p:cNvSpPr/>
          <p:nvPr/>
        </p:nvSpPr>
        <p:spPr>
          <a:xfrm>
            <a:off x="3446585" y="5648100"/>
            <a:ext cx="7849772" cy="412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06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54B377-E981-4310-A785-274D9982FE43}"/>
              </a:ext>
            </a:extLst>
          </p:cNvPr>
          <p:cNvSpPr>
            <a:spLocks noChangeAspect="1"/>
          </p:cNvSpPr>
          <p:nvPr/>
        </p:nvSpPr>
        <p:spPr>
          <a:xfrm>
            <a:off x="1851257" y="31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M1: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Support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labs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176BFA1-2728-4EBA-93E9-3BE851CC80B9}"/>
              </a:ext>
            </a:extLst>
          </p:cNvPr>
          <p:cNvSpPr>
            <a:spLocks noChangeAspect="1"/>
          </p:cNvSpPr>
          <p:nvPr/>
        </p:nvSpPr>
        <p:spPr>
          <a:xfrm>
            <a:off x="6172463" y="31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M3: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Micro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Lectures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44417F4-DF6B-4671-91A4-5C907C20F7C8}"/>
              </a:ext>
            </a:extLst>
          </p:cNvPr>
          <p:cNvSpPr>
            <a:spLocks noChangeAspect="1"/>
          </p:cNvSpPr>
          <p:nvPr/>
        </p:nvSpPr>
        <p:spPr>
          <a:xfrm>
            <a:off x="8318905" y="31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M4: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Support Software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3F7D5F5-98EC-4B94-97C0-A57EB7FDFDDA}"/>
              </a:ext>
            </a:extLst>
          </p:cNvPr>
          <p:cNvSpPr>
            <a:spLocks noChangeAspect="1"/>
          </p:cNvSpPr>
          <p:nvPr/>
        </p:nvSpPr>
        <p:spPr>
          <a:xfrm>
            <a:off x="1851257" y="247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M5: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Programme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Coordination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80C17A0-8097-40DD-8691-0408A2749F06}"/>
              </a:ext>
            </a:extLst>
          </p:cNvPr>
          <p:cNvSpPr>
            <a:spLocks noChangeAspect="1"/>
          </p:cNvSpPr>
          <p:nvPr/>
        </p:nvSpPr>
        <p:spPr>
          <a:xfrm>
            <a:off x="4012463" y="247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M6: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Embedding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of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Academic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Skills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06B625F-3D2C-4084-A001-00359CF43B53}"/>
              </a:ext>
            </a:extLst>
          </p:cNvPr>
          <p:cNvSpPr>
            <a:spLocks noChangeAspect="1"/>
          </p:cNvSpPr>
          <p:nvPr/>
        </p:nvSpPr>
        <p:spPr>
          <a:xfrm>
            <a:off x="1852463" y="463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M9: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Training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Teachers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511A89E-62EF-44D0-B13D-F9B784FA662E}"/>
              </a:ext>
            </a:extLst>
          </p:cNvPr>
          <p:cNvSpPr>
            <a:spLocks noChangeAspect="1"/>
          </p:cNvSpPr>
          <p:nvPr/>
        </p:nvSpPr>
        <p:spPr>
          <a:xfrm>
            <a:off x="6172463" y="4638883"/>
            <a:ext cx="2007074" cy="1900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M11:</a:t>
            </a:r>
            <a:br>
              <a:rPr lang="nl-NL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Educational</a:t>
            </a:r>
            <a:r>
              <a:rPr lang="nl-NL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5">
                    <a:lumMod val="75000"/>
                  </a:schemeClr>
                </a:solidFill>
              </a:rPr>
              <a:t>Innovation</a:t>
            </a:r>
            <a:endParaRPr lang="nl-NL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Oval 19" hidden="1">
            <a:extLst>
              <a:ext uri="{FF2B5EF4-FFF2-40B4-BE49-F238E27FC236}">
                <a16:creationId xmlns:a16="http://schemas.microsoft.com/office/drawing/2014/main" id="{4D8BDECD-1497-4083-815E-E2040C08BE11}"/>
              </a:ext>
            </a:extLst>
          </p:cNvPr>
          <p:cNvSpPr>
            <a:spLocks noChangeAspect="1"/>
          </p:cNvSpPr>
          <p:nvPr/>
        </p:nvSpPr>
        <p:spPr>
          <a:xfrm>
            <a:off x="9142442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l 18" hidden="1">
            <a:extLst>
              <a:ext uri="{FF2B5EF4-FFF2-40B4-BE49-F238E27FC236}">
                <a16:creationId xmlns:a16="http://schemas.microsoft.com/office/drawing/2014/main" id="{7EE50291-03AA-4C43-83F0-FA46B6019D2C}"/>
              </a:ext>
            </a:extLst>
          </p:cNvPr>
          <p:cNvSpPr>
            <a:spLocks noChangeAspect="1"/>
          </p:cNvSpPr>
          <p:nvPr/>
        </p:nvSpPr>
        <p:spPr>
          <a:xfrm>
            <a:off x="699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l 17" hidden="1">
            <a:extLst>
              <a:ext uri="{FF2B5EF4-FFF2-40B4-BE49-F238E27FC236}">
                <a16:creationId xmlns:a16="http://schemas.microsoft.com/office/drawing/2014/main" id="{FC564924-776D-4032-86AA-557D30679119}"/>
              </a:ext>
            </a:extLst>
          </p:cNvPr>
          <p:cNvSpPr>
            <a:spLocks noChangeAspect="1"/>
          </p:cNvSpPr>
          <p:nvPr/>
        </p:nvSpPr>
        <p:spPr>
          <a:xfrm>
            <a:off x="483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l 16" hidden="1">
            <a:extLst>
              <a:ext uri="{FF2B5EF4-FFF2-40B4-BE49-F238E27FC236}">
                <a16:creationId xmlns:a16="http://schemas.microsoft.com/office/drawing/2014/main" id="{387F2FA0-B2AE-4A1A-B083-AADF99589306}"/>
              </a:ext>
            </a:extLst>
          </p:cNvPr>
          <p:cNvSpPr>
            <a:spLocks noChangeAspect="1"/>
          </p:cNvSpPr>
          <p:nvPr/>
        </p:nvSpPr>
        <p:spPr>
          <a:xfrm>
            <a:off x="2676000" y="540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l 15" hidden="1">
            <a:extLst>
              <a:ext uri="{FF2B5EF4-FFF2-40B4-BE49-F238E27FC236}">
                <a16:creationId xmlns:a16="http://schemas.microsoft.com/office/drawing/2014/main" id="{F2F7E613-F965-492B-B30E-2554AC7B15E7}"/>
              </a:ext>
            </a:extLst>
          </p:cNvPr>
          <p:cNvSpPr>
            <a:spLocks noChangeAspect="1"/>
          </p:cNvSpPr>
          <p:nvPr/>
        </p:nvSpPr>
        <p:spPr>
          <a:xfrm>
            <a:off x="9142442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l 12" hidden="1">
            <a:extLst>
              <a:ext uri="{FF2B5EF4-FFF2-40B4-BE49-F238E27FC236}">
                <a16:creationId xmlns:a16="http://schemas.microsoft.com/office/drawing/2014/main" id="{64AB7890-1875-4090-9DC8-4F00814C247B}"/>
              </a:ext>
            </a:extLst>
          </p:cNvPr>
          <p:cNvSpPr>
            <a:spLocks noChangeAspect="1"/>
          </p:cNvSpPr>
          <p:nvPr/>
        </p:nvSpPr>
        <p:spPr>
          <a:xfrm>
            <a:off x="699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l 9" hidden="1">
            <a:extLst>
              <a:ext uri="{FF2B5EF4-FFF2-40B4-BE49-F238E27FC236}">
                <a16:creationId xmlns:a16="http://schemas.microsoft.com/office/drawing/2014/main" id="{81B8CE32-2B95-48AB-BFEC-194D33E47183}"/>
              </a:ext>
            </a:extLst>
          </p:cNvPr>
          <p:cNvSpPr>
            <a:spLocks noChangeAspect="1"/>
          </p:cNvSpPr>
          <p:nvPr/>
        </p:nvSpPr>
        <p:spPr>
          <a:xfrm>
            <a:off x="483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l 8" hidden="1">
            <a:extLst>
              <a:ext uri="{FF2B5EF4-FFF2-40B4-BE49-F238E27FC236}">
                <a16:creationId xmlns:a16="http://schemas.microsoft.com/office/drawing/2014/main" id="{A28458E4-35BB-416A-A1C5-D29BCE0CDCFB}"/>
              </a:ext>
            </a:extLst>
          </p:cNvPr>
          <p:cNvSpPr>
            <a:spLocks noChangeAspect="1"/>
          </p:cNvSpPr>
          <p:nvPr/>
        </p:nvSpPr>
        <p:spPr>
          <a:xfrm>
            <a:off x="2676000" y="324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l 14" hidden="1">
            <a:extLst>
              <a:ext uri="{FF2B5EF4-FFF2-40B4-BE49-F238E27FC236}">
                <a16:creationId xmlns:a16="http://schemas.microsoft.com/office/drawing/2014/main" id="{932C07D5-E660-4313-B37E-1E8B4D02158D}"/>
              </a:ext>
            </a:extLst>
          </p:cNvPr>
          <p:cNvSpPr>
            <a:spLocks noChangeAspect="1"/>
          </p:cNvSpPr>
          <p:nvPr/>
        </p:nvSpPr>
        <p:spPr>
          <a:xfrm>
            <a:off x="9142442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l 11" hidden="1">
            <a:extLst>
              <a:ext uri="{FF2B5EF4-FFF2-40B4-BE49-F238E27FC236}">
                <a16:creationId xmlns:a16="http://schemas.microsoft.com/office/drawing/2014/main" id="{59A8E8D2-9743-44F6-9086-6AD951CCE365}"/>
              </a:ext>
            </a:extLst>
          </p:cNvPr>
          <p:cNvSpPr>
            <a:spLocks noChangeAspect="1"/>
          </p:cNvSpPr>
          <p:nvPr/>
        </p:nvSpPr>
        <p:spPr>
          <a:xfrm>
            <a:off x="699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l 13" hidden="1">
            <a:extLst>
              <a:ext uri="{FF2B5EF4-FFF2-40B4-BE49-F238E27FC236}">
                <a16:creationId xmlns:a16="http://schemas.microsoft.com/office/drawing/2014/main" id="{0FAE49FE-9B75-47EC-B65B-159D2BB64DE5}"/>
              </a:ext>
            </a:extLst>
          </p:cNvPr>
          <p:cNvSpPr>
            <a:spLocks noChangeAspect="1"/>
          </p:cNvSpPr>
          <p:nvPr/>
        </p:nvSpPr>
        <p:spPr>
          <a:xfrm>
            <a:off x="483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l 10" hidden="1">
            <a:extLst>
              <a:ext uri="{FF2B5EF4-FFF2-40B4-BE49-F238E27FC236}">
                <a16:creationId xmlns:a16="http://schemas.microsoft.com/office/drawing/2014/main" id="{F074E861-4F10-4A9A-8EF7-D32BE64C6521}"/>
              </a:ext>
            </a:extLst>
          </p:cNvPr>
          <p:cNvSpPr/>
          <p:nvPr/>
        </p:nvSpPr>
        <p:spPr>
          <a:xfrm>
            <a:off x="2676000" y="108900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03D7876-62F9-4963-8564-4D6136208ED2}"/>
              </a:ext>
            </a:extLst>
          </p:cNvPr>
          <p:cNvSpPr>
            <a:spLocks noChangeAspect="1"/>
          </p:cNvSpPr>
          <p:nvPr/>
        </p:nvSpPr>
        <p:spPr>
          <a:xfrm>
            <a:off x="4012463" y="463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M10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185977C-46C9-4173-9AFC-797656737C21}"/>
              </a:ext>
            </a:extLst>
          </p:cNvPr>
          <p:cNvSpPr>
            <a:spLocks noChangeAspect="1"/>
          </p:cNvSpPr>
          <p:nvPr/>
        </p:nvSpPr>
        <p:spPr>
          <a:xfrm>
            <a:off x="8318905" y="2478882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M8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9CCF591-0874-4989-B53B-D53676169F25}"/>
              </a:ext>
            </a:extLst>
          </p:cNvPr>
          <p:cNvSpPr>
            <a:spLocks noChangeAspect="1"/>
          </p:cNvSpPr>
          <p:nvPr/>
        </p:nvSpPr>
        <p:spPr>
          <a:xfrm>
            <a:off x="6172463" y="247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M7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B00427E-BC52-4B6C-88B0-F9A856E66A56}"/>
              </a:ext>
            </a:extLst>
          </p:cNvPr>
          <p:cNvSpPr>
            <a:spLocks noChangeAspect="1"/>
          </p:cNvSpPr>
          <p:nvPr/>
        </p:nvSpPr>
        <p:spPr>
          <a:xfrm>
            <a:off x="4012463" y="318883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bg1">
                    <a:lumMod val="75000"/>
                  </a:schemeClr>
                </a:solidFill>
              </a:rPr>
              <a:t>M2</a:t>
            </a:r>
            <a:br>
              <a:rPr lang="nl-NL" sz="32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000" dirty="0">
                <a:solidFill>
                  <a:schemeClr val="bg1">
                    <a:lumMod val="75000"/>
                  </a:schemeClr>
                </a:solidFill>
              </a:rPr>
              <a:t>(Tranche 1)</a:t>
            </a:r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5E090F-327D-4E55-9F8B-B210DF243EAD}"/>
              </a:ext>
            </a:extLst>
          </p:cNvPr>
          <p:cNvSpPr txBox="1"/>
          <p:nvPr/>
        </p:nvSpPr>
        <p:spPr>
          <a:xfrm>
            <a:off x="-178602" y="-196948"/>
            <a:ext cx="1645707" cy="7054948"/>
          </a:xfrm>
          <a:prstGeom prst="rect">
            <a:avLst/>
          </a:prstGeom>
          <a:noFill/>
        </p:spPr>
        <p:txBody>
          <a:bodyPr vert="wordArtVert" wrap="square" rtlCol="0" anchor="ctr">
            <a:spAutoFit/>
          </a:bodyPr>
          <a:lstStyle/>
          <a:p>
            <a:r>
              <a:rPr lang="nl-NL" sz="8000" b="1" spc="-6000" dirty="0"/>
              <a:t>Tran</a:t>
            </a:r>
            <a:r>
              <a:rPr lang="nl-NL" sz="8000" b="1" spc="-5000" dirty="0"/>
              <a:t>c</a:t>
            </a:r>
            <a:r>
              <a:rPr lang="nl-NL" sz="8000" b="1" spc="-6000" dirty="0"/>
              <a:t>he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400227-23E2-49CF-A1E1-E63D8FE58CF6}"/>
              </a:ext>
            </a:extLst>
          </p:cNvPr>
          <p:cNvSpPr txBox="1"/>
          <p:nvPr/>
        </p:nvSpPr>
        <p:spPr>
          <a:xfrm>
            <a:off x="10542721" y="215464"/>
            <a:ext cx="1645707" cy="6427071"/>
          </a:xfrm>
          <a:prstGeom prst="rect">
            <a:avLst/>
          </a:prstGeom>
          <a:noFill/>
        </p:spPr>
        <p:txBody>
          <a:bodyPr vert="wordArtVert" wrap="square" rtlCol="0" anchor="ctr">
            <a:spAutoFit/>
          </a:bodyPr>
          <a:lstStyle/>
          <a:p>
            <a:r>
              <a:rPr lang="nl-NL" sz="8000" b="1" spc="-6000" dirty="0" err="1"/>
              <a:t>Measures</a:t>
            </a:r>
            <a:endParaRPr lang="nl-NL" sz="8000" b="1" spc="-6000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F95E63B-9280-4871-9A20-0C9E22509A6E}"/>
              </a:ext>
            </a:extLst>
          </p:cNvPr>
          <p:cNvSpPr>
            <a:spLocks noChangeAspect="1"/>
          </p:cNvSpPr>
          <p:nvPr/>
        </p:nvSpPr>
        <p:spPr>
          <a:xfrm>
            <a:off x="8318905" y="4638882"/>
            <a:ext cx="2007074" cy="190023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  <a:effectLst>
            <a:outerShdw blurRad="38100" dist="381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3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90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9D18E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48235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9D18E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48235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9D18E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48235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6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6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6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9999"/>
                                      </p:to>
                                    </p:animClr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40E75-95BC-4137-8610-6BDBF984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Main</a:t>
            </a:r>
            <a:r>
              <a:rPr lang="nl-NL" b="1" dirty="0"/>
              <a:t> </a:t>
            </a:r>
            <a:r>
              <a:rPr lang="nl-NL" b="1" dirty="0" err="1"/>
              <a:t>takeaways</a:t>
            </a:r>
            <a:endParaRPr lang="nl-NL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4CC3-F1B4-4F40-B40E-8C3D4D1C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Stakeholder </a:t>
            </a:r>
            <a:r>
              <a:rPr lang="nl-NL" dirty="0" err="1"/>
              <a:t>groups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propose</a:t>
            </a:r>
            <a:r>
              <a:rPr lang="nl-NL" dirty="0"/>
              <a:t> </a:t>
            </a:r>
            <a:r>
              <a:rPr lang="nl-NL" dirty="0" err="1"/>
              <a:t>initiatives</a:t>
            </a:r>
            <a:r>
              <a:rPr lang="nl-NL" dirty="0"/>
              <a:t> </a:t>
            </a:r>
            <a:r>
              <a:rPr lang="nl-NL" dirty="0" err="1"/>
              <a:t>within</a:t>
            </a:r>
            <a:r>
              <a:rPr lang="nl-NL" dirty="0"/>
              <a:t> </a:t>
            </a:r>
            <a:r>
              <a:rPr lang="nl-NL" dirty="0" err="1"/>
              <a:t>existing</a:t>
            </a:r>
            <a:r>
              <a:rPr lang="nl-NL" dirty="0"/>
              <a:t> </a:t>
            </a:r>
            <a:r>
              <a:rPr lang="nl-NL" dirty="0" err="1"/>
              <a:t>measures</a:t>
            </a:r>
            <a:endParaRPr lang="nl-NL" dirty="0"/>
          </a:p>
          <a:p>
            <a:pPr lvl="1"/>
            <a:r>
              <a:rPr lang="nl-NL" dirty="0">
                <a:solidFill>
                  <a:srgbClr val="0070C0"/>
                </a:solidFill>
              </a:rPr>
              <a:t>16 </a:t>
            </a:r>
            <a:r>
              <a:rPr lang="nl-NL" dirty="0" err="1">
                <a:solidFill>
                  <a:srgbClr val="0070C0"/>
                </a:solidFill>
              </a:rPr>
              <a:t>February</a:t>
            </a:r>
            <a:r>
              <a:rPr lang="nl-NL" dirty="0">
                <a:solidFill>
                  <a:srgbClr val="0070C0"/>
                </a:solidFill>
              </a:rPr>
              <a:t>: </a:t>
            </a:r>
            <a:r>
              <a:rPr lang="nl-NL" dirty="0">
                <a:solidFill>
                  <a:srgbClr val="0070C0"/>
                </a:solidFill>
                <a:hlinkClick r:id="rId3"/>
              </a:rPr>
              <a:t>QA </a:t>
            </a:r>
            <a:r>
              <a:rPr lang="nl-NL" dirty="0" err="1">
                <a:solidFill>
                  <a:srgbClr val="0070C0"/>
                </a:solidFill>
                <a:hlinkClick r:id="rId3"/>
              </a:rPr>
              <a:t>session</a:t>
            </a:r>
            <a:r>
              <a:rPr lang="nl-NL" dirty="0">
                <a:solidFill>
                  <a:srgbClr val="0070C0"/>
                </a:solidFill>
                <a:hlinkClick r:id="rId3"/>
              </a:rPr>
              <a:t> on QA</a:t>
            </a:r>
            <a:endParaRPr lang="nl-NL" dirty="0">
              <a:solidFill>
                <a:srgbClr val="0070C0"/>
              </a:solidFill>
            </a:endParaRPr>
          </a:p>
          <a:p>
            <a:pPr lvl="1"/>
            <a:r>
              <a:rPr lang="nl-NL" dirty="0">
                <a:solidFill>
                  <a:srgbClr val="0070C0"/>
                </a:solidFill>
              </a:rPr>
              <a:t>31 </a:t>
            </a:r>
            <a:r>
              <a:rPr lang="nl-NL" dirty="0" err="1">
                <a:solidFill>
                  <a:srgbClr val="0070C0"/>
                </a:solidFill>
              </a:rPr>
              <a:t>March</a:t>
            </a:r>
            <a:r>
              <a:rPr lang="nl-NL" dirty="0">
                <a:solidFill>
                  <a:srgbClr val="0070C0"/>
                </a:solidFill>
              </a:rPr>
              <a:t>: Deadline </a:t>
            </a:r>
            <a:r>
              <a:rPr lang="nl-NL" dirty="0" err="1">
                <a:solidFill>
                  <a:srgbClr val="0070C0"/>
                </a:solidFill>
              </a:rPr>
              <a:t>for</a:t>
            </a:r>
            <a:r>
              <a:rPr lang="nl-NL" dirty="0">
                <a:solidFill>
                  <a:srgbClr val="0070C0"/>
                </a:solidFill>
              </a:rPr>
              <a:t> </a:t>
            </a:r>
            <a:r>
              <a:rPr lang="nl-NL" dirty="0" err="1">
                <a:solidFill>
                  <a:srgbClr val="0070C0"/>
                </a:solidFill>
              </a:rPr>
              <a:t>proposals</a:t>
            </a:r>
            <a:endParaRPr lang="nl-NL" dirty="0">
              <a:solidFill>
                <a:srgbClr val="0070C0"/>
              </a:solidFill>
            </a:endParaRPr>
          </a:p>
          <a:p>
            <a:pPr lvl="1"/>
            <a:r>
              <a:rPr lang="nl-NL" dirty="0">
                <a:solidFill>
                  <a:srgbClr val="0070C0"/>
                </a:solidFill>
              </a:rPr>
              <a:t>30 April: </a:t>
            </a:r>
            <a:r>
              <a:rPr lang="nl-NL" dirty="0" err="1">
                <a:solidFill>
                  <a:srgbClr val="0070C0"/>
                </a:solidFill>
              </a:rPr>
              <a:t>Final</a:t>
            </a:r>
            <a:r>
              <a:rPr lang="nl-NL" dirty="0">
                <a:solidFill>
                  <a:srgbClr val="0070C0"/>
                </a:solidFill>
              </a:rPr>
              <a:t> </a:t>
            </a:r>
            <a:r>
              <a:rPr lang="nl-NL" dirty="0" err="1">
                <a:solidFill>
                  <a:srgbClr val="0070C0"/>
                </a:solidFill>
              </a:rPr>
              <a:t>decision</a:t>
            </a:r>
            <a:r>
              <a:rPr lang="nl-NL" dirty="0">
                <a:solidFill>
                  <a:srgbClr val="0070C0"/>
                </a:solidFill>
              </a:rPr>
              <a:t> on </a:t>
            </a:r>
            <a:r>
              <a:rPr lang="nl-NL" dirty="0" err="1">
                <a:solidFill>
                  <a:srgbClr val="0070C0"/>
                </a:solidFill>
              </a:rPr>
              <a:t>funding</a:t>
            </a:r>
            <a:endParaRPr lang="nl-NL" dirty="0">
              <a:solidFill>
                <a:srgbClr val="0070C0"/>
              </a:solidFill>
            </a:endParaRPr>
          </a:p>
          <a:p>
            <a:r>
              <a:rPr lang="nl-NL" dirty="0" err="1"/>
              <a:t>Initiatives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also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funded</a:t>
            </a:r>
            <a:r>
              <a:rPr lang="nl-NL" dirty="0"/>
              <a:t> </a:t>
            </a:r>
            <a:r>
              <a:rPr lang="nl-NL" i="1" dirty="0" err="1"/>
              <a:t>outside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QA budget</a:t>
            </a:r>
          </a:p>
          <a:p>
            <a:r>
              <a:rPr lang="nl-NL" dirty="0" err="1"/>
              <a:t>Further</a:t>
            </a:r>
            <a:r>
              <a:rPr lang="nl-NL" dirty="0"/>
              <a:t> information</a:t>
            </a:r>
          </a:p>
          <a:p>
            <a:pPr lvl="1"/>
            <a:r>
              <a:rPr lang="nl-NL" dirty="0" err="1">
                <a:solidFill>
                  <a:srgbClr val="0070C0"/>
                </a:solidFill>
                <a:hlinkClick r:id="rId4"/>
              </a:rPr>
              <a:t>Quality</a:t>
            </a:r>
            <a:r>
              <a:rPr lang="nl-NL" dirty="0">
                <a:solidFill>
                  <a:srgbClr val="0070C0"/>
                </a:solidFill>
                <a:hlinkClick r:id="rId4"/>
              </a:rPr>
              <a:t> </a:t>
            </a:r>
            <a:r>
              <a:rPr lang="nl-NL" dirty="0" err="1">
                <a:solidFill>
                  <a:srgbClr val="0070C0"/>
                </a:solidFill>
                <a:hlinkClick r:id="rId4"/>
              </a:rPr>
              <a:t>Agreements</a:t>
            </a:r>
            <a:r>
              <a:rPr lang="nl-NL" dirty="0">
                <a:solidFill>
                  <a:srgbClr val="0070C0"/>
                </a:solidFill>
                <a:hlinkClick r:id="rId4"/>
              </a:rPr>
              <a:t> @ EEMCS website</a:t>
            </a:r>
            <a:endParaRPr lang="nl-NL" dirty="0">
              <a:solidFill>
                <a:srgbClr val="0070C0"/>
              </a:solidFill>
            </a:endParaRPr>
          </a:p>
          <a:p>
            <a:pPr lvl="1"/>
            <a:r>
              <a:rPr lang="nl-NL" dirty="0" err="1">
                <a:solidFill>
                  <a:srgbClr val="0070C0"/>
                </a:solidFill>
                <a:hlinkClick r:id="rId5"/>
              </a:rPr>
              <a:t>Detailed</a:t>
            </a:r>
            <a:r>
              <a:rPr lang="nl-NL" dirty="0">
                <a:solidFill>
                  <a:srgbClr val="0070C0"/>
                </a:solidFill>
                <a:hlinkClick r:id="rId5"/>
              </a:rPr>
              <a:t> Tranche 2 </a:t>
            </a:r>
            <a:r>
              <a:rPr lang="nl-NL" dirty="0" err="1">
                <a:solidFill>
                  <a:srgbClr val="0070C0"/>
                </a:solidFill>
                <a:hlinkClick r:id="rId5"/>
              </a:rPr>
              <a:t>plans</a:t>
            </a:r>
            <a:r>
              <a:rPr lang="nl-NL" dirty="0">
                <a:solidFill>
                  <a:srgbClr val="0070C0"/>
                </a:solidFill>
                <a:hlinkClick r:id="rId5"/>
              </a:rPr>
              <a:t> </a:t>
            </a:r>
            <a:r>
              <a:rPr lang="nl-NL" dirty="0" err="1">
                <a:solidFill>
                  <a:srgbClr val="0070C0"/>
                </a:solidFill>
                <a:hlinkClick r:id="rId5"/>
              </a:rPr>
              <a:t>and</a:t>
            </a:r>
            <a:r>
              <a:rPr lang="nl-NL" dirty="0">
                <a:solidFill>
                  <a:srgbClr val="0070C0"/>
                </a:solidFill>
                <a:hlinkClick r:id="rId5"/>
              </a:rPr>
              <a:t> </a:t>
            </a:r>
            <a:r>
              <a:rPr lang="nl-NL" dirty="0" err="1">
                <a:solidFill>
                  <a:srgbClr val="0070C0"/>
                </a:solidFill>
                <a:hlinkClick r:id="rId5"/>
              </a:rPr>
              <a:t>description</a:t>
            </a:r>
            <a:r>
              <a:rPr lang="nl-NL" dirty="0">
                <a:solidFill>
                  <a:srgbClr val="0070C0"/>
                </a:solidFill>
                <a:hlinkClick r:id="rId5"/>
              </a:rPr>
              <a:t> of </a:t>
            </a:r>
            <a:r>
              <a:rPr lang="nl-NL" dirty="0" err="1">
                <a:solidFill>
                  <a:srgbClr val="0070C0"/>
                </a:solidFill>
                <a:hlinkClick r:id="rId5"/>
              </a:rPr>
              <a:t>measures</a:t>
            </a:r>
            <a:endParaRPr lang="nl-NL" dirty="0">
              <a:solidFill>
                <a:srgbClr val="0070C0"/>
              </a:solidFill>
            </a:endParaRPr>
          </a:p>
          <a:p>
            <a:pPr lvl="1"/>
            <a:r>
              <a:rPr lang="nl-NL" dirty="0" err="1">
                <a:solidFill>
                  <a:srgbClr val="0070C0"/>
                </a:solidFill>
                <a:hlinkClick r:id="rId6"/>
              </a:rPr>
              <a:t>Proposal</a:t>
            </a:r>
            <a:r>
              <a:rPr lang="nl-NL" dirty="0">
                <a:solidFill>
                  <a:srgbClr val="0070C0"/>
                </a:solidFill>
                <a:hlinkClick r:id="rId6"/>
              </a:rPr>
              <a:t> </a:t>
            </a:r>
            <a:r>
              <a:rPr lang="nl-NL" dirty="0" err="1">
                <a:solidFill>
                  <a:srgbClr val="0070C0"/>
                </a:solidFill>
                <a:hlinkClick r:id="rId6"/>
              </a:rPr>
              <a:t>submission</a:t>
            </a:r>
            <a:r>
              <a:rPr lang="nl-NL" dirty="0">
                <a:solidFill>
                  <a:srgbClr val="0070C0"/>
                </a:solidFill>
                <a:hlinkClick r:id="rId6"/>
              </a:rPr>
              <a:t> form </a:t>
            </a:r>
            <a:r>
              <a:rPr lang="nl-NL" dirty="0" err="1">
                <a:solidFill>
                  <a:srgbClr val="0070C0"/>
                </a:solidFill>
                <a:hlinkClick r:id="rId6"/>
              </a:rPr>
              <a:t>with</a:t>
            </a:r>
            <a:r>
              <a:rPr lang="nl-NL" dirty="0">
                <a:solidFill>
                  <a:srgbClr val="0070C0"/>
                </a:solidFill>
                <a:hlinkClick r:id="rId6"/>
              </a:rPr>
              <a:t> </a:t>
            </a:r>
            <a:r>
              <a:rPr lang="nl-NL" dirty="0" err="1">
                <a:solidFill>
                  <a:srgbClr val="0070C0"/>
                </a:solidFill>
                <a:hlinkClick r:id="rId6"/>
              </a:rPr>
              <a:t>guidelines</a:t>
            </a:r>
            <a:r>
              <a:rPr lang="nl-NL" dirty="0">
                <a:solidFill>
                  <a:srgbClr val="0070C0"/>
                </a:solidFill>
                <a:hlinkClick r:id="rId6"/>
              </a:rPr>
              <a:t> </a:t>
            </a:r>
            <a:endParaRPr lang="nl-NL" dirty="0">
              <a:solidFill>
                <a:srgbClr val="0070C0"/>
              </a:solidFill>
            </a:endParaRPr>
          </a:p>
          <a:p>
            <a:pPr lvl="1"/>
            <a:r>
              <a:rPr lang="nl-NL" dirty="0">
                <a:solidFill>
                  <a:srgbClr val="0070C0"/>
                </a:solidFill>
                <a:hlinkClick r:id="rId7"/>
              </a:rPr>
              <a:t>These slides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433</Words>
  <Application>Microsoft Office PowerPoint</Application>
  <PresentationFormat>Widescreen</PresentationFormat>
  <Paragraphs>90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Quality Agreements</vt:lpstr>
      <vt:lpstr>Yearly QA budget</vt:lpstr>
      <vt:lpstr>PowerPoint Presentation</vt:lpstr>
      <vt:lpstr>Example Tranche 1 measure at EEMCS</vt:lpstr>
      <vt:lpstr>PowerPoint Presentation</vt:lpstr>
      <vt:lpstr>Proposal submission form</vt:lpstr>
      <vt:lpstr>PowerPoint Presentation</vt:lpstr>
      <vt:lpstr>Main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Rensink, Arend (UT-EEMCS)</dc:creator>
  <cp:lastModifiedBy>Rensink, Arend (UT-EEMCS)</cp:lastModifiedBy>
  <cp:revision>8</cp:revision>
  <dcterms:created xsi:type="dcterms:W3CDTF">2022-01-27T17:23:36Z</dcterms:created>
  <dcterms:modified xsi:type="dcterms:W3CDTF">2022-02-04T16:25:56Z</dcterms:modified>
</cp:coreProperties>
</file>