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8" r:id="rId4"/>
    <p:sldMasterId id="2147483932" r:id="rId5"/>
    <p:sldMasterId id="2147483988" r:id="rId6"/>
    <p:sldMasterId id="2147483980" r:id="rId7"/>
    <p:sldMasterId id="2147483984" r:id="rId8"/>
    <p:sldMasterId id="2147483940" r:id="rId9"/>
    <p:sldMasterId id="2147484010" r:id="rId10"/>
    <p:sldMasterId id="2147483948" r:id="rId11"/>
    <p:sldMasterId id="2147483967" r:id="rId12"/>
  </p:sldMasterIdLst>
  <p:notesMasterIdLst>
    <p:notesMasterId r:id="rId27"/>
  </p:notesMasterIdLst>
  <p:handoutMasterIdLst>
    <p:handoutMasterId r:id="rId28"/>
  </p:handoutMasterIdLst>
  <p:sldIdLst>
    <p:sldId id="258" r:id="rId13"/>
    <p:sldId id="259" r:id="rId14"/>
    <p:sldId id="263" r:id="rId15"/>
    <p:sldId id="261" r:id="rId16"/>
    <p:sldId id="262" r:id="rId17"/>
    <p:sldId id="265" r:id="rId18"/>
    <p:sldId id="264" r:id="rId19"/>
    <p:sldId id="267" r:id="rId20"/>
    <p:sldId id="266" r:id="rId21"/>
    <p:sldId id="268" r:id="rId22"/>
    <p:sldId id="269" r:id="rId23"/>
    <p:sldId id="270" r:id="rId24"/>
    <p:sldId id="271" r:id="rId25"/>
    <p:sldId id="27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9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40"/>
    <p:restoredTop sz="52111" autoAdjust="0"/>
  </p:normalViewPr>
  <p:slideViewPr>
    <p:cSldViewPr snapToGrid="0" snapToObjects="1">
      <p:cViewPr varScale="1">
        <p:scale>
          <a:sx n="44" d="100"/>
          <a:sy n="44" d="100"/>
        </p:scale>
        <p:origin x="247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97" d="100"/>
          <a:sy n="197" d="100"/>
        </p:scale>
        <p:origin x="23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01BE56-1E91-6446-BB37-70A906C6EF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03CFE5-CFB5-AC4B-B88B-1D953B4D90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C1FF6-1F9C-A04D-BC2F-BA79939F8A67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205199-A0AF-4D47-A407-75BB264A35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9E8BBE-35C2-F248-BE41-AC409C19DA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06A49-4FCA-314D-A6DA-EC7CC1C3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49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196D9-2286-0F4F-B943-33A3EEA2528D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24262-D47C-D444-8DFB-457E9BF50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92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27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2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60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63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80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68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13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90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11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75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7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79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30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72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FA728384-E984-F446-A49C-FBBB97E0742D}" type="datetime3">
              <a:rPr lang="en-US" smtClean="0"/>
              <a:t>31 March 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7" y="347663"/>
            <a:ext cx="5145157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44F889-6CB5-BD43-B19A-F35F370828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241850">
            <a:off x="5966239" y="-3055937"/>
            <a:ext cx="7594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0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D4B685-9FED-F545-8AA3-7D67B884E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6F986-96E2-164C-A4A4-BCDB45FCE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41E5C2C-50FF-634E-807B-2A6B4C766B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AC4FDA1-EAD9-0143-BBE7-C3C2B96C90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</p:spTree>
    <p:extLst>
      <p:ext uri="{BB962C8B-B14F-4D97-AF65-F5344CB8AC3E}">
        <p14:creationId xmlns:p14="http://schemas.microsoft.com/office/powerpoint/2010/main" val="9131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9757D-25E3-9D4C-89B0-ABC83FC546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421DEC-2CA7-C94A-833C-25A48605A7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847639B-FEE4-434B-885D-AB2ED1BE4E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591F65F-2F42-D743-9B78-58BBBB597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903720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13576" y="6144654"/>
            <a:ext cx="441770" cy="441813"/>
          </a:xfrm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81BDAF-9E21-554F-B1E0-988F5E0C46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997D815-DD56-B94F-A323-DFB05DD20B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D60B78A-3EB3-2E4C-A4F1-5262378EA0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17A219-89BE-B349-BB47-80A70966D6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7999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746069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6F986-96E2-164C-A4A4-BCDB45FCE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41E5C2C-50FF-634E-807B-2A6B4C766B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AC4FDA1-EAD9-0143-BBE7-C3C2B96C90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F39A05-DD33-2447-9C8B-CCC34B471B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484739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421DEC-2CA7-C94A-833C-25A48605A7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847639B-FEE4-434B-885D-AB2ED1BE4E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591F65F-2F42-D743-9B78-58BBBB597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1F51AA-B0FC-624F-B2A3-94744116F5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22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81BDAF-9E21-554F-B1E0-988F5E0C46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997D815-DD56-B94F-A323-DFB05DD20B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D60B78A-3EB3-2E4C-A4F1-5262378EA0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49489D-A1EF-D245-8C9C-0E9C8A6AA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3253447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579792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835358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159178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28077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B46EEF56-242D-4244-B1A5-94B892795E2B}" type="datetime3">
              <a:rPr lang="en-US" smtClean="0"/>
              <a:t>31 March 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rgbClr val="049DC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rgbClr val="079CC5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8" y="347663"/>
            <a:ext cx="7470914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3B795-1F91-E045-91A7-ABD6E806B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729498">
            <a:off x="8433352" y="-2286867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96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676730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620684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92997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641582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599111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1116886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527469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866650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4181263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45842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448D0C12-8DE7-6F48-AD95-D9425B479BDD}" type="datetime3">
              <a:rPr lang="en-US" smtClean="0"/>
              <a:t>31 March 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accent6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7" y="347663"/>
            <a:ext cx="7500731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E68D8-70A6-7246-8BE1-4483AA758C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58674">
            <a:off x="7869330" y="-3081337"/>
            <a:ext cx="50060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41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3977025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4261058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739923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639905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6309108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40021296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174017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7374459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938098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12371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D4B685-9FED-F545-8AA3-7D67B884E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36731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23636931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8506769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2763048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531341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928950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42941180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6792695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rgbClr val="469BC0"/>
          </a:solidFill>
        </p:spPr>
        <p:txBody>
          <a:bodyPr/>
          <a:lstStyle>
            <a:lvl1pPr marL="0" indent="0">
              <a:buNone/>
              <a:defRPr baseline="0">
                <a:solidFill>
                  <a:srgbClr val="469BC0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7861099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4459496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F3F23-5EA4-4041-99C8-3ECD4DD1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077" y="365125"/>
            <a:ext cx="7901609" cy="1325563"/>
          </a:xfrm>
          <a:prstGeom prst="rect">
            <a:avLst/>
          </a:prstGeom>
        </p:spPr>
        <p:txBody>
          <a:bodyPr/>
          <a:lstStyle>
            <a:lvl1pPr algn="l"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FB694-4AA3-E942-83A3-36D1E5170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076" y="1825625"/>
            <a:ext cx="7901609" cy="39987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8B343-CAD8-014A-B0EF-EC1881EC8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5F4286-FA17-2C44-826D-6C9B300F23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7465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9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9757D-25E3-9D4C-89B0-ABC83FC546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7155153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735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6255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0061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D9DF8-7021-F24D-9D64-422EE6E8E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CA6620-024F-F148-AF77-E48DFCE4A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429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408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864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111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10515600" cy="3382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073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8D731-8FA9-0E45-B31F-157BED3BC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00882" y="1347304"/>
            <a:ext cx="7594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444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99673-6FF4-7541-A582-49C16510D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943939">
            <a:off x="-2927110" y="816278"/>
            <a:ext cx="5006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7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17A219-89BE-B349-BB47-80A70966D6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7999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6477087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94676-B8AB-AB45-A75E-D070975EC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2428">
            <a:off x="-1883465" y="1131956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0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987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071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854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9292844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rgbClr val="469BC0"/>
          </a:solidFill>
        </p:spPr>
        <p:txBody>
          <a:bodyPr/>
          <a:lstStyle>
            <a:lvl1pPr marL="0" indent="0">
              <a:buNone/>
              <a:defRPr baseline="0">
                <a:solidFill>
                  <a:srgbClr val="469BC0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899356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6886987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F3F23-5EA4-4041-99C8-3ECD4DD1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077" y="365125"/>
            <a:ext cx="7901609" cy="1325563"/>
          </a:xfrm>
          <a:prstGeom prst="rect">
            <a:avLst/>
          </a:prstGeom>
        </p:spPr>
        <p:txBody>
          <a:bodyPr/>
          <a:lstStyle>
            <a:lvl1pPr algn="l"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FB694-4AA3-E942-83A3-36D1E5170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076" y="1825625"/>
            <a:ext cx="7901609" cy="399870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8B343-CAD8-014A-B0EF-EC1881EC8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5F4286-FA17-2C44-826D-6C9B300F23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7465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55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0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2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8A259F-F77C-CD45-ADDA-0D9422544E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3435048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721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D9DF8-7021-F24D-9D64-422EE6E8E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CA6620-024F-F148-AF77-E48DFCE4A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498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6911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546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2913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15600" cy="3382977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008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8D731-8FA9-0E45-B31F-157BED3BC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00882" y="1347304"/>
            <a:ext cx="7594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709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99673-6FF4-7541-A582-49C16510D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943939">
            <a:off x="-2927110" y="816278"/>
            <a:ext cx="50060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062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94676-B8AB-AB45-A75E-D070975EC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2428">
            <a:off x="-1883465" y="1131956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838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1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007E1-F11B-744B-B3D7-950234A31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13617573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05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6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FEDF2C-C0B6-1B4F-BB78-72D2EA1169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8780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8661" y="6356350"/>
            <a:ext cx="2365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8E469526-6E45-7F42-9A5B-A968FB10F2EF}" type="datetime3">
              <a:rPr lang="en-US" smtClean="0"/>
              <a:pPr/>
              <a:t>31 March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15409" y="6356350"/>
            <a:ext cx="63709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2130" y="6356350"/>
            <a:ext cx="844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59D79D20-9926-6947-91A9-E826DAB4C4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310C1B-65DB-2343-8AA3-FE42BB8807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32205" y="1500167"/>
            <a:ext cx="5527589" cy="275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6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7" y="-3948719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22845" y="5951413"/>
            <a:ext cx="1660433" cy="8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1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A83C4E7C-85E8-C546-AFA4-9DEF64C257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38472" y="-3939482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D38910-B416-8247-A854-5A62E31E7A7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22845" y="5951413"/>
            <a:ext cx="1660433" cy="8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5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7" y="-3948719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357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4555" y="5951413"/>
            <a:ext cx="1660433" cy="82829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2C1AB5-3A56-FC40-9039-7F559F192A9B}"/>
              </a:ext>
            </a:extLst>
          </p:cNvPr>
          <p:cNvCxnSpPr>
            <a:cxnSpLocks/>
          </p:cNvCxnSpPr>
          <p:nvPr userDrawn="1"/>
        </p:nvCxnSpPr>
        <p:spPr>
          <a:xfrm>
            <a:off x="2544988" y="6144654"/>
            <a:ext cx="0" cy="4418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71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38472" y="-3939482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357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4555" y="5951413"/>
            <a:ext cx="1660433" cy="82829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2C1AB5-3A56-FC40-9039-7F559F192A9B}"/>
              </a:ext>
            </a:extLst>
          </p:cNvPr>
          <p:cNvCxnSpPr>
            <a:cxnSpLocks/>
          </p:cNvCxnSpPr>
          <p:nvPr userDrawn="1"/>
        </p:nvCxnSpPr>
        <p:spPr>
          <a:xfrm>
            <a:off x="2544988" y="6144654"/>
            <a:ext cx="0" cy="4418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93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6" y="-3531276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322845" y="5951413"/>
            <a:ext cx="1660433" cy="8282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5A558B-91BD-CD4E-869E-A90063D9ED3B}"/>
              </a:ext>
            </a:extLst>
          </p:cNvPr>
          <p:cNvSpPr txBox="1"/>
          <p:nvPr userDrawn="1"/>
        </p:nvSpPr>
        <p:spPr>
          <a:xfrm>
            <a:off x="674915" y="508706"/>
            <a:ext cx="10613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Arial Narrow" panose="020B0606020202030204" pitchFamily="34" charset="0"/>
              </a:rPr>
              <a:t>IN THIS PRESENTATION:</a:t>
            </a:r>
          </a:p>
        </p:txBody>
      </p:sp>
    </p:spTree>
    <p:extLst>
      <p:ext uri="{BB962C8B-B14F-4D97-AF65-F5344CB8AC3E}">
        <p14:creationId xmlns:p14="http://schemas.microsoft.com/office/powerpoint/2010/main" val="214423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6" r:id="rId2"/>
    <p:sldLayoutId id="2147483941" r:id="rId3"/>
    <p:sldLayoutId id="2147483998" r:id="rId4"/>
    <p:sldLayoutId id="2147483999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00" r:id="rId11"/>
    <p:sldLayoutId id="2147484001" r:id="rId12"/>
    <p:sldLayoutId id="2147483943" r:id="rId13"/>
    <p:sldLayoutId id="2147484003" r:id="rId14"/>
    <p:sldLayoutId id="2147484004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6" y="-3531276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5A558B-91BD-CD4E-869E-A90063D9ED3B}"/>
              </a:ext>
            </a:extLst>
          </p:cNvPr>
          <p:cNvSpPr txBox="1"/>
          <p:nvPr userDrawn="1"/>
        </p:nvSpPr>
        <p:spPr>
          <a:xfrm>
            <a:off x="674915" y="508706"/>
            <a:ext cx="10613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Narrow" panose="020B0606020202030204" pitchFamily="34" charset="0"/>
              </a:rPr>
              <a:t>IN THIS PRESENTATION: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F6086C-BC35-BD4D-81A5-01F0120211C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322845" y="5951413"/>
            <a:ext cx="1660433" cy="8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5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322845" y="5951413"/>
            <a:ext cx="1660433" cy="8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0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62" r:id="rId2"/>
    <p:sldLayoutId id="2147483961" r:id="rId3"/>
    <p:sldLayoutId id="2147483951" r:id="rId4"/>
    <p:sldLayoutId id="2147483953" r:id="rId5"/>
    <p:sldLayoutId id="2147483963" r:id="rId6"/>
    <p:sldLayoutId id="2147483964" r:id="rId7"/>
    <p:sldLayoutId id="2147483954" r:id="rId8"/>
    <p:sldLayoutId id="2147484026" r:id="rId9"/>
    <p:sldLayoutId id="2147484027" r:id="rId10"/>
    <p:sldLayoutId id="2147484028" r:id="rId11"/>
    <p:sldLayoutId id="2147484029" r:id="rId12"/>
    <p:sldLayoutId id="2147483955" r:id="rId13"/>
    <p:sldLayoutId id="2147483966" r:id="rId14"/>
    <p:sldLayoutId id="2147483965" r:id="rId15"/>
    <p:sldLayoutId id="2147483956" r:id="rId16"/>
    <p:sldLayoutId id="2147483992" r:id="rId17"/>
    <p:sldLayoutId id="2147483993" r:id="rId18"/>
  </p:sldLayoutIdLst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322845" y="5951413"/>
            <a:ext cx="1660433" cy="8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8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4030" r:id="rId9"/>
    <p:sldLayoutId id="2147484031" r:id="rId10"/>
    <p:sldLayoutId id="2147484032" r:id="rId11"/>
    <p:sldLayoutId id="2147484033" r:id="rId12"/>
    <p:sldLayoutId id="2147483976" r:id="rId13"/>
    <p:sldLayoutId id="2147483978" r:id="rId14"/>
    <p:sldLayoutId id="2147483977" r:id="rId15"/>
    <p:sldLayoutId id="2147483979" r:id="rId16"/>
    <p:sldLayoutId id="2147483994" r:id="rId17"/>
    <p:sldLayoutId id="2147483995" r:id="rId18"/>
  </p:sldLayoutIdLst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wente.nl/en/service-portal/research-support/research-support-topics/it-facilities-for-research/preserving-data-at-the-ut-areda/preserving-data-at-the-ut-ared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hyperlink" Target="https://data.4tu.nl/info/fileadmin/user_upload/Documenten/preffered_file_formats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utwente.nl/test/ris/docs/qrc-datasets2021-areda.pdf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643FFD-1025-4A45-B642-EEF502AD86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A8A1710-BE8F-4140-9957-591402E2C87F}"/>
              </a:ext>
            </a:extLst>
          </p:cNvPr>
          <p:cNvSpPr txBox="1"/>
          <p:nvPr/>
        </p:nvSpPr>
        <p:spPr>
          <a:xfrm>
            <a:off x="606465" y="2356061"/>
            <a:ext cx="812865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</a:rPr>
              <a:t>HOW TO ARCHIVE YOUR DATA IN 4 STEPS</a:t>
            </a:r>
            <a:br>
              <a:rPr lang="en-US" sz="3200" dirty="0">
                <a:latin typeface="Arial Narrow" panose="020B0606020202030204" pitchFamily="34" charset="0"/>
              </a:rPr>
            </a:br>
            <a:br>
              <a:rPr lang="en-US" sz="3200" dirty="0">
                <a:latin typeface="Arial Narrow" panose="020B0606020202030204" pitchFamily="34" charset="0"/>
              </a:rPr>
            </a:br>
            <a:r>
              <a:rPr lang="en-US" sz="3200" dirty="0">
                <a:latin typeface="Arial Narrow" panose="020B0606020202030204" pitchFamily="34" charset="0"/>
              </a:rPr>
              <a:t>Iris Schutte</a:t>
            </a:r>
          </a:p>
          <a:p>
            <a:pPr algn="ctr"/>
            <a:r>
              <a:rPr lang="en-US" sz="3200" dirty="0">
                <a:latin typeface="Arial Narrow" panose="020B0606020202030204" pitchFamily="34" charset="0"/>
              </a:rPr>
              <a:t>Data steward S&amp;T(TNW) &amp; ET</a:t>
            </a:r>
          </a:p>
          <a:p>
            <a:pPr algn="ctr"/>
            <a:r>
              <a:rPr lang="en-US" sz="3200" dirty="0">
                <a:latin typeface="Arial Narrow" panose="020B0606020202030204" pitchFamily="34" charset="0"/>
              </a:rPr>
              <a:t>I.Schutte@utwente.nl</a:t>
            </a:r>
          </a:p>
        </p:txBody>
      </p:sp>
    </p:spTree>
    <p:extLst>
      <p:ext uri="{BB962C8B-B14F-4D97-AF65-F5344CB8AC3E}">
        <p14:creationId xmlns:p14="http://schemas.microsoft.com/office/powerpoint/2010/main" val="334072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643FFD-1025-4A45-B642-EEF502AD86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86D83B-F5E2-6149-B7DD-0F6F1BA75908}" type="slidenum">
              <a:rPr kumimoji="0" lang="en-US" sz="1100" b="1" i="0" u="none" strike="noStrike" kern="1200" cap="all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4020202020204" pitchFamily="34" charset="0"/>
              <a:ea typeface="+mn-ea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8F1BFFA-FE02-4014-8031-1AD568E16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009" y="5943256"/>
            <a:ext cx="1613899" cy="844607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91D86F73-E224-411B-BA4A-9A95E7351865}"/>
              </a:ext>
            </a:extLst>
          </p:cNvPr>
          <p:cNvSpPr txBox="1"/>
          <p:nvPr/>
        </p:nvSpPr>
        <p:spPr>
          <a:xfrm>
            <a:off x="8922148" y="252970"/>
            <a:ext cx="10613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3. ADDING METADATA IN PURE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BCCA072-B686-439D-89F8-48AE83291142}"/>
              </a:ext>
            </a:extLst>
          </p:cNvPr>
          <p:cNvSpPr txBox="1"/>
          <p:nvPr/>
        </p:nvSpPr>
        <p:spPr>
          <a:xfrm>
            <a:off x="687324" y="732251"/>
            <a:ext cx="113141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METADATA DEFINE THE </a:t>
            </a:r>
            <a:r>
              <a:rPr lang="en-US" u="sng" dirty="0">
                <a:latin typeface="Arial Narrow" panose="020B0606020202030204" pitchFamily="34" charset="0"/>
              </a:rPr>
              <a:t>CHARACTERISTICS</a:t>
            </a:r>
            <a:r>
              <a:rPr lang="en-US" dirty="0">
                <a:latin typeface="Arial Narrow" panose="020B0606020202030204" pitchFamily="34" charset="0"/>
              </a:rPr>
              <a:t> OF THE DATASET – MAKE DATA </a:t>
            </a:r>
            <a:r>
              <a:rPr lang="en-US" u="sng" dirty="0">
                <a:latin typeface="Arial Narrow" panose="020B0606020202030204" pitchFamily="34" charset="0"/>
              </a:rPr>
              <a:t>FINDABLE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u="sng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METADATA FIELDS IN PURE: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5CE2FC6-7F59-4467-BC27-BCF8540A2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4" y="1815711"/>
            <a:ext cx="3014870" cy="185592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3003D818-7EE7-464D-9D73-5F424C226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097" y="1918334"/>
            <a:ext cx="4294711" cy="175330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B0022C23-1C4C-419B-B46D-3FCEEBFAF1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0016" y="960589"/>
            <a:ext cx="2773685" cy="4982667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F306EA6A-CFF0-4448-BEEF-340007A951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324" y="3825103"/>
            <a:ext cx="2758968" cy="2711125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8B190D24-6641-4A2C-A86C-5008AD40F60D}"/>
              </a:ext>
            </a:extLst>
          </p:cNvPr>
          <p:cNvSpPr txBox="1"/>
          <p:nvPr/>
        </p:nvSpPr>
        <p:spPr>
          <a:xfrm>
            <a:off x="4094778" y="4627745"/>
            <a:ext cx="11314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METADATA ALSO DEFINE WHO HAS ACCESS</a:t>
            </a: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451FE7D2-ECBA-4DCA-A4CA-A4BE771AE15C}"/>
              </a:ext>
            </a:extLst>
          </p:cNvPr>
          <p:cNvCxnSpPr/>
          <p:nvPr/>
        </p:nvCxnSpPr>
        <p:spPr>
          <a:xfrm flipH="1">
            <a:off x="2667000" y="4879199"/>
            <a:ext cx="1035194" cy="1178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019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643FFD-1025-4A45-B642-EEF502AD86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86D83B-F5E2-6149-B7DD-0F6F1BA75908}" type="slidenum">
              <a:rPr kumimoji="0" lang="en-US" sz="1100" b="1" i="0" u="none" strike="noStrike" kern="1200" cap="all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4020202020204" pitchFamily="34" charset="0"/>
              <a:ea typeface="+mn-ea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8F1BFFA-FE02-4014-8031-1AD568E16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009" y="5943256"/>
            <a:ext cx="1613899" cy="844607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91D86F73-E224-411B-BA4A-9A95E7351865}"/>
              </a:ext>
            </a:extLst>
          </p:cNvPr>
          <p:cNvSpPr txBox="1"/>
          <p:nvPr/>
        </p:nvSpPr>
        <p:spPr>
          <a:xfrm>
            <a:off x="8922148" y="252970"/>
            <a:ext cx="10613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3. ADDING METADATA IN PURE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3F5DC55-52A3-4EB1-B996-5EADD4263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92" y="717055"/>
            <a:ext cx="4671652" cy="522620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AD02AED-457F-47D8-A7CF-6A09EA525A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9629" y="1688035"/>
            <a:ext cx="4005037" cy="1740965"/>
          </a:xfrm>
          <a:prstGeom prst="rect">
            <a:avLst/>
          </a:prstGeom>
        </p:spPr>
      </p:pic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0A23E2FB-41FC-4531-8D28-749FCB3FE353}"/>
              </a:ext>
            </a:extLst>
          </p:cNvPr>
          <p:cNvCxnSpPr/>
          <p:nvPr/>
        </p:nvCxnSpPr>
        <p:spPr>
          <a:xfrm>
            <a:off x="2628900" y="1571625"/>
            <a:ext cx="3552825" cy="5524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al 8">
            <a:extLst>
              <a:ext uri="{FF2B5EF4-FFF2-40B4-BE49-F238E27FC236}">
                <a16:creationId xmlns:a16="http://schemas.microsoft.com/office/drawing/2014/main" id="{AEA0DA96-0A02-4808-ABC6-3FA1CA159D5C}"/>
              </a:ext>
            </a:extLst>
          </p:cNvPr>
          <p:cNvSpPr/>
          <p:nvPr/>
        </p:nvSpPr>
        <p:spPr>
          <a:xfrm>
            <a:off x="715292" y="2219325"/>
            <a:ext cx="1893741" cy="10075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2320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643FFD-1025-4A45-B642-EEF502AD86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86D83B-F5E2-6149-B7DD-0F6F1BA75908}" type="slidenum">
              <a:rPr kumimoji="0" lang="en-US" sz="1100" b="1" i="0" u="none" strike="noStrike" kern="1200" cap="all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4020202020204" pitchFamily="34" charset="0"/>
              <a:ea typeface="+mn-ea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94F1CA5D-1C9A-4F26-B15E-28EDC76ADF80}"/>
              </a:ext>
            </a:extLst>
          </p:cNvPr>
          <p:cNvSpPr txBox="1"/>
          <p:nvPr/>
        </p:nvSpPr>
        <p:spPr>
          <a:xfrm>
            <a:off x="789214" y="2776568"/>
            <a:ext cx="106135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4. REVIEW BY THE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  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DATASTEWARD &amp;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  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FINAL CHECK</a:t>
            </a:r>
          </a:p>
        </p:txBody>
      </p:sp>
    </p:spTree>
    <p:extLst>
      <p:ext uri="{BB962C8B-B14F-4D97-AF65-F5344CB8AC3E}">
        <p14:creationId xmlns:p14="http://schemas.microsoft.com/office/powerpoint/2010/main" val="3034452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643FFD-1025-4A45-B642-EEF502AD86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86D83B-F5E2-6149-B7DD-0F6F1BA75908}" type="slidenum">
              <a:rPr kumimoji="0" lang="en-US" sz="1100" b="1" i="0" u="none" strike="noStrike" kern="1200" cap="all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4020202020204" pitchFamily="34" charset="0"/>
              <a:ea typeface="+mn-ea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8F1BFFA-FE02-4014-8031-1AD568E16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009" y="5943256"/>
            <a:ext cx="1613899" cy="844607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91D86F73-E224-411B-BA4A-9A95E7351865}"/>
              </a:ext>
            </a:extLst>
          </p:cNvPr>
          <p:cNvSpPr txBox="1"/>
          <p:nvPr/>
        </p:nvSpPr>
        <p:spPr>
          <a:xfrm>
            <a:off x="8922148" y="252970"/>
            <a:ext cx="10613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4. REVIEW BY THE DATASTEWARD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    &amp; FINAL CHECK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C23230B-6537-45B9-8D42-FE307760E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196" y="455738"/>
            <a:ext cx="5388251" cy="624088"/>
          </a:xfrm>
          <a:prstGeom prst="rect">
            <a:avLst/>
          </a:prstGeom>
        </p:spPr>
      </p:pic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EBE9066C-F229-40B5-BA35-7BA3609C8AE6}"/>
              </a:ext>
            </a:extLst>
          </p:cNvPr>
          <p:cNvCxnSpPr>
            <a:cxnSpLocks/>
          </p:cNvCxnSpPr>
          <p:nvPr/>
        </p:nvCxnSpPr>
        <p:spPr>
          <a:xfrm>
            <a:off x="3960304" y="1162812"/>
            <a:ext cx="0" cy="7517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9BAA4956-460C-4AF5-97E0-8EFCF8819688}"/>
              </a:ext>
            </a:extLst>
          </p:cNvPr>
          <p:cNvSpPr txBox="1"/>
          <p:nvPr/>
        </p:nvSpPr>
        <p:spPr>
          <a:xfrm>
            <a:off x="2615754" y="1275332"/>
            <a:ext cx="348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METADATA    FIELDS</a:t>
            </a:r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AA16F8FE-D09F-4E31-AC26-E733EB360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885" y="1926208"/>
            <a:ext cx="4362090" cy="785176"/>
          </a:xfrm>
          <a:prstGeom prst="rect">
            <a:avLst/>
          </a:prstGeom>
        </p:spPr>
      </p:pic>
      <p:sp>
        <p:nvSpPr>
          <p:cNvPr id="16" name="Ovaal 15">
            <a:extLst>
              <a:ext uri="{FF2B5EF4-FFF2-40B4-BE49-F238E27FC236}">
                <a16:creationId xmlns:a16="http://schemas.microsoft.com/office/drawing/2014/main" id="{EA5BC106-88A4-4A16-ADF9-0CBE2393DF04}"/>
              </a:ext>
            </a:extLst>
          </p:cNvPr>
          <p:cNvSpPr/>
          <p:nvPr/>
        </p:nvSpPr>
        <p:spPr>
          <a:xfrm>
            <a:off x="5149130" y="2104660"/>
            <a:ext cx="1337396" cy="6953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9C1B681-C10B-4541-8887-2AD9ABCF333E}"/>
              </a:ext>
            </a:extLst>
          </p:cNvPr>
          <p:cNvSpPr txBox="1"/>
          <p:nvPr/>
        </p:nvSpPr>
        <p:spPr>
          <a:xfrm>
            <a:off x="1000479" y="3189623"/>
            <a:ext cx="849001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AFTER </a:t>
            </a:r>
            <a:r>
              <a:rPr lang="en-US" u="sng" dirty="0"/>
              <a:t>SAVING METADATA</a:t>
            </a:r>
            <a:r>
              <a:rPr lang="en-US" dirty="0"/>
              <a:t> IN PURE DATA STEWARD WILL BE AUTOMATICALLY NOTIFIED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u="sng" dirty="0"/>
              <a:t>CHECK</a:t>
            </a:r>
            <a:r>
              <a:rPr lang="en-US" dirty="0"/>
              <a:t> BY DATASTEWARD: METADATA FIELDS OKAY? README FILE PRESENT?, DATA IN THE INTAKE BUCKET?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EVERYTHING OKAY?: DATA STEWARD </a:t>
            </a:r>
            <a:r>
              <a:rPr lang="en-US" u="sng" dirty="0"/>
              <a:t>MOVES</a:t>
            </a:r>
            <a:r>
              <a:rPr lang="en-US" dirty="0"/>
              <a:t> DATA TO FINAL GROUP BUCKET &amp; CREATES PERSISTENT LINK TO DATA IN PURE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DATA STEWARD CONTACTS RESEARCHER &amp; RESEARCHER CAN CHECK THE DATA PACKAGE VIA LINK IN PURE</a:t>
            </a:r>
          </a:p>
        </p:txBody>
      </p:sp>
    </p:spTree>
    <p:extLst>
      <p:ext uri="{BB962C8B-B14F-4D97-AF65-F5344CB8AC3E}">
        <p14:creationId xmlns:p14="http://schemas.microsoft.com/office/powerpoint/2010/main" val="1124881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643FFD-1025-4A45-B642-EEF502AD86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86D83B-F5E2-6149-B7DD-0F6F1BA75908}" type="slidenum">
              <a:rPr kumimoji="0" lang="en-US" sz="1100" b="1" i="0" u="none" strike="noStrike" kern="1200" cap="all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4020202020204" pitchFamily="34" charset="0"/>
              <a:ea typeface="+mn-ea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94F1CA5D-1C9A-4F26-B15E-28EDC76ADF80}"/>
              </a:ext>
            </a:extLst>
          </p:cNvPr>
          <p:cNvSpPr txBox="1"/>
          <p:nvPr/>
        </p:nvSpPr>
        <p:spPr>
          <a:xfrm>
            <a:off x="437521" y="1536174"/>
            <a:ext cx="1061357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000000"/>
                </a:solidFill>
                <a:latin typeface="Arial Narrow" panose="020B0606020202030204" pitchFamily="34" charset="0"/>
              </a:rPr>
              <a:t>QUESTIONS?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More info?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 Narrow" panose="020B0606020202030204" pitchFamily="34" charset="0"/>
              </a:rPr>
              <a:t>areda.utwente.nl (</a:t>
            </a:r>
            <a:r>
              <a:rPr lang="en-US" sz="32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areda</a:t>
            </a:r>
            <a:r>
              <a:rPr lang="en-US" sz="3200" dirty="0">
                <a:solidFill>
                  <a:srgbClr val="000000"/>
                </a:solidFill>
                <a:latin typeface="Arial Narrow" panose="020B0606020202030204" pitchFamily="34" charset="0"/>
              </a:rPr>
              <a:t> platform &amp; guide)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 Narrow" panose="020B0606020202030204" pitchFamily="34" charset="0"/>
                <a:hlinkClick r:id="rId3"/>
              </a:rPr>
              <a:t>Link</a:t>
            </a:r>
            <a:r>
              <a:rPr lang="en-US" sz="3200" dirty="0">
                <a:solidFill>
                  <a:srgbClr val="000000"/>
                </a:solidFill>
                <a:latin typeface="Arial Narrow" panose="020B0606020202030204" pitchFamily="34" charset="0"/>
              </a:rPr>
              <a:t> to: research support website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and/or ask the faculty data steward</a:t>
            </a:r>
          </a:p>
        </p:txBody>
      </p:sp>
    </p:spTree>
    <p:extLst>
      <p:ext uri="{BB962C8B-B14F-4D97-AF65-F5344CB8AC3E}">
        <p14:creationId xmlns:p14="http://schemas.microsoft.com/office/powerpoint/2010/main" val="341498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23BA923E-D47A-4A05-A880-87B7929F4E20}"/>
              </a:ext>
            </a:extLst>
          </p:cNvPr>
          <p:cNvSpPr txBox="1"/>
          <p:nvPr/>
        </p:nvSpPr>
        <p:spPr>
          <a:xfrm>
            <a:off x="674915" y="508706"/>
            <a:ext cx="10613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 Narrow" panose="020B0606020202030204" pitchFamily="34" charset="0"/>
              </a:rPr>
              <a:t>IN THIS PRESENTATION: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3F733F-A18E-4321-B23A-ED0BEFAE2CC0}"/>
              </a:ext>
            </a:extLst>
          </p:cNvPr>
          <p:cNvSpPr txBox="1"/>
          <p:nvPr/>
        </p:nvSpPr>
        <p:spPr>
          <a:xfrm>
            <a:off x="674915" y="2014652"/>
            <a:ext cx="7156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THE FOUR STEPS OF DATA ARCHIVING IN AREDA: </a:t>
            </a:r>
            <a:endParaRPr lang="nl-NL" sz="3600" dirty="0">
              <a:latin typeface="Arial Narrow" panose="020B0606020202030204" pitchFamily="34" charset="0"/>
            </a:endParaRPr>
          </a:p>
        </p:txBody>
      </p:sp>
      <p:sp>
        <p:nvSpPr>
          <p:cNvPr id="8" name="Flowchart: Process 3">
            <a:extLst>
              <a:ext uri="{FF2B5EF4-FFF2-40B4-BE49-F238E27FC236}">
                <a16:creationId xmlns:a16="http://schemas.microsoft.com/office/drawing/2014/main" id="{A6A7A1EE-DEC8-4FC4-88E1-4CFDD2CAEB41}"/>
              </a:ext>
            </a:extLst>
          </p:cNvPr>
          <p:cNvSpPr/>
          <p:nvPr/>
        </p:nvSpPr>
        <p:spPr>
          <a:xfrm>
            <a:off x="6945" y="4711757"/>
            <a:ext cx="12192001" cy="179064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l 4">
            <a:hlinkClick r:id="rId3" action="ppaction://hlinksldjump"/>
            <a:extLst>
              <a:ext uri="{FF2B5EF4-FFF2-40B4-BE49-F238E27FC236}">
                <a16:creationId xmlns:a16="http://schemas.microsoft.com/office/drawing/2014/main" id="{34FC59B0-DA99-4C87-9E9F-F076C6B96C9D}"/>
              </a:ext>
            </a:extLst>
          </p:cNvPr>
          <p:cNvSpPr/>
          <p:nvPr/>
        </p:nvSpPr>
        <p:spPr>
          <a:xfrm>
            <a:off x="948139" y="4372359"/>
            <a:ext cx="857859" cy="857859"/>
          </a:xfrm>
          <a:prstGeom prst="ellipse">
            <a:avLst/>
          </a:prstGeom>
          <a:solidFill>
            <a:schemeClr val="bg1"/>
          </a:solidFill>
          <a:ln w="187325">
            <a:solidFill>
              <a:srgbClr val="0079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l 11">
            <a:hlinkClick r:id="rId4" action="ppaction://hlinksldjump"/>
            <a:extLst>
              <a:ext uri="{FF2B5EF4-FFF2-40B4-BE49-F238E27FC236}">
                <a16:creationId xmlns:a16="http://schemas.microsoft.com/office/drawing/2014/main" id="{53DD23E8-1DF3-4C97-86B6-5F38F967D959}"/>
              </a:ext>
            </a:extLst>
          </p:cNvPr>
          <p:cNvSpPr/>
          <p:nvPr/>
        </p:nvSpPr>
        <p:spPr>
          <a:xfrm>
            <a:off x="3683248" y="4372359"/>
            <a:ext cx="857859" cy="857859"/>
          </a:xfrm>
          <a:prstGeom prst="ellipse">
            <a:avLst/>
          </a:prstGeom>
          <a:solidFill>
            <a:schemeClr val="bg1"/>
          </a:solidFill>
          <a:ln w="187325">
            <a:solidFill>
              <a:srgbClr val="52B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l 13">
            <a:hlinkClick r:id="rId5" action="ppaction://hlinksldjump"/>
            <a:extLst>
              <a:ext uri="{FF2B5EF4-FFF2-40B4-BE49-F238E27FC236}">
                <a16:creationId xmlns:a16="http://schemas.microsoft.com/office/drawing/2014/main" id="{064988B0-D8AF-4599-A1D9-91D9C2634794}"/>
              </a:ext>
            </a:extLst>
          </p:cNvPr>
          <p:cNvSpPr/>
          <p:nvPr/>
        </p:nvSpPr>
        <p:spPr>
          <a:xfrm>
            <a:off x="6297851" y="4372359"/>
            <a:ext cx="857859" cy="857859"/>
          </a:xfrm>
          <a:prstGeom prst="ellipse">
            <a:avLst/>
          </a:prstGeom>
          <a:solidFill>
            <a:schemeClr val="bg1"/>
          </a:solidFill>
          <a:ln w="187325">
            <a:solidFill>
              <a:srgbClr val="21B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l 15">
            <a:hlinkClick r:id="rId6" action="ppaction://hlinksldjump"/>
            <a:extLst>
              <a:ext uri="{FF2B5EF4-FFF2-40B4-BE49-F238E27FC236}">
                <a16:creationId xmlns:a16="http://schemas.microsoft.com/office/drawing/2014/main" id="{A47C0B91-7DF2-45F2-B007-F8ED797E04A3}"/>
              </a:ext>
            </a:extLst>
          </p:cNvPr>
          <p:cNvSpPr/>
          <p:nvPr/>
        </p:nvSpPr>
        <p:spPr>
          <a:xfrm>
            <a:off x="8955221" y="4372359"/>
            <a:ext cx="857859" cy="857859"/>
          </a:xfrm>
          <a:prstGeom prst="ellipse">
            <a:avLst/>
          </a:prstGeom>
          <a:solidFill>
            <a:schemeClr val="bg1"/>
          </a:solidFill>
          <a:ln w="187325">
            <a:solidFill>
              <a:srgbClr val="EF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27">
            <a:extLst>
              <a:ext uri="{FF2B5EF4-FFF2-40B4-BE49-F238E27FC236}">
                <a16:creationId xmlns:a16="http://schemas.microsoft.com/office/drawing/2014/main" id="{A9B8202C-1749-48B1-93F6-E8C3C3C35C48}"/>
              </a:ext>
            </a:extLst>
          </p:cNvPr>
          <p:cNvSpPr/>
          <p:nvPr/>
        </p:nvSpPr>
        <p:spPr>
          <a:xfrm>
            <a:off x="273862" y="5384390"/>
            <a:ext cx="2738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1. PREPARATION OF </a:t>
            </a:r>
          </a:p>
          <a:p>
            <a:r>
              <a:rPr lang="en-US" dirty="0">
                <a:latin typeface="Arial Narrow" panose="020B0606020202030204" pitchFamily="34" charset="0"/>
              </a:rPr>
              <a:t>    DATA &amp; DOCUMENTATION</a:t>
            </a: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E12C807C-D36B-46BF-9117-05D42417366B}"/>
              </a:ext>
            </a:extLst>
          </p:cNvPr>
          <p:cNvSpPr/>
          <p:nvPr/>
        </p:nvSpPr>
        <p:spPr>
          <a:xfrm>
            <a:off x="3166045" y="5384389"/>
            <a:ext cx="2410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2. UPLOADING DATASET</a:t>
            </a:r>
          </a:p>
          <a:p>
            <a:r>
              <a:rPr lang="en-US" dirty="0">
                <a:latin typeface="Arial Narrow" panose="020B0606020202030204" pitchFamily="34" charset="0"/>
              </a:rPr>
              <a:t>    TO AREDA</a:t>
            </a:r>
          </a:p>
        </p:txBody>
      </p:sp>
      <p:sp>
        <p:nvSpPr>
          <p:cNvPr id="15" name="Rectangle 29">
            <a:extLst>
              <a:ext uri="{FF2B5EF4-FFF2-40B4-BE49-F238E27FC236}">
                <a16:creationId xmlns:a16="http://schemas.microsoft.com/office/drawing/2014/main" id="{F693E1C3-3D5F-47BF-9B4D-A381CDAE7659}"/>
              </a:ext>
            </a:extLst>
          </p:cNvPr>
          <p:cNvSpPr/>
          <p:nvPr/>
        </p:nvSpPr>
        <p:spPr>
          <a:xfrm>
            <a:off x="5845147" y="5384388"/>
            <a:ext cx="2163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3. ADDING METADATA</a:t>
            </a:r>
          </a:p>
          <a:p>
            <a:r>
              <a:rPr lang="en-US" dirty="0">
                <a:latin typeface="Arial Narrow" panose="020B0606020202030204" pitchFamily="34" charset="0"/>
              </a:rPr>
              <a:t>    IN PURE</a:t>
            </a:r>
          </a:p>
        </p:txBody>
      </p:sp>
      <p:sp>
        <p:nvSpPr>
          <p:cNvPr id="16" name="Rectangle 30">
            <a:extLst>
              <a:ext uri="{FF2B5EF4-FFF2-40B4-BE49-F238E27FC236}">
                <a16:creationId xmlns:a16="http://schemas.microsoft.com/office/drawing/2014/main" id="{D35570CC-FCA2-4237-B00C-1ECD87B0560A}"/>
              </a:ext>
            </a:extLst>
          </p:cNvPr>
          <p:cNvSpPr/>
          <p:nvPr/>
        </p:nvSpPr>
        <p:spPr>
          <a:xfrm>
            <a:off x="8486785" y="5384388"/>
            <a:ext cx="2812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4. REVIEW BY THE DATA </a:t>
            </a:r>
          </a:p>
          <a:p>
            <a:r>
              <a:rPr lang="en-US" dirty="0">
                <a:latin typeface="Arial Narrow" panose="020B0606020202030204" pitchFamily="34" charset="0"/>
              </a:rPr>
              <a:t>    STEWARD &amp; FINAL CHECK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12BE270A-B30F-4392-B9C2-B20AE62D9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51866" y="6144654"/>
            <a:ext cx="441770" cy="44181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86D83B-F5E2-6149-B7DD-0F6F1BA75908}" type="slidenum">
              <a:rPr kumimoji="0" lang="en-US" sz="1100" b="1" i="0" u="none" strike="noStrike" kern="1200" cap="all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7012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643FFD-1025-4A45-B642-EEF502AD86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94F1CA5D-1C9A-4F26-B15E-28EDC76ADF80}"/>
              </a:ext>
            </a:extLst>
          </p:cNvPr>
          <p:cNvSpPr txBox="1"/>
          <p:nvPr/>
        </p:nvSpPr>
        <p:spPr>
          <a:xfrm>
            <a:off x="636388" y="2988484"/>
            <a:ext cx="10613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Arial Narrow" panose="020B0606020202030204" pitchFamily="34" charset="0"/>
              </a:rPr>
              <a:t>1. PREPARATION OF DATA </a:t>
            </a:r>
          </a:p>
          <a:p>
            <a:r>
              <a:rPr lang="en-US" sz="6000" b="1" dirty="0">
                <a:latin typeface="Arial Narrow" panose="020B0606020202030204" pitchFamily="34" charset="0"/>
              </a:rPr>
              <a:t>    &amp;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63265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643FFD-1025-4A45-B642-EEF502AD86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86D83B-F5E2-6149-B7DD-0F6F1BA75908}" type="slidenum">
              <a:rPr kumimoji="0" lang="en-US" sz="1100" b="1" i="0" u="none" strike="noStrike" kern="1200" cap="all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4020202020204" pitchFamily="34" charset="0"/>
              <a:ea typeface="+mn-ea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8F1BFFA-FE02-4014-8031-1AD568E16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009" y="5943256"/>
            <a:ext cx="1613899" cy="844607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91D86F73-E224-411B-BA4A-9A95E7351865}"/>
              </a:ext>
            </a:extLst>
          </p:cNvPr>
          <p:cNvSpPr txBox="1"/>
          <p:nvPr/>
        </p:nvSpPr>
        <p:spPr>
          <a:xfrm>
            <a:off x="7912498" y="271533"/>
            <a:ext cx="10613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</a:rPr>
              <a:t>1. PREPARATION OF DATA &amp; DOCUMENTATION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195619-A2E9-49F0-8D01-48561855B553}"/>
              </a:ext>
            </a:extLst>
          </p:cNvPr>
          <p:cNvSpPr txBox="1"/>
          <p:nvPr/>
        </p:nvSpPr>
        <p:spPr>
          <a:xfrm>
            <a:off x="605749" y="992922"/>
            <a:ext cx="130210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AFTER DECIDING WHICH DATA NEEDS TO BE ARCHIVED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 Narrow" panose="020B0606020202030204" pitchFamily="34" charset="0"/>
              </a:rPr>
              <a:t>ORGANIZE FILES – IS EVERYTHING </a:t>
            </a:r>
            <a:r>
              <a:rPr lang="en-US" u="sng" dirty="0">
                <a:latin typeface="Arial Narrow" panose="020B0606020202030204" pitchFamily="34" charset="0"/>
              </a:rPr>
              <a:t>COMPLETE</a:t>
            </a:r>
            <a:r>
              <a:rPr lang="en-US" dirty="0">
                <a:latin typeface="Arial Narrow" panose="020B0606020202030204" pitchFamily="34" charset="0"/>
              </a:rPr>
              <a:t>? </a:t>
            </a:r>
          </a:p>
          <a:p>
            <a:r>
              <a:rPr lang="en-US" dirty="0">
                <a:latin typeface="Arial Narrow" panose="020B0606020202030204" pitchFamily="34" charset="0"/>
              </a:rPr>
              <a:t>     ALSO THINK ABOUT DATA-RELATED MATERIALS: SCRIPTS, MODELS, CONSENT FORMS, CODE BOOKS</a:t>
            </a:r>
          </a:p>
          <a:p>
            <a:r>
              <a:rPr lang="en-US" dirty="0">
                <a:latin typeface="Arial Narrow" panose="020B0606020202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 Narrow" panose="020B0606020202030204" pitchFamily="34" charset="0"/>
              </a:rPr>
              <a:t>CAN YOUR FILES BE OPENED AND USED AFTER SEVERAL YEARS?</a:t>
            </a:r>
          </a:p>
          <a:p>
            <a:r>
              <a:rPr lang="en-US" dirty="0">
                <a:latin typeface="Arial Narrow" panose="020B0606020202030204" pitchFamily="34" charset="0"/>
              </a:rPr>
              <a:t>     USE </a:t>
            </a:r>
            <a:r>
              <a:rPr lang="en-US" u="sng" dirty="0">
                <a:latin typeface="Arial Narrow" panose="020B0606020202030204" pitchFamily="34" charset="0"/>
              </a:rPr>
              <a:t>OPEN, NON-PROPRIETARY </a:t>
            </a:r>
            <a:r>
              <a:rPr lang="en-US" dirty="0">
                <a:latin typeface="Arial Narrow" panose="020B0606020202030204" pitchFamily="34" charset="0"/>
              </a:rPr>
              <a:t>FILE FORMATS AS MUCH AS POSSIBLE OR </a:t>
            </a:r>
            <a:r>
              <a:rPr lang="en-US" u="sng" dirty="0">
                <a:latin typeface="Arial Narrow" panose="020B0606020202030204" pitchFamily="34" charset="0"/>
              </a:rPr>
              <a:t>CONVERT</a:t>
            </a:r>
            <a:r>
              <a:rPr lang="en-US" dirty="0">
                <a:latin typeface="Arial Narrow" panose="020B0606020202030204" pitchFamily="34" charset="0"/>
              </a:rPr>
              <a:t> IF POSSIBLE</a:t>
            </a:r>
          </a:p>
          <a:p>
            <a:r>
              <a:rPr lang="en-US" dirty="0">
                <a:latin typeface="Arial Narrow" panose="020B0606020202030204" pitchFamily="34" charset="0"/>
              </a:rPr>
              <a:t>     </a:t>
            </a:r>
            <a:r>
              <a:rPr lang="en-US" dirty="0">
                <a:latin typeface="Arial Narrow" panose="020B0606020202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</a:t>
            </a:r>
            <a:r>
              <a:rPr lang="en-US" dirty="0">
                <a:latin typeface="Arial Narrow" panose="020B0606020202030204" pitchFamily="34" charset="0"/>
              </a:rPr>
              <a:t> OF RECOMMENDED FILE FORMATS (4TU REPOSITORY)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br>
              <a:rPr lang="en-US" dirty="0">
                <a:latin typeface="Arial Narrow" panose="020B0606020202030204" pitchFamily="34" charset="0"/>
              </a:rPr>
            </a:br>
            <a:br>
              <a:rPr lang="en-US" dirty="0">
                <a:latin typeface="Arial Narrow" panose="020B0606020202030204" pitchFamily="34" charset="0"/>
              </a:rPr>
            </a:br>
            <a:endParaRPr lang="en-US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Arial Narrow" panose="020B0606020202030204" pitchFamily="34" charset="0"/>
              </a:rPr>
              <a:t>ADD </a:t>
            </a:r>
            <a:r>
              <a:rPr lang="en-US" u="sng" dirty="0">
                <a:latin typeface="Arial Narrow" panose="020B0606020202030204" pitchFamily="34" charset="0"/>
              </a:rPr>
              <a:t>DOCUMENTATION</a:t>
            </a:r>
            <a:r>
              <a:rPr lang="en-US" dirty="0">
                <a:latin typeface="Arial Narrow" panose="020B0606020202030204" pitchFamily="34" charset="0"/>
              </a:rPr>
              <a:t> TO THE DATA AND CREATE ONE/MORE </a:t>
            </a:r>
            <a:r>
              <a:rPr lang="en-US" u="sng" dirty="0">
                <a:latin typeface="Arial Narrow" panose="020B0606020202030204" pitchFamily="34" charset="0"/>
              </a:rPr>
              <a:t>ZIP OR TAR </a:t>
            </a:r>
            <a:r>
              <a:rPr lang="en-US" dirty="0">
                <a:latin typeface="Arial Narrow" panose="020B0606020202030204" pitchFamily="34" charset="0"/>
              </a:rPr>
              <a:t>FILE(S) WITH MEANINGFUL NAME(S) 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  </a:t>
            </a:r>
            <a:endParaRPr lang="nl-NL" dirty="0">
              <a:latin typeface="Arial Narrow" panose="020B0606020202030204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74B63236-72FF-446D-A107-0BF5BDAE2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00" y="3446391"/>
            <a:ext cx="5124900" cy="146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22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643FFD-1025-4A45-B642-EEF502AD86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86D83B-F5E2-6149-B7DD-0F6F1BA75908}" type="slidenum">
              <a:rPr kumimoji="0" lang="en-US" sz="1100" b="1" i="0" u="none" strike="noStrike" kern="1200" cap="all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4020202020204" pitchFamily="34" charset="0"/>
              <a:ea typeface="+mn-ea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8F1BFFA-FE02-4014-8031-1AD568E16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009" y="5943256"/>
            <a:ext cx="1613899" cy="84460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912167D-AC1F-43C2-B1CE-63BBCBF876BC}"/>
              </a:ext>
            </a:extLst>
          </p:cNvPr>
          <p:cNvSpPr txBox="1"/>
          <p:nvPr/>
        </p:nvSpPr>
        <p:spPr>
          <a:xfrm>
            <a:off x="381160" y="500191"/>
            <a:ext cx="130210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A BIT MORE ABOUT DOCUMENTATION….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Arial Narrow" panose="020B0606020202030204" pitchFamily="34" charset="0"/>
              </a:rPr>
              <a:t>README FILE: PROVIDES INFORMATION ABOUT THE DATASET SUCH THAT IT CAN BE UNDERSTOOD BY </a:t>
            </a:r>
          </a:p>
          <a:p>
            <a:r>
              <a:rPr lang="en-US" dirty="0">
                <a:latin typeface="Arial Narrow" panose="020B0606020202030204" pitchFamily="34" charset="0"/>
              </a:rPr>
              <a:t>      OTHERS AND YOURSELF AFTER SEVERAL YEARS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Arial Narrow" panose="020B0606020202030204" pitchFamily="34" charset="0"/>
              </a:rPr>
              <a:t>ANY INFORMATION THAT IS NEEDED TO REDO THE EXPERIMENT(S)</a:t>
            </a:r>
          </a:p>
          <a:p>
            <a:r>
              <a:rPr lang="en-US" dirty="0">
                <a:latin typeface="Arial Narrow" panose="020B0606020202030204" pitchFamily="34" charset="0"/>
              </a:rPr>
              <a:t>     - experimental protocols, “step-by-step recipe”</a:t>
            </a:r>
          </a:p>
          <a:p>
            <a:r>
              <a:rPr lang="en-US" dirty="0">
                <a:latin typeface="Arial Narrow" panose="020B0606020202030204" pitchFamily="34" charset="0"/>
              </a:rPr>
              <a:t>     - units</a:t>
            </a:r>
          </a:p>
          <a:p>
            <a:r>
              <a:rPr lang="en-US" dirty="0">
                <a:latin typeface="Arial Narrow" panose="020B0606020202030204" pitchFamily="34" charset="0"/>
              </a:rPr>
              <a:t>     - used devices and/or software</a:t>
            </a:r>
          </a:p>
          <a:p>
            <a:r>
              <a:rPr lang="en-US" dirty="0">
                <a:latin typeface="Arial Narrow" panose="020B0606020202030204" pitchFamily="34" charset="0"/>
              </a:rPr>
              <a:t>     - settings</a:t>
            </a:r>
          </a:p>
          <a:p>
            <a:r>
              <a:rPr lang="en-US" dirty="0">
                <a:latin typeface="Arial Narrow" panose="020B0606020202030204" pitchFamily="34" charset="0"/>
              </a:rPr>
              <a:t>     - …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Arial Narrow" panose="020B0606020202030204" pitchFamily="34" charset="0"/>
              </a:rPr>
              <a:t>JUST AS IMPORTANT AS THE DATA THEMSELVES! </a:t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</a:rPr>
              <a:t>DATA WITHOUT PROPER DOCUMENTATION CANNOT (EASILY) BE RE-USED AND TRUSTED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Arial Narrow" panose="020B0606020202030204" pitchFamily="34" charset="0"/>
              </a:rPr>
              <a:t>TIP: LET A COLLEAGUE REVIEW YOUR README FILE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Arial Narrow" panose="020B0606020202030204" pitchFamily="34" charset="0"/>
              </a:rPr>
              <a:t>README WITHIN DATA PACKAGE AND AS SEPARATE UPLOAD IN PURE.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  </a:t>
            </a:r>
            <a:endParaRPr lang="nl-NL" dirty="0">
              <a:latin typeface="Arial Narrow" panose="020B0606020202030204" pitchFamily="34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7F94251-1D79-4B7C-8152-82AF9492CEBA}"/>
              </a:ext>
            </a:extLst>
          </p:cNvPr>
          <p:cNvSpPr txBox="1"/>
          <p:nvPr/>
        </p:nvSpPr>
        <p:spPr>
          <a:xfrm>
            <a:off x="7912498" y="271533"/>
            <a:ext cx="10613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</a:rPr>
              <a:t>1. PREPARATION OF DATA &amp;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602187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643FFD-1025-4A45-B642-EEF502AD86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86D83B-F5E2-6149-B7DD-0F6F1BA75908}" type="slidenum">
              <a:rPr kumimoji="0" lang="en-US" sz="1100" b="1" i="0" u="none" strike="noStrike" kern="1200" cap="all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4020202020204" pitchFamily="34" charset="0"/>
              <a:ea typeface="+mn-ea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94F1CA5D-1C9A-4F26-B15E-28EDC76ADF80}"/>
              </a:ext>
            </a:extLst>
          </p:cNvPr>
          <p:cNvSpPr txBox="1"/>
          <p:nvPr/>
        </p:nvSpPr>
        <p:spPr>
          <a:xfrm>
            <a:off x="789214" y="2776568"/>
            <a:ext cx="10613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2. UPLOADING THE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DATASET TO AREDA</a:t>
            </a:r>
          </a:p>
        </p:txBody>
      </p:sp>
    </p:spTree>
    <p:extLst>
      <p:ext uri="{BB962C8B-B14F-4D97-AF65-F5344CB8AC3E}">
        <p14:creationId xmlns:p14="http://schemas.microsoft.com/office/powerpoint/2010/main" val="62338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643FFD-1025-4A45-B642-EEF502AD86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86D83B-F5E2-6149-B7DD-0F6F1BA75908}" type="slidenum">
              <a:rPr kumimoji="0" lang="en-US" sz="1100" b="1" i="0" u="none" strike="noStrike" kern="1200" cap="all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4020202020204" pitchFamily="34" charset="0"/>
              <a:ea typeface="+mn-ea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8F1BFFA-FE02-4014-8031-1AD568E16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009" y="5943256"/>
            <a:ext cx="1613899" cy="844607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91D86F73-E224-411B-BA4A-9A95E7351865}"/>
              </a:ext>
            </a:extLst>
          </p:cNvPr>
          <p:cNvSpPr txBox="1"/>
          <p:nvPr/>
        </p:nvSpPr>
        <p:spPr>
          <a:xfrm>
            <a:off x="8188723" y="271533"/>
            <a:ext cx="10613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2. UPLOADING THE DATASET TO AREDA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FD78CAB-DC88-4D54-B6F8-8489E20AC347}"/>
              </a:ext>
            </a:extLst>
          </p:cNvPr>
          <p:cNvSpPr txBox="1"/>
          <p:nvPr/>
        </p:nvSpPr>
        <p:spPr>
          <a:xfrm>
            <a:off x="6652462" y="1532907"/>
            <a:ext cx="54164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/>
              <a:t>EVERY GROUP HAS ITS OWN “BUCKET” IN AREDA</a:t>
            </a:r>
          </a:p>
          <a:p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/>
              <a:t>UPLOAD DATA PACKAGE INTO THE </a:t>
            </a:r>
            <a:r>
              <a:rPr lang="en-US" sz="1600" u="sng" dirty="0"/>
              <a:t>INTAKE BUCKET</a:t>
            </a:r>
            <a:r>
              <a:rPr lang="en-US" sz="1600" dirty="0"/>
              <a:t> OF YOUR GROUP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/>
              <a:t>UPLOAD 1 ZIP/TAR FILE OR A FOLDER WITH </a:t>
            </a:r>
          </a:p>
          <a:p>
            <a:r>
              <a:rPr lang="en-US" sz="1600" dirty="0"/>
              <a:t>      MULTIPLE ZIP/TAR PACKAGES</a:t>
            </a:r>
          </a:p>
          <a:p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/>
              <a:t>DATA WILL BE MOVED TO THE </a:t>
            </a:r>
            <a:r>
              <a:rPr lang="en-US" sz="1600" u="sng" dirty="0"/>
              <a:t>FINAL BUCKET </a:t>
            </a:r>
            <a:r>
              <a:rPr lang="en-US" sz="1600" dirty="0"/>
              <a:t>OF YOUR GROUP</a:t>
            </a:r>
          </a:p>
          <a:p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/>
              <a:t>BY DEFAULT, WHOLE GROUP HAS ACCESS TO DATA IN THE BUCKETS (FINAL BUCKET: READ-ONLY)</a:t>
            </a:r>
          </a:p>
          <a:p>
            <a:r>
              <a:rPr lang="en-US" sz="1600" dirty="0"/>
              <a:t>       </a:t>
            </a:r>
          </a:p>
          <a:p>
            <a:endParaRPr lang="en-US" sz="1600" dirty="0"/>
          </a:p>
          <a:p>
            <a:endParaRPr lang="nl-NL" sz="1600" dirty="0"/>
          </a:p>
        </p:txBody>
      </p:sp>
      <p:pic>
        <p:nvPicPr>
          <p:cNvPr id="1026" name="Picture 1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BA05D57-E127-4E9A-97F3-2271C0FAE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58" y="1714957"/>
            <a:ext cx="6157501" cy="330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4997FEF6-5F7D-4AB2-A57D-3AE9FFEA90C0}"/>
              </a:ext>
            </a:extLst>
          </p:cNvPr>
          <p:cNvSpPr/>
          <p:nvPr/>
        </p:nvSpPr>
        <p:spPr>
          <a:xfrm>
            <a:off x="1914525" y="2105025"/>
            <a:ext cx="485775" cy="352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91E0A189-7FCB-445F-9DFE-CF06D8CD8AA1}"/>
              </a:ext>
            </a:extLst>
          </p:cNvPr>
          <p:cNvSpPr/>
          <p:nvPr/>
        </p:nvSpPr>
        <p:spPr>
          <a:xfrm>
            <a:off x="5547306" y="2105025"/>
            <a:ext cx="1123950" cy="819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1695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643FFD-1025-4A45-B642-EEF502AD86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86D83B-F5E2-6149-B7DD-0F6F1BA75908}" type="slidenum">
              <a:rPr kumimoji="0" lang="en-US" sz="1100" b="1" i="0" u="none" strike="noStrike" kern="1200" cap="all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4020202020204" pitchFamily="34" charset="0"/>
              <a:ea typeface="+mn-ea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94F1CA5D-1C9A-4F26-B15E-28EDC76ADF80}"/>
              </a:ext>
            </a:extLst>
          </p:cNvPr>
          <p:cNvSpPr txBox="1"/>
          <p:nvPr/>
        </p:nvSpPr>
        <p:spPr>
          <a:xfrm>
            <a:off x="789214" y="2776568"/>
            <a:ext cx="10613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3. ADDING METADATA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6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   IN PURE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16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643FFD-1025-4A45-B642-EEF502AD86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86D83B-F5E2-6149-B7DD-0F6F1BA75908}" type="slidenum">
              <a:rPr kumimoji="0" lang="en-US" sz="1100" b="1" i="0" u="none" strike="noStrike" kern="1200" cap="all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4020202020204" pitchFamily="34" charset="0"/>
              <a:ea typeface="+mn-ea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8F1BFFA-FE02-4014-8031-1AD568E16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009" y="5943256"/>
            <a:ext cx="1613899" cy="844607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91D86F73-E224-411B-BA4A-9A95E7351865}"/>
              </a:ext>
            </a:extLst>
          </p:cNvPr>
          <p:cNvSpPr txBox="1"/>
          <p:nvPr/>
        </p:nvSpPr>
        <p:spPr>
          <a:xfrm>
            <a:off x="8922148" y="252970"/>
            <a:ext cx="10613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3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ADDING METADATA IN PURE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CC3F1D2-2E09-4D59-8241-31AB9A8BC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589" y="1189637"/>
            <a:ext cx="5388251" cy="62408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628C5E2-205E-4510-8643-46CAF32A7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589" y="1743390"/>
            <a:ext cx="9915525" cy="3048000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6ABBB5D2-D4C1-40C6-BA21-C2C67FEB99D6}"/>
              </a:ext>
            </a:extLst>
          </p:cNvPr>
          <p:cNvSpPr/>
          <p:nvPr/>
        </p:nvSpPr>
        <p:spPr>
          <a:xfrm>
            <a:off x="4779115" y="3300311"/>
            <a:ext cx="2231285" cy="14910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1AAFD9E-6E4E-4D57-AD74-B2E4AED493A0}"/>
              </a:ext>
            </a:extLst>
          </p:cNvPr>
          <p:cNvSpPr txBox="1"/>
          <p:nvPr/>
        </p:nvSpPr>
        <p:spPr>
          <a:xfrm>
            <a:off x="877824" y="5322444"/>
            <a:ext cx="113141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REGISTER YOUR DATA AND ADD METADATA IN PURE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hlinkClick r:id="rId6"/>
              </a:rPr>
              <a:t>LINK</a:t>
            </a:r>
            <a:r>
              <a:rPr lang="en-US" dirty="0"/>
              <a:t> TO QUICK REFERENCE CARD PURE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309302"/>
      </p:ext>
    </p:extLst>
  </p:cSld>
  <p:clrMapOvr>
    <a:masterClrMapping/>
  </p:clrMapOvr>
</p:sld>
</file>

<file path=ppt/theme/theme1.xml><?xml version="1.0" encoding="utf-8"?>
<a:theme xmlns:a="http://schemas.openxmlformats.org/drawingml/2006/main" name="UT Title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 test" id="{15B9D8DC-9424-A541-AF47-D0C4E5DD615D}" vid="{AA5B6583-0830-8041-8FDA-106127B2637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T Chapter slide Whit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3.xml><?xml version="1.0" encoding="utf-8"?>
<a:theme xmlns:a="http://schemas.openxmlformats.org/drawingml/2006/main" name="UT Chapter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4.xml><?xml version="1.0" encoding="utf-8"?>
<a:theme xmlns:a="http://schemas.openxmlformats.org/drawingml/2006/main" name="UT Chapter slide White + logo own nam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5.xml><?xml version="1.0" encoding="utf-8"?>
<a:theme xmlns:a="http://schemas.openxmlformats.org/drawingml/2006/main" name="UT Chapter slide Black + logo own nam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6.xml><?xml version="1.0" encoding="utf-8"?>
<a:theme xmlns:a="http://schemas.openxmlformats.org/drawingml/2006/main" name="UT Table of Content slide Whit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7.xml><?xml version="1.0" encoding="utf-8"?>
<a:theme xmlns:a="http://schemas.openxmlformats.org/drawingml/2006/main" name="UT Table of Content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8.xml><?xml version="1.0" encoding="utf-8"?>
<a:theme xmlns:a="http://schemas.openxmlformats.org/drawingml/2006/main" name="UT Content slide Whit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9.xml><?xml version="1.0" encoding="utf-8"?>
<a:theme xmlns:a="http://schemas.openxmlformats.org/drawingml/2006/main" name="UT Content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6AFFB35C19454B97359D807159A5BA" ma:contentTypeVersion="11" ma:contentTypeDescription="Een nieuw document maken." ma:contentTypeScope="" ma:versionID="a7c08b5d563cf444ee8fe755320cd61e">
  <xsd:schema xmlns:xsd="http://www.w3.org/2001/XMLSchema" xmlns:xs="http://www.w3.org/2001/XMLSchema" xmlns:p="http://schemas.microsoft.com/office/2006/metadata/properties" xmlns:ns2="d524968a-7e4b-4232-b099-a6a02bea0835" xmlns:ns3="1b9741c5-c44c-402a-9c10-803f7f201852" targetNamespace="http://schemas.microsoft.com/office/2006/metadata/properties" ma:root="true" ma:fieldsID="6f5c3a0e0b32a47136a29116adbf0fb9" ns2:_="" ns3:_="">
    <xsd:import namespace="d524968a-7e4b-4232-b099-a6a02bea0835"/>
    <xsd:import namespace="1b9741c5-c44c-402a-9c10-803f7f2018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24968a-7e4b-4232-b099-a6a02bea08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9741c5-c44c-402a-9c10-803f7f20185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1DCACB-0A19-4C9B-B44B-6EEE5BD22A1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1b9741c5-c44c-402a-9c10-803f7f201852"/>
    <ds:schemaRef ds:uri="http://schemas.microsoft.com/office/infopath/2007/PartnerControls"/>
    <ds:schemaRef ds:uri="d524968a-7e4b-4232-b099-a6a02bea083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B34B408-69B9-4CEA-815C-948F73B715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24968a-7e4b-4232-b099-a6a02bea0835"/>
    <ds:schemaRef ds:uri="1b9741c5-c44c-402a-9c10-803f7f2018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4E2D9A-4B4D-443B-A8BF-082B115FB9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UT test</Template>
  <TotalTime>1078</TotalTime>
  <Words>587</Words>
  <Application>Microsoft Office PowerPoint</Application>
  <PresentationFormat>Widescreen</PresentationFormat>
  <Paragraphs>132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Arial Narrow</vt:lpstr>
      <vt:lpstr>Calibri</vt:lpstr>
      <vt:lpstr>Wingdings</vt:lpstr>
      <vt:lpstr>UT Title slide Black</vt:lpstr>
      <vt:lpstr>UT Chapter slide White</vt:lpstr>
      <vt:lpstr>UT Chapter slide Black</vt:lpstr>
      <vt:lpstr>UT Chapter slide White + logo own name</vt:lpstr>
      <vt:lpstr>UT Chapter slide Black + logo own name</vt:lpstr>
      <vt:lpstr>UT Table of Content slide White</vt:lpstr>
      <vt:lpstr>UT Table of Content slide Black</vt:lpstr>
      <vt:lpstr>UT Content slide White</vt:lpstr>
      <vt:lpstr>UT Content slide 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Öztürk, Zafer (UT-LISA)</cp:lastModifiedBy>
  <cp:revision>91</cp:revision>
  <dcterms:created xsi:type="dcterms:W3CDTF">2019-02-08T09:55:16Z</dcterms:created>
  <dcterms:modified xsi:type="dcterms:W3CDTF">2022-03-31T12:10:36Z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0x010100C36AFFB35C19454B97359D807159A5BA</vt:lpwstr>
  </property>
</Properties>
</file>