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4"/>
    <p:sldMasterId id="2147483928" r:id="rId5"/>
    <p:sldMasterId id="2147483932" r:id="rId6"/>
    <p:sldMasterId id="2147483988" r:id="rId7"/>
    <p:sldMasterId id="2147483980" r:id="rId8"/>
    <p:sldMasterId id="2147483984" r:id="rId9"/>
    <p:sldMasterId id="2147483940" r:id="rId10"/>
    <p:sldMasterId id="2147484010" r:id="rId11"/>
    <p:sldMasterId id="2147483948" r:id="rId12"/>
    <p:sldMasterId id="2147483967" r:id="rId13"/>
  </p:sldMasterIdLst>
  <p:notesMasterIdLst>
    <p:notesMasterId r:id="rId21"/>
  </p:notesMasterIdLst>
  <p:handoutMasterIdLst>
    <p:handoutMasterId r:id="rId22"/>
  </p:handoutMasterIdLst>
  <p:sldIdLst>
    <p:sldId id="257" r:id="rId14"/>
    <p:sldId id="258" r:id="rId15"/>
    <p:sldId id="262" r:id="rId16"/>
    <p:sldId id="259" r:id="rId17"/>
    <p:sldId id="260" r:id="rId18"/>
    <p:sldId id="261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0"/>
    <p:restoredTop sz="76393" autoAdjust="0"/>
  </p:normalViewPr>
  <p:slideViewPr>
    <p:cSldViewPr snapToGrid="0" snapToObjects="1">
      <p:cViewPr varScale="1">
        <p:scale>
          <a:sx n="65" d="100"/>
          <a:sy n="65" d="100"/>
        </p:scale>
        <p:origin x="16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7" d="100"/>
          <a:sy n="197" d="100"/>
        </p:scale>
        <p:origin x="23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01BE56-1E91-6446-BB37-70A906C6EF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3CFE5-CFB5-AC4B-B88B-1D953B4D90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C1FF6-1F9C-A04D-BC2F-BA79939F8A67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05199-A0AF-4D47-A407-75BB264A35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9E8BBE-35C2-F248-BE41-AC409C19D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06A49-4FCA-314D-A6DA-EC7CC1C3A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4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96D9-2286-0F4F-B943-33A3EEA2528D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4262-D47C-D444-8DFB-457E9BF5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8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24262-D47C-D444-8DFB-457E9BF50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2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A259F-F77C-CD45-ADDA-0D9422544E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34350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007E1-F11B-744B-B3D7-950234A31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136175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DF2C-C0B6-1B4F-BB78-72D2EA116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8780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</p:spTree>
    <p:extLst>
      <p:ext uri="{BB962C8B-B14F-4D97-AF65-F5344CB8AC3E}">
        <p14:creationId xmlns:p14="http://schemas.microsoft.com/office/powerpoint/2010/main" val="9131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90372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13576" y="6144654"/>
            <a:ext cx="441770" cy="441813"/>
          </a:xfrm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746069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6F986-96E2-164C-A4A4-BCDB45FCEB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41E5C2C-50FF-634E-807B-2A6B4C766B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AC4FDA1-EAD9-0143-BBE7-C3C2B96C9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F39A05-DD33-2447-9C8B-CCC34B471B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48473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421DEC-2CA7-C94A-833C-25A48605A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47639B-FEE4-434B-885D-AB2ED1BE4E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91F65F-2F42-D743-9B78-58BBBB5979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F51AA-B0FC-624F-B2A3-94744116F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22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+ logo own na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381BDAF-9E21-554F-B1E0-988F5E0C4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3242" y="6109729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97D815-DD56-B94F-A323-DFB05DD20B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3242" y="6296025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D60B78A-3EB3-2E4C-A4F1-5262378EA0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3242" y="6482321"/>
            <a:ext cx="4433570" cy="18629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228600" marR="0" indent="-228600" algn="l" defTabSz="91425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1" i="0" cap="none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7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914255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371383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828510" indent="0">
              <a:lnSpc>
                <a:spcPct val="70000"/>
              </a:lnSpc>
              <a:buFontTx/>
              <a:buNone/>
              <a:defRPr sz="1000" b="1" i="0" cap="all" baseline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Edit faculty / department (max 3 lines)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9489D-A1EF-D245-8C9C-0E9C8A6AA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25344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5797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2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835358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5917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80778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676730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20684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997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41582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99111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111688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2746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1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66650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181263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458429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3977025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4261058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739923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63990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630910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002129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2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17401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FA728384-E984-F446-A49C-FBBB97E0742D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5145157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44F889-6CB5-BD43-B19A-F35F37082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241850">
            <a:off x="5966239" y="-3055937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05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3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737445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4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38098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5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123710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 Table of Content 6 bulli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2363693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2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8655607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284721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5920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760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506769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3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10069919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572811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9771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276304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4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10069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7161825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4253729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34563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303D29-62BD-204C-BAE9-E5070427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627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C72770-CF9E-8642-9A68-8468A74A2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5723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CE15E01-688D-C344-96E9-38ADA5495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3819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B2B92A9-333F-8345-87C6-70CB73503C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1915" y="4131956"/>
            <a:ext cx="2633869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313413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5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784749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5580971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331444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1047921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1011588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17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2B4077AA-9B89-8D49-BB52-D6A8A8BF2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069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BA8C9D0-9866-2A4D-B582-8866FAAE69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7224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90A9B50-313C-EB49-99DA-30462D015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3749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4AC2890D-E347-0E4B-8ADB-E19014E244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2133" y="4131956"/>
            <a:ext cx="2065351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1928950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Table of Content 6 bulli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A632D-41F1-2042-A90E-90A4EDFBD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3D99CCBF-9B94-4047-986E-62F7BAEBE9D6}"/>
              </a:ext>
            </a:extLst>
          </p:cNvPr>
          <p:cNvSpPr/>
          <p:nvPr userDrawn="1"/>
        </p:nvSpPr>
        <p:spPr>
          <a:xfrm>
            <a:off x="0" y="3385488"/>
            <a:ext cx="15321862" cy="15907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" action="ppaction://noaction"/>
            <a:extLst>
              <a:ext uri="{FF2B5EF4-FFF2-40B4-BE49-F238E27FC236}">
                <a16:creationId xmlns:a16="http://schemas.microsoft.com/office/drawing/2014/main" id="{22DA57F3-3FF8-5D41-8089-32C4A3B696DA}"/>
              </a:ext>
            </a:extLst>
          </p:cNvPr>
          <p:cNvSpPr/>
          <p:nvPr userDrawn="1"/>
        </p:nvSpPr>
        <p:spPr>
          <a:xfrm>
            <a:off x="6676918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 5">
            <a:hlinkClick r:id="" action="ppaction://noaction"/>
            <a:extLst>
              <a:ext uri="{FF2B5EF4-FFF2-40B4-BE49-F238E27FC236}">
                <a16:creationId xmlns:a16="http://schemas.microsoft.com/office/drawing/2014/main" id="{554ECE54-3114-AE41-83B0-5F787856BDCC}"/>
              </a:ext>
            </a:extLst>
          </p:cNvPr>
          <p:cNvSpPr/>
          <p:nvPr userDrawn="1"/>
        </p:nvSpPr>
        <p:spPr>
          <a:xfrm>
            <a:off x="4654396" y="301661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l 6">
            <a:hlinkClick r:id="" action="ppaction://noaction"/>
            <a:extLst>
              <a:ext uri="{FF2B5EF4-FFF2-40B4-BE49-F238E27FC236}">
                <a16:creationId xmlns:a16="http://schemas.microsoft.com/office/drawing/2014/main" id="{86B8F00B-A812-B848-9724-568A85483C7D}"/>
              </a:ext>
            </a:extLst>
          </p:cNvPr>
          <p:cNvSpPr/>
          <p:nvPr userDrawn="1"/>
        </p:nvSpPr>
        <p:spPr>
          <a:xfrm>
            <a:off x="2625826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hlinkClick r:id="" action="ppaction://noaction"/>
            <a:extLst>
              <a:ext uri="{FF2B5EF4-FFF2-40B4-BE49-F238E27FC236}">
                <a16:creationId xmlns:a16="http://schemas.microsoft.com/office/drawing/2014/main" id="{710DA886-D501-1144-8A5F-F7ECF6C5268D}"/>
              </a:ext>
            </a:extLst>
          </p:cNvPr>
          <p:cNvSpPr/>
          <p:nvPr userDrawn="1"/>
        </p:nvSpPr>
        <p:spPr>
          <a:xfrm>
            <a:off x="603304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4032B"/>
              </a:solidFill>
            </a:endParaRPr>
          </a:p>
        </p:txBody>
      </p:sp>
      <p:sp>
        <p:nvSpPr>
          <p:cNvPr id="16" name="Oval 15">
            <a:hlinkClick r:id="" action="ppaction://noaction"/>
            <a:extLst>
              <a:ext uri="{FF2B5EF4-FFF2-40B4-BE49-F238E27FC236}">
                <a16:creationId xmlns:a16="http://schemas.microsoft.com/office/drawing/2014/main" id="{B957F31A-9592-4941-B3BF-1293EC08CABD}"/>
              </a:ext>
            </a:extLst>
          </p:cNvPr>
          <p:cNvSpPr/>
          <p:nvPr userDrawn="1"/>
        </p:nvSpPr>
        <p:spPr>
          <a:xfrm>
            <a:off x="8699440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4D3332-E221-5640-B639-5CA2F5DAB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420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4" name="Oval 13">
            <a:hlinkClick r:id="" action="ppaction://noaction"/>
            <a:extLst>
              <a:ext uri="{FF2B5EF4-FFF2-40B4-BE49-F238E27FC236}">
                <a16:creationId xmlns:a16="http://schemas.microsoft.com/office/drawing/2014/main" id="{E6BB7989-39AC-0C43-BB4D-09FAF1297685}"/>
              </a:ext>
            </a:extLst>
          </p:cNvPr>
          <p:cNvSpPr/>
          <p:nvPr userDrawn="1"/>
        </p:nvSpPr>
        <p:spPr>
          <a:xfrm>
            <a:off x="10599123" y="301455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97BF31B-D7C6-B743-BF68-F4BBC98567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4942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8836AF9-CFEE-C742-BF55-C0BD21739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464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98F340F-1400-5A45-B7EE-3040B27477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986" y="4131956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55B3FEA-0AA9-F941-8341-1BCD515F8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39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8D5FDF4-708D-BE46-89D7-E25A4AC9E8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57861" y="4153385"/>
            <a:ext cx="1779625" cy="1609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Chapter </a:t>
            </a:r>
          </a:p>
        </p:txBody>
      </p:sp>
    </p:spTree>
    <p:extLst>
      <p:ext uri="{BB962C8B-B14F-4D97-AF65-F5344CB8AC3E}">
        <p14:creationId xmlns:p14="http://schemas.microsoft.com/office/powerpoint/2010/main" val="42941180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67926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B46EEF56-242D-4244-B1A5-94B892795E2B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rgbClr val="049DC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rgbClr val="079CC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8" y="347663"/>
            <a:ext cx="7470914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3B795-1F91-E045-91A7-ABD6E80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729498">
            <a:off x="8433352" y="-2286867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7861099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445949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25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6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42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408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86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1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E75471C-02C9-9145-8C0F-DCA7171A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1547" y="6356350"/>
            <a:ext cx="3361196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448D0C12-8DE7-6F48-AD95-D9425B479BDD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692917-398F-D34C-A817-2150667F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6356350"/>
            <a:ext cx="7207551" cy="3651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EBF3654-DD81-DB45-9602-B09B3CF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730" y="6356350"/>
            <a:ext cx="609600" cy="365125"/>
          </a:xfrm>
        </p:spPr>
        <p:txBody>
          <a:bodyPr/>
          <a:lstStyle>
            <a:lvl1pPr>
              <a:defRPr cap="all" baseline="0">
                <a:latin typeface="Arial" panose="020B0604020202020204" pitchFamily="34" charset="0"/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A016B96-8B58-2D47-BB97-1861188C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7962" y="3956824"/>
            <a:ext cx="8042368" cy="656274"/>
          </a:xfrm>
          <a:prstGeom prst="rect">
            <a:avLst/>
          </a:prstGeom>
          <a:noFill/>
        </p:spPr>
        <p:txBody>
          <a:bodyPr/>
          <a:lstStyle>
            <a:lvl1pPr>
              <a:defRPr sz="32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F27629C-F8CE-394C-AB77-2C70E7877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8262" y="4613098"/>
            <a:ext cx="8042067" cy="578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6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FCFFA0-98B2-F746-83EA-8DBDA6B7A7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547" y="347663"/>
            <a:ext cx="7500731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Faculty / department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E68D8-70A6-7246-8BE1-4483AA758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58674">
            <a:off x="7869330" y="-3081337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41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10515600" cy="3382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7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44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73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98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07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8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929284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rgbClr val="469BC0"/>
          </a:solidFill>
        </p:spPr>
        <p:txBody>
          <a:bodyPr/>
          <a:lstStyle>
            <a:lvl1pPr marL="0" indent="0">
              <a:buNone/>
              <a:defRPr baseline="0">
                <a:solidFill>
                  <a:srgbClr val="469BC0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99356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221B83-6E39-8343-9F8C-A5E351B84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833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48E26-58D4-2243-9FB9-B912F6F04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282617E-4F15-A74B-A62E-57E0C8256C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5963" y="2882349"/>
            <a:ext cx="3001272" cy="4045502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Background fill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60A0F-7149-4B4A-85C8-4A16E2EEB3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751" y="3039993"/>
            <a:ext cx="2749336" cy="1054929"/>
          </a:xfrm>
          <a:prstGeom prst="rect">
            <a:avLst/>
          </a:prstGeom>
        </p:spPr>
        <p:txBody>
          <a:bodyPr anchor="t"/>
          <a:lstStyle>
            <a:lvl1pPr algn="l">
              <a:defRPr sz="3200"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90788-FEE6-6646-8A23-1FF755FE7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751" y="4217359"/>
            <a:ext cx="2749336" cy="23691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6886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4B685-9FED-F545-8AA3-7D67B884E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8552" y="-2280479"/>
            <a:ext cx="7594600" cy="68072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83A45-364B-3D4B-BC6E-D71715104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C62FF2-DD95-0046-8653-02DA4FCE9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367315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F3F23-5EA4-4041-99C8-3ECD4DD1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077" y="365125"/>
            <a:ext cx="7901609" cy="1325563"/>
          </a:xfrm>
          <a:prstGeom prst="rect">
            <a:avLst/>
          </a:prstGeom>
        </p:spPr>
        <p:txBody>
          <a:bodyPr/>
          <a:lstStyle>
            <a:lvl1pPr algn="l"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B694-4AA3-E942-83A3-36D1E517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076" y="1825625"/>
            <a:ext cx="7901609" cy="399870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8B343-CAD8-014A-B0EF-EC1881EC8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5F4286-FA17-2C44-826D-6C9B300F2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7465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5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0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21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53D227-31C2-2142-8A6B-8F5EE0A4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9583" y="1825625"/>
            <a:ext cx="5181600" cy="435133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72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D9DF8-7021-F24D-9D64-422EE6E8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CA6620-024F-F148-AF77-E48DFCE4A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98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D2D2FD-0608-E14D-B364-7F67C30E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4117" y="-220733"/>
            <a:ext cx="7594600" cy="68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911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990317-B8CE-0340-B898-AD01F005C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022122">
            <a:off x="-3659359" y="407505"/>
            <a:ext cx="500607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46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lement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BEA291-EEC5-0D4D-A057-88B2C7D18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73526" y="-249583"/>
            <a:ext cx="4191000" cy="650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25F95-2084-1749-8995-0F7ADA47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583" y="365125"/>
            <a:ext cx="10515600" cy="1325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236C3-F128-2047-A24D-4E92155BE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5583" y="1825625"/>
            <a:ext cx="10515600" cy="410515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19C0FD-7D63-9F4C-BCA4-72FE8BDD1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91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9A2E9-259B-8441-8BD7-8BFE0D43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B20EC-E2BF-CB40-B5F7-AA23EAD9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5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97513-49B4-D146-8F59-D02C23C54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5600" cy="338297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F933F20-462D-C047-B603-5E076E5B53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08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8D731-8FA9-0E45-B31F-157BED3BC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00882" y="1347304"/>
            <a:ext cx="75946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rgbClr val="469BC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9757D-25E3-9D4C-89B0-ABC83FC54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06854">
            <a:off x="6788426" y="-2436193"/>
            <a:ext cx="4191000" cy="6502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A4DC8-F7CA-7246-896E-7B08EC237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7800AF2-C568-194D-A980-C7D93230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27155153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99673-6FF4-7541-A582-49C16510D4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943939">
            <a:off x="-2927110" y="816278"/>
            <a:ext cx="500607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06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Elem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8E99-BA8A-8C41-BF0E-FD50151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894B0-2741-4345-B004-0B082D278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rgbClr val="469BC0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94676-B8AB-AB45-A75E-D070975EC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2428">
            <a:off x="-1883465" y="1131956"/>
            <a:ext cx="4191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3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32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9287-C063-A843-A31C-94B5922D9B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5401" y="3004504"/>
            <a:ext cx="845737" cy="721677"/>
          </a:xfrm>
        </p:spPr>
        <p:txBody>
          <a:bodyPr anchor="t"/>
          <a:lstStyle>
            <a:lvl1pPr marL="0" indent="0" algn="l">
              <a:buNone/>
              <a:defRPr sz="4400" b="1" i="0" cap="all" baseline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28" indent="0" algn="ctr">
              <a:buNone/>
              <a:defRPr sz="2000"/>
            </a:lvl2pPr>
            <a:lvl3pPr marL="914256" indent="0" algn="ctr">
              <a:buNone/>
              <a:defRPr sz="1800"/>
            </a:lvl3pPr>
            <a:lvl4pPr marL="1371383" indent="0" algn="ctr">
              <a:buNone/>
              <a:defRPr sz="1600"/>
            </a:lvl4pPr>
            <a:lvl5pPr marL="1828510" indent="0" algn="ctr">
              <a:buNone/>
              <a:defRPr sz="1600"/>
            </a:lvl5pPr>
            <a:lvl6pPr marL="2285638" indent="0" algn="ctr">
              <a:buNone/>
              <a:defRPr sz="1600"/>
            </a:lvl6pPr>
            <a:lvl7pPr marL="2742766" indent="0" algn="ctr">
              <a:buNone/>
              <a:defRPr sz="1600"/>
            </a:lvl7pPr>
            <a:lvl8pPr marL="3199893" indent="0" algn="ctr">
              <a:buNone/>
              <a:defRPr sz="1600"/>
            </a:lvl8pPr>
            <a:lvl9pPr marL="3657021" indent="0" algn="ctr">
              <a:buNone/>
              <a:defRPr sz="1600"/>
            </a:lvl9pPr>
          </a:lstStyle>
          <a:p>
            <a:r>
              <a:rPr lang="en-US" dirty="0"/>
              <a:t>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7A219-89BE-B349-BB47-80A70966D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45414">
            <a:off x="6621964" y="-2960252"/>
            <a:ext cx="5006078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17852-6F1A-6C4B-A499-EDB5C0FF57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9E2BDAD-F003-2C4A-B004-8649B1A3E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38" y="30045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chapter</a:t>
            </a:r>
          </a:p>
        </p:txBody>
      </p:sp>
    </p:spTree>
    <p:extLst>
      <p:ext uri="{BB962C8B-B14F-4D97-AF65-F5344CB8AC3E}">
        <p14:creationId xmlns:p14="http://schemas.microsoft.com/office/powerpoint/2010/main" val="64770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79D20-9926-6947-91A9-E826DAB4C4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7" r:id="rId2"/>
    <p:sldLayoutId id="2147483926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4030" r:id="rId9"/>
    <p:sldLayoutId id="2147484031" r:id="rId10"/>
    <p:sldLayoutId id="2147484032" r:id="rId11"/>
    <p:sldLayoutId id="2147484033" r:id="rId12"/>
    <p:sldLayoutId id="2147483976" r:id="rId13"/>
    <p:sldLayoutId id="2147483978" r:id="rId14"/>
    <p:sldLayoutId id="2147483977" r:id="rId15"/>
    <p:sldLayoutId id="2147483979" r:id="rId16"/>
    <p:sldLayoutId id="2147483994" r:id="rId17"/>
    <p:sldLayoutId id="2147483995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8661" y="6356350"/>
            <a:ext cx="2365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E469526-6E45-7F42-9A5B-A968FB10F2EF}" type="datetime3">
              <a:rPr lang="en-US" smtClean="0"/>
              <a:pPr/>
              <a:t>7 April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5409" y="6356350"/>
            <a:ext cx="6370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2130" y="6356350"/>
            <a:ext cx="844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59D79D20-9926-6947-91A9-E826DAB4C4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10C1B-65DB-2343-8AA3-FE42BB8807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32205" y="1500167"/>
            <a:ext cx="5527589" cy="27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6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1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83C4E7C-85E8-C546-AFA4-9DEF64C25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tx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38910-B416-8247-A854-5A62E31E7A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5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7" y="-3948719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71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38472" y="-3939482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357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4555" y="5951413"/>
            <a:ext cx="1660433" cy="828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2C1AB5-3A56-FC40-9039-7F559F192A9B}"/>
              </a:ext>
            </a:extLst>
          </p:cNvPr>
          <p:cNvCxnSpPr>
            <a:cxnSpLocks/>
          </p:cNvCxnSpPr>
          <p:nvPr userDrawn="1"/>
        </p:nvCxnSpPr>
        <p:spPr>
          <a:xfrm>
            <a:off x="2544988" y="6144654"/>
            <a:ext cx="0" cy="4418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3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21442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6" r:id="rId2"/>
    <p:sldLayoutId id="2147483941" r:id="rId3"/>
    <p:sldLayoutId id="2147483998" r:id="rId4"/>
    <p:sldLayoutId id="2147483999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00" r:id="rId11"/>
    <p:sldLayoutId id="2147484001" r:id="rId12"/>
    <p:sldLayoutId id="2147483943" r:id="rId13"/>
    <p:sldLayoutId id="2147484003" r:id="rId14"/>
    <p:sldLayoutId id="214748400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64B0387-07BA-AE4A-8C6A-E5CED0A114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2747706" y="-3531276"/>
            <a:ext cx="7106696" cy="136514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A558B-91BD-CD4E-869E-A90063D9ED3B}"/>
              </a:ext>
            </a:extLst>
          </p:cNvPr>
          <p:cNvSpPr txBox="1"/>
          <p:nvPr userDrawn="1"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IN THIS PRESENTATION: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6086C-BC35-BD4D-81A5-01F0120211C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322845" y="5951413"/>
            <a:ext cx="1660433" cy="8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FFAF79-DC41-6244-8128-3621AE60A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1866" y="6144654"/>
            <a:ext cx="441770" cy="44181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00" b="1" i="0" cap="all" baseline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586D83B-F5E2-6149-B7DD-0F6F1BA759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0C8C51-B448-EE4F-92CF-32A58A7A220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322845" y="5951413"/>
            <a:ext cx="1660433" cy="8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62" r:id="rId2"/>
    <p:sldLayoutId id="2147483961" r:id="rId3"/>
    <p:sldLayoutId id="2147483951" r:id="rId4"/>
    <p:sldLayoutId id="2147483953" r:id="rId5"/>
    <p:sldLayoutId id="2147483963" r:id="rId6"/>
    <p:sldLayoutId id="2147483964" r:id="rId7"/>
    <p:sldLayoutId id="2147483954" r:id="rId8"/>
    <p:sldLayoutId id="2147484026" r:id="rId9"/>
    <p:sldLayoutId id="2147484027" r:id="rId10"/>
    <p:sldLayoutId id="2147484028" r:id="rId11"/>
    <p:sldLayoutId id="2147484029" r:id="rId12"/>
    <p:sldLayoutId id="2147483955" r:id="rId13"/>
    <p:sldLayoutId id="2147483966" r:id="rId14"/>
    <p:sldLayoutId id="2147483965" r:id="rId15"/>
    <p:sldLayoutId id="2147483956" r:id="rId16"/>
    <p:sldLayoutId id="2147483992" r:id="rId17"/>
    <p:sldLayoutId id="2147483993" r:id="rId18"/>
  </p:sldLayoutIdLst>
  <p:hf hdr="0" ftr="0" dt="0"/>
  <p:txStyles>
    <p:titleStyle>
      <a:lvl1pPr algn="l" defTabSz="9142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4" indent="-228564" algn="l" defTabSz="91425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91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9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02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0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7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84" indent="-228564" algn="l" defTabSz="91425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0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defTabSz="9142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eitenvannederland.nl/files/documents/Netherlands%20Code%20of%20Conduct%20for%20Research%20Integrity%202018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eda.utwente.nl/" TargetMode="External"/><Relationship Id="rId2" Type="http://schemas.openxmlformats.org/officeDocument/2006/relationships/hyperlink" Target="http://www.utwente.nl/rd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D41297-4D52-634F-9DC1-43554B59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DCC network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B24D30-9910-944C-A39F-D9B2FE03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D22E-5DEA-4347-9595-81CE0356CA35}" type="datetime3">
              <a:rPr lang="en-US" smtClean="0"/>
              <a:t>7 April 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D4ED61-BFA8-3F4E-94CA-414220A5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961" y="4835952"/>
            <a:ext cx="7207551" cy="656274"/>
          </a:xfrm>
        </p:spPr>
        <p:txBody>
          <a:bodyPr/>
          <a:lstStyle/>
          <a:p>
            <a:r>
              <a:rPr lang="en-US" sz="4000" b="1" dirty="0"/>
              <a:t>A</a:t>
            </a:r>
            <a:r>
              <a:rPr lang="en-US" sz="2400" b="1" dirty="0"/>
              <a:t>rchiving </a:t>
            </a:r>
            <a:r>
              <a:rPr lang="en-US" sz="4000" b="1" dirty="0"/>
              <a:t>re</a:t>
            </a:r>
            <a:r>
              <a:rPr lang="en-US" sz="2400" b="1" dirty="0"/>
              <a:t>search </a:t>
            </a:r>
            <a:r>
              <a:rPr lang="en-US" sz="4000" b="1" dirty="0"/>
              <a:t>da</a:t>
            </a:r>
            <a:r>
              <a:rPr lang="en-US" sz="2400" b="1" dirty="0"/>
              <a:t>ta at the </a:t>
            </a:r>
            <a:r>
              <a:rPr lang="en-US" sz="2400" b="1" dirty="0" err="1"/>
              <a:t>ut</a:t>
            </a:r>
            <a:endParaRPr lang="en-US" sz="2400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B31EFA-8524-A74F-80AA-BB142176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79D20-9926-6947-91A9-E826DAB4C48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E8459B-80EE-49A9-88F3-22C56519A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" y="146023"/>
            <a:ext cx="3556000" cy="1816154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5D272044-8B05-4B3D-BC6D-7B343D0AC37D}"/>
              </a:ext>
            </a:extLst>
          </p:cNvPr>
          <p:cNvSpPr txBox="1"/>
          <p:nvPr/>
        </p:nvSpPr>
        <p:spPr>
          <a:xfrm>
            <a:off x="464609" y="1192742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cap="all" dirty="0">
                <a:solidFill>
                  <a:schemeClr val="bg1"/>
                </a:solidFill>
                <a:latin typeface="Arial Narrow"/>
              </a:rPr>
              <a:t>Digital competence center (DCC network)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381AD0-E397-4C12-9C3A-DA7145B4CF87}"/>
              </a:ext>
            </a:extLst>
          </p:cNvPr>
          <p:cNvSpPr txBox="1"/>
          <p:nvPr/>
        </p:nvSpPr>
        <p:spPr>
          <a:xfrm>
            <a:off x="3877962" y="571508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Maarten van Bentum, data librarian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90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643FFD-1025-4A45-B642-EEF502AD86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215CB8-8F1B-4AE8-9CAC-7469B4CA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98" y="242961"/>
            <a:ext cx="7122142" cy="721677"/>
          </a:xfrm>
        </p:spPr>
        <p:txBody>
          <a:bodyPr/>
          <a:lstStyle/>
          <a:p>
            <a:r>
              <a:rPr lang="en-US" sz="2400" dirty="0"/>
              <a:t>Digital competence center (DCC)</a:t>
            </a:r>
            <a:endParaRPr lang="nl-N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1D2C8-3472-4DFC-85E7-E58C250DC17E}"/>
              </a:ext>
            </a:extLst>
          </p:cNvPr>
          <p:cNvSpPr txBox="1"/>
          <p:nvPr/>
        </p:nvSpPr>
        <p:spPr>
          <a:xfrm>
            <a:off x="669304" y="3365490"/>
            <a:ext cx="6655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research group: the interest and challenge of keeping data for the long term</a:t>
            </a:r>
          </a:p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7E5FF-F313-461C-8561-19E7706D5789}"/>
              </a:ext>
            </a:extLst>
          </p:cNvPr>
          <p:cNvSpPr txBox="1"/>
          <p:nvPr/>
        </p:nvSpPr>
        <p:spPr>
          <a:xfrm>
            <a:off x="669304" y="4242654"/>
            <a:ext cx="720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institution: the responsibility of supporting data management (see </a:t>
            </a:r>
            <a:r>
              <a:rPr lang="en-US" dirty="0">
                <a:hlinkClick r:id="rId3"/>
              </a:rPr>
              <a:t>Netherlands Code of Conduct for Research Integrity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B73DD9-237A-4B17-A9B9-1344C61452C1}"/>
              </a:ext>
            </a:extLst>
          </p:cNvPr>
          <p:cNvSpPr txBox="1"/>
          <p:nvPr/>
        </p:nvSpPr>
        <p:spPr>
          <a:xfrm>
            <a:off x="669304" y="2049648"/>
            <a:ext cx="390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Why archiving research data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3407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17710-30F1-4942-9228-8B9996EF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DD936-C7AF-4EE8-97CA-1FE429DC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8" y="271533"/>
            <a:ext cx="5354302" cy="663187"/>
          </a:xfrm>
        </p:spPr>
        <p:txBody>
          <a:bodyPr/>
          <a:lstStyle/>
          <a:p>
            <a:r>
              <a:rPr lang="en-US" sz="2400" dirty="0"/>
              <a:t>Digital competence center (DCC)</a:t>
            </a:r>
            <a:endParaRPr lang="nl-N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8C29B-C49A-4571-AEFD-877E08FC795E}"/>
              </a:ext>
            </a:extLst>
          </p:cNvPr>
          <p:cNvSpPr txBox="1"/>
          <p:nvPr/>
        </p:nvSpPr>
        <p:spPr>
          <a:xfrm>
            <a:off x="1074655" y="2490363"/>
            <a:ext cx="69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AREDA</a:t>
            </a:r>
            <a:endParaRPr lang="nl-NL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26D81-60C4-4D39-B67D-4D0745F1E109}"/>
              </a:ext>
            </a:extLst>
          </p:cNvPr>
          <p:cNvSpPr txBox="1"/>
          <p:nvPr/>
        </p:nvSpPr>
        <p:spPr>
          <a:xfrm>
            <a:off x="1074655" y="3852410"/>
            <a:ext cx="643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UT archive for research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group ‘buckets’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no costs (central budget)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543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17710-30F1-4942-9228-8B9996EF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DD936-C7AF-4EE8-97CA-1FE429DC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8" y="271533"/>
            <a:ext cx="5354302" cy="663187"/>
          </a:xfrm>
        </p:spPr>
        <p:txBody>
          <a:bodyPr/>
          <a:lstStyle/>
          <a:p>
            <a:r>
              <a:rPr lang="en-US" sz="2400" dirty="0"/>
              <a:t>Digital competence center (DCC)</a:t>
            </a:r>
            <a:endParaRPr lang="nl-N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88C29B-C49A-4571-AEFD-877E08FC795E}"/>
              </a:ext>
            </a:extLst>
          </p:cNvPr>
          <p:cNvSpPr txBox="1"/>
          <p:nvPr/>
        </p:nvSpPr>
        <p:spPr>
          <a:xfrm>
            <a:off x="904973" y="2121031"/>
            <a:ext cx="691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Supporting research groups to archive </a:t>
            </a:r>
            <a:r>
              <a:rPr lang="en-US" b="1" i="1" dirty="0"/>
              <a:t>static</a:t>
            </a:r>
            <a:r>
              <a:rPr lang="en-US" dirty="0"/>
              <a:t> datasets &gt; AREDA</a:t>
            </a:r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26D81-60C4-4D39-B67D-4D0745F1E109}"/>
              </a:ext>
            </a:extLst>
          </p:cNvPr>
          <p:cNvSpPr txBox="1"/>
          <p:nvPr/>
        </p:nvSpPr>
        <p:spPr>
          <a:xfrm>
            <a:off x="904973" y="2762053"/>
            <a:ext cx="64385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Safely storing static datasets standard for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 27001 and NEN 7510 certified servers at the UT (backup at Surf)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Proper metadata and documentation for reuse (FAIR)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Immutable objects (not on p-drive…)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on group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Guidance encryption when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11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17710-30F1-4942-9228-8B9996EF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DD936-C7AF-4EE8-97CA-1FE429DC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8" y="271533"/>
            <a:ext cx="5354302" cy="663187"/>
          </a:xfrm>
        </p:spPr>
        <p:txBody>
          <a:bodyPr/>
          <a:lstStyle/>
          <a:p>
            <a:r>
              <a:rPr lang="en-US" sz="2400" dirty="0"/>
              <a:t>Digital competence center (DCC)</a:t>
            </a:r>
            <a:endParaRPr lang="nl-N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5A16C-61C3-4F85-BDE8-D0B9DC8DC1D5}"/>
              </a:ext>
            </a:extLst>
          </p:cNvPr>
          <p:cNvSpPr txBox="1"/>
          <p:nvPr/>
        </p:nvSpPr>
        <p:spPr>
          <a:xfrm>
            <a:off x="923827" y="2080026"/>
            <a:ext cx="5722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Which data to be archived?</a:t>
            </a:r>
          </a:p>
          <a:p>
            <a:endParaRPr lang="en-US" dirty="0"/>
          </a:p>
          <a:p>
            <a:r>
              <a:rPr lang="en-US" dirty="0"/>
              <a:t>Static data (and related materials), be it raw, processed or underlying publication, but </a:t>
            </a:r>
            <a:r>
              <a:rPr lang="en-US" b="1" dirty="0"/>
              <a:t>not</a:t>
            </a:r>
            <a:r>
              <a:rPr lang="en-US" dirty="0"/>
              <a:t> dynamic data,</a:t>
            </a:r>
          </a:p>
          <a:p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AF8D0-1A86-4ECE-A38F-750ACFAF9D7D}"/>
              </a:ext>
            </a:extLst>
          </p:cNvPr>
          <p:cNvSpPr txBox="1"/>
          <p:nvPr/>
        </p:nvSpPr>
        <p:spPr>
          <a:xfrm>
            <a:off x="1216058" y="4028370"/>
            <a:ext cx="604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needed for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needed for reproduction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interesting for reuse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45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17710-30F1-4942-9228-8B9996EF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DD936-C7AF-4EE8-97CA-1FE429DC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8" y="271533"/>
            <a:ext cx="5354302" cy="663187"/>
          </a:xfrm>
        </p:spPr>
        <p:txBody>
          <a:bodyPr/>
          <a:lstStyle/>
          <a:p>
            <a:r>
              <a:rPr lang="en-US" sz="2400" dirty="0"/>
              <a:t>Digital competence center (DCC)</a:t>
            </a:r>
            <a:endParaRPr lang="nl-NL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85DAE8-0083-4089-9180-35AF934B3428}"/>
              </a:ext>
            </a:extLst>
          </p:cNvPr>
          <p:cNvSpPr txBox="1"/>
          <p:nvPr/>
        </p:nvSpPr>
        <p:spPr>
          <a:xfrm>
            <a:off x="820132" y="2114845"/>
            <a:ext cx="7268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 what about trusted data repositories </a:t>
            </a:r>
            <a:r>
              <a:rPr lang="en-US" dirty="0"/>
              <a:t>(e.g. 4TU.RD or DANS)</a:t>
            </a:r>
          </a:p>
          <a:p>
            <a:endParaRPr lang="en-US" dirty="0"/>
          </a:p>
          <a:p>
            <a:endParaRPr lang="en-US" dirty="0"/>
          </a:p>
          <a:p>
            <a:r>
              <a:rPr lang="nl-NL" dirty="0"/>
              <a:t>Data </a:t>
            </a:r>
            <a:r>
              <a:rPr lang="nl-NL" dirty="0" err="1"/>
              <a:t>repositories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Aim</a:t>
            </a:r>
            <a:r>
              <a:rPr lang="nl-NL" dirty="0"/>
              <a:t> is </a:t>
            </a:r>
            <a:r>
              <a:rPr lang="nl-NL" dirty="0" err="1"/>
              <a:t>publishing</a:t>
            </a:r>
            <a:r>
              <a:rPr lang="nl-NL" dirty="0"/>
              <a:t>: </a:t>
            </a:r>
            <a:r>
              <a:rPr lang="nl-NL" dirty="0" err="1"/>
              <a:t>doi</a:t>
            </a:r>
            <a:r>
              <a:rPr lang="nl-NL" dirty="0"/>
              <a:t>, impact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i="1" dirty="0"/>
              <a:t>worldwide</a:t>
            </a:r>
            <a:r>
              <a:rPr lang="nl-NL" dirty="0"/>
              <a:t> </a:t>
            </a:r>
            <a:r>
              <a:rPr lang="nl-NL" dirty="0" err="1"/>
              <a:t>reuse</a:t>
            </a:r>
            <a:r>
              <a:rPr lang="nl-NL" dirty="0"/>
              <a:t> (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licensing</a:t>
            </a:r>
            <a:r>
              <a:rPr lang="nl-NL" dirty="0"/>
              <a:t>)</a:t>
            </a:r>
          </a:p>
          <a:p>
            <a:endParaRPr lang="nl-NL" dirty="0"/>
          </a:p>
          <a:p>
            <a:r>
              <a:rPr lang="nl-NL" dirty="0"/>
              <a:t>BUT: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suitable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 </a:t>
            </a:r>
            <a:r>
              <a:rPr lang="nl-NL" b="1" dirty="0" err="1"/>
              <a:t>categories</a:t>
            </a:r>
            <a:r>
              <a:rPr lang="nl-NL" b="1" dirty="0"/>
              <a:t> of data: privacy, </a:t>
            </a:r>
            <a:r>
              <a:rPr lang="nl-NL" b="1" dirty="0" err="1"/>
              <a:t>confidentiality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specific</a:t>
            </a:r>
            <a:r>
              <a:rPr lang="nl-NL" b="1" dirty="0"/>
              <a:t> research </a:t>
            </a:r>
            <a:r>
              <a:rPr lang="nl-NL" b="1" dirty="0" err="1"/>
              <a:t>group</a:t>
            </a:r>
            <a:r>
              <a:rPr lang="nl-NL" b="1" dirty="0"/>
              <a:t> control </a:t>
            </a:r>
            <a:r>
              <a:rPr lang="nl-NL" b="1" dirty="0" err="1"/>
              <a:t>and</a:t>
            </a:r>
            <a:r>
              <a:rPr lang="nl-NL" b="1" dirty="0"/>
              <a:t> access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all</a:t>
            </a:r>
            <a:r>
              <a:rPr lang="nl-NL" b="1" dirty="0"/>
              <a:t> </a:t>
            </a:r>
            <a:r>
              <a:rPr lang="nl-NL" b="1" dirty="0" err="1"/>
              <a:t>their</a:t>
            </a:r>
            <a:r>
              <a:rPr lang="nl-NL" b="1" dirty="0"/>
              <a:t> </a:t>
            </a:r>
            <a:r>
              <a:rPr lang="nl-NL" b="1" dirty="0" err="1"/>
              <a:t>static</a:t>
            </a:r>
            <a:r>
              <a:rPr lang="nl-NL" b="1" dirty="0"/>
              <a:t> research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EE5AB-E016-41F3-AA64-CE93188B4EA1}"/>
              </a:ext>
            </a:extLst>
          </p:cNvPr>
          <p:cNvSpPr txBox="1"/>
          <p:nvPr/>
        </p:nvSpPr>
        <p:spPr>
          <a:xfrm>
            <a:off x="820132" y="5288437"/>
            <a:ext cx="820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Always archive in AREDA, </a:t>
            </a:r>
            <a:r>
              <a:rPr lang="en-US" b="1" i="1" dirty="0"/>
              <a:t>and</a:t>
            </a:r>
            <a:r>
              <a:rPr lang="en-US" b="1" dirty="0"/>
              <a:t> publish in a data repository if possible!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05113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17710-30F1-4942-9228-8B9996EF21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6D83B-F5E2-6149-B7DD-0F6F1BA759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DD936-C7AF-4EE8-97CA-1FE429DC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58" y="271533"/>
            <a:ext cx="5354302" cy="663187"/>
          </a:xfrm>
        </p:spPr>
        <p:txBody>
          <a:bodyPr/>
          <a:lstStyle/>
          <a:p>
            <a:r>
              <a:rPr lang="en-US" sz="2400" dirty="0"/>
              <a:t>Digital competence center (DCC)</a:t>
            </a:r>
            <a:endParaRPr lang="nl-NL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68A11-D5BD-4F85-949B-015C495E4FB6}"/>
              </a:ext>
            </a:extLst>
          </p:cNvPr>
          <p:cNvSpPr txBox="1"/>
          <p:nvPr/>
        </p:nvSpPr>
        <p:spPr>
          <a:xfrm>
            <a:off x="1084082" y="3214540"/>
            <a:ext cx="6956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https://www.utwente.nl/rdm</a:t>
            </a:r>
            <a:r>
              <a:rPr lang="en-US" dirty="0"/>
              <a:t>, Preserving and publishing data (FAIR)</a:t>
            </a:r>
          </a:p>
          <a:p>
            <a:endParaRPr lang="en-US" dirty="0"/>
          </a:p>
          <a:p>
            <a:r>
              <a:rPr lang="nl-NL" dirty="0">
                <a:hlinkClick r:id="rId3"/>
              </a:rPr>
              <a:t>https://areda.utwente.nl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498721"/>
      </p:ext>
    </p:extLst>
  </p:cSld>
  <p:clrMapOvr>
    <a:masterClrMapping/>
  </p:clrMapOvr>
</p:sld>
</file>

<file path=ppt/theme/theme1.xml><?xml version="1.0" encoding="utf-8"?>
<a:theme xmlns:a="http://schemas.openxmlformats.org/drawingml/2006/main" name="UT Title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10.xml><?xml version="1.0" encoding="utf-8"?>
<a:theme xmlns:a="http://schemas.openxmlformats.org/drawingml/2006/main" name="UT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T Title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 test" id="{15B9D8DC-9424-A541-AF47-D0C4E5DD615D}" vid="{AA5B6583-0830-8041-8FDA-106127B26373}"/>
    </a:ext>
  </a:extLst>
</a:theme>
</file>

<file path=ppt/theme/theme3.xml><?xml version="1.0" encoding="utf-8"?>
<a:theme xmlns:a="http://schemas.openxmlformats.org/drawingml/2006/main" name="UT Chapter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4.xml><?xml version="1.0" encoding="utf-8"?>
<a:theme xmlns:a="http://schemas.openxmlformats.org/drawingml/2006/main" name="UT Chapter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5.xml><?xml version="1.0" encoding="utf-8"?>
<a:theme xmlns:a="http://schemas.openxmlformats.org/drawingml/2006/main" name="UT Chapter slide White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6.xml><?xml version="1.0" encoding="utf-8"?>
<a:theme xmlns:a="http://schemas.openxmlformats.org/drawingml/2006/main" name="UT Chapter slide Black + logo own nam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7.xml><?xml version="1.0" encoding="utf-8"?>
<a:theme xmlns:a="http://schemas.openxmlformats.org/drawingml/2006/main" name="UT Table of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8.xml><?xml version="1.0" encoding="utf-8"?>
<a:theme xmlns:a="http://schemas.openxmlformats.org/drawingml/2006/main" name="UT Table of Content slide Black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ppt/theme/theme9.xml><?xml version="1.0" encoding="utf-8"?>
<a:theme xmlns:a="http://schemas.openxmlformats.org/drawingml/2006/main" name="UT Content slide White">
  <a:themeElements>
    <a:clrScheme name="UT colors">
      <a:dk1>
        <a:srgbClr val="000000"/>
      </a:dk1>
      <a:lt1>
        <a:srgbClr val="FFFFFF"/>
      </a:lt1>
      <a:dk2>
        <a:srgbClr val="616365"/>
      </a:dk2>
      <a:lt2>
        <a:srgbClr val="ADAFAF"/>
      </a:lt2>
      <a:accent1>
        <a:srgbClr val="63B1E5"/>
      </a:accent1>
      <a:accent2>
        <a:srgbClr val="EC7908"/>
      </a:accent2>
      <a:accent3>
        <a:srgbClr val="CF0071"/>
      </a:accent3>
      <a:accent4>
        <a:srgbClr val="FED100"/>
      </a:accent4>
      <a:accent5>
        <a:srgbClr val="0093B3"/>
      </a:accent5>
      <a:accent6>
        <a:srgbClr val="34B234"/>
      </a:accent6>
      <a:hlink>
        <a:srgbClr val="002C5F"/>
      </a:hlink>
      <a:folHlink>
        <a:srgbClr val="C60C3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med" id="{38EFCB40-8075-4379-B608-001D32BF0987}" vid="{32DD4C13-7CE8-4DC6-9A95-709DF41A19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AFFB35C19454B97359D807159A5BA" ma:contentTypeVersion="11" ma:contentTypeDescription="Een nieuw document maken." ma:contentTypeScope="" ma:versionID="a7c08b5d563cf444ee8fe755320cd61e">
  <xsd:schema xmlns:xsd="http://www.w3.org/2001/XMLSchema" xmlns:xs="http://www.w3.org/2001/XMLSchema" xmlns:p="http://schemas.microsoft.com/office/2006/metadata/properties" xmlns:ns2="d524968a-7e4b-4232-b099-a6a02bea0835" xmlns:ns3="1b9741c5-c44c-402a-9c10-803f7f201852" targetNamespace="http://schemas.microsoft.com/office/2006/metadata/properties" ma:root="true" ma:fieldsID="6f5c3a0e0b32a47136a29116adbf0fb9" ns2:_="" ns3:_="">
    <xsd:import namespace="d524968a-7e4b-4232-b099-a6a02bea0835"/>
    <xsd:import namespace="1b9741c5-c44c-402a-9c10-803f7f2018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24968a-7e4b-4232-b099-a6a02bea08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741c5-c44c-402a-9c10-803f7f2018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DCACB-0A19-4C9B-B44B-6EEE5BD22A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4E2D9A-4B4D-443B-A8BF-082B115FB9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4B408-69B9-4CEA-815C-948F73B71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24968a-7e4b-4232-b099-a6a02bea0835"/>
    <ds:schemaRef ds:uri="1b9741c5-c44c-402a-9c10-803f7f20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 test</Template>
  <TotalTime>1078</TotalTime>
  <Words>318</Words>
  <Application>Microsoft Office PowerPoint</Application>
  <PresentationFormat>Widescreen</PresentationFormat>
  <Paragraphs>57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UT Title slide White</vt:lpstr>
      <vt:lpstr>UT Title slide Black</vt:lpstr>
      <vt:lpstr>UT Chapter slide White</vt:lpstr>
      <vt:lpstr>UT Chapter slide Black</vt:lpstr>
      <vt:lpstr>UT Chapter slide White + logo own name</vt:lpstr>
      <vt:lpstr>UT Chapter slide Black + logo own name</vt:lpstr>
      <vt:lpstr>UT Table of Content slide White</vt:lpstr>
      <vt:lpstr>UT Table of Content slide Black</vt:lpstr>
      <vt:lpstr>UT Content slide White</vt:lpstr>
      <vt:lpstr>UT Content slide Black</vt:lpstr>
      <vt:lpstr>DCC network</vt:lpstr>
      <vt:lpstr>Digital competence center (DCC)</vt:lpstr>
      <vt:lpstr>Digital competence center (DCC)</vt:lpstr>
      <vt:lpstr>Digital competence center (DCC)</vt:lpstr>
      <vt:lpstr>Digital competence center (DCC)</vt:lpstr>
      <vt:lpstr>Digital competence center (DCC)</vt:lpstr>
      <vt:lpstr>Digital competence center (DCC)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Öztürk, Zafer (UT-LISA)</cp:lastModifiedBy>
  <cp:revision>79</cp:revision>
  <dcterms:created xsi:type="dcterms:W3CDTF">2019-02-08T09:55:16Z</dcterms:created>
  <dcterms:modified xsi:type="dcterms:W3CDTF">2022-04-07T08:22:48Z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0x010100C36AFFB35C19454B97359D807159A5BA</vt:lpwstr>
  </property>
</Properties>
</file>