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4" r:id="rId2"/>
    <p:sldId id="266" r:id="rId3"/>
    <p:sldId id="269" r:id="rId4"/>
    <p:sldId id="305" r:id="rId5"/>
    <p:sldId id="306" r:id="rId6"/>
    <p:sldId id="270" r:id="rId7"/>
    <p:sldId id="292" r:id="rId8"/>
    <p:sldId id="317" r:id="rId9"/>
    <p:sldId id="288" r:id="rId10"/>
    <p:sldId id="307" r:id="rId11"/>
    <p:sldId id="300" r:id="rId12"/>
    <p:sldId id="280" r:id="rId13"/>
    <p:sldId id="281" r:id="rId14"/>
    <p:sldId id="318" r:id="rId15"/>
    <p:sldId id="313" r:id="rId16"/>
    <p:sldId id="279" r:id="rId17"/>
    <p:sldId id="278" r:id="rId18"/>
    <p:sldId id="284" r:id="rId19"/>
    <p:sldId id="301" r:id="rId20"/>
    <p:sldId id="308" r:id="rId21"/>
    <p:sldId id="290" r:id="rId22"/>
    <p:sldId id="316" r:id="rId23"/>
    <p:sldId id="289" r:id="rId24"/>
    <p:sldId id="309" r:id="rId25"/>
    <p:sldId id="295" r:id="rId26"/>
    <p:sldId id="304" r:id="rId27"/>
    <p:sldId id="291" r:id="rId28"/>
    <p:sldId id="319" r:id="rId29"/>
  </p:sldIdLst>
  <p:sldSz cx="9144000" cy="5143500" type="screen16x9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 Jelle Ferwerda - U Twente" initials="JGF" lastIdx="6" clrIdx="0">
    <p:extLst>
      <p:ext uri="{19B8F6BF-5375-455C-9EA6-DF929625EA0E}">
        <p15:presenceInfo xmlns:p15="http://schemas.microsoft.com/office/powerpoint/2012/main" userId="Dr Jelle Ferwerda - U Twen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BD"/>
    <a:srgbClr val="EF8221"/>
    <a:srgbClr val="615258"/>
    <a:srgbClr val="002C5F"/>
    <a:srgbClr val="887B1B"/>
    <a:srgbClr val="4F2D7F"/>
    <a:srgbClr val="006A4D"/>
    <a:srgbClr val="DC0C30"/>
    <a:srgbClr val="0098C3"/>
    <a:srgbClr val="FE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>
      <p:cViewPr varScale="1">
        <p:scale>
          <a:sx n="161" d="100"/>
          <a:sy n="161" d="100"/>
        </p:scale>
        <p:origin x="156" y="1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D0794-B355-9146-9DF3-1A424D31562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F2B71-22B3-F247-B21A-7C7CFAB6F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437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E1BD2A-F24E-4ECA-82B3-08C5D5A627D6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95949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3085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8755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233488"/>
            <a:ext cx="6786562" cy="1102519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2276475"/>
            <a:ext cx="6788150" cy="826294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4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233488"/>
            <a:ext cx="6786562" cy="1102519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2276475"/>
            <a:ext cx="6788150" cy="826294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974BA0-77E3-254B-8610-03F3CFE14EA0}" type="datetime1">
              <a:rPr lang="en-US" smtClean="0"/>
              <a:t>8/30/2020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133350"/>
            <a:ext cx="748668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719777"/>
            <a:ext cx="7486681" cy="23907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30200" y="6438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UT powerpoint sheet small 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43000" cy="51467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7D5293-BDCC-5A47-B4EC-E85BF42AA612}" type="datetime1">
              <a:rPr lang="en-US" smtClean="0"/>
              <a:t>8/30/2020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133350"/>
            <a:ext cx="748668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719777"/>
            <a:ext cx="7486681" cy="23907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2" name="Picture 1" descr="UT powerpoint sheet small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050"/>
            <a:ext cx="1114285" cy="51244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3BDA62-0053-504F-AEAA-9ADCEAD8D44B}" type="datetime1">
              <a:rPr lang="en-US" smtClean="0"/>
              <a:t>8/30/2020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133350"/>
            <a:ext cx="748668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730251"/>
            <a:ext cx="7486681" cy="22860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2" name="Picture 1" descr="UT powerpoint sheet small 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"/>
          <a:stretch/>
        </p:blipFill>
        <p:spPr>
          <a:xfrm>
            <a:off x="0" y="0"/>
            <a:ext cx="112395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BDAB2-0033-7747-8B32-8277501BEACA}" type="datetime1">
              <a:rPr lang="en-US" smtClean="0"/>
              <a:t>8/30/2020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133350"/>
            <a:ext cx="748668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717550"/>
            <a:ext cx="7486681" cy="23907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7" name="Picture 6" descr="UT powerpoint sheet small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96867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841773"/>
            <a:ext cx="6858000" cy="1790700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31" indent="0" algn="ctr">
              <a:buNone/>
              <a:defRPr sz="1500"/>
            </a:lvl2pPr>
            <a:lvl3pPr marL="685661" indent="0" algn="ctr">
              <a:buNone/>
              <a:defRPr sz="1350"/>
            </a:lvl3pPr>
            <a:lvl4pPr marL="1028491" indent="0" algn="ctr">
              <a:buNone/>
              <a:defRPr sz="1200"/>
            </a:lvl4pPr>
            <a:lvl5pPr marL="1371322" indent="0" algn="ctr">
              <a:buNone/>
              <a:defRPr sz="1200"/>
            </a:lvl5pPr>
            <a:lvl6pPr marL="1714152" indent="0" algn="ctr">
              <a:buNone/>
              <a:defRPr sz="1200"/>
            </a:lvl6pPr>
            <a:lvl7pPr marL="2056983" indent="0" algn="ctr">
              <a:buNone/>
              <a:defRPr sz="1200"/>
            </a:lvl7pPr>
            <a:lvl8pPr marL="2399813" indent="0" algn="ctr">
              <a:buNone/>
              <a:defRPr sz="1200"/>
            </a:lvl8pPr>
            <a:lvl9pPr marL="274264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C506-201B-4BA7-831C-99F35E098BC8}" type="datetimeFigureOut">
              <a:rPr lang="nl-NL" smtClean="0"/>
              <a:t>30-8-2020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D3593-5731-41EF-B15F-B27141419D0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7742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463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noProof="0"/>
              <a:t>Klik om de modelstijlen te bewerken</a:t>
            </a: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3" y="442569"/>
            <a:ext cx="7161016" cy="482203"/>
          </a:xfrm>
        </p:spPr>
        <p:txBody>
          <a:bodyPr lIns="0" tIns="0" rIns="0" bIns="0" anchor="b"/>
          <a:lstStyle>
            <a:lvl1pPr marL="0" indent="0">
              <a:buNone/>
              <a:defRPr sz="1874" b="1" cap="all" baseline="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8" y="920110"/>
            <a:ext cx="7161031" cy="214313"/>
          </a:xfrm>
        </p:spPr>
        <p:txBody>
          <a:bodyPr lIns="0"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9062E-0C0A-4E90-A9ED-A46255E07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8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E32171-DA00-A14C-8FFE-383B5C060270}" type="datetime1">
              <a:rPr lang="en-US" smtClean="0"/>
              <a:t>8/30/2020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133350"/>
            <a:ext cx="746760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1" y="742950"/>
            <a:ext cx="7467600" cy="21431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B7B773-D837-174A-A28B-21000BA58558}" type="datetime1">
              <a:rPr lang="en-US" smtClean="0"/>
              <a:t>8/30/2020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133350"/>
            <a:ext cx="754380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8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1" y="742950"/>
            <a:ext cx="7543800" cy="21431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798CE2-0DC3-CA46-9665-C1B4BCEFF7F2}" type="datetime1">
              <a:rPr lang="en-US" smtClean="0"/>
              <a:t>8/30/2020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133350"/>
            <a:ext cx="754380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1" y="742950"/>
            <a:ext cx="7543800" cy="21431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81055F-CB14-C94F-84C5-D3C137E33FF7}" type="datetime1">
              <a:rPr lang="en-US" smtClean="0"/>
              <a:t>8/30/2020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232288"/>
            <a:ext cx="9144000" cy="300039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133350"/>
            <a:ext cx="754380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371601" y="742950"/>
            <a:ext cx="7543800" cy="21431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5410200" y="1250950"/>
            <a:ext cx="3448081" cy="33020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246575"/>
            <a:ext cx="5257800" cy="330758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6A7C6E-D0A1-B343-B591-BEF971A17FB1}" type="datetime1">
              <a:rPr lang="en-US" smtClean="0"/>
              <a:t>8/30/2020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136061"/>
            <a:ext cx="754380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1" y="742950"/>
            <a:ext cx="7543800" cy="21431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E9673-A97A-594E-A6CA-BA721C1CE06C}" type="datetime1">
              <a:rPr lang="en-US" smtClean="0"/>
              <a:t>8/30/2020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371600" y="1231199"/>
            <a:ext cx="7772400" cy="2999700"/>
          </a:xfrm>
        </p:spPr>
        <p:txBody>
          <a:bodyPr/>
          <a:lstStyle/>
          <a:p>
            <a:r>
              <a:rPr lang="en-US"/>
              <a:t>Click icon to add chart</a:t>
            </a:r>
            <a:endParaRPr lang="nl-NL" dirty="0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136061"/>
            <a:ext cx="754380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371601" y="742950"/>
            <a:ext cx="7543800" cy="21431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233488"/>
            <a:ext cx="6786562" cy="1102519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2276475"/>
            <a:ext cx="6788150" cy="826294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233488"/>
            <a:ext cx="6786562" cy="1102519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2276475"/>
            <a:ext cx="6788150" cy="826294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_Logo_Black_EN.jp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4629150"/>
            <a:ext cx="2362200" cy="455714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352550"/>
            <a:ext cx="7509600" cy="267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72376" y="4629150"/>
            <a:ext cx="9366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fld id="{FC12151D-39B0-8444-8B12-B052E4EA9241}" type="datetime1">
              <a:rPr lang="en-US" smtClean="0"/>
              <a:t>8/30/2020</a:t>
            </a:fld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0125" y="4629150"/>
            <a:ext cx="40322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r>
              <a:rPr lang="nl-NL" dirty="0" err="1"/>
              <a:t>Footer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: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modify</a:t>
            </a:r>
            <a:r>
              <a:rPr lang="nl-NL" dirty="0"/>
              <a:t> </a:t>
            </a:r>
            <a:r>
              <a:rPr lang="nl-NL" dirty="0" err="1"/>
              <a:t>choose</a:t>
            </a:r>
            <a:r>
              <a:rPr lang="nl-NL" dirty="0"/>
              <a:t> ‘</a:t>
            </a:r>
            <a:r>
              <a:rPr lang="nl-NL" dirty="0" err="1"/>
              <a:t>Insert</a:t>
            </a:r>
            <a:r>
              <a:rPr lang="nl-NL" dirty="0"/>
              <a:t>’ (or ‘View’ </a:t>
            </a:r>
            <a:r>
              <a:rPr lang="nl-NL" dirty="0" err="1"/>
              <a:t>for</a:t>
            </a:r>
            <a:r>
              <a:rPr lang="nl-NL" dirty="0"/>
              <a:t> office 2003 or </a:t>
            </a:r>
            <a:r>
              <a:rPr lang="nl-NL" dirty="0" err="1"/>
              <a:t>earlier</a:t>
            </a:r>
            <a:r>
              <a:rPr lang="nl-NL" dirty="0"/>
              <a:t>) </a:t>
            </a:r>
            <a:r>
              <a:rPr lang="nl-NL" dirty="0" err="1"/>
              <a:t>then</a:t>
            </a:r>
            <a:r>
              <a:rPr lang="nl-NL" dirty="0"/>
              <a:t> ‘Header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Footer</a:t>
            </a:r>
            <a:r>
              <a:rPr lang="nl-NL" dirty="0"/>
              <a:t>’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000" y="4627562"/>
            <a:ext cx="3746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fld id="{D818A380-CEF3-4FA4-B905-6E6A3B62A7C3}" type="slidenum">
              <a:rPr lang="nl-NL"/>
              <a:pPr/>
              <a:t>‹#›</a:t>
            </a:fld>
            <a:endParaRPr lang="nl-NL" dirty="0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1371600" y="1047750"/>
            <a:ext cx="77808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6" r:id="rId4"/>
    <p:sldLayoutId id="2147483660" r:id="rId5"/>
    <p:sldLayoutId id="2147483665" r:id="rId6"/>
    <p:sldLayoutId id="2147483661" r:id="rId7"/>
    <p:sldLayoutId id="2147483662" r:id="rId8"/>
    <p:sldLayoutId id="2147483663" r:id="rId9"/>
    <p:sldLayoutId id="2147483664" r:id="rId10"/>
    <p:sldLayoutId id="2147483655" r:id="rId11"/>
    <p:sldLayoutId id="2147483656" r:id="rId12"/>
    <p:sldLayoutId id="2147483657" r:id="rId13"/>
    <p:sldLayoutId id="2147483658" r:id="rId14"/>
    <p:sldLayoutId id="2147483668" r:id="rId15"/>
    <p:sldLayoutId id="2147483669" r:id="rId16"/>
    <p:sldLayoutId id="2147483670" r:id="rId17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2pPr>
      <a:lvl3pPr marL="801688" indent="-2381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3pPr>
      <a:lvl4pPr marL="1077913" indent="-2508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4pPr>
      <a:lvl5pPr marL="13446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18018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90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2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4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twente.nl/en/educational-systems/new_students/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twente.nl/lisa/newstudents" TargetMode="Externa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l.com/" TargetMode="External"/><Relationship Id="rId2" Type="http://schemas.openxmlformats.org/officeDocument/2006/relationships/hyperlink" Target="http://www.amazon.com/" TargetMode="Externa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twente.nl/en/educational-systems/new-students/#my-timetable" TargetMode="Externa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twente.nl/en/ces/sacc/regulations/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Coordinator-ce@utwente.nl" TargetMode="External"/><Relationship Id="rId2" Type="http://schemas.openxmlformats.org/officeDocument/2006/relationships/hyperlink" Target="mailto:joyce.kemna@utwente.nl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m.j.b.duyvestijn@utwente.n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a.j.Vandenberg@utwente.nl" TargetMode="External"/><Relationship Id="rId2" Type="http://schemas.openxmlformats.org/officeDocument/2006/relationships/hyperlink" Target="mailto:j.g.ferwerda@utwente.nl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mailto:d.vandebelt@utwente.nl" TargetMode="External"/><Relationship Id="rId4" Type="http://schemas.openxmlformats.org/officeDocument/2006/relationships/hyperlink" Target="mailto:e.dinius@utwente.n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j.g.ferwerda@utwente.nl" TargetMode="External"/><Relationship Id="rId2" Type="http://schemas.openxmlformats.org/officeDocument/2006/relationships/hyperlink" Target="https://www.utwente.nl/en/education/student-services/" TargetMode="Externa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utwente.nl/cme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www.utwente.nl/ce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anvas.utwente.nl/enroll/G83NBW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.g.ferwerda@utwente.nl" TargetMode="External"/><Relationship Id="rId2" Type="http://schemas.openxmlformats.org/officeDocument/2006/relationships/hyperlink" Target="https://www.utwente.nl/en/ces/sacc/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6400" y="1203598"/>
            <a:ext cx="6786562" cy="556345"/>
          </a:xfrm>
        </p:spPr>
        <p:txBody>
          <a:bodyPr/>
          <a:lstStyle/>
          <a:p>
            <a:r>
              <a:rPr lang="en-US" sz="3370" dirty="0"/>
              <a:t>Welcome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6400" y="1707654"/>
            <a:ext cx="6898008" cy="826294"/>
          </a:xfrm>
        </p:spPr>
        <p:txBody>
          <a:bodyPr/>
          <a:lstStyle/>
          <a:p>
            <a:r>
              <a:rPr lang="en-US" sz="2200" dirty="0"/>
              <a:t>The faculty of Engineering Technology (ET)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59632" y="2120801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Civil </a:t>
            </a: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Engineering and Management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Construction Management and Engineering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94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061041" y="-2961499"/>
            <a:ext cx="5329501" cy="102386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851" y="606842"/>
            <a:ext cx="5969551" cy="113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74" b="1" dirty="0">
                <a:solidFill>
                  <a:schemeClr val="bg1"/>
                </a:solidFill>
                <a:latin typeface="Arial Narrow" panose="020B0606020202030204" pitchFamily="34" charset="0"/>
              </a:rPr>
              <a:t>COURSES</a:t>
            </a:r>
          </a:p>
          <a:p>
            <a:endParaRPr lang="en-US" sz="3374" b="1" dirty="0">
              <a:solidFill>
                <a:srgbClr val="EF008C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24287">
            <a:off x="7874646" y="1641174"/>
            <a:ext cx="1633973" cy="712519"/>
          </a:xfrm>
          <a:prstGeom prst="rect">
            <a:avLst/>
          </a:prstGeom>
        </p:spPr>
      </p:pic>
      <p:pic>
        <p:nvPicPr>
          <p:cNvPr id="23" name="Picture 22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34" y="4611621"/>
            <a:ext cx="1016354" cy="35942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673492" y="4462589"/>
            <a:ext cx="296876" cy="6115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74" dirty="0">
                <a:solidFill>
                  <a:schemeClr val="bg1"/>
                </a:solidFill>
              </a:rPr>
              <a:t>|</a:t>
            </a:r>
            <a:endParaRPr lang="en-US" sz="1502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8082" y="2538264"/>
            <a:ext cx="9144001" cy="6553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7" name="Oval 26">
            <a:hlinkClick r:id="" action="ppaction://noaction"/>
          </p:cNvPr>
          <p:cNvSpPr/>
          <p:nvPr/>
        </p:nvSpPr>
        <p:spPr>
          <a:xfrm>
            <a:off x="5773481" y="2312310"/>
            <a:ext cx="482499" cy="48249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9" name="Oval 28">
            <a:hlinkClick r:id="" action="ppaction://noaction"/>
          </p:cNvPr>
          <p:cNvSpPr/>
          <p:nvPr/>
        </p:nvSpPr>
        <p:spPr>
          <a:xfrm>
            <a:off x="3381294" y="2311151"/>
            <a:ext cx="482499" cy="48249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0" name="Oval 29">
            <a:hlinkClick r:id="" action="ppaction://noaction"/>
          </p:cNvPr>
          <p:cNvSpPr/>
          <p:nvPr/>
        </p:nvSpPr>
        <p:spPr>
          <a:xfrm>
            <a:off x="989107" y="2297014"/>
            <a:ext cx="482499" cy="48249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2" name="Oval 31">
            <a:hlinkClick r:id="" action="ppaction://noaction"/>
          </p:cNvPr>
          <p:cNvSpPr/>
          <p:nvPr/>
        </p:nvSpPr>
        <p:spPr>
          <a:xfrm>
            <a:off x="8165669" y="2308832"/>
            <a:ext cx="482499" cy="48249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030052" y="2899597"/>
            <a:ext cx="753732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25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CONTACT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55576" y="2918895"/>
            <a:ext cx="1082348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25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ORGANIZATION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239264" y="2918895"/>
            <a:ext cx="766557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25" dirty="0">
                <a:solidFill>
                  <a:schemeClr val="bg1"/>
                </a:solidFill>
                <a:latin typeface="Arial Narrow" panose="020B0606020202030204" pitchFamily="34" charset="0"/>
              </a:rPr>
              <a:t>COURSES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683284" y="2918895"/>
            <a:ext cx="740908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25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CULTURE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592" y="4371950"/>
            <a:ext cx="3528392" cy="77155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43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203598"/>
            <a:ext cx="7509600" cy="2592288"/>
          </a:xfrm>
        </p:spPr>
        <p:txBody>
          <a:bodyPr/>
          <a:lstStyle/>
          <a:p>
            <a:r>
              <a:rPr lang="en-GB" dirty="0"/>
              <a:t>Decide which profile, specializations and/or courses you want to take</a:t>
            </a:r>
          </a:p>
          <a:p>
            <a:r>
              <a:rPr lang="en-GB" dirty="0"/>
              <a:t>Discuss your choices with the track coordinator (MSc) </a:t>
            </a:r>
          </a:p>
          <a:p>
            <a:r>
              <a:rPr lang="en-GB" dirty="0"/>
              <a:t>Make sure your programme is approved. You are responsible for the approval of your programme. If anything changes during the year, always consult with the track coordinator.</a:t>
            </a:r>
          </a:p>
          <a:p>
            <a:r>
              <a:rPr lang="en-GB" dirty="0" smtClean="0"/>
              <a:t>SA&amp;L</a:t>
            </a:r>
            <a:r>
              <a:rPr lang="en-GB" dirty="0" smtClean="0"/>
              <a:t> </a:t>
            </a:r>
            <a:r>
              <a:rPr lang="en-GB" dirty="0"/>
              <a:t>will approach you for registering your exam-programme in Osiris.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Courses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/>
              <a:t>What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682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203598"/>
            <a:ext cx="7509600" cy="34563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dirty="0"/>
              <a:t>OSIRIS Course </a:t>
            </a:r>
            <a:r>
              <a:rPr lang="nl-NL" dirty="0" err="1"/>
              <a:t>catalogue</a:t>
            </a:r>
            <a:endParaRPr lang="nl-NL" dirty="0"/>
          </a:p>
          <a:p>
            <a:pPr>
              <a:lnSpc>
                <a:spcPct val="100000"/>
              </a:lnSpc>
            </a:pPr>
            <a:r>
              <a:rPr lang="nl-NL" dirty="0"/>
              <a:t>OSIRIS Student: course, </a:t>
            </a:r>
            <a:r>
              <a:rPr lang="nl-NL" dirty="0" err="1"/>
              <a:t>exam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grade</a:t>
            </a:r>
            <a:r>
              <a:rPr lang="nl-NL" dirty="0"/>
              <a:t> </a:t>
            </a:r>
            <a:r>
              <a:rPr lang="nl-NL" dirty="0" err="1"/>
              <a:t>registration</a:t>
            </a:r>
            <a:endParaRPr lang="nl-NL" dirty="0"/>
          </a:p>
          <a:p>
            <a:pPr>
              <a:lnSpc>
                <a:spcPct val="100000"/>
              </a:lnSpc>
            </a:pPr>
            <a:r>
              <a:rPr lang="nl-NL" dirty="0"/>
              <a:t>Canvas: </a:t>
            </a:r>
            <a:r>
              <a:rPr lang="nl-NL" dirty="0" err="1"/>
              <a:t>electronic</a:t>
            </a:r>
            <a:r>
              <a:rPr lang="nl-NL" dirty="0"/>
              <a:t> </a:t>
            </a:r>
            <a:r>
              <a:rPr lang="nl-NL" dirty="0" err="1"/>
              <a:t>learning</a:t>
            </a:r>
            <a:r>
              <a:rPr lang="nl-NL" dirty="0"/>
              <a:t> environment </a:t>
            </a:r>
            <a:r>
              <a:rPr lang="nl-NL" dirty="0">
                <a:sym typeface="Wingdings" panose="05000000000000000000" pitchFamily="2" charset="2"/>
              </a:rPr>
              <a:t> automatic </a:t>
            </a:r>
            <a:r>
              <a:rPr lang="nl-NL" dirty="0" err="1">
                <a:sym typeface="Wingdings" panose="05000000000000000000" pitchFamily="2" charset="2"/>
              </a:rPr>
              <a:t>enrollment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if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enrolled</a:t>
            </a:r>
            <a:r>
              <a:rPr lang="nl-NL" dirty="0">
                <a:sym typeface="Wingdings" panose="05000000000000000000" pitchFamily="2" charset="2"/>
              </a:rPr>
              <a:t> in Osiris</a:t>
            </a:r>
            <a:endParaRPr lang="nl-NL" dirty="0"/>
          </a:p>
          <a:p>
            <a:pPr>
              <a:lnSpc>
                <a:spcPct val="100000"/>
              </a:lnSpc>
            </a:pPr>
            <a:r>
              <a:rPr lang="nl-NL" dirty="0" err="1"/>
              <a:t>Mobility</a:t>
            </a:r>
            <a:r>
              <a:rPr lang="nl-NL" dirty="0"/>
              <a:t> online: </a:t>
            </a:r>
            <a:r>
              <a:rPr lang="nl-NL" dirty="0" err="1"/>
              <a:t>registration</a:t>
            </a:r>
            <a:r>
              <a:rPr lang="nl-NL" dirty="0"/>
              <a:t> of </a:t>
            </a:r>
            <a:r>
              <a:rPr lang="nl-NL" dirty="0" err="1"/>
              <a:t>outgoing</a:t>
            </a:r>
            <a:r>
              <a:rPr lang="nl-NL" dirty="0"/>
              <a:t> exchange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graduation</a:t>
            </a:r>
            <a:endParaRPr lang="nl-NL" dirty="0"/>
          </a:p>
          <a:p>
            <a:pPr>
              <a:lnSpc>
                <a:spcPct val="100000"/>
              </a:lnSpc>
            </a:pPr>
            <a:r>
              <a:rPr lang="nl-NL" dirty="0" smtClean="0"/>
              <a:t>Resource </a:t>
            </a:r>
            <a:r>
              <a:rPr lang="nl-NL" dirty="0" err="1" smtClean="0"/>
              <a:t>Booker</a:t>
            </a:r>
            <a:endParaRPr lang="nl-NL" dirty="0"/>
          </a:p>
          <a:p>
            <a:pPr>
              <a:lnSpc>
                <a:spcPct val="100000"/>
              </a:lnSpc>
            </a:pPr>
            <a:endParaRPr lang="nl-NL" dirty="0"/>
          </a:p>
          <a:p>
            <a:pPr>
              <a:lnSpc>
                <a:spcPct val="100000"/>
              </a:lnSpc>
            </a:pPr>
            <a:r>
              <a:rPr lang="nl-NL" dirty="0" err="1"/>
              <a:t>Elaborate</a:t>
            </a:r>
            <a:r>
              <a:rPr lang="nl-NL" dirty="0"/>
              <a:t> info via </a:t>
            </a:r>
            <a:r>
              <a:rPr lang="nl-NL" dirty="0">
                <a:hlinkClick r:id="rId2"/>
              </a:rPr>
              <a:t>https://www.utwente.nl/en/educational-systems/new_students</a:t>
            </a:r>
            <a:r>
              <a:rPr lang="nl-NL" dirty="0" smtClean="0">
                <a:hlinkClick r:id="rId2"/>
              </a:rPr>
              <a:t>/</a:t>
            </a:r>
            <a:endParaRPr lang="nl-NL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Courses	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/>
              <a:t>Educational</a:t>
            </a:r>
            <a:r>
              <a:rPr lang="nl-NL" dirty="0"/>
              <a:t> systems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980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Registration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courses via </a:t>
            </a:r>
            <a:r>
              <a:rPr lang="nl-NL" b="1" dirty="0"/>
              <a:t>OSIRIS Student </a:t>
            </a:r>
            <a:r>
              <a:rPr lang="nl-NL" dirty="0"/>
              <a:t>ASAP</a:t>
            </a:r>
            <a:endParaRPr lang="nl-NL" b="1" dirty="0"/>
          </a:p>
          <a:p>
            <a:r>
              <a:rPr lang="nl-NL" dirty="0"/>
              <a:t>Registration for Canvas and </a:t>
            </a:r>
            <a:r>
              <a:rPr lang="nl-NL" dirty="0" err="1" smtClean="0"/>
              <a:t>exams</a:t>
            </a:r>
            <a:r>
              <a:rPr lang="nl-NL" dirty="0" smtClean="0"/>
              <a:t>, 1st </a:t>
            </a:r>
            <a:r>
              <a:rPr lang="nl-NL" dirty="0" err="1" smtClean="0"/>
              <a:t>attempt</a:t>
            </a:r>
            <a:r>
              <a:rPr lang="nl-NL" dirty="0" smtClean="0"/>
              <a:t> </a:t>
            </a:r>
            <a:r>
              <a:rPr lang="nl-NL" dirty="0" err="1"/>
              <a:t>automatically</a:t>
            </a:r>
            <a:r>
              <a:rPr lang="nl-NL" dirty="0"/>
              <a:t>, </a:t>
            </a:r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/>
              <a:t>are </a:t>
            </a:r>
            <a:r>
              <a:rPr lang="nl-NL" dirty="0" err="1"/>
              <a:t>registered</a:t>
            </a:r>
            <a:r>
              <a:rPr lang="nl-NL" dirty="0"/>
              <a:t> in OSIRIS</a:t>
            </a:r>
          </a:p>
          <a:p>
            <a:endParaRPr lang="nl-NL" dirty="0"/>
          </a:p>
          <a:p>
            <a:r>
              <a:rPr lang="nl-NL" dirty="0"/>
              <a:t>Account or </a:t>
            </a:r>
            <a:r>
              <a:rPr lang="nl-NL" dirty="0" err="1"/>
              <a:t>other</a:t>
            </a:r>
            <a:r>
              <a:rPr lang="nl-NL" dirty="0"/>
              <a:t> ICT-</a:t>
            </a:r>
            <a:r>
              <a:rPr lang="nl-NL" dirty="0" err="1"/>
              <a:t>problems</a:t>
            </a:r>
            <a:r>
              <a:rPr lang="nl-NL" dirty="0"/>
              <a:t>? See </a:t>
            </a:r>
            <a:r>
              <a:rPr lang="nl-NL" dirty="0">
                <a:hlinkClick r:id="rId2"/>
              </a:rPr>
              <a:t>www.utwente.nl/lisa/newstudents</a:t>
            </a:r>
            <a:endParaRPr lang="nl-NL" dirty="0"/>
          </a:p>
          <a:p>
            <a:pPr marL="454025" lvl="1" indent="-171450"/>
            <a:r>
              <a:rPr lang="nl-NL" sz="1200" dirty="0"/>
              <a:t>Connection </a:t>
            </a:r>
            <a:r>
              <a:rPr lang="nl-NL" sz="1200" dirty="0" err="1"/>
              <a:t>to</a:t>
            </a:r>
            <a:r>
              <a:rPr lang="nl-NL" sz="1200" dirty="0"/>
              <a:t> internet (</a:t>
            </a:r>
            <a:r>
              <a:rPr lang="nl-NL" sz="1200" dirty="0" err="1"/>
              <a:t>eduroam</a:t>
            </a:r>
            <a:r>
              <a:rPr lang="nl-NL" sz="1200" dirty="0"/>
              <a:t> </a:t>
            </a:r>
            <a:r>
              <a:rPr lang="nl-NL" sz="1200" dirty="0" err="1"/>
              <a:t>and</a:t>
            </a:r>
            <a:r>
              <a:rPr lang="nl-NL" sz="1200" dirty="0"/>
              <a:t> VPN)</a:t>
            </a:r>
          </a:p>
          <a:p>
            <a:pPr marL="454025" lvl="1" indent="-171450"/>
            <a:r>
              <a:rPr lang="nl-NL" sz="1200" dirty="0"/>
              <a:t>Printer </a:t>
            </a:r>
            <a:r>
              <a:rPr lang="nl-NL" sz="1200" dirty="0" err="1"/>
              <a:t>facilities</a:t>
            </a:r>
            <a:endParaRPr lang="nl-NL" sz="12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Courses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/>
              <a:t>Registration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42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EC = 28h (includes ALL)</a:t>
            </a:r>
          </a:p>
          <a:p>
            <a:r>
              <a:rPr lang="en-US" dirty="0"/>
              <a:t>15 EC per quartile (minimum and maximum)</a:t>
            </a:r>
          </a:p>
          <a:p>
            <a:r>
              <a:rPr lang="en-US" dirty="0"/>
              <a:t>1 quartile is 10 weeks, 4 quartiles per academic year; 8 quartiles during your entire </a:t>
            </a:r>
            <a:r>
              <a:rPr lang="en-US" dirty="0" smtClean="0"/>
              <a:t>programme</a:t>
            </a:r>
            <a:endParaRPr lang="en-US" dirty="0"/>
          </a:p>
          <a:p>
            <a:r>
              <a:rPr lang="en-US" dirty="0"/>
              <a:t>Automatic enrollment for test</a:t>
            </a:r>
          </a:p>
          <a:p>
            <a:r>
              <a:rPr lang="en-US" dirty="0"/>
              <a:t>Manual enrollment for </a:t>
            </a:r>
            <a:r>
              <a:rPr lang="en-US" dirty="0" err="1"/>
              <a:t>resit</a:t>
            </a:r>
            <a:endParaRPr lang="en-US" dirty="0"/>
          </a:p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DAB2-0033-7747-8B32-8277501BEACA}" type="datetime1">
              <a:rPr lang="en-US" smtClean="0"/>
              <a:t>8/30/2020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Courses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 smtClean="0"/>
              <a:t>Ec’s</a:t>
            </a:r>
            <a:r>
              <a:rPr lang="en-US" dirty="0"/>
              <a:t>, quartiles and tests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5949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Check course </a:t>
            </a:r>
            <a:r>
              <a:rPr lang="nl-NL" dirty="0" err="1"/>
              <a:t>materials</a:t>
            </a:r>
            <a:r>
              <a:rPr lang="nl-NL" dirty="0"/>
              <a:t> via Canvas site</a:t>
            </a:r>
          </a:p>
          <a:p>
            <a:pPr marL="0" indent="0">
              <a:buNone/>
            </a:pPr>
            <a:endParaRPr lang="nl-NL" dirty="0"/>
          </a:p>
          <a:p>
            <a:pPr>
              <a:lnSpc>
                <a:spcPct val="100000"/>
              </a:lnSpc>
            </a:pPr>
            <a:r>
              <a:rPr lang="nl-NL" dirty="0"/>
              <a:t>Books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Study Association ConcepT (Horst basement)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>
                <a:hlinkClick r:id="rId2"/>
              </a:rPr>
              <a:t>www.amazon.com</a:t>
            </a:r>
            <a:r>
              <a:rPr lang="nl-NL" dirty="0"/>
              <a:t> or </a:t>
            </a:r>
            <a:r>
              <a:rPr lang="nl-NL" dirty="0">
                <a:hlinkClick r:id="rId3"/>
              </a:rPr>
              <a:t>www.bol.com</a:t>
            </a:r>
            <a:r>
              <a:rPr lang="nl-NL" dirty="0"/>
              <a:t> </a:t>
            </a:r>
          </a:p>
          <a:p>
            <a:pPr>
              <a:lnSpc>
                <a:spcPct val="100000"/>
              </a:lnSpc>
            </a:pPr>
            <a:r>
              <a:rPr lang="nl-NL" dirty="0"/>
              <a:t>Readers: </a:t>
            </a:r>
            <a:r>
              <a:rPr lang="nl-NL" dirty="0">
                <a:sym typeface="Wingdings" panose="05000000000000000000" pitchFamily="2" charset="2"/>
              </a:rPr>
              <a:t>Union Shop (Bastille)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Courses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BOOKS </a:t>
            </a:r>
            <a:r>
              <a:rPr lang="nl-NL" dirty="0" err="1"/>
              <a:t>and</a:t>
            </a:r>
            <a:r>
              <a:rPr lang="nl-NL" dirty="0"/>
              <a:t> readers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429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1536" y="1203598"/>
            <a:ext cx="7509600" cy="3024336"/>
          </a:xfrm>
        </p:spPr>
        <p:txBody>
          <a:bodyPr/>
          <a:lstStyle/>
          <a:p>
            <a:r>
              <a:rPr lang="nl-NL" dirty="0"/>
              <a:t>Time </a:t>
            </a:r>
            <a:r>
              <a:rPr lang="nl-NL" dirty="0" err="1"/>
              <a:t>schedule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Evening classes are </a:t>
            </a:r>
            <a:r>
              <a:rPr lang="nl-NL" dirty="0" err="1"/>
              <a:t>possible</a:t>
            </a:r>
            <a:r>
              <a:rPr lang="nl-NL" dirty="0"/>
              <a:t>, but </a:t>
            </a:r>
            <a:r>
              <a:rPr lang="nl-NL" dirty="0" err="1"/>
              <a:t>not</a:t>
            </a:r>
            <a:r>
              <a:rPr lang="nl-NL" dirty="0"/>
              <a:t> common. </a:t>
            </a:r>
          </a:p>
          <a:p>
            <a:r>
              <a:rPr lang="nl-NL" dirty="0"/>
              <a:t>Breaks are </a:t>
            </a:r>
            <a:r>
              <a:rPr lang="nl-NL" dirty="0" smtClean="0"/>
              <a:t>15 </a:t>
            </a:r>
            <a:r>
              <a:rPr lang="nl-NL" dirty="0"/>
              <a:t>minutes.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Courses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/>
              <a:t>When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308296"/>
              </p:ext>
            </p:extLst>
          </p:nvPr>
        </p:nvGraphicFramePr>
        <p:xfrm>
          <a:off x="1619672" y="1563638"/>
          <a:ext cx="2664296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55443137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762076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Hours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Time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705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 + 2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09.00 – 10.45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911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3 + 4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11.00 </a:t>
                      </a:r>
                      <a:r>
                        <a:rPr lang="nl-NL" dirty="0"/>
                        <a:t>– </a:t>
                      </a:r>
                      <a:r>
                        <a:rPr lang="nl-NL" dirty="0" smtClean="0"/>
                        <a:t>12.45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490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6 + 7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13.45 – 15.30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524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8 + 9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15.45 – 17.30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50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183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203598"/>
            <a:ext cx="7509600" cy="3096344"/>
          </a:xfrm>
        </p:spPr>
        <p:txBody>
          <a:bodyPr/>
          <a:lstStyle/>
          <a:p>
            <a:r>
              <a:rPr lang="nl-NL" b="1" dirty="0"/>
              <a:t>Schedule / timetable </a:t>
            </a:r>
            <a:endParaRPr lang="nl-NL" b="1" dirty="0" smtClean="0"/>
          </a:p>
          <a:p>
            <a:r>
              <a:rPr lang="nl-NL" dirty="0" smtClean="0"/>
              <a:t>Utwente.nl/timetable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>
                <a:hlinkClick r:id="rId2"/>
              </a:rPr>
              <a:t>https</a:t>
            </a:r>
            <a:r>
              <a:rPr lang="nl-NL" dirty="0">
                <a:hlinkClick r:id="rId2"/>
              </a:rPr>
              <a:t>://www.utwente.nl/en/educational-systems/new-students/#</a:t>
            </a:r>
            <a:r>
              <a:rPr lang="nl-NL" dirty="0" smtClean="0">
                <a:hlinkClick r:id="rId2"/>
              </a:rPr>
              <a:t>my-timetable</a:t>
            </a:r>
            <a:r>
              <a:rPr lang="nl-NL" dirty="0" smtClean="0"/>
              <a:t> </a:t>
            </a:r>
          </a:p>
          <a:p>
            <a:r>
              <a:rPr lang="nl-NL" dirty="0" err="1" smtClean="0"/>
              <a:t>Also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extra </a:t>
            </a:r>
            <a:r>
              <a:rPr lang="nl-NL" dirty="0" err="1"/>
              <a:t>curricular</a:t>
            </a:r>
            <a:r>
              <a:rPr lang="nl-NL" dirty="0"/>
              <a:t> </a:t>
            </a:r>
            <a:r>
              <a:rPr lang="nl-NL" dirty="0" err="1"/>
              <a:t>activities</a:t>
            </a:r>
            <a:r>
              <a:rPr lang="nl-NL" dirty="0"/>
              <a:t>: </a:t>
            </a:r>
            <a:r>
              <a:rPr lang="en-US" b="1" dirty="0"/>
              <a:t>ET M 1A+1B+2A+2B 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Courses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/>
              <a:t>When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875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Courses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/>
              <a:t>Exams</a:t>
            </a:r>
            <a:r>
              <a:rPr lang="nl-NL" dirty="0"/>
              <a:t> &amp; </a:t>
            </a:r>
            <a:r>
              <a:rPr lang="nl-NL" dirty="0" err="1"/>
              <a:t>Grades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392289" y="4640009"/>
            <a:ext cx="2202835" cy="472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61053" y="1131590"/>
            <a:ext cx="7509600" cy="3595464"/>
          </a:xfrm>
        </p:spPr>
        <p:txBody>
          <a:bodyPr/>
          <a:lstStyle/>
          <a:p>
            <a:r>
              <a:rPr lang="nl-NL" sz="1600" dirty="0" err="1"/>
              <a:t>Grades</a:t>
            </a:r>
            <a:r>
              <a:rPr lang="nl-NL" sz="1600" dirty="0"/>
              <a:t> are </a:t>
            </a:r>
            <a:r>
              <a:rPr lang="nl-NL" sz="1600" dirty="0" err="1"/>
              <a:t>officially</a:t>
            </a:r>
            <a:r>
              <a:rPr lang="nl-NL" sz="1600" dirty="0"/>
              <a:t> </a:t>
            </a:r>
            <a:r>
              <a:rPr lang="nl-NL" sz="1600" dirty="0" err="1"/>
              <a:t>published</a:t>
            </a:r>
            <a:r>
              <a:rPr lang="nl-NL" sz="1600" dirty="0"/>
              <a:t> in OSIRIS, </a:t>
            </a:r>
            <a:r>
              <a:rPr lang="nl-NL" sz="1600" dirty="0" err="1"/>
              <a:t>results</a:t>
            </a:r>
            <a:r>
              <a:rPr lang="nl-NL" sz="1600" dirty="0"/>
              <a:t> on Canvas are </a:t>
            </a:r>
            <a:r>
              <a:rPr lang="nl-NL" sz="1600" dirty="0" err="1"/>
              <a:t>preliminary</a:t>
            </a:r>
            <a:r>
              <a:rPr lang="nl-NL" sz="1600" dirty="0"/>
              <a:t>, no </a:t>
            </a:r>
            <a:r>
              <a:rPr lang="nl-NL" sz="1600" dirty="0" err="1"/>
              <a:t>rights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</a:t>
            </a:r>
            <a:r>
              <a:rPr lang="nl-NL" sz="1600" dirty="0" err="1"/>
              <a:t>be</a:t>
            </a:r>
            <a:r>
              <a:rPr lang="nl-NL" sz="1600" dirty="0"/>
              <a:t> </a:t>
            </a:r>
            <a:r>
              <a:rPr lang="nl-NL" sz="1600" dirty="0" err="1"/>
              <a:t>derived</a:t>
            </a:r>
            <a:r>
              <a:rPr lang="nl-NL" sz="1600" dirty="0"/>
              <a:t> </a:t>
            </a:r>
            <a:r>
              <a:rPr lang="nl-NL" sz="1600" dirty="0" err="1"/>
              <a:t>from</a:t>
            </a:r>
            <a:r>
              <a:rPr lang="nl-NL" sz="1600" dirty="0"/>
              <a:t> </a:t>
            </a:r>
            <a:r>
              <a:rPr lang="nl-NL" sz="1600" dirty="0" err="1"/>
              <a:t>those</a:t>
            </a:r>
            <a:r>
              <a:rPr lang="nl-NL" sz="1600" dirty="0"/>
              <a:t>!</a:t>
            </a:r>
          </a:p>
          <a:p>
            <a:r>
              <a:rPr lang="nl-NL" sz="1600" dirty="0"/>
              <a:t>1 – 10 (</a:t>
            </a:r>
            <a:r>
              <a:rPr lang="nl-NL" sz="1600" dirty="0" err="1"/>
              <a:t>very</a:t>
            </a:r>
            <a:r>
              <a:rPr lang="nl-NL" sz="1600" dirty="0"/>
              <a:t> </a:t>
            </a:r>
            <a:r>
              <a:rPr lang="nl-NL" sz="1600" dirty="0" err="1"/>
              <a:t>poor</a:t>
            </a:r>
            <a:r>
              <a:rPr lang="nl-NL" sz="1600" dirty="0"/>
              <a:t> – excellent)</a:t>
            </a:r>
          </a:p>
          <a:p>
            <a:r>
              <a:rPr lang="nl-NL" sz="1600" dirty="0" err="1"/>
              <a:t>Average</a:t>
            </a:r>
            <a:r>
              <a:rPr lang="nl-NL" sz="1600" dirty="0"/>
              <a:t> is </a:t>
            </a:r>
            <a:r>
              <a:rPr lang="nl-NL" sz="1600" dirty="0" err="1"/>
              <a:t>just</a:t>
            </a:r>
            <a:r>
              <a:rPr lang="nl-NL" sz="1600" dirty="0"/>
              <a:t> </a:t>
            </a:r>
            <a:r>
              <a:rPr lang="nl-NL" sz="1600" dirty="0" err="1"/>
              <a:t>under</a:t>
            </a:r>
            <a:r>
              <a:rPr lang="nl-NL" sz="1600" dirty="0"/>
              <a:t> 7</a:t>
            </a:r>
          </a:p>
          <a:p>
            <a:r>
              <a:rPr lang="en-US" sz="1600" dirty="0" smtClean="0"/>
              <a:t>≥ </a:t>
            </a:r>
            <a:r>
              <a:rPr lang="en-US" sz="1600" dirty="0"/>
              <a:t>5.50 and &lt; </a:t>
            </a:r>
            <a:r>
              <a:rPr lang="en-US" sz="1600" dirty="0" smtClean="0"/>
              <a:t>6.00</a:t>
            </a:r>
            <a:r>
              <a:rPr lang="nl-NL" sz="1600" dirty="0" smtClean="0"/>
              <a:t> </a:t>
            </a:r>
            <a:r>
              <a:rPr lang="nl-NL" sz="1600" dirty="0">
                <a:sym typeface="Wingdings" panose="05000000000000000000" pitchFamily="2" charset="2"/>
              </a:rPr>
              <a:t> passing </a:t>
            </a:r>
            <a:r>
              <a:rPr lang="nl-NL" sz="1600" dirty="0" err="1">
                <a:sym typeface="Wingdings" panose="05000000000000000000" pitchFamily="2" charset="2"/>
              </a:rPr>
              <a:t>grade</a:t>
            </a:r>
            <a:endParaRPr lang="nl-NL" sz="1600" dirty="0">
              <a:sym typeface="Wingdings" panose="05000000000000000000" pitchFamily="2" charset="2"/>
            </a:endParaRPr>
          </a:p>
          <a:p>
            <a:r>
              <a:rPr lang="nl-NL" sz="1600" dirty="0">
                <a:sym typeface="Wingdings" panose="05000000000000000000" pitchFamily="2" charset="2"/>
              </a:rPr>
              <a:t>In case of a </a:t>
            </a:r>
            <a:r>
              <a:rPr lang="nl-NL" sz="1600" dirty="0" err="1">
                <a:sym typeface="Wingdings" panose="05000000000000000000" pitchFamily="2" charset="2"/>
              </a:rPr>
              <a:t>resit</a:t>
            </a:r>
            <a:r>
              <a:rPr lang="nl-NL" sz="1600" dirty="0">
                <a:sym typeface="Wingdings" panose="05000000000000000000" pitchFamily="2" charset="2"/>
              </a:rPr>
              <a:t>: </a:t>
            </a:r>
            <a:r>
              <a:rPr lang="nl-NL" sz="1600" dirty="0" err="1">
                <a:sym typeface="Wingdings" panose="05000000000000000000" pitchFamily="2" charset="2"/>
              </a:rPr>
              <a:t>the</a:t>
            </a:r>
            <a:r>
              <a:rPr lang="nl-NL" sz="1600" dirty="0">
                <a:sym typeface="Wingdings" panose="05000000000000000000" pitchFamily="2" charset="2"/>
              </a:rPr>
              <a:t> </a:t>
            </a:r>
            <a:r>
              <a:rPr lang="nl-NL" sz="1600" dirty="0" err="1">
                <a:sym typeface="Wingdings" panose="05000000000000000000" pitchFamily="2" charset="2"/>
              </a:rPr>
              <a:t>highest</a:t>
            </a:r>
            <a:r>
              <a:rPr lang="nl-NL" sz="1600" dirty="0">
                <a:sym typeface="Wingdings" panose="05000000000000000000" pitchFamily="2" charset="2"/>
              </a:rPr>
              <a:t> </a:t>
            </a:r>
            <a:r>
              <a:rPr lang="nl-NL" sz="1600" dirty="0" err="1">
                <a:sym typeface="Wingdings" panose="05000000000000000000" pitchFamily="2" charset="2"/>
              </a:rPr>
              <a:t>obtained</a:t>
            </a:r>
            <a:r>
              <a:rPr lang="nl-NL" sz="1600" dirty="0">
                <a:sym typeface="Wingdings" panose="05000000000000000000" pitchFamily="2" charset="2"/>
              </a:rPr>
              <a:t> </a:t>
            </a:r>
            <a:r>
              <a:rPr lang="nl-NL" sz="1600" dirty="0" err="1">
                <a:sym typeface="Wingdings" panose="05000000000000000000" pitchFamily="2" charset="2"/>
              </a:rPr>
              <a:t>grade</a:t>
            </a:r>
            <a:r>
              <a:rPr lang="nl-NL" sz="1600" dirty="0">
                <a:sym typeface="Wingdings" panose="05000000000000000000" pitchFamily="2" charset="2"/>
              </a:rPr>
              <a:t> is </a:t>
            </a:r>
            <a:r>
              <a:rPr lang="nl-NL" sz="1600" dirty="0" err="1">
                <a:sym typeface="Wingdings" panose="05000000000000000000" pitchFamily="2" charset="2"/>
              </a:rPr>
              <a:t>the</a:t>
            </a:r>
            <a:r>
              <a:rPr lang="nl-NL" sz="1600" dirty="0">
                <a:sym typeface="Wingdings" panose="05000000000000000000" pitchFamily="2" charset="2"/>
              </a:rPr>
              <a:t> </a:t>
            </a:r>
            <a:r>
              <a:rPr lang="nl-NL" sz="1600" dirty="0" err="1">
                <a:sym typeface="Wingdings" panose="05000000000000000000" pitchFamily="2" charset="2"/>
              </a:rPr>
              <a:t>valid</a:t>
            </a:r>
            <a:r>
              <a:rPr lang="nl-NL" sz="1600" dirty="0">
                <a:sym typeface="Wingdings" panose="05000000000000000000" pitchFamily="2" charset="2"/>
              </a:rPr>
              <a:t> </a:t>
            </a:r>
            <a:r>
              <a:rPr lang="nl-NL" sz="1600" dirty="0" err="1">
                <a:sym typeface="Wingdings" panose="05000000000000000000" pitchFamily="2" charset="2"/>
              </a:rPr>
              <a:t>grad</a:t>
            </a:r>
            <a:r>
              <a:rPr lang="en-GB" sz="1600" dirty="0">
                <a:sym typeface="Wingdings" panose="05000000000000000000" pitchFamily="2" charset="2"/>
              </a:rPr>
              <a:t>e, </a:t>
            </a:r>
            <a:r>
              <a:rPr lang="en-GB" sz="1600" b="1" dirty="0">
                <a:sym typeface="Wingdings" panose="05000000000000000000" pitchFamily="2" charset="2"/>
              </a:rPr>
              <a:t>registration for </a:t>
            </a:r>
            <a:r>
              <a:rPr lang="en-GB" sz="1600" b="1" dirty="0" smtClean="0">
                <a:sym typeface="Wingdings" panose="05000000000000000000" pitchFamily="2" charset="2"/>
              </a:rPr>
              <a:t>resits </a:t>
            </a:r>
            <a:r>
              <a:rPr lang="en-GB" sz="1600" b="1" dirty="0">
                <a:sym typeface="Wingdings" panose="05000000000000000000" pitchFamily="2" charset="2"/>
              </a:rPr>
              <a:t>is obligatory (ultimately 2 weeks before scheduled date)</a:t>
            </a:r>
            <a:endParaRPr lang="en-GB" sz="1600" dirty="0">
              <a:sym typeface="Wingdings" panose="05000000000000000000" pitchFamily="2" charset="2"/>
            </a:endParaRPr>
          </a:p>
          <a:p>
            <a:r>
              <a:rPr lang="nl-NL" sz="1600" dirty="0">
                <a:sym typeface="Wingdings" panose="05000000000000000000" pitchFamily="2" charset="2"/>
              </a:rPr>
              <a:t>It is </a:t>
            </a:r>
            <a:r>
              <a:rPr lang="nl-NL" sz="1600" dirty="0" err="1">
                <a:sym typeface="Wingdings" panose="05000000000000000000" pitchFamily="2" charset="2"/>
              </a:rPr>
              <a:t>not</a:t>
            </a:r>
            <a:r>
              <a:rPr lang="nl-NL" sz="1600" dirty="0">
                <a:sym typeface="Wingdings" panose="05000000000000000000" pitchFamily="2" charset="2"/>
              </a:rPr>
              <a:t> (</a:t>
            </a:r>
            <a:r>
              <a:rPr lang="nl-NL" sz="1600" dirty="0" err="1">
                <a:sym typeface="Wingdings" panose="05000000000000000000" pitchFamily="2" charset="2"/>
              </a:rPr>
              <a:t>very</a:t>
            </a:r>
            <a:r>
              <a:rPr lang="nl-NL" sz="1600" dirty="0">
                <a:sym typeface="Wingdings" panose="05000000000000000000" pitchFamily="2" charset="2"/>
              </a:rPr>
              <a:t>) common </a:t>
            </a:r>
            <a:r>
              <a:rPr lang="nl-NL" sz="1600" dirty="0" err="1">
                <a:sym typeface="Wingdings" panose="05000000000000000000" pitchFamily="2" charset="2"/>
              </a:rPr>
              <a:t>to</a:t>
            </a:r>
            <a:r>
              <a:rPr lang="nl-NL" sz="1600" dirty="0">
                <a:sym typeface="Wingdings" panose="05000000000000000000" pitchFamily="2" charset="2"/>
              </a:rPr>
              <a:t> </a:t>
            </a:r>
            <a:r>
              <a:rPr lang="nl-NL" sz="1600" dirty="0" err="1">
                <a:sym typeface="Wingdings" panose="05000000000000000000" pitchFamily="2" charset="2"/>
              </a:rPr>
              <a:t>retake</a:t>
            </a:r>
            <a:r>
              <a:rPr lang="nl-NL" sz="1600" dirty="0">
                <a:sym typeface="Wingdings" panose="05000000000000000000" pitchFamily="2" charset="2"/>
              </a:rPr>
              <a:t> </a:t>
            </a:r>
            <a:r>
              <a:rPr lang="nl-NL" sz="1600" dirty="0" err="1">
                <a:sym typeface="Wingdings" panose="05000000000000000000" pitchFamily="2" charset="2"/>
              </a:rPr>
              <a:t>exams</a:t>
            </a:r>
            <a:r>
              <a:rPr lang="nl-NL" sz="1600" dirty="0">
                <a:sym typeface="Wingdings" panose="05000000000000000000" pitchFamily="2" charset="2"/>
              </a:rPr>
              <a:t> </a:t>
            </a:r>
            <a:r>
              <a:rPr lang="nl-NL" sz="1600" dirty="0" err="1">
                <a:sym typeface="Wingdings" panose="05000000000000000000" pitchFamily="2" charset="2"/>
              </a:rPr>
              <a:t>for</a:t>
            </a:r>
            <a:r>
              <a:rPr lang="nl-NL" sz="1600" dirty="0">
                <a:sym typeface="Wingdings" panose="05000000000000000000" pitchFamily="2" charset="2"/>
              </a:rPr>
              <a:t> </a:t>
            </a:r>
            <a:r>
              <a:rPr lang="nl-NL" sz="1600" dirty="0" err="1">
                <a:sym typeface="Wingdings" panose="05000000000000000000" pitchFamily="2" charset="2"/>
              </a:rPr>
              <a:t>which</a:t>
            </a:r>
            <a:r>
              <a:rPr lang="nl-NL" sz="1600" dirty="0">
                <a:sym typeface="Wingdings" panose="05000000000000000000" pitchFamily="2" charset="2"/>
              </a:rPr>
              <a:t> </a:t>
            </a:r>
            <a:r>
              <a:rPr lang="nl-NL" sz="1600" dirty="0" err="1">
                <a:sym typeface="Wingdings" panose="05000000000000000000" pitchFamily="2" charset="2"/>
              </a:rPr>
              <a:t>you</a:t>
            </a:r>
            <a:r>
              <a:rPr lang="nl-NL" sz="1600" dirty="0">
                <a:sym typeface="Wingdings" panose="05000000000000000000" pitchFamily="2" charset="2"/>
              </a:rPr>
              <a:t> </a:t>
            </a:r>
            <a:r>
              <a:rPr lang="nl-NL" sz="1600" dirty="0" err="1">
                <a:sym typeface="Wingdings" panose="05000000000000000000" pitchFamily="2" charset="2"/>
              </a:rPr>
              <a:t>scored</a:t>
            </a:r>
            <a:r>
              <a:rPr lang="nl-NL" sz="1600" dirty="0">
                <a:sym typeface="Wingdings" panose="05000000000000000000" pitchFamily="2" charset="2"/>
              </a:rPr>
              <a:t> a passing </a:t>
            </a:r>
            <a:r>
              <a:rPr lang="nl-NL" sz="1600" dirty="0" err="1">
                <a:sym typeface="Wingdings" panose="05000000000000000000" pitchFamily="2" charset="2"/>
              </a:rPr>
              <a:t>grade</a:t>
            </a:r>
            <a:r>
              <a:rPr lang="nl-NL" sz="1600" dirty="0">
                <a:sym typeface="Wingdings" panose="05000000000000000000" pitchFamily="2" charset="2"/>
              </a:rPr>
              <a:t> </a:t>
            </a:r>
            <a:r>
              <a:rPr lang="nl-NL" sz="1600" dirty="0" err="1">
                <a:sym typeface="Wingdings" panose="05000000000000000000" pitchFamily="2" charset="2"/>
              </a:rPr>
              <a:t>the</a:t>
            </a:r>
            <a:r>
              <a:rPr lang="nl-NL" sz="1600" dirty="0">
                <a:sym typeface="Wingdings" panose="05000000000000000000" pitchFamily="2" charset="2"/>
              </a:rPr>
              <a:t> first time </a:t>
            </a:r>
          </a:p>
        </p:txBody>
      </p:sp>
      <p:pic>
        <p:nvPicPr>
          <p:cNvPr id="9" name="Picture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34" y="4611621"/>
            <a:ext cx="1016354" cy="35942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73492" y="4462589"/>
            <a:ext cx="296876" cy="6115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74" dirty="0"/>
              <a:t>|</a:t>
            </a:r>
            <a:endParaRPr lang="en-US" sz="1502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1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Courses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Student </a:t>
            </a:r>
            <a:r>
              <a:rPr lang="nl-NL" dirty="0" err="1"/>
              <a:t>affairs</a:t>
            </a:r>
            <a:r>
              <a:rPr lang="nl-NL" dirty="0"/>
              <a:t>  &amp; </a:t>
            </a:r>
            <a:r>
              <a:rPr lang="nl-NL" dirty="0" err="1"/>
              <a:t>logistics</a:t>
            </a:r>
            <a:r>
              <a:rPr lang="nl-NL" dirty="0"/>
              <a:t> </a:t>
            </a:r>
            <a:r>
              <a:rPr lang="nl-NL" dirty="0" smtClean="0"/>
              <a:t>(</a:t>
            </a:r>
            <a:r>
              <a:rPr lang="nl-NL" dirty="0" smtClean="0"/>
              <a:t>SA&amp;L</a:t>
            </a:r>
            <a:r>
              <a:rPr lang="nl-NL" dirty="0" smtClean="0"/>
              <a:t>)</a:t>
            </a:r>
            <a:endParaRPr lang="en-GB" dirty="0"/>
          </a:p>
        </p:txBody>
      </p:sp>
      <p:pic>
        <p:nvPicPr>
          <p:cNvPr id="9" name="Picture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34" y="4611621"/>
            <a:ext cx="1016354" cy="35942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73492" y="4462589"/>
            <a:ext cx="296876" cy="6115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74" dirty="0"/>
              <a:t>|</a:t>
            </a:r>
            <a:endParaRPr lang="en-US" sz="1502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Organization/administration of grades and (all) educational activities</a:t>
            </a:r>
          </a:p>
          <a:p>
            <a:r>
              <a:rPr lang="en-US" dirty="0"/>
              <a:t>Drop in for questions regarding your </a:t>
            </a:r>
            <a:r>
              <a:rPr lang="en-US" dirty="0" err="1"/>
              <a:t>programme</a:t>
            </a:r>
            <a:r>
              <a:rPr lang="en-US" dirty="0"/>
              <a:t> (e.g. registration of programme in Osiris, graduation procedure</a:t>
            </a:r>
            <a:r>
              <a:rPr lang="en-US" dirty="0" smtClean="0"/>
              <a:t>) </a:t>
            </a:r>
            <a:r>
              <a:rPr lang="en-US" sz="1200" dirty="0" smtClean="0"/>
              <a:t>Due to COVID please ask your questions by phone or e-mail, </a:t>
            </a:r>
            <a:r>
              <a:rPr lang="en-US" sz="1200" dirty="0" err="1" smtClean="0"/>
              <a:t>contactinfo</a:t>
            </a:r>
            <a:r>
              <a:rPr lang="en-US" sz="1200" dirty="0" smtClean="0"/>
              <a:t> </a:t>
            </a:r>
            <a:r>
              <a:rPr lang="en-US" sz="1200" dirty="0" smtClean="0"/>
              <a:t>is to be </a:t>
            </a:r>
            <a:r>
              <a:rPr lang="en-US" sz="1200" dirty="0" err="1" smtClean="0"/>
              <a:t>be</a:t>
            </a:r>
            <a:r>
              <a:rPr lang="en-US" sz="1200" dirty="0" smtClean="0"/>
              <a:t> found later in this presentation.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62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35" y="4611621"/>
            <a:ext cx="1016352" cy="359429"/>
          </a:xfrm>
          <a:prstGeom prst="rect">
            <a:avLst/>
          </a:prstGeom>
        </p:spPr>
      </p:pic>
      <p:sp>
        <p:nvSpPr>
          <p:cNvPr id="19" name="Flowchart: Process 18"/>
          <p:cNvSpPr/>
          <p:nvPr/>
        </p:nvSpPr>
        <p:spPr>
          <a:xfrm>
            <a:off x="0" y="2536675"/>
            <a:ext cx="9144001" cy="6553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Oval 20">
            <a:hlinkClick r:id="" action="ppaction://noaction"/>
          </p:cNvPr>
          <p:cNvSpPr/>
          <p:nvPr/>
        </p:nvSpPr>
        <p:spPr>
          <a:xfrm>
            <a:off x="5738256" y="2327541"/>
            <a:ext cx="482499" cy="482499"/>
          </a:xfrm>
          <a:prstGeom prst="ellipse">
            <a:avLst/>
          </a:prstGeom>
          <a:solidFill>
            <a:schemeClr val="tx1"/>
          </a:solidFill>
          <a:ln w="187325">
            <a:solidFill>
              <a:srgbClr val="EF8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3" name="Oval 22">
            <a:hlinkClick r:id="" action="ppaction://noaction"/>
          </p:cNvPr>
          <p:cNvSpPr/>
          <p:nvPr/>
        </p:nvSpPr>
        <p:spPr>
          <a:xfrm>
            <a:off x="3318924" y="2310833"/>
            <a:ext cx="482499" cy="482499"/>
          </a:xfrm>
          <a:prstGeom prst="ellipse">
            <a:avLst/>
          </a:prstGeom>
          <a:solidFill>
            <a:schemeClr val="tx1"/>
          </a:solidFill>
          <a:ln w="187325">
            <a:solidFill>
              <a:srgbClr val="EF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5" name="Oval 24">
            <a:hlinkClick r:id="" action="ppaction://noaction"/>
          </p:cNvPr>
          <p:cNvSpPr/>
          <p:nvPr/>
        </p:nvSpPr>
        <p:spPr>
          <a:xfrm>
            <a:off x="899592" y="2360957"/>
            <a:ext cx="482499" cy="482499"/>
          </a:xfrm>
          <a:prstGeom prst="ellipse">
            <a:avLst/>
          </a:prstGeom>
          <a:solidFill>
            <a:schemeClr val="tx1"/>
          </a:solidFill>
          <a:ln w="187325">
            <a:solidFill>
              <a:srgbClr val="21B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7" name="Oval 26">
            <a:hlinkClick r:id="" action="ppaction://noaction"/>
          </p:cNvPr>
          <p:cNvSpPr/>
          <p:nvPr/>
        </p:nvSpPr>
        <p:spPr>
          <a:xfrm>
            <a:off x="8157587" y="2344249"/>
            <a:ext cx="482499" cy="482499"/>
          </a:xfrm>
          <a:prstGeom prst="ellipse">
            <a:avLst/>
          </a:prstGeom>
          <a:solidFill>
            <a:schemeClr val="tx1"/>
          </a:solidFill>
          <a:ln w="187325">
            <a:solidFill>
              <a:srgbClr val="0079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4" name="Rectangle 33"/>
          <p:cNvSpPr/>
          <p:nvPr/>
        </p:nvSpPr>
        <p:spPr>
          <a:xfrm>
            <a:off x="8043767" y="2982494"/>
            <a:ext cx="753732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25" dirty="0">
                <a:solidFill>
                  <a:schemeClr val="bg1"/>
                </a:solidFill>
                <a:latin typeface="Arial Narrow" panose="020B0606020202030204" pitchFamily="34" charset="0"/>
              </a:rPr>
              <a:t>CONTACT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56571" y="2969049"/>
            <a:ext cx="968535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25" dirty="0">
                <a:solidFill>
                  <a:schemeClr val="bg1"/>
                </a:solidFill>
                <a:latin typeface="Arial Narrow" panose="020B0606020202030204" pitchFamily="34" charset="0"/>
              </a:rPr>
              <a:t>PROGRAMME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176894" y="2969050"/>
            <a:ext cx="766557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25" dirty="0">
                <a:solidFill>
                  <a:schemeClr val="bg1"/>
                </a:solidFill>
                <a:latin typeface="Arial Narrow" panose="020B0606020202030204" pitchFamily="34" charset="0"/>
              </a:rPr>
              <a:t>COURSES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636653" y="2982494"/>
            <a:ext cx="740908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25" dirty="0">
                <a:solidFill>
                  <a:schemeClr val="bg1"/>
                </a:solidFill>
                <a:latin typeface="Arial Narrow" panose="020B0606020202030204" pitchFamily="34" charset="0"/>
              </a:rPr>
              <a:t>CULTURE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6238" y="456720"/>
            <a:ext cx="5969551" cy="113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74" b="1" dirty="0">
                <a:solidFill>
                  <a:schemeClr val="bg1"/>
                </a:solidFill>
                <a:latin typeface="Arial Narrow" panose="020B0606020202030204" pitchFamily="34" charset="0"/>
              </a:rPr>
              <a:t>CONTENT</a:t>
            </a:r>
          </a:p>
          <a:p>
            <a:endParaRPr lang="en-US" sz="3374" b="1" dirty="0">
              <a:solidFill>
                <a:srgbClr val="EF008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58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27" grpId="0" animBg="1"/>
      <p:bldP spid="34" grpId="0"/>
      <p:bldP spid="37" grpId="0"/>
      <p:bldP spid="38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061041" y="-2961499"/>
            <a:ext cx="5329501" cy="102386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851" y="606842"/>
            <a:ext cx="5969551" cy="113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74" b="1" dirty="0">
                <a:solidFill>
                  <a:schemeClr val="bg1"/>
                </a:solidFill>
                <a:latin typeface="Arial Narrow" panose="020B0606020202030204" pitchFamily="34" charset="0"/>
              </a:rPr>
              <a:t>CULTURE</a:t>
            </a:r>
          </a:p>
          <a:p>
            <a:endParaRPr lang="en-US" sz="3374" b="1" dirty="0">
              <a:solidFill>
                <a:srgbClr val="EF008C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24287">
            <a:off x="7874646" y="1641174"/>
            <a:ext cx="1633973" cy="712519"/>
          </a:xfrm>
          <a:prstGeom prst="rect">
            <a:avLst/>
          </a:prstGeom>
        </p:spPr>
      </p:pic>
      <p:pic>
        <p:nvPicPr>
          <p:cNvPr id="23" name="Picture 22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34" y="4611621"/>
            <a:ext cx="1016354" cy="35942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673492" y="4462589"/>
            <a:ext cx="296876" cy="6115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74" dirty="0">
                <a:solidFill>
                  <a:schemeClr val="bg1"/>
                </a:solidFill>
              </a:rPr>
              <a:t>|</a:t>
            </a:r>
            <a:endParaRPr lang="en-US" sz="1502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8082" y="2538264"/>
            <a:ext cx="9144001" cy="6553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7" name="Oval 26">
            <a:hlinkClick r:id="" action="ppaction://noaction"/>
          </p:cNvPr>
          <p:cNvSpPr/>
          <p:nvPr/>
        </p:nvSpPr>
        <p:spPr>
          <a:xfrm>
            <a:off x="5773481" y="2312310"/>
            <a:ext cx="482499" cy="482499"/>
          </a:xfrm>
          <a:prstGeom prst="ellipse">
            <a:avLst/>
          </a:prstGeom>
          <a:solidFill>
            <a:schemeClr val="tx1"/>
          </a:solidFill>
          <a:ln w="187325">
            <a:solidFill>
              <a:srgbClr val="EF8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9" name="Oval 28">
            <a:hlinkClick r:id="" action="ppaction://noaction"/>
          </p:cNvPr>
          <p:cNvSpPr/>
          <p:nvPr/>
        </p:nvSpPr>
        <p:spPr>
          <a:xfrm>
            <a:off x="3381294" y="2311151"/>
            <a:ext cx="482499" cy="48249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0" name="Oval 29">
            <a:hlinkClick r:id="" action="ppaction://noaction"/>
          </p:cNvPr>
          <p:cNvSpPr/>
          <p:nvPr/>
        </p:nvSpPr>
        <p:spPr>
          <a:xfrm>
            <a:off x="989107" y="2297014"/>
            <a:ext cx="482499" cy="48249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2" name="Oval 31">
            <a:hlinkClick r:id="" action="ppaction://noaction"/>
          </p:cNvPr>
          <p:cNvSpPr/>
          <p:nvPr/>
        </p:nvSpPr>
        <p:spPr>
          <a:xfrm>
            <a:off x="8165669" y="2308832"/>
            <a:ext cx="482499" cy="48249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030052" y="2899597"/>
            <a:ext cx="753732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25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CONTACT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55576" y="2918895"/>
            <a:ext cx="1082348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25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ORGANIZATION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239264" y="2918895"/>
            <a:ext cx="766557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25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COURSES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683284" y="2918895"/>
            <a:ext cx="740908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25" dirty="0">
                <a:solidFill>
                  <a:schemeClr val="bg1"/>
                </a:solidFill>
                <a:latin typeface="Arial Narrow" panose="020B0606020202030204" pitchFamily="34" charset="0"/>
              </a:rPr>
              <a:t>CULTURE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592" y="4371950"/>
            <a:ext cx="3528392" cy="77155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17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352550"/>
            <a:ext cx="7509600" cy="2947392"/>
          </a:xfrm>
        </p:spPr>
        <p:txBody>
          <a:bodyPr/>
          <a:lstStyle/>
          <a:p>
            <a:r>
              <a:rPr lang="nl-NL" dirty="0" err="1"/>
              <a:t>Lecturer</a:t>
            </a:r>
            <a:r>
              <a:rPr lang="nl-NL" dirty="0"/>
              <a:t> / Teacher </a:t>
            </a:r>
          </a:p>
          <a:p>
            <a:r>
              <a:rPr lang="nl-NL" dirty="0" err="1"/>
              <a:t>Programme</a:t>
            </a:r>
            <a:r>
              <a:rPr lang="nl-NL" dirty="0"/>
              <a:t> </a:t>
            </a:r>
            <a:r>
              <a:rPr lang="nl-NL" dirty="0" err="1"/>
              <a:t>Coordinator</a:t>
            </a:r>
            <a:endParaRPr lang="nl-NL" dirty="0"/>
          </a:p>
          <a:p>
            <a:r>
              <a:rPr lang="nl-NL" dirty="0" err="1"/>
              <a:t>Programme</a:t>
            </a:r>
            <a:r>
              <a:rPr lang="nl-NL" dirty="0"/>
              <a:t> Director</a:t>
            </a:r>
          </a:p>
          <a:p>
            <a:r>
              <a:rPr lang="nl-NL" dirty="0" err="1"/>
              <a:t>Study</a:t>
            </a:r>
            <a:r>
              <a:rPr lang="nl-NL" dirty="0"/>
              <a:t> Association</a:t>
            </a:r>
          </a:p>
          <a:p>
            <a:r>
              <a:rPr lang="nl-NL" dirty="0" err="1"/>
              <a:t>Educational</a:t>
            </a:r>
            <a:r>
              <a:rPr lang="nl-NL" dirty="0"/>
              <a:t> </a:t>
            </a:r>
            <a:r>
              <a:rPr lang="nl-NL" dirty="0" err="1"/>
              <a:t>Commitee</a:t>
            </a:r>
            <a:r>
              <a:rPr lang="nl-NL" dirty="0"/>
              <a:t> (Opleidingscommissie (OLC))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 err="1"/>
              <a:t>programme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course content</a:t>
            </a:r>
          </a:p>
          <a:p>
            <a:r>
              <a:rPr lang="nl-NL" dirty="0"/>
              <a:t>Examination Board (Examencommissie)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 err="1"/>
              <a:t>exams</a:t>
            </a:r>
            <a:r>
              <a:rPr lang="nl-NL" dirty="0"/>
              <a:t> &amp; </a:t>
            </a:r>
            <a:r>
              <a:rPr lang="nl-NL" dirty="0" err="1"/>
              <a:t>exemptions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programme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CULTURE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/>
              <a:t>Questions</a:t>
            </a:r>
            <a:r>
              <a:rPr lang="nl-NL" dirty="0"/>
              <a:t> / </a:t>
            </a:r>
            <a:r>
              <a:rPr lang="nl-NL" dirty="0" err="1"/>
              <a:t>Complaints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85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352550"/>
            <a:ext cx="7664896" cy="3091408"/>
          </a:xfrm>
        </p:spPr>
        <p:txBody>
          <a:bodyPr/>
          <a:lstStyle/>
          <a:p>
            <a:r>
              <a:rPr lang="nl-NL" dirty="0"/>
              <a:t>Student Charter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Education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Examination Rules: </a:t>
            </a:r>
            <a:r>
              <a:rPr lang="nl-NL" dirty="0" err="1"/>
              <a:t>see</a:t>
            </a:r>
            <a:r>
              <a:rPr lang="nl-NL" dirty="0"/>
              <a:t> </a:t>
            </a:r>
            <a:r>
              <a:rPr lang="nl-NL" dirty="0" err="1"/>
              <a:t>programme</a:t>
            </a:r>
            <a:r>
              <a:rPr lang="nl-NL" dirty="0"/>
              <a:t> website</a:t>
            </a:r>
          </a:p>
          <a:p>
            <a:pPr marL="383540" indent="-342900">
              <a:spcBef>
                <a:spcPts val="4300"/>
              </a:spcBef>
              <a:buSzTx/>
              <a:buNone/>
            </a:pPr>
            <a:r>
              <a:rPr lang="en-GB" dirty="0"/>
              <a:t>Important points:</a:t>
            </a:r>
          </a:p>
          <a:p>
            <a:pPr marL="318407" indent="-318407"/>
            <a:r>
              <a:rPr lang="en-GB" dirty="0"/>
              <a:t>Pass / fail regulations</a:t>
            </a:r>
          </a:p>
          <a:p>
            <a:pPr marL="318407" indent="-318407"/>
            <a:r>
              <a:rPr lang="en-GB" dirty="0"/>
              <a:t>Fraud / plagiarism (especially in relation to assignments)</a:t>
            </a:r>
          </a:p>
          <a:p>
            <a:pPr marL="318407" indent="-318407"/>
            <a:r>
              <a:rPr lang="en-GB" dirty="0"/>
              <a:t>Cum laude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371600" y="133350"/>
            <a:ext cx="7486680" cy="549739"/>
          </a:xfrm>
        </p:spPr>
        <p:txBody>
          <a:bodyPr/>
          <a:lstStyle/>
          <a:p>
            <a:r>
              <a:rPr lang="nl-NL" dirty="0"/>
              <a:t>CULTURE</a:t>
            </a:r>
            <a:endParaRPr lang="en-GB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371600" y="719777"/>
            <a:ext cx="7486681" cy="239073"/>
          </a:xfrm>
        </p:spPr>
        <p:txBody>
          <a:bodyPr/>
          <a:lstStyle/>
          <a:p>
            <a:r>
              <a:rPr lang="nl-NL" dirty="0"/>
              <a:t>Rules &amp; </a:t>
            </a:r>
            <a:r>
              <a:rPr lang="nl-NL" dirty="0" err="1"/>
              <a:t>Regulations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455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352550"/>
            <a:ext cx="7664896" cy="3091408"/>
          </a:xfrm>
        </p:spPr>
        <p:txBody>
          <a:bodyPr/>
          <a:lstStyle/>
          <a:p>
            <a:r>
              <a:rPr lang="nl-NL" dirty="0" err="1"/>
              <a:t>Residence</a:t>
            </a:r>
            <a:r>
              <a:rPr lang="nl-NL" dirty="0"/>
              <a:t> Permit &amp; </a:t>
            </a:r>
            <a:r>
              <a:rPr lang="nl-NL" dirty="0" err="1"/>
              <a:t>Study</a:t>
            </a:r>
            <a:r>
              <a:rPr lang="nl-NL" dirty="0"/>
              <a:t> </a:t>
            </a:r>
            <a:r>
              <a:rPr lang="nl-NL" dirty="0" err="1"/>
              <a:t>Progress</a:t>
            </a:r>
            <a:r>
              <a:rPr lang="nl-NL" dirty="0"/>
              <a:t> (</a:t>
            </a:r>
            <a:r>
              <a:rPr lang="nl-NL" dirty="0" err="1"/>
              <a:t>MoMi</a:t>
            </a:r>
            <a:r>
              <a:rPr lang="nl-NL" dirty="0"/>
              <a:t>): non EU-</a:t>
            </a:r>
            <a:r>
              <a:rPr lang="nl-NL" dirty="0" err="1"/>
              <a:t>students</a:t>
            </a:r>
            <a:r>
              <a:rPr lang="nl-NL" dirty="0"/>
              <a:t> </a:t>
            </a:r>
            <a:r>
              <a:rPr lang="nl-NL" dirty="0" err="1"/>
              <a:t>should</a:t>
            </a:r>
            <a:r>
              <a:rPr lang="nl-NL" dirty="0"/>
              <a:t> pass at </a:t>
            </a:r>
            <a:r>
              <a:rPr lang="nl-NL" dirty="0" err="1"/>
              <a:t>least</a:t>
            </a:r>
            <a:r>
              <a:rPr lang="nl-NL" dirty="0"/>
              <a:t> 50%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credits</a:t>
            </a:r>
            <a:r>
              <a:rPr lang="nl-NL" dirty="0"/>
              <a:t> </a:t>
            </a:r>
            <a:r>
              <a:rPr lang="nl-NL" b="1" dirty="0" err="1"/>
              <a:t>every</a:t>
            </a:r>
            <a:r>
              <a:rPr lang="nl-NL" b="1" dirty="0"/>
              <a:t> </a:t>
            </a:r>
            <a:r>
              <a:rPr lang="nl-NL" b="1" dirty="0" err="1"/>
              <a:t>academic</a:t>
            </a:r>
            <a:r>
              <a:rPr lang="nl-NL" b="1" dirty="0"/>
              <a:t> </a:t>
            </a:r>
            <a:r>
              <a:rPr lang="nl-NL" b="1" dirty="0" err="1"/>
              <a:t>year</a:t>
            </a:r>
            <a:endParaRPr lang="nl-NL" dirty="0"/>
          </a:p>
          <a:p>
            <a:r>
              <a:rPr lang="nl-NL" dirty="0"/>
              <a:t>Premaster </a:t>
            </a:r>
            <a:r>
              <a:rPr lang="nl-NL" dirty="0" err="1"/>
              <a:t>students</a:t>
            </a:r>
            <a:r>
              <a:rPr lang="nl-NL" dirty="0"/>
              <a:t> </a:t>
            </a:r>
            <a:r>
              <a:rPr lang="nl-NL" dirty="0" err="1"/>
              <a:t>should</a:t>
            </a:r>
            <a:r>
              <a:rPr lang="nl-NL" dirty="0"/>
              <a:t> finish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programme</a:t>
            </a:r>
            <a:r>
              <a:rPr lang="nl-NL" dirty="0"/>
              <a:t> </a:t>
            </a:r>
            <a:r>
              <a:rPr lang="nl-NL" dirty="0" err="1"/>
              <a:t>within</a:t>
            </a:r>
            <a:r>
              <a:rPr lang="nl-NL" dirty="0"/>
              <a:t> 1 </a:t>
            </a:r>
            <a:r>
              <a:rPr lang="nl-NL" dirty="0" err="1"/>
              <a:t>year</a:t>
            </a:r>
            <a:endParaRPr lang="nl-NL" dirty="0"/>
          </a:p>
          <a:p>
            <a:endParaRPr lang="nl-NL" dirty="0"/>
          </a:p>
          <a:p>
            <a:r>
              <a:rPr lang="nl-NL" dirty="0"/>
              <a:t>For more info on UT-</a:t>
            </a:r>
            <a:r>
              <a:rPr lang="nl-NL" dirty="0" err="1"/>
              <a:t>wide</a:t>
            </a:r>
            <a:r>
              <a:rPr lang="nl-NL" dirty="0"/>
              <a:t> </a:t>
            </a:r>
            <a:r>
              <a:rPr lang="nl-NL" dirty="0" err="1"/>
              <a:t>rules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regulations</a:t>
            </a:r>
            <a:r>
              <a:rPr lang="nl-NL" dirty="0"/>
              <a:t> </a:t>
            </a:r>
            <a:r>
              <a:rPr lang="nl-NL" dirty="0" err="1"/>
              <a:t>see</a:t>
            </a:r>
            <a:r>
              <a:rPr lang="nl-NL" dirty="0"/>
              <a:t> </a:t>
            </a:r>
            <a:r>
              <a:rPr lang="nl-NL" dirty="0">
                <a:hlinkClick r:id="rId2"/>
              </a:rPr>
              <a:t>https://www.utwente.nl/en/ces/sacc/regulations/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371600" y="133350"/>
            <a:ext cx="7486680" cy="549739"/>
          </a:xfrm>
        </p:spPr>
        <p:txBody>
          <a:bodyPr/>
          <a:lstStyle/>
          <a:p>
            <a:r>
              <a:rPr lang="nl-NL" dirty="0"/>
              <a:t>CULTURE</a:t>
            </a:r>
            <a:endParaRPr lang="en-GB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371600" y="719777"/>
            <a:ext cx="7486681" cy="239073"/>
          </a:xfrm>
        </p:spPr>
        <p:txBody>
          <a:bodyPr/>
          <a:lstStyle/>
          <a:p>
            <a:r>
              <a:rPr lang="nl-NL" dirty="0"/>
              <a:t>Rules &amp; </a:t>
            </a:r>
            <a:r>
              <a:rPr lang="nl-NL" dirty="0" err="1"/>
              <a:t>Regulations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781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061041" y="-2961499"/>
            <a:ext cx="5329501" cy="102386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851" y="606842"/>
            <a:ext cx="5969551" cy="113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74" b="1" dirty="0">
                <a:solidFill>
                  <a:schemeClr val="bg1"/>
                </a:solidFill>
                <a:latin typeface="Arial Narrow" panose="020B0606020202030204" pitchFamily="34" charset="0"/>
              </a:rPr>
              <a:t>CONTACT</a:t>
            </a:r>
          </a:p>
          <a:p>
            <a:endParaRPr lang="en-US" sz="3374" b="1" dirty="0">
              <a:solidFill>
                <a:srgbClr val="EF008C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24287">
            <a:off x="7874646" y="1641174"/>
            <a:ext cx="1633973" cy="712519"/>
          </a:xfrm>
          <a:prstGeom prst="rect">
            <a:avLst/>
          </a:prstGeom>
        </p:spPr>
      </p:pic>
      <p:pic>
        <p:nvPicPr>
          <p:cNvPr id="23" name="Picture 22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34" y="4611621"/>
            <a:ext cx="1016354" cy="35942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673492" y="4462589"/>
            <a:ext cx="296876" cy="6115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74" dirty="0">
                <a:solidFill>
                  <a:schemeClr val="bg1"/>
                </a:solidFill>
              </a:rPr>
              <a:t>|</a:t>
            </a:r>
            <a:endParaRPr lang="en-US" sz="1502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8082" y="2538264"/>
            <a:ext cx="9144001" cy="6553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7" name="Oval 26">
            <a:hlinkClick r:id="" action="ppaction://noaction"/>
          </p:cNvPr>
          <p:cNvSpPr/>
          <p:nvPr/>
        </p:nvSpPr>
        <p:spPr>
          <a:xfrm>
            <a:off x="5773481" y="2312310"/>
            <a:ext cx="482499" cy="48249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9" name="Oval 28">
            <a:hlinkClick r:id="" action="ppaction://noaction"/>
          </p:cNvPr>
          <p:cNvSpPr/>
          <p:nvPr/>
        </p:nvSpPr>
        <p:spPr>
          <a:xfrm>
            <a:off x="3381294" y="2311151"/>
            <a:ext cx="482499" cy="48249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0" name="Oval 29">
            <a:hlinkClick r:id="" action="ppaction://noaction"/>
          </p:cNvPr>
          <p:cNvSpPr/>
          <p:nvPr/>
        </p:nvSpPr>
        <p:spPr>
          <a:xfrm>
            <a:off x="989107" y="2297014"/>
            <a:ext cx="482499" cy="48249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2" name="Oval 31">
            <a:hlinkClick r:id="" action="ppaction://noaction"/>
          </p:cNvPr>
          <p:cNvSpPr/>
          <p:nvPr/>
        </p:nvSpPr>
        <p:spPr>
          <a:xfrm>
            <a:off x="8165669" y="2308832"/>
            <a:ext cx="482499" cy="482499"/>
          </a:xfrm>
          <a:prstGeom prst="ellipse">
            <a:avLst/>
          </a:prstGeom>
          <a:solidFill>
            <a:schemeClr val="tx1"/>
          </a:solidFill>
          <a:ln w="187325">
            <a:solidFill>
              <a:srgbClr val="0079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030052" y="2899597"/>
            <a:ext cx="753732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25" dirty="0">
                <a:solidFill>
                  <a:schemeClr val="bg1"/>
                </a:solidFill>
                <a:latin typeface="Arial Narrow" panose="020B0606020202030204" pitchFamily="34" charset="0"/>
              </a:rPr>
              <a:t>CONTACT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55576" y="2918895"/>
            <a:ext cx="1082348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25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ORGANIZATION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239264" y="2918895"/>
            <a:ext cx="766557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25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COURSES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683284" y="2918895"/>
            <a:ext cx="740908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25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CULTURE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592" y="4371950"/>
            <a:ext cx="3528392" cy="77155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91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Contact		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 smtClean="0"/>
              <a:t>CIVI</a:t>
            </a:r>
            <a:r>
              <a:rPr lang="nl-NL" dirty="0" err="1" smtClean="0"/>
              <a:t>l</a:t>
            </a:r>
            <a:r>
              <a:rPr lang="nl-NL" dirty="0" smtClean="0"/>
              <a:t> </a:t>
            </a:r>
            <a:r>
              <a:rPr lang="nl-NL" dirty="0"/>
              <a:t>engineering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997370"/>
              </p:ext>
            </p:extLst>
          </p:nvPr>
        </p:nvGraphicFramePr>
        <p:xfrm>
          <a:off x="1316214" y="1203598"/>
          <a:ext cx="7597452" cy="2108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55586">
                  <a:extLst>
                    <a:ext uri="{9D8B030D-6E8A-4147-A177-3AD203B41FA5}">
                      <a16:colId xmlns:a16="http://schemas.microsoft.com/office/drawing/2014/main" val="1106389435"/>
                    </a:ext>
                  </a:extLst>
                </a:gridCol>
                <a:gridCol w="2343140">
                  <a:extLst>
                    <a:ext uri="{9D8B030D-6E8A-4147-A177-3AD203B41FA5}">
                      <a16:colId xmlns:a16="http://schemas.microsoft.com/office/drawing/2014/main" val="2145903191"/>
                    </a:ext>
                  </a:extLst>
                </a:gridCol>
                <a:gridCol w="918406">
                  <a:extLst>
                    <a:ext uri="{9D8B030D-6E8A-4147-A177-3AD203B41FA5}">
                      <a16:colId xmlns:a16="http://schemas.microsoft.com/office/drawing/2014/main" val="621965083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1033652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Office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E-mail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243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Pre-master </a:t>
                      </a:r>
                      <a:r>
                        <a:rPr lang="nl-NL" sz="1600" dirty="0" err="1">
                          <a:solidFill>
                            <a:schemeClr val="tx1"/>
                          </a:solidFill>
                        </a:rPr>
                        <a:t>coordinator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Joyce </a:t>
                      </a:r>
                      <a:r>
                        <a:rPr lang="nl-NL" sz="1600" dirty="0" err="1">
                          <a:solidFill>
                            <a:schemeClr val="tx1"/>
                          </a:solidFill>
                        </a:rPr>
                        <a:t>Kemna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chemeClr val="tx1"/>
                          </a:solidFill>
                        </a:rPr>
                        <a:t>BH119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hlinkClick r:id="rId2"/>
                        </a:rPr>
                        <a:t>premastercoordinator-et@utwente.nl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778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Programme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coordinator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Michelle Hamhuis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BH115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hlinkClick r:id="rId3"/>
                        </a:rPr>
                        <a:t>coordinator-ce@utwente.nl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568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Study </a:t>
                      </a:r>
                      <a:r>
                        <a:rPr lang="nl-NL" sz="1600" dirty="0" smtClean="0">
                          <a:solidFill>
                            <a:schemeClr val="tx1"/>
                          </a:solidFill>
                        </a:rPr>
                        <a:t>Advisor</a:t>
                      </a:r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Monique Duyvestijn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BH111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hlinkClick r:id="rId4"/>
                        </a:rPr>
                        <a:t>m.j.b.duyvestijn@utwente.nl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18949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47664" y="3651870"/>
            <a:ext cx="417646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Due to COVID: mostly working from the home office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3726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Contact		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Faculty 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518313"/>
              </p:ext>
            </p:extLst>
          </p:nvPr>
        </p:nvGraphicFramePr>
        <p:xfrm>
          <a:off x="1115616" y="1203598"/>
          <a:ext cx="7848872" cy="1899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1106389435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14590319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621965083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1033652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600" dirty="0" err="1">
                          <a:solidFill>
                            <a:schemeClr val="tx1"/>
                          </a:solidFill>
                        </a:rPr>
                        <a:t>Function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Office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E-mail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243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Faculty</a:t>
                      </a:r>
                      <a:r>
                        <a:rPr lang="nl-NL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600" baseline="0" dirty="0" err="1">
                          <a:solidFill>
                            <a:schemeClr val="tx1"/>
                          </a:solidFill>
                        </a:rPr>
                        <a:t>Coordinator</a:t>
                      </a:r>
                      <a:r>
                        <a:rPr lang="nl-NL" sz="1600" baseline="0" dirty="0">
                          <a:solidFill>
                            <a:schemeClr val="tx1"/>
                          </a:solidFill>
                        </a:rPr>
                        <a:t> International Affairs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chemeClr val="tx1"/>
                          </a:solidFill>
                        </a:rPr>
                        <a:t>Marijke Stehouwer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chemeClr val="tx1"/>
                          </a:solidFill>
                        </a:rPr>
                        <a:t>BH220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hlinkClick r:id="rId2"/>
                        </a:rPr>
                        <a:t>m.a.stehouwer@utwente.nl</a:t>
                      </a:r>
                      <a:r>
                        <a:rPr lang="nl-NL" sz="1600" dirty="0" smtClean="0"/>
                        <a:t> </a:t>
                      </a:r>
                      <a:endParaRPr lang="en-GB" sz="1600" dirty="0"/>
                    </a:p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778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International Support </a:t>
                      </a:r>
                      <a:r>
                        <a:rPr lang="nl-NL" sz="1600" dirty="0" err="1" smtClean="0">
                          <a:solidFill>
                            <a:schemeClr val="tx1"/>
                          </a:solidFill>
                        </a:rPr>
                        <a:t>Officers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chemeClr val="tx1"/>
                          </a:solidFill>
                        </a:rPr>
                        <a:t>Astrid</a:t>
                      </a:r>
                      <a:r>
                        <a:rPr lang="nl-NL" sz="1600" baseline="0" dirty="0" smtClean="0">
                          <a:solidFill>
                            <a:schemeClr val="tx1"/>
                          </a:solidFill>
                        </a:rPr>
                        <a:t> Oppers </a:t>
                      </a:r>
                      <a:r>
                        <a:rPr lang="nl-NL" sz="1600" dirty="0" smtClean="0">
                          <a:solidFill>
                            <a:schemeClr val="tx1"/>
                          </a:solidFill>
                        </a:rPr>
                        <a:t>&amp; 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Elke Vinke-Dinius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BH113 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hlinkClick r:id="rId3"/>
                        </a:rPr>
                        <a:t>a.j.vandenberg@utwente.nl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hlinkClick r:id="rId4"/>
                        </a:rPr>
                        <a:t>e.dinius@utwente.nl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332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Exchange </a:t>
                      </a:r>
                      <a:r>
                        <a:rPr lang="nl-NL" sz="1600" dirty="0" err="1">
                          <a:solidFill>
                            <a:schemeClr val="tx1"/>
                          </a:solidFill>
                        </a:rPr>
                        <a:t>Coordinator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Dorien van de Belt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W103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hlinkClick r:id="rId5"/>
                        </a:rPr>
                        <a:t>d.vandebelt@utwente.nl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187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11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9755" y="3748807"/>
            <a:ext cx="3384376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616" y="996330"/>
            <a:ext cx="6868062" cy="356530"/>
          </a:xfrm>
        </p:spPr>
        <p:txBody>
          <a:bodyPr/>
          <a:lstStyle/>
          <a:p>
            <a:r>
              <a:rPr lang="nl-NL" b="1" dirty="0" smtClean="0"/>
              <a:t>Student </a:t>
            </a:r>
            <a:r>
              <a:rPr lang="nl-NL" b="1" dirty="0"/>
              <a:t>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Admission &amp; </a:t>
            </a:r>
            <a:r>
              <a:rPr lang="nl-NL" dirty="0" err="1"/>
              <a:t>enrollment</a:t>
            </a:r>
            <a:r>
              <a:rPr lang="nl-NL" dirty="0"/>
              <a:t> (</a:t>
            </a:r>
            <a:r>
              <a:rPr lang="nl-NL" dirty="0" err="1"/>
              <a:t>registration</a:t>
            </a:r>
            <a:r>
              <a:rPr lang="nl-NL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Visa &amp; </a:t>
            </a:r>
            <a:r>
              <a:rPr lang="nl-NL" dirty="0" err="1" smtClean="0"/>
              <a:t>housing</a:t>
            </a:r>
            <a:endParaRPr lang="nl-NL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>
                <a:hlinkClick r:id="rId2"/>
              </a:rPr>
              <a:t>https://www.utwente.nl/en/education/student-services</a:t>
            </a:r>
            <a:r>
              <a:rPr lang="nl-NL" dirty="0" smtClean="0">
                <a:hlinkClick r:id="rId2"/>
              </a:rPr>
              <a:t>/</a:t>
            </a:r>
            <a:r>
              <a:rPr lang="nl-NL" dirty="0" smtClean="0"/>
              <a:t> </a:t>
            </a:r>
            <a:endParaRPr lang="nl-NL" b="1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Contact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/>
              <a:t>Outside</a:t>
            </a:r>
            <a:r>
              <a:rPr lang="nl-NL" dirty="0"/>
              <a:t> </a:t>
            </a:r>
            <a:r>
              <a:rPr lang="nl-NL" dirty="0" err="1"/>
              <a:t>study</a:t>
            </a:r>
            <a:r>
              <a:rPr lang="nl-NL" dirty="0"/>
              <a:t> </a:t>
            </a:r>
            <a:r>
              <a:rPr lang="nl-NL" dirty="0" err="1"/>
              <a:t>programme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807715"/>
              </p:ext>
            </p:extLst>
          </p:nvPr>
        </p:nvGraphicFramePr>
        <p:xfrm>
          <a:off x="1619672" y="2742967"/>
          <a:ext cx="4392488" cy="100584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054197">
                  <a:extLst>
                    <a:ext uri="{9D8B030D-6E8A-4147-A177-3AD203B41FA5}">
                      <a16:colId xmlns:a16="http://schemas.microsoft.com/office/drawing/2014/main" val="554431376"/>
                    </a:ext>
                  </a:extLst>
                </a:gridCol>
                <a:gridCol w="3338291">
                  <a:extLst>
                    <a:ext uri="{9D8B030D-6E8A-4147-A177-3AD203B41FA5}">
                      <a16:colId xmlns:a16="http://schemas.microsoft.com/office/drawing/2014/main" val="3762076104"/>
                    </a:ext>
                  </a:extLst>
                </a:gridCol>
              </a:tblGrid>
              <a:tr h="158220">
                <a:tc>
                  <a:txBody>
                    <a:bodyPr/>
                    <a:lstStyle/>
                    <a:p>
                      <a:r>
                        <a:rPr lang="nl-NL" sz="1600" dirty="0"/>
                        <a:t>Phone: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+31</a:t>
                      </a:r>
                      <a:r>
                        <a:rPr lang="nl-NL" sz="1600" baseline="0" dirty="0"/>
                        <a:t> </a:t>
                      </a:r>
                      <a:r>
                        <a:rPr lang="nl-NL" sz="1600" dirty="0"/>
                        <a:t>53 489 2124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705696"/>
                  </a:ext>
                </a:extLst>
              </a:tr>
              <a:tr h="158220">
                <a:tc>
                  <a:txBody>
                    <a:bodyPr/>
                    <a:lstStyle/>
                    <a:p>
                      <a:r>
                        <a:rPr lang="nl-NL" sz="1600" dirty="0"/>
                        <a:t>Office: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Vrijhof</a:t>
                      </a:r>
                      <a:r>
                        <a:rPr lang="nl-NL" sz="1600" baseline="0" dirty="0"/>
                        <a:t> 239B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911968"/>
                  </a:ext>
                </a:extLst>
              </a:tr>
              <a:tr h="176541">
                <a:tc>
                  <a:txBody>
                    <a:bodyPr/>
                    <a:lstStyle/>
                    <a:p>
                      <a:r>
                        <a:rPr lang="nl-NL" sz="1600" dirty="0"/>
                        <a:t>E-mail: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hlinkClick r:id="rId3"/>
                        </a:rPr>
                        <a:t>studentservices@utwente.nl</a:t>
                      </a:r>
                      <a:r>
                        <a:rPr lang="nl-NL" sz="1600" dirty="0"/>
                        <a:t> 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490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202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347614"/>
            <a:ext cx="6868062" cy="356530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Course </a:t>
            </a:r>
            <a:r>
              <a:rPr lang="nl-NL" dirty="0" err="1" smtClean="0"/>
              <a:t>selection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55048"/>
            <a:ext cx="5893590" cy="30728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79907" y="3939902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Room 1: general questions </a:t>
            </a:r>
          </a:p>
          <a:p>
            <a:r>
              <a:rPr lang="en-US" sz="1200" dirty="0" smtClean="0"/>
              <a:t>Room 2: WEM – Denie Augustijn</a:t>
            </a:r>
          </a:p>
          <a:p>
            <a:r>
              <a:rPr lang="en-US" sz="1200" dirty="0" smtClean="0"/>
              <a:t>Room 3: ICES – Jord Warmink</a:t>
            </a:r>
          </a:p>
          <a:p>
            <a:r>
              <a:rPr lang="en-US" sz="1200" dirty="0" smtClean="0"/>
              <a:t>Room 4: TEM – Eric van Berkum</a:t>
            </a:r>
          </a:p>
          <a:p>
            <a:r>
              <a:rPr lang="en-US" sz="1200" dirty="0" smtClean="0"/>
              <a:t>Room 5: CME – Hans Boes</a:t>
            </a:r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669128" y="2661789"/>
            <a:ext cx="24138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!! Note</a:t>
            </a:r>
            <a:r>
              <a:rPr lang="en-US" sz="1100" dirty="0">
                <a:solidFill>
                  <a:srgbClr val="FF0000"/>
                </a:solidFill>
              </a:rPr>
              <a:t>: in case of warning: </a:t>
            </a:r>
            <a:r>
              <a:rPr lang="en-US" sz="1100" i="1" dirty="0">
                <a:solidFill>
                  <a:srgbClr val="FF0000"/>
                </a:solidFill>
              </a:rPr>
              <a:t>‘this course module is not included in the fixed part of your exam programme’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1100" dirty="0" smtClean="0">
                <a:solidFill>
                  <a:srgbClr val="FF0000"/>
                </a:solidFill>
              </a:rPr>
              <a:t>ignore </a:t>
            </a:r>
            <a:r>
              <a:rPr lang="en-US" sz="1100" dirty="0">
                <a:solidFill>
                  <a:srgbClr val="FF0000"/>
                </a:solidFill>
              </a:rPr>
              <a:t>warning and continue course-enrollment</a:t>
            </a:r>
            <a:endParaRPr lang="en-GB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70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061041" y="-2961499"/>
            <a:ext cx="5329501" cy="102386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627534"/>
            <a:ext cx="5969551" cy="113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74" b="1" dirty="0">
                <a:solidFill>
                  <a:schemeClr val="bg1"/>
                </a:solidFill>
                <a:latin typeface="Arial Narrow" panose="020B0606020202030204" pitchFamily="34" charset="0"/>
              </a:rPr>
              <a:t>PROGRAMME</a:t>
            </a:r>
          </a:p>
          <a:p>
            <a:endParaRPr lang="en-US" sz="3374" b="1" dirty="0">
              <a:solidFill>
                <a:srgbClr val="EF008C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24287">
            <a:off x="7874646" y="1641174"/>
            <a:ext cx="1633973" cy="712519"/>
          </a:xfrm>
          <a:prstGeom prst="rect">
            <a:avLst/>
          </a:prstGeom>
        </p:spPr>
      </p:pic>
      <p:pic>
        <p:nvPicPr>
          <p:cNvPr id="23" name="Picture 22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34" y="4611621"/>
            <a:ext cx="1016354" cy="35942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673492" y="4462589"/>
            <a:ext cx="296876" cy="6115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74" dirty="0">
                <a:solidFill>
                  <a:schemeClr val="bg1"/>
                </a:solidFill>
              </a:rPr>
              <a:t>|</a:t>
            </a:r>
            <a:endParaRPr lang="en-US" sz="1502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8082" y="2538264"/>
            <a:ext cx="9144001" cy="6553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7" name="Oval 26">
            <a:hlinkClick r:id="" action="ppaction://noaction"/>
          </p:cNvPr>
          <p:cNvSpPr/>
          <p:nvPr/>
        </p:nvSpPr>
        <p:spPr>
          <a:xfrm>
            <a:off x="5773481" y="2312310"/>
            <a:ext cx="482499" cy="48249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9" name="Oval 28">
            <a:hlinkClick r:id="" action="ppaction://noaction"/>
          </p:cNvPr>
          <p:cNvSpPr/>
          <p:nvPr/>
        </p:nvSpPr>
        <p:spPr>
          <a:xfrm>
            <a:off x="3381294" y="2311151"/>
            <a:ext cx="482499" cy="48249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0" name="Oval 29">
            <a:hlinkClick r:id="" action="ppaction://noaction"/>
          </p:cNvPr>
          <p:cNvSpPr/>
          <p:nvPr/>
        </p:nvSpPr>
        <p:spPr>
          <a:xfrm>
            <a:off x="989107" y="2297014"/>
            <a:ext cx="482499" cy="482499"/>
          </a:xfrm>
          <a:prstGeom prst="ellipse">
            <a:avLst/>
          </a:prstGeom>
          <a:solidFill>
            <a:schemeClr val="tx1"/>
          </a:solidFill>
          <a:ln w="187325">
            <a:solidFill>
              <a:srgbClr val="21B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2" name="Oval 31">
            <a:hlinkClick r:id="" action="ppaction://noaction"/>
          </p:cNvPr>
          <p:cNvSpPr/>
          <p:nvPr/>
        </p:nvSpPr>
        <p:spPr>
          <a:xfrm>
            <a:off x="8165669" y="2308832"/>
            <a:ext cx="482499" cy="48249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030052" y="2899597"/>
            <a:ext cx="753732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25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CONTACT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55576" y="2918895"/>
            <a:ext cx="968535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25" dirty="0">
                <a:solidFill>
                  <a:schemeClr val="bg1"/>
                </a:solidFill>
                <a:latin typeface="Arial Narrow" panose="020B0606020202030204" pitchFamily="34" charset="0"/>
              </a:rPr>
              <a:t>PROGRAMME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239264" y="2918895"/>
            <a:ext cx="766557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25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COURSES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683284" y="2918895"/>
            <a:ext cx="740908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25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CULTURE</a:t>
            </a:r>
          </a:p>
        </p:txBody>
      </p:sp>
    </p:spTree>
    <p:extLst>
      <p:ext uri="{BB962C8B-B14F-4D97-AF65-F5344CB8AC3E}">
        <p14:creationId xmlns:p14="http://schemas.microsoft.com/office/powerpoint/2010/main" val="282182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365564" y="170038"/>
            <a:ext cx="7486680" cy="549739"/>
          </a:xfrm>
        </p:spPr>
        <p:txBody>
          <a:bodyPr/>
          <a:lstStyle/>
          <a:p>
            <a:r>
              <a:rPr lang="nl-NL" dirty="0" err="1"/>
              <a:t>pROGRAMME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/>
              <a:t>Civil</a:t>
            </a:r>
            <a:r>
              <a:rPr lang="nl-NL" dirty="0"/>
              <a:t> engineering</a:t>
            </a:r>
            <a:endParaRPr lang="en-GB" dirty="0"/>
          </a:p>
        </p:txBody>
      </p:sp>
      <p:sp>
        <p:nvSpPr>
          <p:cNvPr id="5" name="Shape 100"/>
          <p:cNvSpPr/>
          <p:nvPr/>
        </p:nvSpPr>
        <p:spPr>
          <a:xfrm>
            <a:off x="1478536" y="1275606"/>
            <a:ext cx="7272808" cy="2593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>
              <a:buSzPct val="100000"/>
              <a:tabLst>
                <a:tab pos="180975" algn="l"/>
              </a:tabLst>
              <a:defRPr sz="2200"/>
            </a:pPr>
            <a:r>
              <a:rPr lang="en-GB" sz="1650" i="1" dirty="0"/>
              <a:t>Education Support Staff	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tabLst>
                <a:tab pos="180975" algn="l"/>
              </a:tabLst>
              <a:defRPr sz="2200"/>
            </a:pPr>
            <a:r>
              <a:rPr lang="en-US" sz="1400" i="1" dirty="0" smtClean="0"/>
              <a:t>Programme Director</a:t>
            </a:r>
            <a:r>
              <a:rPr sz="1400" i="1" dirty="0" smtClean="0"/>
              <a:t>:</a:t>
            </a:r>
            <a:r>
              <a:rPr lang="nl-NL" sz="1400" i="1" dirty="0" smtClean="0"/>
              <a:t> </a:t>
            </a:r>
            <a:r>
              <a:rPr lang="en-US" sz="1400" i="1" dirty="0"/>
              <a:t>Dr. </a:t>
            </a:r>
            <a:r>
              <a:rPr lang="en-US" sz="1400" i="1" dirty="0" err="1"/>
              <a:t>ir.</a:t>
            </a:r>
            <a:r>
              <a:rPr lang="en-US" sz="1400" i="1" dirty="0"/>
              <a:t> </a:t>
            </a:r>
            <a:r>
              <a:rPr lang="en-US" sz="1400" i="1" dirty="0" smtClean="0"/>
              <a:t>Denie </a:t>
            </a:r>
            <a:r>
              <a:rPr lang="en-US" sz="1400" i="1" dirty="0"/>
              <a:t>Augustijn</a:t>
            </a:r>
            <a:endParaRPr sz="1400" i="1" dirty="0"/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tabLst>
                <a:tab pos="180975" algn="l"/>
              </a:tabLst>
              <a:defRPr sz="2200"/>
            </a:pPr>
            <a:r>
              <a:rPr sz="1400" i="1" dirty="0" err="1"/>
              <a:t>Programme</a:t>
            </a:r>
            <a:r>
              <a:rPr sz="1400" i="1" dirty="0"/>
              <a:t> Coordinator</a:t>
            </a:r>
            <a:r>
              <a:rPr lang="nl-NL" sz="1400" i="1" dirty="0"/>
              <a:t>: </a:t>
            </a:r>
            <a:r>
              <a:rPr lang="en-US" sz="1400" i="1" dirty="0"/>
              <a:t>Michelle Hamhuis</a:t>
            </a:r>
            <a:endParaRPr sz="1400" i="1" dirty="0"/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tabLst>
                <a:tab pos="180975" algn="l"/>
              </a:tabLst>
              <a:defRPr sz="2200"/>
            </a:pPr>
            <a:r>
              <a:rPr lang="nl-NL" sz="1400" i="1" dirty="0"/>
              <a:t>Study </a:t>
            </a:r>
            <a:r>
              <a:rPr lang="nl-NL" sz="1400" i="1" dirty="0" smtClean="0"/>
              <a:t>Advisor</a:t>
            </a:r>
            <a:r>
              <a:rPr lang="nl-NL" sz="1400" i="1" dirty="0"/>
              <a:t>: ir. </a:t>
            </a:r>
            <a:r>
              <a:rPr lang="en-US" sz="1400" i="1" dirty="0" smtClean="0"/>
              <a:t>Monique </a:t>
            </a:r>
            <a:r>
              <a:rPr lang="en-US" sz="1400" i="1" dirty="0"/>
              <a:t>Duyvestijn</a:t>
            </a:r>
            <a:endParaRPr sz="1400" i="1" dirty="0"/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tabLst>
                <a:tab pos="180975" algn="l"/>
              </a:tabLst>
              <a:defRPr sz="2200"/>
            </a:pPr>
            <a:r>
              <a:rPr sz="1400" i="1" dirty="0"/>
              <a:t>Student Mobility Centre (exchange)</a:t>
            </a:r>
            <a:r>
              <a:rPr lang="nl-NL" sz="1400" i="1" dirty="0"/>
              <a:t>: dr. Dorien van de Belt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tabLst>
                <a:tab pos="180975" algn="l"/>
              </a:tabLst>
              <a:defRPr sz="2200"/>
            </a:pPr>
            <a:r>
              <a:rPr lang="nl-NL" sz="1400" i="1" dirty="0"/>
              <a:t>International </a:t>
            </a:r>
            <a:r>
              <a:rPr lang="nl-NL" sz="1400" i="1" dirty="0" err="1"/>
              <a:t>Affairs</a:t>
            </a:r>
            <a:r>
              <a:rPr lang="nl-NL" sz="1400" i="1" dirty="0"/>
              <a:t>: </a:t>
            </a:r>
            <a:r>
              <a:rPr lang="nl-NL" sz="1400" i="1" dirty="0" smtClean="0"/>
              <a:t>Marijke </a:t>
            </a:r>
            <a:r>
              <a:rPr lang="nl-NL" sz="1400" i="1" dirty="0" smtClean="0"/>
              <a:t>Stehouwer MA  / Astri</a:t>
            </a:r>
            <a:r>
              <a:rPr lang="nl-NL" sz="1400" i="1" dirty="0" smtClean="0"/>
              <a:t>d Oppers - van den Berg / </a:t>
            </a:r>
            <a:br>
              <a:rPr lang="nl-NL" sz="1400" i="1" dirty="0" smtClean="0"/>
            </a:br>
            <a:r>
              <a:rPr lang="nl-NL" sz="1400" i="1" dirty="0" smtClean="0"/>
              <a:t>Elke Vinke - </a:t>
            </a:r>
            <a:r>
              <a:rPr lang="nl-NL" sz="1400" i="1" dirty="0" err="1" smtClean="0"/>
              <a:t>Dinius</a:t>
            </a:r>
            <a:r>
              <a:rPr lang="nl-NL" sz="1400" i="1" dirty="0" smtClean="0"/>
              <a:t> </a:t>
            </a:r>
            <a:endParaRPr lang="nl-NL" sz="1400" i="1" dirty="0" smtClean="0"/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tabLst>
                <a:tab pos="180975" algn="l"/>
              </a:tabLst>
              <a:defRPr sz="2200"/>
            </a:pPr>
            <a:r>
              <a:rPr sz="1400" i="1" dirty="0" smtClean="0"/>
              <a:t>Student </a:t>
            </a:r>
            <a:r>
              <a:rPr sz="1400" i="1" dirty="0"/>
              <a:t>Administration </a:t>
            </a:r>
            <a:r>
              <a:rPr sz="1400" i="1" dirty="0" smtClean="0"/>
              <a:t>(</a:t>
            </a:r>
            <a:r>
              <a:rPr lang="en-US" sz="1400" i="1" dirty="0" smtClean="0"/>
              <a:t>SA&amp;L</a:t>
            </a:r>
            <a:r>
              <a:rPr sz="1400" i="1" dirty="0" smtClean="0"/>
              <a:t>)</a:t>
            </a:r>
            <a:r>
              <a:rPr lang="nl-NL" sz="1400" i="1" dirty="0"/>
              <a:t>: </a:t>
            </a:r>
            <a:r>
              <a:rPr lang="nl-NL" sz="1400" i="1" dirty="0" err="1" smtClean="0"/>
              <a:t>Riette</a:t>
            </a:r>
            <a:r>
              <a:rPr lang="nl-NL" sz="1400" i="1" dirty="0" smtClean="0"/>
              <a:t> </a:t>
            </a:r>
            <a:r>
              <a:rPr lang="nl-NL" sz="1400" i="1" dirty="0" err="1" smtClean="0"/>
              <a:t>Nuijts</a:t>
            </a:r>
            <a:r>
              <a:rPr lang="nl-NL" sz="1400" i="1" dirty="0" smtClean="0"/>
              <a:t> - </a:t>
            </a:r>
            <a:r>
              <a:rPr lang="nl-NL" sz="1400" i="1" dirty="0" err="1" smtClean="0"/>
              <a:t>Kruse</a:t>
            </a:r>
            <a:endParaRPr lang="nl-NL" sz="1400" i="1" dirty="0"/>
          </a:p>
        </p:txBody>
      </p:sp>
    </p:spTree>
    <p:extLst>
      <p:ext uri="{BB962C8B-B14F-4D97-AF65-F5344CB8AC3E}">
        <p14:creationId xmlns:p14="http://schemas.microsoft.com/office/powerpoint/2010/main" val="82043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352550"/>
            <a:ext cx="7509600" cy="3501504"/>
          </a:xfrm>
        </p:spPr>
        <p:txBody>
          <a:bodyPr/>
          <a:lstStyle/>
          <a:p>
            <a:r>
              <a:rPr lang="nl-NL" dirty="0" err="1"/>
              <a:t>Specializations</a:t>
            </a:r>
            <a:endParaRPr lang="nl-NL" dirty="0"/>
          </a:p>
          <a:p>
            <a:pPr lvl="1"/>
            <a:r>
              <a:rPr lang="nl-NL" sz="1400" i="1" dirty="0"/>
              <a:t>Construction (CEM/CME) 			</a:t>
            </a:r>
            <a:r>
              <a:rPr lang="nl-NL" sz="1400" i="1" dirty="0">
                <a:sym typeface="Wingdings" panose="05000000000000000000" pitchFamily="2" charset="2"/>
              </a:rPr>
              <a:t> Dr.ir. J. Boes</a:t>
            </a:r>
            <a:endParaRPr lang="nl-NL" sz="1400" i="1" dirty="0"/>
          </a:p>
          <a:p>
            <a:pPr lvl="1"/>
            <a:r>
              <a:rPr lang="nl-NL" sz="1400" i="1" dirty="0"/>
              <a:t>Water 			(WEM)				</a:t>
            </a:r>
            <a:r>
              <a:rPr lang="nl-NL" sz="1400" i="1" dirty="0">
                <a:sym typeface="Wingdings" panose="05000000000000000000" pitchFamily="2" charset="2"/>
              </a:rPr>
              <a:t> </a:t>
            </a:r>
            <a:r>
              <a:rPr lang="nl-NL" sz="1400" i="1" dirty="0" smtClean="0">
                <a:sym typeface="Wingdings" panose="05000000000000000000" pitchFamily="2" charset="2"/>
              </a:rPr>
              <a:t>M. </a:t>
            </a:r>
            <a:r>
              <a:rPr lang="nl-NL" sz="1400" i="1" dirty="0" smtClean="0">
                <a:sym typeface="Wingdings" panose="05000000000000000000" pitchFamily="2" charset="2"/>
              </a:rPr>
              <a:t>Pezij MSc</a:t>
            </a:r>
            <a:endParaRPr lang="nl-NL" sz="1400" i="1" dirty="0">
              <a:sym typeface="Wingdings" panose="05000000000000000000" pitchFamily="2" charset="2"/>
            </a:endParaRPr>
          </a:p>
          <a:p>
            <a:pPr lvl="1"/>
            <a:r>
              <a:rPr lang="en-US" sz="1400" i="1" dirty="0">
                <a:sym typeface="Wingdings" panose="05000000000000000000" pitchFamily="2" charset="2"/>
              </a:rPr>
              <a:t>Traffic 			(TEM)				 Prof. Dr. </a:t>
            </a:r>
            <a:r>
              <a:rPr lang="en-US" sz="1400" i="1" dirty="0" err="1">
                <a:sym typeface="Wingdings" panose="05000000000000000000" pitchFamily="2" charset="2"/>
              </a:rPr>
              <a:t>ir.</a:t>
            </a:r>
            <a:r>
              <a:rPr lang="en-US" sz="1400" i="1" dirty="0">
                <a:sym typeface="Wingdings" panose="05000000000000000000" pitchFamily="2" charset="2"/>
              </a:rPr>
              <a:t> E.C. van Berkum</a:t>
            </a:r>
          </a:p>
          <a:p>
            <a:pPr lvl="1"/>
            <a:r>
              <a:rPr lang="en-US" sz="1400" i="1" dirty="0">
                <a:sym typeface="Wingdings" panose="05000000000000000000" pitchFamily="2" charset="2"/>
              </a:rPr>
              <a:t>Integrated CE systems (ICES)	 Dr. J.J. Warmink</a:t>
            </a:r>
            <a:endParaRPr lang="nl-NL" sz="1400" i="1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/>
              <a:t>pROGRAMME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/>
              <a:t>Civil</a:t>
            </a:r>
            <a:r>
              <a:rPr lang="nl-NL" dirty="0"/>
              <a:t> engineering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173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2000"/>
                    </a14:imgEffect>
                    <a14:imgEffect>
                      <a14:brightnessContrast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74"/>
          <a:stretch/>
        </p:blipFill>
        <p:spPr>
          <a:xfrm>
            <a:off x="0" y="0"/>
            <a:ext cx="9144000" cy="51429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6109" y="294268"/>
            <a:ext cx="3377351" cy="4673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391320" y="271980"/>
            <a:ext cx="352692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PROGRAMME WEBSITES</a:t>
            </a:r>
            <a:endParaRPr lang="nl-NL" sz="2600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39751" y="1309509"/>
            <a:ext cx="2321885" cy="42689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EF8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NL" dirty="0">
                <a:hlinkClick r:id="rId4"/>
              </a:rPr>
              <a:t>www.utwente.nl/cem</a:t>
            </a:r>
            <a:r>
              <a:rPr lang="nl-NL" dirty="0"/>
              <a:t>  </a:t>
            </a:r>
          </a:p>
        </p:txBody>
      </p:sp>
      <p:pic>
        <p:nvPicPr>
          <p:cNvPr id="60" name="Picture 59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35" y="4611621"/>
            <a:ext cx="1016352" cy="359429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7673492" y="4462589"/>
            <a:ext cx="296876" cy="6115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74" dirty="0">
                <a:solidFill>
                  <a:schemeClr val="bg1"/>
                </a:solidFill>
              </a:rPr>
              <a:t>|</a:t>
            </a:r>
            <a:endParaRPr lang="en-US" sz="1502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Oval 35"/>
          <p:cNvSpPr>
            <a:spLocks/>
          </p:cNvSpPr>
          <p:nvPr/>
        </p:nvSpPr>
        <p:spPr>
          <a:xfrm>
            <a:off x="494666" y="1115345"/>
            <a:ext cx="738857" cy="759330"/>
          </a:xfrm>
          <a:prstGeom prst="ellipse">
            <a:avLst/>
          </a:prstGeom>
          <a:solidFill>
            <a:schemeClr val="tx1"/>
          </a:solidFill>
          <a:ln w="38100">
            <a:solidFill>
              <a:srgbClr val="EF8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NL" dirty="0"/>
              <a:t>CEM</a:t>
            </a:r>
          </a:p>
        </p:txBody>
      </p:sp>
      <p:sp>
        <p:nvSpPr>
          <p:cNvPr id="43" name="Oval 42"/>
          <p:cNvSpPr>
            <a:spLocks/>
          </p:cNvSpPr>
          <p:nvPr/>
        </p:nvSpPr>
        <p:spPr>
          <a:xfrm>
            <a:off x="499939" y="2813850"/>
            <a:ext cx="738857" cy="759330"/>
          </a:xfrm>
          <a:prstGeom prst="ellipse">
            <a:avLst/>
          </a:prstGeom>
          <a:solidFill>
            <a:schemeClr val="tx1"/>
          </a:solidFill>
          <a:ln w="38100">
            <a:solidFill>
              <a:srgbClr val="EF8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NL" dirty="0"/>
              <a:t>CME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339752" y="2980070"/>
            <a:ext cx="2321885" cy="42689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EF8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NL" dirty="0">
                <a:hlinkClick r:id="rId6"/>
              </a:rPr>
              <a:t>www.utwente.nl/cme</a:t>
            </a:r>
            <a:r>
              <a:rPr lang="nl-NL" dirty="0"/>
              <a:t>   </a:t>
            </a:r>
          </a:p>
        </p:txBody>
      </p:sp>
      <p:cxnSp>
        <p:nvCxnSpPr>
          <p:cNvPr id="57" name="Straight Arrow Connector 56"/>
          <p:cNvCxnSpPr>
            <a:stCxn id="36" idx="6"/>
            <a:endCxn id="13" idx="1"/>
          </p:cNvCxnSpPr>
          <p:nvPr/>
        </p:nvCxnSpPr>
        <p:spPr>
          <a:xfrm>
            <a:off x="1233523" y="1495010"/>
            <a:ext cx="1106228" cy="27944"/>
          </a:xfrm>
          <a:prstGeom prst="straightConnector1">
            <a:avLst/>
          </a:prstGeom>
          <a:ln w="31750">
            <a:solidFill>
              <a:srgbClr val="EF8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3" idx="6"/>
            <a:endCxn id="49" idx="1"/>
          </p:cNvCxnSpPr>
          <p:nvPr/>
        </p:nvCxnSpPr>
        <p:spPr>
          <a:xfrm>
            <a:off x="1238796" y="3193515"/>
            <a:ext cx="1100956" cy="0"/>
          </a:xfrm>
          <a:prstGeom prst="straightConnector1">
            <a:avLst/>
          </a:prstGeom>
          <a:ln w="31750">
            <a:solidFill>
              <a:srgbClr val="EF8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77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3" grpId="0" animBg="1"/>
      <p:bldP spid="36" grpId="0" animBg="1"/>
      <p:bldP spid="43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352550"/>
            <a:ext cx="7509600" cy="3501504"/>
          </a:xfrm>
        </p:spPr>
        <p:txBody>
          <a:bodyPr/>
          <a:lstStyle/>
          <a:p>
            <a:r>
              <a:rPr lang="nl-NL" dirty="0" err="1"/>
              <a:t>Main</a:t>
            </a:r>
            <a:r>
              <a:rPr lang="nl-NL" dirty="0"/>
              <a:t> way of </a:t>
            </a:r>
            <a:r>
              <a:rPr lang="nl-NL" dirty="0" err="1"/>
              <a:t>communication</a:t>
            </a:r>
            <a:r>
              <a:rPr lang="nl-NL" dirty="0"/>
              <a:t> is CANVAS </a:t>
            </a:r>
            <a:r>
              <a:rPr lang="nl-NL" dirty="0">
                <a:sym typeface="Wingdings" panose="05000000000000000000" pitchFamily="2" charset="2"/>
              </a:rPr>
              <a:t> Check </a:t>
            </a:r>
            <a:r>
              <a:rPr lang="nl-NL" dirty="0" err="1">
                <a:sym typeface="Wingdings" panose="05000000000000000000" pitchFamily="2" charset="2"/>
              </a:rPr>
              <a:t>the</a:t>
            </a:r>
            <a:r>
              <a:rPr lang="nl-NL" dirty="0">
                <a:sym typeface="Wingdings" panose="05000000000000000000" pitchFamily="2" charset="2"/>
              </a:rPr>
              <a:t> course </a:t>
            </a:r>
            <a:r>
              <a:rPr lang="nl-NL" dirty="0" err="1">
                <a:sym typeface="Wingdings" panose="05000000000000000000" pitchFamily="2" charset="2"/>
              </a:rPr>
              <a:t>organization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everyday</a:t>
            </a:r>
            <a:r>
              <a:rPr lang="nl-NL" dirty="0">
                <a:sym typeface="Wingdings" panose="05000000000000000000" pitchFamily="2" charset="2"/>
              </a:rPr>
              <a:t>.</a:t>
            </a:r>
            <a:endParaRPr lang="nl-NL" dirty="0"/>
          </a:p>
          <a:p>
            <a:endParaRPr lang="nl-NL" dirty="0" smtClean="0"/>
          </a:p>
          <a:p>
            <a:r>
              <a:rPr lang="en-US" dirty="0" smtClean="0"/>
              <a:t>Enroll today</a:t>
            </a:r>
            <a:r>
              <a:rPr lang="en-US" dirty="0"/>
              <a:t> </a:t>
            </a:r>
            <a:r>
              <a:rPr lang="en-US" dirty="0" smtClean="0"/>
              <a:t>via </a:t>
            </a:r>
            <a:r>
              <a:rPr lang="en-GB" b="1" dirty="0">
                <a:hlinkClick r:id="rId2"/>
              </a:rPr>
              <a:t>https://canvas.utwente.nl/enroll/G83NBW</a:t>
            </a:r>
            <a:endParaRPr lang="nl-NL" dirty="0" smtClean="0"/>
          </a:p>
          <a:p>
            <a:endParaRPr lang="en-US" dirty="0" smtClean="0"/>
          </a:p>
          <a:p>
            <a:r>
              <a:rPr lang="en-US" dirty="0" smtClean="0"/>
              <a:t>Via </a:t>
            </a:r>
            <a:r>
              <a:rPr lang="en-US" dirty="0"/>
              <a:t>website of CEM &amp; </a:t>
            </a:r>
            <a:r>
              <a:rPr lang="en-US" dirty="0" smtClean="0"/>
              <a:t>CME</a:t>
            </a:r>
            <a:endParaRPr lang="en-US" dirty="0"/>
          </a:p>
          <a:p>
            <a:endParaRPr lang="en-US" dirty="0"/>
          </a:p>
          <a:p>
            <a:r>
              <a:rPr lang="nl-NL" dirty="0"/>
              <a:t>Via student email</a:t>
            </a:r>
          </a:p>
          <a:p>
            <a:endParaRPr lang="en-US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/>
              <a:t>pROGRAMME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Information (</a:t>
            </a:r>
            <a:r>
              <a:rPr lang="nl-NL" dirty="0" err="1"/>
              <a:t>not</a:t>
            </a:r>
            <a:r>
              <a:rPr lang="nl-NL" dirty="0"/>
              <a:t> course </a:t>
            </a:r>
            <a:r>
              <a:rPr lang="en-US" dirty="0"/>
              <a:t>specific</a:t>
            </a:r>
            <a:r>
              <a:rPr lang="nl-NL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613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352550"/>
            <a:ext cx="7509600" cy="3501504"/>
          </a:xfrm>
        </p:spPr>
        <p:txBody>
          <a:bodyPr/>
          <a:lstStyle/>
          <a:p>
            <a:r>
              <a:rPr lang="nl-NL" dirty="0" smtClean="0"/>
              <a:t>Study Advisor </a:t>
            </a:r>
            <a:r>
              <a:rPr lang="nl-NL" dirty="0"/>
              <a:t>(Monique): personal </a:t>
            </a:r>
            <a:r>
              <a:rPr lang="nl-NL" dirty="0" err="1"/>
              <a:t>problems</a:t>
            </a:r>
            <a:r>
              <a:rPr lang="nl-NL" dirty="0"/>
              <a:t>, “interface” to </a:t>
            </a:r>
            <a:r>
              <a:rPr lang="nl-NL" dirty="0" smtClean="0"/>
              <a:t>Examination </a:t>
            </a:r>
            <a:r>
              <a:rPr lang="nl-NL" dirty="0"/>
              <a:t>B</a:t>
            </a:r>
            <a:r>
              <a:rPr lang="nl-NL" dirty="0" smtClean="0"/>
              <a:t>oard</a:t>
            </a:r>
            <a:endParaRPr lang="nl-NL" dirty="0"/>
          </a:p>
          <a:p>
            <a:r>
              <a:rPr lang="en-US" dirty="0"/>
              <a:t>International Student Support </a:t>
            </a:r>
            <a:r>
              <a:rPr lang="en-US" dirty="0" smtClean="0"/>
              <a:t>Officers (Astrid &amp; </a:t>
            </a:r>
            <a:r>
              <a:rPr lang="en-US" dirty="0" err="1" smtClean="0"/>
              <a:t>Elke</a:t>
            </a:r>
            <a:r>
              <a:rPr lang="en-US" dirty="0"/>
              <a:t>)</a:t>
            </a:r>
            <a:endParaRPr lang="nl-NL" dirty="0"/>
          </a:p>
          <a:p>
            <a:r>
              <a:rPr lang="nl-NL" dirty="0"/>
              <a:t>Student </a:t>
            </a:r>
            <a:r>
              <a:rPr lang="nl-NL" dirty="0" err="1"/>
              <a:t>Counselling</a:t>
            </a:r>
            <a:r>
              <a:rPr lang="nl-NL" dirty="0"/>
              <a:t> Service (= Bureau Studentenbegeleiding)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err="1"/>
              <a:t>Counsellors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psychologist</a:t>
            </a:r>
            <a:endParaRPr lang="nl-NL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Financial issues, courses, </a:t>
            </a:r>
            <a:r>
              <a:rPr lang="nl-NL" dirty="0" err="1"/>
              <a:t>therapy</a:t>
            </a:r>
            <a:endParaRPr lang="nl-NL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>
                <a:hlinkClick r:id="rId2"/>
              </a:rPr>
              <a:t>https://www.utwente.nl/en/ces/sacc/</a:t>
            </a:r>
            <a:endParaRPr lang="nl-NL" dirty="0"/>
          </a:p>
          <a:p>
            <a:r>
              <a:rPr lang="nl-NL" dirty="0" err="1"/>
              <a:t>Also</a:t>
            </a:r>
            <a:r>
              <a:rPr lang="nl-NL" dirty="0"/>
              <a:t>: </a:t>
            </a:r>
            <a:r>
              <a:rPr lang="nl-NL" dirty="0" err="1"/>
              <a:t>parents</a:t>
            </a:r>
            <a:r>
              <a:rPr lang="nl-NL" dirty="0"/>
              <a:t>, </a:t>
            </a:r>
            <a:r>
              <a:rPr lang="en-GB" dirty="0"/>
              <a:t>house</a:t>
            </a:r>
            <a:r>
              <a:rPr lang="nl-NL" dirty="0"/>
              <a:t> </a:t>
            </a:r>
            <a:r>
              <a:rPr lang="nl-NL" dirty="0" err="1"/>
              <a:t>mates</a:t>
            </a:r>
            <a:r>
              <a:rPr lang="nl-NL" dirty="0"/>
              <a:t>, partner, </a:t>
            </a:r>
            <a:r>
              <a:rPr lang="en-GB" dirty="0"/>
              <a:t>friends</a:t>
            </a:r>
            <a:r>
              <a:rPr lang="nl-NL" dirty="0"/>
              <a:t>, </a:t>
            </a:r>
            <a:r>
              <a:rPr lang="nl-NL" dirty="0" err="1"/>
              <a:t>religious</a:t>
            </a:r>
            <a:r>
              <a:rPr lang="nl-NL" dirty="0"/>
              <a:t> community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/>
              <a:t>organization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/>
              <a:t>Counselling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02040"/>
              </p:ext>
            </p:extLst>
          </p:nvPr>
        </p:nvGraphicFramePr>
        <p:xfrm>
          <a:off x="5724128" y="2787774"/>
          <a:ext cx="2664296" cy="108012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554431376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762076104"/>
                    </a:ext>
                  </a:extLst>
                </a:gridCol>
              </a:tblGrid>
              <a:tr h="346660">
                <a:tc>
                  <a:txBody>
                    <a:bodyPr/>
                    <a:lstStyle/>
                    <a:p>
                      <a:r>
                        <a:rPr lang="nl-NL" sz="1600" dirty="0"/>
                        <a:t>Phone: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+31</a:t>
                      </a:r>
                      <a:r>
                        <a:rPr lang="nl-NL" sz="1600" baseline="0" dirty="0"/>
                        <a:t> </a:t>
                      </a:r>
                      <a:r>
                        <a:rPr lang="nl-NL" sz="1600" dirty="0"/>
                        <a:t>53 489 2035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705696"/>
                  </a:ext>
                </a:extLst>
              </a:tr>
              <a:tr h="346660">
                <a:tc>
                  <a:txBody>
                    <a:bodyPr/>
                    <a:lstStyle/>
                    <a:p>
                      <a:r>
                        <a:rPr lang="nl-NL" sz="1600" dirty="0"/>
                        <a:t>Office: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Vrijhof</a:t>
                      </a:r>
                      <a:r>
                        <a:rPr lang="nl-NL" sz="1600" baseline="0" dirty="0"/>
                        <a:t> 311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911968"/>
                  </a:ext>
                </a:extLst>
              </a:tr>
              <a:tr h="386800">
                <a:tc>
                  <a:txBody>
                    <a:bodyPr/>
                    <a:lstStyle/>
                    <a:p>
                      <a:r>
                        <a:rPr lang="nl-NL" sz="1600" dirty="0"/>
                        <a:t>E-mail: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hlinkClick r:id="rId3"/>
                        </a:rPr>
                        <a:t>sacc@utwente.nl</a:t>
                      </a:r>
                      <a:r>
                        <a:rPr lang="nl-NL" sz="1600" dirty="0"/>
                        <a:t> 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490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337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20547" y="4154239"/>
            <a:ext cx="3116391" cy="6880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tangle 20"/>
          <p:cNvSpPr/>
          <p:nvPr/>
        </p:nvSpPr>
        <p:spPr>
          <a:xfrm>
            <a:off x="323528" y="4045719"/>
            <a:ext cx="3858834" cy="10357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tangle 22"/>
          <p:cNvSpPr/>
          <p:nvPr/>
        </p:nvSpPr>
        <p:spPr>
          <a:xfrm>
            <a:off x="222939" y="4499969"/>
            <a:ext cx="382277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Arial Narrow" panose="020B0606020202030204" pitchFamily="34" charset="0"/>
              </a:rPr>
              <a:t>OF</a:t>
            </a:r>
            <a:r>
              <a:rPr lang="en-US" sz="27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700" b="1" dirty="0">
                <a:solidFill>
                  <a:srgbClr val="0079BD"/>
                </a:solidFill>
                <a:latin typeface="Arial Narrow" panose="020B0606020202030204" pitchFamily="34" charset="0"/>
              </a:rPr>
              <a:t>STUDY ASSOCIATIONS</a:t>
            </a:r>
            <a:endParaRPr lang="nl-NL" sz="2700" dirty="0"/>
          </a:p>
        </p:txBody>
      </p:sp>
      <p:sp>
        <p:nvSpPr>
          <p:cNvPr id="24" name="Rectangle 23"/>
          <p:cNvSpPr/>
          <p:nvPr/>
        </p:nvSpPr>
        <p:spPr>
          <a:xfrm>
            <a:off x="222938" y="4211261"/>
            <a:ext cx="18870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Arial Narrow" panose="020B0606020202030204" pitchFamily="34" charset="0"/>
              </a:rPr>
              <a:t>UNIVERSITY</a:t>
            </a:r>
            <a:endParaRPr lang="nl-NL" sz="27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695599" y="2632048"/>
            <a:ext cx="1756268" cy="960137"/>
            <a:chOff x="868295" y="3039599"/>
            <a:chExt cx="1864399" cy="1044110"/>
          </a:xfrm>
        </p:grpSpPr>
        <p:sp>
          <p:nvSpPr>
            <p:cNvPr id="4" name="Rectangle 3"/>
            <p:cNvSpPr/>
            <p:nvPr/>
          </p:nvSpPr>
          <p:spPr>
            <a:xfrm>
              <a:off x="868295" y="3039599"/>
              <a:ext cx="1854794" cy="1009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901" y="3048734"/>
              <a:ext cx="1854793" cy="1034975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11" y="1996713"/>
            <a:ext cx="1087657" cy="108765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470" y="2442064"/>
            <a:ext cx="1136767" cy="1062776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-28992" y="118273"/>
            <a:ext cx="2061408" cy="1368152"/>
            <a:chOff x="-358784" y="4508195"/>
            <a:chExt cx="3292000" cy="2165207"/>
          </a:xfrm>
        </p:grpSpPr>
        <p:sp>
          <p:nvSpPr>
            <p:cNvPr id="32" name="Oval 31"/>
            <p:cNvSpPr/>
            <p:nvPr/>
          </p:nvSpPr>
          <p:spPr>
            <a:xfrm>
              <a:off x="124759" y="4508195"/>
              <a:ext cx="2295220" cy="216520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tangle 44"/>
            <p:cNvSpPr/>
            <p:nvPr/>
          </p:nvSpPr>
          <p:spPr>
            <a:xfrm>
              <a:off x="-358784" y="5207226"/>
              <a:ext cx="3292000" cy="907073"/>
            </a:xfrm>
            <a:prstGeom prst="rect">
              <a:avLst/>
            </a:prstGeom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Civil Engineering Management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918148" y="438115"/>
            <a:ext cx="1618790" cy="1368152"/>
            <a:chOff x="1222446" y="2907414"/>
            <a:chExt cx="2548031" cy="2255487"/>
          </a:xfrm>
        </p:grpSpPr>
        <p:sp>
          <p:nvSpPr>
            <p:cNvPr id="35" name="Oval 34"/>
            <p:cNvSpPr/>
            <p:nvPr/>
          </p:nvSpPr>
          <p:spPr>
            <a:xfrm>
              <a:off x="1338343" y="2907414"/>
              <a:ext cx="2301652" cy="225548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tangle 44"/>
            <p:cNvSpPr/>
            <p:nvPr/>
          </p:nvSpPr>
          <p:spPr>
            <a:xfrm>
              <a:off x="1222446" y="3347060"/>
              <a:ext cx="2548031" cy="1202167"/>
            </a:xfrm>
            <a:prstGeom prst="rect">
              <a:avLst/>
            </a:prstGeom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Construction Management and Engineering</a:t>
              </a:r>
            </a:p>
          </p:txBody>
        </p:sp>
      </p:grpSp>
      <p:cxnSp>
        <p:nvCxnSpPr>
          <p:cNvPr id="37" name="Straight Connector 36"/>
          <p:cNvCxnSpPr>
            <a:stCxn id="32" idx="4"/>
            <a:endCxn id="2" idx="0"/>
          </p:cNvCxnSpPr>
          <p:nvPr/>
        </p:nvCxnSpPr>
        <p:spPr>
          <a:xfrm>
            <a:off x="992415" y="1486425"/>
            <a:ext cx="585843" cy="1154023"/>
          </a:xfrm>
          <a:prstGeom prst="line">
            <a:avLst/>
          </a:prstGeom>
          <a:ln w="38100">
            <a:solidFill>
              <a:schemeClr val="bg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5" idx="4"/>
            <a:endCxn id="2" idx="0"/>
          </p:cNvCxnSpPr>
          <p:nvPr/>
        </p:nvCxnSpPr>
        <p:spPr>
          <a:xfrm flipH="1">
            <a:off x="1578258" y="1806267"/>
            <a:ext cx="1144653" cy="834181"/>
          </a:xfrm>
          <a:prstGeom prst="line">
            <a:avLst/>
          </a:prstGeom>
          <a:ln w="38100">
            <a:solidFill>
              <a:schemeClr val="bg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3541450" y="136039"/>
            <a:ext cx="2093822" cy="1367726"/>
            <a:chOff x="2379124" y="6623235"/>
            <a:chExt cx="2635313" cy="1978629"/>
          </a:xfrm>
        </p:grpSpPr>
        <p:sp>
          <p:nvSpPr>
            <p:cNvPr id="40" name="Oval 39"/>
            <p:cNvSpPr/>
            <p:nvPr/>
          </p:nvSpPr>
          <p:spPr>
            <a:xfrm>
              <a:off x="2744225" y="6623235"/>
              <a:ext cx="1852029" cy="197862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tangle 44"/>
            <p:cNvSpPr/>
            <p:nvPr/>
          </p:nvSpPr>
          <p:spPr>
            <a:xfrm>
              <a:off x="2379124" y="7240717"/>
              <a:ext cx="2635313" cy="84596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Industrial Design Engineering</a:t>
              </a:r>
            </a:p>
          </p:txBody>
        </p:sp>
      </p:grpSp>
      <p:cxnSp>
        <p:nvCxnSpPr>
          <p:cNvPr id="42" name="Straight Connector 41"/>
          <p:cNvCxnSpPr>
            <a:stCxn id="40" idx="4"/>
            <a:endCxn id="22" idx="0"/>
          </p:cNvCxnSpPr>
          <p:nvPr/>
        </p:nvCxnSpPr>
        <p:spPr>
          <a:xfrm>
            <a:off x="4567274" y="1503765"/>
            <a:ext cx="87966" cy="492948"/>
          </a:xfrm>
          <a:prstGeom prst="line">
            <a:avLst/>
          </a:prstGeom>
          <a:ln w="38100">
            <a:solidFill>
              <a:schemeClr val="bg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7432854" y="555528"/>
            <a:ext cx="1684306" cy="1375533"/>
            <a:chOff x="10416372" y="4969373"/>
            <a:chExt cx="2939968" cy="2493019"/>
          </a:xfrm>
        </p:grpSpPr>
        <p:sp>
          <p:nvSpPr>
            <p:cNvPr id="58" name="Oval 57"/>
            <p:cNvSpPr/>
            <p:nvPr/>
          </p:nvSpPr>
          <p:spPr>
            <a:xfrm>
              <a:off x="10539796" y="4969373"/>
              <a:ext cx="2536373" cy="249301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tangle 44"/>
            <p:cNvSpPr/>
            <p:nvPr/>
          </p:nvSpPr>
          <p:spPr>
            <a:xfrm>
              <a:off x="10416372" y="5416712"/>
              <a:ext cx="2939968" cy="150610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Sustainable Energy Technology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746022" y="161397"/>
            <a:ext cx="1507162" cy="1367726"/>
            <a:chOff x="8616335" y="6153039"/>
            <a:chExt cx="2375445" cy="2255487"/>
          </a:xfrm>
        </p:grpSpPr>
        <p:sp>
          <p:nvSpPr>
            <p:cNvPr id="61" name="Oval 60"/>
            <p:cNvSpPr/>
            <p:nvPr/>
          </p:nvSpPr>
          <p:spPr>
            <a:xfrm>
              <a:off x="8616335" y="6153039"/>
              <a:ext cx="2301652" cy="225548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tangle 44"/>
            <p:cNvSpPr/>
            <p:nvPr/>
          </p:nvSpPr>
          <p:spPr>
            <a:xfrm>
              <a:off x="8618474" y="6865283"/>
              <a:ext cx="2373306" cy="1194118"/>
            </a:xfrm>
            <a:prstGeom prst="rect">
              <a:avLst/>
            </a:prstGeom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Mechanical Engineering</a:t>
              </a:r>
            </a:p>
          </p:txBody>
        </p:sp>
      </p:grpSp>
      <p:cxnSp>
        <p:nvCxnSpPr>
          <p:cNvPr id="63" name="Straight Connector 62"/>
          <p:cNvCxnSpPr>
            <a:stCxn id="58" idx="4"/>
            <a:endCxn id="29" idx="0"/>
          </p:cNvCxnSpPr>
          <p:nvPr/>
        </p:nvCxnSpPr>
        <p:spPr>
          <a:xfrm flipH="1">
            <a:off x="7432854" y="1931061"/>
            <a:ext cx="797254" cy="511003"/>
          </a:xfrm>
          <a:prstGeom prst="line">
            <a:avLst/>
          </a:prstGeom>
          <a:ln w="38100">
            <a:solidFill>
              <a:schemeClr val="bg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1" idx="4"/>
            <a:endCxn id="29" idx="0"/>
          </p:cNvCxnSpPr>
          <p:nvPr/>
        </p:nvCxnSpPr>
        <p:spPr>
          <a:xfrm>
            <a:off x="6476193" y="1529123"/>
            <a:ext cx="956661" cy="912941"/>
          </a:xfrm>
          <a:prstGeom prst="line">
            <a:avLst/>
          </a:prstGeom>
          <a:ln w="38100">
            <a:solidFill>
              <a:schemeClr val="bg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4250781" y="3713393"/>
            <a:ext cx="4572000" cy="92333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bg1"/>
                </a:solidFill>
              </a:rPr>
              <a:t>“For students </a:t>
            </a:r>
            <a:r>
              <a:rPr lang="nl-NL" dirty="0" err="1">
                <a:solidFill>
                  <a:schemeClr val="bg1"/>
                </a:solidFill>
              </a:rPr>
              <a:t>by</a:t>
            </a:r>
            <a:r>
              <a:rPr lang="nl-NL" dirty="0">
                <a:solidFill>
                  <a:schemeClr val="bg1"/>
                </a:solidFill>
              </a:rPr>
              <a:t> students”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bg1"/>
                </a:solidFill>
              </a:rPr>
              <a:t>Study trips, </a:t>
            </a:r>
            <a:r>
              <a:rPr lang="nl-NL" dirty="0" err="1">
                <a:solidFill>
                  <a:schemeClr val="bg1"/>
                </a:solidFill>
              </a:rPr>
              <a:t>excursions</a:t>
            </a:r>
            <a:r>
              <a:rPr lang="nl-NL" dirty="0">
                <a:solidFill>
                  <a:schemeClr val="bg1"/>
                </a:solidFill>
              </a:rPr>
              <a:t>, lunch meetings </a:t>
            </a:r>
            <a:r>
              <a:rPr lang="nl-NL" dirty="0" err="1">
                <a:solidFill>
                  <a:schemeClr val="bg1"/>
                </a:solidFill>
              </a:rPr>
              <a:t>with</a:t>
            </a:r>
            <a:r>
              <a:rPr lang="nl-NL" dirty="0">
                <a:solidFill>
                  <a:schemeClr val="bg1"/>
                </a:solidFill>
              </a:rPr>
              <a:t> companies, </a:t>
            </a:r>
            <a:r>
              <a:rPr lang="nl-NL" dirty="0" err="1">
                <a:solidFill>
                  <a:schemeClr val="bg1"/>
                </a:solidFill>
              </a:rPr>
              <a:t>social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activities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0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6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1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6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3" grpId="0"/>
      <p:bldP spid="24" grpId="0"/>
      <p:bldP spid="73" grpId="0" animBg="1"/>
    </p:bldLst>
  </p:timing>
</p:sld>
</file>

<file path=ppt/theme/theme1.xml><?xml version="1.0" encoding="utf-8"?>
<a:theme xmlns:a="http://schemas.openxmlformats.org/drawingml/2006/main" name="UT_NL 16-9 new">
  <a:themeElements>
    <a:clrScheme name="Custom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00B0F0"/>
      </a:hlink>
      <a:folHlink>
        <a:srgbClr val="00B0F0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1391</TotalTime>
  <Words>1082</Words>
  <Application>Microsoft Office PowerPoint</Application>
  <PresentationFormat>On-screen Show (16:9)</PresentationFormat>
  <Paragraphs>254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Arial Narrow</vt:lpstr>
      <vt:lpstr>Wingdings</vt:lpstr>
      <vt:lpstr>UT_NL 16-9 new</vt:lpstr>
      <vt:lpstr>Welcome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Twente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Waldus, M. (CTW)</dc:creator>
  <cp:lastModifiedBy>Hamhuis, M. (ET)</cp:lastModifiedBy>
  <cp:revision>118</cp:revision>
  <dcterms:created xsi:type="dcterms:W3CDTF">2017-01-24T09:02:13Z</dcterms:created>
  <dcterms:modified xsi:type="dcterms:W3CDTF">2020-08-30T12:09:10Z</dcterms:modified>
</cp:coreProperties>
</file>