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61" r:id="rId2"/>
    <p:sldId id="322" r:id="rId3"/>
    <p:sldId id="257" r:id="rId4"/>
    <p:sldId id="549" r:id="rId5"/>
    <p:sldId id="546" r:id="rId6"/>
    <p:sldId id="555" r:id="rId7"/>
    <p:sldId id="489" r:id="rId8"/>
    <p:sldId id="423" r:id="rId9"/>
    <p:sldId id="259" r:id="rId10"/>
    <p:sldId id="368" r:id="rId11"/>
    <p:sldId id="369" r:id="rId12"/>
    <p:sldId id="408" r:id="rId13"/>
    <p:sldId id="490" r:id="rId14"/>
    <p:sldId id="540" r:id="rId15"/>
    <p:sldId id="477" r:id="rId16"/>
    <p:sldId id="430" r:id="rId17"/>
    <p:sldId id="544" r:id="rId18"/>
    <p:sldId id="556" r:id="rId19"/>
    <p:sldId id="494" r:id="rId20"/>
    <p:sldId id="283" r:id="rId21"/>
    <p:sldId id="460" r:id="rId22"/>
    <p:sldId id="462" r:id="rId23"/>
    <p:sldId id="559" r:id="rId24"/>
    <p:sldId id="478" r:id="rId25"/>
    <p:sldId id="466" r:id="rId26"/>
    <p:sldId id="467" r:id="rId27"/>
    <p:sldId id="481" r:id="rId28"/>
    <p:sldId id="471" r:id="rId29"/>
    <p:sldId id="472" r:id="rId30"/>
    <p:sldId id="521" r:id="rId31"/>
    <p:sldId id="498" r:id="rId32"/>
    <p:sldId id="560" r:id="rId33"/>
    <p:sldId id="554" r:id="rId34"/>
    <p:sldId id="526" r:id="rId35"/>
    <p:sldId id="432" r:id="rId36"/>
    <p:sldId id="434" r:id="rId37"/>
    <p:sldId id="441" r:id="rId38"/>
    <p:sldId id="360" r:id="rId39"/>
    <p:sldId id="537" r:id="rId40"/>
    <p:sldId id="535" r:id="rId41"/>
    <p:sldId id="538" r:id="rId42"/>
    <p:sldId id="533" r:id="rId43"/>
    <p:sldId id="534" r:id="rId44"/>
    <p:sldId id="539" r:id="rId45"/>
    <p:sldId id="504" r:id="rId46"/>
    <p:sldId id="541" r:id="rId47"/>
    <p:sldId id="26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80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046"/>
    <p:restoredTop sz="86145" autoAdjust="0"/>
  </p:normalViewPr>
  <p:slideViewPr>
    <p:cSldViewPr snapToGrid="0" snapToObjects="1">
      <p:cViewPr varScale="1">
        <p:scale>
          <a:sx n="108" d="100"/>
          <a:sy n="108" d="100"/>
        </p:scale>
        <p:origin x="456" y="200"/>
      </p:cViewPr>
      <p:guideLst>
        <p:guide orient="horz" pos="1504"/>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35D653-FA63-B047-B74F-F5BF1D555CBD}"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16B029-9F85-8745-9F9B-379DD8E5C436}" type="slidenum">
              <a:rPr lang="en-US" smtClean="0"/>
              <a:t>‹#›</a:t>
            </a:fld>
            <a:endParaRPr lang="en-US"/>
          </a:p>
        </p:txBody>
      </p:sp>
    </p:spTree>
    <p:extLst>
      <p:ext uri="{BB962C8B-B14F-4D97-AF65-F5344CB8AC3E}">
        <p14:creationId xmlns:p14="http://schemas.microsoft.com/office/powerpoint/2010/main" val="18398330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9641E6-A2E4-5D42-994D-1197429699B4}" type="slidenum">
              <a:rPr lang="en-US" sz="1200"/>
              <a:pPr eaLnBrk="1" hangingPunct="1"/>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284654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16B1E3-1CE5-4677-A8F0-29D59CE4251B}" type="slidenum">
              <a:rPr lang="zh-CN" altLang="en-US" smtClean="0"/>
              <a:t>30</a:t>
            </a:fld>
            <a:endParaRPr lang="zh-CN" altLang="en-US"/>
          </a:p>
        </p:txBody>
      </p:sp>
    </p:spTree>
    <p:extLst>
      <p:ext uri="{BB962C8B-B14F-4D97-AF65-F5344CB8AC3E}">
        <p14:creationId xmlns:p14="http://schemas.microsoft.com/office/powerpoint/2010/main" val="240353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66F78-94BF-D54F-B4CC-B3267CF9E448}" type="slidenum">
              <a:rPr lang="en-US" smtClean="0"/>
              <a:t>37</a:t>
            </a:fld>
            <a:endParaRPr lang="en-US"/>
          </a:p>
        </p:txBody>
      </p:sp>
    </p:spTree>
    <p:extLst>
      <p:ext uri="{BB962C8B-B14F-4D97-AF65-F5344CB8AC3E}">
        <p14:creationId xmlns:p14="http://schemas.microsoft.com/office/powerpoint/2010/main" val="47820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316B029-9F85-8745-9F9B-379DD8E5C436}" type="slidenum">
              <a:rPr lang="en-US" smtClean="0"/>
              <a:t>45</a:t>
            </a:fld>
            <a:endParaRPr lang="en-US"/>
          </a:p>
        </p:txBody>
      </p:sp>
    </p:spTree>
    <p:extLst>
      <p:ext uri="{BB962C8B-B14F-4D97-AF65-F5344CB8AC3E}">
        <p14:creationId xmlns:p14="http://schemas.microsoft.com/office/powerpoint/2010/main" val="23053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noRot="1" noChangeAspect="1"/>
          </p:cNvSpPr>
          <p:nvPr>
            <p:ph type="sldImg"/>
          </p:nvPr>
        </p:nvSpPr>
        <p:spPr>
          <a:xfrm>
            <a:off x="1371600" y="1143000"/>
            <a:ext cx="4114800" cy="3086100"/>
          </a:xfrm>
          <a:prstGeom prst="rect">
            <a:avLst/>
          </a:prstGeom>
          <a:ln w="0">
            <a:noFill/>
          </a:ln>
        </p:spPr>
      </p:sp>
      <p:sp>
        <p:nvSpPr>
          <p:cNvPr id="1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endParaRPr lang="en-US" sz="2000" b="0" strike="noStrike" spc="-1" dirty="0">
              <a:solidFill>
                <a:srgbClr val="000000"/>
              </a:solidFill>
              <a:latin typeface="Calibri"/>
            </a:endParaRPr>
          </a:p>
        </p:txBody>
      </p:sp>
      <p:sp>
        <p:nvSpPr>
          <p:cNvPr id="136"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solidFill>
                  <a:srgbClr val="000000"/>
                </a:solidFill>
                <a:latin typeface="+mn-lt"/>
                <a:ea typeface="+mn-ea"/>
              </a:defRPr>
            </a:lvl1pPr>
          </a:lstStyle>
          <a:p>
            <a:pPr algn="r">
              <a:lnSpc>
                <a:spcPct val="100000"/>
              </a:lnSpc>
              <a:buNone/>
            </a:pPr>
            <a:fld id="{B5BB2F77-5882-4CBD-9E94-35FAC012C76C}" type="slidenum">
              <a:rPr lang="en-US" sz="1200" b="0" strike="noStrike" spc="-1">
                <a:solidFill>
                  <a:srgbClr val="000000"/>
                </a:solidFill>
                <a:latin typeface="+mn-lt"/>
                <a:ea typeface="+mn-ea"/>
              </a:rPr>
              <a:t>47</a:t>
            </a:fld>
            <a:endParaRPr lang="en-US"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a:t>
            </a:r>
            <a:r>
              <a:rPr lang="en-US" baseline="0" dirty="0"/>
              <a:t> </a:t>
            </a:r>
            <a:r>
              <a:rPr lang="en-US" baseline="0" dirty="0" err="1"/>
              <a:t>Nerilie</a:t>
            </a:r>
            <a:r>
              <a:rPr lang="en-US" baseline="0" dirty="0"/>
              <a:t> Abram</a:t>
            </a:r>
            <a:endParaRPr lang="en-US" dirty="0"/>
          </a:p>
        </p:txBody>
      </p:sp>
      <p:sp>
        <p:nvSpPr>
          <p:cNvPr id="4" name="Slide Number Placeholder 3"/>
          <p:cNvSpPr>
            <a:spLocks noGrp="1"/>
          </p:cNvSpPr>
          <p:nvPr>
            <p:ph type="sldNum" sz="quarter" idx="10"/>
          </p:nvPr>
        </p:nvSpPr>
        <p:spPr/>
        <p:txBody>
          <a:bodyPr/>
          <a:lstStyle/>
          <a:p>
            <a:fld id="{B12EC742-AC44-7549-9611-DB51723EE0EC}" type="slidenum">
              <a:rPr lang="en-US" smtClean="0"/>
              <a:t>4</a:t>
            </a:fld>
            <a:endParaRPr lang="en-US"/>
          </a:p>
        </p:txBody>
      </p:sp>
    </p:spTree>
    <p:extLst>
      <p:ext uri="{BB962C8B-B14F-4D97-AF65-F5344CB8AC3E}">
        <p14:creationId xmlns:p14="http://schemas.microsoft.com/office/powerpoint/2010/main" val="368598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6B029-9F85-8745-9F9B-379DD8E5C436}" type="slidenum">
              <a:rPr lang="en-US" smtClean="0"/>
              <a:t>7</a:t>
            </a:fld>
            <a:endParaRPr lang="en-US"/>
          </a:p>
        </p:txBody>
      </p:sp>
    </p:spTree>
    <p:extLst>
      <p:ext uri="{BB962C8B-B14F-4D97-AF65-F5344CB8AC3E}">
        <p14:creationId xmlns:p14="http://schemas.microsoft.com/office/powerpoint/2010/main" val="33862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sz="quarter"/>
          </p:nvPr>
        </p:nvSpPr>
        <p:spPr/>
        <p:txBody>
          <a:bodyPr/>
          <a:lstStyle/>
          <a:p>
            <a:pPr>
              <a:defRPr/>
            </a:pPr>
            <a:fld id="{46066254-3E0D-9644-99AB-EB8E47A6B486}" type="slidenum">
              <a:rPr lang="en-US"/>
              <a:pPr>
                <a:defRPr/>
              </a:pPr>
              <a:t>13</a:t>
            </a:fld>
            <a:endParaRPr lang="en-US"/>
          </a:p>
        </p:txBody>
      </p:sp>
      <p:sp>
        <p:nvSpPr>
          <p:cNvPr id="126977" name="Text Box 1"/>
          <p:cNvSpPr txBox="1">
            <a:spLocks noGrp="1" noRot="1" noChangeAspect="1" noChangeArrowheads="1"/>
          </p:cNvSpPr>
          <p:nvPr>
            <p:ph type="sldImg"/>
          </p:nvPr>
        </p:nvSpPr>
        <p:spPr>
          <a:xfrm>
            <a:off x="1141413" y="685800"/>
            <a:ext cx="4575175" cy="3430588"/>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26978" name="Text Box 2"/>
          <p:cNvSpPr txBox="1">
            <a:spLocks noGrp="1" noChangeArrowheads="1"/>
          </p:cNvSpPr>
          <p:nvPr>
            <p:ph type="body" idx="1"/>
          </p:nvPr>
        </p:nvSpPr>
        <p:spPr>
          <a:xfrm>
            <a:off x="685800" y="4344742"/>
            <a:ext cx="5486400" cy="4114326"/>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ts val="450"/>
              </a:spcBef>
              <a:buClrTx/>
              <a:buFontTx/>
              <a:buNone/>
              <a:defRPr/>
            </a:pPr>
            <a:endParaRPr lang="en-US">
              <a:latin typeface="Arial" charset="0"/>
            </a:endParaRPr>
          </a:p>
        </p:txBody>
      </p:sp>
      <p:sp>
        <p:nvSpPr>
          <p:cNvPr id="126979" name="Text Box 3"/>
          <p:cNvSpPr txBox="1">
            <a:spLocks noChangeArrowheads="1"/>
          </p:cNvSpPr>
          <p:nvPr/>
        </p:nvSpPr>
        <p:spPr bwMode="auto">
          <a:xfrm>
            <a:off x="3884613" y="8686327"/>
            <a:ext cx="2971800" cy="4576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FF84B046-E57B-7944-9520-67D25A3001F9}" type="slidenum">
              <a:rPr lang="en-US" sz="1200" smtClean="0"/>
              <a:pPr algn="r">
                <a:buClrTx/>
                <a:buFontTx/>
                <a:buNone/>
                <a:defRPr/>
              </a:pPr>
              <a:t>13</a:t>
            </a:fld>
            <a:endParaRPr lang="en-US" sz="1200"/>
          </a:p>
        </p:txBody>
      </p:sp>
    </p:spTree>
    <p:extLst>
      <p:ext uri="{BB962C8B-B14F-4D97-AF65-F5344CB8AC3E}">
        <p14:creationId xmlns:p14="http://schemas.microsoft.com/office/powerpoint/2010/main" val="330458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investigate this</a:t>
            </a:r>
            <a:r>
              <a:rPr lang="en-US" baseline="0" dirty="0"/>
              <a:t> metric in the long term context, put 2015 </a:t>
            </a:r>
            <a:r>
              <a:rPr lang="en-US" baseline="0" dirty="0" err="1"/>
              <a:t>ibto</a:t>
            </a:r>
            <a:r>
              <a:rPr lang="en-US" baseline="0" dirty="0"/>
              <a:t> long-term context. We used 2 predictors: BO and Temp to develop a SWE recon…</a:t>
            </a:r>
            <a:endParaRPr lang="en-US" dirty="0"/>
          </a:p>
        </p:txBody>
      </p:sp>
      <p:sp>
        <p:nvSpPr>
          <p:cNvPr id="4" name="Slide Number Placeholder 3"/>
          <p:cNvSpPr>
            <a:spLocks noGrp="1"/>
          </p:cNvSpPr>
          <p:nvPr>
            <p:ph type="sldNum" sz="quarter" idx="10"/>
          </p:nvPr>
        </p:nvSpPr>
        <p:spPr/>
        <p:txBody>
          <a:bodyPr/>
          <a:lstStyle/>
          <a:p>
            <a:fld id="{138251FA-C139-468B-885A-04B02332B534}" type="slidenum">
              <a:rPr lang="en-US" smtClean="0"/>
              <a:t>17</a:t>
            </a:fld>
            <a:endParaRPr lang="en-US"/>
          </a:p>
        </p:txBody>
      </p:sp>
    </p:spTree>
    <p:extLst>
      <p:ext uri="{BB962C8B-B14F-4D97-AF65-F5344CB8AC3E}">
        <p14:creationId xmlns:p14="http://schemas.microsoft.com/office/powerpoint/2010/main" val="327470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of reconstruction, explain</a:t>
            </a:r>
            <a:r>
              <a:rPr lang="en-US" baseline="0" dirty="0"/>
              <a:t> the fig and summarize uncertainties. 2015 is lowest although few years in 16 century are as low-lower than 2015</a:t>
            </a:r>
            <a:endParaRPr lang="en-US" dirty="0"/>
          </a:p>
        </p:txBody>
      </p:sp>
      <p:sp>
        <p:nvSpPr>
          <p:cNvPr id="4" name="Slide Number Placeholder 3"/>
          <p:cNvSpPr>
            <a:spLocks noGrp="1"/>
          </p:cNvSpPr>
          <p:nvPr>
            <p:ph type="sldNum" sz="quarter" idx="10"/>
          </p:nvPr>
        </p:nvSpPr>
        <p:spPr/>
        <p:txBody>
          <a:bodyPr/>
          <a:lstStyle/>
          <a:p>
            <a:fld id="{138251FA-C139-468B-885A-04B02332B534}" type="slidenum">
              <a:rPr lang="en-US" smtClean="0"/>
              <a:t>18</a:t>
            </a:fld>
            <a:endParaRPr lang="en-US"/>
          </a:p>
        </p:txBody>
      </p:sp>
    </p:spTree>
    <p:extLst>
      <p:ext uri="{BB962C8B-B14F-4D97-AF65-F5344CB8AC3E}">
        <p14:creationId xmlns:p14="http://schemas.microsoft.com/office/powerpoint/2010/main" val="277314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results got picked up very broadly by the media and I’m showing you this headline from the New York Times last year. I want to point your attention to this sideline that appeared on the same day as our article and that talks about simultaneous major CA wildfires.  Lack of snow not only impacts CA’s society, but also its ecosystems.  </a:t>
            </a:r>
          </a:p>
          <a:p>
            <a:endParaRPr lang="en-US" dirty="0"/>
          </a:p>
        </p:txBody>
      </p:sp>
      <p:sp>
        <p:nvSpPr>
          <p:cNvPr id="4" name="Slide Number Placeholder 3"/>
          <p:cNvSpPr>
            <a:spLocks noGrp="1"/>
          </p:cNvSpPr>
          <p:nvPr>
            <p:ph type="sldNum" sz="quarter" idx="10"/>
          </p:nvPr>
        </p:nvSpPr>
        <p:spPr/>
        <p:txBody>
          <a:bodyPr/>
          <a:lstStyle/>
          <a:p>
            <a:fld id="{1316B029-9F85-8745-9F9B-379DD8E5C436}" type="slidenum">
              <a:rPr lang="en-US" smtClean="0"/>
              <a:t>19</a:t>
            </a:fld>
            <a:endParaRPr lang="en-US"/>
          </a:p>
        </p:txBody>
      </p:sp>
    </p:spTree>
    <p:extLst>
      <p:ext uri="{BB962C8B-B14F-4D97-AF65-F5344CB8AC3E}">
        <p14:creationId xmlns:p14="http://schemas.microsoft.com/office/powerpoint/2010/main" val="297212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Anthropogenic forcing: particularly those that affect the troposphere. </a:t>
            </a:r>
          </a:p>
          <a:p>
            <a:r>
              <a:rPr lang="en-US" dirty="0"/>
              <a:t>Frequent swings of opposite extremes from one year to the next. </a:t>
            </a:r>
          </a:p>
          <a:p>
            <a:r>
              <a:rPr lang="en-US" dirty="0"/>
              <a:t>Greenhouse warming leads to a significant increase in the frequency of extreme La Niña events</a:t>
            </a:r>
          </a:p>
          <a:p>
            <a:r>
              <a:rPr lang="en-US" dirty="0"/>
              <a:t>Volcanic eruptions</a:t>
            </a:r>
            <a:r>
              <a:rPr lang="en-US" dirty="0">
                <a:sym typeface="Wingdings" panose="05000000000000000000" pitchFamily="2" charset="2"/>
              </a:rPr>
              <a:t> </a:t>
            </a:r>
            <a:r>
              <a:rPr lang="en-US" dirty="0"/>
              <a:t>lowering temperatures in the troposphere</a:t>
            </a:r>
          </a:p>
          <a:p>
            <a:r>
              <a:rPr lang="en-US" dirty="0"/>
              <a:t>Both ENSO-like variability and external forcings play important roles in the year-to-year and long-term changes in tropical width.</a:t>
            </a:r>
          </a:p>
          <a:p>
            <a:r>
              <a:rPr lang="en-US" dirty="0"/>
              <a:t>Internal climate variability is an important driver of tropical belt variations</a:t>
            </a:r>
          </a:p>
        </p:txBody>
      </p:sp>
      <p:sp>
        <p:nvSpPr>
          <p:cNvPr id="4" name="Marcador de número de diapositiva 3"/>
          <p:cNvSpPr>
            <a:spLocks noGrp="1"/>
          </p:cNvSpPr>
          <p:nvPr>
            <p:ph type="sldNum" sz="quarter" idx="10"/>
          </p:nvPr>
        </p:nvSpPr>
        <p:spPr/>
        <p:txBody>
          <a:bodyPr/>
          <a:lstStyle/>
          <a:p>
            <a:fld id="{0D695AA2-B531-4575-A601-180C373529F5}" type="slidenum">
              <a:rPr lang="es-ES" smtClean="0"/>
              <a:t>20</a:t>
            </a:fld>
            <a:endParaRPr lang="es-ES"/>
          </a:p>
        </p:txBody>
      </p:sp>
    </p:spTree>
    <p:extLst>
      <p:ext uri="{BB962C8B-B14F-4D97-AF65-F5344CB8AC3E}">
        <p14:creationId xmlns:p14="http://schemas.microsoft.com/office/powerpoint/2010/main" val="372758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R2=0.39; r=0.63</a:t>
            </a:r>
          </a:p>
        </p:txBody>
      </p:sp>
      <p:sp>
        <p:nvSpPr>
          <p:cNvPr id="4" name="Slide Number Placeholder 3"/>
          <p:cNvSpPr>
            <a:spLocks noGrp="1"/>
          </p:cNvSpPr>
          <p:nvPr>
            <p:ph type="sldNum" sz="quarter" idx="10"/>
          </p:nvPr>
        </p:nvSpPr>
        <p:spPr/>
        <p:txBody>
          <a:bodyPr/>
          <a:lstStyle/>
          <a:p>
            <a:fld id="{1316B029-9F85-8745-9F9B-379DD8E5C436}" type="slidenum">
              <a:rPr lang="en-US" smtClean="0"/>
              <a:t>27</a:t>
            </a:fld>
            <a:endParaRPr lang="en-US"/>
          </a:p>
        </p:txBody>
      </p:sp>
    </p:spTree>
    <p:extLst>
      <p:ext uri="{BB962C8B-B14F-4D97-AF65-F5344CB8AC3E}">
        <p14:creationId xmlns:p14="http://schemas.microsoft.com/office/powerpoint/2010/main" val="404237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9081C-AC0C-8B40-B84C-E610FB521935}"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24853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9081C-AC0C-8B40-B84C-E610FB521935}"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106084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9081C-AC0C-8B40-B84C-E610FB521935}"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391316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F13F44-E791-DE08-0CED-B7B9BEA204AD}"/>
              </a:ext>
            </a:extLst>
          </p:cNvPr>
          <p:cNvSpPr>
            <a:spLocks noGrp="1"/>
          </p:cNvSpPr>
          <p:nvPr>
            <p:ph type="ftr" sz="quarter" idx="11"/>
          </p:nvPr>
        </p:nvSpPr>
        <p:spPr/>
        <p:txBody>
          <a:bodyPr/>
          <a:lstStyle/>
          <a:p>
            <a:r>
              <a:rPr lang="en-BE"/>
              <a:t>BCC</a:t>
            </a:r>
          </a:p>
        </p:txBody>
      </p:sp>
      <p:sp>
        <p:nvSpPr>
          <p:cNvPr id="10" name="Title 1">
            <a:extLst>
              <a:ext uri="{FF2B5EF4-FFF2-40B4-BE49-F238E27FC236}">
                <a16:creationId xmlns:a16="http://schemas.microsoft.com/office/drawing/2014/main" id="{4FFACA1C-33DB-EC82-4A38-5867AB93B3B6}"/>
              </a:ext>
            </a:extLst>
          </p:cNvPr>
          <p:cNvSpPr>
            <a:spLocks noGrp="1"/>
          </p:cNvSpPr>
          <p:nvPr>
            <p:ph type="title"/>
          </p:nvPr>
        </p:nvSpPr>
        <p:spPr>
          <a:xfrm>
            <a:off x="6768549" y="661536"/>
            <a:ext cx="1891127" cy="4735829"/>
          </a:xfrm>
        </p:spPr>
        <p:txBody>
          <a:bodyPr anchor="b">
            <a:normAutofit/>
          </a:bodyPr>
          <a:lstStyle>
            <a:lvl1pPr>
              <a:defRPr sz="3300" b="1" i="0">
                <a:solidFill>
                  <a:schemeClr val="bg1"/>
                </a:solidFill>
                <a:latin typeface="Owners" panose="02010503030101060104" pitchFamily="2" charset="77"/>
              </a:defRPr>
            </a:lvl1pPr>
          </a:lstStyle>
          <a:p>
            <a:r>
              <a:rPr lang="en-GB"/>
              <a:t>Click to edit Master title style</a:t>
            </a:r>
            <a:endParaRPr lang="en-BE"/>
          </a:p>
        </p:txBody>
      </p:sp>
      <p:pic>
        <p:nvPicPr>
          <p:cNvPr id="13" name="Picture 12">
            <a:extLst>
              <a:ext uri="{FF2B5EF4-FFF2-40B4-BE49-F238E27FC236}">
                <a16:creationId xmlns:a16="http://schemas.microsoft.com/office/drawing/2014/main" id="{B545A948-6501-3433-D645-8167B2EAC53E}"/>
              </a:ext>
            </a:extLst>
          </p:cNvPr>
          <p:cNvPicPr>
            <a:picLocks noChangeAspect="1"/>
          </p:cNvPicPr>
          <p:nvPr userDrawn="1"/>
        </p:nvPicPr>
        <p:blipFill>
          <a:blip r:embed="rId2"/>
          <a:stretch>
            <a:fillRect/>
          </a:stretch>
        </p:blipFill>
        <p:spPr>
          <a:xfrm>
            <a:off x="484325" y="410307"/>
            <a:ext cx="5137176" cy="5442960"/>
          </a:xfrm>
          <a:prstGeom prst="rect">
            <a:avLst/>
          </a:prstGeom>
        </p:spPr>
      </p:pic>
      <p:pic>
        <p:nvPicPr>
          <p:cNvPr id="14" name="Picture 13">
            <a:extLst>
              <a:ext uri="{FF2B5EF4-FFF2-40B4-BE49-F238E27FC236}">
                <a16:creationId xmlns:a16="http://schemas.microsoft.com/office/drawing/2014/main" id="{C4351B2F-3FE0-099B-BAEA-031C4A120451}"/>
              </a:ext>
            </a:extLst>
          </p:cNvPr>
          <p:cNvPicPr>
            <a:picLocks noChangeAspect="1"/>
          </p:cNvPicPr>
          <p:nvPr userDrawn="1"/>
        </p:nvPicPr>
        <p:blipFill>
          <a:blip r:embed="rId3"/>
          <a:stretch>
            <a:fillRect/>
          </a:stretch>
        </p:blipFill>
        <p:spPr>
          <a:xfrm>
            <a:off x="276960" y="6070082"/>
            <a:ext cx="1373248" cy="492369"/>
          </a:xfrm>
          <a:prstGeom prst="rect">
            <a:avLst/>
          </a:prstGeom>
        </p:spPr>
      </p:pic>
    </p:spTree>
    <p:extLst>
      <p:ext uri="{BB962C8B-B14F-4D97-AF65-F5344CB8AC3E}">
        <p14:creationId xmlns:p14="http://schemas.microsoft.com/office/powerpoint/2010/main" val="381697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9081C-AC0C-8B40-B84C-E610FB521935}"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264293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9081C-AC0C-8B40-B84C-E610FB521935}"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47407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9081C-AC0C-8B40-B84C-E610FB521935}"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2532096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9081C-AC0C-8B40-B84C-E610FB521935}" type="datetimeFigureOut">
              <a:rPr lang="en-US" smtClean="0"/>
              <a:t>11/4/24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33979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19081C-AC0C-8B40-B84C-E610FB521935}" type="datetimeFigureOut">
              <a:rPr lang="en-US" smtClean="0"/>
              <a:t>11/4/24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313975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9081C-AC0C-8B40-B84C-E610FB521935}" type="datetimeFigureOut">
              <a:rPr lang="en-US" smtClean="0"/>
              <a:t>11/4/24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60696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9081C-AC0C-8B40-B84C-E610FB521935}"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176438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9081C-AC0C-8B40-B84C-E610FB521935}"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F9B75-6CF9-CE46-B86E-7939A695CC5E}" type="slidenum">
              <a:rPr lang="en-US" smtClean="0"/>
              <a:t>‹#›</a:t>
            </a:fld>
            <a:endParaRPr lang="en-US"/>
          </a:p>
        </p:txBody>
      </p:sp>
    </p:spTree>
    <p:extLst>
      <p:ext uri="{BB962C8B-B14F-4D97-AF65-F5344CB8AC3E}">
        <p14:creationId xmlns:p14="http://schemas.microsoft.com/office/powerpoint/2010/main" val="262017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9081C-AC0C-8B40-B84C-E610FB521935}" type="datetimeFigureOut">
              <a:rPr lang="en-US" smtClean="0"/>
              <a:t>11/4/24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F9B75-6CF9-CE46-B86E-7939A695CC5E}" type="slidenum">
              <a:rPr lang="en-US" smtClean="0"/>
              <a:t>‹#›</a:t>
            </a:fld>
            <a:endParaRPr lang="en-US"/>
          </a:p>
        </p:txBody>
      </p:sp>
    </p:spTree>
    <p:extLst>
      <p:ext uri="{BB962C8B-B14F-4D97-AF65-F5344CB8AC3E}">
        <p14:creationId xmlns:p14="http://schemas.microsoft.com/office/powerpoint/2010/main" val="336007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Xybvt-J-7O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ctrTitle" idx="4294967295"/>
          </p:nvPr>
        </p:nvSpPr>
        <p:spPr bwMode="auto">
          <a:xfrm>
            <a:off x="870028" y="1427357"/>
            <a:ext cx="8353425" cy="25188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0000"/>
          </a:bodyPr>
          <a:lstStyle/>
          <a:p>
            <a:r>
              <a:rPr lang="en-US" sz="6000" b="1" dirty="0">
                <a:solidFill>
                  <a:schemeClr val="bg1"/>
                </a:solidFill>
              </a:rPr>
              <a:t>On trees and people: </a:t>
            </a:r>
            <a:br>
              <a:rPr lang="en-US" sz="6000" b="1" dirty="0">
                <a:solidFill>
                  <a:schemeClr val="bg1"/>
                </a:solidFill>
              </a:rPr>
            </a:br>
            <a:r>
              <a:rPr lang="en-US" sz="6000" b="1" dirty="0">
                <a:solidFill>
                  <a:schemeClr val="bg1"/>
                </a:solidFill>
              </a:rPr>
              <a:t>from climate science to climate transition</a:t>
            </a:r>
            <a:endParaRPr lang="en-US" sz="3600" dirty="0">
              <a:solidFill>
                <a:schemeClr val="bg1"/>
              </a:solidFill>
            </a:endParaRPr>
          </a:p>
        </p:txBody>
      </p:sp>
      <p:sp>
        <p:nvSpPr>
          <p:cNvPr id="15362" name="Rectangle 3"/>
          <p:cNvSpPr>
            <a:spLocks noGrp="1" noChangeArrowheads="1"/>
          </p:cNvSpPr>
          <p:nvPr>
            <p:ph type="subTitle" idx="4294967295"/>
          </p:nvPr>
        </p:nvSpPr>
        <p:spPr bwMode="auto">
          <a:xfrm>
            <a:off x="1738194" y="5182025"/>
            <a:ext cx="6617090" cy="20350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de-CH" dirty="0">
                <a:solidFill>
                  <a:schemeClr val="bg1">
                    <a:lumMod val="85000"/>
                  </a:schemeClr>
                </a:solidFill>
                <a:latin typeface="Times New Roman" charset="0"/>
              </a:rPr>
              <a:t>Valerie Trouet</a:t>
            </a:r>
          </a:p>
          <a:p>
            <a:pPr marL="0" indent="0" algn="ctr">
              <a:buNone/>
            </a:pPr>
            <a:r>
              <a:rPr lang="de-CH" sz="2400" dirty="0">
                <a:solidFill>
                  <a:schemeClr val="bg1">
                    <a:lumMod val="85000"/>
                  </a:schemeClr>
                </a:solidFill>
                <a:latin typeface="Times New Roman" charset="0"/>
              </a:rPr>
              <a:t>University </a:t>
            </a:r>
            <a:r>
              <a:rPr lang="de-CH" sz="2400" dirty="0" err="1">
                <a:solidFill>
                  <a:schemeClr val="bg1">
                    <a:lumMod val="85000"/>
                  </a:schemeClr>
                </a:solidFill>
                <a:latin typeface="Times New Roman" charset="0"/>
              </a:rPr>
              <a:t>of</a:t>
            </a:r>
            <a:r>
              <a:rPr lang="de-CH" sz="2400" dirty="0">
                <a:solidFill>
                  <a:schemeClr val="bg1">
                    <a:lumMod val="85000"/>
                  </a:schemeClr>
                </a:solidFill>
                <a:latin typeface="Times New Roman" charset="0"/>
              </a:rPr>
              <a:t> Twente</a:t>
            </a:r>
          </a:p>
          <a:p>
            <a:pPr marL="0" indent="0" algn="ctr">
              <a:buNone/>
            </a:pPr>
            <a:r>
              <a:rPr lang="de-CH" sz="2400" dirty="0">
                <a:solidFill>
                  <a:schemeClr val="bg1">
                    <a:lumMod val="85000"/>
                  </a:schemeClr>
                </a:solidFill>
                <a:latin typeface="Times New Roman" charset="0"/>
              </a:rPr>
              <a:t>Climate Event 2024</a:t>
            </a:r>
          </a:p>
        </p:txBody>
      </p:sp>
      <p:pic>
        <p:nvPicPr>
          <p:cNvPr id="15363" name="Picture 7" descr="270px-PacNW_satellite"/>
          <p:cNvPicPr>
            <a:picLocks noChangeAspect="1" noChangeArrowheads="1"/>
          </p:cNvPicPr>
          <p:nvPr/>
        </p:nvPicPr>
        <p:blipFill>
          <a:blip r:embed="rId3">
            <a:extLst>
              <a:ext uri="{28A0092B-C50C-407E-A947-70E740481C1C}">
                <a14:useLocalDpi xmlns:a14="http://schemas.microsoft.com/office/drawing/2010/main" val="0"/>
              </a:ext>
            </a:extLst>
          </a:blip>
          <a:srcRect l="20998" r="45494"/>
          <a:stretch>
            <a:fillRect/>
          </a:stretch>
        </p:blipFill>
        <p:spPr bwMode="auto">
          <a:xfrm>
            <a:off x="-36512" y="0"/>
            <a:ext cx="90654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8AC243D8-DD44-2971-AEC9-CD344407D3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92005" y="5751397"/>
            <a:ext cx="885983" cy="956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a:extLst>
              <a:ext uri="{FF2B5EF4-FFF2-40B4-BE49-F238E27FC236}">
                <a16:creationId xmlns:a16="http://schemas.microsoft.com/office/drawing/2014/main" id="{45175581-CCFE-14D4-E139-D3D0E1AA7F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82755" y="5751397"/>
            <a:ext cx="1046101" cy="962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A black and white logo&#10;&#10;Description automatically generated">
            <a:extLst>
              <a:ext uri="{FF2B5EF4-FFF2-40B4-BE49-F238E27FC236}">
                <a16:creationId xmlns:a16="http://schemas.microsoft.com/office/drawing/2014/main" id="{0FDA56D9-DA30-E580-414A-9FA24EB3746D}"/>
              </a:ext>
            </a:extLst>
          </p:cNvPr>
          <p:cNvPicPr>
            <a:picLocks noChangeAspect="1"/>
          </p:cNvPicPr>
          <p:nvPr/>
        </p:nvPicPr>
        <p:blipFill>
          <a:blip r:embed="rId6"/>
          <a:stretch>
            <a:fillRect/>
          </a:stretch>
        </p:blipFill>
        <p:spPr>
          <a:xfrm>
            <a:off x="1004987" y="5752967"/>
            <a:ext cx="2504003" cy="946826"/>
          </a:xfrm>
          <a:prstGeom prst="rect">
            <a:avLst/>
          </a:prstGeom>
        </p:spPr>
      </p:pic>
    </p:spTree>
    <p:extLst>
      <p:ext uri="{BB962C8B-B14F-4D97-AF65-F5344CB8AC3E}">
        <p14:creationId xmlns:p14="http://schemas.microsoft.com/office/powerpoint/2010/main" val="3813995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941" y="-27971"/>
            <a:ext cx="9721370" cy="6885971"/>
          </a:xfrm>
          <a:prstGeom prst="rect">
            <a:avLst/>
          </a:prstGeom>
        </p:spPr>
      </p:pic>
      <p:sp>
        <p:nvSpPr>
          <p:cNvPr id="3" name="TextBox 2"/>
          <p:cNvSpPr txBox="1"/>
          <p:nvPr/>
        </p:nvSpPr>
        <p:spPr>
          <a:xfrm>
            <a:off x="8139939" y="6581001"/>
            <a:ext cx="1227826" cy="276999"/>
          </a:xfrm>
          <a:prstGeom prst="rect">
            <a:avLst/>
          </a:prstGeom>
          <a:solidFill>
            <a:schemeClr val="bg1"/>
          </a:solidFill>
        </p:spPr>
        <p:txBody>
          <a:bodyPr wrap="square" rtlCol="0">
            <a:spAutoFit/>
          </a:bodyPr>
          <a:lstStyle/>
          <a:p>
            <a:r>
              <a:rPr lang="en-US" sz="1200" dirty="0">
                <a:latin typeface="Gill Sans MT" panose="020B0502020104020203" pitchFamily="34" charset="0"/>
              </a:rPr>
              <a:t>Photo: N </a:t>
            </a:r>
            <a:r>
              <a:rPr lang="en-US" sz="1200" dirty="0" err="1">
                <a:latin typeface="Gill Sans MT" panose="020B0502020104020203" pitchFamily="34" charset="0"/>
              </a:rPr>
              <a:t>Davi</a:t>
            </a:r>
            <a:endParaRPr lang="en-US" sz="1200" dirty="0">
              <a:latin typeface="Gill Sans MT" panose="020B0502020104020203" pitchFamily="34" charset="0"/>
            </a:endParaRPr>
          </a:p>
        </p:txBody>
      </p:sp>
    </p:spTree>
    <p:extLst>
      <p:ext uri="{BB962C8B-B14F-4D97-AF65-F5344CB8AC3E}">
        <p14:creationId xmlns:p14="http://schemas.microsoft.com/office/powerpoint/2010/main" val="18069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Crossdating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08" y="-5900775"/>
            <a:ext cx="19668696" cy="14844300"/>
          </a:xfrm>
          <a:prstGeom prst="rect">
            <a:avLst/>
          </a:prstGeom>
        </p:spPr>
      </p:pic>
      <p:sp>
        <p:nvSpPr>
          <p:cNvPr id="3" name="TextBox 2"/>
          <p:cNvSpPr txBox="1"/>
          <p:nvPr/>
        </p:nvSpPr>
        <p:spPr>
          <a:xfrm>
            <a:off x="1" y="-92274"/>
            <a:ext cx="9144000" cy="1446550"/>
          </a:xfrm>
          <a:prstGeom prst="rect">
            <a:avLst/>
          </a:prstGeom>
          <a:solidFill>
            <a:schemeClr val="bg1">
              <a:lumMod val="85000"/>
            </a:schemeClr>
          </a:solidFill>
        </p:spPr>
        <p:txBody>
          <a:bodyPr wrap="square" rtlCol="0">
            <a:spAutoFit/>
          </a:bodyPr>
          <a:lstStyle/>
          <a:p>
            <a:pPr algn="ctr"/>
            <a:r>
              <a:rPr lang="en-US" sz="4400" dirty="0">
                <a:solidFill>
                  <a:schemeClr val="tx2">
                    <a:lumMod val="50000"/>
                  </a:schemeClr>
                </a:solidFill>
              </a:rPr>
              <a:t>Longest continuous tree-ring chronology: </a:t>
            </a:r>
            <a:r>
              <a:rPr lang="en-US" sz="4400" dirty="0">
                <a:solidFill>
                  <a:srgbClr val="FF0000"/>
                </a:solidFill>
              </a:rPr>
              <a:t>12.650 years</a:t>
            </a:r>
            <a:endParaRPr lang="en-US" sz="4400" b="1" dirty="0">
              <a:solidFill>
                <a:srgbClr val="FF0000"/>
              </a:solidFill>
            </a:endParaRPr>
          </a:p>
        </p:txBody>
      </p:sp>
    </p:spTree>
    <p:extLst>
      <p:ext uri="{BB962C8B-B14F-4D97-AF65-F5344CB8AC3E}">
        <p14:creationId xmlns:p14="http://schemas.microsoft.com/office/powerpoint/2010/main" val="369133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5287" y="1900680"/>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Human history</a:t>
            </a:r>
            <a:endParaRPr lang="en-US" dirty="0">
              <a:solidFill>
                <a:srgbClr val="FFFF00"/>
              </a:solidFill>
            </a:endParaRPr>
          </a:p>
        </p:txBody>
      </p:sp>
    </p:spTree>
    <p:extLst>
      <p:ext uri="{BB962C8B-B14F-4D97-AF65-F5344CB8AC3E}">
        <p14:creationId xmlns:p14="http://schemas.microsoft.com/office/powerpoint/2010/main" val="1825238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917" y="-13057"/>
            <a:ext cx="4839189" cy="712929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41024" cy="63749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Rectangle 6"/>
          <p:cNvSpPr/>
          <p:nvPr/>
        </p:nvSpPr>
        <p:spPr>
          <a:xfrm>
            <a:off x="-31893" y="5542534"/>
            <a:ext cx="9144000" cy="1315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Sweet track </a:t>
            </a:r>
            <a:r>
              <a:rPr lang="en-US" sz="3600" dirty="0">
                <a:solidFill>
                  <a:schemeClr val="tx1"/>
                </a:solidFill>
              </a:rPr>
              <a:t>in Somerset: 3807-3806 BCE </a:t>
            </a:r>
          </a:p>
        </p:txBody>
      </p:sp>
    </p:spTree>
    <p:extLst>
      <p:ext uri="{BB962C8B-B14F-4D97-AF65-F5344CB8AC3E}">
        <p14:creationId xmlns:p14="http://schemas.microsoft.com/office/powerpoint/2010/main" val="11790670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83775" y="1911831"/>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California’s snowpack</a:t>
            </a:r>
          </a:p>
        </p:txBody>
      </p:sp>
    </p:spTree>
    <p:extLst>
      <p:ext uri="{BB962C8B-B14F-4D97-AF65-F5344CB8AC3E}">
        <p14:creationId xmlns:p14="http://schemas.microsoft.com/office/powerpoint/2010/main" val="116267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3947-DF89-B34E-BA12-9CE22E7179B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D15CB9B-8307-E6AF-2858-6C9DAE20ABE1}"/>
              </a:ext>
            </a:extLst>
          </p:cNvPr>
          <p:cNvPicPr>
            <a:picLocks noChangeAspect="1"/>
          </p:cNvPicPr>
          <p:nvPr/>
        </p:nvPicPr>
        <p:blipFill>
          <a:blip r:embed="rId2"/>
          <a:stretch>
            <a:fillRect/>
          </a:stretch>
        </p:blipFill>
        <p:spPr>
          <a:xfrm>
            <a:off x="-119270" y="161910"/>
            <a:ext cx="9424905" cy="6696090"/>
          </a:xfrm>
          <a:prstGeom prst="rect">
            <a:avLst/>
          </a:prstGeom>
        </p:spPr>
      </p:pic>
    </p:spTree>
    <p:extLst>
      <p:ext uri="{BB962C8B-B14F-4D97-AF65-F5344CB8AC3E}">
        <p14:creationId xmlns:p14="http://schemas.microsoft.com/office/powerpoint/2010/main" val="21673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9578-761E-274D-9D0A-A9D57FD3716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3FC6DAC-52D6-4446-91F4-81645634E50E}"/>
              </a:ext>
            </a:extLst>
          </p:cNvPr>
          <p:cNvPicPr>
            <a:picLocks noChangeAspect="1"/>
          </p:cNvPicPr>
          <p:nvPr/>
        </p:nvPicPr>
        <p:blipFill>
          <a:blip r:embed="rId2"/>
          <a:stretch>
            <a:fillRect/>
          </a:stretch>
        </p:blipFill>
        <p:spPr>
          <a:xfrm>
            <a:off x="0" y="301527"/>
            <a:ext cx="9144000" cy="6254945"/>
          </a:xfrm>
          <a:prstGeom prst="rect">
            <a:avLst/>
          </a:prstGeom>
        </p:spPr>
      </p:pic>
    </p:spTree>
    <p:extLst>
      <p:ext uri="{BB962C8B-B14F-4D97-AF65-F5344CB8AC3E}">
        <p14:creationId xmlns:p14="http://schemas.microsoft.com/office/powerpoint/2010/main" val="33752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24" y="301011"/>
            <a:ext cx="8841544" cy="582970"/>
          </a:xfrm>
        </p:spPr>
        <p:txBody>
          <a:bodyPr>
            <a:normAutofit fontScale="90000"/>
          </a:bodyPr>
          <a:lstStyle/>
          <a:p>
            <a:pPr algn="ctr"/>
            <a:r>
              <a:rPr lang="en-US" dirty="0">
                <a:latin typeface="Gill Sans MT" panose="020B0502020104020203" pitchFamily="34" charset="0"/>
              </a:rPr>
              <a:t>Multi-century April 1 SWE</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531" y="-914328"/>
            <a:ext cx="10241531" cy="9100024"/>
          </a:xfrm>
          <a:prstGeom prst="rect">
            <a:avLst/>
          </a:prstGeom>
        </p:spPr>
      </p:pic>
      <p:sp>
        <p:nvSpPr>
          <p:cNvPr id="3" name="TextBox 2"/>
          <p:cNvSpPr txBox="1"/>
          <p:nvPr/>
        </p:nvSpPr>
        <p:spPr>
          <a:xfrm>
            <a:off x="137424" y="6655933"/>
            <a:ext cx="3031625" cy="276999"/>
          </a:xfrm>
          <a:prstGeom prst="rect">
            <a:avLst/>
          </a:prstGeom>
          <a:noFill/>
        </p:spPr>
        <p:txBody>
          <a:bodyPr wrap="square" rtlCol="0">
            <a:spAutoFit/>
          </a:bodyPr>
          <a:lstStyle/>
          <a:p>
            <a:r>
              <a:rPr lang="en-US" sz="1200" dirty="0">
                <a:latin typeface="Gill Sans MT" panose="020B0502020104020203" pitchFamily="34" charset="0"/>
              </a:rPr>
              <a:t>Photo: K.J. </a:t>
            </a:r>
            <a:r>
              <a:rPr lang="en-US" sz="1200" dirty="0" err="1">
                <a:latin typeface="Gill Sans MT" panose="020B0502020104020203" pitchFamily="34" charset="0"/>
              </a:rPr>
              <a:t>Anchukaitis</a:t>
            </a:r>
            <a:endParaRPr lang="en-US" sz="1200" dirty="0">
              <a:latin typeface="Gill Sans MT" panose="020B0502020104020203" pitchFamily="34" charset="0"/>
            </a:endParaRPr>
          </a:p>
        </p:txBody>
      </p:sp>
      <p:grpSp>
        <p:nvGrpSpPr>
          <p:cNvPr id="4" name="Group 3">
            <a:extLst>
              <a:ext uri="{FF2B5EF4-FFF2-40B4-BE49-F238E27FC236}">
                <a16:creationId xmlns:a16="http://schemas.microsoft.com/office/drawing/2014/main" id="{30833ECF-E95B-A426-E68B-77E5CC14FBAF}"/>
              </a:ext>
            </a:extLst>
          </p:cNvPr>
          <p:cNvGrpSpPr/>
          <p:nvPr/>
        </p:nvGrpSpPr>
        <p:grpSpPr>
          <a:xfrm>
            <a:off x="6178702" y="1946993"/>
            <a:ext cx="2696541" cy="4227736"/>
            <a:chOff x="4501942" y="1690688"/>
            <a:chExt cx="2439546" cy="3033141"/>
          </a:xfrm>
        </p:grpSpPr>
        <p:pic>
          <p:nvPicPr>
            <p:cNvPr id="5" name="Picture 4">
              <a:extLst>
                <a:ext uri="{FF2B5EF4-FFF2-40B4-BE49-F238E27FC236}">
                  <a16:creationId xmlns:a16="http://schemas.microsoft.com/office/drawing/2014/main" id="{DA9F6373-9DA6-47A3-1E50-E444761B45C3}"/>
                </a:ext>
              </a:extLst>
            </p:cNvPr>
            <p:cNvPicPr>
              <a:picLocks noChangeAspect="1"/>
            </p:cNvPicPr>
            <p:nvPr/>
          </p:nvPicPr>
          <p:blipFill rotWithShape="1">
            <a:blip r:embed="rId4"/>
            <a:srcRect l="50615" b="49887"/>
            <a:stretch/>
          </p:blipFill>
          <p:spPr>
            <a:xfrm>
              <a:off x="4501942" y="1690688"/>
              <a:ext cx="2439546" cy="3033141"/>
            </a:xfrm>
            <a:prstGeom prst="rect">
              <a:avLst/>
            </a:prstGeom>
          </p:spPr>
        </p:pic>
        <p:sp>
          <p:nvSpPr>
            <p:cNvPr id="7" name="Rectangle 6">
              <a:extLst>
                <a:ext uri="{FF2B5EF4-FFF2-40B4-BE49-F238E27FC236}">
                  <a16:creationId xmlns:a16="http://schemas.microsoft.com/office/drawing/2014/main" id="{35588BC7-7883-B921-0D67-D4DCAEBD9B65}"/>
                </a:ext>
              </a:extLst>
            </p:cNvPr>
            <p:cNvSpPr/>
            <p:nvPr/>
          </p:nvSpPr>
          <p:spPr>
            <a:xfrm>
              <a:off x="5581816" y="2122998"/>
              <a:ext cx="310101" cy="19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8" name="TextBox 7">
            <a:extLst>
              <a:ext uri="{FF2B5EF4-FFF2-40B4-BE49-F238E27FC236}">
                <a16:creationId xmlns:a16="http://schemas.microsoft.com/office/drawing/2014/main" id="{E5CE761E-68F2-3A79-9AAA-C4D904B9E1D4}"/>
              </a:ext>
            </a:extLst>
          </p:cNvPr>
          <p:cNvSpPr txBox="1"/>
          <p:nvPr/>
        </p:nvSpPr>
        <p:spPr>
          <a:xfrm>
            <a:off x="5745477" y="6519953"/>
            <a:ext cx="3571167" cy="353943"/>
          </a:xfrm>
          <a:prstGeom prst="rect">
            <a:avLst/>
          </a:prstGeom>
          <a:noFill/>
        </p:spPr>
        <p:txBody>
          <a:bodyPr wrap="square" rtlCol="0">
            <a:spAutoFit/>
          </a:bodyPr>
          <a:lstStyle/>
          <a:p>
            <a:r>
              <a:rPr lang="en-US" sz="1700" dirty="0" err="1">
                <a:solidFill>
                  <a:schemeClr val="tx2">
                    <a:lumMod val="50000"/>
                  </a:schemeClr>
                </a:solidFill>
              </a:rPr>
              <a:t>Stahle</a:t>
            </a:r>
            <a:r>
              <a:rPr lang="en-US" sz="1700" dirty="0">
                <a:solidFill>
                  <a:schemeClr val="tx2">
                    <a:lumMod val="50000"/>
                  </a:schemeClr>
                </a:solidFill>
              </a:rPr>
              <a:t> et al. (2013) </a:t>
            </a:r>
            <a:r>
              <a:rPr lang="en-US" sz="1700" i="1" dirty="0">
                <a:solidFill>
                  <a:schemeClr val="tx2">
                    <a:lumMod val="50000"/>
                  </a:schemeClr>
                </a:solidFill>
              </a:rPr>
              <a:t>Earth Interactions</a:t>
            </a:r>
            <a:endParaRPr lang="en-US" sz="1700" dirty="0">
              <a:solidFill>
                <a:schemeClr val="tx2">
                  <a:lumMod val="50000"/>
                </a:schemeClr>
              </a:solidFill>
            </a:endParaRPr>
          </a:p>
        </p:txBody>
      </p:sp>
    </p:spTree>
    <p:extLst>
      <p:ext uri="{BB962C8B-B14F-4D97-AF65-F5344CB8AC3E}">
        <p14:creationId xmlns:p14="http://schemas.microsoft.com/office/powerpoint/2010/main" val="473570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784"/>
          <a:stretch/>
        </p:blipFill>
        <p:spPr>
          <a:xfrm>
            <a:off x="1" y="816548"/>
            <a:ext cx="9144000" cy="5229384"/>
          </a:xfrm>
          <a:prstGeom prst="rect">
            <a:avLst/>
          </a:prstGeom>
        </p:spPr>
      </p:pic>
      <p:sp>
        <p:nvSpPr>
          <p:cNvPr id="2" name="Title 1"/>
          <p:cNvSpPr>
            <a:spLocks noGrp="1"/>
          </p:cNvSpPr>
          <p:nvPr>
            <p:ph type="title"/>
          </p:nvPr>
        </p:nvSpPr>
        <p:spPr>
          <a:xfrm>
            <a:off x="0" y="149226"/>
            <a:ext cx="9143999" cy="879475"/>
          </a:xfrm>
        </p:spPr>
        <p:txBody>
          <a:bodyPr>
            <a:normAutofit fontScale="90000"/>
          </a:bodyPr>
          <a:lstStyle/>
          <a:p>
            <a:pPr algn="ctr"/>
            <a:r>
              <a:rPr lang="en-US" dirty="0">
                <a:latin typeface="Gill Sans MT" panose="020B0502020104020203" pitchFamily="34" charset="0"/>
              </a:rPr>
              <a:t>Multi-century April 1 SWE : </a:t>
            </a:r>
            <a:r>
              <a:rPr lang="en-US" i="1" dirty="0">
                <a:latin typeface="Gill Sans MT" panose="020B0502020104020203" pitchFamily="34" charset="0"/>
              </a:rPr>
              <a:t>Reconstruction</a:t>
            </a:r>
            <a:endParaRPr lang="en-US" i="1" dirty="0"/>
          </a:p>
        </p:txBody>
      </p:sp>
      <p:sp>
        <p:nvSpPr>
          <p:cNvPr id="4" name="TextBox 3"/>
          <p:cNvSpPr txBox="1"/>
          <p:nvPr/>
        </p:nvSpPr>
        <p:spPr>
          <a:xfrm>
            <a:off x="4618038" y="6475675"/>
            <a:ext cx="4664483" cy="369332"/>
          </a:xfrm>
          <a:prstGeom prst="rect">
            <a:avLst/>
          </a:prstGeom>
          <a:noFill/>
        </p:spPr>
        <p:txBody>
          <a:bodyPr wrap="none" rtlCol="0">
            <a:spAutoFit/>
          </a:bodyPr>
          <a:lstStyle/>
          <a:p>
            <a:r>
              <a:rPr lang="en-US" dirty="0" err="1"/>
              <a:t>Belmecheri</a:t>
            </a:r>
            <a:r>
              <a:rPr lang="en-US" dirty="0"/>
              <a:t> et al (2016) </a:t>
            </a:r>
            <a:r>
              <a:rPr lang="en-US" i="1" dirty="0"/>
              <a:t>Nature Climate Change</a:t>
            </a:r>
          </a:p>
        </p:txBody>
      </p:sp>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6394" y="5882337"/>
            <a:ext cx="1444986" cy="962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726" y="5882337"/>
            <a:ext cx="885983" cy="956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 y="-92274"/>
            <a:ext cx="9144000" cy="1446550"/>
          </a:xfrm>
          <a:prstGeom prst="rect">
            <a:avLst/>
          </a:prstGeom>
          <a:solidFill>
            <a:schemeClr val="bg1">
              <a:lumMod val="85000"/>
            </a:schemeClr>
          </a:solidFill>
        </p:spPr>
        <p:txBody>
          <a:bodyPr wrap="square" rtlCol="0">
            <a:spAutoFit/>
          </a:bodyPr>
          <a:lstStyle/>
          <a:p>
            <a:pPr algn="ctr"/>
            <a:r>
              <a:rPr lang="en-US" sz="4400" dirty="0">
                <a:solidFill>
                  <a:schemeClr val="tx2">
                    <a:lumMod val="50000"/>
                  </a:schemeClr>
                </a:solidFill>
              </a:rPr>
              <a:t>2015 Sierra Nevada snowpack was </a:t>
            </a:r>
          </a:p>
          <a:p>
            <a:pPr algn="ctr"/>
            <a:r>
              <a:rPr lang="en-US" sz="4400" dirty="0">
                <a:solidFill>
                  <a:schemeClr val="tx2">
                    <a:lumMod val="50000"/>
                  </a:schemeClr>
                </a:solidFill>
              </a:rPr>
              <a:t>500-year record low</a:t>
            </a:r>
            <a:endParaRPr lang="en-US" sz="4400" b="1" dirty="0">
              <a:solidFill>
                <a:schemeClr val="tx2">
                  <a:lumMod val="50000"/>
                </a:schemeClr>
              </a:solidFill>
            </a:endParaRPr>
          </a:p>
        </p:txBody>
      </p:sp>
    </p:spTree>
    <p:extLst>
      <p:ext uri="{BB962C8B-B14F-4D97-AF65-F5344CB8AC3E}">
        <p14:creationId xmlns:p14="http://schemas.microsoft.com/office/powerpoint/2010/main" val="233751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09600"/>
            <a:ext cx="9144000" cy="5630400"/>
          </a:xfrm>
          <a:prstGeom prst="rect">
            <a:avLst/>
          </a:prstGeom>
        </p:spPr>
      </p:pic>
    </p:spTree>
    <p:extLst>
      <p:ext uri="{BB962C8B-B14F-4D97-AF65-F5344CB8AC3E}">
        <p14:creationId xmlns:p14="http://schemas.microsoft.com/office/powerpoint/2010/main" val="168917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5287" y="1900680"/>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rPr>
              <a:t>Why study climate history?</a:t>
            </a:r>
            <a:endParaRPr lang="en-US" sz="4800" dirty="0">
              <a:solidFill>
                <a:schemeClr val="bg1"/>
              </a:solidFill>
            </a:endParaRPr>
          </a:p>
        </p:txBody>
      </p:sp>
    </p:spTree>
    <p:extLst>
      <p:ext uri="{BB962C8B-B14F-4D97-AF65-F5344CB8AC3E}">
        <p14:creationId xmlns:p14="http://schemas.microsoft.com/office/powerpoint/2010/main" val="2622078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9204E43-B274-4888-A8D2-1F097F696E29}"/>
              </a:ext>
            </a:extLst>
          </p:cNvPr>
          <p:cNvSpPr>
            <a:spLocks noGrp="1"/>
          </p:cNvSpPr>
          <p:nvPr>
            <p:ph type="title"/>
          </p:nvPr>
        </p:nvSpPr>
        <p:spPr>
          <a:xfrm>
            <a:off x="-165100" y="351692"/>
            <a:ext cx="9207500" cy="5040923"/>
          </a:xfrm>
        </p:spPr>
        <p:txBody>
          <a:bodyPr vert="horz" lIns="91440" tIns="45720" rIns="91440" bIns="45720" rtlCol="0" anchor="ctr">
            <a:normAutofit/>
          </a:bodyPr>
          <a:lstStyle/>
          <a:p>
            <a:pPr algn="ctr"/>
            <a:br>
              <a:rPr lang="en-US" dirty="0">
                <a:solidFill>
                  <a:schemeClr val="bg1"/>
                </a:solidFill>
              </a:rPr>
            </a:br>
            <a:r>
              <a:rPr lang="en-US" dirty="0">
                <a:solidFill>
                  <a:schemeClr val="bg1"/>
                </a:solidFill>
              </a:rPr>
              <a:t>How can we optimize </a:t>
            </a:r>
            <a:br>
              <a:rPr lang="en-US" dirty="0">
                <a:solidFill>
                  <a:schemeClr val="bg1"/>
                </a:solidFill>
              </a:rPr>
            </a:br>
            <a:r>
              <a:rPr lang="en-US" dirty="0">
                <a:solidFill>
                  <a:schemeClr val="bg1"/>
                </a:solidFill>
              </a:rPr>
              <a:t>our tree-ring research </a:t>
            </a:r>
            <a:br>
              <a:rPr lang="en-US" dirty="0">
                <a:solidFill>
                  <a:schemeClr val="bg1"/>
                </a:solidFill>
              </a:rPr>
            </a:br>
            <a:r>
              <a:rPr lang="en-US" dirty="0">
                <a:solidFill>
                  <a:schemeClr val="bg1"/>
                </a:solidFill>
              </a:rPr>
              <a:t>to address the most pressing </a:t>
            </a:r>
            <a:br>
              <a:rPr lang="en-US" dirty="0">
                <a:solidFill>
                  <a:schemeClr val="bg1"/>
                </a:solidFill>
              </a:rPr>
            </a:br>
            <a:r>
              <a:rPr lang="en-US" dirty="0">
                <a:solidFill>
                  <a:schemeClr val="bg1"/>
                </a:solidFill>
              </a:rPr>
              <a:t>climate change issues?</a:t>
            </a:r>
            <a:endParaRPr lang="es-ES" dirty="0">
              <a:solidFill>
                <a:schemeClr val="bg1"/>
              </a:solidFill>
            </a:endParaRPr>
          </a:p>
        </p:txBody>
      </p:sp>
    </p:spTree>
    <p:extLst>
      <p:ext uri="{BB962C8B-B14F-4D97-AF65-F5344CB8AC3E}">
        <p14:creationId xmlns:p14="http://schemas.microsoft.com/office/powerpoint/2010/main" val="1513377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9093" y="1099731"/>
            <a:ext cx="10660681" cy="6971603"/>
          </a:xfrm>
          <a:prstGeom prst="rect">
            <a:avLst/>
          </a:prstGeom>
        </p:spPr>
      </p:pic>
      <p:sp>
        <p:nvSpPr>
          <p:cNvPr id="3" name="TextBox 2">
            <a:extLst>
              <a:ext uri="{FF2B5EF4-FFF2-40B4-BE49-F238E27FC236}">
                <a16:creationId xmlns:a16="http://schemas.microsoft.com/office/drawing/2014/main" id="{B7BD373E-71FD-8A49-B296-948079F8751C}"/>
              </a:ext>
            </a:extLst>
          </p:cNvPr>
          <p:cNvSpPr txBox="1"/>
          <p:nvPr/>
        </p:nvSpPr>
        <p:spPr>
          <a:xfrm>
            <a:off x="1" y="-92274"/>
            <a:ext cx="9144000" cy="1200329"/>
          </a:xfrm>
          <a:prstGeom prst="rect">
            <a:avLst/>
          </a:prstGeom>
          <a:solidFill>
            <a:schemeClr val="bg1">
              <a:lumMod val="85000"/>
            </a:schemeClr>
          </a:solidFill>
        </p:spPr>
        <p:txBody>
          <a:bodyPr wrap="square" rtlCol="0">
            <a:spAutoFit/>
          </a:bodyPr>
          <a:lstStyle/>
          <a:p>
            <a:pPr algn="ctr"/>
            <a:r>
              <a:rPr lang="en-US" sz="3600" dirty="0"/>
              <a:t>Tree-ring based reconstruction of the</a:t>
            </a:r>
          </a:p>
          <a:p>
            <a:pPr algn="ctr"/>
            <a:r>
              <a:rPr lang="en-US" sz="3600" dirty="0"/>
              <a:t>North Atlantic </a:t>
            </a:r>
            <a:r>
              <a:rPr lang="en-US" sz="3600" b="1" dirty="0"/>
              <a:t>jet stream</a:t>
            </a:r>
            <a:endParaRPr lang="es-ES" sz="3600" b="1" dirty="0"/>
          </a:p>
        </p:txBody>
      </p:sp>
    </p:spTree>
    <p:extLst>
      <p:ext uri="{BB962C8B-B14F-4D97-AF65-F5344CB8AC3E}">
        <p14:creationId xmlns:p14="http://schemas.microsoft.com/office/powerpoint/2010/main" val="528359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92274"/>
            <a:ext cx="9144000" cy="1200329"/>
          </a:xfrm>
          <a:prstGeom prst="rect">
            <a:avLst/>
          </a:prstGeom>
          <a:solidFill>
            <a:schemeClr val="bg1">
              <a:lumMod val="85000"/>
            </a:schemeClr>
          </a:solidFill>
        </p:spPr>
        <p:txBody>
          <a:bodyPr wrap="square" rtlCol="0">
            <a:spAutoFit/>
          </a:bodyPr>
          <a:lstStyle/>
          <a:p>
            <a:pPr algn="ctr"/>
            <a:r>
              <a:rPr lang="en-US" sz="3600" dirty="0"/>
              <a:t>Summer </a:t>
            </a:r>
            <a:r>
              <a:rPr lang="en-US" sz="3600" b="1" dirty="0"/>
              <a:t>North Atlantic Jet </a:t>
            </a:r>
            <a:r>
              <a:rPr lang="en-US" sz="3600" dirty="0"/>
              <a:t>(NAJ)</a:t>
            </a:r>
            <a:endParaRPr lang="en-US" sz="3600" b="1" dirty="0"/>
          </a:p>
          <a:p>
            <a:pPr algn="ctr"/>
            <a:r>
              <a:rPr lang="es-ES" sz="3600" dirty="0" err="1"/>
              <a:t>reconstruction</a:t>
            </a:r>
            <a:endParaRPr lang="es-ES" sz="3600" dirty="0"/>
          </a:p>
        </p:txBody>
      </p:sp>
      <p:pic>
        <p:nvPicPr>
          <p:cNvPr id="8" name="Picture 7">
            <a:extLst>
              <a:ext uri="{FF2B5EF4-FFF2-40B4-BE49-F238E27FC236}">
                <a16:creationId xmlns:a16="http://schemas.microsoft.com/office/drawing/2014/main" id="{2DE6810F-87DA-C94C-B570-93C7443306D5}"/>
              </a:ext>
            </a:extLst>
          </p:cNvPr>
          <p:cNvPicPr>
            <a:picLocks noChangeAspect="1"/>
          </p:cNvPicPr>
          <p:nvPr/>
        </p:nvPicPr>
        <p:blipFill>
          <a:blip r:embed="rId2"/>
          <a:stretch>
            <a:fillRect/>
          </a:stretch>
        </p:blipFill>
        <p:spPr>
          <a:xfrm>
            <a:off x="0" y="1978983"/>
            <a:ext cx="9144000" cy="3653952"/>
          </a:xfrm>
          <a:prstGeom prst="rect">
            <a:avLst/>
          </a:prstGeom>
        </p:spPr>
      </p:pic>
    </p:spTree>
    <p:extLst>
      <p:ext uri="{BB962C8B-B14F-4D97-AF65-F5344CB8AC3E}">
        <p14:creationId xmlns:p14="http://schemas.microsoft.com/office/powerpoint/2010/main" val="320849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D130-C119-4FF3-FF42-55EFABBB7DC8}"/>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12AC6ACD-EEFC-737A-21EE-97469C22A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74" y="723275"/>
            <a:ext cx="5811078" cy="62261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90C4544-47EA-12D6-9FA5-9AFD9AB32BC8}"/>
              </a:ext>
            </a:extLst>
          </p:cNvPr>
          <p:cNvSpPr txBox="1">
            <a:spLocks noChangeArrowheads="1"/>
          </p:cNvSpPr>
          <p:nvPr/>
        </p:nvSpPr>
        <p:spPr bwMode="auto">
          <a:xfrm>
            <a:off x="395287" y="-601537"/>
            <a:ext cx="8353425" cy="25188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TextBox 5">
            <a:extLst>
              <a:ext uri="{FF2B5EF4-FFF2-40B4-BE49-F238E27FC236}">
                <a16:creationId xmlns:a16="http://schemas.microsoft.com/office/drawing/2014/main" id="{C0687AD6-9F6F-96C0-9538-1A18FD4AE265}"/>
              </a:ext>
            </a:extLst>
          </p:cNvPr>
          <p:cNvSpPr txBox="1"/>
          <p:nvPr/>
        </p:nvSpPr>
        <p:spPr>
          <a:xfrm>
            <a:off x="-1" y="0"/>
            <a:ext cx="9144000" cy="769441"/>
          </a:xfrm>
          <a:prstGeom prst="rect">
            <a:avLst/>
          </a:prstGeom>
          <a:solidFill>
            <a:schemeClr val="bg1">
              <a:lumMod val="85000"/>
            </a:schemeClr>
          </a:solidFill>
        </p:spPr>
        <p:txBody>
          <a:bodyPr wrap="square" rtlCol="0">
            <a:spAutoFit/>
          </a:bodyPr>
          <a:lstStyle/>
          <a:p>
            <a:pPr algn="ctr"/>
            <a:r>
              <a:rPr lang="en-US" sz="4400" dirty="0"/>
              <a:t>Summer 2024</a:t>
            </a:r>
          </a:p>
        </p:txBody>
      </p:sp>
    </p:spTree>
    <p:extLst>
      <p:ext uri="{BB962C8B-B14F-4D97-AF65-F5344CB8AC3E}">
        <p14:creationId xmlns:p14="http://schemas.microsoft.com/office/powerpoint/2010/main" val="265123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
            <a:ext cx="9144000" cy="11090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3850" y="0"/>
            <a:ext cx="7920038" cy="620713"/>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5" name="Title 1"/>
          <p:cNvSpPr txBox="1">
            <a:spLocks/>
          </p:cNvSpPr>
          <p:nvPr/>
        </p:nvSpPr>
        <p:spPr bwMode="auto">
          <a:xfrm>
            <a:off x="718662" y="26787"/>
            <a:ext cx="7706675" cy="1085854"/>
          </a:xfrm>
          <a:prstGeom prst="rect">
            <a:avLst/>
          </a:prstGeom>
          <a:solidFill>
            <a:schemeClr val="bg1">
              <a:lumMod val="85000"/>
            </a:schemeClr>
          </a:solid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Gill Sans MT" charset="0"/>
              </a:rPr>
              <a:t>Can we use tree rings to reconstruct summer jet stream variability over Europe?</a:t>
            </a:r>
          </a:p>
        </p:txBody>
      </p:sp>
      <p:sp>
        <p:nvSpPr>
          <p:cNvPr id="10" name="TextBox 9">
            <a:extLst>
              <a:ext uri="{FF2B5EF4-FFF2-40B4-BE49-F238E27FC236}">
                <a16:creationId xmlns:a16="http://schemas.microsoft.com/office/drawing/2014/main" id="{85C8C407-ED51-D9D3-1403-22553AB09DAB}"/>
              </a:ext>
            </a:extLst>
          </p:cNvPr>
          <p:cNvSpPr txBox="1"/>
          <p:nvPr/>
        </p:nvSpPr>
        <p:spPr>
          <a:xfrm>
            <a:off x="7366033" y="6488668"/>
            <a:ext cx="1910844" cy="369332"/>
          </a:xfrm>
          <a:prstGeom prst="rect">
            <a:avLst/>
          </a:prstGeom>
          <a:noFill/>
        </p:spPr>
        <p:txBody>
          <a:bodyPr wrap="none" rtlCol="0">
            <a:spAutoFit/>
          </a:bodyPr>
          <a:lstStyle/>
          <a:p>
            <a:r>
              <a:rPr lang="en-US" dirty="0">
                <a:latin typeface="Gill Sans MT" panose="020B0502020104020203" pitchFamily="34" charset="0"/>
              </a:rPr>
              <a:t>Xu et al (in prep.)</a:t>
            </a:r>
          </a:p>
        </p:txBody>
      </p:sp>
      <p:pic>
        <p:nvPicPr>
          <p:cNvPr id="11" name="图片 1">
            <a:extLst>
              <a:ext uri="{FF2B5EF4-FFF2-40B4-BE49-F238E27FC236}">
                <a16:creationId xmlns:a16="http://schemas.microsoft.com/office/drawing/2014/main" id="{0025C354-32CB-0DB3-DAE1-05E4AF0831BA}"/>
              </a:ext>
            </a:extLst>
          </p:cNvPr>
          <p:cNvPicPr>
            <a:picLocks noChangeAspect="1"/>
          </p:cNvPicPr>
          <p:nvPr/>
        </p:nvPicPr>
        <p:blipFill rotWithShape="1">
          <a:blip r:embed="rId2"/>
          <a:srcRect l="962" r="63115"/>
          <a:stretch/>
        </p:blipFill>
        <p:spPr bwMode="auto">
          <a:xfrm>
            <a:off x="1643782" y="1121441"/>
            <a:ext cx="5739860" cy="60207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6113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500" y="0"/>
            <a:ext cx="5143500" cy="6858000"/>
          </a:xfrm>
          <a:prstGeom prst="rect">
            <a:avLst/>
          </a:prstGeom>
        </p:spPr>
      </p:pic>
      <p:pic>
        <p:nvPicPr>
          <p:cNvPr id="4" name="Picture 3"/>
          <p:cNvPicPr>
            <a:picLocks noChangeAspect="1"/>
          </p:cNvPicPr>
          <p:nvPr/>
        </p:nvPicPr>
        <p:blipFill>
          <a:blip r:embed="rId3"/>
          <a:stretch>
            <a:fillRect/>
          </a:stretch>
        </p:blipFill>
        <p:spPr>
          <a:xfrm>
            <a:off x="-939800" y="0"/>
            <a:ext cx="5143500" cy="6858000"/>
          </a:xfrm>
          <a:prstGeom prst="rect">
            <a:avLst/>
          </a:prstGeom>
        </p:spPr>
      </p:pic>
    </p:spTree>
    <p:extLst>
      <p:ext uri="{BB962C8B-B14F-4D97-AF65-F5344CB8AC3E}">
        <p14:creationId xmlns:p14="http://schemas.microsoft.com/office/powerpoint/2010/main" val="3571444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Screenshot 2016-09-06 07.23.4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3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952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
            <a:ext cx="9144000" cy="12319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491716"/>
            <a:ext cx="9144000" cy="738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39" name="Rectangle 2"/>
          <p:cNvSpPr txBox="1">
            <a:spLocks noChangeArrowheads="1"/>
          </p:cNvSpPr>
          <p:nvPr/>
        </p:nvSpPr>
        <p:spPr bwMode="auto">
          <a:xfrm>
            <a:off x="0" y="115888"/>
            <a:ext cx="9144000" cy="174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t>Combined, tree-ring records represent summer JS latitude (42% variance explained)</a:t>
            </a:r>
            <a:endParaRPr lang="de-CH" sz="3200" b="1" dirty="0">
              <a:latin typeface="Times New Roman" charset="0"/>
            </a:endParaRPr>
          </a:p>
        </p:txBody>
      </p:sp>
      <p:sp>
        <p:nvSpPr>
          <p:cNvPr id="7" name="TextBox 6"/>
          <p:cNvSpPr txBox="1"/>
          <p:nvPr/>
        </p:nvSpPr>
        <p:spPr>
          <a:xfrm>
            <a:off x="3246039" y="6506646"/>
            <a:ext cx="7976774" cy="369332"/>
          </a:xfrm>
          <a:prstGeom prst="rect">
            <a:avLst/>
          </a:prstGeom>
          <a:noFill/>
        </p:spPr>
        <p:txBody>
          <a:bodyPr wrap="square" rtlCol="0">
            <a:spAutoFit/>
          </a:bodyPr>
          <a:lstStyle/>
          <a:p>
            <a:r>
              <a:rPr lang="en-US" dirty="0">
                <a:solidFill>
                  <a:srgbClr val="000000"/>
                </a:solidFill>
              </a:rPr>
              <a:t>Trouet et al. (2018) </a:t>
            </a:r>
            <a:r>
              <a:rPr lang="en-US" i="1" dirty="0">
                <a:solidFill>
                  <a:srgbClr val="000000"/>
                </a:solidFill>
              </a:rPr>
              <a:t>Nature Comms</a:t>
            </a:r>
            <a:r>
              <a:rPr lang="en-US" dirty="0">
                <a:solidFill>
                  <a:srgbClr val="000000"/>
                </a:solidFill>
              </a:rPr>
              <a:t>.; Xu et al. (in press) </a:t>
            </a:r>
            <a:r>
              <a:rPr lang="en-US" i="1" dirty="0">
                <a:solidFill>
                  <a:srgbClr val="000000"/>
                </a:solidFill>
              </a:rPr>
              <a:t>Nature</a:t>
            </a:r>
          </a:p>
        </p:txBody>
      </p:sp>
      <p:pic>
        <p:nvPicPr>
          <p:cNvPr id="10" name="图片 1">
            <a:extLst>
              <a:ext uri="{FF2B5EF4-FFF2-40B4-BE49-F238E27FC236}">
                <a16:creationId xmlns:a16="http://schemas.microsoft.com/office/drawing/2014/main" id="{618FB487-C7FA-FFEF-4AFF-F2E714138935}"/>
              </a:ext>
            </a:extLst>
          </p:cNvPr>
          <p:cNvPicPr>
            <a:picLocks noChangeAspect="1"/>
          </p:cNvPicPr>
          <p:nvPr/>
        </p:nvPicPr>
        <p:blipFill rotWithShape="1">
          <a:blip r:embed="rId3"/>
          <a:srcRect l="37543"/>
          <a:stretch/>
        </p:blipFill>
        <p:spPr bwMode="auto">
          <a:xfrm>
            <a:off x="111213" y="1231900"/>
            <a:ext cx="8718402" cy="52598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8651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b="14394"/>
          <a:stretch/>
        </p:blipFill>
        <p:spPr>
          <a:xfrm>
            <a:off x="-186632" y="-1"/>
            <a:ext cx="9752871" cy="7140275"/>
          </a:xfrm>
          <a:prstGeom prst="rect">
            <a:avLst/>
          </a:prstGeom>
        </p:spPr>
      </p:pic>
    </p:spTree>
    <p:extLst>
      <p:ext uri="{BB962C8B-B14F-4D97-AF65-F5344CB8AC3E}">
        <p14:creationId xmlns:p14="http://schemas.microsoft.com/office/powerpoint/2010/main" val="3854778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9093" y="-17867"/>
            <a:ext cx="10660681" cy="6971603"/>
          </a:xfrm>
          <a:prstGeom prst="rect">
            <a:avLst/>
          </a:prstGeom>
        </p:spPr>
      </p:pic>
    </p:spTree>
    <p:extLst>
      <p:ext uri="{BB962C8B-B14F-4D97-AF65-F5344CB8AC3E}">
        <p14:creationId xmlns:p14="http://schemas.microsoft.com/office/powerpoint/2010/main" val="414314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20190"/>
            <a:ext cx="9144000" cy="3817620"/>
          </a:xfrm>
          <a:prstGeom prst="rect">
            <a:avLst/>
          </a:prstGeom>
        </p:spPr>
      </p:pic>
      <p:sp>
        <p:nvSpPr>
          <p:cNvPr id="4" name="TextBox 3"/>
          <p:cNvSpPr txBox="1"/>
          <p:nvPr/>
        </p:nvSpPr>
        <p:spPr>
          <a:xfrm>
            <a:off x="6839709" y="6436117"/>
            <a:ext cx="4971292" cy="369332"/>
          </a:xfrm>
          <a:prstGeom prst="rect">
            <a:avLst/>
          </a:prstGeom>
          <a:noFill/>
        </p:spPr>
        <p:txBody>
          <a:bodyPr wrap="square" rtlCol="0">
            <a:spAutoFit/>
          </a:bodyPr>
          <a:lstStyle/>
          <a:p>
            <a:r>
              <a:rPr lang="en-US" dirty="0">
                <a:solidFill>
                  <a:srgbClr val="000000"/>
                </a:solidFill>
              </a:rPr>
              <a:t>British Antarctic Survey</a:t>
            </a:r>
            <a:endParaRPr lang="en-US" i="1" dirty="0">
              <a:solidFill>
                <a:srgbClr val="000000"/>
              </a:solidFill>
            </a:endParaRPr>
          </a:p>
        </p:txBody>
      </p:sp>
    </p:spTree>
    <p:extLst>
      <p:ext uri="{BB962C8B-B14F-4D97-AF65-F5344CB8AC3E}">
        <p14:creationId xmlns:p14="http://schemas.microsoft.com/office/powerpoint/2010/main" val="2688703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9D7FD1-94EE-C94E-944F-9077EB0A18DA}"/>
              </a:ext>
            </a:extLst>
          </p:cNvPr>
          <p:cNvSpPr/>
          <p:nvPr/>
        </p:nvSpPr>
        <p:spPr>
          <a:xfrm>
            <a:off x="0" y="6491716"/>
            <a:ext cx="9144000" cy="738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18565B-BB5C-BE44-839A-2F30110EBCCC}"/>
              </a:ext>
            </a:extLst>
          </p:cNvPr>
          <p:cNvSpPr txBox="1"/>
          <p:nvPr/>
        </p:nvSpPr>
        <p:spPr>
          <a:xfrm>
            <a:off x="7070997" y="6486987"/>
            <a:ext cx="2073003" cy="369332"/>
          </a:xfrm>
          <a:prstGeom prst="rect">
            <a:avLst/>
          </a:prstGeom>
          <a:noFill/>
        </p:spPr>
        <p:txBody>
          <a:bodyPr wrap="none" rtlCol="0">
            <a:spAutoFit/>
          </a:bodyPr>
          <a:lstStyle/>
          <a:p>
            <a:r>
              <a:rPr lang="en-US" dirty="0">
                <a:latin typeface="Gill Sans MT" panose="020B0502020104020203" pitchFamily="34" charset="0"/>
              </a:rPr>
              <a:t>Xu et al (submitted)</a:t>
            </a:r>
          </a:p>
        </p:txBody>
      </p:sp>
      <p:sp>
        <p:nvSpPr>
          <p:cNvPr id="3" name="Rectangle 2">
            <a:extLst>
              <a:ext uri="{FF2B5EF4-FFF2-40B4-BE49-F238E27FC236}">
                <a16:creationId xmlns:a16="http://schemas.microsoft.com/office/drawing/2014/main" id="{19600ABC-DC8B-E257-2501-CF6FFB60B0B5}"/>
              </a:ext>
            </a:extLst>
          </p:cNvPr>
          <p:cNvSpPr/>
          <p:nvPr/>
        </p:nvSpPr>
        <p:spPr>
          <a:xfrm>
            <a:off x="665018" y="2327564"/>
            <a:ext cx="1009403" cy="2315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8898BE-2B88-8FAC-1E05-69A6B9825221}"/>
              </a:ext>
            </a:extLst>
          </p:cNvPr>
          <p:cNvPicPr>
            <a:picLocks noChangeAspect="1"/>
          </p:cNvPicPr>
          <p:nvPr/>
        </p:nvPicPr>
        <p:blipFill>
          <a:blip r:embed="rId3"/>
          <a:stretch>
            <a:fillRect/>
          </a:stretch>
        </p:blipFill>
        <p:spPr>
          <a:xfrm>
            <a:off x="-145124" y="266219"/>
            <a:ext cx="9360441" cy="6220768"/>
          </a:xfrm>
          <a:prstGeom prst="rect">
            <a:avLst/>
          </a:prstGeom>
        </p:spPr>
      </p:pic>
    </p:spTree>
    <p:extLst>
      <p:ext uri="{BB962C8B-B14F-4D97-AF65-F5344CB8AC3E}">
        <p14:creationId xmlns:p14="http://schemas.microsoft.com/office/powerpoint/2010/main" val="62058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D6D92C7E-2D48-AFFE-19DF-D29FF9A94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2" r="28019"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50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A4AFBE-FB08-9599-A45D-C15DE053E672}"/>
              </a:ext>
            </a:extLst>
          </p:cNvPr>
          <p:cNvSpPr txBox="1">
            <a:spLocks/>
          </p:cNvSpPr>
          <p:nvPr/>
        </p:nvSpPr>
        <p:spPr bwMode="auto">
          <a:xfrm>
            <a:off x="211668" y="-3875"/>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accent1">
                    <a:lumMod val="50000"/>
                  </a:schemeClr>
                </a:solidFill>
                <a:latin typeface="Gill Sans MT" charset="0"/>
              </a:rPr>
              <a:t>British Isles</a:t>
            </a:r>
          </a:p>
        </p:txBody>
      </p:sp>
      <p:sp>
        <p:nvSpPr>
          <p:cNvPr id="9" name="Title 1">
            <a:extLst>
              <a:ext uri="{FF2B5EF4-FFF2-40B4-BE49-F238E27FC236}">
                <a16:creationId xmlns:a16="http://schemas.microsoft.com/office/drawing/2014/main" id="{FB3026D5-128A-0525-2B84-EF01430B5CCA}"/>
              </a:ext>
            </a:extLst>
          </p:cNvPr>
          <p:cNvSpPr txBox="1">
            <a:spLocks/>
          </p:cNvSpPr>
          <p:nvPr/>
        </p:nvSpPr>
        <p:spPr bwMode="auto">
          <a:xfrm>
            <a:off x="211668" y="473047"/>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C00000"/>
                </a:solidFill>
                <a:latin typeface="Gill Sans MT" charset="0"/>
              </a:rPr>
              <a:t>Balkans &amp; Italy</a:t>
            </a:r>
          </a:p>
        </p:txBody>
      </p:sp>
      <p:sp>
        <p:nvSpPr>
          <p:cNvPr id="11" name="Rectangle 10">
            <a:extLst>
              <a:ext uri="{FF2B5EF4-FFF2-40B4-BE49-F238E27FC236}">
                <a16:creationId xmlns:a16="http://schemas.microsoft.com/office/drawing/2014/main" id="{873B3ED3-F1B1-F76A-CAD0-4360C9CA00A3}"/>
              </a:ext>
            </a:extLst>
          </p:cNvPr>
          <p:cNvSpPr/>
          <p:nvPr/>
        </p:nvSpPr>
        <p:spPr>
          <a:xfrm>
            <a:off x="0" y="6071627"/>
            <a:ext cx="9144000" cy="738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664EB3-0A69-9FEA-8395-771FA392E8D3}"/>
              </a:ext>
            </a:extLst>
          </p:cNvPr>
          <p:cNvSpPr txBox="1"/>
          <p:nvPr/>
        </p:nvSpPr>
        <p:spPr>
          <a:xfrm>
            <a:off x="6604972" y="6489352"/>
            <a:ext cx="2280753" cy="369332"/>
          </a:xfrm>
          <a:prstGeom prst="rect">
            <a:avLst/>
          </a:prstGeom>
          <a:noFill/>
        </p:spPr>
        <p:txBody>
          <a:bodyPr wrap="none" rtlCol="0">
            <a:spAutoFit/>
          </a:bodyPr>
          <a:lstStyle/>
          <a:p>
            <a:r>
              <a:rPr lang="en-US" dirty="0">
                <a:latin typeface="Gill Sans MT" panose="020B0502020104020203" pitchFamily="34" charset="0"/>
              </a:rPr>
              <a:t>Xu et al (2024) </a:t>
            </a:r>
            <a:r>
              <a:rPr lang="en-US" i="1" dirty="0">
                <a:latin typeface="Gill Sans MT" panose="020B0502020104020203" pitchFamily="34" charset="0"/>
              </a:rPr>
              <a:t>Nature</a:t>
            </a:r>
            <a:endParaRPr lang="en-US" dirty="0">
              <a:latin typeface="Gill Sans MT" panose="020B0502020104020203" pitchFamily="34" charset="0"/>
            </a:endParaRPr>
          </a:p>
        </p:txBody>
      </p:sp>
      <p:pic>
        <p:nvPicPr>
          <p:cNvPr id="13" name="图片 1">
            <a:extLst>
              <a:ext uri="{FF2B5EF4-FFF2-40B4-BE49-F238E27FC236}">
                <a16:creationId xmlns:a16="http://schemas.microsoft.com/office/drawing/2014/main" id="{20B77101-78D3-F4A8-5489-10D58BDC2B1E}"/>
              </a:ext>
            </a:extLst>
          </p:cNvPr>
          <p:cNvPicPr>
            <a:picLocks noChangeAspect="1"/>
          </p:cNvPicPr>
          <p:nvPr/>
        </p:nvPicPr>
        <p:blipFill>
          <a:blip r:embed="rId2"/>
          <a:stretch>
            <a:fillRect/>
          </a:stretch>
        </p:blipFill>
        <p:spPr>
          <a:xfrm>
            <a:off x="3116533" y="404782"/>
            <a:ext cx="4974522" cy="5738727"/>
          </a:xfrm>
          <a:prstGeom prst="rect">
            <a:avLst/>
          </a:prstGeom>
        </p:spPr>
      </p:pic>
      <p:cxnSp>
        <p:nvCxnSpPr>
          <p:cNvPr id="20" name="Straight Connector 19">
            <a:extLst>
              <a:ext uri="{FF2B5EF4-FFF2-40B4-BE49-F238E27FC236}">
                <a16:creationId xmlns:a16="http://schemas.microsoft.com/office/drawing/2014/main" id="{DD4B749C-6058-313D-1BE8-1CEC8B63EE31}"/>
              </a:ext>
            </a:extLst>
          </p:cNvPr>
          <p:cNvCxnSpPr>
            <a:cxnSpLocks/>
          </p:cNvCxnSpPr>
          <p:nvPr/>
        </p:nvCxnSpPr>
        <p:spPr>
          <a:xfrm>
            <a:off x="4515977" y="539052"/>
            <a:ext cx="14330" cy="53565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2955782-2581-790C-C136-A0377A6CDDE0}"/>
              </a:ext>
            </a:extLst>
          </p:cNvPr>
          <p:cNvCxnSpPr>
            <a:cxnSpLocks/>
          </p:cNvCxnSpPr>
          <p:nvPr/>
        </p:nvCxnSpPr>
        <p:spPr>
          <a:xfrm>
            <a:off x="6942327" y="545680"/>
            <a:ext cx="0" cy="53498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C90FF3A-B75A-B446-9489-A08076B62F26}"/>
              </a:ext>
            </a:extLst>
          </p:cNvPr>
          <p:cNvSpPr txBox="1">
            <a:spLocks/>
          </p:cNvSpPr>
          <p:nvPr/>
        </p:nvSpPr>
        <p:spPr bwMode="auto">
          <a:xfrm>
            <a:off x="398819" y="1379159"/>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Temperature extremes</a:t>
            </a:r>
          </a:p>
        </p:txBody>
      </p:sp>
      <p:sp>
        <p:nvSpPr>
          <p:cNvPr id="4" name="Title 1">
            <a:extLst>
              <a:ext uri="{FF2B5EF4-FFF2-40B4-BE49-F238E27FC236}">
                <a16:creationId xmlns:a16="http://schemas.microsoft.com/office/drawing/2014/main" id="{12B91B92-A730-E53B-C38B-ADB924FBFAF6}"/>
              </a:ext>
            </a:extLst>
          </p:cNvPr>
          <p:cNvSpPr txBox="1">
            <a:spLocks/>
          </p:cNvSpPr>
          <p:nvPr/>
        </p:nvSpPr>
        <p:spPr bwMode="auto">
          <a:xfrm>
            <a:off x="398818" y="4392987"/>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Rainfall extremes</a:t>
            </a:r>
          </a:p>
        </p:txBody>
      </p:sp>
      <p:sp>
        <p:nvSpPr>
          <p:cNvPr id="6" name="Title 1">
            <a:extLst>
              <a:ext uri="{FF2B5EF4-FFF2-40B4-BE49-F238E27FC236}">
                <a16:creationId xmlns:a16="http://schemas.microsoft.com/office/drawing/2014/main" id="{7A7B1503-C908-1002-24CC-F2C989B479C0}"/>
              </a:ext>
            </a:extLst>
          </p:cNvPr>
          <p:cNvSpPr txBox="1">
            <a:spLocks/>
          </p:cNvSpPr>
          <p:nvPr/>
        </p:nvSpPr>
        <p:spPr bwMode="auto">
          <a:xfrm>
            <a:off x="3676603" y="5993820"/>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S</a:t>
            </a:r>
          </a:p>
        </p:txBody>
      </p:sp>
      <p:sp>
        <p:nvSpPr>
          <p:cNvPr id="14" name="Title 1">
            <a:extLst>
              <a:ext uri="{FF2B5EF4-FFF2-40B4-BE49-F238E27FC236}">
                <a16:creationId xmlns:a16="http://schemas.microsoft.com/office/drawing/2014/main" id="{66FC7002-6F96-DFCF-ECA8-9E5BE738E316}"/>
              </a:ext>
            </a:extLst>
          </p:cNvPr>
          <p:cNvSpPr txBox="1">
            <a:spLocks/>
          </p:cNvSpPr>
          <p:nvPr/>
        </p:nvSpPr>
        <p:spPr bwMode="auto">
          <a:xfrm>
            <a:off x="4755909" y="5993820"/>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N</a:t>
            </a:r>
          </a:p>
        </p:txBody>
      </p:sp>
      <p:sp>
        <p:nvSpPr>
          <p:cNvPr id="15" name="Title 1">
            <a:extLst>
              <a:ext uri="{FF2B5EF4-FFF2-40B4-BE49-F238E27FC236}">
                <a16:creationId xmlns:a16="http://schemas.microsoft.com/office/drawing/2014/main" id="{396771BC-1132-EA39-54B4-5DA829B59E3E}"/>
              </a:ext>
            </a:extLst>
          </p:cNvPr>
          <p:cNvSpPr txBox="1">
            <a:spLocks/>
          </p:cNvSpPr>
          <p:nvPr/>
        </p:nvSpPr>
        <p:spPr bwMode="auto">
          <a:xfrm>
            <a:off x="6128858" y="5993817"/>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S</a:t>
            </a:r>
          </a:p>
        </p:txBody>
      </p:sp>
      <p:sp>
        <p:nvSpPr>
          <p:cNvPr id="16" name="Title 1">
            <a:extLst>
              <a:ext uri="{FF2B5EF4-FFF2-40B4-BE49-F238E27FC236}">
                <a16:creationId xmlns:a16="http://schemas.microsoft.com/office/drawing/2014/main" id="{EE1A0C59-7991-9DFF-6DB8-12202587AEDA}"/>
              </a:ext>
            </a:extLst>
          </p:cNvPr>
          <p:cNvSpPr txBox="1">
            <a:spLocks/>
          </p:cNvSpPr>
          <p:nvPr/>
        </p:nvSpPr>
        <p:spPr bwMode="auto">
          <a:xfrm>
            <a:off x="7208164" y="5993817"/>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N</a:t>
            </a:r>
          </a:p>
        </p:txBody>
      </p:sp>
      <p:sp>
        <p:nvSpPr>
          <p:cNvPr id="7" name="Title 1">
            <a:extLst>
              <a:ext uri="{FF2B5EF4-FFF2-40B4-BE49-F238E27FC236}">
                <a16:creationId xmlns:a16="http://schemas.microsoft.com/office/drawing/2014/main" id="{672F1B33-FEB6-77B5-53BB-314035868A9B}"/>
              </a:ext>
            </a:extLst>
          </p:cNvPr>
          <p:cNvSpPr txBox="1">
            <a:spLocks/>
          </p:cNvSpPr>
          <p:nvPr/>
        </p:nvSpPr>
        <p:spPr bwMode="auto">
          <a:xfrm>
            <a:off x="3217904" y="-98458"/>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Hot &amp; dry</a:t>
            </a:r>
          </a:p>
        </p:txBody>
      </p:sp>
      <p:sp>
        <p:nvSpPr>
          <p:cNvPr id="10" name="Title 1">
            <a:extLst>
              <a:ext uri="{FF2B5EF4-FFF2-40B4-BE49-F238E27FC236}">
                <a16:creationId xmlns:a16="http://schemas.microsoft.com/office/drawing/2014/main" id="{664C5C97-136D-BB84-E5B3-667980C045E2}"/>
              </a:ext>
            </a:extLst>
          </p:cNvPr>
          <p:cNvSpPr txBox="1">
            <a:spLocks/>
          </p:cNvSpPr>
          <p:nvPr/>
        </p:nvSpPr>
        <p:spPr bwMode="auto">
          <a:xfrm>
            <a:off x="5578978" y="-83086"/>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Cold &amp; wet</a:t>
            </a:r>
          </a:p>
        </p:txBody>
      </p:sp>
    </p:spTree>
    <p:extLst>
      <p:ext uri="{BB962C8B-B14F-4D97-AF65-F5344CB8AC3E}">
        <p14:creationId xmlns:p14="http://schemas.microsoft.com/office/powerpoint/2010/main" val="401788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D4B830-595C-A164-7B7F-761FC83F03B3}"/>
              </a:ext>
            </a:extLst>
          </p:cNvPr>
          <p:cNvSpPr txBox="1">
            <a:spLocks/>
          </p:cNvSpPr>
          <p:nvPr/>
        </p:nvSpPr>
        <p:spPr bwMode="auto">
          <a:xfrm>
            <a:off x="3602212" y="-98458"/>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Hot &amp; dry</a:t>
            </a:r>
          </a:p>
        </p:txBody>
      </p:sp>
      <p:sp>
        <p:nvSpPr>
          <p:cNvPr id="5" name="Title 1">
            <a:extLst>
              <a:ext uri="{FF2B5EF4-FFF2-40B4-BE49-F238E27FC236}">
                <a16:creationId xmlns:a16="http://schemas.microsoft.com/office/drawing/2014/main" id="{835C6280-55D8-6DCE-042E-70D95532ED16}"/>
              </a:ext>
            </a:extLst>
          </p:cNvPr>
          <p:cNvSpPr txBox="1">
            <a:spLocks/>
          </p:cNvSpPr>
          <p:nvPr/>
        </p:nvSpPr>
        <p:spPr bwMode="auto">
          <a:xfrm>
            <a:off x="5600018" y="-82580"/>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Cold &amp; wet</a:t>
            </a:r>
          </a:p>
        </p:txBody>
      </p:sp>
      <p:sp>
        <p:nvSpPr>
          <p:cNvPr id="8" name="Title 1">
            <a:extLst>
              <a:ext uri="{FF2B5EF4-FFF2-40B4-BE49-F238E27FC236}">
                <a16:creationId xmlns:a16="http://schemas.microsoft.com/office/drawing/2014/main" id="{EFA4AFBE-FB08-9599-A45D-C15DE053E672}"/>
              </a:ext>
            </a:extLst>
          </p:cNvPr>
          <p:cNvSpPr txBox="1">
            <a:spLocks/>
          </p:cNvSpPr>
          <p:nvPr/>
        </p:nvSpPr>
        <p:spPr bwMode="auto">
          <a:xfrm>
            <a:off x="211668" y="-3875"/>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accent1">
                    <a:lumMod val="50000"/>
                  </a:schemeClr>
                </a:solidFill>
                <a:latin typeface="Gill Sans MT" charset="0"/>
              </a:rPr>
              <a:t>British Isles</a:t>
            </a:r>
          </a:p>
        </p:txBody>
      </p:sp>
      <p:sp>
        <p:nvSpPr>
          <p:cNvPr id="9" name="Title 1">
            <a:extLst>
              <a:ext uri="{FF2B5EF4-FFF2-40B4-BE49-F238E27FC236}">
                <a16:creationId xmlns:a16="http://schemas.microsoft.com/office/drawing/2014/main" id="{FB3026D5-128A-0525-2B84-EF01430B5CCA}"/>
              </a:ext>
            </a:extLst>
          </p:cNvPr>
          <p:cNvSpPr txBox="1">
            <a:spLocks/>
          </p:cNvSpPr>
          <p:nvPr/>
        </p:nvSpPr>
        <p:spPr bwMode="auto">
          <a:xfrm>
            <a:off x="211668" y="473047"/>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C00000"/>
                </a:solidFill>
                <a:latin typeface="Gill Sans MT" charset="0"/>
              </a:rPr>
              <a:t>Balkans &amp; Italy</a:t>
            </a:r>
          </a:p>
        </p:txBody>
      </p:sp>
      <p:sp>
        <p:nvSpPr>
          <p:cNvPr id="11" name="Rectangle 10">
            <a:extLst>
              <a:ext uri="{FF2B5EF4-FFF2-40B4-BE49-F238E27FC236}">
                <a16:creationId xmlns:a16="http://schemas.microsoft.com/office/drawing/2014/main" id="{873B3ED3-F1B1-F76A-CAD0-4360C9CA00A3}"/>
              </a:ext>
            </a:extLst>
          </p:cNvPr>
          <p:cNvSpPr/>
          <p:nvPr/>
        </p:nvSpPr>
        <p:spPr>
          <a:xfrm>
            <a:off x="0" y="6144674"/>
            <a:ext cx="9144000" cy="738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664EB3-0A69-9FEA-8395-771FA392E8D3}"/>
              </a:ext>
            </a:extLst>
          </p:cNvPr>
          <p:cNvSpPr txBox="1"/>
          <p:nvPr/>
        </p:nvSpPr>
        <p:spPr>
          <a:xfrm>
            <a:off x="6604972" y="6489352"/>
            <a:ext cx="2280753" cy="369332"/>
          </a:xfrm>
          <a:prstGeom prst="rect">
            <a:avLst/>
          </a:prstGeom>
          <a:noFill/>
        </p:spPr>
        <p:txBody>
          <a:bodyPr wrap="none" rtlCol="0">
            <a:spAutoFit/>
          </a:bodyPr>
          <a:lstStyle/>
          <a:p>
            <a:r>
              <a:rPr lang="en-US" dirty="0">
                <a:latin typeface="Gill Sans MT" panose="020B0502020104020203" pitchFamily="34" charset="0"/>
              </a:rPr>
              <a:t>Xu et al (2024) </a:t>
            </a:r>
            <a:r>
              <a:rPr lang="en-US" i="1" dirty="0">
                <a:latin typeface="Gill Sans MT" panose="020B0502020104020203" pitchFamily="34" charset="0"/>
              </a:rPr>
              <a:t>Nature</a:t>
            </a:r>
            <a:endParaRPr lang="en-US" dirty="0">
              <a:latin typeface="Gill Sans MT" panose="020B0502020104020203" pitchFamily="34" charset="0"/>
            </a:endParaRPr>
          </a:p>
        </p:txBody>
      </p:sp>
      <p:pic>
        <p:nvPicPr>
          <p:cNvPr id="2" name="图片 1616603252">
            <a:extLst>
              <a:ext uri="{FF2B5EF4-FFF2-40B4-BE49-F238E27FC236}">
                <a16:creationId xmlns:a16="http://schemas.microsoft.com/office/drawing/2014/main" id="{23CEC5FF-2159-2D93-A949-5878CA0C7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791" y="377421"/>
            <a:ext cx="4370290" cy="5767253"/>
          </a:xfrm>
          <a:prstGeom prst="rect">
            <a:avLst/>
          </a:prstGeom>
        </p:spPr>
      </p:pic>
      <p:cxnSp>
        <p:nvCxnSpPr>
          <p:cNvPr id="20" name="Straight Connector 19">
            <a:extLst>
              <a:ext uri="{FF2B5EF4-FFF2-40B4-BE49-F238E27FC236}">
                <a16:creationId xmlns:a16="http://schemas.microsoft.com/office/drawing/2014/main" id="{DD4B749C-6058-313D-1BE8-1CEC8B63EE31}"/>
              </a:ext>
            </a:extLst>
          </p:cNvPr>
          <p:cNvCxnSpPr>
            <a:cxnSpLocks/>
          </p:cNvCxnSpPr>
          <p:nvPr/>
        </p:nvCxnSpPr>
        <p:spPr>
          <a:xfrm>
            <a:off x="4903304" y="675861"/>
            <a:ext cx="0" cy="520400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2955782-2581-790C-C136-A0377A6CDDE0}"/>
              </a:ext>
            </a:extLst>
          </p:cNvPr>
          <p:cNvCxnSpPr>
            <a:cxnSpLocks/>
          </p:cNvCxnSpPr>
          <p:nvPr/>
        </p:nvCxnSpPr>
        <p:spPr>
          <a:xfrm>
            <a:off x="6948355" y="606586"/>
            <a:ext cx="0" cy="527328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65AC6B3C-16B9-539F-A1FE-7F03FC07A32D}"/>
              </a:ext>
            </a:extLst>
          </p:cNvPr>
          <p:cNvSpPr txBox="1">
            <a:spLocks/>
          </p:cNvSpPr>
          <p:nvPr/>
        </p:nvSpPr>
        <p:spPr bwMode="auto">
          <a:xfrm>
            <a:off x="398819" y="1379159"/>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grain prizes</a:t>
            </a:r>
          </a:p>
        </p:txBody>
      </p:sp>
      <p:sp>
        <p:nvSpPr>
          <p:cNvPr id="15" name="Title 1">
            <a:extLst>
              <a:ext uri="{FF2B5EF4-FFF2-40B4-BE49-F238E27FC236}">
                <a16:creationId xmlns:a16="http://schemas.microsoft.com/office/drawing/2014/main" id="{EBFE7C5D-8C30-2244-BDBA-02B2B000601C}"/>
              </a:ext>
            </a:extLst>
          </p:cNvPr>
          <p:cNvSpPr txBox="1">
            <a:spLocks/>
          </p:cNvSpPr>
          <p:nvPr/>
        </p:nvSpPr>
        <p:spPr bwMode="auto">
          <a:xfrm>
            <a:off x="290098" y="2886073"/>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Grape harvest</a:t>
            </a:r>
          </a:p>
        </p:txBody>
      </p:sp>
      <p:sp>
        <p:nvSpPr>
          <p:cNvPr id="16" name="Title 1">
            <a:extLst>
              <a:ext uri="{FF2B5EF4-FFF2-40B4-BE49-F238E27FC236}">
                <a16:creationId xmlns:a16="http://schemas.microsoft.com/office/drawing/2014/main" id="{F1FC0D00-D71F-F920-8B94-24B6757F95E5}"/>
              </a:ext>
            </a:extLst>
          </p:cNvPr>
          <p:cNvSpPr txBox="1">
            <a:spLocks/>
          </p:cNvSpPr>
          <p:nvPr/>
        </p:nvSpPr>
        <p:spPr bwMode="auto">
          <a:xfrm>
            <a:off x="402742" y="4615483"/>
            <a:ext cx="2509285"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Gill Sans MT" charset="0"/>
              </a:rPr>
              <a:t>Wildfires (L)</a:t>
            </a:r>
          </a:p>
          <a:p>
            <a:pPr algn="ctr" eaLnBrk="1" hangingPunct="1"/>
            <a:r>
              <a:rPr lang="en-US" sz="2800" dirty="0">
                <a:latin typeface="Gill Sans MT" charset="0"/>
              </a:rPr>
              <a:t>Epidemics (R)</a:t>
            </a:r>
          </a:p>
        </p:txBody>
      </p:sp>
      <p:sp>
        <p:nvSpPr>
          <p:cNvPr id="4" name="Title 1">
            <a:extLst>
              <a:ext uri="{FF2B5EF4-FFF2-40B4-BE49-F238E27FC236}">
                <a16:creationId xmlns:a16="http://schemas.microsoft.com/office/drawing/2014/main" id="{44CB3C50-18C6-D188-22C7-694BAF8DEB39}"/>
              </a:ext>
            </a:extLst>
          </p:cNvPr>
          <p:cNvSpPr txBox="1">
            <a:spLocks/>
          </p:cNvSpPr>
          <p:nvPr/>
        </p:nvSpPr>
        <p:spPr bwMode="auto">
          <a:xfrm>
            <a:off x="6281261" y="5966107"/>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S</a:t>
            </a:r>
          </a:p>
        </p:txBody>
      </p:sp>
      <p:sp>
        <p:nvSpPr>
          <p:cNvPr id="6" name="Title 1">
            <a:extLst>
              <a:ext uri="{FF2B5EF4-FFF2-40B4-BE49-F238E27FC236}">
                <a16:creationId xmlns:a16="http://schemas.microsoft.com/office/drawing/2014/main" id="{0416810E-499D-2362-6E19-82373453CC29}"/>
              </a:ext>
            </a:extLst>
          </p:cNvPr>
          <p:cNvSpPr txBox="1">
            <a:spLocks/>
          </p:cNvSpPr>
          <p:nvPr/>
        </p:nvSpPr>
        <p:spPr bwMode="auto">
          <a:xfrm>
            <a:off x="6972633" y="5966107"/>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N</a:t>
            </a:r>
          </a:p>
        </p:txBody>
      </p:sp>
      <p:sp>
        <p:nvSpPr>
          <p:cNvPr id="7" name="Title 1">
            <a:extLst>
              <a:ext uri="{FF2B5EF4-FFF2-40B4-BE49-F238E27FC236}">
                <a16:creationId xmlns:a16="http://schemas.microsoft.com/office/drawing/2014/main" id="{46DDEF47-2D91-35D5-C61C-2C59BB92538A}"/>
              </a:ext>
            </a:extLst>
          </p:cNvPr>
          <p:cNvSpPr txBox="1">
            <a:spLocks/>
          </p:cNvSpPr>
          <p:nvPr/>
        </p:nvSpPr>
        <p:spPr bwMode="auto">
          <a:xfrm>
            <a:off x="4159148" y="5983656"/>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S</a:t>
            </a:r>
          </a:p>
        </p:txBody>
      </p:sp>
      <p:sp>
        <p:nvSpPr>
          <p:cNvPr id="10" name="Title 1">
            <a:extLst>
              <a:ext uri="{FF2B5EF4-FFF2-40B4-BE49-F238E27FC236}">
                <a16:creationId xmlns:a16="http://schemas.microsoft.com/office/drawing/2014/main" id="{DA77DD5F-44B0-C896-3C22-40204C47A87B}"/>
              </a:ext>
            </a:extLst>
          </p:cNvPr>
          <p:cNvSpPr txBox="1">
            <a:spLocks/>
          </p:cNvSpPr>
          <p:nvPr/>
        </p:nvSpPr>
        <p:spPr bwMode="auto">
          <a:xfrm>
            <a:off x="4977577" y="5993814"/>
            <a:ext cx="679793" cy="1085854"/>
          </a:xfrm>
          <a:prstGeom prst="rect">
            <a:avLst/>
          </a:prstGeom>
          <a:noFill/>
          <a:ln>
            <a:noFill/>
          </a:ln>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latin typeface="Gill Sans MT" charset="0"/>
              </a:rPr>
              <a:t>N</a:t>
            </a:r>
          </a:p>
        </p:txBody>
      </p:sp>
    </p:spTree>
    <p:extLst>
      <p:ext uri="{BB962C8B-B14F-4D97-AF65-F5344CB8AC3E}">
        <p14:creationId xmlns:p14="http://schemas.microsoft.com/office/powerpoint/2010/main" val="165114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83775" y="1911831"/>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The Fall of Rome</a:t>
            </a:r>
          </a:p>
        </p:txBody>
      </p:sp>
    </p:spTree>
    <p:extLst>
      <p:ext uri="{BB962C8B-B14F-4D97-AF65-F5344CB8AC3E}">
        <p14:creationId xmlns:p14="http://schemas.microsoft.com/office/powerpoint/2010/main" val="4207172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50"/>
            <a:ext cx="9252520" cy="5143500"/>
          </a:xfrm>
          <a:prstGeom prst="rect">
            <a:avLst/>
          </a:prstGeom>
        </p:spPr>
      </p:pic>
      <p:sp>
        <p:nvSpPr>
          <p:cNvPr id="4" name="Rectangle 3"/>
          <p:cNvSpPr/>
          <p:nvPr/>
        </p:nvSpPr>
        <p:spPr>
          <a:xfrm>
            <a:off x="6041105" y="6328131"/>
            <a:ext cx="2933945" cy="369332"/>
          </a:xfrm>
          <a:prstGeom prst="rect">
            <a:avLst/>
          </a:prstGeom>
        </p:spPr>
        <p:txBody>
          <a:bodyPr wrap="none">
            <a:spAutoFit/>
          </a:bodyPr>
          <a:lstStyle/>
          <a:p>
            <a:pPr>
              <a:spcBef>
                <a:spcPct val="50000"/>
              </a:spcBef>
              <a:defRPr/>
            </a:pPr>
            <a:r>
              <a:rPr lang="de-CH" b="1" dirty="0" err="1">
                <a:latin typeface="Calibri"/>
                <a:cs typeface="Calibri"/>
              </a:rPr>
              <a:t>Büntgen</a:t>
            </a:r>
            <a:r>
              <a:rPr lang="de-CH" b="1" dirty="0">
                <a:latin typeface="Calibri"/>
                <a:cs typeface="Calibri"/>
              </a:rPr>
              <a:t> et al. (2011) </a:t>
            </a:r>
            <a:r>
              <a:rPr lang="de-CH" b="1" i="1" dirty="0">
                <a:latin typeface="Calibri"/>
                <a:cs typeface="Calibri"/>
              </a:rPr>
              <a:t>Science</a:t>
            </a:r>
            <a:endParaRPr lang="en-GB" b="1" i="1" dirty="0">
              <a:latin typeface="Calibri"/>
              <a:cs typeface="Calibri"/>
            </a:endParaRPr>
          </a:p>
        </p:txBody>
      </p:sp>
    </p:spTree>
    <p:extLst>
      <p:ext uri="{BB962C8B-B14F-4D97-AF65-F5344CB8AC3E}">
        <p14:creationId xmlns:p14="http://schemas.microsoft.com/office/powerpoint/2010/main" val="2101591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5014"/>
            <a:ext cx="9144000" cy="8533015"/>
          </a:xfrm>
          <a:prstGeom prst="rect">
            <a:avLst/>
          </a:prstGeom>
        </p:spPr>
      </p:pic>
    </p:spTree>
    <p:extLst>
      <p:ext uri="{BB962C8B-B14F-4D97-AF65-F5344CB8AC3E}">
        <p14:creationId xmlns:p14="http://schemas.microsoft.com/office/powerpoint/2010/main" val="3041501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25" y="1400077"/>
            <a:ext cx="9108100" cy="3568799"/>
          </a:xfrm>
          <a:prstGeom prst="rect">
            <a:avLst/>
          </a:prstGeom>
        </p:spPr>
      </p:pic>
      <p:sp>
        <p:nvSpPr>
          <p:cNvPr id="3" name="Rectangle 2"/>
          <p:cNvSpPr txBox="1">
            <a:spLocks noChangeArrowheads="1"/>
          </p:cNvSpPr>
          <p:nvPr/>
        </p:nvSpPr>
        <p:spPr bwMode="auto">
          <a:xfrm>
            <a:off x="-20175" y="1225412"/>
            <a:ext cx="9144000" cy="857251"/>
          </a:xfrm>
          <a:prstGeom prst="rect">
            <a:avLst/>
          </a:prstGeom>
          <a:extLst>
            <a:ext uri="{909E8E84-426E-40dd-AFC4-6F175D3DCCD1}">
              <a14:hiddenFill xmlns="" xmlns:a14="http://schemas.microsoft.com/office/drawing/2010/main">
                <a:gradFill rotWithShape="0">
                  <a:gsLst>
                    <a:gs pos="0">
                      <a:schemeClr val="tx1"/>
                    </a:gs>
                    <a:gs pos="100000">
                      <a:schemeClr val="accent2"/>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eaLnBrk="1" hangingPunct="1">
              <a:defRPr/>
            </a:pPr>
            <a:r>
              <a:rPr lang="de-DE" sz="4000" dirty="0" err="1">
                <a:solidFill>
                  <a:schemeClr val="tx1"/>
                </a:solidFill>
                <a:latin typeface="Calibri"/>
                <a:cs typeface="Calibri"/>
              </a:rPr>
              <a:t>Barbarian</a:t>
            </a:r>
            <a:r>
              <a:rPr lang="de-DE" sz="4000" dirty="0">
                <a:solidFill>
                  <a:schemeClr val="tx1"/>
                </a:solidFill>
                <a:latin typeface="Calibri"/>
                <a:cs typeface="Calibri"/>
              </a:rPr>
              <a:t> </a:t>
            </a:r>
            <a:r>
              <a:rPr lang="de-DE" sz="4000" dirty="0" err="1">
                <a:solidFill>
                  <a:schemeClr val="tx1"/>
                </a:solidFill>
                <a:latin typeface="Calibri"/>
                <a:cs typeface="Calibri"/>
              </a:rPr>
              <a:t>invasions</a:t>
            </a:r>
            <a:br>
              <a:rPr lang="de-DE" sz="4000" dirty="0">
                <a:solidFill>
                  <a:srgbClr val="FFCC00"/>
                </a:solidFill>
                <a:latin typeface="Calibri"/>
                <a:cs typeface="Calibri"/>
              </a:rPr>
            </a:br>
            <a:br>
              <a:rPr lang="de-DE" dirty="0">
                <a:solidFill>
                  <a:srgbClr val="FFCC00"/>
                </a:solidFill>
                <a:latin typeface="Calibri"/>
                <a:cs typeface="Calibri"/>
              </a:rPr>
            </a:br>
            <a:endParaRPr lang="de-DE" dirty="0">
              <a:solidFill>
                <a:srgbClr val="FFCC00"/>
              </a:solidFill>
              <a:latin typeface="Calibri"/>
              <a:cs typeface="Calibri"/>
            </a:endParaRPr>
          </a:p>
        </p:txBody>
      </p:sp>
    </p:spTree>
    <p:extLst>
      <p:ext uri="{BB962C8B-B14F-4D97-AF65-F5344CB8AC3E}">
        <p14:creationId xmlns:p14="http://schemas.microsoft.com/office/powerpoint/2010/main" val="3896434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draft.pdf">
            <a:extLst>
              <a:ext uri="{FF2B5EF4-FFF2-40B4-BE49-F238E27FC236}">
                <a16:creationId xmlns:a16="http://schemas.microsoft.com/office/drawing/2014/main" id="{8C65534B-E505-9E42-AF19-4C2F232F3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
            <a:ext cx="6788313" cy="8784875"/>
          </a:xfrm>
          <a:prstGeom prst="rect">
            <a:avLst/>
          </a:prstGeom>
        </p:spPr>
      </p:pic>
      <p:pic>
        <p:nvPicPr>
          <p:cNvPr id="4" name="Picture 3" descr="TROUET_Wat bomen ons vertellen_vp.jpg">
            <a:extLst>
              <a:ext uri="{FF2B5EF4-FFF2-40B4-BE49-F238E27FC236}">
                <a16:creationId xmlns:a16="http://schemas.microsoft.com/office/drawing/2014/main" id="{F23A9C29-966B-A06A-9532-4D5222020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724" y="0"/>
            <a:ext cx="4429276" cy="6858000"/>
          </a:xfrm>
          <a:prstGeom prst="rect">
            <a:avLst/>
          </a:prstGeom>
        </p:spPr>
      </p:pic>
    </p:spTree>
    <p:extLst>
      <p:ext uri="{BB962C8B-B14F-4D97-AF65-F5344CB8AC3E}">
        <p14:creationId xmlns:p14="http://schemas.microsoft.com/office/powerpoint/2010/main" val="2296832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130B74-6A6E-DBAF-23FC-F0DDBC8E62D1}"/>
              </a:ext>
            </a:extLst>
          </p:cNvPr>
          <p:cNvSpPr txBox="1">
            <a:spLocks noChangeArrowheads="1"/>
          </p:cNvSpPr>
          <p:nvPr/>
        </p:nvSpPr>
        <p:spPr bwMode="auto">
          <a:xfrm>
            <a:off x="395287" y="1900680"/>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disadvantages</a:t>
            </a:r>
          </a:p>
        </p:txBody>
      </p:sp>
    </p:spTree>
    <p:extLst>
      <p:ext uri="{BB962C8B-B14F-4D97-AF65-F5344CB8AC3E}">
        <p14:creationId xmlns:p14="http://schemas.microsoft.com/office/powerpoint/2010/main" val="54313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7" y="-601537"/>
            <a:ext cx="8353425" cy="25188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Today: 423 ppm</a:t>
            </a:r>
          </a:p>
        </p:txBody>
      </p:sp>
      <p:pic>
        <p:nvPicPr>
          <p:cNvPr id="1026" name="Picture 2">
            <a:extLst>
              <a:ext uri="{FF2B5EF4-FFF2-40B4-BE49-F238E27FC236}">
                <a16:creationId xmlns:a16="http://schemas.microsoft.com/office/drawing/2014/main" id="{BB40273E-E556-5230-441A-F1FBFA043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54" y="1267220"/>
            <a:ext cx="7309427" cy="559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86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734B20E-CE8B-AE6E-AFCA-107B08B3A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765"/>
          <a:stretch/>
        </p:blipFill>
        <p:spPr bwMode="auto">
          <a:xfrm>
            <a:off x="0" y="819812"/>
            <a:ext cx="9188561" cy="49375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4D72A0C-071B-C0A6-BD8B-90F9A6C577B4}"/>
              </a:ext>
            </a:extLst>
          </p:cNvPr>
          <p:cNvSpPr/>
          <p:nvPr/>
        </p:nvSpPr>
        <p:spPr>
          <a:xfrm>
            <a:off x="5789427" y="6488668"/>
            <a:ext cx="3354573" cy="369332"/>
          </a:xfrm>
          <a:prstGeom prst="rect">
            <a:avLst/>
          </a:prstGeom>
        </p:spPr>
        <p:txBody>
          <a:bodyPr wrap="none">
            <a:spAutoFit/>
          </a:bodyPr>
          <a:lstStyle/>
          <a:p>
            <a:pPr>
              <a:spcBef>
                <a:spcPct val="50000"/>
              </a:spcBef>
              <a:defRPr/>
            </a:pPr>
            <a:r>
              <a:rPr lang="de-CH" b="1" dirty="0">
                <a:latin typeface="Calibri"/>
                <a:cs typeface="Calibri"/>
              </a:rPr>
              <a:t>IPCC AR6 Syntheserapport (2023)</a:t>
            </a:r>
            <a:endParaRPr lang="en-GB" b="1" i="1" dirty="0">
              <a:latin typeface="Calibri"/>
              <a:cs typeface="Calibri"/>
            </a:endParaRPr>
          </a:p>
        </p:txBody>
      </p:sp>
    </p:spTree>
    <p:extLst>
      <p:ext uri="{BB962C8B-B14F-4D97-AF65-F5344CB8AC3E}">
        <p14:creationId xmlns:p14="http://schemas.microsoft.com/office/powerpoint/2010/main" val="283952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130B74-6A6E-DBAF-23FC-F0DDBC8E62D1}"/>
              </a:ext>
            </a:extLst>
          </p:cNvPr>
          <p:cNvSpPr txBox="1">
            <a:spLocks noChangeArrowheads="1"/>
          </p:cNvSpPr>
          <p:nvPr/>
        </p:nvSpPr>
        <p:spPr bwMode="auto">
          <a:xfrm>
            <a:off x="395287" y="1900680"/>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advantages</a:t>
            </a:r>
          </a:p>
        </p:txBody>
      </p:sp>
    </p:spTree>
    <p:extLst>
      <p:ext uri="{BB962C8B-B14F-4D97-AF65-F5344CB8AC3E}">
        <p14:creationId xmlns:p14="http://schemas.microsoft.com/office/powerpoint/2010/main" val="2716022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26A2289-57BE-8163-7209-D55BFE43E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390"/>
          <a:stretch/>
        </p:blipFill>
        <p:spPr bwMode="auto">
          <a:xfrm>
            <a:off x="-3500" y="369332"/>
            <a:ext cx="9147500" cy="58175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0F9860-9E98-8F83-0F25-F914A4D4CFAD}"/>
              </a:ext>
            </a:extLst>
          </p:cNvPr>
          <p:cNvSpPr/>
          <p:nvPr/>
        </p:nvSpPr>
        <p:spPr>
          <a:xfrm>
            <a:off x="5789427" y="6488668"/>
            <a:ext cx="3354573" cy="369332"/>
          </a:xfrm>
          <a:prstGeom prst="rect">
            <a:avLst/>
          </a:prstGeom>
        </p:spPr>
        <p:txBody>
          <a:bodyPr wrap="none">
            <a:spAutoFit/>
          </a:bodyPr>
          <a:lstStyle/>
          <a:p>
            <a:pPr>
              <a:spcBef>
                <a:spcPct val="50000"/>
              </a:spcBef>
              <a:defRPr/>
            </a:pPr>
            <a:r>
              <a:rPr lang="de-CH" b="1" dirty="0">
                <a:latin typeface="Calibri"/>
                <a:cs typeface="Calibri"/>
              </a:rPr>
              <a:t>IPCC AR6 Syntheserapport (2023)</a:t>
            </a:r>
            <a:endParaRPr lang="en-GB" b="1" i="1" dirty="0">
              <a:latin typeface="Calibri"/>
              <a:cs typeface="Calibri"/>
            </a:endParaRPr>
          </a:p>
        </p:txBody>
      </p:sp>
    </p:spTree>
    <p:extLst>
      <p:ext uri="{BB962C8B-B14F-4D97-AF65-F5344CB8AC3E}">
        <p14:creationId xmlns:p14="http://schemas.microsoft.com/office/powerpoint/2010/main" val="3534341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77400F-0B57-8F79-654E-9CF9C57CC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29"/>
          <a:stretch/>
        </p:blipFill>
        <p:spPr bwMode="auto">
          <a:xfrm>
            <a:off x="1802297" y="0"/>
            <a:ext cx="5935317" cy="68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64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130B74-6A6E-DBAF-23FC-F0DDBC8E62D1}"/>
              </a:ext>
            </a:extLst>
          </p:cNvPr>
          <p:cNvSpPr txBox="1">
            <a:spLocks noChangeArrowheads="1"/>
          </p:cNvSpPr>
          <p:nvPr/>
        </p:nvSpPr>
        <p:spPr bwMode="auto">
          <a:xfrm>
            <a:off x="395287" y="1900680"/>
            <a:ext cx="8353425" cy="2518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resilience</a:t>
            </a:r>
          </a:p>
        </p:txBody>
      </p:sp>
    </p:spTree>
    <p:extLst>
      <p:ext uri="{BB962C8B-B14F-4D97-AF65-F5344CB8AC3E}">
        <p14:creationId xmlns:p14="http://schemas.microsoft.com/office/powerpoint/2010/main" val="1684392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3C6A56-096A-A544-A28A-AE424EA5B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144000" cy="651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58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13942" y="-1711715"/>
            <a:ext cx="6855771" cy="102836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12" y="2403112"/>
            <a:ext cx="7543800" cy="2031023"/>
          </a:xfrm>
          <a:prstGeom prst="rect">
            <a:avLst/>
          </a:prstGeom>
        </p:spPr>
      </p:pic>
    </p:spTree>
    <p:extLst>
      <p:ext uri="{BB962C8B-B14F-4D97-AF65-F5344CB8AC3E}">
        <p14:creationId xmlns:p14="http://schemas.microsoft.com/office/powerpoint/2010/main" val="747867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B92BF663-9E70-59BB-925D-135740DCC912}"/>
              </a:ext>
            </a:extLst>
          </p:cNvPr>
          <p:cNvSpPr txBox="1">
            <a:spLocks/>
          </p:cNvSpPr>
          <p:nvPr/>
        </p:nvSpPr>
        <p:spPr>
          <a:xfrm>
            <a:off x="628785" y="6000480"/>
            <a:ext cx="7886430" cy="993870"/>
          </a:xfrm>
          <a:prstGeom prst="rect">
            <a:avLst/>
          </a:prstGeom>
          <a:noFill/>
          <a:ln w="0">
            <a:noFill/>
          </a:ln>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3300" spc="-1" dirty="0" err="1">
                <a:solidFill>
                  <a:srgbClr val="000000"/>
                </a:solidFill>
                <a:latin typeface="Calibri Light"/>
              </a:rPr>
              <a:t>Info-cc@climatecentre.be</a:t>
            </a:r>
            <a:endParaRPr lang="en-US" sz="3300" spc="-1" dirty="0">
              <a:solidFill>
                <a:srgbClr val="000000"/>
              </a:solidFill>
              <a:latin typeface="Calibri"/>
            </a:endParaRPr>
          </a:p>
        </p:txBody>
      </p:sp>
      <p:pic>
        <p:nvPicPr>
          <p:cNvPr id="3" name="Picture 2">
            <a:extLst>
              <a:ext uri="{FF2B5EF4-FFF2-40B4-BE49-F238E27FC236}">
                <a16:creationId xmlns:a16="http://schemas.microsoft.com/office/drawing/2014/main" id="{25B7743D-99D6-3902-6DE9-5707FFEE85B2}"/>
              </a:ext>
            </a:extLst>
          </p:cNvPr>
          <p:cNvPicPr>
            <a:picLocks noChangeAspect="1"/>
          </p:cNvPicPr>
          <p:nvPr/>
        </p:nvPicPr>
        <p:blipFill rotWithShape="1">
          <a:blip r:embed="rId3"/>
          <a:srcRect l="43785" t="10438" r="27788" b="2061"/>
          <a:stretch/>
        </p:blipFill>
        <p:spPr>
          <a:xfrm>
            <a:off x="4581903" y="2516073"/>
            <a:ext cx="2283199" cy="3432009"/>
          </a:xfrm>
          <a:prstGeom prst="rect">
            <a:avLst/>
          </a:prstGeom>
        </p:spPr>
      </p:pic>
      <p:pic>
        <p:nvPicPr>
          <p:cNvPr id="4" name="Picture 3">
            <a:extLst>
              <a:ext uri="{FF2B5EF4-FFF2-40B4-BE49-F238E27FC236}">
                <a16:creationId xmlns:a16="http://schemas.microsoft.com/office/drawing/2014/main" id="{6CF5026D-08D1-211C-F655-770DBD299756}"/>
              </a:ext>
            </a:extLst>
          </p:cNvPr>
          <p:cNvPicPr>
            <a:picLocks noChangeAspect="1"/>
          </p:cNvPicPr>
          <p:nvPr/>
        </p:nvPicPr>
        <p:blipFill rotWithShape="1">
          <a:blip r:embed="rId4"/>
          <a:srcRect l="16883" r="53524" b="12245"/>
          <a:stretch/>
        </p:blipFill>
        <p:spPr>
          <a:xfrm>
            <a:off x="-106016" y="2501101"/>
            <a:ext cx="2321465" cy="3441952"/>
          </a:xfrm>
          <a:prstGeom prst="rect">
            <a:avLst/>
          </a:prstGeom>
        </p:spPr>
      </p:pic>
      <p:pic>
        <p:nvPicPr>
          <p:cNvPr id="5" name="Picture 4">
            <a:extLst>
              <a:ext uri="{FF2B5EF4-FFF2-40B4-BE49-F238E27FC236}">
                <a16:creationId xmlns:a16="http://schemas.microsoft.com/office/drawing/2014/main" id="{7093007A-A6AC-72F3-EAF5-C5CF86CBB975}"/>
              </a:ext>
            </a:extLst>
          </p:cNvPr>
          <p:cNvPicPr>
            <a:picLocks noChangeAspect="1"/>
          </p:cNvPicPr>
          <p:nvPr/>
        </p:nvPicPr>
        <p:blipFill rotWithShape="1">
          <a:blip r:embed="rId5">
            <a:extLst>
              <a:ext uri="{28A0092B-C50C-407E-A947-70E740481C1C}">
                <a14:useLocalDpi xmlns:a14="http://schemas.microsoft.com/office/drawing/2010/main" val="0"/>
              </a:ext>
            </a:extLst>
          </a:blip>
          <a:srcRect l="26310" t="1" r="35429" b="12716"/>
          <a:stretch/>
        </p:blipFill>
        <p:spPr>
          <a:xfrm>
            <a:off x="6863683" y="2501101"/>
            <a:ext cx="2367873" cy="3421046"/>
          </a:xfrm>
          <a:prstGeom prst="rect">
            <a:avLst/>
          </a:prstGeom>
        </p:spPr>
      </p:pic>
      <p:pic>
        <p:nvPicPr>
          <p:cNvPr id="6" name="Picture 5">
            <a:extLst>
              <a:ext uri="{FF2B5EF4-FFF2-40B4-BE49-F238E27FC236}">
                <a16:creationId xmlns:a16="http://schemas.microsoft.com/office/drawing/2014/main" id="{A2780447-9853-47F8-EAA7-7D2E40BFDC1D}"/>
              </a:ext>
            </a:extLst>
          </p:cNvPr>
          <p:cNvPicPr>
            <a:picLocks noChangeAspect="1"/>
          </p:cNvPicPr>
          <p:nvPr/>
        </p:nvPicPr>
        <p:blipFill rotWithShape="1">
          <a:blip r:embed="rId6">
            <a:extLst>
              <a:ext uri="{28A0092B-C50C-407E-A947-70E740481C1C}">
                <a14:useLocalDpi xmlns:a14="http://schemas.microsoft.com/office/drawing/2010/main" val="0"/>
              </a:ext>
            </a:extLst>
          </a:blip>
          <a:srcRect l="13006" r="41157"/>
          <a:stretch/>
        </p:blipFill>
        <p:spPr>
          <a:xfrm>
            <a:off x="2215449" y="2502571"/>
            <a:ext cx="2366454" cy="3440482"/>
          </a:xfrm>
          <a:prstGeom prst="rect">
            <a:avLst/>
          </a:prstGeom>
        </p:spPr>
      </p:pic>
      <p:sp>
        <p:nvSpPr>
          <p:cNvPr id="7" name="PlaceHolder 1">
            <a:extLst>
              <a:ext uri="{FF2B5EF4-FFF2-40B4-BE49-F238E27FC236}">
                <a16:creationId xmlns:a16="http://schemas.microsoft.com/office/drawing/2014/main" id="{39953F47-DA72-D015-3FE8-6A6EEC0082ED}"/>
              </a:ext>
            </a:extLst>
          </p:cNvPr>
          <p:cNvSpPr txBox="1">
            <a:spLocks/>
          </p:cNvSpPr>
          <p:nvPr/>
        </p:nvSpPr>
        <p:spPr>
          <a:xfrm>
            <a:off x="-626990" y="0"/>
            <a:ext cx="10134593" cy="993870"/>
          </a:xfrm>
          <a:prstGeom prst="rect">
            <a:avLst/>
          </a:prstGeom>
          <a:noFill/>
          <a:ln w="0">
            <a:noFill/>
          </a:ln>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b="1" spc="-1" dirty="0">
                <a:solidFill>
                  <a:srgbClr val="000000"/>
                </a:solidFill>
                <a:latin typeface="Calibri Light"/>
              </a:rPr>
              <a:t>Our mission</a:t>
            </a:r>
            <a:endParaRPr lang="en-US" sz="4000" b="1" spc="-1" dirty="0">
              <a:solidFill>
                <a:srgbClr val="000000"/>
              </a:solidFill>
              <a:latin typeface="Calibri"/>
            </a:endParaRPr>
          </a:p>
        </p:txBody>
      </p:sp>
      <p:sp>
        <p:nvSpPr>
          <p:cNvPr id="8" name="PlaceHolder 2">
            <a:extLst>
              <a:ext uri="{FF2B5EF4-FFF2-40B4-BE49-F238E27FC236}">
                <a16:creationId xmlns:a16="http://schemas.microsoft.com/office/drawing/2014/main" id="{B5FA2F98-6AE1-1FF0-C6C3-450404E8D6FD}"/>
              </a:ext>
            </a:extLst>
          </p:cNvPr>
          <p:cNvSpPr txBox="1">
            <a:spLocks/>
          </p:cNvSpPr>
          <p:nvPr/>
        </p:nvSpPr>
        <p:spPr>
          <a:xfrm>
            <a:off x="0" y="1007372"/>
            <a:ext cx="9143999" cy="2518560"/>
          </a:xfrm>
          <a:prstGeom prst="rect">
            <a:avLst/>
          </a:prstGeom>
          <a:noFill/>
          <a:ln w="0">
            <a:noFill/>
          </a:ln>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Bef>
                <a:spcPts val="751"/>
              </a:spcBef>
              <a:buFont typeface="Arial"/>
              <a:buNone/>
              <a:tabLst>
                <a:tab pos="0" algn="l"/>
              </a:tabLst>
            </a:pPr>
            <a:r>
              <a:rPr lang="en-US" spc="-1" dirty="0">
                <a:solidFill>
                  <a:srgbClr val="000000"/>
                </a:solidFill>
                <a:latin typeface="Calibri"/>
              </a:rPr>
              <a:t>To maximize the impact of climate science on </a:t>
            </a:r>
          </a:p>
          <a:p>
            <a:pPr algn="ctr">
              <a:lnSpc>
                <a:spcPct val="90000"/>
              </a:lnSpc>
              <a:spcBef>
                <a:spcPts val="751"/>
              </a:spcBef>
              <a:buFont typeface="Arial"/>
              <a:buNone/>
              <a:tabLst>
                <a:tab pos="0" algn="l"/>
              </a:tabLst>
            </a:pPr>
            <a:r>
              <a:rPr lang="en-US" spc="-1" dirty="0">
                <a:solidFill>
                  <a:srgbClr val="000000"/>
                </a:solidFill>
                <a:latin typeface="Calibri"/>
              </a:rPr>
              <a:t>climate mitigation and adaptation in Belgium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87592-70DE-2415-AE21-6B98FEC4EB91}"/>
              </a:ext>
            </a:extLst>
          </p:cNvPr>
          <p:cNvPicPr>
            <a:picLocks noChangeAspect="1"/>
          </p:cNvPicPr>
          <p:nvPr/>
        </p:nvPicPr>
        <p:blipFill>
          <a:blip r:embed="rId2"/>
          <a:stretch>
            <a:fillRect/>
          </a:stretch>
        </p:blipFill>
        <p:spPr>
          <a:xfrm>
            <a:off x="1250950" y="342900"/>
            <a:ext cx="6642100" cy="6172200"/>
          </a:xfrm>
          <a:prstGeom prst="rect">
            <a:avLst/>
          </a:prstGeom>
        </p:spPr>
      </p:pic>
    </p:spTree>
    <p:extLst>
      <p:ext uri="{BB962C8B-B14F-4D97-AF65-F5344CB8AC3E}">
        <p14:creationId xmlns:p14="http://schemas.microsoft.com/office/powerpoint/2010/main" val="190893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D130-C119-4FF3-FF42-55EFABBB7DC8}"/>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12AC6ACD-EEFC-737A-21EE-97469C22A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74" y="723275"/>
            <a:ext cx="5811078" cy="62261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90C4544-47EA-12D6-9FA5-9AFD9AB32BC8}"/>
              </a:ext>
            </a:extLst>
          </p:cNvPr>
          <p:cNvSpPr txBox="1">
            <a:spLocks noChangeArrowheads="1"/>
          </p:cNvSpPr>
          <p:nvPr/>
        </p:nvSpPr>
        <p:spPr bwMode="auto">
          <a:xfrm>
            <a:off x="395287" y="-601537"/>
            <a:ext cx="8353425" cy="25188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TextBox 5">
            <a:extLst>
              <a:ext uri="{FF2B5EF4-FFF2-40B4-BE49-F238E27FC236}">
                <a16:creationId xmlns:a16="http://schemas.microsoft.com/office/drawing/2014/main" id="{C0687AD6-9F6F-96C0-9538-1A18FD4AE265}"/>
              </a:ext>
            </a:extLst>
          </p:cNvPr>
          <p:cNvSpPr txBox="1"/>
          <p:nvPr/>
        </p:nvSpPr>
        <p:spPr>
          <a:xfrm>
            <a:off x="-1" y="0"/>
            <a:ext cx="9144000" cy="1446550"/>
          </a:xfrm>
          <a:prstGeom prst="rect">
            <a:avLst/>
          </a:prstGeom>
          <a:solidFill>
            <a:schemeClr val="bg1">
              <a:lumMod val="85000"/>
            </a:schemeClr>
          </a:solidFill>
        </p:spPr>
        <p:txBody>
          <a:bodyPr wrap="square" rtlCol="0">
            <a:spAutoFit/>
          </a:bodyPr>
          <a:lstStyle/>
          <a:p>
            <a:pPr algn="ctr"/>
            <a:r>
              <a:rPr lang="en-US" sz="4400" dirty="0"/>
              <a:t>Summer 2024: </a:t>
            </a:r>
            <a:r>
              <a:rPr lang="en-US" sz="4400" dirty="0">
                <a:solidFill>
                  <a:srgbClr val="FF0000"/>
                </a:solidFill>
              </a:rPr>
              <a:t>hottest </a:t>
            </a:r>
            <a:r>
              <a:rPr lang="en-US" sz="4400" dirty="0"/>
              <a:t>on record globally and in Europe</a:t>
            </a:r>
          </a:p>
        </p:txBody>
      </p:sp>
    </p:spTree>
    <p:extLst>
      <p:ext uri="{BB962C8B-B14F-4D97-AF65-F5344CB8AC3E}">
        <p14:creationId xmlns:p14="http://schemas.microsoft.com/office/powerpoint/2010/main" val="275035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alphaModFix/>
          </a:blip>
          <a:srcRect l="4165" r="6834" b="-2"/>
          <a:stretch/>
        </p:blipFill>
        <p:spPr>
          <a:xfrm>
            <a:off x="20" y="1"/>
            <a:ext cx="9143980" cy="6857999"/>
          </a:xfrm>
          <a:prstGeom prst="rect">
            <a:avLst/>
          </a:prstGeom>
        </p:spPr>
      </p:pic>
    </p:spTree>
    <p:extLst>
      <p:ext uri="{BB962C8B-B14F-4D97-AF65-F5344CB8AC3E}">
        <p14:creationId xmlns:p14="http://schemas.microsoft.com/office/powerpoint/2010/main" val="299435829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1BF3F-969E-044E-877D-F6EDC290F7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1E00D4DB-FF2A-A741-8345-EEAD720F6153}"/>
              </a:ext>
            </a:extLst>
          </p:cNvPr>
          <p:cNvSpPr txBox="1"/>
          <p:nvPr/>
        </p:nvSpPr>
        <p:spPr>
          <a:xfrm>
            <a:off x="0" y="6533171"/>
            <a:ext cx="1644361"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Photo: T De Mil</a:t>
            </a:r>
          </a:p>
        </p:txBody>
      </p:sp>
      <p:sp>
        <p:nvSpPr>
          <p:cNvPr id="5" name="TextBox 4">
            <a:extLst>
              <a:ext uri="{FF2B5EF4-FFF2-40B4-BE49-F238E27FC236}">
                <a16:creationId xmlns:a16="http://schemas.microsoft.com/office/drawing/2014/main" id="{44E030CC-3A64-C65C-1074-634AE1FDF30F}"/>
              </a:ext>
            </a:extLst>
          </p:cNvPr>
          <p:cNvSpPr txBox="1"/>
          <p:nvPr/>
        </p:nvSpPr>
        <p:spPr>
          <a:xfrm>
            <a:off x="-119880" y="1286114"/>
            <a:ext cx="4599878" cy="1846659"/>
          </a:xfrm>
          <a:prstGeom prst="rect">
            <a:avLst/>
          </a:prstGeom>
          <a:noFill/>
        </p:spPr>
        <p:txBody>
          <a:bodyPr wrap="square">
            <a:spAutoFit/>
          </a:bodyPr>
          <a:lstStyle/>
          <a:p>
            <a:pPr algn="ctr"/>
            <a:r>
              <a:rPr lang="en-US" sz="3200" dirty="0">
                <a:solidFill>
                  <a:schemeClr val="bg1"/>
                </a:solidFill>
              </a:rPr>
              <a:t>Oldest living tree </a:t>
            </a:r>
          </a:p>
          <a:p>
            <a:pPr algn="ctr"/>
            <a:r>
              <a:rPr lang="en-US" sz="3200" dirty="0">
                <a:solidFill>
                  <a:schemeClr val="bg1"/>
                </a:solidFill>
              </a:rPr>
              <a:t>bristlecone pine</a:t>
            </a:r>
          </a:p>
          <a:p>
            <a:pPr algn="ctr"/>
            <a:r>
              <a:rPr lang="en-US" sz="3200" dirty="0">
                <a:solidFill>
                  <a:schemeClr val="bg1"/>
                </a:solidFill>
              </a:rPr>
              <a:t>5062 years old (in 2012)</a:t>
            </a:r>
          </a:p>
          <a:p>
            <a:endParaRPr lang="en-US" sz="1800" dirty="0">
              <a:solidFill>
                <a:schemeClr val="bg1"/>
              </a:solidFill>
            </a:endParaRPr>
          </a:p>
        </p:txBody>
      </p:sp>
    </p:spTree>
    <p:extLst>
      <p:ext uri="{BB962C8B-B14F-4D97-AF65-F5344CB8AC3E}">
        <p14:creationId xmlns:p14="http://schemas.microsoft.com/office/powerpoint/2010/main" val="258998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1_increment borer_Derek Sch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6581001"/>
            <a:ext cx="1227826" cy="276999"/>
          </a:xfrm>
          <a:prstGeom prst="rect">
            <a:avLst/>
          </a:prstGeom>
          <a:solidFill>
            <a:schemeClr val="bg1"/>
          </a:solidFill>
        </p:spPr>
        <p:txBody>
          <a:bodyPr wrap="square" rtlCol="0">
            <a:spAutoFit/>
          </a:bodyPr>
          <a:lstStyle/>
          <a:p>
            <a:r>
              <a:rPr lang="en-US" sz="1200" dirty="0">
                <a:latin typeface="Gill Sans MT" panose="020B0502020104020203" pitchFamily="34" charset="0"/>
              </a:rPr>
              <a:t>Photo: D </a:t>
            </a:r>
            <a:r>
              <a:rPr lang="en-US" sz="1200" dirty="0" err="1">
                <a:latin typeface="Gill Sans MT" panose="020B0502020104020203" pitchFamily="34" charset="0"/>
              </a:rPr>
              <a:t>Schook</a:t>
            </a:r>
            <a:endParaRPr lang="en-US" sz="1200" dirty="0">
              <a:latin typeface="Gill Sans MT" panose="020B0502020104020203" pitchFamily="34" charset="0"/>
            </a:endParaRPr>
          </a:p>
        </p:txBody>
      </p:sp>
    </p:spTree>
    <p:extLst>
      <p:ext uri="{BB962C8B-B14F-4D97-AF65-F5344CB8AC3E}">
        <p14:creationId xmlns:p14="http://schemas.microsoft.com/office/powerpoint/2010/main" val="2595508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17019</TotalTime>
  <Words>558</Words>
  <Application>Microsoft Macintosh PowerPoint</Application>
  <PresentationFormat>On-screen Show (4:3)</PresentationFormat>
  <Paragraphs>97</Paragraphs>
  <Slides>47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Calibri Light</vt:lpstr>
      <vt:lpstr>Gill Sans MT</vt:lpstr>
      <vt:lpstr>Owners</vt:lpstr>
      <vt:lpstr>Times New Roman</vt:lpstr>
      <vt:lpstr>Wingdings</vt:lpstr>
      <vt:lpstr>Office Theme</vt:lpstr>
      <vt:lpstr>On trees and people:  from climate science to climate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Multi-century April 1 SWE</vt:lpstr>
      <vt:lpstr>Multi-century April 1 SWE : Reconstruction</vt:lpstr>
      <vt:lpstr>PowerPoint Presentation</vt:lpstr>
      <vt:lpstr> How can we optimize  our tree-ring research  to address the most pressing  climate change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Laboratory of Tree-Ring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Trouet</dc:creator>
  <cp:lastModifiedBy>Valerie Trouet | Belgian Climate Centre</cp:lastModifiedBy>
  <cp:revision>548</cp:revision>
  <dcterms:created xsi:type="dcterms:W3CDTF">2016-10-31T00:56:56Z</dcterms:created>
  <dcterms:modified xsi:type="dcterms:W3CDTF">2024-11-04T10:40:57Z</dcterms:modified>
</cp:coreProperties>
</file>