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5"/>
  </p:notesMasterIdLst>
  <p:sldIdLst>
    <p:sldId id="318" r:id="rId6"/>
    <p:sldId id="2450" r:id="rId7"/>
    <p:sldId id="2522" r:id="rId8"/>
    <p:sldId id="2500" r:id="rId9"/>
    <p:sldId id="453" r:id="rId10"/>
    <p:sldId id="2147374194" r:id="rId11"/>
    <p:sldId id="2217" r:id="rId12"/>
    <p:sldId id="2415" r:id="rId13"/>
    <p:sldId id="2973" r:id="rId14"/>
    <p:sldId id="2541" r:id="rId15"/>
    <p:sldId id="2147374191" r:id="rId16"/>
    <p:sldId id="2581" r:id="rId17"/>
    <p:sldId id="2147374195" r:id="rId18"/>
    <p:sldId id="2147374193" r:id="rId19"/>
    <p:sldId id="2542" r:id="rId20"/>
    <p:sldId id="2929" r:id="rId21"/>
    <p:sldId id="2442" r:id="rId22"/>
    <p:sldId id="2147374206" r:id="rId23"/>
    <p:sldId id="324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0289E-AFEB-49A4-A701-FB9C0A2C5035}" v="31" dt="2024-11-05T09:56:01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CDCE64-A49D-4288-9ECE-C14F75D5FB41}" type="doc">
      <dgm:prSet loTypeId="urn:microsoft.com/office/officeart/2005/8/layout/radial6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E4F11D29-54B3-4F32-988A-BB708A1837B9}">
      <dgm:prSet phldrT="[Text]" custT="1"/>
      <dgm:spPr>
        <a:xfrm>
          <a:off x="4861646" y="1691616"/>
          <a:ext cx="2562239" cy="2658703"/>
        </a:xfrm>
        <a:prstGeom prst="ellips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Institutional design</a:t>
          </a:r>
          <a:endParaRPr lang="nl-NL" sz="20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781ABB50-7CF5-49CC-85FC-9B75355B69DB}" type="parTrans" cxnId="{7BD57D17-E405-49DA-945C-A283047371F9}">
      <dgm:prSet/>
      <dgm:spPr/>
      <dgm:t>
        <a:bodyPr/>
        <a:lstStyle/>
        <a:p>
          <a:endParaRPr lang="nl-NL" sz="2800"/>
        </a:p>
      </dgm:t>
    </dgm:pt>
    <dgm:pt modelId="{F0AB6B2A-310C-464C-9591-E0165DEDA2B3}" type="sibTrans" cxnId="{7BD57D17-E405-49DA-945C-A283047371F9}">
      <dgm:prSet/>
      <dgm:spPr/>
      <dgm:t>
        <a:bodyPr/>
        <a:lstStyle/>
        <a:p>
          <a:endParaRPr lang="nl-NL" sz="2800"/>
        </a:p>
      </dgm:t>
    </dgm:pt>
    <dgm:pt modelId="{57BDA2D9-E89C-41FF-B5E8-3BBB79879D92}">
      <dgm:prSet phldrT="[Text]" custT="1"/>
      <dgm:spPr>
        <a:xfrm>
          <a:off x="5207037" y="-308410"/>
          <a:ext cx="1871457" cy="1924960"/>
        </a:xfrm>
        <a:prstGeom prst="ellipse">
          <a:avLst/>
        </a:prstGeom>
        <a:solidFill>
          <a:srgbClr val="E97132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200" dirty="0" err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Organisational</a:t>
          </a:r>
          <a:r>
            <a:rPr lang="en-US" sz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 values</a:t>
          </a:r>
          <a:endParaRPr lang="nl-NL" sz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9167A9D6-3CC2-4A24-A693-C423B6A5C0B9}" type="parTrans" cxnId="{1355FD69-0FC2-401E-ADAC-C343C88BA9E7}">
      <dgm:prSet/>
      <dgm:spPr/>
      <dgm:t>
        <a:bodyPr/>
        <a:lstStyle/>
        <a:p>
          <a:endParaRPr lang="nl-NL" sz="2800"/>
        </a:p>
      </dgm:t>
    </dgm:pt>
    <dgm:pt modelId="{DC8A8D99-0721-409A-8DCE-3B8A2BE2C695}" type="sibTrans" cxnId="{1355FD69-0FC2-401E-ADAC-C343C88BA9E7}">
      <dgm:prSet/>
      <dgm:spPr>
        <a:xfrm>
          <a:off x="3728693" y="606895"/>
          <a:ext cx="4828145" cy="4828145"/>
        </a:xfrm>
        <a:prstGeom prst="blockArc">
          <a:avLst>
            <a:gd name="adj1" fmla="val 16200000"/>
            <a:gd name="adj2" fmla="val 19285714"/>
            <a:gd name="adj3" fmla="val 3908"/>
          </a:avLst>
        </a:prstGeom>
        <a:solidFill>
          <a:srgbClr val="E97132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2800"/>
        </a:p>
      </dgm:t>
    </dgm:pt>
    <dgm:pt modelId="{899B87C2-F992-4F67-94E8-A5C0C20DE09B}">
      <dgm:prSet phldrT="[Text]" custT="1"/>
      <dgm:spPr>
        <a:xfrm>
          <a:off x="7055509" y="565637"/>
          <a:ext cx="1875545" cy="1959187"/>
        </a:xfrm>
        <a:prstGeom prst="ellipse">
          <a:avLst/>
        </a:prstGeom>
        <a:solidFill>
          <a:srgbClr val="E97132">
            <a:hueOff val="1073936"/>
            <a:satOff val="-3082"/>
            <a:lumOff val="-493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200" dirty="0" err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Organisational</a:t>
          </a:r>
          <a:r>
            <a:rPr lang="en-US" sz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 structures</a:t>
          </a:r>
          <a:endParaRPr lang="nl-NL" sz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97FB7CBF-3950-4A89-BFD1-B3B831CADDFB}" type="parTrans" cxnId="{AD2EA580-41D6-4D33-AF64-F69A0CC964D7}">
      <dgm:prSet/>
      <dgm:spPr/>
      <dgm:t>
        <a:bodyPr/>
        <a:lstStyle/>
        <a:p>
          <a:endParaRPr lang="nl-NL" sz="2800"/>
        </a:p>
      </dgm:t>
    </dgm:pt>
    <dgm:pt modelId="{A123AF86-32C9-4129-AA0F-C235B5250A2B}" type="sibTrans" cxnId="{AD2EA580-41D6-4D33-AF64-F69A0CC964D7}">
      <dgm:prSet/>
      <dgm:spPr>
        <a:xfrm>
          <a:off x="3728693" y="606895"/>
          <a:ext cx="4828145" cy="4828145"/>
        </a:xfrm>
        <a:prstGeom prst="blockArc">
          <a:avLst>
            <a:gd name="adj1" fmla="val 19285714"/>
            <a:gd name="adj2" fmla="val 771429"/>
            <a:gd name="adj3" fmla="val 3908"/>
          </a:avLst>
        </a:prstGeom>
        <a:solidFill>
          <a:srgbClr val="E97132">
            <a:hueOff val="1073936"/>
            <a:satOff val="-3082"/>
            <a:lumOff val="-493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3600"/>
        </a:p>
      </dgm:t>
    </dgm:pt>
    <dgm:pt modelId="{231B6BAA-00BB-4F25-93FB-54753FDA7041}">
      <dgm:prSet phldrT="[Text]" custT="1"/>
      <dgm:spPr>
        <a:xfrm>
          <a:off x="7508001" y="2589752"/>
          <a:ext cx="1884639" cy="1915800"/>
        </a:xfrm>
        <a:prstGeom prst="ellipse">
          <a:avLst/>
        </a:prstGeom>
        <a:solidFill>
          <a:srgbClr val="E97132">
            <a:hueOff val="2147871"/>
            <a:satOff val="-6164"/>
            <a:lumOff val="-987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Inter-organizational collaboration</a:t>
          </a:r>
          <a:endParaRPr lang="nl-NL" sz="14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C7F11E3B-D65C-4428-A055-D1FB0E5235C3}" type="parTrans" cxnId="{7BFCBC4B-FDC8-4A15-8123-2690A2CE7601}">
      <dgm:prSet/>
      <dgm:spPr/>
      <dgm:t>
        <a:bodyPr/>
        <a:lstStyle/>
        <a:p>
          <a:endParaRPr lang="nl-NL" sz="2800"/>
        </a:p>
      </dgm:t>
    </dgm:pt>
    <dgm:pt modelId="{31B4F9E7-3D15-4887-A625-F709C1CDC9DC}" type="sibTrans" cxnId="{7BFCBC4B-FDC8-4A15-8123-2690A2CE7601}">
      <dgm:prSet/>
      <dgm:spPr>
        <a:xfrm>
          <a:off x="3728693" y="606895"/>
          <a:ext cx="4828145" cy="4828145"/>
        </a:xfrm>
        <a:prstGeom prst="blockArc">
          <a:avLst>
            <a:gd name="adj1" fmla="val 771429"/>
            <a:gd name="adj2" fmla="val 3857143"/>
            <a:gd name="adj3" fmla="val 3908"/>
          </a:avLst>
        </a:prstGeom>
        <a:solidFill>
          <a:srgbClr val="E97132">
            <a:hueOff val="2147871"/>
            <a:satOff val="-6164"/>
            <a:lumOff val="-987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2800"/>
        </a:p>
      </dgm:t>
    </dgm:pt>
    <dgm:pt modelId="{906C5C1E-891E-4661-992E-840BAD52EEFE}">
      <dgm:prSet phldrT="[Text]" custT="1"/>
      <dgm:spPr>
        <a:xfrm>
          <a:off x="6222864" y="4186691"/>
          <a:ext cx="1893720" cy="1933556"/>
        </a:xfrm>
        <a:prstGeom prst="ellipse">
          <a:avLst/>
        </a:prstGeom>
        <a:solidFill>
          <a:srgbClr val="E97132">
            <a:hueOff val="3221807"/>
            <a:satOff val="-9246"/>
            <a:lumOff val="-1480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Leadership </a:t>
          </a:r>
          <a:endParaRPr lang="nl-NL" sz="20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FA134D24-E191-4611-814E-1CD323D5F8C9}" type="parTrans" cxnId="{2E0DC8C9-7EB9-4596-9535-9E5E2CDE339F}">
      <dgm:prSet/>
      <dgm:spPr/>
      <dgm:t>
        <a:bodyPr/>
        <a:lstStyle/>
        <a:p>
          <a:endParaRPr lang="nl-NL" sz="2800"/>
        </a:p>
      </dgm:t>
    </dgm:pt>
    <dgm:pt modelId="{498C0001-A0C7-4028-9440-E2B20DFC6688}" type="sibTrans" cxnId="{2E0DC8C9-7EB9-4596-9535-9E5E2CDE339F}">
      <dgm:prSet/>
      <dgm:spPr>
        <a:xfrm>
          <a:off x="3728693" y="606895"/>
          <a:ext cx="4828145" cy="4828145"/>
        </a:xfrm>
        <a:prstGeom prst="blockArc">
          <a:avLst>
            <a:gd name="adj1" fmla="val 3857143"/>
            <a:gd name="adj2" fmla="val 6942857"/>
            <a:gd name="adj3" fmla="val 3908"/>
          </a:avLst>
        </a:prstGeom>
        <a:solidFill>
          <a:srgbClr val="E97132">
            <a:hueOff val="3221807"/>
            <a:satOff val="-9246"/>
            <a:lumOff val="-1480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2800"/>
        </a:p>
      </dgm:t>
    </dgm:pt>
    <dgm:pt modelId="{7539068B-2B6F-4F4A-A2D6-E7104885457B}">
      <dgm:prSet phldrT="[Text]" custT="1"/>
      <dgm:spPr>
        <a:xfrm>
          <a:off x="4167112" y="4206511"/>
          <a:ext cx="1897389" cy="1893917"/>
        </a:xfrm>
        <a:prstGeom prst="ellipse">
          <a:avLst/>
        </a:prstGeom>
        <a:solidFill>
          <a:srgbClr val="E97132">
            <a:hueOff val="4295743"/>
            <a:satOff val="-12329"/>
            <a:lumOff val="-1973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Training </a:t>
          </a:r>
          <a:endParaRPr lang="nl-NL" sz="24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6BFD9CE3-B7D3-45D6-9617-5499339D2D29}" type="parTrans" cxnId="{258E9C66-F249-43FD-98C2-DD18C5F6BF15}">
      <dgm:prSet/>
      <dgm:spPr/>
      <dgm:t>
        <a:bodyPr/>
        <a:lstStyle/>
        <a:p>
          <a:endParaRPr lang="nl-NL" sz="2800"/>
        </a:p>
      </dgm:t>
    </dgm:pt>
    <dgm:pt modelId="{40873D38-A7C5-46A6-8DE0-A9105EE107F5}" type="sibTrans" cxnId="{258E9C66-F249-43FD-98C2-DD18C5F6BF15}">
      <dgm:prSet/>
      <dgm:spPr>
        <a:xfrm>
          <a:off x="3728693" y="606895"/>
          <a:ext cx="4828145" cy="4828145"/>
        </a:xfrm>
        <a:prstGeom prst="blockArc">
          <a:avLst>
            <a:gd name="adj1" fmla="val 6942857"/>
            <a:gd name="adj2" fmla="val 10028571"/>
            <a:gd name="adj3" fmla="val 3908"/>
          </a:avLst>
        </a:prstGeom>
        <a:solidFill>
          <a:srgbClr val="E97132">
            <a:hueOff val="4295743"/>
            <a:satOff val="-12329"/>
            <a:lumOff val="-1973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2800"/>
        </a:p>
      </dgm:t>
    </dgm:pt>
    <dgm:pt modelId="{BCBE04EF-35D6-46D6-9EC3-E663687BC7C8}">
      <dgm:prSet phldrT="[Text]" custT="1"/>
      <dgm:spPr>
        <a:xfrm>
          <a:off x="2895249" y="2631068"/>
          <a:ext cx="1879922" cy="1833167"/>
        </a:xfrm>
        <a:prstGeom prst="ellipse">
          <a:avLst/>
        </a:prstGeom>
        <a:solidFill>
          <a:srgbClr val="E97132">
            <a:hueOff val="5369678"/>
            <a:satOff val="-15411"/>
            <a:lumOff val="-2467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Teaching and curriculum</a:t>
          </a:r>
          <a:endParaRPr lang="nl-NL" sz="18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9DF929EC-EB33-4343-8094-A5344141DA08}" type="parTrans" cxnId="{11EB7894-E59B-4C13-9228-D03C318A1049}">
      <dgm:prSet/>
      <dgm:spPr/>
      <dgm:t>
        <a:bodyPr/>
        <a:lstStyle/>
        <a:p>
          <a:endParaRPr lang="nl-NL" sz="2800"/>
        </a:p>
      </dgm:t>
    </dgm:pt>
    <dgm:pt modelId="{528C0459-1D65-4D8C-896B-089AFCE45CEB}" type="sibTrans" cxnId="{11EB7894-E59B-4C13-9228-D03C318A1049}">
      <dgm:prSet/>
      <dgm:spPr>
        <a:xfrm>
          <a:off x="3728693" y="606895"/>
          <a:ext cx="4828145" cy="4828145"/>
        </a:xfrm>
        <a:prstGeom prst="blockArc">
          <a:avLst>
            <a:gd name="adj1" fmla="val 10028571"/>
            <a:gd name="adj2" fmla="val 13114286"/>
            <a:gd name="adj3" fmla="val 3908"/>
          </a:avLst>
        </a:prstGeom>
        <a:solidFill>
          <a:srgbClr val="E97132">
            <a:hueOff val="5369678"/>
            <a:satOff val="-15411"/>
            <a:lumOff val="-2467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2800"/>
        </a:p>
      </dgm:t>
    </dgm:pt>
    <dgm:pt modelId="{55F79FDD-42D5-410B-89E7-82125F3B7BC7}">
      <dgm:prSet phldrT="[Text]" custT="1"/>
      <dgm:spPr>
        <a:xfrm>
          <a:off x="3276502" y="579107"/>
          <a:ext cx="2031495" cy="1932246"/>
        </a:xfrm>
        <a:prstGeom prst="ellipse">
          <a:avLst/>
        </a:prstGeom>
        <a:solidFill>
          <a:srgbClr val="E97132">
            <a:hueOff val="6443614"/>
            <a:satOff val="-18493"/>
            <a:lumOff val="-2960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Funding </a:t>
          </a:r>
          <a:endParaRPr lang="nl-NL" sz="24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gm:t>
    </dgm:pt>
    <dgm:pt modelId="{EC17645A-2371-4F8B-A8F3-BBA735883A57}" type="parTrans" cxnId="{F0F071DC-664A-4A64-822D-ACECDF8A23FE}">
      <dgm:prSet/>
      <dgm:spPr/>
      <dgm:t>
        <a:bodyPr/>
        <a:lstStyle/>
        <a:p>
          <a:endParaRPr lang="nl-NL" sz="2800"/>
        </a:p>
      </dgm:t>
    </dgm:pt>
    <dgm:pt modelId="{8D68302A-E938-4921-A69F-D127F4EA4A01}" type="sibTrans" cxnId="{F0F071DC-664A-4A64-822D-ACECDF8A23FE}">
      <dgm:prSet/>
      <dgm:spPr>
        <a:xfrm>
          <a:off x="3728693" y="606895"/>
          <a:ext cx="4828145" cy="4828145"/>
        </a:xfrm>
        <a:prstGeom prst="blockArc">
          <a:avLst>
            <a:gd name="adj1" fmla="val 13114286"/>
            <a:gd name="adj2" fmla="val 16200000"/>
            <a:gd name="adj3" fmla="val 3908"/>
          </a:avLst>
        </a:prstGeom>
        <a:solidFill>
          <a:srgbClr val="E97132">
            <a:hueOff val="6443614"/>
            <a:satOff val="-18493"/>
            <a:lumOff val="-2960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nl-NL" sz="2800"/>
        </a:p>
      </dgm:t>
    </dgm:pt>
    <dgm:pt modelId="{406CC117-69D5-455F-803D-2069089CE31B}" type="pres">
      <dgm:prSet presAssocID="{96CDCE64-A49D-4288-9ECE-C14F75D5FB4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741A2C-80E5-4A9B-B10D-89E0D9961A85}" type="pres">
      <dgm:prSet presAssocID="{E4F11D29-54B3-4F32-988A-BB708A1837B9}" presName="centerShape" presStyleLbl="node0" presStyleIdx="0" presStyleCnt="1" custScaleX="136873" custScaleY="142026"/>
      <dgm:spPr/>
    </dgm:pt>
    <dgm:pt modelId="{D5E6A0D9-0B45-4D3F-A7B6-750DDDFAB584}" type="pres">
      <dgm:prSet presAssocID="{57BDA2D9-E89C-41FF-B5E8-3BBB79879D92}" presName="node" presStyleLbl="node1" presStyleIdx="0" presStyleCnt="7" custScaleX="142817" custScaleY="146900">
        <dgm:presLayoutVars>
          <dgm:bulletEnabled val="1"/>
        </dgm:presLayoutVars>
      </dgm:prSet>
      <dgm:spPr/>
    </dgm:pt>
    <dgm:pt modelId="{A3AB996C-A382-4991-B224-D15D79A56F6A}" type="pres">
      <dgm:prSet presAssocID="{57BDA2D9-E89C-41FF-B5E8-3BBB79879D92}" presName="dummy" presStyleCnt="0"/>
      <dgm:spPr/>
    </dgm:pt>
    <dgm:pt modelId="{F5C6CB8B-CB7D-41ED-80A8-A1F49830B450}" type="pres">
      <dgm:prSet presAssocID="{DC8A8D99-0721-409A-8DCE-3B8A2BE2C695}" presName="sibTrans" presStyleLbl="sibTrans2D1" presStyleIdx="0" presStyleCnt="7"/>
      <dgm:spPr/>
    </dgm:pt>
    <dgm:pt modelId="{6EA1B73A-D936-49A5-85B9-9AFFD88FA0BF}" type="pres">
      <dgm:prSet presAssocID="{899B87C2-F992-4F67-94E8-A5C0C20DE09B}" presName="node" presStyleLbl="node1" presStyleIdx="1" presStyleCnt="7" custScaleX="143129" custScaleY="149512">
        <dgm:presLayoutVars>
          <dgm:bulletEnabled val="1"/>
        </dgm:presLayoutVars>
      </dgm:prSet>
      <dgm:spPr/>
    </dgm:pt>
    <dgm:pt modelId="{D9C6AA26-1569-4263-A507-44FED93D2A3C}" type="pres">
      <dgm:prSet presAssocID="{899B87C2-F992-4F67-94E8-A5C0C20DE09B}" presName="dummy" presStyleCnt="0"/>
      <dgm:spPr/>
    </dgm:pt>
    <dgm:pt modelId="{2799F480-7898-4DA9-9E8E-BD09B4AD25DD}" type="pres">
      <dgm:prSet presAssocID="{A123AF86-32C9-4129-AA0F-C235B5250A2B}" presName="sibTrans" presStyleLbl="sibTrans2D1" presStyleIdx="1" presStyleCnt="7"/>
      <dgm:spPr/>
    </dgm:pt>
    <dgm:pt modelId="{8884B9DC-8437-456B-979E-71B67A207F1E}" type="pres">
      <dgm:prSet presAssocID="{231B6BAA-00BB-4F25-93FB-54753FDA7041}" presName="node" presStyleLbl="node1" presStyleIdx="2" presStyleCnt="7" custScaleX="143823" custScaleY="146201">
        <dgm:presLayoutVars>
          <dgm:bulletEnabled val="1"/>
        </dgm:presLayoutVars>
      </dgm:prSet>
      <dgm:spPr/>
    </dgm:pt>
    <dgm:pt modelId="{244334D2-91B7-494F-B435-D484E884056A}" type="pres">
      <dgm:prSet presAssocID="{231B6BAA-00BB-4F25-93FB-54753FDA7041}" presName="dummy" presStyleCnt="0"/>
      <dgm:spPr/>
    </dgm:pt>
    <dgm:pt modelId="{203D281A-27C7-4151-BC11-FA88E57DCF8D}" type="pres">
      <dgm:prSet presAssocID="{31B4F9E7-3D15-4887-A625-F709C1CDC9DC}" presName="sibTrans" presStyleLbl="sibTrans2D1" presStyleIdx="2" presStyleCnt="7"/>
      <dgm:spPr/>
    </dgm:pt>
    <dgm:pt modelId="{E0BEBCB6-F9E7-42A8-A179-2B94114DE6E7}" type="pres">
      <dgm:prSet presAssocID="{906C5C1E-891E-4661-992E-840BAD52EEFE}" presName="node" presStyleLbl="node1" presStyleIdx="3" presStyleCnt="7" custScaleX="144516" custScaleY="147556">
        <dgm:presLayoutVars>
          <dgm:bulletEnabled val="1"/>
        </dgm:presLayoutVars>
      </dgm:prSet>
      <dgm:spPr/>
    </dgm:pt>
    <dgm:pt modelId="{EBCA6EEB-52CA-4A7F-9F9D-F1481FB0D3A1}" type="pres">
      <dgm:prSet presAssocID="{906C5C1E-891E-4661-992E-840BAD52EEFE}" presName="dummy" presStyleCnt="0"/>
      <dgm:spPr/>
    </dgm:pt>
    <dgm:pt modelId="{612585BF-5FD0-471F-A2ED-C2A1AC324C4E}" type="pres">
      <dgm:prSet presAssocID="{498C0001-A0C7-4028-9440-E2B20DFC6688}" presName="sibTrans" presStyleLbl="sibTrans2D1" presStyleIdx="3" presStyleCnt="7"/>
      <dgm:spPr/>
    </dgm:pt>
    <dgm:pt modelId="{A8B15CDF-8DD4-4B2A-A32A-FB65B309164F}" type="pres">
      <dgm:prSet presAssocID="{7539068B-2B6F-4F4A-A2D6-E7104885457B}" presName="node" presStyleLbl="node1" presStyleIdx="4" presStyleCnt="7" custScaleX="144796" custScaleY="144531">
        <dgm:presLayoutVars>
          <dgm:bulletEnabled val="1"/>
        </dgm:presLayoutVars>
      </dgm:prSet>
      <dgm:spPr/>
    </dgm:pt>
    <dgm:pt modelId="{6017C5F9-AC9A-4B6D-8926-CAFA830A2C25}" type="pres">
      <dgm:prSet presAssocID="{7539068B-2B6F-4F4A-A2D6-E7104885457B}" presName="dummy" presStyleCnt="0"/>
      <dgm:spPr/>
    </dgm:pt>
    <dgm:pt modelId="{5664733B-1D2A-4573-8C20-735A3ED12303}" type="pres">
      <dgm:prSet presAssocID="{40873D38-A7C5-46A6-8DE0-A9105EE107F5}" presName="sibTrans" presStyleLbl="sibTrans2D1" presStyleIdx="4" presStyleCnt="7"/>
      <dgm:spPr/>
    </dgm:pt>
    <dgm:pt modelId="{D3A6BE37-E2C5-4540-A126-BC60BB127A22}" type="pres">
      <dgm:prSet presAssocID="{BCBE04EF-35D6-46D6-9EC3-E663687BC7C8}" presName="node" presStyleLbl="node1" presStyleIdx="5" presStyleCnt="7" custScaleX="143463" custScaleY="139895">
        <dgm:presLayoutVars>
          <dgm:bulletEnabled val="1"/>
        </dgm:presLayoutVars>
      </dgm:prSet>
      <dgm:spPr/>
    </dgm:pt>
    <dgm:pt modelId="{86378F62-AF4C-4450-8448-AFBF67E11207}" type="pres">
      <dgm:prSet presAssocID="{BCBE04EF-35D6-46D6-9EC3-E663687BC7C8}" presName="dummy" presStyleCnt="0"/>
      <dgm:spPr/>
    </dgm:pt>
    <dgm:pt modelId="{6B59E13C-C7A5-4A68-956E-515F0BC0ABD0}" type="pres">
      <dgm:prSet presAssocID="{528C0459-1D65-4D8C-896B-089AFCE45CEB}" presName="sibTrans" presStyleLbl="sibTrans2D1" presStyleIdx="5" presStyleCnt="7"/>
      <dgm:spPr/>
    </dgm:pt>
    <dgm:pt modelId="{B7B79AC3-2B39-4D8E-BFB9-37DDC7BC0329}" type="pres">
      <dgm:prSet presAssocID="{55F79FDD-42D5-410B-89E7-82125F3B7BC7}" presName="node" presStyleLbl="node1" presStyleIdx="6" presStyleCnt="7" custScaleX="155030" custScaleY="147456">
        <dgm:presLayoutVars>
          <dgm:bulletEnabled val="1"/>
        </dgm:presLayoutVars>
      </dgm:prSet>
      <dgm:spPr/>
    </dgm:pt>
    <dgm:pt modelId="{05639D05-3493-4B01-9712-DE93BC5EDF47}" type="pres">
      <dgm:prSet presAssocID="{55F79FDD-42D5-410B-89E7-82125F3B7BC7}" presName="dummy" presStyleCnt="0"/>
      <dgm:spPr/>
    </dgm:pt>
    <dgm:pt modelId="{12D34EDC-C123-4170-A497-B8EC1CDD94FE}" type="pres">
      <dgm:prSet presAssocID="{8D68302A-E938-4921-A69F-D127F4EA4A01}" presName="sibTrans" presStyleLbl="sibTrans2D1" presStyleIdx="6" presStyleCnt="7"/>
      <dgm:spPr/>
    </dgm:pt>
  </dgm:ptLst>
  <dgm:cxnLst>
    <dgm:cxn modelId="{0AD2DC09-1779-46C5-B994-5D9E73E7A57C}" type="presOf" srcId="{96CDCE64-A49D-4288-9ECE-C14F75D5FB41}" destId="{406CC117-69D5-455F-803D-2069089CE31B}" srcOrd="0" destOrd="0" presId="urn:microsoft.com/office/officeart/2005/8/layout/radial6"/>
    <dgm:cxn modelId="{7BD57D17-E405-49DA-945C-A283047371F9}" srcId="{96CDCE64-A49D-4288-9ECE-C14F75D5FB41}" destId="{E4F11D29-54B3-4F32-988A-BB708A1837B9}" srcOrd="0" destOrd="0" parTransId="{781ABB50-7CF5-49CC-85FC-9B75355B69DB}" sibTransId="{F0AB6B2A-310C-464C-9591-E0165DEDA2B3}"/>
    <dgm:cxn modelId="{3E4D8022-328F-4306-A3D7-6E56AE08A56B}" type="presOf" srcId="{57BDA2D9-E89C-41FF-B5E8-3BBB79879D92}" destId="{D5E6A0D9-0B45-4D3F-A7B6-750DDDFAB584}" srcOrd="0" destOrd="0" presId="urn:microsoft.com/office/officeart/2005/8/layout/radial6"/>
    <dgm:cxn modelId="{663D0D30-4703-4A69-8284-D8D458F3BFD8}" type="presOf" srcId="{906C5C1E-891E-4661-992E-840BAD52EEFE}" destId="{E0BEBCB6-F9E7-42A8-A179-2B94114DE6E7}" srcOrd="0" destOrd="0" presId="urn:microsoft.com/office/officeart/2005/8/layout/radial6"/>
    <dgm:cxn modelId="{A2A58331-DB2B-41E8-8764-85E343C9C24A}" type="presOf" srcId="{528C0459-1D65-4D8C-896B-089AFCE45CEB}" destId="{6B59E13C-C7A5-4A68-956E-515F0BC0ABD0}" srcOrd="0" destOrd="0" presId="urn:microsoft.com/office/officeart/2005/8/layout/radial6"/>
    <dgm:cxn modelId="{59862164-6946-4F48-98D6-49E10012E8D5}" type="presOf" srcId="{DC8A8D99-0721-409A-8DCE-3B8A2BE2C695}" destId="{F5C6CB8B-CB7D-41ED-80A8-A1F49830B450}" srcOrd="0" destOrd="0" presId="urn:microsoft.com/office/officeart/2005/8/layout/radial6"/>
    <dgm:cxn modelId="{258E9C66-F249-43FD-98C2-DD18C5F6BF15}" srcId="{E4F11D29-54B3-4F32-988A-BB708A1837B9}" destId="{7539068B-2B6F-4F4A-A2D6-E7104885457B}" srcOrd="4" destOrd="0" parTransId="{6BFD9CE3-B7D3-45D6-9617-5499339D2D29}" sibTransId="{40873D38-A7C5-46A6-8DE0-A9105EE107F5}"/>
    <dgm:cxn modelId="{1355FD69-0FC2-401E-ADAC-C343C88BA9E7}" srcId="{E4F11D29-54B3-4F32-988A-BB708A1837B9}" destId="{57BDA2D9-E89C-41FF-B5E8-3BBB79879D92}" srcOrd="0" destOrd="0" parTransId="{9167A9D6-3CC2-4A24-A693-C423B6A5C0B9}" sibTransId="{DC8A8D99-0721-409A-8DCE-3B8A2BE2C695}"/>
    <dgm:cxn modelId="{BD35834B-FA3C-43C6-B3BA-2EF5FAB92709}" type="presOf" srcId="{899B87C2-F992-4F67-94E8-A5C0C20DE09B}" destId="{6EA1B73A-D936-49A5-85B9-9AFFD88FA0BF}" srcOrd="0" destOrd="0" presId="urn:microsoft.com/office/officeart/2005/8/layout/radial6"/>
    <dgm:cxn modelId="{7BFCBC4B-FDC8-4A15-8123-2690A2CE7601}" srcId="{E4F11D29-54B3-4F32-988A-BB708A1837B9}" destId="{231B6BAA-00BB-4F25-93FB-54753FDA7041}" srcOrd="2" destOrd="0" parTransId="{C7F11E3B-D65C-4428-A055-D1FB0E5235C3}" sibTransId="{31B4F9E7-3D15-4887-A625-F709C1CDC9DC}"/>
    <dgm:cxn modelId="{92EDE27A-5717-4064-93FB-29164D4D8B00}" type="presOf" srcId="{BCBE04EF-35D6-46D6-9EC3-E663687BC7C8}" destId="{D3A6BE37-E2C5-4540-A126-BC60BB127A22}" srcOrd="0" destOrd="0" presId="urn:microsoft.com/office/officeart/2005/8/layout/radial6"/>
    <dgm:cxn modelId="{AD2EA580-41D6-4D33-AF64-F69A0CC964D7}" srcId="{E4F11D29-54B3-4F32-988A-BB708A1837B9}" destId="{899B87C2-F992-4F67-94E8-A5C0C20DE09B}" srcOrd="1" destOrd="0" parTransId="{97FB7CBF-3950-4A89-BFD1-B3B831CADDFB}" sibTransId="{A123AF86-32C9-4129-AA0F-C235B5250A2B}"/>
    <dgm:cxn modelId="{4F09858D-01BF-43B1-AE6A-42349C1FC36B}" type="presOf" srcId="{231B6BAA-00BB-4F25-93FB-54753FDA7041}" destId="{8884B9DC-8437-456B-979E-71B67A207F1E}" srcOrd="0" destOrd="0" presId="urn:microsoft.com/office/officeart/2005/8/layout/radial6"/>
    <dgm:cxn modelId="{11EB7894-E59B-4C13-9228-D03C318A1049}" srcId="{E4F11D29-54B3-4F32-988A-BB708A1837B9}" destId="{BCBE04EF-35D6-46D6-9EC3-E663687BC7C8}" srcOrd="5" destOrd="0" parTransId="{9DF929EC-EB33-4343-8094-A5344141DA08}" sibTransId="{528C0459-1D65-4D8C-896B-089AFCE45CEB}"/>
    <dgm:cxn modelId="{15769199-84E9-4D23-AA84-58BF21D9A2E6}" type="presOf" srcId="{7539068B-2B6F-4F4A-A2D6-E7104885457B}" destId="{A8B15CDF-8DD4-4B2A-A32A-FB65B309164F}" srcOrd="0" destOrd="0" presId="urn:microsoft.com/office/officeart/2005/8/layout/radial6"/>
    <dgm:cxn modelId="{7ADDA9A0-D62C-4530-9679-073427ADDA4D}" type="presOf" srcId="{31B4F9E7-3D15-4887-A625-F709C1CDC9DC}" destId="{203D281A-27C7-4151-BC11-FA88E57DCF8D}" srcOrd="0" destOrd="0" presId="urn:microsoft.com/office/officeart/2005/8/layout/radial6"/>
    <dgm:cxn modelId="{8677B5AA-803B-432E-A5A0-7AC08DF7784A}" type="presOf" srcId="{40873D38-A7C5-46A6-8DE0-A9105EE107F5}" destId="{5664733B-1D2A-4573-8C20-735A3ED12303}" srcOrd="0" destOrd="0" presId="urn:microsoft.com/office/officeart/2005/8/layout/radial6"/>
    <dgm:cxn modelId="{E4C5B8B7-6374-4807-8C80-3854666D7AC7}" type="presOf" srcId="{8D68302A-E938-4921-A69F-D127F4EA4A01}" destId="{12D34EDC-C123-4170-A497-B8EC1CDD94FE}" srcOrd="0" destOrd="0" presId="urn:microsoft.com/office/officeart/2005/8/layout/radial6"/>
    <dgm:cxn modelId="{836AA7BF-F0F5-4A9F-B090-B12E01911FFE}" type="presOf" srcId="{A123AF86-32C9-4129-AA0F-C235B5250A2B}" destId="{2799F480-7898-4DA9-9E8E-BD09B4AD25DD}" srcOrd="0" destOrd="0" presId="urn:microsoft.com/office/officeart/2005/8/layout/radial6"/>
    <dgm:cxn modelId="{DF1FD5C8-0C7B-441C-8C6A-44ECE15C2CF0}" type="presOf" srcId="{55F79FDD-42D5-410B-89E7-82125F3B7BC7}" destId="{B7B79AC3-2B39-4D8E-BFB9-37DDC7BC0329}" srcOrd="0" destOrd="0" presId="urn:microsoft.com/office/officeart/2005/8/layout/radial6"/>
    <dgm:cxn modelId="{2E0DC8C9-7EB9-4596-9535-9E5E2CDE339F}" srcId="{E4F11D29-54B3-4F32-988A-BB708A1837B9}" destId="{906C5C1E-891E-4661-992E-840BAD52EEFE}" srcOrd="3" destOrd="0" parTransId="{FA134D24-E191-4611-814E-1CD323D5F8C9}" sibTransId="{498C0001-A0C7-4028-9440-E2B20DFC6688}"/>
    <dgm:cxn modelId="{F0F071DC-664A-4A64-822D-ACECDF8A23FE}" srcId="{E4F11D29-54B3-4F32-988A-BB708A1837B9}" destId="{55F79FDD-42D5-410B-89E7-82125F3B7BC7}" srcOrd="6" destOrd="0" parTransId="{EC17645A-2371-4F8B-A8F3-BBA735883A57}" sibTransId="{8D68302A-E938-4921-A69F-D127F4EA4A01}"/>
    <dgm:cxn modelId="{5B9D39E4-AD36-4DBC-AE1D-1A1CEBA02455}" type="presOf" srcId="{E4F11D29-54B3-4F32-988A-BB708A1837B9}" destId="{BD741A2C-80E5-4A9B-B10D-89E0D9961A85}" srcOrd="0" destOrd="0" presId="urn:microsoft.com/office/officeart/2005/8/layout/radial6"/>
    <dgm:cxn modelId="{B63A01FE-7C5D-40EF-94F8-5CB99A12F6EA}" type="presOf" srcId="{498C0001-A0C7-4028-9440-E2B20DFC6688}" destId="{612585BF-5FD0-471F-A2ED-C2A1AC324C4E}" srcOrd="0" destOrd="0" presId="urn:microsoft.com/office/officeart/2005/8/layout/radial6"/>
    <dgm:cxn modelId="{E0FC9366-6943-481A-B8C7-3239638BBB1F}" type="presParOf" srcId="{406CC117-69D5-455F-803D-2069089CE31B}" destId="{BD741A2C-80E5-4A9B-B10D-89E0D9961A85}" srcOrd="0" destOrd="0" presId="urn:microsoft.com/office/officeart/2005/8/layout/radial6"/>
    <dgm:cxn modelId="{94F5159D-F112-4242-8BFF-2B895663D7DE}" type="presParOf" srcId="{406CC117-69D5-455F-803D-2069089CE31B}" destId="{D5E6A0D9-0B45-4D3F-A7B6-750DDDFAB584}" srcOrd="1" destOrd="0" presId="urn:microsoft.com/office/officeart/2005/8/layout/radial6"/>
    <dgm:cxn modelId="{16210243-D525-4FA9-951E-60A030BF3AB2}" type="presParOf" srcId="{406CC117-69D5-455F-803D-2069089CE31B}" destId="{A3AB996C-A382-4991-B224-D15D79A56F6A}" srcOrd="2" destOrd="0" presId="urn:microsoft.com/office/officeart/2005/8/layout/radial6"/>
    <dgm:cxn modelId="{3AFF7EEC-33CF-4AC4-A9FF-C2101EF006C0}" type="presParOf" srcId="{406CC117-69D5-455F-803D-2069089CE31B}" destId="{F5C6CB8B-CB7D-41ED-80A8-A1F49830B450}" srcOrd="3" destOrd="0" presId="urn:microsoft.com/office/officeart/2005/8/layout/radial6"/>
    <dgm:cxn modelId="{6EB30109-BF17-4D82-B4E9-8AC61000A1E8}" type="presParOf" srcId="{406CC117-69D5-455F-803D-2069089CE31B}" destId="{6EA1B73A-D936-49A5-85B9-9AFFD88FA0BF}" srcOrd="4" destOrd="0" presId="urn:microsoft.com/office/officeart/2005/8/layout/radial6"/>
    <dgm:cxn modelId="{98143AF7-288D-4100-B5BF-0BC8C068E2E9}" type="presParOf" srcId="{406CC117-69D5-455F-803D-2069089CE31B}" destId="{D9C6AA26-1569-4263-A507-44FED93D2A3C}" srcOrd="5" destOrd="0" presId="urn:microsoft.com/office/officeart/2005/8/layout/radial6"/>
    <dgm:cxn modelId="{84D07936-C14D-43E0-99FC-F79B657D63B0}" type="presParOf" srcId="{406CC117-69D5-455F-803D-2069089CE31B}" destId="{2799F480-7898-4DA9-9E8E-BD09B4AD25DD}" srcOrd="6" destOrd="0" presId="urn:microsoft.com/office/officeart/2005/8/layout/radial6"/>
    <dgm:cxn modelId="{CEEF44F6-656C-464D-AB45-68D9138A68EE}" type="presParOf" srcId="{406CC117-69D5-455F-803D-2069089CE31B}" destId="{8884B9DC-8437-456B-979E-71B67A207F1E}" srcOrd="7" destOrd="0" presId="urn:microsoft.com/office/officeart/2005/8/layout/radial6"/>
    <dgm:cxn modelId="{FE8E57AA-478D-41D2-80CE-776C1B27216E}" type="presParOf" srcId="{406CC117-69D5-455F-803D-2069089CE31B}" destId="{244334D2-91B7-494F-B435-D484E884056A}" srcOrd="8" destOrd="0" presId="urn:microsoft.com/office/officeart/2005/8/layout/radial6"/>
    <dgm:cxn modelId="{216DC34C-B3F0-49FE-8CB4-22043139325B}" type="presParOf" srcId="{406CC117-69D5-455F-803D-2069089CE31B}" destId="{203D281A-27C7-4151-BC11-FA88E57DCF8D}" srcOrd="9" destOrd="0" presId="urn:microsoft.com/office/officeart/2005/8/layout/radial6"/>
    <dgm:cxn modelId="{4C2DAC32-C576-4BC6-9CC1-2C85F874E800}" type="presParOf" srcId="{406CC117-69D5-455F-803D-2069089CE31B}" destId="{E0BEBCB6-F9E7-42A8-A179-2B94114DE6E7}" srcOrd="10" destOrd="0" presId="urn:microsoft.com/office/officeart/2005/8/layout/radial6"/>
    <dgm:cxn modelId="{56603E3D-5DF8-4B79-9B7A-9AE37D0DB0CF}" type="presParOf" srcId="{406CC117-69D5-455F-803D-2069089CE31B}" destId="{EBCA6EEB-52CA-4A7F-9F9D-F1481FB0D3A1}" srcOrd="11" destOrd="0" presId="urn:microsoft.com/office/officeart/2005/8/layout/radial6"/>
    <dgm:cxn modelId="{7494F48A-A2FA-4844-90AE-6B95E19DCD7F}" type="presParOf" srcId="{406CC117-69D5-455F-803D-2069089CE31B}" destId="{612585BF-5FD0-471F-A2ED-C2A1AC324C4E}" srcOrd="12" destOrd="0" presId="urn:microsoft.com/office/officeart/2005/8/layout/radial6"/>
    <dgm:cxn modelId="{D32A28A1-7CD8-4F57-BE1C-D7C0F592BE3A}" type="presParOf" srcId="{406CC117-69D5-455F-803D-2069089CE31B}" destId="{A8B15CDF-8DD4-4B2A-A32A-FB65B309164F}" srcOrd="13" destOrd="0" presId="urn:microsoft.com/office/officeart/2005/8/layout/radial6"/>
    <dgm:cxn modelId="{FA068064-75A6-4FC2-AECA-5C5B85FE7989}" type="presParOf" srcId="{406CC117-69D5-455F-803D-2069089CE31B}" destId="{6017C5F9-AC9A-4B6D-8926-CAFA830A2C25}" srcOrd="14" destOrd="0" presId="urn:microsoft.com/office/officeart/2005/8/layout/radial6"/>
    <dgm:cxn modelId="{F1B0AAAC-833F-41B5-906A-A77996549FC1}" type="presParOf" srcId="{406CC117-69D5-455F-803D-2069089CE31B}" destId="{5664733B-1D2A-4573-8C20-735A3ED12303}" srcOrd="15" destOrd="0" presId="urn:microsoft.com/office/officeart/2005/8/layout/radial6"/>
    <dgm:cxn modelId="{BF91951C-EC78-4793-94A7-E282AD274ADC}" type="presParOf" srcId="{406CC117-69D5-455F-803D-2069089CE31B}" destId="{D3A6BE37-E2C5-4540-A126-BC60BB127A22}" srcOrd="16" destOrd="0" presId="urn:microsoft.com/office/officeart/2005/8/layout/radial6"/>
    <dgm:cxn modelId="{7B407B24-7D18-49DA-B215-FE50032CF566}" type="presParOf" srcId="{406CC117-69D5-455F-803D-2069089CE31B}" destId="{86378F62-AF4C-4450-8448-AFBF67E11207}" srcOrd="17" destOrd="0" presId="urn:microsoft.com/office/officeart/2005/8/layout/radial6"/>
    <dgm:cxn modelId="{C053524F-7EA7-4D82-8063-A04BC846184C}" type="presParOf" srcId="{406CC117-69D5-455F-803D-2069089CE31B}" destId="{6B59E13C-C7A5-4A68-956E-515F0BC0ABD0}" srcOrd="18" destOrd="0" presId="urn:microsoft.com/office/officeart/2005/8/layout/radial6"/>
    <dgm:cxn modelId="{A7686A51-4F36-41E1-B04C-20CA317398EE}" type="presParOf" srcId="{406CC117-69D5-455F-803D-2069089CE31B}" destId="{B7B79AC3-2B39-4D8E-BFB9-37DDC7BC0329}" srcOrd="19" destOrd="0" presId="urn:microsoft.com/office/officeart/2005/8/layout/radial6"/>
    <dgm:cxn modelId="{93F60186-93ED-4293-9657-BF1A58EE77A4}" type="presParOf" srcId="{406CC117-69D5-455F-803D-2069089CE31B}" destId="{05639D05-3493-4B01-9712-DE93BC5EDF47}" srcOrd="20" destOrd="0" presId="urn:microsoft.com/office/officeart/2005/8/layout/radial6"/>
    <dgm:cxn modelId="{D65A22A8-9BCF-43BD-BE19-61DF7D935D8E}" type="presParOf" srcId="{406CC117-69D5-455F-803D-2069089CE31B}" destId="{12D34EDC-C123-4170-A497-B8EC1CDD94FE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34EDC-C123-4170-A497-B8EC1CDD94FE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13114286"/>
            <a:gd name="adj2" fmla="val 16200000"/>
            <a:gd name="adj3" fmla="val 3908"/>
          </a:avLst>
        </a:prstGeom>
        <a:solidFill>
          <a:srgbClr val="E97132">
            <a:hueOff val="6443614"/>
            <a:satOff val="-18493"/>
            <a:lumOff val="-2960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9E13C-C7A5-4A68-956E-515F0BC0ABD0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10028571"/>
            <a:gd name="adj2" fmla="val 13114286"/>
            <a:gd name="adj3" fmla="val 3908"/>
          </a:avLst>
        </a:prstGeom>
        <a:solidFill>
          <a:srgbClr val="E97132">
            <a:hueOff val="5369678"/>
            <a:satOff val="-15411"/>
            <a:lumOff val="-2467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4733B-1D2A-4573-8C20-735A3ED12303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6942857"/>
            <a:gd name="adj2" fmla="val 10028571"/>
            <a:gd name="adj3" fmla="val 3908"/>
          </a:avLst>
        </a:prstGeom>
        <a:solidFill>
          <a:srgbClr val="E97132">
            <a:hueOff val="4295743"/>
            <a:satOff val="-12329"/>
            <a:lumOff val="-1973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585BF-5FD0-471F-A2ED-C2A1AC324C4E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3857143"/>
            <a:gd name="adj2" fmla="val 6942857"/>
            <a:gd name="adj3" fmla="val 3908"/>
          </a:avLst>
        </a:prstGeom>
        <a:solidFill>
          <a:srgbClr val="E97132">
            <a:hueOff val="3221807"/>
            <a:satOff val="-9246"/>
            <a:lumOff val="-1480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D281A-27C7-4151-BC11-FA88E57DCF8D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771429"/>
            <a:gd name="adj2" fmla="val 3857143"/>
            <a:gd name="adj3" fmla="val 3908"/>
          </a:avLst>
        </a:prstGeom>
        <a:solidFill>
          <a:srgbClr val="E97132">
            <a:hueOff val="2147871"/>
            <a:satOff val="-6164"/>
            <a:lumOff val="-987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9F480-7898-4DA9-9E8E-BD09B4AD25DD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19285714"/>
            <a:gd name="adj2" fmla="val 771429"/>
            <a:gd name="adj3" fmla="val 3908"/>
          </a:avLst>
        </a:prstGeom>
        <a:solidFill>
          <a:srgbClr val="E97132">
            <a:hueOff val="1073936"/>
            <a:satOff val="-3082"/>
            <a:lumOff val="-493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6CB8B-CB7D-41ED-80A8-A1F49830B450}">
      <dsp:nvSpPr>
        <dsp:cNvPr id="0" name=""/>
        <dsp:cNvSpPr/>
      </dsp:nvSpPr>
      <dsp:spPr>
        <a:xfrm>
          <a:off x="3728693" y="606895"/>
          <a:ext cx="4828145" cy="4828145"/>
        </a:xfrm>
        <a:prstGeom prst="blockArc">
          <a:avLst>
            <a:gd name="adj1" fmla="val 16200000"/>
            <a:gd name="adj2" fmla="val 19285714"/>
            <a:gd name="adj3" fmla="val 3908"/>
          </a:avLst>
        </a:prstGeom>
        <a:solidFill>
          <a:srgbClr val="E97132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41A2C-80E5-4A9B-B10D-89E0D9961A85}">
      <dsp:nvSpPr>
        <dsp:cNvPr id="0" name=""/>
        <dsp:cNvSpPr/>
      </dsp:nvSpPr>
      <dsp:spPr>
        <a:xfrm>
          <a:off x="4861646" y="1691616"/>
          <a:ext cx="2562239" cy="2658703"/>
        </a:xfrm>
        <a:prstGeom prst="ellipse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Institutional design</a:t>
          </a:r>
          <a:endParaRPr lang="nl-NL" sz="20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5236877" y="2080974"/>
        <a:ext cx="1811777" cy="1879987"/>
      </dsp:txXfrm>
    </dsp:sp>
    <dsp:sp modelId="{D5E6A0D9-0B45-4D3F-A7B6-750DDDFAB584}">
      <dsp:nvSpPr>
        <dsp:cNvPr id="0" name=""/>
        <dsp:cNvSpPr/>
      </dsp:nvSpPr>
      <dsp:spPr>
        <a:xfrm>
          <a:off x="5207037" y="-308410"/>
          <a:ext cx="1871457" cy="1924960"/>
        </a:xfrm>
        <a:prstGeom prst="ellipse">
          <a:avLst/>
        </a:prstGeom>
        <a:solidFill>
          <a:srgbClr val="E97132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Organisational</a:t>
          </a:r>
          <a:r>
            <a:rPr lang="en-US" sz="12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 values</a:t>
          </a:r>
          <a:endParaRPr lang="nl-NL" sz="12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5481106" y="-26506"/>
        <a:ext cx="1323319" cy="1361152"/>
      </dsp:txXfrm>
    </dsp:sp>
    <dsp:sp modelId="{6EA1B73A-D936-49A5-85B9-9AFFD88FA0BF}">
      <dsp:nvSpPr>
        <dsp:cNvPr id="0" name=""/>
        <dsp:cNvSpPr/>
      </dsp:nvSpPr>
      <dsp:spPr>
        <a:xfrm>
          <a:off x="7055509" y="565637"/>
          <a:ext cx="1875545" cy="1959187"/>
        </a:xfrm>
        <a:prstGeom prst="ellipse">
          <a:avLst/>
        </a:prstGeom>
        <a:solidFill>
          <a:srgbClr val="E97132">
            <a:hueOff val="1073936"/>
            <a:satOff val="-3082"/>
            <a:lumOff val="-493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Organisational</a:t>
          </a:r>
          <a:r>
            <a:rPr lang="en-US" sz="12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 structures</a:t>
          </a:r>
          <a:endParaRPr lang="nl-NL" sz="12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7330176" y="852553"/>
        <a:ext cx="1326211" cy="1385355"/>
      </dsp:txXfrm>
    </dsp:sp>
    <dsp:sp modelId="{8884B9DC-8437-456B-979E-71B67A207F1E}">
      <dsp:nvSpPr>
        <dsp:cNvPr id="0" name=""/>
        <dsp:cNvSpPr/>
      </dsp:nvSpPr>
      <dsp:spPr>
        <a:xfrm>
          <a:off x="7508001" y="2589752"/>
          <a:ext cx="1884639" cy="1915800"/>
        </a:xfrm>
        <a:prstGeom prst="ellipse">
          <a:avLst/>
        </a:prstGeom>
        <a:solidFill>
          <a:srgbClr val="E97132">
            <a:hueOff val="2147871"/>
            <a:satOff val="-6164"/>
            <a:lumOff val="-987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Inter-organizational collaboration</a:t>
          </a:r>
          <a:endParaRPr lang="nl-NL" sz="14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7784000" y="2870314"/>
        <a:ext cx="1332641" cy="1354676"/>
      </dsp:txXfrm>
    </dsp:sp>
    <dsp:sp modelId="{E0BEBCB6-F9E7-42A8-A179-2B94114DE6E7}">
      <dsp:nvSpPr>
        <dsp:cNvPr id="0" name=""/>
        <dsp:cNvSpPr/>
      </dsp:nvSpPr>
      <dsp:spPr>
        <a:xfrm>
          <a:off x="6222864" y="4186691"/>
          <a:ext cx="1893720" cy="1933556"/>
        </a:xfrm>
        <a:prstGeom prst="ellipse">
          <a:avLst/>
        </a:prstGeom>
        <a:solidFill>
          <a:srgbClr val="E97132">
            <a:hueOff val="3221807"/>
            <a:satOff val="-9246"/>
            <a:lumOff val="-1480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Leadership </a:t>
          </a:r>
          <a:endParaRPr lang="nl-NL" sz="20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6500193" y="4469854"/>
        <a:ext cx="1339062" cy="1367230"/>
      </dsp:txXfrm>
    </dsp:sp>
    <dsp:sp modelId="{A8B15CDF-8DD4-4B2A-A32A-FB65B309164F}">
      <dsp:nvSpPr>
        <dsp:cNvPr id="0" name=""/>
        <dsp:cNvSpPr/>
      </dsp:nvSpPr>
      <dsp:spPr>
        <a:xfrm>
          <a:off x="4167112" y="4206511"/>
          <a:ext cx="1897389" cy="1893917"/>
        </a:xfrm>
        <a:prstGeom prst="ellipse">
          <a:avLst/>
        </a:prstGeom>
        <a:solidFill>
          <a:srgbClr val="E97132">
            <a:hueOff val="4295743"/>
            <a:satOff val="-12329"/>
            <a:lumOff val="-1973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Training </a:t>
          </a:r>
          <a:endParaRPr lang="nl-NL" sz="24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4444978" y="4483869"/>
        <a:ext cx="1341657" cy="1339201"/>
      </dsp:txXfrm>
    </dsp:sp>
    <dsp:sp modelId="{D3A6BE37-E2C5-4540-A126-BC60BB127A22}">
      <dsp:nvSpPr>
        <dsp:cNvPr id="0" name=""/>
        <dsp:cNvSpPr/>
      </dsp:nvSpPr>
      <dsp:spPr>
        <a:xfrm>
          <a:off x="2895249" y="2631068"/>
          <a:ext cx="1879922" cy="1833167"/>
        </a:xfrm>
        <a:prstGeom prst="ellipse">
          <a:avLst/>
        </a:prstGeom>
        <a:solidFill>
          <a:srgbClr val="E97132">
            <a:hueOff val="5369678"/>
            <a:satOff val="-15411"/>
            <a:lumOff val="-2467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Teaching and curriculum</a:t>
          </a:r>
          <a:endParaRPr lang="nl-NL" sz="18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3170557" y="2899529"/>
        <a:ext cx="1329306" cy="1296245"/>
      </dsp:txXfrm>
    </dsp:sp>
    <dsp:sp modelId="{B7B79AC3-2B39-4D8E-BFB9-37DDC7BC0329}">
      <dsp:nvSpPr>
        <dsp:cNvPr id="0" name=""/>
        <dsp:cNvSpPr/>
      </dsp:nvSpPr>
      <dsp:spPr>
        <a:xfrm>
          <a:off x="3276502" y="579107"/>
          <a:ext cx="2031495" cy="1932246"/>
        </a:xfrm>
        <a:prstGeom prst="ellipse">
          <a:avLst/>
        </a:prstGeom>
        <a:solidFill>
          <a:srgbClr val="E97132">
            <a:hueOff val="6443614"/>
            <a:satOff val="-18493"/>
            <a:lumOff val="-2960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Funding </a:t>
          </a:r>
          <a:endParaRPr lang="nl-NL" sz="2400" kern="1200" dirty="0">
            <a:solidFill>
              <a:sysClr val="window" lastClr="FFFFFF"/>
            </a:solidFill>
            <a:latin typeface="Aptos" panose="02110004020202020204"/>
            <a:ea typeface="+mn-ea"/>
            <a:cs typeface="+mn-cs"/>
          </a:endParaRPr>
        </a:p>
      </dsp:txBody>
      <dsp:txXfrm>
        <a:off x="3574008" y="862078"/>
        <a:ext cx="1436483" cy="1366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9CE0B-7844-4F45-A39B-0C8E789A772B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44CA5-D2FF-420F-AA8B-4EAA0E54B7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17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 doen actieonderzoek. Vandaag wil ik u meenemen in de manier waarop we in en met de stad onderzoek doen. Eigenlijk</a:t>
            </a:r>
            <a:r>
              <a:rPr lang="nl-NL" baseline="0" dirty="0"/>
              <a:t> wil ik u allen onderdeel maken van het grote </a:t>
            </a:r>
            <a:r>
              <a:rPr lang="nl-NL" baseline="0" dirty="0" err="1"/>
              <a:t>onderzoeksexperiment</a:t>
            </a:r>
            <a:r>
              <a:rPr lang="nl-NL" baseline="0" dirty="0"/>
              <a:t> dat transities zijn. Ik neem u mee in het denken over transities in Rotterdam, welke vragen dat oproept, welke ideeën voor oplossingen er zijn en  aan het einde een collectieve onderzoekvraag oproepen.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BDFE-75F8-4666-A465-3748925342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6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1pPr>
            <a:lvl2pPr marL="702756" indent="-270291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2pPr>
            <a:lvl3pPr marL="1081164" indent="-216233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3pPr>
            <a:lvl4pPr marL="1513629" indent="-216233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4pPr>
            <a:lvl5pPr marL="1946095" indent="-216233" defTabSz="914485">
              <a:defRPr sz="1900">
                <a:solidFill>
                  <a:schemeClr val="tx1"/>
                </a:solidFill>
                <a:latin typeface="Trebuchet MS" pitchFamily="34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1C86892D-1D75-40FE-B9D9-AA07D9FF873D}" type="slidenum">
              <a:rPr lang="en-US" altLang="nl-NL" sz="1100">
                <a:latin typeface="Times New Roman" pitchFamily="18" charset="0"/>
              </a:rPr>
              <a:pPr/>
              <a:t>4</a:t>
            </a:fld>
            <a:endParaRPr lang="en-US" altLang="nl-NL" sz="11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5535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ARTS </a:t>
            </a:r>
            <a:r>
              <a:rPr lang="nl-NL" dirty="0" err="1"/>
              <a:t>and</a:t>
            </a:r>
            <a:r>
              <a:rPr lang="nl-NL" dirty="0"/>
              <a:t> TRANSIT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299C-765D-4A32-8724-991D20FD1FE1}" type="slidenum">
              <a:rPr lang="nl-NL" smtClean="0">
                <a:solidFill>
                  <a:prstClr val="black"/>
                </a:solidFill>
              </a:rPr>
              <a:pPr/>
              <a:t>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0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80814-A554-4A85-B269-0E72DE2D66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09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ARTS </a:t>
            </a:r>
            <a:r>
              <a:rPr lang="nl-NL" dirty="0" err="1"/>
              <a:t>and</a:t>
            </a:r>
            <a:r>
              <a:rPr lang="nl-NL" dirty="0"/>
              <a:t> TRANSIT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5299C-765D-4A32-8724-991D20FD1FE1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1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6F06A-50A8-624B-862F-03CA936FC740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0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E9B8-CCEF-6AE6-5AF2-68145936B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976A9-D31B-B052-96C0-5B0E400C6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15D8-0C9D-107E-0634-42410025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A9584-42A5-9B10-904B-014C8B5C6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CBCD1-5614-4D9A-3016-C1FA1B22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9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0602-24A9-42BE-2D07-7A724558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0FFD0-B609-EA1F-E673-860E35195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912EA-8E8D-B79B-FE6D-8FF66968A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3C69-2C21-BBE3-87CD-2BA52A7B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7AE97-EB00-4A9C-26F0-D2BEA7A5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952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D0B16-A828-63AD-60F5-38DF1CF1B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0D0C1-B1A0-3DEE-1EAF-87321A93D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322B5-6375-B48D-A23B-7BEDA206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D9B1B-80DA-4FEF-ECFF-372E2490D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515AA-17B1-BCB2-00AA-80A51E1D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90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Backgr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035569" y="2515458"/>
            <a:ext cx="2048716" cy="114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10" name="SmartArt Placeholder 2"/>
          <p:cNvSpPr>
            <a:spLocks noGrp="1"/>
          </p:cNvSpPr>
          <p:nvPr>
            <p:ph type="dgm" sz="quarter" idx="14" hasCustomPrompt="1"/>
          </p:nvPr>
        </p:nvSpPr>
        <p:spPr>
          <a:xfrm>
            <a:off x="1035566" y="2521489"/>
            <a:ext cx="2048716" cy="1028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67" b="1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  <p:sp>
        <p:nvSpPr>
          <p:cNvPr id="11" name="Title 13"/>
          <p:cNvSpPr>
            <a:spLocks noGrp="1"/>
          </p:cNvSpPr>
          <p:nvPr>
            <p:ph type="title" hasCustomPrompt="1"/>
          </p:nvPr>
        </p:nvSpPr>
        <p:spPr>
          <a:xfrm>
            <a:off x="907864" y="2732837"/>
            <a:ext cx="10350920" cy="699139"/>
          </a:xfrm>
          <a:prstGeom prst="rect">
            <a:avLst/>
          </a:prstGeom>
        </p:spPr>
        <p:txBody>
          <a:bodyPr/>
          <a:lstStyle>
            <a:lvl1pPr>
              <a:defRPr sz="3733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Subsection title</a:t>
            </a:r>
            <a:endParaRPr lang="en-GB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907865" y="3297767"/>
            <a:ext cx="10350735" cy="1818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 b="1" baseline="0">
                <a:solidFill>
                  <a:schemeClr val="bg1"/>
                </a:solidFill>
                <a:latin typeface="+mn-lt"/>
              </a:defRPr>
            </a:lvl1pPr>
            <a:lvl2pPr>
              <a:defRPr sz="1867">
                <a:latin typeface="Campton Light" panose="00000400000000000000" pitchFamily="50" charset="0"/>
              </a:defRPr>
            </a:lvl2pPr>
            <a:lvl3pPr>
              <a:defRPr sz="1600">
                <a:latin typeface="Campton Light" panose="00000400000000000000" pitchFamily="50" charset="0"/>
              </a:defRPr>
            </a:lvl3pPr>
            <a:lvl4pPr>
              <a:defRPr sz="1467">
                <a:latin typeface="Campton Light" panose="00000400000000000000" pitchFamily="50" charset="0"/>
              </a:defRPr>
            </a:lvl4pPr>
            <a:lvl5pPr>
              <a:defRPr sz="1467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[emphasis] </a:t>
            </a:r>
          </a:p>
        </p:txBody>
      </p:sp>
      <p:pic>
        <p:nvPicPr>
          <p:cNvPr id="22" name="Picture 21" descr="drift-logo-horizontaal-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8" y="589915"/>
            <a:ext cx="2867565" cy="535951"/>
          </a:xfrm>
          <a:prstGeom prst="rect">
            <a:avLst/>
          </a:prstGeom>
        </p:spPr>
      </p:pic>
      <p:sp>
        <p:nvSpPr>
          <p:cNvPr id="24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1035051" y="590551"/>
            <a:ext cx="2868083" cy="53551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35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07864" y="1375955"/>
            <a:ext cx="10350920" cy="699139"/>
          </a:xfrm>
          <a:prstGeom prst="rect">
            <a:avLst/>
          </a:prstGeom>
        </p:spPr>
        <p:txBody>
          <a:bodyPr/>
          <a:lstStyle>
            <a:lvl1pPr>
              <a:defRPr lang="en-US" sz="3200" b="1" dirty="0" smtClean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908050" y="2245785"/>
            <a:ext cx="10350735" cy="4294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dirty="0" smtClean="0">
                <a:latin typeface="+mn-lt"/>
              </a:defRPr>
            </a:lvl1pPr>
            <a:lvl2pPr>
              <a:defRPr lang="en-US" sz="2133" dirty="0" smtClean="0">
                <a:latin typeface="+mn-lt"/>
              </a:defRPr>
            </a:lvl2pPr>
            <a:lvl3pPr>
              <a:defRPr lang="en-US" sz="1867" dirty="0" smtClean="0">
                <a:latin typeface="+mn-lt"/>
              </a:defRPr>
            </a:lvl3pPr>
            <a:lvl4pPr>
              <a:defRPr sz="1467">
                <a:latin typeface="Campton Light" panose="00000400000000000000" pitchFamily="50" charset="0"/>
              </a:defRPr>
            </a:lvl4pPr>
            <a:lvl5pPr>
              <a:defRPr sz="1467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1035568" y="1179862"/>
            <a:ext cx="1325376" cy="10283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67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04" y="300567"/>
            <a:ext cx="176564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0-50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924798" y="1342088"/>
            <a:ext cx="4239869" cy="6991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3200" b="1" dirty="0">
                <a:latin typeface="+mn-lt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Introducing DRIFT</a:t>
            </a:r>
            <a:br>
              <a:rPr lang="en-US" dirty="0"/>
            </a:b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5052507"/>
            <a:ext cx="3308351" cy="1631949"/>
          </a:xfrm>
          <a:prstGeom prst="rect">
            <a:avLst/>
          </a:prstGeom>
        </p:spPr>
        <p:txBody>
          <a:bodyPr/>
          <a:lstStyle>
            <a:lvl1pPr marL="380990" indent="-380990">
              <a:buFont typeface="Calibri" panose="020F0502020204030204" pitchFamily="34" charset="0"/>
              <a:buChar char="‒"/>
              <a:defRPr lang="en-US" sz="1867" dirty="0" smtClean="0"/>
            </a:lvl1pPr>
            <a:lvl2pPr>
              <a:defRPr sz="1867">
                <a:latin typeface="Campton Light" panose="00000400000000000000" pitchFamily="50" charset="0"/>
              </a:defRPr>
            </a:lvl2pPr>
            <a:lvl3pPr>
              <a:defRPr sz="1600">
                <a:latin typeface="Campton Light" panose="00000400000000000000" pitchFamily="50" charset="0"/>
              </a:defRPr>
            </a:lvl3pPr>
            <a:lvl4pPr>
              <a:defRPr sz="1467">
                <a:latin typeface="Campton Light" panose="00000400000000000000" pitchFamily="50" charset="0"/>
              </a:defRPr>
            </a:lvl4pPr>
            <a:lvl5pPr>
              <a:defRPr sz="1467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Advancing transition theory</a:t>
            </a:r>
          </a:p>
          <a:p>
            <a:pPr lvl="0"/>
            <a:r>
              <a:rPr lang="en-US" dirty="0"/>
              <a:t>Accelerate transition to a sustainable society</a:t>
            </a:r>
          </a:p>
          <a:p>
            <a:pPr lvl="0"/>
            <a:endParaRPr lang="en-US" dirty="0"/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1035568" y="1179862"/>
            <a:ext cx="1325376" cy="10283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67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04" y="300567"/>
            <a:ext cx="1765640" cy="330000"/>
          </a:xfrm>
          <a:prstGeom prst="rect">
            <a:avLst/>
          </a:prstGeom>
        </p:spPr>
      </p:pic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24983" y="2289615"/>
            <a:ext cx="4239684" cy="1885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dirty="0" smtClean="0">
                <a:latin typeface="+mn-lt"/>
              </a:defRPr>
            </a:lvl1pPr>
            <a:lvl2pPr>
              <a:defRPr sz="1867">
                <a:latin typeface="Campton Light" panose="00000400000000000000" pitchFamily="50" charset="0"/>
              </a:defRPr>
            </a:lvl2pPr>
            <a:lvl3pPr>
              <a:defRPr sz="1600">
                <a:latin typeface="Campton Light" panose="00000400000000000000" pitchFamily="50" charset="0"/>
              </a:defRPr>
            </a:lvl3pPr>
            <a:lvl4pPr>
              <a:defRPr sz="1467">
                <a:latin typeface="Campton Light" panose="00000400000000000000" pitchFamily="50" charset="0"/>
              </a:defRPr>
            </a:lvl4pPr>
            <a:lvl5pPr>
              <a:defRPr sz="1467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 →  Leading research institute in sustainability transitions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→ Founded 2004 at Erasmus University Rotterdam</a:t>
            </a:r>
          </a:p>
          <a:p>
            <a:pPr lvl="0"/>
            <a:endParaRPr lang="en-US" dirty="0"/>
          </a:p>
        </p:txBody>
      </p:sp>
      <p:sp>
        <p:nvSpPr>
          <p:cNvPr id="17" name="SmartArt Placeholder 2">
            <a:extLst>
              <a:ext uri="{FF2B5EF4-FFF2-40B4-BE49-F238E27FC236}">
                <a16:creationId xmlns:a16="http://schemas.microsoft.com/office/drawing/2014/main" id="{C07620B7-03FB-4104-899F-BCE9D8891782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10675240" y="4393985"/>
            <a:ext cx="666936" cy="10283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67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820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31814" r="6530"/>
          <a:stretch/>
        </p:blipFill>
        <p:spPr>
          <a:xfrm>
            <a:off x="-511764" y="-797748"/>
            <a:ext cx="12748919" cy="765143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035569" y="1765903"/>
            <a:ext cx="2048716" cy="114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34961" y="4548502"/>
            <a:ext cx="979281" cy="114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644885" y="4549430"/>
            <a:ext cx="1310908" cy="114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0" name="Picture 9" descr="drift-logo-horizontaal-w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8" y="589915"/>
            <a:ext cx="2867565" cy="535951"/>
          </a:xfrm>
          <a:prstGeom prst="rect">
            <a:avLst/>
          </a:prstGeom>
        </p:spPr>
      </p:pic>
      <p:sp>
        <p:nvSpPr>
          <p:cNvPr id="1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15405" y="1845733"/>
            <a:ext cx="9212663" cy="251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867" b="1" dirty="0" smtClean="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4267">
                <a:solidFill>
                  <a:schemeClr val="bg1"/>
                </a:solidFill>
                <a:latin typeface="Campton Book" panose="00000800000000000000" pitchFamily="50" charset="0"/>
              </a:defRPr>
            </a:lvl2pPr>
            <a:lvl3pPr marL="1219170" indent="0">
              <a:buNone/>
              <a:defRPr sz="4267">
                <a:solidFill>
                  <a:schemeClr val="bg1"/>
                </a:solidFill>
                <a:latin typeface="Campton Book" panose="00000800000000000000" pitchFamily="50" charset="0"/>
              </a:defRPr>
            </a:lvl3pPr>
            <a:lvl4pPr marL="1828754" indent="0">
              <a:buNone/>
              <a:defRPr sz="4267">
                <a:solidFill>
                  <a:schemeClr val="bg1"/>
                </a:solidFill>
                <a:latin typeface="Campton Book" panose="00000800000000000000" pitchFamily="50" charset="0"/>
              </a:defRPr>
            </a:lvl4pPr>
            <a:lvl5pPr marL="2438339" indent="0">
              <a:buNone/>
              <a:defRPr sz="4267">
                <a:solidFill>
                  <a:schemeClr val="bg1"/>
                </a:solidFill>
                <a:latin typeface="Campton Book" panose="000008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4514763" y="5206790"/>
            <a:ext cx="2575983" cy="1133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33" kern="1200" baseline="0" dirty="0" smtClean="0">
                <a:solidFill>
                  <a:schemeClr val="bg1"/>
                </a:solidFill>
                <a:latin typeface="+mn-lt"/>
                <a:ea typeface="+mn-ea"/>
                <a:cs typeface="Campton Light"/>
              </a:defRPr>
            </a:lvl1pPr>
          </a:lstStyle>
          <a:p>
            <a:pPr lvl="0"/>
            <a:r>
              <a:rPr lang="en-US" dirty="0"/>
              <a:t>20th march 2017</a:t>
            </a:r>
          </a:p>
          <a:p>
            <a:pPr lvl="0"/>
            <a:r>
              <a:rPr lang="en-US" dirty="0"/>
              <a:t>London, UK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14763" y="4780936"/>
            <a:ext cx="2575983" cy="461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Campton Bold"/>
              </a:defRPr>
            </a:lvl1pPr>
          </a:lstStyle>
          <a:p>
            <a:pPr lvl="0"/>
            <a:r>
              <a:rPr lang="en-US" dirty="0"/>
              <a:t>date /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2" y="5100008"/>
            <a:ext cx="2929465" cy="1757993"/>
          </a:xfrm>
          <a:prstGeom prst="rect">
            <a:avLst/>
          </a:prstGeom>
        </p:spPr>
      </p:pic>
      <p:sp>
        <p:nvSpPr>
          <p:cNvPr id="15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15405" y="4761823"/>
            <a:ext cx="3414295" cy="157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Campton Bold"/>
              </a:defRPr>
            </a:lvl1pPr>
          </a:lstStyle>
          <a:p>
            <a:pPr lvl="0"/>
            <a:r>
              <a:rPr lang="en-US" dirty="0"/>
              <a:t>Name (bold)</a:t>
            </a:r>
          </a:p>
        </p:txBody>
      </p:sp>
    </p:spTree>
    <p:extLst>
      <p:ext uri="{BB962C8B-B14F-4D97-AF65-F5344CB8AC3E}">
        <p14:creationId xmlns:p14="http://schemas.microsoft.com/office/powerpoint/2010/main" val="4126415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CC53E54-6C36-9341-81EE-7522EFC62704}"/>
              </a:ext>
            </a:extLst>
          </p:cNvPr>
          <p:cNvSpPr/>
          <p:nvPr userDrawn="1"/>
        </p:nvSpPr>
        <p:spPr>
          <a:xfrm>
            <a:off x="9287764" y="-2601423"/>
            <a:ext cx="5448333" cy="5448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5AB45C9-EDA8-5444-AC5C-793242F7B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75023" y="1738017"/>
            <a:ext cx="9693408" cy="5045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847" y="2942174"/>
            <a:ext cx="7349232" cy="1889645"/>
          </a:xfrm>
        </p:spPr>
        <p:txBody>
          <a:bodyPr anchor="ctr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4505" y="5002996"/>
            <a:ext cx="7521760" cy="80671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0A191-DE78-1045-881A-42761744DEF4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E36C44-F73F-3A48-9956-58614058E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9009" y="74158"/>
            <a:ext cx="5209232" cy="29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1D0E87-4CDE-1C4E-A058-74C4DC886BA1}"/>
              </a:ext>
            </a:extLst>
          </p:cNvPr>
          <p:cNvSpPr/>
          <p:nvPr userDrawn="1"/>
        </p:nvSpPr>
        <p:spPr>
          <a:xfrm>
            <a:off x="9981488" y="1053983"/>
            <a:ext cx="3238856" cy="32388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8A5A6A-B7DD-B942-9BBA-42E8B592C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9504" y="229964"/>
            <a:ext cx="11486989" cy="518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3639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80884D0-2E01-6840-B5BC-CC85731A0E78}"/>
              </a:ext>
            </a:extLst>
          </p:cNvPr>
          <p:cNvSpPr/>
          <p:nvPr userDrawn="1"/>
        </p:nvSpPr>
        <p:spPr>
          <a:xfrm>
            <a:off x="-1369464" y="-2015892"/>
            <a:ext cx="7725399" cy="77253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65DB50B-8437-A644-A98B-85B223300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0684" y="821572"/>
            <a:ext cx="9693408" cy="5045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43114"/>
            <a:ext cx="7812088" cy="1843087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5139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52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92F6AE3-D9D0-2841-94A6-B7E7C83FBDA0}"/>
              </a:ext>
            </a:extLst>
          </p:cNvPr>
          <p:cNvSpPr/>
          <p:nvPr userDrawn="1"/>
        </p:nvSpPr>
        <p:spPr>
          <a:xfrm>
            <a:off x="4080228" y="3094679"/>
            <a:ext cx="6164568" cy="61645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3754BF-45AC-744E-815B-8BF9EA514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9504" y="229964"/>
            <a:ext cx="11486989" cy="518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46195"/>
            <a:ext cx="5181600" cy="40307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46195"/>
            <a:ext cx="5181600" cy="40307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15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241F-F235-5A1F-8537-A2618EFE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10DF-7B06-217D-61CE-82DA2ABD0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703E8-77D6-80FF-9E38-FD6D1DC8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3622A-F2BC-BA0B-F14F-4A27BDE1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B3B11-D718-3756-15F6-D977DD1B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926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9C953C6-F308-8C44-8E7E-5053DC837869}"/>
              </a:ext>
            </a:extLst>
          </p:cNvPr>
          <p:cNvSpPr/>
          <p:nvPr userDrawn="1"/>
        </p:nvSpPr>
        <p:spPr>
          <a:xfrm>
            <a:off x="-606621" y="-218701"/>
            <a:ext cx="4987255" cy="49872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52212A-B471-2F4F-A241-35889BA4D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9504" y="229964"/>
            <a:ext cx="11486989" cy="518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4006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C1C4B23-3A7A-4943-98CF-6F2055F71810}"/>
              </a:ext>
            </a:extLst>
          </p:cNvPr>
          <p:cNvSpPr/>
          <p:nvPr userDrawn="1"/>
        </p:nvSpPr>
        <p:spPr>
          <a:xfrm>
            <a:off x="2143687" y="-806673"/>
            <a:ext cx="8763799" cy="87637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3CEB75-139E-6542-A1C1-1F075A56F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9504" y="229964"/>
            <a:ext cx="11486989" cy="518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5794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820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E3895F4-5215-9F41-9346-13EF42B76550}"/>
              </a:ext>
            </a:extLst>
          </p:cNvPr>
          <p:cNvSpPr/>
          <p:nvPr userDrawn="1"/>
        </p:nvSpPr>
        <p:spPr>
          <a:xfrm>
            <a:off x="3196127" y="-1181527"/>
            <a:ext cx="4337904" cy="43379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ED3167-1BEB-164A-B246-09A8E793A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21909" y="141790"/>
            <a:ext cx="11486989" cy="8126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0891"/>
            <a:ext cx="3932237" cy="145650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58639"/>
            <a:ext cx="3932237" cy="351034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087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C7ED638-ED2D-0B45-95B8-7ADD30F4F3B4}"/>
              </a:ext>
            </a:extLst>
          </p:cNvPr>
          <p:cNvSpPr/>
          <p:nvPr userDrawn="1"/>
        </p:nvSpPr>
        <p:spPr>
          <a:xfrm>
            <a:off x="-1569465" y="-313850"/>
            <a:ext cx="5546220" cy="55462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583B47-E98B-9849-AA7B-A18BE89C3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37581" y="190775"/>
            <a:ext cx="11486989" cy="8126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72251"/>
            <a:ext cx="3932237" cy="138514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59262"/>
            <a:ext cx="3932237" cy="340972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2246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1614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237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07864" y="1375955"/>
            <a:ext cx="10350920" cy="699139"/>
          </a:xfrm>
          <a:prstGeom prst="rect">
            <a:avLst/>
          </a:prstGeom>
        </p:spPr>
        <p:txBody>
          <a:bodyPr/>
          <a:lstStyle>
            <a:lvl1pPr>
              <a:defRPr lang="en-US" sz="3200" b="1" dirty="0" smtClean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908050" y="2245785"/>
            <a:ext cx="10350735" cy="4294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dirty="0" smtClean="0">
                <a:latin typeface="+mn-lt"/>
              </a:defRPr>
            </a:lvl1pPr>
            <a:lvl2pPr>
              <a:defRPr lang="en-US" sz="2133" dirty="0" smtClean="0">
                <a:latin typeface="+mn-lt"/>
              </a:defRPr>
            </a:lvl2pPr>
            <a:lvl3pPr>
              <a:defRPr lang="en-US" sz="1867" dirty="0" smtClean="0">
                <a:latin typeface="+mn-lt"/>
              </a:defRPr>
            </a:lvl3pPr>
            <a:lvl4pPr>
              <a:defRPr sz="1467">
                <a:latin typeface="Campton Light" panose="00000400000000000000" pitchFamily="50" charset="0"/>
              </a:defRPr>
            </a:lvl4pPr>
            <a:lvl5pPr>
              <a:defRPr sz="1467">
                <a:latin typeface="Campton Light" panose="000004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martArt Placeholder 2"/>
          <p:cNvSpPr>
            <a:spLocks noGrp="1"/>
          </p:cNvSpPr>
          <p:nvPr>
            <p:ph type="dgm" sz="quarter" idx="12" hasCustomPrompt="1"/>
          </p:nvPr>
        </p:nvSpPr>
        <p:spPr>
          <a:xfrm>
            <a:off x="1035568" y="1179862"/>
            <a:ext cx="1325376" cy="10283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067" b="1"/>
            </a:lvl1pPr>
          </a:lstStyle>
          <a:p>
            <a:r>
              <a:rPr lang="nl-NL" dirty="0"/>
              <a:t> </a:t>
            </a:r>
          </a:p>
          <a:p>
            <a:endParaRPr lang="en-GB" dirty="0"/>
          </a:p>
        </p:txBody>
      </p:sp>
      <p:pic>
        <p:nvPicPr>
          <p:cNvPr id="10" name="Picture 9" descr="drift-logo-horizontaal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04" y="300567"/>
            <a:ext cx="176564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8E59-2F8B-BD73-7FDB-ABDBCF0D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AE784-0429-E006-E302-73C28DFBB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6BED9-F81E-D3A1-EEC1-53ABF5D3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5A972-3306-A6EB-CD2D-A14889779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E27C6-EF9B-61E1-1E2F-152D7F63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29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F75E-16C0-318C-F1B6-345E2F91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EB08-5650-D12B-E97F-6FF59B47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16AF2-0B48-43EC-AA44-44B6E40B1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F1402-89D7-A461-A660-D5F924B1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88E79-0A77-9A78-5828-B3FCCE6B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FFA91-619F-64CC-08E8-20B424DE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6798-0B9B-51E1-FCB2-07A27D30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D785-3659-D8AD-8BFB-D2220A3ED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A0C8D-379F-370B-9138-7E8BCFB5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63644-E394-78D4-481B-FAEDAAC55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095EC-1287-9ED5-A245-26B644FF3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8CD967-021E-694E-DE68-F2343BCB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6F2DB-97D0-AB2E-101B-9756AF41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68FD97-694A-0C23-5B36-2D5806BC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919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B9D2-DECC-F199-067B-998064BA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FB919-3F6E-9331-0DAB-503FF879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073CE-2EA3-AA75-A952-5F0EC3D8B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D3C3E-A290-1204-8A54-1AD2421D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63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DAFD6-185F-618F-C4DD-83AC01D5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C83EA-EEB4-4B64-C38F-7F9034A7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EF8EE-D973-BE22-9248-FB536739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5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8D16D-DAEE-6F07-B3DF-1E606CF8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19DBF-892E-EEF8-8E90-0FFA56D7F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A6DDF-DABE-DA08-A446-0A450A61B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437C8-B934-E140-2B28-02A02B93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35344-DB8B-EC3B-8314-E5C07B36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4D425-D47D-78C9-BC51-1077A9BF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93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07F-36E4-6E86-854D-5A46FB57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9FB97-2525-2C8F-0537-1F805734A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48D54-4675-D4B0-CDDF-0EA372070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8BA55-DD03-6DA4-A611-16036AD6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8E5D9-BE6F-AAA8-1597-B7C4E227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6B598-DB1E-93CE-3BEC-6E296676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80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990EC-845D-654A-9A58-2F4F0EE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A95D7-7D05-23FB-69B1-AD5FA755A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4EAEC-A6C3-2DC8-7208-BACCD858A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4E933-2B06-4209-9008-78E0C3089AF6}" type="datetimeFigureOut">
              <a:rPr lang="nl-NL" smtClean="0"/>
              <a:t>3-11-2024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F3E96-0113-8505-84FF-5DD2A37F5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2A225-7382-694D-8A26-4F678F7F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C578-F3DC-4C2D-B33A-16298BB002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26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4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53752"/>
            <a:ext cx="10515600" cy="4023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493" y="6262912"/>
            <a:ext cx="7708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68171A-E4D1-7943-B97E-485A887CEC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653" y="117715"/>
            <a:ext cx="4851975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89" y="6247542"/>
            <a:ext cx="3447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69ED97-A225-AA40-978F-7D2CDC0747D5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A8720B-E8C9-1941-901D-EBA4BD99C3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40954" y="5608863"/>
            <a:ext cx="2171700" cy="1308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7C3AE2-42E9-2443-B969-EF61B37AEB3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1363" y="5667615"/>
            <a:ext cx="30353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2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Museo Sans 700" panose="02000000000000000000" pitchFamily="2" charset="77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kern="1200" baseline="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.nl/en/media/2023-05-1-s20-s0959652623015329-main" TargetMode="External"/><Relationship Id="rId2" Type="http://schemas.openxmlformats.org/officeDocument/2006/relationships/hyperlink" Target="https://rdcu.be/dfnbG" TargetMode="Externa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nlineImag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77" y="1"/>
            <a:ext cx="10761961" cy="699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martArt Placeholder 3"/>
          <p:cNvSpPr>
            <a:spLocks noGrp="1"/>
          </p:cNvSpPr>
          <p:nvPr>
            <p:ph type="dgm" sz="quarter" idx="14"/>
          </p:nvPr>
        </p:nvSpPr>
        <p:spPr>
          <a:xfrm>
            <a:off x="925563" y="3092378"/>
            <a:ext cx="2048716" cy="102839"/>
          </a:xfrm>
          <a:solidFill>
            <a:schemeClr val="tx1"/>
          </a:solidFill>
        </p:spPr>
        <p:txBody>
          <a:bodyPr>
            <a:normAutofit fontScale="25000" lnSpcReduction="20000"/>
          </a:bodyPr>
          <a:lstStyle/>
          <a:p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11" y="3745804"/>
            <a:ext cx="10350920" cy="69913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Towards transformative research </a:t>
            </a:r>
            <a:r>
              <a:rPr lang="en-US" sz="3600" b="1" i="1" dirty="0">
                <a:solidFill>
                  <a:schemeClr val="tx1"/>
                </a:solidFill>
              </a:rPr>
              <a:t>environments</a:t>
            </a:r>
            <a:endParaRPr lang="nl-NL" sz="4000" b="1" i="1" dirty="0">
              <a:solidFill>
                <a:schemeClr val="tx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body" sz="quarter" idx="11"/>
          </p:nvPr>
        </p:nvSpPr>
        <p:spPr>
          <a:xfrm>
            <a:off x="925563" y="5375109"/>
            <a:ext cx="10177197" cy="1380355"/>
          </a:xfrm>
        </p:spPr>
        <p:txBody>
          <a:bodyPr/>
          <a:lstStyle/>
          <a:p>
            <a:r>
              <a:rPr lang="nl-NL" sz="1600" dirty="0">
                <a:solidFill>
                  <a:schemeClr val="tx1"/>
                </a:solidFill>
              </a:rPr>
              <a:t>Prof. dr. Derk Loorbach </a:t>
            </a:r>
          </a:p>
          <a:p>
            <a:r>
              <a:rPr lang="nl-NL" sz="1600" dirty="0">
                <a:solidFill>
                  <a:schemeClr val="tx1"/>
                </a:solidFill>
              </a:rPr>
              <a:t>Twente, 05-11-2024</a:t>
            </a:r>
          </a:p>
        </p:txBody>
      </p:sp>
      <p:pic>
        <p:nvPicPr>
          <p:cNvPr id="9" name="Picture 8" descr="drift-logo-horizonta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3" y="362292"/>
            <a:ext cx="3578240" cy="6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1D7DF-67F2-4A3E-9C3F-B15C842AD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4267" b="1" dirty="0"/>
          </a:p>
          <a:p>
            <a:endParaRPr lang="nl-NL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2CCA7CFA-39ED-4B85-A3E4-539F60B3517F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D4AF2-C930-4E36-80AE-BBE485A8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8"/>
          <a:stretch/>
        </p:blipFill>
        <p:spPr>
          <a:xfrm>
            <a:off x="3547600" y="0"/>
            <a:ext cx="8644401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B75A0-84E2-402A-B69B-3C9E2089D5F5}"/>
              </a:ext>
            </a:extLst>
          </p:cNvPr>
          <p:cNvSpPr txBox="1">
            <a:spLocks/>
          </p:cNvSpPr>
          <p:nvPr/>
        </p:nvSpPr>
        <p:spPr>
          <a:xfrm>
            <a:off x="1035569" y="1725525"/>
            <a:ext cx="2669656" cy="4294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267" b="1" dirty="0"/>
          </a:p>
          <a:p>
            <a:r>
              <a:rPr lang="nl-NL" sz="2400" b="1" dirty="0" err="1">
                <a:solidFill>
                  <a:schemeClr val="bg2">
                    <a:lumMod val="50000"/>
                  </a:schemeClr>
                </a:solidFill>
              </a:rPr>
              <a:t>Minimal</a:t>
            </a:r>
            <a:r>
              <a:rPr lang="nl-NL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NL" sz="2400" b="1" dirty="0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nl-NL" sz="2400" b="1" dirty="0">
                <a:solidFill>
                  <a:schemeClr val="bg2">
                    <a:lumMod val="50000"/>
                  </a:schemeClr>
                </a:solidFill>
              </a:rPr>
              <a:t> of resources, energy and </a:t>
            </a:r>
            <a:r>
              <a:rPr lang="nl-NL" sz="2400" b="1" dirty="0" err="1">
                <a:solidFill>
                  <a:schemeClr val="bg2">
                    <a:lumMod val="50000"/>
                  </a:schemeClr>
                </a:solidFill>
              </a:rPr>
              <a:t>space</a:t>
            </a:r>
            <a:endParaRPr lang="nl-NL" sz="2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nl-NL" sz="2400" b="1" dirty="0"/>
          </a:p>
          <a:p>
            <a:r>
              <a:rPr lang="nl-NL" sz="2400" b="1" dirty="0">
                <a:solidFill>
                  <a:srgbClr val="FF0000"/>
                </a:solidFill>
              </a:rPr>
              <a:t>As </a:t>
            </a:r>
            <a:r>
              <a:rPr lang="nl-NL" sz="2400" b="1" dirty="0" err="1">
                <a:solidFill>
                  <a:srgbClr val="FF0000"/>
                </a:solidFill>
              </a:rPr>
              <a:t>affordable</a:t>
            </a:r>
            <a:r>
              <a:rPr lang="nl-NL" sz="2400" b="1" dirty="0">
                <a:solidFill>
                  <a:srgbClr val="FF0000"/>
                </a:solidFill>
              </a:rPr>
              <a:t>, </a:t>
            </a:r>
            <a:r>
              <a:rPr lang="nl-NL" sz="2400" b="1" dirty="0" err="1">
                <a:solidFill>
                  <a:srgbClr val="FF0000"/>
                </a:solidFill>
              </a:rPr>
              <a:t>accesible</a:t>
            </a:r>
            <a:r>
              <a:rPr lang="nl-NL" sz="2400" b="1" dirty="0">
                <a:solidFill>
                  <a:srgbClr val="FF0000"/>
                </a:solidFill>
              </a:rPr>
              <a:t> and </a:t>
            </a:r>
            <a:r>
              <a:rPr lang="nl-NL" sz="2400" b="1" dirty="0" err="1">
                <a:solidFill>
                  <a:srgbClr val="FF0000"/>
                </a:solidFill>
              </a:rPr>
              <a:t>healthy</a:t>
            </a:r>
            <a:r>
              <a:rPr lang="nl-NL" sz="2400" b="1" dirty="0">
                <a:solidFill>
                  <a:srgbClr val="FF0000"/>
                </a:solidFill>
              </a:rPr>
              <a:t> as </a:t>
            </a:r>
            <a:r>
              <a:rPr lang="nl-NL" sz="2400" b="1" dirty="0" err="1">
                <a:solidFill>
                  <a:srgbClr val="FF0000"/>
                </a:solidFill>
              </a:rPr>
              <a:t>possible</a:t>
            </a:r>
            <a:endParaRPr lang="nl-NL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1D288-7435-406A-A1BD-C3B7CA41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NATURE POSITIVE ECONOMY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6418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9436811-7F3D-4E12-9A9D-4D3FAE8FF4AA}"/>
              </a:ext>
            </a:extLst>
          </p:cNvPr>
          <p:cNvSpPr/>
          <p:nvPr/>
        </p:nvSpPr>
        <p:spPr>
          <a:xfrm>
            <a:off x="8254110" y="1252505"/>
            <a:ext cx="3960359" cy="3661169"/>
          </a:xfrm>
          <a:prstGeom prst="ellipse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8066">
                    <a:lumMod val="50000"/>
                  </a:srgbClr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Research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C8066">
                  <a:lumMod val="50000"/>
                </a:srgbClr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8066">
                    <a:lumMod val="50000"/>
                  </a:srgbClr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Nurture a culture of design, impact and transition-oriented research and develop ecosystems of researchers, teachers and staff working collaboratively on societal challenges.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4C5C9E-7609-464C-BEB4-F76CD016BCAB}"/>
              </a:ext>
            </a:extLst>
          </p:cNvPr>
          <p:cNvSpPr/>
          <p:nvPr/>
        </p:nvSpPr>
        <p:spPr>
          <a:xfrm>
            <a:off x="5037592" y="1273357"/>
            <a:ext cx="3727675" cy="3661169"/>
          </a:xfrm>
          <a:prstGeom prst="ellipse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C8066">
                    <a:lumMod val="50000"/>
                  </a:srgbClr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Education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C8066">
                  <a:lumMod val="50000"/>
                </a:srgbClr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Calibri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C8066">
                    <a:lumMod val="50000"/>
                  </a:srgbClr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Support the development of transformative learning and education for societal transitions at Erasmus University.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E63611-D36F-4C91-A22C-B3A21B1C776B}"/>
              </a:ext>
            </a:extLst>
          </p:cNvPr>
          <p:cNvSpPr/>
          <p:nvPr/>
        </p:nvSpPr>
        <p:spPr>
          <a:xfrm>
            <a:off x="6250193" y="3335211"/>
            <a:ext cx="3727675" cy="3522789"/>
          </a:xfrm>
          <a:prstGeom prst="ellipse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C8066">
                  <a:lumMod val="50000"/>
                </a:srgbClr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C8066">
                    <a:lumMod val="50000"/>
                  </a:srgbClr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Engagement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C8066">
                  <a:lumMod val="50000"/>
                </a:srgbClr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C8066">
                    <a:lumMod val="50000"/>
                  </a:srgbClr>
                </a:solidFill>
                <a:effectLst/>
                <a:uLnTx/>
                <a:uFillTx/>
                <a:latin typeface="Museo Sans 300" panose="02000000000000000000" pitchFamily="50" charset="0"/>
                <a:ea typeface="+mn-ea"/>
                <a:cs typeface="+mn-cs"/>
              </a:rPr>
              <a:t>Become the platform for design and transition based collaborative projects with societal partners. 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seo Sans 300" panose="02000000000000000000" pitchFamily="50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C4A23-65BD-4F39-9ADA-C04F4B0B93C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Design Impact Transition platform</a:t>
            </a:r>
            <a:endParaRPr lang="nl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5B48A-2CE8-A92C-6A8F-597037F19B9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57C4E-E805-B9D3-72E6-3CD97C476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Trojan horse strategy: disciplinary, descriptive and linear academic regime is destabilizing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alternatives (</a:t>
            </a:r>
            <a:r>
              <a:rPr lang="en-US" dirty="0" err="1"/>
              <a:t>transdisciplinarity</a:t>
            </a:r>
            <a:r>
              <a:rPr lang="en-US" dirty="0"/>
              <a:t>, engaged research, action research, transformative education…) are becoming more powerful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will see increasing societal demand for new types of academic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Transdisciplinarity</a:t>
            </a:r>
            <a:r>
              <a:rPr lang="en-US" dirty="0"/>
              <a:t> for transformative change is the desired direction for transition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C3D34-ABB6-4805-B920-E5B84BB8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9ED97-A225-AA40-978F-7D2CDC0747D5}" type="slidenum"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1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DCA4-1A77-C73E-F137-BC94AB22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Transformative research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6FCD0-1990-20B3-B575-D209D04864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234" y="2054828"/>
            <a:ext cx="6278158" cy="4424477"/>
          </a:xfrm>
        </p:spPr>
        <p:txBody>
          <a:bodyPr>
            <a:normAutofit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‘Researches’ transitions that we want in and with practice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Is inherently normative (critical towards unsustainable and unjust status quo)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Is inherently experimental (in exploring, hypothesizing and testing potential alternatives)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Is team science that mixes methods and roles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5D3BA685-8962-EF1C-A4E6-8A402DB4147B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4FB83-00CA-205E-2CC9-DAC10FB94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548" y="1604864"/>
            <a:ext cx="5689783" cy="38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2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1D7DF-67F2-4A3E-9C3F-B15C842AD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4267" b="1" dirty="0"/>
          </a:p>
          <a:p>
            <a:endParaRPr lang="nl-NL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2CCA7CFA-39ED-4B85-A3E4-539F60B3517F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D4AF2-C930-4E36-80AE-BBE485A8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8"/>
          <a:stretch/>
        </p:blipFill>
        <p:spPr>
          <a:xfrm>
            <a:off x="3547600" y="0"/>
            <a:ext cx="8644401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B75A0-84E2-402A-B69B-3C9E2089D5F5}"/>
              </a:ext>
            </a:extLst>
          </p:cNvPr>
          <p:cNvSpPr txBox="1">
            <a:spLocks/>
          </p:cNvSpPr>
          <p:nvPr/>
        </p:nvSpPr>
        <p:spPr>
          <a:xfrm>
            <a:off x="1035569" y="1725525"/>
            <a:ext cx="2669656" cy="4294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resources, energy and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affordable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accesible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1D288-7435-406A-A1BD-C3B7CA41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NATURE POSITIVE ECONOMY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4011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C017-6545-7C83-6DEF-32833D17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4" y="1366016"/>
            <a:ext cx="10350920" cy="6991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NWO - KIN as transition experiment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316BA-8794-A701-E35D-5BC012EA5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normative</a:t>
            </a:r>
            <a:r>
              <a:rPr lang="nl-NL" dirty="0"/>
              <a:t> </a:t>
            </a:r>
            <a:r>
              <a:rPr lang="nl-NL" dirty="0" err="1"/>
              <a:t>roles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research </a:t>
            </a:r>
            <a:r>
              <a:rPr lang="nl-NL" dirty="0" err="1"/>
              <a:t>funders</a:t>
            </a:r>
            <a:r>
              <a:rPr lang="nl-NL" dirty="0"/>
              <a:t> take and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play</a:t>
            </a:r>
            <a:r>
              <a:rPr lang="nl-NL" dirty="0"/>
              <a:t> these </a:t>
            </a:r>
            <a:r>
              <a:rPr lang="nl-NL" dirty="0" err="1"/>
              <a:t>roles</a:t>
            </a:r>
            <a:r>
              <a:rPr lang="nl-NL" dirty="0"/>
              <a:t>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structure</a:t>
            </a:r>
            <a:r>
              <a:rPr lang="nl-NL" dirty="0"/>
              <a:t> and </a:t>
            </a:r>
            <a:r>
              <a:rPr lang="nl-NL" dirty="0" err="1"/>
              <a:t>methodologically</a:t>
            </a:r>
            <a:r>
              <a:rPr lang="nl-NL" dirty="0"/>
              <a:t> support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innovation</a:t>
            </a:r>
            <a:r>
              <a:rPr lang="nl-NL" dirty="0"/>
              <a:t> and </a:t>
            </a:r>
            <a:r>
              <a:rPr lang="nl-NL" dirty="0" err="1"/>
              <a:t>transformative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creation</a:t>
            </a:r>
            <a:r>
              <a:rPr lang="nl-NL" dirty="0"/>
              <a:t>?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/>
              <a:t>Is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 and </a:t>
            </a:r>
            <a:r>
              <a:rPr lang="nl-NL" dirty="0" err="1"/>
              <a:t>desirable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support </a:t>
            </a:r>
            <a:r>
              <a:rPr lang="nl-NL" dirty="0" err="1"/>
              <a:t>individual</a:t>
            </a:r>
            <a:r>
              <a:rPr lang="nl-NL" dirty="0"/>
              <a:t> </a:t>
            </a:r>
            <a:r>
              <a:rPr lang="nl-NL" dirty="0" err="1"/>
              <a:t>academics</a:t>
            </a:r>
            <a:r>
              <a:rPr lang="nl-NL" dirty="0"/>
              <a:t> in </a:t>
            </a:r>
            <a:r>
              <a:rPr lang="nl-NL" dirty="0" err="1"/>
              <a:t>engaging</a:t>
            </a:r>
            <a:r>
              <a:rPr lang="nl-NL" dirty="0"/>
              <a:t> in </a:t>
            </a:r>
            <a:r>
              <a:rPr lang="nl-NL" dirty="0" err="1"/>
              <a:t>sustainability</a:t>
            </a:r>
            <a:r>
              <a:rPr lang="nl-NL" dirty="0"/>
              <a:t> </a:t>
            </a:r>
            <a:r>
              <a:rPr lang="nl-NL" dirty="0" err="1"/>
              <a:t>transitions</a:t>
            </a:r>
            <a:r>
              <a:rPr lang="nl-NL" dirty="0"/>
              <a:t>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 err="1"/>
              <a:t>What</a:t>
            </a:r>
            <a:r>
              <a:rPr lang="nl-NL" dirty="0"/>
              <a:t> are the </a:t>
            </a:r>
            <a:r>
              <a:rPr lang="nl-NL" dirty="0" err="1"/>
              <a:t>conditions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allow</a:t>
            </a:r>
            <a:r>
              <a:rPr lang="nl-NL" dirty="0"/>
              <a:t> for </a:t>
            </a:r>
            <a:r>
              <a:rPr lang="nl-NL" dirty="0" err="1"/>
              <a:t>this</a:t>
            </a:r>
            <a:r>
              <a:rPr lang="nl-NL" dirty="0"/>
              <a:t> in a </a:t>
            </a:r>
            <a:r>
              <a:rPr lang="nl-NL" dirty="0" err="1"/>
              <a:t>transparent</a:t>
            </a:r>
            <a:r>
              <a:rPr lang="nl-NL" dirty="0"/>
              <a:t>, </a:t>
            </a:r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ensured</a:t>
            </a:r>
            <a:r>
              <a:rPr lang="nl-NL" dirty="0"/>
              <a:t> and </a:t>
            </a:r>
            <a:r>
              <a:rPr lang="nl-NL" dirty="0" err="1"/>
              <a:t>democratic</a:t>
            </a:r>
            <a:r>
              <a:rPr lang="nl-NL" dirty="0"/>
              <a:t> way?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needed</a:t>
            </a:r>
            <a:r>
              <a:rPr lang="nl-NL" dirty="0"/>
              <a:t> in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organisation</a:t>
            </a:r>
            <a:r>
              <a:rPr lang="nl-NL" dirty="0"/>
              <a:t> of </a:t>
            </a:r>
            <a:r>
              <a:rPr lang="nl-NL" dirty="0" err="1"/>
              <a:t>universities</a:t>
            </a:r>
            <a:r>
              <a:rPr lang="nl-NL" dirty="0"/>
              <a:t> and research </a:t>
            </a:r>
            <a:r>
              <a:rPr lang="nl-NL" dirty="0" err="1"/>
              <a:t>organisations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make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posible</a:t>
            </a:r>
            <a:r>
              <a:rPr lang="nl-NL" dirty="0"/>
              <a:t>?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4DB1CA8-F521-1F9F-C42E-E8693BA89763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42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AE56-463B-4E67-82D0-5498C447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transformative university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9CE6F-5899-4A54-BEEF-0E80524F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9ED97-A225-AA40-978F-7D2CDC0747D5}" type="slidenum"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EF9B901-7937-9880-0773-6D5DECA34C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5648" y="2363330"/>
          <a:ext cx="11410251" cy="2772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7440">
                  <a:extLst>
                    <a:ext uri="{9D8B030D-6E8A-4147-A177-3AD203B41FA5}">
                      <a16:colId xmlns:a16="http://schemas.microsoft.com/office/drawing/2014/main" val="1835206677"/>
                    </a:ext>
                  </a:extLst>
                </a:gridCol>
                <a:gridCol w="4125459">
                  <a:extLst>
                    <a:ext uri="{9D8B030D-6E8A-4147-A177-3AD203B41FA5}">
                      <a16:colId xmlns:a16="http://schemas.microsoft.com/office/drawing/2014/main" val="1277372797"/>
                    </a:ext>
                  </a:extLst>
                </a:gridCol>
                <a:gridCol w="4297352">
                  <a:extLst>
                    <a:ext uri="{9D8B030D-6E8A-4147-A177-3AD203B41FA5}">
                      <a16:colId xmlns:a16="http://schemas.microsoft.com/office/drawing/2014/main" val="4187298770"/>
                    </a:ext>
                  </a:extLst>
                </a:gridCol>
              </a:tblGrid>
              <a:tr h="404700"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Institutional dimensions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20</a:t>
                      </a:r>
                      <a:r>
                        <a:rPr lang="en-US" sz="2100" baseline="30000">
                          <a:effectLst/>
                        </a:rPr>
                        <a:t>th</a:t>
                      </a:r>
                      <a:r>
                        <a:rPr lang="en-US" sz="2100">
                          <a:effectLst/>
                        </a:rPr>
                        <a:t> century model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Transformative university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709858318"/>
                  </a:ext>
                </a:extLst>
              </a:tr>
              <a:tr h="383019"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Incentives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Excellence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Relevance 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91803972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Career paths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Academic and hierarchical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Role diversity 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5933439"/>
                  </a:ext>
                </a:extLst>
              </a:tr>
              <a:tr h="387196"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</a:rPr>
                        <a:t>Funding 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</a:rPr>
                        <a:t>Subsidized grants and basic funding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</a:rPr>
                        <a:t>Entrepreneurial and basic funding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39800902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Organization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Schools and support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Schools and ecosystems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628742582"/>
                  </a:ext>
                </a:extLst>
              </a:tr>
              <a:tr h="383019"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Positionality 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Outside society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Part of society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36338251"/>
                  </a:ext>
                </a:extLst>
              </a:tr>
              <a:tr h="404700"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Learning philosophy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>
                          <a:effectLst/>
                        </a:rPr>
                        <a:t>Linear transfer</a:t>
                      </a:r>
                      <a:endParaRPr lang="nl-N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dirty="0">
                          <a:effectLst/>
                        </a:rPr>
                        <a:t>Co-creation</a:t>
                      </a:r>
                      <a:endParaRPr lang="nl-N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063967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930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9765-5B63-AB42-2B3A-31EDD36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0753F-076E-91AC-3BE1-862CCF096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347BE-91E6-B351-A97C-5F9B8EF2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9ED97-A225-AA40-978F-7D2CDC0747D5}" type="slidenum">
              <a:rPr lang="en-NL" smtClean="0"/>
              <a:t>16</a:t>
            </a:fld>
            <a:endParaRPr lang="en-NL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C66C6CF-95B6-02F9-B130-F734CAD7EB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609179"/>
              </p:ext>
            </p:extLst>
          </p:nvPr>
        </p:nvGraphicFramePr>
        <p:xfrm>
          <a:off x="-226031" y="365125"/>
          <a:ext cx="12287891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564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AD5A-0489-CF95-D6EB-BB7BCFF0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papers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1493-C205-609E-3EB2-4326B7B63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92597"/>
            <a:ext cx="9422219" cy="37958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1700" b="1" dirty="0"/>
              <a:t>Wittmayer, J. M., Huang, Y. S. E., Bogner, K., Boyle, E., Hölscher, K., von Wirth, T., ... &amp; Vasques, A. (2024). </a:t>
            </a:r>
            <a:r>
              <a:rPr lang="en-US" sz="1700" dirty="0"/>
              <a:t>Neither right nor wrong? Ethics of collaboration in transformative research for sustainable futures. Humanities and Social Sciences Communications, 11(1), 1-15.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Loorbach, D. and J. Wittmayer </a:t>
            </a:r>
            <a:r>
              <a:rPr lang="en-US" sz="1700" dirty="0"/>
              <a:t>(2023). Transforming universities. Mobilising research and education for sustainability transitions at Erasmus University Rotterdam, The Netherlands. Sustainability Science, </a:t>
            </a:r>
            <a:r>
              <a:rPr lang="en-US" sz="1700" dirty="0">
                <a:hlinkClick r:id="rId2"/>
              </a:rPr>
              <a:t>https://rdcu.be/dfnbG</a:t>
            </a:r>
            <a:r>
              <a:rPr lang="en-US" sz="17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Bogner, K., Kump, B., Beekman, M., &amp; Wittmayer, J. </a:t>
            </a:r>
            <a:r>
              <a:rPr lang="en-US" sz="1700" dirty="0"/>
              <a:t>(2024). Coping with transition pain: An emotions perspective on phase-outs in sustainability transitions. Environmental Innovation and Societal Transitions, 50, 100806.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Kump, B., Bogner, K., Wittmayer, J and Beekman, M</a:t>
            </a:r>
            <a:r>
              <a:rPr lang="en-US" sz="1700" dirty="0"/>
              <a:t>. (2023). Navigating force conflicts: A case study on strategies of transformative research in the current academic system, Journal of Cleaner Production 412, </a:t>
            </a:r>
            <a:r>
              <a:rPr lang="en-US" sz="1700" dirty="0">
                <a:hlinkClick r:id="rId3"/>
              </a:rPr>
              <a:t>https://www.eur.nl/en/media/2023-05-1-s20-s0959652623015329-main</a:t>
            </a:r>
            <a:r>
              <a:rPr lang="en-US" sz="1700" dirty="0"/>
              <a:t>  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Kump, B., Bogner, K., Wittmayer, J., &amp; Beekman, M.</a:t>
            </a:r>
            <a:r>
              <a:rPr lang="en-US" sz="1700" dirty="0"/>
              <a:t> (2023, September). Seizing institutional opportunities in transitions: The case of engaged scholarship at the Erasmus University Rotterdam. In 14th International Sustainability Transitions Conference, IST 2023.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6DB4F-5AC9-BC38-B969-494410CA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AF69ED97-A225-AA40-978F-7D2CDC0747D5}" type="slidenum">
              <a:rPr lang="en-NL">
                <a:solidFill>
                  <a:srgbClr val="FFFFFF"/>
                </a:solidFill>
                <a:latin typeface="Calibri" panose="020F0502020204030204"/>
              </a:rPr>
              <a:pPr defTabSz="457189"/>
              <a:t>17</a:t>
            </a:fld>
            <a:endParaRPr lang="en-NL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3474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A908DC-404A-ABE9-3243-5449287E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52F982-FB8E-528A-EC4B-2F40ACD645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09C2AC41-92CD-DADF-4344-FB96FDBF4A4B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It's About Time - nai010 uitgevers / publishers">
            <a:extLst>
              <a:ext uri="{FF2B5EF4-FFF2-40B4-BE49-F238E27FC236}">
                <a16:creationId xmlns:a16="http://schemas.microsoft.com/office/drawing/2014/main" id="{7C0A9146-96B3-B05A-37F9-F7071F3B5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33" y="1179862"/>
            <a:ext cx="8133443" cy="54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13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buFontTx/>
              <a:buNone/>
            </a:pPr>
            <a:endParaRPr lang="nl-NL" altLang="nl-NL" sz="4000" dirty="0"/>
          </a:p>
          <a:p>
            <a:pPr>
              <a:buFontTx/>
              <a:buNone/>
            </a:pPr>
            <a:endParaRPr lang="nl-NL" altLang="nl-NL" dirty="0"/>
          </a:p>
          <a:p>
            <a:pPr>
              <a:buFontTx/>
              <a:buNone/>
            </a:pPr>
            <a:endParaRPr lang="nl-NL" altLang="nl-NL" sz="1800" dirty="0"/>
          </a:p>
          <a:p>
            <a:pPr>
              <a:buFontTx/>
              <a:buNone/>
            </a:pPr>
            <a:endParaRPr lang="nl-NL" altLang="nl-NL" sz="1800" dirty="0"/>
          </a:p>
          <a:p>
            <a:pPr>
              <a:buFontTx/>
              <a:buNone/>
            </a:pPr>
            <a:endParaRPr lang="nl-NL" altLang="nl-NL" sz="1800" dirty="0"/>
          </a:p>
          <a:p>
            <a:pPr>
              <a:buFontTx/>
              <a:buNone/>
            </a:pPr>
            <a:endParaRPr lang="nl-NL" altLang="nl-NL" sz="1800" dirty="0"/>
          </a:p>
          <a:p>
            <a:pPr>
              <a:buFontTx/>
              <a:buNone/>
            </a:pPr>
            <a:r>
              <a:rPr lang="nl-NL" altLang="nl-NL" sz="2133" dirty="0"/>
              <a:t>For more information </a:t>
            </a:r>
            <a:r>
              <a:rPr lang="nl-NL" altLang="nl-NL" sz="2133" dirty="0" err="1"/>
              <a:t>and</a:t>
            </a:r>
            <a:r>
              <a:rPr lang="nl-NL" altLang="nl-NL" sz="2133" dirty="0"/>
              <a:t> </a:t>
            </a:r>
            <a:r>
              <a:rPr lang="nl-NL" altLang="nl-NL" sz="2133" dirty="0" err="1"/>
              <a:t>publications</a:t>
            </a:r>
            <a:r>
              <a:rPr lang="nl-NL" altLang="nl-NL" sz="2133" dirty="0"/>
              <a:t>:</a:t>
            </a:r>
          </a:p>
          <a:p>
            <a:pPr lvl="1">
              <a:buFontTx/>
              <a:buNone/>
            </a:pPr>
            <a:r>
              <a:rPr lang="nl-NL" altLang="nl-NL" sz="2133" b="1" dirty="0">
                <a:latin typeface="+mn-lt"/>
              </a:rPr>
              <a:t>loorbach@drift.eur.nl</a:t>
            </a:r>
          </a:p>
          <a:p>
            <a:pPr lvl="1">
              <a:buFontTx/>
              <a:buNone/>
            </a:pPr>
            <a:r>
              <a:rPr lang="nl-NL" altLang="nl-NL" sz="2133" b="1" dirty="0">
                <a:latin typeface="+mn-lt"/>
              </a:rPr>
              <a:t>www.drift.eur.nl</a:t>
            </a:r>
          </a:p>
          <a:p>
            <a:pPr lvl="1">
              <a:buFontTx/>
              <a:buNone/>
            </a:pPr>
            <a:r>
              <a:rPr lang="nl-NL" altLang="nl-NL" sz="2133" b="1" dirty="0">
                <a:latin typeface="+mn-lt"/>
              </a:rPr>
              <a:t>www.twitter.com/drk75</a:t>
            </a:r>
            <a:endParaRPr lang="en-US" altLang="nl-NL" sz="2133" b="1" dirty="0">
              <a:latin typeface="+mn-lt"/>
            </a:endParaRPr>
          </a:p>
        </p:txBody>
      </p:sp>
      <p:pic>
        <p:nvPicPr>
          <p:cNvPr id="54278" name="Picture 5" descr="Cover Volume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35" y="1927129"/>
            <a:ext cx="1617636" cy="250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http://www.boek.net/images/transition-managementd-loorbach-9789057270574-4-1-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7" y="1936469"/>
            <a:ext cx="1663604" cy="24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AutoShape 2" descr="data:image/jpeg;base64,/9j/4AAQSkZJRgABAQAAAQABAAD/2wCEAAkGBhQSERUUExQVFRUWGBUXFxcYGBUVGBcUFRQVFxUYFBgYHCYfFxojHBQVHy8gJCcpLCwsFR4xNTAqNSYrLCkBCQoKDgwOGg8PGiwkHyQsKSwsLCksKSkpLCwsKSkpKSkpKSkpLCwpKSkpLCksKSwsLCwsLCwsKSwsLCksKiksLP/AABEIAQwAvAMBIgACEQEDEQH/xAAcAAABBQEBAQAAAAAAAAAAAAAFAgMEBgcBAAj/xABAEAABAwIEAwUFBwMDAwUBAAABAgMRACEEBRIxQVFxBhMiYYEykaGxwQcUI0JS0fBi4fEzcoKissIXJCWS4hX/xAAaAQACAwEBAAAAAAAAAAAAAAADBAABAgUG/8QAKxEAAgIBBAEEAQIHAAAAAAAAAAECEQMEEiExQRMiUWEyM3EFFCNCkbHh/9oADAMBAAIRAxEAPwCgY7JrkoM+R/egmIwJBuIPI1c32b2Ppc/GozmG1WKZHn9KVjPgalj5KWtkjemzVsxGRwLe7/NDXMhJEpIvwvRVkTBSxNHezbF1K6D96srKqHZVgy2gCL7nrRFtJ8qHLl2FgqRKRTk86bQ35n5fKlpbHKhmxQcHXpSpPL32rqRS0iqLEQfIfGlhvzPypQTS0ioQQGRypemlAV2KhBEUk06RSCKsgmk0oiuRUIcArsV2K7FQgiK6FUqKSRUIcWqk666RXIqEIribmkaaeXuaTpoaNM9osKbQz4R0qWEWFJQiwq4PkkuiN3VKS3T5RXgmi2CRxIpemvBNOAVk0cSKWBXtNLSKhZ4JpSRXYqSjBKIBA34cep8qiTZV0R4rumpicrXyHvpD+GUj2hHnwq9rK3IjaaSpNPRTaqo0MkVwClmvCpRVntNdCa6K7qHOoXYnTSSmlF0U2XvI1KJZyK5FcLh5UmVeVSirGlJua6lFOFF6iY/M0NAyb/I+dDXPRtuiW64EIBNDUdoGxagTmOW7MqPP/FK+7eUjidjPn/ajRx12BnlvhFhGctHjflTuFxyF+yfSqjiWoEp398U7l5VufT6VpxozGRcwilRUbCYsKQJ3i/WnTiBWGglj8UqoisYOYqdkSe9dsZCBJ9bCoo2U5UH8tyOACoX+UjajTWCA4VMQ2OFPts00opIUlJsiry8RMUNzPKA6goM8wRz4delWGKaeIqETMyU0trwOAzwPMAxfzkeu/EVwGTFXHNsq75MbcR1oQrIlp2hUf8T+1YjFJ2wkptqkBHmiElXAb1G+8p5j3iimZYod2WohSjpNwoCd9jY2oWMotaT6VHjb5ihjT43KPLODEJ510vp5TRXLexeIdSFJQdJ4251CzfLDhXCHYsAbGd/r+9KqUnKqDzxwgu7Y0FH9PxH0FMuvqHAfH96joz07934eYJmPlU1h9LgSpMnxAEcdxaOdFatcdgE6dyXBDLyjx9wFehZ4q+P0rSU9lkwCnAvq5a3W2x6gKJHuqQOyrv5cHhgOSnnFH3gChLDmYd59OvBnGKXpSo2tzqqYnEJcV4hIJn+RRDtZmRQQhNp3NA8I4VGEjUdz5dIouKPFiuWXNIfSETt6D4Xo4xk3gBInmJ5xUHA5IoqCjaTPEfDhVvaCZuZ+gjerlkro1jw7lbKhi8JBJUfdyqQ1gpbBG4FGsVl6VEq4ctqZdCUosQN7UKcrDY8e27A6X1JtMXrnekpMkkzG/DypjvCVwoXBG21OITY/7hRfAD+4aU5v6VYOyuMKMalM+FwaSPMAlPxEetACm5qbhs4GEcbfKdUSCmYJCkrQYN4PirfkG+Ys2ll5KUFaiAEySTYACqxnv2nIZR+CytxV4K4QgeZuVHpA61m2O7dYjEupSVaGZ/002BFyO8/Ufh5casLbYWBNwZk854z/AJrOTI4s3gwxyRdjuV9o8TiFF515YOwQg6G0p8kbHbdUmpeL7evsXV3Tif65QeiSifin1qKywEjSNqG53lxKZsR0/kUD1XY3/Lx21RZ8q7d4nEBWjBAlMSe9hN9rlG5p5xeKf/11ow7e5bbVKyOSl7gdKgdmHil5tP5XISof1QdPrv76ted9nlkhaBqtBAubdKmXNKOPdFWZw6bFKe2br7K3icMiUobSAkchueEUcwmW2E1CLKWrr3/Tx/nnWi4TJ2ylJ07gSJMTVfw7UTySk5/Q3qlj00Ixh98/JAyPIW1MjvElV1QCpURPIGN5rJfta0s4tTbaAlMIJCRx0J+tb6kQIFYF9rOI/wDk3LSAhsf9A/en8j4bOPD3TsqAx8IkiOG8Ub7Eq73EJbSRC1t+YnWn6UCJFpuLyLXnlV1+yXBJcx6SYAQCpI5qHsj039KXj2MZPxZvNeArlepgSPlfthi0qWEpUDG4F4PmaBYfGqR7J09KbfHiPWuJTWIxSVGpyt2FW+0mI/X70p/ap+D7VLB8aQoeUpN/hVfmlg1HjTLWaa6ZouHxCXEBSTIPwPIihmYtTbgbGOtCuzONIKmx+YSPIjf4H4UaxboBFjA5RJMedLSjtdHRhk9SNsGupHeEAWGkCdyAB+9LU1A6wfjT2KT40kcU+tiNxT+MaiOn1FEXQtJVNgvT4j0/egeOxBecCUgqA8KQBMknf41aMLlJxDoaCgjWiNRBIHoN+lq0fsr2TawjaUJAWqZW5oupVo3JgAAWoiVgJMxrNezWIwi0B1GlRAVuDvuJ5ib1aMB7KeH+ONWH7Q+z7qnQ/OpqALCNBiDI84maCMiERS+bl0OadUrJjTopjGukkJkaZBMmNzA4bc6hF8pPlUl9QLZIN42/nGhJcjLlaNC+zrsp4BiH0+IqBZGokBKdlwOJMxwiDF60BND8jZDOGaQVE6UJEqPi9nj51K++oG6k++ulCFKkcaeTc7Zn32gKjFdW0/WtDy8/hI6Cs37fvJXiElJB/DAPWTUrM+2rhQlDH4aAkAq/Mrhb9PzpTGqyyH8vuw4y49oO0rOEQS4rxQSlAupR6cB5mvnrP8S5iHVuOeJxRJmQbcugsPSrTmKiq6iVHckkqJ9TvQltAKpCZ91qLNtmMMUlZWk4MnZO1yTCQPU2q09kVIadac1AaVpVqMwL39L1FxbAIJMCpmV5bspW2kQmIA86ErsLKlHk3tjEJWNSVBSTEEEEfCnqx7AZq6xPdOKSDuBtPQ2qcO1uK4rn4fSmbQg4tGGYr2jTYFP4lMqPWuRVrow+xsV0DlSiRXgKshOyV0peSfJX/aaLPL1OJbSTeCq5Ii5UY5mKC4F8IcSo7TB6EEGoGKxZUonhNunCgyjbDwybYlpOKbQ4rUtI24idhTmZ9qGD7GtX/GJ25mqZRfsvl6XcSgLEto1OL3jQ2NV/ImB6xxrWwy8juy35TmAwyg4+AXSlOhlEFSEGILhJso/Sr72e7StvEA+BZ2SYgnYQrj/N6yzDAuuqWq5WoqPrw+Q9KsrGGhHI0CWXa6QxDApxtmpLCXEqSoSCCFDmD8jsfSs17R5KrDKKd0G6FcCDV3yLMO9aQs+1dKuqbEnqkg1IznKUYlvu3BfgRwPEj6jyok4qasFjm8cqZluQNodxaEuJ1IuI4aiCEk871dVdimiSpsrQoElEKslQgpMHzigmQ9mVpxhTEBsgqVwgbR1+VX9lUHoffwPxqsa45LzSqVplQyDtB3qXGHpD6ZhUxqEj2Y2I5eVWd7DJlu3E/wDad+dZrnjRaxKlIsUrPwNXhntUytKFBpw7H2kDhHI0zj1MVGpvoWy6OcpXjXYM7YpAdSI3SPmaHhXhHWnO0GY98+khOkJTAEybnjTS2/wzPC/8+FB4lJyXkYacYqMvCOEyT7v3qC+wG2zaQST06+VTmB4bxUltkKSpJuCL9ONRqzUZbSpYLAF5y0FJvIMAAcPeasob0iLcvQbUvLMsThmtKd5JPmSTHuECkFwcQoek+8i1Uo0ayZNzpdHJvSu8sKaWeVdbRIqwTMqxZhXrTSjUjGC561EcVeiIAx1CJpYbiusIgedK1irKI+K2io8VKxAkcajVRZ4VZ+w7Gr72qbDDKHUrcaAHuSarArRfsyyguYbEkiO9HdpPHwjVbneo+i0yLk7PiPU/OrG9ZIoRkTdr0WxyoFc2fLOtFcFl7EOy04OS/mi9WZxze3tQR141W+wmF04dS/1qJ6gAC3x91H8T7I8reop/H+JzMvM2KQnSCYExc8yBx51GK9ImeB+AvTrzp7va8waEvSpaGzyK1dLGD1sPWtpW0gbdK2UfGYnvluKiCVGx3F+M8aX2fxaEL7p2QlR8Kv0k8D5VY8+yDWlTrQhxMyBstI+o4VUXEBY86VzYtkvcrQ9gzb4+10wzjmgMQtImAYv5UnHmEe750MyjMBq0uGFbAk+1FhJ5/OieOTa9Gjtr29Acm5P3di8MZFS8L7QoWwmiOEHiHWtGLHsbw6VFVUzHt3EcqgKUeNQpEbFJn31JbFt6XhcJrcA5/tXFN6bG1RFsyjEbmh43qe8fEetQ30wqedaXQLySXzAiuJRHU0ly8EU9FWUNqb99RFCLVOnemn0SKhYjL2Qt5tB2U4hJjeFLSDHnetpx+HODw60gQlAUEFPmlSEzy9qsu7AZcXcxYSfZSrWriPBcT5FWgetbD25c04Jzn4UT5KWkVTLXaKfkaLVMxqdXhAkkgACxMmIm8VGytYCRRDJgHMWgbhOpZ/4pMT6wPWualcjrSe2Fl7y1CWmAlIsBEcSSZg+ZO/Wm8XirAXkkD+f3rxUe6HAk+VjBP0+FJWCVibRtO5unj6c+FdE5Fi8c4YCff6/yfSh+FMvKVz1Af7UEAfGa9mmKIvPEQLXJ2p1prSpCeSCPdAn60bCubBZXxQ82fC4PNXyFU/tZlQa0PIsHICk/1QTqHWKldqMc7dGHXoXqlSrkRGwG0mqdjUYlIHfvKUOA1KUmecE2oGXUY5t4/I3i0mbHFZa4HltA70vC44t+BclFoJ/L/am8BihsakOMz9KUtwkO8TQVw5tU7Ce0OtAcuxelXdq/4k8+VHGzTUZWrE5R2uiZjz4h0qApoHhT586DZj2h0nS2Ao8SdvSN6jdFRV9BJCyhQKTBG3Gn3F6jNh61GyLMg8kyAFp9ofIin30iatP4MySvkyR4XPWomLRbpUx72jTK60gfki4dyD5VOoanepqHasoWU0hXOlBVJJqECHZ3P14N4OoAIkakkDxJBmJ3SfMca0ftV2laxeAQtlQMuthaZGpPgcVpWN5lAvsYkG9ZMsUlDpQdSbH+b1mStM1F002XVvG6RVn7ArSpTqp8R0pAO+kSSY6wPSqFleaBzwmyvn0/atB7NZWhLYXAKlyZ4hO0DltXMy5lpvc1Z05f1YUmXSJiZEX9aiO4jSu20GTz5W8vrUH744lQCb+Sr2G5neB+1Cs27VNskgkazPPnHLmInaxvR8Gsx5+I9iEsTjyyaB3iyrgkg+pMDh191F1f6ieivpQrsso4nDlTaFEgwqRBJSq23rRLGqDTqErIQogwFEA3iLE11YVGInNSlLhFdfw5C1A3IJvzqHj8IFKCTxT9TR/Es/8AuCOcHhtAvQ/MWgHU9D8D/evO4obdQ/3Z6zPkc9In9Ip+My9TSvLgabZxxFjVuxuGCmySJGw61VcblxR5jnXUaUm0cWLcVY8SFD+fDlRXKMbq8CvbT/1DmKrLayONSfvGxmFJuDQknBhHU19h3PcSpDZKZvYkbj+1VZCwZExx6+X9zVqwOaIeACoC/wBJ4+aedqfVlyCZKEz0E0Vrd0CUtvAK7OsFBU4ZAUAAI34z8aLFZN4+NOkWNMCra4pFRfNtWZa+vxGmVG1OPDxGmFqoqFn2QnmlAzTqX5607NRn2ok+YHqZ/Y1ZES0O05qoUh8jzqW2/NQhJNJNdSqa5/OdQoREXFqvvZLt3CUsvD2RAWP0j9Y5+Y93GqIU0d7MZR3gWvzCRHvV8x76V1OGGWFSDYXLckjWGswSpMhQIO0EH+bVm+Cwba3VqfWvSNXsjUVq5aiYTfckGpByVaI3I5XFTGcIeCQPMxakNPi9Bundj0sW/s404VKkg34Cxjr5belFu4URYJSP6rzTSUKTxA9PlTy1KMwpJ5gHfrBpi2wlJdCEt6PGFIBB8x9ad/8A7SVup1qbBg2B+d7VBOEnTqA0hZPod6puOwxaeMCBMpNwJkEHzrcIxcrYPLkkoOPg1LFYhChAUm/IjcX+lQVJttNV7KO03iTrCTzSRb/FH8VmuHMFtdzu3dSkk8oEqHWmlQjupcg7F5MDdFjy/ahT+EJBTsRVgGaNiZURG+pK0gdSoACmMxdbUAtKknzBBq2aUivNrCFhK76jvI8Jk/A2irBlOKUHe7JJTBieGmP71XMWyXFA6bciYkc/7VJyfGuMuStpawEkSjxG/GOPpQ1Hm0aUvbTLkRUKakYTHIfRrbVqTtxBB5EHY1GdsTW2ZRmGIVc1FN6fxQ8RphFbQBitNMupkHqPgP8A9VIAvwEnc7DrTKvYH+5XyTVmo+SApsiuJ3qUdq9hXQh1CykKSlSSUmIUAZIPUWqGQ4vI5TqQbwCUn6GoCkEGFCDyNq0fKMuYxTfeMkon2QqIMbi2xqPmfZw+y63bgof+J4VqijP1CrvkOLLLKUlII90ySZPvqFlvZIl9IB1JJECLx51r7OSYcgAtIMCPZHz41iUE+zUZOLtFKw+aocMER1p55tBukirBm/YNlwamz3aven3cKBf+nbhN3ER0VS7wc8DMdRxyDcS4kCFrA6XtUNWE3La/ajiYHmINqtmF+z9CfbWVf7YT85oTmvYFaJVh1mf0+yT5CLTWXiaCxzqXDAK8W4k3KkA7fnTI4CT76EZrjlvEDTITbUBx8rjjSXXVlULKiUmCDuOY8jXGnCF6USb+Hn5QOfChqVcm5K+CNgEKWvQDB4lRtPTnVxyzBoablM6gJ1D2unTkNqr353C6gpU2EkmCFeKfaB6VLwuOKRY6kkRPlTKlYq8e1BfMO+DhQpA1jjKQYIkEkEyL86FY3DqMAaUkXVex8VpTsaM4xaggOnZwwD036bVEbxg1qATuE/Af3JrbpAopyITUkEmdXGiGTPpSuSYqbgsNpVcWWnjzBH0PwqSnAI/SPdVJBH8EppKRJSANRkkACSeJjc0w8iTTrOHCbD3UpYg3t1t86tlIyHFOeIxTaU08/uetM6634AsS6YB6U05sgeRPvUf2rrxkRTWufQAegqGk6TOKNIipWBQFOoBAIKgCDIEHpXswwJZWUm43BF5FVfJK4CXZvtScMsAgFBnWk7K5H+lQ5jlcGtRyztcw4gw4ladNwqAtPksHytq41h62przSig6hvVmT6FyrAtoUVpB8QtPLyqxtLtt8hWJ9hMwd7h4tuq1NAL7tRKm1IG40z4Yn8sVfss7VLQIxDSmpEhQPeIJN7EezY1qyi5Kei0V0KB8qFYfMkrjSZm4EgW99SkOf0/X5VCEwimnW+dLQ4f5/mnNM/tVUQrGLyJhx4uLZS4IhSjqBkG1gYVvR5tnDYRnvQhCEJEjQkAkmwCdIkkk04UAWi1UvtLmH3Zxlx0qU02tZ7vSlSe8KTpXC1pG3nx8zSuXEm9w1jzOtrKBmSXvvWIQ4nQXQtelV1JSDKQoxvB9d6DtPqbkpUR/OI2o5nHaD73mBfGrSoKSkq0aoCEgyEEgbczuLmgS7z1NZfFHR0qUk0XrJMZ94yxaTGtpergLGx+SKE5Zi1lK3g3Ib/LN1BPtRbgL0z2HzhDK3UOewtBGxN+G3mAaPZPimghIQZIUZTEkhZ3gcIitybpNCe1RlKI5nWdpQyy8hPeJVtfTYpM8DsR8KDOdt1/lbbHXUo/MD4UznDYbS6wD4AS41J2lQKkjyEqHoOdV9CrVncxzTYcclckF8V2nxK7d6Ug8EgI+V6FqUTckk8yZPxryjSaw2x9Y4x6RFxG560gppzEe0etNU74PLMaWnnRFPZ23txAB9n+9QVJogzjpbUJghMdYmIoc93gJiUW/cMLwiWnGiCTeeo4GpOZqS6iL6hdNuPL1pg4pta8PqVAGkLJtp4X8qtCMjZXGnENGdocbJ90zWG2gqjF2Z8K7R/tZ2YXhVJXHgXMHgFC5Huv76r9GTtAHGnRZ/s8xoRjAg2S8lTZ6KBH1rUOy2YhxpIN4BSQd/CSm491YfgsT3biFg+yoH0m9ahlr3c4g8Uvy4gDmQkqSPKx93WpfJmi2YnIgDrw57te5T+RXkU7DrTuAxpckLTpUkwRqIIPmIg17BY3WkGI3mm80wSytLzJ0uCAeSk7GegrZQZZtxUf50qY2eNQsEtSpkzHGN/Th76lR0+VQg48aon2g4dLuHeBmEpBm86kkJB+I99XV92E78esVXO0OUofwyy6pSU3MgxsCL8CLmx8qwy0YfljsJ5EE36iD8qmNNk7CelNghIIQABzMkn32rqn59pRV6wPdQnBt2xnH/ABGGKG2KtnFNRckCehPuo5kgLb6gJSFpkTaUm4AuYmd+VBsPioIKUz5ASPWrI3jG1MNPaT3qSpshMAWVqRP/ABVED9NapKIo9RPNl3NUSs+IcaA0hJTcEHyuD5H5gVT08atWJx5II0bjgeYtvVWUmDS7O7pJeBc2pIpKTuK7FUx9sYf9o9abmlP+0etN074PKs6TTaxSia5NQobwyu7cQsRKVJVcahIINxxFtq0jB5hhH06EYbKXXHCSQo4vDr1H9K3RCZ4JCx5Vm6hS8UhCrtoKbXGrWJ4xIkDaxJ61RpM1hnsVlr0tPsuZe+pP4Q7zWwVFJhSXQpaHAFDYlJ3G9ZFj8KWXnGlQS2tbZi6SUKKSQeUiieT9qncOlTSocZUCFMuDWiCIJQD/AKa/6kwaiZm0lRU4iVNk7kypJVfSvnxhXGJsTFRFsitIST4laU84kg8qOZXmWlbDq1KUGnUhV5/D1JVYTJ/N5bUD+6FIBkEKuIN5HAjgafw7Kj4RcgEwOQEn4A1AU3Rp+N+0nCtqPcNurTe50tiTykk/CmMu+0hx95tlLKEhRAJKiowLnYJGw896zZtJUYSCSeV/80eyzI3W3EqdQUTOmbE7fvVXtRI7ps3jC4a1PqQRxHxqhYPMHAkAOL/+xpnMM9dAs4voFGSfLnWPWXwNeg/kvnclZgSsC5AE3iwPzvVKzLCYjM1v4dpQYaw7mhzVK1rXExYgQOU1pnZbKBhcGlLhGsguOqJtqNySTwAgdE1n2QZs6X8wTgWUuqexbig+sxh2kJQAFKUJKiTskC81tsEop8GWZ9laMM+toLUsoOlR06PGDBAF7D40N1DgKfzZ1S33FKVrUVqlURqMm4HAHlwroy9YQHNJg7H+fOheeWOPZhjaiOsYgpQUpHiVEnkkcBUvB4j8Jxob2WD5pmfgT7hU3sh2Rex7vdsjSkR3rp9lAPzUeA4x61eu1f2StYVlDrDkaBDutSgpzVaURISZMxHrRLjBWzlv1dRLd/gruS5aXmELAN5HMEgnltyvyqvdocsUy9pUCJuPX+81Zuxqi04ljv1J1uiNQBRGkk7mxvNwBaj32xZMgMtPIKSpKikwQTpImSAZsR8aBtT9yOzp8jhNRkZPxrqabUaWhVZo6tkR90aj1pPeivYj2j1qz/Zpk+HxWOSxiG1rQpKzKXC2G9CSsqXAumwTuPapw8v5KuFVwmtGPZzKzgH8RL4SxiA2HQoH7wYJU3h0GQlMEQpV48R4ihvbbssyjGYXD4NC0KxDTCi2terS48ohI1q9JvFjUKKXXAY6itPzXsRgsKziG3ikLaZCk4n7y2pa8VAlpGFSZSiTHiEwPWhmQ9nMCvJ3MXiEuNqbdDZcC9RcuFFDLcaUKKSlGpcgFRUbCKhZQ1gK60nDuFs+ZsRuCJuFeVtqu/bvs7hcO9gQyHMOl9lpx0OK1lvWuJJJsoDVPDw240Q7d9l8Lg8OvRhV6Vd2MLjUv98h02LvehJCWzpCyABBIPAVRDOV72EC/p5TRDLVdy4y6qQNfiA37o2WBPEpKh6irfl3YrDsNsnHRpcaLzzhfbbUwFoUWUM4cK7x5wnTOpJFwBaTUXKsHg15c/iMWl5PdvtttrQtOp0nxqbbbUAlJCIlSiqO8J4BNU7siiqdiuzmNba1MKKUqS4tAcEQsajF+MjaeEUTzNCu/AVMJSmPMquTf0qZimGEYjAuFBYTiGG1vJUrvFNgxGk6dROhM7ctuJ/OcFhUMqdcaW265Iw6e9UtZQJCXXEEDQnYwZP0HJtoLjSi0V9K4FN5M2HcUifZbIWrqk+EUWxGGaYwjT7yS4p5eltvUpCQhJgqJTck2gbeLjFFsN2bZw2PLCdS0OLTA1eJIUBYmJITc9IvQ1AYlkQWzDNO+bU1JCVpKFARdKhBHiB4HlWd9mc+Xg8txZbXEvuobBAJlWhAM89InbhVyzZ1lDhZZCi4XAnUVHQmVaQnziRJPM0Ob7LYRs4nCuoUtrCN/eFuqdWjW+ptKjOiyEaXIAifAd63Rjck06Mwy3LBAccEIEb8Ug/zr80vY1eJeSw0ohK1pSkGwBUQkTHCo2cZ0XlEIHdtAnQgGdKfypmBqgWmKX2Yd04po/pVPqAawov8pdkp53b6/wB/8Pozs3h2cGwhllCQlIEkbrVAlap3J3oL9omeS2loC3tn/jsKz7O/tOLUoZ8axxPsj968rHuv4MvOElWkAna6kkgR76DqZPZXyM6XHHffwVnOmklSfxUXTPhcSrfgoCYPlRzOcPlowSV4N1z7woo1NLWFaQQdYnSBYxeapOKZlR8QF/Phamzg1DiP5tTMIUqFXkTnufyS1MqF9JjnEj3imiqk4dSkzcjkQffSr8zVOJ0Meocvg5mDEKJ5mp/ZntMrBKeUhtC1OsrZBUT4A5GpSQNzYWPKm8+a48jQs0WDtHJyKpBlfahZwLGC7tIbaeU8SD4nVKJA18oSopkcI5VNzvt0vEY9vHBlDbram1RrccStTRBRIUfCLAQmBudyTVYqzZfmWCSnBhxoEtqdOJ/Dkuai53d9ikAoEdbCL7Bic+7WNYkvLGAw7brxJW6FvOEEmVFtKlaEKJ/MBzqE92lUrBM4Pu0htt1byiCZdWqUjX+mEkptvvU3G5jgVYRxKWiMSXnFIcCdKAyp1JSkCbQgKi1piKiZVmjCEMpdaQrTiUuOK0ArUwO7JQDNwYc8PmKhZPznt4MRjWMUrCNBTIAKCtxaHEoEISoKkJAE2AvN5qTjc++9Zf8AdmMMjDtoc70oSt1zUspKZl0kgQTYWkg0MzDFYBSMV3bbiXHHEHDGIS02nRKVSomV63CeRaRFlWuKcdgluKDLJbbWy4lI0zpdLq1JUm9hp0bkQJHAVlujajZUc57WN4gSvBM9+W0NF/W+fYa7tKg1r0BUAQTMETeKF4zOdeDbwwQEpbdcdKpJUpbiUo8U2EJQkW5UTxOYYcMvtllPen7mEr0AlKm0JTi9KgqwUtBI3nUo2mnVZtgSU6WQlJxhdUkolRwh06W0kmwsvwTxAkxNboHYSb7bNu4pnEnCNJU2AEt63VoXpSGkTqPh0BpMQIMXE1asR2r74Oq7hKHHgA453jizpBCtKQskJFgIFoqs4fGYJaHA00AS/qZ1IgpZBSVNpMnQNWvlbhwFodzbApcQQzpbShwHUNWpcANEp5QkKIvdSrWFLydurGcapWyPhO1mpWHZXh23ThypTa1KcGm8iUpsqCBv+nnRLCdoFNYj7yuFr8ROokCVCJtyBIjagvZrG4WErcA/DUrvfw7kFTpkuarp09yAmAAQo9RWcdr8G4nDoShfgUO/JTKHAEGDpChqSFlJKZGoDcTUjdFTkk7CWTsHMMShtMFpSlFQ1KTrSi6xKfEBYgRfjwNFM5xbOaoxIQ/jcKyw2Vr75ptDClNwlpLi0/iLVYQlcqseIis6YZW6+pTC1pZSsqQpILMSZ8CEqIbPkDYUQz9GJxWnU+txKREOurVBk3AM32v5VE1HsuMJZOSoilOu6YCT4uMcJ4CpWMy8tJ1KIkkgASZjc9NvfQ1I48a2uTWSdKkPMDSZgE8JuB5+dXrL8WVYIyZJG/mJHzqitIJsP81dMkZIw5Sf6vjNLate1fuE0TubX0U9wEqMX358/KuqSsbj+cKLYxAZUAjUlw2VEfCajv4JzcFSp4HfamFkjSsVeKVtfAPDpG8jnUhLs8q5JCfGki8cuHzpoNoNwYoip9GHFrsI58q3rQp0caK52P8AuoW+PCmsYvxCZvyGwa7NJFeogE7XDXprxqEOUaw5dKAQpIFo8NxQRW1Lbxi0iEqIFYmrCRkl2PZk2oOEqOpSvEVc5pjCqGq4sP5NP4lwqCCbnT/5KqMnc1p9GV2W7J8OCSsKQEhIuVBMAb23PoKkqztiSdLjqU7lJCAfISJNU1O8SY61LVYW25cPdQti8h976Q5nGcFxSkoR3TZI8AJM2tqPE0jKsrLpk2QNzz8hTCkTbhc8OnKrBkyQGyANlKHmYJEnzqSdR4MRjulyTVO6UhKBpA4Chj+JWk2olFQcQbml1yx5ulwV7MHlKXCptwPAm5pkD+eVKxZla+ppzBIBUJ5inI9HPn2Gcny/iep6cKtGGVMj+bUGw9k6hvJHkQNpFFMJZUcJ+v8AeldTzBjekajNfZCby5t320yoKN7g79dq7i2YbUG7adqX3hDygNv8U4n2j60Of6Sl8BYfqyT8gMhURoBBJHiM2t+9CcZl8LIBAHAaqmZkNLgAJiZiTxj9hSGMOkiSJJnemoypcCU480z/2Q=="/>
          <p:cNvSpPr>
            <a:spLocks noChangeAspect="1" noChangeArrowheads="1"/>
          </p:cNvSpPr>
          <p:nvPr/>
        </p:nvSpPr>
        <p:spPr bwMode="auto">
          <a:xfrm>
            <a:off x="6059488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nl-NL" altLang="nl-NL" sz="2000">
              <a:solidFill>
                <a:schemeClr val="tx1"/>
              </a:solidFill>
            </a:endParaRPr>
          </a:p>
        </p:txBody>
      </p:sp>
      <p:sp>
        <p:nvSpPr>
          <p:cNvPr id="54281" name="AutoShape 4" descr="data:image/jpeg;base64,/9j/4AAQSkZJRgABAQAAAQABAAD/2wCEAAkGBhQSERUUExQVFRUWGBUXFxcYGBUVGBcUFRQVFxUYFBgYHCYfFxojHBQVHy8gJCcpLCwsFR4xNTAqNSYrLCkBCQoKDgwOGg8PGiwkHyQsKSwsLCksKSkpLCwsKSkpKSkpKSkpLCwpKSkpLCksKSwsLCwsLCwsKSwsLCksKiksLP/AABEIAQwAvAMBIgACEQEDEQH/xAAcAAABBQEBAQAAAAAAAAAAAAAFAgMEBgcBAAj/xABAEAABAwIEAwUFBwMDAwUBAAABAgMRACEEBRIxQVFxBhMiYYEykaGxwQcUI0JS0fBi4fEzcoKissIXJCWS4hX/xAAaAQACAwEBAAAAAAAAAAAAAAADBAABAgUG/8QAKxEAAgIBBAEEAQIHAAAAAAAAAAECEQMEEiExQRMiUWEyM3EFFCNCkbHh/9oADAMBAAIRAxEAPwCgY7JrkoM+R/egmIwJBuIPI1c32b2Ppc/GozmG1WKZHn9KVjPgalj5KWtkjemzVsxGRwLe7/NDXMhJEpIvwvRVkTBSxNHezbF1K6D96srKqHZVgy2gCL7nrRFtJ8qHLl2FgqRKRTk86bQ35n5fKlpbHKhmxQcHXpSpPL32rqRS0iqLEQfIfGlhvzPypQTS0ioQQGRypemlAV2KhBEUk06RSCKsgmk0oiuRUIcArsV2K7FQgiK6FUqKSRUIcWqk666RXIqEIribmkaaeXuaTpoaNM9osKbQz4R0qWEWFJQiwq4PkkuiN3VKS3T5RXgmi2CRxIpemvBNOAVk0cSKWBXtNLSKhZ4JpSRXYqSjBKIBA34cep8qiTZV0R4rumpicrXyHvpD+GUj2hHnwq9rK3IjaaSpNPRTaqo0MkVwClmvCpRVntNdCa6K7qHOoXYnTSSmlF0U2XvI1KJZyK5FcLh5UmVeVSirGlJua6lFOFF6iY/M0NAyb/I+dDXPRtuiW64EIBNDUdoGxagTmOW7MqPP/FK+7eUjidjPn/ajRx12BnlvhFhGctHjflTuFxyF+yfSqjiWoEp398U7l5VufT6VpxozGRcwilRUbCYsKQJ3i/WnTiBWGglj8UqoisYOYqdkSe9dsZCBJ9bCoo2U5UH8tyOACoX+UjajTWCA4VMQ2OFPts00opIUlJsiry8RMUNzPKA6goM8wRz4delWGKaeIqETMyU0trwOAzwPMAxfzkeu/EVwGTFXHNsq75MbcR1oQrIlp2hUf8T+1YjFJ2wkptqkBHmiElXAb1G+8p5j3iimZYod2WohSjpNwoCd9jY2oWMotaT6VHjb5ihjT43KPLODEJ510vp5TRXLexeIdSFJQdJ4251CzfLDhXCHYsAbGd/r+9KqUnKqDzxwgu7Y0FH9PxH0FMuvqHAfH96joz07934eYJmPlU1h9LgSpMnxAEcdxaOdFatcdgE6dyXBDLyjx9wFehZ4q+P0rSU9lkwCnAvq5a3W2x6gKJHuqQOyrv5cHhgOSnnFH3gChLDmYd59OvBnGKXpSo2tzqqYnEJcV4hIJn+RRDtZmRQQhNp3NA8I4VGEjUdz5dIouKPFiuWXNIfSETt6D4Xo4xk3gBInmJ5xUHA5IoqCjaTPEfDhVvaCZuZ+gjerlkro1jw7lbKhi8JBJUfdyqQ1gpbBG4FGsVl6VEq4ctqZdCUosQN7UKcrDY8e27A6X1JtMXrnekpMkkzG/DypjvCVwoXBG21OITY/7hRfAD+4aU5v6VYOyuMKMalM+FwaSPMAlPxEetACm5qbhs4GEcbfKdUSCmYJCkrQYN4PirfkG+Ys2ll5KUFaiAEySTYACqxnv2nIZR+CytxV4K4QgeZuVHpA61m2O7dYjEupSVaGZ/002BFyO8/Ufh5casLbYWBNwZk854z/AJrOTI4s3gwxyRdjuV9o8TiFF515YOwQg6G0p8kbHbdUmpeL7evsXV3Tif65QeiSifin1qKywEjSNqG53lxKZsR0/kUD1XY3/Lx21RZ8q7d4nEBWjBAlMSe9hN9rlG5p5xeKf/11ow7e5bbVKyOSl7gdKgdmHil5tP5XISof1QdPrv76ted9nlkhaBqtBAubdKmXNKOPdFWZw6bFKe2br7K3icMiUobSAkchueEUcwmW2E1CLKWrr3/Tx/nnWi4TJ2ylJ07gSJMTVfw7UTySk5/Q3qlj00Ixh98/JAyPIW1MjvElV1QCpURPIGN5rJfta0s4tTbaAlMIJCRx0J+tb6kQIFYF9rOI/wDk3LSAhsf9A/en8j4bOPD3TsqAx8IkiOG8Ub7Eq73EJbSRC1t+YnWn6UCJFpuLyLXnlV1+yXBJcx6SYAQCpI5qHsj039KXj2MZPxZvNeArlepgSPlfthi0qWEpUDG4F4PmaBYfGqR7J09KbfHiPWuJTWIxSVGpyt2FW+0mI/X70p/ap+D7VLB8aQoeUpN/hVfmlg1HjTLWaa6ZouHxCXEBSTIPwPIihmYtTbgbGOtCuzONIKmx+YSPIjf4H4UaxboBFjA5RJMedLSjtdHRhk9SNsGupHeEAWGkCdyAB+9LU1A6wfjT2KT40kcU+tiNxT+MaiOn1FEXQtJVNgvT4j0/egeOxBecCUgqA8KQBMknf41aMLlJxDoaCgjWiNRBIHoN+lq0fsr2TawjaUJAWqZW5oupVo3JgAAWoiVgJMxrNezWIwi0B1GlRAVuDvuJ5ib1aMB7KeH+ONWH7Q+z7qnQ/OpqALCNBiDI84maCMiERS+bl0OadUrJjTopjGukkJkaZBMmNzA4bc6hF8pPlUl9QLZIN42/nGhJcjLlaNC+zrsp4BiH0+IqBZGokBKdlwOJMxwiDF60BND8jZDOGaQVE6UJEqPi9nj51K++oG6k++ulCFKkcaeTc7Zn32gKjFdW0/WtDy8/hI6Cs37fvJXiElJB/DAPWTUrM+2rhQlDH4aAkAq/Mrhb9PzpTGqyyH8vuw4y49oO0rOEQS4rxQSlAupR6cB5mvnrP8S5iHVuOeJxRJmQbcugsPSrTmKiq6iVHckkqJ9TvQltAKpCZ91qLNtmMMUlZWk4MnZO1yTCQPU2q09kVIadac1AaVpVqMwL39L1FxbAIJMCpmV5bspW2kQmIA86ErsLKlHk3tjEJWNSVBSTEEEEfCnqx7AZq6xPdOKSDuBtPQ2qcO1uK4rn4fSmbQg4tGGYr2jTYFP4lMqPWuRVrow+xsV0DlSiRXgKshOyV0peSfJX/aaLPL1OJbSTeCq5Ii5UY5mKC4F8IcSo7TB6EEGoGKxZUonhNunCgyjbDwybYlpOKbQ4rUtI24idhTmZ9qGD7GtX/GJ25mqZRfsvl6XcSgLEto1OL3jQ2NV/ImB6xxrWwy8juy35TmAwyg4+AXSlOhlEFSEGILhJso/Sr72e7StvEA+BZ2SYgnYQrj/N6yzDAuuqWq5WoqPrw+Q9KsrGGhHI0CWXa6QxDApxtmpLCXEqSoSCCFDmD8jsfSs17R5KrDKKd0G6FcCDV3yLMO9aQs+1dKuqbEnqkg1IznKUYlvu3BfgRwPEj6jyok4qasFjm8cqZluQNodxaEuJ1IuI4aiCEk871dVdimiSpsrQoElEKslQgpMHzigmQ9mVpxhTEBsgqVwgbR1+VX9lUHoffwPxqsa45LzSqVplQyDtB3qXGHpD6ZhUxqEj2Y2I5eVWd7DJlu3E/wDad+dZrnjRaxKlIsUrPwNXhntUytKFBpw7H2kDhHI0zj1MVGpvoWy6OcpXjXYM7YpAdSI3SPmaHhXhHWnO0GY98+khOkJTAEybnjTS2/wzPC/8+FB4lJyXkYacYqMvCOEyT7v3qC+wG2zaQST06+VTmB4bxUltkKSpJuCL9ONRqzUZbSpYLAF5y0FJvIMAAcPeasob0iLcvQbUvLMsThmtKd5JPmSTHuECkFwcQoek+8i1Uo0ayZNzpdHJvSu8sKaWeVdbRIqwTMqxZhXrTSjUjGC561EcVeiIAx1CJpYbiusIgedK1irKI+K2io8VKxAkcajVRZ4VZ+w7Gr72qbDDKHUrcaAHuSarArRfsyyguYbEkiO9HdpPHwjVbneo+i0yLk7PiPU/OrG9ZIoRkTdr0WxyoFc2fLOtFcFl7EOy04OS/mi9WZxze3tQR141W+wmF04dS/1qJ6gAC3x91H8T7I8reop/H+JzMvM2KQnSCYExc8yBx51GK9ImeB+AvTrzp7va8waEvSpaGzyK1dLGD1sPWtpW0gbdK2UfGYnvluKiCVGx3F+M8aX2fxaEL7p2QlR8Kv0k8D5VY8+yDWlTrQhxMyBstI+o4VUXEBY86VzYtkvcrQ9gzb4+10wzjmgMQtImAYv5UnHmEe750MyjMBq0uGFbAk+1FhJ5/OieOTa9Gjtr29Acm5P3di8MZFS8L7QoWwmiOEHiHWtGLHsbw6VFVUzHt3EcqgKUeNQpEbFJn31JbFt6XhcJrcA5/tXFN6bG1RFsyjEbmh43qe8fEetQ30wqedaXQLySXzAiuJRHU0ly8EU9FWUNqb99RFCLVOnemn0SKhYjL2Qt5tB2U4hJjeFLSDHnetpx+HODw60gQlAUEFPmlSEzy9qsu7AZcXcxYSfZSrWriPBcT5FWgetbD25c04Jzn4UT5KWkVTLXaKfkaLVMxqdXhAkkgACxMmIm8VGytYCRRDJgHMWgbhOpZ/4pMT6wPWualcjrSe2Fl7y1CWmAlIsBEcSSZg+ZO/Wm8XirAXkkD+f3rxUe6HAk+VjBP0+FJWCVibRtO5unj6c+FdE5Fi8c4YCff6/yfSh+FMvKVz1Af7UEAfGa9mmKIvPEQLXJ2p1prSpCeSCPdAn60bCubBZXxQ82fC4PNXyFU/tZlQa0PIsHICk/1QTqHWKldqMc7dGHXoXqlSrkRGwG0mqdjUYlIHfvKUOA1KUmecE2oGXUY5t4/I3i0mbHFZa4HltA70vC44t+BclFoJ/L/am8BihsakOMz9KUtwkO8TQVw5tU7Ce0OtAcuxelXdq/4k8+VHGzTUZWrE5R2uiZjz4h0qApoHhT586DZj2h0nS2Ao8SdvSN6jdFRV9BJCyhQKTBG3Gn3F6jNh61GyLMg8kyAFp9ofIin30iatP4MySvkyR4XPWomLRbpUx72jTK60gfki4dyD5VOoanepqHasoWU0hXOlBVJJqECHZ3P14N4OoAIkakkDxJBmJ3SfMca0ftV2laxeAQtlQMuthaZGpPgcVpWN5lAvsYkG9ZMsUlDpQdSbH+b1mStM1F002XVvG6RVn7ArSpTqp8R0pAO+kSSY6wPSqFleaBzwmyvn0/atB7NZWhLYXAKlyZ4hO0DltXMy5lpvc1Z05f1YUmXSJiZEX9aiO4jSu20GTz5W8vrUH744lQCb+Sr2G5neB+1Cs27VNskgkazPPnHLmInaxvR8Gsx5+I9iEsTjyyaB3iyrgkg+pMDh191F1f6ieivpQrsso4nDlTaFEgwqRBJSq23rRLGqDTqErIQogwFEA3iLE11YVGInNSlLhFdfw5C1A3IJvzqHj8IFKCTxT9TR/Es/8AuCOcHhtAvQ/MWgHU9D8D/evO4obdQ/3Z6zPkc9In9Ip+My9TSvLgabZxxFjVuxuGCmySJGw61VcblxR5jnXUaUm0cWLcVY8SFD+fDlRXKMbq8CvbT/1DmKrLayONSfvGxmFJuDQknBhHU19h3PcSpDZKZvYkbj+1VZCwZExx6+X9zVqwOaIeACoC/wBJ4+aedqfVlyCZKEz0E0Vrd0CUtvAK7OsFBU4ZAUAAI34z8aLFZN4+NOkWNMCra4pFRfNtWZa+vxGmVG1OPDxGmFqoqFn2QnmlAzTqX5607NRn2ok+YHqZ/Y1ZES0O05qoUh8jzqW2/NQhJNJNdSqa5/OdQoREXFqvvZLt3CUsvD2RAWP0j9Y5+Y93GqIU0d7MZR3gWvzCRHvV8x76V1OGGWFSDYXLckjWGswSpMhQIO0EH+bVm+Cwba3VqfWvSNXsjUVq5aiYTfckGpByVaI3I5XFTGcIeCQPMxakNPi9Bundj0sW/s404VKkg34Cxjr5belFu4URYJSP6rzTSUKTxA9PlTy1KMwpJ5gHfrBpi2wlJdCEt6PGFIBB8x9ad/8A7SVup1qbBg2B+d7VBOEnTqA0hZPod6puOwxaeMCBMpNwJkEHzrcIxcrYPLkkoOPg1LFYhChAUm/IjcX+lQVJttNV7KO03iTrCTzSRb/FH8VmuHMFtdzu3dSkk8oEqHWmlQjupcg7F5MDdFjy/ahT+EJBTsRVgGaNiZURG+pK0gdSoACmMxdbUAtKknzBBq2aUivNrCFhK76jvI8Jk/A2irBlOKUHe7JJTBieGmP71XMWyXFA6bciYkc/7VJyfGuMuStpawEkSjxG/GOPpQ1Hm0aUvbTLkRUKakYTHIfRrbVqTtxBB5EHY1GdsTW2ZRmGIVc1FN6fxQ8RphFbQBitNMupkHqPgP8A9VIAvwEnc7DrTKvYH+5XyTVmo+SApsiuJ3qUdq9hXQh1CykKSlSSUmIUAZIPUWqGQ4vI5TqQbwCUn6GoCkEGFCDyNq0fKMuYxTfeMkon2QqIMbi2xqPmfZw+y63bgof+J4VqijP1CrvkOLLLKUlII90ySZPvqFlvZIl9IB1JJECLx51r7OSYcgAtIMCPZHz41iUE+zUZOLtFKw+aocMER1p55tBukirBm/YNlwamz3aven3cKBf+nbhN3ER0VS7wc8DMdRxyDcS4kCFrA6XtUNWE3La/ajiYHmINqtmF+z9CfbWVf7YT85oTmvYFaJVh1mf0+yT5CLTWXiaCxzqXDAK8W4k3KkA7fnTI4CT76EZrjlvEDTITbUBx8rjjSXXVlULKiUmCDuOY8jXGnCF6USb+Hn5QOfChqVcm5K+CNgEKWvQDB4lRtPTnVxyzBoablM6gJ1D2unTkNqr353C6gpU2EkmCFeKfaB6VLwuOKRY6kkRPlTKlYq8e1BfMO+DhQpA1jjKQYIkEkEyL86FY3DqMAaUkXVex8VpTsaM4xaggOnZwwD036bVEbxg1qATuE/Af3JrbpAopyITUkEmdXGiGTPpSuSYqbgsNpVcWWnjzBH0PwqSnAI/SPdVJBH8EppKRJSANRkkACSeJjc0w8iTTrOHCbD3UpYg3t1t86tlIyHFOeIxTaU08/uetM6634AsS6YB6U05sgeRPvUf2rrxkRTWufQAegqGk6TOKNIipWBQFOoBAIKgCDIEHpXswwJZWUm43BF5FVfJK4CXZvtScMsAgFBnWk7K5H+lQ5jlcGtRyztcw4gw4ladNwqAtPksHytq41h62przSig6hvVmT6FyrAtoUVpB8QtPLyqxtLtt8hWJ9hMwd7h4tuq1NAL7tRKm1IG40z4Yn8sVfss7VLQIxDSmpEhQPeIJN7EezY1qyi5Kei0V0KB8qFYfMkrjSZm4EgW99SkOf0/X5VCEwimnW+dLQ4f5/mnNM/tVUQrGLyJhx4uLZS4IhSjqBkG1gYVvR5tnDYRnvQhCEJEjQkAkmwCdIkkk04UAWi1UvtLmH3Zxlx0qU02tZ7vSlSe8KTpXC1pG3nx8zSuXEm9w1jzOtrKBmSXvvWIQ4nQXQtelV1JSDKQoxvB9d6DtPqbkpUR/OI2o5nHaD73mBfGrSoKSkq0aoCEgyEEgbczuLmgS7z1NZfFHR0qUk0XrJMZ94yxaTGtpergLGx+SKE5Zi1lK3g3Ib/LN1BPtRbgL0z2HzhDK3UOewtBGxN+G3mAaPZPimghIQZIUZTEkhZ3gcIitybpNCe1RlKI5nWdpQyy8hPeJVtfTYpM8DsR8KDOdt1/lbbHXUo/MD4UznDYbS6wD4AS41J2lQKkjyEqHoOdV9CrVncxzTYcclckF8V2nxK7d6Ug8EgI+V6FqUTckk8yZPxryjSaw2x9Y4x6RFxG560gppzEe0etNU74PLMaWnnRFPZ23txAB9n+9QVJogzjpbUJghMdYmIoc93gJiUW/cMLwiWnGiCTeeo4GpOZqS6iL6hdNuPL1pg4pta8PqVAGkLJtp4X8qtCMjZXGnENGdocbJ90zWG2gqjF2Z8K7R/tZ2YXhVJXHgXMHgFC5Huv76r9GTtAHGnRZ/s8xoRjAg2S8lTZ6KBH1rUOy2YhxpIN4BSQd/CSm491YfgsT3biFg+yoH0m9ahlr3c4g8Uvy4gDmQkqSPKx93WpfJmi2YnIgDrw57te5T+RXkU7DrTuAxpckLTpUkwRqIIPmIg17BY3WkGI3mm80wSytLzJ0uCAeSk7GegrZQZZtxUf50qY2eNQsEtSpkzHGN/Th76lR0+VQg48aon2g4dLuHeBmEpBm86kkJB+I99XV92E78esVXO0OUofwyy6pSU3MgxsCL8CLmx8qwy0YfljsJ5EE36iD8qmNNk7CelNghIIQABzMkn32rqn59pRV6wPdQnBt2xnH/ABGGKG2KtnFNRckCehPuo5kgLb6gJSFpkTaUm4AuYmd+VBsPioIKUz5ASPWrI3jG1MNPaT3qSpshMAWVqRP/ABVED9NapKIo9RPNl3NUSs+IcaA0hJTcEHyuD5H5gVT08atWJx5II0bjgeYtvVWUmDS7O7pJeBc2pIpKTuK7FUx9sYf9o9abmlP+0etN074PKs6TTaxSia5NQobwyu7cQsRKVJVcahIINxxFtq0jB5hhH06EYbKXXHCSQo4vDr1H9K3RCZ4JCx5Vm6hS8UhCrtoKbXGrWJ4xIkDaxJ61RpM1hnsVlr0tPsuZe+pP4Q7zWwVFJhSXQpaHAFDYlJ3G9ZFj8KWXnGlQS2tbZi6SUKKSQeUiieT9qncOlTSocZUCFMuDWiCIJQD/AKa/6kwaiZm0lRU4iVNk7kypJVfSvnxhXGJsTFRFsitIST4laU84kg8qOZXmWlbDq1KUGnUhV5/D1JVYTJ/N5bUD+6FIBkEKuIN5HAjgafw7Kj4RcgEwOQEn4A1AU3Rp+N+0nCtqPcNurTe50tiTykk/CmMu+0hx95tlLKEhRAJKiowLnYJGw896zZtJUYSCSeV/80eyzI3W3EqdQUTOmbE7fvVXtRI7ps3jC4a1PqQRxHxqhYPMHAkAOL/+xpnMM9dAs4voFGSfLnWPWXwNeg/kvnclZgSsC5AE3iwPzvVKzLCYjM1v4dpQYaw7mhzVK1rXExYgQOU1pnZbKBhcGlLhGsguOqJtqNySTwAgdE1n2QZs6X8wTgWUuqexbig+sxh2kJQAFKUJKiTskC81tsEop8GWZ9laMM+toLUsoOlR06PGDBAF7D40N1DgKfzZ1S33FKVrUVqlURqMm4HAHlwroy9YQHNJg7H+fOheeWOPZhjaiOsYgpQUpHiVEnkkcBUvB4j8Jxob2WD5pmfgT7hU3sh2Rex7vdsjSkR3rp9lAPzUeA4x61eu1f2StYVlDrDkaBDutSgpzVaURISZMxHrRLjBWzlv1dRLd/gruS5aXmELAN5HMEgnltyvyqvdocsUy9pUCJuPX+81Zuxqi04ljv1J1uiNQBRGkk7mxvNwBaj32xZMgMtPIKSpKikwQTpImSAZsR8aBtT9yOzp8jhNRkZPxrqabUaWhVZo6tkR90aj1pPeivYj2j1qz/Zpk+HxWOSxiG1rQpKzKXC2G9CSsqXAumwTuPapw8v5KuFVwmtGPZzKzgH8RL4SxiA2HQoH7wYJU3h0GQlMEQpV48R4ihvbbssyjGYXD4NC0KxDTCi2terS48ohI1q9JvFjUKKXXAY6itPzXsRgsKziG3ikLaZCk4n7y2pa8VAlpGFSZSiTHiEwPWhmQ9nMCvJ3MXiEuNqbdDZcC9RcuFFDLcaUKKSlGpcgFRUbCKhZQ1gK60nDuFs+ZsRuCJuFeVtqu/bvs7hcO9gQyHMOl9lpx0OK1lvWuJJJsoDVPDw240Q7d9l8Lg8OvRhV6Vd2MLjUv98h02LvehJCWzpCyABBIPAVRDOV72EC/p5TRDLVdy4y6qQNfiA37o2WBPEpKh6irfl3YrDsNsnHRpcaLzzhfbbUwFoUWUM4cK7x5wnTOpJFwBaTUXKsHg15c/iMWl5PdvtttrQtOp0nxqbbbUAlJCIlSiqO8J4BNU7siiqdiuzmNba1MKKUqS4tAcEQsajF+MjaeEUTzNCu/AVMJSmPMquTf0qZimGEYjAuFBYTiGG1vJUrvFNgxGk6dROhM7ctuJ/OcFhUMqdcaW265Iw6e9UtZQJCXXEEDQnYwZP0HJtoLjSi0V9K4FN5M2HcUifZbIWrqk+EUWxGGaYwjT7yS4p5eltvUpCQhJgqJTck2gbeLjFFsN2bZw2PLCdS0OLTA1eJIUBYmJITc9IvQ1AYlkQWzDNO+bU1JCVpKFARdKhBHiB4HlWd9mc+Xg8txZbXEvuobBAJlWhAM89InbhVyzZ1lDhZZCi4XAnUVHQmVaQnziRJPM0Ob7LYRs4nCuoUtrCN/eFuqdWjW+ptKjOiyEaXIAifAd63Rjck06Mwy3LBAccEIEb8Ug/zr80vY1eJeSw0ohK1pSkGwBUQkTHCo2cZ0XlEIHdtAnQgGdKfypmBqgWmKX2Yd04po/pVPqAawov8pdkp53b6/wB/8Pozs3h2cGwhllCQlIEkbrVAlap3J3oL9omeS2loC3tn/jsKz7O/tOLUoZ8axxPsj968rHuv4MvOElWkAna6kkgR76DqZPZXyM6XHHffwVnOmklSfxUXTPhcSrfgoCYPlRzOcPlowSV4N1z7woo1NLWFaQQdYnSBYxeapOKZlR8QF/Phamzg1DiP5tTMIUqFXkTnufyS1MqF9JjnEj3imiqk4dSkzcjkQffSr8zVOJ0Meocvg5mDEKJ5mp/ZntMrBKeUhtC1OsrZBUT4A5GpSQNzYWPKm8+a48jQs0WDtHJyKpBlfahZwLGC7tIbaeU8SD4nVKJA18oSopkcI5VNzvt0vEY9vHBlDbram1RrccStTRBRIUfCLAQmBudyTVYqzZfmWCSnBhxoEtqdOJ/Dkuai53d9ikAoEdbCL7Bic+7WNYkvLGAw7brxJW6FvOEEmVFtKlaEKJ/MBzqE92lUrBM4Pu0htt1byiCZdWqUjX+mEkptvvU3G5jgVYRxKWiMSXnFIcCdKAyp1JSkCbQgKi1piKiZVmjCEMpdaQrTiUuOK0ArUwO7JQDNwYc8PmKhZPznt4MRjWMUrCNBTIAKCtxaHEoEISoKkJAE2AvN5qTjc++9Zf8AdmMMjDtoc70oSt1zUspKZl0kgQTYWkg0MzDFYBSMV3bbiXHHEHDGIS02nRKVSomV63CeRaRFlWuKcdgluKDLJbbWy4lI0zpdLq1JUm9hp0bkQJHAVlujajZUc57WN4gSvBM9+W0NF/W+fYa7tKg1r0BUAQTMETeKF4zOdeDbwwQEpbdcdKpJUpbiUo8U2EJQkW5UTxOYYcMvtllPen7mEr0AlKm0JTi9KgqwUtBI3nUo2mnVZtgSU6WQlJxhdUkolRwh06W0kmwsvwTxAkxNboHYSb7bNu4pnEnCNJU2AEt63VoXpSGkTqPh0BpMQIMXE1asR2r74Oq7hKHHgA453jizpBCtKQskJFgIFoqs4fGYJaHA00AS/qZ1IgpZBSVNpMnQNWvlbhwFodzbApcQQzpbShwHUNWpcANEp5QkKIvdSrWFLydurGcapWyPhO1mpWHZXh23ThypTa1KcGm8iUpsqCBv+nnRLCdoFNYj7yuFr8ROokCVCJtyBIjagvZrG4WErcA/DUrvfw7kFTpkuarp09yAmAAQo9RWcdr8G4nDoShfgUO/JTKHAEGDpChqSFlJKZGoDcTUjdFTkk7CWTsHMMShtMFpSlFQ1KTrSi6xKfEBYgRfjwNFM5xbOaoxIQ/jcKyw2Vr75ptDClNwlpLi0/iLVYQlcqseIis6YZW6+pTC1pZSsqQpILMSZ8CEqIbPkDYUQz9GJxWnU+txKREOurVBk3AM32v5VE1HsuMJZOSoilOu6YCT4uMcJ4CpWMy8tJ1KIkkgASZjc9NvfQ1I48a2uTWSdKkPMDSZgE8JuB5+dXrL8WVYIyZJG/mJHzqitIJsP81dMkZIw5Sf6vjNLate1fuE0TubX0U9wEqMX358/KuqSsbj+cKLYxAZUAjUlw2VEfCajv4JzcFSp4HfamFkjSsVeKVtfAPDpG8jnUhLs8q5JCfGki8cuHzpoNoNwYoip9GHFrsI58q3rQp0caK52P8AuoW+PCmsYvxCZvyGwa7NJFeogE7XDXprxqEOUaw5dKAQpIFo8NxQRW1Lbxi0iEqIFYmrCRkl2PZk2oOEqOpSvEVc5pjCqGq4sP5NP4lwqCCbnT/5KqMnc1p9GV2W7J8OCSsKQEhIuVBMAb23PoKkqztiSdLjqU7lJCAfISJNU1O8SY61LVYW25cPdQti8h976Q5nGcFxSkoR3TZI8AJM2tqPE0jKsrLpk2QNzz8hTCkTbhc8OnKrBkyQGyANlKHmYJEnzqSdR4MRjulyTVO6UhKBpA4Chj+JWk2olFQcQbml1yx5ulwV7MHlKXCptwPAm5pkD+eVKxZla+ppzBIBUJ5inI9HPn2Gcny/iep6cKtGGVMj+bUGw9k6hvJHkQNpFFMJZUcJ+v8AeldTzBjekajNfZCby5t320yoKN7g79dq7i2YbUG7adqX3hDygNv8U4n2j60Of6Sl8BYfqyT8gMhURoBBJHiM2t+9CcZl8LIBAHAaqmZkNLgAJiZiTxj9hSGMOkiSJJnemoypcCU480z/2Q=="/>
          <p:cNvSpPr>
            <a:spLocks noChangeAspect="1" noChangeArrowheads="1"/>
          </p:cNvSpPr>
          <p:nvPr/>
        </p:nvSpPr>
        <p:spPr bwMode="auto">
          <a:xfrm>
            <a:off x="6211888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nl-NL" altLang="nl-NL" sz="200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79" y="1936468"/>
            <a:ext cx="2011663" cy="245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53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982" y="1551907"/>
            <a:ext cx="3413333" cy="817674"/>
          </a:xfrm>
        </p:spPr>
        <p:txBody>
          <a:bodyPr>
            <a:normAutofit fontScale="90000"/>
          </a:bodyPr>
          <a:lstStyle/>
          <a:p>
            <a:r>
              <a:rPr lang="en-US" dirty="0"/>
              <a:t>Dutch Research Institute For Transitions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47311" y="5052508"/>
            <a:ext cx="2730775" cy="1477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mission</a:t>
            </a:r>
          </a:p>
          <a:p>
            <a:pPr marL="0" indent="0">
              <a:buNone/>
            </a:pPr>
            <a:r>
              <a:rPr lang="en-US" dirty="0"/>
              <a:t>Accelerate and guide just sustainability transitions by developing knowledge in and with practice</a:t>
            </a:r>
            <a:endParaRPr lang="en-GB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24982" y="2494721"/>
            <a:ext cx="2663043" cy="21170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Academic research, consulting, education, activism</a:t>
            </a:r>
          </a:p>
          <a:p>
            <a:r>
              <a:rPr lang="en-US" dirty="0"/>
              <a:t>Social enterprise</a:t>
            </a:r>
          </a:p>
          <a:p>
            <a:r>
              <a:rPr lang="en-US" dirty="0"/>
              <a:t>40 employees</a:t>
            </a:r>
          </a:p>
          <a:p>
            <a:r>
              <a:rPr lang="en-US" dirty="0"/>
              <a:t>Founded in 2004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950091-1358-4E69-B013-2374809F70CD}"/>
              </a:ext>
            </a:extLst>
          </p:cNvPr>
          <p:cNvSpPr txBox="1">
            <a:spLocks/>
          </p:cNvSpPr>
          <p:nvPr/>
        </p:nvSpPr>
        <p:spPr>
          <a:xfrm>
            <a:off x="4344508" y="1310779"/>
            <a:ext cx="2612887" cy="959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Design Impact Transition platform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04446DA-E7FD-459F-B45D-9F7D270A982F}"/>
              </a:ext>
            </a:extLst>
          </p:cNvPr>
          <p:cNvSpPr txBox="1">
            <a:spLocks/>
          </p:cNvSpPr>
          <p:nvPr/>
        </p:nvSpPr>
        <p:spPr>
          <a:xfrm>
            <a:off x="4334571" y="2409339"/>
            <a:ext cx="3020386" cy="18902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Transdisciplinary research, education and engagement </a:t>
            </a:r>
          </a:p>
          <a:p>
            <a:r>
              <a:rPr lang="en-US" sz="2000" dirty="0"/>
              <a:t>Strategic university platform</a:t>
            </a:r>
          </a:p>
          <a:p>
            <a:r>
              <a:rPr lang="en-US" sz="2000" dirty="0"/>
              <a:t>Core team and academics with impact assignments</a:t>
            </a:r>
          </a:p>
          <a:p>
            <a:r>
              <a:rPr lang="en-US" sz="2000" dirty="0"/>
              <a:t>2020-2024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0B0C05-06C8-4919-957D-1E9EFCACE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218" y="-179361"/>
            <a:ext cx="4035560" cy="173126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5273088-33F5-4E4F-B748-B9A8B1672E08}"/>
              </a:ext>
            </a:extLst>
          </p:cNvPr>
          <p:cNvSpPr txBox="1">
            <a:spLocks/>
          </p:cNvSpPr>
          <p:nvPr/>
        </p:nvSpPr>
        <p:spPr>
          <a:xfrm>
            <a:off x="4324631" y="5052507"/>
            <a:ext cx="3229108" cy="147750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/>
              <a:t>mission</a:t>
            </a:r>
          </a:p>
          <a:p>
            <a:pPr marL="0" indent="0">
              <a:buNone/>
            </a:pPr>
            <a:r>
              <a:rPr lang="nl-NL" sz="1867" dirty="0" err="1"/>
              <a:t>Establish</a:t>
            </a:r>
            <a:r>
              <a:rPr lang="nl-NL" sz="1867" dirty="0"/>
              <a:t> </a:t>
            </a:r>
            <a:r>
              <a:rPr lang="nl-NL" sz="1867" dirty="0" err="1"/>
              <a:t>an</a:t>
            </a:r>
            <a:r>
              <a:rPr lang="nl-NL" sz="1867" dirty="0"/>
              <a:t> </a:t>
            </a:r>
            <a:r>
              <a:rPr lang="en-US" sz="1867" dirty="0"/>
              <a:t>institutional</a:t>
            </a:r>
            <a:r>
              <a:rPr lang="nl-NL" sz="1867" dirty="0"/>
              <a:t> </a:t>
            </a:r>
            <a:r>
              <a:rPr lang="nl-NL" sz="1867" dirty="0" err="1"/>
              <a:t>space</a:t>
            </a:r>
            <a:r>
              <a:rPr lang="nl-NL" sz="1867" dirty="0"/>
              <a:t> for </a:t>
            </a:r>
            <a:r>
              <a:rPr lang="nl-NL" sz="1867" dirty="0" err="1"/>
              <a:t>transformative</a:t>
            </a:r>
            <a:r>
              <a:rPr lang="nl-NL" sz="1867" dirty="0"/>
              <a:t> </a:t>
            </a:r>
            <a:r>
              <a:rPr lang="nl-NL" sz="1867" dirty="0" err="1"/>
              <a:t>academic</a:t>
            </a:r>
            <a:r>
              <a:rPr lang="nl-NL" sz="1867" dirty="0"/>
              <a:t> </a:t>
            </a:r>
            <a:r>
              <a:rPr lang="nl-NL" sz="1867" dirty="0" err="1"/>
              <a:t>work</a:t>
            </a:r>
            <a:r>
              <a:rPr lang="nl-NL" sz="1867" dirty="0"/>
              <a:t> at EUR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36631D-F4F9-F0EA-ED98-13CE54C81DBA}"/>
              </a:ext>
            </a:extLst>
          </p:cNvPr>
          <p:cNvSpPr txBox="1">
            <a:spLocks/>
          </p:cNvSpPr>
          <p:nvPr/>
        </p:nvSpPr>
        <p:spPr>
          <a:xfrm>
            <a:off x="7895350" y="1348583"/>
            <a:ext cx="3089965" cy="10845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121917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Dutch Climate Research Initiative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D5C930D-C073-C37B-775A-80C811C689E8}"/>
              </a:ext>
            </a:extLst>
          </p:cNvPr>
          <p:cNvSpPr txBox="1">
            <a:spLocks/>
          </p:cNvSpPr>
          <p:nvPr/>
        </p:nvSpPr>
        <p:spPr>
          <a:xfrm>
            <a:off x="7815839" y="2369581"/>
            <a:ext cx="3229108" cy="22421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Mission-driven, transdisciplinary research  </a:t>
            </a:r>
          </a:p>
          <a:p>
            <a:pPr defTabSz="1219170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Strategic NWO transition program </a:t>
            </a:r>
          </a:p>
          <a:p>
            <a:pPr defTabSz="1219170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Core team and academic leads</a:t>
            </a:r>
          </a:p>
          <a:p>
            <a:pPr defTabSz="1219170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Founded in 2023</a:t>
            </a:r>
          </a:p>
          <a:p>
            <a:pPr defTabSz="1219170">
              <a:spcBef>
                <a:spcPts val="1333"/>
              </a:spcBef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1219170">
              <a:spcBef>
                <a:spcPts val="1333"/>
              </a:spcBef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>
              <a:spcBef>
                <a:spcPts val="1333"/>
              </a:spcBef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B44215-A329-5905-6F70-10EA08486B90}"/>
              </a:ext>
            </a:extLst>
          </p:cNvPr>
          <p:cNvSpPr txBox="1">
            <a:spLocks/>
          </p:cNvSpPr>
          <p:nvPr/>
        </p:nvSpPr>
        <p:spPr>
          <a:xfrm>
            <a:off x="8024558" y="5052507"/>
            <a:ext cx="3020389" cy="16319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ampton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ts val="1333"/>
              </a:spcBef>
              <a:buNone/>
            </a:pPr>
            <a:r>
              <a:rPr lang="nl-NL" sz="2000" b="1" dirty="0">
                <a:solidFill>
                  <a:prstClr val="black"/>
                </a:solidFill>
                <a:latin typeface="Calibri" panose="020F0502020204030204"/>
              </a:rPr>
              <a:t>mission</a:t>
            </a:r>
            <a:endParaRPr lang="nl-NL" sz="1867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defTabSz="1219170">
              <a:spcBef>
                <a:spcPts val="1333"/>
              </a:spcBef>
              <a:buNone/>
            </a:pPr>
            <a:r>
              <a:rPr lang="nl-NL" sz="1867" dirty="0" err="1">
                <a:solidFill>
                  <a:prstClr val="black"/>
                </a:solidFill>
                <a:latin typeface="Calibri" panose="020F0502020204030204"/>
              </a:rPr>
              <a:t>Mobilise</a:t>
            </a:r>
            <a:r>
              <a:rPr lang="nl-NL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867" dirty="0" err="1">
                <a:solidFill>
                  <a:prstClr val="black"/>
                </a:solidFill>
                <a:latin typeface="Calibri" panose="020F0502020204030204"/>
              </a:rPr>
              <a:t>knowledge</a:t>
            </a:r>
            <a:r>
              <a:rPr lang="nl-NL" sz="1867" dirty="0">
                <a:solidFill>
                  <a:prstClr val="black"/>
                </a:solidFill>
                <a:latin typeface="Calibri" panose="020F0502020204030204"/>
              </a:rPr>
              <a:t> (development) in support of </a:t>
            </a:r>
            <a:r>
              <a:rPr lang="nl-NL" sz="1867" dirty="0" err="1">
                <a:solidFill>
                  <a:prstClr val="black"/>
                </a:solidFill>
                <a:latin typeface="Calibri" panose="020F0502020204030204"/>
              </a:rPr>
              <a:t>climate</a:t>
            </a:r>
            <a:r>
              <a:rPr lang="nl-NL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867" dirty="0" err="1">
                <a:solidFill>
                  <a:prstClr val="black"/>
                </a:solidFill>
                <a:latin typeface="Calibri" panose="020F0502020204030204"/>
              </a:rPr>
              <a:t>related</a:t>
            </a:r>
            <a:r>
              <a:rPr lang="nl-NL" sz="186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867" dirty="0" err="1">
                <a:solidFill>
                  <a:prstClr val="black"/>
                </a:solidFill>
                <a:latin typeface="Calibri" panose="020F0502020204030204"/>
              </a:rPr>
              <a:t>transitions</a:t>
            </a:r>
            <a:endParaRPr lang="nl-NL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6" name="Afbeelding 6">
            <a:extLst>
              <a:ext uri="{FF2B5EF4-FFF2-40B4-BE49-F238E27FC236}">
                <a16:creationId xmlns:a16="http://schemas.microsoft.com/office/drawing/2014/main" id="{E9691674-DB3C-FF61-6664-3F97EFDE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213" y="305489"/>
            <a:ext cx="1932551" cy="79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49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C2DD-2080-4763-BFE8-29D2F0C4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4D2E-D1AF-4090-A02C-EE48BB95DD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6330411D-B67B-4670-A2DB-752AA5B28294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pic>
        <p:nvPicPr>
          <p:cNvPr id="5" name="Picture 2" descr="Titan_Green🌴 (@Titan4Green) / Twitter">
            <a:extLst>
              <a:ext uri="{FF2B5EF4-FFF2-40B4-BE49-F238E27FC236}">
                <a16:creationId xmlns:a16="http://schemas.microsoft.com/office/drawing/2014/main" id="{FAEB005D-B423-4883-35E2-5CCA3C4C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4" y="1035352"/>
            <a:ext cx="5228625" cy="52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1E42CC-7B07-1671-0D6C-D71D2039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93" y="967619"/>
            <a:ext cx="5439059" cy="51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9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sz="4800" dirty="0"/>
              <a:t>Regime: </a:t>
            </a:r>
            <a:r>
              <a:rPr lang="nl-NL" altLang="nl-NL" sz="4800" dirty="0" err="1"/>
              <a:t>path</a:t>
            </a:r>
            <a:r>
              <a:rPr lang="nl-NL" altLang="nl-NL" sz="4800" dirty="0"/>
              <a:t> </a:t>
            </a:r>
            <a:r>
              <a:rPr lang="nl-NL" altLang="nl-NL" sz="4800" dirty="0" err="1"/>
              <a:t>dependency</a:t>
            </a:r>
            <a:endParaRPr lang="nl-NL" altLang="nl-NL" sz="4800" dirty="0"/>
          </a:p>
        </p:txBody>
      </p:sp>
      <p:sp>
        <p:nvSpPr>
          <p:cNvPr id="13" name="Content Placeholder 12"/>
          <p:cNvSpPr>
            <a:spLocks noGrp="1"/>
          </p:cNvSpPr>
          <p:nvPr>
            <p:ph type="body" sz="quarter" idx="11"/>
          </p:nvPr>
        </p:nvSpPr>
        <p:spPr>
          <a:xfrm>
            <a:off x="238865" y="2075094"/>
            <a:ext cx="11045271" cy="4294353"/>
          </a:xfrm>
        </p:spPr>
        <p:txBody>
          <a:bodyPr>
            <a:normAutofit lnSpcReduction="10000"/>
          </a:bodyPr>
          <a:lstStyle/>
          <a:p>
            <a:pPr lvl="1" algn="ctr">
              <a:lnSpc>
                <a:spcPct val="90000"/>
              </a:lnSpc>
              <a:buFontTx/>
              <a:buNone/>
            </a:pPr>
            <a:endParaRPr lang="nl-NL" altLang="nl-NL" sz="2667" dirty="0"/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nl-NL" altLang="nl-NL" sz="2667" dirty="0"/>
              <a:t>Dominant and shared </a:t>
            </a:r>
            <a:r>
              <a:rPr lang="nl-NL" altLang="nl-NL" sz="2667" dirty="0" err="1"/>
              <a:t>ways</a:t>
            </a:r>
            <a:r>
              <a:rPr lang="nl-NL" altLang="nl-NL" sz="2667" dirty="0"/>
              <a:t> of </a:t>
            </a:r>
            <a:r>
              <a:rPr lang="nl-NL" altLang="nl-NL" sz="2667" b="1" dirty="0"/>
              <a:t>thinking, </a:t>
            </a:r>
            <a:r>
              <a:rPr lang="nl-NL" altLang="nl-NL" sz="2667" b="1" dirty="0" err="1"/>
              <a:t>organising</a:t>
            </a:r>
            <a:r>
              <a:rPr lang="nl-NL" altLang="nl-NL" sz="2667" b="1" dirty="0"/>
              <a:t> and </a:t>
            </a:r>
            <a:r>
              <a:rPr lang="nl-NL" altLang="nl-NL" sz="2667" b="1" dirty="0" err="1"/>
              <a:t>doing</a:t>
            </a:r>
            <a:r>
              <a:rPr lang="nl-NL" altLang="nl-NL" sz="2667" b="1" dirty="0"/>
              <a:t> </a:t>
            </a:r>
            <a:r>
              <a:rPr lang="nl-NL" altLang="nl-NL" sz="2667" dirty="0"/>
              <a:t>in a </a:t>
            </a:r>
            <a:r>
              <a:rPr lang="nl-NL" altLang="nl-NL" sz="2667" dirty="0" err="1"/>
              <a:t>societal</a:t>
            </a:r>
            <a:r>
              <a:rPr lang="nl-NL" altLang="nl-NL" sz="2667" dirty="0"/>
              <a:t> (sub)system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dirty="0"/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sz="2933" dirty="0"/>
          </a:p>
          <a:p>
            <a:pPr lvl="1" algn="ctr">
              <a:buNone/>
            </a:pPr>
            <a:r>
              <a:rPr lang="nl-NL" altLang="nl-NL" sz="2933" b="1" dirty="0"/>
              <a:t>cultures:</a:t>
            </a:r>
            <a:r>
              <a:rPr lang="nl-NL" altLang="nl-NL" sz="2933" dirty="0"/>
              <a:t>	shared </a:t>
            </a:r>
            <a:r>
              <a:rPr lang="nl-NL" altLang="nl-NL" sz="2933" dirty="0" err="1"/>
              <a:t>values</a:t>
            </a:r>
            <a:r>
              <a:rPr lang="nl-NL" altLang="nl-NL" sz="2933" dirty="0"/>
              <a:t>, </a:t>
            </a:r>
            <a:r>
              <a:rPr lang="nl-NL" altLang="nl-NL" sz="2933" dirty="0" err="1"/>
              <a:t>paradigms</a:t>
            </a:r>
            <a:r>
              <a:rPr lang="nl-NL" altLang="nl-NL" sz="2933" dirty="0"/>
              <a:t>, </a:t>
            </a:r>
            <a:r>
              <a:rPr lang="nl-NL" altLang="nl-NL" sz="2933" dirty="0" err="1"/>
              <a:t>worldviews</a:t>
            </a:r>
            <a:r>
              <a:rPr lang="nl-NL" altLang="nl-NL" sz="2933" dirty="0"/>
              <a:t>, discourses</a:t>
            </a:r>
          </a:p>
          <a:p>
            <a:pPr lvl="1" algn="ctr">
              <a:buNone/>
            </a:pPr>
            <a:endParaRPr lang="nl-NL" altLang="nl-NL" sz="2933" dirty="0"/>
          </a:p>
          <a:p>
            <a:pPr lvl="1" algn="ctr">
              <a:buNone/>
            </a:pPr>
            <a:r>
              <a:rPr lang="nl-NL" altLang="nl-NL" sz="2933" b="1" dirty="0" err="1"/>
              <a:t>structures</a:t>
            </a:r>
            <a:r>
              <a:rPr lang="nl-NL" altLang="nl-NL" sz="2933" b="1" dirty="0"/>
              <a:t>: </a:t>
            </a:r>
            <a:r>
              <a:rPr lang="nl-NL" altLang="nl-NL" sz="2933" dirty="0" err="1"/>
              <a:t>institutions</a:t>
            </a:r>
            <a:r>
              <a:rPr lang="nl-NL" altLang="nl-NL" sz="2933" dirty="0"/>
              <a:t>, </a:t>
            </a:r>
            <a:r>
              <a:rPr lang="nl-NL" altLang="nl-NL" sz="2933" dirty="0" err="1"/>
              <a:t>economic</a:t>
            </a:r>
            <a:r>
              <a:rPr lang="nl-NL" altLang="nl-NL" sz="2933" dirty="0"/>
              <a:t> </a:t>
            </a:r>
            <a:r>
              <a:rPr lang="nl-NL" altLang="nl-NL" sz="2933" dirty="0" err="1"/>
              <a:t>structures</a:t>
            </a:r>
            <a:r>
              <a:rPr lang="nl-NL" altLang="nl-NL" sz="2933" dirty="0"/>
              <a:t>, </a:t>
            </a:r>
            <a:r>
              <a:rPr lang="nl-NL" altLang="nl-NL" sz="2933" dirty="0" err="1"/>
              <a:t>physical</a:t>
            </a:r>
            <a:r>
              <a:rPr lang="nl-NL" altLang="nl-NL" sz="2933" dirty="0"/>
              <a:t> </a:t>
            </a:r>
            <a:r>
              <a:rPr lang="nl-NL" altLang="nl-NL" sz="2933" dirty="0" err="1"/>
              <a:t>infrastructures</a:t>
            </a:r>
            <a:endParaRPr lang="nl-NL" altLang="nl-NL" sz="2933" dirty="0"/>
          </a:p>
          <a:p>
            <a:pPr lvl="1" algn="ctr">
              <a:buNone/>
            </a:pPr>
            <a:endParaRPr lang="nl-NL" altLang="nl-NL" sz="2933" dirty="0"/>
          </a:p>
          <a:p>
            <a:pPr lvl="1" algn="ctr">
              <a:buNone/>
            </a:pPr>
            <a:r>
              <a:rPr lang="nl-NL" altLang="nl-NL" sz="2933" b="1" dirty="0" err="1"/>
              <a:t>practices</a:t>
            </a:r>
            <a:r>
              <a:rPr lang="nl-NL" altLang="nl-NL" sz="2933" b="1" dirty="0"/>
              <a:t>: </a:t>
            </a:r>
            <a:r>
              <a:rPr lang="nl-NL" altLang="nl-NL" sz="2933" dirty="0"/>
              <a:t>routines, </a:t>
            </a:r>
            <a:r>
              <a:rPr lang="nl-NL" altLang="nl-NL" sz="2933" dirty="0" err="1"/>
              <a:t>behavior</a:t>
            </a:r>
            <a:r>
              <a:rPr lang="nl-NL" altLang="nl-NL" sz="2933" dirty="0"/>
              <a:t>, action, lifestyles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nl-NL" altLang="nl-NL" dirty="0"/>
          </a:p>
        </p:txBody>
      </p:sp>
      <p:sp>
        <p:nvSpPr>
          <p:cNvPr id="2" name="SmartArt Placeholder 1"/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0742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atest: G20 leaders toss coins into Trevi Fountain | The Independent">
            <a:extLst>
              <a:ext uri="{FF2B5EF4-FFF2-40B4-BE49-F238E27FC236}">
                <a16:creationId xmlns:a16="http://schemas.microsoft.com/office/drawing/2014/main" id="{E1F225E8-8E2F-46EA-BBBC-CFDF7324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65" y="0"/>
            <a:ext cx="9275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839" y="1065104"/>
            <a:ext cx="10350920" cy="699139"/>
          </a:xfrm>
        </p:spPr>
        <p:txBody>
          <a:bodyPr/>
          <a:lstStyle/>
          <a:p>
            <a:pPr algn="ctr"/>
            <a:r>
              <a:rPr lang="nl-NL" dirty="0"/>
              <a:t>The dominant </a:t>
            </a:r>
            <a:r>
              <a:rPr lang="nl-NL" dirty="0" err="1"/>
              <a:t>science</a:t>
            </a:r>
            <a:r>
              <a:rPr lang="nl-NL" dirty="0"/>
              <a:t>-policy regime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3500849" y="2273025"/>
            <a:ext cx="10350735" cy="4294353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/>
              <a:t>Certainty</a:t>
            </a:r>
            <a:r>
              <a:rPr lang="nl-NL" b="1" dirty="0"/>
              <a:t> </a:t>
            </a:r>
            <a:r>
              <a:rPr lang="nl-NL" b="1" dirty="0" err="1"/>
              <a:t>illusion</a:t>
            </a:r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b="1" dirty="0"/>
              <a:t>Power </a:t>
            </a:r>
            <a:r>
              <a:rPr lang="nl-NL" b="1" dirty="0" err="1"/>
              <a:t>blindness</a:t>
            </a:r>
            <a:endParaRPr lang="nl-NL" b="1" dirty="0"/>
          </a:p>
          <a:p>
            <a:pPr algn="ctr"/>
            <a:endParaRPr lang="nl-NL" dirty="0"/>
          </a:p>
          <a:p>
            <a:pPr algn="ctr"/>
            <a:r>
              <a:rPr lang="nl-NL" b="1" dirty="0" err="1"/>
              <a:t>Innovation</a:t>
            </a:r>
            <a:r>
              <a:rPr lang="nl-NL" b="1" dirty="0"/>
              <a:t> trap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Value deficit</a:t>
            </a:r>
            <a:endParaRPr lang="nl-NL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23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BC2C-7995-40A5-AD24-E91FF304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9E6E0-E2F7-4269-B7E6-416AF571C1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CFAFA11E-D38D-466E-A4E8-0FEC6019EDAE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8A8CE-8A40-4A52-8DC5-5B2EE1414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2" t="27639" r="17970" b="12361"/>
          <a:stretch/>
        </p:blipFill>
        <p:spPr>
          <a:xfrm>
            <a:off x="494109" y="402949"/>
            <a:ext cx="11203781" cy="584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1055925" y="1253831"/>
            <a:ext cx="1325376" cy="102839"/>
          </a:xfrm>
        </p:spPr>
        <p:txBody>
          <a:bodyPr>
            <a:normAutofit fontScale="25000" lnSpcReduction="20000"/>
          </a:bodyPr>
          <a:lstStyle/>
          <a:p>
            <a:endParaRPr lang="nl-NL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D871521-65AD-12C8-F727-B47CDD55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Picture 10" descr="A yellow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A2EC3194-3C0F-CF40-632F-5465D7D4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5"/>
          <a:stretch/>
        </p:blipFill>
        <p:spPr>
          <a:xfrm>
            <a:off x="-360736" y="2"/>
            <a:ext cx="12552736" cy="69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5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F96C4-B410-6AA5-55C9-65EB4785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99" y="0"/>
            <a:ext cx="9203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67843" y="1375955"/>
            <a:ext cx="10350920" cy="699139"/>
          </a:xfrm>
        </p:spPr>
        <p:txBody>
          <a:bodyPr/>
          <a:lstStyle/>
          <a:p>
            <a:r>
              <a:rPr lang="en-GB" dirty="0"/>
              <a:t>Transformative agency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797051" y="1764553"/>
            <a:ext cx="2836165" cy="446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defRPr/>
            </a:pPr>
            <a:endParaRPr lang="en-US" sz="2667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defRPr/>
            </a:pPr>
            <a:r>
              <a:rPr lang="en-US" sz="2667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Systemic</a:t>
            </a:r>
          </a:p>
          <a:p>
            <a:pPr algn="ctr" defTabSz="609585">
              <a:lnSpc>
                <a:spcPct val="107000"/>
              </a:lnSpc>
              <a:defRPr/>
            </a:pPr>
            <a:endParaRPr lang="en-US" sz="2667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defRPr/>
            </a:pPr>
            <a:r>
              <a:rPr lang="en-US" sz="2667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Back-casting</a:t>
            </a:r>
          </a:p>
          <a:p>
            <a:pPr algn="ctr" defTabSz="609585">
              <a:lnSpc>
                <a:spcPct val="107000"/>
              </a:lnSpc>
              <a:defRPr/>
            </a:pPr>
            <a:endParaRPr lang="en-US" sz="2667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defRPr/>
            </a:pPr>
            <a:r>
              <a:rPr lang="en-US" sz="2667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Selective</a:t>
            </a:r>
          </a:p>
          <a:p>
            <a:pPr algn="ctr" defTabSz="609585">
              <a:lnSpc>
                <a:spcPct val="107000"/>
              </a:lnSpc>
              <a:defRPr/>
            </a:pPr>
            <a:endParaRPr lang="nl-NL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defRPr/>
            </a:pPr>
            <a:r>
              <a:rPr lang="en-US" sz="2667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Adaptive</a:t>
            </a:r>
          </a:p>
          <a:p>
            <a:pPr algn="ctr" defTabSz="609585">
              <a:lnSpc>
                <a:spcPct val="107000"/>
              </a:lnSpc>
              <a:defRPr/>
            </a:pPr>
            <a:endParaRPr lang="en-US" sz="2667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defRPr/>
            </a:pPr>
            <a:r>
              <a:rPr lang="en-US" sz="2667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Learning-by-doing</a:t>
            </a:r>
            <a:endParaRPr lang="nl-NL" sz="2667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5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1055925" y="1253833"/>
            <a:ext cx="1325376" cy="102839"/>
          </a:xfrm>
        </p:spPr>
        <p:txBody>
          <a:bodyPr>
            <a:normAutofit fontScale="25000" lnSpcReduction="20000"/>
          </a:bodyPr>
          <a:lstStyle/>
          <a:p>
            <a:endParaRPr lang="nl-NL"/>
          </a:p>
        </p:txBody>
      </p:sp>
      <p:pic>
        <p:nvPicPr>
          <p:cNvPr id="21" name="Picture 13" descr="D:\ajeet\eg\EG42-onlinefigure\22\LoorbachFig0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0"/>
          <a:stretch/>
        </p:blipFill>
        <p:spPr bwMode="auto">
          <a:xfrm>
            <a:off x="326814" y="258474"/>
            <a:ext cx="11577077" cy="636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037" y="3650003"/>
            <a:ext cx="2308963" cy="1651671"/>
          </a:xfrm>
          <a:custGeom>
            <a:avLst/>
            <a:gdLst>
              <a:gd name="connsiteX0" fmla="*/ 0 w 2308963"/>
              <a:gd name="connsiteY0" fmla="*/ 0 h 1651671"/>
              <a:gd name="connsiteX1" fmla="*/ 554151 w 2308963"/>
              <a:gd name="connsiteY1" fmla="*/ 0 h 1651671"/>
              <a:gd name="connsiteX2" fmla="*/ 1131392 w 2308963"/>
              <a:gd name="connsiteY2" fmla="*/ 0 h 1651671"/>
              <a:gd name="connsiteX3" fmla="*/ 1662453 w 2308963"/>
              <a:gd name="connsiteY3" fmla="*/ 0 h 1651671"/>
              <a:gd name="connsiteX4" fmla="*/ 2308963 w 2308963"/>
              <a:gd name="connsiteY4" fmla="*/ 0 h 1651671"/>
              <a:gd name="connsiteX5" fmla="*/ 2308963 w 2308963"/>
              <a:gd name="connsiteY5" fmla="*/ 583590 h 1651671"/>
              <a:gd name="connsiteX6" fmla="*/ 2308963 w 2308963"/>
              <a:gd name="connsiteY6" fmla="*/ 1167181 h 1651671"/>
              <a:gd name="connsiteX7" fmla="*/ 2308963 w 2308963"/>
              <a:gd name="connsiteY7" fmla="*/ 1651671 h 1651671"/>
              <a:gd name="connsiteX8" fmla="*/ 1754812 w 2308963"/>
              <a:gd name="connsiteY8" fmla="*/ 1651671 h 1651671"/>
              <a:gd name="connsiteX9" fmla="*/ 1200661 w 2308963"/>
              <a:gd name="connsiteY9" fmla="*/ 1651671 h 1651671"/>
              <a:gd name="connsiteX10" fmla="*/ 600330 w 2308963"/>
              <a:gd name="connsiteY10" fmla="*/ 1651671 h 1651671"/>
              <a:gd name="connsiteX11" fmla="*/ 0 w 2308963"/>
              <a:gd name="connsiteY11" fmla="*/ 1651671 h 1651671"/>
              <a:gd name="connsiteX12" fmla="*/ 0 w 2308963"/>
              <a:gd name="connsiteY12" fmla="*/ 1084597 h 1651671"/>
              <a:gd name="connsiteX13" fmla="*/ 0 w 2308963"/>
              <a:gd name="connsiteY13" fmla="*/ 583590 h 1651671"/>
              <a:gd name="connsiteX14" fmla="*/ 0 w 2308963"/>
              <a:gd name="connsiteY14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08963" h="1651671" extrusionOk="0">
                <a:moveTo>
                  <a:pt x="0" y="0"/>
                </a:moveTo>
                <a:cubicBezTo>
                  <a:pt x="152603" y="-2121"/>
                  <a:pt x="339645" y="15709"/>
                  <a:pt x="554151" y="0"/>
                </a:cubicBezTo>
                <a:cubicBezTo>
                  <a:pt x="768657" y="-15709"/>
                  <a:pt x="944511" y="22289"/>
                  <a:pt x="1131392" y="0"/>
                </a:cubicBezTo>
                <a:cubicBezTo>
                  <a:pt x="1318273" y="-22289"/>
                  <a:pt x="1421131" y="11325"/>
                  <a:pt x="1662453" y="0"/>
                </a:cubicBezTo>
                <a:cubicBezTo>
                  <a:pt x="1903775" y="-11325"/>
                  <a:pt x="2144007" y="6226"/>
                  <a:pt x="2308963" y="0"/>
                </a:cubicBezTo>
                <a:cubicBezTo>
                  <a:pt x="2357961" y="245725"/>
                  <a:pt x="2257501" y="408552"/>
                  <a:pt x="2308963" y="583590"/>
                </a:cubicBezTo>
                <a:cubicBezTo>
                  <a:pt x="2360425" y="758628"/>
                  <a:pt x="2299321" y="939743"/>
                  <a:pt x="2308963" y="1167181"/>
                </a:cubicBezTo>
                <a:cubicBezTo>
                  <a:pt x="2318605" y="1394619"/>
                  <a:pt x="2299134" y="1519964"/>
                  <a:pt x="2308963" y="1651671"/>
                </a:cubicBezTo>
                <a:cubicBezTo>
                  <a:pt x="2125090" y="1684396"/>
                  <a:pt x="2004749" y="1618538"/>
                  <a:pt x="1754812" y="1651671"/>
                </a:cubicBezTo>
                <a:cubicBezTo>
                  <a:pt x="1504875" y="1684804"/>
                  <a:pt x="1325307" y="1594236"/>
                  <a:pt x="1200661" y="1651671"/>
                </a:cubicBezTo>
                <a:cubicBezTo>
                  <a:pt x="1076015" y="1709106"/>
                  <a:pt x="751649" y="1614446"/>
                  <a:pt x="600330" y="1651671"/>
                </a:cubicBezTo>
                <a:cubicBezTo>
                  <a:pt x="449011" y="1688896"/>
                  <a:pt x="136052" y="1584405"/>
                  <a:pt x="0" y="1651671"/>
                </a:cubicBezTo>
                <a:cubicBezTo>
                  <a:pt x="-9791" y="1459273"/>
                  <a:pt x="21790" y="1300060"/>
                  <a:pt x="0" y="1084597"/>
                </a:cubicBezTo>
                <a:cubicBezTo>
                  <a:pt x="-21790" y="869134"/>
                  <a:pt x="41186" y="756969"/>
                  <a:pt x="0" y="583590"/>
                </a:cubicBezTo>
                <a:cubicBezTo>
                  <a:pt x="-41186" y="410211"/>
                  <a:pt x="65795" y="24044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346977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733" b="1" dirty="0" err="1">
                <a:solidFill>
                  <a:prstClr val="black"/>
                </a:solidFill>
              </a:rPr>
              <a:t>Individual</a:t>
            </a:r>
            <a:endParaRPr lang="nl-NL" sz="1600" b="1" dirty="0">
              <a:solidFill>
                <a:prstClr val="black"/>
              </a:solidFill>
            </a:endParaRPr>
          </a:p>
          <a:p>
            <a:pPr defTabSz="812760"/>
            <a:r>
              <a:rPr lang="nl-NL" sz="1600" b="1" dirty="0">
                <a:solidFill>
                  <a:prstClr val="black"/>
                </a:solidFill>
                <a:latin typeface="Calibri"/>
              </a:rPr>
              <a:t>Frontrunners </a:t>
            </a:r>
          </a:p>
          <a:p>
            <a:pPr defTabSz="812760"/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Transitionarenas</a:t>
            </a:r>
            <a:endParaRPr lang="nl-NL" sz="1600" b="1" dirty="0">
              <a:solidFill>
                <a:prstClr val="black"/>
              </a:solidFill>
              <a:latin typeface="Calibri"/>
            </a:endParaRPr>
          </a:p>
          <a:p>
            <a:pPr defTabSz="812760"/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Urgency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812760"/>
            <a:r>
              <a:rPr lang="nl-NL" sz="1600" b="1" dirty="0">
                <a:solidFill>
                  <a:prstClr val="black"/>
                </a:solidFill>
                <a:latin typeface="Calibri"/>
              </a:rPr>
              <a:t>Empowerment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0392" y="2322295"/>
            <a:ext cx="2747008" cy="1651671"/>
          </a:xfrm>
          <a:custGeom>
            <a:avLst/>
            <a:gdLst>
              <a:gd name="connsiteX0" fmla="*/ 0 w 2747008"/>
              <a:gd name="connsiteY0" fmla="*/ 0 h 1651671"/>
              <a:gd name="connsiteX1" fmla="*/ 576872 w 2747008"/>
              <a:gd name="connsiteY1" fmla="*/ 0 h 1651671"/>
              <a:gd name="connsiteX2" fmla="*/ 1153743 w 2747008"/>
              <a:gd name="connsiteY2" fmla="*/ 0 h 1651671"/>
              <a:gd name="connsiteX3" fmla="*/ 1620735 w 2747008"/>
              <a:gd name="connsiteY3" fmla="*/ 0 h 1651671"/>
              <a:gd name="connsiteX4" fmla="*/ 2170136 w 2747008"/>
              <a:gd name="connsiteY4" fmla="*/ 0 h 1651671"/>
              <a:gd name="connsiteX5" fmla="*/ 2747008 w 2747008"/>
              <a:gd name="connsiteY5" fmla="*/ 0 h 1651671"/>
              <a:gd name="connsiteX6" fmla="*/ 2747008 w 2747008"/>
              <a:gd name="connsiteY6" fmla="*/ 517524 h 1651671"/>
              <a:gd name="connsiteX7" fmla="*/ 2747008 w 2747008"/>
              <a:gd name="connsiteY7" fmla="*/ 1035047 h 1651671"/>
              <a:gd name="connsiteX8" fmla="*/ 2747008 w 2747008"/>
              <a:gd name="connsiteY8" fmla="*/ 1651671 h 1651671"/>
              <a:gd name="connsiteX9" fmla="*/ 2225076 w 2747008"/>
              <a:gd name="connsiteY9" fmla="*/ 1651671 h 1651671"/>
              <a:gd name="connsiteX10" fmla="*/ 1730615 w 2747008"/>
              <a:gd name="connsiteY10" fmla="*/ 1651671 h 1651671"/>
              <a:gd name="connsiteX11" fmla="*/ 1153743 w 2747008"/>
              <a:gd name="connsiteY11" fmla="*/ 1651671 h 1651671"/>
              <a:gd name="connsiteX12" fmla="*/ 576872 w 2747008"/>
              <a:gd name="connsiteY12" fmla="*/ 1651671 h 1651671"/>
              <a:gd name="connsiteX13" fmla="*/ 0 w 2747008"/>
              <a:gd name="connsiteY13" fmla="*/ 1651671 h 1651671"/>
              <a:gd name="connsiteX14" fmla="*/ 0 w 2747008"/>
              <a:gd name="connsiteY14" fmla="*/ 1101114 h 1651671"/>
              <a:gd name="connsiteX15" fmla="*/ 0 w 2747008"/>
              <a:gd name="connsiteY15" fmla="*/ 600107 h 1651671"/>
              <a:gd name="connsiteX16" fmla="*/ 0 w 2747008"/>
              <a:gd name="connsiteY16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47008" h="1651671" extrusionOk="0">
                <a:moveTo>
                  <a:pt x="0" y="0"/>
                </a:moveTo>
                <a:cubicBezTo>
                  <a:pt x="128685" y="-50694"/>
                  <a:pt x="294222" y="1839"/>
                  <a:pt x="576872" y="0"/>
                </a:cubicBezTo>
                <a:cubicBezTo>
                  <a:pt x="859522" y="-1839"/>
                  <a:pt x="989889" y="37668"/>
                  <a:pt x="1153743" y="0"/>
                </a:cubicBezTo>
                <a:cubicBezTo>
                  <a:pt x="1317597" y="-37668"/>
                  <a:pt x="1495686" y="42686"/>
                  <a:pt x="1620735" y="0"/>
                </a:cubicBezTo>
                <a:cubicBezTo>
                  <a:pt x="1745784" y="-42686"/>
                  <a:pt x="1991198" y="3552"/>
                  <a:pt x="2170136" y="0"/>
                </a:cubicBezTo>
                <a:cubicBezTo>
                  <a:pt x="2349074" y="-3552"/>
                  <a:pt x="2505365" y="27233"/>
                  <a:pt x="2747008" y="0"/>
                </a:cubicBezTo>
                <a:cubicBezTo>
                  <a:pt x="2784230" y="146344"/>
                  <a:pt x="2699987" y="347465"/>
                  <a:pt x="2747008" y="517524"/>
                </a:cubicBezTo>
                <a:cubicBezTo>
                  <a:pt x="2794029" y="687583"/>
                  <a:pt x="2702936" y="887686"/>
                  <a:pt x="2747008" y="1035047"/>
                </a:cubicBezTo>
                <a:cubicBezTo>
                  <a:pt x="2791080" y="1182408"/>
                  <a:pt x="2740306" y="1503615"/>
                  <a:pt x="2747008" y="1651671"/>
                </a:cubicBezTo>
                <a:cubicBezTo>
                  <a:pt x="2614953" y="1655717"/>
                  <a:pt x="2400842" y="1607078"/>
                  <a:pt x="2225076" y="1651671"/>
                </a:cubicBezTo>
                <a:cubicBezTo>
                  <a:pt x="2049310" y="1696264"/>
                  <a:pt x="1901834" y="1596458"/>
                  <a:pt x="1730615" y="1651671"/>
                </a:cubicBezTo>
                <a:cubicBezTo>
                  <a:pt x="1559396" y="1706884"/>
                  <a:pt x="1345679" y="1585036"/>
                  <a:pt x="1153743" y="1651671"/>
                </a:cubicBezTo>
                <a:cubicBezTo>
                  <a:pt x="961807" y="1718306"/>
                  <a:pt x="807065" y="1619745"/>
                  <a:pt x="576872" y="1651671"/>
                </a:cubicBezTo>
                <a:cubicBezTo>
                  <a:pt x="346679" y="1683597"/>
                  <a:pt x="189902" y="1616902"/>
                  <a:pt x="0" y="1651671"/>
                </a:cubicBezTo>
                <a:cubicBezTo>
                  <a:pt x="-13678" y="1394527"/>
                  <a:pt x="7041" y="1248475"/>
                  <a:pt x="0" y="1101114"/>
                </a:cubicBezTo>
                <a:cubicBezTo>
                  <a:pt x="-7041" y="953753"/>
                  <a:pt x="53476" y="843129"/>
                  <a:pt x="0" y="600107"/>
                </a:cubicBezTo>
                <a:cubicBezTo>
                  <a:pt x="-53476" y="357085"/>
                  <a:pt x="35055" y="19749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97025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733" b="1" dirty="0" err="1">
                <a:solidFill>
                  <a:prstClr val="black"/>
                </a:solidFill>
              </a:rPr>
              <a:t>Organisation</a:t>
            </a:r>
            <a:endParaRPr lang="nl-NL" sz="1600" b="1" dirty="0">
              <a:solidFill>
                <a:prstClr val="black"/>
              </a:solidFill>
            </a:endParaRPr>
          </a:p>
          <a:p>
            <a:pPr defTabSz="812760"/>
            <a:r>
              <a:rPr lang="nl-NL" sz="1600" b="1" dirty="0">
                <a:solidFill>
                  <a:prstClr val="black"/>
                </a:solidFill>
                <a:latin typeface="Calibri"/>
              </a:rPr>
              <a:t>Change </a:t>
            </a:r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agents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812760"/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Transitionagenda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812760"/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Phase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out </a:t>
            </a:r>
          </a:p>
          <a:p>
            <a:pPr defTabSz="812760"/>
            <a:r>
              <a:rPr lang="nl-NL" sz="1600" b="1" dirty="0">
                <a:solidFill>
                  <a:prstClr val="black"/>
                </a:solidFill>
                <a:latin typeface="Calibri"/>
              </a:rPr>
              <a:t>Networking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7858" y="534699"/>
            <a:ext cx="2654433" cy="1651671"/>
          </a:xfrm>
          <a:custGeom>
            <a:avLst/>
            <a:gdLst>
              <a:gd name="connsiteX0" fmla="*/ 0 w 2654433"/>
              <a:gd name="connsiteY0" fmla="*/ 0 h 1651671"/>
              <a:gd name="connsiteX1" fmla="*/ 504342 w 2654433"/>
              <a:gd name="connsiteY1" fmla="*/ 0 h 1651671"/>
              <a:gd name="connsiteX2" fmla="*/ 1061773 w 2654433"/>
              <a:gd name="connsiteY2" fmla="*/ 0 h 1651671"/>
              <a:gd name="connsiteX3" fmla="*/ 1566115 w 2654433"/>
              <a:gd name="connsiteY3" fmla="*/ 0 h 1651671"/>
              <a:gd name="connsiteX4" fmla="*/ 2150091 w 2654433"/>
              <a:gd name="connsiteY4" fmla="*/ 0 h 1651671"/>
              <a:gd name="connsiteX5" fmla="*/ 2654433 w 2654433"/>
              <a:gd name="connsiteY5" fmla="*/ 0 h 1651671"/>
              <a:gd name="connsiteX6" fmla="*/ 2654433 w 2654433"/>
              <a:gd name="connsiteY6" fmla="*/ 517524 h 1651671"/>
              <a:gd name="connsiteX7" fmla="*/ 2654433 w 2654433"/>
              <a:gd name="connsiteY7" fmla="*/ 1068081 h 1651671"/>
              <a:gd name="connsiteX8" fmla="*/ 2654433 w 2654433"/>
              <a:gd name="connsiteY8" fmla="*/ 1651671 h 1651671"/>
              <a:gd name="connsiteX9" fmla="*/ 2070458 w 2654433"/>
              <a:gd name="connsiteY9" fmla="*/ 1651671 h 1651671"/>
              <a:gd name="connsiteX10" fmla="*/ 1513027 w 2654433"/>
              <a:gd name="connsiteY10" fmla="*/ 1651671 h 1651671"/>
              <a:gd name="connsiteX11" fmla="*/ 1061773 w 2654433"/>
              <a:gd name="connsiteY11" fmla="*/ 1651671 h 1651671"/>
              <a:gd name="connsiteX12" fmla="*/ 610520 w 2654433"/>
              <a:gd name="connsiteY12" fmla="*/ 1651671 h 1651671"/>
              <a:gd name="connsiteX13" fmla="*/ 0 w 2654433"/>
              <a:gd name="connsiteY13" fmla="*/ 1651671 h 1651671"/>
              <a:gd name="connsiteX14" fmla="*/ 0 w 2654433"/>
              <a:gd name="connsiteY14" fmla="*/ 1084597 h 1651671"/>
              <a:gd name="connsiteX15" fmla="*/ 0 w 2654433"/>
              <a:gd name="connsiteY15" fmla="*/ 501007 h 1651671"/>
              <a:gd name="connsiteX16" fmla="*/ 0 w 2654433"/>
              <a:gd name="connsiteY16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4433" h="1651671" extrusionOk="0">
                <a:moveTo>
                  <a:pt x="0" y="0"/>
                </a:moveTo>
                <a:cubicBezTo>
                  <a:pt x="119325" y="-22929"/>
                  <a:pt x="276400" y="20027"/>
                  <a:pt x="504342" y="0"/>
                </a:cubicBezTo>
                <a:cubicBezTo>
                  <a:pt x="732284" y="-20027"/>
                  <a:pt x="915598" y="27942"/>
                  <a:pt x="1061773" y="0"/>
                </a:cubicBezTo>
                <a:cubicBezTo>
                  <a:pt x="1207948" y="-27942"/>
                  <a:pt x="1426153" y="13303"/>
                  <a:pt x="1566115" y="0"/>
                </a:cubicBezTo>
                <a:cubicBezTo>
                  <a:pt x="1706077" y="-13303"/>
                  <a:pt x="1910293" y="68431"/>
                  <a:pt x="2150091" y="0"/>
                </a:cubicBezTo>
                <a:cubicBezTo>
                  <a:pt x="2389889" y="-68431"/>
                  <a:pt x="2533347" y="46722"/>
                  <a:pt x="2654433" y="0"/>
                </a:cubicBezTo>
                <a:cubicBezTo>
                  <a:pt x="2685807" y="224705"/>
                  <a:pt x="2636011" y="390175"/>
                  <a:pt x="2654433" y="517524"/>
                </a:cubicBezTo>
                <a:cubicBezTo>
                  <a:pt x="2672855" y="644873"/>
                  <a:pt x="2618149" y="878356"/>
                  <a:pt x="2654433" y="1068081"/>
                </a:cubicBezTo>
                <a:cubicBezTo>
                  <a:pt x="2690717" y="1257806"/>
                  <a:pt x="2618079" y="1364755"/>
                  <a:pt x="2654433" y="1651671"/>
                </a:cubicBezTo>
                <a:cubicBezTo>
                  <a:pt x="2481805" y="1704458"/>
                  <a:pt x="2299100" y="1592297"/>
                  <a:pt x="2070458" y="1651671"/>
                </a:cubicBezTo>
                <a:cubicBezTo>
                  <a:pt x="1841817" y="1711045"/>
                  <a:pt x="1677342" y="1588553"/>
                  <a:pt x="1513027" y="1651671"/>
                </a:cubicBezTo>
                <a:cubicBezTo>
                  <a:pt x="1348712" y="1714789"/>
                  <a:pt x="1165952" y="1620734"/>
                  <a:pt x="1061773" y="1651671"/>
                </a:cubicBezTo>
                <a:cubicBezTo>
                  <a:pt x="957594" y="1682608"/>
                  <a:pt x="705227" y="1643567"/>
                  <a:pt x="610520" y="1651671"/>
                </a:cubicBezTo>
                <a:cubicBezTo>
                  <a:pt x="515813" y="1659775"/>
                  <a:pt x="272463" y="1642458"/>
                  <a:pt x="0" y="1651671"/>
                </a:cubicBezTo>
                <a:cubicBezTo>
                  <a:pt x="-2316" y="1478612"/>
                  <a:pt x="29604" y="1321008"/>
                  <a:pt x="0" y="1084597"/>
                </a:cubicBezTo>
                <a:cubicBezTo>
                  <a:pt x="-29604" y="848186"/>
                  <a:pt x="49250" y="624206"/>
                  <a:pt x="0" y="501007"/>
                </a:cubicBezTo>
                <a:cubicBezTo>
                  <a:pt x="-49250" y="377808"/>
                  <a:pt x="50706" y="14295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582082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733" b="1" dirty="0">
                <a:solidFill>
                  <a:prstClr val="black"/>
                </a:solidFill>
              </a:rPr>
              <a:t>System  </a:t>
            </a:r>
            <a:endParaRPr lang="nl-NL" sz="2400" b="1" dirty="0">
              <a:solidFill>
                <a:prstClr val="black"/>
              </a:solidFill>
            </a:endParaRPr>
          </a:p>
          <a:p>
            <a:pPr defTabSz="812760"/>
            <a:r>
              <a:rPr lang="nl-NL" sz="1600" b="1">
                <a:solidFill>
                  <a:prstClr val="black"/>
                </a:solidFill>
                <a:latin typeface="Calibri"/>
              </a:rPr>
              <a:t>Institutional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entrepreneurs  </a:t>
            </a:r>
          </a:p>
          <a:p>
            <a:pPr defTabSz="812760"/>
            <a:r>
              <a:rPr lang="nl-NL" sz="1600" b="1" dirty="0">
                <a:solidFill>
                  <a:prstClr val="black"/>
                </a:solidFill>
                <a:latin typeface="Calibri"/>
              </a:rPr>
              <a:t>Transition design</a:t>
            </a:r>
          </a:p>
          <a:p>
            <a:pPr defTabSz="812760"/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Emergence</a:t>
            </a:r>
            <a:endParaRPr lang="nl-NL" sz="1600" b="1" dirty="0">
              <a:solidFill>
                <a:prstClr val="black"/>
              </a:solidFill>
              <a:latin typeface="Calibri"/>
            </a:endParaRPr>
          </a:p>
          <a:p>
            <a:pPr defTabSz="812760"/>
            <a:r>
              <a:rPr lang="nl-NL" sz="1600" b="1" dirty="0" err="1">
                <a:solidFill>
                  <a:prstClr val="black"/>
                </a:solidFill>
                <a:latin typeface="Calibri"/>
              </a:rPr>
              <a:t>Rooting</a:t>
            </a:r>
            <a:r>
              <a:rPr lang="nl-NL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3D3D25-BAD4-3B80-BE60-36835B89ED78}"/>
              </a:ext>
            </a:extLst>
          </p:cNvPr>
          <p:cNvSpPr txBox="1"/>
          <p:nvPr/>
        </p:nvSpPr>
        <p:spPr>
          <a:xfrm>
            <a:off x="413342" y="6107085"/>
            <a:ext cx="106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culture</a:t>
            </a:r>
            <a:endParaRPr lang="nl-NL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A6CC0-53D6-142D-6245-2F4E7A375498}"/>
              </a:ext>
            </a:extLst>
          </p:cNvPr>
          <p:cNvSpPr txBox="1"/>
          <p:nvPr/>
        </p:nvSpPr>
        <p:spPr>
          <a:xfrm>
            <a:off x="3748057" y="6061154"/>
            <a:ext cx="1324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structure</a:t>
            </a:r>
            <a:endParaRPr lang="nl-NL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DF567-1B5F-128D-AD66-DEA483D1C0F5}"/>
              </a:ext>
            </a:extLst>
          </p:cNvPr>
          <p:cNvSpPr txBox="1"/>
          <p:nvPr/>
        </p:nvSpPr>
        <p:spPr>
          <a:xfrm>
            <a:off x="7469723" y="6006057"/>
            <a:ext cx="130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practices</a:t>
            </a:r>
            <a:endParaRPr lang="nl-NL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7A54A3-A2AB-ED63-3E73-A2E0EED10D68}"/>
              </a:ext>
            </a:extLst>
          </p:cNvPr>
          <p:cNvCxnSpPr/>
          <p:nvPr/>
        </p:nvCxnSpPr>
        <p:spPr>
          <a:xfrm flipV="1">
            <a:off x="1590020" y="6310285"/>
            <a:ext cx="1719237" cy="13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2F41AA-189F-F179-62D2-4D34B5761BE9}"/>
              </a:ext>
            </a:extLst>
          </p:cNvPr>
          <p:cNvCxnSpPr/>
          <p:nvPr/>
        </p:nvCxnSpPr>
        <p:spPr>
          <a:xfrm flipV="1">
            <a:off x="5325608" y="6316793"/>
            <a:ext cx="1719237" cy="13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64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2328"/>
      </a:dk2>
      <a:lt2>
        <a:srgbClr val="E7E6E6"/>
      </a:lt2>
      <a:accent1>
        <a:srgbClr val="0C8066"/>
      </a:accent1>
      <a:accent2>
        <a:srgbClr val="002328"/>
      </a:accent2>
      <a:accent3>
        <a:srgbClr val="E3DAD8"/>
      </a:accent3>
      <a:accent4>
        <a:srgbClr val="FF3C79"/>
      </a:accent4>
      <a:accent5>
        <a:srgbClr val="FFCB5F"/>
      </a:accent5>
      <a:accent6>
        <a:srgbClr val="70ADF3"/>
      </a:accent6>
      <a:hlink>
        <a:srgbClr val="0C8066"/>
      </a:hlink>
      <a:folHlink>
        <a:srgbClr val="0C7F6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9228f-ff89-43b9-ab86-5d5065d75c1e" xsi:nil="true"/>
    <lcf76f155ced4ddcb4097134ff3c332f xmlns="3e3f79ec-4b92-45e1-acf4-7b5e302a46e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8C866378F5FA418F1C7D9CE68F2938" ma:contentTypeVersion="13" ma:contentTypeDescription="Een nieuw document maken." ma:contentTypeScope="" ma:versionID="8b04e7ceed071c0ef56e3f763dc49369">
  <xsd:schema xmlns:xsd="http://www.w3.org/2001/XMLSchema" xmlns:xs="http://www.w3.org/2001/XMLSchema" xmlns:p="http://schemas.microsoft.com/office/2006/metadata/properties" xmlns:ns2="3e3f79ec-4b92-45e1-acf4-7b5e302a46ee" xmlns:ns3="faa9228f-ff89-43b9-ab86-5d5065d75c1e" targetNamespace="http://schemas.microsoft.com/office/2006/metadata/properties" ma:root="true" ma:fieldsID="5905c8cb1c88fd29da0fc69a82cfac34" ns2:_="" ns3:_="">
    <xsd:import namespace="3e3f79ec-4b92-45e1-acf4-7b5e302a46ee"/>
    <xsd:import namespace="faa9228f-ff89-43b9-ab86-5d5065d75c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f79ec-4b92-45e1-acf4-7b5e302a4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9228f-ff89-43b9-ab86-5d5065d75c1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ec9aa12-119d-4bb0-b423-0b63b424b30e}" ma:internalName="TaxCatchAll" ma:showField="CatchAllData" ma:web="faa9228f-ff89-43b9-ab86-5d5065d75c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C2DACC-DEF8-4455-8E49-54A42800FF9E}">
  <ds:schemaRefs>
    <ds:schemaRef ds:uri="http://schemas.microsoft.com/office/2006/metadata/properties"/>
    <ds:schemaRef ds:uri="http://schemas.microsoft.com/office/infopath/2007/PartnerControls"/>
    <ds:schemaRef ds:uri="faa9228f-ff89-43b9-ab86-5d5065d75c1e"/>
    <ds:schemaRef ds:uri="3e3f79ec-4b92-45e1-acf4-7b5e302a46ee"/>
  </ds:schemaRefs>
</ds:datastoreItem>
</file>

<file path=customXml/itemProps2.xml><?xml version="1.0" encoding="utf-8"?>
<ds:datastoreItem xmlns:ds="http://schemas.openxmlformats.org/officeDocument/2006/customXml" ds:itemID="{ED56B72E-32CE-4CE2-9129-1754A3DEC0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3f79ec-4b92-45e1-acf4-7b5e302a46ee"/>
    <ds:schemaRef ds:uri="faa9228f-ff89-43b9-ab86-5d5065d75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B91A4A-6E96-4F8A-A741-37C78D8DF5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12501</TotalTime>
  <Words>917</Words>
  <Application>Microsoft Office PowerPoint</Application>
  <PresentationFormat>Widescreen</PresentationFormat>
  <Paragraphs>173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Campton Book</vt:lpstr>
      <vt:lpstr>Campton Light</vt:lpstr>
      <vt:lpstr>Museo Sans 300</vt:lpstr>
      <vt:lpstr>Museo Sans 700</vt:lpstr>
      <vt:lpstr>Times New Roman</vt:lpstr>
      <vt:lpstr>Office Theme</vt:lpstr>
      <vt:lpstr>1_Office Theme</vt:lpstr>
      <vt:lpstr>Towards transformative research environments</vt:lpstr>
      <vt:lpstr>Dutch Research Institute For Transitions</vt:lpstr>
      <vt:lpstr>PowerPoint Presentation</vt:lpstr>
      <vt:lpstr>Regime: path dependency</vt:lpstr>
      <vt:lpstr>The dominant science-policy regime</vt:lpstr>
      <vt:lpstr>PowerPoint Presentation</vt:lpstr>
      <vt:lpstr>PowerPoint Presentation</vt:lpstr>
      <vt:lpstr>Transformative agency</vt:lpstr>
      <vt:lpstr>PowerPoint Presentation</vt:lpstr>
      <vt:lpstr>NATURE POSITIVE ECONOMY </vt:lpstr>
      <vt:lpstr>Design Impact Transition platform</vt:lpstr>
      <vt:lpstr>Transformative research</vt:lpstr>
      <vt:lpstr>NATURE POSITIVE ECONOMY </vt:lpstr>
      <vt:lpstr>NWO - KIN as transition experiment</vt:lpstr>
      <vt:lpstr>The transformative university</vt:lpstr>
      <vt:lpstr>PowerPoint Presentation</vt:lpstr>
      <vt:lpstr>Academic papers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Universities sustainability as leverage point</dc:title>
  <dc:creator>Derk Loorbach</dc:creator>
  <cp:lastModifiedBy>Derk Loorbach</cp:lastModifiedBy>
  <cp:revision>16</cp:revision>
  <dcterms:created xsi:type="dcterms:W3CDTF">2024-03-07T07:40:59Z</dcterms:created>
  <dcterms:modified xsi:type="dcterms:W3CDTF">2024-11-05T09:57:15Z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2024-03-07T07:41:07Z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58ee533a-7989-483b-8f0e-da51bdf65060</vt:lpwstr>
  </property>
  <property fmtid="{D5CDD505-2E9C-101B-9397-08002B2CF9AE}" pid="8" name="MSIP_Label_8772ba27-cab8-4042-a351-a31f6e4eacdc_ContentBits">
    <vt:lpwstr>0</vt:lpwstr>
  </property>
  <property fmtid="{D5CDD505-2E9C-101B-9397-08002B2CF9AE}" pid="9" name="Order">
    <vt:lpwstr>100.000000000000</vt:lpwstr>
  </property>
  <property fmtid="{D5CDD505-2E9C-101B-9397-08002B2CF9AE}" pid="10" name="ContentTypeId">
    <vt:lpwstr>0x010100CA8C866378F5FA418F1C7D9CE68F2938</vt:lpwstr>
  </property>
  <property fmtid="{D5CDD505-2E9C-101B-9397-08002B2CF9AE}" pid="11" name="MediaServiceImageTags">
    <vt:lpwstr/>
  </property>
</Properties>
</file>