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73" r:id="rId3"/>
    <p:sldId id="274" r:id="rId4"/>
    <p:sldId id="259" r:id="rId5"/>
    <p:sldId id="260" r:id="rId6"/>
    <p:sldId id="261" r:id="rId7"/>
    <p:sldId id="263" r:id="rId8"/>
    <p:sldId id="278" r:id="rId9"/>
    <p:sldId id="279" r:id="rId10"/>
    <p:sldId id="265"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5271CC-DC60-4395-926D-8332FAF008AB}" type="datetimeFigureOut">
              <a:rPr lang="en-GB" smtClean="0"/>
              <a:t>13/07/2017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7C0033-22B3-4F40-96D8-A52076FC9BA6}" type="slidenum">
              <a:rPr lang="en-GB" smtClean="0"/>
              <a:t>‹#›</a:t>
            </a:fld>
            <a:endParaRPr lang="en-GB"/>
          </a:p>
        </p:txBody>
      </p:sp>
    </p:spTree>
    <p:extLst>
      <p:ext uri="{BB962C8B-B14F-4D97-AF65-F5344CB8AC3E}">
        <p14:creationId xmlns:p14="http://schemas.microsoft.com/office/powerpoint/2010/main" val="829975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Narrow" pitchFamily="34" charset="0"/>
              </a:defRPr>
            </a:lvl1pPr>
            <a:lvl2pPr marL="742950" indent="-285750" eaLnBrk="0" hangingPunct="0">
              <a:defRPr>
                <a:solidFill>
                  <a:schemeClr val="tx1"/>
                </a:solidFill>
                <a:latin typeface="Arial Narrow" pitchFamily="34" charset="0"/>
              </a:defRPr>
            </a:lvl2pPr>
            <a:lvl3pPr marL="1143000" indent="-228600" eaLnBrk="0" hangingPunct="0">
              <a:defRPr>
                <a:solidFill>
                  <a:schemeClr val="tx1"/>
                </a:solidFill>
                <a:latin typeface="Arial Narrow" pitchFamily="34" charset="0"/>
              </a:defRPr>
            </a:lvl3pPr>
            <a:lvl4pPr marL="1600200" indent="-228600" eaLnBrk="0" hangingPunct="0">
              <a:defRPr>
                <a:solidFill>
                  <a:schemeClr val="tx1"/>
                </a:solidFill>
                <a:latin typeface="Arial Narrow" pitchFamily="34" charset="0"/>
              </a:defRPr>
            </a:lvl4pPr>
            <a:lvl5pPr marL="2057400" indent="-228600" eaLnBrk="0" hangingPunct="0">
              <a:defRPr>
                <a:solidFill>
                  <a:schemeClr val="tx1"/>
                </a:solidFill>
                <a:latin typeface="Arial Narrow" pitchFamily="34" charset="0"/>
              </a:defRPr>
            </a:lvl5pPr>
            <a:lvl6pPr marL="2514600" indent="-228600" eaLnBrk="0" fontAlgn="base" hangingPunct="0">
              <a:spcBef>
                <a:spcPct val="0"/>
              </a:spcBef>
              <a:spcAft>
                <a:spcPct val="0"/>
              </a:spcAft>
              <a:defRPr>
                <a:solidFill>
                  <a:schemeClr val="tx1"/>
                </a:solidFill>
                <a:latin typeface="Arial Narrow" pitchFamily="34" charset="0"/>
              </a:defRPr>
            </a:lvl6pPr>
            <a:lvl7pPr marL="2971800" indent="-228600" eaLnBrk="0" fontAlgn="base" hangingPunct="0">
              <a:spcBef>
                <a:spcPct val="0"/>
              </a:spcBef>
              <a:spcAft>
                <a:spcPct val="0"/>
              </a:spcAft>
              <a:defRPr>
                <a:solidFill>
                  <a:schemeClr val="tx1"/>
                </a:solidFill>
                <a:latin typeface="Arial Narrow" pitchFamily="34" charset="0"/>
              </a:defRPr>
            </a:lvl7pPr>
            <a:lvl8pPr marL="3429000" indent="-228600" eaLnBrk="0" fontAlgn="base" hangingPunct="0">
              <a:spcBef>
                <a:spcPct val="0"/>
              </a:spcBef>
              <a:spcAft>
                <a:spcPct val="0"/>
              </a:spcAft>
              <a:defRPr>
                <a:solidFill>
                  <a:schemeClr val="tx1"/>
                </a:solidFill>
                <a:latin typeface="Arial Narrow" pitchFamily="34" charset="0"/>
              </a:defRPr>
            </a:lvl8pPr>
            <a:lvl9pPr marL="3886200" indent="-228600" eaLnBrk="0" fontAlgn="base" hangingPunct="0">
              <a:spcBef>
                <a:spcPct val="0"/>
              </a:spcBef>
              <a:spcAft>
                <a:spcPct val="0"/>
              </a:spcAft>
              <a:defRPr>
                <a:solidFill>
                  <a:schemeClr val="tx1"/>
                </a:solidFill>
                <a:latin typeface="Arial Narrow" pitchFamily="34" charset="0"/>
              </a:defRPr>
            </a:lvl9pPr>
          </a:lstStyle>
          <a:p>
            <a:pPr eaLnBrk="1" hangingPunct="1"/>
            <a:fld id="{B5431AC7-EFCE-42D7-90A3-D4A2A71E387A}" type="slidenum">
              <a:rPr lang="nl-NL" altLang="en-US" smtClean="0">
                <a:latin typeface="Arial" charset="0"/>
              </a:rPr>
              <a:pPr eaLnBrk="1" hangingPunct="1"/>
              <a:t>2</a:t>
            </a:fld>
            <a:endParaRPr lang="nl-NL" altLang="en-US" smtClean="0">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26359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C0033-22B3-4F40-96D8-A52076FC9BA6}" type="slidenum">
              <a:rPr lang="en-GB" smtClean="0"/>
              <a:t>11</a:t>
            </a:fld>
            <a:endParaRPr lang="en-GB"/>
          </a:p>
        </p:txBody>
      </p:sp>
    </p:spTree>
    <p:extLst>
      <p:ext uri="{BB962C8B-B14F-4D97-AF65-F5344CB8AC3E}">
        <p14:creationId xmlns:p14="http://schemas.microsoft.com/office/powerpoint/2010/main" val="787820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BC6361-D169-4F36-988A-4A718889DC18}"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428770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BC6361-D169-4F36-988A-4A718889DC18}"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371418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BC6361-D169-4F36-988A-4A718889DC18}"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1656895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BC6361-D169-4F36-988A-4A718889DC18}"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66341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C6361-D169-4F36-988A-4A718889DC18}" type="datetimeFigureOut">
              <a:rPr lang="en-GB" smtClean="0"/>
              <a:t>13/07/2017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2709736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BC6361-D169-4F36-988A-4A718889DC18}" type="datetimeFigureOut">
              <a:rPr lang="en-GB" smtClean="0"/>
              <a:t>13/07/2017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400489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BC6361-D169-4F36-988A-4A718889DC18}" type="datetimeFigureOut">
              <a:rPr lang="en-GB" smtClean="0"/>
              <a:t>13/07/2017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2290186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BC6361-D169-4F36-988A-4A718889DC18}" type="datetimeFigureOut">
              <a:rPr lang="en-GB" smtClean="0"/>
              <a:t>13/07/2017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3635268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C6361-D169-4F36-988A-4A718889DC18}" type="datetimeFigureOut">
              <a:rPr lang="en-GB" smtClean="0"/>
              <a:t>13/07/2017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1500561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C6361-D169-4F36-988A-4A718889DC18}" type="datetimeFigureOut">
              <a:rPr lang="en-GB" smtClean="0"/>
              <a:t>13/07/2017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2236479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C6361-D169-4F36-988A-4A718889DC18}" type="datetimeFigureOut">
              <a:rPr lang="en-GB" smtClean="0"/>
              <a:t>13/07/2017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7BFBC8-F24D-4CB0-A43D-AB2345BC097E}" type="slidenum">
              <a:rPr lang="en-GB" smtClean="0"/>
              <a:t>‹#›</a:t>
            </a:fld>
            <a:endParaRPr lang="en-GB"/>
          </a:p>
        </p:txBody>
      </p:sp>
    </p:spTree>
    <p:extLst>
      <p:ext uri="{BB962C8B-B14F-4D97-AF65-F5344CB8AC3E}">
        <p14:creationId xmlns:p14="http://schemas.microsoft.com/office/powerpoint/2010/main" val="405348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C6361-D169-4F36-988A-4A718889DC18}" type="datetimeFigureOut">
              <a:rPr lang="en-GB" smtClean="0"/>
              <a:t>13/07/2017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BFBC8-F24D-4CB0-A43D-AB2345BC097E}" type="slidenum">
              <a:rPr lang="en-GB" smtClean="0"/>
              <a:t>‹#›</a:t>
            </a:fld>
            <a:endParaRPr lang="en-GB"/>
          </a:p>
        </p:txBody>
      </p:sp>
    </p:spTree>
    <p:extLst>
      <p:ext uri="{BB962C8B-B14F-4D97-AF65-F5344CB8AC3E}">
        <p14:creationId xmlns:p14="http://schemas.microsoft.com/office/powerpoint/2010/main" val="897188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UT_Titel zwart_3_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6988"/>
            <a:ext cx="9180513"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47" name="Rectangle 3"/>
          <p:cNvSpPr>
            <a:spLocks noGrp="1" noChangeArrowheads="1"/>
          </p:cNvSpPr>
          <p:nvPr>
            <p:ph type="ctrTitle"/>
          </p:nvPr>
        </p:nvSpPr>
        <p:spPr>
          <a:xfrm>
            <a:off x="971600" y="1565529"/>
            <a:ext cx="7542213" cy="1462088"/>
          </a:xfrm>
        </p:spPr>
        <p:txBody>
          <a:bodyPr>
            <a:noAutofit/>
          </a:bodyPr>
          <a:lstStyle/>
          <a:p>
            <a:pPr eaLnBrk="1" hangingPunct="1">
              <a:defRPr/>
            </a:pPr>
            <a:r>
              <a:rPr lang="nl-NL" sz="4000" dirty="0" err="1" smtClean="0">
                <a:solidFill>
                  <a:schemeClr val="bg1"/>
                </a:solidFill>
                <a:effectLst>
                  <a:outerShdw blurRad="38100" dist="38100" dir="2700000" algn="tl">
                    <a:srgbClr val="C0C0C0"/>
                  </a:outerShdw>
                </a:effectLst>
              </a:rPr>
              <a:t>Democracy</a:t>
            </a:r>
            <a:r>
              <a:rPr lang="nl-NL" sz="4000" dirty="0" smtClean="0">
                <a:solidFill>
                  <a:schemeClr val="bg1"/>
                </a:solidFill>
                <a:effectLst>
                  <a:outerShdw blurRad="38100" dist="38100" dir="2700000" algn="tl">
                    <a:srgbClr val="C0C0C0"/>
                  </a:outerShdw>
                </a:effectLst>
              </a:rPr>
              <a:t> in a Network Society</a:t>
            </a:r>
            <a:endParaRPr lang="en-US" sz="4000" dirty="0" smtClean="0">
              <a:solidFill>
                <a:schemeClr val="bg1"/>
              </a:solidFill>
              <a:effectLst>
                <a:outerShdw blurRad="38100" dist="38100" dir="2700000" algn="tl">
                  <a:srgbClr val="C0C0C0"/>
                </a:outerShdw>
              </a:effectLst>
            </a:endParaRPr>
          </a:p>
        </p:txBody>
      </p:sp>
      <p:sp>
        <p:nvSpPr>
          <p:cNvPr id="2052" name="Rectangle 4"/>
          <p:cNvSpPr>
            <a:spLocks noGrp="1" noChangeArrowheads="1"/>
          </p:cNvSpPr>
          <p:nvPr>
            <p:ph type="subTitle" idx="1"/>
          </p:nvPr>
        </p:nvSpPr>
        <p:spPr>
          <a:xfrm>
            <a:off x="1353343" y="4221088"/>
            <a:ext cx="6400800" cy="1752600"/>
          </a:xfrm>
        </p:spPr>
        <p:txBody>
          <a:bodyPr>
            <a:normAutofit/>
          </a:bodyPr>
          <a:lstStyle/>
          <a:p>
            <a:pPr eaLnBrk="1" hangingPunct="1"/>
            <a:r>
              <a:rPr lang="en-US" altLang="en-US" smtClean="0">
                <a:solidFill>
                  <a:schemeClr val="bg1"/>
                </a:solidFill>
              </a:rPr>
              <a:t>               Professor </a:t>
            </a:r>
            <a:r>
              <a:rPr lang="en-US" altLang="en-US" dirty="0" smtClean="0">
                <a:solidFill>
                  <a:schemeClr val="bg1"/>
                </a:solidFill>
              </a:rPr>
              <a:t>Jan A.G.M. van Dijk</a:t>
            </a:r>
          </a:p>
        </p:txBody>
      </p:sp>
      <p:sp>
        <p:nvSpPr>
          <p:cNvPr id="2" name="TextBox 1"/>
          <p:cNvSpPr txBox="1"/>
          <p:nvPr/>
        </p:nvSpPr>
        <p:spPr>
          <a:xfrm>
            <a:off x="3131840" y="2899069"/>
            <a:ext cx="4032448" cy="1200329"/>
          </a:xfrm>
          <a:prstGeom prst="rect">
            <a:avLst/>
          </a:prstGeom>
          <a:noFill/>
        </p:spPr>
        <p:txBody>
          <a:bodyPr wrap="square" rtlCol="0">
            <a:spAutoFit/>
          </a:bodyPr>
          <a:lstStyle/>
          <a:p>
            <a:pPr algn="ctr"/>
            <a:r>
              <a:rPr lang="en-US" dirty="0" smtClean="0">
                <a:solidFill>
                  <a:schemeClr val="bg1"/>
                </a:solidFill>
              </a:rPr>
              <a:t>For the Symposium </a:t>
            </a:r>
            <a:br>
              <a:rPr lang="en-US" dirty="0" smtClean="0">
                <a:solidFill>
                  <a:schemeClr val="bg1"/>
                </a:solidFill>
              </a:rPr>
            </a:br>
            <a:r>
              <a:rPr lang="en-US" dirty="0" smtClean="0">
                <a:solidFill>
                  <a:schemeClr val="bg1"/>
                </a:solidFill>
              </a:rPr>
              <a:t>'Digital </a:t>
            </a:r>
            <a:r>
              <a:rPr lang="en-US" dirty="0">
                <a:solidFill>
                  <a:schemeClr val="bg1"/>
                </a:solidFill>
              </a:rPr>
              <a:t>Transformation' </a:t>
            </a:r>
            <a:r>
              <a:rPr lang="en-US" dirty="0">
                <a:solidFill>
                  <a:schemeClr val="bg1"/>
                </a:solidFill>
              </a:rPr>
              <a:t/>
            </a:r>
            <a:br>
              <a:rPr lang="en-US" dirty="0">
                <a:solidFill>
                  <a:schemeClr val="bg1"/>
                </a:solidFill>
              </a:rPr>
            </a:br>
            <a:r>
              <a:rPr lang="en-US" b="1" dirty="0" smtClean="0">
                <a:solidFill>
                  <a:schemeClr val="bg1"/>
                </a:solidFill>
              </a:rPr>
              <a:t>Technical </a:t>
            </a:r>
            <a:r>
              <a:rPr lang="en-US" b="1" dirty="0">
                <a:solidFill>
                  <a:schemeClr val="bg1"/>
                </a:solidFill>
              </a:rPr>
              <a:t>University of Vienna </a:t>
            </a:r>
            <a:r>
              <a:rPr lang="en-US" b="1" dirty="0" smtClean="0">
                <a:solidFill>
                  <a:schemeClr val="bg1"/>
                </a:solidFill>
              </a:rPr>
              <a:t/>
            </a:r>
            <a:br>
              <a:rPr lang="en-US" b="1" dirty="0" smtClean="0">
                <a:solidFill>
                  <a:schemeClr val="bg1"/>
                </a:solidFill>
              </a:rPr>
            </a:br>
            <a:r>
              <a:rPr lang="en-US" b="1" dirty="0" smtClean="0">
                <a:solidFill>
                  <a:schemeClr val="bg1"/>
                </a:solidFill>
              </a:rPr>
              <a:t>on </a:t>
            </a:r>
            <a:r>
              <a:rPr lang="en-US" b="1" dirty="0">
                <a:solidFill>
                  <a:schemeClr val="bg1"/>
                </a:solidFill>
              </a:rPr>
              <a:t>April 24, 2017</a:t>
            </a:r>
          </a:p>
        </p:txBody>
      </p:sp>
    </p:spTree>
    <p:extLst>
      <p:ext uri="{BB962C8B-B14F-4D97-AF65-F5344CB8AC3E}">
        <p14:creationId xmlns:p14="http://schemas.microsoft.com/office/powerpoint/2010/main" val="3609271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16632"/>
            <a:ext cx="7740352" cy="1143000"/>
          </a:xfrm>
        </p:spPr>
        <p:txBody>
          <a:bodyPr>
            <a:noAutofit/>
          </a:bodyPr>
          <a:lstStyle/>
          <a:p>
            <a:pPr algn="l"/>
            <a:r>
              <a:rPr lang="nl-NL" sz="4000" dirty="0" err="1" smtClean="0">
                <a:latin typeface="Arial" panose="020B0604020202020204" pitchFamily="34" charset="0"/>
                <a:cs typeface="Arial" panose="020B0604020202020204" pitchFamily="34" charset="0"/>
              </a:rPr>
              <a:t>Promise</a:t>
            </a:r>
            <a:r>
              <a:rPr lang="nl-NL" sz="4000" dirty="0" smtClean="0">
                <a:latin typeface="Arial" panose="020B0604020202020204" pitchFamily="34" charset="0"/>
                <a:cs typeface="Arial" panose="020B0604020202020204" pitchFamily="34" charset="0"/>
              </a:rPr>
              <a:t> 4:</a:t>
            </a:r>
            <a:r>
              <a:rPr lang="en-US" altLang="en-US" sz="4000" dirty="0" smtClean="0">
                <a:latin typeface="Arial" panose="020B0604020202020204" pitchFamily="34" charset="0"/>
                <a:cs typeface="Arial" panose="020B0604020202020204" pitchFamily="34" charset="0"/>
              </a:rPr>
              <a:t>Enhancement of citizen political decision making</a:t>
            </a:r>
            <a:endParaRPr lang="en-GB" sz="4000" dirty="0">
              <a:latin typeface="Arial" panose="020B0604020202020204" pitchFamily="34" charset="0"/>
              <a:cs typeface="Arial" panose="020B0604020202020204" pitchFamily="34" charset="0"/>
            </a:endParaRPr>
          </a:p>
        </p:txBody>
      </p:sp>
      <p:sp>
        <p:nvSpPr>
          <p:cNvPr id="3" name="TextBox 2"/>
          <p:cNvSpPr txBox="1"/>
          <p:nvPr/>
        </p:nvSpPr>
        <p:spPr>
          <a:xfrm>
            <a:off x="1259633" y="1124744"/>
            <a:ext cx="7884367" cy="5964710"/>
          </a:xfrm>
          <a:prstGeom prst="rect">
            <a:avLst/>
          </a:prstGeom>
          <a:noFill/>
        </p:spPr>
        <p:txBody>
          <a:bodyPr wrap="square" rtlCol="0">
            <a:spAutoFit/>
          </a:bodyPr>
          <a:lstStyle/>
          <a:p>
            <a:endParaRPr lang="nl-NL" dirty="0" smtClean="0"/>
          </a:p>
          <a:p>
            <a:pPr marL="609600" indent="-609600">
              <a:lnSpc>
                <a:spcPct val="80000"/>
              </a:lnSpc>
            </a:pPr>
            <a:r>
              <a:rPr lang="en-US" altLang="en-US" sz="2400" b="1" dirty="0" smtClean="0">
                <a:latin typeface="Arial Narrow" pitchFamily="34" charset="0"/>
              </a:rPr>
              <a:t>Not fulfilled at all </a:t>
            </a:r>
          </a:p>
          <a:p>
            <a:pPr marL="609600" indent="-609600">
              <a:lnSpc>
                <a:spcPct val="80000"/>
              </a:lnSpc>
            </a:pPr>
            <a:endParaRPr lang="en-US" altLang="en-US" sz="2400" b="1" dirty="0">
              <a:latin typeface="Arial Narrow" pitchFamily="34" charset="0"/>
            </a:endParaRPr>
          </a:p>
          <a:p>
            <a:pPr marL="609600" indent="-609600">
              <a:lnSpc>
                <a:spcPct val="80000"/>
              </a:lnSpc>
            </a:pPr>
            <a:r>
              <a:rPr lang="nl-NL" altLang="en-US" sz="2400" dirty="0" smtClean="0">
                <a:latin typeface="Arial Narrow" pitchFamily="34" charset="0"/>
              </a:rPr>
              <a:t>- </a:t>
            </a:r>
            <a:r>
              <a:rPr lang="en-US" altLang="en-US" sz="2400" dirty="0" smtClean="0">
                <a:latin typeface="Arial Narrow" pitchFamily="34" charset="0"/>
              </a:rPr>
              <a:t>Direct democracy collides with the structure of our political system (= representative democracy). Referenda are contested. Results of so-called e-participation projects mostly achieve no response by governments. </a:t>
            </a:r>
            <a:br>
              <a:rPr lang="en-US" altLang="en-US" sz="2400" dirty="0" smtClean="0">
                <a:latin typeface="Arial Narrow" pitchFamily="34" charset="0"/>
              </a:rPr>
            </a:br>
            <a:endParaRPr lang="en-US" altLang="en-US" sz="2400" dirty="0" smtClean="0">
              <a:latin typeface="Arial Narrow" pitchFamily="34" charset="0"/>
            </a:endParaRPr>
          </a:p>
          <a:p>
            <a:pPr marL="609600" indent="-609600">
              <a:lnSpc>
                <a:spcPct val="80000"/>
              </a:lnSpc>
            </a:pPr>
            <a:r>
              <a:rPr lang="en-US" altLang="en-US" sz="2400" dirty="0" smtClean="0">
                <a:latin typeface="Arial Narrow" pitchFamily="34" charset="0"/>
              </a:rPr>
              <a:t>- Direct democracy (by digital media or not) is difficult to realize in a complex society. The call for ‘</a:t>
            </a:r>
            <a:r>
              <a:rPr lang="en-US" altLang="en-US" sz="2400" dirty="0" err="1" smtClean="0">
                <a:latin typeface="Arial Narrow" pitchFamily="34" charset="0"/>
              </a:rPr>
              <a:t>teledemocracy</a:t>
            </a:r>
            <a:r>
              <a:rPr lang="en-US" altLang="en-US" sz="2400" dirty="0" smtClean="0">
                <a:latin typeface="Arial Narrow" pitchFamily="34" charset="0"/>
              </a:rPr>
              <a:t>’ of the 1980s is silent now.  </a:t>
            </a:r>
            <a:r>
              <a:rPr lang="en-US" altLang="en-US" sz="2400" b="1" dirty="0" smtClean="0">
                <a:latin typeface="Arial Narrow" pitchFamily="34" charset="0"/>
              </a:rPr>
              <a:t>However,</a:t>
            </a:r>
            <a:r>
              <a:rPr lang="en-US" altLang="en-US" sz="2400" dirty="0" smtClean="0">
                <a:latin typeface="Arial Narrow" pitchFamily="34" charset="0"/>
              </a:rPr>
              <a:t> the future will be some </a:t>
            </a:r>
            <a:r>
              <a:rPr lang="en-US" altLang="en-US" sz="2400" i="1" dirty="0" smtClean="0">
                <a:latin typeface="Arial Narrow" pitchFamily="34" charset="0"/>
              </a:rPr>
              <a:t>combination</a:t>
            </a:r>
            <a:r>
              <a:rPr lang="en-US" altLang="en-US" sz="2400" dirty="0" smtClean="0">
                <a:latin typeface="Arial Narrow" pitchFamily="34" charset="0"/>
              </a:rPr>
              <a:t> of direct and representative democracy.  Because of the fast and interactive properties of computer networks.</a:t>
            </a:r>
            <a:br>
              <a:rPr lang="en-US" altLang="en-US" sz="2400" dirty="0" smtClean="0">
                <a:latin typeface="Arial Narrow" pitchFamily="34" charset="0"/>
              </a:rPr>
            </a:br>
            <a:r>
              <a:rPr lang="en-US" altLang="en-US" sz="2400" dirty="0" smtClean="0">
                <a:latin typeface="Arial Narrow" pitchFamily="34" charset="0"/>
              </a:rPr>
              <a:t> </a:t>
            </a:r>
          </a:p>
          <a:p>
            <a:pPr marL="609600" indent="-609600">
              <a:lnSpc>
                <a:spcPct val="80000"/>
              </a:lnSpc>
            </a:pPr>
            <a:r>
              <a:rPr lang="en-US" altLang="en-US" sz="2400" dirty="0" smtClean="0">
                <a:latin typeface="Arial Narrow" pitchFamily="34" charset="0"/>
              </a:rPr>
              <a:t>-  Facebook , Twitter etc. are powerful instruments of mass mobilization,  but not of organizing, certainly not revolutions (Arab Spring turns to Winter). Authoritarian governments strike back in many ways, also using Facebook, Twitter </a:t>
            </a:r>
            <a:r>
              <a:rPr lang="en-US" altLang="en-US" sz="2400" dirty="0" err="1" smtClean="0">
                <a:latin typeface="Arial Narrow" pitchFamily="34" charset="0"/>
              </a:rPr>
              <a:t>etc</a:t>
            </a:r>
            <a:r>
              <a:rPr lang="en-US" altLang="en-US" sz="2400" dirty="0" smtClean="0">
                <a:latin typeface="Arial Narrow" pitchFamily="34" charset="0"/>
              </a:rPr>
              <a:t> </a:t>
            </a:r>
          </a:p>
          <a:p>
            <a:pPr marL="609600" indent="-609600">
              <a:lnSpc>
                <a:spcPct val="80000"/>
              </a:lnSpc>
            </a:pPr>
            <a:r>
              <a:rPr lang="nl-NL" altLang="en-US" sz="2400" dirty="0" smtClean="0">
                <a:latin typeface="Arial Narrow" pitchFamily="34" charset="0"/>
              </a:rPr>
              <a:t>. </a:t>
            </a:r>
            <a:endParaRPr lang="en-GB" altLang="en-US" sz="2400" dirty="0" smtClean="0">
              <a:latin typeface="Arial Narrow" pitchFamily="34" charset="0"/>
            </a:endParaRPr>
          </a:p>
          <a:p>
            <a:pPr marL="609600" indent="-609600"/>
            <a:endParaRPr lang="en-US" dirty="0"/>
          </a:p>
        </p:txBody>
      </p:sp>
      <p:pic>
        <p:nvPicPr>
          <p:cNvPr id="4"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285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a:t>
            </a:r>
            <a:r>
              <a:rPr lang="en-US" b="1" dirty="0" smtClean="0"/>
              <a:t>So Far</a:t>
            </a:r>
            <a:br>
              <a:rPr lang="en-US" b="1" dirty="0" smtClean="0"/>
            </a:br>
            <a:r>
              <a:rPr lang="en-US" dirty="0" smtClean="0"/>
              <a:t>(What about the Future?)</a:t>
            </a:r>
            <a:endParaRPr lang="en-US" dirty="0"/>
          </a:p>
        </p:txBody>
      </p:sp>
      <p:sp>
        <p:nvSpPr>
          <p:cNvPr id="3" name="TextBox 2"/>
          <p:cNvSpPr txBox="1"/>
          <p:nvPr/>
        </p:nvSpPr>
        <p:spPr>
          <a:xfrm>
            <a:off x="1331640" y="1916832"/>
            <a:ext cx="7632848" cy="4893647"/>
          </a:xfrm>
          <a:prstGeom prst="rect">
            <a:avLst/>
          </a:prstGeom>
          <a:noFill/>
        </p:spPr>
        <p:txBody>
          <a:bodyPr wrap="square" rtlCol="0">
            <a:spAutoFit/>
          </a:bodyPr>
          <a:lstStyle/>
          <a:p>
            <a:r>
              <a:rPr lang="en-US" sz="2400" b="1" dirty="0" smtClean="0"/>
              <a:t>So far</a:t>
            </a:r>
            <a:r>
              <a:rPr lang="en-US" sz="2400" dirty="0" smtClean="0"/>
              <a:t>, the practices of digital democracy do not fill most promises </a:t>
            </a:r>
            <a:r>
              <a:rPr lang="en-US" sz="2400" b="1" dirty="0" smtClean="0"/>
              <a:t>because they do not touch the basic structures of the political system</a:t>
            </a:r>
            <a:r>
              <a:rPr lang="en-US" sz="2400" dirty="0" smtClean="0"/>
              <a:t>. They show new forms, channels and  contents (discourse) but not institutional changes </a:t>
            </a:r>
          </a:p>
          <a:p>
            <a:r>
              <a:rPr lang="en-US" sz="2400" dirty="0" smtClean="0"/>
              <a:t>Most is ‘business as  usual’. </a:t>
            </a:r>
          </a:p>
          <a:p>
            <a:r>
              <a:rPr lang="en-US" sz="2400" dirty="0" smtClean="0"/>
              <a:t>For example: only the forms and techniques of election campaigns may change but not the strategies and tactics, not even grass-root participation. </a:t>
            </a:r>
          </a:p>
          <a:p>
            <a:endParaRPr lang="en-US" sz="2400" dirty="0"/>
          </a:p>
          <a:p>
            <a:r>
              <a:rPr lang="en-US" sz="2400" dirty="0" smtClean="0"/>
              <a:t>Why these blown up expectations come from?</a:t>
            </a:r>
          </a:p>
          <a:p>
            <a:r>
              <a:rPr lang="en-US" sz="2400" dirty="0" smtClean="0"/>
              <a:t>This is the second part of my presentation:                </a:t>
            </a:r>
            <a:br>
              <a:rPr lang="en-US" sz="2400" dirty="0" smtClean="0"/>
            </a:br>
            <a:r>
              <a:rPr lang="en-US" sz="2400" dirty="0" smtClean="0"/>
              <a:t>pitfalls of thinking about the transformation of technology </a:t>
            </a:r>
          </a:p>
          <a:p>
            <a:r>
              <a:rPr lang="en-US" sz="2400" dirty="0" smtClean="0"/>
              <a:t>(inspired by Joseph Corn, (1986)  </a:t>
            </a:r>
            <a:r>
              <a:rPr lang="en-US" sz="2400" dirty="0" smtClean="0">
                <a:sym typeface="Wingdings" panose="05000000000000000000" pitchFamily="2" charset="2"/>
              </a:rPr>
              <a:t></a:t>
            </a:r>
            <a:endParaRPr lang="en-US" sz="2400" dirty="0"/>
          </a:p>
        </p:txBody>
      </p:sp>
      <p:pic>
        <p:nvPicPr>
          <p:cNvPr id="4" name="Picture 4" descr="UT_Strookwit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8686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 Pitfall 1: </a:t>
            </a:r>
            <a:br>
              <a:rPr lang="en-US" dirty="0" smtClean="0"/>
            </a:br>
            <a:r>
              <a:rPr lang="en-US" dirty="0" smtClean="0"/>
              <a:t>Idea of a Total Revolution</a:t>
            </a:r>
            <a:endParaRPr lang="en-US" dirty="0"/>
          </a:p>
        </p:txBody>
      </p:sp>
      <p:sp>
        <p:nvSpPr>
          <p:cNvPr id="3" name="TextBox 2"/>
          <p:cNvSpPr txBox="1"/>
          <p:nvPr/>
        </p:nvSpPr>
        <p:spPr>
          <a:xfrm>
            <a:off x="1187624" y="1700808"/>
            <a:ext cx="7560840" cy="4031873"/>
          </a:xfrm>
          <a:prstGeom prst="rect">
            <a:avLst/>
          </a:prstGeom>
          <a:noFill/>
        </p:spPr>
        <p:txBody>
          <a:bodyPr wrap="square" rtlCol="0">
            <a:spAutoFit/>
          </a:bodyPr>
          <a:lstStyle/>
          <a:p>
            <a:r>
              <a:rPr lang="en-US" sz="2400" dirty="0" smtClean="0"/>
              <a:t>Assumption that new technologies will radically change</a:t>
            </a:r>
            <a:br>
              <a:rPr lang="en-US" sz="2400" dirty="0" smtClean="0"/>
            </a:br>
            <a:r>
              <a:rPr lang="en-US" sz="2400" dirty="0" smtClean="0"/>
              <a:t>our lives, in this case the political system</a:t>
            </a:r>
          </a:p>
          <a:p>
            <a:endParaRPr lang="en-US" sz="2400" dirty="0" smtClean="0"/>
          </a:p>
          <a:p>
            <a:r>
              <a:rPr lang="en-US" sz="2400" dirty="0" smtClean="0"/>
              <a:t>Many cases in history:</a:t>
            </a:r>
          </a:p>
          <a:p>
            <a:pPr marL="342900" indent="-342900">
              <a:buFontTx/>
              <a:buChar char="-"/>
            </a:pPr>
            <a:r>
              <a:rPr lang="en-US" sz="2000" b="1" dirty="0" smtClean="0"/>
              <a:t>Electricity </a:t>
            </a:r>
            <a:r>
              <a:rPr lang="en-US" sz="2000" dirty="0" smtClean="0"/>
              <a:t>(1850) would bring power to every house and freedom for individuals. Result:  rise of massive bureaucracies</a:t>
            </a:r>
          </a:p>
          <a:p>
            <a:pPr marL="342900" indent="-342900">
              <a:buFontTx/>
              <a:buChar char="-"/>
            </a:pPr>
            <a:r>
              <a:rPr lang="en-US" sz="2000" b="1" dirty="0" smtClean="0"/>
              <a:t>Radio</a:t>
            </a:r>
            <a:r>
              <a:rPr lang="en-US" sz="2000" dirty="0" smtClean="0"/>
              <a:t> (1910) everybody would become a broadcaster. Result: dictators (e.g. Hitler) brainwashing people. Rise of communism and fascism</a:t>
            </a:r>
          </a:p>
          <a:p>
            <a:pPr marL="342900" indent="-342900">
              <a:buFontTx/>
              <a:buChar char="-"/>
            </a:pPr>
            <a:r>
              <a:rPr lang="en-US" sz="2000" b="1" dirty="0" smtClean="0"/>
              <a:t>Television cable </a:t>
            </a:r>
            <a:r>
              <a:rPr lang="en-US" sz="2000" dirty="0" smtClean="0"/>
              <a:t>(1980) remote tele-voting and choices from home.  Result: no votes by television today; 100+ TV-channels and ‘nothing-on’, but commercials</a:t>
            </a:r>
            <a:endParaRPr lang="en-US" sz="2000" dirty="0"/>
          </a:p>
        </p:txBody>
      </p:sp>
      <p:sp>
        <p:nvSpPr>
          <p:cNvPr id="4" name="TextBox 3"/>
          <p:cNvSpPr txBox="1"/>
          <p:nvPr/>
        </p:nvSpPr>
        <p:spPr>
          <a:xfrm>
            <a:off x="1187624" y="5661248"/>
            <a:ext cx="7560840" cy="1200329"/>
          </a:xfrm>
          <a:prstGeom prst="rect">
            <a:avLst/>
          </a:prstGeom>
          <a:noFill/>
        </p:spPr>
        <p:txBody>
          <a:bodyPr wrap="square" rtlCol="0">
            <a:spAutoFit/>
          </a:bodyPr>
          <a:lstStyle/>
          <a:p>
            <a:r>
              <a:rPr lang="en-US" sz="2400" dirty="0" smtClean="0"/>
              <a:t>Mistake 1:  technological opportunities simply transformed to social realities; revolutions rarely happen</a:t>
            </a:r>
          </a:p>
          <a:p>
            <a:r>
              <a:rPr lang="en-US" sz="2400" dirty="0" smtClean="0"/>
              <a:t>Mistake 2: often it is simply wishful thinking </a:t>
            </a:r>
            <a:endParaRPr lang="en-US" sz="2400" dirty="0"/>
          </a:p>
        </p:txBody>
      </p:sp>
      <p:pic>
        <p:nvPicPr>
          <p:cNvPr id="5"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876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874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 Pitfall 2: </a:t>
            </a:r>
            <a:br>
              <a:rPr lang="en-US" dirty="0" smtClean="0"/>
            </a:br>
            <a:r>
              <a:rPr lang="en-US" dirty="0" smtClean="0"/>
              <a:t>Assumption of </a:t>
            </a:r>
            <a:r>
              <a:rPr lang="en-US" dirty="0"/>
              <a:t>S</a:t>
            </a:r>
            <a:r>
              <a:rPr lang="en-US" dirty="0" smtClean="0"/>
              <a:t>ocial Continuity</a:t>
            </a:r>
            <a:endParaRPr lang="en-US" dirty="0"/>
          </a:p>
        </p:txBody>
      </p:sp>
      <p:sp>
        <p:nvSpPr>
          <p:cNvPr id="3" name="TextBox 2"/>
          <p:cNvSpPr txBox="1"/>
          <p:nvPr/>
        </p:nvSpPr>
        <p:spPr>
          <a:xfrm>
            <a:off x="1187624" y="1700808"/>
            <a:ext cx="7560840" cy="2492990"/>
          </a:xfrm>
          <a:prstGeom prst="rect">
            <a:avLst/>
          </a:prstGeom>
          <a:noFill/>
        </p:spPr>
        <p:txBody>
          <a:bodyPr wrap="square" rtlCol="0">
            <a:spAutoFit/>
          </a:bodyPr>
          <a:lstStyle/>
          <a:p>
            <a:r>
              <a:rPr lang="en-US" sz="2400" dirty="0" smtClean="0"/>
              <a:t>Assumption of mere improvement of things and technologies, only faster and stronger, no basic changes</a:t>
            </a:r>
          </a:p>
          <a:p>
            <a:endParaRPr lang="en-US" sz="2400" dirty="0" smtClean="0"/>
          </a:p>
          <a:p>
            <a:r>
              <a:rPr lang="en-US" sz="2400" dirty="0" smtClean="0"/>
              <a:t>Many cases in history:</a:t>
            </a:r>
          </a:p>
          <a:p>
            <a:pPr marL="342900" indent="-342900">
              <a:buFontTx/>
              <a:buChar char="-"/>
            </a:pPr>
            <a:r>
              <a:rPr lang="en-US" sz="2000" b="1" dirty="0" smtClean="0"/>
              <a:t>The car </a:t>
            </a:r>
            <a:r>
              <a:rPr lang="en-US" sz="2000" dirty="0" smtClean="0"/>
              <a:t>was an improved coach</a:t>
            </a:r>
          </a:p>
          <a:p>
            <a:pPr marL="342900" indent="-342900">
              <a:buFontTx/>
              <a:buChar char="-"/>
            </a:pPr>
            <a:r>
              <a:rPr lang="en-US" sz="2000" b="1" dirty="0" smtClean="0"/>
              <a:t>The internet </a:t>
            </a:r>
            <a:r>
              <a:rPr lang="en-US" sz="2000" dirty="0" smtClean="0"/>
              <a:t> was an electronic highway </a:t>
            </a:r>
          </a:p>
          <a:p>
            <a:pPr marL="342900" indent="-342900">
              <a:buFontTx/>
              <a:buChar char="-"/>
            </a:pPr>
            <a:r>
              <a:rPr lang="en-US" sz="2000" b="1" dirty="0" smtClean="0"/>
              <a:t>Social media </a:t>
            </a:r>
            <a:r>
              <a:rPr lang="en-US" sz="2000" dirty="0" smtClean="0"/>
              <a:t>is just more effective marketing (personalization)</a:t>
            </a:r>
            <a:endParaRPr lang="en-US" sz="2000" dirty="0"/>
          </a:p>
        </p:txBody>
      </p:sp>
      <p:sp>
        <p:nvSpPr>
          <p:cNvPr id="4" name="TextBox 3"/>
          <p:cNvSpPr txBox="1"/>
          <p:nvPr/>
        </p:nvSpPr>
        <p:spPr>
          <a:xfrm>
            <a:off x="1210124" y="4460919"/>
            <a:ext cx="7933875" cy="2308324"/>
          </a:xfrm>
          <a:prstGeom prst="rect">
            <a:avLst/>
          </a:prstGeom>
          <a:noFill/>
        </p:spPr>
        <p:txBody>
          <a:bodyPr wrap="square" rtlCol="0">
            <a:spAutoFit/>
          </a:bodyPr>
          <a:lstStyle/>
          <a:p>
            <a:r>
              <a:rPr lang="en-US" sz="2400" i="1" dirty="0" smtClean="0"/>
              <a:t>Mistake 1:</a:t>
            </a:r>
            <a:r>
              <a:rPr lang="en-US" sz="2400" dirty="0" smtClean="0"/>
              <a:t>  underestimates the slow but effective transformation potential of new technology in the long term. Example: social media breaking a totalitarian system such as China </a:t>
            </a:r>
          </a:p>
          <a:p>
            <a:r>
              <a:rPr lang="en-US" sz="2400" i="1" dirty="0" smtClean="0"/>
              <a:t>Mistake 2</a:t>
            </a:r>
            <a:r>
              <a:rPr lang="en-US" sz="2400" dirty="0" smtClean="0"/>
              <a:t>: technologies can be disruptive (fast): networking in the economy and politics (</a:t>
            </a:r>
            <a:r>
              <a:rPr lang="en-US" sz="2400" dirty="0" err="1" smtClean="0"/>
              <a:t>eg</a:t>
            </a:r>
            <a:r>
              <a:rPr lang="en-US" sz="2400" dirty="0" smtClean="0"/>
              <a:t>. rise of the social media)  </a:t>
            </a:r>
            <a:endParaRPr lang="en-US" sz="2400" dirty="0"/>
          </a:p>
        </p:txBody>
      </p:sp>
      <p:pic>
        <p:nvPicPr>
          <p:cNvPr id="5"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876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827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8100392" cy="1143000"/>
          </a:xfrm>
        </p:spPr>
        <p:txBody>
          <a:bodyPr>
            <a:normAutofit fontScale="90000"/>
          </a:bodyPr>
          <a:lstStyle/>
          <a:p>
            <a:r>
              <a:rPr lang="en-US" dirty="0" smtClean="0"/>
              <a:t>Transformation Pitfall 3: </a:t>
            </a:r>
            <a:br>
              <a:rPr lang="en-US" dirty="0" smtClean="0"/>
            </a:br>
            <a:r>
              <a:rPr lang="en-US" dirty="0" smtClean="0"/>
              <a:t>A Technical Fix for Complex Problems</a:t>
            </a:r>
            <a:endParaRPr lang="en-US" dirty="0"/>
          </a:p>
        </p:txBody>
      </p:sp>
      <p:sp>
        <p:nvSpPr>
          <p:cNvPr id="3" name="TextBox 2"/>
          <p:cNvSpPr txBox="1"/>
          <p:nvPr/>
        </p:nvSpPr>
        <p:spPr>
          <a:xfrm>
            <a:off x="1187624" y="1700808"/>
            <a:ext cx="7560840" cy="2492990"/>
          </a:xfrm>
          <a:prstGeom prst="rect">
            <a:avLst/>
          </a:prstGeom>
          <a:noFill/>
        </p:spPr>
        <p:txBody>
          <a:bodyPr wrap="square" rtlCol="0">
            <a:spAutoFit/>
          </a:bodyPr>
          <a:lstStyle/>
          <a:p>
            <a:r>
              <a:rPr lang="en-US" sz="2400" dirty="0" smtClean="0"/>
              <a:t>Assumption that digital media easily fix problems which in fact are deep and complex. </a:t>
            </a:r>
            <a:br>
              <a:rPr lang="en-US" sz="2400" dirty="0" smtClean="0"/>
            </a:br>
            <a:r>
              <a:rPr lang="en-US" sz="2400" dirty="0" smtClean="0"/>
              <a:t>Many cases: </a:t>
            </a:r>
          </a:p>
          <a:p>
            <a:pPr marL="342900" indent="-342900">
              <a:buFontTx/>
              <a:buChar char="-"/>
            </a:pPr>
            <a:r>
              <a:rPr lang="en-US" sz="2000" dirty="0" smtClean="0"/>
              <a:t>The Internet or social </a:t>
            </a:r>
            <a:r>
              <a:rPr lang="en-US" sz="2000" dirty="0"/>
              <a:t>m</a:t>
            </a:r>
            <a:r>
              <a:rPr lang="en-US" sz="2000" dirty="0" smtClean="0"/>
              <a:t>edia fixing problems of democracy such as a lack of political motivation, knowledge, efficacy and turn-out</a:t>
            </a:r>
          </a:p>
          <a:p>
            <a:pPr marL="342900" indent="-342900">
              <a:buFontTx/>
              <a:buChar char="-"/>
            </a:pPr>
            <a:r>
              <a:rPr lang="en-US" sz="2000" dirty="0" smtClean="0"/>
              <a:t>Social media overthrowing authoritarian regimes by mass mobilization (‘</a:t>
            </a:r>
            <a:r>
              <a:rPr lang="en-US" sz="2000" i="1" dirty="0" smtClean="0"/>
              <a:t>Twitter and Facebook Revolutions</a:t>
            </a:r>
            <a:r>
              <a:rPr lang="en-US" sz="2000" dirty="0" smtClean="0"/>
              <a:t>’)      </a:t>
            </a:r>
            <a:r>
              <a:rPr lang="en-US" sz="2400" dirty="0" smtClean="0"/>
              <a:t> </a:t>
            </a:r>
            <a:endParaRPr lang="en-US" sz="2000" dirty="0"/>
          </a:p>
        </p:txBody>
      </p:sp>
      <p:sp>
        <p:nvSpPr>
          <p:cNvPr id="4" name="TextBox 3"/>
          <p:cNvSpPr txBox="1"/>
          <p:nvPr/>
        </p:nvSpPr>
        <p:spPr>
          <a:xfrm>
            <a:off x="1210124" y="4460919"/>
            <a:ext cx="7933876" cy="2308324"/>
          </a:xfrm>
          <a:prstGeom prst="rect">
            <a:avLst/>
          </a:prstGeom>
          <a:noFill/>
        </p:spPr>
        <p:txBody>
          <a:bodyPr wrap="square" rtlCol="0">
            <a:spAutoFit/>
          </a:bodyPr>
          <a:lstStyle/>
          <a:p>
            <a:r>
              <a:rPr lang="en-US" sz="2400" i="1" dirty="0" smtClean="0"/>
              <a:t>Mistake 1:</a:t>
            </a:r>
            <a:r>
              <a:rPr lang="en-US" sz="2400" dirty="0" smtClean="0"/>
              <a:t>  These are superficial solutions. Much more is needed to change this, for example not only to mobilize but also to organize reform or revolt (social media are more individually used, less collectively: to organize parties etc.)</a:t>
            </a:r>
          </a:p>
          <a:p>
            <a:r>
              <a:rPr lang="en-US" sz="2400" i="1" dirty="0" smtClean="0"/>
              <a:t>Mistake 2</a:t>
            </a:r>
            <a:r>
              <a:rPr lang="en-US" sz="2400" dirty="0" smtClean="0"/>
              <a:t>: A bias: only positive fixes, no negative effects or second order effects (not expected) </a:t>
            </a:r>
            <a:endParaRPr lang="en-US" sz="2400" dirty="0"/>
          </a:p>
        </p:txBody>
      </p:sp>
      <p:pic>
        <p:nvPicPr>
          <p:cNvPr id="5"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876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17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8100392" cy="1143000"/>
          </a:xfrm>
        </p:spPr>
        <p:txBody>
          <a:bodyPr>
            <a:normAutofit fontScale="90000"/>
          </a:bodyPr>
          <a:lstStyle/>
          <a:p>
            <a:r>
              <a:rPr lang="en-US" dirty="0" smtClean="0"/>
              <a:t>Transformation Pitfall 4: </a:t>
            </a:r>
            <a:br>
              <a:rPr lang="en-US" dirty="0" smtClean="0"/>
            </a:br>
            <a:r>
              <a:rPr lang="en-US" dirty="0" smtClean="0"/>
              <a:t>Instrumentalism</a:t>
            </a:r>
            <a:endParaRPr lang="en-US" dirty="0"/>
          </a:p>
        </p:txBody>
      </p:sp>
      <p:sp>
        <p:nvSpPr>
          <p:cNvPr id="3" name="TextBox 2"/>
          <p:cNvSpPr txBox="1"/>
          <p:nvPr/>
        </p:nvSpPr>
        <p:spPr>
          <a:xfrm>
            <a:off x="1187624" y="1700808"/>
            <a:ext cx="7560840" cy="1200329"/>
          </a:xfrm>
          <a:prstGeom prst="rect">
            <a:avLst/>
          </a:prstGeom>
          <a:noFill/>
        </p:spPr>
        <p:txBody>
          <a:bodyPr wrap="square" rtlCol="0">
            <a:spAutoFit/>
          </a:bodyPr>
          <a:lstStyle/>
          <a:p>
            <a:r>
              <a:rPr lang="en-US" sz="2400" dirty="0" smtClean="0"/>
              <a:t>Assumption that digital and social media are only tools that can be used for any purpose, good or bad. For liberty and for control or surveillance. </a:t>
            </a:r>
            <a:endParaRPr lang="en-US" sz="2000" dirty="0"/>
          </a:p>
        </p:txBody>
      </p:sp>
      <p:sp>
        <p:nvSpPr>
          <p:cNvPr id="4" name="TextBox 3"/>
          <p:cNvSpPr txBox="1"/>
          <p:nvPr/>
        </p:nvSpPr>
        <p:spPr>
          <a:xfrm>
            <a:off x="1210124" y="3140968"/>
            <a:ext cx="7754363" cy="3785652"/>
          </a:xfrm>
          <a:prstGeom prst="rect">
            <a:avLst/>
          </a:prstGeom>
          <a:noFill/>
        </p:spPr>
        <p:txBody>
          <a:bodyPr wrap="square" rtlCol="0">
            <a:spAutoFit/>
          </a:bodyPr>
          <a:lstStyle/>
          <a:p>
            <a:r>
              <a:rPr lang="en-US" sz="2400" i="1" dirty="0" smtClean="0"/>
              <a:t>Mistake 1:</a:t>
            </a:r>
            <a:r>
              <a:rPr lang="en-US" sz="2400" dirty="0" smtClean="0"/>
              <a:t>  This assumption is </a:t>
            </a:r>
            <a:r>
              <a:rPr lang="en-US" sz="2400" b="1" dirty="0" smtClean="0"/>
              <a:t>much too simple</a:t>
            </a:r>
            <a:r>
              <a:rPr lang="en-US" sz="2400" dirty="0" smtClean="0"/>
              <a:t>. “Communication technologies are neither empty vessels to be filled with products of human intent nor forces unto themselves, imbued with some kind of irresistible agency.” (</a:t>
            </a:r>
            <a:r>
              <a:rPr lang="en-US" sz="2400" dirty="0" err="1" smtClean="0"/>
              <a:t>Deibert</a:t>
            </a:r>
            <a:r>
              <a:rPr lang="en-US" sz="2400" dirty="0" smtClean="0"/>
              <a:t> &amp; </a:t>
            </a:r>
            <a:r>
              <a:rPr lang="en-US" sz="2400" dirty="0" err="1" smtClean="0"/>
              <a:t>Rohozinsky</a:t>
            </a:r>
            <a:r>
              <a:rPr lang="en-US" sz="2400" dirty="0" smtClean="0"/>
              <a:t>, 2013). The effects of the Internet are complex and continually evolving. Also contingency rules. </a:t>
            </a:r>
          </a:p>
          <a:p>
            <a:endParaRPr lang="en-US" sz="2400" dirty="0" smtClean="0"/>
          </a:p>
          <a:p>
            <a:r>
              <a:rPr lang="en-US" sz="2400" i="1" dirty="0" smtClean="0"/>
              <a:t>Mistake 2</a:t>
            </a:r>
            <a:r>
              <a:rPr lang="en-US" sz="2400" dirty="0" smtClean="0"/>
              <a:t>: Only </a:t>
            </a:r>
            <a:r>
              <a:rPr lang="en-US" sz="2400" b="1" dirty="0" smtClean="0"/>
              <a:t>the use </a:t>
            </a:r>
            <a:r>
              <a:rPr lang="en-US" sz="2400" dirty="0" smtClean="0"/>
              <a:t>of digital media might have effect, never as a tool by itself. </a:t>
            </a:r>
            <a:r>
              <a:rPr lang="en-US" sz="2400" b="1" dirty="0" smtClean="0"/>
              <a:t>Only in particular circumstances </a:t>
            </a:r>
            <a:r>
              <a:rPr lang="en-US" sz="2400" dirty="0" smtClean="0"/>
              <a:t>,</a:t>
            </a:r>
          </a:p>
          <a:p>
            <a:r>
              <a:rPr lang="en-US" sz="2400" dirty="0" smtClean="0"/>
              <a:t>to be investigated. </a:t>
            </a:r>
            <a:endParaRPr lang="en-US" sz="2400" dirty="0"/>
          </a:p>
        </p:txBody>
      </p:sp>
      <p:pic>
        <p:nvPicPr>
          <p:cNvPr id="5"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876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926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954"/>
            <a:ext cx="8363272" cy="1381684"/>
          </a:xfrm>
        </p:spPr>
        <p:txBody>
          <a:bodyPr/>
          <a:lstStyle/>
          <a:p>
            <a:r>
              <a:rPr lang="nl-NL" dirty="0" smtClean="0"/>
              <a:t>General </a:t>
            </a:r>
            <a:r>
              <a:rPr lang="nl-NL" dirty="0" err="1" smtClean="0"/>
              <a:t>Conclusions</a:t>
            </a:r>
            <a:endParaRPr lang="en-GB" dirty="0"/>
          </a:p>
        </p:txBody>
      </p:sp>
      <p:pic>
        <p:nvPicPr>
          <p:cNvPr id="3" name="Picture 2"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67" y="35954"/>
            <a:ext cx="11876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331640" y="1225689"/>
            <a:ext cx="7488832" cy="5632311"/>
          </a:xfrm>
          <a:prstGeom prst="rect">
            <a:avLst/>
          </a:prstGeom>
          <a:noFill/>
        </p:spPr>
        <p:txBody>
          <a:bodyPr wrap="square" rtlCol="0">
            <a:spAutoFit/>
          </a:bodyPr>
          <a:lstStyle/>
          <a:p>
            <a:pPr marL="457200" indent="-457200">
              <a:buAutoNum type="arabicPeriod"/>
            </a:pPr>
            <a:r>
              <a:rPr lang="en-US" sz="2000" dirty="0" smtClean="0">
                <a:latin typeface="Arial" panose="020B0604020202020204" pitchFamily="34" charset="0"/>
                <a:cs typeface="Arial" panose="020B0604020202020204" pitchFamily="34" charset="0"/>
              </a:rPr>
              <a:t>The promises of digital democracy are scarcely realized yet</a:t>
            </a:r>
            <a:r>
              <a:rPr lang="en-US" sz="2000" b="1" dirty="0" smtClean="0">
                <a:latin typeface="Arial" panose="020B0604020202020204" pitchFamily="34" charset="0"/>
                <a:cs typeface="Arial" panose="020B0604020202020204" pitchFamily="34" charset="0"/>
              </a:rPr>
              <a:t>. </a:t>
            </a:r>
          </a:p>
          <a:p>
            <a:pPr marL="457200" indent="-457200">
              <a:buAutoNum type="arabicPeriod"/>
            </a:pPr>
            <a:endParaRPr lang="en-US" sz="2000" dirty="0" smtClean="0">
              <a:latin typeface="Arial" panose="020B0604020202020204" pitchFamily="34" charset="0"/>
              <a:cs typeface="Arial" panose="020B0604020202020204" pitchFamily="34" charset="0"/>
            </a:endParaRPr>
          </a:p>
          <a:p>
            <a:pPr marL="457200" indent="-457200">
              <a:buAutoNum type="arabicPeriod"/>
            </a:pPr>
            <a:r>
              <a:rPr lang="en-US" sz="2000" dirty="0" smtClean="0">
                <a:latin typeface="Arial" panose="020B0604020202020204" pitchFamily="34" charset="0"/>
                <a:cs typeface="Arial" panose="020B0604020202020204" pitchFamily="34" charset="0"/>
              </a:rPr>
              <a:t>So far, digital democracy has not basically touched the political systems of America, Europe, Arabia and China.</a:t>
            </a:r>
          </a:p>
          <a:p>
            <a:r>
              <a:rPr lang="en-US" sz="2000" dirty="0" smtClean="0">
                <a:latin typeface="Arial" panose="020B0604020202020204" pitchFamily="34" charset="0"/>
                <a:cs typeface="Arial" panose="020B0604020202020204" pitchFamily="34" charset="0"/>
              </a:rPr>
              <a:t> </a:t>
            </a:r>
          </a:p>
          <a:p>
            <a:pPr marL="457200" indent="-457200">
              <a:buAutoNum type="arabicPeriod" startAt="3"/>
            </a:pPr>
            <a:r>
              <a:rPr lang="en-US" sz="2000" dirty="0" smtClean="0">
                <a:latin typeface="Arial" panose="020B0604020202020204" pitchFamily="34" charset="0"/>
                <a:cs typeface="Arial" panose="020B0604020202020204" pitchFamily="34" charset="0"/>
              </a:rPr>
              <a:t>The digital media have a very modest positive effect for   participation, especially for young people, but not enough (political interest is more important). You can win elections when you are good in digital/social media. Not a boost for democracy as a whole. </a:t>
            </a:r>
            <a:br>
              <a:rPr lang="en-US" sz="2000" dirty="0" smtClean="0">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pPr marL="457200" indent="-457200">
              <a:buAutoNum type="arabicPeriod" startAt="3"/>
            </a:pPr>
            <a:r>
              <a:rPr lang="en-US" sz="2000" dirty="0" smtClean="0">
                <a:latin typeface="Arial" panose="020B0604020202020204" pitchFamily="34" charset="0"/>
                <a:cs typeface="Arial" panose="020B0604020202020204" pitchFamily="34" charset="0"/>
              </a:rPr>
              <a:t>The use of digital media can support and destroy democracy (disinformation, surveillance, micro-targeting marketing)</a:t>
            </a:r>
            <a:br>
              <a:rPr lang="en-US" sz="2000" dirty="0" smtClean="0">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pPr marL="457200" indent="-457200">
              <a:buAutoNum type="arabicPeriod" startAt="3"/>
            </a:pPr>
            <a:r>
              <a:rPr lang="en-US" sz="2000" dirty="0" smtClean="0">
                <a:latin typeface="Arial" panose="020B0604020202020204" pitchFamily="34" charset="0"/>
                <a:cs typeface="Arial" panose="020B0604020202020204" pitchFamily="34" charset="0"/>
              </a:rPr>
              <a:t>Basic changes may occur after a long time-span. They will be different than we will expect now,  with our poor assumptions of a total revolution, social continuity, technical fix and instrumentalism.</a:t>
            </a:r>
          </a:p>
        </p:txBody>
      </p:sp>
    </p:spTree>
    <p:extLst>
      <p:ext uri="{BB962C8B-B14F-4D97-AF65-F5344CB8AC3E}">
        <p14:creationId xmlns:p14="http://schemas.microsoft.com/office/powerpoint/2010/main" val="212956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7350"/>
            <a:ext cx="8229600" cy="1143000"/>
          </a:xfrm>
        </p:spPr>
        <p:txBody>
          <a:bodyPr/>
          <a:lstStyle/>
          <a:p>
            <a:r>
              <a:rPr lang="nl-NL" dirty="0" smtClean="0">
                <a:latin typeface="Arial" panose="020B0604020202020204" pitchFamily="34" charset="0"/>
                <a:cs typeface="Arial" panose="020B0604020202020204" pitchFamily="34" charset="0"/>
              </a:rPr>
              <a:t>Program</a:t>
            </a:r>
            <a:endParaRPr lang="en-GB" dirty="0">
              <a:latin typeface="Arial" panose="020B0604020202020204" pitchFamily="34" charset="0"/>
              <a:cs typeface="Arial" panose="020B0604020202020204" pitchFamily="34" charset="0"/>
            </a:endParaRPr>
          </a:p>
        </p:txBody>
      </p:sp>
      <p:pic>
        <p:nvPicPr>
          <p:cNvPr id="3075" name="Picture 4" descr="UT_Strookwit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7350"/>
            <a:ext cx="111561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115617" y="908720"/>
            <a:ext cx="8028383" cy="5816977"/>
          </a:xfrm>
          <a:prstGeom prst="rect">
            <a:avLst/>
          </a:prstGeom>
          <a:noFill/>
        </p:spPr>
        <p:txBody>
          <a:bodyPr wrap="square" rtlCol="0">
            <a:spAutoFit/>
          </a:bodyPr>
          <a:lstStyle/>
          <a:p>
            <a:r>
              <a:rPr lang="en-US" sz="2400" dirty="0" smtClean="0">
                <a:latin typeface="Arial Narrow" panose="020B0606020202030204" pitchFamily="34" charset="0"/>
                <a:cs typeface="Arial" panose="020B0604020202020204" pitchFamily="34" charset="0"/>
              </a:rPr>
              <a:t>1. Definition of digital democracy </a:t>
            </a:r>
          </a:p>
          <a:p>
            <a:r>
              <a:rPr lang="en-US" sz="2400" dirty="0" smtClean="0">
                <a:latin typeface="Arial Narrow" panose="020B0606020202030204" pitchFamily="34" charset="0"/>
                <a:cs typeface="Arial" panose="020B0604020202020204" pitchFamily="34" charset="0"/>
              </a:rPr>
              <a:t>2. Promises of digital </a:t>
            </a:r>
            <a:r>
              <a:rPr lang="en-US" sz="2400" dirty="0" err="1" smtClean="0">
                <a:latin typeface="Arial Narrow" panose="020B0606020202030204" pitchFamily="34" charset="0"/>
                <a:cs typeface="Arial" panose="020B0604020202020204" pitchFamily="34" charset="0"/>
              </a:rPr>
              <a:t>democacy</a:t>
            </a:r>
            <a:r>
              <a:rPr lang="en-US" sz="2400" dirty="0" smtClean="0">
                <a:latin typeface="Arial Narrow" panose="020B0606020202030204" pitchFamily="34" charset="0"/>
                <a:cs typeface="Arial" panose="020B0604020202020204" pitchFamily="34" charset="0"/>
              </a:rPr>
              <a:t> in the 1980s and 1990s</a:t>
            </a:r>
            <a:br>
              <a:rPr lang="en-US" sz="2400" dirty="0" smtClean="0">
                <a:latin typeface="Arial Narrow" panose="020B0606020202030204" pitchFamily="34" charset="0"/>
                <a:cs typeface="Arial" panose="020B0604020202020204" pitchFamily="34" charset="0"/>
              </a:rPr>
            </a:br>
            <a:r>
              <a:rPr lang="en-US" sz="2400" dirty="0" smtClean="0">
                <a:latin typeface="Arial Narrow" panose="020B0606020202030204" pitchFamily="34" charset="0"/>
                <a:cs typeface="Arial" panose="020B0604020202020204" pitchFamily="34" charset="0"/>
              </a:rPr>
              <a:t>-   </a:t>
            </a:r>
            <a:r>
              <a:rPr lang="en-US" sz="2000" dirty="0" smtClean="0">
                <a:latin typeface="Arial Narrow" panose="020B0606020202030204" pitchFamily="34" charset="0"/>
                <a:cs typeface="Arial" panose="020B0604020202020204" pitchFamily="34" charset="0"/>
              </a:rPr>
              <a:t>Promise and reality (1) information retrieval and exchange</a:t>
            </a:r>
          </a:p>
          <a:p>
            <a:pPr marL="285750" indent="-285750">
              <a:buFontTx/>
              <a:buChar char="-"/>
            </a:pPr>
            <a:r>
              <a:rPr lang="en-US" sz="2000" dirty="0" smtClean="0">
                <a:latin typeface="Arial Narrow" panose="020B0606020202030204" pitchFamily="34" charset="0"/>
                <a:cs typeface="Arial" panose="020B0604020202020204" pitchFamily="34" charset="0"/>
              </a:rPr>
              <a:t>Promise and reality (2) debate and community building</a:t>
            </a:r>
          </a:p>
          <a:p>
            <a:pPr marL="285750" indent="-285750">
              <a:buFontTx/>
              <a:buChar char="-"/>
            </a:pPr>
            <a:r>
              <a:rPr lang="en-US" sz="2000" dirty="0" smtClean="0">
                <a:latin typeface="Arial Narrow" panose="020B0606020202030204" pitchFamily="34" charset="0"/>
                <a:cs typeface="Arial" panose="020B0604020202020204" pitchFamily="34" charset="0"/>
              </a:rPr>
              <a:t>Promise and reality (3) participation in the media, example: the social media</a:t>
            </a:r>
          </a:p>
          <a:p>
            <a:pPr marL="285750" indent="-285750">
              <a:buFontTx/>
              <a:buChar char="-"/>
            </a:pPr>
            <a:r>
              <a:rPr lang="en-US" sz="2000" dirty="0" smtClean="0">
                <a:latin typeface="Arial Narrow" panose="020B0606020202030204" pitchFamily="34" charset="0"/>
                <a:cs typeface="Arial" panose="020B0604020202020204" pitchFamily="34" charset="0"/>
              </a:rPr>
              <a:t>Promise and reality (4) participation in political decision making</a:t>
            </a:r>
            <a:br>
              <a:rPr lang="en-US" sz="2000" dirty="0" smtClean="0">
                <a:latin typeface="Arial Narrow" panose="020B0606020202030204" pitchFamily="34" charset="0"/>
                <a:cs typeface="Arial" panose="020B0604020202020204" pitchFamily="34" charset="0"/>
              </a:rPr>
            </a:br>
            <a:endParaRPr lang="en-US" sz="2000" dirty="0" smtClean="0">
              <a:latin typeface="Arial Narrow" panose="020B0606020202030204" pitchFamily="34" charset="0"/>
              <a:cs typeface="Arial" panose="020B0604020202020204" pitchFamily="34" charset="0"/>
            </a:endParaRPr>
          </a:p>
          <a:p>
            <a:r>
              <a:rPr lang="en-US" sz="2400" dirty="0" smtClean="0">
                <a:latin typeface="Arial Narrow" panose="020B0606020202030204" pitchFamily="34" charset="0"/>
                <a:cs typeface="Arial" panose="020B0604020202020204" pitchFamily="34" charset="0"/>
              </a:rPr>
              <a:t>3. Why could we be so wrong? Pitfalls of thinking about transformations by technology</a:t>
            </a:r>
          </a:p>
          <a:p>
            <a:pPr marL="285750" indent="-285750">
              <a:buFontTx/>
              <a:buChar char="-"/>
            </a:pPr>
            <a:r>
              <a:rPr lang="en-US" sz="2000" dirty="0" smtClean="0">
                <a:latin typeface="Arial Narrow" panose="020B0606020202030204" pitchFamily="34" charset="0"/>
                <a:cs typeface="Arial" panose="020B0604020202020204" pitchFamily="34" charset="0"/>
              </a:rPr>
              <a:t>Pitfall 1: The idea of a total revolution</a:t>
            </a:r>
          </a:p>
          <a:p>
            <a:pPr marL="285750" indent="-285750">
              <a:buFontTx/>
              <a:buChar char="-"/>
            </a:pPr>
            <a:r>
              <a:rPr lang="en-US" sz="2000" dirty="0" smtClean="0">
                <a:latin typeface="Arial Narrow" panose="020B0606020202030204" pitchFamily="34" charset="0"/>
                <a:cs typeface="Arial" panose="020B0604020202020204" pitchFamily="34" charset="0"/>
              </a:rPr>
              <a:t>Pitfall 2: The assumption of social continuity</a:t>
            </a:r>
          </a:p>
          <a:p>
            <a:pPr marL="285750" indent="-285750">
              <a:buFontTx/>
              <a:buChar char="-"/>
            </a:pPr>
            <a:r>
              <a:rPr lang="en-US" sz="2000" dirty="0" smtClean="0">
                <a:latin typeface="Arial Narrow" panose="020B0606020202030204" pitchFamily="34" charset="0"/>
                <a:cs typeface="Arial" panose="020B0604020202020204" pitchFamily="34" charset="0"/>
              </a:rPr>
              <a:t>Pitfall 3: The technical fix for basic problems</a:t>
            </a:r>
          </a:p>
          <a:p>
            <a:pPr marL="285750" indent="-285750">
              <a:buFontTx/>
              <a:buChar char="-"/>
            </a:pPr>
            <a:r>
              <a:rPr lang="en-US" sz="2000" dirty="0" smtClean="0">
                <a:latin typeface="Arial Narrow" panose="020B0606020202030204" pitchFamily="34" charset="0"/>
                <a:cs typeface="Arial" panose="020B0604020202020204" pitchFamily="34" charset="0"/>
              </a:rPr>
              <a:t>Pitfall 4: Instrumentalism (digital media are simply tools)</a:t>
            </a:r>
          </a:p>
          <a:p>
            <a:pPr marL="285750" indent="-285750">
              <a:buFontTx/>
              <a:buChar char="-"/>
            </a:pPr>
            <a:endParaRPr lang="en-US" sz="2000" dirty="0" smtClean="0">
              <a:latin typeface="Arial Narrow" panose="020B0606020202030204" pitchFamily="34" charset="0"/>
              <a:cs typeface="Arial" panose="020B0604020202020204" pitchFamily="34" charset="0"/>
            </a:endParaRPr>
          </a:p>
          <a:p>
            <a:r>
              <a:rPr lang="en-US" sz="2400" dirty="0">
                <a:latin typeface="Arial Narrow" panose="020B0606020202030204" pitchFamily="34" charset="0"/>
                <a:cs typeface="Arial" panose="020B0604020202020204" pitchFamily="34" charset="0"/>
              </a:rPr>
              <a:t>4</a:t>
            </a:r>
            <a:r>
              <a:rPr lang="en-US" sz="2400" dirty="0" smtClean="0">
                <a:latin typeface="Arial Narrow" panose="020B0606020202030204" pitchFamily="34" charset="0"/>
                <a:cs typeface="Arial" panose="020B0604020202020204" pitchFamily="34" charset="0"/>
              </a:rPr>
              <a:t>. General conclusions</a:t>
            </a:r>
          </a:p>
          <a:p>
            <a:pPr marL="285750" indent="-285750">
              <a:buFontTx/>
              <a:buChar char="-"/>
            </a:pPr>
            <a:endParaRPr lang="nl-NL" sz="2400" dirty="0" smtClean="0">
              <a:latin typeface="Arial Narrow" panose="020B0606020202030204" pitchFamily="34" charset="0"/>
              <a:cs typeface="Arial" panose="020B0604020202020204" pitchFamily="34" charset="0"/>
            </a:endParaRPr>
          </a:p>
          <a:p>
            <a:pPr marL="285750" indent="-285750">
              <a:buFontTx/>
              <a:buChar char="-"/>
            </a:pPr>
            <a:endParaRPr lang="en-GB" sz="2400" dirty="0">
              <a:latin typeface="Arial Narrow" panose="020B0606020202030204" pitchFamily="34" charset="0"/>
            </a:endParaRPr>
          </a:p>
        </p:txBody>
      </p:sp>
    </p:spTree>
    <p:extLst>
      <p:ext uri="{BB962C8B-B14F-4D97-AF65-F5344CB8AC3E}">
        <p14:creationId xmlns:p14="http://schemas.microsoft.com/office/powerpoint/2010/main" val="1109682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nl-NL" dirty="0" smtClean="0"/>
              <a:t>1. Digital </a:t>
            </a:r>
            <a:r>
              <a:rPr lang="nl-NL" dirty="0" err="1" smtClean="0"/>
              <a:t>Democracy</a:t>
            </a:r>
            <a:r>
              <a:rPr lang="nl-NL" dirty="0" smtClean="0"/>
              <a:t>: Definition</a:t>
            </a:r>
            <a:endParaRPr lang="en-GB" dirty="0"/>
          </a:p>
        </p:txBody>
      </p:sp>
      <p:sp>
        <p:nvSpPr>
          <p:cNvPr id="4" name="TextBox 3"/>
          <p:cNvSpPr txBox="1"/>
          <p:nvPr/>
        </p:nvSpPr>
        <p:spPr>
          <a:xfrm>
            <a:off x="1259632" y="1844824"/>
            <a:ext cx="7776864" cy="4985980"/>
          </a:xfrm>
          <a:prstGeom prst="rect">
            <a:avLst/>
          </a:prstGeom>
          <a:noFill/>
        </p:spPr>
        <p:txBody>
          <a:bodyPr wrap="square" rtlCol="0">
            <a:spAutoFit/>
          </a:bodyPr>
          <a:lstStyle/>
          <a:p>
            <a:r>
              <a:rPr lang="nl-NL" sz="2400" i="1" dirty="0" smtClean="0">
                <a:latin typeface="Arial Narrow" panose="020B0606020202030204" pitchFamily="34" charset="0"/>
              </a:rPr>
              <a:t>“A</a:t>
            </a:r>
            <a:r>
              <a:rPr lang="nl-NL" sz="2400" dirty="0" smtClean="0">
                <a:latin typeface="Arial Narrow" panose="020B0606020202030204" pitchFamily="34" charset="0"/>
              </a:rPr>
              <a:t> </a:t>
            </a:r>
            <a:r>
              <a:rPr lang="en-US" sz="2400" i="1" dirty="0" smtClean="0">
                <a:latin typeface="Arial Narrow" panose="020B0606020202030204" pitchFamily="34" charset="0"/>
              </a:rPr>
              <a:t>collective </a:t>
            </a:r>
            <a:r>
              <a:rPr lang="en-US" sz="2400" i="1" dirty="0">
                <a:latin typeface="Arial Narrow" panose="020B0606020202030204" pitchFamily="34" charset="0"/>
              </a:rPr>
              <a:t>use of </a:t>
            </a:r>
            <a:r>
              <a:rPr lang="en-US" sz="2400" i="1" dirty="0" smtClean="0">
                <a:latin typeface="Arial Narrow" panose="020B0606020202030204" pitchFamily="34" charset="0"/>
              </a:rPr>
              <a:t>digital media and networks </a:t>
            </a:r>
            <a:r>
              <a:rPr lang="en-US" sz="2400" i="1" dirty="0">
                <a:latin typeface="Arial Narrow" panose="020B0606020202030204" pitchFamily="34" charset="0"/>
              </a:rPr>
              <a:t>for </a:t>
            </a:r>
            <a:r>
              <a:rPr lang="en-US" sz="2400" i="1" dirty="0" smtClean="0">
                <a:latin typeface="Arial Narrow" panose="020B0606020202030204" pitchFamily="34" charset="0"/>
              </a:rPr>
              <a:t>politics, online </a:t>
            </a:r>
            <a:r>
              <a:rPr lang="en-US" sz="2400" i="1" dirty="0">
                <a:latin typeface="Arial Narrow" panose="020B0606020202030204" pitchFamily="34" charset="0"/>
              </a:rPr>
              <a:t>and </a:t>
            </a:r>
            <a:r>
              <a:rPr lang="en-US" sz="2400" i="1" dirty="0" smtClean="0">
                <a:latin typeface="Arial Narrow" panose="020B0606020202030204" pitchFamily="34" charset="0"/>
              </a:rPr>
              <a:t>offline or combined, with a particular view of democracy” </a:t>
            </a:r>
            <a:br>
              <a:rPr lang="en-US" sz="2400" i="1" dirty="0" smtClean="0">
                <a:latin typeface="Arial Narrow" panose="020B0606020202030204" pitchFamily="34" charset="0"/>
              </a:rPr>
            </a:br>
            <a:endParaRPr lang="en-US" sz="2400" i="1" dirty="0">
              <a:latin typeface="Arial Narrow" panose="020B0606020202030204" pitchFamily="34" charset="0"/>
            </a:endParaRPr>
          </a:p>
          <a:p>
            <a:r>
              <a:rPr lang="en-US" sz="2400" i="1" dirty="0" smtClean="0">
                <a:latin typeface="Arial Narrow" panose="020B0606020202030204" pitchFamily="34" charset="0"/>
              </a:rPr>
              <a:t>                                        </a:t>
            </a:r>
            <a:r>
              <a:rPr lang="en-US" sz="2400" dirty="0" smtClean="0">
                <a:latin typeface="Arial Narrow" panose="020B0606020202030204" pitchFamily="34" charset="0"/>
              </a:rPr>
              <a:t>Van Dijk, Jan &amp; Hacker, Ken  (forthcoming) </a:t>
            </a:r>
            <a:r>
              <a:rPr lang="en-US" sz="2400" i="1" dirty="0" smtClean="0">
                <a:latin typeface="Arial Narrow" panose="020B0606020202030204" pitchFamily="34" charset="0"/>
              </a:rPr>
              <a:t>         			    ‘Democracy in a Network Society’</a:t>
            </a:r>
          </a:p>
          <a:p>
            <a:endParaRPr lang="en-US" sz="2400" i="1" dirty="0">
              <a:latin typeface="Arial Narrow" panose="020B0606020202030204" pitchFamily="34" charset="0"/>
            </a:endParaRPr>
          </a:p>
          <a:p>
            <a:r>
              <a:rPr lang="en-US" sz="2400" dirty="0" smtClean="0">
                <a:latin typeface="Arial Narrow" panose="020B0606020202030204" pitchFamily="34" charset="0"/>
              </a:rPr>
              <a:t>The use depends on </a:t>
            </a:r>
            <a:r>
              <a:rPr lang="en-US" sz="2400" b="1" dirty="0" smtClean="0">
                <a:latin typeface="Arial Narrow" panose="020B0606020202030204" pitchFamily="34" charset="0"/>
              </a:rPr>
              <a:t>views of democracy </a:t>
            </a:r>
            <a:r>
              <a:rPr lang="en-US" sz="2400" dirty="0" smtClean="0">
                <a:latin typeface="Arial Narrow" panose="020B0606020202030204" pitchFamily="34" charset="0"/>
              </a:rPr>
              <a:t>existing before:  </a:t>
            </a:r>
            <a:br>
              <a:rPr lang="en-US" sz="2400" dirty="0" smtClean="0">
                <a:latin typeface="Arial Narrow" panose="020B0606020202030204" pitchFamily="34" charset="0"/>
              </a:rPr>
            </a:br>
            <a:r>
              <a:rPr lang="en-US" sz="2400" dirty="0" smtClean="0">
                <a:latin typeface="Arial Narrow" panose="020B0606020202030204" pitchFamily="34" charset="0"/>
              </a:rPr>
              <a:t>Substantial			    Formal/strategic</a:t>
            </a:r>
          </a:p>
          <a:p>
            <a:pPr marL="285750" indent="-285750">
              <a:buFontTx/>
              <a:buChar char="-"/>
            </a:pPr>
            <a:r>
              <a:rPr lang="en-US" dirty="0" smtClean="0">
                <a:latin typeface="Arial Narrow" panose="020B0606020202030204" pitchFamily="34" charset="0"/>
              </a:rPr>
              <a:t>Liberal democracy (conservative, market,   - Legalist</a:t>
            </a:r>
            <a:br>
              <a:rPr lang="en-US" dirty="0" smtClean="0">
                <a:latin typeface="Arial Narrow" panose="020B0606020202030204" pitchFamily="34" charset="0"/>
              </a:rPr>
            </a:br>
            <a:r>
              <a:rPr lang="en-US" dirty="0" smtClean="0">
                <a:latin typeface="Arial Narrow" panose="020B0606020202030204" pitchFamily="34" charset="0"/>
              </a:rPr>
              <a:t>  social)			    - Competitive</a:t>
            </a:r>
          </a:p>
          <a:p>
            <a:pPr marL="285750" indent="-285750">
              <a:buFontTx/>
              <a:buChar char="-"/>
            </a:pPr>
            <a:r>
              <a:rPr lang="en-US" dirty="0" smtClean="0">
                <a:latin typeface="Arial Narrow" panose="020B0606020202030204" pitchFamily="34" charset="0"/>
              </a:rPr>
              <a:t>Populist (right-wing/ left-wing)	    - Pluralist</a:t>
            </a:r>
          </a:p>
          <a:p>
            <a:pPr marL="285750" indent="-285750">
              <a:buFontTx/>
              <a:buChar char="-"/>
            </a:pPr>
            <a:r>
              <a:rPr lang="en-US" dirty="0" smtClean="0">
                <a:latin typeface="Arial Narrow" panose="020B0606020202030204" pitchFamily="34" charset="0"/>
              </a:rPr>
              <a:t>Authoritarian democracy (?)                        - Participatory</a:t>
            </a:r>
            <a:br>
              <a:rPr lang="en-US" dirty="0" smtClean="0">
                <a:latin typeface="Arial Narrow" panose="020B0606020202030204" pitchFamily="34" charset="0"/>
              </a:rPr>
            </a:br>
            <a:r>
              <a:rPr lang="en-US" dirty="0">
                <a:latin typeface="Arial Narrow" panose="020B0606020202030204" pitchFamily="34" charset="0"/>
              </a:rPr>
              <a:t>(religion, military, </a:t>
            </a:r>
            <a:r>
              <a:rPr lang="en-US" dirty="0" smtClean="0">
                <a:latin typeface="Arial Narrow" panose="020B0606020202030204" pitchFamily="34" charset="0"/>
              </a:rPr>
              <a:t>one-party rule combined) - Plebiscitary </a:t>
            </a:r>
            <a:br>
              <a:rPr lang="en-US" dirty="0" smtClean="0">
                <a:latin typeface="Arial Narrow" panose="020B0606020202030204" pitchFamily="34" charset="0"/>
              </a:rPr>
            </a:br>
            <a:r>
              <a:rPr lang="en-US" dirty="0" smtClean="0">
                <a:latin typeface="Arial Narrow" panose="020B0606020202030204" pitchFamily="34" charset="0"/>
              </a:rPr>
              <a:t>				    - Libertarian</a:t>
            </a:r>
          </a:p>
          <a:p>
            <a:pPr marL="342900" indent="-342900">
              <a:buFontTx/>
              <a:buChar char="-"/>
            </a:pPr>
            <a:endParaRPr lang="en-GB" dirty="0">
              <a:latin typeface="Arial Narrow" panose="020B0606020202030204" pitchFamily="34" charset="0"/>
            </a:endParaRPr>
          </a:p>
        </p:txBody>
      </p:sp>
      <p:pic>
        <p:nvPicPr>
          <p:cNvPr id="5"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528" y="0"/>
            <a:ext cx="111561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248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NL" dirty="0" smtClean="0"/>
              <a:t>2. </a:t>
            </a:r>
            <a:r>
              <a:rPr lang="nl-NL" dirty="0" err="1" smtClean="0"/>
              <a:t>Four</a:t>
            </a:r>
            <a:r>
              <a:rPr lang="nl-NL" dirty="0" smtClean="0"/>
              <a:t> Basic </a:t>
            </a:r>
            <a:r>
              <a:rPr lang="nl-NL" dirty="0" err="1" smtClean="0"/>
              <a:t>Promises</a:t>
            </a:r>
            <a:r>
              <a:rPr lang="nl-NL" dirty="0" smtClean="0"/>
              <a:t> (80-90s)</a:t>
            </a:r>
            <a:endParaRPr lang="en-GB" dirty="0"/>
          </a:p>
        </p:txBody>
      </p:sp>
      <p:sp>
        <p:nvSpPr>
          <p:cNvPr id="5" name="Rectangle 8"/>
          <p:cNvSpPr txBox="1">
            <a:spLocks noChangeArrowheads="1"/>
          </p:cNvSpPr>
          <p:nvPr/>
        </p:nvSpPr>
        <p:spPr>
          <a:xfrm>
            <a:off x="1475656" y="1772816"/>
            <a:ext cx="7956376" cy="4525962"/>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nl-NL" altLang="en-US" sz="2400" dirty="0" smtClean="0">
                <a:latin typeface="Arial Narrow" pitchFamily="34" charset="0"/>
              </a:rPr>
              <a:t>1. </a:t>
            </a:r>
            <a:r>
              <a:rPr lang="en-US" altLang="en-US" sz="2400" dirty="0" smtClean="0">
                <a:latin typeface="Arial Narrow" pitchFamily="34" charset="0"/>
              </a:rPr>
              <a:t>Improvement of political and government </a:t>
            </a:r>
            <a:r>
              <a:rPr lang="en-US" altLang="en-US" sz="2400" b="1" i="1" dirty="0" smtClean="0">
                <a:latin typeface="Arial Narrow" pitchFamily="34" charset="0"/>
              </a:rPr>
              <a:t>information</a:t>
            </a:r>
            <a:r>
              <a:rPr lang="en-US" altLang="en-US" sz="2400" i="1" dirty="0" smtClean="0">
                <a:latin typeface="Arial Narrow" pitchFamily="34" charset="0"/>
              </a:rPr>
              <a:t> retrieval </a:t>
            </a:r>
            <a:br>
              <a:rPr lang="en-US" altLang="en-US" sz="2400" i="1" dirty="0" smtClean="0">
                <a:latin typeface="Arial Narrow" pitchFamily="34" charset="0"/>
              </a:rPr>
            </a:br>
            <a:r>
              <a:rPr lang="en-US" altLang="en-US" sz="2400" i="1" dirty="0" smtClean="0">
                <a:latin typeface="Arial Narrow" pitchFamily="34" charset="0"/>
              </a:rPr>
              <a:t>    and exchange</a:t>
            </a:r>
            <a:br>
              <a:rPr lang="en-US" altLang="en-US" sz="2400" i="1" dirty="0" smtClean="0">
                <a:latin typeface="Arial Narrow" pitchFamily="34" charset="0"/>
              </a:rPr>
            </a:br>
            <a:endParaRPr lang="en-US" altLang="en-US" sz="2400" i="1" dirty="0" smtClean="0">
              <a:latin typeface="Arial Narrow" pitchFamily="34" charset="0"/>
            </a:endParaRPr>
          </a:p>
          <a:p>
            <a:pPr marL="0" indent="0">
              <a:buNone/>
            </a:pPr>
            <a:r>
              <a:rPr lang="en-US" altLang="en-US" sz="2400" dirty="0" smtClean="0">
                <a:latin typeface="Arial Narrow" pitchFamily="34" charset="0"/>
              </a:rPr>
              <a:t>2. Support of public </a:t>
            </a:r>
            <a:r>
              <a:rPr lang="en-US" altLang="en-US" sz="2400" b="1" i="1" dirty="0" smtClean="0">
                <a:latin typeface="Arial Narrow" pitchFamily="34" charset="0"/>
              </a:rPr>
              <a:t>debate</a:t>
            </a:r>
            <a:r>
              <a:rPr lang="en-US" altLang="en-US" sz="2400" i="1" dirty="0" smtClean="0">
                <a:latin typeface="Arial Narrow" pitchFamily="34" charset="0"/>
              </a:rPr>
              <a:t>, deliberation and </a:t>
            </a:r>
            <a:r>
              <a:rPr lang="en-US" altLang="en-US" sz="2400" b="1" i="1" dirty="0" smtClean="0">
                <a:latin typeface="Arial Narrow" pitchFamily="34" charset="0"/>
              </a:rPr>
              <a:t>community </a:t>
            </a:r>
            <a:r>
              <a:rPr lang="en-US" altLang="en-US" sz="2400" i="1" dirty="0" smtClean="0">
                <a:latin typeface="Arial Narrow" pitchFamily="34" charset="0"/>
              </a:rPr>
              <a:t> building </a:t>
            </a:r>
            <a:br>
              <a:rPr lang="en-US" altLang="en-US" sz="2400" i="1" dirty="0" smtClean="0">
                <a:latin typeface="Arial Narrow" pitchFamily="34" charset="0"/>
              </a:rPr>
            </a:br>
            <a:endParaRPr lang="en-US" altLang="en-US" sz="2400" i="1" dirty="0" smtClean="0">
              <a:latin typeface="Arial Narrow" pitchFamily="34" charset="0"/>
            </a:endParaRPr>
          </a:p>
          <a:p>
            <a:pPr marL="0" indent="0">
              <a:buNone/>
            </a:pPr>
            <a:r>
              <a:rPr lang="en-US" altLang="en-US" sz="2400" dirty="0" smtClean="0">
                <a:latin typeface="Arial Narrow" pitchFamily="34" charset="0"/>
              </a:rPr>
              <a:t>3. Enhancement of </a:t>
            </a:r>
            <a:r>
              <a:rPr lang="en-US" altLang="en-US" sz="2400" b="1" i="1" dirty="0" smtClean="0">
                <a:latin typeface="Arial Narrow" pitchFamily="34" charset="0"/>
              </a:rPr>
              <a:t>participation in the media: </a:t>
            </a:r>
            <a:br>
              <a:rPr lang="en-US" altLang="en-US" sz="2400" b="1" i="1" dirty="0" smtClean="0">
                <a:latin typeface="Arial Narrow" pitchFamily="34" charset="0"/>
              </a:rPr>
            </a:br>
            <a:r>
              <a:rPr lang="en-US" altLang="en-US" sz="2400" b="1" i="1" dirty="0" smtClean="0">
                <a:latin typeface="Arial Narrow" pitchFamily="34" charset="0"/>
              </a:rPr>
              <a:t>    </a:t>
            </a:r>
            <a:r>
              <a:rPr lang="en-US" altLang="en-US" sz="2400" dirty="0" smtClean="0">
                <a:latin typeface="Arial Narrow" pitchFamily="34" charset="0"/>
              </a:rPr>
              <a:t>Participatory media e.g. Social Media and Civilian Journalism </a:t>
            </a:r>
            <a:br>
              <a:rPr lang="en-US" altLang="en-US" sz="2400" dirty="0" smtClean="0">
                <a:latin typeface="Arial Narrow" pitchFamily="34" charset="0"/>
              </a:rPr>
            </a:br>
            <a:r>
              <a:rPr lang="en-US" altLang="en-US" sz="2400" dirty="0" smtClean="0">
                <a:latin typeface="Arial Narrow" pitchFamily="34" charset="0"/>
              </a:rPr>
              <a:t>    </a:t>
            </a:r>
          </a:p>
          <a:p>
            <a:pPr marL="0" indent="0">
              <a:buNone/>
            </a:pPr>
            <a:r>
              <a:rPr lang="en-US" altLang="en-US" sz="2400" i="1" dirty="0" smtClean="0">
                <a:latin typeface="Arial Narrow" pitchFamily="34" charset="0"/>
              </a:rPr>
              <a:t>4. </a:t>
            </a:r>
            <a:r>
              <a:rPr lang="en-US" altLang="en-US" sz="2400" dirty="0" smtClean="0">
                <a:latin typeface="Arial Narrow" pitchFamily="34" charset="0"/>
              </a:rPr>
              <a:t>Enhancement of participation in political </a:t>
            </a:r>
            <a:r>
              <a:rPr lang="en-US" altLang="en-US" sz="2400" b="1" i="1" dirty="0" smtClean="0">
                <a:latin typeface="Arial Narrow" pitchFamily="34" charset="0"/>
              </a:rPr>
              <a:t>decision making</a:t>
            </a:r>
            <a:r>
              <a:rPr lang="en-US" altLang="en-US" sz="2400" dirty="0" smtClean="0">
                <a:latin typeface="Arial Narrow" pitchFamily="34" charset="0"/>
              </a:rPr>
              <a:t> </a:t>
            </a:r>
          </a:p>
          <a:p>
            <a:pPr marL="0" indent="0">
              <a:buNone/>
            </a:pPr>
            <a:r>
              <a:rPr lang="en-US" altLang="en-US" sz="2400" dirty="0" smtClean="0">
                <a:latin typeface="Arial Narrow" pitchFamily="34" charset="0"/>
              </a:rPr>
              <a:t>    by citizens (=‘</a:t>
            </a:r>
            <a:r>
              <a:rPr lang="en-US" altLang="en-US" sz="2400" dirty="0" err="1" smtClean="0">
                <a:latin typeface="Arial Narrow" pitchFamily="34" charset="0"/>
              </a:rPr>
              <a:t>teledemocracy</a:t>
            </a:r>
            <a:r>
              <a:rPr lang="en-US" altLang="en-US" sz="2400" dirty="0" smtClean="0">
                <a:latin typeface="Arial Narrow" pitchFamily="34" charset="0"/>
              </a:rPr>
              <a:t>’)</a:t>
            </a:r>
            <a:endParaRPr lang="en-US" altLang="en-US" sz="2400" dirty="0">
              <a:latin typeface="Arial Narrow" pitchFamily="34" charset="0"/>
            </a:endParaRPr>
          </a:p>
        </p:txBody>
      </p:sp>
      <p:pic>
        <p:nvPicPr>
          <p:cNvPr id="6"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04360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05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Righ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strips(downRigh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strips(downRigh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283152" cy="1143000"/>
          </a:xfrm>
        </p:spPr>
        <p:txBody>
          <a:bodyPr>
            <a:normAutofit fontScale="90000"/>
          </a:bodyPr>
          <a:lstStyle/>
          <a:p>
            <a:pPr algn="l"/>
            <a:r>
              <a:rPr lang="nl-NL" dirty="0" err="1" smtClean="0"/>
              <a:t>Promise</a:t>
            </a:r>
            <a:r>
              <a:rPr lang="nl-NL" dirty="0" smtClean="0"/>
              <a:t> 1: Information Retrieval </a:t>
            </a:r>
            <a:r>
              <a:rPr lang="nl-NL" dirty="0" err="1" smtClean="0"/>
              <a:t>and</a:t>
            </a:r>
            <a:r>
              <a:rPr lang="nl-NL" dirty="0" smtClean="0"/>
              <a:t> Exchange</a:t>
            </a:r>
            <a:endParaRPr lang="en-GB" dirty="0"/>
          </a:p>
        </p:txBody>
      </p:sp>
      <p:sp>
        <p:nvSpPr>
          <p:cNvPr id="3" name="TextBox 2"/>
          <p:cNvSpPr txBox="1"/>
          <p:nvPr/>
        </p:nvSpPr>
        <p:spPr>
          <a:xfrm>
            <a:off x="1547664" y="1412776"/>
            <a:ext cx="7596336" cy="5816977"/>
          </a:xfrm>
          <a:prstGeom prst="rect">
            <a:avLst/>
          </a:prstGeom>
          <a:noFill/>
        </p:spPr>
        <p:txBody>
          <a:bodyPr wrap="square" rtlCol="0">
            <a:spAutoFit/>
          </a:bodyPr>
          <a:lstStyle/>
          <a:p>
            <a:endParaRPr lang="nl-NL" dirty="0" smtClean="0"/>
          </a:p>
          <a:p>
            <a:pPr marL="609600" indent="-609600"/>
            <a:r>
              <a:rPr lang="en-US" altLang="en-US" sz="2400" b="1" dirty="0" smtClean="0">
                <a:latin typeface="Arial Narrow" pitchFamily="34" charset="0"/>
              </a:rPr>
              <a:t>Has been fulfilled</a:t>
            </a:r>
            <a:r>
              <a:rPr lang="en-US" altLang="en-US" sz="2400" dirty="0" smtClean="0">
                <a:latin typeface="Arial Narrow" pitchFamily="34" charset="0"/>
              </a:rPr>
              <a:t>! </a:t>
            </a:r>
            <a:br>
              <a:rPr lang="en-US" altLang="en-US" sz="2400" dirty="0" smtClean="0">
                <a:latin typeface="Arial Narrow" pitchFamily="34" charset="0"/>
              </a:rPr>
            </a:br>
            <a:r>
              <a:rPr lang="en-US" altLang="en-US" sz="2400" dirty="0" smtClean="0">
                <a:latin typeface="Arial Narrow" pitchFamily="34" charset="0"/>
              </a:rPr>
              <a:t>- Huge amounts are available, </a:t>
            </a:r>
            <a:br>
              <a:rPr lang="en-US" altLang="en-US" sz="2400" dirty="0" smtClean="0">
                <a:latin typeface="Arial Narrow" pitchFamily="34" charset="0"/>
              </a:rPr>
            </a:br>
            <a:r>
              <a:rPr lang="en-US" altLang="en-US" sz="2400" dirty="0" smtClean="0">
                <a:latin typeface="Arial Narrow" pitchFamily="34" charset="0"/>
              </a:rPr>
              <a:t>up-to-date and relatively easy to find. Websites, Facebook pages etcetera.</a:t>
            </a:r>
            <a:br>
              <a:rPr lang="en-US" altLang="en-US" sz="2400" dirty="0" smtClean="0">
                <a:latin typeface="Arial Narrow" pitchFamily="34" charset="0"/>
              </a:rPr>
            </a:br>
            <a:r>
              <a:rPr lang="en-US" altLang="en-US" sz="2400" dirty="0" smtClean="0">
                <a:latin typeface="Arial Narrow" pitchFamily="34" charset="0"/>
              </a:rPr>
              <a:t>- New tools such as voting guides. </a:t>
            </a:r>
            <a:br>
              <a:rPr lang="en-US" altLang="en-US" sz="2400" dirty="0" smtClean="0">
                <a:latin typeface="Arial Narrow" pitchFamily="34" charset="0"/>
              </a:rPr>
            </a:br>
            <a:r>
              <a:rPr lang="en-US" altLang="en-US" sz="2400" dirty="0" smtClean="0">
                <a:latin typeface="Arial Narrow" pitchFamily="34" charset="0"/>
              </a:rPr>
              <a:t>- Politicians directly reached by mail and SNS. </a:t>
            </a:r>
          </a:p>
          <a:p>
            <a:pPr marL="609600" indent="-609600"/>
            <a:r>
              <a:rPr lang="en-US" altLang="en-US" sz="2400" b="1" dirty="0" smtClean="0">
                <a:latin typeface="Arial Narrow" pitchFamily="34" charset="0"/>
              </a:rPr>
              <a:t>But also:</a:t>
            </a:r>
          </a:p>
          <a:p>
            <a:pPr marL="609600" indent="-609600">
              <a:buFontTx/>
              <a:buChar char="-"/>
            </a:pPr>
            <a:r>
              <a:rPr lang="en-US" altLang="en-US" sz="2400" i="1" dirty="0" smtClean="0">
                <a:latin typeface="Arial Narrow" pitchFamily="34" charset="0"/>
              </a:rPr>
              <a:t>Information overload</a:t>
            </a:r>
            <a:r>
              <a:rPr lang="en-US" altLang="en-US" sz="2400" dirty="0" smtClean="0">
                <a:latin typeface="Arial Narrow" pitchFamily="34" charset="0"/>
              </a:rPr>
              <a:t> and lack of </a:t>
            </a:r>
            <a:r>
              <a:rPr lang="en-US" altLang="en-US" sz="2400" i="1" dirty="0" smtClean="0">
                <a:latin typeface="Arial Narrow" pitchFamily="34" charset="0"/>
              </a:rPr>
              <a:t>information skills </a:t>
            </a:r>
            <a:r>
              <a:rPr lang="en-US" altLang="en-US" sz="2400" dirty="0" smtClean="0">
                <a:latin typeface="Arial Narrow" pitchFamily="34" charset="0"/>
              </a:rPr>
              <a:t>for many citizens. The political elite in fact still has better access</a:t>
            </a:r>
          </a:p>
          <a:p>
            <a:pPr marL="342900" indent="-342900">
              <a:buFontTx/>
              <a:buChar char="-"/>
            </a:pPr>
            <a:r>
              <a:rPr lang="en-US" altLang="en-US" sz="2400" dirty="0" smtClean="0">
                <a:latin typeface="Arial Narrow" pitchFamily="34" charset="0"/>
              </a:rPr>
              <a:t>    Does information actually lead to  political action? </a:t>
            </a:r>
          </a:p>
          <a:p>
            <a:pPr marL="342900" indent="-342900">
              <a:buFontTx/>
              <a:buChar char="-"/>
            </a:pPr>
            <a:r>
              <a:rPr lang="en-US" altLang="en-US" sz="2400" dirty="0" smtClean="0">
                <a:latin typeface="Arial Narrow" pitchFamily="34" charset="0"/>
              </a:rPr>
              <a:t>    Decisions are not necessary improved by getting information      	Decisions are ultimately matters of judgement. </a:t>
            </a:r>
          </a:p>
          <a:p>
            <a:pPr marL="609600" indent="-609600"/>
            <a:r>
              <a:rPr lang="en-US" altLang="en-US" sz="2400" dirty="0" smtClean="0">
                <a:latin typeface="Arial Narrow" pitchFamily="34" charset="0"/>
              </a:rPr>
              <a:t>-        Lack of response (by officials): </a:t>
            </a:r>
            <a:r>
              <a:rPr lang="en-GB" altLang="en-US" sz="2400" i="1" dirty="0" err="1" smtClean="0">
                <a:latin typeface="Arial Narrow" pitchFamily="34" charset="0"/>
              </a:rPr>
              <a:t>reachablity</a:t>
            </a:r>
            <a:r>
              <a:rPr lang="en-US" altLang="en-US" sz="2400" dirty="0" smtClean="0">
                <a:latin typeface="Arial Narrow" pitchFamily="34" charset="0"/>
              </a:rPr>
              <a:t> is not equal to (real) </a:t>
            </a:r>
            <a:r>
              <a:rPr lang="en-US" altLang="en-US" sz="2400" i="1" dirty="0" smtClean="0">
                <a:latin typeface="Arial Narrow" pitchFamily="34" charset="0"/>
              </a:rPr>
              <a:t>approachability.  </a:t>
            </a:r>
            <a:r>
              <a:rPr lang="en-US" altLang="en-US" sz="2400" dirty="0" smtClean="0">
                <a:latin typeface="Arial Narrow" pitchFamily="34" charset="0"/>
              </a:rPr>
              <a:t>Reachability often used as a buffer!</a:t>
            </a:r>
          </a:p>
          <a:p>
            <a:endParaRPr lang="en-US" dirty="0"/>
          </a:p>
        </p:txBody>
      </p:sp>
      <p:pic>
        <p:nvPicPr>
          <p:cNvPr id="4"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9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283152" cy="1143000"/>
          </a:xfrm>
        </p:spPr>
        <p:txBody>
          <a:bodyPr>
            <a:normAutofit fontScale="90000"/>
          </a:bodyPr>
          <a:lstStyle/>
          <a:p>
            <a:pPr algn="l"/>
            <a:r>
              <a:rPr lang="nl-NL" dirty="0" err="1" smtClean="0"/>
              <a:t>Promise</a:t>
            </a:r>
            <a:r>
              <a:rPr lang="nl-NL" dirty="0" smtClean="0"/>
              <a:t> 2: </a:t>
            </a:r>
            <a:r>
              <a:rPr lang="nl-NL" dirty="0" err="1" smtClean="0"/>
              <a:t>Debate</a:t>
            </a:r>
            <a:r>
              <a:rPr lang="nl-NL" dirty="0" smtClean="0"/>
              <a:t> </a:t>
            </a:r>
            <a:r>
              <a:rPr lang="nl-NL" dirty="0" err="1" smtClean="0"/>
              <a:t>and</a:t>
            </a:r>
            <a:r>
              <a:rPr lang="nl-NL" dirty="0" smtClean="0"/>
              <a:t> Community Building </a:t>
            </a:r>
            <a:endParaRPr lang="en-GB" dirty="0"/>
          </a:p>
        </p:txBody>
      </p:sp>
      <p:sp>
        <p:nvSpPr>
          <p:cNvPr id="3" name="TextBox 2"/>
          <p:cNvSpPr txBox="1"/>
          <p:nvPr/>
        </p:nvSpPr>
        <p:spPr>
          <a:xfrm>
            <a:off x="1547664" y="1412776"/>
            <a:ext cx="7596336" cy="5669244"/>
          </a:xfrm>
          <a:prstGeom prst="rect">
            <a:avLst/>
          </a:prstGeom>
          <a:noFill/>
        </p:spPr>
        <p:txBody>
          <a:bodyPr wrap="square" rtlCol="0">
            <a:spAutoFit/>
          </a:bodyPr>
          <a:lstStyle/>
          <a:p>
            <a:endParaRPr lang="nl-NL" dirty="0" smtClean="0"/>
          </a:p>
          <a:p>
            <a:pPr marL="609600" indent="-609600">
              <a:lnSpc>
                <a:spcPct val="80000"/>
              </a:lnSpc>
            </a:pPr>
            <a:r>
              <a:rPr lang="en-US" altLang="en-US" sz="2400" b="1" dirty="0" smtClean="0">
                <a:latin typeface="Arial Narrow" pitchFamily="34" charset="0"/>
              </a:rPr>
              <a:t>Partly fulfilled</a:t>
            </a:r>
          </a:p>
          <a:p>
            <a:pPr marL="609600" indent="-609600">
              <a:lnSpc>
                <a:spcPct val="80000"/>
              </a:lnSpc>
            </a:pPr>
            <a:endParaRPr lang="en-US" altLang="en-US" sz="2400" b="1" dirty="0">
              <a:latin typeface="Arial Narrow" pitchFamily="34" charset="0"/>
            </a:endParaRPr>
          </a:p>
          <a:p>
            <a:pPr marL="609600" indent="-609600">
              <a:lnSpc>
                <a:spcPct val="80000"/>
              </a:lnSpc>
            </a:pPr>
            <a:r>
              <a:rPr lang="en-US" altLang="en-US" sz="2400" dirty="0" smtClean="0">
                <a:latin typeface="Arial Narrow" pitchFamily="34" charset="0"/>
              </a:rPr>
              <a:t>There are millions of debates, chats, social media talks. Much more than in outlets before the digital era</a:t>
            </a:r>
          </a:p>
          <a:p>
            <a:pPr marL="609600" indent="-609600">
              <a:lnSpc>
                <a:spcPct val="80000"/>
              </a:lnSpc>
            </a:pPr>
            <a:r>
              <a:rPr lang="en-US" altLang="en-US" sz="2400" dirty="0" smtClean="0">
                <a:latin typeface="Arial Narrow" pitchFamily="34" charset="0"/>
              </a:rPr>
              <a:t>They must have some effect on citizens’ knowledge </a:t>
            </a:r>
            <a:br>
              <a:rPr lang="en-US" altLang="en-US" sz="2400" dirty="0" smtClean="0">
                <a:latin typeface="Arial Narrow" pitchFamily="34" charset="0"/>
              </a:rPr>
            </a:br>
            <a:r>
              <a:rPr lang="en-US" altLang="en-US" sz="2400" dirty="0" smtClean="0">
                <a:latin typeface="Arial Narrow" pitchFamily="34" charset="0"/>
              </a:rPr>
              <a:t>and on public opinion for sure!</a:t>
            </a:r>
          </a:p>
          <a:p>
            <a:pPr marL="609600" indent="-609600">
              <a:lnSpc>
                <a:spcPct val="80000"/>
              </a:lnSpc>
            </a:pPr>
            <a:endParaRPr lang="en-US" altLang="en-US" sz="2400" dirty="0" smtClean="0">
              <a:latin typeface="Arial Narrow" pitchFamily="34" charset="0"/>
            </a:endParaRPr>
          </a:p>
          <a:p>
            <a:pPr marL="609600" indent="-609600">
              <a:lnSpc>
                <a:spcPct val="80000"/>
              </a:lnSpc>
            </a:pPr>
            <a:r>
              <a:rPr lang="en-US" altLang="en-US" sz="2400" dirty="0" smtClean="0">
                <a:latin typeface="Arial Narrow" pitchFamily="34" charset="0"/>
              </a:rPr>
              <a:t>But:</a:t>
            </a:r>
          </a:p>
          <a:p>
            <a:pPr marL="609600" indent="-609600">
              <a:lnSpc>
                <a:spcPct val="80000"/>
              </a:lnSpc>
            </a:pPr>
            <a:r>
              <a:rPr lang="en-US" altLang="en-US" sz="2400" i="1" dirty="0" smtClean="0">
                <a:latin typeface="Arial Narrow" pitchFamily="34" charset="0"/>
              </a:rPr>
              <a:t>Unequal participation</a:t>
            </a:r>
            <a:r>
              <a:rPr lang="en-US" altLang="en-US" sz="2400" dirty="0" smtClean="0">
                <a:latin typeface="Arial Narrow" pitchFamily="34" charset="0"/>
              </a:rPr>
              <a:t> (more by well-educated and politically informed; less by the uninformed and often by women who favor electronic discussion less than males</a:t>
            </a:r>
          </a:p>
          <a:p>
            <a:pPr marL="609600" indent="-609600">
              <a:lnSpc>
                <a:spcPct val="80000"/>
              </a:lnSpc>
            </a:pPr>
            <a:r>
              <a:rPr lang="en-US" altLang="en-US" sz="2400" i="1" dirty="0" smtClean="0">
                <a:latin typeface="Arial Narrow" pitchFamily="34" charset="0"/>
              </a:rPr>
              <a:t>Group dynamics</a:t>
            </a:r>
            <a:r>
              <a:rPr lang="en-US" altLang="en-US" sz="2400" dirty="0" smtClean="0">
                <a:latin typeface="Arial Narrow" pitchFamily="34" charset="0"/>
              </a:rPr>
              <a:t>: e.g. those right have no more influence than those wrong</a:t>
            </a:r>
          </a:p>
          <a:p>
            <a:pPr marL="609600" indent="-609600">
              <a:lnSpc>
                <a:spcPct val="80000"/>
              </a:lnSpc>
            </a:pPr>
            <a:r>
              <a:rPr lang="en-US" altLang="en-US" sz="2400" i="1" dirty="0" smtClean="0">
                <a:latin typeface="Arial Narrow" pitchFamily="34" charset="0"/>
              </a:rPr>
              <a:t>Few results</a:t>
            </a:r>
            <a:r>
              <a:rPr lang="en-US" altLang="en-US" sz="2400" dirty="0" smtClean="0">
                <a:latin typeface="Arial Narrow" pitchFamily="34" charset="0"/>
              </a:rPr>
              <a:t> (conclusions and consensus are achieved less in online than offline groups)</a:t>
            </a:r>
          </a:p>
          <a:p>
            <a:pPr marL="609600" indent="-609600">
              <a:lnSpc>
                <a:spcPct val="80000"/>
              </a:lnSpc>
            </a:pPr>
            <a:endParaRPr lang="nl-NL" altLang="en-US" sz="2400" i="1" dirty="0" smtClean="0">
              <a:latin typeface="Arial Narrow" pitchFamily="34" charset="0"/>
            </a:endParaRPr>
          </a:p>
          <a:p>
            <a:pPr marL="609600" indent="-609600">
              <a:lnSpc>
                <a:spcPct val="80000"/>
              </a:lnSpc>
            </a:pPr>
            <a:r>
              <a:rPr lang="en-US" altLang="en-US" sz="2400" b="1" i="1" dirty="0" smtClean="0">
                <a:latin typeface="Arial Narrow" pitchFamily="34" charset="0"/>
              </a:rPr>
              <a:t>No or minor influence</a:t>
            </a:r>
            <a:r>
              <a:rPr lang="en-US" altLang="en-US" sz="2400" b="1" dirty="0" smtClean="0">
                <a:latin typeface="Arial Narrow" pitchFamily="34" charset="0"/>
              </a:rPr>
              <a:t> on official politics!!</a:t>
            </a:r>
          </a:p>
          <a:p>
            <a:pPr marL="609600" indent="-609600"/>
            <a:endParaRPr lang="en-US" dirty="0"/>
          </a:p>
        </p:txBody>
      </p:sp>
      <p:pic>
        <p:nvPicPr>
          <p:cNvPr id="4"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294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16632"/>
            <a:ext cx="7283152" cy="1143000"/>
          </a:xfrm>
        </p:spPr>
        <p:txBody>
          <a:bodyPr>
            <a:noAutofit/>
          </a:bodyPr>
          <a:lstStyle/>
          <a:p>
            <a:pPr algn="l"/>
            <a:r>
              <a:rPr lang="nl-NL" sz="4000" dirty="0" err="1" smtClean="0">
                <a:latin typeface="Arial" panose="020B0604020202020204" pitchFamily="34" charset="0"/>
                <a:cs typeface="Arial" panose="020B0604020202020204" pitchFamily="34" charset="0"/>
              </a:rPr>
              <a:t>Promise</a:t>
            </a:r>
            <a:r>
              <a:rPr lang="nl-NL" sz="4000" dirty="0" smtClean="0">
                <a:latin typeface="Arial" panose="020B0604020202020204" pitchFamily="34" charset="0"/>
                <a:cs typeface="Arial" panose="020B0604020202020204" pitchFamily="34" charset="0"/>
              </a:rPr>
              <a:t> 3: </a:t>
            </a:r>
            <a:r>
              <a:rPr lang="nl-NL" sz="4000" dirty="0" err="1" smtClean="0">
                <a:latin typeface="Arial" panose="020B0604020202020204" pitchFamily="34" charset="0"/>
                <a:cs typeface="Arial" panose="020B0604020202020204" pitchFamily="34" charset="0"/>
              </a:rPr>
              <a:t>Participation</a:t>
            </a:r>
            <a:r>
              <a:rPr lang="nl-NL" sz="4000" dirty="0" smtClean="0">
                <a:latin typeface="Arial" panose="020B0604020202020204" pitchFamily="34" charset="0"/>
                <a:cs typeface="Arial" panose="020B0604020202020204" pitchFamily="34" charset="0"/>
              </a:rPr>
              <a:t> in Digital Media  </a:t>
            </a:r>
            <a:endParaRPr lang="en-GB" sz="4000" dirty="0">
              <a:latin typeface="Arial" panose="020B0604020202020204" pitchFamily="34" charset="0"/>
              <a:cs typeface="Arial" panose="020B0604020202020204" pitchFamily="34" charset="0"/>
            </a:endParaRPr>
          </a:p>
        </p:txBody>
      </p:sp>
      <p:sp>
        <p:nvSpPr>
          <p:cNvPr id="3" name="TextBox 2"/>
          <p:cNvSpPr txBox="1"/>
          <p:nvPr/>
        </p:nvSpPr>
        <p:spPr>
          <a:xfrm>
            <a:off x="1547664" y="1124744"/>
            <a:ext cx="7596336" cy="6038576"/>
          </a:xfrm>
          <a:prstGeom prst="rect">
            <a:avLst/>
          </a:prstGeom>
          <a:noFill/>
        </p:spPr>
        <p:txBody>
          <a:bodyPr wrap="square" rtlCol="0">
            <a:spAutoFit/>
          </a:bodyPr>
          <a:lstStyle/>
          <a:p>
            <a:endParaRPr lang="nl-NL" dirty="0" smtClean="0"/>
          </a:p>
          <a:p>
            <a:pPr marL="609600" indent="-609600">
              <a:lnSpc>
                <a:spcPct val="80000"/>
              </a:lnSpc>
            </a:pPr>
            <a:r>
              <a:rPr lang="en-US" altLang="en-US" sz="2400" b="1" dirty="0" smtClean="0">
                <a:latin typeface="Arial Narrow" pitchFamily="34" charset="0"/>
              </a:rPr>
              <a:t>Partly fulfilled</a:t>
            </a:r>
          </a:p>
          <a:p>
            <a:pPr marL="609600" indent="-609600">
              <a:lnSpc>
                <a:spcPct val="80000"/>
              </a:lnSpc>
            </a:pPr>
            <a:endParaRPr lang="en-US" altLang="en-US" sz="2400" b="1" dirty="0">
              <a:latin typeface="Arial Narrow" pitchFamily="34" charset="0"/>
            </a:endParaRPr>
          </a:p>
          <a:p>
            <a:pPr marL="609600" indent="-609600"/>
            <a:r>
              <a:rPr lang="en-US" altLang="en-US" sz="2400" dirty="0" smtClean="0">
                <a:latin typeface="Arial Narrow" pitchFamily="34" charset="0"/>
              </a:rPr>
              <a:t>Enormous growth of weblogs, personal websites, online papers partly filled by readers</a:t>
            </a:r>
            <a:r>
              <a:rPr lang="en-US" altLang="en-US" sz="2400" dirty="0">
                <a:latin typeface="Arial Narrow" pitchFamily="34" charset="0"/>
              </a:rPr>
              <a:t>.</a:t>
            </a:r>
            <a:r>
              <a:rPr lang="en-US" altLang="en-US" sz="2400" dirty="0" smtClean="0">
                <a:latin typeface="Arial Narrow" pitchFamily="34" charset="0"/>
              </a:rPr>
              <a:t>  Some times important scoops and reports of citizens about  abuses, corruption of politicians etcetera </a:t>
            </a:r>
          </a:p>
          <a:p>
            <a:pPr marL="609600" indent="-609600"/>
            <a:r>
              <a:rPr lang="en-US" altLang="en-US" sz="2400" dirty="0" smtClean="0">
                <a:latin typeface="Arial Narrow" pitchFamily="34" charset="0"/>
              </a:rPr>
              <a:t>Rise of the social media as a new political channel for everybody</a:t>
            </a:r>
          </a:p>
          <a:p>
            <a:pPr marL="609600" indent="-609600"/>
            <a:endParaRPr lang="en-US" altLang="en-US" sz="2400" dirty="0" smtClean="0">
              <a:latin typeface="Arial Narrow" pitchFamily="34" charset="0"/>
            </a:endParaRPr>
          </a:p>
          <a:p>
            <a:pPr marL="609600" indent="-609600"/>
            <a:endParaRPr lang="en-US" altLang="en-US" sz="2400" dirty="0" smtClean="0">
              <a:latin typeface="Arial Narrow" pitchFamily="34" charset="0"/>
            </a:endParaRPr>
          </a:p>
          <a:p>
            <a:pPr marL="609600" indent="-609600"/>
            <a:endParaRPr lang="en-US" altLang="en-US" sz="2400" dirty="0">
              <a:latin typeface="Arial Narrow" pitchFamily="34" charset="0"/>
            </a:endParaRPr>
          </a:p>
          <a:p>
            <a:pPr marL="609600" indent="-609600"/>
            <a:endParaRPr lang="en-US" altLang="en-US" sz="2400" dirty="0" smtClean="0">
              <a:latin typeface="Arial Narrow" pitchFamily="34" charset="0"/>
            </a:endParaRPr>
          </a:p>
          <a:p>
            <a:pPr marL="609600" indent="-609600"/>
            <a:r>
              <a:rPr lang="en-US" altLang="en-US" sz="2400" dirty="0" smtClean="0">
                <a:latin typeface="Arial Narrow" pitchFamily="34" charset="0"/>
              </a:rPr>
              <a:t>But also:</a:t>
            </a:r>
          </a:p>
          <a:p>
            <a:pPr marL="609600" indent="-609600"/>
            <a:r>
              <a:rPr lang="en-US" altLang="en-US" sz="2400" dirty="0" smtClean="0">
                <a:latin typeface="Arial Narrow" pitchFamily="34" charset="0"/>
              </a:rPr>
              <a:t>- Media companies keep in control (affecting input of users)</a:t>
            </a:r>
          </a:p>
          <a:p>
            <a:pPr marL="609600" indent="-609600"/>
            <a:r>
              <a:rPr lang="en-US" altLang="en-US" sz="2400" dirty="0" smtClean="0">
                <a:latin typeface="Arial Narrow" pitchFamily="34" charset="0"/>
              </a:rPr>
              <a:t>- Questions about professionalism of input (fact versus opinion)</a:t>
            </a:r>
          </a:p>
          <a:p>
            <a:r>
              <a:rPr lang="en-US" altLang="en-US" sz="2400" dirty="0" smtClean="0">
                <a:latin typeface="Arial Narrow" pitchFamily="34" charset="0"/>
              </a:rPr>
              <a:t>- More elite participation than average citizen participation</a:t>
            </a:r>
          </a:p>
          <a:p>
            <a:pPr marL="609600" indent="-609600"/>
            <a:endParaRPr lang="en-US" dirty="0"/>
          </a:p>
        </p:txBody>
      </p:sp>
      <p:pic>
        <p:nvPicPr>
          <p:cNvPr id="4"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5"/>
          <p:cNvPicPr/>
          <p:nvPr/>
        </p:nvPicPr>
        <p:blipFill>
          <a:blip r:embed="rId3"/>
          <a:stretch>
            <a:fillRect/>
          </a:stretch>
        </p:blipFill>
        <p:spPr>
          <a:xfrm>
            <a:off x="2644661" y="3884414"/>
            <a:ext cx="5136521" cy="1820511"/>
          </a:xfrm>
          <a:prstGeom prst="rect">
            <a:avLst/>
          </a:prstGeom>
        </p:spPr>
      </p:pic>
      <p:sp>
        <p:nvSpPr>
          <p:cNvPr id="7" name="Tekstvak 6"/>
          <p:cNvSpPr txBox="1"/>
          <p:nvPr/>
        </p:nvSpPr>
        <p:spPr>
          <a:xfrm>
            <a:off x="3207974" y="3990143"/>
            <a:ext cx="888855" cy="307777"/>
          </a:xfrm>
          <a:prstGeom prst="rect">
            <a:avLst/>
          </a:prstGeom>
          <a:solidFill>
            <a:schemeClr val="bg2"/>
          </a:solidFill>
        </p:spPr>
        <p:txBody>
          <a:bodyPr wrap="square" rtlCol="0">
            <a:spAutoFit/>
          </a:bodyPr>
          <a:lstStyle/>
          <a:p>
            <a:r>
              <a:rPr lang="nl-NL" sz="1400" dirty="0" smtClean="0"/>
              <a:t>SENDERS </a:t>
            </a:r>
            <a:endParaRPr lang="nl-NL" sz="1400" dirty="0"/>
          </a:p>
        </p:txBody>
      </p:sp>
      <p:sp>
        <p:nvSpPr>
          <p:cNvPr id="8" name="Tekstvak 7"/>
          <p:cNvSpPr txBox="1"/>
          <p:nvPr/>
        </p:nvSpPr>
        <p:spPr>
          <a:xfrm>
            <a:off x="3059832" y="5322722"/>
            <a:ext cx="1185140" cy="307777"/>
          </a:xfrm>
          <a:prstGeom prst="rect">
            <a:avLst/>
          </a:prstGeom>
          <a:solidFill>
            <a:schemeClr val="bg2"/>
          </a:solidFill>
        </p:spPr>
        <p:txBody>
          <a:bodyPr wrap="square" rtlCol="0">
            <a:spAutoFit/>
          </a:bodyPr>
          <a:lstStyle/>
          <a:p>
            <a:r>
              <a:rPr lang="nl-NL" sz="1400" dirty="0" smtClean="0"/>
              <a:t>RECIEVERS </a:t>
            </a:r>
            <a:endParaRPr lang="nl-NL" sz="1400" dirty="0"/>
          </a:p>
        </p:txBody>
      </p:sp>
      <p:sp>
        <p:nvSpPr>
          <p:cNvPr id="9" name="Tekstvak 8"/>
          <p:cNvSpPr txBox="1"/>
          <p:nvPr/>
        </p:nvSpPr>
        <p:spPr>
          <a:xfrm>
            <a:off x="4475235" y="4230181"/>
            <a:ext cx="1101004" cy="307777"/>
          </a:xfrm>
          <a:prstGeom prst="rect">
            <a:avLst/>
          </a:prstGeom>
          <a:solidFill>
            <a:schemeClr val="bg2"/>
          </a:solidFill>
        </p:spPr>
        <p:txBody>
          <a:bodyPr wrap="square" rtlCol="0">
            <a:spAutoFit/>
          </a:bodyPr>
          <a:lstStyle/>
          <a:p>
            <a:r>
              <a:rPr lang="nl-NL" sz="1400" dirty="0" smtClean="0"/>
              <a:t>SUPPLIERS</a:t>
            </a:r>
            <a:endParaRPr lang="nl-NL" sz="1400" dirty="0"/>
          </a:p>
        </p:txBody>
      </p:sp>
      <p:sp>
        <p:nvSpPr>
          <p:cNvPr id="10" name="Tekstvak 9"/>
          <p:cNvSpPr txBox="1"/>
          <p:nvPr/>
        </p:nvSpPr>
        <p:spPr>
          <a:xfrm>
            <a:off x="4475235" y="5253272"/>
            <a:ext cx="1194639" cy="307777"/>
          </a:xfrm>
          <a:prstGeom prst="rect">
            <a:avLst/>
          </a:prstGeom>
          <a:solidFill>
            <a:schemeClr val="bg2"/>
          </a:solidFill>
        </p:spPr>
        <p:txBody>
          <a:bodyPr wrap="square" rtlCol="0">
            <a:spAutoFit/>
          </a:bodyPr>
          <a:lstStyle/>
          <a:p>
            <a:r>
              <a:rPr lang="nl-NL" sz="1400" dirty="0" smtClean="0"/>
              <a:t>USERS</a:t>
            </a:r>
            <a:endParaRPr lang="nl-NL" sz="1400" dirty="0"/>
          </a:p>
        </p:txBody>
      </p:sp>
      <p:sp>
        <p:nvSpPr>
          <p:cNvPr id="11" name="Tekstvak 10"/>
          <p:cNvSpPr txBox="1"/>
          <p:nvPr/>
        </p:nvSpPr>
        <p:spPr>
          <a:xfrm>
            <a:off x="6012160" y="5205336"/>
            <a:ext cx="1303654" cy="307777"/>
          </a:xfrm>
          <a:prstGeom prst="rect">
            <a:avLst/>
          </a:prstGeom>
          <a:solidFill>
            <a:schemeClr val="bg2"/>
          </a:solidFill>
        </p:spPr>
        <p:txBody>
          <a:bodyPr wrap="square" rtlCol="0">
            <a:spAutoFit/>
          </a:bodyPr>
          <a:lstStyle/>
          <a:p>
            <a:r>
              <a:rPr lang="nl-NL" sz="1400" dirty="0" smtClean="0"/>
              <a:t>NETWORKERS</a:t>
            </a:r>
            <a:endParaRPr lang="nl-NL" sz="1400" dirty="0"/>
          </a:p>
        </p:txBody>
      </p:sp>
      <p:sp>
        <p:nvSpPr>
          <p:cNvPr id="12" name="Tekstvak 11"/>
          <p:cNvSpPr txBox="1"/>
          <p:nvPr/>
        </p:nvSpPr>
        <p:spPr>
          <a:xfrm>
            <a:off x="6012160" y="4325092"/>
            <a:ext cx="1101004" cy="307777"/>
          </a:xfrm>
          <a:prstGeom prst="rect">
            <a:avLst/>
          </a:prstGeom>
          <a:solidFill>
            <a:schemeClr val="bg2"/>
          </a:solidFill>
        </p:spPr>
        <p:txBody>
          <a:bodyPr wrap="square" rtlCol="0">
            <a:spAutoFit/>
          </a:bodyPr>
          <a:lstStyle/>
          <a:p>
            <a:r>
              <a:rPr lang="nl-NL" sz="1400" dirty="0" smtClean="0"/>
              <a:t>PROVIDERS</a:t>
            </a:r>
            <a:endParaRPr lang="nl-NL" sz="1400" dirty="0"/>
          </a:p>
        </p:txBody>
      </p:sp>
    </p:spTree>
    <p:extLst>
      <p:ext uri="{BB962C8B-B14F-4D97-AF65-F5344CB8AC3E}">
        <p14:creationId xmlns:p14="http://schemas.microsoft.com/office/powerpoint/2010/main" val="417084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Media Participation: </a:t>
            </a:r>
            <a:br>
              <a:rPr lang="en-US" dirty="0" smtClean="0"/>
            </a:br>
            <a:r>
              <a:rPr lang="en-US" dirty="0" smtClean="0"/>
              <a:t>Advantages</a:t>
            </a:r>
            <a:endParaRPr lang="en-US" dirty="0"/>
          </a:p>
        </p:txBody>
      </p:sp>
      <p:sp>
        <p:nvSpPr>
          <p:cNvPr id="3" name="TextBox 2"/>
          <p:cNvSpPr txBox="1"/>
          <p:nvPr/>
        </p:nvSpPr>
        <p:spPr>
          <a:xfrm>
            <a:off x="1187624" y="1988840"/>
            <a:ext cx="7776864" cy="4893647"/>
          </a:xfrm>
          <a:prstGeom prst="rect">
            <a:avLst/>
          </a:prstGeom>
          <a:noFill/>
        </p:spPr>
        <p:txBody>
          <a:bodyPr wrap="square" rtlCol="0">
            <a:spAutoFit/>
          </a:bodyPr>
          <a:lstStyle/>
          <a:p>
            <a:pPr marL="457200" indent="-457200">
              <a:buAutoNum type="arabicPeriod"/>
            </a:pPr>
            <a:r>
              <a:rPr lang="en-US" sz="2400" dirty="0" smtClean="0"/>
              <a:t>A </a:t>
            </a:r>
            <a:r>
              <a:rPr lang="en-US" sz="2400" b="1" dirty="0" smtClean="0"/>
              <a:t>new channel </a:t>
            </a:r>
            <a:r>
              <a:rPr lang="en-US" sz="2400" dirty="0" smtClean="0"/>
              <a:t>for finding political news, to discuss and to organize or mobilize. Access and voices heard for people being silent before: people with low education and political interest</a:t>
            </a:r>
          </a:p>
          <a:p>
            <a:pPr marL="457200" indent="-457200">
              <a:buAutoNum type="arabicPeriod"/>
            </a:pPr>
            <a:r>
              <a:rPr lang="en-US" sz="2400" dirty="0" smtClean="0"/>
              <a:t>A </a:t>
            </a:r>
            <a:r>
              <a:rPr lang="en-US" sz="2400" b="1" dirty="0" smtClean="0"/>
              <a:t>direct channel </a:t>
            </a:r>
            <a:r>
              <a:rPr lang="en-US" sz="2400" dirty="0" smtClean="0"/>
              <a:t>between citizens, representatives and politicians. Bypassing the traditional media as gatekeepers</a:t>
            </a:r>
          </a:p>
          <a:p>
            <a:pPr marL="457200" indent="-457200">
              <a:buAutoNum type="arabicPeriod"/>
            </a:pPr>
            <a:r>
              <a:rPr lang="en-US" sz="2400" b="1" dirty="0" smtClean="0"/>
              <a:t>Mobilization power</a:t>
            </a:r>
            <a:r>
              <a:rPr lang="en-US" sz="2400" dirty="0" smtClean="0"/>
              <a:t>: for demonstrations, meetings and even revolts (Arab Spring)</a:t>
            </a:r>
          </a:p>
          <a:p>
            <a:pPr marL="457200" indent="-457200">
              <a:buAutoNum type="arabicPeriod"/>
            </a:pPr>
            <a:r>
              <a:rPr lang="en-US" sz="2400" b="1" dirty="0" smtClean="0"/>
              <a:t>Campaign tool </a:t>
            </a:r>
            <a:r>
              <a:rPr lang="en-US" sz="2400" dirty="0" smtClean="0"/>
              <a:t>in elections: political advertising, finding volunteers, small donations</a:t>
            </a:r>
          </a:p>
          <a:p>
            <a:pPr marL="457200" indent="-457200">
              <a:buAutoNum type="arabicPeriod"/>
            </a:pPr>
            <a:endParaRPr lang="en-US" sz="2400" dirty="0" smtClean="0"/>
          </a:p>
          <a:p>
            <a:pPr marL="457200" indent="-457200">
              <a:buAutoNum type="arabicPeriod"/>
            </a:pPr>
            <a:endParaRPr lang="en-US" sz="2400" dirty="0"/>
          </a:p>
        </p:txBody>
      </p:sp>
      <p:pic>
        <p:nvPicPr>
          <p:cNvPr id="4"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394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648"/>
            <a:ext cx="8229600" cy="1143000"/>
          </a:xfrm>
        </p:spPr>
        <p:txBody>
          <a:bodyPr>
            <a:normAutofit fontScale="90000"/>
          </a:bodyPr>
          <a:lstStyle/>
          <a:p>
            <a:r>
              <a:rPr lang="en-US" dirty="0" smtClean="0"/>
              <a:t>Social Media Participation: </a:t>
            </a:r>
            <a:br>
              <a:rPr lang="en-US" dirty="0" smtClean="0"/>
            </a:br>
            <a:r>
              <a:rPr lang="en-US" dirty="0" smtClean="0"/>
              <a:t>Disadvantages</a:t>
            </a:r>
            <a:endParaRPr lang="en-US" dirty="0"/>
          </a:p>
        </p:txBody>
      </p:sp>
      <p:sp>
        <p:nvSpPr>
          <p:cNvPr id="3" name="TextBox 2"/>
          <p:cNvSpPr txBox="1"/>
          <p:nvPr/>
        </p:nvSpPr>
        <p:spPr>
          <a:xfrm>
            <a:off x="1259632" y="1268760"/>
            <a:ext cx="7776864" cy="6370975"/>
          </a:xfrm>
          <a:prstGeom prst="rect">
            <a:avLst/>
          </a:prstGeom>
          <a:noFill/>
        </p:spPr>
        <p:txBody>
          <a:bodyPr wrap="square" rtlCol="0">
            <a:spAutoFit/>
          </a:bodyPr>
          <a:lstStyle/>
          <a:p>
            <a:pPr marL="457200" indent="-457200">
              <a:buAutoNum type="arabicPeriod"/>
            </a:pPr>
            <a:r>
              <a:rPr lang="en-US" sz="2400" b="1" dirty="0" smtClean="0"/>
              <a:t>Unreliable</a:t>
            </a:r>
            <a:r>
              <a:rPr lang="en-US" sz="2400" dirty="0" smtClean="0"/>
              <a:t>: ‘fake news’ and other disinformation. Platforms (e.g. Facebook) refrain to become editors,</a:t>
            </a:r>
            <a:br>
              <a:rPr lang="en-US" sz="2400" dirty="0" smtClean="0"/>
            </a:br>
            <a:r>
              <a:rPr lang="en-US" sz="2400" dirty="0" smtClean="0"/>
              <a:t>say they are only carriers.  </a:t>
            </a:r>
            <a:br>
              <a:rPr lang="en-US" sz="2400" dirty="0" smtClean="0"/>
            </a:br>
            <a:r>
              <a:rPr lang="en-US" sz="2400" dirty="0" smtClean="0"/>
              <a:t>Fact, opinion and fiction (lies, ‘fake’) are blurring.</a:t>
            </a:r>
          </a:p>
          <a:p>
            <a:pPr marL="457200" indent="-457200">
              <a:buAutoNum type="arabicPeriod"/>
            </a:pPr>
            <a:r>
              <a:rPr lang="en-US" sz="2400" b="1" dirty="0" smtClean="0"/>
              <a:t>Manipulation </a:t>
            </a:r>
            <a:r>
              <a:rPr lang="en-US" sz="2400" dirty="0" smtClean="0"/>
              <a:t>of messages and followers. Twitter bots: 1/3th of tweets of Trump in the campaign was written by a robot, </a:t>
            </a:r>
            <a:r>
              <a:rPr lang="en-US" sz="2400" dirty="0" err="1" smtClean="0"/>
              <a:t>en</a:t>
            </a:r>
            <a:r>
              <a:rPr lang="en-US" sz="2400" dirty="0" smtClean="0"/>
              <a:t> 1/5</a:t>
            </a:r>
            <a:r>
              <a:rPr lang="en-US" sz="2400" baseline="30000" dirty="0" smtClean="0"/>
              <a:t>th</a:t>
            </a:r>
            <a:r>
              <a:rPr lang="en-US" sz="2400" dirty="0" smtClean="0"/>
              <a:t> of Clinton. Followers are simply bought. </a:t>
            </a:r>
          </a:p>
          <a:p>
            <a:pPr marL="457200" indent="-457200">
              <a:buAutoNum type="arabicPeriod"/>
            </a:pPr>
            <a:r>
              <a:rPr lang="en-US" sz="2400" b="1" dirty="0" smtClean="0"/>
              <a:t>Personal and emotional style of communication</a:t>
            </a:r>
            <a:r>
              <a:rPr lang="en-US" sz="2400" dirty="0" smtClean="0"/>
              <a:t>. Plus: brings politics better to the people; minus: politics as serious and rational affair is weakened.  Emotions such as scolding and jeering occur.</a:t>
            </a:r>
          </a:p>
          <a:p>
            <a:pPr marL="457200" indent="-457200">
              <a:buAutoNum type="arabicPeriod"/>
            </a:pPr>
            <a:r>
              <a:rPr lang="en-US" sz="2400" dirty="0" smtClean="0"/>
              <a:t>Discourse leads </a:t>
            </a:r>
            <a:r>
              <a:rPr lang="en-US" sz="2400" b="1" dirty="0" smtClean="0"/>
              <a:t>more to polarization </a:t>
            </a:r>
            <a:r>
              <a:rPr lang="en-US" sz="2400" dirty="0" smtClean="0"/>
              <a:t>than to agreement</a:t>
            </a:r>
          </a:p>
          <a:p>
            <a:pPr marL="457200" indent="-457200">
              <a:buAutoNum type="arabicPeriod"/>
            </a:pPr>
            <a:r>
              <a:rPr lang="en-US" sz="2400" dirty="0" smtClean="0"/>
              <a:t>People are stuck in a </a:t>
            </a:r>
            <a:r>
              <a:rPr lang="en-US" sz="2400" b="1" dirty="0" smtClean="0"/>
              <a:t>‘filter bubble’: </a:t>
            </a:r>
            <a:r>
              <a:rPr lang="en-US" sz="2400" dirty="0" smtClean="0"/>
              <a:t>only messages in your timeline that agree with you (</a:t>
            </a:r>
            <a:r>
              <a:rPr lang="en-US" sz="2400" i="1" dirty="0" smtClean="0"/>
              <a:t>habitual</a:t>
            </a:r>
            <a:r>
              <a:rPr lang="en-US" sz="2400" dirty="0" smtClean="0"/>
              <a:t> exposure thesis against the </a:t>
            </a:r>
            <a:r>
              <a:rPr lang="en-US" sz="2400" i="1" dirty="0" smtClean="0"/>
              <a:t>accidental</a:t>
            </a:r>
            <a:r>
              <a:rPr lang="en-US" sz="2400" dirty="0" smtClean="0"/>
              <a:t> exposure </a:t>
            </a:r>
            <a:r>
              <a:rPr lang="en-US" sz="2400" dirty="0" err="1" smtClean="0"/>
              <a:t>thesis:surprises</a:t>
            </a:r>
            <a:r>
              <a:rPr lang="en-US" sz="2400" dirty="0" smtClean="0"/>
              <a:t>)</a:t>
            </a:r>
          </a:p>
          <a:p>
            <a:pPr marL="457200" indent="-457200">
              <a:buAutoNum type="arabicPeriod"/>
            </a:pPr>
            <a:endParaRPr lang="en-US" sz="2400" dirty="0" smtClean="0"/>
          </a:p>
          <a:p>
            <a:pPr marL="457200" indent="-457200">
              <a:buAutoNum type="arabicPeriod"/>
            </a:pPr>
            <a:endParaRPr lang="en-US" sz="2400" dirty="0"/>
          </a:p>
        </p:txBody>
      </p:sp>
      <p:pic>
        <p:nvPicPr>
          <p:cNvPr id="4" name="Picture 4" descr="UT_Strookwi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36"/>
            <a:ext cx="125963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331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4689</TotalTime>
  <Words>890</Words>
  <Application>Microsoft Office PowerPoint</Application>
  <PresentationFormat>On-screen Show (4:3)</PresentationFormat>
  <Paragraphs>138</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Narrow</vt:lpstr>
      <vt:lpstr>Calibri</vt:lpstr>
      <vt:lpstr>Wingdings</vt:lpstr>
      <vt:lpstr>Office Theme</vt:lpstr>
      <vt:lpstr>Democracy in a Network Society</vt:lpstr>
      <vt:lpstr>Program</vt:lpstr>
      <vt:lpstr>1. Digital Democracy: Definition</vt:lpstr>
      <vt:lpstr>2. Four Basic Promises (80-90s)</vt:lpstr>
      <vt:lpstr>Promise 1: Information Retrieval and Exchange</vt:lpstr>
      <vt:lpstr>Promise 2: Debate and Community Building </vt:lpstr>
      <vt:lpstr>Promise 3: Participation in Digital Media  </vt:lpstr>
      <vt:lpstr>Social Media Participation:  Advantages</vt:lpstr>
      <vt:lpstr>Social Media Participation:  Disadvantages</vt:lpstr>
      <vt:lpstr>Promise 4:Enhancement of citizen political decision making</vt:lpstr>
      <vt:lpstr>Conclusion So Far (What about the Future?)</vt:lpstr>
      <vt:lpstr>Transformation Pitfall 1:  Idea of a Total Revolution</vt:lpstr>
      <vt:lpstr>Transformation Pitfall 2:  Assumption of Social Continuity</vt:lpstr>
      <vt:lpstr>Transformation Pitfall 3:  A Technical Fix for Complex Problems</vt:lpstr>
      <vt:lpstr>Transformation Pitfall 4:  Instrumentalism</vt:lpstr>
      <vt:lpstr>General Conclusions</vt:lpstr>
    </vt:vector>
  </TitlesOfParts>
  <Company>University of Twente - ICTS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ICTS</dc:creator>
  <cp:lastModifiedBy>Dijk, J.A.G.M. van (BMS)</cp:lastModifiedBy>
  <cp:revision>83</cp:revision>
  <dcterms:created xsi:type="dcterms:W3CDTF">2015-04-27T19:49:11Z</dcterms:created>
  <dcterms:modified xsi:type="dcterms:W3CDTF">2017-07-13T12:19:35Z</dcterms:modified>
</cp:coreProperties>
</file>