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0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1" r:id="rId4"/>
    <p:sldMasterId id="2147483684" r:id="rId5"/>
    <p:sldMasterId id="2147483699" r:id="rId6"/>
    <p:sldMasterId id="2147483705" r:id="rId7"/>
    <p:sldMasterId id="2147483708" r:id="rId8"/>
    <p:sldMasterId id="2147483723" r:id="rId9"/>
    <p:sldMasterId id="2147483729" r:id="rId10"/>
    <p:sldMasterId id="2147483732" r:id="rId11"/>
    <p:sldMasterId id="2147483748" r:id="rId12"/>
    <p:sldMasterId id="2147483754" r:id="rId13"/>
  </p:sldMasterIdLst>
  <p:notesMasterIdLst>
    <p:notesMasterId r:id="rId42"/>
  </p:notesMasterIdLst>
  <p:sldIdLst>
    <p:sldId id="362" r:id="rId14"/>
    <p:sldId id="393" r:id="rId15"/>
    <p:sldId id="394" r:id="rId16"/>
    <p:sldId id="395" r:id="rId17"/>
    <p:sldId id="397" r:id="rId18"/>
    <p:sldId id="398" r:id="rId19"/>
    <p:sldId id="380" r:id="rId20"/>
    <p:sldId id="373" r:id="rId21"/>
    <p:sldId id="401" r:id="rId22"/>
    <p:sldId id="402" r:id="rId23"/>
    <p:sldId id="403" r:id="rId24"/>
    <p:sldId id="404" r:id="rId25"/>
    <p:sldId id="405" r:id="rId26"/>
    <p:sldId id="408" r:id="rId27"/>
    <p:sldId id="409" r:id="rId28"/>
    <p:sldId id="410" r:id="rId29"/>
    <p:sldId id="412" r:id="rId30"/>
    <p:sldId id="411" r:id="rId31"/>
    <p:sldId id="418" r:id="rId32"/>
    <p:sldId id="413" r:id="rId33"/>
    <p:sldId id="264" r:id="rId34"/>
    <p:sldId id="383" r:id="rId35"/>
    <p:sldId id="414" r:id="rId36"/>
    <p:sldId id="387" r:id="rId37"/>
    <p:sldId id="415" r:id="rId38"/>
    <p:sldId id="389" r:id="rId39"/>
    <p:sldId id="416" r:id="rId40"/>
    <p:sldId id="41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B6E7"/>
    <a:srgbClr val="EF008C"/>
    <a:srgbClr val="EF8221"/>
    <a:srgbClr val="11647C"/>
    <a:srgbClr val="033647"/>
    <a:srgbClr val="E71C21"/>
    <a:srgbClr val="21B24A"/>
    <a:srgbClr val="FFFFFF"/>
    <a:srgbClr val="E97811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3620" autoAdjust="0"/>
  </p:normalViewPr>
  <p:slideViewPr>
    <p:cSldViewPr snapToGrid="0">
      <p:cViewPr varScale="1">
        <p:scale>
          <a:sx n="120" d="100"/>
          <a:sy n="120" d="100"/>
        </p:scale>
        <p:origin x="15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D4D82-234B-4B77-AB9D-A857C978969A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62B4F-8FD8-4AB0-82F1-AE03E31553F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672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76355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510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667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995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976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756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108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155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58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949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46A055C-3CCC-4486-B8A1-467E713CA9BC}" type="slidenum">
              <a:rPr lang="nl-NL" smtClean="0"/>
              <a:pPr eaLnBrk="1" hangingPunct="1"/>
              <a:t>23</a:t>
            </a:fld>
            <a:endParaRPr lang="nl-NL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30987" cy="3730625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97223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952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385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3735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8975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181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262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188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194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8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172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62B4F-8FD8-4AB0-82F1-AE03E31553F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49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E2569-1FC4-4688-9AFF-5CE316FEB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7B25BE-2468-41E7-8987-A35801FCF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6904E-EC2B-4924-8C2E-3C410C119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EB6D4-ED5C-4AB9-AF5F-468FA67898B2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BC5084-3EC7-4CE1-A25B-FEB9C0F3C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7BD92-2F55-446E-81C9-5C74938F6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E24-E8F9-497E-8B25-1DD1CF8E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479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88A50-4221-4934-9BEF-D79D581F2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68100F-C8D3-450C-BC35-A14FF060F1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49239-04AB-452C-AF6C-0BB098D0F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EB6D4-ED5C-4AB9-AF5F-468FA67898B2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94322-0A41-4C21-BAF2-F450616B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3FBA2-14F4-43E1-9141-18B1DAE4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E24-E8F9-497E-8B25-1DD1CF8E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597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1C3C0-A488-450A-A20C-C067559FC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32313B-98CE-45E8-8EFF-0EC5C134C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BB157C-75EF-4B8C-BF3A-5EA96DE1C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EB6D4-ED5C-4AB9-AF5F-468FA67898B2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C1E1F-B96A-4328-8B12-D5C844EC6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29E81-CD74-4645-9B5A-E385C27D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E24-E8F9-497E-8B25-1DD1CF8E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128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8" y="2385479"/>
            <a:ext cx="7190655" cy="2596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6" y="2386857"/>
            <a:ext cx="7190655" cy="259634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751570" y="4766481"/>
            <a:ext cx="206122" cy="20614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9" name="Oval 8"/>
          <p:cNvSpPr/>
          <p:nvPr/>
        </p:nvSpPr>
        <p:spPr>
          <a:xfrm>
            <a:off x="7676557" y="4851779"/>
            <a:ext cx="107579" cy="107590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Oval 9"/>
          <p:cNvSpPr/>
          <p:nvPr/>
        </p:nvSpPr>
        <p:spPr>
          <a:xfrm>
            <a:off x="7954757" y="3782731"/>
            <a:ext cx="195573" cy="19559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l 10"/>
          <p:cNvSpPr/>
          <p:nvPr/>
        </p:nvSpPr>
        <p:spPr>
          <a:xfrm>
            <a:off x="9089270" y="362007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2" name="Oval 11"/>
          <p:cNvSpPr/>
          <p:nvPr/>
        </p:nvSpPr>
        <p:spPr>
          <a:xfrm>
            <a:off x="10172609" y="3735056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3" name="Oval 12"/>
          <p:cNvSpPr/>
          <p:nvPr/>
        </p:nvSpPr>
        <p:spPr>
          <a:xfrm>
            <a:off x="9461289" y="4084779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4" name="Oval 13"/>
          <p:cNvSpPr/>
          <p:nvPr/>
        </p:nvSpPr>
        <p:spPr>
          <a:xfrm>
            <a:off x="9558520" y="470972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5" name="Oval 14"/>
          <p:cNvSpPr/>
          <p:nvPr/>
        </p:nvSpPr>
        <p:spPr>
          <a:xfrm>
            <a:off x="10584633" y="3914117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6" name="Oval 15"/>
          <p:cNvSpPr/>
          <p:nvPr/>
        </p:nvSpPr>
        <p:spPr>
          <a:xfrm>
            <a:off x="11356362" y="2515673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</p:spTree>
    <p:extLst>
      <p:ext uri="{BB962C8B-B14F-4D97-AF65-F5344CB8AC3E}">
        <p14:creationId xmlns:p14="http://schemas.microsoft.com/office/powerpoint/2010/main" val="171295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8" y="2385479"/>
            <a:ext cx="7190655" cy="2596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6" y="2386857"/>
            <a:ext cx="7190655" cy="259634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751570" y="4766481"/>
            <a:ext cx="206122" cy="20614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9" name="Oval 8"/>
          <p:cNvSpPr/>
          <p:nvPr/>
        </p:nvSpPr>
        <p:spPr>
          <a:xfrm>
            <a:off x="7676557" y="4851779"/>
            <a:ext cx="107579" cy="107590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Oval 9"/>
          <p:cNvSpPr/>
          <p:nvPr/>
        </p:nvSpPr>
        <p:spPr>
          <a:xfrm>
            <a:off x="7954757" y="3782731"/>
            <a:ext cx="195573" cy="19559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l 10"/>
          <p:cNvSpPr/>
          <p:nvPr/>
        </p:nvSpPr>
        <p:spPr>
          <a:xfrm>
            <a:off x="9089270" y="362007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2" name="Oval 11"/>
          <p:cNvSpPr/>
          <p:nvPr/>
        </p:nvSpPr>
        <p:spPr>
          <a:xfrm>
            <a:off x="10172609" y="3735056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3" name="Oval 12"/>
          <p:cNvSpPr/>
          <p:nvPr/>
        </p:nvSpPr>
        <p:spPr>
          <a:xfrm>
            <a:off x="9461289" y="4084779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4" name="Oval 13"/>
          <p:cNvSpPr/>
          <p:nvPr/>
        </p:nvSpPr>
        <p:spPr>
          <a:xfrm>
            <a:off x="9558520" y="470972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5" name="Oval 14"/>
          <p:cNvSpPr/>
          <p:nvPr/>
        </p:nvSpPr>
        <p:spPr>
          <a:xfrm>
            <a:off x="10584633" y="3914117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6" name="Oval 15"/>
          <p:cNvSpPr/>
          <p:nvPr/>
        </p:nvSpPr>
        <p:spPr>
          <a:xfrm>
            <a:off x="11356362" y="2515673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310922" y="3034069"/>
            <a:ext cx="244211" cy="1700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54612" y="1834696"/>
            <a:ext cx="741759" cy="2809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49339" y="1651622"/>
            <a:ext cx="263345" cy="184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83567" y="2435273"/>
            <a:ext cx="131673" cy="1492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22560" y="2692605"/>
            <a:ext cx="482800" cy="2106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192160" y="3790198"/>
            <a:ext cx="232621" cy="250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8711771" y="1325760"/>
            <a:ext cx="625748" cy="4601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4774885" y="1747549"/>
            <a:ext cx="1022658" cy="1268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5806746" y="4114548"/>
            <a:ext cx="258956" cy="2765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389028" y="3128491"/>
            <a:ext cx="2238436" cy="164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1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310922" y="3034069"/>
            <a:ext cx="244211" cy="1700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54612" y="1834696"/>
            <a:ext cx="741759" cy="2809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49339" y="1651622"/>
            <a:ext cx="263345" cy="184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83567" y="2435273"/>
            <a:ext cx="131673" cy="1492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22560" y="2692605"/>
            <a:ext cx="482800" cy="2106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192160" y="3790198"/>
            <a:ext cx="232621" cy="250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8711771" y="1325760"/>
            <a:ext cx="625748" cy="4601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4774885" y="1747549"/>
            <a:ext cx="1022658" cy="1268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5806746" y="4114548"/>
            <a:ext cx="258956" cy="2765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389028" y="3128491"/>
            <a:ext cx="2238436" cy="1646069"/>
          </a:xfrm>
          <a:prstGeom prst="rect">
            <a:avLst/>
          </a:prstGeom>
        </p:spPr>
      </p:pic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3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2869" y="234233"/>
            <a:ext cx="6443537" cy="47005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8477" y="231530"/>
            <a:ext cx="6443537" cy="47005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3020" y="234303"/>
            <a:ext cx="6443537" cy="47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6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2869" y="234233"/>
            <a:ext cx="6443537" cy="47005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8477" y="231530"/>
            <a:ext cx="6443537" cy="47005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3020" y="234303"/>
            <a:ext cx="6443537" cy="4700508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10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0805" flipH="1">
            <a:off x="7022237" y="2099845"/>
            <a:ext cx="3787163" cy="3817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3040" flipH="1" flipV="1">
            <a:off x="9902425" y="-1072958"/>
            <a:ext cx="2295412" cy="51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4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0805" flipH="1">
            <a:off x="7022237" y="2099845"/>
            <a:ext cx="3787163" cy="3817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3040" flipH="1" flipV="1">
            <a:off x="9902425" y="-1072958"/>
            <a:ext cx="2295412" cy="5137606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4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4DB3D-74E5-46BB-A5D9-1C39A257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8C10A-7844-4469-986C-4A0EECD3D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24956-13AD-4478-A75C-1908AFAB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EB6D4-ED5C-4AB9-AF5F-468FA67898B2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427C1-01DE-41D4-BE2C-222F595BC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BD44E-552F-4B5D-8123-5EFA6139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E24-E8F9-497E-8B25-1DD1CF8E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180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70515" y="1577692"/>
            <a:ext cx="3751940" cy="3931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39351" y="1630527"/>
            <a:ext cx="3751940" cy="3931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287">
            <a:off x="10499528" y="4312079"/>
            <a:ext cx="2178631" cy="95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2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70515" y="1577692"/>
            <a:ext cx="3751940" cy="3931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39351" y="1630527"/>
            <a:ext cx="3751940" cy="3931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287">
            <a:off x="10499528" y="4312079"/>
            <a:ext cx="2178631" cy="950119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42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3764" y="11512"/>
            <a:ext cx="5090908" cy="6857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9547" y="-8334"/>
            <a:ext cx="5090908" cy="68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0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3764" y="11512"/>
            <a:ext cx="5090908" cy="6857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9547" y="-8334"/>
            <a:ext cx="5090908" cy="6857330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74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03695">
            <a:off x="8582243" y="3529185"/>
            <a:ext cx="1315367" cy="1303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7259">
            <a:off x="10124430" y="3030471"/>
            <a:ext cx="1070865" cy="1061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2066">
            <a:off x="6534388" y="1219821"/>
            <a:ext cx="2462975" cy="24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5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60730" y="1868091"/>
            <a:ext cx="5444887" cy="1200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81842" y="2035951"/>
            <a:ext cx="5323775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UNIVERSITY 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90866" y="2413242"/>
            <a:ext cx="658665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OF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372654" y="2409297"/>
            <a:ext cx="4632963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cap="all" baseline="0">
                <a:solidFill>
                  <a:srgbClr val="0079BD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SUBTITEL</a:t>
            </a:r>
          </a:p>
        </p:txBody>
      </p:sp>
    </p:spTree>
    <p:extLst>
      <p:ext uri="{BB962C8B-B14F-4D97-AF65-F5344CB8AC3E}">
        <p14:creationId xmlns:p14="http://schemas.microsoft.com/office/powerpoint/2010/main" val="188486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ewone 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60730" y="1868091"/>
            <a:ext cx="5444887" cy="1200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60730" y="1868091"/>
            <a:ext cx="6296600" cy="1200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81841" y="2035951"/>
            <a:ext cx="6019246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gewone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006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3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psomming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5000626"/>
            <a:ext cx="4271545" cy="16418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564606"/>
            <a:ext cx="4141410" cy="1077892"/>
          </a:xfrm>
          <a:prstGeom prst="rect">
            <a:avLst/>
          </a:prstGeom>
        </p:spPr>
        <p:txBody>
          <a:bodyPr>
            <a:noAutofit/>
          </a:bodyPr>
          <a:lstStyle>
            <a:lvl1pPr marL="257141" marR="0" indent="-257141" algn="l" defTabSz="914256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90865" y="5152477"/>
            <a:ext cx="4141410" cy="393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Font typeface="Arial" panose="020B0604020202020204" pitchFamily="34" charset="0"/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01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groot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1591968"/>
            <a:ext cx="4271545" cy="505053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90865" y="2647865"/>
            <a:ext cx="4017153" cy="37971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Font typeface="Arial" panose="020B0604020202020204" pitchFamily="34" charset="0"/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79352" y="1619005"/>
            <a:ext cx="4028666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88377" y="2019946"/>
            <a:ext cx="4019641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</p:spTree>
    <p:extLst>
      <p:ext uri="{BB962C8B-B14F-4D97-AF65-F5344CB8AC3E}">
        <p14:creationId xmlns:p14="http://schemas.microsoft.com/office/powerpoint/2010/main" val="80279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E7E34-7E3D-4BBE-ACB9-564684C7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0AEB35-1A16-4B65-8303-466123E3A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8F67E-237B-42AD-A291-1A8979F35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EB6D4-ED5C-4AB9-AF5F-468FA67898B2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A347-D5F9-42C4-B78D-E1129C9D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CC613-789B-4C0A-AF7D-A74CB4616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E24-E8F9-497E-8B25-1DD1CF8E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9847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tra sli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" y="-1"/>
            <a:ext cx="12191403" cy="6858335"/>
          </a:xfrm>
          <a:prstGeom prst="rect">
            <a:avLst/>
          </a:prstGeom>
        </p:spPr>
      </p:pic>
      <p:sp>
        <p:nvSpPr>
          <p:cNvPr id="2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580011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 1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466226" y="6201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 2</a:t>
            </a: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4579559" y="630353"/>
            <a:ext cx="2041574" cy="2042758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7986209" y="1894413"/>
            <a:ext cx="1533865" cy="1534754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096298" y="3521018"/>
            <a:ext cx="1394423" cy="1395231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</p:spTree>
    <p:extLst>
      <p:ext uri="{BB962C8B-B14F-4D97-AF65-F5344CB8AC3E}">
        <p14:creationId xmlns:p14="http://schemas.microsoft.com/office/powerpoint/2010/main" val="395650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uiExpand="1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tra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07" y="791270"/>
            <a:ext cx="8805955" cy="5893036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76809" y="1347023"/>
            <a:ext cx="4747173" cy="716483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731955" y="1170507"/>
            <a:ext cx="1047651" cy="104825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348761" y="2629228"/>
            <a:ext cx="4747173" cy="716483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1503907" y="2452712"/>
            <a:ext cx="1047651" cy="104825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120714" y="3911432"/>
            <a:ext cx="4747173" cy="716483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2275860" y="3734916"/>
            <a:ext cx="1047651" cy="104825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92666" y="5193637"/>
            <a:ext cx="4747173" cy="716483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9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3047812" y="5017121"/>
            <a:ext cx="1047651" cy="104825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</p:spTree>
    <p:extLst>
      <p:ext uri="{BB962C8B-B14F-4D97-AF65-F5344CB8AC3E}">
        <p14:creationId xmlns:p14="http://schemas.microsoft.com/office/powerpoint/2010/main" val="358974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uiExpand="1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8" y="2385479"/>
            <a:ext cx="7190655" cy="2596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6" y="2386857"/>
            <a:ext cx="7190655" cy="259634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751570" y="4766481"/>
            <a:ext cx="206122" cy="20614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9" name="Oval 8"/>
          <p:cNvSpPr/>
          <p:nvPr/>
        </p:nvSpPr>
        <p:spPr>
          <a:xfrm>
            <a:off x="7676557" y="4851779"/>
            <a:ext cx="107579" cy="107590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Oval 9"/>
          <p:cNvSpPr/>
          <p:nvPr/>
        </p:nvSpPr>
        <p:spPr>
          <a:xfrm>
            <a:off x="7954757" y="3782731"/>
            <a:ext cx="195573" cy="19559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l 10"/>
          <p:cNvSpPr/>
          <p:nvPr/>
        </p:nvSpPr>
        <p:spPr>
          <a:xfrm>
            <a:off x="9089270" y="362007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2" name="Oval 11"/>
          <p:cNvSpPr/>
          <p:nvPr/>
        </p:nvSpPr>
        <p:spPr>
          <a:xfrm>
            <a:off x="10172609" y="3735056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3" name="Oval 12"/>
          <p:cNvSpPr/>
          <p:nvPr/>
        </p:nvSpPr>
        <p:spPr>
          <a:xfrm>
            <a:off x="9461289" y="4084779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4" name="Oval 13"/>
          <p:cNvSpPr/>
          <p:nvPr/>
        </p:nvSpPr>
        <p:spPr>
          <a:xfrm>
            <a:off x="9558520" y="470972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5" name="Oval 14"/>
          <p:cNvSpPr/>
          <p:nvPr/>
        </p:nvSpPr>
        <p:spPr>
          <a:xfrm>
            <a:off x="10584633" y="3914117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6" name="Oval 15"/>
          <p:cNvSpPr/>
          <p:nvPr/>
        </p:nvSpPr>
        <p:spPr>
          <a:xfrm>
            <a:off x="11356362" y="2515673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</p:spTree>
    <p:extLst>
      <p:ext uri="{BB962C8B-B14F-4D97-AF65-F5344CB8AC3E}">
        <p14:creationId xmlns:p14="http://schemas.microsoft.com/office/powerpoint/2010/main" val="344869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8" y="2385479"/>
            <a:ext cx="7190655" cy="2596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6" y="2386857"/>
            <a:ext cx="7190655" cy="259634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751570" y="4766481"/>
            <a:ext cx="206122" cy="20614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9" name="Oval 8"/>
          <p:cNvSpPr/>
          <p:nvPr/>
        </p:nvSpPr>
        <p:spPr>
          <a:xfrm>
            <a:off x="7676557" y="4851779"/>
            <a:ext cx="107579" cy="107590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Oval 9"/>
          <p:cNvSpPr/>
          <p:nvPr/>
        </p:nvSpPr>
        <p:spPr>
          <a:xfrm>
            <a:off x="7954757" y="3782731"/>
            <a:ext cx="195573" cy="19559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l 10"/>
          <p:cNvSpPr/>
          <p:nvPr/>
        </p:nvSpPr>
        <p:spPr>
          <a:xfrm>
            <a:off x="9089270" y="362007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2" name="Oval 11"/>
          <p:cNvSpPr/>
          <p:nvPr/>
        </p:nvSpPr>
        <p:spPr>
          <a:xfrm>
            <a:off x="10172609" y="3735056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3" name="Oval 12"/>
          <p:cNvSpPr/>
          <p:nvPr/>
        </p:nvSpPr>
        <p:spPr>
          <a:xfrm>
            <a:off x="9461289" y="4084779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4" name="Oval 13"/>
          <p:cNvSpPr/>
          <p:nvPr/>
        </p:nvSpPr>
        <p:spPr>
          <a:xfrm>
            <a:off x="9558520" y="470972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5" name="Oval 14"/>
          <p:cNvSpPr/>
          <p:nvPr/>
        </p:nvSpPr>
        <p:spPr>
          <a:xfrm>
            <a:off x="10584633" y="3914117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6" name="Oval 15"/>
          <p:cNvSpPr/>
          <p:nvPr/>
        </p:nvSpPr>
        <p:spPr>
          <a:xfrm>
            <a:off x="11356362" y="2515673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25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310922" y="3034069"/>
            <a:ext cx="244211" cy="1700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54612" y="1834696"/>
            <a:ext cx="741759" cy="2809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49339" y="1651622"/>
            <a:ext cx="263345" cy="184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83567" y="2435273"/>
            <a:ext cx="131673" cy="1492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22560" y="2692605"/>
            <a:ext cx="482800" cy="2106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192160" y="3790198"/>
            <a:ext cx="232621" cy="250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8711771" y="1325760"/>
            <a:ext cx="625748" cy="4601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4774885" y="1747549"/>
            <a:ext cx="1022658" cy="1268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5806746" y="4114548"/>
            <a:ext cx="258956" cy="2765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389028" y="3128491"/>
            <a:ext cx="2238436" cy="164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5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310922" y="3034069"/>
            <a:ext cx="244211" cy="1700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54612" y="1834696"/>
            <a:ext cx="741759" cy="2809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49339" y="1651622"/>
            <a:ext cx="263345" cy="184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83567" y="2435273"/>
            <a:ext cx="131673" cy="1492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22560" y="2692605"/>
            <a:ext cx="482800" cy="2106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192160" y="3790198"/>
            <a:ext cx="232621" cy="250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8711771" y="1325760"/>
            <a:ext cx="625748" cy="4601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4774885" y="1747549"/>
            <a:ext cx="1022658" cy="1268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5806746" y="4114548"/>
            <a:ext cx="258956" cy="2765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389028" y="3128491"/>
            <a:ext cx="2238436" cy="1646069"/>
          </a:xfrm>
          <a:prstGeom prst="rect">
            <a:avLst/>
          </a:prstGeom>
        </p:spPr>
      </p:pic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2869" y="234233"/>
            <a:ext cx="6443537" cy="47005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8477" y="231530"/>
            <a:ext cx="6443537" cy="47005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3020" y="234303"/>
            <a:ext cx="6443537" cy="47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2869" y="234233"/>
            <a:ext cx="6443537" cy="47005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8477" y="231530"/>
            <a:ext cx="6443537" cy="47005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3020" y="234303"/>
            <a:ext cx="6443537" cy="4700508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6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0805" flipH="1">
            <a:off x="7022237" y="2099845"/>
            <a:ext cx="3787163" cy="3817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3040" flipH="1" flipV="1">
            <a:off x="9902425" y="-1072958"/>
            <a:ext cx="2295412" cy="51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2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0805" flipH="1">
            <a:off x="7022237" y="2099845"/>
            <a:ext cx="3787163" cy="3817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3040" flipH="1" flipV="1">
            <a:off x="9902425" y="-1072958"/>
            <a:ext cx="2295412" cy="5137606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8A34-2DFC-4C53-963B-FA1A11B50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BB8DF-CDB8-454D-A7FB-F07CEB285D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FE347F-CAB3-4C58-A559-D537140A3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B98B1-0845-426F-8054-1A5DDF718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EB6D4-ED5C-4AB9-AF5F-468FA67898B2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B54BB2-26A1-46CA-9873-9CBD89ED4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1000D-BC1F-4B36-B841-EB43AC5CB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E24-E8F9-497E-8B25-1DD1CF8E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736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70515" y="1577692"/>
            <a:ext cx="3751940" cy="3931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39351" y="1630527"/>
            <a:ext cx="3751940" cy="3931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287">
            <a:off x="10499528" y="4312079"/>
            <a:ext cx="2178631" cy="95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6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70515" y="1577692"/>
            <a:ext cx="3751940" cy="3931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39351" y="1630527"/>
            <a:ext cx="3751940" cy="3931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287">
            <a:off x="10499528" y="4312079"/>
            <a:ext cx="2178631" cy="950119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4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3764" y="11512"/>
            <a:ext cx="5090908" cy="6857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9547" y="-8334"/>
            <a:ext cx="5090908" cy="68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5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3764" y="11512"/>
            <a:ext cx="5090908" cy="6857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9547" y="-8334"/>
            <a:ext cx="5090908" cy="6857330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93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03695">
            <a:off x="8582243" y="3529185"/>
            <a:ext cx="1315367" cy="1303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7259">
            <a:off x="10124430" y="3030471"/>
            <a:ext cx="1070865" cy="1061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2066">
            <a:off x="6534388" y="1219821"/>
            <a:ext cx="2462975" cy="24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4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EB6D4-ED5C-4AB9-AF5F-468FA67898B2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E24-E8F9-497E-8B25-1DD1CF8E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772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4DB3D-74E5-46BB-A5D9-1C39A257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8C10A-7844-4469-986C-4A0EECD3D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24956-13AD-4478-A75C-1908AFAB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EB6D4-ED5C-4AB9-AF5F-468FA67898B2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427C1-01DE-41D4-BE2C-222F595BC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BD44E-552F-4B5D-8123-5EFA6139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E24-E8F9-497E-8B25-1DD1CF8E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074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60730" y="1868091"/>
            <a:ext cx="5444887" cy="1200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81842" y="2035951"/>
            <a:ext cx="5323775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UNIVERSITY 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90866" y="2413242"/>
            <a:ext cx="658665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OF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372654" y="2409297"/>
            <a:ext cx="4632963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cap="all" baseline="0">
                <a:solidFill>
                  <a:srgbClr val="0079BD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SUBTITEL</a:t>
            </a:r>
          </a:p>
        </p:txBody>
      </p:sp>
    </p:spTree>
    <p:extLst>
      <p:ext uri="{BB962C8B-B14F-4D97-AF65-F5344CB8AC3E}">
        <p14:creationId xmlns:p14="http://schemas.microsoft.com/office/powerpoint/2010/main" val="12373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ewone 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60730" y="1868091"/>
            <a:ext cx="5444887" cy="1200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60730" y="1868091"/>
            <a:ext cx="6296600" cy="1200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81841" y="2035951"/>
            <a:ext cx="6019246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gewone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0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03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89D7-B7FA-4F51-AC7B-F8A54782C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FAC8F-D1D7-4C82-960B-22ED2540F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42CE00-0922-491E-B0AC-DB3055A86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7EC36A-BC05-451F-B1A5-8C75D3167D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F2015-DB98-4F40-83B5-F95D94943D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5F94E5-B7B2-42A9-A0A1-87DAB2D14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EB6D4-ED5C-4AB9-AF5F-468FA67898B2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4DAEE-5497-40A0-A682-DEE0AE6DD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C5FAD4-08C9-43C4-AEAA-7D12306A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E24-E8F9-497E-8B25-1DD1CF8E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3846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psomming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5000626"/>
            <a:ext cx="4271545" cy="16418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564606"/>
            <a:ext cx="4141410" cy="1077892"/>
          </a:xfrm>
          <a:prstGeom prst="rect">
            <a:avLst/>
          </a:prstGeom>
        </p:spPr>
        <p:txBody>
          <a:bodyPr>
            <a:noAutofit/>
          </a:bodyPr>
          <a:lstStyle>
            <a:lvl1pPr marL="257141" marR="0" indent="-257141" algn="l" defTabSz="914256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90865" y="5152477"/>
            <a:ext cx="4141410" cy="393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Font typeface="Arial" panose="020B0604020202020204" pitchFamily="34" charset="0"/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11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groot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1591968"/>
            <a:ext cx="4271545" cy="505053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90865" y="2647865"/>
            <a:ext cx="4017153" cy="37971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Font typeface="Arial" panose="020B0604020202020204" pitchFamily="34" charset="0"/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79352" y="1619005"/>
            <a:ext cx="4028666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88377" y="2019946"/>
            <a:ext cx="4019641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</p:spTree>
    <p:extLst>
      <p:ext uri="{BB962C8B-B14F-4D97-AF65-F5344CB8AC3E}">
        <p14:creationId xmlns:p14="http://schemas.microsoft.com/office/powerpoint/2010/main" val="210698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tra sli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" y="-1"/>
            <a:ext cx="12191403" cy="6858335"/>
          </a:xfrm>
          <a:prstGeom prst="rect">
            <a:avLst/>
          </a:prstGeom>
        </p:spPr>
      </p:pic>
      <p:sp>
        <p:nvSpPr>
          <p:cNvPr id="2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580011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 1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466226" y="6201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 2</a:t>
            </a: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4579559" y="630353"/>
            <a:ext cx="2041574" cy="2042758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7986209" y="1894413"/>
            <a:ext cx="1533865" cy="1534754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096298" y="3521018"/>
            <a:ext cx="1394423" cy="1395231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</p:spTree>
    <p:extLst>
      <p:ext uri="{BB962C8B-B14F-4D97-AF65-F5344CB8AC3E}">
        <p14:creationId xmlns:p14="http://schemas.microsoft.com/office/powerpoint/2010/main" val="73711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uiExpand="1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tra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07" y="791270"/>
            <a:ext cx="8805955" cy="5893036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76809" y="1347023"/>
            <a:ext cx="4747173" cy="716483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731955" y="1170507"/>
            <a:ext cx="1047651" cy="104825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348761" y="2629228"/>
            <a:ext cx="4747173" cy="716483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1503907" y="2452712"/>
            <a:ext cx="1047651" cy="104825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120714" y="3911432"/>
            <a:ext cx="4747173" cy="716483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2275860" y="3734916"/>
            <a:ext cx="1047651" cy="104825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92666" y="5193637"/>
            <a:ext cx="4747173" cy="716483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9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3047812" y="5017121"/>
            <a:ext cx="1047651" cy="104825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</p:spTree>
    <p:extLst>
      <p:ext uri="{BB962C8B-B14F-4D97-AF65-F5344CB8AC3E}">
        <p14:creationId xmlns:p14="http://schemas.microsoft.com/office/powerpoint/2010/main" val="10379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uiExpand="1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8" y="2385479"/>
            <a:ext cx="7190655" cy="2596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6" y="2386857"/>
            <a:ext cx="7190655" cy="259634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751570" y="4766481"/>
            <a:ext cx="206122" cy="20614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9" name="Oval 8"/>
          <p:cNvSpPr/>
          <p:nvPr/>
        </p:nvSpPr>
        <p:spPr>
          <a:xfrm>
            <a:off x="7676557" y="4851779"/>
            <a:ext cx="107579" cy="107590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Oval 9"/>
          <p:cNvSpPr/>
          <p:nvPr/>
        </p:nvSpPr>
        <p:spPr>
          <a:xfrm>
            <a:off x="7954757" y="3782731"/>
            <a:ext cx="195573" cy="19559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l 10"/>
          <p:cNvSpPr/>
          <p:nvPr/>
        </p:nvSpPr>
        <p:spPr>
          <a:xfrm>
            <a:off x="9089270" y="362007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2" name="Oval 11"/>
          <p:cNvSpPr/>
          <p:nvPr/>
        </p:nvSpPr>
        <p:spPr>
          <a:xfrm>
            <a:off x="10172609" y="3735056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3" name="Oval 12"/>
          <p:cNvSpPr/>
          <p:nvPr/>
        </p:nvSpPr>
        <p:spPr>
          <a:xfrm>
            <a:off x="9461289" y="4084779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4" name="Oval 13"/>
          <p:cNvSpPr/>
          <p:nvPr/>
        </p:nvSpPr>
        <p:spPr>
          <a:xfrm>
            <a:off x="9558520" y="470972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5" name="Oval 14"/>
          <p:cNvSpPr/>
          <p:nvPr/>
        </p:nvSpPr>
        <p:spPr>
          <a:xfrm>
            <a:off x="10584633" y="3914117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6" name="Oval 15"/>
          <p:cNvSpPr/>
          <p:nvPr/>
        </p:nvSpPr>
        <p:spPr>
          <a:xfrm>
            <a:off x="11356362" y="2515673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</p:spTree>
    <p:extLst>
      <p:ext uri="{BB962C8B-B14F-4D97-AF65-F5344CB8AC3E}">
        <p14:creationId xmlns:p14="http://schemas.microsoft.com/office/powerpoint/2010/main" val="424384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8" y="2385479"/>
            <a:ext cx="7190655" cy="2596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6" y="2386857"/>
            <a:ext cx="7190655" cy="259634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751570" y="4766481"/>
            <a:ext cx="206122" cy="20614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9" name="Oval 8"/>
          <p:cNvSpPr/>
          <p:nvPr/>
        </p:nvSpPr>
        <p:spPr>
          <a:xfrm>
            <a:off x="7676557" y="4851779"/>
            <a:ext cx="107579" cy="107590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Oval 9"/>
          <p:cNvSpPr/>
          <p:nvPr/>
        </p:nvSpPr>
        <p:spPr>
          <a:xfrm>
            <a:off x="7954757" y="3782731"/>
            <a:ext cx="195573" cy="19559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l 10"/>
          <p:cNvSpPr/>
          <p:nvPr/>
        </p:nvSpPr>
        <p:spPr>
          <a:xfrm>
            <a:off x="9089270" y="362007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2" name="Oval 11"/>
          <p:cNvSpPr/>
          <p:nvPr/>
        </p:nvSpPr>
        <p:spPr>
          <a:xfrm>
            <a:off x="10172609" y="3735056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3" name="Oval 12"/>
          <p:cNvSpPr/>
          <p:nvPr/>
        </p:nvSpPr>
        <p:spPr>
          <a:xfrm>
            <a:off x="9461289" y="4084779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4" name="Oval 13"/>
          <p:cNvSpPr/>
          <p:nvPr/>
        </p:nvSpPr>
        <p:spPr>
          <a:xfrm>
            <a:off x="9558520" y="470972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5" name="Oval 14"/>
          <p:cNvSpPr/>
          <p:nvPr/>
        </p:nvSpPr>
        <p:spPr>
          <a:xfrm>
            <a:off x="10584633" y="3914117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6" name="Oval 15"/>
          <p:cNvSpPr/>
          <p:nvPr/>
        </p:nvSpPr>
        <p:spPr>
          <a:xfrm>
            <a:off x="11356362" y="2515673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7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310922" y="3034069"/>
            <a:ext cx="244211" cy="1700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54612" y="1834696"/>
            <a:ext cx="741759" cy="2809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49339" y="1651622"/>
            <a:ext cx="263345" cy="184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83567" y="2435273"/>
            <a:ext cx="131673" cy="1492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22560" y="2692605"/>
            <a:ext cx="482800" cy="2106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192160" y="3790198"/>
            <a:ext cx="232621" cy="250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8711771" y="1325760"/>
            <a:ext cx="625748" cy="4601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4774885" y="1747549"/>
            <a:ext cx="1022658" cy="1268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5806746" y="4114548"/>
            <a:ext cx="258956" cy="2765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389028" y="3128491"/>
            <a:ext cx="2238436" cy="164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0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310922" y="3034069"/>
            <a:ext cx="244211" cy="1700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54612" y="1834696"/>
            <a:ext cx="741759" cy="2809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49339" y="1651622"/>
            <a:ext cx="263345" cy="184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83567" y="2435273"/>
            <a:ext cx="131673" cy="1492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22560" y="2692605"/>
            <a:ext cx="482800" cy="2106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192160" y="3790198"/>
            <a:ext cx="232621" cy="250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8711771" y="1325760"/>
            <a:ext cx="625748" cy="4601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4774885" y="1747549"/>
            <a:ext cx="1022658" cy="1268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5806746" y="4114548"/>
            <a:ext cx="258956" cy="2765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389028" y="3128491"/>
            <a:ext cx="2238436" cy="1646069"/>
          </a:xfrm>
          <a:prstGeom prst="rect">
            <a:avLst/>
          </a:prstGeom>
        </p:spPr>
      </p:pic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98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2869" y="234233"/>
            <a:ext cx="6443537" cy="47005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8477" y="231530"/>
            <a:ext cx="6443537" cy="47005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3020" y="234303"/>
            <a:ext cx="6443537" cy="47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2869" y="234233"/>
            <a:ext cx="6443537" cy="47005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8477" y="231530"/>
            <a:ext cx="6443537" cy="47005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3020" y="234303"/>
            <a:ext cx="6443537" cy="4700508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6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9C351-B0CF-40FB-99D4-9E0C5951A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EE0879-D9EF-441B-89F8-A08DC9CB7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EB6D4-ED5C-4AB9-AF5F-468FA67898B2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5DD82-8718-4E06-BD7B-E34D9F329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35798-4574-4C59-AD41-16864224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E24-E8F9-497E-8B25-1DD1CF8E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8451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0805" flipH="1">
            <a:off x="7022237" y="2099845"/>
            <a:ext cx="3787163" cy="3817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3040" flipH="1" flipV="1">
            <a:off x="9902425" y="-1072958"/>
            <a:ext cx="2295412" cy="51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1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0805" flipH="1">
            <a:off x="7022237" y="2099845"/>
            <a:ext cx="3787163" cy="3817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3040" flipH="1" flipV="1">
            <a:off x="9902425" y="-1072958"/>
            <a:ext cx="2295412" cy="5137606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6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70515" y="1577692"/>
            <a:ext cx="3751940" cy="3931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39351" y="1630527"/>
            <a:ext cx="3751940" cy="3931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287">
            <a:off x="10499528" y="4312079"/>
            <a:ext cx="2178631" cy="95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5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70515" y="1577692"/>
            <a:ext cx="3751940" cy="3931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39351" y="1630527"/>
            <a:ext cx="3751940" cy="3931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287">
            <a:off x="10499528" y="4312079"/>
            <a:ext cx="2178631" cy="950119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17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3764" y="11512"/>
            <a:ext cx="5090908" cy="6857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9547" y="-8334"/>
            <a:ext cx="5090908" cy="68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4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3764" y="11512"/>
            <a:ext cx="5090908" cy="6857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9547" y="-8334"/>
            <a:ext cx="5090908" cy="6857330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03695">
            <a:off x="8582243" y="3529185"/>
            <a:ext cx="1315367" cy="1303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7259">
            <a:off x="10124430" y="3030471"/>
            <a:ext cx="1070865" cy="1061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2066">
            <a:off x="6534388" y="1219821"/>
            <a:ext cx="2462975" cy="24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9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EB6D4-ED5C-4AB9-AF5F-468FA67898B2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E24-E8F9-497E-8B25-1DD1CF8E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823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60730" y="1868091"/>
            <a:ext cx="5444887" cy="1200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81842" y="2035951"/>
            <a:ext cx="5323775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UNIVERSITY 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90866" y="2413242"/>
            <a:ext cx="658665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OF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372654" y="2409297"/>
            <a:ext cx="4632963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cap="all" baseline="0">
                <a:solidFill>
                  <a:srgbClr val="0079BD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SUBTITEL</a:t>
            </a:r>
          </a:p>
        </p:txBody>
      </p:sp>
    </p:spTree>
    <p:extLst>
      <p:ext uri="{BB962C8B-B14F-4D97-AF65-F5344CB8AC3E}">
        <p14:creationId xmlns:p14="http://schemas.microsoft.com/office/powerpoint/2010/main" val="109939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ewone 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60730" y="1868091"/>
            <a:ext cx="5444887" cy="1200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60730" y="1868091"/>
            <a:ext cx="6296600" cy="1200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81841" y="2035951"/>
            <a:ext cx="6019246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gewone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038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78AD1-B535-486F-8E11-6140FAB98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EB6D4-ED5C-4AB9-AF5F-468FA67898B2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B19DCD-FBC8-4F39-AA8B-435FA3B2E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336FA-E7EF-4A43-9CA6-FDC78B660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E24-E8F9-497E-8B25-1DD1CF8E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3959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2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psomming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5000626"/>
            <a:ext cx="4271545" cy="16418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564606"/>
            <a:ext cx="4141410" cy="1077892"/>
          </a:xfrm>
          <a:prstGeom prst="rect">
            <a:avLst/>
          </a:prstGeom>
        </p:spPr>
        <p:txBody>
          <a:bodyPr>
            <a:noAutofit/>
          </a:bodyPr>
          <a:lstStyle>
            <a:lvl1pPr marL="257141" marR="0" indent="-257141" algn="l" defTabSz="914256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90865" y="5152477"/>
            <a:ext cx="4141410" cy="393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Font typeface="Arial" panose="020B0604020202020204" pitchFamily="34" charset="0"/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02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groot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1591968"/>
            <a:ext cx="4271545" cy="505053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90865" y="2647865"/>
            <a:ext cx="4017153" cy="37971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Font typeface="Arial" panose="020B0604020202020204" pitchFamily="34" charset="0"/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79352" y="1619005"/>
            <a:ext cx="4028666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88377" y="2019946"/>
            <a:ext cx="4019641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</p:spTree>
    <p:extLst>
      <p:ext uri="{BB962C8B-B14F-4D97-AF65-F5344CB8AC3E}">
        <p14:creationId xmlns:p14="http://schemas.microsoft.com/office/powerpoint/2010/main" val="183800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tra sli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" y="-1"/>
            <a:ext cx="12191403" cy="6858335"/>
          </a:xfrm>
          <a:prstGeom prst="rect">
            <a:avLst/>
          </a:prstGeom>
        </p:spPr>
      </p:pic>
      <p:sp>
        <p:nvSpPr>
          <p:cNvPr id="2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580011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 1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466226" y="6201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 2</a:t>
            </a: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4579559" y="630353"/>
            <a:ext cx="2041574" cy="2042758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7986209" y="1894413"/>
            <a:ext cx="1533865" cy="1534754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096298" y="3521018"/>
            <a:ext cx="1394423" cy="1395231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</p:spTree>
    <p:extLst>
      <p:ext uri="{BB962C8B-B14F-4D97-AF65-F5344CB8AC3E}">
        <p14:creationId xmlns:p14="http://schemas.microsoft.com/office/powerpoint/2010/main" val="25924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uiExpand="1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tra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07" y="791270"/>
            <a:ext cx="8805955" cy="5893036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76809" y="1347023"/>
            <a:ext cx="4747173" cy="716483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731955" y="1170507"/>
            <a:ext cx="1047651" cy="104825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348761" y="2629228"/>
            <a:ext cx="4747173" cy="716483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1503907" y="2452712"/>
            <a:ext cx="1047651" cy="104825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120714" y="3911432"/>
            <a:ext cx="4747173" cy="716483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2275860" y="3734916"/>
            <a:ext cx="1047651" cy="104825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92666" y="5193637"/>
            <a:ext cx="4747173" cy="716483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9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3047812" y="5017121"/>
            <a:ext cx="1047651" cy="104825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</p:spTree>
    <p:extLst>
      <p:ext uri="{BB962C8B-B14F-4D97-AF65-F5344CB8AC3E}">
        <p14:creationId xmlns:p14="http://schemas.microsoft.com/office/powerpoint/2010/main" val="292698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uiExpand="1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8" y="2385479"/>
            <a:ext cx="7190655" cy="2596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6" y="2386857"/>
            <a:ext cx="7190655" cy="259634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751570" y="4766481"/>
            <a:ext cx="206122" cy="20614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9" name="Oval 8"/>
          <p:cNvSpPr/>
          <p:nvPr/>
        </p:nvSpPr>
        <p:spPr>
          <a:xfrm>
            <a:off x="7676557" y="4851779"/>
            <a:ext cx="107579" cy="107590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Oval 9"/>
          <p:cNvSpPr/>
          <p:nvPr/>
        </p:nvSpPr>
        <p:spPr>
          <a:xfrm>
            <a:off x="7954757" y="3782731"/>
            <a:ext cx="195573" cy="19559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l 10"/>
          <p:cNvSpPr/>
          <p:nvPr/>
        </p:nvSpPr>
        <p:spPr>
          <a:xfrm>
            <a:off x="9089270" y="362007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2" name="Oval 11"/>
          <p:cNvSpPr/>
          <p:nvPr/>
        </p:nvSpPr>
        <p:spPr>
          <a:xfrm>
            <a:off x="10172609" y="3735056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3" name="Oval 12"/>
          <p:cNvSpPr/>
          <p:nvPr/>
        </p:nvSpPr>
        <p:spPr>
          <a:xfrm>
            <a:off x="9461289" y="4084779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4" name="Oval 13"/>
          <p:cNvSpPr/>
          <p:nvPr/>
        </p:nvSpPr>
        <p:spPr>
          <a:xfrm>
            <a:off x="9558520" y="470972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5" name="Oval 14"/>
          <p:cNvSpPr/>
          <p:nvPr/>
        </p:nvSpPr>
        <p:spPr>
          <a:xfrm>
            <a:off x="10584633" y="3914117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6" name="Oval 15"/>
          <p:cNvSpPr/>
          <p:nvPr/>
        </p:nvSpPr>
        <p:spPr>
          <a:xfrm>
            <a:off x="11356362" y="2515673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</p:spTree>
    <p:extLst>
      <p:ext uri="{BB962C8B-B14F-4D97-AF65-F5344CB8AC3E}">
        <p14:creationId xmlns:p14="http://schemas.microsoft.com/office/powerpoint/2010/main" val="343359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8" y="2385479"/>
            <a:ext cx="7190655" cy="2596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6" y="2386857"/>
            <a:ext cx="7190655" cy="259634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751570" y="4766481"/>
            <a:ext cx="206122" cy="20614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9" name="Oval 8"/>
          <p:cNvSpPr/>
          <p:nvPr/>
        </p:nvSpPr>
        <p:spPr>
          <a:xfrm>
            <a:off x="7676557" y="4851779"/>
            <a:ext cx="107579" cy="107590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Oval 9"/>
          <p:cNvSpPr/>
          <p:nvPr/>
        </p:nvSpPr>
        <p:spPr>
          <a:xfrm>
            <a:off x="7954757" y="3782731"/>
            <a:ext cx="195573" cy="19559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l 10"/>
          <p:cNvSpPr/>
          <p:nvPr/>
        </p:nvSpPr>
        <p:spPr>
          <a:xfrm>
            <a:off x="9089270" y="362007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2" name="Oval 11"/>
          <p:cNvSpPr/>
          <p:nvPr/>
        </p:nvSpPr>
        <p:spPr>
          <a:xfrm>
            <a:off x="10172609" y="3735056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3" name="Oval 12"/>
          <p:cNvSpPr/>
          <p:nvPr/>
        </p:nvSpPr>
        <p:spPr>
          <a:xfrm>
            <a:off x="9461289" y="4084779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4" name="Oval 13"/>
          <p:cNvSpPr/>
          <p:nvPr/>
        </p:nvSpPr>
        <p:spPr>
          <a:xfrm>
            <a:off x="9558520" y="4709720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5" name="Oval 14"/>
          <p:cNvSpPr/>
          <p:nvPr/>
        </p:nvSpPr>
        <p:spPr>
          <a:xfrm>
            <a:off x="10584633" y="3914117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6" name="Oval 15"/>
          <p:cNvSpPr/>
          <p:nvPr/>
        </p:nvSpPr>
        <p:spPr>
          <a:xfrm>
            <a:off x="11356362" y="2515673"/>
            <a:ext cx="142045" cy="14205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7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310922" y="3034069"/>
            <a:ext cx="244211" cy="1700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54612" y="1834696"/>
            <a:ext cx="741759" cy="2809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49339" y="1651622"/>
            <a:ext cx="263345" cy="184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83567" y="2435273"/>
            <a:ext cx="131673" cy="1492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22560" y="2692605"/>
            <a:ext cx="482800" cy="2106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192160" y="3790198"/>
            <a:ext cx="232621" cy="250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8711771" y="1325760"/>
            <a:ext cx="625748" cy="4601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4774885" y="1747549"/>
            <a:ext cx="1022658" cy="1268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5806746" y="4114548"/>
            <a:ext cx="258956" cy="2765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389028" y="3128491"/>
            <a:ext cx="2238436" cy="164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6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310922" y="3034069"/>
            <a:ext cx="244211" cy="17006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54612" y="1834696"/>
            <a:ext cx="741759" cy="2809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49339" y="1651622"/>
            <a:ext cx="263345" cy="1843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883567" y="2435273"/>
            <a:ext cx="131673" cy="1492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322560" y="2692605"/>
            <a:ext cx="482800" cy="2106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192160" y="3790198"/>
            <a:ext cx="232621" cy="250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8711771" y="1325760"/>
            <a:ext cx="625748" cy="4601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4774885" y="1747549"/>
            <a:ext cx="1022658" cy="12685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5806746" y="4114548"/>
            <a:ext cx="258956" cy="2765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389028" y="3128491"/>
            <a:ext cx="2238436" cy="1646069"/>
          </a:xfrm>
          <a:prstGeom prst="rect">
            <a:avLst/>
          </a:prstGeom>
        </p:spPr>
      </p:pic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97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2869" y="234233"/>
            <a:ext cx="6443537" cy="47005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8477" y="231530"/>
            <a:ext cx="6443537" cy="47005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3020" y="234303"/>
            <a:ext cx="6443537" cy="47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3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98A0B-B14A-4635-88C7-2B166ADBC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8F071-82A0-4C76-8C36-0A0AD1FED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57416-4325-457A-BDFF-9C642C6C0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70AF24-281B-424F-9B06-78387D66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EB6D4-ED5C-4AB9-AF5F-468FA67898B2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D8D38-ED48-420D-9A6B-321539FC2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C94577-A360-4A59-85F1-3E0410AB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E24-E8F9-497E-8B25-1DD1CF8E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2643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2869" y="234233"/>
            <a:ext cx="6443537" cy="47005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8477" y="231530"/>
            <a:ext cx="6443537" cy="47005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7833020" y="234303"/>
            <a:ext cx="6443537" cy="4700508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98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0805" flipH="1">
            <a:off x="7022237" y="2099845"/>
            <a:ext cx="3787163" cy="3817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3040" flipH="1" flipV="1">
            <a:off x="9902425" y="-1072958"/>
            <a:ext cx="2295412" cy="51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4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0805" flipH="1">
            <a:off x="7022237" y="2099845"/>
            <a:ext cx="3787163" cy="38174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3040" flipH="1" flipV="1">
            <a:off x="9902425" y="-1072958"/>
            <a:ext cx="2295412" cy="5137606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71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70515" y="1577692"/>
            <a:ext cx="3751940" cy="3931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39351" y="1630527"/>
            <a:ext cx="3751940" cy="3931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287">
            <a:off x="10499528" y="4312079"/>
            <a:ext cx="2178631" cy="95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6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70515" y="1577692"/>
            <a:ext cx="3751940" cy="3931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7239351" y="1630527"/>
            <a:ext cx="3751940" cy="3931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287">
            <a:off x="10499528" y="4312079"/>
            <a:ext cx="2178631" cy="950119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9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3764" y="11512"/>
            <a:ext cx="5090908" cy="6857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9547" y="-8334"/>
            <a:ext cx="5090908" cy="68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5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3764" y="11512"/>
            <a:ext cx="5090908" cy="6857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9547" y="-8334"/>
            <a:ext cx="5090908" cy="6857330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9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7707" y="-3948719"/>
            <a:ext cx="7106696" cy="13651482"/>
          </a:xfrm>
          <a:prstGeom prst="rect">
            <a:avLst/>
          </a:prstGeom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464" y="2995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499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03695">
            <a:off x="8582243" y="3529185"/>
            <a:ext cx="1315367" cy="1303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7259">
            <a:off x="10124430" y="3030471"/>
            <a:ext cx="1070865" cy="1061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2066">
            <a:off x="6534388" y="1219821"/>
            <a:ext cx="2462975" cy="244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28" indent="0" algn="ctr">
              <a:buNone/>
              <a:defRPr sz="2000"/>
            </a:lvl2pPr>
            <a:lvl3pPr marL="914256" indent="0" algn="ctr">
              <a:buNone/>
              <a:defRPr sz="1800"/>
            </a:lvl3pPr>
            <a:lvl4pPr marL="1371383" indent="0" algn="ctr">
              <a:buNone/>
              <a:defRPr sz="1600"/>
            </a:lvl4pPr>
            <a:lvl5pPr marL="1828510" indent="0" algn="ctr">
              <a:buNone/>
              <a:defRPr sz="1600"/>
            </a:lvl5pPr>
            <a:lvl6pPr marL="2285638" indent="0" algn="ctr">
              <a:buNone/>
              <a:defRPr sz="1600"/>
            </a:lvl6pPr>
            <a:lvl7pPr marL="2742766" indent="0" algn="ctr">
              <a:buNone/>
              <a:defRPr sz="1600"/>
            </a:lvl7pPr>
            <a:lvl8pPr marL="3199893" indent="0" algn="ctr">
              <a:buNone/>
              <a:defRPr sz="1600"/>
            </a:lvl8pPr>
            <a:lvl9pPr marL="365702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EB6D4-ED5C-4AB9-AF5F-468FA67898B2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E24-E8F9-497E-8B25-1DD1CF8E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6962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60730" y="1868091"/>
            <a:ext cx="5444887" cy="1200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81842" y="2035951"/>
            <a:ext cx="5323775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UNIVERSITY 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690866" y="2413242"/>
            <a:ext cx="658665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OF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372654" y="2409297"/>
            <a:ext cx="4632963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1" cap="all" baseline="0">
                <a:solidFill>
                  <a:srgbClr val="0079BD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SUBTITEL</a:t>
            </a:r>
          </a:p>
        </p:txBody>
      </p:sp>
    </p:spTree>
    <p:extLst>
      <p:ext uri="{BB962C8B-B14F-4D97-AF65-F5344CB8AC3E}">
        <p14:creationId xmlns:p14="http://schemas.microsoft.com/office/powerpoint/2010/main" val="202993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B7287-179D-4A38-B6AB-7FC0D0B6A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46B2CF-71FA-4006-B9C9-8A0D10254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62A572-2748-40E6-BB9A-14DDC8F73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8FA24-1196-40FB-9655-DE82ED068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EB6D4-ED5C-4AB9-AF5F-468FA67898B2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D68D81-CA98-40A4-A93E-D7BCACD03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96666C-5B39-485B-BC78-74083D297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EE24-E8F9-497E-8B25-1DD1CF8E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97173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ewone 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60730" y="1868091"/>
            <a:ext cx="5444887" cy="1200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60730" y="1868091"/>
            <a:ext cx="6296600" cy="12001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81841" y="2035951"/>
            <a:ext cx="6019246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gewone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88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4124326"/>
            <a:ext cx="3957251" cy="25181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81841" y="426810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90866" y="466904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90866" y="5069980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690146"/>
            <a:ext cx="3692928" cy="9523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psomming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5000626"/>
            <a:ext cx="4271545" cy="164187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690866" y="5564606"/>
            <a:ext cx="4141410" cy="1077892"/>
          </a:xfrm>
          <a:prstGeom prst="rect">
            <a:avLst/>
          </a:prstGeom>
        </p:spPr>
        <p:txBody>
          <a:bodyPr>
            <a:noAutofit/>
          </a:bodyPr>
          <a:lstStyle>
            <a:lvl1pPr marL="257141" marR="0" indent="-257141" algn="l" defTabSz="914256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90865" y="5152477"/>
            <a:ext cx="4141410" cy="3932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Font typeface="Arial" panose="020B0604020202020204" pitchFamily="34" charset="0"/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71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kst groot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560730" y="1591968"/>
            <a:ext cx="4271545" cy="505053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690865" y="2647865"/>
            <a:ext cx="4017153" cy="37971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Font typeface="Arial" panose="020B0604020202020204" pitchFamily="34" charset="0"/>
              <a:buNone/>
              <a:defRPr sz="16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79352" y="1619005"/>
            <a:ext cx="4028666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88377" y="2019946"/>
            <a:ext cx="4019641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</p:spTree>
    <p:extLst>
      <p:ext uri="{BB962C8B-B14F-4D97-AF65-F5344CB8AC3E}">
        <p14:creationId xmlns:p14="http://schemas.microsoft.com/office/powerpoint/2010/main" val="80898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tra sli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" y="-1"/>
            <a:ext cx="12191403" cy="6858335"/>
          </a:xfrm>
          <a:prstGeom prst="rect">
            <a:avLst/>
          </a:prstGeom>
        </p:spPr>
      </p:pic>
      <p:sp>
        <p:nvSpPr>
          <p:cNvPr id="2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580011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 1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466226" y="6201057"/>
            <a:ext cx="3692928" cy="5949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 2</a:t>
            </a: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4579559" y="630353"/>
            <a:ext cx="2041574" cy="2042758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7986209" y="1894413"/>
            <a:ext cx="1533865" cy="1534754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096298" y="3521018"/>
            <a:ext cx="1394423" cy="1395231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</p:spTree>
    <p:extLst>
      <p:ext uri="{BB962C8B-B14F-4D97-AF65-F5344CB8AC3E}">
        <p14:creationId xmlns:p14="http://schemas.microsoft.com/office/powerpoint/2010/main" val="82419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uiExpand="1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xtra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907" y="791270"/>
            <a:ext cx="8805955" cy="5893036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576809" y="1347023"/>
            <a:ext cx="4747173" cy="716483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731955" y="1170507"/>
            <a:ext cx="1047651" cy="104825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2348761" y="2629228"/>
            <a:ext cx="4747173" cy="716483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1503907" y="2452712"/>
            <a:ext cx="1047651" cy="104825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120714" y="3911432"/>
            <a:ext cx="4747173" cy="716483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2275860" y="3734916"/>
            <a:ext cx="1047651" cy="104825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3892666" y="5193637"/>
            <a:ext cx="4747173" cy="716483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15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9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3047812" y="5017121"/>
            <a:ext cx="1047651" cy="1048258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</p:spTree>
    <p:extLst>
      <p:ext uri="{BB962C8B-B14F-4D97-AF65-F5344CB8AC3E}">
        <p14:creationId xmlns:p14="http://schemas.microsoft.com/office/powerpoint/2010/main" val="41310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uiExpand="1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F971EF-9458-4586-8C98-E54CCB4B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8B075-6398-477A-ABE4-19697C4D9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7A55D-0BFF-4566-880C-1EEB383FD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EB6D4-ED5C-4AB9-AF5F-468FA67898B2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03899-26D2-4BBA-9432-36EBCE576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25C14-7887-488E-87BA-2F8229BB45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BEE24-E8F9-497E-8B25-1DD1CF8EB6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15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txStyles>
    <p:titleStyle>
      <a:lvl1pPr algn="l" defTabSz="6857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7" indent="-171427" algn="l" defTabSz="6857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36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0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44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99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3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7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6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9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3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7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1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6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5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5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xStyles>
    <p:titleStyle>
      <a:lvl1pPr algn="l" defTabSz="6857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7" indent="-171427" algn="l" defTabSz="6857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36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0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44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99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3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7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6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9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3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7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1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6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4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</p:sldLayoutIdLst>
  <p:txStyles>
    <p:titleStyle>
      <a:lvl1pPr algn="l" defTabSz="6857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7" indent="-171427" algn="l" defTabSz="6857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36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0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44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99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3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7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6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9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3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7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1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6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1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8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xStyles>
    <p:titleStyle>
      <a:lvl1pPr algn="l" defTabSz="6857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7" indent="-171427" algn="l" defTabSz="6857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36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0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44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99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3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7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6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9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3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7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1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6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7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xStyles>
    <p:titleStyle>
      <a:lvl1pPr algn="l" defTabSz="6857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7" indent="-171427" algn="l" defTabSz="6857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36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0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44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99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3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7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6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9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3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7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1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6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757" r:id="rId15"/>
  </p:sldLayoutIdLst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xStyles>
    <p:titleStyle>
      <a:lvl1pPr algn="l" defTabSz="6857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7" indent="-171427" algn="l" defTabSz="6857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36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0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44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99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3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7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6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9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3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7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1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6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3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xStyles>
    <p:titleStyle>
      <a:lvl1pPr algn="l" defTabSz="6857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7" indent="-171427" algn="l" defTabSz="6857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36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0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44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99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3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7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6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9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3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7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1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6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1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l" defTabSz="9142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91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19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4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7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02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9142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9142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4" y="6149094"/>
            <a:ext cx="1355139" cy="47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5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p:txStyles>
    <p:titleStyle>
      <a:lvl1pPr algn="l" defTabSz="6857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7" indent="-171427" algn="l" defTabSz="6857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36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90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44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99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53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07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61" indent="-171427" algn="l" defTabSz="6857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09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63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17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71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26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80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34" algn="l" defTabSz="6857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30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25.png"/><Relationship Id="rId10" Type="http://schemas.openxmlformats.org/officeDocument/2006/relationships/image" Target="../media/image10.png"/><Relationship Id="rId4" Type="http://schemas.openxmlformats.org/officeDocument/2006/relationships/image" Target="../media/image30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017" y="1826417"/>
            <a:ext cx="3163226" cy="11186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7" y="605081"/>
            <a:ext cx="7190655" cy="25960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4" y="606459"/>
            <a:ext cx="7177437" cy="2596094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81449" y="2985850"/>
            <a:ext cx="206122" cy="20612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8" name="Oval 17"/>
          <p:cNvSpPr/>
          <p:nvPr/>
        </p:nvSpPr>
        <p:spPr>
          <a:xfrm>
            <a:off x="506436" y="3071140"/>
            <a:ext cx="107579" cy="10757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9" name="Oval 18"/>
          <p:cNvSpPr/>
          <p:nvPr/>
        </p:nvSpPr>
        <p:spPr>
          <a:xfrm>
            <a:off x="784636" y="2002196"/>
            <a:ext cx="195573" cy="19557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0" name="Oval 19"/>
          <p:cNvSpPr/>
          <p:nvPr/>
        </p:nvSpPr>
        <p:spPr>
          <a:xfrm>
            <a:off x="1919149" y="1839551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1" name="Oval 20"/>
          <p:cNvSpPr/>
          <p:nvPr/>
        </p:nvSpPr>
        <p:spPr>
          <a:xfrm>
            <a:off x="3002488" y="1954526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22" name="Oval 21"/>
          <p:cNvSpPr/>
          <p:nvPr/>
        </p:nvSpPr>
        <p:spPr>
          <a:xfrm>
            <a:off x="2291168" y="2304215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23" name="Oval 22"/>
          <p:cNvSpPr/>
          <p:nvPr/>
        </p:nvSpPr>
        <p:spPr>
          <a:xfrm>
            <a:off x="2388399" y="2929094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24" name="Oval 23"/>
          <p:cNvSpPr/>
          <p:nvPr/>
        </p:nvSpPr>
        <p:spPr>
          <a:xfrm>
            <a:off x="3414512" y="2133569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25" name="Oval 24"/>
          <p:cNvSpPr/>
          <p:nvPr/>
        </p:nvSpPr>
        <p:spPr>
          <a:xfrm>
            <a:off x="4186241" y="735262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618727" y="710206"/>
            <a:ext cx="244211" cy="1700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185458" y="1313619"/>
            <a:ext cx="741759" cy="2809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680185" y="1130562"/>
            <a:ext cx="263345" cy="1843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191371" y="111468"/>
            <a:ext cx="131673" cy="1492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630365" y="368775"/>
            <a:ext cx="482800" cy="21067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499965" y="1466260"/>
            <a:ext cx="232621" cy="2501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10542617" y="804732"/>
            <a:ext cx="625748" cy="4601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082689" y="-576189"/>
            <a:ext cx="1022658" cy="12684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114550" y="1790579"/>
            <a:ext cx="258956" cy="2765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282536" y="804617"/>
            <a:ext cx="2238436" cy="16459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2924">
            <a:off x="5866192" y="5550018"/>
            <a:ext cx="1315367" cy="13033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6488">
            <a:off x="8461633" y="5104985"/>
            <a:ext cx="1070865" cy="10611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71295">
            <a:off x="2183025" y="4415273"/>
            <a:ext cx="2462975" cy="24405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61641" y="2945991"/>
            <a:ext cx="38231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smtClean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SELF-ORGANIZING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461641" y="3328108"/>
            <a:ext cx="38231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 b="1" dirty="0" smtClean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LOGISTICS</a:t>
            </a:r>
            <a:endParaRPr lang="en-GB" sz="5700" b="1" dirty="0">
              <a:solidFill>
                <a:srgbClr val="00B0F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61641" y="4373963"/>
            <a:ext cx="38231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solidFill>
                  <a:srgbClr val="EF822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MARTIJN MES</a:t>
            </a:r>
            <a:endParaRPr lang="en-GB" sz="4500" b="1" dirty="0">
              <a:solidFill>
                <a:srgbClr val="EF822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76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9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2" presetClass="entr" presetSubtype="9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2" presetClass="entr" presetSubtype="6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10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2" presetClass="entr" presetSubtype="4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2" presetClass="entr" presetSubtype="1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1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9E825C-FD19-4445-9C27-73F711E34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  <a:ea typeface="Roboto" pitchFamily="2" charset="0"/>
              </a:rPr>
              <a:t>MERBA</a:t>
            </a:r>
            <a:endParaRPr lang="en-GB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  <a:ea typeface="Roboto" pitchFamily="2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324761" y="1593200"/>
            <a:ext cx="9622008" cy="4948000"/>
            <a:chOff x="827088" y="2276475"/>
            <a:chExt cx="7637462" cy="3927471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3563940" y="5603871"/>
              <a:ext cx="447675" cy="600075"/>
              <a:chOff x="1665" y="3386"/>
              <a:chExt cx="282" cy="378"/>
            </a:xfrm>
          </p:grpSpPr>
          <p:sp>
            <p:nvSpPr>
              <p:cNvPr id="179" name="Freeform 4"/>
              <p:cNvSpPr>
                <a:spLocks/>
              </p:cNvSpPr>
              <p:nvPr/>
            </p:nvSpPr>
            <p:spPr bwMode="auto">
              <a:xfrm>
                <a:off x="1694" y="349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80" name="Freeform 5"/>
              <p:cNvSpPr>
                <a:spLocks/>
              </p:cNvSpPr>
              <p:nvPr/>
            </p:nvSpPr>
            <p:spPr bwMode="auto">
              <a:xfrm>
                <a:off x="1694" y="349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81" name="Freeform 6"/>
              <p:cNvSpPr>
                <a:spLocks/>
              </p:cNvSpPr>
              <p:nvPr/>
            </p:nvSpPr>
            <p:spPr bwMode="auto">
              <a:xfrm>
                <a:off x="1764" y="3386"/>
                <a:ext cx="44" cy="45"/>
              </a:xfrm>
              <a:custGeom>
                <a:avLst/>
                <a:gdLst>
                  <a:gd name="T0" fmla="*/ 0 w 134"/>
                  <a:gd name="T1" fmla="*/ 67 h 134"/>
                  <a:gd name="T2" fmla="*/ 67 w 134"/>
                  <a:gd name="T3" fmla="*/ 0 h 134"/>
                  <a:gd name="T4" fmla="*/ 134 w 134"/>
                  <a:gd name="T5" fmla="*/ 67 h 134"/>
                  <a:gd name="T6" fmla="*/ 134 w 134"/>
                  <a:gd name="T7" fmla="*/ 67 h 134"/>
                  <a:gd name="T8" fmla="*/ 67 w 134"/>
                  <a:gd name="T9" fmla="*/ 134 h 134"/>
                  <a:gd name="T10" fmla="*/ 0 w 134"/>
                  <a:gd name="T11" fmla="*/ 6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" h="134">
                    <a:moveTo>
                      <a:pt x="0" y="67"/>
                    </a:moveTo>
                    <a:cubicBezTo>
                      <a:pt x="0" y="30"/>
                      <a:pt x="30" y="0"/>
                      <a:pt x="67" y="0"/>
                    </a:cubicBezTo>
                    <a:cubicBezTo>
                      <a:pt x="104" y="0"/>
                      <a:pt x="134" y="30"/>
                      <a:pt x="134" y="67"/>
                    </a:cubicBezTo>
                    <a:cubicBezTo>
                      <a:pt x="134" y="67"/>
                      <a:pt x="134" y="67"/>
                      <a:pt x="134" y="67"/>
                    </a:cubicBezTo>
                    <a:cubicBezTo>
                      <a:pt x="134" y="104"/>
                      <a:pt x="104" y="134"/>
                      <a:pt x="67" y="134"/>
                    </a:cubicBezTo>
                    <a:cubicBezTo>
                      <a:pt x="30" y="134"/>
                      <a:pt x="0" y="104"/>
                      <a:pt x="0" y="67"/>
                    </a:cubicBezTo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82" name="Freeform 7"/>
              <p:cNvSpPr>
                <a:spLocks/>
              </p:cNvSpPr>
              <p:nvPr/>
            </p:nvSpPr>
            <p:spPr bwMode="auto">
              <a:xfrm>
                <a:off x="1764" y="3386"/>
                <a:ext cx="44" cy="45"/>
              </a:xfrm>
              <a:custGeom>
                <a:avLst/>
                <a:gdLst>
                  <a:gd name="T0" fmla="*/ 0 w 44"/>
                  <a:gd name="T1" fmla="*/ 23 h 45"/>
                  <a:gd name="T2" fmla="*/ 22 w 44"/>
                  <a:gd name="T3" fmla="*/ 0 h 45"/>
                  <a:gd name="T4" fmla="*/ 44 w 44"/>
                  <a:gd name="T5" fmla="*/ 23 h 45"/>
                  <a:gd name="T6" fmla="*/ 44 w 44"/>
                  <a:gd name="T7" fmla="*/ 23 h 45"/>
                  <a:gd name="T8" fmla="*/ 22 w 44"/>
                  <a:gd name="T9" fmla="*/ 45 h 45"/>
                  <a:gd name="T10" fmla="*/ 0 w 44"/>
                  <a:gd name="T11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45">
                    <a:moveTo>
                      <a:pt x="0" y="23"/>
                    </a:move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4" y="35"/>
                      <a:pt x="34" y="45"/>
                      <a:pt x="22" y="45"/>
                    </a:cubicBezTo>
                    <a:cubicBezTo>
                      <a:pt x="10" y="45"/>
                      <a:pt x="0" y="35"/>
                      <a:pt x="0" y="23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83" name="Freeform 8"/>
              <p:cNvSpPr>
                <a:spLocks noEditPoints="1"/>
              </p:cNvSpPr>
              <p:nvPr/>
            </p:nvSpPr>
            <p:spPr bwMode="auto">
              <a:xfrm>
                <a:off x="1745" y="3416"/>
                <a:ext cx="82" cy="43"/>
              </a:xfrm>
              <a:custGeom>
                <a:avLst/>
                <a:gdLst>
                  <a:gd name="T0" fmla="*/ 28 w 82"/>
                  <a:gd name="T1" fmla="*/ 11 h 43"/>
                  <a:gd name="T2" fmla="*/ 9 w 82"/>
                  <a:gd name="T3" fmla="*/ 34 h 43"/>
                  <a:gd name="T4" fmla="*/ 82 w 82"/>
                  <a:gd name="T5" fmla="*/ 17 h 43"/>
                  <a:gd name="T6" fmla="*/ 62 w 82"/>
                  <a:gd name="T7" fmla="*/ 0 h 43"/>
                  <a:gd name="T8" fmla="*/ 41 w 82"/>
                  <a:gd name="T9" fmla="*/ 43 h 43"/>
                  <a:gd name="T10" fmla="*/ 41 w 82"/>
                  <a:gd name="T11" fmla="*/ 15 h 43"/>
                  <a:gd name="T12" fmla="*/ 73 w 82"/>
                  <a:gd name="T13" fmla="*/ 34 h 43"/>
                  <a:gd name="T14" fmla="*/ 54 w 82"/>
                  <a:gd name="T15" fmla="*/ 11 h 43"/>
                  <a:gd name="T16" fmla="*/ 0 w 82"/>
                  <a:gd name="T17" fmla="*/ 17 h 43"/>
                  <a:gd name="T18" fmla="*/ 20 w 82"/>
                  <a:gd name="T1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43">
                    <a:moveTo>
                      <a:pt x="28" y="11"/>
                    </a:moveTo>
                    <a:lnTo>
                      <a:pt x="9" y="34"/>
                    </a:lnTo>
                    <a:moveTo>
                      <a:pt x="82" y="17"/>
                    </a:moveTo>
                    <a:lnTo>
                      <a:pt x="62" y="0"/>
                    </a:lnTo>
                    <a:moveTo>
                      <a:pt x="41" y="43"/>
                    </a:moveTo>
                    <a:lnTo>
                      <a:pt x="41" y="15"/>
                    </a:lnTo>
                    <a:moveTo>
                      <a:pt x="73" y="34"/>
                    </a:moveTo>
                    <a:lnTo>
                      <a:pt x="54" y="11"/>
                    </a:lnTo>
                    <a:moveTo>
                      <a:pt x="0" y="17"/>
                    </a:moveTo>
                    <a:lnTo>
                      <a:pt x="20" y="0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84" name="Freeform 9"/>
              <p:cNvSpPr>
                <a:spLocks/>
              </p:cNvSpPr>
              <p:nvPr/>
            </p:nvSpPr>
            <p:spPr bwMode="auto">
              <a:xfrm>
                <a:off x="1738" y="351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85" name="Freeform 10"/>
              <p:cNvSpPr>
                <a:spLocks/>
              </p:cNvSpPr>
              <p:nvPr/>
            </p:nvSpPr>
            <p:spPr bwMode="auto">
              <a:xfrm>
                <a:off x="1738" y="351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86" name="Rectangle 11"/>
              <p:cNvSpPr>
                <a:spLocks noChangeArrowheads="1"/>
              </p:cNvSpPr>
              <p:nvPr/>
            </p:nvSpPr>
            <p:spPr bwMode="auto">
              <a:xfrm>
                <a:off x="1665" y="3679"/>
                <a:ext cx="282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Cleaning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4572003" y="5603869"/>
              <a:ext cx="538163" cy="400050"/>
              <a:chOff x="2263" y="3512"/>
              <a:chExt cx="339" cy="252"/>
            </a:xfrm>
          </p:grpSpPr>
          <p:sp>
            <p:nvSpPr>
              <p:cNvPr id="170" name="Freeform 13"/>
              <p:cNvSpPr>
                <a:spLocks/>
              </p:cNvSpPr>
              <p:nvPr/>
            </p:nvSpPr>
            <p:spPr bwMode="auto">
              <a:xfrm>
                <a:off x="2300" y="3512"/>
                <a:ext cx="222" cy="123"/>
              </a:xfrm>
              <a:custGeom>
                <a:avLst/>
                <a:gdLst>
                  <a:gd name="T0" fmla="*/ 172 w 222"/>
                  <a:gd name="T1" fmla="*/ 74 h 123"/>
                  <a:gd name="T2" fmla="*/ 0 w 222"/>
                  <a:gd name="T3" fmla="*/ 74 h 123"/>
                  <a:gd name="T4" fmla="*/ 0 w 222"/>
                  <a:gd name="T5" fmla="*/ 123 h 123"/>
                  <a:gd name="T6" fmla="*/ 222 w 222"/>
                  <a:gd name="T7" fmla="*/ 123 h 123"/>
                  <a:gd name="T8" fmla="*/ 222 w 222"/>
                  <a:gd name="T9" fmla="*/ 0 h 123"/>
                  <a:gd name="T10" fmla="*/ 197 w 222"/>
                  <a:gd name="T11" fmla="*/ 0 h 123"/>
                  <a:gd name="T12" fmla="*/ 172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3"/>
                    </a:lnTo>
                    <a:lnTo>
                      <a:pt x="222" y="123"/>
                    </a:lnTo>
                    <a:lnTo>
                      <a:pt x="222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1" name="Freeform 14"/>
              <p:cNvSpPr>
                <a:spLocks/>
              </p:cNvSpPr>
              <p:nvPr/>
            </p:nvSpPr>
            <p:spPr bwMode="auto">
              <a:xfrm>
                <a:off x="2300" y="3512"/>
                <a:ext cx="222" cy="123"/>
              </a:xfrm>
              <a:custGeom>
                <a:avLst/>
                <a:gdLst>
                  <a:gd name="T0" fmla="*/ 172 w 222"/>
                  <a:gd name="T1" fmla="*/ 74 h 123"/>
                  <a:gd name="T2" fmla="*/ 0 w 222"/>
                  <a:gd name="T3" fmla="*/ 74 h 123"/>
                  <a:gd name="T4" fmla="*/ 0 w 222"/>
                  <a:gd name="T5" fmla="*/ 123 h 123"/>
                  <a:gd name="T6" fmla="*/ 222 w 222"/>
                  <a:gd name="T7" fmla="*/ 123 h 123"/>
                  <a:gd name="T8" fmla="*/ 222 w 222"/>
                  <a:gd name="T9" fmla="*/ 0 h 123"/>
                  <a:gd name="T10" fmla="*/ 197 w 222"/>
                  <a:gd name="T11" fmla="*/ 0 h 123"/>
                  <a:gd name="T12" fmla="*/ 172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3"/>
                    </a:lnTo>
                    <a:lnTo>
                      <a:pt x="222" y="123"/>
                    </a:lnTo>
                    <a:lnTo>
                      <a:pt x="222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2" name="Freeform 15"/>
              <p:cNvSpPr>
                <a:spLocks/>
              </p:cNvSpPr>
              <p:nvPr/>
            </p:nvSpPr>
            <p:spPr bwMode="auto">
              <a:xfrm>
                <a:off x="2325" y="3611"/>
                <a:ext cx="49" cy="49"/>
              </a:xfrm>
              <a:custGeom>
                <a:avLst/>
                <a:gdLst>
                  <a:gd name="T0" fmla="*/ 0 w 149"/>
                  <a:gd name="T1" fmla="*/ 74 h 148"/>
                  <a:gd name="T2" fmla="*/ 74 w 149"/>
                  <a:gd name="T3" fmla="*/ 0 h 148"/>
                  <a:gd name="T4" fmla="*/ 149 w 149"/>
                  <a:gd name="T5" fmla="*/ 74 h 148"/>
                  <a:gd name="T6" fmla="*/ 149 w 149"/>
                  <a:gd name="T7" fmla="*/ 74 h 148"/>
                  <a:gd name="T8" fmla="*/ 74 w 149"/>
                  <a:gd name="T9" fmla="*/ 148 h 148"/>
                  <a:gd name="T10" fmla="*/ 0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5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5" y="148"/>
                      <a:pt x="74" y="148"/>
                    </a:cubicBezTo>
                    <a:cubicBezTo>
                      <a:pt x="33" y="148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3" name="Freeform 16"/>
              <p:cNvSpPr>
                <a:spLocks/>
              </p:cNvSpPr>
              <p:nvPr/>
            </p:nvSpPr>
            <p:spPr bwMode="auto">
              <a:xfrm>
                <a:off x="2325" y="3611"/>
                <a:ext cx="49" cy="49"/>
              </a:xfrm>
              <a:custGeom>
                <a:avLst/>
                <a:gdLst>
                  <a:gd name="T0" fmla="*/ 0 w 49"/>
                  <a:gd name="T1" fmla="*/ 24 h 49"/>
                  <a:gd name="T2" fmla="*/ 24 w 49"/>
                  <a:gd name="T3" fmla="*/ 0 h 49"/>
                  <a:gd name="T4" fmla="*/ 49 w 49"/>
                  <a:gd name="T5" fmla="*/ 24 h 49"/>
                  <a:gd name="T6" fmla="*/ 49 w 49"/>
                  <a:gd name="T7" fmla="*/ 24 h 49"/>
                  <a:gd name="T8" fmla="*/ 24 w 49"/>
                  <a:gd name="T9" fmla="*/ 49 h 49"/>
                  <a:gd name="T10" fmla="*/ 0 w 49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0" y="24"/>
                    </a:moveTo>
                    <a:cubicBezTo>
                      <a:pt x="0" y="10"/>
                      <a:pt x="11" y="0"/>
                      <a:pt x="24" y="0"/>
                    </a:cubicBezTo>
                    <a:cubicBezTo>
                      <a:pt x="38" y="0"/>
                      <a:pt x="49" y="10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38"/>
                      <a:pt x="38" y="49"/>
                      <a:pt x="24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4" name="Freeform 17"/>
              <p:cNvSpPr>
                <a:spLocks/>
              </p:cNvSpPr>
              <p:nvPr/>
            </p:nvSpPr>
            <p:spPr bwMode="auto">
              <a:xfrm>
                <a:off x="2448" y="3611"/>
                <a:ext cx="49" cy="49"/>
              </a:xfrm>
              <a:custGeom>
                <a:avLst/>
                <a:gdLst>
                  <a:gd name="T0" fmla="*/ 0 w 149"/>
                  <a:gd name="T1" fmla="*/ 74 h 148"/>
                  <a:gd name="T2" fmla="*/ 74 w 149"/>
                  <a:gd name="T3" fmla="*/ 0 h 148"/>
                  <a:gd name="T4" fmla="*/ 149 w 149"/>
                  <a:gd name="T5" fmla="*/ 74 h 148"/>
                  <a:gd name="T6" fmla="*/ 149 w 149"/>
                  <a:gd name="T7" fmla="*/ 74 h 148"/>
                  <a:gd name="T8" fmla="*/ 74 w 149"/>
                  <a:gd name="T9" fmla="*/ 148 h 148"/>
                  <a:gd name="T10" fmla="*/ 0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6" y="148"/>
                      <a:pt x="74" y="148"/>
                    </a:cubicBezTo>
                    <a:cubicBezTo>
                      <a:pt x="33" y="148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5" name="Freeform 18"/>
              <p:cNvSpPr>
                <a:spLocks/>
              </p:cNvSpPr>
              <p:nvPr/>
            </p:nvSpPr>
            <p:spPr bwMode="auto">
              <a:xfrm>
                <a:off x="2448" y="3611"/>
                <a:ext cx="49" cy="49"/>
              </a:xfrm>
              <a:custGeom>
                <a:avLst/>
                <a:gdLst>
                  <a:gd name="T0" fmla="*/ 0 w 49"/>
                  <a:gd name="T1" fmla="*/ 24 h 49"/>
                  <a:gd name="T2" fmla="*/ 24 w 49"/>
                  <a:gd name="T3" fmla="*/ 0 h 49"/>
                  <a:gd name="T4" fmla="*/ 49 w 49"/>
                  <a:gd name="T5" fmla="*/ 24 h 49"/>
                  <a:gd name="T6" fmla="*/ 49 w 49"/>
                  <a:gd name="T7" fmla="*/ 24 h 49"/>
                  <a:gd name="T8" fmla="*/ 24 w 49"/>
                  <a:gd name="T9" fmla="*/ 49 h 49"/>
                  <a:gd name="T10" fmla="*/ 0 w 49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0" y="24"/>
                    </a:moveTo>
                    <a:cubicBezTo>
                      <a:pt x="0" y="10"/>
                      <a:pt x="11" y="0"/>
                      <a:pt x="24" y="0"/>
                    </a:cubicBezTo>
                    <a:cubicBezTo>
                      <a:pt x="38" y="0"/>
                      <a:pt x="49" y="10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38"/>
                      <a:pt x="38" y="49"/>
                      <a:pt x="24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6" name="Rectangle 19"/>
              <p:cNvSpPr>
                <a:spLocks noChangeArrowheads="1"/>
              </p:cNvSpPr>
              <p:nvPr/>
            </p:nvSpPr>
            <p:spPr bwMode="auto">
              <a:xfrm>
                <a:off x="2542" y="3513"/>
                <a:ext cx="60" cy="148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7" name="Rectangle 20"/>
              <p:cNvSpPr>
                <a:spLocks noChangeArrowheads="1"/>
              </p:cNvSpPr>
              <p:nvPr/>
            </p:nvSpPr>
            <p:spPr bwMode="auto">
              <a:xfrm>
                <a:off x="2542" y="3513"/>
                <a:ext cx="60" cy="148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8" name="Rectangle 21"/>
              <p:cNvSpPr>
                <a:spLocks noChangeArrowheads="1"/>
              </p:cNvSpPr>
              <p:nvPr/>
            </p:nvSpPr>
            <p:spPr bwMode="auto">
              <a:xfrm>
                <a:off x="2263" y="3679"/>
                <a:ext cx="30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Recharge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900113" y="3227388"/>
              <a:ext cx="858837" cy="2027237"/>
              <a:chOff x="831" y="2081"/>
              <a:chExt cx="541" cy="1277"/>
            </a:xfrm>
          </p:grpSpPr>
          <p:sp>
            <p:nvSpPr>
              <p:cNvPr id="137" name="Freeform 23"/>
              <p:cNvSpPr>
                <a:spLocks/>
              </p:cNvSpPr>
              <p:nvPr/>
            </p:nvSpPr>
            <p:spPr bwMode="auto">
              <a:xfrm>
                <a:off x="1107" y="269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FFF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Freeform 24"/>
              <p:cNvSpPr>
                <a:spLocks/>
              </p:cNvSpPr>
              <p:nvPr/>
            </p:nvSpPr>
            <p:spPr bwMode="auto">
              <a:xfrm>
                <a:off x="1107" y="269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Freeform 25"/>
              <p:cNvSpPr>
                <a:spLocks/>
              </p:cNvSpPr>
              <p:nvPr/>
            </p:nvSpPr>
            <p:spPr bwMode="auto">
              <a:xfrm>
                <a:off x="1134" y="273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FFFF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Freeform 26"/>
              <p:cNvSpPr>
                <a:spLocks/>
              </p:cNvSpPr>
              <p:nvPr/>
            </p:nvSpPr>
            <p:spPr bwMode="auto">
              <a:xfrm>
                <a:off x="1134" y="273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Freeform 27"/>
              <p:cNvSpPr>
                <a:spLocks/>
              </p:cNvSpPr>
              <p:nvPr/>
            </p:nvSpPr>
            <p:spPr bwMode="auto">
              <a:xfrm>
                <a:off x="831" y="2294"/>
                <a:ext cx="240" cy="727"/>
              </a:xfrm>
              <a:custGeom>
                <a:avLst/>
                <a:gdLst>
                  <a:gd name="T0" fmla="*/ 240 w 240"/>
                  <a:gd name="T1" fmla="*/ 0 h 727"/>
                  <a:gd name="T2" fmla="*/ 0 w 240"/>
                  <a:gd name="T3" fmla="*/ 0 h 727"/>
                  <a:gd name="T4" fmla="*/ 0 w 240"/>
                  <a:gd name="T5" fmla="*/ 485 h 727"/>
                  <a:gd name="T6" fmla="*/ 90 w 240"/>
                  <a:gd name="T7" fmla="*/ 636 h 727"/>
                  <a:gd name="T8" fmla="*/ 90 w 240"/>
                  <a:gd name="T9" fmla="*/ 727 h 727"/>
                  <a:gd name="T10" fmla="*/ 150 w 240"/>
                  <a:gd name="T11" fmla="*/ 727 h 727"/>
                  <a:gd name="T12" fmla="*/ 150 w 240"/>
                  <a:gd name="T13" fmla="*/ 636 h 727"/>
                  <a:gd name="T14" fmla="*/ 240 w 240"/>
                  <a:gd name="T15" fmla="*/ 485 h 727"/>
                  <a:gd name="T16" fmla="*/ 240 w 240"/>
                  <a:gd name="T17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7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6"/>
                    </a:lnTo>
                    <a:lnTo>
                      <a:pt x="90" y="727"/>
                    </a:lnTo>
                    <a:lnTo>
                      <a:pt x="150" y="727"/>
                    </a:lnTo>
                    <a:lnTo>
                      <a:pt x="150" y="636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FFAC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Freeform 28"/>
              <p:cNvSpPr>
                <a:spLocks/>
              </p:cNvSpPr>
              <p:nvPr/>
            </p:nvSpPr>
            <p:spPr bwMode="auto">
              <a:xfrm>
                <a:off x="831" y="2294"/>
                <a:ext cx="240" cy="727"/>
              </a:xfrm>
              <a:custGeom>
                <a:avLst/>
                <a:gdLst>
                  <a:gd name="T0" fmla="*/ 240 w 240"/>
                  <a:gd name="T1" fmla="*/ 0 h 727"/>
                  <a:gd name="T2" fmla="*/ 0 w 240"/>
                  <a:gd name="T3" fmla="*/ 0 h 727"/>
                  <a:gd name="T4" fmla="*/ 0 w 240"/>
                  <a:gd name="T5" fmla="*/ 485 h 727"/>
                  <a:gd name="T6" fmla="*/ 90 w 240"/>
                  <a:gd name="T7" fmla="*/ 636 h 727"/>
                  <a:gd name="T8" fmla="*/ 90 w 240"/>
                  <a:gd name="T9" fmla="*/ 727 h 727"/>
                  <a:gd name="T10" fmla="*/ 150 w 240"/>
                  <a:gd name="T11" fmla="*/ 727 h 727"/>
                  <a:gd name="T12" fmla="*/ 150 w 240"/>
                  <a:gd name="T13" fmla="*/ 636 h 727"/>
                  <a:gd name="T14" fmla="*/ 240 w 240"/>
                  <a:gd name="T15" fmla="*/ 485 h 727"/>
                  <a:gd name="T16" fmla="*/ 240 w 240"/>
                  <a:gd name="T17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7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6"/>
                    </a:lnTo>
                    <a:lnTo>
                      <a:pt x="90" y="727"/>
                    </a:lnTo>
                    <a:lnTo>
                      <a:pt x="150" y="727"/>
                    </a:lnTo>
                    <a:lnTo>
                      <a:pt x="150" y="636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Freeform 29"/>
              <p:cNvSpPr>
                <a:spLocks/>
              </p:cNvSpPr>
              <p:nvPr/>
            </p:nvSpPr>
            <p:spPr bwMode="auto">
              <a:xfrm>
                <a:off x="871" y="232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FFB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Freeform 30"/>
              <p:cNvSpPr>
                <a:spLocks/>
              </p:cNvSpPr>
              <p:nvPr/>
            </p:nvSpPr>
            <p:spPr bwMode="auto">
              <a:xfrm>
                <a:off x="871" y="232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Freeform 31"/>
              <p:cNvSpPr>
                <a:spLocks/>
              </p:cNvSpPr>
              <p:nvPr/>
            </p:nvSpPr>
            <p:spPr bwMode="auto">
              <a:xfrm>
                <a:off x="911" y="236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Freeform 32"/>
              <p:cNvSpPr>
                <a:spLocks/>
              </p:cNvSpPr>
              <p:nvPr/>
            </p:nvSpPr>
            <p:spPr bwMode="auto">
              <a:xfrm>
                <a:off x="911" y="236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7" name="Freeform 33"/>
              <p:cNvSpPr>
                <a:spLocks/>
              </p:cNvSpPr>
              <p:nvPr/>
            </p:nvSpPr>
            <p:spPr bwMode="auto">
              <a:xfrm>
                <a:off x="1174" y="277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8" name="Freeform 34"/>
              <p:cNvSpPr>
                <a:spLocks/>
              </p:cNvSpPr>
              <p:nvPr/>
            </p:nvSpPr>
            <p:spPr bwMode="auto">
              <a:xfrm>
                <a:off x="1174" y="277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9" name="Rectangle 35"/>
              <p:cNvSpPr>
                <a:spLocks noChangeArrowheads="1"/>
              </p:cNvSpPr>
              <p:nvPr/>
            </p:nvSpPr>
            <p:spPr bwMode="auto">
              <a:xfrm>
                <a:off x="888" y="2081"/>
                <a:ext cx="17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Silo’s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50" name="Freeform 36"/>
              <p:cNvSpPr>
                <a:spLocks/>
              </p:cNvSpPr>
              <p:nvPr/>
            </p:nvSpPr>
            <p:spPr bwMode="auto">
              <a:xfrm>
                <a:off x="91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6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6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1" name="Freeform 37"/>
              <p:cNvSpPr>
                <a:spLocks/>
              </p:cNvSpPr>
              <p:nvPr/>
            </p:nvSpPr>
            <p:spPr bwMode="auto">
              <a:xfrm>
                <a:off x="91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6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6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Freeform 38"/>
              <p:cNvSpPr>
                <a:spLocks/>
              </p:cNvSpPr>
              <p:nvPr/>
            </p:nvSpPr>
            <p:spPr bwMode="auto">
              <a:xfrm>
                <a:off x="880" y="3211"/>
                <a:ext cx="222" cy="123"/>
              </a:xfrm>
              <a:custGeom>
                <a:avLst/>
                <a:gdLst>
                  <a:gd name="T0" fmla="*/ 50 w 222"/>
                  <a:gd name="T1" fmla="*/ 73 h 123"/>
                  <a:gd name="T2" fmla="*/ 222 w 222"/>
                  <a:gd name="T3" fmla="*/ 73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3"/>
                    </a:moveTo>
                    <a:lnTo>
                      <a:pt x="222" y="73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3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Freeform 39"/>
              <p:cNvSpPr>
                <a:spLocks/>
              </p:cNvSpPr>
              <p:nvPr/>
            </p:nvSpPr>
            <p:spPr bwMode="auto">
              <a:xfrm>
                <a:off x="880" y="3211"/>
                <a:ext cx="222" cy="123"/>
              </a:xfrm>
              <a:custGeom>
                <a:avLst/>
                <a:gdLst>
                  <a:gd name="T0" fmla="*/ 50 w 222"/>
                  <a:gd name="T1" fmla="*/ 73 h 123"/>
                  <a:gd name="T2" fmla="*/ 222 w 222"/>
                  <a:gd name="T3" fmla="*/ 73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3"/>
                    </a:moveTo>
                    <a:lnTo>
                      <a:pt x="222" y="73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3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4" name="Freeform 40"/>
              <p:cNvSpPr>
                <a:spLocks/>
              </p:cNvSpPr>
              <p:nvPr/>
            </p:nvSpPr>
            <p:spPr bwMode="auto">
              <a:xfrm>
                <a:off x="1028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5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5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4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4" y="149"/>
                      <a:pt x="75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Freeform 41"/>
              <p:cNvSpPr>
                <a:spLocks/>
              </p:cNvSpPr>
              <p:nvPr/>
            </p:nvSpPr>
            <p:spPr bwMode="auto">
              <a:xfrm>
                <a:off x="1028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5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5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Freeform 42"/>
              <p:cNvSpPr>
                <a:spLocks/>
              </p:cNvSpPr>
              <p:nvPr/>
            </p:nvSpPr>
            <p:spPr bwMode="auto">
              <a:xfrm>
                <a:off x="905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5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5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4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4" y="149"/>
                      <a:pt x="75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7" name="Freeform 43"/>
              <p:cNvSpPr>
                <a:spLocks/>
              </p:cNvSpPr>
              <p:nvPr/>
            </p:nvSpPr>
            <p:spPr bwMode="auto">
              <a:xfrm>
                <a:off x="905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5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5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8" name="Freeform 44"/>
              <p:cNvSpPr>
                <a:spLocks/>
              </p:cNvSpPr>
              <p:nvPr/>
            </p:nvSpPr>
            <p:spPr bwMode="auto">
              <a:xfrm>
                <a:off x="932" y="3218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Freeform 45"/>
              <p:cNvSpPr>
                <a:spLocks/>
              </p:cNvSpPr>
              <p:nvPr/>
            </p:nvSpPr>
            <p:spPr bwMode="auto">
              <a:xfrm>
                <a:off x="932" y="3218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Freeform 46"/>
              <p:cNvSpPr>
                <a:spLocks/>
              </p:cNvSpPr>
              <p:nvPr/>
            </p:nvSpPr>
            <p:spPr bwMode="auto">
              <a:xfrm>
                <a:off x="118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8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8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Freeform 47"/>
              <p:cNvSpPr>
                <a:spLocks/>
              </p:cNvSpPr>
              <p:nvPr/>
            </p:nvSpPr>
            <p:spPr bwMode="auto">
              <a:xfrm>
                <a:off x="118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8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8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Freeform 48"/>
              <p:cNvSpPr>
                <a:spLocks/>
              </p:cNvSpPr>
              <p:nvPr/>
            </p:nvSpPr>
            <p:spPr bwMode="auto">
              <a:xfrm>
                <a:off x="1151" y="3211"/>
                <a:ext cx="221" cy="123"/>
              </a:xfrm>
              <a:custGeom>
                <a:avLst/>
                <a:gdLst>
                  <a:gd name="T0" fmla="*/ 49 w 221"/>
                  <a:gd name="T1" fmla="*/ 73 h 123"/>
                  <a:gd name="T2" fmla="*/ 221 w 221"/>
                  <a:gd name="T3" fmla="*/ 73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3"/>
                    </a:moveTo>
                    <a:lnTo>
                      <a:pt x="221" y="73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3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3" name="Freeform 49"/>
              <p:cNvSpPr>
                <a:spLocks/>
              </p:cNvSpPr>
              <p:nvPr/>
            </p:nvSpPr>
            <p:spPr bwMode="auto">
              <a:xfrm>
                <a:off x="1151" y="3211"/>
                <a:ext cx="221" cy="123"/>
              </a:xfrm>
              <a:custGeom>
                <a:avLst/>
                <a:gdLst>
                  <a:gd name="T0" fmla="*/ 49 w 221"/>
                  <a:gd name="T1" fmla="*/ 73 h 123"/>
                  <a:gd name="T2" fmla="*/ 221 w 221"/>
                  <a:gd name="T3" fmla="*/ 73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3"/>
                    </a:moveTo>
                    <a:lnTo>
                      <a:pt x="221" y="73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3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Freeform 50"/>
              <p:cNvSpPr>
                <a:spLocks/>
              </p:cNvSpPr>
              <p:nvPr/>
            </p:nvSpPr>
            <p:spPr bwMode="auto">
              <a:xfrm>
                <a:off x="1299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5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5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9"/>
                      <a:pt x="75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Freeform 51"/>
              <p:cNvSpPr>
                <a:spLocks/>
              </p:cNvSpPr>
              <p:nvPr/>
            </p:nvSpPr>
            <p:spPr bwMode="auto">
              <a:xfrm>
                <a:off x="1299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Freeform 52"/>
              <p:cNvSpPr>
                <a:spLocks/>
              </p:cNvSpPr>
              <p:nvPr/>
            </p:nvSpPr>
            <p:spPr bwMode="auto">
              <a:xfrm>
                <a:off x="1176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4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4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9"/>
                      <a:pt x="74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7" name="Freeform 53"/>
              <p:cNvSpPr>
                <a:spLocks/>
              </p:cNvSpPr>
              <p:nvPr/>
            </p:nvSpPr>
            <p:spPr bwMode="auto">
              <a:xfrm>
                <a:off x="1176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Freeform 54"/>
              <p:cNvSpPr>
                <a:spLocks/>
              </p:cNvSpPr>
              <p:nvPr/>
            </p:nvSpPr>
            <p:spPr bwMode="auto">
              <a:xfrm>
                <a:off x="1203" y="3218"/>
                <a:ext cx="154" cy="66"/>
              </a:xfrm>
              <a:custGeom>
                <a:avLst/>
                <a:gdLst>
                  <a:gd name="T0" fmla="*/ 0 w 154"/>
                  <a:gd name="T1" fmla="*/ 0 h 66"/>
                  <a:gd name="T2" fmla="*/ 154 w 154"/>
                  <a:gd name="T3" fmla="*/ 0 h 66"/>
                  <a:gd name="T4" fmla="*/ 133 w 154"/>
                  <a:gd name="T5" fmla="*/ 66 h 66"/>
                  <a:gd name="T6" fmla="*/ 22 w 154"/>
                  <a:gd name="T7" fmla="*/ 66 h 66"/>
                  <a:gd name="T8" fmla="*/ 0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0" y="0"/>
                    </a:moveTo>
                    <a:lnTo>
                      <a:pt x="154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9" name="Freeform 55"/>
              <p:cNvSpPr>
                <a:spLocks/>
              </p:cNvSpPr>
              <p:nvPr/>
            </p:nvSpPr>
            <p:spPr bwMode="auto">
              <a:xfrm>
                <a:off x="1203" y="3218"/>
                <a:ext cx="154" cy="66"/>
              </a:xfrm>
              <a:custGeom>
                <a:avLst/>
                <a:gdLst>
                  <a:gd name="T0" fmla="*/ 0 w 154"/>
                  <a:gd name="T1" fmla="*/ 0 h 66"/>
                  <a:gd name="T2" fmla="*/ 154 w 154"/>
                  <a:gd name="T3" fmla="*/ 0 h 66"/>
                  <a:gd name="T4" fmla="*/ 133 w 154"/>
                  <a:gd name="T5" fmla="*/ 66 h 66"/>
                  <a:gd name="T6" fmla="*/ 22 w 154"/>
                  <a:gd name="T7" fmla="*/ 66 h 66"/>
                  <a:gd name="T8" fmla="*/ 0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0" y="0"/>
                    </a:moveTo>
                    <a:lnTo>
                      <a:pt x="154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" name="Group 56"/>
            <p:cNvGrpSpPr>
              <a:grpSpLocks/>
            </p:cNvGrpSpPr>
            <p:nvPr/>
          </p:nvGrpSpPr>
          <p:grpSpPr bwMode="auto">
            <a:xfrm>
              <a:off x="2339975" y="4524375"/>
              <a:ext cx="530225" cy="1411288"/>
              <a:chOff x="1924" y="1949"/>
              <a:chExt cx="334" cy="889"/>
            </a:xfrm>
          </p:grpSpPr>
          <p:sp>
            <p:nvSpPr>
              <p:cNvPr id="107" name="Freeform 57"/>
              <p:cNvSpPr>
                <a:spLocks/>
              </p:cNvSpPr>
              <p:nvPr/>
            </p:nvSpPr>
            <p:spPr bwMode="auto">
              <a:xfrm>
                <a:off x="1924" y="213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06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Freeform 58"/>
              <p:cNvSpPr>
                <a:spLocks/>
              </p:cNvSpPr>
              <p:nvPr/>
            </p:nvSpPr>
            <p:spPr bwMode="auto">
              <a:xfrm>
                <a:off x="1924" y="213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Freeform 59"/>
              <p:cNvSpPr>
                <a:spLocks noEditPoints="1"/>
              </p:cNvSpPr>
              <p:nvPr/>
            </p:nvSpPr>
            <p:spPr bwMode="auto">
              <a:xfrm>
                <a:off x="1949" y="2261"/>
                <a:ext cx="203" cy="203"/>
              </a:xfrm>
              <a:custGeom>
                <a:avLst/>
                <a:gdLst>
                  <a:gd name="T0" fmla="*/ 0 w 203"/>
                  <a:gd name="T1" fmla="*/ 0 h 203"/>
                  <a:gd name="T2" fmla="*/ 102 w 203"/>
                  <a:gd name="T3" fmla="*/ 76 h 203"/>
                  <a:gd name="T4" fmla="*/ 203 w 203"/>
                  <a:gd name="T5" fmla="*/ 0 h 203"/>
                  <a:gd name="T6" fmla="*/ 102 w 203"/>
                  <a:gd name="T7" fmla="*/ 76 h 203"/>
                  <a:gd name="T8" fmla="*/ 102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0" y="0"/>
                    </a:moveTo>
                    <a:lnTo>
                      <a:pt x="102" y="76"/>
                    </a:lnTo>
                    <a:lnTo>
                      <a:pt x="203" y="0"/>
                    </a:lnTo>
                    <a:moveTo>
                      <a:pt x="102" y="76"/>
                    </a:moveTo>
                    <a:lnTo>
                      <a:pt x="102" y="203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Freeform 60"/>
              <p:cNvSpPr>
                <a:spLocks/>
              </p:cNvSpPr>
              <p:nvPr/>
            </p:nvSpPr>
            <p:spPr bwMode="auto">
              <a:xfrm>
                <a:off x="1964" y="216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7D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Freeform 61"/>
              <p:cNvSpPr>
                <a:spLocks/>
              </p:cNvSpPr>
              <p:nvPr/>
            </p:nvSpPr>
            <p:spPr bwMode="auto">
              <a:xfrm>
                <a:off x="1964" y="216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Freeform 62"/>
              <p:cNvSpPr>
                <a:spLocks noEditPoints="1"/>
              </p:cNvSpPr>
              <p:nvPr/>
            </p:nvSpPr>
            <p:spPr bwMode="auto">
              <a:xfrm>
                <a:off x="1989" y="2291"/>
                <a:ext cx="203" cy="203"/>
              </a:xfrm>
              <a:custGeom>
                <a:avLst/>
                <a:gdLst>
                  <a:gd name="T0" fmla="*/ 0 w 203"/>
                  <a:gd name="T1" fmla="*/ 0 h 203"/>
                  <a:gd name="T2" fmla="*/ 102 w 203"/>
                  <a:gd name="T3" fmla="*/ 76 h 203"/>
                  <a:gd name="T4" fmla="*/ 203 w 203"/>
                  <a:gd name="T5" fmla="*/ 0 h 203"/>
                  <a:gd name="T6" fmla="*/ 102 w 203"/>
                  <a:gd name="T7" fmla="*/ 76 h 203"/>
                  <a:gd name="T8" fmla="*/ 102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0" y="0"/>
                    </a:moveTo>
                    <a:lnTo>
                      <a:pt x="102" y="76"/>
                    </a:lnTo>
                    <a:lnTo>
                      <a:pt x="203" y="0"/>
                    </a:lnTo>
                    <a:moveTo>
                      <a:pt x="102" y="76"/>
                    </a:moveTo>
                    <a:lnTo>
                      <a:pt x="102" y="203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Freeform 63"/>
              <p:cNvSpPr>
                <a:spLocks/>
              </p:cNvSpPr>
              <p:nvPr/>
            </p:nvSpPr>
            <p:spPr bwMode="auto">
              <a:xfrm>
                <a:off x="2004" y="221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Freeform 64"/>
              <p:cNvSpPr>
                <a:spLocks/>
              </p:cNvSpPr>
              <p:nvPr/>
            </p:nvSpPr>
            <p:spPr bwMode="auto">
              <a:xfrm>
                <a:off x="2004" y="221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Freeform 65"/>
              <p:cNvSpPr>
                <a:spLocks noEditPoints="1"/>
              </p:cNvSpPr>
              <p:nvPr/>
            </p:nvSpPr>
            <p:spPr bwMode="auto">
              <a:xfrm>
                <a:off x="2029" y="2341"/>
                <a:ext cx="203" cy="203"/>
              </a:xfrm>
              <a:custGeom>
                <a:avLst/>
                <a:gdLst>
                  <a:gd name="T0" fmla="*/ 0 w 203"/>
                  <a:gd name="T1" fmla="*/ 0 h 203"/>
                  <a:gd name="T2" fmla="*/ 102 w 203"/>
                  <a:gd name="T3" fmla="*/ 76 h 203"/>
                  <a:gd name="T4" fmla="*/ 203 w 203"/>
                  <a:gd name="T5" fmla="*/ 0 h 203"/>
                  <a:gd name="T6" fmla="*/ 102 w 203"/>
                  <a:gd name="T7" fmla="*/ 76 h 203"/>
                  <a:gd name="T8" fmla="*/ 102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0" y="0"/>
                    </a:moveTo>
                    <a:lnTo>
                      <a:pt x="102" y="76"/>
                    </a:lnTo>
                    <a:lnTo>
                      <a:pt x="203" y="0"/>
                    </a:lnTo>
                    <a:moveTo>
                      <a:pt x="102" y="76"/>
                    </a:moveTo>
                    <a:lnTo>
                      <a:pt x="102" y="203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Rectangle 66"/>
              <p:cNvSpPr>
                <a:spLocks noChangeArrowheads="1"/>
              </p:cNvSpPr>
              <p:nvPr/>
            </p:nvSpPr>
            <p:spPr bwMode="auto">
              <a:xfrm>
                <a:off x="1930" y="1949"/>
                <a:ext cx="20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Mixers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7" name="Freeform 67"/>
              <p:cNvSpPr>
                <a:spLocks/>
              </p:cNvSpPr>
              <p:nvPr/>
            </p:nvSpPr>
            <p:spPr bwMode="auto">
              <a:xfrm>
                <a:off x="1987" y="2614"/>
                <a:ext cx="185" cy="111"/>
              </a:xfrm>
              <a:custGeom>
                <a:avLst/>
                <a:gdLst>
                  <a:gd name="T0" fmla="*/ 185 w 185"/>
                  <a:gd name="T1" fmla="*/ 0 h 111"/>
                  <a:gd name="T2" fmla="*/ 148 w 185"/>
                  <a:gd name="T3" fmla="*/ 111 h 111"/>
                  <a:gd name="T4" fmla="*/ 38 w 185"/>
                  <a:gd name="T5" fmla="*/ 111 h 111"/>
                  <a:gd name="T6" fmla="*/ 0 w 185"/>
                  <a:gd name="T7" fmla="*/ 0 h 111"/>
                  <a:gd name="T8" fmla="*/ 185 w 185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11">
                    <a:moveTo>
                      <a:pt x="185" y="0"/>
                    </a:moveTo>
                    <a:lnTo>
                      <a:pt x="148" y="111"/>
                    </a:lnTo>
                    <a:lnTo>
                      <a:pt x="38" y="111"/>
                    </a:lnTo>
                    <a:lnTo>
                      <a:pt x="0" y="0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Freeform 68"/>
              <p:cNvSpPr>
                <a:spLocks/>
              </p:cNvSpPr>
              <p:nvPr/>
            </p:nvSpPr>
            <p:spPr bwMode="auto">
              <a:xfrm>
                <a:off x="1987" y="2614"/>
                <a:ext cx="185" cy="111"/>
              </a:xfrm>
              <a:custGeom>
                <a:avLst/>
                <a:gdLst>
                  <a:gd name="T0" fmla="*/ 185 w 185"/>
                  <a:gd name="T1" fmla="*/ 0 h 111"/>
                  <a:gd name="T2" fmla="*/ 148 w 185"/>
                  <a:gd name="T3" fmla="*/ 111 h 111"/>
                  <a:gd name="T4" fmla="*/ 38 w 185"/>
                  <a:gd name="T5" fmla="*/ 111 h 111"/>
                  <a:gd name="T6" fmla="*/ 0 w 185"/>
                  <a:gd name="T7" fmla="*/ 0 h 111"/>
                  <a:gd name="T8" fmla="*/ 185 w 185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11">
                    <a:moveTo>
                      <a:pt x="185" y="0"/>
                    </a:moveTo>
                    <a:lnTo>
                      <a:pt x="148" y="111"/>
                    </a:lnTo>
                    <a:lnTo>
                      <a:pt x="38" y="111"/>
                    </a:lnTo>
                    <a:lnTo>
                      <a:pt x="0" y="0"/>
                    </a:lnTo>
                    <a:lnTo>
                      <a:pt x="185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Freeform 69"/>
              <p:cNvSpPr>
                <a:spLocks/>
              </p:cNvSpPr>
              <p:nvPr/>
            </p:nvSpPr>
            <p:spPr bwMode="auto">
              <a:xfrm>
                <a:off x="1950" y="2651"/>
                <a:ext cx="222" cy="123"/>
              </a:xfrm>
              <a:custGeom>
                <a:avLst/>
                <a:gdLst>
                  <a:gd name="T0" fmla="*/ 50 w 222"/>
                  <a:gd name="T1" fmla="*/ 74 h 123"/>
                  <a:gd name="T2" fmla="*/ 222 w 222"/>
                  <a:gd name="T3" fmla="*/ 74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4"/>
                    </a:moveTo>
                    <a:lnTo>
                      <a:pt x="222" y="74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0" name="Freeform 70"/>
              <p:cNvSpPr>
                <a:spLocks/>
              </p:cNvSpPr>
              <p:nvPr/>
            </p:nvSpPr>
            <p:spPr bwMode="auto">
              <a:xfrm>
                <a:off x="1950" y="2651"/>
                <a:ext cx="222" cy="123"/>
              </a:xfrm>
              <a:custGeom>
                <a:avLst/>
                <a:gdLst>
                  <a:gd name="T0" fmla="*/ 50 w 222"/>
                  <a:gd name="T1" fmla="*/ 74 h 123"/>
                  <a:gd name="T2" fmla="*/ 222 w 222"/>
                  <a:gd name="T3" fmla="*/ 74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4"/>
                    </a:moveTo>
                    <a:lnTo>
                      <a:pt x="222" y="74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1" name="Freeform 71"/>
              <p:cNvSpPr>
                <a:spLocks/>
              </p:cNvSpPr>
              <p:nvPr/>
            </p:nvSpPr>
            <p:spPr bwMode="auto">
              <a:xfrm>
                <a:off x="2098" y="2749"/>
                <a:ext cx="49" cy="49"/>
              </a:xfrm>
              <a:custGeom>
                <a:avLst/>
                <a:gdLst>
                  <a:gd name="T0" fmla="*/ 149 w 149"/>
                  <a:gd name="T1" fmla="*/ 74 h 148"/>
                  <a:gd name="T2" fmla="*/ 74 w 149"/>
                  <a:gd name="T3" fmla="*/ 0 h 148"/>
                  <a:gd name="T4" fmla="*/ 0 w 149"/>
                  <a:gd name="T5" fmla="*/ 74 h 148"/>
                  <a:gd name="T6" fmla="*/ 0 w 149"/>
                  <a:gd name="T7" fmla="*/ 74 h 148"/>
                  <a:gd name="T8" fmla="*/ 74 w 149"/>
                  <a:gd name="T9" fmla="*/ 148 h 148"/>
                  <a:gd name="T10" fmla="*/ 149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149" y="74"/>
                    </a:moveTo>
                    <a:cubicBezTo>
                      <a:pt x="149" y="33"/>
                      <a:pt x="116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8"/>
                      <a:pt x="74" y="148"/>
                    </a:cubicBezTo>
                    <a:cubicBezTo>
                      <a:pt x="116" y="148"/>
                      <a:pt x="149" y="115"/>
                      <a:pt x="149" y="74"/>
                    </a:cubicBezTo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2" name="Freeform 72"/>
              <p:cNvSpPr>
                <a:spLocks/>
              </p:cNvSpPr>
              <p:nvPr/>
            </p:nvSpPr>
            <p:spPr bwMode="auto">
              <a:xfrm>
                <a:off x="2098" y="274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5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5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9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9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Freeform 73"/>
              <p:cNvSpPr>
                <a:spLocks/>
              </p:cNvSpPr>
              <p:nvPr/>
            </p:nvSpPr>
            <p:spPr bwMode="auto">
              <a:xfrm>
                <a:off x="1975" y="2749"/>
                <a:ext cx="50" cy="49"/>
              </a:xfrm>
              <a:custGeom>
                <a:avLst/>
                <a:gdLst>
                  <a:gd name="T0" fmla="*/ 149 w 149"/>
                  <a:gd name="T1" fmla="*/ 74 h 148"/>
                  <a:gd name="T2" fmla="*/ 74 w 149"/>
                  <a:gd name="T3" fmla="*/ 0 h 148"/>
                  <a:gd name="T4" fmla="*/ 0 w 149"/>
                  <a:gd name="T5" fmla="*/ 74 h 148"/>
                  <a:gd name="T6" fmla="*/ 0 w 149"/>
                  <a:gd name="T7" fmla="*/ 74 h 148"/>
                  <a:gd name="T8" fmla="*/ 74 w 149"/>
                  <a:gd name="T9" fmla="*/ 148 h 148"/>
                  <a:gd name="T10" fmla="*/ 149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149" y="74"/>
                    </a:moveTo>
                    <a:cubicBezTo>
                      <a:pt x="149" y="33"/>
                      <a:pt x="115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8"/>
                      <a:pt x="74" y="148"/>
                    </a:cubicBezTo>
                    <a:cubicBezTo>
                      <a:pt x="115" y="148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Freeform 74"/>
              <p:cNvSpPr>
                <a:spLocks/>
              </p:cNvSpPr>
              <p:nvPr/>
            </p:nvSpPr>
            <p:spPr bwMode="auto">
              <a:xfrm>
                <a:off x="1975" y="2749"/>
                <a:ext cx="50" cy="49"/>
              </a:xfrm>
              <a:custGeom>
                <a:avLst/>
                <a:gdLst>
                  <a:gd name="T0" fmla="*/ 50 w 50"/>
                  <a:gd name="T1" fmla="*/ 25 h 49"/>
                  <a:gd name="T2" fmla="*/ 25 w 50"/>
                  <a:gd name="T3" fmla="*/ 0 h 49"/>
                  <a:gd name="T4" fmla="*/ 0 w 50"/>
                  <a:gd name="T5" fmla="*/ 25 h 49"/>
                  <a:gd name="T6" fmla="*/ 0 w 50"/>
                  <a:gd name="T7" fmla="*/ 25 h 49"/>
                  <a:gd name="T8" fmla="*/ 25 w 50"/>
                  <a:gd name="T9" fmla="*/ 49 h 49"/>
                  <a:gd name="T10" fmla="*/ 50 w 50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9">
                    <a:moveTo>
                      <a:pt x="50" y="25"/>
                    </a:moveTo>
                    <a:cubicBezTo>
                      <a:pt x="50" y="11"/>
                      <a:pt x="38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8" y="49"/>
                      <a:pt x="50" y="38"/>
                      <a:pt x="50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Freeform 75"/>
              <p:cNvSpPr>
                <a:spLocks/>
              </p:cNvSpPr>
              <p:nvPr/>
            </p:nvSpPr>
            <p:spPr bwMode="auto">
              <a:xfrm>
                <a:off x="2002" y="265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3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3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Freeform 76"/>
              <p:cNvSpPr>
                <a:spLocks/>
              </p:cNvSpPr>
              <p:nvPr/>
            </p:nvSpPr>
            <p:spPr bwMode="auto">
              <a:xfrm>
                <a:off x="2002" y="265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3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3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7" name="Freeform 77"/>
              <p:cNvSpPr>
                <a:spLocks/>
              </p:cNvSpPr>
              <p:nvPr/>
            </p:nvSpPr>
            <p:spPr bwMode="auto">
              <a:xfrm>
                <a:off x="2046" y="2654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8" name="Freeform 78"/>
              <p:cNvSpPr>
                <a:spLocks/>
              </p:cNvSpPr>
              <p:nvPr/>
            </p:nvSpPr>
            <p:spPr bwMode="auto">
              <a:xfrm>
                <a:off x="2046" y="2654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9" name="Freeform 79"/>
              <p:cNvSpPr>
                <a:spLocks/>
              </p:cNvSpPr>
              <p:nvPr/>
            </p:nvSpPr>
            <p:spPr bwMode="auto">
              <a:xfrm>
                <a:off x="2009" y="2691"/>
                <a:ext cx="221" cy="123"/>
              </a:xfrm>
              <a:custGeom>
                <a:avLst/>
                <a:gdLst>
                  <a:gd name="T0" fmla="*/ 49 w 221"/>
                  <a:gd name="T1" fmla="*/ 74 h 123"/>
                  <a:gd name="T2" fmla="*/ 221 w 221"/>
                  <a:gd name="T3" fmla="*/ 74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4"/>
                    </a:moveTo>
                    <a:lnTo>
                      <a:pt x="221" y="74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0" name="Freeform 80"/>
              <p:cNvSpPr>
                <a:spLocks/>
              </p:cNvSpPr>
              <p:nvPr/>
            </p:nvSpPr>
            <p:spPr bwMode="auto">
              <a:xfrm>
                <a:off x="2009" y="2691"/>
                <a:ext cx="221" cy="123"/>
              </a:xfrm>
              <a:custGeom>
                <a:avLst/>
                <a:gdLst>
                  <a:gd name="T0" fmla="*/ 49 w 221"/>
                  <a:gd name="T1" fmla="*/ 74 h 123"/>
                  <a:gd name="T2" fmla="*/ 221 w 221"/>
                  <a:gd name="T3" fmla="*/ 74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4"/>
                    </a:moveTo>
                    <a:lnTo>
                      <a:pt x="221" y="74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1" name="Freeform 81"/>
              <p:cNvSpPr>
                <a:spLocks/>
              </p:cNvSpPr>
              <p:nvPr/>
            </p:nvSpPr>
            <p:spPr bwMode="auto">
              <a:xfrm>
                <a:off x="2157" y="2789"/>
                <a:ext cx="49" cy="49"/>
              </a:xfrm>
              <a:custGeom>
                <a:avLst/>
                <a:gdLst>
                  <a:gd name="T0" fmla="*/ 149 w 149"/>
                  <a:gd name="T1" fmla="*/ 75 h 149"/>
                  <a:gd name="T2" fmla="*/ 74 w 149"/>
                  <a:gd name="T3" fmla="*/ 0 h 149"/>
                  <a:gd name="T4" fmla="*/ 0 w 149"/>
                  <a:gd name="T5" fmla="*/ 75 h 149"/>
                  <a:gd name="T6" fmla="*/ 0 w 149"/>
                  <a:gd name="T7" fmla="*/ 75 h 149"/>
                  <a:gd name="T8" fmla="*/ 74 w 149"/>
                  <a:gd name="T9" fmla="*/ 149 h 149"/>
                  <a:gd name="T10" fmla="*/ 149 w 149"/>
                  <a:gd name="T11" fmla="*/ 7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5"/>
                    </a:moveTo>
                    <a:cubicBezTo>
                      <a:pt x="149" y="34"/>
                      <a:pt x="115" y="0"/>
                      <a:pt x="74" y="0"/>
                    </a:cubicBezTo>
                    <a:cubicBezTo>
                      <a:pt x="33" y="0"/>
                      <a:pt x="0" y="34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116"/>
                      <a:pt x="33" y="149"/>
                      <a:pt x="74" y="149"/>
                    </a:cubicBezTo>
                    <a:cubicBezTo>
                      <a:pt x="115" y="149"/>
                      <a:pt x="149" y="116"/>
                      <a:pt x="149" y="75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2" name="Freeform 82"/>
              <p:cNvSpPr>
                <a:spLocks/>
              </p:cNvSpPr>
              <p:nvPr/>
            </p:nvSpPr>
            <p:spPr bwMode="auto">
              <a:xfrm>
                <a:off x="2157" y="278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Freeform 83"/>
              <p:cNvSpPr>
                <a:spLocks/>
              </p:cNvSpPr>
              <p:nvPr/>
            </p:nvSpPr>
            <p:spPr bwMode="auto">
              <a:xfrm>
                <a:off x="2034" y="2789"/>
                <a:ext cx="49" cy="49"/>
              </a:xfrm>
              <a:custGeom>
                <a:avLst/>
                <a:gdLst>
                  <a:gd name="T0" fmla="*/ 149 w 149"/>
                  <a:gd name="T1" fmla="*/ 75 h 149"/>
                  <a:gd name="T2" fmla="*/ 74 w 149"/>
                  <a:gd name="T3" fmla="*/ 0 h 149"/>
                  <a:gd name="T4" fmla="*/ 0 w 149"/>
                  <a:gd name="T5" fmla="*/ 75 h 149"/>
                  <a:gd name="T6" fmla="*/ 0 w 149"/>
                  <a:gd name="T7" fmla="*/ 75 h 149"/>
                  <a:gd name="T8" fmla="*/ 74 w 149"/>
                  <a:gd name="T9" fmla="*/ 149 h 149"/>
                  <a:gd name="T10" fmla="*/ 149 w 149"/>
                  <a:gd name="T11" fmla="*/ 7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5"/>
                    </a:moveTo>
                    <a:cubicBezTo>
                      <a:pt x="149" y="34"/>
                      <a:pt x="115" y="0"/>
                      <a:pt x="74" y="0"/>
                    </a:cubicBezTo>
                    <a:cubicBezTo>
                      <a:pt x="33" y="0"/>
                      <a:pt x="0" y="34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116"/>
                      <a:pt x="33" y="149"/>
                      <a:pt x="74" y="149"/>
                    </a:cubicBezTo>
                    <a:cubicBezTo>
                      <a:pt x="115" y="149"/>
                      <a:pt x="149" y="116"/>
                      <a:pt x="149" y="75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Freeform 84"/>
              <p:cNvSpPr>
                <a:spLocks/>
              </p:cNvSpPr>
              <p:nvPr/>
            </p:nvSpPr>
            <p:spPr bwMode="auto">
              <a:xfrm>
                <a:off x="2034" y="278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Freeform 85"/>
              <p:cNvSpPr>
                <a:spLocks/>
              </p:cNvSpPr>
              <p:nvPr/>
            </p:nvSpPr>
            <p:spPr bwMode="auto">
              <a:xfrm>
                <a:off x="2061" y="269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2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2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Freeform 86"/>
              <p:cNvSpPr>
                <a:spLocks/>
              </p:cNvSpPr>
              <p:nvPr/>
            </p:nvSpPr>
            <p:spPr bwMode="auto">
              <a:xfrm>
                <a:off x="2061" y="269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2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2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87"/>
            <p:cNvGrpSpPr>
              <a:grpSpLocks/>
            </p:cNvGrpSpPr>
            <p:nvPr/>
          </p:nvGrpSpPr>
          <p:grpSpPr bwMode="auto">
            <a:xfrm>
              <a:off x="6011865" y="4595813"/>
              <a:ext cx="896938" cy="977900"/>
              <a:chOff x="2609" y="2748"/>
              <a:chExt cx="565" cy="616"/>
            </a:xfrm>
          </p:grpSpPr>
          <p:sp>
            <p:nvSpPr>
              <p:cNvPr id="80" name="Rectangle 88"/>
              <p:cNvSpPr>
                <a:spLocks noChangeArrowheads="1"/>
              </p:cNvSpPr>
              <p:nvPr/>
            </p:nvSpPr>
            <p:spPr bwMode="auto">
              <a:xfrm>
                <a:off x="2913" y="2748"/>
                <a:ext cx="23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Waiting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81" name="Freeform 89"/>
              <p:cNvSpPr>
                <a:spLocks/>
              </p:cNvSpPr>
              <p:nvPr/>
            </p:nvSpPr>
            <p:spPr bwMode="auto">
              <a:xfrm>
                <a:off x="2886" y="297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Freeform 90"/>
              <p:cNvSpPr>
                <a:spLocks/>
              </p:cNvSpPr>
              <p:nvPr/>
            </p:nvSpPr>
            <p:spPr bwMode="auto">
              <a:xfrm>
                <a:off x="2886" y="297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Freeform 91"/>
              <p:cNvSpPr>
                <a:spLocks/>
              </p:cNvSpPr>
              <p:nvPr/>
            </p:nvSpPr>
            <p:spPr bwMode="auto">
              <a:xfrm>
                <a:off x="2900" y="3018"/>
                <a:ext cx="155" cy="67"/>
              </a:xfrm>
              <a:custGeom>
                <a:avLst/>
                <a:gdLst>
                  <a:gd name="T0" fmla="*/ 155 w 155"/>
                  <a:gd name="T1" fmla="*/ 0 h 67"/>
                  <a:gd name="T2" fmla="*/ 0 w 155"/>
                  <a:gd name="T3" fmla="*/ 0 h 67"/>
                  <a:gd name="T4" fmla="*/ 22 w 155"/>
                  <a:gd name="T5" fmla="*/ 67 h 67"/>
                  <a:gd name="T6" fmla="*/ 133 w 155"/>
                  <a:gd name="T7" fmla="*/ 67 h 67"/>
                  <a:gd name="T8" fmla="*/ 155 w 15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7">
                    <a:moveTo>
                      <a:pt x="155" y="0"/>
                    </a:moveTo>
                    <a:lnTo>
                      <a:pt x="0" y="0"/>
                    </a:lnTo>
                    <a:lnTo>
                      <a:pt x="22" y="67"/>
                    </a:lnTo>
                    <a:lnTo>
                      <a:pt x="133" y="67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Freeform 92"/>
              <p:cNvSpPr>
                <a:spLocks/>
              </p:cNvSpPr>
              <p:nvPr/>
            </p:nvSpPr>
            <p:spPr bwMode="auto">
              <a:xfrm>
                <a:off x="2900" y="3018"/>
                <a:ext cx="155" cy="67"/>
              </a:xfrm>
              <a:custGeom>
                <a:avLst/>
                <a:gdLst>
                  <a:gd name="T0" fmla="*/ 155 w 155"/>
                  <a:gd name="T1" fmla="*/ 0 h 67"/>
                  <a:gd name="T2" fmla="*/ 0 w 155"/>
                  <a:gd name="T3" fmla="*/ 0 h 67"/>
                  <a:gd name="T4" fmla="*/ 22 w 155"/>
                  <a:gd name="T5" fmla="*/ 67 h 67"/>
                  <a:gd name="T6" fmla="*/ 133 w 155"/>
                  <a:gd name="T7" fmla="*/ 67 h 67"/>
                  <a:gd name="T8" fmla="*/ 155 w 15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7">
                    <a:moveTo>
                      <a:pt x="155" y="0"/>
                    </a:moveTo>
                    <a:lnTo>
                      <a:pt x="0" y="0"/>
                    </a:lnTo>
                    <a:lnTo>
                      <a:pt x="22" y="67"/>
                    </a:lnTo>
                    <a:lnTo>
                      <a:pt x="133" y="67"/>
                    </a:lnTo>
                    <a:lnTo>
                      <a:pt x="155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Freeform 93"/>
              <p:cNvSpPr>
                <a:spLocks/>
              </p:cNvSpPr>
              <p:nvPr/>
            </p:nvSpPr>
            <p:spPr bwMode="auto">
              <a:xfrm>
                <a:off x="2938" y="29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Freeform 94"/>
              <p:cNvSpPr>
                <a:spLocks/>
              </p:cNvSpPr>
              <p:nvPr/>
            </p:nvSpPr>
            <p:spPr bwMode="auto">
              <a:xfrm>
                <a:off x="2938" y="29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Freeform 95"/>
              <p:cNvSpPr>
                <a:spLocks/>
              </p:cNvSpPr>
              <p:nvPr/>
            </p:nvSpPr>
            <p:spPr bwMode="auto">
              <a:xfrm>
                <a:off x="2953" y="3043"/>
                <a:ext cx="154" cy="66"/>
              </a:xfrm>
              <a:custGeom>
                <a:avLst/>
                <a:gdLst>
                  <a:gd name="T0" fmla="*/ 154 w 154"/>
                  <a:gd name="T1" fmla="*/ 0 h 66"/>
                  <a:gd name="T2" fmla="*/ 0 w 154"/>
                  <a:gd name="T3" fmla="*/ 0 h 66"/>
                  <a:gd name="T4" fmla="*/ 22 w 154"/>
                  <a:gd name="T5" fmla="*/ 66 h 66"/>
                  <a:gd name="T6" fmla="*/ 132 w 154"/>
                  <a:gd name="T7" fmla="*/ 66 h 66"/>
                  <a:gd name="T8" fmla="*/ 154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154" y="0"/>
                    </a:moveTo>
                    <a:lnTo>
                      <a:pt x="0" y="0"/>
                    </a:lnTo>
                    <a:lnTo>
                      <a:pt x="22" y="66"/>
                    </a:lnTo>
                    <a:lnTo>
                      <a:pt x="132" y="66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Freeform 96"/>
              <p:cNvSpPr>
                <a:spLocks/>
              </p:cNvSpPr>
              <p:nvPr/>
            </p:nvSpPr>
            <p:spPr bwMode="auto">
              <a:xfrm>
                <a:off x="2953" y="3043"/>
                <a:ext cx="154" cy="66"/>
              </a:xfrm>
              <a:custGeom>
                <a:avLst/>
                <a:gdLst>
                  <a:gd name="T0" fmla="*/ 154 w 154"/>
                  <a:gd name="T1" fmla="*/ 0 h 66"/>
                  <a:gd name="T2" fmla="*/ 0 w 154"/>
                  <a:gd name="T3" fmla="*/ 0 h 66"/>
                  <a:gd name="T4" fmla="*/ 22 w 154"/>
                  <a:gd name="T5" fmla="*/ 66 h 66"/>
                  <a:gd name="T6" fmla="*/ 132 w 154"/>
                  <a:gd name="T7" fmla="*/ 66 h 66"/>
                  <a:gd name="T8" fmla="*/ 154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154" y="0"/>
                    </a:moveTo>
                    <a:lnTo>
                      <a:pt x="0" y="0"/>
                    </a:lnTo>
                    <a:lnTo>
                      <a:pt x="22" y="66"/>
                    </a:lnTo>
                    <a:lnTo>
                      <a:pt x="132" y="66"/>
                    </a:lnTo>
                    <a:lnTo>
                      <a:pt x="15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Freeform 97"/>
              <p:cNvSpPr>
                <a:spLocks/>
              </p:cNvSpPr>
              <p:nvPr/>
            </p:nvSpPr>
            <p:spPr bwMode="auto">
              <a:xfrm>
                <a:off x="2990" y="3023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Freeform 98"/>
              <p:cNvSpPr>
                <a:spLocks/>
              </p:cNvSpPr>
              <p:nvPr/>
            </p:nvSpPr>
            <p:spPr bwMode="auto">
              <a:xfrm>
                <a:off x="2990" y="3023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Freeform 99"/>
              <p:cNvSpPr>
                <a:spLocks/>
              </p:cNvSpPr>
              <p:nvPr/>
            </p:nvSpPr>
            <p:spPr bwMode="auto">
              <a:xfrm>
                <a:off x="3005" y="3068"/>
                <a:ext cx="155" cy="65"/>
              </a:xfrm>
              <a:custGeom>
                <a:avLst/>
                <a:gdLst>
                  <a:gd name="T0" fmla="*/ 155 w 155"/>
                  <a:gd name="T1" fmla="*/ 0 h 65"/>
                  <a:gd name="T2" fmla="*/ 0 w 155"/>
                  <a:gd name="T3" fmla="*/ 0 h 65"/>
                  <a:gd name="T4" fmla="*/ 22 w 155"/>
                  <a:gd name="T5" fmla="*/ 65 h 65"/>
                  <a:gd name="T6" fmla="*/ 133 w 155"/>
                  <a:gd name="T7" fmla="*/ 65 h 65"/>
                  <a:gd name="T8" fmla="*/ 155 w 15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5">
                    <a:moveTo>
                      <a:pt x="155" y="0"/>
                    </a:moveTo>
                    <a:lnTo>
                      <a:pt x="0" y="0"/>
                    </a:lnTo>
                    <a:lnTo>
                      <a:pt x="22" y="65"/>
                    </a:lnTo>
                    <a:lnTo>
                      <a:pt x="133" y="65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Freeform 100"/>
              <p:cNvSpPr>
                <a:spLocks/>
              </p:cNvSpPr>
              <p:nvPr/>
            </p:nvSpPr>
            <p:spPr bwMode="auto">
              <a:xfrm>
                <a:off x="3005" y="3068"/>
                <a:ext cx="155" cy="65"/>
              </a:xfrm>
              <a:custGeom>
                <a:avLst/>
                <a:gdLst>
                  <a:gd name="T0" fmla="*/ 155 w 155"/>
                  <a:gd name="T1" fmla="*/ 0 h 65"/>
                  <a:gd name="T2" fmla="*/ 0 w 155"/>
                  <a:gd name="T3" fmla="*/ 0 h 65"/>
                  <a:gd name="T4" fmla="*/ 22 w 155"/>
                  <a:gd name="T5" fmla="*/ 65 h 65"/>
                  <a:gd name="T6" fmla="*/ 133 w 155"/>
                  <a:gd name="T7" fmla="*/ 65 h 65"/>
                  <a:gd name="T8" fmla="*/ 155 w 15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5">
                    <a:moveTo>
                      <a:pt x="155" y="0"/>
                    </a:moveTo>
                    <a:lnTo>
                      <a:pt x="0" y="0"/>
                    </a:lnTo>
                    <a:lnTo>
                      <a:pt x="22" y="65"/>
                    </a:lnTo>
                    <a:lnTo>
                      <a:pt x="133" y="65"/>
                    </a:lnTo>
                    <a:lnTo>
                      <a:pt x="155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Freeform 101"/>
              <p:cNvSpPr>
                <a:spLocks/>
              </p:cNvSpPr>
              <p:nvPr/>
            </p:nvSpPr>
            <p:spPr bwMode="auto">
              <a:xfrm>
                <a:off x="2886" y="31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Freeform 102"/>
              <p:cNvSpPr>
                <a:spLocks/>
              </p:cNvSpPr>
              <p:nvPr/>
            </p:nvSpPr>
            <p:spPr bwMode="auto">
              <a:xfrm>
                <a:off x="2886" y="31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Freeform 103"/>
              <p:cNvSpPr>
                <a:spLocks/>
              </p:cNvSpPr>
              <p:nvPr/>
            </p:nvSpPr>
            <p:spPr bwMode="auto">
              <a:xfrm>
                <a:off x="2938" y="3223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Freeform 104"/>
              <p:cNvSpPr>
                <a:spLocks/>
              </p:cNvSpPr>
              <p:nvPr/>
            </p:nvSpPr>
            <p:spPr bwMode="auto">
              <a:xfrm>
                <a:off x="2938" y="3223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Freeform 105"/>
              <p:cNvSpPr>
                <a:spLocks/>
              </p:cNvSpPr>
              <p:nvPr/>
            </p:nvSpPr>
            <p:spPr bwMode="auto">
              <a:xfrm>
                <a:off x="2990" y="3254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Freeform 106"/>
              <p:cNvSpPr>
                <a:spLocks/>
              </p:cNvSpPr>
              <p:nvPr/>
            </p:nvSpPr>
            <p:spPr bwMode="auto">
              <a:xfrm>
                <a:off x="2990" y="3254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Freeform 107"/>
              <p:cNvSpPr>
                <a:spLocks/>
              </p:cNvSpPr>
              <p:nvPr/>
            </p:nvSpPr>
            <p:spPr bwMode="auto">
              <a:xfrm>
                <a:off x="2609" y="305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Freeform 108"/>
              <p:cNvSpPr>
                <a:spLocks/>
              </p:cNvSpPr>
              <p:nvPr/>
            </p:nvSpPr>
            <p:spPr bwMode="auto">
              <a:xfrm>
                <a:off x="2609" y="305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Freeform 109"/>
              <p:cNvSpPr>
                <a:spLocks/>
              </p:cNvSpPr>
              <p:nvPr/>
            </p:nvSpPr>
            <p:spPr bwMode="auto">
              <a:xfrm>
                <a:off x="2609" y="3091"/>
                <a:ext cx="221" cy="122"/>
              </a:xfrm>
              <a:custGeom>
                <a:avLst/>
                <a:gdLst>
                  <a:gd name="T0" fmla="*/ 172 w 221"/>
                  <a:gd name="T1" fmla="*/ 74 h 122"/>
                  <a:gd name="T2" fmla="*/ 0 w 221"/>
                  <a:gd name="T3" fmla="*/ 74 h 122"/>
                  <a:gd name="T4" fmla="*/ 0 w 221"/>
                  <a:gd name="T5" fmla="*/ 122 h 122"/>
                  <a:gd name="T6" fmla="*/ 221 w 221"/>
                  <a:gd name="T7" fmla="*/ 122 h 122"/>
                  <a:gd name="T8" fmla="*/ 221 w 221"/>
                  <a:gd name="T9" fmla="*/ 0 h 122"/>
                  <a:gd name="T10" fmla="*/ 197 w 221"/>
                  <a:gd name="T11" fmla="*/ 0 h 122"/>
                  <a:gd name="T12" fmla="*/ 172 w 221"/>
                  <a:gd name="T13" fmla="*/ 7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2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2"/>
                    </a:lnTo>
                    <a:lnTo>
                      <a:pt x="221" y="122"/>
                    </a:lnTo>
                    <a:lnTo>
                      <a:pt x="221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Freeform 110"/>
              <p:cNvSpPr>
                <a:spLocks/>
              </p:cNvSpPr>
              <p:nvPr/>
            </p:nvSpPr>
            <p:spPr bwMode="auto">
              <a:xfrm>
                <a:off x="2609" y="3091"/>
                <a:ext cx="221" cy="122"/>
              </a:xfrm>
              <a:custGeom>
                <a:avLst/>
                <a:gdLst>
                  <a:gd name="T0" fmla="*/ 172 w 221"/>
                  <a:gd name="T1" fmla="*/ 74 h 122"/>
                  <a:gd name="T2" fmla="*/ 0 w 221"/>
                  <a:gd name="T3" fmla="*/ 74 h 122"/>
                  <a:gd name="T4" fmla="*/ 0 w 221"/>
                  <a:gd name="T5" fmla="*/ 122 h 122"/>
                  <a:gd name="T6" fmla="*/ 221 w 221"/>
                  <a:gd name="T7" fmla="*/ 122 h 122"/>
                  <a:gd name="T8" fmla="*/ 221 w 221"/>
                  <a:gd name="T9" fmla="*/ 0 h 122"/>
                  <a:gd name="T10" fmla="*/ 197 w 221"/>
                  <a:gd name="T11" fmla="*/ 0 h 122"/>
                  <a:gd name="T12" fmla="*/ 172 w 221"/>
                  <a:gd name="T13" fmla="*/ 7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2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2"/>
                    </a:lnTo>
                    <a:lnTo>
                      <a:pt x="221" y="122"/>
                    </a:lnTo>
                    <a:lnTo>
                      <a:pt x="221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Freeform 111"/>
              <p:cNvSpPr>
                <a:spLocks/>
              </p:cNvSpPr>
              <p:nvPr/>
            </p:nvSpPr>
            <p:spPr bwMode="auto">
              <a:xfrm>
                <a:off x="2633" y="3189"/>
                <a:ext cx="50" cy="49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149 w 149"/>
                  <a:gd name="T7" fmla="*/ 74 h 149"/>
                  <a:gd name="T8" fmla="*/ 74 w 149"/>
                  <a:gd name="T9" fmla="*/ 149 h 149"/>
                  <a:gd name="T10" fmla="*/ 0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5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Freeform 112"/>
              <p:cNvSpPr>
                <a:spLocks/>
              </p:cNvSpPr>
              <p:nvPr/>
            </p:nvSpPr>
            <p:spPr bwMode="auto">
              <a:xfrm>
                <a:off x="2633" y="3189"/>
                <a:ext cx="50" cy="49"/>
              </a:xfrm>
              <a:custGeom>
                <a:avLst/>
                <a:gdLst>
                  <a:gd name="T0" fmla="*/ 0 w 50"/>
                  <a:gd name="T1" fmla="*/ 24 h 49"/>
                  <a:gd name="T2" fmla="*/ 25 w 50"/>
                  <a:gd name="T3" fmla="*/ 0 h 49"/>
                  <a:gd name="T4" fmla="*/ 50 w 50"/>
                  <a:gd name="T5" fmla="*/ 24 h 49"/>
                  <a:gd name="T6" fmla="*/ 50 w 50"/>
                  <a:gd name="T7" fmla="*/ 24 h 49"/>
                  <a:gd name="T8" fmla="*/ 25 w 50"/>
                  <a:gd name="T9" fmla="*/ 49 h 49"/>
                  <a:gd name="T10" fmla="*/ 0 w 50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9">
                    <a:moveTo>
                      <a:pt x="0" y="24"/>
                    </a:moveTo>
                    <a:cubicBezTo>
                      <a:pt x="0" y="11"/>
                      <a:pt x="11" y="0"/>
                      <a:pt x="25" y="0"/>
                    </a:cubicBezTo>
                    <a:cubicBezTo>
                      <a:pt x="38" y="0"/>
                      <a:pt x="50" y="11"/>
                      <a:pt x="50" y="24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50" y="38"/>
                      <a:pt x="38" y="49"/>
                      <a:pt x="25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Freeform 113"/>
              <p:cNvSpPr>
                <a:spLocks/>
              </p:cNvSpPr>
              <p:nvPr/>
            </p:nvSpPr>
            <p:spPr bwMode="auto">
              <a:xfrm>
                <a:off x="2756" y="3189"/>
                <a:ext cx="50" cy="49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149 w 149"/>
                  <a:gd name="T7" fmla="*/ 74 h 149"/>
                  <a:gd name="T8" fmla="*/ 74 w 149"/>
                  <a:gd name="T9" fmla="*/ 149 h 149"/>
                  <a:gd name="T10" fmla="*/ 0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6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Freeform 114"/>
              <p:cNvSpPr>
                <a:spLocks/>
              </p:cNvSpPr>
              <p:nvPr/>
            </p:nvSpPr>
            <p:spPr bwMode="auto">
              <a:xfrm>
                <a:off x="2756" y="3189"/>
                <a:ext cx="50" cy="49"/>
              </a:xfrm>
              <a:custGeom>
                <a:avLst/>
                <a:gdLst>
                  <a:gd name="T0" fmla="*/ 0 w 50"/>
                  <a:gd name="T1" fmla="*/ 24 h 49"/>
                  <a:gd name="T2" fmla="*/ 25 w 50"/>
                  <a:gd name="T3" fmla="*/ 0 h 49"/>
                  <a:gd name="T4" fmla="*/ 50 w 50"/>
                  <a:gd name="T5" fmla="*/ 24 h 49"/>
                  <a:gd name="T6" fmla="*/ 50 w 50"/>
                  <a:gd name="T7" fmla="*/ 24 h 49"/>
                  <a:gd name="T8" fmla="*/ 25 w 50"/>
                  <a:gd name="T9" fmla="*/ 49 h 49"/>
                  <a:gd name="T10" fmla="*/ 0 w 50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9">
                    <a:moveTo>
                      <a:pt x="0" y="24"/>
                    </a:moveTo>
                    <a:cubicBezTo>
                      <a:pt x="0" y="11"/>
                      <a:pt x="11" y="0"/>
                      <a:pt x="25" y="0"/>
                    </a:cubicBezTo>
                    <a:cubicBezTo>
                      <a:pt x="39" y="0"/>
                      <a:pt x="50" y="11"/>
                      <a:pt x="50" y="24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50" y="38"/>
                      <a:pt x="39" y="49"/>
                      <a:pt x="25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115"/>
            <p:cNvGrpSpPr>
              <a:grpSpLocks/>
            </p:cNvGrpSpPr>
            <p:nvPr/>
          </p:nvGrpSpPr>
          <p:grpSpPr bwMode="auto">
            <a:xfrm>
              <a:off x="7308850" y="3371850"/>
              <a:ext cx="1155700" cy="811213"/>
              <a:chOff x="3603" y="2748"/>
              <a:chExt cx="728" cy="511"/>
            </a:xfrm>
          </p:grpSpPr>
          <p:sp>
            <p:nvSpPr>
              <p:cNvPr id="64" name="Rectangle 116"/>
              <p:cNvSpPr>
                <a:spLocks noChangeArrowheads="1"/>
              </p:cNvSpPr>
              <p:nvPr/>
            </p:nvSpPr>
            <p:spPr bwMode="auto">
              <a:xfrm>
                <a:off x="3865" y="2748"/>
                <a:ext cx="205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Ovens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5" name="Freeform 117"/>
              <p:cNvSpPr>
                <a:spLocks/>
              </p:cNvSpPr>
              <p:nvPr/>
            </p:nvSpPr>
            <p:spPr bwMode="auto">
              <a:xfrm>
                <a:off x="3603" y="2977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2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8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Freeform 118"/>
              <p:cNvSpPr>
                <a:spLocks/>
              </p:cNvSpPr>
              <p:nvPr/>
            </p:nvSpPr>
            <p:spPr bwMode="auto">
              <a:xfrm>
                <a:off x="3603" y="2977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2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Freeform 119"/>
              <p:cNvSpPr>
                <a:spLocks/>
              </p:cNvSpPr>
              <p:nvPr/>
            </p:nvSpPr>
            <p:spPr bwMode="auto">
              <a:xfrm>
                <a:off x="3603" y="2934"/>
                <a:ext cx="667" cy="254"/>
              </a:xfrm>
              <a:custGeom>
                <a:avLst/>
                <a:gdLst>
                  <a:gd name="T0" fmla="*/ 333 w 667"/>
                  <a:gd name="T1" fmla="*/ 0 h 254"/>
                  <a:gd name="T2" fmla="*/ 333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3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3" y="0"/>
                    </a:moveTo>
                    <a:lnTo>
                      <a:pt x="333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3" y="0"/>
                    </a:lnTo>
                    <a:close/>
                  </a:path>
                </a:pathLst>
              </a:custGeom>
              <a:solidFill>
                <a:srgbClr val="FF8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Freeform 120"/>
              <p:cNvSpPr>
                <a:spLocks/>
              </p:cNvSpPr>
              <p:nvPr/>
            </p:nvSpPr>
            <p:spPr bwMode="auto">
              <a:xfrm>
                <a:off x="3603" y="2934"/>
                <a:ext cx="667" cy="254"/>
              </a:xfrm>
              <a:custGeom>
                <a:avLst/>
                <a:gdLst>
                  <a:gd name="T0" fmla="*/ 333 w 667"/>
                  <a:gd name="T1" fmla="*/ 0 h 254"/>
                  <a:gd name="T2" fmla="*/ 333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3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3" y="0"/>
                    </a:moveTo>
                    <a:lnTo>
                      <a:pt x="333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3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Freeform 121"/>
              <p:cNvSpPr>
                <a:spLocks/>
              </p:cNvSpPr>
              <p:nvPr/>
            </p:nvSpPr>
            <p:spPr bwMode="auto">
              <a:xfrm>
                <a:off x="3603" y="3061"/>
                <a:ext cx="667" cy="127"/>
              </a:xfrm>
              <a:custGeom>
                <a:avLst/>
                <a:gdLst>
                  <a:gd name="T0" fmla="*/ 667 w 667"/>
                  <a:gd name="T1" fmla="*/ 127 h 127"/>
                  <a:gd name="T2" fmla="*/ 534 w 667"/>
                  <a:gd name="T3" fmla="*/ 0 h 127"/>
                  <a:gd name="T4" fmla="*/ 434 w 667"/>
                  <a:gd name="T5" fmla="*/ 101 h 127"/>
                  <a:gd name="T6" fmla="*/ 333 w 667"/>
                  <a:gd name="T7" fmla="*/ 25 h 127"/>
                  <a:gd name="T8" fmla="*/ 280 w 667"/>
                  <a:gd name="T9" fmla="*/ 91 h 127"/>
                  <a:gd name="T10" fmla="*/ 233 w 667"/>
                  <a:gd name="T11" fmla="*/ 40 h 127"/>
                  <a:gd name="T12" fmla="*/ 200 w 667"/>
                  <a:gd name="T13" fmla="*/ 86 h 127"/>
                  <a:gd name="T14" fmla="*/ 166 w 667"/>
                  <a:gd name="T15" fmla="*/ 50 h 127"/>
                  <a:gd name="T16" fmla="*/ 146 w 667"/>
                  <a:gd name="T17" fmla="*/ 76 h 127"/>
                  <a:gd name="T18" fmla="*/ 133 w 667"/>
                  <a:gd name="T19" fmla="*/ 61 h 127"/>
                  <a:gd name="T20" fmla="*/ 0 w 667"/>
                  <a:gd name="T21" fmla="*/ 6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7" h="127">
                    <a:moveTo>
                      <a:pt x="667" y="127"/>
                    </a:moveTo>
                    <a:lnTo>
                      <a:pt x="534" y="0"/>
                    </a:lnTo>
                    <a:lnTo>
                      <a:pt x="434" y="101"/>
                    </a:lnTo>
                    <a:lnTo>
                      <a:pt x="333" y="25"/>
                    </a:lnTo>
                    <a:lnTo>
                      <a:pt x="280" y="91"/>
                    </a:lnTo>
                    <a:lnTo>
                      <a:pt x="233" y="40"/>
                    </a:lnTo>
                    <a:lnTo>
                      <a:pt x="200" y="86"/>
                    </a:lnTo>
                    <a:lnTo>
                      <a:pt x="166" y="50"/>
                    </a:lnTo>
                    <a:lnTo>
                      <a:pt x="146" y="76"/>
                    </a:lnTo>
                    <a:lnTo>
                      <a:pt x="133" y="61"/>
                    </a:lnTo>
                    <a:lnTo>
                      <a:pt x="0" y="61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Freeform 122"/>
              <p:cNvSpPr>
                <a:spLocks/>
              </p:cNvSpPr>
              <p:nvPr/>
            </p:nvSpPr>
            <p:spPr bwMode="auto">
              <a:xfrm>
                <a:off x="3629" y="3010"/>
                <a:ext cx="106" cy="84"/>
              </a:xfrm>
              <a:custGeom>
                <a:avLst/>
                <a:gdLst>
                  <a:gd name="T0" fmla="*/ 0 w 106"/>
                  <a:gd name="T1" fmla="*/ 21 h 84"/>
                  <a:gd name="T2" fmla="*/ 0 w 106"/>
                  <a:gd name="T3" fmla="*/ 0 h 84"/>
                  <a:gd name="T4" fmla="*/ 106 w 106"/>
                  <a:gd name="T5" fmla="*/ 0 h 84"/>
                  <a:gd name="T6" fmla="*/ 106 w 106"/>
                  <a:gd name="T7" fmla="*/ 21 h 84"/>
                  <a:gd name="T8" fmla="*/ 64 w 106"/>
                  <a:gd name="T9" fmla="*/ 84 h 84"/>
                  <a:gd name="T10" fmla="*/ 42 w 106"/>
                  <a:gd name="T11" fmla="*/ 84 h 84"/>
                  <a:gd name="T12" fmla="*/ 0 w 106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84">
                    <a:moveTo>
                      <a:pt x="0" y="21"/>
                    </a:moveTo>
                    <a:lnTo>
                      <a:pt x="0" y="0"/>
                    </a:lnTo>
                    <a:lnTo>
                      <a:pt x="106" y="0"/>
                    </a:lnTo>
                    <a:lnTo>
                      <a:pt x="106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B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Freeform 123"/>
              <p:cNvSpPr>
                <a:spLocks/>
              </p:cNvSpPr>
              <p:nvPr/>
            </p:nvSpPr>
            <p:spPr bwMode="auto">
              <a:xfrm>
                <a:off x="3629" y="3010"/>
                <a:ext cx="106" cy="84"/>
              </a:xfrm>
              <a:custGeom>
                <a:avLst/>
                <a:gdLst>
                  <a:gd name="T0" fmla="*/ 0 w 106"/>
                  <a:gd name="T1" fmla="*/ 21 h 84"/>
                  <a:gd name="T2" fmla="*/ 0 w 106"/>
                  <a:gd name="T3" fmla="*/ 0 h 84"/>
                  <a:gd name="T4" fmla="*/ 106 w 106"/>
                  <a:gd name="T5" fmla="*/ 0 h 84"/>
                  <a:gd name="T6" fmla="*/ 106 w 106"/>
                  <a:gd name="T7" fmla="*/ 21 h 84"/>
                  <a:gd name="T8" fmla="*/ 64 w 106"/>
                  <a:gd name="T9" fmla="*/ 84 h 84"/>
                  <a:gd name="T10" fmla="*/ 42 w 106"/>
                  <a:gd name="T11" fmla="*/ 84 h 84"/>
                  <a:gd name="T12" fmla="*/ 0 w 106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84">
                    <a:moveTo>
                      <a:pt x="0" y="21"/>
                    </a:moveTo>
                    <a:lnTo>
                      <a:pt x="0" y="0"/>
                    </a:lnTo>
                    <a:lnTo>
                      <a:pt x="106" y="0"/>
                    </a:lnTo>
                    <a:lnTo>
                      <a:pt x="106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Freeform 124"/>
              <p:cNvSpPr>
                <a:spLocks/>
              </p:cNvSpPr>
              <p:nvPr/>
            </p:nvSpPr>
            <p:spPr bwMode="auto">
              <a:xfrm>
                <a:off x="3629" y="2967"/>
                <a:ext cx="667" cy="254"/>
              </a:xfrm>
              <a:custGeom>
                <a:avLst/>
                <a:gdLst>
                  <a:gd name="T0" fmla="*/ 334 w 667"/>
                  <a:gd name="T1" fmla="*/ 0 h 254"/>
                  <a:gd name="T2" fmla="*/ 334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4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FFB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Freeform 125"/>
              <p:cNvSpPr>
                <a:spLocks/>
              </p:cNvSpPr>
              <p:nvPr/>
            </p:nvSpPr>
            <p:spPr bwMode="auto">
              <a:xfrm>
                <a:off x="3629" y="2967"/>
                <a:ext cx="667" cy="254"/>
              </a:xfrm>
              <a:custGeom>
                <a:avLst/>
                <a:gdLst>
                  <a:gd name="T0" fmla="*/ 334 w 667"/>
                  <a:gd name="T1" fmla="*/ 0 h 254"/>
                  <a:gd name="T2" fmla="*/ 334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4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Freeform 126"/>
              <p:cNvSpPr>
                <a:spLocks/>
              </p:cNvSpPr>
              <p:nvPr/>
            </p:nvSpPr>
            <p:spPr bwMode="auto">
              <a:xfrm>
                <a:off x="3629" y="3094"/>
                <a:ext cx="667" cy="127"/>
              </a:xfrm>
              <a:custGeom>
                <a:avLst/>
                <a:gdLst>
                  <a:gd name="T0" fmla="*/ 667 w 667"/>
                  <a:gd name="T1" fmla="*/ 127 h 127"/>
                  <a:gd name="T2" fmla="*/ 533 w 667"/>
                  <a:gd name="T3" fmla="*/ 0 h 127"/>
                  <a:gd name="T4" fmla="*/ 433 w 667"/>
                  <a:gd name="T5" fmla="*/ 101 h 127"/>
                  <a:gd name="T6" fmla="*/ 334 w 667"/>
                  <a:gd name="T7" fmla="*/ 25 h 127"/>
                  <a:gd name="T8" fmla="*/ 280 w 667"/>
                  <a:gd name="T9" fmla="*/ 91 h 127"/>
                  <a:gd name="T10" fmla="*/ 233 w 667"/>
                  <a:gd name="T11" fmla="*/ 40 h 127"/>
                  <a:gd name="T12" fmla="*/ 200 w 667"/>
                  <a:gd name="T13" fmla="*/ 86 h 127"/>
                  <a:gd name="T14" fmla="*/ 167 w 667"/>
                  <a:gd name="T15" fmla="*/ 50 h 127"/>
                  <a:gd name="T16" fmla="*/ 146 w 667"/>
                  <a:gd name="T17" fmla="*/ 76 h 127"/>
                  <a:gd name="T18" fmla="*/ 133 w 667"/>
                  <a:gd name="T19" fmla="*/ 61 h 127"/>
                  <a:gd name="T20" fmla="*/ 0 w 667"/>
                  <a:gd name="T21" fmla="*/ 6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7" h="127">
                    <a:moveTo>
                      <a:pt x="667" y="127"/>
                    </a:moveTo>
                    <a:lnTo>
                      <a:pt x="533" y="0"/>
                    </a:lnTo>
                    <a:lnTo>
                      <a:pt x="433" y="101"/>
                    </a:lnTo>
                    <a:lnTo>
                      <a:pt x="334" y="25"/>
                    </a:lnTo>
                    <a:lnTo>
                      <a:pt x="280" y="91"/>
                    </a:lnTo>
                    <a:lnTo>
                      <a:pt x="233" y="40"/>
                    </a:lnTo>
                    <a:lnTo>
                      <a:pt x="200" y="86"/>
                    </a:lnTo>
                    <a:lnTo>
                      <a:pt x="167" y="50"/>
                    </a:lnTo>
                    <a:lnTo>
                      <a:pt x="146" y="76"/>
                    </a:lnTo>
                    <a:lnTo>
                      <a:pt x="133" y="61"/>
                    </a:lnTo>
                    <a:lnTo>
                      <a:pt x="0" y="61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Freeform 127"/>
              <p:cNvSpPr>
                <a:spLocks/>
              </p:cNvSpPr>
              <p:nvPr/>
            </p:nvSpPr>
            <p:spPr bwMode="auto">
              <a:xfrm>
                <a:off x="3663" y="3048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3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3" y="8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Freeform 128"/>
              <p:cNvSpPr>
                <a:spLocks/>
              </p:cNvSpPr>
              <p:nvPr/>
            </p:nvSpPr>
            <p:spPr bwMode="auto">
              <a:xfrm>
                <a:off x="3663" y="3048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3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3" y="84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Freeform 129"/>
              <p:cNvSpPr>
                <a:spLocks/>
              </p:cNvSpPr>
              <p:nvPr/>
            </p:nvSpPr>
            <p:spPr bwMode="auto">
              <a:xfrm>
                <a:off x="3663" y="3005"/>
                <a:ext cx="668" cy="254"/>
              </a:xfrm>
              <a:custGeom>
                <a:avLst/>
                <a:gdLst>
                  <a:gd name="T0" fmla="*/ 334 w 668"/>
                  <a:gd name="T1" fmla="*/ 0 h 254"/>
                  <a:gd name="T2" fmla="*/ 334 w 668"/>
                  <a:gd name="T3" fmla="*/ 127 h 254"/>
                  <a:gd name="T4" fmla="*/ 0 w 668"/>
                  <a:gd name="T5" fmla="*/ 127 h 254"/>
                  <a:gd name="T6" fmla="*/ 0 w 668"/>
                  <a:gd name="T7" fmla="*/ 254 h 254"/>
                  <a:gd name="T8" fmla="*/ 668 w 668"/>
                  <a:gd name="T9" fmla="*/ 254 h 254"/>
                  <a:gd name="T10" fmla="*/ 668 w 668"/>
                  <a:gd name="T11" fmla="*/ 0 h 254"/>
                  <a:gd name="T12" fmla="*/ 334 w 668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8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8" y="254"/>
                    </a:lnTo>
                    <a:lnTo>
                      <a:pt x="668" y="0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Freeform 130"/>
              <p:cNvSpPr>
                <a:spLocks/>
              </p:cNvSpPr>
              <p:nvPr/>
            </p:nvSpPr>
            <p:spPr bwMode="auto">
              <a:xfrm>
                <a:off x="3663" y="3005"/>
                <a:ext cx="668" cy="254"/>
              </a:xfrm>
              <a:custGeom>
                <a:avLst/>
                <a:gdLst>
                  <a:gd name="T0" fmla="*/ 334 w 668"/>
                  <a:gd name="T1" fmla="*/ 0 h 254"/>
                  <a:gd name="T2" fmla="*/ 334 w 668"/>
                  <a:gd name="T3" fmla="*/ 127 h 254"/>
                  <a:gd name="T4" fmla="*/ 0 w 668"/>
                  <a:gd name="T5" fmla="*/ 127 h 254"/>
                  <a:gd name="T6" fmla="*/ 0 w 668"/>
                  <a:gd name="T7" fmla="*/ 254 h 254"/>
                  <a:gd name="T8" fmla="*/ 668 w 668"/>
                  <a:gd name="T9" fmla="*/ 254 h 254"/>
                  <a:gd name="T10" fmla="*/ 668 w 668"/>
                  <a:gd name="T11" fmla="*/ 0 h 254"/>
                  <a:gd name="T12" fmla="*/ 334 w 668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8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8" y="254"/>
                    </a:lnTo>
                    <a:lnTo>
                      <a:pt x="668" y="0"/>
                    </a:lnTo>
                    <a:lnTo>
                      <a:pt x="33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Freeform 131"/>
              <p:cNvSpPr>
                <a:spLocks/>
              </p:cNvSpPr>
              <p:nvPr/>
            </p:nvSpPr>
            <p:spPr bwMode="auto">
              <a:xfrm>
                <a:off x="3663" y="3132"/>
                <a:ext cx="668" cy="127"/>
              </a:xfrm>
              <a:custGeom>
                <a:avLst/>
                <a:gdLst>
                  <a:gd name="T0" fmla="*/ 668 w 668"/>
                  <a:gd name="T1" fmla="*/ 127 h 127"/>
                  <a:gd name="T2" fmla="*/ 534 w 668"/>
                  <a:gd name="T3" fmla="*/ 0 h 127"/>
                  <a:gd name="T4" fmla="*/ 434 w 668"/>
                  <a:gd name="T5" fmla="*/ 102 h 127"/>
                  <a:gd name="T6" fmla="*/ 334 w 668"/>
                  <a:gd name="T7" fmla="*/ 26 h 127"/>
                  <a:gd name="T8" fmla="*/ 281 w 668"/>
                  <a:gd name="T9" fmla="*/ 91 h 127"/>
                  <a:gd name="T10" fmla="*/ 234 w 668"/>
                  <a:gd name="T11" fmla="*/ 41 h 127"/>
                  <a:gd name="T12" fmla="*/ 200 w 668"/>
                  <a:gd name="T13" fmla="*/ 86 h 127"/>
                  <a:gd name="T14" fmla="*/ 167 w 668"/>
                  <a:gd name="T15" fmla="*/ 51 h 127"/>
                  <a:gd name="T16" fmla="*/ 147 w 668"/>
                  <a:gd name="T17" fmla="*/ 76 h 127"/>
                  <a:gd name="T18" fmla="*/ 134 w 668"/>
                  <a:gd name="T19" fmla="*/ 61 h 127"/>
                  <a:gd name="T20" fmla="*/ 0 w 668"/>
                  <a:gd name="T21" fmla="*/ 6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8" h="127">
                    <a:moveTo>
                      <a:pt x="668" y="127"/>
                    </a:moveTo>
                    <a:lnTo>
                      <a:pt x="534" y="0"/>
                    </a:lnTo>
                    <a:lnTo>
                      <a:pt x="434" y="102"/>
                    </a:lnTo>
                    <a:lnTo>
                      <a:pt x="334" y="26"/>
                    </a:lnTo>
                    <a:lnTo>
                      <a:pt x="281" y="91"/>
                    </a:lnTo>
                    <a:lnTo>
                      <a:pt x="234" y="41"/>
                    </a:lnTo>
                    <a:lnTo>
                      <a:pt x="200" y="86"/>
                    </a:lnTo>
                    <a:lnTo>
                      <a:pt x="167" y="51"/>
                    </a:lnTo>
                    <a:lnTo>
                      <a:pt x="147" y="76"/>
                    </a:lnTo>
                    <a:lnTo>
                      <a:pt x="134" y="61"/>
                    </a:lnTo>
                    <a:lnTo>
                      <a:pt x="0" y="61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Line 146"/>
            <p:cNvSpPr>
              <a:spLocks noChangeShapeType="1"/>
            </p:cNvSpPr>
            <p:nvPr/>
          </p:nvSpPr>
          <p:spPr bwMode="auto">
            <a:xfrm flipH="1" flipV="1">
              <a:off x="1476375" y="2492375"/>
              <a:ext cx="6048375" cy="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grpSp>
          <p:nvGrpSpPr>
            <p:cNvPr id="13" name="Group 149"/>
            <p:cNvGrpSpPr>
              <a:grpSpLocks/>
            </p:cNvGrpSpPr>
            <p:nvPr/>
          </p:nvGrpSpPr>
          <p:grpSpPr bwMode="auto">
            <a:xfrm>
              <a:off x="827088" y="2363791"/>
              <a:ext cx="352425" cy="422275"/>
              <a:chOff x="521" y="1489"/>
              <a:chExt cx="222" cy="266"/>
            </a:xfrm>
          </p:grpSpPr>
          <p:grpSp>
            <p:nvGrpSpPr>
              <p:cNvPr id="56" name="Group 150"/>
              <p:cNvGrpSpPr>
                <a:grpSpLocks/>
              </p:cNvGrpSpPr>
              <p:nvPr/>
            </p:nvGrpSpPr>
            <p:grpSpPr bwMode="auto">
              <a:xfrm>
                <a:off x="521" y="1489"/>
                <a:ext cx="222" cy="148"/>
                <a:chOff x="3198" y="3702"/>
                <a:chExt cx="222" cy="148"/>
              </a:xfrm>
            </p:grpSpPr>
            <p:sp>
              <p:nvSpPr>
                <p:cNvPr id="58" name="Freeform 151"/>
                <p:cNvSpPr>
                  <a:spLocks/>
                </p:cNvSpPr>
                <p:nvPr/>
              </p:nvSpPr>
              <p:spPr bwMode="auto">
                <a:xfrm>
                  <a:off x="3198" y="3702"/>
                  <a:ext cx="222" cy="123"/>
                </a:xfrm>
                <a:custGeom>
                  <a:avLst/>
                  <a:gdLst>
                    <a:gd name="T0" fmla="*/ 172 w 222"/>
                    <a:gd name="T1" fmla="*/ 74 h 123"/>
                    <a:gd name="T2" fmla="*/ 0 w 222"/>
                    <a:gd name="T3" fmla="*/ 74 h 123"/>
                    <a:gd name="T4" fmla="*/ 0 w 222"/>
                    <a:gd name="T5" fmla="*/ 123 h 123"/>
                    <a:gd name="T6" fmla="*/ 222 w 222"/>
                    <a:gd name="T7" fmla="*/ 123 h 123"/>
                    <a:gd name="T8" fmla="*/ 222 w 222"/>
                    <a:gd name="T9" fmla="*/ 0 h 123"/>
                    <a:gd name="T10" fmla="*/ 197 w 222"/>
                    <a:gd name="T11" fmla="*/ 0 h 123"/>
                    <a:gd name="T12" fmla="*/ 172 w 222"/>
                    <a:gd name="T13" fmla="*/ 7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2" h="123">
                      <a:moveTo>
                        <a:pt x="172" y="74"/>
                      </a:moveTo>
                      <a:lnTo>
                        <a:pt x="0" y="74"/>
                      </a:lnTo>
                      <a:lnTo>
                        <a:pt x="0" y="123"/>
                      </a:lnTo>
                      <a:lnTo>
                        <a:pt x="222" y="123"/>
                      </a:lnTo>
                      <a:lnTo>
                        <a:pt x="222" y="0"/>
                      </a:lnTo>
                      <a:lnTo>
                        <a:pt x="197" y="0"/>
                      </a:lnTo>
                      <a:lnTo>
                        <a:pt x="172" y="74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" name="Freeform 152"/>
                <p:cNvSpPr>
                  <a:spLocks/>
                </p:cNvSpPr>
                <p:nvPr/>
              </p:nvSpPr>
              <p:spPr bwMode="auto">
                <a:xfrm>
                  <a:off x="3198" y="3702"/>
                  <a:ext cx="222" cy="123"/>
                </a:xfrm>
                <a:custGeom>
                  <a:avLst/>
                  <a:gdLst>
                    <a:gd name="T0" fmla="*/ 172 w 222"/>
                    <a:gd name="T1" fmla="*/ 74 h 123"/>
                    <a:gd name="T2" fmla="*/ 0 w 222"/>
                    <a:gd name="T3" fmla="*/ 74 h 123"/>
                    <a:gd name="T4" fmla="*/ 0 w 222"/>
                    <a:gd name="T5" fmla="*/ 123 h 123"/>
                    <a:gd name="T6" fmla="*/ 222 w 222"/>
                    <a:gd name="T7" fmla="*/ 123 h 123"/>
                    <a:gd name="T8" fmla="*/ 222 w 222"/>
                    <a:gd name="T9" fmla="*/ 0 h 123"/>
                    <a:gd name="T10" fmla="*/ 197 w 222"/>
                    <a:gd name="T11" fmla="*/ 0 h 123"/>
                    <a:gd name="T12" fmla="*/ 172 w 222"/>
                    <a:gd name="T13" fmla="*/ 7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2" h="123">
                      <a:moveTo>
                        <a:pt x="172" y="74"/>
                      </a:moveTo>
                      <a:lnTo>
                        <a:pt x="0" y="74"/>
                      </a:lnTo>
                      <a:lnTo>
                        <a:pt x="0" y="123"/>
                      </a:lnTo>
                      <a:lnTo>
                        <a:pt x="222" y="123"/>
                      </a:lnTo>
                      <a:lnTo>
                        <a:pt x="222" y="0"/>
                      </a:lnTo>
                      <a:lnTo>
                        <a:pt x="197" y="0"/>
                      </a:lnTo>
                      <a:lnTo>
                        <a:pt x="172" y="74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" name="Freeform 153"/>
                <p:cNvSpPr>
                  <a:spLocks/>
                </p:cNvSpPr>
                <p:nvPr/>
              </p:nvSpPr>
              <p:spPr bwMode="auto">
                <a:xfrm>
                  <a:off x="3223" y="3801"/>
                  <a:ext cx="49" cy="49"/>
                </a:xfrm>
                <a:custGeom>
                  <a:avLst/>
                  <a:gdLst>
                    <a:gd name="T0" fmla="*/ 0 w 149"/>
                    <a:gd name="T1" fmla="*/ 74 h 148"/>
                    <a:gd name="T2" fmla="*/ 74 w 149"/>
                    <a:gd name="T3" fmla="*/ 0 h 148"/>
                    <a:gd name="T4" fmla="*/ 149 w 149"/>
                    <a:gd name="T5" fmla="*/ 74 h 148"/>
                    <a:gd name="T6" fmla="*/ 149 w 149"/>
                    <a:gd name="T7" fmla="*/ 74 h 148"/>
                    <a:gd name="T8" fmla="*/ 74 w 149"/>
                    <a:gd name="T9" fmla="*/ 148 h 148"/>
                    <a:gd name="T10" fmla="*/ 0 w 149"/>
                    <a:gd name="T11" fmla="*/ 74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9" h="148">
                      <a:moveTo>
                        <a:pt x="0" y="74"/>
                      </a:moveTo>
                      <a:cubicBezTo>
                        <a:pt x="0" y="33"/>
                        <a:pt x="33" y="0"/>
                        <a:pt x="74" y="0"/>
                      </a:cubicBezTo>
                      <a:cubicBezTo>
                        <a:pt x="115" y="0"/>
                        <a:pt x="149" y="33"/>
                        <a:pt x="149" y="74"/>
                      </a:cubicBezTo>
                      <a:cubicBezTo>
                        <a:pt x="149" y="74"/>
                        <a:pt x="149" y="74"/>
                        <a:pt x="149" y="74"/>
                      </a:cubicBezTo>
                      <a:cubicBezTo>
                        <a:pt x="149" y="115"/>
                        <a:pt x="115" y="148"/>
                        <a:pt x="74" y="148"/>
                      </a:cubicBezTo>
                      <a:cubicBezTo>
                        <a:pt x="33" y="148"/>
                        <a:pt x="0" y="115"/>
                        <a:pt x="0" y="74"/>
                      </a:cubicBezTo>
                    </a:path>
                  </a:pathLst>
                </a:custGeom>
                <a:solidFill>
                  <a:srgbClr val="CC99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" name="Freeform 154"/>
                <p:cNvSpPr>
                  <a:spLocks/>
                </p:cNvSpPr>
                <p:nvPr/>
              </p:nvSpPr>
              <p:spPr bwMode="auto">
                <a:xfrm>
                  <a:off x="3223" y="3801"/>
                  <a:ext cx="49" cy="49"/>
                </a:xfrm>
                <a:custGeom>
                  <a:avLst/>
                  <a:gdLst>
                    <a:gd name="T0" fmla="*/ 0 w 49"/>
                    <a:gd name="T1" fmla="*/ 24 h 49"/>
                    <a:gd name="T2" fmla="*/ 24 w 49"/>
                    <a:gd name="T3" fmla="*/ 0 h 49"/>
                    <a:gd name="T4" fmla="*/ 49 w 49"/>
                    <a:gd name="T5" fmla="*/ 24 h 49"/>
                    <a:gd name="T6" fmla="*/ 49 w 49"/>
                    <a:gd name="T7" fmla="*/ 24 h 49"/>
                    <a:gd name="T8" fmla="*/ 24 w 49"/>
                    <a:gd name="T9" fmla="*/ 49 h 49"/>
                    <a:gd name="T10" fmla="*/ 0 w 49"/>
                    <a:gd name="T11" fmla="*/ 2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49">
                      <a:moveTo>
                        <a:pt x="0" y="24"/>
                      </a:moveTo>
                      <a:cubicBezTo>
                        <a:pt x="0" y="10"/>
                        <a:pt x="11" y="0"/>
                        <a:pt x="24" y="0"/>
                      </a:cubicBezTo>
                      <a:cubicBezTo>
                        <a:pt x="38" y="0"/>
                        <a:pt x="49" y="10"/>
                        <a:pt x="49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38"/>
                        <a:pt x="38" y="49"/>
                        <a:pt x="24" y="49"/>
                      </a:cubicBezTo>
                      <a:cubicBezTo>
                        <a:pt x="11" y="49"/>
                        <a:pt x="0" y="38"/>
                        <a:pt x="0" y="24"/>
                      </a:cubicBezTo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Freeform 155"/>
                <p:cNvSpPr>
                  <a:spLocks/>
                </p:cNvSpPr>
                <p:nvPr/>
              </p:nvSpPr>
              <p:spPr bwMode="auto">
                <a:xfrm>
                  <a:off x="3346" y="3801"/>
                  <a:ext cx="49" cy="49"/>
                </a:xfrm>
                <a:custGeom>
                  <a:avLst/>
                  <a:gdLst>
                    <a:gd name="T0" fmla="*/ 0 w 149"/>
                    <a:gd name="T1" fmla="*/ 74 h 148"/>
                    <a:gd name="T2" fmla="*/ 74 w 149"/>
                    <a:gd name="T3" fmla="*/ 0 h 148"/>
                    <a:gd name="T4" fmla="*/ 149 w 149"/>
                    <a:gd name="T5" fmla="*/ 74 h 148"/>
                    <a:gd name="T6" fmla="*/ 149 w 149"/>
                    <a:gd name="T7" fmla="*/ 74 h 148"/>
                    <a:gd name="T8" fmla="*/ 74 w 149"/>
                    <a:gd name="T9" fmla="*/ 148 h 148"/>
                    <a:gd name="T10" fmla="*/ 0 w 149"/>
                    <a:gd name="T11" fmla="*/ 74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9" h="148">
                      <a:moveTo>
                        <a:pt x="0" y="74"/>
                      </a:moveTo>
                      <a:cubicBezTo>
                        <a:pt x="0" y="33"/>
                        <a:pt x="33" y="0"/>
                        <a:pt x="74" y="0"/>
                      </a:cubicBezTo>
                      <a:cubicBezTo>
                        <a:pt x="116" y="0"/>
                        <a:pt x="149" y="33"/>
                        <a:pt x="149" y="74"/>
                      </a:cubicBezTo>
                      <a:cubicBezTo>
                        <a:pt x="149" y="74"/>
                        <a:pt x="149" y="74"/>
                        <a:pt x="149" y="74"/>
                      </a:cubicBezTo>
                      <a:cubicBezTo>
                        <a:pt x="149" y="115"/>
                        <a:pt x="116" y="148"/>
                        <a:pt x="74" y="148"/>
                      </a:cubicBezTo>
                      <a:cubicBezTo>
                        <a:pt x="33" y="148"/>
                        <a:pt x="0" y="115"/>
                        <a:pt x="0" y="74"/>
                      </a:cubicBezTo>
                    </a:path>
                  </a:pathLst>
                </a:custGeom>
                <a:solidFill>
                  <a:srgbClr val="CC99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Freeform 156"/>
                <p:cNvSpPr>
                  <a:spLocks/>
                </p:cNvSpPr>
                <p:nvPr/>
              </p:nvSpPr>
              <p:spPr bwMode="auto">
                <a:xfrm>
                  <a:off x="3346" y="3801"/>
                  <a:ext cx="49" cy="49"/>
                </a:xfrm>
                <a:custGeom>
                  <a:avLst/>
                  <a:gdLst>
                    <a:gd name="T0" fmla="*/ 0 w 49"/>
                    <a:gd name="T1" fmla="*/ 24 h 49"/>
                    <a:gd name="T2" fmla="*/ 24 w 49"/>
                    <a:gd name="T3" fmla="*/ 0 h 49"/>
                    <a:gd name="T4" fmla="*/ 49 w 49"/>
                    <a:gd name="T5" fmla="*/ 24 h 49"/>
                    <a:gd name="T6" fmla="*/ 49 w 49"/>
                    <a:gd name="T7" fmla="*/ 24 h 49"/>
                    <a:gd name="T8" fmla="*/ 24 w 49"/>
                    <a:gd name="T9" fmla="*/ 49 h 49"/>
                    <a:gd name="T10" fmla="*/ 0 w 49"/>
                    <a:gd name="T11" fmla="*/ 2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49">
                      <a:moveTo>
                        <a:pt x="0" y="24"/>
                      </a:moveTo>
                      <a:cubicBezTo>
                        <a:pt x="0" y="10"/>
                        <a:pt x="11" y="0"/>
                        <a:pt x="24" y="0"/>
                      </a:cubicBezTo>
                      <a:cubicBezTo>
                        <a:pt x="38" y="0"/>
                        <a:pt x="49" y="10"/>
                        <a:pt x="49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38"/>
                        <a:pt x="38" y="49"/>
                        <a:pt x="24" y="49"/>
                      </a:cubicBezTo>
                      <a:cubicBezTo>
                        <a:pt x="11" y="49"/>
                        <a:pt x="0" y="38"/>
                        <a:pt x="0" y="24"/>
                      </a:cubicBezTo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7" name="Rectangle 157"/>
              <p:cNvSpPr>
                <a:spLocks noChangeArrowheads="1"/>
              </p:cNvSpPr>
              <p:nvPr/>
            </p:nvSpPr>
            <p:spPr bwMode="auto">
              <a:xfrm>
                <a:off x="521" y="1670"/>
                <a:ext cx="186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AGVs</a:t>
                </a:r>
                <a:endParaRPr lang="en-US" altLang="nl-NL" sz="1800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" name="Group 158"/>
            <p:cNvGrpSpPr>
              <a:grpSpLocks/>
            </p:cNvGrpSpPr>
            <p:nvPr/>
          </p:nvGrpSpPr>
          <p:grpSpPr bwMode="auto">
            <a:xfrm>
              <a:off x="7740652" y="2435228"/>
              <a:ext cx="363538" cy="350838"/>
              <a:chOff x="4876" y="1534"/>
              <a:chExt cx="229" cy="221"/>
            </a:xfrm>
          </p:grpSpPr>
          <p:grpSp>
            <p:nvGrpSpPr>
              <p:cNvPr id="52" name="Group 159"/>
              <p:cNvGrpSpPr>
                <a:grpSpLocks/>
              </p:cNvGrpSpPr>
              <p:nvPr/>
            </p:nvGrpSpPr>
            <p:grpSpPr bwMode="auto">
              <a:xfrm>
                <a:off x="4921" y="1534"/>
                <a:ext cx="184" cy="111"/>
                <a:chOff x="2245" y="3748"/>
                <a:chExt cx="184" cy="111"/>
              </a:xfrm>
            </p:grpSpPr>
            <p:sp>
              <p:nvSpPr>
                <p:cNvPr id="54" name="Freeform 160"/>
                <p:cNvSpPr>
                  <a:spLocks/>
                </p:cNvSpPr>
                <p:nvPr/>
              </p:nvSpPr>
              <p:spPr bwMode="auto">
                <a:xfrm>
                  <a:off x="2245" y="3748"/>
                  <a:ext cx="184" cy="111"/>
                </a:xfrm>
                <a:custGeom>
                  <a:avLst/>
                  <a:gdLst>
                    <a:gd name="T0" fmla="*/ 184 w 184"/>
                    <a:gd name="T1" fmla="*/ 0 h 111"/>
                    <a:gd name="T2" fmla="*/ 147 w 184"/>
                    <a:gd name="T3" fmla="*/ 111 h 111"/>
                    <a:gd name="T4" fmla="*/ 37 w 184"/>
                    <a:gd name="T5" fmla="*/ 111 h 111"/>
                    <a:gd name="T6" fmla="*/ 0 w 184"/>
                    <a:gd name="T7" fmla="*/ 0 h 111"/>
                    <a:gd name="T8" fmla="*/ 184 w 184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4" h="111">
                      <a:moveTo>
                        <a:pt x="184" y="0"/>
                      </a:moveTo>
                      <a:lnTo>
                        <a:pt x="147" y="111"/>
                      </a:lnTo>
                      <a:lnTo>
                        <a:pt x="37" y="111"/>
                      </a:lnTo>
                      <a:lnTo>
                        <a:pt x="0" y="0"/>
                      </a:lnTo>
                      <a:lnTo>
                        <a:pt x="184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Freeform 161"/>
                <p:cNvSpPr>
                  <a:spLocks/>
                </p:cNvSpPr>
                <p:nvPr/>
              </p:nvSpPr>
              <p:spPr bwMode="auto">
                <a:xfrm>
                  <a:off x="2245" y="3748"/>
                  <a:ext cx="184" cy="111"/>
                </a:xfrm>
                <a:custGeom>
                  <a:avLst/>
                  <a:gdLst>
                    <a:gd name="T0" fmla="*/ 184 w 184"/>
                    <a:gd name="T1" fmla="*/ 0 h 111"/>
                    <a:gd name="T2" fmla="*/ 147 w 184"/>
                    <a:gd name="T3" fmla="*/ 111 h 111"/>
                    <a:gd name="T4" fmla="*/ 37 w 184"/>
                    <a:gd name="T5" fmla="*/ 111 h 111"/>
                    <a:gd name="T6" fmla="*/ 0 w 184"/>
                    <a:gd name="T7" fmla="*/ 0 h 111"/>
                    <a:gd name="T8" fmla="*/ 184 w 184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4" h="111">
                      <a:moveTo>
                        <a:pt x="184" y="0"/>
                      </a:moveTo>
                      <a:lnTo>
                        <a:pt x="147" y="111"/>
                      </a:lnTo>
                      <a:lnTo>
                        <a:pt x="37" y="111"/>
                      </a:lnTo>
                      <a:lnTo>
                        <a:pt x="0" y="0"/>
                      </a:lnTo>
                      <a:lnTo>
                        <a:pt x="184" y="0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3" name="Rectangle 162"/>
              <p:cNvSpPr>
                <a:spLocks noChangeArrowheads="1"/>
              </p:cNvSpPr>
              <p:nvPr/>
            </p:nvSpPr>
            <p:spPr bwMode="auto">
              <a:xfrm>
                <a:off x="4876" y="1670"/>
                <a:ext cx="225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Barrels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5" name="Line 163"/>
            <p:cNvSpPr>
              <a:spLocks noChangeShapeType="1"/>
            </p:cNvSpPr>
            <p:nvPr/>
          </p:nvSpPr>
          <p:spPr bwMode="auto">
            <a:xfrm flipH="1">
              <a:off x="1835150" y="2492375"/>
              <a:ext cx="5689600" cy="136842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6" name="Line 164"/>
            <p:cNvSpPr>
              <a:spLocks noChangeShapeType="1"/>
            </p:cNvSpPr>
            <p:nvPr/>
          </p:nvSpPr>
          <p:spPr bwMode="auto">
            <a:xfrm flipH="1">
              <a:off x="3059113" y="2492375"/>
              <a:ext cx="4465637" cy="244951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7" name="Line 165"/>
            <p:cNvSpPr>
              <a:spLocks noChangeShapeType="1"/>
            </p:cNvSpPr>
            <p:nvPr/>
          </p:nvSpPr>
          <p:spPr bwMode="auto">
            <a:xfrm flipH="1">
              <a:off x="3924300" y="2492375"/>
              <a:ext cx="3600450" cy="280828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8" name="Line 166"/>
            <p:cNvSpPr>
              <a:spLocks noChangeShapeType="1"/>
            </p:cNvSpPr>
            <p:nvPr/>
          </p:nvSpPr>
          <p:spPr bwMode="auto">
            <a:xfrm flipH="1">
              <a:off x="4932363" y="2492375"/>
              <a:ext cx="2592387" cy="280828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0" name="Line 167"/>
            <p:cNvSpPr>
              <a:spLocks noChangeShapeType="1"/>
            </p:cNvSpPr>
            <p:nvPr/>
          </p:nvSpPr>
          <p:spPr bwMode="auto">
            <a:xfrm flipH="1">
              <a:off x="6588125" y="2492375"/>
              <a:ext cx="936625" cy="187325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1" name="Line 168"/>
            <p:cNvSpPr>
              <a:spLocks noChangeShapeType="1"/>
            </p:cNvSpPr>
            <p:nvPr/>
          </p:nvSpPr>
          <p:spPr bwMode="auto">
            <a:xfrm flipH="1">
              <a:off x="7524750" y="2492375"/>
              <a:ext cx="0" cy="100806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2" name="Line 169"/>
            <p:cNvSpPr>
              <a:spLocks noChangeShapeType="1"/>
            </p:cNvSpPr>
            <p:nvPr/>
          </p:nvSpPr>
          <p:spPr bwMode="auto">
            <a:xfrm>
              <a:off x="1476375" y="2492375"/>
              <a:ext cx="358775" cy="136842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3" name="Line 170"/>
            <p:cNvSpPr>
              <a:spLocks noChangeShapeType="1"/>
            </p:cNvSpPr>
            <p:nvPr/>
          </p:nvSpPr>
          <p:spPr bwMode="auto">
            <a:xfrm flipH="1" flipV="1">
              <a:off x="1476375" y="2492375"/>
              <a:ext cx="1582738" cy="244951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4" name="Line 171"/>
            <p:cNvSpPr>
              <a:spLocks noChangeShapeType="1"/>
            </p:cNvSpPr>
            <p:nvPr/>
          </p:nvSpPr>
          <p:spPr bwMode="auto">
            <a:xfrm flipH="1" flipV="1">
              <a:off x="1547813" y="2492375"/>
              <a:ext cx="2376487" cy="280828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5" name="Line 172"/>
            <p:cNvSpPr>
              <a:spLocks noChangeShapeType="1"/>
            </p:cNvSpPr>
            <p:nvPr/>
          </p:nvSpPr>
          <p:spPr bwMode="auto">
            <a:xfrm flipH="1" flipV="1">
              <a:off x="1476375" y="2492375"/>
              <a:ext cx="3455988" cy="280828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6" name="Line 173"/>
            <p:cNvSpPr>
              <a:spLocks noChangeShapeType="1"/>
            </p:cNvSpPr>
            <p:nvPr/>
          </p:nvSpPr>
          <p:spPr bwMode="auto">
            <a:xfrm flipH="1" flipV="1">
              <a:off x="1476375" y="2492375"/>
              <a:ext cx="5111750" cy="187325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7" name="Line 174"/>
            <p:cNvSpPr>
              <a:spLocks noChangeShapeType="1"/>
            </p:cNvSpPr>
            <p:nvPr/>
          </p:nvSpPr>
          <p:spPr bwMode="auto">
            <a:xfrm flipH="1" flipV="1">
              <a:off x="1476375" y="2492375"/>
              <a:ext cx="6048375" cy="100806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8" name="Line 175"/>
            <p:cNvSpPr>
              <a:spLocks noChangeShapeType="1"/>
            </p:cNvSpPr>
            <p:nvPr/>
          </p:nvSpPr>
          <p:spPr bwMode="auto">
            <a:xfrm flipH="1">
              <a:off x="1835150" y="3500438"/>
              <a:ext cx="5689600" cy="360362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9" name="Line 176"/>
            <p:cNvSpPr>
              <a:spLocks noChangeShapeType="1"/>
            </p:cNvSpPr>
            <p:nvPr/>
          </p:nvSpPr>
          <p:spPr bwMode="auto">
            <a:xfrm flipH="1" flipV="1">
              <a:off x="1835150" y="3860800"/>
              <a:ext cx="4752975" cy="50482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0" name="Line 177"/>
            <p:cNvSpPr>
              <a:spLocks noChangeShapeType="1"/>
            </p:cNvSpPr>
            <p:nvPr/>
          </p:nvSpPr>
          <p:spPr bwMode="auto">
            <a:xfrm flipH="1" flipV="1">
              <a:off x="1835150" y="3860800"/>
              <a:ext cx="3097213" cy="143986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1" name="Line 178"/>
            <p:cNvSpPr>
              <a:spLocks noChangeShapeType="1"/>
            </p:cNvSpPr>
            <p:nvPr/>
          </p:nvSpPr>
          <p:spPr bwMode="auto">
            <a:xfrm flipH="1" flipV="1">
              <a:off x="3059113" y="4941888"/>
              <a:ext cx="1873250" cy="35877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2" name="Line 179"/>
            <p:cNvSpPr>
              <a:spLocks noChangeShapeType="1"/>
            </p:cNvSpPr>
            <p:nvPr/>
          </p:nvSpPr>
          <p:spPr bwMode="auto">
            <a:xfrm flipH="1" flipV="1">
              <a:off x="3924300" y="5300663"/>
              <a:ext cx="1008063" cy="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3" name="Line 180"/>
            <p:cNvSpPr>
              <a:spLocks noChangeShapeType="1"/>
            </p:cNvSpPr>
            <p:nvPr/>
          </p:nvSpPr>
          <p:spPr bwMode="auto">
            <a:xfrm flipH="1" flipV="1">
              <a:off x="3059113" y="4941888"/>
              <a:ext cx="865187" cy="35877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4" name="Line 181"/>
            <p:cNvSpPr>
              <a:spLocks noChangeShapeType="1"/>
            </p:cNvSpPr>
            <p:nvPr/>
          </p:nvSpPr>
          <p:spPr bwMode="auto">
            <a:xfrm flipH="1">
              <a:off x="4932363" y="4365625"/>
              <a:ext cx="1655762" cy="93503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5" name="Line 182"/>
            <p:cNvSpPr>
              <a:spLocks noChangeShapeType="1"/>
            </p:cNvSpPr>
            <p:nvPr/>
          </p:nvSpPr>
          <p:spPr bwMode="auto">
            <a:xfrm flipH="1">
              <a:off x="6588125" y="3500438"/>
              <a:ext cx="936625" cy="865187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6" name="Line 183"/>
            <p:cNvSpPr>
              <a:spLocks noChangeShapeType="1"/>
            </p:cNvSpPr>
            <p:nvPr/>
          </p:nvSpPr>
          <p:spPr bwMode="auto">
            <a:xfrm flipH="1" flipV="1">
              <a:off x="1835150" y="3860800"/>
              <a:ext cx="1223963" cy="108108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7" name="Line 184"/>
            <p:cNvSpPr>
              <a:spLocks noChangeShapeType="1"/>
            </p:cNvSpPr>
            <p:nvPr/>
          </p:nvSpPr>
          <p:spPr bwMode="auto">
            <a:xfrm flipH="1">
              <a:off x="4932363" y="3500438"/>
              <a:ext cx="2592387" cy="180022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8" name="Line 185"/>
            <p:cNvSpPr>
              <a:spLocks noChangeShapeType="1"/>
            </p:cNvSpPr>
            <p:nvPr/>
          </p:nvSpPr>
          <p:spPr bwMode="auto">
            <a:xfrm flipV="1">
              <a:off x="3059113" y="4365625"/>
              <a:ext cx="3529012" cy="57626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9" name="Line 186"/>
            <p:cNvSpPr>
              <a:spLocks noChangeShapeType="1"/>
            </p:cNvSpPr>
            <p:nvPr/>
          </p:nvSpPr>
          <p:spPr bwMode="auto">
            <a:xfrm flipV="1">
              <a:off x="3924300" y="4365625"/>
              <a:ext cx="2663825" cy="93503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40" name="Line 187"/>
            <p:cNvSpPr>
              <a:spLocks noChangeShapeType="1"/>
            </p:cNvSpPr>
            <p:nvPr/>
          </p:nvSpPr>
          <p:spPr bwMode="auto">
            <a:xfrm>
              <a:off x="1835150" y="3860800"/>
              <a:ext cx="2089150" cy="143986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41" name="Line 188"/>
            <p:cNvSpPr>
              <a:spLocks noChangeShapeType="1"/>
            </p:cNvSpPr>
            <p:nvPr/>
          </p:nvSpPr>
          <p:spPr bwMode="auto">
            <a:xfrm flipH="1">
              <a:off x="3059113" y="3500438"/>
              <a:ext cx="4465637" cy="144145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42" name="Line 189"/>
            <p:cNvSpPr>
              <a:spLocks noChangeShapeType="1"/>
            </p:cNvSpPr>
            <p:nvPr/>
          </p:nvSpPr>
          <p:spPr bwMode="auto">
            <a:xfrm flipH="1">
              <a:off x="3924300" y="3500438"/>
              <a:ext cx="3600450" cy="180022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43" name="Rectangle 191"/>
            <p:cNvSpPr>
              <a:spLocks noChangeArrowheads="1"/>
            </p:cNvSpPr>
            <p:nvPr/>
          </p:nvSpPr>
          <p:spPr bwMode="auto">
            <a:xfrm>
              <a:off x="1258888" y="2276475"/>
              <a:ext cx="433387" cy="4318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Rectangle 192"/>
            <p:cNvSpPr>
              <a:spLocks noChangeArrowheads="1"/>
            </p:cNvSpPr>
            <p:nvPr/>
          </p:nvSpPr>
          <p:spPr bwMode="auto">
            <a:xfrm>
              <a:off x="7308850" y="2276475"/>
              <a:ext cx="433388" cy="4318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45" name="Rectangle 193"/>
            <p:cNvSpPr>
              <a:spLocks noChangeArrowheads="1"/>
            </p:cNvSpPr>
            <p:nvPr/>
          </p:nvSpPr>
          <p:spPr bwMode="auto">
            <a:xfrm>
              <a:off x="1619250" y="3644900"/>
              <a:ext cx="433388" cy="4318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46" name="Rectangle 194"/>
            <p:cNvSpPr>
              <a:spLocks noChangeArrowheads="1"/>
            </p:cNvSpPr>
            <p:nvPr/>
          </p:nvSpPr>
          <p:spPr bwMode="auto">
            <a:xfrm>
              <a:off x="2843213" y="4652963"/>
              <a:ext cx="433387" cy="4318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47" name="Rectangle 195"/>
            <p:cNvSpPr>
              <a:spLocks noChangeArrowheads="1"/>
            </p:cNvSpPr>
            <p:nvPr/>
          </p:nvSpPr>
          <p:spPr bwMode="auto">
            <a:xfrm>
              <a:off x="3708400" y="5084763"/>
              <a:ext cx="433388" cy="4318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48" name="Rectangle 196"/>
            <p:cNvSpPr>
              <a:spLocks noChangeArrowheads="1"/>
            </p:cNvSpPr>
            <p:nvPr/>
          </p:nvSpPr>
          <p:spPr bwMode="auto">
            <a:xfrm>
              <a:off x="4716463" y="5013325"/>
              <a:ext cx="433387" cy="4318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49" name="Rectangle 197"/>
            <p:cNvSpPr>
              <a:spLocks noChangeArrowheads="1"/>
            </p:cNvSpPr>
            <p:nvPr/>
          </p:nvSpPr>
          <p:spPr bwMode="auto">
            <a:xfrm>
              <a:off x="6372225" y="4149725"/>
              <a:ext cx="433388" cy="4318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0" name="Rectangle 198"/>
            <p:cNvSpPr>
              <a:spLocks noChangeArrowheads="1"/>
            </p:cNvSpPr>
            <p:nvPr/>
          </p:nvSpPr>
          <p:spPr bwMode="auto">
            <a:xfrm>
              <a:off x="7235825" y="3213100"/>
              <a:ext cx="433388" cy="4318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1" name="Rectangle 199"/>
            <p:cNvSpPr>
              <a:spLocks noChangeArrowheads="1"/>
            </p:cNvSpPr>
            <p:nvPr/>
          </p:nvSpPr>
          <p:spPr bwMode="auto">
            <a:xfrm>
              <a:off x="2947197" y="2300390"/>
              <a:ext cx="3113085" cy="91049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US" altLang="nl-NL" sz="2000" b="1" dirty="0">
                  <a:latin typeface="Arial" panose="020B0604020202020204" pitchFamily="34" charset="0"/>
                </a:rPr>
                <a:t>How to decompose </a:t>
              </a:r>
              <a:r>
                <a:rPr lang="en-US" altLang="nl-NL" sz="2000" b="1" dirty="0" smtClean="0">
                  <a:latin typeface="Arial" panose="020B0604020202020204" pitchFamily="34" charset="0"/>
                </a:rPr>
                <a:t>into </a:t>
              </a:r>
              <a:r>
                <a:rPr lang="en-US" altLang="nl-NL" sz="2000" b="1" dirty="0">
                  <a:latin typeface="Arial" panose="020B0604020202020204" pitchFamily="34" charset="0"/>
                </a:rPr>
                <a:t>a </a:t>
              </a:r>
              <a:r>
                <a:rPr lang="en-US" altLang="nl-NL" sz="2000" b="1" dirty="0" smtClean="0">
                  <a:latin typeface="Arial" panose="020B0604020202020204" pitchFamily="34" charset="0"/>
                </a:rPr>
                <a:t/>
              </a:r>
              <a:br>
                <a:rPr lang="en-US" altLang="nl-NL" sz="2000" b="1" dirty="0" smtClean="0">
                  <a:latin typeface="Arial" panose="020B0604020202020204" pitchFamily="34" charset="0"/>
                </a:rPr>
              </a:br>
              <a:r>
                <a:rPr lang="en-US" altLang="nl-NL" sz="2000" b="1" dirty="0" smtClean="0">
                  <a:latin typeface="Arial" panose="020B0604020202020204" pitchFamily="34" charset="0"/>
                </a:rPr>
                <a:t>multi-agent system?</a:t>
              </a:r>
              <a:endParaRPr lang="en-US" altLang="nl-NL" sz="2000" b="1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29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9E825C-FD19-4445-9C27-73F711E34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-584"/>
            <a:ext cx="121920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  <a:ea typeface="Roboto" pitchFamily="2" charset="0"/>
              </a:rPr>
              <a:t>MERBA</a:t>
            </a:r>
            <a:endParaRPr lang="en-GB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  <a:ea typeface="Roboto" pitchFamily="2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324763" y="1502992"/>
            <a:ext cx="9622007" cy="5038209"/>
            <a:chOff x="827088" y="2204872"/>
            <a:chExt cx="7637462" cy="3999074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3563940" y="5603871"/>
              <a:ext cx="447675" cy="600075"/>
              <a:chOff x="1665" y="3386"/>
              <a:chExt cx="282" cy="378"/>
            </a:xfrm>
          </p:grpSpPr>
          <p:sp>
            <p:nvSpPr>
              <p:cNvPr id="173" name="Freeform 4"/>
              <p:cNvSpPr>
                <a:spLocks/>
              </p:cNvSpPr>
              <p:nvPr/>
            </p:nvSpPr>
            <p:spPr bwMode="auto">
              <a:xfrm>
                <a:off x="1694" y="349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4" name="Freeform 5"/>
              <p:cNvSpPr>
                <a:spLocks/>
              </p:cNvSpPr>
              <p:nvPr/>
            </p:nvSpPr>
            <p:spPr bwMode="auto">
              <a:xfrm>
                <a:off x="1694" y="349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5" name="Freeform 6"/>
              <p:cNvSpPr>
                <a:spLocks/>
              </p:cNvSpPr>
              <p:nvPr/>
            </p:nvSpPr>
            <p:spPr bwMode="auto">
              <a:xfrm>
                <a:off x="1764" y="3386"/>
                <a:ext cx="44" cy="45"/>
              </a:xfrm>
              <a:custGeom>
                <a:avLst/>
                <a:gdLst>
                  <a:gd name="T0" fmla="*/ 0 w 134"/>
                  <a:gd name="T1" fmla="*/ 67 h 134"/>
                  <a:gd name="T2" fmla="*/ 67 w 134"/>
                  <a:gd name="T3" fmla="*/ 0 h 134"/>
                  <a:gd name="T4" fmla="*/ 134 w 134"/>
                  <a:gd name="T5" fmla="*/ 67 h 134"/>
                  <a:gd name="T6" fmla="*/ 134 w 134"/>
                  <a:gd name="T7" fmla="*/ 67 h 134"/>
                  <a:gd name="T8" fmla="*/ 67 w 134"/>
                  <a:gd name="T9" fmla="*/ 134 h 134"/>
                  <a:gd name="T10" fmla="*/ 0 w 134"/>
                  <a:gd name="T11" fmla="*/ 6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" h="134">
                    <a:moveTo>
                      <a:pt x="0" y="67"/>
                    </a:moveTo>
                    <a:cubicBezTo>
                      <a:pt x="0" y="30"/>
                      <a:pt x="30" y="0"/>
                      <a:pt x="67" y="0"/>
                    </a:cubicBezTo>
                    <a:cubicBezTo>
                      <a:pt x="104" y="0"/>
                      <a:pt x="134" y="30"/>
                      <a:pt x="134" y="67"/>
                    </a:cubicBezTo>
                    <a:cubicBezTo>
                      <a:pt x="134" y="67"/>
                      <a:pt x="134" y="67"/>
                      <a:pt x="134" y="67"/>
                    </a:cubicBezTo>
                    <a:cubicBezTo>
                      <a:pt x="134" y="104"/>
                      <a:pt x="104" y="134"/>
                      <a:pt x="67" y="134"/>
                    </a:cubicBezTo>
                    <a:cubicBezTo>
                      <a:pt x="30" y="134"/>
                      <a:pt x="0" y="104"/>
                      <a:pt x="0" y="67"/>
                    </a:cubicBezTo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6" name="Freeform 7"/>
              <p:cNvSpPr>
                <a:spLocks/>
              </p:cNvSpPr>
              <p:nvPr/>
            </p:nvSpPr>
            <p:spPr bwMode="auto">
              <a:xfrm>
                <a:off x="1764" y="3386"/>
                <a:ext cx="44" cy="45"/>
              </a:xfrm>
              <a:custGeom>
                <a:avLst/>
                <a:gdLst>
                  <a:gd name="T0" fmla="*/ 0 w 44"/>
                  <a:gd name="T1" fmla="*/ 23 h 45"/>
                  <a:gd name="T2" fmla="*/ 22 w 44"/>
                  <a:gd name="T3" fmla="*/ 0 h 45"/>
                  <a:gd name="T4" fmla="*/ 44 w 44"/>
                  <a:gd name="T5" fmla="*/ 23 h 45"/>
                  <a:gd name="T6" fmla="*/ 44 w 44"/>
                  <a:gd name="T7" fmla="*/ 23 h 45"/>
                  <a:gd name="T8" fmla="*/ 22 w 44"/>
                  <a:gd name="T9" fmla="*/ 45 h 45"/>
                  <a:gd name="T10" fmla="*/ 0 w 44"/>
                  <a:gd name="T11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45">
                    <a:moveTo>
                      <a:pt x="0" y="23"/>
                    </a:move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4" y="35"/>
                      <a:pt x="34" y="45"/>
                      <a:pt x="22" y="45"/>
                    </a:cubicBezTo>
                    <a:cubicBezTo>
                      <a:pt x="10" y="45"/>
                      <a:pt x="0" y="35"/>
                      <a:pt x="0" y="23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7" name="Freeform 8"/>
              <p:cNvSpPr>
                <a:spLocks noEditPoints="1"/>
              </p:cNvSpPr>
              <p:nvPr/>
            </p:nvSpPr>
            <p:spPr bwMode="auto">
              <a:xfrm>
                <a:off x="1745" y="3416"/>
                <a:ext cx="82" cy="43"/>
              </a:xfrm>
              <a:custGeom>
                <a:avLst/>
                <a:gdLst>
                  <a:gd name="T0" fmla="*/ 28 w 82"/>
                  <a:gd name="T1" fmla="*/ 11 h 43"/>
                  <a:gd name="T2" fmla="*/ 9 w 82"/>
                  <a:gd name="T3" fmla="*/ 34 h 43"/>
                  <a:gd name="T4" fmla="*/ 82 w 82"/>
                  <a:gd name="T5" fmla="*/ 17 h 43"/>
                  <a:gd name="T6" fmla="*/ 62 w 82"/>
                  <a:gd name="T7" fmla="*/ 0 h 43"/>
                  <a:gd name="T8" fmla="*/ 41 w 82"/>
                  <a:gd name="T9" fmla="*/ 43 h 43"/>
                  <a:gd name="T10" fmla="*/ 41 w 82"/>
                  <a:gd name="T11" fmla="*/ 15 h 43"/>
                  <a:gd name="T12" fmla="*/ 73 w 82"/>
                  <a:gd name="T13" fmla="*/ 34 h 43"/>
                  <a:gd name="T14" fmla="*/ 54 w 82"/>
                  <a:gd name="T15" fmla="*/ 11 h 43"/>
                  <a:gd name="T16" fmla="*/ 0 w 82"/>
                  <a:gd name="T17" fmla="*/ 17 h 43"/>
                  <a:gd name="T18" fmla="*/ 20 w 82"/>
                  <a:gd name="T1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43">
                    <a:moveTo>
                      <a:pt x="28" y="11"/>
                    </a:moveTo>
                    <a:lnTo>
                      <a:pt x="9" y="34"/>
                    </a:lnTo>
                    <a:moveTo>
                      <a:pt x="82" y="17"/>
                    </a:moveTo>
                    <a:lnTo>
                      <a:pt x="62" y="0"/>
                    </a:lnTo>
                    <a:moveTo>
                      <a:pt x="41" y="43"/>
                    </a:moveTo>
                    <a:lnTo>
                      <a:pt x="41" y="15"/>
                    </a:lnTo>
                    <a:moveTo>
                      <a:pt x="73" y="34"/>
                    </a:moveTo>
                    <a:lnTo>
                      <a:pt x="54" y="11"/>
                    </a:lnTo>
                    <a:moveTo>
                      <a:pt x="0" y="17"/>
                    </a:moveTo>
                    <a:lnTo>
                      <a:pt x="20" y="0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8" name="Freeform 9"/>
              <p:cNvSpPr>
                <a:spLocks/>
              </p:cNvSpPr>
              <p:nvPr/>
            </p:nvSpPr>
            <p:spPr bwMode="auto">
              <a:xfrm>
                <a:off x="1738" y="351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9" name="Freeform 10"/>
              <p:cNvSpPr>
                <a:spLocks/>
              </p:cNvSpPr>
              <p:nvPr/>
            </p:nvSpPr>
            <p:spPr bwMode="auto">
              <a:xfrm>
                <a:off x="1738" y="351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80" name="Rectangle 11"/>
              <p:cNvSpPr>
                <a:spLocks noChangeArrowheads="1"/>
              </p:cNvSpPr>
              <p:nvPr/>
            </p:nvSpPr>
            <p:spPr bwMode="auto">
              <a:xfrm>
                <a:off x="1665" y="3679"/>
                <a:ext cx="282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Cleaning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4572003" y="5603869"/>
              <a:ext cx="538163" cy="400050"/>
              <a:chOff x="2263" y="3512"/>
              <a:chExt cx="339" cy="252"/>
            </a:xfrm>
          </p:grpSpPr>
          <p:sp>
            <p:nvSpPr>
              <p:cNvPr id="164" name="Freeform 13"/>
              <p:cNvSpPr>
                <a:spLocks/>
              </p:cNvSpPr>
              <p:nvPr/>
            </p:nvSpPr>
            <p:spPr bwMode="auto">
              <a:xfrm>
                <a:off x="2300" y="3512"/>
                <a:ext cx="222" cy="123"/>
              </a:xfrm>
              <a:custGeom>
                <a:avLst/>
                <a:gdLst>
                  <a:gd name="T0" fmla="*/ 172 w 222"/>
                  <a:gd name="T1" fmla="*/ 74 h 123"/>
                  <a:gd name="T2" fmla="*/ 0 w 222"/>
                  <a:gd name="T3" fmla="*/ 74 h 123"/>
                  <a:gd name="T4" fmla="*/ 0 w 222"/>
                  <a:gd name="T5" fmla="*/ 123 h 123"/>
                  <a:gd name="T6" fmla="*/ 222 w 222"/>
                  <a:gd name="T7" fmla="*/ 123 h 123"/>
                  <a:gd name="T8" fmla="*/ 222 w 222"/>
                  <a:gd name="T9" fmla="*/ 0 h 123"/>
                  <a:gd name="T10" fmla="*/ 197 w 222"/>
                  <a:gd name="T11" fmla="*/ 0 h 123"/>
                  <a:gd name="T12" fmla="*/ 172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3"/>
                    </a:lnTo>
                    <a:lnTo>
                      <a:pt x="222" y="123"/>
                    </a:lnTo>
                    <a:lnTo>
                      <a:pt x="222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Freeform 14"/>
              <p:cNvSpPr>
                <a:spLocks/>
              </p:cNvSpPr>
              <p:nvPr/>
            </p:nvSpPr>
            <p:spPr bwMode="auto">
              <a:xfrm>
                <a:off x="2300" y="3512"/>
                <a:ext cx="222" cy="123"/>
              </a:xfrm>
              <a:custGeom>
                <a:avLst/>
                <a:gdLst>
                  <a:gd name="T0" fmla="*/ 172 w 222"/>
                  <a:gd name="T1" fmla="*/ 74 h 123"/>
                  <a:gd name="T2" fmla="*/ 0 w 222"/>
                  <a:gd name="T3" fmla="*/ 74 h 123"/>
                  <a:gd name="T4" fmla="*/ 0 w 222"/>
                  <a:gd name="T5" fmla="*/ 123 h 123"/>
                  <a:gd name="T6" fmla="*/ 222 w 222"/>
                  <a:gd name="T7" fmla="*/ 123 h 123"/>
                  <a:gd name="T8" fmla="*/ 222 w 222"/>
                  <a:gd name="T9" fmla="*/ 0 h 123"/>
                  <a:gd name="T10" fmla="*/ 197 w 222"/>
                  <a:gd name="T11" fmla="*/ 0 h 123"/>
                  <a:gd name="T12" fmla="*/ 172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3"/>
                    </a:lnTo>
                    <a:lnTo>
                      <a:pt x="222" y="123"/>
                    </a:lnTo>
                    <a:lnTo>
                      <a:pt x="222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Freeform 15"/>
              <p:cNvSpPr>
                <a:spLocks/>
              </p:cNvSpPr>
              <p:nvPr/>
            </p:nvSpPr>
            <p:spPr bwMode="auto">
              <a:xfrm>
                <a:off x="2325" y="3611"/>
                <a:ext cx="49" cy="49"/>
              </a:xfrm>
              <a:custGeom>
                <a:avLst/>
                <a:gdLst>
                  <a:gd name="T0" fmla="*/ 0 w 149"/>
                  <a:gd name="T1" fmla="*/ 74 h 148"/>
                  <a:gd name="T2" fmla="*/ 74 w 149"/>
                  <a:gd name="T3" fmla="*/ 0 h 148"/>
                  <a:gd name="T4" fmla="*/ 149 w 149"/>
                  <a:gd name="T5" fmla="*/ 74 h 148"/>
                  <a:gd name="T6" fmla="*/ 149 w 149"/>
                  <a:gd name="T7" fmla="*/ 74 h 148"/>
                  <a:gd name="T8" fmla="*/ 74 w 149"/>
                  <a:gd name="T9" fmla="*/ 148 h 148"/>
                  <a:gd name="T10" fmla="*/ 0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5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5" y="148"/>
                      <a:pt x="74" y="148"/>
                    </a:cubicBezTo>
                    <a:cubicBezTo>
                      <a:pt x="33" y="148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7" name="Freeform 16"/>
              <p:cNvSpPr>
                <a:spLocks/>
              </p:cNvSpPr>
              <p:nvPr/>
            </p:nvSpPr>
            <p:spPr bwMode="auto">
              <a:xfrm>
                <a:off x="2325" y="3611"/>
                <a:ext cx="49" cy="49"/>
              </a:xfrm>
              <a:custGeom>
                <a:avLst/>
                <a:gdLst>
                  <a:gd name="T0" fmla="*/ 0 w 49"/>
                  <a:gd name="T1" fmla="*/ 24 h 49"/>
                  <a:gd name="T2" fmla="*/ 24 w 49"/>
                  <a:gd name="T3" fmla="*/ 0 h 49"/>
                  <a:gd name="T4" fmla="*/ 49 w 49"/>
                  <a:gd name="T5" fmla="*/ 24 h 49"/>
                  <a:gd name="T6" fmla="*/ 49 w 49"/>
                  <a:gd name="T7" fmla="*/ 24 h 49"/>
                  <a:gd name="T8" fmla="*/ 24 w 49"/>
                  <a:gd name="T9" fmla="*/ 49 h 49"/>
                  <a:gd name="T10" fmla="*/ 0 w 49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0" y="24"/>
                    </a:moveTo>
                    <a:cubicBezTo>
                      <a:pt x="0" y="10"/>
                      <a:pt x="11" y="0"/>
                      <a:pt x="24" y="0"/>
                    </a:cubicBezTo>
                    <a:cubicBezTo>
                      <a:pt x="38" y="0"/>
                      <a:pt x="49" y="10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38"/>
                      <a:pt x="38" y="49"/>
                      <a:pt x="24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Freeform 17"/>
              <p:cNvSpPr>
                <a:spLocks/>
              </p:cNvSpPr>
              <p:nvPr/>
            </p:nvSpPr>
            <p:spPr bwMode="auto">
              <a:xfrm>
                <a:off x="2448" y="3611"/>
                <a:ext cx="49" cy="49"/>
              </a:xfrm>
              <a:custGeom>
                <a:avLst/>
                <a:gdLst>
                  <a:gd name="T0" fmla="*/ 0 w 149"/>
                  <a:gd name="T1" fmla="*/ 74 h 148"/>
                  <a:gd name="T2" fmla="*/ 74 w 149"/>
                  <a:gd name="T3" fmla="*/ 0 h 148"/>
                  <a:gd name="T4" fmla="*/ 149 w 149"/>
                  <a:gd name="T5" fmla="*/ 74 h 148"/>
                  <a:gd name="T6" fmla="*/ 149 w 149"/>
                  <a:gd name="T7" fmla="*/ 74 h 148"/>
                  <a:gd name="T8" fmla="*/ 74 w 149"/>
                  <a:gd name="T9" fmla="*/ 148 h 148"/>
                  <a:gd name="T10" fmla="*/ 0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6" y="148"/>
                      <a:pt x="74" y="148"/>
                    </a:cubicBezTo>
                    <a:cubicBezTo>
                      <a:pt x="33" y="148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9" name="Freeform 18"/>
              <p:cNvSpPr>
                <a:spLocks/>
              </p:cNvSpPr>
              <p:nvPr/>
            </p:nvSpPr>
            <p:spPr bwMode="auto">
              <a:xfrm>
                <a:off x="2448" y="3611"/>
                <a:ext cx="49" cy="49"/>
              </a:xfrm>
              <a:custGeom>
                <a:avLst/>
                <a:gdLst>
                  <a:gd name="T0" fmla="*/ 0 w 49"/>
                  <a:gd name="T1" fmla="*/ 24 h 49"/>
                  <a:gd name="T2" fmla="*/ 24 w 49"/>
                  <a:gd name="T3" fmla="*/ 0 h 49"/>
                  <a:gd name="T4" fmla="*/ 49 w 49"/>
                  <a:gd name="T5" fmla="*/ 24 h 49"/>
                  <a:gd name="T6" fmla="*/ 49 w 49"/>
                  <a:gd name="T7" fmla="*/ 24 h 49"/>
                  <a:gd name="T8" fmla="*/ 24 w 49"/>
                  <a:gd name="T9" fmla="*/ 49 h 49"/>
                  <a:gd name="T10" fmla="*/ 0 w 49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0" y="24"/>
                    </a:moveTo>
                    <a:cubicBezTo>
                      <a:pt x="0" y="10"/>
                      <a:pt x="11" y="0"/>
                      <a:pt x="24" y="0"/>
                    </a:cubicBezTo>
                    <a:cubicBezTo>
                      <a:pt x="38" y="0"/>
                      <a:pt x="49" y="10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38"/>
                      <a:pt x="38" y="49"/>
                      <a:pt x="24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0" name="Rectangle 19"/>
              <p:cNvSpPr>
                <a:spLocks noChangeArrowheads="1"/>
              </p:cNvSpPr>
              <p:nvPr/>
            </p:nvSpPr>
            <p:spPr bwMode="auto">
              <a:xfrm>
                <a:off x="2542" y="3513"/>
                <a:ext cx="60" cy="148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1" name="Rectangle 20"/>
              <p:cNvSpPr>
                <a:spLocks noChangeArrowheads="1"/>
              </p:cNvSpPr>
              <p:nvPr/>
            </p:nvSpPr>
            <p:spPr bwMode="auto">
              <a:xfrm>
                <a:off x="2542" y="3513"/>
                <a:ext cx="60" cy="148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72" name="Rectangle 21"/>
              <p:cNvSpPr>
                <a:spLocks noChangeArrowheads="1"/>
              </p:cNvSpPr>
              <p:nvPr/>
            </p:nvSpPr>
            <p:spPr bwMode="auto">
              <a:xfrm>
                <a:off x="2263" y="3679"/>
                <a:ext cx="30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Recharge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" name="Group 22"/>
            <p:cNvGrpSpPr>
              <a:grpSpLocks/>
            </p:cNvGrpSpPr>
            <p:nvPr/>
          </p:nvGrpSpPr>
          <p:grpSpPr bwMode="auto">
            <a:xfrm>
              <a:off x="900113" y="3227388"/>
              <a:ext cx="858837" cy="2027237"/>
              <a:chOff x="831" y="2081"/>
              <a:chExt cx="541" cy="1277"/>
            </a:xfrm>
          </p:grpSpPr>
          <p:sp>
            <p:nvSpPr>
              <p:cNvPr id="131" name="Freeform 23"/>
              <p:cNvSpPr>
                <a:spLocks/>
              </p:cNvSpPr>
              <p:nvPr/>
            </p:nvSpPr>
            <p:spPr bwMode="auto">
              <a:xfrm>
                <a:off x="1107" y="269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FFF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2" name="Freeform 24"/>
              <p:cNvSpPr>
                <a:spLocks/>
              </p:cNvSpPr>
              <p:nvPr/>
            </p:nvSpPr>
            <p:spPr bwMode="auto">
              <a:xfrm>
                <a:off x="1107" y="269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Freeform 25"/>
              <p:cNvSpPr>
                <a:spLocks/>
              </p:cNvSpPr>
              <p:nvPr/>
            </p:nvSpPr>
            <p:spPr bwMode="auto">
              <a:xfrm>
                <a:off x="1134" y="273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FFFF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Freeform 26"/>
              <p:cNvSpPr>
                <a:spLocks/>
              </p:cNvSpPr>
              <p:nvPr/>
            </p:nvSpPr>
            <p:spPr bwMode="auto">
              <a:xfrm>
                <a:off x="1134" y="273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Freeform 27"/>
              <p:cNvSpPr>
                <a:spLocks/>
              </p:cNvSpPr>
              <p:nvPr/>
            </p:nvSpPr>
            <p:spPr bwMode="auto">
              <a:xfrm>
                <a:off x="831" y="2294"/>
                <a:ext cx="240" cy="727"/>
              </a:xfrm>
              <a:custGeom>
                <a:avLst/>
                <a:gdLst>
                  <a:gd name="T0" fmla="*/ 240 w 240"/>
                  <a:gd name="T1" fmla="*/ 0 h 727"/>
                  <a:gd name="T2" fmla="*/ 0 w 240"/>
                  <a:gd name="T3" fmla="*/ 0 h 727"/>
                  <a:gd name="T4" fmla="*/ 0 w 240"/>
                  <a:gd name="T5" fmla="*/ 485 h 727"/>
                  <a:gd name="T6" fmla="*/ 90 w 240"/>
                  <a:gd name="T7" fmla="*/ 636 h 727"/>
                  <a:gd name="T8" fmla="*/ 90 w 240"/>
                  <a:gd name="T9" fmla="*/ 727 h 727"/>
                  <a:gd name="T10" fmla="*/ 150 w 240"/>
                  <a:gd name="T11" fmla="*/ 727 h 727"/>
                  <a:gd name="T12" fmla="*/ 150 w 240"/>
                  <a:gd name="T13" fmla="*/ 636 h 727"/>
                  <a:gd name="T14" fmla="*/ 240 w 240"/>
                  <a:gd name="T15" fmla="*/ 485 h 727"/>
                  <a:gd name="T16" fmla="*/ 240 w 240"/>
                  <a:gd name="T17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7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6"/>
                    </a:lnTo>
                    <a:lnTo>
                      <a:pt x="90" y="727"/>
                    </a:lnTo>
                    <a:lnTo>
                      <a:pt x="150" y="727"/>
                    </a:lnTo>
                    <a:lnTo>
                      <a:pt x="150" y="636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FFAC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Freeform 28"/>
              <p:cNvSpPr>
                <a:spLocks/>
              </p:cNvSpPr>
              <p:nvPr/>
            </p:nvSpPr>
            <p:spPr bwMode="auto">
              <a:xfrm>
                <a:off x="831" y="2294"/>
                <a:ext cx="240" cy="727"/>
              </a:xfrm>
              <a:custGeom>
                <a:avLst/>
                <a:gdLst>
                  <a:gd name="T0" fmla="*/ 240 w 240"/>
                  <a:gd name="T1" fmla="*/ 0 h 727"/>
                  <a:gd name="T2" fmla="*/ 0 w 240"/>
                  <a:gd name="T3" fmla="*/ 0 h 727"/>
                  <a:gd name="T4" fmla="*/ 0 w 240"/>
                  <a:gd name="T5" fmla="*/ 485 h 727"/>
                  <a:gd name="T6" fmla="*/ 90 w 240"/>
                  <a:gd name="T7" fmla="*/ 636 h 727"/>
                  <a:gd name="T8" fmla="*/ 90 w 240"/>
                  <a:gd name="T9" fmla="*/ 727 h 727"/>
                  <a:gd name="T10" fmla="*/ 150 w 240"/>
                  <a:gd name="T11" fmla="*/ 727 h 727"/>
                  <a:gd name="T12" fmla="*/ 150 w 240"/>
                  <a:gd name="T13" fmla="*/ 636 h 727"/>
                  <a:gd name="T14" fmla="*/ 240 w 240"/>
                  <a:gd name="T15" fmla="*/ 485 h 727"/>
                  <a:gd name="T16" fmla="*/ 240 w 240"/>
                  <a:gd name="T17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7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6"/>
                    </a:lnTo>
                    <a:lnTo>
                      <a:pt x="90" y="727"/>
                    </a:lnTo>
                    <a:lnTo>
                      <a:pt x="150" y="727"/>
                    </a:lnTo>
                    <a:lnTo>
                      <a:pt x="150" y="636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Freeform 29"/>
              <p:cNvSpPr>
                <a:spLocks/>
              </p:cNvSpPr>
              <p:nvPr/>
            </p:nvSpPr>
            <p:spPr bwMode="auto">
              <a:xfrm>
                <a:off x="871" y="232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FFB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Freeform 30"/>
              <p:cNvSpPr>
                <a:spLocks/>
              </p:cNvSpPr>
              <p:nvPr/>
            </p:nvSpPr>
            <p:spPr bwMode="auto">
              <a:xfrm>
                <a:off x="871" y="232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Freeform 31"/>
              <p:cNvSpPr>
                <a:spLocks/>
              </p:cNvSpPr>
              <p:nvPr/>
            </p:nvSpPr>
            <p:spPr bwMode="auto">
              <a:xfrm>
                <a:off x="911" y="236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Freeform 32"/>
              <p:cNvSpPr>
                <a:spLocks/>
              </p:cNvSpPr>
              <p:nvPr/>
            </p:nvSpPr>
            <p:spPr bwMode="auto">
              <a:xfrm>
                <a:off x="911" y="236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Freeform 33"/>
              <p:cNvSpPr>
                <a:spLocks/>
              </p:cNvSpPr>
              <p:nvPr/>
            </p:nvSpPr>
            <p:spPr bwMode="auto">
              <a:xfrm>
                <a:off x="1174" y="277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Freeform 34"/>
              <p:cNvSpPr>
                <a:spLocks/>
              </p:cNvSpPr>
              <p:nvPr/>
            </p:nvSpPr>
            <p:spPr bwMode="auto">
              <a:xfrm>
                <a:off x="1174" y="277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Rectangle 35"/>
              <p:cNvSpPr>
                <a:spLocks noChangeArrowheads="1"/>
              </p:cNvSpPr>
              <p:nvPr/>
            </p:nvSpPr>
            <p:spPr bwMode="auto">
              <a:xfrm>
                <a:off x="888" y="2081"/>
                <a:ext cx="17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Silo’s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44" name="Freeform 36"/>
              <p:cNvSpPr>
                <a:spLocks/>
              </p:cNvSpPr>
              <p:nvPr/>
            </p:nvSpPr>
            <p:spPr bwMode="auto">
              <a:xfrm>
                <a:off x="91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6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6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Freeform 37"/>
              <p:cNvSpPr>
                <a:spLocks/>
              </p:cNvSpPr>
              <p:nvPr/>
            </p:nvSpPr>
            <p:spPr bwMode="auto">
              <a:xfrm>
                <a:off x="91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6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6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Freeform 38"/>
              <p:cNvSpPr>
                <a:spLocks/>
              </p:cNvSpPr>
              <p:nvPr/>
            </p:nvSpPr>
            <p:spPr bwMode="auto">
              <a:xfrm>
                <a:off x="880" y="3211"/>
                <a:ext cx="222" cy="123"/>
              </a:xfrm>
              <a:custGeom>
                <a:avLst/>
                <a:gdLst>
                  <a:gd name="T0" fmla="*/ 50 w 222"/>
                  <a:gd name="T1" fmla="*/ 73 h 123"/>
                  <a:gd name="T2" fmla="*/ 222 w 222"/>
                  <a:gd name="T3" fmla="*/ 73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3"/>
                    </a:moveTo>
                    <a:lnTo>
                      <a:pt x="222" y="73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3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7" name="Freeform 39"/>
              <p:cNvSpPr>
                <a:spLocks/>
              </p:cNvSpPr>
              <p:nvPr/>
            </p:nvSpPr>
            <p:spPr bwMode="auto">
              <a:xfrm>
                <a:off x="880" y="3211"/>
                <a:ext cx="222" cy="123"/>
              </a:xfrm>
              <a:custGeom>
                <a:avLst/>
                <a:gdLst>
                  <a:gd name="T0" fmla="*/ 50 w 222"/>
                  <a:gd name="T1" fmla="*/ 73 h 123"/>
                  <a:gd name="T2" fmla="*/ 222 w 222"/>
                  <a:gd name="T3" fmla="*/ 73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3"/>
                    </a:moveTo>
                    <a:lnTo>
                      <a:pt x="222" y="73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3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8" name="Freeform 40"/>
              <p:cNvSpPr>
                <a:spLocks/>
              </p:cNvSpPr>
              <p:nvPr/>
            </p:nvSpPr>
            <p:spPr bwMode="auto">
              <a:xfrm>
                <a:off x="1028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5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5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4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4" y="149"/>
                      <a:pt x="75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9" name="Freeform 41"/>
              <p:cNvSpPr>
                <a:spLocks/>
              </p:cNvSpPr>
              <p:nvPr/>
            </p:nvSpPr>
            <p:spPr bwMode="auto">
              <a:xfrm>
                <a:off x="1028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5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5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0" name="Freeform 42"/>
              <p:cNvSpPr>
                <a:spLocks/>
              </p:cNvSpPr>
              <p:nvPr/>
            </p:nvSpPr>
            <p:spPr bwMode="auto">
              <a:xfrm>
                <a:off x="905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5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5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4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4" y="149"/>
                      <a:pt x="75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1" name="Freeform 43"/>
              <p:cNvSpPr>
                <a:spLocks/>
              </p:cNvSpPr>
              <p:nvPr/>
            </p:nvSpPr>
            <p:spPr bwMode="auto">
              <a:xfrm>
                <a:off x="905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5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5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Freeform 44"/>
              <p:cNvSpPr>
                <a:spLocks/>
              </p:cNvSpPr>
              <p:nvPr/>
            </p:nvSpPr>
            <p:spPr bwMode="auto">
              <a:xfrm>
                <a:off x="932" y="3218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Freeform 45"/>
              <p:cNvSpPr>
                <a:spLocks/>
              </p:cNvSpPr>
              <p:nvPr/>
            </p:nvSpPr>
            <p:spPr bwMode="auto">
              <a:xfrm>
                <a:off x="932" y="3218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4" name="Freeform 46"/>
              <p:cNvSpPr>
                <a:spLocks/>
              </p:cNvSpPr>
              <p:nvPr/>
            </p:nvSpPr>
            <p:spPr bwMode="auto">
              <a:xfrm>
                <a:off x="118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8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8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Freeform 47"/>
              <p:cNvSpPr>
                <a:spLocks/>
              </p:cNvSpPr>
              <p:nvPr/>
            </p:nvSpPr>
            <p:spPr bwMode="auto">
              <a:xfrm>
                <a:off x="118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8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8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Freeform 48"/>
              <p:cNvSpPr>
                <a:spLocks/>
              </p:cNvSpPr>
              <p:nvPr/>
            </p:nvSpPr>
            <p:spPr bwMode="auto">
              <a:xfrm>
                <a:off x="1151" y="3211"/>
                <a:ext cx="221" cy="123"/>
              </a:xfrm>
              <a:custGeom>
                <a:avLst/>
                <a:gdLst>
                  <a:gd name="T0" fmla="*/ 49 w 221"/>
                  <a:gd name="T1" fmla="*/ 73 h 123"/>
                  <a:gd name="T2" fmla="*/ 221 w 221"/>
                  <a:gd name="T3" fmla="*/ 73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3"/>
                    </a:moveTo>
                    <a:lnTo>
                      <a:pt x="221" y="73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3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7" name="Freeform 49"/>
              <p:cNvSpPr>
                <a:spLocks/>
              </p:cNvSpPr>
              <p:nvPr/>
            </p:nvSpPr>
            <p:spPr bwMode="auto">
              <a:xfrm>
                <a:off x="1151" y="3211"/>
                <a:ext cx="221" cy="123"/>
              </a:xfrm>
              <a:custGeom>
                <a:avLst/>
                <a:gdLst>
                  <a:gd name="T0" fmla="*/ 49 w 221"/>
                  <a:gd name="T1" fmla="*/ 73 h 123"/>
                  <a:gd name="T2" fmla="*/ 221 w 221"/>
                  <a:gd name="T3" fmla="*/ 73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3"/>
                    </a:moveTo>
                    <a:lnTo>
                      <a:pt x="221" y="73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3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8" name="Freeform 50"/>
              <p:cNvSpPr>
                <a:spLocks/>
              </p:cNvSpPr>
              <p:nvPr/>
            </p:nvSpPr>
            <p:spPr bwMode="auto">
              <a:xfrm>
                <a:off x="1299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5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5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9"/>
                      <a:pt x="75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Freeform 51"/>
              <p:cNvSpPr>
                <a:spLocks/>
              </p:cNvSpPr>
              <p:nvPr/>
            </p:nvSpPr>
            <p:spPr bwMode="auto">
              <a:xfrm>
                <a:off x="1299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Freeform 52"/>
              <p:cNvSpPr>
                <a:spLocks/>
              </p:cNvSpPr>
              <p:nvPr/>
            </p:nvSpPr>
            <p:spPr bwMode="auto">
              <a:xfrm>
                <a:off x="1176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4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4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9"/>
                      <a:pt x="74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Freeform 53"/>
              <p:cNvSpPr>
                <a:spLocks/>
              </p:cNvSpPr>
              <p:nvPr/>
            </p:nvSpPr>
            <p:spPr bwMode="auto">
              <a:xfrm>
                <a:off x="1176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Freeform 54"/>
              <p:cNvSpPr>
                <a:spLocks/>
              </p:cNvSpPr>
              <p:nvPr/>
            </p:nvSpPr>
            <p:spPr bwMode="auto">
              <a:xfrm>
                <a:off x="1203" y="3218"/>
                <a:ext cx="154" cy="66"/>
              </a:xfrm>
              <a:custGeom>
                <a:avLst/>
                <a:gdLst>
                  <a:gd name="T0" fmla="*/ 0 w 154"/>
                  <a:gd name="T1" fmla="*/ 0 h 66"/>
                  <a:gd name="T2" fmla="*/ 154 w 154"/>
                  <a:gd name="T3" fmla="*/ 0 h 66"/>
                  <a:gd name="T4" fmla="*/ 133 w 154"/>
                  <a:gd name="T5" fmla="*/ 66 h 66"/>
                  <a:gd name="T6" fmla="*/ 22 w 154"/>
                  <a:gd name="T7" fmla="*/ 66 h 66"/>
                  <a:gd name="T8" fmla="*/ 0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0" y="0"/>
                    </a:moveTo>
                    <a:lnTo>
                      <a:pt x="154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3" name="Freeform 55"/>
              <p:cNvSpPr>
                <a:spLocks/>
              </p:cNvSpPr>
              <p:nvPr/>
            </p:nvSpPr>
            <p:spPr bwMode="auto">
              <a:xfrm>
                <a:off x="1203" y="3218"/>
                <a:ext cx="154" cy="66"/>
              </a:xfrm>
              <a:custGeom>
                <a:avLst/>
                <a:gdLst>
                  <a:gd name="T0" fmla="*/ 0 w 154"/>
                  <a:gd name="T1" fmla="*/ 0 h 66"/>
                  <a:gd name="T2" fmla="*/ 154 w 154"/>
                  <a:gd name="T3" fmla="*/ 0 h 66"/>
                  <a:gd name="T4" fmla="*/ 133 w 154"/>
                  <a:gd name="T5" fmla="*/ 66 h 66"/>
                  <a:gd name="T6" fmla="*/ 22 w 154"/>
                  <a:gd name="T7" fmla="*/ 66 h 66"/>
                  <a:gd name="T8" fmla="*/ 0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0" y="0"/>
                    </a:moveTo>
                    <a:lnTo>
                      <a:pt x="154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56"/>
            <p:cNvGrpSpPr>
              <a:grpSpLocks/>
            </p:cNvGrpSpPr>
            <p:nvPr/>
          </p:nvGrpSpPr>
          <p:grpSpPr bwMode="auto">
            <a:xfrm>
              <a:off x="2339975" y="4524375"/>
              <a:ext cx="530225" cy="1411288"/>
              <a:chOff x="1924" y="1949"/>
              <a:chExt cx="334" cy="889"/>
            </a:xfrm>
          </p:grpSpPr>
          <p:sp>
            <p:nvSpPr>
              <p:cNvPr id="101" name="Freeform 57"/>
              <p:cNvSpPr>
                <a:spLocks/>
              </p:cNvSpPr>
              <p:nvPr/>
            </p:nvSpPr>
            <p:spPr bwMode="auto">
              <a:xfrm>
                <a:off x="1924" y="213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06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Freeform 58"/>
              <p:cNvSpPr>
                <a:spLocks/>
              </p:cNvSpPr>
              <p:nvPr/>
            </p:nvSpPr>
            <p:spPr bwMode="auto">
              <a:xfrm>
                <a:off x="1924" y="213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Freeform 59"/>
              <p:cNvSpPr>
                <a:spLocks noEditPoints="1"/>
              </p:cNvSpPr>
              <p:nvPr/>
            </p:nvSpPr>
            <p:spPr bwMode="auto">
              <a:xfrm>
                <a:off x="1949" y="2261"/>
                <a:ext cx="203" cy="203"/>
              </a:xfrm>
              <a:custGeom>
                <a:avLst/>
                <a:gdLst>
                  <a:gd name="T0" fmla="*/ 0 w 203"/>
                  <a:gd name="T1" fmla="*/ 0 h 203"/>
                  <a:gd name="T2" fmla="*/ 102 w 203"/>
                  <a:gd name="T3" fmla="*/ 76 h 203"/>
                  <a:gd name="T4" fmla="*/ 203 w 203"/>
                  <a:gd name="T5" fmla="*/ 0 h 203"/>
                  <a:gd name="T6" fmla="*/ 102 w 203"/>
                  <a:gd name="T7" fmla="*/ 76 h 203"/>
                  <a:gd name="T8" fmla="*/ 102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0" y="0"/>
                    </a:moveTo>
                    <a:lnTo>
                      <a:pt x="102" y="76"/>
                    </a:lnTo>
                    <a:lnTo>
                      <a:pt x="203" y="0"/>
                    </a:lnTo>
                    <a:moveTo>
                      <a:pt x="102" y="76"/>
                    </a:moveTo>
                    <a:lnTo>
                      <a:pt x="102" y="203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Freeform 60"/>
              <p:cNvSpPr>
                <a:spLocks/>
              </p:cNvSpPr>
              <p:nvPr/>
            </p:nvSpPr>
            <p:spPr bwMode="auto">
              <a:xfrm>
                <a:off x="1964" y="216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7D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Freeform 61"/>
              <p:cNvSpPr>
                <a:spLocks/>
              </p:cNvSpPr>
              <p:nvPr/>
            </p:nvSpPr>
            <p:spPr bwMode="auto">
              <a:xfrm>
                <a:off x="1964" y="216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Freeform 62"/>
              <p:cNvSpPr>
                <a:spLocks noEditPoints="1"/>
              </p:cNvSpPr>
              <p:nvPr/>
            </p:nvSpPr>
            <p:spPr bwMode="auto">
              <a:xfrm>
                <a:off x="1989" y="2291"/>
                <a:ext cx="203" cy="203"/>
              </a:xfrm>
              <a:custGeom>
                <a:avLst/>
                <a:gdLst>
                  <a:gd name="T0" fmla="*/ 0 w 203"/>
                  <a:gd name="T1" fmla="*/ 0 h 203"/>
                  <a:gd name="T2" fmla="*/ 102 w 203"/>
                  <a:gd name="T3" fmla="*/ 76 h 203"/>
                  <a:gd name="T4" fmla="*/ 203 w 203"/>
                  <a:gd name="T5" fmla="*/ 0 h 203"/>
                  <a:gd name="T6" fmla="*/ 102 w 203"/>
                  <a:gd name="T7" fmla="*/ 76 h 203"/>
                  <a:gd name="T8" fmla="*/ 102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0" y="0"/>
                    </a:moveTo>
                    <a:lnTo>
                      <a:pt x="102" y="76"/>
                    </a:lnTo>
                    <a:lnTo>
                      <a:pt x="203" y="0"/>
                    </a:lnTo>
                    <a:moveTo>
                      <a:pt x="102" y="76"/>
                    </a:moveTo>
                    <a:lnTo>
                      <a:pt x="102" y="203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Freeform 63"/>
              <p:cNvSpPr>
                <a:spLocks/>
              </p:cNvSpPr>
              <p:nvPr/>
            </p:nvSpPr>
            <p:spPr bwMode="auto">
              <a:xfrm>
                <a:off x="2004" y="221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Freeform 64"/>
              <p:cNvSpPr>
                <a:spLocks/>
              </p:cNvSpPr>
              <p:nvPr/>
            </p:nvSpPr>
            <p:spPr bwMode="auto">
              <a:xfrm>
                <a:off x="2004" y="221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Freeform 65"/>
              <p:cNvSpPr>
                <a:spLocks noEditPoints="1"/>
              </p:cNvSpPr>
              <p:nvPr/>
            </p:nvSpPr>
            <p:spPr bwMode="auto">
              <a:xfrm>
                <a:off x="2029" y="2341"/>
                <a:ext cx="203" cy="203"/>
              </a:xfrm>
              <a:custGeom>
                <a:avLst/>
                <a:gdLst>
                  <a:gd name="T0" fmla="*/ 0 w 203"/>
                  <a:gd name="T1" fmla="*/ 0 h 203"/>
                  <a:gd name="T2" fmla="*/ 102 w 203"/>
                  <a:gd name="T3" fmla="*/ 76 h 203"/>
                  <a:gd name="T4" fmla="*/ 203 w 203"/>
                  <a:gd name="T5" fmla="*/ 0 h 203"/>
                  <a:gd name="T6" fmla="*/ 102 w 203"/>
                  <a:gd name="T7" fmla="*/ 76 h 203"/>
                  <a:gd name="T8" fmla="*/ 102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0" y="0"/>
                    </a:moveTo>
                    <a:lnTo>
                      <a:pt x="102" y="76"/>
                    </a:lnTo>
                    <a:lnTo>
                      <a:pt x="203" y="0"/>
                    </a:lnTo>
                    <a:moveTo>
                      <a:pt x="102" y="76"/>
                    </a:moveTo>
                    <a:lnTo>
                      <a:pt x="102" y="203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Rectangle 66"/>
              <p:cNvSpPr>
                <a:spLocks noChangeArrowheads="1"/>
              </p:cNvSpPr>
              <p:nvPr/>
            </p:nvSpPr>
            <p:spPr bwMode="auto">
              <a:xfrm>
                <a:off x="1930" y="1949"/>
                <a:ext cx="20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Mixers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11" name="Freeform 67"/>
              <p:cNvSpPr>
                <a:spLocks/>
              </p:cNvSpPr>
              <p:nvPr/>
            </p:nvSpPr>
            <p:spPr bwMode="auto">
              <a:xfrm>
                <a:off x="1987" y="2614"/>
                <a:ext cx="185" cy="111"/>
              </a:xfrm>
              <a:custGeom>
                <a:avLst/>
                <a:gdLst>
                  <a:gd name="T0" fmla="*/ 185 w 185"/>
                  <a:gd name="T1" fmla="*/ 0 h 111"/>
                  <a:gd name="T2" fmla="*/ 148 w 185"/>
                  <a:gd name="T3" fmla="*/ 111 h 111"/>
                  <a:gd name="T4" fmla="*/ 38 w 185"/>
                  <a:gd name="T5" fmla="*/ 111 h 111"/>
                  <a:gd name="T6" fmla="*/ 0 w 185"/>
                  <a:gd name="T7" fmla="*/ 0 h 111"/>
                  <a:gd name="T8" fmla="*/ 185 w 185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11">
                    <a:moveTo>
                      <a:pt x="185" y="0"/>
                    </a:moveTo>
                    <a:lnTo>
                      <a:pt x="148" y="111"/>
                    </a:lnTo>
                    <a:lnTo>
                      <a:pt x="38" y="111"/>
                    </a:lnTo>
                    <a:lnTo>
                      <a:pt x="0" y="0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Freeform 68"/>
              <p:cNvSpPr>
                <a:spLocks/>
              </p:cNvSpPr>
              <p:nvPr/>
            </p:nvSpPr>
            <p:spPr bwMode="auto">
              <a:xfrm>
                <a:off x="1987" y="2614"/>
                <a:ext cx="185" cy="111"/>
              </a:xfrm>
              <a:custGeom>
                <a:avLst/>
                <a:gdLst>
                  <a:gd name="T0" fmla="*/ 185 w 185"/>
                  <a:gd name="T1" fmla="*/ 0 h 111"/>
                  <a:gd name="T2" fmla="*/ 148 w 185"/>
                  <a:gd name="T3" fmla="*/ 111 h 111"/>
                  <a:gd name="T4" fmla="*/ 38 w 185"/>
                  <a:gd name="T5" fmla="*/ 111 h 111"/>
                  <a:gd name="T6" fmla="*/ 0 w 185"/>
                  <a:gd name="T7" fmla="*/ 0 h 111"/>
                  <a:gd name="T8" fmla="*/ 185 w 185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11">
                    <a:moveTo>
                      <a:pt x="185" y="0"/>
                    </a:moveTo>
                    <a:lnTo>
                      <a:pt x="148" y="111"/>
                    </a:lnTo>
                    <a:lnTo>
                      <a:pt x="38" y="111"/>
                    </a:lnTo>
                    <a:lnTo>
                      <a:pt x="0" y="0"/>
                    </a:lnTo>
                    <a:lnTo>
                      <a:pt x="185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Freeform 69"/>
              <p:cNvSpPr>
                <a:spLocks/>
              </p:cNvSpPr>
              <p:nvPr/>
            </p:nvSpPr>
            <p:spPr bwMode="auto">
              <a:xfrm>
                <a:off x="1950" y="2651"/>
                <a:ext cx="222" cy="123"/>
              </a:xfrm>
              <a:custGeom>
                <a:avLst/>
                <a:gdLst>
                  <a:gd name="T0" fmla="*/ 50 w 222"/>
                  <a:gd name="T1" fmla="*/ 74 h 123"/>
                  <a:gd name="T2" fmla="*/ 222 w 222"/>
                  <a:gd name="T3" fmla="*/ 74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4"/>
                    </a:moveTo>
                    <a:lnTo>
                      <a:pt x="222" y="74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Freeform 70"/>
              <p:cNvSpPr>
                <a:spLocks/>
              </p:cNvSpPr>
              <p:nvPr/>
            </p:nvSpPr>
            <p:spPr bwMode="auto">
              <a:xfrm>
                <a:off x="1950" y="2651"/>
                <a:ext cx="222" cy="123"/>
              </a:xfrm>
              <a:custGeom>
                <a:avLst/>
                <a:gdLst>
                  <a:gd name="T0" fmla="*/ 50 w 222"/>
                  <a:gd name="T1" fmla="*/ 74 h 123"/>
                  <a:gd name="T2" fmla="*/ 222 w 222"/>
                  <a:gd name="T3" fmla="*/ 74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4"/>
                    </a:moveTo>
                    <a:lnTo>
                      <a:pt x="222" y="74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Freeform 71"/>
              <p:cNvSpPr>
                <a:spLocks/>
              </p:cNvSpPr>
              <p:nvPr/>
            </p:nvSpPr>
            <p:spPr bwMode="auto">
              <a:xfrm>
                <a:off x="2098" y="2749"/>
                <a:ext cx="49" cy="49"/>
              </a:xfrm>
              <a:custGeom>
                <a:avLst/>
                <a:gdLst>
                  <a:gd name="T0" fmla="*/ 149 w 149"/>
                  <a:gd name="T1" fmla="*/ 74 h 148"/>
                  <a:gd name="T2" fmla="*/ 74 w 149"/>
                  <a:gd name="T3" fmla="*/ 0 h 148"/>
                  <a:gd name="T4" fmla="*/ 0 w 149"/>
                  <a:gd name="T5" fmla="*/ 74 h 148"/>
                  <a:gd name="T6" fmla="*/ 0 w 149"/>
                  <a:gd name="T7" fmla="*/ 74 h 148"/>
                  <a:gd name="T8" fmla="*/ 74 w 149"/>
                  <a:gd name="T9" fmla="*/ 148 h 148"/>
                  <a:gd name="T10" fmla="*/ 149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149" y="74"/>
                    </a:moveTo>
                    <a:cubicBezTo>
                      <a:pt x="149" y="33"/>
                      <a:pt x="116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8"/>
                      <a:pt x="74" y="148"/>
                    </a:cubicBezTo>
                    <a:cubicBezTo>
                      <a:pt x="116" y="148"/>
                      <a:pt x="149" y="115"/>
                      <a:pt x="149" y="74"/>
                    </a:cubicBezTo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Freeform 72"/>
              <p:cNvSpPr>
                <a:spLocks/>
              </p:cNvSpPr>
              <p:nvPr/>
            </p:nvSpPr>
            <p:spPr bwMode="auto">
              <a:xfrm>
                <a:off x="2098" y="274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5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5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9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9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Freeform 73"/>
              <p:cNvSpPr>
                <a:spLocks/>
              </p:cNvSpPr>
              <p:nvPr/>
            </p:nvSpPr>
            <p:spPr bwMode="auto">
              <a:xfrm>
                <a:off x="1975" y="2749"/>
                <a:ext cx="50" cy="49"/>
              </a:xfrm>
              <a:custGeom>
                <a:avLst/>
                <a:gdLst>
                  <a:gd name="T0" fmla="*/ 149 w 149"/>
                  <a:gd name="T1" fmla="*/ 74 h 148"/>
                  <a:gd name="T2" fmla="*/ 74 w 149"/>
                  <a:gd name="T3" fmla="*/ 0 h 148"/>
                  <a:gd name="T4" fmla="*/ 0 w 149"/>
                  <a:gd name="T5" fmla="*/ 74 h 148"/>
                  <a:gd name="T6" fmla="*/ 0 w 149"/>
                  <a:gd name="T7" fmla="*/ 74 h 148"/>
                  <a:gd name="T8" fmla="*/ 74 w 149"/>
                  <a:gd name="T9" fmla="*/ 148 h 148"/>
                  <a:gd name="T10" fmla="*/ 149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149" y="74"/>
                    </a:moveTo>
                    <a:cubicBezTo>
                      <a:pt x="149" y="33"/>
                      <a:pt x="115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8"/>
                      <a:pt x="74" y="148"/>
                    </a:cubicBezTo>
                    <a:cubicBezTo>
                      <a:pt x="115" y="148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Freeform 74"/>
              <p:cNvSpPr>
                <a:spLocks/>
              </p:cNvSpPr>
              <p:nvPr/>
            </p:nvSpPr>
            <p:spPr bwMode="auto">
              <a:xfrm>
                <a:off x="1975" y="2749"/>
                <a:ext cx="50" cy="49"/>
              </a:xfrm>
              <a:custGeom>
                <a:avLst/>
                <a:gdLst>
                  <a:gd name="T0" fmla="*/ 50 w 50"/>
                  <a:gd name="T1" fmla="*/ 25 h 49"/>
                  <a:gd name="T2" fmla="*/ 25 w 50"/>
                  <a:gd name="T3" fmla="*/ 0 h 49"/>
                  <a:gd name="T4" fmla="*/ 0 w 50"/>
                  <a:gd name="T5" fmla="*/ 25 h 49"/>
                  <a:gd name="T6" fmla="*/ 0 w 50"/>
                  <a:gd name="T7" fmla="*/ 25 h 49"/>
                  <a:gd name="T8" fmla="*/ 25 w 50"/>
                  <a:gd name="T9" fmla="*/ 49 h 49"/>
                  <a:gd name="T10" fmla="*/ 50 w 50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9">
                    <a:moveTo>
                      <a:pt x="50" y="25"/>
                    </a:moveTo>
                    <a:cubicBezTo>
                      <a:pt x="50" y="11"/>
                      <a:pt x="38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8" y="49"/>
                      <a:pt x="50" y="38"/>
                      <a:pt x="50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Freeform 75"/>
              <p:cNvSpPr>
                <a:spLocks/>
              </p:cNvSpPr>
              <p:nvPr/>
            </p:nvSpPr>
            <p:spPr bwMode="auto">
              <a:xfrm>
                <a:off x="2002" y="265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3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3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0" name="Freeform 76"/>
              <p:cNvSpPr>
                <a:spLocks/>
              </p:cNvSpPr>
              <p:nvPr/>
            </p:nvSpPr>
            <p:spPr bwMode="auto">
              <a:xfrm>
                <a:off x="2002" y="265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3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3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1" name="Freeform 77"/>
              <p:cNvSpPr>
                <a:spLocks/>
              </p:cNvSpPr>
              <p:nvPr/>
            </p:nvSpPr>
            <p:spPr bwMode="auto">
              <a:xfrm>
                <a:off x="2046" y="2654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2" name="Freeform 78"/>
              <p:cNvSpPr>
                <a:spLocks/>
              </p:cNvSpPr>
              <p:nvPr/>
            </p:nvSpPr>
            <p:spPr bwMode="auto">
              <a:xfrm>
                <a:off x="2046" y="2654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Freeform 79"/>
              <p:cNvSpPr>
                <a:spLocks/>
              </p:cNvSpPr>
              <p:nvPr/>
            </p:nvSpPr>
            <p:spPr bwMode="auto">
              <a:xfrm>
                <a:off x="2009" y="2691"/>
                <a:ext cx="221" cy="123"/>
              </a:xfrm>
              <a:custGeom>
                <a:avLst/>
                <a:gdLst>
                  <a:gd name="T0" fmla="*/ 49 w 221"/>
                  <a:gd name="T1" fmla="*/ 74 h 123"/>
                  <a:gd name="T2" fmla="*/ 221 w 221"/>
                  <a:gd name="T3" fmla="*/ 74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4"/>
                    </a:moveTo>
                    <a:lnTo>
                      <a:pt x="221" y="74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Freeform 80"/>
              <p:cNvSpPr>
                <a:spLocks/>
              </p:cNvSpPr>
              <p:nvPr/>
            </p:nvSpPr>
            <p:spPr bwMode="auto">
              <a:xfrm>
                <a:off x="2009" y="2691"/>
                <a:ext cx="221" cy="123"/>
              </a:xfrm>
              <a:custGeom>
                <a:avLst/>
                <a:gdLst>
                  <a:gd name="T0" fmla="*/ 49 w 221"/>
                  <a:gd name="T1" fmla="*/ 74 h 123"/>
                  <a:gd name="T2" fmla="*/ 221 w 221"/>
                  <a:gd name="T3" fmla="*/ 74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4"/>
                    </a:moveTo>
                    <a:lnTo>
                      <a:pt x="221" y="74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Freeform 81"/>
              <p:cNvSpPr>
                <a:spLocks/>
              </p:cNvSpPr>
              <p:nvPr/>
            </p:nvSpPr>
            <p:spPr bwMode="auto">
              <a:xfrm>
                <a:off x="2157" y="2789"/>
                <a:ext cx="49" cy="49"/>
              </a:xfrm>
              <a:custGeom>
                <a:avLst/>
                <a:gdLst>
                  <a:gd name="T0" fmla="*/ 149 w 149"/>
                  <a:gd name="T1" fmla="*/ 75 h 149"/>
                  <a:gd name="T2" fmla="*/ 74 w 149"/>
                  <a:gd name="T3" fmla="*/ 0 h 149"/>
                  <a:gd name="T4" fmla="*/ 0 w 149"/>
                  <a:gd name="T5" fmla="*/ 75 h 149"/>
                  <a:gd name="T6" fmla="*/ 0 w 149"/>
                  <a:gd name="T7" fmla="*/ 75 h 149"/>
                  <a:gd name="T8" fmla="*/ 74 w 149"/>
                  <a:gd name="T9" fmla="*/ 149 h 149"/>
                  <a:gd name="T10" fmla="*/ 149 w 149"/>
                  <a:gd name="T11" fmla="*/ 7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5"/>
                    </a:moveTo>
                    <a:cubicBezTo>
                      <a:pt x="149" y="34"/>
                      <a:pt x="115" y="0"/>
                      <a:pt x="74" y="0"/>
                    </a:cubicBezTo>
                    <a:cubicBezTo>
                      <a:pt x="33" y="0"/>
                      <a:pt x="0" y="34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116"/>
                      <a:pt x="33" y="149"/>
                      <a:pt x="74" y="149"/>
                    </a:cubicBezTo>
                    <a:cubicBezTo>
                      <a:pt x="115" y="149"/>
                      <a:pt x="149" y="116"/>
                      <a:pt x="149" y="75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Freeform 82"/>
              <p:cNvSpPr>
                <a:spLocks/>
              </p:cNvSpPr>
              <p:nvPr/>
            </p:nvSpPr>
            <p:spPr bwMode="auto">
              <a:xfrm>
                <a:off x="2157" y="278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7" name="Freeform 83"/>
              <p:cNvSpPr>
                <a:spLocks/>
              </p:cNvSpPr>
              <p:nvPr/>
            </p:nvSpPr>
            <p:spPr bwMode="auto">
              <a:xfrm>
                <a:off x="2034" y="2789"/>
                <a:ext cx="49" cy="49"/>
              </a:xfrm>
              <a:custGeom>
                <a:avLst/>
                <a:gdLst>
                  <a:gd name="T0" fmla="*/ 149 w 149"/>
                  <a:gd name="T1" fmla="*/ 75 h 149"/>
                  <a:gd name="T2" fmla="*/ 74 w 149"/>
                  <a:gd name="T3" fmla="*/ 0 h 149"/>
                  <a:gd name="T4" fmla="*/ 0 w 149"/>
                  <a:gd name="T5" fmla="*/ 75 h 149"/>
                  <a:gd name="T6" fmla="*/ 0 w 149"/>
                  <a:gd name="T7" fmla="*/ 75 h 149"/>
                  <a:gd name="T8" fmla="*/ 74 w 149"/>
                  <a:gd name="T9" fmla="*/ 149 h 149"/>
                  <a:gd name="T10" fmla="*/ 149 w 149"/>
                  <a:gd name="T11" fmla="*/ 7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5"/>
                    </a:moveTo>
                    <a:cubicBezTo>
                      <a:pt x="149" y="34"/>
                      <a:pt x="115" y="0"/>
                      <a:pt x="74" y="0"/>
                    </a:cubicBezTo>
                    <a:cubicBezTo>
                      <a:pt x="33" y="0"/>
                      <a:pt x="0" y="34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116"/>
                      <a:pt x="33" y="149"/>
                      <a:pt x="74" y="149"/>
                    </a:cubicBezTo>
                    <a:cubicBezTo>
                      <a:pt x="115" y="149"/>
                      <a:pt x="149" y="116"/>
                      <a:pt x="149" y="75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8" name="Freeform 84"/>
              <p:cNvSpPr>
                <a:spLocks/>
              </p:cNvSpPr>
              <p:nvPr/>
            </p:nvSpPr>
            <p:spPr bwMode="auto">
              <a:xfrm>
                <a:off x="2034" y="278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9" name="Freeform 85"/>
              <p:cNvSpPr>
                <a:spLocks/>
              </p:cNvSpPr>
              <p:nvPr/>
            </p:nvSpPr>
            <p:spPr bwMode="auto">
              <a:xfrm>
                <a:off x="2061" y="269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2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2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0" name="Freeform 86"/>
              <p:cNvSpPr>
                <a:spLocks/>
              </p:cNvSpPr>
              <p:nvPr/>
            </p:nvSpPr>
            <p:spPr bwMode="auto">
              <a:xfrm>
                <a:off x="2061" y="269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2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2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87"/>
            <p:cNvGrpSpPr>
              <a:grpSpLocks/>
            </p:cNvGrpSpPr>
            <p:nvPr/>
          </p:nvGrpSpPr>
          <p:grpSpPr bwMode="auto">
            <a:xfrm>
              <a:off x="6011865" y="4595813"/>
              <a:ext cx="896938" cy="977900"/>
              <a:chOff x="2609" y="2748"/>
              <a:chExt cx="565" cy="616"/>
            </a:xfrm>
          </p:grpSpPr>
          <p:sp>
            <p:nvSpPr>
              <p:cNvPr id="74" name="Rectangle 88"/>
              <p:cNvSpPr>
                <a:spLocks noChangeArrowheads="1"/>
              </p:cNvSpPr>
              <p:nvPr/>
            </p:nvSpPr>
            <p:spPr bwMode="auto">
              <a:xfrm>
                <a:off x="2913" y="2748"/>
                <a:ext cx="23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Waiting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75" name="Freeform 89"/>
              <p:cNvSpPr>
                <a:spLocks/>
              </p:cNvSpPr>
              <p:nvPr/>
            </p:nvSpPr>
            <p:spPr bwMode="auto">
              <a:xfrm>
                <a:off x="2886" y="297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Freeform 90"/>
              <p:cNvSpPr>
                <a:spLocks/>
              </p:cNvSpPr>
              <p:nvPr/>
            </p:nvSpPr>
            <p:spPr bwMode="auto">
              <a:xfrm>
                <a:off x="2886" y="297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Freeform 91"/>
              <p:cNvSpPr>
                <a:spLocks/>
              </p:cNvSpPr>
              <p:nvPr/>
            </p:nvSpPr>
            <p:spPr bwMode="auto">
              <a:xfrm>
                <a:off x="2900" y="3018"/>
                <a:ext cx="155" cy="67"/>
              </a:xfrm>
              <a:custGeom>
                <a:avLst/>
                <a:gdLst>
                  <a:gd name="T0" fmla="*/ 155 w 155"/>
                  <a:gd name="T1" fmla="*/ 0 h 67"/>
                  <a:gd name="T2" fmla="*/ 0 w 155"/>
                  <a:gd name="T3" fmla="*/ 0 h 67"/>
                  <a:gd name="T4" fmla="*/ 22 w 155"/>
                  <a:gd name="T5" fmla="*/ 67 h 67"/>
                  <a:gd name="T6" fmla="*/ 133 w 155"/>
                  <a:gd name="T7" fmla="*/ 67 h 67"/>
                  <a:gd name="T8" fmla="*/ 155 w 15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7">
                    <a:moveTo>
                      <a:pt x="155" y="0"/>
                    </a:moveTo>
                    <a:lnTo>
                      <a:pt x="0" y="0"/>
                    </a:lnTo>
                    <a:lnTo>
                      <a:pt x="22" y="67"/>
                    </a:lnTo>
                    <a:lnTo>
                      <a:pt x="133" y="67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Freeform 92"/>
              <p:cNvSpPr>
                <a:spLocks/>
              </p:cNvSpPr>
              <p:nvPr/>
            </p:nvSpPr>
            <p:spPr bwMode="auto">
              <a:xfrm>
                <a:off x="2900" y="3018"/>
                <a:ext cx="155" cy="67"/>
              </a:xfrm>
              <a:custGeom>
                <a:avLst/>
                <a:gdLst>
                  <a:gd name="T0" fmla="*/ 155 w 155"/>
                  <a:gd name="T1" fmla="*/ 0 h 67"/>
                  <a:gd name="T2" fmla="*/ 0 w 155"/>
                  <a:gd name="T3" fmla="*/ 0 h 67"/>
                  <a:gd name="T4" fmla="*/ 22 w 155"/>
                  <a:gd name="T5" fmla="*/ 67 h 67"/>
                  <a:gd name="T6" fmla="*/ 133 w 155"/>
                  <a:gd name="T7" fmla="*/ 67 h 67"/>
                  <a:gd name="T8" fmla="*/ 155 w 15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7">
                    <a:moveTo>
                      <a:pt x="155" y="0"/>
                    </a:moveTo>
                    <a:lnTo>
                      <a:pt x="0" y="0"/>
                    </a:lnTo>
                    <a:lnTo>
                      <a:pt x="22" y="67"/>
                    </a:lnTo>
                    <a:lnTo>
                      <a:pt x="133" y="67"/>
                    </a:lnTo>
                    <a:lnTo>
                      <a:pt x="155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Freeform 93"/>
              <p:cNvSpPr>
                <a:spLocks/>
              </p:cNvSpPr>
              <p:nvPr/>
            </p:nvSpPr>
            <p:spPr bwMode="auto">
              <a:xfrm>
                <a:off x="2938" y="29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Freeform 94"/>
              <p:cNvSpPr>
                <a:spLocks/>
              </p:cNvSpPr>
              <p:nvPr/>
            </p:nvSpPr>
            <p:spPr bwMode="auto">
              <a:xfrm>
                <a:off x="2938" y="29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Freeform 95"/>
              <p:cNvSpPr>
                <a:spLocks/>
              </p:cNvSpPr>
              <p:nvPr/>
            </p:nvSpPr>
            <p:spPr bwMode="auto">
              <a:xfrm>
                <a:off x="2953" y="3043"/>
                <a:ext cx="154" cy="66"/>
              </a:xfrm>
              <a:custGeom>
                <a:avLst/>
                <a:gdLst>
                  <a:gd name="T0" fmla="*/ 154 w 154"/>
                  <a:gd name="T1" fmla="*/ 0 h 66"/>
                  <a:gd name="T2" fmla="*/ 0 w 154"/>
                  <a:gd name="T3" fmla="*/ 0 h 66"/>
                  <a:gd name="T4" fmla="*/ 22 w 154"/>
                  <a:gd name="T5" fmla="*/ 66 h 66"/>
                  <a:gd name="T6" fmla="*/ 132 w 154"/>
                  <a:gd name="T7" fmla="*/ 66 h 66"/>
                  <a:gd name="T8" fmla="*/ 154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154" y="0"/>
                    </a:moveTo>
                    <a:lnTo>
                      <a:pt x="0" y="0"/>
                    </a:lnTo>
                    <a:lnTo>
                      <a:pt x="22" y="66"/>
                    </a:lnTo>
                    <a:lnTo>
                      <a:pt x="132" y="66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Freeform 96"/>
              <p:cNvSpPr>
                <a:spLocks/>
              </p:cNvSpPr>
              <p:nvPr/>
            </p:nvSpPr>
            <p:spPr bwMode="auto">
              <a:xfrm>
                <a:off x="2953" y="3043"/>
                <a:ext cx="154" cy="66"/>
              </a:xfrm>
              <a:custGeom>
                <a:avLst/>
                <a:gdLst>
                  <a:gd name="T0" fmla="*/ 154 w 154"/>
                  <a:gd name="T1" fmla="*/ 0 h 66"/>
                  <a:gd name="T2" fmla="*/ 0 w 154"/>
                  <a:gd name="T3" fmla="*/ 0 h 66"/>
                  <a:gd name="T4" fmla="*/ 22 w 154"/>
                  <a:gd name="T5" fmla="*/ 66 h 66"/>
                  <a:gd name="T6" fmla="*/ 132 w 154"/>
                  <a:gd name="T7" fmla="*/ 66 h 66"/>
                  <a:gd name="T8" fmla="*/ 154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154" y="0"/>
                    </a:moveTo>
                    <a:lnTo>
                      <a:pt x="0" y="0"/>
                    </a:lnTo>
                    <a:lnTo>
                      <a:pt x="22" y="66"/>
                    </a:lnTo>
                    <a:lnTo>
                      <a:pt x="132" y="66"/>
                    </a:lnTo>
                    <a:lnTo>
                      <a:pt x="15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Freeform 97"/>
              <p:cNvSpPr>
                <a:spLocks/>
              </p:cNvSpPr>
              <p:nvPr/>
            </p:nvSpPr>
            <p:spPr bwMode="auto">
              <a:xfrm>
                <a:off x="2990" y="3023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Freeform 98"/>
              <p:cNvSpPr>
                <a:spLocks/>
              </p:cNvSpPr>
              <p:nvPr/>
            </p:nvSpPr>
            <p:spPr bwMode="auto">
              <a:xfrm>
                <a:off x="2990" y="3023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Freeform 99"/>
              <p:cNvSpPr>
                <a:spLocks/>
              </p:cNvSpPr>
              <p:nvPr/>
            </p:nvSpPr>
            <p:spPr bwMode="auto">
              <a:xfrm>
                <a:off x="3005" y="3068"/>
                <a:ext cx="155" cy="65"/>
              </a:xfrm>
              <a:custGeom>
                <a:avLst/>
                <a:gdLst>
                  <a:gd name="T0" fmla="*/ 155 w 155"/>
                  <a:gd name="T1" fmla="*/ 0 h 65"/>
                  <a:gd name="T2" fmla="*/ 0 w 155"/>
                  <a:gd name="T3" fmla="*/ 0 h 65"/>
                  <a:gd name="T4" fmla="*/ 22 w 155"/>
                  <a:gd name="T5" fmla="*/ 65 h 65"/>
                  <a:gd name="T6" fmla="*/ 133 w 155"/>
                  <a:gd name="T7" fmla="*/ 65 h 65"/>
                  <a:gd name="T8" fmla="*/ 155 w 15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5">
                    <a:moveTo>
                      <a:pt x="155" y="0"/>
                    </a:moveTo>
                    <a:lnTo>
                      <a:pt x="0" y="0"/>
                    </a:lnTo>
                    <a:lnTo>
                      <a:pt x="22" y="65"/>
                    </a:lnTo>
                    <a:lnTo>
                      <a:pt x="133" y="65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Freeform 100"/>
              <p:cNvSpPr>
                <a:spLocks/>
              </p:cNvSpPr>
              <p:nvPr/>
            </p:nvSpPr>
            <p:spPr bwMode="auto">
              <a:xfrm>
                <a:off x="3005" y="3068"/>
                <a:ext cx="155" cy="65"/>
              </a:xfrm>
              <a:custGeom>
                <a:avLst/>
                <a:gdLst>
                  <a:gd name="T0" fmla="*/ 155 w 155"/>
                  <a:gd name="T1" fmla="*/ 0 h 65"/>
                  <a:gd name="T2" fmla="*/ 0 w 155"/>
                  <a:gd name="T3" fmla="*/ 0 h 65"/>
                  <a:gd name="T4" fmla="*/ 22 w 155"/>
                  <a:gd name="T5" fmla="*/ 65 h 65"/>
                  <a:gd name="T6" fmla="*/ 133 w 155"/>
                  <a:gd name="T7" fmla="*/ 65 h 65"/>
                  <a:gd name="T8" fmla="*/ 155 w 15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5">
                    <a:moveTo>
                      <a:pt x="155" y="0"/>
                    </a:moveTo>
                    <a:lnTo>
                      <a:pt x="0" y="0"/>
                    </a:lnTo>
                    <a:lnTo>
                      <a:pt x="22" y="65"/>
                    </a:lnTo>
                    <a:lnTo>
                      <a:pt x="133" y="65"/>
                    </a:lnTo>
                    <a:lnTo>
                      <a:pt x="155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Freeform 101"/>
              <p:cNvSpPr>
                <a:spLocks/>
              </p:cNvSpPr>
              <p:nvPr/>
            </p:nvSpPr>
            <p:spPr bwMode="auto">
              <a:xfrm>
                <a:off x="2886" y="31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Freeform 102"/>
              <p:cNvSpPr>
                <a:spLocks/>
              </p:cNvSpPr>
              <p:nvPr/>
            </p:nvSpPr>
            <p:spPr bwMode="auto">
              <a:xfrm>
                <a:off x="2886" y="31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Freeform 103"/>
              <p:cNvSpPr>
                <a:spLocks/>
              </p:cNvSpPr>
              <p:nvPr/>
            </p:nvSpPr>
            <p:spPr bwMode="auto">
              <a:xfrm>
                <a:off x="2938" y="3223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Freeform 104"/>
              <p:cNvSpPr>
                <a:spLocks/>
              </p:cNvSpPr>
              <p:nvPr/>
            </p:nvSpPr>
            <p:spPr bwMode="auto">
              <a:xfrm>
                <a:off x="2938" y="3223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Freeform 105"/>
              <p:cNvSpPr>
                <a:spLocks/>
              </p:cNvSpPr>
              <p:nvPr/>
            </p:nvSpPr>
            <p:spPr bwMode="auto">
              <a:xfrm>
                <a:off x="2990" y="3254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Freeform 106"/>
              <p:cNvSpPr>
                <a:spLocks/>
              </p:cNvSpPr>
              <p:nvPr/>
            </p:nvSpPr>
            <p:spPr bwMode="auto">
              <a:xfrm>
                <a:off x="2990" y="3254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Freeform 107"/>
              <p:cNvSpPr>
                <a:spLocks/>
              </p:cNvSpPr>
              <p:nvPr/>
            </p:nvSpPr>
            <p:spPr bwMode="auto">
              <a:xfrm>
                <a:off x="2609" y="305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Freeform 108"/>
              <p:cNvSpPr>
                <a:spLocks/>
              </p:cNvSpPr>
              <p:nvPr/>
            </p:nvSpPr>
            <p:spPr bwMode="auto">
              <a:xfrm>
                <a:off x="2609" y="305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5" name="Freeform 109"/>
              <p:cNvSpPr>
                <a:spLocks/>
              </p:cNvSpPr>
              <p:nvPr/>
            </p:nvSpPr>
            <p:spPr bwMode="auto">
              <a:xfrm>
                <a:off x="2609" y="3091"/>
                <a:ext cx="221" cy="122"/>
              </a:xfrm>
              <a:custGeom>
                <a:avLst/>
                <a:gdLst>
                  <a:gd name="T0" fmla="*/ 172 w 221"/>
                  <a:gd name="T1" fmla="*/ 74 h 122"/>
                  <a:gd name="T2" fmla="*/ 0 w 221"/>
                  <a:gd name="T3" fmla="*/ 74 h 122"/>
                  <a:gd name="T4" fmla="*/ 0 w 221"/>
                  <a:gd name="T5" fmla="*/ 122 h 122"/>
                  <a:gd name="T6" fmla="*/ 221 w 221"/>
                  <a:gd name="T7" fmla="*/ 122 h 122"/>
                  <a:gd name="T8" fmla="*/ 221 w 221"/>
                  <a:gd name="T9" fmla="*/ 0 h 122"/>
                  <a:gd name="T10" fmla="*/ 197 w 221"/>
                  <a:gd name="T11" fmla="*/ 0 h 122"/>
                  <a:gd name="T12" fmla="*/ 172 w 221"/>
                  <a:gd name="T13" fmla="*/ 7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2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2"/>
                    </a:lnTo>
                    <a:lnTo>
                      <a:pt x="221" y="122"/>
                    </a:lnTo>
                    <a:lnTo>
                      <a:pt x="221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Freeform 110"/>
              <p:cNvSpPr>
                <a:spLocks/>
              </p:cNvSpPr>
              <p:nvPr/>
            </p:nvSpPr>
            <p:spPr bwMode="auto">
              <a:xfrm>
                <a:off x="2609" y="3091"/>
                <a:ext cx="221" cy="122"/>
              </a:xfrm>
              <a:custGeom>
                <a:avLst/>
                <a:gdLst>
                  <a:gd name="T0" fmla="*/ 172 w 221"/>
                  <a:gd name="T1" fmla="*/ 74 h 122"/>
                  <a:gd name="T2" fmla="*/ 0 w 221"/>
                  <a:gd name="T3" fmla="*/ 74 h 122"/>
                  <a:gd name="T4" fmla="*/ 0 w 221"/>
                  <a:gd name="T5" fmla="*/ 122 h 122"/>
                  <a:gd name="T6" fmla="*/ 221 w 221"/>
                  <a:gd name="T7" fmla="*/ 122 h 122"/>
                  <a:gd name="T8" fmla="*/ 221 w 221"/>
                  <a:gd name="T9" fmla="*/ 0 h 122"/>
                  <a:gd name="T10" fmla="*/ 197 w 221"/>
                  <a:gd name="T11" fmla="*/ 0 h 122"/>
                  <a:gd name="T12" fmla="*/ 172 w 221"/>
                  <a:gd name="T13" fmla="*/ 7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2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2"/>
                    </a:lnTo>
                    <a:lnTo>
                      <a:pt x="221" y="122"/>
                    </a:lnTo>
                    <a:lnTo>
                      <a:pt x="221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Freeform 111"/>
              <p:cNvSpPr>
                <a:spLocks/>
              </p:cNvSpPr>
              <p:nvPr/>
            </p:nvSpPr>
            <p:spPr bwMode="auto">
              <a:xfrm>
                <a:off x="2633" y="3189"/>
                <a:ext cx="50" cy="49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149 w 149"/>
                  <a:gd name="T7" fmla="*/ 74 h 149"/>
                  <a:gd name="T8" fmla="*/ 74 w 149"/>
                  <a:gd name="T9" fmla="*/ 149 h 149"/>
                  <a:gd name="T10" fmla="*/ 0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5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Freeform 112"/>
              <p:cNvSpPr>
                <a:spLocks/>
              </p:cNvSpPr>
              <p:nvPr/>
            </p:nvSpPr>
            <p:spPr bwMode="auto">
              <a:xfrm>
                <a:off x="2633" y="3189"/>
                <a:ext cx="50" cy="49"/>
              </a:xfrm>
              <a:custGeom>
                <a:avLst/>
                <a:gdLst>
                  <a:gd name="T0" fmla="*/ 0 w 50"/>
                  <a:gd name="T1" fmla="*/ 24 h 49"/>
                  <a:gd name="T2" fmla="*/ 25 w 50"/>
                  <a:gd name="T3" fmla="*/ 0 h 49"/>
                  <a:gd name="T4" fmla="*/ 50 w 50"/>
                  <a:gd name="T5" fmla="*/ 24 h 49"/>
                  <a:gd name="T6" fmla="*/ 50 w 50"/>
                  <a:gd name="T7" fmla="*/ 24 h 49"/>
                  <a:gd name="T8" fmla="*/ 25 w 50"/>
                  <a:gd name="T9" fmla="*/ 49 h 49"/>
                  <a:gd name="T10" fmla="*/ 0 w 50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9">
                    <a:moveTo>
                      <a:pt x="0" y="24"/>
                    </a:moveTo>
                    <a:cubicBezTo>
                      <a:pt x="0" y="11"/>
                      <a:pt x="11" y="0"/>
                      <a:pt x="25" y="0"/>
                    </a:cubicBezTo>
                    <a:cubicBezTo>
                      <a:pt x="38" y="0"/>
                      <a:pt x="50" y="11"/>
                      <a:pt x="50" y="24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50" y="38"/>
                      <a:pt x="38" y="49"/>
                      <a:pt x="25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Freeform 113"/>
              <p:cNvSpPr>
                <a:spLocks/>
              </p:cNvSpPr>
              <p:nvPr/>
            </p:nvSpPr>
            <p:spPr bwMode="auto">
              <a:xfrm>
                <a:off x="2756" y="3189"/>
                <a:ext cx="50" cy="49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149 w 149"/>
                  <a:gd name="T7" fmla="*/ 74 h 149"/>
                  <a:gd name="T8" fmla="*/ 74 w 149"/>
                  <a:gd name="T9" fmla="*/ 149 h 149"/>
                  <a:gd name="T10" fmla="*/ 0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6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Freeform 114"/>
              <p:cNvSpPr>
                <a:spLocks/>
              </p:cNvSpPr>
              <p:nvPr/>
            </p:nvSpPr>
            <p:spPr bwMode="auto">
              <a:xfrm>
                <a:off x="2756" y="3189"/>
                <a:ext cx="50" cy="49"/>
              </a:xfrm>
              <a:custGeom>
                <a:avLst/>
                <a:gdLst>
                  <a:gd name="T0" fmla="*/ 0 w 50"/>
                  <a:gd name="T1" fmla="*/ 24 h 49"/>
                  <a:gd name="T2" fmla="*/ 25 w 50"/>
                  <a:gd name="T3" fmla="*/ 0 h 49"/>
                  <a:gd name="T4" fmla="*/ 50 w 50"/>
                  <a:gd name="T5" fmla="*/ 24 h 49"/>
                  <a:gd name="T6" fmla="*/ 50 w 50"/>
                  <a:gd name="T7" fmla="*/ 24 h 49"/>
                  <a:gd name="T8" fmla="*/ 25 w 50"/>
                  <a:gd name="T9" fmla="*/ 49 h 49"/>
                  <a:gd name="T10" fmla="*/ 0 w 50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9">
                    <a:moveTo>
                      <a:pt x="0" y="24"/>
                    </a:moveTo>
                    <a:cubicBezTo>
                      <a:pt x="0" y="11"/>
                      <a:pt x="11" y="0"/>
                      <a:pt x="25" y="0"/>
                    </a:cubicBezTo>
                    <a:cubicBezTo>
                      <a:pt x="39" y="0"/>
                      <a:pt x="50" y="11"/>
                      <a:pt x="50" y="24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50" y="38"/>
                      <a:pt x="39" y="49"/>
                      <a:pt x="25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Group 115"/>
            <p:cNvGrpSpPr>
              <a:grpSpLocks/>
            </p:cNvGrpSpPr>
            <p:nvPr/>
          </p:nvGrpSpPr>
          <p:grpSpPr bwMode="auto">
            <a:xfrm>
              <a:off x="7308850" y="3371850"/>
              <a:ext cx="1155700" cy="811213"/>
              <a:chOff x="3603" y="2748"/>
              <a:chExt cx="728" cy="511"/>
            </a:xfrm>
          </p:grpSpPr>
          <p:sp>
            <p:nvSpPr>
              <p:cNvPr id="58" name="Rectangle 116"/>
              <p:cNvSpPr>
                <a:spLocks noChangeArrowheads="1"/>
              </p:cNvSpPr>
              <p:nvPr/>
            </p:nvSpPr>
            <p:spPr bwMode="auto">
              <a:xfrm>
                <a:off x="3865" y="2748"/>
                <a:ext cx="205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Ovens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9" name="Freeform 117"/>
              <p:cNvSpPr>
                <a:spLocks/>
              </p:cNvSpPr>
              <p:nvPr/>
            </p:nvSpPr>
            <p:spPr bwMode="auto">
              <a:xfrm>
                <a:off x="3603" y="2977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2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8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Freeform 118"/>
              <p:cNvSpPr>
                <a:spLocks/>
              </p:cNvSpPr>
              <p:nvPr/>
            </p:nvSpPr>
            <p:spPr bwMode="auto">
              <a:xfrm>
                <a:off x="3603" y="2977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2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Freeform 119"/>
              <p:cNvSpPr>
                <a:spLocks/>
              </p:cNvSpPr>
              <p:nvPr/>
            </p:nvSpPr>
            <p:spPr bwMode="auto">
              <a:xfrm>
                <a:off x="3603" y="2934"/>
                <a:ext cx="667" cy="254"/>
              </a:xfrm>
              <a:custGeom>
                <a:avLst/>
                <a:gdLst>
                  <a:gd name="T0" fmla="*/ 333 w 667"/>
                  <a:gd name="T1" fmla="*/ 0 h 254"/>
                  <a:gd name="T2" fmla="*/ 333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3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3" y="0"/>
                    </a:moveTo>
                    <a:lnTo>
                      <a:pt x="333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3" y="0"/>
                    </a:lnTo>
                    <a:close/>
                  </a:path>
                </a:pathLst>
              </a:custGeom>
              <a:solidFill>
                <a:srgbClr val="FF8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Freeform 120"/>
              <p:cNvSpPr>
                <a:spLocks/>
              </p:cNvSpPr>
              <p:nvPr/>
            </p:nvSpPr>
            <p:spPr bwMode="auto">
              <a:xfrm>
                <a:off x="3603" y="2934"/>
                <a:ext cx="667" cy="254"/>
              </a:xfrm>
              <a:custGeom>
                <a:avLst/>
                <a:gdLst>
                  <a:gd name="T0" fmla="*/ 333 w 667"/>
                  <a:gd name="T1" fmla="*/ 0 h 254"/>
                  <a:gd name="T2" fmla="*/ 333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3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3" y="0"/>
                    </a:moveTo>
                    <a:lnTo>
                      <a:pt x="333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3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Freeform 121"/>
              <p:cNvSpPr>
                <a:spLocks/>
              </p:cNvSpPr>
              <p:nvPr/>
            </p:nvSpPr>
            <p:spPr bwMode="auto">
              <a:xfrm>
                <a:off x="3603" y="3061"/>
                <a:ext cx="667" cy="127"/>
              </a:xfrm>
              <a:custGeom>
                <a:avLst/>
                <a:gdLst>
                  <a:gd name="T0" fmla="*/ 667 w 667"/>
                  <a:gd name="T1" fmla="*/ 127 h 127"/>
                  <a:gd name="T2" fmla="*/ 534 w 667"/>
                  <a:gd name="T3" fmla="*/ 0 h 127"/>
                  <a:gd name="T4" fmla="*/ 434 w 667"/>
                  <a:gd name="T5" fmla="*/ 101 h 127"/>
                  <a:gd name="T6" fmla="*/ 333 w 667"/>
                  <a:gd name="T7" fmla="*/ 25 h 127"/>
                  <a:gd name="T8" fmla="*/ 280 w 667"/>
                  <a:gd name="T9" fmla="*/ 91 h 127"/>
                  <a:gd name="T10" fmla="*/ 233 w 667"/>
                  <a:gd name="T11" fmla="*/ 40 h 127"/>
                  <a:gd name="T12" fmla="*/ 200 w 667"/>
                  <a:gd name="T13" fmla="*/ 86 h 127"/>
                  <a:gd name="T14" fmla="*/ 166 w 667"/>
                  <a:gd name="T15" fmla="*/ 50 h 127"/>
                  <a:gd name="T16" fmla="*/ 146 w 667"/>
                  <a:gd name="T17" fmla="*/ 76 h 127"/>
                  <a:gd name="T18" fmla="*/ 133 w 667"/>
                  <a:gd name="T19" fmla="*/ 61 h 127"/>
                  <a:gd name="T20" fmla="*/ 0 w 667"/>
                  <a:gd name="T21" fmla="*/ 6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7" h="127">
                    <a:moveTo>
                      <a:pt x="667" y="127"/>
                    </a:moveTo>
                    <a:lnTo>
                      <a:pt x="534" y="0"/>
                    </a:lnTo>
                    <a:lnTo>
                      <a:pt x="434" y="101"/>
                    </a:lnTo>
                    <a:lnTo>
                      <a:pt x="333" y="25"/>
                    </a:lnTo>
                    <a:lnTo>
                      <a:pt x="280" y="91"/>
                    </a:lnTo>
                    <a:lnTo>
                      <a:pt x="233" y="40"/>
                    </a:lnTo>
                    <a:lnTo>
                      <a:pt x="200" y="86"/>
                    </a:lnTo>
                    <a:lnTo>
                      <a:pt x="166" y="50"/>
                    </a:lnTo>
                    <a:lnTo>
                      <a:pt x="146" y="76"/>
                    </a:lnTo>
                    <a:lnTo>
                      <a:pt x="133" y="61"/>
                    </a:lnTo>
                    <a:lnTo>
                      <a:pt x="0" y="61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Freeform 122"/>
              <p:cNvSpPr>
                <a:spLocks/>
              </p:cNvSpPr>
              <p:nvPr/>
            </p:nvSpPr>
            <p:spPr bwMode="auto">
              <a:xfrm>
                <a:off x="3629" y="3010"/>
                <a:ext cx="106" cy="84"/>
              </a:xfrm>
              <a:custGeom>
                <a:avLst/>
                <a:gdLst>
                  <a:gd name="T0" fmla="*/ 0 w 106"/>
                  <a:gd name="T1" fmla="*/ 21 h 84"/>
                  <a:gd name="T2" fmla="*/ 0 w 106"/>
                  <a:gd name="T3" fmla="*/ 0 h 84"/>
                  <a:gd name="T4" fmla="*/ 106 w 106"/>
                  <a:gd name="T5" fmla="*/ 0 h 84"/>
                  <a:gd name="T6" fmla="*/ 106 w 106"/>
                  <a:gd name="T7" fmla="*/ 21 h 84"/>
                  <a:gd name="T8" fmla="*/ 64 w 106"/>
                  <a:gd name="T9" fmla="*/ 84 h 84"/>
                  <a:gd name="T10" fmla="*/ 42 w 106"/>
                  <a:gd name="T11" fmla="*/ 84 h 84"/>
                  <a:gd name="T12" fmla="*/ 0 w 106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84">
                    <a:moveTo>
                      <a:pt x="0" y="21"/>
                    </a:moveTo>
                    <a:lnTo>
                      <a:pt x="0" y="0"/>
                    </a:lnTo>
                    <a:lnTo>
                      <a:pt x="106" y="0"/>
                    </a:lnTo>
                    <a:lnTo>
                      <a:pt x="106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B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Freeform 123"/>
              <p:cNvSpPr>
                <a:spLocks/>
              </p:cNvSpPr>
              <p:nvPr/>
            </p:nvSpPr>
            <p:spPr bwMode="auto">
              <a:xfrm>
                <a:off x="3629" y="3010"/>
                <a:ext cx="106" cy="84"/>
              </a:xfrm>
              <a:custGeom>
                <a:avLst/>
                <a:gdLst>
                  <a:gd name="T0" fmla="*/ 0 w 106"/>
                  <a:gd name="T1" fmla="*/ 21 h 84"/>
                  <a:gd name="T2" fmla="*/ 0 w 106"/>
                  <a:gd name="T3" fmla="*/ 0 h 84"/>
                  <a:gd name="T4" fmla="*/ 106 w 106"/>
                  <a:gd name="T5" fmla="*/ 0 h 84"/>
                  <a:gd name="T6" fmla="*/ 106 w 106"/>
                  <a:gd name="T7" fmla="*/ 21 h 84"/>
                  <a:gd name="T8" fmla="*/ 64 w 106"/>
                  <a:gd name="T9" fmla="*/ 84 h 84"/>
                  <a:gd name="T10" fmla="*/ 42 w 106"/>
                  <a:gd name="T11" fmla="*/ 84 h 84"/>
                  <a:gd name="T12" fmla="*/ 0 w 106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84">
                    <a:moveTo>
                      <a:pt x="0" y="21"/>
                    </a:moveTo>
                    <a:lnTo>
                      <a:pt x="0" y="0"/>
                    </a:lnTo>
                    <a:lnTo>
                      <a:pt x="106" y="0"/>
                    </a:lnTo>
                    <a:lnTo>
                      <a:pt x="106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Freeform 124"/>
              <p:cNvSpPr>
                <a:spLocks/>
              </p:cNvSpPr>
              <p:nvPr/>
            </p:nvSpPr>
            <p:spPr bwMode="auto">
              <a:xfrm>
                <a:off x="3629" y="2967"/>
                <a:ext cx="667" cy="254"/>
              </a:xfrm>
              <a:custGeom>
                <a:avLst/>
                <a:gdLst>
                  <a:gd name="T0" fmla="*/ 334 w 667"/>
                  <a:gd name="T1" fmla="*/ 0 h 254"/>
                  <a:gd name="T2" fmla="*/ 334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4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FFB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Freeform 125"/>
              <p:cNvSpPr>
                <a:spLocks/>
              </p:cNvSpPr>
              <p:nvPr/>
            </p:nvSpPr>
            <p:spPr bwMode="auto">
              <a:xfrm>
                <a:off x="3629" y="2967"/>
                <a:ext cx="667" cy="254"/>
              </a:xfrm>
              <a:custGeom>
                <a:avLst/>
                <a:gdLst>
                  <a:gd name="T0" fmla="*/ 334 w 667"/>
                  <a:gd name="T1" fmla="*/ 0 h 254"/>
                  <a:gd name="T2" fmla="*/ 334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4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Freeform 126"/>
              <p:cNvSpPr>
                <a:spLocks/>
              </p:cNvSpPr>
              <p:nvPr/>
            </p:nvSpPr>
            <p:spPr bwMode="auto">
              <a:xfrm>
                <a:off x="3629" y="3094"/>
                <a:ext cx="667" cy="127"/>
              </a:xfrm>
              <a:custGeom>
                <a:avLst/>
                <a:gdLst>
                  <a:gd name="T0" fmla="*/ 667 w 667"/>
                  <a:gd name="T1" fmla="*/ 127 h 127"/>
                  <a:gd name="T2" fmla="*/ 533 w 667"/>
                  <a:gd name="T3" fmla="*/ 0 h 127"/>
                  <a:gd name="T4" fmla="*/ 433 w 667"/>
                  <a:gd name="T5" fmla="*/ 101 h 127"/>
                  <a:gd name="T6" fmla="*/ 334 w 667"/>
                  <a:gd name="T7" fmla="*/ 25 h 127"/>
                  <a:gd name="T8" fmla="*/ 280 w 667"/>
                  <a:gd name="T9" fmla="*/ 91 h 127"/>
                  <a:gd name="T10" fmla="*/ 233 w 667"/>
                  <a:gd name="T11" fmla="*/ 40 h 127"/>
                  <a:gd name="T12" fmla="*/ 200 w 667"/>
                  <a:gd name="T13" fmla="*/ 86 h 127"/>
                  <a:gd name="T14" fmla="*/ 167 w 667"/>
                  <a:gd name="T15" fmla="*/ 50 h 127"/>
                  <a:gd name="T16" fmla="*/ 146 w 667"/>
                  <a:gd name="T17" fmla="*/ 76 h 127"/>
                  <a:gd name="T18" fmla="*/ 133 w 667"/>
                  <a:gd name="T19" fmla="*/ 61 h 127"/>
                  <a:gd name="T20" fmla="*/ 0 w 667"/>
                  <a:gd name="T21" fmla="*/ 6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7" h="127">
                    <a:moveTo>
                      <a:pt x="667" y="127"/>
                    </a:moveTo>
                    <a:lnTo>
                      <a:pt x="533" y="0"/>
                    </a:lnTo>
                    <a:lnTo>
                      <a:pt x="433" y="101"/>
                    </a:lnTo>
                    <a:lnTo>
                      <a:pt x="334" y="25"/>
                    </a:lnTo>
                    <a:lnTo>
                      <a:pt x="280" y="91"/>
                    </a:lnTo>
                    <a:lnTo>
                      <a:pt x="233" y="40"/>
                    </a:lnTo>
                    <a:lnTo>
                      <a:pt x="200" y="86"/>
                    </a:lnTo>
                    <a:lnTo>
                      <a:pt x="167" y="50"/>
                    </a:lnTo>
                    <a:lnTo>
                      <a:pt x="146" y="76"/>
                    </a:lnTo>
                    <a:lnTo>
                      <a:pt x="133" y="61"/>
                    </a:lnTo>
                    <a:lnTo>
                      <a:pt x="0" y="61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Freeform 127"/>
              <p:cNvSpPr>
                <a:spLocks/>
              </p:cNvSpPr>
              <p:nvPr/>
            </p:nvSpPr>
            <p:spPr bwMode="auto">
              <a:xfrm>
                <a:off x="3663" y="3048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3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3" y="8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Freeform 128"/>
              <p:cNvSpPr>
                <a:spLocks/>
              </p:cNvSpPr>
              <p:nvPr/>
            </p:nvSpPr>
            <p:spPr bwMode="auto">
              <a:xfrm>
                <a:off x="3663" y="3048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3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3" y="84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Freeform 129"/>
              <p:cNvSpPr>
                <a:spLocks/>
              </p:cNvSpPr>
              <p:nvPr/>
            </p:nvSpPr>
            <p:spPr bwMode="auto">
              <a:xfrm>
                <a:off x="3663" y="3005"/>
                <a:ext cx="668" cy="254"/>
              </a:xfrm>
              <a:custGeom>
                <a:avLst/>
                <a:gdLst>
                  <a:gd name="T0" fmla="*/ 334 w 668"/>
                  <a:gd name="T1" fmla="*/ 0 h 254"/>
                  <a:gd name="T2" fmla="*/ 334 w 668"/>
                  <a:gd name="T3" fmla="*/ 127 h 254"/>
                  <a:gd name="T4" fmla="*/ 0 w 668"/>
                  <a:gd name="T5" fmla="*/ 127 h 254"/>
                  <a:gd name="T6" fmla="*/ 0 w 668"/>
                  <a:gd name="T7" fmla="*/ 254 h 254"/>
                  <a:gd name="T8" fmla="*/ 668 w 668"/>
                  <a:gd name="T9" fmla="*/ 254 h 254"/>
                  <a:gd name="T10" fmla="*/ 668 w 668"/>
                  <a:gd name="T11" fmla="*/ 0 h 254"/>
                  <a:gd name="T12" fmla="*/ 334 w 668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8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8" y="254"/>
                    </a:lnTo>
                    <a:lnTo>
                      <a:pt x="668" y="0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Freeform 130"/>
              <p:cNvSpPr>
                <a:spLocks/>
              </p:cNvSpPr>
              <p:nvPr/>
            </p:nvSpPr>
            <p:spPr bwMode="auto">
              <a:xfrm>
                <a:off x="3663" y="3005"/>
                <a:ext cx="668" cy="254"/>
              </a:xfrm>
              <a:custGeom>
                <a:avLst/>
                <a:gdLst>
                  <a:gd name="T0" fmla="*/ 334 w 668"/>
                  <a:gd name="T1" fmla="*/ 0 h 254"/>
                  <a:gd name="T2" fmla="*/ 334 w 668"/>
                  <a:gd name="T3" fmla="*/ 127 h 254"/>
                  <a:gd name="T4" fmla="*/ 0 w 668"/>
                  <a:gd name="T5" fmla="*/ 127 h 254"/>
                  <a:gd name="T6" fmla="*/ 0 w 668"/>
                  <a:gd name="T7" fmla="*/ 254 h 254"/>
                  <a:gd name="T8" fmla="*/ 668 w 668"/>
                  <a:gd name="T9" fmla="*/ 254 h 254"/>
                  <a:gd name="T10" fmla="*/ 668 w 668"/>
                  <a:gd name="T11" fmla="*/ 0 h 254"/>
                  <a:gd name="T12" fmla="*/ 334 w 668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8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8" y="254"/>
                    </a:lnTo>
                    <a:lnTo>
                      <a:pt x="668" y="0"/>
                    </a:lnTo>
                    <a:lnTo>
                      <a:pt x="33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Freeform 131"/>
              <p:cNvSpPr>
                <a:spLocks/>
              </p:cNvSpPr>
              <p:nvPr/>
            </p:nvSpPr>
            <p:spPr bwMode="auto">
              <a:xfrm>
                <a:off x="3663" y="3132"/>
                <a:ext cx="668" cy="127"/>
              </a:xfrm>
              <a:custGeom>
                <a:avLst/>
                <a:gdLst>
                  <a:gd name="T0" fmla="*/ 668 w 668"/>
                  <a:gd name="T1" fmla="*/ 127 h 127"/>
                  <a:gd name="T2" fmla="*/ 534 w 668"/>
                  <a:gd name="T3" fmla="*/ 0 h 127"/>
                  <a:gd name="T4" fmla="*/ 434 w 668"/>
                  <a:gd name="T5" fmla="*/ 102 h 127"/>
                  <a:gd name="T6" fmla="*/ 334 w 668"/>
                  <a:gd name="T7" fmla="*/ 26 h 127"/>
                  <a:gd name="T8" fmla="*/ 281 w 668"/>
                  <a:gd name="T9" fmla="*/ 91 h 127"/>
                  <a:gd name="T10" fmla="*/ 234 w 668"/>
                  <a:gd name="T11" fmla="*/ 41 h 127"/>
                  <a:gd name="T12" fmla="*/ 200 w 668"/>
                  <a:gd name="T13" fmla="*/ 86 h 127"/>
                  <a:gd name="T14" fmla="*/ 167 w 668"/>
                  <a:gd name="T15" fmla="*/ 51 h 127"/>
                  <a:gd name="T16" fmla="*/ 147 w 668"/>
                  <a:gd name="T17" fmla="*/ 76 h 127"/>
                  <a:gd name="T18" fmla="*/ 134 w 668"/>
                  <a:gd name="T19" fmla="*/ 61 h 127"/>
                  <a:gd name="T20" fmla="*/ 0 w 668"/>
                  <a:gd name="T21" fmla="*/ 6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8" h="127">
                    <a:moveTo>
                      <a:pt x="668" y="127"/>
                    </a:moveTo>
                    <a:lnTo>
                      <a:pt x="534" y="0"/>
                    </a:lnTo>
                    <a:lnTo>
                      <a:pt x="434" y="102"/>
                    </a:lnTo>
                    <a:lnTo>
                      <a:pt x="334" y="26"/>
                    </a:lnTo>
                    <a:lnTo>
                      <a:pt x="281" y="91"/>
                    </a:lnTo>
                    <a:lnTo>
                      <a:pt x="234" y="41"/>
                    </a:lnTo>
                    <a:lnTo>
                      <a:pt x="200" y="86"/>
                    </a:lnTo>
                    <a:lnTo>
                      <a:pt x="167" y="51"/>
                    </a:lnTo>
                    <a:lnTo>
                      <a:pt x="147" y="76"/>
                    </a:lnTo>
                    <a:lnTo>
                      <a:pt x="134" y="61"/>
                    </a:lnTo>
                    <a:lnTo>
                      <a:pt x="0" y="61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Line 132"/>
            <p:cNvSpPr>
              <a:spLocks noChangeShapeType="1"/>
            </p:cNvSpPr>
            <p:nvPr/>
          </p:nvSpPr>
          <p:spPr bwMode="auto">
            <a:xfrm flipH="1" flipV="1">
              <a:off x="1476375" y="2492375"/>
              <a:ext cx="6048375" cy="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grpSp>
          <p:nvGrpSpPr>
            <p:cNvPr id="15" name="Group 134"/>
            <p:cNvGrpSpPr>
              <a:grpSpLocks/>
            </p:cNvGrpSpPr>
            <p:nvPr/>
          </p:nvGrpSpPr>
          <p:grpSpPr bwMode="auto">
            <a:xfrm>
              <a:off x="827088" y="2363791"/>
              <a:ext cx="352425" cy="422275"/>
              <a:chOff x="521" y="1489"/>
              <a:chExt cx="222" cy="266"/>
            </a:xfrm>
          </p:grpSpPr>
          <p:grpSp>
            <p:nvGrpSpPr>
              <p:cNvPr id="50" name="Group 135"/>
              <p:cNvGrpSpPr>
                <a:grpSpLocks/>
              </p:cNvGrpSpPr>
              <p:nvPr/>
            </p:nvGrpSpPr>
            <p:grpSpPr bwMode="auto">
              <a:xfrm>
                <a:off x="521" y="1489"/>
                <a:ext cx="222" cy="148"/>
                <a:chOff x="3198" y="3702"/>
                <a:chExt cx="222" cy="148"/>
              </a:xfrm>
            </p:grpSpPr>
            <p:sp>
              <p:nvSpPr>
                <p:cNvPr id="52" name="Freeform 136"/>
                <p:cNvSpPr>
                  <a:spLocks/>
                </p:cNvSpPr>
                <p:nvPr/>
              </p:nvSpPr>
              <p:spPr bwMode="auto">
                <a:xfrm>
                  <a:off x="3198" y="3702"/>
                  <a:ext cx="222" cy="123"/>
                </a:xfrm>
                <a:custGeom>
                  <a:avLst/>
                  <a:gdLst>
                    <a:gd name="T0" fmla="*/ 172 w 222"/>
                    <a:gd name="T1" fmla="*/ 74 h 123"/>
                    <a:gd name="T2" fmla="*/ 0 w 222"/>
                    <a:gd name="T3" fmla="*/ 74 h 123"/>
                    <a:gd name="T4" fmla="*/ 0 w 222"/>
                    <a:gd name="T5" fmla="*/ 123 h 123"/>
                    <a:gd name="T6" fmla="*/ 222 w 222"/>
                    <a:gd name="T7" fmla="*/ 123 h 123"/>
                    <a:gd name="T8" fmla="*/ 222 w 222"/>
                    <a:gd name="T9" fmla="*/ 0 h 123"/>
                    <a:gd name="T10" fmla="*/ 197 w 222"/>
                    <a:gd name="T11" fmla="*/ 0 h 123"/>
                    <a:gd name="T12" fmla="*/ 172 w 222"/>
                    <a:gd name="T13" fmla="*/ 7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2" h="123">
                      <a:moveTo>
                        <a:pt x="172" y="74"/>
                      </a:moveTo>
                      <a:lnTo>
                        <a:pt x="0" y="74"/>
                      </a:lnTo>
                      <a:lnTo>
                        <a:pt x="0" y="123"/>
                      </a:lnTo>
                      <a:lnTo>
                        <a:pt x="222" y="123"/>
                      </a:lnTo>
                      <a:lnTo>
                        <a:pt x="222" y="0"/>
                      </a:lnTo>
                      <a:lnTo>
                        <a:pt x="197" y="0"/>
                      </a:lnTo>
                      <a:lnTo>
                        <a:pt x="172" y="74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Freeform 137"/>
                <p:cNvSpPr>
                  <a:spLocks/>
                </p:cNvSpPr>
                <p:nvPr/>
              </p:nvSpPr>
              <p:spPr bwMode="auto">
                <a:xfrm>
                  <a:off x="3198" y="3702"/>
                  <a:ext cx="222" cy="123"/>
                </a:xfrm>
                <a:custGeom>
                  <a:avLst/>
                  <a:gdLst>
                    <a:gd name="T0" fmla="*/ 172 w 222"/>
                    <a:gd name="T1" fmla="*/ 74 h 123"/>
                    <a:gd name="T2" fmla="*/ 0 w 222"/>
                    <a:gd name="T3" fmla="*/ 74 h 123"/>
                    <a:gd name="T4" fmla="*/ 0 w 222"/>
                    <a:gd name="T5" fmla="*/ 123 h 123"/>
                    <a:gd name="T6" fmla="*/ 222 w 222"/>
                    <a:gd name="T7" fmla="*/ 123 h 123"/>
                    <a:gd name="T8" fmla="*/ 222 w 222"/>
                    <a:gd name="T9" fmla="*/ 0 h 123"/>
                    <a:gd name="T10" fmla="*/ 197 w 222"/>
                    <a:gd name="T11" fmla="*/ 0 h 123"/>
                    <a:gd name="T12" fmla="*/ 172 w 222"/>
                    <a:gd name="T13" fmla="*/ 7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2" h="123">
                      <a:moveTo>
                        <a:pt x="172" y="74"/>
                      </a:moveTo>
                      <a:lnTo>
                        <a:pt x="0" y="74"/>
                      </a:lnTo>
                      <a:lnTo>
                        <a:pt x="0" y="123"/>
                      </a:lnTo>
                      <a:lnTo>
                        <a:pt x="222" y="123"/>
                      </a:lnTo>
                      <a:lnTo>
                        <a:pt x="222" y="0"/>
                      </a:lnTo>
                      <a:lnTo>
                        <a:pt x="197" y="0"/>
                      </a:lnTo>
                      <a:lnTo>
                        <a:pt x="172" y="74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" name="Freeform 138"/>
                <p:cNvSpPr>
                  <a:spLocks/>
                </p:cNvSpPr>
                <p:nvPr/>
              </p:nvSpPr>
              <p:spPr bwMode="auto">
                <a:xfrm>
                  <a:off x="3223" y="3801"/>
                  <a:ext cx="49" cy="49"/>
                </a:xfrm>
                <a:custGeom>
                  <a:avLst/>
                  <a:gdLst>
                    <a:gd name="T0" fmla="*/ 0 w 149"/>
                    <a:gd name="T1" fmla="*/ 74 h 148"/>
                    <a:gd name="T2" fmla="*/ 74 w 149"/>
                    <a:gd name="T3" fmla="*/ 0 h 148"/>
                    <a:gd name="T4" fmla="*/ 149 w 149"/>
                    <a:gd name="T5" fmla="*/ 74 h 148"/>
                    <a:gd name="T6" fmla="*/ 149 w 149"/>
                    <a:gd name="T7" fmla="*/ 74 h 148"/>
                    <a:gd name="T8" fmla="*/ 74 w 149"/>
                    <a:gd name="T9" fmla="*/ 148 h 148"/>
                    <a:gd name="T10" fmla="*/ 0 w 149"/>
                    <a:gd name="T11" fmla="*/ 74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9" h="148">
                      <a:moveTo>
                        <a:pt x="0" y="74"/>
                      </a:moveTo>
                      <a:cubicBezTo>
                        <a:pt x="0" y="33"/>
                        <a:pt x="33" y="0"/>
                        <a:pt x="74" y="0"/>
                      </a:cubicBezTo>
                      <a:cubicBezTo>
                        <a:pt x="115" y="0"/>
                        <a:pt x="149" y="33"/>
                        <a:pt x="149" y="74"/>
                      </a:cubicBezTo>
                      <a:cubicBezTo>
                        <a:pt x="149" y="74"/>
                        <a:pt x="149" y="74"/>
                        <a:pt x="149" y="74"/>
                      </a:cubicBezTo>
                      <a:cubicBezTo>
                        <a:pt x="149" y="115"/>
                        <a:pt x="115" y="148"/>
                        <a:pt x="74" y="148"/>
                      </a:cubicBezTo>
                      <a:cubicBezTo>
                        <a:pt x="33" y="148"/>
                        <a:pt x="0" y="115"/>
                        <a:pt x="0" y="74"/>
                      </a:cubicBezTo>
                    </a:path>
                  </a:pathLst>
                </a:custGeom>
                <a:solidFill>
                  <a:srgbClr val="CC99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" name="Freeform 139"/>
                <p:cNvSpPr>
                  <a:spLocks/>
                </p:cNvSpPr>
                <p:nvPr/>
              </p:nvSpPr>
              <p:spPr bwMode="auto">
                <a:xfrm>
                  <a:off x="3223" y="3801"/>
                  <a:ext cx="49" cy="49"/>
                </a:xfrm>
                <a:custGeom>
                  <a:avLst/>
                  <a:gdLst>
                    <a:gd name="T0" fmla="*/ 0 w 49"/>
                    <a:gd name="T1" fmla="*/ 24 h 49"/>
                    <a:gd name="T2" fmla="*/ 24 w 49"/>
                    <a:gd name="T3" fmla="*/ 0 h 49"/>
                    <a:gd name="T4" fmla="*/ 49 w 49"/>
                    <a:gd name="T5" fmla="*/ 24 h 49"/>
                    <a:gd name="T6" fmla="*/ 49 w 49"/>
                    <a:gd name="T7" fmla="*/ 24 h 49"/>
                    <a:gd name="T8" fmla="*/ 24 w 49"/>
                    <a:gd name="T9" fmla="*/ 49 h 49"/>
                    <a:gd name="T10" fmla="*/ 0 w 49"/>
                    <a:gd name="T11" fmla="*/ 2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49">
                      <a:moveTo>
                        <a:pt x="0" y="24"/>
                      </a:moveTo>
                      <a:cubicBezTo>
                        <a:pt x="0" y="10"/>
                        <a:pt x="11" y="0"/>
                        <a:pt x="24" y="0"/>
                      </a:cubicBezTo>
                      <a:cubicBezTo>
                        <a:pt x="38" y="0"/>
                        <a:pt x="49" y="10"/>
                        <a:pt x="49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38"/>
                        <a:pt x="38" y="49"/>
                        <a:pt x="24" y="49"/>
                      </a:cubicBezTo>
                      <a:cubicBezTo>
                        <a:pt x="11" y="49"/>
                        <a:pt x="0" y="38"/>
                        <a:pt x="0" y="24"/>
                      </a:cubicBezTo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" name="Freeform 140"/>
                <p:cNvSpPr>
                  <a:spLocks/>
                </p:cNvSpPr>
                <p:nvPr/>
              </p:nvSpPr>
              <p:spPr bwMode="auto">
                <a:xfrm>
                  <a:off x="3346" y="3801"/>
                  <a:ext cx="49" cy="49"/>
                </a:xfrm>
                <a:custGeom>
                  <a:avLst/>
                  <a:gdLst>
                    <a:gd name="T0" fmla="*/ 0 w 149"/>
                    <a:gd name="T1" fmla="*/ 74 h 148"/>
                    <a:gd name="T2" fmla="*/ 74 w 149"/>
                    <a:gd name="T3" fmla="*/ 0 h 148"/>
                    <a:gd name="T4" fmla="*/ 149 w 149"/>
                    <a:gd name="T5" fmla="*/ 74 h 148"/>
                    <a:gd name="T6" fmla="*/ 149 w 149"/>
                    <a:gd name="T7" fmla="*/ 74 h 148"/>
                    <a:gd name="T8" fmla="*/ 74 w 149"/>
                    <a:gd name="T9" fmla="*/ 148 h 148"/>
                    <a:gd name="T10" fmla="*/ 0 w 149"/>
                    <a:gd name="T11" fmla="*/ 74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9" h="148">
                      <a:moveTo>
                        <a:pt x="0" y="74"/>
                      </a:moveTo>
                      <a:cubicBezTo>
                        <a:pt x="0" y="33"/>
                        <a:pt x="33" y="0"/>
                        <a:pt x="74" y="0"/>
                      </a:cubicBezTo>
                      <a:cubicBezTo>
                        <a:pt x="116" y="0"/>
                        <a:pt x="149" y="33"/>
                        <a:pt x="149" y="74"/>
                      </a:cubicBezTo>
                      <a:cubicBezTo>
                        <a:pt x="149" y="74"/>
                        <a:pt x="149" y="74"/>
                        <a:pt x="149" y="74"/>
                      </a:cubicBezTo>
                      <a:cubicBezTo>
                        <a:pt x="149" y="115"/>
                        <a:pt x="116" y="148"/>
                        <a:pt x="74" y="148"/>
                      </a:cubicBezTo>
                      <a:cubicBezTo>
                        <a:pt x="33" y="148"/>
                        <a:pt x="0" y="115"/>
                        <a:pt x="0" y="74"/>
                      </a:cubicBezTo>
                    </a:path>
                  </a:pathLst>
                </a:custGeom>
                <a:solidFill>
                  <a:srgbClr val="CC99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" name="Freeform 141"/>
                <p:cNvSpPr>
                  <a:spLocks/>
                </p:cNvSpPr>
                <p:nvPr/>
              </p:nvSpPr>
              <p:spPr bwMode="auto">
                <a:xfrm>
                  <a:off x="3346" y="3801"/>
                  <a:ext cx="49" cy="49"/>
                </a:xfrm>
                <a:custGeom>
                  <a:avLst/>
                  <a:gdLst>
                    <a:gd name="T0" fmla="*/ 0 w 49"/>
                    <a:gd name="T1" fmla="*/ 24 h 49"/>
                    <a:gd name="T2" fmla="*/ 24 w 49"/>
                    <a:gd name="T3" fmla="*/ 0 h 49"/>
                    <a:gd name="T4" fmla="*/ 49 w 49"/>
                    <a:gd name="T5" fmla="*/ 24 h 49"/>
                    <a:gd name="T6" fmla="*/ 49 w 49"/>
                    <a:gd name="T7" fmla="*/ 24 h 49"/>
                    <a:gd name="T8" fmla="*/ 24 w 49"/>
                    <a:gd name="T9" fmla="*/ 49 h 49"/>
                    <a:gd name="T10" fmla="*/ 0 w 49"/>
                    <a:gd name="T11" fmla="*/ 2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49">
                      <a:moveTo>
                        <a:pt x="0" y="24"/>
                      </a:moveTo>
                      <a:cubicBezTo>
                        <a:pt x="0" y="10"/>
                        <a:pt x="11" y="0"/>
                        <a:pt x="24" y="0"/>
                      </a:cubicBezTo>
                      <a:cubicBezTo>
                        <a:pt x="38" y="0"/>
                        <a:pt x="49" y="10"/>
                        <a:pt x="49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38"/>
                        <a:pt x="38" y="49"/>
                        <a:pt x="24" y="49"/>
                      </a:cubicBezTo>
                      <a:cubicBezTo>
                        <a:pt x="11" y="49"/>
                        <a:pt x="0" y="38"/>
                        <a:pt x="0" y="24"/>
                      </a:cubicBezTo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1" name="Rectangle 142"/>
              <p:cNvSpPr>
                <a:spLocks noChangeArrowheads="1"/>
              </p:cNvSpPr>
              <p:nvPr/>
            </p:nvSpPr>
            <p:spPr bwMode="auto">
              <a:xfrm>
                <a:off x="521" y="1670"/>
                <a:ext cx="186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AGVs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" name="Group 143"/>
            <p:cNvGrpSpPr>
              <a:grpSpLocks/>
            </p:cNvGrpSpPr>
            <p:nvPr/>
          </p:nvGrpSpPr>
          <p:grpSpPr bwMode="auto">
            <a:xfrm>
              <a:off x="7740652" y="2435228"/>
              <a:ext cx="363538" cy="350838"/>
              <a:chOff x="4876" y="1534"/>
              <a:chExt cx="229" cy="221"/>
            </a:xfrm>
          </p:grpSpPr>
          <p:grpSp>
            <p:nvGrpSpPr>
              <p:cNvPr id="46" name="Group 144"/>
              <p:cNvGrpSpPr>
                <a:grpSpLocks/>
              </p:cNvGrpSpPr>
              <p:nvPr/>
            </p:nvGrpSpPr>
            <p:grpSpPr bwMode="auto">
              <a:xfrm>
                <a:off x="4921" y="1534"/>
                <a:ext cx="184" cy="111"/>
                <a:chOff x="2245" y="3748"/>
                <a:chExt cx="184" cy="111"/>
              </a:xfrm>
            </p:grpSpPr>
            <p:sp>
              <p:nvSpPr>
                <p:cNvPr id="48" name="Freeform 145"/>
                <p:cNvSpPr>
                  <a:spLocks/>
                </p:cNvSpPr>
                <p:nvPr/>
              </p:nvSpPr>
              <p:spPr bwMode="auto">
                <a:xfrm>
                  <a:off x="2245" y="3748"/>
                  <a:ext cx="184" cy="111"/>
                </a:xfrm>
                <a:custGeom>
                  <a:avLst/>
                  <a:gdLst>
                    <a:gd name="T0" fmla="*/ 184 w 184"/>
                    <a:gd name="T1" fmla="*/ 0 h 111"/>
                    <a:gd name="T2" fmla="*/ 147 w 184"/>
                    <a:gd name="T3" fmla="*/ 111 h 111"/>
                    <a:gd name="T4" fmla="*/ 37 w 184"/>
                    <a:gd name="T5" fmla="*/ 111 h 111"/>
                    <a:gd name="T6" fmla="*/ 0 w 184"/>
                    <a:gd name="T7" fmla="*/ 0 h 111"/>
                    <a:gd name="T8" fmla="*/ 184 w 184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4" h="111">
                      <a:moveTo>
                        <a:pt x="184" y="0"/>
                      </a:moveTo>
                      <a:lnTo>
                        <a:pt x="147" y="111"/>
                      </a:lnTo>
                      <a:lnTo>
                        <a:pt x="37" y="111"/>
                      </a:lnTo>
                      <a:lnTo>
                        <a:pt x="0" y="0"/>
                      </a:lnTo>
                      <a:lnTo>
                        <a:pt x="184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Freeform 146"/>
                <p:cNvSpPr>
                  <a:spLocks/>
                </p:cNvSpPr>
                <p:nvPr/>
              </p:nvSpPr>
              <p:spPr bwMode="auto">
                <a:xfrm>
                  <a:off x="2245" y="3748"/>
                  <a:ext cx="184" cy="111"/>
                </a:xfrm>
                <a:custGeom>
                  <a:avLst/>
                  <a:gdLst>
                    <a:gd name="T0" fmla="*/ 184 w 184"/>
                    <a:gd name="T1" fmla="*/ 0 h 111"/>
                    <a:gd name="T2" fmla="*/ 147 w 184"/>
                    <a:gd name="T3" fmla="*/ 111 h 111"/>
                    <a:gd name="T4" fmla="*/ 37 w 184"/>
                    <a:gd name="T5" fmla="*/ 111 h 111"/>
                    <a:gd name="T6" fmla="*/ 0 w 184"/>
                    <a:gd name="T7" fmla="*/ 0 h 111"/>
                    <a:gd name="T8" fmla="*/ 184 w 184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4" h="111">
                      <a:moveTo>
                        <a:pt x="184" y="0"/>
                      </a:moveTo>
                      <a:lnTo>
                        <a:pt x="147" y="111"/>
                      </a:lnTo>
                      <a:lnTo>
                        <a:pt x="37" y="111"/>
                      </a:lnTo>
                      <a:lnTo>
                        <a:pt x="0" y="0"/>
                      </a:lnTo>
                      <a:lnTo>
                        <a:pt x="184" y="0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7" name="Rectangle 147"/>
              <p:cNvSpPr>
                <a:spLocks noChangeArrowheads="1"/>
              </p:cNvSpPr>
              <p:nvPr/>
            </p:nvSpPr>
            <p:spPr bwMode="auto">
              <a:xfrm>
                <a:off x="4876" y="1670"/>
                <a:ext cx="225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Barrels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" name="Line 148"/>
            <p:cNvSpPr>
              <a:spLocks noChangeShapeType="1"/>
            </p:cNvSpPr>
            <p:nvPr/>
          </p:nvSpPr>
          <p:spPr bwMode="auto">
            <a:xfrm flipH="1">
              <a:off x="2268538" y="2492375"/>
              <a:ext cx="5256212" cy="180022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8" name="Line 150"/>
            <p:cNvSpPr>
              <a:spLocks noChangeShapeType="1"/>
            </p:cNvSpPr>
            <p:nvPr/>
          </p:nvSpPr>
          <p:spPr bwMode="auto">
            <a:xfrm flipH="1">
              <a:off x="3924300" y="2492375"/>
              <a:ext cx="3600450" cy="280828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0" name="Line 151"/>
            <p:cNvSpPr>
              <a:spLocks noChangeShapeType="1"/>
            </p:cNvSpPr>
            <p:nvPr/>
          </p:nvSpPr>
          <p:spPr bwMode="auto">
            <a:xfrm flipH="1">
              <a:off x="4932363" y="2492375"/>
              <a:ext cx="2592387" cy="280828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1" name="Line 152"/>
            <p:cNvSpPr>
              <a:spLocks noChangeShapeType="1"/>
            </p:cNvSpPr>
            <p:nvPr/>
          </p:nvSpPr>
          <p:spPr bwMode="auto">
            <a:xfrm flipH="1">
              <a:off x="6588125" y="2492375"/>
              <a:ext cx="936625" cy="187325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2" name="Line 153"/>
            <p:cNvSpPr>
              <a:spLocks noChangeShapeType="1"/>
            </p:cNvSpPr>
            <p:nvPr/>
          </p:nvSpPr>
          <p:spPr bwMode="auto">
            <a:xfrm flipH="1">
              <a:off x="7524750" y="2492375"/>
              <a:ext cx="0" cy="100806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3" name="Line 154"/>
            <p:cNvSpPr>
              <a:spLocks noChangeShapeType="1"/>
            </p:cNvSpPr>
            <p:nvPr/>
          </p:nvSpPr>
          <p:spPr bwMode="auto">
            <a:xfrm>
              <a:off x="1476375" y="2492375"/>
              <a:ext cx="792163" cy="180022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4" name="Line 156"/>
            <p:cNvSpPr>
              <a:spLocks noChangeShapeType="1"/>
            </p:cNvSpPr>
            <p:nvPr/>
          </p:nvSpPr>
          <p:spPr bwMode="auto">
            <a:xfrm flipH="1" flipV="1">
              <a:off x="1547813" y="2492375"/>
              <a:ext cx="2376487" cy="280828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5" name="Line 157"/>
            <p:cNvSpPr>
              <a:spLocks noChangeShapeType="1"/>
            </p:cNvSpPr>
            <p:nvPr/>
          </p:nvSpPr>
          <p:spPr bwMode="auto">
            <a:xfrm flipH="1" flipV="1">
              <a:off x="1476375" y="2492375"/>
              <a:ext cx="3455988" cy="280828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6" name="Line 158"/>
            <p:cNvSpPr>
              <a:spLocks noChangeShapeType="1"/>
            </p:cNvSpPr>
            <p:nvPr/>
          </p:nvSpPr>
          <p:spPr bwMode="auto">
            <a:xfrm flipH="1" flipV="1">
              <a:off x="1476375" y="2492375"/>
              <a:ext cx="5111750" cy="187325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7" name="Line 159"/>
            <p:cNvSpPr>
              <a:spLocks noChangeShapeType="1"/>
            </p:cNvSpPr>
            <p:nvPr/>
          </p:nvSpPr>
          <p:spPr bwMode="auto">
            <a:xfrm flipH="1" flipV="1">
              <a:off x="1476375" y="2492375"/>
              <a:ext cx="6048375" cy="100806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8" name="Line 160"/>
            <p:cNvSpPr>
              <a:spLocks noChangeShapeType="1"/>
            </p:cNvSpPr>
            <p:nvPr/>
          </p:nvSpPr>
          <p:spPr bwMode="auto">
            <a:xfrm flipH="1">
              <a:off x="2268538" y="3500438"/>
              <a:ext cx="5256212" cy="792162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9" name="Line 161"/>
            <p:cNvSpPr>
              <a:spLocks noChangeShapeType="1"/>
            </p:cNvSpPr>
            <p:nvPr/>
          </p:nvSpPr>
          <p:spPr bwMode="auto">
            <a:xfrm flipH="1" flipV="1">
              <a:off x="2268538" y="4292600"/>
              <a:ext cx="4319587" cy="7302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0" name="Line 162"/>
            <p:cNvSpPr>
              <a:spLocks noChangeShapeType="1"/>
            </p:cNvSpPr>
            <p:nvPr/>
          </p:nvSpPr>
          <p:spPr bwMode="auto">
            <a:xfrm flipH="1" flipV="1">
              <a:off x="2268538" y="4292600"/>
              <a:ext cx="2663825" cy="100806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1" name="Line 164"/>
            <p:cNvSpPr>
              <a:spLocks noChangeShapeType="1"/>
            </p:cNvSpPr>
            <p:nvPr/>
          </p:nvSpPr>
          <p:spPr bwMode="auto">
            <a:xfrm flipH="1" flipV="1">
              <a:off x="3924300" y="5300663"/>
              <a:ext cx="1008063" cy="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2" name="Line 166"/>
            <p:cNvSpPr>
              <a:spLocks noChangeShapeType="1"/>
            </p:cNvSpPr>
            <p:nvPr/>
          </p:nvSpPr>
          <p:spPr bwMode="auto">
            <a:xfrm flipH="1">
              <a:off x="4932363" y="4365625"/>
              <a:ext cx="1655762" cy="93503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3" name="Line 167"/>
            <p:cNvSpPr>
              <a:spLocks noChangeShapeType="1"/>
            </p:cNvSpPr>
            <p:nvPr/>
          </p:nvSpPr>
          <p:spPr bwMode="auto">
            <a:xfrm flipH="1">
              <a:off x="6588125" y="3500438"/>
              <a:ext cx="936625" cy="865187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4" name="Line 169"/>
            <p:cNvSpPr>
              <a:spLocks noChangeShapeType="1"/>
            </p:cNvSpPr>
            <p:nvPr/>
          </p:nvSpPr>
          <p:spPr bwMode="auto">
            <a:xfrm flipH="1">
              <a:off x="4932363" y="3500438"/>
              <a:ext cx="2592387" cy="180022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5" name="Line 171"/>
            <p:cNvSpPr>
              <a:spLocks noChangeShapeType="1"/>
            </p:cNvSpPr>
            <p:nvPr/>
          </p:nvSpPr>
          <p:spPr bwMode="auto">
            <a:xfrm flipV="1">
              <a:off x="3924300" y="4365625"/>
              <a:ext cx="2663825" cy="93503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6" name="Line 172"/>
            <p:cNvSpPr>
              <a:spLocks noChangeShapeType="1"/>
            </p:cNvSpPr>
            <p:nvPr/>
          </p:nvSpPr>
          <p:spPr bwMode="auto">
            <a:xfrm>
              <a:off x="2268538" y="4292600"/>
              <a:ext cx="1655762" cy="100806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7" name="Line 174"/>
            <p:cNvSpPr>
              <a:spLocks noChangeShapeType="1"/>
            </p:cNvSpPr>
            <p:nvPr/>
          </p:nvSpPr>
          <p:spPr bwMode="auto">
            <a:xfrm flipH="1">
              <a:off x="3924300" y="3500438"/>
              <a:ext cx="3600450" cy="180022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38" name="Rectangle 175"/>
            <p:cNvSpPr>
              <a:spLocks noChangeArrowheads="1"/>
            </p:cNvSpPr>
            <p:nvPr/>
          </p:nvSpPr>
          <p:spPr bwMode="auto">
            <a:xfrm>
              <a:off x="1258888" y="2276475"/>
              <a:ext cx="433387" cy="4318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 dirty="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39" name="Rectangle 176"/>
            <p:cNvSpPr>
              <a:spLocks noChangeArrowheads="1"/>
            </p:cNvSpPr>
            <p:nvPr/>
          </p:nvSpPr>
          <p:spPr bwMode="auto">
            <a:xfrm>
              <a:off x="7308850" y="2276475"/>
              <a:ext cx="433388" cy="4318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40" name="Rectangle 179"/>
            <p:cNvSpPr>
              <a:spLocks noChangeArrowheads="1"/>
            </p:cNvSpPr>
            <p:nvPr/>
          </p:nvSpPr>
          <p:spPr bwMode="auto">
            <a:xfrm>
              <a:off x="3708400" y="5084763"/>
              <a:ext cx="433388" cy="4318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41" name="Rectangle 180"/>
            <p:cNvSpPr>
              <a:spLocks noChangeArrowheads="1"/>
            </p:cNvSpPr>
            <p:nvPr/>
          </p:nvSpPr>
          <p:spPr bwMode="auto">
            <a:xfrm>
              <a:off x="4716463" y="5013325"/>
              <a:ext cx="433387" cy="4318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42" name="Rectangle 181"/>
            <p:cNvSpPr>
              <a:spLocks noChangeArrowheads="1"/>
            </p:cNvSpPr>
            <p:nvPr/>
          </p:nvSpPr>
          <p:spPr bwMode="auto">
            <a:xfrm>
              <a:off x="6372225" y="4149725"/>
              <a:ext cx="433388" cy="4318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43" name="Rectangle 182"/>
            <p:cNvSpPr>
              <a:spLocks noChangeArrowheads="1"/>
            </p:cNvSpPr>
            <p:nvPr/>
          </p:nvSpPr>
          <p:spPr bwMode="auto">
            <a:xfrm>
              <a:off x="7235825" y="3213100"/>
              <a:ext cx="433388" cy="4318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Rectangle 183"/>
            <p:cNvSpPr>
              <a:spLocks noChangeArrowheads="1"/>
            </p:cNvSpPr>
            <p:nvPr/>
          </p:nvSpPr>
          <p:spPr bwMode="auto">
            <a:xfrm>
              <a:off x="3539330" y="2204872"/>
              <a:ext cx="1922463" cy="571499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US" altLang="nl-NL" sz="2000" b="1" dirty="0">
                  <a:latin typeface="Arial" panose="020B0604020202020204" pitchFamily="34" charset="0"/>
                </a:rPr>
                <a:t>Which agents?</a:t>
              </a:r>
            </a:p>
          </p:txBody>
        </p:sp>
        <p:sp>
          <p:nvSpPr>
            <p:cNvPr id="45" name="Rectangle 177"/>
            <p:cNvSpPr>
              <a:spLocks noChangeArrowheads="1"/>
            </p:cNvSpPr>
            <p:nvPr/>
          </p:nvSpPr>
          <p:spPr bwMode="auto">
            <a:xfrm>
              <a:off x="2051050" y="4076700"/>
              <a:ext cx="433388" cy="431800"/>
            </a:xfrm>
            <a:prstGeom prst="rect">
              <a:avLst/>
            </a:prstGeom>
            <a:solidFill>
              <a:srgbClr val="00B0F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590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9E825C-FD19-4445-9C27-73F711E34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  <a:ea typeface="Roboto" pitchFamily="2" charset="0"/>
              </a:rPr>
              <a:t>MERBA</a:t>
            </a:r>
            <a:endParaRPr lang="en-GB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  <a:ea typeface="Roboto" pitchFamily="2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324763" y="1463824"/>
            <a:ext cx="9622007" cy="5077375"/>
            <a:chOff x="827088" y="2173783"/>
            <a:chExt cx="7637462" cy="4030163"/>
          </a:xfrm>
        </p:grpSpPr>
        <p:sp>
          <p:nvSpPr>
            <p:cNvPr id="6" name="Line 176"/>
            <p:cNvSpPr>
              <a:spLocks noChangeShapeType="1"/>
            </p:cNvSpPr>
            <p:nvPr/>
          </p:nvSpPr>
          <p:spPr bwMode="auto">
            <a:xfrm flipH="1">
              <a:off x="6588125" y="3500438"/>
              <a:ext cx="936625" cy="865187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3563940" y="5603871"/>
              <a:ext cx="447675" cy="600075"/>
              <a:chOff x="1665" y="3386"/>
              <a:chExt cx="282" cy="378"/>
            </a:xfrm>
          </p:grpSpPr>
          <p:sp>
            <p:nvSpPr>
              <p:cNvPr id="157" name="Freeform 4"/>
              <p:cNvSpPr>
                <a:spLocks/>
              </p:cNvSpPr>
              <p:nvPr/>
            </p:nvSpPr>
            <p:spPr bwMode="auto">
              <a:xfrm>
                <a:off x="1694" y="349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8" name="Freeform 5"/>
              <p:cNvSpPr>
                <a:spLocks/>
              </p:cNvSpPr>
              <p:nvPr/>
            </p:nvSpPr>
            <p:spPr bwMode="auto">
              <a:xfrm>
                <a:off x="1694" y="349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Freeform 6"/>
              <p:cNvSpPr>
                <a:spLocks/>
              </p:cNvSpPr>
              <p:nvPr/>
            </p:nvSpPr>
            <p:spPr bwMode="auto">
              <a:xfrm>
                <a:off x="1764" y="3386"/>
                <a:ext cx="44" cy="45"/>
              </a:xfrm>
              <a:custGeom>
                <a:avLst/>
                <a:gdLst>
                  <a:gd name="T0" fmla="*/ 0 w 134"/>
                  <a:gd name="T1" fmla="*/ 67 h 134"/>
                  <a:gd name="T2" fmla="*/ 67 w 134"/>
                  <a:gd name="T3" fmla="*/ 0 h 134"/>
                  <a:gd name="T4" fmla="*/ 134 w 134"/>
                  <a:gd name="T5" fmla="*/ 67 h 134"/>
                  <a:gd name="T6" fmla="*/ 134 w 134"/>
                  <a:gd name="T7" fmla="*/ 67 h 134"/>
                  <a:gd name="T8" fmla="*/ 67 w 134"/>
                  <a:gd name="T9" fmla="*/ 134 h 134"/>
                  <a:gd name="T10" fmla="*/ 0 w 134"/>
                  <a:gd name="T11" fmla="*/ 6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" h="134">
                    <a:moveTo>
                      <a:pt x="0" y="67"/>
                    </a:moveTo>
                    <a:cubicBezTo>
                      <a:pt x="0" y="30"/>
                      <a:pt x="30" y="0"/>
                      <a:pt x="67" y="0"/>
                    </a:cubicBezTo>
                    <a:cubicBezTo>
                      <a:pt x="104" y="0"/>
                      <a:pt x="134" y="30"/>
                      <a:pt x="134" y="67"/>
                    </a:cubicBezTo>
                    <a:cubicBezTo>
                      <a:pt x="134" y="67"/>
                      <a:pt x="134" y="67"/>
                      <a:pt x="134" y="67"/>
                    </a:cubicBezTo>
                    <a:cubicBezTo>
                      <a:pt x="134" y="104"/>
                      <a:pt x="104" y="134"/>
                      <a:pt x="67" y="134"/>
                    </a:cubicBezTo>
                    <a:cubicBezTo>
                      <a:pt x="30" y="134"/>
                      <a:pt x="0" y="104"/>
                      <a:pt x="0" y="67"/>
                    </a:cubicBezTo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Freeform 7"/>
              <p:cNvSpPr>
                <a:spLocks/>
              </p:cNvSpPr>
              <p:nvPr/>
            </p:nvSpPr>
            <p:spPr bwMode="auto">
              <a:xfrm>
                <a:off x="1764" y="3386"/>
                <a:ext cx="44" cy="45"/>
              </a:xfrm>
              <a:custGeom>
                <a:avLst/>
                <a:gdLst>
                  <a:gd name="T0" fmla="*/ 0 w 44"/>
                  <a:gd name="T1" fmla="*/ 23 h 45"/>
                  <a:gd name="T2" fmla="*/ 22 w 44"/>
                  <a:gd name="T3" fmla="*/ 0 h 45"/>
                  <a:gd name="T4" fmla="*/ 44 w 44"/>
                  <a:gd name="T5" fmla="*/ 23 h 45"/>
                  <a:gd name="T6" fmla="*/ 44 w 44"/>
                  <a:gd name="T7" fmla="*/ 23 h 45"/>
                  <a:gd name="T8" fmla="*/ 22 w 44"/>
                  <a:gd name="T9" fmla="*/ 45 h 45"/>
                  <a:gd name="T10" fmla="*/ 0 w 44"/>
                  <a:gd name="T11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45">
                    <a:moveTo>
                      <a:pt x="0" y="23"/>
                    </a:move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4" y="35"/>
                      <a:pt x="34" y="45"/>
                      <a:pt x="22" y="45"/>
                    </a:cubicBezTo>
                    <a:cubicBezTo>
                      <a:pt x="10" y="45"/>
                      <a:pt x="0" y="35"/>
                      <a:pt x="0" y="23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Freeform 8"/>
              <p:cNvSpPr>
                <a:spLocks noEditPoints="1"/>
              </p:cNvSpPr>
              <p:nvPr/>
            </p:nvSpPr>
            <p:spPr bwMode="auto">
              <a:xfrm>
                <a:off x="1745" y="3416"/>
                <a:ext cx="82" cy="43"/>
              </a:xfrm>
              <a:custGeom>
                <a:avLst/>
                <a:gdLst>
                  <a:gd name="T0" fmla="*/ 28 w 82"/>
                  <a:gd name="T1" fmla="*/ 11 h 43"/>
                  <a:gd name="T2" fmla="*/ 9 w 82"/>
                  <a:gd name="T3" fmla="*/ 34 h 43"/>
                  <a:gd name="T4" fmla="*/ 82 w 82"/>
                  <a:gd name="T5" fmla="*/ 17 h 43"/>
                  <a:gd name="T6" fmla="*/ 62 w 82"/>
                  <a:gd name="T7" fmla="*/ 0 h 43"/>
                  <a:gd name="T8" fmla="*/ 41 w 82"/>
                  <a:gd name="T9" fmla="*/ 43 h 43"/>
                  <a:gd name="T10" fmla="*/ 41 w 82"/>
                  <a:gd name="T11" fmla="*/ 15 h 43"/>
                  <a:gd name="T12" fmla="*/ 73 w 82"/>
                  <a:gd name="T13" fmla="*/ 34 h 43"/>
                  <a:gd name="T14" fmla="*/ 54 w 82"/>
                  <a:gd name="T15" fmla="*/ 11 h 43"/>
                  <a:gd name="T16" fmla="*/ 0 w 82"/>
                  <a:gd name="T17" fmla="*/ 17 h 43"/>
                  <a:gd name="T18" fmla="*/ 20 w 82"/>
                  <a:gd name="T1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43">
                    <a:moveTo>
                      <a:pt x="28" y="11"/>
                    </a:moveTo>
                    <a:lnTo>
                      <a:pt x="9" y="34"/>
                    </a:lnTo>
                    <a:moveTo>
                      <a:pt x="82" y="17"/>
                    </a:moveTo>
                    <a:lnTo>
                      <a:pt x="62" y="0"/>
                    </a:lnTo>
                    <a:moveTo>
                      <a:pt x="41" y="43"/>
                    </a:moveTo>
                    <a:lnTo>
                      <a:pt x="41" y="15"/>
                    </a:lnTo>
                    <a:moveTo>
                      <a:pt x="73" y="34"/>
                    </a:moveTo>
                    <a:lnTo>
                      <a:pt x="54" y="11"/>
                    </a:lnTo>
                    <a:moveTo>
                      <a:pt x="0" y="17"/>
                    </a:moveTo>
                    <a:lnTo>
                      <a:pt x="20" y="0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Freeform 9"/>
              <p:cNvSpPr>
                <a:spLocks/>
              </p:cNvSpPr>
              <p:nvPr/>
            </p:nvSpPr>
            <p:spPr bwMode="auto">
              <a:xfrm>
                <a:off x="1738" y="351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3" name="Freeform 10"/>
              <p:cNvSpPr>
                <a:spLocks/>
              </p:cNvSpPr>
              <p:nvPr/>
            </p:nvSpPr>
            <p:spPr bwMode="auto">
              <a:xfrm>
                <a:off x="1738" y="351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Rectangle 11"/>
              <p:cNvSpPr>
                <a:spLocks noChangeArrowheads="1"/>
              </p:cNvSpPr>
              <p:nvPr/>
            </p:nvSpPr>
            <p:spPr bwMode="auto">
              <a:xfrm>
                <a:off x="1665" y="3679"/>
                <a:ext cx="282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Cleaning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4572003" y="5603869"/>
              <a:ext cx="538163" cy="400050"/>
              <a:chOff x="2263" y="3512"/>
              <a:chExt cx="339" cy="252"/>
            </a:xfrm>
          </p:grpSpPr>
          <p:sp>
            <p:nvSpPr>
              <p:cNvPr id="148" name="Freeform 13"/>
              <p:cNvSpPr>
                <a:spLocks/>
              </p:cNvSpPr>
              <p:nvPr/>
            </p:nvSpPr>
            <p:spPr bwMode="auto">
              <a:xfrm>
                <a:off x="2300" y="3512"/>
                <a:ext cx="222" cy="123"/>
              </a:xfrm>
              <a:custGeom>
                <a:avLst/>
                <a:gdLst>
                  <a:gd name="T0" fmla="*/ 172 w 222"/>
                  <a:gd name="T1" fmla="*/ 74 h 123"/>
                  <a:gd name="T2" fmla="*/ 0 w 222"/>
                  <a:gd name="T3" fmla="*/ 74 h 123"/>
                  <a:gd name="T4" fmla="*/ 0 w 222"/>
                  <a:gd name="T5" fmla="*/ 123 h 123"/>
                  <a:gd name="T6" fmla="*/ 222 w 222"/>
                  <a:gd name="T7" fmla="*/ 123 h 123"/>
                  <a:gd name="T8" fmla="*/ 222 w 222"/>
                  <a:gd name="T9" fmla="*/ 0 h 123"/>
                  <a:gd name="T10" fmla="*/ 197 w 222"/>
                  <a:gd name="T11" fmla="*/ 0 h 123"/>
                  <a:gd name="T12" fmla="*/ 172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3"/>
                    </a:lnTo>
                    <a:lnTo>
                      <a:pt x="222" y="123"/>
                    </a:lnTo>
                    <a:lnTo>
                      <a:pt x="222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9" name="Freeform 14"/>
              <p:cNvSpPr>
                <a:spLocks/>
              </p:cNvSpPr>
              <p:nvPr/>
            </p:nvSpPr>
            <p:spPr bwMode="auto">
              <a:xfrm>
                <a:off x="2300" y="3512"/>
                <a:ext cx="222" cy="123"/>
              </a:xfrm>
              <a:custGeom>
                <a:avLst/>
                <a:gdLst>
                  <a:gd name="T0" fmla="*/ 172 w 222"/>
                  <a:gd name="T1" fmla="*/ 74 h 123"/>
                  <a:gd name="T2" fmla="*/ 0 w 222"/>
                  <a:gd name="T3" fmla="*/ 74 h 123"/>
                  <a:gd name="T4" fmla="*/ 0 w 222"/>
                  <a:gd name="T5" fmla="*/ 123 h 123"/>
                  <a:gd name="T6" fmla="*/ 222 w 222"/>
                  <a:gd name="T7" fmla="*/ 123 h 123"/>
                  <a:gd name="T8" fmla="*/ 222 w 222"/>
                  <a:gd name="T9" fmla="*/ 0 h 123"/>
                  <a:gd name="T10" fmla="*/ 197 w 222"/>
                  <a:gd name="T11" fmla="*/ 0 h 123"/>
                  <a:gd name="T12" fmla="*/ 172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3"/>
                    </a:lnTo>
                    <a:lnTo>
                      <a:pt x="222" y="123"/>
                    </a:lnTo>
                    <a:lnTo>
                      <a:pt x="222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0" name="Freeform 15"/>
              <p:cNvSpPr>
                <a:spLocks/>
              </p:cNvSpPr>
              <p:nvPr/>
            </p:nvSpPr>
            <p:spPr bwMode="auto">
              <a:xfrm>
                <a:off x="2325" y="3611"/>
                <a:ext cx="49" cy="49"/>
              </a:xfrm>
              <a:custGeom>
                <a:avLst/>
                <a:gdLst>
                  <a:gd name="T0" fmla="*/ 0 w 149"/>
                  <a:gd name="T1" fmla="*/ 74 h 148"/>
                  <a:gd name="T2" fmla="*/ 74 w 149"/>
                  <a:gd name="T3" fmla="*/ 0 h 148"/>
                  <a:gd name="T4" fmla="*/ 149 w 149"/>
                  <a:gd name="T5" fmla="*/ 74 h 148"/>
                  <a:gd name="T6" fmla="*/ 149 w 149"/>
                  <a:gd name="T7" fmla="*/ 74 h 148"/>
                  <a:gd name="T8" fmla="*/ 74 w 149"/>
                  <a:gd name="T9" fmla="*/ 148 h 148"/>
                  <a:gd name="T10" fmla="*/ 0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5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5" y="148"/>
                      <a:pt x="74" y="148"/>
                    </a:cubicBezTo>
                    <a:cubicBezTo>
                      <a:pt x="33" y="148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1" name="Freeform 16"/>
              <p:cNvSpPr>
                <a:spLocks/>
              </p:cNvSpPr>
              <p:nvPr/>
            </p:nvSpPr>
            <p:spPr bwMode="auto">
              <a:xfrm>
                <a:off x="2325" y="3611"/>
                <a:ext cx="49" cy="49"/>
              </a:xfrm>
              <a:custGeom>
                <a:avLst/>
                <a:gdLst>
                  <a:gd name="T0" fmla="*/ 0 w 49"/>
                  <a:gd name="T1" fmla="*/ 24 h 49"/>
                  <a:gd name="T2" fmla="*/ 24 w 49"/>
                  <a:gd name="T3" fmla="*/ 0 h 49"/>
                  <a:gd name="T4" fmla="*/ 49 w 49"/>
                  <a:gd name="T5" fmla="*/ 24 h 49"/>
                  <a:gd name="T6" fmla="*/ 49 w 49"/>
                  <a:gd name="T7" fmla="*/ 24 h 49"/>
                  <a:gd name="T8" fmla="*/ 24 w 49"/>
                  <a:gd name="T9" fmla="*/ 49 h 49"/>
                  <a:gd name="T10" fmla="*/ 0 w 49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0" y="24"/>
                    </a:moveTo>
                    <a:cubicBezTo>
                      <a:pt x="0" y="10"/>
                      <a:pt x="11" y="0"/>
                      <a:pt x="24" y="0"/>
                    </a:cubicBezTo>
                    <a:cubicBezTo>
                      <a:pt x="38" y="0"/>
                      <a:pt x="49" y="10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38"/>
                      <a:pt x="38" y="49"/>
                      <a:pt x="24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Freeform 17"/>
              <p:cNvSpPr>
                <a:spLocks/>
              </p:cNvSpPr>
              <p:nvPr/>
            </p:nvSpPr>
            <p:spPr bwMode="auto">
              <a:xfrm>
                <a:off x="2448" y="3611"/>
                <a:ext cx="49" cy="49"/>
              </a:xfrm>
              <a:custGeom>
                <a:avLst/>
                <a:gdLst>
                  <a:gd name="T0" fmla="*/ 0 w 149"/>
                  <a:gd name="T1" fmla="*/ 74 h 148"/>
                  <a:gd name="T2" fmla="*/ 74 w 149"/>
                  <a:gd name="T3" fmla="*/ 0 h 148"/>
                  <a:gd name="T4" fmla="*/ 149 w 149"/>
                  <a:gd name="T5" fmla="*/ 74 h 148"/>
                  <a:gd name="T6" fmla="*/ 149 w 149"/>
                  <a:gd name="T7" fmla="*/ 74 h 148"/>
                  <a:gd name="T8" fmla="*/ 74 w 149"/>
                  <a:gd name="T9" fmla="*/ 148 h 148"/>
                  <a:gd name="T10" fmla="*/ 0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6" y="148"/>
                      <a:pt x="74" y="148"/>
                    </a:cubicBezTo>
                    <a:cubicBezTo>
                      <a:pt x="33" y="148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Freeform 18"/>
              <p:cNvSpPr>
                <a:spLocks/>
              </p:cNvSpPr>
              <p:nvPr/>
            </p:nvSpPr>
            <p:spPr bwMode="auto">
              <a:xfrm>
                <a:off x="2448" y="3611"/>
                <a:ext cx="49" cy="49"/>
              </a:xfrm>
              <a:custGeom>
                <a:avLst/>
                <a:gdLst>
                  <a:gd name="T0" fmla="*/ 0 w 49"/>
                  <a:gd name="T1" fmla="*/ 24 h 49"/>
                  <a:gd name="T2" fmla="*/ 24 w 49"/>
                  <a:gd name="T3" fmla="*/ 0 h 49"/>
                  <a:gd name="T4" fmla="*/ 49 w 49"/>
                  <a:gd name="T5" fmla="*/ 24 h 49"/>
                  <a:gd name="T6" fmla="*/ 49 w 49"/>
                  <a:gd name="T7" fmla="*/ 24 h 49"/>
                  <a:gd name="T8" fmla="*/ 24 w 49"/>
                  <a:gd name="T9" fmla="*/ 49 h 49"/>
                  <a:gd name="T10" fmla="*/ 0 w 49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0" y="24"/>
                    </a:moveTo>
                    <a:cubicBezTo>
                      <a:pt x="0" y="10"/>
                      <a:pt x="11" y="0"/>
                      <a:pt x="24" y="0"/>
                    </a:cubicBezTo>
                    <a:cubicBezTo>
                      <a:pt x="38" y="0"/>
                      <a:pt x="49" y="10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38"/>
                      <a:pt x="38" y="49"/>
                      <a:pt x="24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4" name="Rectangle 19"/>
              <p:cNvSpPr>
                <a:spLocks noChangeArrowheads="1"/>
              </p:cNvSpPr>
              <p:nvPr/>
            </p:nvSpPr>
            <p:spPr bwMode="auto">
              <a:xfrm>
                <a:off x="2542" y="3513"/>
                <a:ext cx="60" cy="148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Rectangle 20"/>
              <p:cNvSpPr>
                <a:spLocks noChangeArrowheads="1"/>
              </p:cNvSpPr>
              <p:nvPr/>
            </p:nvSpPr>
            <p:spPr bwMode="auto">
              <a:xfrm>
                <a:off x="2542" y="3513"/>
                <a:ext cx="60" cy="148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Rectangle 21"/>
              <p:cNvSpPr>
                <a:spLocks noChangeArrowheads="1"/>
              </p:cNvSpPr>
              <p:nvPr/>
            </p:nvSpPr>
            <p:spPr bwMode="auto">
              <a:xfrm>
                <a:off x="2263" y="3679"/>
                <a:ext cx="30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Recharge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900113" y="3227388"/>
              <a:ext cx="858837" cy="2027237"/>
              <a:chOff x="831" y="2081"/>
              <a:chExt cx="541" cy="1277"/>
            </a:xfrm>
          </p:grpSpPr>
          <p:sp>
            <p:nvSpPr>
              <p:cNvPr id="115" name="Freeform 23"/>
              <p:cNvSpPr>
                <a:spLocks/>
              </p:cNvSpPr>
              <p:nvPr/>
            </p:nvSpPr>
            <p:spPr bwMode="auto">
              <a:xfrm>
                <a:off x="1107" y="269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FFF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Freeform 24"/>
              <p:cNvSpPr>
                <a:spLocks/>
              </p:cNvSpPr>
              <p:nvPr/>
            </p:nvSpPr>
            <p:spPr bwMode="auto">
              <a:xfrm>
                <a:off x="1107" y="269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Freeform 25"/>
              <p:cNvSpPr>
                <a:spLocks/>
              </p:cNvSpPr>
              <p:nvPr/>
            </p:nvSpPr>
            <p:spPr bwMode="auto">
              <a:xfrm>
                <a:off x="1134" y="273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FFFF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Freeform 26"/>
              <p:cNvSpPr>
                <a:spLocks/>
              </p:cNvSpPr>
              <p:nvPr/>
            </p:nvSpPr>
            <p:spPr bwMode="auto">
              <a:xfrm>
                <a:off x="1134" y="273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Freeform 27"/>
              <p:cNvSpPr>
                <a:spLocks/>
              </p:cNvSpPr>
              <p:nvPr/>
            </p:nvSpPr>
            <p:spPr bwMode="auto">
              <a:xfrm>
                <a:off x="831" y="2294"/>
                <a:ext cx="240" cy="727"/>
              </a:xfrm>
              <a:custGeom>
                <a:avLst/>
                <a:gdLst>
                  <a:gd name="T0" fmla="*/ 240 w 240"/>
                  <a:gd name="T1" fmla="*/ 0 h 727"/>
                  <a:gd name="T2" fmla="*/ 0 w 240"/>
                  <a:gd name="T3" fmla="*/ 0 h 727"/>
                  <a:gd name="T4" fmla="*/ 0 w 240"/>
                  <a:gd name="T5" fmla="*/ 485 h 727"/>
                  <a:gd name="T6" fmla="*/ 90 w 240"/>
                  <a:gd name="T7" fmla="*/ 636 h 727"/>
                  <a:gd name="T8" fmla="*/ 90 w 240"/>
                  <a:gd name="T9" fmla="*/ 727 h 727"/>
                  <a:gd name="T10" fmla="*/ 150 w 240"/>
                  <a:gd name="T11" fmla="*/ 727 h 727"/>
                  <a:gd name="T12" fmla="*/ 150 w 240"/>
                  <a:gd name="T13" fmla="*/ 636 h 727"/>
                  <a:gd name="T14" fmla="*/ 240 w 240"/>
                  <a:gd name="T15" fmla="*/ 485 h 727"/>
                  <a:gd name="T16" fmla="*/ 240 w 240"/>
                  <a:gd name="T17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7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6"/>
                    </a:lnTo>
                    <a:lnTo>
                      <a:pt x="90" y="727"/>
                    </a:lnTo>
                    <a:lnTo>
                      <a:pt x="150" y="727"/>
                    </a:lnTo>
                    <a:lnTo>
                      <a:pt x="150" y="636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FFAC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0" name="Freeform 28"/>
              <p:cNvSpPr>
                <a:spLocks/>
              </p:cNvSpPr>
              <p:nvPr/>
            </p:nvSpPr>
            <p:spPr bwMode="auto">
              <a:xfrm>
                <a:off x="831" y="2294"/>
                <a:ext cx="240" cy="727"/>
              </a:xfrm>
              <a:custGeom>
                <a:avLst/>
                <a:gdLst>
                  <a:gd name="T0" fmla="*/ 240 w 240"/>
                  <a:gd name="T1" fmla="*/ 0 h 727"/>
                  <a:gd name="T2" fmla="*/ 0 w 240"/>
                  <a:gd name="T3" fmla="*/ 0 h 727"/>
                  <a:gd name="T4" fmla="*/ 0 w 240"/>
                  <a:gd name="T5" fmla="*/ 485 h 727"/>
                  <a:gd name="T6" fmla="*/ 90 w 240"/>
                  <a:gd name="T7" fmla="*/ 636 h 727"/>
                  <a:gd name="T8" fmla="*/ 90 w 240"/>
                  <a:gd name="T9" fmla="*/ 727 h 727"/>
                  <a:gd name="T10" fmla="*/ 150 w 240"/>
                  <a:gd name="T11" fmla="*/ 727 h 727"/>
                  <a:gd name="T12" fmla="*/ 150 w 240"/>
                  <a:gd name="T13" fmla="*/ 636 h 727"/>
                  <a:gd name="T14" fmla="*/ 240 w 240"/>
                  <a:gd name="T15" fmla="*/ 485 h 727"/>
                  <a:gd name="T16" fmla="*/ 240 w 240"/>
                  <a:gd name="T17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7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6"/>
                    </a:lnTo>
                    <a:lnTo>
                      <a:pt x="90" y="727"/>
                    </a:lnTo>
                    <a:lnTo>
                      <a:pt x="150" y="727"/>
                    </a:lnTo>
                    <a:lnTo>
                      <a:pt x="150" y="636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1" name="Freeform 29"/>
              <p:cNvSpPr>
                <a:spLocks/>
              </p:cNvSpPr>
              <p:nvPr/>
            </p:nvSpPr>
            <p:spPr bwMode="auto">
              <a:xfrm>
                <a:off x="871" y="232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FFB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2" name="Freeform 30"/>
              <p:cNvSpPr>
                <a:spLocks/>
              </p:cNvSpPr>
              <p:nvPr/>
            </p:nvSpPr>
            <p:spPr bwMode="auto">
              <a:xfrm>
                <a:off x="871" y="232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Freeform 31"/>
              <p:cNvSpPr>
                <a:spLocks/>
              </p:cNvSpPr>
              <p:nvPr/>
            </p:nvSpPr>
            <p:spPr bwMode="auto">
              <a:xfrm>
                <a:off x="911" y="236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Freeform 32"/>
              <p:cNvSpPr>
                <a:spLocks/>
              </p:cNvSpPr>
              <p:nvPr/>
            </p:nvSpPr>
            <p:spPr bwMode="auto">
              <a:xfrm>
                <a:off x="911" y="236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Freeform 33"/>
              <p:cNvSpPr>
                <a:spLocks/>
              </p:cNvSpPr>
              <p:nvPr/>
            </p:nvSpPr>
            <p:spPr bwMode="auto">
              <a:xfrm>
                <a:off x="1174" y="277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Freeform 34"/>
              <p:cNvSpPr>
                <a:spLocks/>
              </p:cNvSpPr>
              <p:nvPr/>
            </p:nvSpPr>
            <p:spPr bwMode="auto">
              <a:xfrm>
                <a:off x="1174" y="277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7" name="Rectangle 35"/>
              <p:cNvSpPr>
                <a:spLocks noChangeArrowheads="1"/>
              </p:cNvSpPr>
              <p:nvPr/>
            </p:nvSpPr>
            <p:spPr bwMode="auto">
              <a:xfrm>
                <a:off x="888" y="2081"/>
                <a:ext cx="17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Silo’s</a:t>
                </a:r>
                <a:endParaRPr lang="en-US" altLang="nl-NL" sz="1800" dirty="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Freeform 36"/>
              <p:cNvSpPr>
                <a:spLocks/>
              </p:cNvSpPr>
              <p:nvPr/>
            </p:nvSpPr>
            <p:spPr bwMode="auto">
              <a:xfrm>
                <a:off x="91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6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6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9" name="Freeform 37"/>
              <p:cNvSpPr>
                <a:spLocks/>
              </p:cNvSpPr>
              <p:nvPr/>
            </p:nvSpPr>
            <p:spPr bwMode="auto">
              <a:xfrm>
                <a:off x="91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6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6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0" name="Freeform 38"/>
              <p:cNvSpPr>
                <a:spLocks/>
              </p:cNvSpPr>
              <p:nvPr/>
            </p:nvSpPr>
            <p:spPr bwMode="auto">
              <a:xfrm>
                <a:off x="880" y="3211"/>
                <a:ext cx="222" cy="123"/>
              </a:xfrm>
              <a:custGeom>
                <a:avLst/>
                <a:gdLst>
                  <a:gd name="T0" fmla="*/ 50 w 222"/>
                  <a:gd name="T1" fmla="*/ 73 h 123"/>
                  <a:gd name="T2" fmla="*/ 222 w 222"/>
                  <a:gd name="T3" fmla="*/ 73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3"/>
                    </a:moveTo>
                    <a:lnTo>
                      <a:pt x="222" y="73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3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1" name="Freeform 39"/>
              <p:cNvSpPr>
                <a:spLocks/>
              </p:cNvSpPr>
              <p:nvPr/>
            </p:nvSpPr>
            <p:spPr bwMode="auto">
              <a:xfrm>
                <a:off x="880" y="3211"/>
                <a:ext cx="222" cy="123"/>
              </a:xfrm>
              <a:custGeom>
                <a:avLst/>
                <a:gdLst>
                  <a:gd name="T0" fmla="*/ 50 w 222"/>
                  <a:gd name="T1" fmla="*/ 73 h 123"/>
                  <a:gd name="T2" fmla="*/ 222 w 222"/>
                  <a:gd name="T3" fmla="*/ 73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3"/>
                    </a:moveTo>
                    <a:lnTo>
                      <a:pt x="222" y="73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3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2" name="Freeform 40"/>
              <p:cNvSpPr>
                <a:spLocks/>
              </p:cNvSpPr>
              <p:nvPr/>
            </p:nvSpPr>
            <p:spPr bwMode="auto">
              <a:xfrm>
                <a:off x="1028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5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5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4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4" y="149"/>
                      <a:pt x="75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Freeform 41"/>
              <p:cNvSpPr>
                <a:spLocks/>
              </p:cNvSpPr>
              <p:nvPr/>
            </p:nvSpPr>
            <p:spPr bwMode="auto">
              <a:xfrm>
                <a:off x="1028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5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5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Freeform 42"/>
              <p:cNvSpPr>
                <a:spLocks/>
              </p:cNvSpPr>
              <p:nvPr/>
            </p:nvSpPr>
            <p:spPr bwMode="auto">
              <a:xfrm>
                <a:off x="905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5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5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4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4" y="149"/>
                      <a:pt x="75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Freeform 43"/>
              <p:cNvSpPr>
                <a:spLocks/>
              </p:cNvSpPr>
              <p:nvPr/>
            </p:nvSpPr>
            <p:spPr bwMode="auto">
              <a:xfrm>
                <a:off x="905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5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5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Freeform 44"/>
              <p:cNvSpPr>
                <a:spLocks/>
              </p:cNvSpPr>
              <p:nvPr/>
            </p:nvSpPr>
            <p:spPr bwMode="auto">
              <a:xfrm>
                <a:off x="932" y="3218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Freeform 45"/>
              <p:cNvSpPr>
                <a:spLocks/>
              </p:cNvSpPr>
              <p:nvPr/>
            </p:nvSpPr>
            <p:spPr bwMode="auto">
              <a:xfrm>
                <a:off x="932" y="3218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Freeform 46"/>
              <p:cNvSpPr>
                <a:spLocks/>
              </p:cNvSpPr>
              <p:nvPr/>
            </p:nvSpPr>
            <p:spPr bwMode="auto">
              <a:xfrm>
                <a:off x="118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8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8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Freeform 47"/>
              <p:cNvSpPr>
                <a:spLocks/>
              </p:cNvSpPr>
              <p:nvPr/>
            </p:nvSpPr>
            <p:spPr bwMode="auto">
              <a:xfrm>
                <a:off x="118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8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8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Freeform 48"/>
              <p:cNvSpPr>
                <a:spLocks/>
              </p:cNvSpPr>
              <p:nvPr/>
            </p:nvSpPr>
            <p:spPr bwMode="auto">
              <a:xfrm>
                <a:off x="1151" y="3211"/>
                <a:ext cx="221" cy="123"/>
              </a:xfrm>
              <a:custGeom>
                <a:avLst/>
                <a:gdLst>
                  <a:gd name="T0" fmla="*/ 49 w 221"/>
                  <a:gd name="T1" fmla="*/ 73 h 123"/>
                  <a:gd name="T2" fmla="*/ 221 w 221"/>
                  <a:gd name="T3" fmla="*/ 73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3"/>
                    </a:moveTo>
                    <a:lnTo>
                      <a:pt x="221" y="73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3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Freeform 49"/>
              <p:cNvSpPr>
                <a:spLocks/>
              </p:cNvSpPr>
              <p:nvPr/>
            </p:nvSpPr>
            <p:spPr bwMode="auto">
              <a:xfrm>
                <a:off x="1151" y="3211"/>
                <a:ext cx="221" cy="123"/>
              </a:xfrm>
              <a:custGeom>
                <a:avLst/>
                <a:gdLst>
                  <a:gd name="T0" fmla="*/ 49 w 221"/>
                  <a:gd name="T1" fmla="*/ 73 h 123"/>
                  <a:gd name="T2" fmla="*/ 221 w 221"/>
                  <a:gd name="T3" fmla="*/ 73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3"/>
                    </a:moveTo>
                    <a:lnTo>
                      <a:pt x="221" y="73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3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Freeform 50"/>
              <p:cNvSpPr>
                <a:spLocks/>
              </p:cNvSpPr>
              <p:nvPr/>
            </p:nvSpPr>
            <p:spPr bwMode="auto">
              <a:xfrm>
                <a:off x="1299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5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5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9"/>
                      <a:pt x="75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Freeform 51"/>
              <p:cNvSpPr>
                <a:spLocks/>
              </p:cNvSpPr>
              <p:nvPr/>
            </p:nvSpPr>
            <p:spPr bwMode="auto">
              <a:xfrm>
                <a:off x="1299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Freeform 52"/>
              <p:cNvSpPr>
                <a:spLocks/>
              </p:cNvSpPr>
              <p:nvPr/>
            </p:nvSpPr>
            <p:spPr bwMode="auto">
              <a:xfrm>
                <a:off x="1176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4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4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9"/>
                      <a:pt x="74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Freeform 53"/>
              <p:cNvSpPr>
                <a:spLocks/>
              </p:cNvSpPr>
              <p:nvPr/>
            </p:nvSpPr>
            <p:spPr bwMode="auto">
              <a:xfrm>
                <a:off x="1176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Freeform 54"/>
              <p:cNvSpPr>
                <a:spLocks/>
              </p:cNvSpPr>
              <p:nvPr/>
            </p:nvSpPr>
            <p:spPr bwMode="auto">
              <a:xfrm>
                <a:off x="1203" y="3218"/>
                <a:ext cx="154" cy="66"/>
              </a:xfrm>
              <a:custGeom>
                <a:avLst/>
                <a:gdLst>
                  <a:gd name="T0" fmla="*/ 0 w 154"/>
                  <a:gd name="T1" fmla="*/ 0 h 66"/>
                  <a:gd name="T2" fmla="*/ 154 w 154"/>
                  <a:gd name="T3" fmla="*/ 0 h 66"/>
                  <a:gd name="T4" fmla="*/ 133 w 154"/>
                  <a:gd name="T5" fmla="*/ 66 h 66"/>
                  <a:gd name="T6" fmla="*/ 22 w 154"/>
                  <a:gd name="T7" fmla="*/ 66 h 66"/>
                  <a:gd name="T8" fmla="*/ 0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0" y="0"/>
                    </a:moveTo>
                    <a:lnTo>
                      <a:pt x="154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7" name="Freeform 55"/>
              <p:cNvSpPr>
                <a:spLocks/>
              </p:cNvSpPr>
              <p:nvPr/>
            </p:nvSpPr>
            <p:spPr bwMode="auto">
              <a:xfrm>
                <a:off x="1203" y="3218"/>
                <a:ext cx="154" cy="66"/>
              </a:xfrm>
              <a:custGeom>
                <a:avLst/>
                <a:gdLst>
                  <a:gd name="T0" fmla="*/ 0 w 154"/>
                  <a:gd name="T1" fmla="*/ 0 h 66"/>
                  <a:gd name="T2" fmla="*/ 154 w 154"/>
                  <a:gd name="T3" fmla="*/ 0 h 66"/>
                  <a:gd name="T4" fmla="*/ 133 w 154"/>
                  <a:gd name="T5" fmla="*/ 66 h 66"/>
                  <a:gd name="T6" fmla="*/ 22 w 154"/>
                  <a:gd name="T7" fmla="*/ 66 h 66"/>
                  <a:gd name="T8" fmla="*/ 0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0" y="0"/>
                    </a:moveTo>
                    <a:lnTo>
                      <a:pt x="154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56"/>
            <p:cNvGrpSpPr>
              <a:grpSpLocks/>
            </p:cNvGrpSpPr>
            <p:nvPr/>
          </p:nvGrpSpPr>
          <p:grpSpPr bwMode="auto">
            <a:xfrm>
              <a:off x="2339975" y="4524375"/>
              <a:ext cx="530225" cy="1411288"/>
              <a:chOff x="1924" y="1949"/>
              <a:chExt cx="334" cy="889"/>
            </a:xfrm>
          </p:grpSpPr>
          <p:sp>
            <p:nvSpPr>
              <p:cNvPr id="85" name="Freeform 57"/>
              <p:cNvSpPr>
                <a:spLocks/>
              </p:cNvSpPr>
              <p:nvPr/>
            </p:nvSpPr>
            <p:spPr bwMode="auto">
              <a:xfrm>
                <a:off x="1924" y="213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06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Freeform 58"/>
              <p:cNvSpPr>
                <a:spLocks/>
              </p:cNvSpPr>
              <p:nvPr/>
            </p:nvSpPr>
            <p:spPr bwMode="auto">
              <a:xfrm>
                <a:off x="1924" y="213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Freeform 59"/>
              <p:cNvSpPr>
                <a:spLocks noEditPoints="1"/>
              </p:cNvSpPr>
              <p:nvPr/>
            </p:nvSpPr>
            <p:spPr bwMode="auto">
              <a:xfrm>
                <a:off x="1949" y="2261"/>
                <a:ext cx="203" cy="203"/>
              </a:xfrm>
              <a:custGeom>
                <a:avLst/>
                <a:gdLst>
                  <a:gd name="T0" fmla="*/ 0 w 203"/>
                  <a:gd name="T1" fmla="*/ 0 h 203"/>
                  <a:gd name="T2" fmla="*/ 102 w 203"/>
                  <a:gd name="T3" fmla="*/ 76 h 203"/>
                  <a:gd name="T4" fmla="*/ 203 w 203"/>
                  <a:gd name="T5" fmla="*/ 0 h 203"/>
                  <a:gd name="T6" fmla="*/ 102 w 203"/>
                  <a:gd name="T7" fmla="*/ 76 h 203"/>
                  <a:gd name="T8" fmla="*/ 102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0" y="0"/>
                    </a:moveTo>
                    <a:lnTo>
                      <a:pt x="102" y="76"/>
                    </a:lnTo>
                    <a:lnTo>
                      <a:pt x="203" y="0"/>
                    </a:lnTo>
                    <a:moveTo>
                      <a:pt x="102" y="76"/>
                    </a:moveTo>
                    <a:lnTo>
                      <a:pt x="102" y="203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Freeform 60"/>
              <p:cNvSpPr>
                <a:spLocks/>
              </p:cNvSpPr>
              <p:nvPr/>
            </p:nvSpPr>
            <p:spPr bwMode="auto">
              <a:xfrm>
                <a:off x="1964" y="216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7D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Freeform 61"/>
              <p:cNvSpPr>
                <a:spLocks/>
              </p:cNvSpPr>
              <p:nvPr/>
            </p:nvSpPr>
            <p:spPr bwMode="auto">
              <a:xfrm>
                <a:off x="1964" y="216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Freeform 62"/>
              <p:cNvSpPr>
                <a:spLocks noEditPoints="1"/>
              </p:cNvSpPr>
              <p:nvPr/>
            </p:nvSpPr>
            <p:spPr bwMode="auto">
              <a:xfrm>
                <a:off x="1989" y="2291"/>
                <a:ext cx="203" cy="203"/>
              </a:xfrm>
              <a:custGeom>
                <a:avLst/>
                <a:gdLst>
                  <a:gd name="T0" fmla="*/ 0 w 203"/>
                  <a:gd name="T1" fmla="*/ 0 h 203"/>
                  <a:gd name="T2" fmla="*/ 102 w 203"/>
                  <a:gd name="T3" fmla="*/ 76 h 203"/>
                  <a:gd name="T4" fmla="*/ 203 w 203"/>
                  <a:gd name="T5" fmla="*/ 0 h 203"/>
                  <a:gd name="T6" fmla="*/ 102 w 203"/>
                  <a:gd name="T7" fmla="*/ 76 h 203"/>
                  <a:gd name="T8" fmla="*/ 102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0" y="0"/>
                    </a:moveTo>
                    <a:lnTo>
                      <a:pt x="102" y="76"/>
                    </a:lnTo>
                    <a:lnTo>
                      <a:pt x="203" y="0"/>
                    </a:lnTo>
                    <a:moveTo>
                      <a:pt x="102" y="76"/>
                    </a:moveTo>
                    <a:lnTo>
                      <a:pt x="102" y="203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Freeform 63"/>
              <p:cNvSpPr>
                <a:spLocks/>
              </p:cNvSpPr>
              <p:nvPr/>
            </p:nvSpPr>
            <p:spPr bwMode="auto">
              <a:xfrm>
                <a:off x="2004" y="221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2004" y="221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Freeform 65"/>
              <p:cNvSpPr>
                <a:spLocks noEditPoints="1"/>
              </p:cNvSpPr>
              <p:nvPr/>
            </p:nvSpPr>
            <p:spPr bwMode="auto">
              <a:xfrm>
                <a:off x="2029" y="2341"/>
                <a:ext cx="203" cy="203"/>
              </a:xfrm>
              <a:custGeom>
                <a:avLst/>
                <a:gdLst>
                  <a:gd name="T0" fmla="*/ 0 w 203"/>
                  <a:gd name="T1" fmla="*/ 0 h 203"/>
                  <a:gd name="T2" fmla="*/ 102 w 203"/>
                  <a:gd name="T3" fmla="*/ 76 h 203"/>
                  <a:gd name="T4" fmla="*/ 203 w 203"/>
                  <a:gd name="T5" fmla="*/ 0 h 203"/>
                  <a:gd name="T6" fmla="*/ 102 w 203"/>
                  <a:gd name="T7" fmla="*/ 76 h 203"/>
                  <a:gd name="T8" fmla="*/ 102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0" y="0"/>
                    </a:moveTo>
                    <a:lnTo>
                      <a:pt x="102" y="76"/>
                    </a:lnTo>
                    <a:lnTo>
                      <a:pt x="203" y="0"/>
                    </a:lnTo>
                    <a:moveTo>
                      <a:pt x="102" y="76"/>
                    </a:moveTo>
                    <a:lnTo>
                      <a:pt x="102" y="203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Rectangle 66"/>
              <p:cNvSpPr>
                <a:spLocks noChangeArrowheads="1"/>
              </p:cNvSpPr>
              <p:nvPr/>
            </p:nvSpPr>
            <p:spPr bwMode="auto">
              <a:xfrm>
                <a:off x="1930" y="1949"/>
                <a:ext cx="20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Mixers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1987" y="2614"/>
                <a:ext cx="185" cy="111"/>
              </a:xfrm>
              <a:custGeom>
                <a:avLst/>
                <a:gdLst>
                  <a:gd name="T0" fmla="*/ 185 w 185"/>
                  <a:gd name="T1" fmla="*/ 0 h 111"/>
                  <a:gd name="T2" fmla="*/ 148 w 185"/>
                  <a:gd name="T3" fmla="*/ 111 h 111"/>
                  <a:gd name="T4" fmla="*/ 38 w 185"/>
                  <a:gd name="T5" fmla="*/ 111 h 111"/>
                  <a:gd name="T6" fmla="*/ 0 w 185"/>
                  <a:gd name="T7" fmla="*/ 0 h 111"/>
                  <a:gd name="T8" fmla="*/ 185 w 185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11">
                    <a:moveTo>
                      <a:pt x="185" y="0"/>
                    </a:moveTo>
                    <a:lnTo>
                      <a:pt x="148" y="111"/>
                    </a:lnTo>
                    <a:lnTo>
                      <a:pt x="38" y="111"/>
                    </a:lnTo>
                    <a:lnTo>
                      <a:pt x="0" y="0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1987" y="2614"/>
                <a:ext cx="185" cy="111"/>
              </a:xfrm>
              <a:custGeom>
                <a:avLst/>
                <a:gdLst>
                  <a:gd name="T0" fmla="*/ 185 w 185"/>
                  <a:gd name="T1" fmla="*/ 0 h 111"/>
                  <a:gd name="T2" fmla="*/ 148 w 185"/>
                  <a:gd name="T3" fmla="*/ 111 h 111"/>
                  <a:gd name="T4" fmla="*/ 38 w 185"/>
                  <a:gd name="T5" fmla="*/ 111 h 111"/>
                  <a:gd name="T6" fmla="*/ 0 w 185"/>
                  <a:gd name="T7" fmla="*/ 0 h 111"/>
                  <a:gd name="T8" fmla="*/ 185 w 185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11">
                    <a:moveTo>
                      <a:pt x="185" y="0"/>
                    </a:moveTo>
                    <a:lnTo>
                      <a:pt x="148" y="111"/>
                    </a:lnTo>
                    <a:lnTo>
                      <a:pt x="38" y="111"/>
                    </a:lnTo>
                    <a:lnTo>
                      <a:pt x="0" y="0"/>
                    </a:lnTo>
                    <a:lnTo>
                      <a:pt x="185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1950" y="2651"/>
                <a:ext cx="222" cy="123"/>
              </a:xfrm>
              <a:custGeom>
                <a:avLst/>
                <a:gdLst>
                  <a:gd name="T0" fmla="*/ 50 w 222"/>
                  <a:gd name="T1" fmla="*/ 74 h 123"/>
                  <a:gd name="T2" fmla="*/ 222 w 222"/>
                  <a:gd name="T3" fmla="*/ 74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4"/>
                    </a:moveTo>
                    <a:lnTo>
                      <a:pt x="222" y="74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1950" y="2651"/>
                <a:ext cx="222" cy="123"/>
              </a:xfrm>
              <a:custGeom>
                <a:avLst/>
                <a:gdLst>
                  <a:gd name="T0" fmla="*/ 50 w 222"/>
                  <a:gd name="T1" fmla="*/ 74 h 123"/>
                  <a:gd name="T2" fmla="*/ 222 w 222"/>
                  <a:gd name="T3" fmla="*/ 74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4"/>
                    </a:moveTo>
                    <a:lnTo>
                      <a:pt x="222" y="74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2098" y="2749"/>
                <a:ext cx="49" cy="49"/>
              </a:xfrm>
              <a:custGeom>
                <a:avLst/>
                <a:gdLst>
                  <a:gd name="T0" fmla="*/ 149 w 149"/>
                  <a:gd name="T1" fmla="*/ 74 h 148"/>
                  <a:gd name="T2" fmla="*/ 74 w 149"/>
                  <a:gd name="T3" fmla="*/ 0 h 148"/>
                  <a:gd name="T4" fmla="*/ 0 w 149"/>
                  <a:gd name="T5" fmla="*/ 74 h 148"/>
                  <a:gd name="T6" fmla="*/ 0 w 149"/>
                  <a:gd name="T7" fmla="*/ 74 h 148"/>
                  <a:gd name="T8" fmla="*/ 74 w 149"/>
                  <a:gd name="T9" fmla="*/ 148 h 148"/>
                  <a:gd name="T10" fmla="*/ 149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149" y="74"/>
                    </a:moveTo>
                    <a:cubicBezTo>
                      <a:pt x="149" y="33"/>
                      <a:pt x="116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8"/>
                      <a:pt x="74" y="148"/>
                    </a:cubicBezTo>
                    <a:cubicBezTo>
                      <a:pt x="116" y="148"/>
                      <a:pt x="149" y="115"/>
                      <a:pt x="149" y="74"/>
                    </a:cubicBezTo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2098" y="274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5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5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9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9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1975" y="2749"/>
                <a:ext cx="50" cy="49"/>
              </a:xfrm>
              <a:custGeom>
                <a:avLst/>
                <a:gdLst>
                  <a:gd name="T0" fmla="*/ 149 w 149"/>
                  <a:gd name="T1" fmla="*/ 74 h 148"/>
                  <a:gd name="T2" fmla="*/ 74 w 149"/>
                  <a:gd name="T3" fmla="*/ 0 h 148"/>
                  <a:gd name="T4" fmla="*/ 0 w 149"/>
                  <a:gd name="T5" fmla="*/ 74 h 148"/>
                  <a:gd name="T6" fmla="*/ 0 w 149"/>
                  <a:gd name="T7" fmla="*/ 74 h 148"/>
                  <a:gd name="T8" fmla="*/ 74 w 149"/>
                  <a:gd name="T9" fmla="*/ 148 h 148"/>
                  <a:gd name="T10" fmla="*/ 149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149" y="74"/>
                    </a:moveTo>
                    <a:cubicBezTo>
                      <a:pt x="149" y="33"/>
                      <a:pt x="115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8"/>
                      <a:pt x="74" y="148"/>
                    </a:cubicBezTo>
                    <a:cubicBezTo>
                      <a:pt x="115" y="148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1975" y="2749"/>
                <a:ext cx="50" cy="49"/>
              </a:xfrm>
              <a:custGeom>
                <a:avLst/>
                <a:gdLst>
                  <a:gd name="T0" fmla="*/ 50 w 50"/>
                  <a:gd name="T1" fmla="*/ 25 h 49"/>
                  <a:gd name="T2" fmla="*/ 25 w 50"/>
                  <a:gd name="T3" fmla="*/ 0 h 49"/>
                  <a:gd name="T4" fmla="*/ 0 w 50"/>
                  <a:gd name="T5" fmla="*/ 25 h 49"/>
                  <a:gd name="T6" fmla="*/ 0 w 50"/>
                  <a:gd name="T7" fmla="*/ 25 h 49"/>
                  <a:gd name="T8" fmla="*/ 25 w 50"/>
                  <a:gd name="T9" fmla="*/ 49 h 49"/>
                  <a:gd name="T10" fmla="*/ 50 w 50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9">
                    <a:moveTo>
                      <a:pt x="50" y="25"/>
                    </a:moveTo>
                    <a:cubicBezTo>
                      <a:pt x="50" y="11"/>
                      <a:pt x="38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8" y="49"/>
                      <a:pt x="50" y="38"/>
                      <a:pt x="50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2002" y="265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3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3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2002" y="265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3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3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2046" y="2654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2046" y="2654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2009" y="2691"/>
                <a:ext cx="221" cy="123"/>
              </a:xfrm>
              <a:custGeom>
                <a:avLst/>
                <a:gdLst>
                  <a:gd name="T0" fmla="*/ 49 w 221"/>
                  <a:gd name="T1" fmla="*/ 74 h 123"/>
                  <a:gd name="T2" fmla="*/ 221 w 221"/>
                  <a:gd name="T3" fmla="*/ 74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4"/>
                    </a:moveTo>
                    <a:lnTo>
                      <a:pt x="221" y="74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2009" y="2691"/>
                <a:ext cx="221" cy="123"/>
              </a:xfrm>
              <a:custGeom>
                <a:avLst/>
                <a:gdLst>
                  <a:gd name="T0" fmla="*/ 49 w 221"/>
                  <a:gd name="T1" fmla="*/ 74 h 123"/>
                  <a:gd name="T2" fmla="*/ 221 w 221"/>
                  <a:gd name="T3" fmla="*/ 74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4"/>
                    </a:moveTo>
                    <a:lnTo>
                      <a:pt x="221" y="74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2157" y="2789"/>
                <a:ext cx="49" cy="49"/>
              </a:xfrm>
              <a:custGeom>
                <a:avLst/>
                <a:gdLst>
                  <a:gd name="T0" fmla="*/ 149 w 149"/>
                  <a:gd name="T1" fmla="*/ 75 h 149"/>
                  <a:gd name="T2" fmla="*/ 74 w 149"/>
                  <a:gd name="T3" fmla="*/ 0 h 149"/>
                  <a:gd name="T4" fmla="*/ 0 w 149"/>
                  <a:gd name="T5" fmla="*/ 75 h 149"/>
                  <a:gd name="T6" fmla="*/ 0 w 149"/>
                  <a:gd name="T7" fmla="*/ 75 h 149"/>
                  <a:gd name="T8" fmla="*/ 74 w 149"/>
                  <a:gd name="T9" fmla="*/ 149 h 149"/>
                  <a:gd name="T10" fmla="*/ 149 w 149"/>
                  <a:gd name="T11" fmla="*/ 7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5"/>
                    </a:moveTo>
                    <a:cubicBezTo>
                      <a:pt x="149" y="34"/>
                      <a:pt x="115" y="0"/>
                      <a:pt x="74" y="0"/>
                    </a:cubicBezTo>
                    <a:cubicBezTo>
                      <a:pt x="33" y="0"/>
                      <a:pt x="0" y="34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116"/>
                      <a:pt x="33" y="149"/>
                      <a:pt x="74" y="149"/>
                    </a:cubicBezTo>
                    <a:cubicBezTo>
                      <a:pt x="115" y="149"/>
                      <a:pt x="149" y="116"/>
                      <a:pt x="149" y="75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2157" y="278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2034" y="2789"/>
                <a:ext cx="49" cy="49"/>
              </a:xfrm>
              <a:custGeom>
                <a:avLst/>
                <a:gdLst>
                  <a:gd name="T0" fmla="*/ 149 w 149"/>
                  <a:gd name="T1" fmla="*/ 75 h 149"/>
                  <a:gd name="T2" fmla="*/ 74 w 149"/>
                  <a:gd name="T3" fmla="*/ 0 h 149"/>
                  <a:gd name="T4" fmla="*/ 0 w 149"/>
                  <a:gd name="T5" fmla="*/ 75 h 149"/>
                  <a:gd name="T6" fmla="*/ 0 w 149"/>
                  <a:gd name="T7" fmla="*/ 75 h 149"/>
                  <a:gd name="T8" fmla="*/ 74 w 149"/>
                  <a:gd name="T9" fmla="*/ 149 h 149"/>
                  <a:gd name="T10" fmla="*/ 149 w 149"/>
                  <a:gd name="T11" fmla="*/ 7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5"/>
                    </a:moveTo>
                    <a:cubicBezTo>
                      <a:pt x="149" y="34"/>
                      <a:pt x="115" y="0"/>
                      <a:pt x="74" y="0"/>
                    </a:cubicBezTo>
                    <a:cubicBezTo>
                      <a:pt x="33" y="0"/>
                      <a:pt x="0" y="34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116"/>
                      <a:pt x="33" y="149"/>
                      <a:pt x="74" y="149"/>
                    </a:cubicBezTo>
                    <a:cubicBezTo>
                      <a:pt x="115" y="149"/>
                      <a:pt x="149" y="116"/>
                      <a:pt x="149" y="75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2034" y="278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2061" y="269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2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2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2061" y="269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2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2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87"/>
            <p:cNvGrpSpPr>
              <a:grpSpLocks/>
            </p:cNvGrpSpPr>
            <p:nvPr/>
          </p:nvGrpSpPr>
          <p:grpSpPr bwMode="auto">
            <a:xfrm>
              <a:off x="6011865" y="4595813"/>
              <a:ext cx="896938" cy="977900"/>
              <a:chOff x="2609" y="2748"/>
              <a:chExt cx="565" cy="616"/>
            </a:xfrm>
          </p:grpSpPr>
          <p:sp>
            <p:nvSpPr>
              <p:cNvPr id="58" name="Rectangle 88"/>
              <p:cNvSpPr>
                <a:spLocks noChangeArrowheads="1"/>
              </p:cNvSpPr>
              <p:nvPr/>
            </p:nvSpPr>
            <p:spPr bwMode="auto">
              <a:xfrm>
                <a:off x="2913" y="2748"/>
                <a:ext cx="23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Waiting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9" name="Freeform 89"/>
              <p:cNvSpPr>
                <a:spLocks/>
              </p:cNvSpPr>
              <p:nvPr/>
            </p:nvSpPr>
            <p:spPr bwMode="auto">
              <a:xfrm>
                <a:off x="2886" y="297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Freeform 90"/>
              <p:cNvSpPr>
                <a:spLocks/>
              </p:cNvSpPr>
              <p:nvPr/>
            </p:nvSpPr>
            <p:spPr bwMode="auto">
              <a:xfrm>
                <a:off x="2886" y="297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Freeform 91"/>
              <p:cNvSpPr>
                <a:spLocks/>
              </p:cNvSpPr>
              <p:nvPr/>
            </p:nvSpPr>
            <p:spPr bwMode="auto">
              <a:xfrm>
                <a:off x="2900" y="3018"/>
                <a:ext cx="155" cy="67"/>
              </a:xfrm>
              <a:custGeom>
                <a:avLst/>
                <a:gdLst>
                  <a:gd name="T0" fmla="*/ 155 w 155"/>
                  <a:gd name="T1" fmla="*/ 0 h 67"/>
                  <a:gd name="T2" fmla="*/ 0 w 155"/>
                  <a:gd name="T3" fmla="*/ 0 h 67"/>
                  <a:gd name="T4" fmla="*/ 22 w 155"/>
                  <a:gd name="T5" fmla="*/ 67 h 67"/>
                  <a:gd name="T6" fmla="*/ 133 w 155"/>
                  <a:gd name="T7" fmla="*/ 67 h 67"/>
                  <a:gd name="T8" fmla="*/ 155 w 15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7">
                    <a:moveTo>
                      <a:pt x="155" y="0"/>
                    </a:moveTo>
                    <a:lnTo>
                      <a:pt x="0" y="0"/>
                    </a:lnTo>
                    <a:lnTo>
                      <a:pt x="22" y="67"/>
                    </a:lnTo>
                    <a:lnTo>
                      <a:pt x="133" y="67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Freeform 92"/>
              <p:cNvSpPr>
                <a:spLocks/>
              </p:cNvSpPr>
              <p:nvPr/>
            </p:nvSpPr>
            <p:spPr bwMode="auto">
              <a:xfrm>
                <a:off x="2900" y="3018"/>
                <a:ext cx="155" cy="67"/>
              </a:xfrm>
              <a:custGeom>
                <a:avLst/>
                <a:gdLst>
                  <a:gd name="T0" fmla="*/ 155 w 155"/>
                  <a:gd name="T1" fmla="*/ 0 h 67"/>
                  <a:gd name="T2" fmla="*/ 0 w 155"/>
                  <a:gd name="T3" fmla="*/ 0 h 67"/>
                  <a:gd name="T4" fmla="*/ 22 w 155"/>
                  <a:gd name="T5" fmla="*/ 67 h 67"/>
                  <a:gd name="T6" fmla="*/ 133 w 155"/>
                  <a:gd name="T7" fmla="*/ 67 h 67"/>
                  <a:gd name="T8" fmla="*/ 155 w 15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7">
                    <a:moveTo>
                      <a:pt x="155" y="0"/>
                    </a:moveTo>
                    <a:lnTo>
                      <a:pt x="0" y="0"/>
                    </a:lnTo>
                    <a:lnTo>
                      <a:pt x="22" y="67"/>
                    </a:lnTo>
                    <a:lnTo>
                      <a:pt x="133" y="67"/>
                    </a:lnTo>
                    <a:lnTo>
                      <a:pt x="155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Freeform 93"/>
              <p:cNvSpPr>
                <a:spLocks/>
              </p:cNvSpPr>
              <p:nvPr/>
            </p:nvSpPr>
            <p:spPr bwMode="auto">
              <a:xfrm>
                <a:off x="2938" y="29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Freeform 94"/>
              <p:cNvSpPr>
                <a:spLocks/>
              </p:cNvSpPr>
              <p:nvPr/>
            </p:nvSpPr>
            <p:spPr bwMode="auto">
              <a:xfrm>
                <a:off x="2938" y="29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Freeform 95"/>
              <p:cNvSpPr>
                <a:spLocks/>
              </p:cNvSpPr>
              <p:nvPr/>
            </p:nvSpPr>
            <p:spPr bwMode="auto">
              <a:xfrm>
                <a:off x="2953" y="3043"/>
                <a:ext cx="154" cy="66"/>
              </a:xfrm>
              <a:custGeom>
                <a:avLst/>
                <a:gdLst>
                  <a:gd name="T0" fmla="*/ 154 w 154"/>
                  <a:gd name="T1" fmla="*/ 0 h 66"/>
                  <a:gd name="T2" fmla="*/ 0 w 154"/>
                  <a:gd name="T3" fmla="*/ 0 h 66"/>
                  <a:gd name="T4" fmla="*/ 22 w 154"/>
                  <a:gd name="T5" fmla="*/ 66 h 66"/>
                  <a:gd name="T6" fmla="*/ 132 w 154"/>
                  <a:gd name="T7" fmla="*/ 66 h 66"/>
                  <a:gd name="T8" fmla="*/ 154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154" y="0"/>
                    </a:moveTo>
                    <a:lnTo>
                      <a:pt x="0" y="0"/>
                    </a:lnTo>
                    <a:lnTo>
                      <a:pt x="22" y="66"/>
                    </a:lnTo>
                    <a:lnTo>
                      <a:pt x="132" y="66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Freeform 96"/>
              <p:cNvSpPr>
                <a:spLocks/>
              </p:cNvSpPr>
              <p:nvPr/>
            </p:nvSpPr>
            <p:spPr bwMode="auto">
              <a:xfrm>
                <a:off x="2953" y="3043"/>
                <a:ext cx="154" cy="66"/>
              </a:xfrm>
              <a:custGeom>
                <a:avLst/>
                <a:gdLst>
                  <a:gd name="T0" fmla="*/ 154 w 154"/>
                  <a:gd name="T1" fmla="*/ 0 h 66"/>
                  <a:gd name="T2" fmla="*/ 0 w 154"/>
                  <a:gd name="T3" fmla="*/ 0 h 66"/>
                  <a:gd name="T4" fmla="*/ 22 w 154"/>
                  <a:gd name="T5" fmla="*/ 66 h 66"/>
                  <a:gd name="T6" fmla="*/ 132 w 154"/>
                  <a:gd name="T7" fmla="*/ 66 h 66"/>
                  <a:gd name="T8" fmla="*/ 154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154" y="0"/>
                    </a:moveTo>
                    <a:lnTo>
                      <a:pt x="0" y="0"/>
                    </a:lnTo>
                    <a:lnTo>
                      <a:pt x="22" y="66"/>
                    </a:lnTo>
                    <a:lnTo>
                      <a:pt x="132" y="66"/>
                    </a:lnTo>
                    <a:lnTo>
                      <a:pt x="15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Freeform 97"/>
              <p:cNvSpPr>
                <a:spLocks/>
              </p:cNvSpPr>
              <p:nvPr/>
            </p:nvSpPr>
            <p:spPr bwMode="auto">
              <a:xfrm>
                <a:off x="2990" y="3023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Freeform 98"/>
              <p:cNvSpPr>
                <a:spLocks/>
              </p:cNvSpPr>
              <p:nvPr/>
            </p:nvSpPr>
            <p:spPr bwMode="auto">
              <a:xfrm>
                <a:off x="2990" y="3023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Freeform 99"/>
              <p:cNvSpPr>
                <a:spLocks/>
              </p:cNvSpPr>
              <p:nvPr/>
            </p:nvSpPr>
            <p:spPr bwMode="auto">
              <a:xfrm>
                <a:off x="3005" y="3068"/>
                <a:ext cx="155" cy="65"/>
              </a:xfrm>
              <a:custGeom>
                <a:avLst/>
                <a:gdLst>
                  <a:gd name="T0" fmla="*/ 155 w 155"/>
                  <a:gd name="T1" fmla="*/ 0 h 65"/>
                  <a:gd name="T2" fmla="*/ 0 w 155"/>
                  <a:gd name="T3" fmla="*/ 0 h 65"/>
                  <a:gd name="T4" fmla="*/ 22 w 155"/>
                  <a:gd name="T5" fmla="*/ 65 h 65"/>
                  <a:gd name="T6" fmla="*/ 133 w 155"/>
                  <a:gd name="T7" fmla="*/ 65 h 65"/>
                  <a:gd name="T8" fmla="*/ 155 w 15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5">
                    <a:moveTo>
                      <a:pt x="155" y="0"/>
                    </a:moveTo>
                    <a:lnTo>
                      <a:pt x="0" y="0"/>
                    </a:lnTo>
                    <a:lnTo>
                      <a:pt x="22" y="65"/>
                    </a:lnTo>
                    <a:lnTo>
                      <a:pt x="133" y="65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Freeform 100"/>
              <p:cNvSpPr>
                <a:spLocks/>
              </p:cNvSpPr>
              <p:nvPr/>
            </p:nvSpPr>
            <p:spPr bwMode="auto">
              <a:xfrm>
                <a:off x="3005" y="3068"/>
                <a:ext cx="155" cy="65"/>
              </a:xfrm>
              <a:custGeom>
                <a:avLst/>
                <a:gdLst>
                  <a:gd name="T0" fmla="*/ 155 w 155"/>
                  <a:gd name="T1" fmla="*/ 0 h 65"/>
                  <a:gd name="T2" fmla="*/ 0 w 155"/>
                  <a:gd name="T3" fmla="*/ 0 h 65"/>
                  <a:gd name="T4" fmla="*/ 22 w 155"/>
                  <a:gd name="T5" fmla="*/ 65 h 65"/>
                  <a:gd name="T6" fmla="*/ 133 w 155"/>
                  <a:gd name="T7" fmla="*/ 65 h 65"/>
                  <a:gd name="T8" fmla="*/ 155 w 15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5">
                    <a:moveTo>
                      <a:pt x="155" y="0"/>
                    </a:moveTo>
                    <a:lnTo>
                      <a:pt x="0" y="0"/>
                    </a:lnTo>
                    <a:lnTo>
                      <a:pt x="22" y="65"/>
                    </a:lnTo>
                    <a:lnTo>
                      <a:pt x="133" y="65"/>
                    </a:lnTo>
                    <a:lnTo>
                      <a:pt x="155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Freeform 101"/>
              <p:cNvSpPr>
                <a:spLocks/>
              </p:cNvSpPr>
              <p:nvPr/>
            </p:nvSpPr>
            <p:spPr bwMode="auto">
              <a:xfrm>
                <a:off x="2886" y="31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Freeform 102"/>
              <p:cNvSpPr>
                <a:spLocks/>
              </p:cNvSpPr>
              <p:nvPr/>
            </p:nvSpPr>
            <p:spPr bwMode="auto">
              <a:xfrm>
                <a:off x="2886" y="31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Freeform 103"/>
              <p:cNvSpPr>
                <a:spLocks/>
              </p:cNvSpPr>
              <p:nvPr/>
            </p:nvSpPr>
            <p:spPr bwMode="auto">
              <a:xfrm>
                <a:off x="2938" y="3223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Freeform 104"/>
              <p:cNvSpPr>
                <a:spLocks/>
              </p:cNvSpPr>
              <p:nvPr/>
            </p:nvSpPr>
            <p:spPr bwMode="auto">
              <a:xfrm>
                <a:off x="2938" y="3223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Freeform 105"/>
              <p:cNvSpPr>
                <a:spLocks/>
              </p:cNvSpPr>
              <p:nvPr/>
            </p:nvSpPr>
            <p:spPr bwMode="auto">
              <a:xfrm>
                <a:off x="2990" y="3254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Freeform 106"/>
              <p:cNvSpPr>
                <a:spLocks/>
              </p:cNvSpPr>
              <p:nvPr/>
            </p:nvSpPr>
            <p:spPr bwMode="auto">
              <a:xfrm>
                <a:off x="2990" y="3254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Freeform 107"/>
              <p:cNvSpPr>
                <a:spLocks/>
              </p:cNvSpPr>
              <p:nvPr/>
            </p:nvSpPr>
            <p:spPr bwMode="auto">
              <a:xfrm>
                <a:off x="2609" y="305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Freeform 108"/>
              <p:cNvSpPr>
                <a:spLocks/>
              </p:cNvSpPr>
              <p:nvPr/>
            </p:nvSpPr>
            <p:spPr bwMode="auto">
              <a:xfrm>
                <a:off x="2609" y="305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Freeform 109"/>
              <p:cNvSpPr>
                <a:spLocks/>
              </p:cNvSpPr>
              <p:nvPr/>
            </p:nvSpPr>
            <p:spPr bwMode="auto">
              <a:xfrm>
                <a:off x="2609" y="3091"/>
                <a:ext cx="221" cy="122"/>
              </a:xfrm>
              <a:custGeom>
                <a:avLst/>
                <a:gdLst>
                  <a:gd name="T0" fmla="*/ 172 w 221"/>
                  <a:gd name="T1" fmla="*/ 74 h 122"/>
                  <a:gd name="T2" fmla="*/ 0 w 221"/>
                  <a:gd name="T3" fmla="*/ 74 h 122"/>
                  <a:gd name="T4" fmla="*/ 0 w 221"/>
                  <a:gd name="T5" fmla="*/ 122 h 122"/>
                  <a:gd name="T6" fmla="*/ 221 w 221"/>
                  <a:gd name="T7" fmla="*/ 122 h 122"/>
                  <a:gd name="T8" fmla="*/ 221 w 221"/>
                  <a:gd name="T9" fmla="*/ 0 h 122"/>
                  <a:gd name="T10" fmla="*/ 197 w 221"/>
                  <a:gd name="T11" fmla="*/ 0 h 122"/>
                  <a:gd name="T12" fmla="*/ 172 w 221"/>
                  <a:gd name="T13" fmla="*/ 7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2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2"/>
                    </a:lnTo>
                    <a:lnTo>
                      <a:pt x="221" y="122"/>
                    </a:lnTo>
                    <a:lnTo>
                      <a:pt x="221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Freeform 110"/>
              <p:cNvSpPr>
                <a:spLocks/>
              </p:cNvSpPr>
              <p:nvPr/>
            </p:nvSpPr>
            <p:spPr bwMode="auto">
              <a:xfrm>
                <a:off x="2609" y="3091"/>
                <a:ext cx="221" cy="122"/>
              </a:xfrm>
              <a:custGeom>
                <a:avLst/>
                <a:gdLst>
                  <a:gd name="T0" fmla="*/ 172 w 221"/>
                  <a:gd name="T1" fmla="*/ 74 h 122"/>
                  <a:gd name="T2" fmla="*/ 0 w 221"/>
                  <a:gd name="T3" fmla="*/ 74 h 122"/>
                  <a:gd name="T4" fmla="*/ 0 w 221"/>
                  <a:gd name="T5" fmla="*/ 122 h 122"/>
                  <a:gd name="T6" fmla="*/ 221 w 221"/>
                  <a:gd name="T7" fmla="*/ 122 h 122"/>
                  <a:gd name="T8" fmla="*/ 221 w 221"/>
                  <a:gd name="T9" fmla="*/ 0 h 122"/>
                  <a:gd name="T10" fmla="*/ 197 w 221"/>
                  <a:gd name="T11" fmla="*/ 0 h 122"/>
                  <a:gd name="T12" fmla="*/ 172 w 221"/>
                  <a:gd name="T13" fmla="*/ 7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2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2"/>
                    </a:lnTo>
                    <a:lnTo>
                      <a:pt x="221" y="122"/>
                    </a:lnTo>
                    <a:lnTo>
                      <a:pt x="221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Freeform 111"/>
              <p:cNvSpPr>
                <a:spLocks/>
              </p:cNvSpPr>
              <p:nvPr/>
            </p:nvSpPr>
            <p:spPr bwMode="auto">
              <a:xfrm>
                <a:off x="2633" y="3189"/>
                <a:ext cx="50" cy="49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149 w 149"/>
                  <a:gd name="T7" fmla="*/ 74 h 149"/>
                  <a:gd name="T8" fmla="*/ 74 w 149"/>
                  <a:gd name="T9" fmla="*/ 149 h 149"/>
                  <a:gd name="T10" fmla="*/ 0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5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Freeform 112"/>
              <p:cNvSpPr>
                <a:spLocks/>
              </p:cNvSpPr>
              <p:nvPr/>
            </p:nvSpPr>
            <p:spPr bwMode="auto">
              <a:xfrm>
                <a:off x="2633" y="3189"/>
                <a:ext cx="50" cy="49"/>
              </a:xfrm>
              <a:custGeom>
                <a:avLst/>
                <a:gdLst>
                  <a:gd name="T0" fmla="*/ 0 w 50"/>
                  <a:gd name="T1" fmla="*/ 24 h 49"/>
                  <a:gd name="T2" fmla="*/ 25 w 50"/>
                  <a:gd name="T3" fmla="*/ 0 h 49"/>
                  <a:gd name="T4" fmla="*/ 50 w 50"/>
                  <a:gd name="T5" fmla="*/ 24 h 49"/>
                  <a:gd name="T6" fmla="*/ 50 w 50"/>
                  <a:gd name="T7" fmla="*/ 24 h 49"/>
                  <a:gd name="T8" fmla="*/ 25 w 50"/>
                  <a:gd name="T9" fmla="*/ 49 h 49"/>
                  <a:gd name="T10" fmla="*/ 0 w 50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9">
                    <a:moveTo>
                      <a:pt x="0" y="24"/>
                    </a:moveTo>
                    <a:cubicBezTo>
                      <a:pt x="0" y="11"/>
                      <a:pt x="11" y="0"/>
                      <a:pt x="25" y="0"/>
                    </a:cubicBezTo>
                    <a:cubicBezTo>
                      <a:pt x="38" y="0"/>
                      <a:pt x="50" y="11"/>
                      <a:pt x="50" y="24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50" y="38"/>
                      <a:pt x="38" y="49"/>
                      <a:pt x="25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Freeform 113"/>
              <p:cNvSpPr>
                <a:spLocks/>
              </p:cNvSpPr>
              <p:nvPr/>
            </p:nvSpPr>
            <p:spPr bwMode="auto">
              <a:xfrm>
                <a:off x="2756" y="3189"/>
                <a:ext cx="50" cy="49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149 w 149"/>
                  <a:gd name="T7" fmla="*/ 74 h 149"/>
                  <a:gd name="T8" fmla="*/ 74 w 149"/>
                  <a:gd name="T9" fmla="*/ 149 h 149"/>
                  <a:gd name="T10" fmla="*/ 0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6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Freeform 114"/>
              <p:cNvSpPr>
                <a:spLocks/>
              </p:cNvSpPr>
              <p:nvPr/>
            </p:nvSpPr>
            <p:spPr bwMode="auto">
              <a:xfrm>
                <a:off x="2756" y="3189"/>
                <a:ext cx="50" cy="49"/>
              </a:xfrm>
              <a:custGeom>
                <a:avLst/>
                <a:gdLst>
                  <a:gd name="T0" fmla="*/ 0 w 50"/>
                  <a:gd name="T1" fmla="*/ 24 h 49"/>
                  <a:gd name="T2" fmla="*/ 25 w 50"/>
                  <a:gd name="T3" fmla="*/ 0 h 49"/>
                  <a:gd name="T4" fmla="*/ 50 w 50"/>
                  <a:gd name="T5" fmla="*/ 24 h 49"/>
                  <a:gd name="T6" fmla="*/ 50 w 50"/>
                  <a:gd name="T7" fmla="*/ 24 h 49"/>
                  <a:gd name="T8" fmla="*/ 25 w 50"/>
                  <a:gd name="T9" fmla="*/ 49 h 49"/>
                  <a:gd name="T10" fmla="*/ 0 w 50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9">
                    <a:moveTo>
                      <a:pt x="0" y="24"/>
                    </a:moveTo>
                    <a:cubicBezTo>
                      <a:pt x="0" y="11"/>
                      <a:pt x="11" y="0"/>
                      <a:pt x="25" y="0"/>
                    </a:cubicBezTo>
                    <a:cubicBezTo>
                      <a:pt x="39" y="0"/>
                      <a:pt x="50" y="11"/>
                      <a:pt x="50" y="24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50" y="38"/>
                      <a:pt x="39" y="49"/>
                      <a:pt x="25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5"/>
            <p:cNvGrpSpPr>
              <a:grpSpLocks/>
            </p:cNvGrpSpPr>
            <p:nvPr/>
          </p:nvGrpSpPr>
          <p:grpSpPr bwMode="auto">
            <a:xfrm>
              <a:off x="7308850" y="3371850"/>
              <a:ext cx="1155700" cy="811213"/>
              <a:chOff x="3603" y="2748"/>
              <a:chExt cx="728" cy="511"/>
            </a:xfrm>
          </p:grpSpPr>
          <p:sp>
            <p:nvSpPr>
              <p:cNvPr id="42" name="Rectangle 116"/>
              <p:cNvSpPr>
                <a:spLocks noChangeArrowheads="1"/>
              </p:cNvSpPr>
              <p:nvPr/>
            </p:nvSpPr>
            <p:spPr bwMode="auto">
              <a:xfrm>
                <a:off x="3865" y="2748"/>
                <a:ext cx="205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Ovens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117"/>
              <p:cNvSpPr>
                <a:spLocks/>
              </p:cNvSpPr>
              <p:nvPr/>
            </p:nvSpPr>
            <p:spPr bwMode="auto">
              <a:xfrm>
                <a:off x="3603" y="2977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2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8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Freeform 118"/>
              <p:cNvSpPr>
                <a:spLocks/>
              </p:cNvSpPr>
              <p:nvPr/>
            </p:nvSpPr>
            <p:spPr bwMode="auto">
              <a:xfrm>
                <a:off x="3603" y="2977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2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Freeform 119"/>
              <p:cNvSpPr>
                <a:spLocks/>
              </p:cNvSpPr>
              <p:nvPr/>
            </p:nvSpPr>
            <p:spPr bwMode="auto">
              <a:xfrm>
                <a:off x="3603" y="2934"/>
                <a:ext cx="667" cy="254"/>
              </a:xfrm>
              <a:custGeom>
                <a:avLst/>
                <a:gdLst>
                  <a:gd name="T0" fmla="*/ 333 w 667"/>
                  <a:gd name="T1" fmla="*/ 0 h 254"/>
                  <a:gd name="T2" fmla="*/ 333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3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3" y="0"/>
                    </a:moveTo>
                    <a:lnTo>
                      <a:pt x="333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3" y="0"/>
                    </a:lnTo>
                    <a:close/>
                  </a:path>
                </a:pathLst>
              </a:custGeom>
              <a:solidFill>
                <a:srgbClr val="FF8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reeform 120"/>
              <p:cNvSpPr>
                <a:spLocks/>
              </p:cNvSpPr>
              <p:nvPr/>
            </p:nvSpPr>
            <p:spPr bwMode="auto">
              <a:xfrm>
                <a:off x="3603" y="2934"/>
                <a:ext cx="667" cy="254"/>
              </a:xfrm>
              <a:custGeom>
                <a:avLst/>
                <a:gdLst>
                  <a:gd name="T0" fmla="*/ 333 w 667"/>
                  <a:gd name="T1" fmla="*/ 0 h 254"/>
                  <a:gd name="T2" fmla="*/ 333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3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3" y="0"/>
                    </a:moveTo>
                    <a:lnTo>
                      <a:pt x="333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3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Freeform 121"/>
              <p:cNvSpPr>
                <a:spLocks/>
              </p:cNvSpPr>
              <p:nvPr/>
            </p:nvSpPr>
            <p:spPr bwMode="auto">
              <a:xfrm>
                <a:off x="3603" y="3061"/>
                <a:ext cx="667" cy="127"/>
              </a:xfrm>
              <a:custGeom>
                <a:avLst/>
                <a:gdLst>
                  <a:gd name="T0" fmla="*/ 667 w 667"/>
                  <a:gd name="T1" fmla="*/ 127 h 127"/>
                  <a:gd name="T2" fmla="*/ 534 w 667"/>
                  <a:gd name="T3" fmla="*/ 0 h 127"/>
                  <a:gd name="T4" fmla="*/ 434 w 667"/>
                  <a:gd name="T5" fmla="*/ 101 h 127"/>
                  <a:gd name="T6" fmla="*/ 333 w 667"/>
                  <a:gd name="T7" fmla="*/ 25 h 127"/>
                  <a:gd name="T8" fmla="*/ 280 w 667"/>
                  <a:gd name="T9" fmla="*/ 91 h 127"/>
                  <a:gd name="T10" fmla="*/ 233 w 667"/>
                  <a:gd name="T11" fmla="*/ 40 h 127"/>
                  <a:gd name="T12" fmla="*/ 200 w 667"/>
                  <a:gd name="T13" fmla="*/ 86 h 127"/>
                  <a:gd name="T14" fmla="*/ 166 w 667"/>
                  <a:gd name="T15" fmla="*/ 50 h 127"/>
                  <a:gd name="T16" fmla="*/ 146 w 667"/>
                  <a:gd name="T17" fmla="*/ 76 h 127"/>
                  <a:gd name="T18" fmla="*/ 133 w 667"/>
                  <a:gd name="T19" fmla="*/ 61 h 127"/>
                  <a:gd name="T20" fmla="*/ 0 w 667"/>
                  <a:gd name="T21" fmla="*/ 6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7" h="127">
                    <a:moveTo>
                      <a:pt x="667" y="127"/>
                    </a:moveTo>
                    <a:lnTo>
                      <a:pt x="534" y="0"/>
                    </a:lnTo>
                    <a:lnTo>
                      <a:pt x="434" y="101"/>
                    </a:lnTo>
                    <a:lnTo>
                      <a:pt x="333" y="25"/>
                    </a:lnTo>
                    <a:lnTo>
                      <a:pt x="280" y="91"/>
                    </a:lnTo>
                    <a:lnTo>
                      <a:pt x="233" y="40"/>
                    </a:lnTo>
                    <a:lnTo>
                      <a:pt x="200" y="86"/>
                    </a:lnTo>
                    <a:lnTo>
                      <a:pt x="166" y="50"/>
                    </a:lnTo>
                    <a:lnTo>
                      <a:pt x="146" y="76"/>
                    </a:lnTo>
                    <a:lnTo>
                      <a:pt x="133" y="61"/>
                    </a:lnTo>
                    <a:lnTo>
                      <a:pt x="0" y="61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Freeform 122"/>
              <p:cNvSpPr>
                <a:spLocks/>
              </p:cNvSpPr>
              <p:nvPr/>
            </p:nvSpPr>
            <p:spPr bwMode="auto">
              <a:xfrm>
                <a:off x="3629" y="3010"/>
                <a:ext cx="106" cy="84"/>
              </a:xfrm>
              <a:custGeom>
                <a:avLst/>
                <a:gdLst>
                  <a:gd name="T0" fmla="*/ 0 w 106"/>
                  <a:gd name="T1" fmla="*/ 21 h 84"/>
                  <a:gd name="T2" fmla="*/ 0 w 106"/>
                  <a:gd name="T3" fmla="*/ 0 h 84"/>
                  <a:gd name="T4" fmla="*/ 106 w 106"/>
                  <a:gd name="T5" fmla="*/ 0 h 84"/>
                  <a:gd name="T6" fmla="*/ 106 w 106"/>
                  <a:gd name="T7" fmla="*/ 21 h 84"/>
                  <a:gd name="T8" fmla="*/ 64 w 106"/>
                  <a:gd name="T9" fmla="*/ 84 h 84"/>
                  <a:gd name="T10" fmla="*/ 42 w 106"/>
                  <a:gd name="T11" fmla="*/ 84 h 84"/>
                  <a:gd name="T12" fmla="*/ 0 w 106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84">
                    <a:moveTo>
                      <a:pt x="0" y="21"/>
                    </a:moveTo>
                    <a:lnTo>
                      <a:pt x="0" y="0"/>
                    </a:lnTo>
                    <a:lnTo>
                      <a:pt x="106" y="0"/>
                    </a:lnTo>
                    <a:lnTo>
                      <a:pt x="106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B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Freeform 123"/>
              <p:cNvSpPr>
                <a:spLocks/>
              </p:cNvSpPr>
              <p:nvPr/>
            </p:nvSpPr>
            <p:spPr bwMode="auto">
              <a:xfrm>
                <a:off x="3629" y="3010"/>
                <a:ext cx="106" cy="84"/>
              </a:xfrm>
              <a:custGeom>
                <a:avLst/>
                <a:gdLst>
                  <a:gd name="T0" fmla="*/ 0 w 106"/>
                  <a:gd name="T1" fmla="*/ 21 h 84"/>
                  <a:gd name="T2" fmla="*/ 0 w 106"/>
                  <a:gd name="T3" fmla="*/ 0 h 84"/>
                  <a:gd name="T4" fmla="*/ 106 w 106"/>
                  <a:gd name="T5" fmla="*/ 0 h 84"/>
                  <a:gd name="T6" fmla="*/ 106 w 106"/>
                  <a:gd name="T7" fmla="*/ 21 h 84"/>
                  <a:gd name="T8" fmla="*/ 64 w 106"/>
                  <a:gd name="T9" fmla="*/ 84 h 84"/>
                  <a:gd name="T10" fmla="*/ 42 w 106"/>
                  <a:gd name="T11" fmla="*/ 84 h 84"/>
                  <a:gd name="T12" fmla="*/ 0 w 106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84">
                    <a:moveTo>
                      <a:pt x="0" y="21"/>
                    </a:moveTo>
                    <a:lnTo>
                      <a:pt x="0" y="0"/>
                    </a:lnTo>
                    <a:lnTo>
                      <a:pt x="106" y="0"/>
                    </a:lnTo>
                    <a:lnTo>
                      <a:pt x="106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Freeform 124"/>
              <p:cNvSpPr>
                <a:spLocks/>
              </p:cNvSpPr>
              <p:nvPr/>
            </p:nvSpPr>
            <p:spPr bwMode="auto">
              <a:xfrm>
                <a:off x="3629" y="2967"/>
                <a:ext cx="667" cy="254"/>
              </a:xfrm>
              <a:custGeom>
                <a:avLst/>
                <a:gdLst>
                  <a:gd name="T0" fmla="*/ 334 w 667"/>
                  <a:gd name="T1" fmla="*/ 0 h 254"/>
                  <a:gd name="T2" fmla="*/ 334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4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FFB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Freeform 125"/>
              <p:cNvSpPr>
                <a:spLocks/>
              </p:cNvSpPr>
              <p:nvPr/>
            </p:nvSpPr>
            <p:spPr bwMode="auto">
              <a:xfrm>
                <a:off x="3629" y="2967"/>
                <a:ext cx="667" cy="254"/>
              </a:xfrm>
              <a:custGeom>
                <a:avLst/>
                <a:gdLst>
                  <a:gd name="T0" fmla="*/ 334 w 667"/>
                  <a:gd name="T1" fmla="*/ 0 h 254"/>
                  <a:gd name="T2" fmla="*/ 334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4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126"/>
              <p:cNvSpPr>
                <a:spLocks/>
              </p:cNvSpPr>
              <p:nvPr/>
            </p:nvSpPr>
            <p:spPr bwMode="auto">
              <a:xfrm>
                <a:off x="3629" y="3094"/>
                <a:ext cx="667" cy="127"/>
              </a:xfrm>
              <a:custGeom>
                <a:avLst/>
                <a:gdLst>
                  <a:gd name="T0" fmla="*/ 667 w 667"/>
                  <a:gd name="T1" fmla="*/ 127 h 127"/>
                  <a:gd name="T2" fmla="*/ 533 w 667"/>
                  <a:gd name="T3" fmla="*/ 0 h 127"/>
                  <a:gd name="T4" fmla="*/ 433 w 667"/>
                  <a:gd name="T5" fmla="*/ 101 h 127"/>
                  <a:gd name="T6" fmla="*/ 334 w 667"/>
                  <a:gd name="T7" fmla="*/ 25 h 127"/>
                  <a:gd name="T8" fmla="*/ 280 w 667"/>
                  <a:gd name="T9" fmla="*/ 91 h 127"/>
                  <a:gd name="T10" fmla="*/ 233 w 667"/>
                  <a:gd name="T11" fmla="*/ 40 h 127"/>
                  <a:gd name="T12" fmla="*/ 200 w 667"/>
                  <a:gd name="T13" fmla="*/ 86 h 127"/>
                  <a:gd name="T14" fmla="*/ 167 w 667"/>
                  <a:gd name="T15" fmla="*/ 50 h 127"/>
                  <a:gd name="T16" fmla="*/ 146 w 667"/>
                  <a:gd name="T17" fmla="*/ 76 h 127"/>
                  <a:gd name="T18" fmla="*/ 133 w 667"/>
                  <a:gd name="T19" fmla="*/ 61 h 127"/>
                  <a:gd name="T20" fmla="*/ 0 w 667"/>
                  <a:gd name="T21" fmla="*/ 6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7" h="127">
                    <a:moveTo>
                      <a:pt x="667" y="127"/>
                    </a:moveTo>
                    <a:lnTo>
                      <a:pt x="533" y="0"/>
                    </a:lnTo>
                    <a:lnTo>
                      <a:pt x="433" y="101"/>
                    </a:lnTo>
                    <a:lnTo>
                      <a:pt x="334" y="25"/>
                    </a:lnTo>
                    <a:lnTo>
                      <a:pt x="280" y="91"/>
                    </a:lnTo>
                    <a:lnTo>
                      <a:pt x="233" y="40"/>
                    </a:lnTo>
                    <a:lnTo>
                      <a:pt x="200" y="86"/>
                    </a:lnTo>
                    <a:lnTo>
                      <a:pt x="167" y="50"/>
                    </a:lnTo>
                    <a:lnTo>
                      <a:pt x="146" y="76"/>
                    </a:lnTo>
                    <a:lnTo>
                      <a:pt x="133" y="61"/>
                    </a:lnTo>
                    <a:lnTo>
                      <a:pt x="0" y="61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Freeform 127"/>
              <p:cNvSpPr>
                <a:spLocks/>
              </p:cNvSpPr>
              <p:nvPr/>
            </p:nvSpPr>
            <p:spPr bwMode="auto">
              <a:xfrm>
                <a:off x="3663" y="3048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3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3" y="8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Freeform 128"/>
              <p:cNvSpPr>
                <a:spLocks/>
              </p:cNvSpPr>
              <p:nvPr/>
            </p:nvSpPr>
            <p:spPr bwMode="auto">
              <a:xfrm>
                <a:off x="3663" y="3048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3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3" y="84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Freeform 129"/>
              <p:cNvSpPr>
                <a:spLocks/>
              </p:cNvSpPr>
              <p:nvPr/>
            </p:nvSpPr>
            <p:spPr bwMode="auto">
              <a:xfrm>
                <a:off x="3663" y="3005"/>
                <a:ext cx="668" cy="254"/>
              </a:xfrm>
              <a:custGeom>
                <a:avLst/>
                <a:gdLst>
                  <a:gd name="T0" fmla="*/ 334 w 668"/>
                  <a:gd name="T1" fmla="*/ 0 h 254"/>
                  <a:gd name="T2" fmla="*/ 334 w 668"/>
                  <a:gd name="T3" fmla="*/ 127 h 254"/>
                  <a:gd name="T4" fmla="*/ 0 w 668"/>
                  <a:gd name="T5" fmla="*/ 127 h 254"/>
                  <a:gd name="T6" fmla="*/ 0 w 668"/>
                  <a:gd name="T7" fmla="*/ 254 h 254"/>
                  <a:gd name="T8" fmla="*/ 668 w 668"/>
                  <a:gd name="T9" fmla="*/ 254 h 254"/>
                  <a:gd name="T10" fmla="*/ 668 w 668"/>
                  <a:gd name="T11" fmla="*/ 0 h 254"/>
                  <a:gd name="T12" fmla="*/ 334 w 668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8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8" y="254"/>
                    </a:lnTo>
                    <a:lnTo>
                      <a:pt x="668" y="0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Freeform 130"/>
              <p:cNvSpPr>
                <a:spLocks/>
              </p:cNvSpPr>
              <p:nvPr/>
            </p:nvSpPr>
            <p:spPr bwMode="auto">
              <a:xfrm>
                <a:off x="3663" y="3005"/>
                <a:ext cx="668" cy="254"/>
              </a:xfrm>
              <a:custGeom>
                <a:avLst/>
                <a:gdLst>
                  <a:gd name="T0" fmla="*/ 334 w 668"/>
                  <a:gd name="T1" fmla="*/ 0 h 254"/>
                  <a:gd name="T2" fmla="*/ 334 w 668"/>
                  <a:gd name="T3" fmla="*/ 127 h 254"/>
                  <a:gd name="T4" fmla="*/ 0 w 668"/>
                  <a:gd name="T5" fmla="*/ 127 h 254"/>
                  <a:gd name="T6" fmla="*/ 0 w 668"/>
                  <a:gd name="T7" fmla="*/ 254 h 254"/>
                  <a:gd name="T8" fmla="*/ 668 w 668"/>
                  <a:gd name="T9" fmla="*/ 254 h 254"/>
                  <a:gd name="T10" fmla="*/ 668 w 668"/>
                  <a:gd name="T11" fmla="*/ 0 h 254"/>
                  <a:gd name="T12" fmla="*/ 334 w 668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8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8" y="254"/>
                    </a:lnTo>
                    <a:lnTo>
                      <a:pt x="668" y="0"/>
                    </a:lnTo>
                    <a:lnTo>
                      <a:pt x="33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Freeform 131"/>
              <p:cNvSpPr>
                <a:spLocks/>
              </p:cNvSpPr>
              <p:nvPr/>
            </p:nvSpPr>
            <p:spPr bwMode="auto">
              <a:xfrm>
                <a:off x="3663" y="3132"/>
                <a:ext cx="668" cy="127"/>
              </a:xfrm>
              <a:custGeom>
                <a:avLst/>
                <a:gdLst>
                  <a:gd name="T0" fmla="*/ 668 w 668"/>
                  <a:gd name="T1" fmla="*/ 127 h 127"/>
                  <a:gd name="T2" fmla="*/ 534 w 668"/>
                  <a:gd name="T3" fmla="*/ 0 h 127"/>
                  <a:gd name="T4" fmla="*/ 434 w 668"/>
                  <a:gd name="T5" fmla="*/ 102 h 127"/>
                  <a:gd name="T6" fmla="*/ 334 w 668"/>
                  <a:gd name="T7" fmla="*/ 26 h 127"/>
                  <a:gd name="T8" fmla="*/ 281 w 668"/>
                  <a:gd name="T9" fmla="*/ 91 h 127"/>
                  <a:gd name="T10" fmla="*/ 234 w 668"/>
                  <a:gd name="T11" fmla="*/ 41 h 127"/>
                  <a:gd name="T12" fmla="*/ 200 w 668"/>
                  <a:gd name="T13" fmla="*/ 86 h 127"/>
                  <a:gd name="T14" fmla="*/ 167 w 668"/>
                  <a:gd name="T15" fmla="*/ 51 h 127"/>
                  <a:gd name="T16" fmla="*/ 147 w 668"/>
                  <a:gd name="T17" fmla="*/ 76 h 127"/>
                  <a:gd name="T18" fmla="*/ 134 w 668"/>
                  <a:gd name="T19" fmla="*/ 61 h 127"/>
                  <a:gd name="T20" fmla="*/ 0 w 668"/>
                  <a:gd name="T21" fmla="*/ 6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8" h="127">
                    <a:moveTo>
                      <a:pt x="668" y="127"/>
                    </a:moveTo>
                    <a:lnTo>
                      <a:pt x="534" y="0"/>
                    </a:lnTo>
                    <a:lnTo>
                      <a:pt x="434" y="102"/>
                    </a:lnTo>
                    <a:lnTo>
                      <a:pt x="334" y="26"/>
                    </a:lnTo>
                    <a:lnTo>
                      <a:pt x="281" y="91"/>
                    </a:lnTo>
                    <a:lnTo>
                      <a:pt x="234" y="41"/>
                    </a:lnTo>
                    <a:lnTo>
                      <a:pt x="200" y="86"/>
                    </a:lnTo>
                    <a:lnTo>
                      <a:pt x="167" y="51"/>
                    </a:lnTo>
                    <a:lnTo>
                      <a:pt x="147" y="76"/>
                    </a:lnTo>
                    <a:lnTo>
                      <a:pt x="134" y="61"/>
                    </a:lnTo>
                    <a:lnTo>
                      <a:pt x="0" y="61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Group 134"/>
            <p:cNvGrpSpPr>
              <a:grpSpLocks/>
            </p:cNvGrpSpPr>
            <p:nvPr/>
          </p:nvGrpSpPr>
          <p:grpSpPr bwMode="auto">
            <a:xfrm>
              <a:off x="827088" y="2363791"/>
              <a:ext cx="352425" cy="422275"/>
              <a:chOff x="521" y="1489"/>
              <a:chExt cx="222" cy="266"/>
            </a:xfrm>
          </p:grpSpPr>
          <p:grpSp>
            <p:nvGrpSpPr>
              <p:cNvPr id="34" name="Group 135"/>
              <p:cNvGrpSpPr>
                <a:grpSpLocks/>
              </p:cNvGrpSpPr>
              <p:nvPr/>
            </p:nvGrpSpPr>
            <p:grpSpPr bwMode="auto">
              <a:xfrm>
                <a:off x="521" y="1489"/>
                <a:ext cx="222" cy="148"/>
                <a:chOff x="3198" y="3702"/>
                <a:chExt cx="222" cy="148"/>
              </a:xfrm>
            </p:grpSpPr>
            <p:sp>
              <p:nvSpPr>
                <p:cNvPr id="36" name="Freeform 136"/>
                <p:cNvSpPr>
                  <a:spLocks/>
                </p:cNvSpPr>
                <p:nvPr/>
              </p:nvSpPr>
              <p:spPr bwMode="auto">
                <a:xfrm>
                  <a:off x="3198" y="3702"/>
                  <a:ext cx="222" cy="123"/>
                </a:xfrm>
                <a:custGeom>
                  <a:avLst/>
                  <a:gdLst>
                    <a:gd name="T0" fmla="*/ 172 w 222"/>
                    <a:gd name="T1" fmla="*/ 74 h 123"/>
                    <a:gd name="T2" fmla="*/ 0 w 222"/>
                    <a:gd name="T3" fmla="*/ 74 h 123"/>
                    <a:gd name="T4" fmla="*/ 0 w 222"/>
                    <a:gd name="T5" fmla="*/ 123 h 123"/>
                    <a:gd name="T6" fmla="*/ 222 w 222"/>
                    <a:gd name="T7" fmla="*/ 123 h 123"/>
                    <a:gd name="T8" fmla="*/ 222 w 222"/>
                    <a:gd name="T9" fmla="*/ 0 h 123"/>
                    <a:gd name="T10" fmla="*/ 197 w 222"/>
                    <a:gd name="T11" fmla="*/ 0 h 123"/>
                    <a:gd name="T12" fmla="*/ 172 w 222"/>
                    <a:gd name="T13" fmla="*/ 7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2" h="123">
                      <a:moveTo>
                        <a:pt x="172" y="74"/>
                      </a:moveTo>
                      <a:lnTo>
                        <a:pt x="0" y="74"/>
                      </a:lnTo>
                      <a:lnTo>
                        <a:pt x="0" y="123"/>
                      </a:lnTo>
                      <a:lnTo>
                        <a:pt x="222" y="123"/>
                      </a:lnTo>
                      <a:lnTo>
                        <a:pt x="222" y="0"/>
                      </a:lnTo>
                      <a:lnTo>
                        <a:pt x="197" y="0"/>
                      </a:lnTo>
                      <a:lnTo>
                        <a:pt x="172" y="74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137"/>
                <p:cNvSpPr>
                  <a:spLocks/>
                </p:cNvSpPr>
                <p:nvPr/>
              </p:nvSpPr>
              <p:spPr bwMode="auto">
                <a:xfrm>
                  <a:off x="3198" y="3702"/>
                  <a:ext cx="222" cy="123"/>
                </a:xfrm>
                <a:custGeom>
                  <a:avLst/>
                  <a:gdLst>
                    <a:gd name="T0" fmla="*/ 172 w 222"/>
                    <a:gd name="T1" fmla="*/ 74 h 123"/>
                    <a:gd name="T2" fmla="*/ 0 w 222"/>
                    <a:gd name="T3" fmla="*/ 74 h 123"/>
                    <a:gd name="T4" fmla="*/ 0 w 222"/>
                    <a:gd name="T5" fmla="*/ 123 h 123"/>
                    <a:gd name="T6" fmla="*/ 222 w 222"/>
                    <a:gd name="T7" fmla="*/ 123 h 123"/>
                    <a:gd name="T8" fmla="*/ 222 w 222"/>
                    <a:gd name="T9" fmla="*/ 0 h 123"/>
                    <a:gd name="T10" fmla="*/ 197 w 222"/>
                    <a:gd name="T11" fmla="*/ 0 h 123"/>
                    <a:gd name="T12" fmla="*/ 172 w 222"/>
                    <a:gd name="T13" fmla="*/ 7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2" h="123">
                      <a:moveTo>
                        <a:pt x="172" y="74"/>
                      </a:moveTo>
                      <a:lnTo>
                        <a:pt x="0" y="74"/>
                      </a:lnTo>
                      <a:lnTo>
                        <a:pt x="0" y="123"/>
                      </a:lnTo>
                      <a:lnTo>
                        <a:pt x="222" y="123"/>
                      </a:lnTo>
                      <a:lnTo>
                        <a:pt x="222" y="0"/>
                      </a:lnTo>
                      <a:lnTo>
                        <a:pt x="197" y="0"/>
                      </a:lnTo>
                      <a:lnTo>
                        <a:pt x="172" y="74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138"/>
                <p:cNvSpPr>
                  <a:spLocks/>
                </p:cNvSpPr>
                <p:nvPr/>
              </p:nvSpPr>
              <p:spPr bwMode="auto">
                <a:xfrm>
                  <a:off x="3223" y="3801"/>
                  <a:ext cx="49" cy="49"/>
                </a:xfrm>
                <a:custGeom>
                  <a:avLst/>
                  <a:gdLst>
                    <a:gd name="T0" fmla="*/ 0 w 149"/>
                    <a:gd name="T1" fmla="*/ 74 h 148"/>
                    <a:gd name="T2" fmla="*/ 74 w 149"/>
                    <a:gd name="T3" fmla="*/ 0 h 148"/>
                    <a:gd name="T4" fmla="*/ 149 w 149"/>
                    <a:gd name="T5" fmla="*/ 74 h 148"/>
                    <a:gd name="T6" fmla="*/ 149 w 149"/>
                    <a:gd name="T7" fmla="*/ 74 h 148"/>
                    <a:gd name="T8" fmla="*/ 74 w 149"/>
                    <a:gd name="T9" fmla="*/ 148 h 148"/>
                    <a:gd name="T10" fmla="*/ 0 w 149"/>
                    <a:gd name="T11" fmla="*/ 74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9" h="148">
                      <a:moveTo>
                        <a:pt x="0" y="74"/>
                      </a:moveTo>
                      <a:cubicBezTo>
                        <a:pt x="0" y="33"/>
                        <a:pt x="33" y="0"/>
                        <a:pt x="74" y="0"/>
                      </a:cubicBezTo>
                      <a:cubicBezTo>
                        <a:pt x="115" y="0"/>
                        <a:pt x="149" y="33"/>
                        <a:pt x="149" y="74"/>
                      </a:cubicBezTo>
                      <a:cubicBezTo>
                        <a:pt x="149" y="74"/>
                        <a:pt x="149" y="74"/>
                        <a:pt x="149" y="74"/>
                      </a:cubicBezTo>
                      <a:cubicBezTo>
                        <a:pt x="149" y="115"/>
                        <a:pt x="115" y="148"/>
                        <a:pt x="74" y="148"/>
                      </a:cubicBezTo>
                      <a:cubicBezTo>
                        <a:pt x="33" y="148"/>
                        <a:pt x="0" y="115"/>
                        <a:pt x="0" y="74"/>
                      </a:cubicBezTo>
                    </a:path>
                  </a:pathLst>
                </a:custGeom>
                <a:solidFill>
                  <a:srgbClr val="CC99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139"/>
                <p:cNvSpPr>
                  <a:spLocks/>
                </p:cNvSpPr>
                <p:nvPr/>
              </p:nvSpPr>
              <p:spPr bwMode="auto">
                <a:xfrm>
                  <a:off x="3223" y="3801"/>
                  <a:ext cx="49" cy="49"/>
                </a:xfrm>
                <a:custGeom>
                  <a:avLst/>
                  <a:gdLst>
                    <a:gd name="T0" fmla="*/ 0 w 49"/>
                    <a:gd name="T1" fmla="*/ 24 h 49"/>
                    <a:gd name="T2" fmla="*/ 24 w 49"/>
                    <a:gd name="T3" fmla="*/ 0 h 49"/>
                    <a:gd name="T4" fmla="*/ 49 w 49"/>
                    <a:gd name="T5" fmla="*/ 24 h 49"/>
                    <a:gd name="T6" fmla="*/ 49 w 49"/>
                    <a:gd name="T7" fmla="*/ 24 h 49"/>
                    <a:gd name="T8" fmla="*/ 24 w 49"/>
                    <a:gd name="T9" fmla="*/ 49 h 49"/>
                    <a:gd name="T10" fmla="*/ 0 w 49"/>
                    <a:gd name="T11" fmla="*/ 2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49">
                      <a:moveTo>
                        <a:pt x="0" y="24"/>
                      </a:moveTo>
                      <a:cubicBezTo>
                        <a:pt x="0" y="10"/>
                        <a:pt x="11" y="0"/>
                        <a:pt x="24" y="0"/>
                      </a:cubicBezTo>
                      <a:cubicBezTo>
                        <a:pt x="38" y="0"/>
                        <a:pt x="49" y="10"/>
                        <a:pt x="49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38"/>
                        <a:pt x="38" y="49"/>
                        <a:pt x="24" y="49"/>
                      </a:cubicBezTo>
                      <a:cubicBezTo>
                        <a:pt x="11" y="49"/>
                        <a:pt x="0" y="38"/>
                        <a:pt x="0" y="24"/>
                      </a:cubicBezTo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140"/>
                <p:cNvSpPr>
                  <a:spLocks/>
                </p:cNvSpPr>
                <p:nvPr/>
              </p:nvSpPr>
              <p:spPr bwMode="auto">
                <a:xfrm>
                  <a:off x="3346" y="3801"/>
                  <a:ext cx="49" cy="49"/>
                </a:xfrm>
                <a:custGeom>
                  <a:avLst/>
                  <a:gdLst>
                    <a:gd name="T0" fmla="*/ 0 w 149"/>
                    <a:gd name="T1" fmla="*/ 74 h 148"/>
                    <a:gd name="T2" fmla="*/ 74 w 149"/>
                    <a:gd name="T3" fmla="*/ 0 h 148"/>
                    <a:gd name="T4" fmla="*/ 149 w 149"/>
                    <a:gd name="T5" fmla="*/ 74 h 148"/>
                    <a:gd name="T6" fmla="*/ 149 w 149"/>
                    <a:gd name="T7" fmla="*/ 74 h 148"/>
                    <a:gd name="T8" fmla="*/ 74 w 149"/>
                    <a:gd name="T9" fmla="*/ 148 h 148"/>
                    <a:gd name="T10" fmla="*/ 0 w 149"/>
                    <a:gd name="T11" fmla="*/ 74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9" h="148">
                      <a:moveTo>
                        <a:pt x="0" y="74"/>
                      </a:moveTo>
                      <a:cubicBezTo>
                        <a:pt x="0" y="33"/>
                        <a:pt x="33" y="0"/>
                        <a:pt x="74" y="0"/>
                      </a:cubicBezTo>
                      <a:cubicBezTo>
                        <a:pt x="116" y="0"/>
                        <a:pt x="149" y="33"/>
                        <a:pt x="149" y="74"/>
                      </a:cubicBezTo>
                      <a:cubicBezTo>
                        <a:pt x="149" y="74"/>
                        <a:pt x="149" y="74"/>
                        <a:pt x="149" y="74"/>
                      </a:cubicBezTo>
                      <a:cubicBezTo>
                        <a:pt x="149" y="115"/>
                        <a:pt x="116" y="148"/>
                        <a:pt x="74" y="148"/>
                      </a:cubicBezTo>
                      <a:cubicBezTo>
                        <a:pt x="33" y="148"/>
                        <a:pt x="0" y="115"/>
                        <a:pt x="0" y="74"/>
                      </a:cubicBezTo>
                    </a:path>
                  </a:pathLst>
                </a:custGeom>
                <a:solidFill>
                  <a:srgbClr val="CC99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141"/>
                <p:cNvSpPr>
                  <a:spLocks/>
                </p:cNvSpPr>
                <p:nvPr/>
              </p:nvSpPr>
              <p:spPr bwMode="auto">
                <a:xfrm>
                  <a:off x="3346" y="3801"/>
                  <a:ext cx="49" cy="49"/>
                </a:xfrm>
                <a:custGeom>
                  <a:avLst/>
                  <a:gdLst>
                    <a:gd name="T0" fmla="*/ 0 w 49"/>
                    <a:gd name="T1" fmla="*/ 24 h 49"/>
                    <a:gd name="T2" fmla="*/ 24 w 49"/>
                    <a:gd name="T3" fmla="*/ 0 h 49"/>
                    <a:gd name="T4" fmla="*/ 49 w 49"/>
                    <a:gd name="T5" fmla="*/ 24 h 49"/>
                    <a:gd name="T6" fmla="*/ 49 w 49"/>
                    <a:gd name="T7" fmla="*/ 24 h 49"/>
                    <a:gd name="T8" fmla="*/ 24 w 49"/>
                    <a:gd name="T9" fmla="*/ 49 h 49"/>
                    <a:gd name="T10" fmla="*/ 0 w 49"/>
                    <a:gd name="T11" fmla="*/ 2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49">
                      <a:moveTo>
                        <a:pt x="0" y="24"/>
                      </a:moveTo>
                      <a:cubicBezTo>
                        <a:pt x="0" y="10"/>
                        <a:pt x="11" y="0"/>
                        <a:pt x="24" y="0"/>
                      </a:cubicBezTo>
                      <a:cubicBezTo>
                        <a:pt x="38" y="0"/>
                        <a:pt x="49" y="10"/>
                        <a:pt x="49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38"/>
                        <a:pt x="38" y="49"/>
                        <a:pt x="24" y="49"/>
                      </a:cubicBezTo>
                      <a:cubicBezTo>
                        <a:pt x="11" y="49"/>
                        <a:pt x="0" y="38"/>
                        <a:pt x="0" y="24"/>
                      </a:cubicBezTo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5" name="Rectangle 142"/>
              <p:cNvSpPr>
                <a:spLocks noChangeArrowheads="1"/>
              </p:cNvSpPr>
              <p:nvPr/>
            </p:nvSpPr>
            <p:spPr bwMode="auto">
              <a:xfrm>
                <a:off x="521" y="1670"/>
                <a:ext cx="186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AGVs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" name="Group 143"/>
            <p:cNvGrpSpPr>
              <a:grpSpLocks/>
            </p:cNvGrpSpPr>
            <p:nvPr/>
          </p:nvGrpSpPr>
          <p:grpSpPr bwMode="auto">
            <a:xfrm>
              <a:off x="7740652" y="2435228"/>
              <a:ext cx="363538" cy="350838"/>
              <a:chOff x="4876" y="1534"/>
              <a:chExt cx="229" cy="221"/>
            </a:xfrm>
          </p:grpSpPr>
          <p:grpSp>
            <p:nvGrpSpPr>
              <p:cNvPr id="30" name="Group 144"/>
              <p:cNvGrpSpPr>
                <a:grpSpLocks/>
              </p:cNvGrpSpPr>
              <p:nvPr/>
            </p:nvGrpSpPr>
            <p:grpSpPr bwMode="auto">
              <a:xfrm>
                <a:off x="4921" y="1534"/>
                <a:ext cx="184" cy="111"/>
                <a:chOff x="2245" y="3748"/>
                <a:chExt cx="184" cy="111"/>
              </a:xfrm>
            </p:grpSpPr>
            <p:sp>
              <p:nvSpPr>
                <p:cNvPr id="32" name="Freeform 145"/>
                <p:cNvSpPr>
                  <a:spLocks/>
                </p:cNvSpPr>
                <p:nvPr/>
              </p:nvSpPr>
              <p:spPr bwMode="auto">
                <a:xfrm>
                  <a:off x="2245" y="3748"/>
                  <a:ext cx="184" cy="111"/>
                </a:xfrm>
                <a:custGeom>
                  <a:avLst/>
                  <a:gdLst>
                    <a:gd name="T0" fmla="*/ 184 w 184"/>
                    <a:gd name="T1" fmla="*/ 0 h 111"/>
                    <a:gd name="T2" fmla="*/ 147 w 184"/>
                    <a:gd name="T3" fmla="*/ 111 h 111"/>
                    <a:gd name="T4" fmla="*/ 37 w 184"/>
                    <a:gd name="T5" fmla="*/ 111 h 111"/>
                    <a:gd name="T6" fmla="*/ 0 w 184"/>
                    <a:gd name="T7" fmla="*/ 0 h 111"/>
                    <a:gd name="T8" fmla="*/ 184 w 184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4" h="111">
                      <a:moveTo>
                        <a:pt x="184" y="0"/>
                      </a:moveTo>
                      <a:lnTo>
                        <a:pt x="147" y="111"/>
                      </a:lnTo>
                      <a:lnTo>
                        <a:pt x="37" y="111"/>
                      </a:lnTo>
                      <a:lnTo>
                        <a:pt x="0" y="0"/>
                      </a:lnTo>
                      <a:lnTo>
                        <a:pt x="184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146"/>
                <p:cNvSpPr>
                  <a:spLocks/>
                </p:cNvSpPr>
                <p:nvPr/>
              </p:nvSpPr>
              <p:spPr bwMode="auto">
                <a:xfrm>
                  <a:off x="2245" y="3748"/>
                  <a:ext cx="184" cy="111"/>
                </a:xfrm>
                <a:custGeom>
                  <a:avLst/>
                  <a:gdLst>
                    <a:gd name="T0" fmla="*/ 184 w 184"/>
                    <a:gd name="T1" fmla="*/ 0 h 111"/>
                    <a:gd name="T2" fmla="*/ 147 w 184"/>
                    <a:gd name="T3" fmla="*/ 111 h 111"/>
                    <a:gd name="T4" fmla="*/ 37 w 184"/>
                    <a:gd name="T5" fmla="*/ 111 h 111"/>
                    <a:gd name="T6" fmla="*/ 0 w 184"/>
                    <a:gd name="T7" fmla="*/ 0 h 111"/>
                    <a:gd name="T8" fmla="*/ 184 w 184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4" h="111">
                      <a:moveTo>
                        <a:pt x="184" y="0"/>
                      </a:moveTo>
                      <a:lnTo>
                        <a:pt x="147" y="111"/>
                      </a:lnTo>
                      <a:lnTo>
                        <a:pt x="37" y="111"/>
                      </a:lnTo>
                      <a:lnTo>
                        <a:pt x="0" y="0"/>
                      </a:lnTo>
                      <a:lnTo>
                        <a:pt x="184" y="0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1" name="Rectangle 147"/>
              <p:cNvSpPr>
                <a:spLocks noChangeArrowheads="1"/>
              </p:cNvSpPr>
              <p:nvPr/>
            </p:nvSpPr>
            <p:spPr bwMode="auto">
              <a:xfrm>
                <a:off x="4876" y="1670"/>
                <a:ext cx="225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Barrels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5" name="Line 151"/>
            <p:cNvSpPr>
              <a:spLocks noChangeShapeType="1"/>
            </p:cNvSpPr>
            <p:nvPr/>
          </p:nvSpPr>
          <p:spPr bwMode="auto">
            <a:xfrm flipH="1">
              <a:off x="6588125" y="2492375"/>
              <a:ext cx="936625" cy="187325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6" name="Line 153"/>
            <p:cNvSpPr>
              <a:spLocks noChangeShapeType="1"/>
            </p:cNvSpPr>
            <p:nvPr/>
          </p:nvSpPr>
          <p:spPr bwMode="auto">
            <a:xfrm>
              <a:off x="1476375" y="2492375"/>
              <a:ext cx="792163" cy="180022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7" name="Line 154"/>
            <p:cNvSpPr>
              <a:spLocks noChangeShapeType="1"/>
            </p:cNvSpPr>
            <p:nvPr/>
          </p:nvSpPr>
          <p:spPr bwMode="auto">
            <a:xfrm flipH="1" flipV="1">
              <a:off x="1547813" y="2492375"/>
              <a:ext cx="2376487" cy="280828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8" name="Line 155"/>
            <p:cNvSpPr>
              <a:spLocks noChangeShapeType="1"/>
            </p:cNvSpPr>
            <p:nvPr/>
          </p:nvSpPr>
          <p:spPr bwMode="auto">
            <a:xfrm flipH="1" flipV="1">
              <a:off x="1476375" y="2492375"/>
              <a:ext cx="3455988" cy="280828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0" name="Line 156"/>
            <p:cNvSpPr>
              <a:spLocks noChangeShapeType="1"/>
            </p:cNvSpPr>
            <p:nvPr/>
          </p:nvSpPr>
          <p:spPr bwMode="auto">
            <a:xfrm flipH="1" flipV="1">
              <a:off x="1476375" y="2492375"/>
              <a:ext cx="5111750" cy="187325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1" name="Line 157"/>
            <p:cNvSpPr>
              <a:spLocks noChangeShapeType="1"/>
            </p:cNvSpPr>
            <p:nvPr/>
          </p:nvSpPr>
          <p:spPr bwMode="auto">
            <a:xfrm flipH="1" flipV="1">
              <a:off x="1476375" y="2492375"/>
              <a:ext cx="6048375" cy="100806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2" name="Rectangle 168"/>
            <p:cNvSpPr>
              <a:spLocks noChangeArrowheads="1"/>
            </p:cNvSpPr>
            <p:nvPr/>
          </p:nvSpPr>
          <p:spPr bwMode="auto">
            <a:xfrm>
              <a:off x="1258888" y="2276475"/>
              <a:ext cx="433387" cy="431800"/>
            </a:xfrm>
            <a:prstGeom prst="rect">
              <a:avLst/>
            </a:prstGeom>
            <a:solidFill>
              <a:srgbClr val="52B6E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3" name="Rectangle 169"/>
            <p:cNvSpPr>
              <a:spLocks noChangeArrowheads="1"/>
            </p:cNvSpPr>
            <p:nvPr/>
          </p:nvSpPr>
          <p:spPr bwMode="auto">
            <a:xfrm>
              <a:off x="7308850" y="2276475"/>
              <a:ext cx="433388" cy="431800"/>
            </a:xfrm>
            <a:prstGeom prst="rect">
              <a:avLst/>
            </a:prstGeom>
            <a:solidFill>
              <a:srgbClr val="52B6E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4" name="Rectangle 170"/>
            <p:cNvSpPr>
              <a:spLocks noChangeArrowheads="1"/>
            </p:cNvSpPr>
            <p:nvPr/>
          </p:nvSpPr>
          <p:spPr bwMode="auto">
            <a:xfrm>
              <a:off x="3708400" y="5084763"/>
              <a:ext cx="433388" cy="431800"/>
            </a:xfrm>
            <a:prstGeom prst="rect">
              <a:avLst/>
            </a:prstGeom>
            <a:solidFill>
              <a:srgbClr val="52B6E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5" name="Rectangle 171"/>
            <p:cNvSpPr>
              <a:spLocks noChangeArrowheads="1"/>
            </p:cNvSpPr>
            <p:nvPr/>
          </p:nvSpPr>
          <p:spPr bwMode="auto">
            <a:xfrm>
              <a:off x="4716463" y="5013325"/>
              <a:ext cx="433387" cy="431800"/>
            </a:xfrm>
            <a:prstGeom prst="rect">
              <a:avLst/>
            </a:prstGeom>
            <a:solidFill>
              <a:srgbClr val="52B6E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6" name="Rectangle 172"/>
            <p:cNvSpPr>
              <a:spLocks noChangeArrowheads="1"/>
            </p:cNvSpPr>
            <p:nvPr/>
          </p:nvSpPr>
          <p:spPr bwMode="auto">
            <a:xfrm>
              <a:off x="6372225" y="4149725"/>
              <a:ext cx="433388" cy="431800"/>
            </a:xfrm>
            <a:prstGeom prst="rect">
              <a:avLst/>
            </a:prstGeom>
            <a:solidFill>
              <a:srgbClr val="52B6E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7" name="Rectangle 173"/>
            <p:cNvSpPr>
              <a:spLocks noChangeArrowheads="1"/>
            </p:cNvSpPr>
            <p:nvPr/>
          </p:nvSpPr>
          <p:spPr bwMode="auto">
            <a:xfrm>
              <a:off x="7235825" y="3213100"/>
              <a:ext cx="433388" cy="431800"/>
            </a:xfrm>
            <a:prstGeom prst="rect">
              <a:avLst/>
            </a:prstGeom>
            <a:solidFill>
              <a:srgbClr val="52B6E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8" name="Rectangle 174"/>
            <p:cNvSpPr>
              <a:spLocks noChangeArrowheads="1"/>
            </p:cNvSpPr>
            <p:nvPr/>
          </p:nvSpPr>
          <p:spPr bwMode="auto">
            <a:xfrm>
              <a:off x="3393238" y="2173783"/>
              <a:ext cx="2442133" cy="571499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US" altLang="nl-NL" sz="2000" b="1" dirty="0">
                  <a:latin typeface="Arial" panose="020B0604020202020204" pitchFamily="34" charset="0"/>
                </a:rPr>
                <a:t>Who communicate?</a:t>
              </a:r>
            </a:p>
          </p:txBody>
        </p:sp>
        <p:sp>
          <p:nvSpPr>
            <p:cNvPr id="29" name="Rectangle 175"/>
            <p:cNvSpPr>
              <a:spLocks noChangeArrowheads="1"/>
            </p:cNvSpPr>
            <p:nvPr/>
          </p:nvSpPr>
          <p:spPr bwMode="auto">
            <a:xfrm>
              <a:off x="2051050" y="4076700"/>
              <a:ext cx="433388" cy="431800"/>
            </a:xfrm>
            <a:prstGeom prst="rect">
              <a:avLst/>
            </a:prstGeom>
            <a:solidFill>
              <a:srgbClr val="52B6E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5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9E825C-FD19-4445-9C27-73F711E34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  <a:ea typeface="Roboto" pitchFamily="2" charset="0"/>
              </a:rPr>
              <a:t>MERBA</a:t>
            </a:r>
            <a:endParaRPr lang="en-GB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  <a:ea typeface="Roboto" pitchFamily="2" charset="0"/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324763" y="1511198"/>
            <a:ext cx="9622007" cy="5030002"/>
            <a:chOff x="827088" y="2211386"/>
            <a:chExt cx="7637462" cy="3992560"/>
          </a:xfrm>
        </p:grpSpPr>
        <p:sp>
          <p:nvSpPr>
            <p:cNvPr id="6" name="Line 162"/>
            <p:cNvSpPr>
              <a:spLocks noChangeShapeType="1"/>
            </p:cNvSpPr>
            <p:nvPr/>
          </p:nvSpPr>
          <p:spPr bwMode="auto">
            <a:xfrm flipH="1">
              <a:off x="6588125" y="3644900"/>
              <a:ext cx="792163" cy="72072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triangl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3563940" y="5603871"/>
              <a:ext cx="447675" cy="600075"/>
              <a:chOff x="1665" y="3386"/>
              <a:chExt cx="282" cy="378"/>
            </a:xfrm>
          </p:grpSpPr>
          <p:sp>
            <p:nvSpPr>
              <p:cNvPr id="157" name="Freeform 4"/>
              <p:cNvSpPr>
                <a:spLocks/>
              </p:cNvSpPr>
              <p:nvPr/>
            </p:nvSpPr>
            <p:spPr bwMode="auto">
              <a:xfrm>
                <a:off x="1694" y="349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8" name="Freeform 5"/>
              <p:cNvSpPr>
                <a:spLocks/>
              </p:cNvSpPr>
              <p:nvPr/>
            </p:nvSpPr>
            <p:spPr bwMode="auto">
              <a:xfrm>
                <a:off x="1694" y="349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9" name="Freeform 6"/>
              <p:cNvSpPr>
                <a:spLocks/>
              </p:cNvSpPr>
              <p:nvPr/>
            </p:nvSpPr>
            <p:spPr bwMode="auto">
              <a:xfrm>
                <a:off x="1764" y="3386"/>
                <a:ext cx="44" cy="45"/>
              </a:xfrm>
              <a:custGeom>
                <a:avLst/>
                <a:gdLst>
                  <a:gd name="T0" fmla="*/ 0 w 134"/>
                  <a:gd name="T1" fmla="*/ 67 h 134"/>
                  <a:gd name="T2" fmla="*/ 67 w 134"/>
                  <a:gd name="T3" fmla="*/ 0 h 134"/>
                  <a:gd name="T4" fmla="*/ 134 w 134"/>
                  <a:gd name="T5" fmla="*/ 67 h 134"/>
                  <a:gd name="T6" fmla="*/ 134 w 134"/>
                  <a:gd name="T7" fmla="*/ 67 h 134"/>
                  <a:gd name="T8" fmla="*/ 67 w 134"/>
                  <a:gd name="T9" fmla="*/ 134 h 134"/>
                  <a:gd name="T10" fmla="*/ 0 w 134"/>
                  <a:gd name="T11" fmla="*/ 6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" h="134">
                    <a:moveTo>
                      <a:pt x="0" y="67"/>
                    </a:moveTo>
                    <a:cubicBezTo>
                      <a:pt x="0" y="30"/>
                      <a:pt x="30" y="0"/>
                      <a:pt x="67" y="0"/>
                    </a:cubicBezTo>
                    <a:cubicBezTo>
                      <a:pt x="104" y="0"/>
                      <a:pt x="134" y="30"/>
                      <a:pt x="134" y="67"/>
                    </a:cubicBezTo>
                    <a:cubicBezTo>
                      <a:pt x="134" y="67"/>
                      <a:pt x="134" y="67"/>
                      <a:pt x="134" y="67"/>
                    </a:cubicBezTo>
                    <a:cubicBezTo>
                      <a:pt x="134" y="104"/>
                      <a:pt x="104" y="134"/>
                      <a:pt x="67" y="134"/>
                    </a:cubicBezTo>
                    <a:cubicBezTo>
                      <a:pt x="30" y="134"/>
                      <a:pt x="0" y="104"/>
                      <a:pt x="0" y="67"/>
                    </a:cubicBezTo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0" name="Freeform 7"/>
              <p:cNvSpPr>
                <a:spLocks/>
              </p:cNvSpPr>
              <p:nvPr/>
            </p:nvSpPr>
            <p:spPr bwMode="auto">
              <a:xfrm>
                <a:off x="1764" y="3386"/>
                <a:ext cx="44" cy="45"/>
              </a:xfrm>
              <a:custGeom>
                <a:avLst/>
                <a:gdLst>
                  <a:gd name="T0" fmla="*/ 0 w 44"/>
                  <a:gd name="T1" fmla="*/ 23 h 45"/>
                  <a:gd name="T2" fmla="*/ 22 w 44"/>
                  <a:gd name="T3" fmla="*/ 0 h 45"/>
                  <a:gd name="T4" fmla="*/ 44 w 44"/>
                  <a:gd name="T5" fmla="*/ 23 h 45"/>
                  <a:gd name="T6" fmla="*/ 44 w 44"/>
                  <a:gd name="T7" fmla="*/ 23 h 45"/>
                  <a:gd name="T8" fmla="*/ 22 w 44"/>
                  <a:gd name="T9" fmla="*/ 45 h 45"/>
                  <a:gd name="T10" fmla="*/ 0 w 44"/>
                  <a:gd name="T11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45">
                    <a:moveTo>
                      <a:pt x="0" y="23"/>
                    </a:move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4" y="35"/>
                      <a:pt x="34" y="45"/>
                      <a:pt x="22" y="45"/>
                    </a:cubicBezTo>
                    <a:cubicBezTo>
                      <a:pt x="10" y="45"/>
                      <a:pt x="0" y="35"/>
                      <a:pt x="0" y="23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Freeform 8"/>
              <p:cNvSpPr>
                <a:spLocks noEditPoints="1"/>
              </p:cNvSpPr>
              <p:nvPr/>
            </p:nvSpPr>
            <p:spPr bwMode="auto">
              <a:xfrm>
                <a:off x="1745" y="3416"/>
                <a:ext cx="82" cy="43"/>
              </a:xfrm>
              <a:custGeom>
                <a:avLst/>
                <a:gdLst>
                  <a:gd name="T0" fmla="*/ 28 w 82"/>
                  <a:gd name="T1" fmla="*/ 11 h 43"/>
                  <a:gd name="T2" fmla="*/ 9 w 82"/>
                  <a:gd name="T3" fmla="*/ 34 h 43"/>
                  <a:gd name="T4" fmla="*/ 82 w 82"/>
                  <a:gd name="T5" fmla="*/ 17 h 43"/>
                  <a:gd name="T6" fmla="*/ 62 w 82"/>
                  <a:gd name="T7" fmla="*/ 0 h 43"/>
                  <a:gd name="T8" fmla="*/ 41 w 82"/>
                  <a:gd name="T9" fmla="*/ 43 h 43"/>
                  <a:gd name="T10" fmla="*/ 41 w 82"/>
                  <a:gd name="T11" fmla="*/ 15 h 43"/>
                  <a:gd name="T12" fmla="*/ 73 w 82"/>
                  <a:gd name="T13" fmla="*/ 34 h 43"/>
                  <a:gd name="T14" fmla="*/ 54 w 82"/>
                  <a:gd name="T15" fmla="*/ 11 h 43"/>
                  <a:gd name="T16" fmla="*/ 0 w 82"/>
                  <a:gd name="T17" fmla="*/ 17 h 43"/>
                  <a:gd name="T18" fmla="*/ 20 w 82"/>
                  <a:gd name="T1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43">
                    <a:moveTo>
                      <a:pt x="28" y="11"/>
                    </a:moveTo>
                    <a:lnTo>
                      <a:pt x="9" y="34"/>
                    </a:lnTo>
                    <a:moveTo>
                      <a:pt x="82" y="17"/>
                    </a:moveTo>
                    <a:lnTo>
                      <a:pt x="62" y="0"/>
                    </a:lnTo>
                    <a:moveTo>
                      <a:pt x="41" y="43"/>
                    </a:moveTo>
                    <a:lnTo>
                      <a:pt x="41" y="15"/>
                    </a:lnTo>
                    <a:moveTo>
                      <a:pt x="73" y="34"/>
                    </a:moveTo>
                    <a:lnTo>
                      <a:pt x="54" y="11"/>
                    </a:lnTo>
                    <a:moveTo>
                      <a:pt x="0" y="17"/>
                    </a:moveTo>
                    <a:lnTo>
                      <a:pt x="20" y="0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Freeform 9"/>
              <p:cNvSpPr>
                <a:spLocks/>
              </p:cNvSpPr>
              <p:nvPr/>
            </p:nvSpPr>
            <p:spPr bwMode="auto">
              <a:xfrm>
                <a:off x="1738" y="351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3" name="Freeform 10"/>
              <p:cNvSpPr>
                <a:spLocks/>
              </p:cNvSpPr>
              <p:nvPr/>
            </p:nvSpPr>
            <p:spPr bwMode="auto">
              <a:xfrm>
                <a:off x="1738" y="351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Rectangle 11"/>
              <p:cNvSpPr>
                <a:spLocks noChangeArrowheads="1"/>
              </p:cNvSpPr>
              <p:nvPr/>
            </p:nvSpPr>
            <p:spPr bwMode="auto">
              <a:xfrm>
                <a:off x="1665" y="3679"/>
                <a:ext cx="282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Cleaning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8" name="Group 12"/>
            <p:cNvGrpSpPr>
              <a:grpSpLocks/>
            </p:cNvGrpSpPr>
            <p:nvPr/>
          </p:nvGrpSpPr>
          <p:grpSpPr bwMode="auto">
            <a:xfrm>
              <a:off x="4572003" y="5603869"/>
              <a:ext cx="538163" cy="400050"/>
              <a:chOff x="2263" y="3512"/>
              <a:chExt cx="339" cy="252"/>
            </a:xfrm>
          </p:grpSpPr>
          <p:sp>
            <p:nvSpPr>
              <p:cNvPr id="148" name="Freeform 13"/>
              <p:cNvSpPr>
                <a:spLocks/>
              </p:cNvSpPr>
              <p:nvPr/>
            </p:nvSpPr>
            <p:spPr bwMode="auto">
              <a:xfrm>
                <a:off x="2300" y="3512"/>
                <a:ext cx="222" cy="123"/>
              </a:xfrm>
              <a:custGeom>
                <a:avLst/>
                <a:gdLst>
                  <a:gd name="T0" fmla="*/ 172 w 222"/>
                  <a:gd name="T1" fmla="*/ 74 h 123"/>
                  <a:gd name="T2" fmla="*/ 0 w 222"/>
                  <a:gd name="T3" fmla="*/ 74 h 123"/>
                  <a:gd name="T4" fmla="*/ 0 w 222"/>
                  <a:gd name="T5" fmla="*/ 123 h 123"/>
                  <a:gd name="T6" fmla="*/ 222 w 222"/>
                  <a:gd name="T7" fmla="*/ 123 h 123"/>
                  <a:gd name="T8" fmla="*/ 222 w 222"/>
                  <a:gd name="T9" fmla="*/ 0 h 123"/>
                  <a:gd name="T10" fmla="*/ 197 w 222"/>
                  <a:gd name="T11" fmla="*/ 0 h 123"/>
                  <a:gd name="T12" fmla="*/ 172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3"/>
                    </a:lnTo>
                    <a:lnTo>
                      <a:pt x="222" y="123"/>
                    </a:lnTo>
                    <a:lnTo>
                      <a:pt x="222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9" name="Freeform 14"/>
              <p:cNvSpPr>
                <a:spLocks/>
              </p:cNvSpPr>
              <p:nvPr/>
            </p:nvSpPr>
            <p:spPr bwMode="auto">
              <a:xfrm>
                <a:off x="2300" y="3512"/>
                <a:ext cx="222" cy="123"/>
              </a:xfrm>
              <a:custGeom>
                <a:avLst/>
                <a:gdLst>
                  <a:gd name="T0" fmla="*/ 172 w 222"/>
                  <a:gd name="T1" fmla="*/ 74 h 123"/>
                  <a:gd name="T2" fmla="*/ 0 w 222"/>
                  <a:gd name="T3" fmla="*/ 74 h 123"/>
                  <a:gd name="T4" fmla="*/ 0 w 222"/>
                  <a:gd name="T5" fmla="*/ 123 h 123"/>
                  <a:gd name="T6" fmla="*/ 222 w 222"/>
                  <a:gd name="T7" fmla="*/ 123 h 123"/>
                  <a:gd name="T8" fmla="*/ 222 w 222"/>
                  <a:gd name="T9" fmla="*/ 0 h 123"/>
                  <a:gd name="T10" fmla="*/ 197 w 222"/>
                  <a:gd name="T11" fmla="*/ 0 h 123"/>
                  <a:gd name="T12" fmla="*/ 172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3"/>
                    </a:lnTo>
                    <a:lnTo>
                      <a:pt x="222" y="123"/>
                    </a:lnTo>
                    <a:lnTo>
                      <a:pt x="222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0" name="Freeform 15"/>
              <p:cNvSpPr>
                <a:spLocks/>
              </p:cNvSpPr>
              <p:nvPr/>
            </p:nvSpPr>
            <p:spPr bwMode="auto">
              <a:xfrm>
                <a:off x="2325" y="3611"/>
                <a:ext cx="49" cy="49"/>
              </a:xfrm>
              <a:custGeom>
                <a:avLst/>
                <a:gdLst>
                  <a:gd name="T0" fmla="*/ 0 w 149"/>
                  <a:gd name="T1" fmla="*/ 74 h 148"/>
                  <a:gd name="T2" fmla="*/ 74 w 149"/>
                  <a:gd name="T3" fmla="*/ 0 h 148"/>
                  <a:gd name="T4" fmla="*/ 149 w 149"/>
                  <a:gd name="T5" fmla="*/ 74 h 148"/>
                  <a:gd name="T6" fmla="*/ 149 w 149"/>
                  <a:gd name="T7" fmla="*/ 74 h 148"/>
                  <a:gd name="T8" fmla="*/ 74 w 149"/>
                  <a:gd name="T9" fmla="*/ 148 h 148"/>
                  <a:gd name="T10" fmla="*/ 0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5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5" y="148"/>
                      <a:pt x="74" y="148"/>
                    </a:cubicBezTo>
                    <a:cubicBezTo>
                      <a:pt x="33" y="148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1" name="Freeform 16"/>
              <p:cNvSpPr>
                <a:spLocks/>
              </p:cNvSpPr>
              <p:nvPr/>
            </p:nvSpPr>
            <p:spPr bwMode="auto">
              <a:xfrm>
                <a:off x="2325" y="3611"/>
                <a:ext cx="49" cy="49"/>
              </a:xfrm>
              <a:custGeom>
                <a:avLst/>
                <a:gdLst>
                  <a:gd name="T0" fmla="*/ 0 w 49"/>
                  <a:gd name="T1" fmla="*/ 24 h 49"/>
                  <a:gd name="T2" fmla="*/ 24 w 49"/>
                  <a:gd name="T3" fmla="*/ 0 h 49"/>
                  <a:gd name="T4" fmla="*/ 49 w 49"/>
                  <a:gd name="T5" fmla="*/ 24 h 49"/>
                  <a:gd name="T6" fmla="*/ 49 w 49"/>
                  <a:gd name="T7" fmla="*/ 24 h 49"/>
                  <a:gd name="T8" fmla="*/ 24 w 49"/>
                  <a:gd name="T9" fmla="*/ 49 h 49"/>
                  <a:gd name="T10" fmla="*/ 0 w 49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0" y="24"/>
                    </a:moveTo>
                    <a:cubicBezTo>
                      <a:pt x="0" y="10"/>
                      <a:pt x="11" y="0"/>
                      <a:pt x="24" y="0"/>
                    </a:cubicBezTo>
                    <a:cubicBezTo>
                      <a:pt x="38" y="0"/>
                      <a:pt x="49" y="10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38"/>
                      <a:pt x="38" y="49"/>
                      <a:pt x="24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Freeform 17"/>
              <p:cNvSpPr>
                <a:spLocks/>
              </p:cNvSpPr>
              <p:nvPr/>
            </p:nvSpPr>
            <p:spPr bwMode="auto">
              <a:xfrm>
                <a:off x="2448" y="3611"/>
                <a:ext cx="49" cy="49"/>
              </a:xfrm>
              <a:custGeom>
                <a:avLst/>
                <a:gdLst>
                  <a:gd name="T0" fmla="*/ 0 w 149"/>
                  <a:gd name="T1" fmla="*/ 74 h 148"/>
                  <a:gd name="T2" fmla="*/ 74 w 149"/>
                  <a:gd name="T3" fmla="*/ 0 h 148"/>
                  <a:gd name="T4" fmla="*/ 149 w 149"/>
                  <a:gd name="T5" fmla="*/ 74 h 148"/>
                  <a:gd name="T6" fmla="*/ 149 w 149"/>
                  <a:gd name="T7" fmla="*/ 74 h 148"/>
                  <a:gd name="T8" fmla="*/ 74 w 149"/>
                  <a:gd name="T9" fmla="*/ 148 h 148"/>
                  <a:gd name="T10" fmla="*/ 0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6" y="148"/>
                      <a:pt x="74" y="148"/>
                    </a:cubicBezTo>
                    <a:cubicBezTo>
                      <a:pt x="33" y="148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Freeform 18"/>
              <p:cNvSpPr>
                <a:spLocks/>
              </p:cNvSpPr>
              <p:nvPr/>
            </p:nvSpPr>
            <p:spPr bwMode="auto">
              <a:xfrm>
                <a:off x="2448" y="3611"/>
                <a:ext cx="49" cy="49"/>
              </a:xfrm>
              <a:custGeom>
                <a:avLst/>
                <a:gdLst>
                  <a:gd name="T0" fmla="*/ 0 w 49"/>
                  <a:gd name="T1" fmla="*/ 24 h 49"/>
                  <a:gd name="T2" fmla="*/ 24 w 49"/>
                  <a:gd name="T3" fmla="*/ 0 h 49"/>
                  <a:gd name="T4" fmla="*/ 49 w 49"/>
                  <a:gd name="T5" fmla="*/ 24 h 49"/>
                  <a:gd name="T6" fmla="*/ 49 w 49"/>
                  <a:gd name="T7" fmla="*/ 24 h 49"/>
                  <a:gd name="T8" fmla="*/ 24 w 49"/>
                  <a:gd name="T9" fmla="*/ 49 h 49"/>
                  <a:gd name="T10" fmla="*/ 0 w 49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0" y="24"/>
                    </a:moveTo>
                    <a:cubicBezTo>
                      <a:pt x="0" y="10"/>
                      <a:pt x="11" y="0"/>
                      <a:pt x="24" y="0"/>
                    </a:cubicBezTo>
                    <a:cubicBezTo>
                      <a:pt x="38" y="0"/>
                      <a:pt x="49" y="10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38"/>
                      <a:pt x="38" y="49"/>
                      <a:pt x="24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4" name="Rectangle 19"/>
              <p:cNvSpPr>
                <a:spLocks noChangeArrowheads="1"/>
              </p:cNvSpPr>
              <p:nvPr/>
            </p:nvSpPr>
            <p:spPr bwMode="auto">
              <a:xfrm>
                <a:off x="2542" y="3513"/>
                <a:ext cx="60" cy="148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Rectangle 20"/>
              <p:cNvSpPr>
                <a:spLocks noChangeArrowheads="1"/>
              </p:cNvSpPr>
              <p:nvPr/>
            </p:nvSpPr>
            <p:spPr bwMode="auto">
              <a:xfrm>
                <a:off x="2542" y="3513"/>
                <a:ext cx="60" cy="148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Rectangle 21"/>
              <p:cNvSpPr>
                <a:spLocks noChangeArrowheads="1"/>
              </p:cNvSpPr>
              <p:nvPr/>
            </p:nvSpPr>
            <p:spPr bwMode="auto">
              <a:xfrm>
                <a:off x="2263" y="3679"/>
                <a:ext cx="30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Recharge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900113" y="3227388"/>
              <a:ext cx="858837" cy="2027237"/>
              <a:chOff x="831" y="2081"/>
              <a:chExt cx="541" cy="1277"/>
            </a:xfrm>
          </p:grpSpPr>
          <p:sp>
            <p:nvSpPr>
              <p:cNvPr id="115" name="Freeform 23"/>
              <p:cNvSpPr>
                <a:spLocks/>
              </p:cNvSpPr>
              <p:nvPr/>
            </p:nvSpPr>
            <p:spPr bwMode="auto">
              <a:xfrm>
                <a:off x="1107" y="269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FFF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Freeform 24"/>
              <p:cNvSpPr>
                <a:spLocks/>
              </p:cNvSpPr>
              <p:nvPr/>
            </p:nvSpPr>
            <p:spPr bwMode="auto">
              <a:xfrm>
                <a:off x="1107" y="269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Freeform 25"/>
              <p:cNvSpPr>
                <a:spLocks/>
              </p:cNvSpPr>
              <p:nvPr/>
            </p:nvSpPr>
            <p:spPr bwMode="auto">
              <a:xfrm>
                <a:off x="1134" y="273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FFFF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Freeform 26"/>
              <p:cNvSpPr>
                <a:spLocks/>
              </p:cNvSpPr>
              <p:nvPr/>
            </p:nvSpPr>
            <p:spPr bwMode="auto">
              <a:xfrm>
                <a:off x="1134" y="273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9" name="Freeform 27"/>
              <p:cNvSpPr>
                <a:spLocks/>
              </p:cNvSpPr>
              <p:nvPr/>
            </p:nvSpPr>
            <p:spPr bwMode="auto">
              <a:xfrm>
                <a:off x="831" y="2294"/>
                <a:ext cx="240" cy="727"/>
              </a:xfrm>
              <a:custGeom>
                <a:avLst/>
                <a:gdLst>
                  <a:gd name="T0" fmla="*/ 240 w 240"/>
                  <a:gd name="T1" fmla="*/ 0 h 727"/>
                  <a:gd name="T2" fmla="*/ 0 w 240"/>
                  <a:gd name="T3" fmla="*/ 0 h 727"/>
                  <a:gd name="T4" fmla="*/ 0 w 240"/>
                  <a:gd name="T5" fmla="*/ 485 h 727"/>
                  <a:gd name="T6" fmla="*/ 90 w 240"/>
                  <a:gd name="T7" fmla="*/ 636 h 727"/>
                  <a:gd name="T8" fmla="*/ 90 w 240"/>
                  <a:gd name="T9" fmla="*/ 727 h 727"/>
                  <a:gd name="T10" fmla="*/ 150 w 240"/>
                  <a:gd name="T11" fmla="*/ 727 h 727"/>
                  <a:gd name="T12" fmla="*/ 150 w 240"/>
                  <a:gd name="T13" fmla="*/ 636 h 727"/>
                  <a:gd name="T14" fmla="*/ 240 w 240"/>
                  <a:gd name="T15" fmla="*/ 485 h 727"/>
                  <a:gd name="T16" fmla="*/ 240 w 240"/>
                  <a:gd name="T17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7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6"/>
                    </a:lnTo>
                    <a:lnTo>
                      <a:pt x="90" y="727"/>
                    </a:lnTo>
                    <a:lnTo>
                      <a:pt x="150" y="727"/>
                    </a:lnTo>
                    <a:lnTo>
                      <a:pt x="150" y="636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FFAC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0" name="Freeform 28"/>
              <p:cNvSpPr>
                <a:spLocks/>
              </p:cNvSpPr>
              <p:nvPr/>
            </p:nvSpPr>
            <p:spPr bwMode="auto">
              <a:xfrm>
                <a:off x="831" y="2294"/>
                <a:ext cx="240" cy="727"/>
              </a:xfrm>
              <a:custGeom>
                <a:avLst/>
                <a:gdLst>
                  <a:gd name="T0" fmla="*/ 240 w 240"/>
                  <a:gd name="T1" fmla="*/ 0 h 727"/>
                  <a:gd name="T2" fmla="*/ 0 w 240"/>
                  <a:gd name="T3" fmla="*/ 0 h 727"/>
                  <a:gd name="T4" fmla="*/ 0 w 240"/>
                  <a:gd name="T5" fmla="*/ 485 h 727"/>
                  <a:gd name="T6" fmla="*/ 90 w 240"/>
                  <a:gd name="T7" fmla="*/ 636 h 727"/>
                  <a:gd name="T8" fmla="*/ 90 w 240"/>
                  <a:gd name="T9" fmla="*/ 727 h 727"/>
                  <a:gd name="T10" fmla="*/ 150 w 240"/>
                  <a:gd name="T11" fmla="*/ 727 h 727"/>
                  <a:gd name="T12" fmla="*/ 150 w 240"/>
                  <a:gd name="T13" fmla="*/ 636 h 727"/>
                  <a:gd name="T14" fmla="*/ 240 w 240"/>
                  <a:gd name="T15" fmla="*/ 485 h 727"/>
                  <a:gd name="T16" fmla="*/ 240 w 240"/>
                  <a:gd name="T17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7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6"/>
                    </a:lnTo>
                    <a:lnTo>
                      <a:pt x="90" y="727"/>
                    </a:lnTo>
                    <a:lnTo>
                      <a:pt x="150" y="727"/>
                    </a:lnTo>
                    <a:lnTo>
                      <a:pt x="150" y="636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1" name="Freeform 29"/>
              <p:cNvSpPr>
                <a:spLocks/>
              </p:cNvSpPr>
              <p:nvPr/>
            </p:nvSpPr>
            <p:spPr bwMode="auto">
              <a:xfrm>
                <a:off x="871" y="232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FFB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2" name="Freeform 30"/>
              <p:cNvSpPr>
                <a:spLocks/>
              </p:cNvSpPr>
              <p:nvPr/>
            </p:nvSpPr>
            <p:spPr bwMode="auto">
              <a:xfrm>
                <a:off x="871" y="232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Freeform 31"/>
              <p:cNvSpPr>
                <a:spLocks/>
              </p:cNvSpPr>
              <p:nvPr/>
            </p:nvSpPr>
            <p:spPr bwMode="auto">
              <a:xfrm>
                <a:off x="911" y="236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Freeform 32"/>
              <p:cNvSpPr>
                <a:spLocks/>
              </p:cNvSpPr>
              <p:nvPr/>
            </p:nvSpPr>
            <p:spPr bwMode="auto">
              <a:xfrm>
                <a:off x="911" y="236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Freeform 33"/>
              <p:cNvSpPr>
                <a:spLocks/>
              </p:cNvSpPr>
              <p:nvPr/>
            </p:nvSpPr>
            <p:spPr bwMode="auto">
              <a:xfrm>
                <a:off x="1174" y="277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Freeform 34"/>
              <p:cNvSpPr>
                <a:spLocks/>
              </p:cNvSpPr>
              <p:nvPr/>
            </p:nvSpPr>
            <p:spPr bwMode="auto">
              <a:xfrm>
                <a:off x="1174" y="277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7" name="Rectangle 35"/>
              <p:cNvSpPr>
                <a:spLocks noChangeArrowheads="1"/>
              </p:cNvSpPr>
              <p:nvPr/>
            </p:nvSpPr>
            <p:spPr bwMode="auto">
              <a:xfrm>
                <a:off x="888" y="2081"/>
                <a:ext cx="171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Silo’s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8" name="Freeform 36"/>
              <p:cNvSpPr>
                <a:spLocks/>
              </p:cNvSpPr>
              <p:nvPr/>
            </p:nvSpPr>
            <p:spPr bwMode="auto">
              <a:xfrm>
                <a:off x="91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6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6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29" name="Freeform 37"/>
              <p:cNvSpPr>
                <a:spLocks/>
              </p:cNvSpPr>
              <p:nvPr/>
            </p:nvSpPr>
            <p:spPr bwMode="auto">
              <a:xfrm>
                <a:off x="91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6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6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0" name="Freeform 38"/>
              <p:cNvSpPr>
                <a:spLocks/>
              </p:cNvSpPr>
              <p:nvPr/>
            </p:nvSpPr>
            <p:spPr bwMode="auto">
              <a:xfrm>
                <a:off x="880" y="3211"/>
                <a:ext cx="222" cy="123"/>
              </a:xfrm>
              <a:custGeom>
                <a:avLst/>
                <a:gdLst>
                  <a:gd name="T0" fmla="*/ 50 w 222"/>
                  <a:gd name="T1" fmla="*/ 73 h 123"/>
                  <a:gd name="T2" fmla="*/ 222 w 222"/>
                  <a:gd name="T3" fmla="*/ 73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3"/>
                    </a:moveTo>
                    <a:lnTo>
                      <a:pt x="222" y="73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3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1" name="Freeform 39"/>
              <p:cNvSpPr>
                <a:spLocks/>
              </p:cNvSpPr>
              <p:nvPr/>
            </p:nvSpPr>
            <p:spPr bwMode="auto">
              <a:xfrm>
                <a:off x="880" y="3211"/>
                <a:ext cx="222" cy="123"/>
              </a:xfrm>
              <a:custGeom>
                <a:avLst/>
                <a:gdLst>
                  <a:gd name="T0" fmla="*/ 50 w 222"/>
                  <a:gd name="T1" fmla="*/ 73 h 123"/>
                  <a:gd name="T2" fmla="*/ 222 w 222"/>
                  <a:gd name="T3" fmla="*/ 73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3"/>
                    </a:moveTo>
                    <a:lnTo>
                      <a:pt x="222" y="73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3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2" name="Freeform 40"/>
              <p:cNvSpPr>
                <a:spLocks/>
              </p:cNvSpPr>
              <p:nvPr/>
            </p:nvSpPr>
            <p:spPr bwMode="auto">
              <a:xfrm>
                <a:off x="1028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5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5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4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4" y="149"/>
                      <a:pt x="75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Freeform 41"/>
              <p:cNvSpPr>
                <a:spLocks/>
              </p:cNvSpPr>
              <p:nvPr/>
            </p:nvSpPr>
            <p:spPr bwMode="auto">
              <a:xfrm>
                <a:off x="1028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5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5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Freeform 42"/>
              <p:cNvSpPr>
                <a:spLocks/>
              </p:cNvSpPr>
              <p:nvPr/>
            </p:nvSpPr>
            <p:spPr bwMode="auto">
              <a:xfrm>
                <a:off x="905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5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5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4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4" y="149"/>
                      <a:pt x="75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Freeform 43"/>
              <p:cNvSpPr>
                <a:spLocks/>
              </p:cNvSpPr>
              <p:nvPr/>
            </p:nvSpPr>
            <p:spPr bwMode="auto">
              <a:xfrm>
                <a:off x="905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5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5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Freeform 44"/>
              <p:cNvSpPr>
                <a:spLocks/>
              </p:cNvSpPr>
              <p:nvPr/>
            </p:nvSpPr>
            <p:spPr bwMode="auto">
              <a:xfrm>
                <a:off x="932" y="3218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Freeform 45"/>
              <p:cNvSpPr>
                <a:spLocks/>
              </p:cNvSpPr>
              <p:nvPr/>
            </p:nvSpPr>
            <p:spPr bwMode="auto">
              <a:xfrm>
                <a:off x="932" y="3218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8" name="Freeform 46"/>
              <p:cNvSpPr>
                <a:spLocks/>
              </p:cNvSpPr>
              <p:nvPr/>
            </p:nvSpPr>
            <p:spPr bwMode="auto">
              <a:xfrm>
                <a:off x="118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8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8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Freeform 47"/>
              <p:cNvSpPr>
                <a:spLocks/>
              </p:cNvSpPr>
              <p:nvPr/>
            </p:nvSpPr>
            <p:spPr bwMode="auto">
              <a:xfrm>
                <a:off x="118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8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8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Freeform 48"/>
              <p:cNvSpPr>
                <a:spLocks/>
              </p:cNvSpPr>
              <p:nvPr/>
            </p:nvSpPr>
            <p:spPr bwMode="auto">
              <a:xfrm>
                <a:off x="1151" y="3211"/>
                <a:ext cx="221" cy="123"/>
              </a:xfrm>
              <a:custGeom>
                <a:avLst/>
                <a:gdLst>
                  <a:gd name="T0" fmla="*/ 49 w 221"/>
                  <a:gd name="T1" fmla="*/ 73 h 123"/>
                  <a:gd name="T2" fmla="*/ 221 w 221"/>
                  <a:gd name="T3" fmla="*/ 73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3"/>
                    </a:moveTo>
                    <a:lnTo>
                      <a:pt x="221" y="73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3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Freeform 49"/>
              <p:cNvSpPr>
                <a:spLocks/>
              </p:cNvSpPr>
              <p:nvPr/>
            </p:nvSpPr>
            <p:spPr bwMode="auto">
              <a:xfrm>
                <a:off x="1151" y="3211"/>
                <a:ext cx="221" cy="123"/>
              </a:xfrm>
              <a:custGeom>
                <a:avLst/>
                <a:gdLst>
                  <a:gd name="T0" fmla="*/ 49 w 221"/>
                  <a:gd name="T1" fmla="*/ 73 h 123"/>
                  <a:gd name="T2" fmla="*/ 221 w 221"/>
                  <a:gd name="T3" fmla="*/ 73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3"/>
                    </a:moveTo>
                    <a:lnTo>
                      <a:pt x="221" y="73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3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Freeform 50"/>
              <p:cNvSpPr>
                <a:spLocks/>
              </p:cNvSpPr>
              <p:nvPr/>
            </p:nvSpPr>
            <p:spPr bwMode="auto">
              <a:xfrm>
                <a:off x="1299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5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5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9"/>
                      <a:pt x="75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Freeform 51"/>
              <p:cNvSpPr>
                <a:spLocks/>
              </p:cNvSpPr>
              <p:nvPr/>
            </p:nvSpPr>
            <p:spPr bwMode="auto">
              <a:xfrm>
                <a:off x="1299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Freeform 52"/>
              <p:cNvSpPr>
                <a:spLocks/>
              </p:cNvSpPr>
              <p:nvPr/>
            </p:nvSpPr>
            <p:spPr bwMode="auto">
              <a:xfrm>
                <a:off x="1176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4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4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9"/>
                      <a:pt x="74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Freeform 53"/>
              <p:cNvSpPr>
                <a:spLocks/>
              </p:cNvSpPr>
              <p:nvPr/>
            </p:nvSpPr>
            <p:spPr bwMode="auto">
              <a:xfrm>
                <a:off x="1176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Freeform 54"/>
              <p:cNvSpPr>
                <a:spLocks/>
              </p:cNvSpPr>
              <p:nvPr/>
            </p:nvSpPr>
            <p:spPr bwMode="auto">
              <a:xfrm>
                <a:off x="1203" y="3218"/>
                <a:ext cx="154" cy="66"/>
              </a:xfrm>
              <a:custGeom>
                <a:avLst/>
                <a:gdLst>
                  <a:gd name="T0" fmla="*/ 0 w 154"/>
                  <a:gd name="T1" fmla="*/ 0 h 66"/>
                  <a:gd name="T2" fmla="*/ 154 w 154"/>
                  <a:gd name="T3" fmla="*/ 0 h 66"/>
                  <a:gd name="T4" fmla="*/ 133 w 154"/>
                  <a:gd name="T5" fmla="*/ 66 h 66"/>
                  <a:gd name="T6" fmla="*/ 22 w 154"/>
                  <a:gd name="T7" fmla="*/ 66 h 66"/>
                  <a:gd name="T8" fmla="*/ 0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0" y="0"/>
                    </a:moveTo>
                    <a:lnTo>
                      <a:pt x="154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47" name="Freeform 55"/>
              <p:cNvSpPr>
                <a:spLocks/>
              </p:cNvSpPr>
              <p:nvPr/>
            </p:nvSpPr>
            <p:spPr bwMode="auto">
              <a:xfrm>
                <a:off x="1203" y="3218"/>
                <a:ext cx="154" cy="66"/>
              </a:xfrm>
              <a:custGeom>
                <a:avLst/>
                <a:gdLst>
                  <a:gd name="T0" fmla="*/ 0 w 154"/>
                  <a:gd name="T1" fmla="*/ 0 h 66"/>
                  <a:gd name="T2" fmla="*/ 154 w 154"/>
                  <a:gd name="T3" fmla="*/ 0 h 66"/>
                  <a:gd name="T4" fmla="*/ 133 w 154"/>
                  <a:gd name="T5" fmla="*/ 66 h 66"/>
                  <a:gd name="T6" fmla="*/ 22 w 154"/>
                  <a:gd name="T7" fmla="*/ 66 h 66"/>
                  <a:gd name="T8" fmla="*/ 0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0" y="0"/>
                    </a:moveTo>
                    <a:lnTo>
                      <a:pt x="154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oup 56"/>
            <p:cNvGrpSpPr>
              <a:grpSpLocks/>
            </p:cNvGrpSpPr>
            <p:nvPr/>
          </p:nvGrpSpPr>
          <p:grpSpPr bwMode="auto">
            <a:xfrm>
              <a:off x="2339975" y="4524375"/>
              <a:ext cx="530225" cy="1411288"/>
              <a:chOff x="1924" y="1949"/>
              <a:chExt cx="334" cy="889"/>
            </a:xfrm>
          </p:grpSpPr>
          <p:sp>
            <p:nvSpPr>
              <p:cNvPr id="85" name="Freeform 57"/>
              <p:cNvSpPr>
                <a:spLocks/>
              </p:cNvSpPr>
              <p:nvPr/>
            </p:nvSpPr>
            <p:spPr bwMode="auto">
              <a:xfrm>
                <a:off x="1924" y="213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06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Freeform 58"/>
              <p:cNvSpPr>
                <a:spLocks/>
              </p:cNvSpPr>
              <p:nvPr/>
            </p:nvSpPr>
            <p:spPr bwMode="auto">
              <a:xfrm>
                <a:off x="1924" y="213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Freeform 59"/>
              <p:cNvSpPr>
                <a:spLocks noEditPoints="1"/>
              </p:cNvSpPr>
              <p:nvPr/>
            </p:nvSpPr>
            <p:spPr bwMode="auto">
              <a:xfrm>
                <a:off x="1949" y="2261"/>
                <a:ext cx="203" cy="203"/>
              </a:xfrm>
              <a:custGeom>
                <a:avLst/>
                <a:gdLst>
                  <a:gd name="T0" fmla="*/ 0 w 203"/>
                  <a:gd name="T1" fmla="*/ 0 h 203"/>
                  <a:gd name="T2" fmla="*/ 102 w 203"/>
                  <a:gd name="T3" fmla="*/ 76 h 203"/>
                  <a:gd name="T4" fmla="*/ 203 w 203"/>
                  <a:gd name="T5" fmla="*/ 0 h 203"/>
                  <a:gd name="T6" fmla="*/ 102 w 203"/>
                  <a:gd name="T7" fmla="*/ 76 h 203"/>
                  <a:gd name="T8" fmla="*/ 102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0" y="0"/>
                    </a:moveTo>
                    <a:lnTo>
                      <a:pt x="102" y="76"/>
                    </a:lnTo>
                    <a:lnTo>
                      <a:pt x="203" y="0"/>
                    </a:lnTo>
                    <a:moveTo>
                      <a:pt x="102" y="76"/>
                    </a:moveTo>
                    <a:lnTo>
                      <a:pt x="102" y="203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Freeform 60"/>
              <p:cNvSpPr>
                <a:spLocks/>
              </p:cNvSpPr>
              <p:nvPr/>
            </p:nvSpPr>
            <p:spPr bwMode="auto">
              <a:xfrm>
                <a:off x="1964" y="216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7D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Freeform 61"/>
              <p:cNvSpPr>
                <a:spLocks/>
              </p:cNvSpPr>
              <p:nvPr/>
            </p:nvSpPr>
            <p:spPr bwMode="auto">
              <a:xfrm>
                <a:off x="1964" y="216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Freeform 62"/>
              <p:cNvSpPr>
                <a:spLocks noEditPoints="1"/>
              </p:cNvSpPr>
              <p:nvPr/>
            </p:nvSpPr>
            <p:spPr bwMode="auto">
              <a:xfrm>
                <a:off x="1989" y="2291"/>
                <a:ext cx="203" cy="203"/>
              </a:xfrm>
              <a:custGeom>
                <a:avLst/>
                <a:gdLst>
                  <a:gd name="T0" fmla="*/ 0 w 203"/>
                  <a:gd name="T1" fmla="*/ 0 h 203"/>
                  <a:gd name="T2" fmla="*/ 102 w 203"/>
                  <a:gd name="T3" fmla="*/ 76 h 203"/>
                  <a:gd name="T4" fmla="*/ 203 w 203"/>
                  <a:gd name="T5" fmla="*/ 0 h 203"/>
                  <a:gd name="T6" fmla="*/ 102 w 203"/>
                  <a:gd name="T7" fmla="*/ 76 h 203"/>
                  <a:gd name="T8" fmla="*/ 102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0" y="0"/>
                    </a:moveTo>
                    <a:lnTo>
                      <a:pt x="102" y="76"/>
                    </a:lnTo>
                    <a:lnTo>
                      <a:pt x="203" y="0"/>
                    </a:lnTo>
                    <a:moveTo>
                      <a:pt x="102" y="76"/>
                    </a:moveTo>
                    <a:lnTo>
                      <a:pt x="102" y="203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Freeform 63"/>
              <p:cNvSpPr>
                <a:spLocks/>
              </p:cNvSpPr>
              <p:nvPr/>
            </p:nvSpPr>
            <p:spPr bwMode="auto">
              <a:xfrm>
                <a:off x="2004" y="221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Freeform 64"/>
              <p:cNvSpPr>
                <a:spLocks/>
              </p:cNvSpPr>
              <p:nvPr/>
            </p:nvSpPr>
            <p:spPr bwMode="auto">
              <a:xfrm>
                <a:off x="2004" y="221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3" name="Freeform 65"/>
              <p:cNvSpPr>
                <a:spLocks noEditPoints="1"/>
              </p:cNvSpPr>
              <p:nvPr/>
            </p:nvSpPr>
            <p:spPr bwMode="auto">
              <a:xfrm>
                <a:off x="2029" y="2341"/>
                <a:ext cx="203" cy="203"/>
              </a:xfrm>
              <a:custGeom>
                <a:avLst/>
                <a:gdLst>
                  <a:gd name="T0" fmla="*/ 0 w 203"/>
                  <a:gd name="T1" fmla="*/ 0 h 203"/>
                  <a:gd name="T2" fmla="*/ 102 w 203"/>
                  <a:gd name="T3" fmla="*/ 76 h 203"/>
                  <a:gd name="T4" fmla="*/ 203 w 203"/>
                  <a:gd name="T5" fmla="*/ 0 h 203"/>
                  <a:gd name="T6" fmla="*/ 102 w 203"/>
                  <a:gd name="T7" fmla="*/ 76 h 203"/>
                  <a:gd name="T8" fmla="*/ 102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0" y="0"/>
                    </a:moveTo>
                    <a:lnTo>
                      <a:pt x="102" y="76"/>
                    </a:lnTo>
                    <a:lnTo>
                      <a:pt x="203" y="0"/>
                    </a:lnTo>
                    <a:moveTo>
                      <a:pt x="102" y="76"/>
                    </a:moveTo>
                    <a:lnTo>
                      <a:pt x="102" y="203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Rectangle 66"/>
              <p:cNvSpPr>
                <a:spLocks noChangeArrowheads="1"/>
              </p:cNvSpPr>
              <p:nvPr/>
            </p:nvSpPr>
            <p:spPr bwMode="auto">
              <a:xfrm>
                <a:off x="1930" y="1949"/>
                <a:ext cx="209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Mixers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95" name="Freeform 67"/>
              <p:cNvSpPr>
                <a:spLocks/>
              </p:cNvSpPr>
              <p:nvPr/>
            </p:nvSpPr>
            <p:spPr bwMode="auto">
              <a:xfrm>
                <a:off x="1987" y="2614"/>
                <a:ext cx="185" cy="111"/>
              </a:xfrm>
              <a:custGeom>
                <a:avLst/>
                <a:gdLst>
                  <a:gd name="T0" fmla="*/ 185 w 185"/>
                  <a:gd name="T1" fmla="*/ 0 h 111"/>
                  <a:gd name="T2" fmla="*/ 148 w 185"/>
                  <a:gd name="T3" fmla="*/ 111 h 111"/>
                  <a:gd name="T4" fmla="*/ 38 w 185"/>
                  <a:gd name="T5" fmla="*/ 111 h 111"/>
                  <a:gd name="T6" fmla="*/ 0 w 185"/>
                  <a:gd name="T7" fmla="*/ 0 h 111"/>
                  <a:gd name="T8" fmla="*/ 185 w 185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11">
                    <a:moveTo>
                      <a:pt x="185" y="0"/>
                    </a:moveTo>
                    <a:lnTo>
                      <a:pt x="148" y="111"/>
                    </a:lnTo>
                    <a:lnTo>
                      <a:pt x="38" y="111"/>
                    </a:lnTo>
                    <a:lnTo>
                      <a:pt x="0" y="0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Freeform 68"/>
              <p:cNvSpPr>
                <a:spLocks/>
              </p:cNvSpPr>
              <p:nvPr/>
            </p:nvSpPr>
            <p:spPr bwMode="auto">
              <a:xfrm>
                <a:off x="1987" y="2614"/>
                <a:ext cx="185" cy="111"/>
              </a:xfrm>
              <a:custGeom>
                <a:avLst/>
                <a:gdLst>
                  <a:gd name="T0" fmla="*/ 185 w 185"/>
                  <a:gd name="T1" fmla="*/ 0 h 111"/>
                  <a:gd name="T2" fmla="*/ 148 w 185"/>
                  <a:gd name="T3" fmla="*/ 111 h 111"/>
                  <a:gd name="T4" fmla="*/ 38 w 185"/>
                  <a:gd name="T5" fmla="*/ 111 h 111"/>
                  <a:gd name="T6" fmla="*/ 0 w 185"/>
                  <a:gd name="T7" fmla="*/ 0 h 111"/>
                  <a:gd name="T8" fmla="*/ 185 w 185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11">
                    <a:moveTo>
                      <a:pt x="185" y="0"/>
                    </a:moveTo>
                    <a:lnTo>
                      <a:pt x="148" y="111"/>
                    </a:lnTo>
                    <a:lnTo>
                      <a:pt x="38" y="111"/>
                    </a:lnTo>
                    <a:lnTo>
                      <a:pt x="0" y="0"/>
                    </a:lnTo>
                    <a:lnTo>
                      <a:pt x="185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Freeform 69"/>
              <p:cNvSpPr>
                <a:spLocks/>
              </p:cNvSpPr>
              <p:nvPr/>
            </p:nvSpPr>
            <p:spPr bwMode="auto">
              <a:xfrm>
                <a:off x="1950" y="2651"/>
                <a:ext cx="222" cy="123"/>
              </a:xfrm>
              <a:custGeom>
                <a:avLst/>
                <a:gdLst>
                  <a:gd name="T0" fmla="*/ 50 w 222"/>
                  <a:gd name="T1" fmla="*/ 74 h 123"/>
                  <a:gd name="T2" fmla="*/ 222 w 222"/>
                  <a:gd name="T3" fmla="*/ 74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4"/>
                    </a:moveTo>
                    <a:lnTo>
                      <a:pt x="222" y="74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Freeform 70"/>
              <p:cNvSpPr>
                <a:spLocks/>
              </p:cNvSpPr>
              <p:nvPr/>
            </p:nvSpPr>
            <p:spPr bwMode="auto">
              <a:xfrm>
                <a:off x="1950" y="2651"/>
                <a:ext cx="222" cy="123"/>
              </a:xfrm>
              <a:custGeom>
                <a:avLst/>
                <a:gdLst>
                  <a:gd name="T0" fmla="*/ 50 w 222"/>
                  <a:gd name="T1" fmla="*/ 74 h 123"/>
                  <a:gd name="T2" fmla="*/ 222 w 222"/>
                  <a:gd name="T3" fmla="*/ 74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4"/>
                    </a:moveTo>
                    <a:lnTo>
                      <a:pt x="222" y="74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Freeform 71"/>
              <p:cNvSpPr>
                <a:spLocks/>
              </p:cNvSpPr>
              <p:nvPr/>
            </p:nvSpPr>
            <p:spPr bwMode="auto">
              <a:xfrm>
                <a:off x="2098" y="2749"/>
                <a:ext cx="49" cy="49"/>
              </a:xfrm>
              <a:custGeom>
                <a:avLst/>
                <a:gdLst>
                  <a:gd name="T0" fmla="*/ 149 w 149"/>
                  <a:gd name="T1" fmla="*/ 74 h 148"/>
                  <a:gd name="T2" fmla="*/ 74 w 149"/>
                  <a:gd name="T3" fmla="*/ 0 h 148"/>
                  <a:gd name="T4" fmla="*/ 0 w 149"/>
                  <a:gd name="T5" fmla="*/ 74 h 148"/>
                  <a:gd name="T6" fmla="*/ 0 w 149"/>
                  <a:gd name="T7" fmla="*/ 74 h 148"/>
                  <a:gd name="T8" fmla="*/ 74 w 149"/>
                  <a:gd name="T9" fmla="*/ 148 h 148"/>
                  <a:gd name="T10" fmla="*/ 149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149" y="74"/>
                    </a:moveTo>
                    <a:cubicBezTo>
                      <a:pt x="149" y="33"/>
                      <a:pt x="116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8"/>
                      <a:pt x="74" y="148"/>
                    </a:cubicBezTo>
                    <a:cubicBezTo>
                      <a:pt x="116" y="148"/>
                      <a:pt x="149" y="115"/>
                      <a:pt x="149" y="74"/>
                    </a:cubicBezTo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Freeform 72"/>
              <p:cNvSpPr>
                <a:spLocks/>
              </p:cNvSpPr>
              <p:nvPr/>
            </p:nvSpPr>
            <p:spPr bwMode="auto">
              <a:xfrm>
                <a:off x="2098" y="274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5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5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9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9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Freeform 73"/>
              <p:cNvSpPr>
                <a:spLocks/>
              </p:cNvSpPr>
              <p:nvPr/>
            </p:nvSpPr>
            <p:spPr bwMode="auto">
              <a:xfrm>
                <a:off x="1975" y="2749"/>
                <a:ext cx="50" cy="49"/>
              </a:xfrm>
              <a:custGeom>
                <a:avLst/>
                <a:gdLst>
                  <a:gd name="T0" fmla="*/ 149 w 149"/>
                  <a:gd name="T1" fmla="*/ 74 h 148"/>
                  <a:gd name="T2" fmla="*/ 74 w 149"/>
                  <a:gd name="T3" fmla="*/ 0 h 148"/>
                  <a:gd name="T4" fmla="*/ 0 w 149"/>
                  <a:gd name="T5" fmla="*/ 74 h 148"/>
                  <a:gd name="T6" fmla="*/ 0 w 149"/>
                  <a:gd name="T7" fmla="*/ 74 h 148"/>
                  <a:gd name="T8" fmla="*/ 74 w 149"/>
                  <a:gd name="T9" fmla="*/ 148 h 148"/>
                  <a:gd name="T10" fmla="*/ 149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149" y="74"/>
                    </a:moveTo>
                    <a:cubicBezTo>
                      <a:pt x="149" y="33"/>
                      <a:pt x="115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8"/>
                      <a:pt x="74" y="148"/>
                    </a:cubicBezTo>
                    <a:cubicBezTo>
                      <a:pt x="115" y="148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Freeform 74"/>
              <p:cNvSpPr>
                <a:spLocks/>
              </p:cNvSpPr>
              <p:nvPr/>
            </p:nvSpPr>
            <p:spPr bwMode="auto">
              <a:xfrm>
                <a:off x="1975" y="2749"/>
                <a:ext cx="50" cy="49"/>
              </a:xfrm>
              <a:custGeom>
                <a:avLst/>
                <a:gdLst>
                  <a:gd name="T0" fmla="*/ 50 w 50"/>
                  <a:gd name="T1" fmla="*/ 25 h 49"/>
                  <a:gd name="T2" fmla="*/ 25 w 50"/>
                  <a:gd name="T3" fmla="*/ 0 h 49"/>
                  <a:gd name="T4" fmla="*/ 0 w 50"/>
                  <a:gd name="T5" fmla="*/ 25 h 49"/>
                  <a:gd name="T6" fmla="*/ 0 w 50"/>
                  <a:gd name="T7" fmla="*/ 25 h 49"/>
                  <a:gd name="T8" fmla="*/ 25 w 50"/>
                  <a:gd name="T9" fmla="*/ 49 h 49"/>
                  <a:gd name="T10" fmla="*/ 50 w 50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9">
                    <a:moveTo>
                      <a:pt x="50" y="25"/>
                    </a:moveTo>
                    <a:cubicBezTo>
                      <a:pt x="50" y="11"/>
                      <a:pt x="38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8" y="49"/>
                      <a:pt x="50" y="38"/>
                      <a:pt x="50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3" name="Freeform 75"/>
              <p:cNvSpPr>
                <a:spLocks/>
              </p:cNvSpPr>
              <p:nvPr/>
            </p:nvSpPr>
            <p:spPr bwMode="auto">
              <a:xfrm>
                <a:off x="2002" y="265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3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3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4" name="Freeform 76"/>
              <p:cNvSpPr>
                <a:spLocks/>
              </p:cNvSpPr>
              <p:nvPr/>
            </p:nvSpPr>
            <p:spPr bwMode="auto">
              <a:xfrm>
                <a:off x="2002" y="265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3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3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Freeform 77"/>
              <p:cNvSpPr>
                <a:spLocks/>
              </p:cNvSpPr>
              <p:nvPr/>
            </p:nvSpPr>
            <p:spPr bwMode="auto">
              <a:xfrm>
                <a:off x="2046" y="2654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Freeform 78"/>
              <p:cNvSpPr>
                <a:spLocks/>
              </p:cNvSpPr>
              <p:nvPr/>
            </p:nvSpPr>
            <p:spPr bwMode="auto">
              <a:xfrm>
                <a:off x="2046" y="2654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7" name="Freeform 79"/>
              <p:cNvSpPr>
                <a:spLocks/>
              </p:cNvSpPr>
              <p:nvPr/>
            </p:nvSpPr>
            <p:spPr bwMode="auto">
              <a:xfrm>
                <a:off x="2009" y="2691"/>
                <a:ext cx="221" cy="123"/>
              </a:xfrm>
              <a:custGeom>
                <a:avLst/>
                <a:gdLst>
                  <a:gd name="T0" fmla="*/ 49 w 221"/>
                  <a:gd name="T1" fmla="*/ 74 h 123"/>
                  <a:gd name="T2" fmla="*/ 221 w 221"/>
                  <a:gd name="T3" fmla="*/ 74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4"/>
                    </a:moveTo>
                    <a:lnTo>
                      <a:pt x="221" y="74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Freeform 80"/>
              <p:cNvSpPr>
                <a:spLocks/>
              </p:cNvSpPr>
              <p:nvPr/>
            </p:nvSpPr>
            <p:spPr bwMode="auto">
              <a:xfrm>
                <a:off x="2009" y="2691"/>
                <a:ext cx="221" cy="123"/>
              </a:xfrm>
              <a:custGeom>
                <a:avLst/>
                <a:gdLst>
                  <a:gd name="T0" fmla="*/ 49 w 221"/>
                  <a:gd name="T1" fmla="*/ 74 h 123"/>
                  <a:gd name="T2" fmla="*/ 221 w 221"/>
                  <a:gd name="T3" fmla="*/ 74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4"/>
                    </a:moveTo>
                    <a:lnTo>
                      <a:pt x="221" y="74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2157" y="2789"/>
                <a:ext cx="49" cy="49"/>
              </a:xfrm>
              <a:custGeom>
                <a:avLst/>
                <a:gdLst>
                  <a:gd name="T0" fmla="*/ 149 w 149"/>
                  <a:gd name="T1" fmla="*/ 75 h 149"/>
                  <a:gd name="T2" fmla="*/ 74 w 149"/>
                  <a:gd name="T3" fmla="*/ 0 h 149"/>
                  <a:gd name="T4" fmla="*/ 0 w 149"/>
                  <a:gd name="T5" fmla="*/ 75 h 149"/>
                  <a:gd name="T6" fmla="*/ 0 w 149"/>
                  <a:gd name="T7" fmla="*/ 75 h 149"/>
                  <a:gd name="T8" fmla="*/ 74 w 149"/>
                  <a:gd name="T9" fmla="*/ 149 h 149"/>
                  <a:gd name="T10" fmla="*/ 149 w 149"/>
                  <a:gd name="T11" fmla="*/ 7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5"/>
                    </a:moveTo>
                    <a:cubicBezTo>
                      <a:pt x="149" y="34"/>
                      <a:pt x="115" y="0"/>
                      <a:pt x="74" y="0"/>
                    </a:cubicBezTo>
                    <a:cubicBezTo>
                      <a:pt x="33" y="0"/>
                      <a:pt x="0" y="34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116"/>
                      <a:pt x="33" y="149"/>
                      <a:pt x="74" y="149"/>
                    </a:cubicBezTo>
                    <a:cubicBezTo>
                      <a:pt x="115" y="149"/>
                      <a:pt x="149" y="116"/>
                      <a:pt x="149" y="75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Freeform 82"/>
              <p:cNvSpPr>
                <a:spLocks/>
              </p:cNvSpPr>
              <p:nvPr/>
            </p:nvSpPr>
            <p:spPr bwMode="auto">
              <a:xfrm>
                <a:off x="2157" y="278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Freeform 83"/>
              <p:cNvSpPr>
                <a:spLocks/>
              </p:cNvSpPr>
              <p:nvPr/>
            </p:nvSpPr>
            <p:spPr bwMode="auto">
              <a:xfrm>
                <a:off x="2034" y="2789"/>
                <a:ext cx="49" cy="49"/>
              </a:xfrm>
              <a:custGeom>
                <a:avLst/>
                <a:gdLst>
                  <a:gd name="T0" fmla="*/ 149 w 149"/>
                  <a:gd name="T1" fmla="*/ 75 h 149"/>
                  <a:gd name="T2" fmla="*/ 74 w 149"/>
                  <a:gd name="T3" fmla="*/ 0 h 149"/>
                  <a:gd name="T4" fmla="*/ 0 w 149"/>
                  <a:gd name="T5" fmla="*/ 75 h 149"/>
                  <a:gd name="T6" fmla="*/ 0 w 149"/>
                  <a:gd name="T7" fmla="*/ 75 h 149"/>
                  <a:gd name="T8" fmla="*/ 74 w 149"/>
                  <a:gd name="T9" fmla="*/ 149 h 149"/>
                  <a:gd name="T10" fmla="*/ 149 w 149"/>
                  <a:gd name="T11" fmla="*/ 7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5"/>
                    </a:moveTo>
                    <a:cubicBezTo>
                      <a:pt x="149" y="34"/>
                      <a:pt x="115" y="0"/>
                      <a:pt x="74" y="0"/>
                    </a:cubicBezTo>
                    <a:cubicBezTo>
                      <a:pt x="33" y="0"/>
                      <a:pt x="0" y="34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116"/>
                      <a:pt x="33" y="149"/>
                      <a:pt x="74" y="149"/>
                    </a:cubicBezTo>
                    <a:cubicBezTo>
                      <a:pt x="115" y="149"/>
                      <a:pt x="149" y="116"/>
                      <a:pt x="149" y="75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Freeform 84"/>
              <p:cNvSpPr>
                <a:spLocks/>
              </p:cNvSpPr>
              <p:nvPr/>
            </p:nvSpPr>
            <p:spPr bwMode="auto">
              <a:xfrm>
                <a:off x="2034" y="278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Freeform 85"/>
              <p:cNvSpPr>
                <a:spLocks/>
              </p:cNvSpPr>
              <p:nvPr/>
            </p:nvSpPr>
            <p:spPr bwMode="auto">
              <a:xfrm>
                <a:off x="2061" y="269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2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2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Freeform 86"/>
              <p:cNvSpPr>
                <a:spLocks/>
              </p:cNvSpPr>
              <p:nvPr/>
            </p:nvSpPr>
            <p:spPr bwMode="auto">
              <a:xfrm>
                <a:off x="2061" y="269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2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2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87"/>
            <p:cNvGrpSpPr>
              <a:grpSpLocks/>
            </p:cNvGrpSpPr>
            <p:nvPr/>
          </p:nvGrpSpPr>
          <p:grpSpPr bwMode="auto">
            <a:xfrm>
              <a:off x="6011865" y="4595813"/>
              <a:ext cx="896938" cy="977900"/>
              <a:chOff x="2609" y="2748"/>
              <a:chExt cx="565" cy="616"/>
            </a:xfrm>
          </p:grpSpPr>
          <p:sp>
            <p:nvSpPr>
              <p:cNvPr id="58" name="Rectangle 88"/>
              <p:cNvSpPr>
                <a:spLocks noChangeArrowheads="1"/>
              </p:cNvSpPr>
              <p:nvPr/>
            </p:nvSpPr>
            <p:spPr bwMode="auto">
              <a:xfrm>
                <a:off x="2913" y="2748"/>
                <a:ext cx="23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Waiting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9" name="Freeform 89"/>
              <p:cNvSpPr>
                <a:spLocks/>
              </p:cNvSpPr>
              <p:nvPr/>
            </p:nvSpPr>
            <p:spPr bwMode="auto">
              <a:xfrm>
                <a:off x="2886" y="297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Freeform 90"/>
              <p:cNvSpPr>
                <a:spLocks/>
              </p:cNvSpPr>
              <p:nvPr/>
            </p:nvSpPr>
            <p:spPr bwMode="auto">
              <a:xfrm>
                <a:off x="2886" y="297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Freeform 91"/>
              <p:cNvSpPr>
                <a:spLocks/>
              </p:cNvSpPr>
              <p:nvPr/>
            </p:nvSpPr>
            <p:spPr bwMode="auto">
              <a:xfrm>
                <a:off x="2900" y="3018"/>
                <a:ext cx="155" cy="67"/>
              </a:xfrm>
              <a:custGeom>
                <a:avLst/>
                <a:gdLst>
                  <a:gd name="T0" fmla="*/ 155 w 155"/>
                  <a:gd name="T1" fmla="*/ 0 h 67"/>
                  <a:gd name="T2" fmla="*/ 0 w 155"/>
                  <a:gd name="T3" fmla="*/ 0 h 67"/>
                  <a:gd name="T4" fmla="*/ 22 w 155"/>
                  <a:gd name="T5" fmla="*/ 67 h 67"/>
                  <a:gd name="T6" fmla="*/ 133 w 155"/>
                  <a:gd name="T7" fmla="*/ 67 h 67"/>
                  <a:gd name="T8" fmla="*/ 155 w 15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7">
                    <a:moveTo>
                      <a:pt x="155" y="0"/>
                    </a:moveTo>
                    <a:lnTo>
                      <a:pt x="0" y="0"/>
                    </a:lnTo>
                    <a:lnTo>
                      <a:pt x="22" y="67"/>
                    </a:lnTo>
                    <a:lnTo>
                      <a:pt x="133" y="67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Freeform 92"/>
              <p:cNvSpPr>
                <a:spLocks/>
              </p:cNvSpPr>
              <p:nvPr/>
            </p:nvSpPr>
            <p:spPr bwMode="auto">
              <a:xfrm>
                <a:off x="2900" y="3018"/>
                <a:ext cx="155" cy="67"/>
              </a:xfrm>
              <a:custGeom>
                <a:avLst/>
                <a:gdLst>
                  <a:gd name="T0" fmla="*/ 155 w 155"/>
                  <a:gd name="T1" fmla="*/ 0 h 67"/>
                  <a:gd name="T2" fmla="*/ 0 w 155"/>
                  <a:gd name="T3" fmla="*/ 0 h 67"/>
                  <a:gd name="T4" fmla="*/ 22 w 155"/>
                  <a:gd name="T5" fmla="*/ 67 h 67"/>
                  <a:gd name="T6" fmla="*/ 133 w 155"/>
                  <a:gd name="T7" fmla="*/ 67 h 67"/>
                  <a:gd name="T8" fmla="*/ 155 w 15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7">
                    <a:moveTo>
                      <a:pt x="155" y="0"/>
                    </a:moveTo>
                    <a:lnTo>
                      <a:pt x="0" y="0"/>
                    </a:lnTo>
                    <a:lnTo>
                      <a:pt x="22" y="67"/>
                    </a:lnTo>
                    <a:lnTo>
                      <a:pt x="133" y="67"/>
                    </a:lnTo>
                    <a:lnTo>
                      <a:pt x="155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Freeform 93"/>
              <p:cNvSpPr>
                <a:spLocks/>
              </p:cNvSpPr>
              <p:nvPr/>
            </p:nvSpPr>
            <p:spPr bwMode="auto">
              <a:xfrm>
                <a:off x="2938" y="29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Freeform 94"/>
              <p:cNvSpPr>
                <a:spLocks/>
              </p:cNvSpPr>
              <p:nvPr/>
            </p:nvSpPr>
            <p:spPr bwMode="auto">
              <a:xfrm>
                <a:off x="2938" y="29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Freeform 95"/>
              <p:cNvSpPr>
                <a:spLocks/>
              </p:cNvSpPr>
              <p:nvPr/>
            </p:nvSpPr>
            <p:spPr bwMode="auto">
              <a:xfrm>
                <a:off x="2953" y="3043"/>
                <a:ext cx="154" cy="66"/>
              </a:xfrm>
              <a:custGeom>
                <a:avLst/>
                <a:gdLst>
                  <a:gd name="T0" fmla="*/ 154 w 154"/>
                  <a:gd name="T1" fmla="*/ 0 h 66"/>
                  <a:gd name="T2" fmla="*/ 0 w 154"/>
                  <a:gd name="T3" fmla="*/ 0 h 66"/>
                  <a:gd name="T4" fmla="*/ 22 w 154"/>
                  <a:gd name="T5" fmla="*/ 66 h 66"/>
                  <a:gd name="T6" fmla="*/ 132 w 154"/>
                  <a:gd name="T7" fmla="*/ 66 h 66"/>
                  <a:gd name="T8" fmla="*/ 154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154" y="0"/>
                    </a:moveTo>
                    <a:lnTo>
                      <a:pt x="0" y="0"/>
                    </a:lnTo>
                    <a:lnTo>
                      <a:pt x="22" y="66"/>
                    </a:lnTo>
                    <a:lnTo>
                      <a:pt x="132" y="66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Freeform 96"/>
              <p:cNvSpPr>
                <a:spLocks/>
              </p:cNvSpPr>
              <p:nvPr/>
            </p:nvSpPr>
            <p:spPr bwMode="auto">
              <a:xfrm>
                <a:off x="2953" y="3043"/>
                <a:ext cx="154" cy="66"/>
              </a:xfrm>
              <a:custGeom>
                <a:avLst/>
                <a:gdLst>
                  <a:gd name="T0" fmla="*/ 154 w 154"/>
                  <a:gd name="T1" fmla="*/ 0 h 66"/>
                  <a:gd name="T2" fmla="*/ 0 w 154"/>
                  <a:gd name="T3" fmla="*/ 0 h 66"/>
                  <a:gd name="T4" fmla="*/ 22 w 154"/>
                  <a:gd name="T5" fmla="*/ 66 h 66"/>
                  <a:gd name="T6" fmla="*/ 132 w 154"/>
                  <a:gd name="T7" fmla="*/ 66 h 66"/>
                  <a:gd name="T8" fmla="*/ 154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154" y="0"/>
                    </a:moveTo>
                    <a:lnTo>
                      <a:pt x="0" y="0"/>
                    </a:lnTo>
                    <a:lnTo>
                      <a:pt x="22" y="66"/>
                    </a:lnTo>
                    <a:lnTo>
                      <a:pt x="132" y="66"/>
                    </a:lnTo>
                    <a:lnTo>
                      <a:pt x="15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Freeform 97"/>
              <p:cNvSpPr>
                <a:spLocks/>
              </p:cNvSpPr>
              <p:nvPr/>
            </p:nvSpPr>
            <p:spPr bwMode="auto">
              <a:xfrm>
                <a:off x="2990" y="3023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Freeform 98"/>
              <p:cNvSpPr>
                <a:spLocks/>
              </p:cNvSpPr>
              <p:nvPr/>
            </p:nvSpPr>
            <p:spPr bwMode="auto">
              <a:xfrm>
                <a:off x="2990" y="3023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Freeform 99"/>
              <p:cNvSpPr>
                <a:spLocks/>
              </p:cNvSpPr>
              <p:nvPr/>
            </p:nvSpPr>
            <p:spPr bwMode="auto">
              <a:xfrm>
                <a:off x="3005" y="3068"/>
                <a:ext cx="155" cy="65"/>
              </a:xfrm>
              <a:custGeom>
                <a:avLst/>
                <a:gdLst>
                  <a:gd name="T0" fmla="*/ 155 w 155"/>
                  <a:gd name="T1" fmla="*/ 0 h 65"/>
                  <a:gd name="T2" fmla="*/ 0 w 155"/>
                  <a:gd name="T3" fmla="*/ 0 h 65"/>
                  <a:gd name="T4" fmla="*/ 22 w 155"/>
                  <a:gd name="T5" fmla="*/ 65 h 65"/>
                  <a:gd name="T6" fmla="*/ 133 w 155"/>
                  <a:gd name="T7" fmla="*/ 65 h 65"/>
                  <a:gd name="T8" fmla="*/ 155 w 15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5">
                    <a:moveTo>
                      <a:pt x="155" y="0"/>
                    </a:moveTo>
                    <a:lnTo>
                      <a:pt x="0" y="0"/>
                    </a:lnTo>
                    <a:lnTo>
                      <a:pt x="22" y="65"/>
                    </a:lnTo>
                    <a:lnTo>
                      <a:pt x="133" y="65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Freeform 100"/>
              <p:cNvSpPr>
                <a:spLocks/>
              </p:cNvSpPr>
              <p:nvPr/>
            </p:nvSpPr>
            <p:spPr bwMode="auto">
              <a:xfrm>
                <a:off x="3005" y="3068"/>
                <a:ext cx="155" cy="65"/>
              </a:xfrm>
              <a:custGeom>
                <a:avLst/>
                <a:gdLst>
                  <a:gd name="T0" fmla="*/ 155 w 155"/>
                  <a:gd name="T1" fmla="*/ 0 h 65"/>
                  <a:gd name="T2" fmla="*/ 0 w 155"/>
                  <a:gd name="T3" fmla="*/ 0 h 65"/>
                  <a:gd name="T4" fmla="*/ 22 w 155"/>
                  <a:gd name="T5" fmla="*/ 65 h 65"/>
                  <a:gd name="T6" fmla="*/ 133 w 155"/>
                  <a:gd name="T7" fmla="*/ 65 h 65"/>
                  <a:gd name="T8" fmla="*/ 155 w 15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5">
                    <a:moveTo>
                      <a:pt x="155" y="0"/>
                    </a:moveTo>
                    <a:lnTo>
                      <a:pt x="0" y="0"/>
                    </a:lnTo>
                    <a:lnTo>
                      <a:pt x="22" y="65"/>
                    </a:lnTo>
                    <a:lnTo>
                      <a:pt x="133" y="65"/>
                    </a:lnTo>
                    <a:lnTo>
                      <a:pt x="155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Freeform 101"/>
              <p:cNvSpPr>
                <a:spLocks/>
              </p:cNvSpPr>
              <p:nvPr/>
            </p:nvSpPr>
            <p:spPr bwMode="auto">
              <a:xfrm>
                <a:off x="2886" y="31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Freeform 102"/>
              <p:cNvSpPr>
                <a:spLocks/>
              </p:cNvSpPr>
              <p:nvPr/>
            </p:nvSpPr>
            <p:spPr bwMode="auto">
              <a:xfrm>
                <a:off x="2886" y="31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Freeform 103"/>
              <p:cNvSpPr>
                <a:spLocks/>
              </p:cNvSpPr>
              <p:nvPr/>
            </p:nvSpPr>
            <p:spPr bwMode="auto">
              <a:xfrm>
                <a:off x="2938" y="3223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Freeform 104"/>
              <p:cNvSpPr>
                <a:spLocks/>
              </p:cNvSpPr>
              <p:nvPr/>
            </p:nvSpPr>
            <p:spPr bwMode="auto">
              <a:xfrm>
                <a:off x="2938" y="3223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Freeform 105"/>
              <p:cNvSpPr>
                <a:spLocks/>
              </p:cNvSpPr>
              <p:nvPr/>
            </p:nvSpPr>
            <p:spPr bwMode="auto">
              <a:xfrm>
                <a:off x="2990" y="3254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Freeform 106"/>
              <p:cNvSpPr>
                <a:spLocks/>
              </p:cNvSpPr>
              <p:nvPr/>
            </p:nvSpPr>
            <p:spPr bwMode="auto">
              <a:xfrm>
                <a:off x="2990" y="3254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Freeform 107"/>
              <p:cNvSpPr>
                <a:spLocks/>
              </p:cNvSpPr>
              <p:nvPr/>
            </p:nvSpPr>
            <p:spPr bwMode="auto">
              <a:xfrm>
                <a:off x="2609" y="305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Freeform 108"/>
              <p:cNvSpPr>
                <a:spLocks/>
              </p:cNvSpPr>
              <p:nvPr/>
            </p:nvSpPr>
            <p:spPr bwMode="auto">
              <a:xfrm>
                <a:off x="2609" y="305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Freeform 109"/>
              <p:cNvSpPr>
                <a:spLocks/>
              </p:cNvSpPr>
              <p:nvPr/>
            </p:nvSpPr>
            <p:spPr bwMode="auto">
              <a:xfrm>
                <a:off x="2609" y="3091"/>
                <a:ext cx="221" cy="122"/>
              </a:xfrm>
              <a:custGeom>
                <a:avLst/>
                <a:gdLst>
                  <a:gd name="T0" fmla="*/ 172 w 221"/>
                  <a:gd name="T1" fmla="*/ 74 h 122"/>
                  <a:gd name="T2" fmla="*/ 0 w 221"/>
                  <a:gd name="T3" fmla="*/ 74 h 122"/>
                  <a:gd name="T4" fmla="*/ 0 w 221"/>
                  <a:gd name="T5" fmla="*/ 122 h 122"/>
                  <a:gd name="T6" fmla="*/ 221 w 221"/>
                  <a:gd name="T7" fmla="*/ 122 h 122"/>
                  <a:gd name="T8" fmla="*/ 221 w 221"/>
                  <a:gd name="T9" fmla="*/ 0 h 122"/>
                  <a:gd name="T10" fmla="*/ 197 w 221"/>
                  <a:gd name="T11" fmla="*/ 0 h 122"/>
                  <a:gd name="T12" fmla="*/ 172 w 221"/>
                  <a:gd name="T13" fmla="*/ 7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2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2"/>
                    </a:lnTo>
                    <a:lnTo>
                      <a:pt x="221" y="122"/>
                    </a:lnTo>
                    <a:lnTo>
                      <a:pt x="221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Freeform 110"/>
              <p:cNvSpPr>
                <a:spLocks/>
              </p:cNvSpPr>
              <p:nvPr/>
            </p:nvSpPr>
            <p:spPr bwMode="auto">
              <a:xfrm>
                <a:off x="2609" y="3091"/>
                <a:ext cx="221" cy="122"/>
              </a:xfrm>
              <a:custGeom>
                <a:avLst/>
                <a:gdLst>
                  <a:gd name="T0" fmla="*/ 172 w 221"/>
                  <a:gd name="T1" fmla="*/ 74 h 122"/>
                  <a:gd name="T2" fmla="*/ 0 w 221"/>
                  <a:gd name="T3" fmla="*/ 74 h 122"/>
                  <a:gd name="T4" fmla="*/ 0 w 221"/>
                  <a:gd name="T5" fmla="*/ 122 h 122"/>
                  <a:gd name="T6" fmla="*/ 221 w 221"/>
                  <a:gd name="T7" fmla="*/ 122 h 122"/>
                  <a:gd name="T8" fmla="*/ 221 w 221"/>
                  <a:gd name="T9" fmla="*/ 0 h 122"/>
                  <a:gd name="T10" fmla="*/ 197 w 221"/>
                  <a:gd name="T11" fmla="*/ 0 h 122"/>
                  <a:gd name="T12" fmla="*/ 172 w 221"/>
                  <a:gd name="T13" fmla="*/ 7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2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2"/>
                    </a:lnTo>
                    <a:lnTo>
                      <a:pt x="221" y="122"/>
                    </a:lnTo>
                    <a:lnTo>
                      <a:pt x="221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Freeform 111"/>
              <p:cNvSpPr>
                <a:spLocks/>
              </p:cNvSpPr>
              <p:nvPr/>
            </p:nvSpPr>
            <p:spPr bwMode="auto">
              <a:xfrm>
                <a:off x="2633" y="3189"/>
                <a:ext cx="50" cy="49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149 w 149"/>
                  <a:gd name="T7" fmla="*/ 74 h 149"/>
                  <a:gd name="T8" fmla="*/ 74 w 149"/>
                  <a:gd name="T9" fmla="*/ 149 h 149"/>
                  <a:gd name="T10" fmla="*/ 0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5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Freeform 112"/>
              <p:cNvSpPr>
                <a:spLocks/>
              </p:cNvSpPr>
              <p:nvPr/>
            </p:nvSpPr>
            <p:spPr bwMode="auto">
              <a:xfrm>
                <a:off x="2633" y="3189"/>
                <a:ext cx="50" cy="49"/>
              </a:xfrm>
              <a:custGeom>
                <a:avLst/>
                <a:gdLst>
                  <a:gd name="T0" fmla="*/ 0 w 50"/>
                  <a:gd name="T1" fmla="*/ 24 h 49"/>
                  <a:gd name="T2" fmla="*/ 25 w 50"/>
                  <a:gd name="T3" fmla="*/ 0 h 49"/>
                  <a:gd name="T4" fmla="*/ 50 w 50"/>
                  <a:gd name="T5" fmla="*/ 24 h 49"/>
                  <a:gd name="T6" fmla="*/ 50 w 50"/>
                  <a:gd name="T7" fmla="*/ 24 h 49"/>
                  <a:gd name="T8" fmla="*/ 25 w 50"/>
                  <a:gd name="T9" fmla="*/ 49 h 49"/>
                  <a:gd name="T10" fmla="*/ 0 w 50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9">
                    <a:moveTo>
                      <a:pt x="0" y="24"/>
                    </a:moveTo>
                    <a:cubicBezTo>
                      <a:pt x="0" y="11"/>
                      <a:pt x="11" y="0"/>
                      <a:pt x="25" y="0"/>
                    </a:cubicBezTo>
                    <a:cubicBezTo>
                      <a:pt x="38" y="0"/>
                      <a:pt x="50" y="11"/>
                      <a:pt x="50" y="24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50" y="38"/>
                      <a:pt x="38" y="49"/>
                      <a:pt x="25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Freeform 113"/>
              <p:cNvSpPr>
                <a:spLocks/>
              </p:cNvSpPr>
              <p:nvPr/>
            </p:nvSpPr>
            <p:spPr bwMode="auto">
              <a:xfrm>
                <a:off x="2756" y="3189"/>
                <a:ext cx="50" cy="49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149 w 149"/>
                  <a:gd name="T7" fmla="*/ 74 h 149"/>
                  <a:gd name="T8" fmla="*/ 74 w 149"/>
                  <a:gd name="T9" fmla="*/ 149 h 149"/>
                  <a:gd name="T10" fmla="*/ 0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6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Freeform 114"/>
              <p:cNvSpPr>
                <a:spLocks/>
              </p:cNvSpPr>
              <p:nvPr/>
            </p:nvSpPr>
            <p:spPr bwMode="auto">
              <a:xfrm>
                <a:off x="2756" y="3189"/>
                <a:ext cx="50" cy="49"/>
              </a:xfrm>
              <a:custGeom>
                <a:avLst/>
                <a:gdLst>
                  <a:gd name="T0" fmla="*/ 0 w 50"/>
                  <a:gd name="T1" fmla="*/ 24 h 49"/>
                  <a:gd name="T2" fmla="*/ 25 w 50"/>
                  <a:gd name="T3" fmla="*/ 0 h 49"/>
                  <a:gd name="T4" fmla="*/ 50 w 50"/>
                  <a:gd name="T5" fmla="*/ 24 h 49"/>
                  <a:gd name="T6" fmla="*/ 50 w 50"/>
                  <a:gd name="T7" fmla="*/ 24 h 49"/>
                  <a:gd name="T8" fmla="*/ 25 w 50"/>
                  <a:gd name="T9" fmla="*/ 49 h 49"/>
                  <a:gd name="T10" fmla="*/ 0 w 50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9">
                    <a:moveTo>
                      <a:pt x="0" y="24"/>
                    </a:moveTo>
                    <a:cubicBezTo>
                      <a:pt x="0" y="11"/>
                      <a:pt x="11" y="0"/>
                      <a:pt x="25" y="0"/>
                    </a:cubicBezTo>
                    <a:cubicBezTo>
                      <a:pt x="39" y="0"/>
                      <a:pt x="50" y="11"/>
                      <a:pt x="50" y="24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50" y="38"/>
                      <a:pt x="39" y="49"/>
                      <a:pt x="25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5"/>
            <p:cNvGrpSpPr>
              <a:grpSpLocks/>
            </p:cNvGrpSpPr>
            <p:nvPr/>
          </p:nvGrpSpPr>
          <p:grpSpPr bwMode="auto">
            <a:xfrm>
              <a:off x="7308850" y="3371850"/>
              <a:ext cx="1155700" cy="811213"/>
              <a:chOff x="3603" y="2748"/>
              <a:chExt cx="728" cy="511"/>
            </a:xfrm>
          </p:grpSpPr>
          <p:sp>
            <p:nvSpPr>
              <p:cNvPr id="42" name="Rectangle 116"/>
              <p:cNvSpPr>
                <a:spLocks noChangeArrowheads="1"/>
              </p:cNvSpPr>
              <p:nvPr/>
            </p:nvSpPr>
            <p:spPr bwMode="auto">
              <a:xfrm>
                <a:off x="3865" y="2748"/>
                <a:ext cx="205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Ovens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117"/>
              <p:cNvSpPr>
                <a:spLocks/>
              </p:cNvSpPr>
              <p:nvPr/>
            </p:nvSpPr>
            <p:spPr bwMode="auto">
              <a:xfrm>
                <a:off x="3603" y="2977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2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8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Freeform 118"/>
              <p:cNvSpPr>
                <a:spLocks/>
              </p:cNvSpPr>
              <p:nvPr/>
            </p:nvSpPr>
            <p:spPr bwMode="auto">
              <a:xfrm>
                <a:off x="3603" y="2977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2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Freeform 119"/>
              <p:cNvSpPr>
                <a:spLocks/>
              </p:cNvSpPr>
              <p:nvPr/>
            </p:nvSpPr>
            <p:spPr bwMode="auto">
              <a:xfrm>
                <a:off x="3603" y="2934"/>
                <a:ext cx="667" cy="254"/>
              </a:xfrm>
              <a:custGeom>
                <a:avLst/>
                <a:gdLst>
                  <a:gd name="T0" fmla="*/ 333 w 667"/>
                  <a:gd name="T1" fmla="*/ 0 h 254"/>
                  <a:gd name="T2" fmla="*/ 333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3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3" y="0"/>
                    </a:moveTo>
                    <a:lnTo>
                      <a:pt x="333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3" y="0"/>
                    </a:lnTo>
                    <a:close/>
                  </a:path>
                </a:pathLst>
              </a:custGeom>
              <a:solidFill>
                <a:srgbClr val="FF8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reeform 120"/>
              <p:cNvSpPr>
                <a:spLocks/>
              </p:cNvSpPr>
              <p:nvPr/>
            </p:nvSpPr>
            <p:spPr bwMode="auto">
              <a:xfrm>
                <a:off x="3603" y="2934"/>
                <a:ext cx="667" cy="254"/>
              </a:xfrm>
              <a:custGeom>
                <a:avLst/>
                <a:gdLst>
                  <a:gd name="T0" fmla="*/ 333 w 667"/>
                  <a:gd name="T1" fmla="*/ 0 h 254"/>
                  <a:gd name="T2" fmla="*/ 333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3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3" y="0"/>
                    </a:moveTo>
                    <a:lnTo>
                      <a:pt x="333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3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Freeform 121"/>
              <p:cNvSpPr>
                <a:spLocks/>
              </p:cNvSpPr>
              <p:nvPr/>
            </p:nvSpPr>
            <p:spPr bwMode="auto">
              <a:xfrm>
                <a:off x="3603" y="3061"/>
                <a:ext cx="667" cy="127"/>
              </a:xfrm>
              <a:custGeom>
                <a:avLst/>
                <a:gdLst>
                  <a:gd name="T0" fmla="*/ 667 w 667"/>
                  <a:gd name="T1" fmla="*/ 127 h 127"/>
                  <a:gd name="T2" fmla="*/ 534 w 667"/>
                  <a:gd name="T3" fmla="*/ 0 h 127"/>
                  <a:gd name="T4" fmla="*/ 434 w 667"/>
                  <a:gd name="T5" fmla="*/ 101 h 127"/>
                  <a:gd name="T6" fmla="*/ 333 w 667"/>
                  <a:gd name="T7" fmla="*/ 25 h 127"/>
                  <a:gd name="T8" fmla="*/ 280 w 667"/>
                  <a:gd name="T9" fmla="*/ 91 h 127"/>
                  <a:gd name="T10" fmla="*/ 233 w 667"/>
                  <a:gd name="T11" fmla="*/ 40 h 127"/>
                  <a:gd name="T12" fmla="*/ 200 w 667"/>
                  <a:gd name="T13" fmla="*/ 86 h 127"/>
                  <a:gd name="T14" fmla="*/ 166 w 667"/>
                  <a:gd name="T15" fmla="*/ 50 h 127"/>
                  <a:gd name="T16" fmla="*/ 146 w 667"/>
                  <a:gd name="T17" fmla="*/ 76 h 127"/>
                  <a:gd name="T18" fmla="*/ 133 w 667"/>
                  <a:gd name="T19" fmla="*/ 61 h 127"/>
                  <a:gd name="T20" fmla="*/ 0 w 667"/>
                  <a:gd name="T21" fmla="*/ 6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7" h="127">
                    <a:moveTo>
                      <a:pt x="667" y="127"/>
                    </a:moveTo>
                    <a:lnTo>
                      <a:pt x="534" y="0"/>
                    </a:lnTo>
                    <a:lnTo>
                      <a:pt x="434" y="101"/>
                    </a:lnTo>
                    <a:lnTo>
                      <a:pt x="333" y="25"/>
                    </a:lnTo>
                    <a:lnTo>
                      <a:pt x="280" y="91"/>
                    </a:lnTo>
                    <a:lnTo>
                      <a:pt x="233" y="40"/>
                    </a:lnTo>
                    <a:lnTo>
                      <a:pt x="200" y="86"/>
                    </a:lnTo>
                    <a:lnTo>
                      <a:pt x="166" y="50"/>
                    </a:lnTo>
                    <a:lnTo>
                      <a:pt x="146" y="76"/>
                    </a:lnTo>
                    <a:lnTo>
                      <a:pt x="133" y="61"/>
                    </a:lnTo>
                    <a:lnTo>
                      <a:pt x="0" y="61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Freeform 122"/>
              <p:cNvSpPr>
                <a:spLocks/>
              </p:cNvSpPr>
              <p:nvPr/>
            </p:nvSpPr>
            <p:spPr bwMode="auto">
              <a:xfrm>
                <a:off x="3629" y="3010"/>
                <a:ext cx="106" cy="84"/>
              </a:xfrm>
              <a:custGeom>
                <a:avLst/>
                <a:gdLst>
                  <a:gd name="T0" fmla="*/ 0 w 106"/>
                  <a:gd name="T1" fmla="*/ 21 h 84"/>
                  <a:gd name="T2" fmla="*/ 0 w 106"/>
                  <a:gd name="T3" fmla="*/ 0 h 84"/>
                  <a:gd name="T4" fmla="*/ 106 w 106"/>
                  <a:gd name="T5" fmla="*/ 0 h 84"/>
                  <a:gd name="T6" fmla="*/ 106 w 106"/>
                  <a:gd name="T7" fmla="*/ 21 h 84"/>
                  <a:gd name="T8" fmla="*/ 64 w 106"/>
                  <a:gd name="T9" fmla="*/ 84 h 84"/>
                  <a:gd name="T10" fmla="*/ 42 w 106"/>
                  <a:gd name="T11" fmla="*/ 84 h 84"/>
                  <a:gd name="T12" fmla="*/ 0 w 106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84">
                    <a:moveTo>
                      <a:pt x="0" y="21"/>
                    </a:moveTo>
                    <a:lnTo>
                      <a:pt x="0" y="0"/>
                    </a:lnTo>
                    <a:lnTo>
                      <a:pt x="106" y="0"/>
                    </a:lnTo>
                    <a:lnTo>
                      <a:pt x="106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B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Freeform 123"/>
              <p:cNvSpPr>
                <a:spLocks/>
              </p:cNvSpPr>
              <p:nvPr/>
            </p:nvSpPr>
            <p:spPr bwMode="auto">
              <a:xfrm>
                <a:off x="3629" y="3010"/>
                <a:ext cx="106" cy="84"/>
              </a:xfrm>
              <a:custGeom>
                <a:avLst/>
                <a:gdLst>
                  <a:gd name="T0" fmla="*/ 0 w 106"/>
                  <a:gd name="T1" fmla="*/ 21 h 84"/>
                  <a:gd name="T2" fmla="*/ 0 w 106"/>
                  <a:gd name="T3" fmla="*/ 0 h 84"/>
                  <a:gd name="T4" fmla="*/ 106 w 106"/>
                  <a:gd name="T5" fmla="*/ 0 h 84"/>
                  <a:gd name="T6" fmla="*/ 106 w 106"/>
                  <a:gd name="T7" fmla="*/ 21 h 84"/>
                  <a:gd name="T8" fmla="*/ 64 w 106"/>
                  <a:gd name="T9" fmla="*/ 84 h 84"/>
                  <a:gd name="T10" fmla="*/ 42 w 106"/>
                  <a:gd name="T11" fmla="*/ 84 h 84"/>
                  <a:gd name="T12" fmla="*/ 0 w 106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84">
                    <a:moveTo>
                      <a:pt x="0" y="21"/>
                    </a:moveTo>
                    <a:lnTo>
                      <a:pt x="0" y="0"/>
                    </a:lnTo>
                    <a:lnTo>
                      <a:pt x="106" y="0"/>
                    </a:lnTo>
                    <a:lnTo>
                      <a:pt x="106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Freeform 124"/>
              <p:cNvSpPr>
                <a:spLocks/>
              </p:cNvSpPr>
              <p:nvPr/>
            </p:nvSpPr>
            <p:spPr bwMode="auto">
              <a:xfrm>
                <a:off x="3629" y="2967"/>
                <a:ext cx="667" cy="254"/>
              </a:xfrm>
              <a:custGeom>
                <a:avLst/>
                <a:gdLst>
                  <a:gd name="T0" fmla="*/ 334 w 667"/>
                  <a:gd name="T1" fmla="*/ 0 h 254"/>
                  <a:gd name="T2" fmla="*/ 334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4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FFB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Freeform 125"/>
              <p:cNvSpPr>
                <a:spLocks/>
              </p:cNvSpPr>
              <p:nvPr/>
            </p:nvSpPr>
            <p:spPr bwMode="auto">
              <a:xfrm>
                <a:off x="3629" y="2967"/>
                <a:ext cx="667" cy="254"/>
              </a:xfrm>
              <a:custGeom>
                <a:avLst/>
                <a:gdLst>
                  <a:gd name="T0" fmla="*/ 334 w 667"/>
                  <a:gd name="T1" fmla="*/ 0 h 254"/>
                  <a:gd name="T2" fmla="*/ 334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4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126"/>
              <p:cNvSpPr>
                <a:spLocks/>
              </p:cNvSpPr>
              <p:nvPr/>
            </p:nvSpPr>
            <p:spPr bwMode="auto">
              <a:xfrm>
                <a:off x="3629" y="3094"/>
                <a:ext cx="667" cy="127"/>
              </a:xfrm>
              <a:custGeom>
                <a:avLst/>
                <a:gdLst>
                  <a:gd name="T0" fmla="*/ 667 w 667"/>
                  <a:gd name="T1" fmla="*/ 127 h 127"/>
                  <a:gd name="T2" fmla="*/ 533 w 667"/>
                  <a:gd name="T3" fmla="*/ 0 h 127"/>
                  <a:gd name="T4" fmla="*/ 433 w 667"/>
                  <a:gd name="T5" fmla="*/ 101 h 127"/>
                  <a:gd name="T6" fmla="*/ 334 w 667"/>
                  <a:gd name="T7" fmla="*/ 25 h 127"/>
                  <a:gd name="T8" fmla="*/ 280 w 667"/>
                  <a:gd name="T9" fmla="*/ 91 h 127"/>
                  <a:gd name="T10" fmla="*/ 233 w 667"/>
                  <a:gd name="T11" fmla="*/ 40 h 127"/>
                  <a:gd name="T12" fmla="*/ 200 w 667"/>
                  <a:gd name="T13" fmla="*/ 86 h 127"/>
                  <a:gd name="T14" fmla="*/ 167 w 667"/>
                  <a:gd name="T15" fmla="*/ 50 h 127"/>
                  <a:gd name="T16" fmla="*/ 146 w 667"/>
                  <a:gd name="T17" fmla="*/ 76 h 127"/>
                  <a:gd name="T18" fmla="*/ 133 w 667"/>
                  <a:gd name="T19" fmla="*/ 61 h 127"/>
                  <a:gd name="T20" fmla="*/ 0 w 667"/>
                  <a:gd name="T21" fmla="*/ 6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7" h="127">
                    <a:moveTo>
                      <a:pt x="667" y="127"/>
                    </a:moveTo>
                    <a:lnTo>
                      <a:pt x="533" y="0"/>
                    </a:lnTo>
                    <a:lnTo>
                      <a:pt x="433" y="101"/>
                    </a:lnTo>
                    <a:lnTo>
                      <a:pt x="334" y="25"/>
                    </a:lnTo>
                    <a:lnTo>
                      <a:pt x="280" y="91"/>
                    </a:lnTo>
                    <a:lnTo>
                      <a:pt x="233" y="40"/>
                    </a:lnTo>
                    <a:lnTo>
                      <a:pt x="200" y="86"/>
                    </a:lnTo>
                    <a:lnTo>
                      <a:pt x="167" y="50"/>
                    </a:lnTo>
                    <a:lnTo>
                      <a:pt x="146" y="76"/>
                    </a:lnTo>
                    <a:lnTo>
                      <a:pt x="133" y="61"/>
                    </a:lnTo>
                    <a:lnTo>
                      <a:pt x="0" y="61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Freeform 127"/>
              <p:cNvSpPr>
                <a:spLocks/>
              </p:cNvSpPr>
              <p:nvPr/>
            </p:nvSpPr>
            <p:spPr bwMode="auto">
              <a:xfrm>
                <a:off x="3663" y="3048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3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3" y="8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Freeform 128"/>
              <p:cNvSpPr>
                <a:spLocks/>
              </p:cNvSpPr>
              <p:nvPr/>
            </p:nvSpPr>
            <p:spPr bwMode="auto">
              <a:xfrm>
                <a:off x="3663" y="3048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3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3" y="84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Freeform 129"/>
              <p:cNvSpPr>
                <a:spLocks/>
              </p:cNvSpPr>
              <p:nvPr/>
            </p:nvSpPr>
            <p:spPr bwMode="auto">
              <a:xfrm>
                <a:off x="3663" y="3005"/>
                <a:ext cx="668" cy="254"/>
              </a:xfrm>
              <a:custGeom>
                <a:avLst/>
                <a:gdLst>
                  <a:gd name="T0" fmla="*/ 334 w 668"/>
                  <a:gd name="T1" fmla="*/ 0 h 254"/>
                  <a:gd name="T2" fmla="*/ 334 w 668"/>
                  <a:gd name="T3" fmla="*/ 127 h 254"/>
                  <a:gd name="T4" fmla="*/ 0 w 668"/>
                  <a:gd name="T5" fmla="*/ 127 h 254"/>
                  <a:gd name="T6" fmla="*/ 0 w 668"/>
                  <a:gd name="T7" fmla="*/ 254 h 254"/>
                  <a:gd name="T8" fmla="*/ 668 w 668"/>
                  <a:gd name="T9" fmla="*/ 254 h 254"/>
                  <a:gd name="T10" fmla="*/ 668 w 668"/>
                  <a:gd name="T11" fmla="*/ 0 h 254"/>
                  <a:gd name="T12" fmla="*/ 334 w 668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8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8" y="254"/>
                    </a:lnTo>
                    <a:lnTo>
                      <a:pt x="668" y="0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Freeform 130"/>
              <p:cNvSpPr>
                <a:spLocks/>
              </p:cNvSpPr>
              <p:nvPr/>
            </p:nvSpPr>
            <p:spPr bwMode="auto">
              <a:xfrm>
                <a:off x="3663" y="3005"/>
                <a:ext cx="668" cy="254"/>
              </a:xfrm>
              <a:custGeom>
                <a:avLst/>
                <a:gdLst>
                  <a:gd name="T0" fmla="*/ 334 w 668"/>
                  <a:gd name="T1" fmla="*/ 0 h 254"/>
                  <a:gd name="T2" fmla="*/ 334 w 668"/>
                  <a:gd name="T3" fmla="*/ 127 h 254"/>
                  <a:gd name="T4" fmla="*/ 0 w 668"/>
                  <a:gd name="T5" fmla="*/ 127 h 254"/>
                  <a:gd name="T6" fmla="*/ 0 w 668"/>
                  <a:gd name="T7" fmla="*/ 254 h 254"/>
                  <a:gd name="T8" fmla="*/ 668 w 668"/>
                  <a:gd name="T9" fmla="*/ 254 h 254"/>
                  <a:gd name="T10" fmla="*/ 668 w 668"/>
                  <a:gd name="T11" fmla="*/ 0 h 254"/>
                  <a:gd name="T12" fmla="*/ 334 w 668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8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8" y="254"/>
                    </a:lnTo>
                    <a:lnTo>
                      <a:pt x="668" y="0"/>
                    </a:lnTo>
                    <a:lnTo>
                      <a:pt x="33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Freeform 131"/>
              <p:cNvSpPr>
                <a:spLocks/>
              </p:cNvSpPr>
              <p:nvPr/>
            </p:nvSpPr>
            <p:spPr bwMode="auto">
              <a:xfrm>
                <a:off x="3663" y="3132"/>
                <a:ext cx="668" cy="127"/>
              </a:xfrm>
              <a:custGeom>
                <a:avLst/>
                <a:gdLst>
                  <a:gd name="T0" fmla="*/ 668 w 668"/>
                  <a:gd name="T1" fmla="*/ 127 h 127"/>
                  <a:gd name="T2" fmla="*/ 534 w 668"/>
                  <a:gd name="T3" fmla="*/ 0 h 127"/>
                  <a:gd name="T4" fmla="*/ 434 w 668"/>
                  <a:gd name="T5" fmla="*/ 102 h 127"/>
                  <a:gd name="T6" fmla="*/ 334 w 668"/>
                  <a:gd name="T7" fmla="*/ 26 h 127"/>
                  <a:gd name="T8" fmla="*/ 281 w 668"/>
                  <a:gd name="T9" fmla="*/ 91 h 127"/>
                  <a:gd name="T10" fmla="*/ 234 w 668"/>
                  <a:gd name="T11" fmla="*/ 41 h 127"/>
                  <a:gd name="T12" fmla="*/ 200 w 668"/>
                  <a:gd name="T13" fmla="*/ 86 h 127"/>
                  <a:gd name="T14" fmla="*/ 167 w 668"/>
                  <a:gd name="T15" fmla="*/ 51 h 127"/>
                  <a:gd name="T16" fmla="*/ 147 w 668"/>
                  <a:gd name="T17" fmla="*/ 76 h 127"/>
                  <a:gd name="T18" fmla="*/ 134 w 668"/>
                  <a:gd name="T19" fmla="*/ 61 h 127"/>
                  <a:gd name="T20" fmla="*/ 0 w 668"/>
                  <a:gd name="T21" fmla="*/ 6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8" h="127">
                    <a:moveTo>
                      <a:pt x="668" y="127"/>
                    </a:moveTo>
                    <a:lnTo>
                      <a:pt x="534" y="0"/>
                    </a:lnTo>
                    <a:lnTo>
                      <a:pt x="434" y="102"/>
                    </a:lnTo>
                    <a:lnTo>
                      <a:pt x="334" y="26"/>
                    </a:lnTo>
                    <a:lnTo>
                      <a:pt x="281" y="91"/>
                    </a:lnTo>
                    <a:lnTo>
                      <a:pt x="234" y="41"/>
                    </a:lnTo>
                    <a:lnTo>
                      <a:pt x="200" y="86"/>
                    </a:lnTo>
                    <a:lnTo>
                      <a:pt x="167" y="51"/>
                    </a:lnTo>
                    <a:lnTo>
                      <a:pt x="147" y="76"/>
                    </a:lnTo>
                    <a:lnTo>
                      <a:pt x="134" y="61"/>
                    </a:lnTo>
                    <a:lnTo>
                      <a:pt x="0" y="61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Group 134"/>
            <p:cNvGrpSpPr>
              <a:grpSpLocks/>
            </p:cNvGrpSpPr>
            <p:nvPr/>
          </p:nvGrpSpPr>
          <p:grpSpPr bwMode="auto">
            <a:xfrm>
              <a:off x="827088" y="2363791"/>
              <a:ext cx="352425" cy="422275"/>
              <a:chOff x="521" y="1489"/>
              <a:chExt cx="222" cy="266"/>
            </a:xfrm>
          </p:grpSpPr>
          <p:grpSp>
            <p:nvGrpSpPr>
              <p:cNvPr id="34" name="Group 135"/>
              <p:cNvGrpSpPr>
                <a:grpSpLocks/>
              </p:cNvGrpSpPr>
              <p:nvPr/>
            </p:nvGrpSpPr>
            <p:grpSpPr bwMode="auto">
              <a:xfrm>
                <a:off x="521" y="1489"/>
                <a:ext cx="222" cy="148"/>
                <a:chOff x="3198" y="3702"/>
                <a:chExt cx="222" cy="148"/>
              </a:xfrm>
            </p:grpSpPr>
            <p:sp>
              <p:nvSpPr>
                <p:cNvPr id="36" name="Freeform 136"/>
                <p:cNvSpPr>
                  <a:spLocks/>
                </p:cNvSpPr>
                <p:nvPr/>
              </p:nvSpPr>
              <p:spPr bwMode="auto">
                <a:xfrm>
                  <a:off x="3198" y="3702"/>
                  <a:ext cx="222" cy="123"/>
                </a:xfrm>
                <a:custGeom>
                  <a:avLst/>
                  <a:gdLst>
                    <a:gd name="T0" fmla="*/ 172 w 222"/>
                    <a:gd name="T1" fmla="*/ 74 h 123"/>
                    <a:gd name="T2" fmla="*/ 0 w 222"/>
                    <a:gd name="T3" fmla="*/ 74 h 123"/>
                    <a:gd name="T4" fmla="*/ 0 w 222"/>
                    <a:gd name="T5" fmla="*/ 123 h 123"/>
                    <a:gd name="T6" fmla="*/ 222 w 222"/>
                    <a:gd name="T7" fmla="*/ 123 h 123"/>
                    <a:gd name="T8" fmla="*/ 222 w 222"/>
                    <a:gd name="T9" fmla="*/ 0 h 123"/>
                    <a:gd name="T10" fmla="*/ 197 w 222"/>
                    <a:gd name="T11" fmla="*/ 0 h 123"/>
                    <a:gd name="T12" fmla="*/ 172 w 222"/>
                    <a:gd name="T13" fmla="*/ 7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2" h="123">
                      <a:moveTo>
                        <a:pt x="172" y="74"/>
                      </a:moveTo>
                      <a:lnTo>
                        <a:pt x="0" y="74"/>
                      </a:lnTo>
                      <a:lnTo>
                        <a:pt x="0" y="123"/>
                      </a:lnTo>
                      <a:lnTo>
                        <a:pt x="222" y="123"/>
                      </a:lnTo>
                      <a:lnTo>
                        <a:pt x="222" y="0"/>
                      </a:lnTo>
                      <a:lnTo>
                        <a:pt x="197" y="0"/>
                      </a:lnTo>
                      <a:lnTo>
                        <a:pt x="172" y="74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137"/>
                <p:cNvSpPr>
                  <a:spLocks/>
                </p:cNvSpPr>
                <p:nvPr/>
              </p:nvSpPr>
              <p:spPr bwMode="auto">
                <a:xfrm>
                  <a:off x="3198" y="3702"/>
                  <a:ext cx="222" cy="123"/>
                </a:xfrm>
                <a:custGeom>
                  <a:avLst/>
                  <a:gdLst>
                    <a:gd name="T0" fmla="*/ 172 w 222"/>
                    <a:gd name="T1" fmla="*/ 74 h 123"/>
                    <a:gd name="T2" fmla="*/ 0 w 222"/>
                    <a:gd name="T3" fmla="*/ 74 h 123"/>
                    <a:gd name="T4" fmla="*/ 0 w 222"/>
                    <a:gd name="T5" fmla="*/ 123 h 123"/>
                    <a:gd name="T6" fmla="*/ 222 w 222"/>
                    <a:gd name="T7" fmla="*/ 123 h 123"/>
                    <a:gd name="T8" fmla="*/ 222 w 222"/>
                    <a:gd name="T9" fmla="*/ 0 h 123"/>
                    <a:gd name="T10" fmla="*/ 197 w 222"/>
                    <a:gd name="T11" fmla="*/ 0 h 123"/>
                    <a:gd name="T12" fmla="*/ 172 w 222"/>
                    <a:gd name="T13" fmla="*/ 7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2" h="123">
                      <a:moveTo>
                        <a:pt x="172" y="74"/>
                      </a:moveTo>
                      <a:lnTo>
                        <a:pt x="0" y="74"/>
                      </a:lnTo>
                      <a:lnTo>
                        <a:pt x="0" y="123"/>
                      </a:lnTo>
                      <a:lnTo>
                        <a:pt x="222" y="123"/>
                      </a:lnTo>
                      <a:lnTo>
                        <a:pt x="222" y="0"/>
                      </a:lnTo>
                      <a:lnTo>
                        <a:pt x="197" y="0"/>
                      </a:lnTo>
                      <a:lnTo>
                        <a:pt x="172" y="74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138"/>
                <p:cNvSpPr>
                  <a:spLocks/>
                </p:cNvSpPr>
                <p:nvPr/>
              </p:nvSpPr>
              <p:spPr bwMode="auto">
                <a:xfrm>
                  <a:off x="3223" y="3801"/>
                  <a:ext cx="49" cy="49"/>
                </a:xfrm>
                <a:custGeom>
                  <a:avLst/>
                  <a:gdLst>
                    <a:gd name="T0" fmla="*/ 0 w 149"/>
                    <a:gd name="T1" fmla="*/ 74 h 148"/>
                    <a:gd name="T2" fmla="*/ 74 w 149"/>
                    <a:gd name="T3" fmla="*/ 0 h 148"/>
                    <a:gd name="T4" fmla="*/ 149 w 149"/>
                    <a:gd name="T5" fmla="*/ 74 h 148"/>
                    <a:gd name="T6" fmla="*/ 149 w 149"/>
                    <a:gd name="T7" fmla="*/ 74 h 148"/>
                    <a:gd name="T8" fmla="*/ 74 w 149"/>
                    <a:gd name="T9" fmla="*/ 148 h 148"/>
                    <a:gd name="T10" fmla="*/ 0 w 149"/>
                    <a:gd name="T11" fmla="*/ 74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9" h="148">
                      <a:moveTo>
                        <a:pt x="0" y="74"/>
                      </a:moveTo>
                      <a:cubicBezTo>
                        <a:pt x="0" y="33"/>
                        <a:pt x="33" y="0"/>
                        <a:pt x="74" y="0"/>
                      </a:cubicBezTo>
                      <a:cubicBezTo>
                        <a:pt x="115" y="0"/>
                        <a:pt x="149" y="33"/>
                        <a:pt x="149" y="74"/>
                      </a:cubicBezTo>
                      <a:cubicBezTo>
                        <a:pt x="149" y="74"/>
                        <a:pt x="149" y="74"/>
                        <a:pt x="149" y="74"/>
                      </a:cubicBezTo>
                      <a:cubicBezTo>
                        <a:pt x="149" y="115"/>
                        <a:pt x="115" y="148"/>
                        <a:pt x="74" y="148"/>
                      </a:cubicBezTo>
                      <a:cubicBezTo>
                        <a:pt x="33" y="148"/>
                        <a:pt x="0" y="115"/>
                        <a:pt x="0" y="74"/>
                      </a:cubicBezTo>
                    </a:path>
                  </a:pathLst>
                </a:custGeom>
                <a:solidFill>
                  <a:srgbClr val="CC99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139"/>
                <p:cNvSpPr>
                  <a:spLocks/>
                </p:cNvSpPr>
                <p:nvPr/>
              </p:nvSpPr>
              <p:spPr bwMode="auto">
                <a:xfrm>
                  <a:off x="3223" y="3801"/>
                  <a:ext cx="49" cy="49"/>
                </a:xfrm>
                <a:custGeom>
                  <a:avLst/>
                  <a:gdLst>
                    <a:gd name="T0" fmla="*/ 0 w 49"/>
                    <a:gd name="T1" fmla="*/ 24 h 49"/>
                    <a:gd name="T2" fmla="*/ 24 w 49"/>
                    <a:gd name="T3" fmla="*/ 0 h 49"/>
                    <a:gd name="T4" fmla="*/ 49 w 49"/>
                    <a:gd name="T5" fmla="*/ 24 h 49"/>
                    <a:gd name="T6" fmla="*/ 49 w 49"/>
                    <a:gd name="T7" fmla="*/ 24 h 49"/>
                    <a:gd name="T8" fmla="*/ 24 w 49"/>
                    <a:gd name="T9" fmla="*/ 49 h 49"/>
                    <a:gd name="T10" fmla="*/ 0 w 49"/>
                    <a:gd name="T11" fmla="*/ 2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49">
                      <a:moveTo>
                        <a:pt x="0" y="24"/>
                      </a:moveTo>
                      <a:cubicBezTo>
                        <a:pt x="0" y="10"/>
                        <a:pt x="11" y="0"/>
                        <a:pt x="24" y="0"/>
                      </a:cubicBezTo>
                      <a:cubicBezTo>
                        <a:pt x="38" y="0"/>
                        <a:pt x="49" y="10"/>
                        <a:pt x="49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38"/>
                        <a:pt x="38" y="49"/>
                        <a:pt x="24" y="49"/>
                      </a:cubicBezTo>
                      <a:cubicBezTo>
                        <a:pt x="11" y="49"/>
                        <a:pt x="0" y="38"/>
                        <a:pt x="0" y="24"/>
                      </a:cubicBezTo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140"/>
                <p:cNvSpPr>
                  <a:spLocks/>
                </p:cNvSpPr>
                <p:nvPr/>
              </p:nvSpPr>
              <p:spPr bwMode="auto">
                <a:xfrm>
                  <a:off x="3346" y="3801"/>
                  <a:ext cx="49" cy="49"/>
                </a:xfrm>
                <a:custGeom>
                  <a:avLst/>
                  <a:gdLst>
                    <a:gd name="T0" fmla="*/ 0 w 149"/>
                    <a:gd name="T1" fmla="*/ 74 h 148"/>
                    <a:gd name="T2" fmla="*/ 74 w 149"/>
                    <a:gd name="T3" fmla="*/ 0 h 148"/>
                    <a:gd name="T4" fmla="*/ 149 w 149"/>
                    <a:gd name="T5" fmla="*/ 74 h 148"/>
                    <a:gd name="T6" fmla="*/ 149 w 149"/>
                    <a:gd name="T7" fmla="*/ 74 h 148"/>
                    <a:gd name="T8" fmla="*/ 74 w 149"/>
                    <a:gd name="T9" fmla="*/ 148 h 148"/>
                    <a:gd name="T10" fmla="*/ 0 w 149"/>
                    <a:gd name="T11" fmla="*/ 74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9" h="148">
                      <a:moveTo>
                        <a:pt x="0" y="74"/>
                      </a:moveTo>
                      <a:cubicBezTo>
                        <a:pt x="0" y="33"/>
                        <a:pt x="33" y="0"/>
                        <a:pt x="74" y="0"/>
                      </a:cubicBezTo>
                      <a:cubicBezTo>
                        <a:pt x="116" y="0"/>
                        <a:pt x="149" y="33"/>
                        <a:pt x="149" y="74"/>
                      </a:cubicBezTo>
                      <a:cubicBezTo>
                        <a:pt x="149" y="74"/>
                        <a:pt x="149" y="74"/>
                        <a:pt x="149" y="74"/>
                      </a:cubicBezTo>
                      <a:cubicBezTo>
                        <a:pt x="149" y="115"/>
                        <a:pt x="116" y="148"/>
                        <a:pt x="74" y="148"/>
                      </a:cubicBezTo>
                      <a:cubicBezTo>
                        <a:pt x="33" y="148"/>
                        <a:pt x="0" y="115"/>
                        <a:pt x="0" y="74"/>
                      </a:cubicBezTo>
                    </a:path>
                  </a:pathLst>
                </a:custGeom>
                <a:solidFill>
                  <a:srgbClr val="CC99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141"/>
                <p:cNvSpPr>
                  <a:spLocks/>
                </p:cNvSpPr>
                <p:nvPr/>
              </p:nvSpPr>
              <p:spPr bwMode="auto">
                <a:xfrm>
                  <a:off x="3346" y="3801"/>
                  <a:ext cx="49" cy="49"/>
                </a:xfrm>
                <a:custGeom>
                  <a:avLst/>
                  <a:gdLst>
                    <a:gd name="T0" fmla="*/ 0 w 49"/>
                    <a:gd name="T1" fmla="*/ 24 h 49"/>
                    <a:gd name="T2" fmla="*/ 24 w 49"/>
                    <a:gd name="T3" fmla="*/ 0 h 49"/>
                    <a:gd name="T4" fmla="*/ 49 w 49"/>
                    <a:gd name="T5" fmla="*/ 24 h 49"/>
                    <a:gd name="T6" fmla="*/ 49 w 49"/>
                    <a:gd name="T7" fmla="*/ 24 h 49"/>
                    <a:gd name="T8" fmla="*/ 24 w 49"/>
                    <a:gd name="T9" fmla="*/ 49 h 49"/>
                    <a:gd name="T10" fmla="*/ 0 w 49"/>
                    <a:gd name="T11" fmla="*/ 2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49">
                      <a:moveTo>
                        <a:pt x="0" y="24"/>
                      </a:moveTo>
                      <a:cubicBezTo>
                        <a:pt x="0" y="10"/>
                        <a:pt x="11" y="0"/>
                        <a:pt x="24" y="0"/>
                      </a:cubicBezTo>
                      <a:cubicBezTo>
                        <a:pt x="38" y="0"/>
                        <a:pt x="49" y="10"/>
                        <a:pt x="49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38"/>
                        <a:pt x="38" y="49"/>
                        <a:pt x="24" y="49"/>
                      </a:cubicBezTo>
                      <a:cubicBezTo>
                        <a:pt x="11" y="49"/>
                        <a:pt x="0" y="38"/>
                        <a:pt x="0" y="24"/>
                      </a:cubicBezTo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5" name="Rectangle 142"/>
              <p:cNvSpPr>
                <a:spLocks noChangeArrowheads="1"/>
              </p:cNvSpPr>
              <p:nvPr/>
            </p:nvSpPr>
            <p:spPr bwMode="auto">
              <a:xfrm>
                <a:off x="521" y="1670"/>
                <a:ext cx="186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AGVs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" name="Group 143"/>
            <p:cNvGrpSpPr>
              <a:grpSpLocks/>
            </p:cNvGrpSpPr>
            <p:nvPr/>
          </p:nvGrpSpPr>
          <p:grpSpPr bwMode="auto">
            <a:xfrm>
              <a:off x="7740652" y="2435228"/>
              <a:ext cx="363538" cy="350838"/>
              <a:chOff x="4876" y="1534"/>
              <a:chExt cx="229" cy="221"/>
            </a:xfrm>
          </p:grpSpPr>
          <p:grpSp>
            <p:nvGrpSpPr>
              <p:cNvPr id="30" name="Group 144"/>
              <p:cNvGrpSpPr>
                <a:grpSpLocks/>
              </p:cNvGrpSpPr>
              <p:nvPr/>
            </p:nvGrpSpPr>
            <p:grpSpPr bwMode="auto">
              <a:xfrm>
                <a:off x="4921" y="1534"/>
                <a:ext cx="184" cy="111"/>
                <a:chOff x="2245" y="3748"/>
                <a:chExt cx="184" cy="111"/>
              </a:xfrm>
            </p:grpSpPr>
            <p:sp>
              <p:nvSpPr>
                <p:cNvPr id="32" name="Freeform 145"/>
                <p:cNvSpPr>
                  <a:spLocks/>
                </p:cNvSpPr>
                <p:nvPr/>
              </p:nvSpPr>
              <p:spPr bwMode="auto">
                <a:xfrm>
                  <a:off x="2245" y="3748"/>
                  <a:ext cx="184" cy="111"/>
                </a:xfrm>
                <a:custGeom>
                  <a:avLst/>
                  <a:gdLst>
                    <a:gd name="T0" fmla="*/ 184 w 184"/>
                    <a:gd name="T1" fmla="*/ 0 h 111"/>
                    <a:gd name="T2" fmla="*/ 147 w 184"/>
                    <a:gd name="T3" fmla="*/ 111 h 111"/>
                    <a:gd name="T4" fmla="*/ 37 w 184"/>
                    <a:gd name="T5" fmla="*/ 111 h 111"/>
                    <a:gd name="T6" fmla="*/ 0 w 184"/>
                    <a:gd name="T7" fmla="*/ 0 h 111"/>
                    <a:gd name="T8" fmla="*/ 184 w 184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4" h="111">
                      <a:moveTo>
                        <a:pt x="184" y="0"/>
                      </a:moveTo>
                      <a:lnTo>
                        <a:pt x="147" y="111"/>
                      </a:lnTo>
                      <a:lnTo>
                        <a:pt x="37" y="111"/>
                      </a:lnTo>
                      <a:lnTo>
                        <a:pt x="0" y="0"/>
                      </a:lnTo>
                      <a:lnTo>
                        <a:pt x="184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146"/>
                <p:cNvSpPr>
                  <a:spLocks/>
                </p:cNvSpPr>
                <p:nvPr/>
              </p:nvSpPr>
              <p:spPr bwMode="auto">
                <a:xfrm>
                  <a:off x="2245" y="3748"/>
                  <a:ext cx="184" cy="111"/>
                </a:xfrm>
                <a:custGeom>
                  <a:avLst/>
                  <a:gdLst>
                    <a:gd name="T0" fmla="*/ 184 w 184"/>
                    <a:gd name="T1" fmla="*/ 0 h 111"/>
                    <a:gd name="T2" fmla="*/ 147 w 184"/>
                    <a:gd name="T3" fmla="*/ 111 h 111"/>
                    <a:gd name="T4" fmla="*/ 37 w 184"/>
                    <a:gd name="T5" fmla="*/ 111 h 111"/>
                    <a:gd name="T6" fmla="*/ 0 w 184"/>
                    <a:gd name="T7" fmla="*/ 0 h 111"/>
                    <a:gd name="T8" fmla="*/ 184 w 184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4" h="111">
                      <a:moveTo>
                        <a:pt x="184" y="0"/>
                      </a:moveTo>
                      <a:lnTo>
                        <a:pt x="147" y="111"/>
                      </a:lnTo>
                      <a:lnTo>
                        <a:pt x="37" y="111"/>
                      </a:lnTo>
                      <a:lnTo>
                        <a:pt x="0" y="0"/>
                      </a:lnTo>
                      <a:lnTo>
                        <a:pt x="184" y="0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1" name="Rectangle 147"/>
              <p:cNvSpPr>
                <a:spLocks noChangeArrowheads="1"/>
              </p:cNvSpPr>
              <p:nvPr/>
            </p:nvSpPr>
            <p:spPr bwMode="auto">
              <a:xfrm>
                <a:off x="4876" y="1670"/>
                <a:ext cx="225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Barrels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5" name="Line 148"/>
            <p:cNvSpPr>
              <a:spLocks noChangeShapeType="1"/>
            </p:cNvSpPr>
            <p:nvPr/>
          </p:nvSpPr>
          <p:spPr bwMode="auto">
            <a:xfrm flipH="1">
              <a:off x="6588125" y="2708275"/>
              <a:ext cx="720725" cy="144145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triangl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6" name="Line 149"/>
            <p:cNvSpPr>
              <a:spLocks noChangeShapeType="1"/>
            </p:cNvSpPr>
            <p:nvPr/>
          </p:nvSpPr>
          <p:spPr bwMode="auto">
            <a:xfrm>
              <a:off x="1476375" y="2492375"/>
              <a:ext cx="647700" cy="158432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7" name="Line 150"/>
            <p:cNvSpPr>
              <a:spLocks noChangeShapeType="1"/>
            </p:cNvSpPr>
            <p:nvPr/>
          </p:nvSpPr>
          <p:spPr bwMode="auto">
            <a:xfrm flipH="1" flipV="1">
              <a:off x="1547813" y="2492375"/>
              <a:ext cx="2160587" cy="259238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triangl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8" name="Line 151"/>
            <p:cNvSpPr>
              <a:spLocks noChangeShapeType="1"/>
            </p:cNvSpPr>
            <p:nvPr/>
          </p:nvSpPr>
          <p:spPr bwMode="auto">
            <a:xfrm flipH="1" flipV="1">
              <a:off x="1476375" y="2492375"/>
              <a:ext cx="3240088" cy="259238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triangl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0" name="Line 152"/>
            <p:cNvSpPr>
              <a:spLocks noChangeShapeType="1"/>
            </p:cNvSpPr>
            <p:nvPr/>
          </p:nvSpPr>
          <p:spPr bwMode="auto">
            <a:xfrm flipH="1" flipV="1">
              <a:off x="1476375" y="2492375"/>
              <a:ext cx="5111750" cy="187325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lg" len="lg"/>
              <a:tailEnd type="non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1" name="Line 153"/>
            <p:cNvSpPr>
              <a:spLocks noChangeShapeType="1"/>
            </p:cNvSpPr>
            <p:nvPr/>
          </p:nvSpPr>
          <p:spPr bwMode="auto">
            <a:xfrm flipH="1" flipV="1">
              <a:off x="1692275" y="2565400"/>
              <a:ext cx="5543550" cy="86360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triangle" w="lg" len="lg"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2" name="Rectangle 154"/>
            <p:cNvSpPr>
              <a:spLocks noChangeArrowheads="1"/>
            </p:cNvSpPr>
            <p:nvPr/>
          </p:nvSpPr>
          <p:spPr bwMode="auto">
            <a:xfrm>
              <a:off x="1258888" y="2276475"/>
              <a:ext cx="433387" cy="431800"/>
            </a:xfrm>
            <a:prstGeom prst="rect">
              <a:avLst/>
            </a:prstGeom>
            <a:solidFill>
              <a:srgbClr val="52B6E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3" name="Rectangle 155"/>
            <p:cNvSpPr>
              <a:spLocks noChangeArrowheads="1"/>
            </p:cNvSpPr>
            <p:nvPr/>
          </p:nvSpPr>
          <p:spPr bwMode="auto">
            <a:xfrm>
              <a:off x="7308850" y="2276475"/>
              <a:ext cx="433388" cy="431800"/>
            </a:xfrm>
            <a:prstGeom prst="rect">
              <a:avLst/>
            </a:prstGeom>
            <a:solidFill>
              <a:srgbClr val="52B6E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4" name="Rectangle 156"/>
            <p:cNvSpPr>
              <a:spLocks noChangeArrowheads="1"/>
            </p:cNvSpPr>
            <p:nvPr/>
          </p:nvSpPr>
          <p:spPr bwMode="auto">
            <a:xfrm>
              <a:off x="3708400" y="5084763"/>
              <a:ext cx="433388" cy="431800"/>
            </a:xfrm>
            <a:prstGeom prst="rect">
              <a:avLst/>
            </a:prstGeom>
            <a:solidFill>
              <a:srgbClr val="52B6E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5" name="Rectangle 157"/>
            <p:cNvSpPr>
              <a:spLocks noChangeArrowheads="1"/>
            </p:cNvSpPr>
            <p:nvPr/>
          </p:nvSpPr>
          <p:spPr bwMode="auto">
            <a:xfrm>
              <a:off x="4716463" y="5013325"/>
              <a:ext cx="433387" cy="431800"/>
            </a:xfrm>
            <a:prstGeom prst="rect">
              <a:avLst/>
            </a:prstGeom>
            <a:solidFill>
              <a:srgbClr val="52B6E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6" name="Rectangle 158"/>
            <p:cNvSpPr>
              <a:spLocks noChangeArrowheads="1"/>
            </p:cNvSpPr>
            <p:nvPr/>
          </p:nvSpPr>
          <p:spPr bwMode="auto">
            <a:xfrm>
              <a:off x="6372225" y="4149725"/>
              <a:ext cx="433388" cy="431800"/>
            </a:xfrm>
            <a:prstGeom prst="rect">
              <a:avLst/>
            </a:prstGeom>
            <a:solidFill>
              <a:srgbClr val="52B6E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7" name="Rectangle 159"/>
            <p:cNvSpPr>
              <a:spLocks noChangeArrowheads="1"/>
            </p:cNvSpPr>
            <p:nvPr/>
          </p:nvSpPr>
          <p:spPr bwMode="auto">
            <a:xfrm>
              <a:off x="7235825" y="3213100"/>
              <a:ext cx="433388" cy="431800"/>
            </a:xfrm>
            <a:prstGeom prst="rect">
              <a:avLst/>
            </a:prstGeom>
            <a:solidFill>
              <a:srgbClr val="52B6E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8" name="Rectangle 160"/>
            <p:cNvSpPr>
              <a:spLocks noChangeArrowheads="1"/>
            </p:cNvSpPr>
            <p:nvPr/>
          </p:nvSpPr>
          <p:spPr bwMode="auto">
            <a:xfrm>
              <a:off x="3528219" y="2211386"/>
              <a:ext cx="1871662" cy="50482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r>
                <a:rPr lang="en-US" altLang="nl-NL" sz="2000" b="1">
                  <a:latin typeface="Arial" panose="020B0604020202020204" pitchFamily="34" charset="0"/>
                </a:rPr>
                <a:t>Who initiate?</a:t>
              </a:r>
            </a:p>
          </p:txBody>
        </p:sp>
        <p:sp>
          <p:nvSpPr>
            <p:cNvPr id="29" name="Rectangle 161"/>
            <p:cNvSpPr>
              <a:spLocks noChangeArrowheads="1"/>
            </p:cNvSpPr>
            <p:nvPr/>
          </p:nvSpPr>
          <p:spPr bwMode="auto">
            <a:xfrm>
              <a:off x="2051050" y="4076700"/>
              <a:ext cx="433388" cy="431800"/>
            </a:xfrm>
            <a:prstGeom prst="rect">
              <a:avLst/>
            </a:prstGeom>
            <a:solidFill>
              <a:srgbClr val="52B6E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>
                  <a:solidFill>
                    <a:schemeClr val="bg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02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8054" y="-3948665"/>
            <a:ext cx="7106002" cy="13651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801" y="2935364"/>
            <a:ext cx="79594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9BD"/>
                </a:solidFill>
                <a:latin typeface="Arial Narrow" panose="020B0606020202030204" pitchFamily="34" charset="0"/>
                <a:ea typeface="Roboto" pitchFamily="2" charset="0"/>
              </a:rPr>
              <a:t>BATMAN</a:t>
            </a:r>
            <a:endParaRPr lang="en-US" sz="4800" b="1" dirty="0">
              <a:solidFill>
                <a:srgbClr val="0079BD"/>
              </a:solidFill>
              <a:latin typeface="Arial Narrow" panose="020B0606020202030204" pitchFamily="34" charset="0"/>
              <a:ea typeface="Roboto" pitchFamily="2" charset="0"/>
            </a:endParaRPr>
          </a:p>
          <a:p>
            <a:r>
              <a:rPr lang="en-US" sz="3000" dirty="0" err="1" smtClean="0">
                <a:solidFill>
                  <a:schemeClr val="bg1"/>
                </a:solidFill>
                <a:latin typeface="Arial Narrow" panose="020B0606020202030204" pitchFamily="34" charset="0"/>
                <a:ea typeface="Roboto" pitchFamily="2" charset="0"/>
              </a:rPr>
              <a:t>BArge</a:t>
            </a: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  <a:ea typeface="Roboto" pitchFamily="2" charset="0"/>
              </a:rPr>
              <a:t> Terminal Multi-Agent Network</a:t>
            </a:r>
            <a:endParaRPr lang="en-GB" sz="3000" dirty="0">
              <a:solidFill>
                <a:schemeClr val="bg1"/>
              </a:solidFill>
              <a:latin typeface="Arial Narrow" panose="020B0606020202030204" pitchFamily="34" charset="0"/>
              <a:ea typeface="Roboto" pitchFamily="2" charset="0"/>
            </a:endParaRPr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5" y="6148828"/>
            <a:ext cx="1355139" cy="479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8" y="2385581"/>
            <a:ext cx="7190655" cy="25960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6" y="2386959"/>
            <a:ext cx="7190655" cy="259609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751570" y="4766350"/>
            <a:ext cx="206122" cy="20612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Oval 9"/>
          <p:cNvSpPr/>
          <p:nvPr/>
        </p:nvSpPr>
        <p:spPr>
          <a:xfrm>
            <a:off x="7676557" y="4851640"/>
            <a:ext cx="107579" cy="10757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l 10"/>
          <p:cNvSpPr/>
          <p:nvPr/>
        </p:nvSpPr>
        <p:spPr>
          <a:xfrm>
            <a:off x="7954757" y="3782696"/>
            <a:ext cx="195573" cy="19557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2" name="Oval 11"/>
          <p:cNvSpPr/>
          <p:nvPr/>
        </p:nvSpPr>
        <p:spPr>
          <a:xfrm>
            <a:off x="9089271" y="3620051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3" name="Oval 12"/>
          <p:cNvSpPr/>
          <p:nvPr/>
        </p:nvSpPr>
        <p:spPr>
          <a:xfrm>
            <a:off x="10172609" y="3735026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4" name="Oval 13"/>
          <p:cNvSpPr/>
          <p:nvPr/>
        </p:nvSpPr>
        <p:spPr>
          <a:xfrm>
            <a:off x="9461289" y="4084715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5" name="Oval 14"/>
          <p:cNvSpPr/>
          <p:nvPr/>
        </p:nvSpPr>
        <p:spPr>
          <a:xfrm>
            <a:off x="9558520" y="4709595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6" name="Oval 15"/>
          <p:cNvSpPr/>
          <p:nvPr/>
        </p:nvSpPr>
        <p:spPr>
          <a:xfrm>
            <a:off x="10584633" y="3914069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7" name="Oval 16"/>
          <p:cNvSpPr/>
          <p:nvPr/>
        </p:nvSpPr>
        <p:spPr>
          <a:xfrm>
            <a:off x="11356362" y="2515762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233224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9E825C-FD19-4445-9C27-73F711E34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  <a:ea typeface="Roboto" pitchFamily="2" charset="0"/>
              </a:rPr>
              <a:t>BATMAN</a:t>
            </a:r>
            <a:endParaRPr lang="en-GB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  <a:ea typeface="Roboto" pitchFamily="2" charset="0"/>
            </a:endParaRPr>
          </a:p>
        </p:txBody>
      </p:sp>
      <p:sp>
        <p:nvSpPr>
          <p:cNvPr id="16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053631" y="5122286"/>
            <a:ext cx="5079824" cy="449985"/>
          </a:xfrm>
          <a:prstGeom prst="rect">
            <a:avLst/>
          </a:prstGeom>
        </p:spPr>
        <p:txBody>
          <a:bodyPr/>
          <a:lstStyle/>
          <a:p>
            <a:r>
              <a:rPr lang="nl-NL" dirty="0" smtClean="0"/>
              <a:t>Colloquium Berry Gerrits</a:t>
            </a:r>
            <a:endParaRPr lang="nl-NL" dirty="0"/>
          </a:p>
        </p:txBody>
      </p:sp>
      <p:grpSp>
        <p:nvGrpSpPr>
          <p:cNvPr id="177" name="Group 176"/>
          <p:cNvGrpSpPr>
            <a:grpSpLocks/>
          </p:cNvGrpSpPr>
          <p:nvPr/>
        </p:nvGrpSpPr>
        <p:grpSpPr bwMode="auto">
          <a:xfrm>
            <a:off x="1942557" y="1479709"/>
            <a:ext cx="8306886" cy="4893284"/>
            <a:chOff x="476" y="1162"/>
            <a:chExt cx="4901" cy="2887"/>
          </a:xfrm>
        </p:grpSpPr>
        <p:pic>
          <p:nvPicPr>
            <p:cNvPr id="178" name="Picture 177" descr="Haven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1162"/>
              <a:ext cx="4901" cy="2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9" name="AutoShape 10"/>
            <p:cNvSpPr>
              <a:spLocks noChangeArrowheads="1"/>
            </p:cNvSpPr>
            <p:nvPr/>
          </p:nvSpPr>
          <p:spPr bwMode="auto">
            <a:xfrm>
              <a:off x="3888" y="1584"/>
              <a:ext cx="624" cy="240"/>
            </a:xfrm>
            <a:prstGeom prst="wedgeRectCallout">
              <a:avLst>
                <a:gd name="adj1" fmla="val 53685"/>
                <a:gd name="adj2" fmla="val 198750"/>
              </a:avLst>
            </a:prstGeom>
            <a:solidFill>
              <a:srgbClr val="CCFF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>
                  <a:solidFill>
                    <a:srgbClr val="333333"/>
                  </a:solidFill>
                  <a:cs typeface="Arial" charset="0"/>
                </a:rPr>
                <a:t>Barge</a:t>
              </a:r>
            </a:p>
          </p:txBody>
        </p:sp>
        <p:sp>
          <p:nvSpPr>
            <p:cNvPr id="180" name="AutoShape 11"/>
            <p:cNvSpPr>
              <a:spLocks noChangeArrowheads="1"/>
            </p:cNvSpPr>
            <p:nvPr/>
          </p:nvSpPr>
          <p:spPr bwMode="auto">
            <a:xfrm>
              <a:off x="624" y="3552"/>
              <a:ext cx="816" cy="240"/>
            </a:xfrm>
            <a:prstGeom prst="wedgeRectCallout">
              <a:avLst>
                <a:gd name="adj1" fmla="val -9806"/>
                <a:gd name="adj2" fmla="val -503333"/>
              </a:avLst>
            </a:prstGeom>
            <a:solidFill>
              <a:srgbClr val="CCFF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>
                  <a:solidFill>
                    <a:srgbClr val="333333"/>
                  </a:solidFill>
                  <a:cs typeface="Arial" charset="0"/>
                </a:rPr>
                <a:t>Terminals</a:t>
              </a:r>
            </a:p>
          </p:txBody>
        </p:sp>
        <p:sp>
          <p:nvSpPr>
            <p:cNvPr id="181" name="Text Box 12"/>
            <p:cNvSpPr txBox="1">
              <a:spLocks noChangeArrowheads="1"/>
            </p:cNvSpPr>
            <p:nvPr/>
          </p:nvSpPr>
          <p:spPr bwMode="auto">
            <a:xfrm>
              <a:off x="528" y="1296"/>
              <a:ext cx="76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</a:pPr>
              <a:r>
                <a:rPr lang="en-US">
                  <a:solidFill>
                    <a:schemeClr val="bg1"/>
                  </a:solidFill>
                  <a:cs typeface="Arial" charset="0"/>
                </a:rPr>
                <a:t>North Sea</a:t>
              </a:r>
            </a:p>
          </p:txBody>
        </p:sp>
        <p:sp>
          <p:nvSpPr>
            <p:cNvPr id="182" name="AutoShape 13"/>
            <p:cNvSpPr>
              <a:spLocks noChangeArrowheads="1"/>
            </p:cNvSpPr>
            <p:nvPr/>
          </p:nvSpPr>
          <p:spPr bwMode="auto">
            <a:xfrm>
              <a:off x="624" y="3552"/>
              <a:ext cx="816" cy="240"/>
            </a:xfrm>
            <a:prstGeom prst="wedgeRectCallout">
              <a:avLst>
                <a:gd name="adj1" fmla="val 184926"/>
                <a:gd name="adj2" fmla="val -191250"/>
              </a:avLst>
            </a:prstGeom>
            <a:solidFill>
              <a:srgbClr val="CCFF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>
                  <a:solidFill>
                    <a:srgbClr val="333333"/>
                  </a:solidFill>
                  <a:cs typeface="Arial" charset="0"/>
                </a:rPr>
                <a:t>Terminals</a:t>
              </a:r>
            </a:p>
          </p:txBody>
        </p:sp>
        <p:sp>
          <p:nvSpPr>
            <p:cNvPr id="183" name="AutoShape 14"/>
            <p:cNvSpPr>
              <a:spLocks noChangeArrowheads="1"/>
            </p:cNvSpPr>
            <p:nvPr/>
          </p:nvSpPr>
          <p:spPr bwMode="auto">
            <a:xfrm>
              <a:off x="624" y="3552"/>
              <a:ext cx="816" cy="240"/>
            </a:xfrm>
            <a:prstGeom prst="wedgeRectCallout">
              <a:avLst>
                <a:gd name="adj1" fmla="val 401838"/>
                <a:gd name="adj2" fmla="val -102083"/>
              </a:avLst>
            </a:prstGeom>
            <a:solidFill>
              <a:srgbClr val="CCFF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ctr">
                <a:lnSpc>
                  <a:spcPct val="80000"/>
                </a:lnSpc>
                <a:spcBef>
                  <a:spcPct val="20000"/>
                </a:spcBef>
              </a:pPr>
              <a:r>
                <a:rPr lang="en-US" dirty="0">
                  <a:solidFill>
                    <a:srgbClr val="333333"/>
                  </a:solidFill>
                  <a:cs typeface="Arial" charset="0"/>
                </a:rPr>
                <a:t>Terminals</a:t>
              </a:r>
            </a:p>
          </p:txBody>
        </p:sp>
      </p:grpSp>
      <p:pic>
        <p:nvPicPr>
          <p:cNvPr id="174" name="Picture 22" descr="Have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557" y="1479709"/>
            <a:ext cx="8306886" cy="487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35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9E825C-FD19-4445-9C27-73F711E34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  <a:ea typeface="Roboto" pitchFamily="2" charset="0"/>
              </a:rPr>
              <a:t>BATMAN</a:t>
            </a:r>
            <a:endParaRPr lang="en-GB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  <a:ea typeface="Roboto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t="1168" r="574" b="1098"/>
          <a:stretch/>
        </p:blipFill>
        <p:spPr bwMode="auto">
          <a:xfrm>
            <a:off x="873860" y="1576552"/>
            <a:ext cx="6986376" cy="4873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6880">
            <a:off x="7698566" y="1016086"/>
            <a:ext cx="3807207" cy="26569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GameMa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76">
            <a:off x="7418952" y="3557596"/>
            <a:ext cx="4366437" cy="2374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52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8054" y="-3948665"/>
            <a:ext cx="7106002" cy="13651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801" y="2935364"/>
            <a:ext cx="79594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9BD"/>
                </a:solidFill>
                <a:latin typeface="Arial Narrow" panose="020B0606020202030204" pitchFamily="34" charset="0"/>
                <a:ea typeface="Roboto" pitchFamily="2" charset="0"/>
              </a:rPr>
              <a:t>CATALYST</a:t>
            </a:r>
            <a:endParaRPr lang="en-US" sz="4800" b="1" dirty="0">
              <a:solidFill>
                <a:srgbClr val="0079BD"/>
              </a:solidFill>
              <a:latin typeface="Arial Narrow" panose="020B0606020202030204" pitchFamily="34" charset="0"/>
              <a:ea typeface="Roboto" pitchFamily="2" charset="0"/>
            </a:endParaRPr>
          </a:p>
          <a:p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  <a:ea typeface="Roboto" pitchFamily="2" charset="0"/>
              </a:rPr>
              <a:t>Connected Automated Transport </a:t>
            </a:r>
            <a:b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  <a:ea typeface="Roboto" pitchFamily="2" charset="0"/>
              </a:rPr>
            </a:b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  <a:ea typeface="Roboto" pitchFamily="2" charset="0"/>
              </a:rPr>
              <a:t>and </a:t>
            </a:r>
            <a:r>
              <a:rPr lang="en-US" sz="3000" dirty="0" err="1" smtClean="0">
                <a:solidFill>
                  <a:schemeClr val="bg1"/>
                </a:solidFill>
                <a:latin typeface="Arial Narrow" panose="020B0606020202030204" pitchFamily="34" charset="0"/>
                <a:ea typeface="Roboto" pitchFamily="2" charset="0"/>
              </a:rPr>
              <a:t>LogisticsYielding</a:t>
            </a: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  <a:ea typeface="Roboto" pitchFamily="2" charset="0"/>
              </a:rPr>
              <a:t> Sustainability</a:t>
            </a:r>
            <a:endParaRPr lang="en-GB" sz="3000" dirty="0">
              <a:solidFill>
                <a:schemeClr val="bg1"/>
              </a:solidFill>
              <a:latin typeface="Arial Narrow" panose="020B0606020202030204" pitchFamily="34" charset="0"/>
              <a:ea typeface="Roboto" pitchFamily="2" charset="0"/>
            </a:endParaRPr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5" y="6148828"/>
            <a:ext cx="1355139" cy="479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8" y="2385581"/>
            <a:ext cx="7190655" cy="25960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6" y="2386959"/>
            <a:ext cx="7190655" cy="259609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751570" y="4766350"/>
            <a:ext cx="206122" cy="20612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Oval 9"/>
          <p:cNvSpPr/>
          <p:nvPr/>
        </p:nvSpPr>
        <p:spPr>
          <a:xfrm>
            <a:off x="7676557" y="4851640"/>
            <a:ext cx="107579" cy="10757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l 10"/>
          <p:cNvSpPr/>
          <p:nvPr/>
        </p:nvSpPr>
        <p:spPr>
          <a:xfrm>
            <a:off x="7954757" y="3782696"/>
            <a:ext cx="195573" cy="19557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2" name="Oval 11"/>
          <p:cNvSpPr/>
          <p:nvPr/>
        </p:nvSpPr>
        <p:spPr>
          <a:xfrm>
            <a:off x="9089271" y="3620051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3" name="Oval 12"/>
          <p:cNvSpPr/>
          <p:nvPr/>
        </p:nvSpPr>
        <p:spPr>
          <a:xfrm>
            <a:off x="10172609" y="3735026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4" name="Oval 13"/>
          <p:cNvSpPr/>
          <p:nvPr/>
        </p:nvSpPr>
        <p:spPr>
          <a:xfrm>
            <a:off x="9461289" y="4084715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5" name="Oval 14"/>
          <p:cNvSpPr/>
          <p:nvPr/>
        </p:nvSpPr>
        <p:spPr>
          <a:xfrm>
            <a:off x="9558520" y="4709595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6" name="Oval 15"/>
          <p:cNvSpPr/>
          <p:nvPr/>
        </p:nvSpPr>
        <p:spPr>
          <a:xfrm>
            <a:off x="10584633" y="3914069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7" name="Oval 16"/>
          <p:cNvSpPr/>
          <p:nvPr/>
        </p:nvSpPr>
        <p:spPr>
          <a:xfrm>
            <a:off x="11356362" y="2515762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337056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9E825C-FD19-4445-9C27-73F711E34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  <a:ea typeface="Roboto" pitchFamily="2" charset="0"/>
              </a:rPr>
              <a:t>CATALYST</a:t>
            </a:r>
            <a:endParaRPr lang="en-GB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  <a:ea typeface="Robot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9E825C-FD19-4445-9C27-73F711E34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  <a:ea typeface="Roboto" pitchFamily="2" charset="0"/>
              </a:rPr>
              <a:t>CATALYST</a:t>
            </a:r>
            <a:endParaRPr lang="en-GB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  <a:ea typeface="Robot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40" y="1639163"/>
            <a:ext cx="8694617" cy="324102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22" y="3819797"/>
            <a:ext cx="6471138" cy="266047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9288585" y="1504915"/>
            <a:ext cx="26220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Platoon and truck-trailer matching: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Scheduled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Real-time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Opportunistic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262" y="5103087"/>
            <a:ext cx="4798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Smart yards: autonomous guided vehicles at parking areas, hubs, sea/air ports, etc.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" b="2332"/>
          <a:stretch/>
        </p:blipFill>
        <p:spPr>
          <a:xfrm>
            <a:off x="0" y="-9009"/>
            <a:ext cx="12192000" cy="68872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  <a:ea typeface="Roboto" pitchFamily="2" charset="0"/>
              </a:rPr>
              <a:t>WHAT IS A SELF-ORGANIZING SYSTEM?</a:t>
            </a:r>
            <a:endParaRPr lang="en-GB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  <a:ea typeface="Roboto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D6156F-E687-44BA-9A90-BE550A289F25}"/>
              </a:ext>
            </a:extLst>
          </p:cNvPr>
          <p:cNvSpPr txBox="1">
            <a:spLocks/>
          </p:cNvSpPr>
          <p:nvPr/>
        </p:nvSpPr>
        <p:spPr>
          <a:xfrm>
            <a:off x="1666653" y="1718459"/>
            <a:ext cx="8858694" cy="81175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lIns="90000" tIns="45720" rIns="9000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GB" dirty="0"/>
              <a:t>Logistics systems are becoming larger and more </a:t>
            </a:r>
            <a:r>
              <a:rPr lang="en-GB" dirty="0" smtClean="0"/>
              <a:t>complex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D6156F-E687-44BA-9A90-BE550A289F25}"/>
              </a:ext>
            </a:extLst>
          </p:cNvPr>
          <p:cNvSpPr txBox="1">
            <a:spLocks/>
          </p:cNvSpPr>
          <p:nvPr/>
        </p:nvSpPr>
        <p:spPr>
          <a:xfrm>
            <a:off x="1666653" y="2685348"/>
            <a:ext cx="8858694" cy="81175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GB" dirty="0"/>
              <a:t>More difficult to manage as a </a:t>
            </a:r>
            <a:r>
              <a:rPr lang="en-GB" dirty="0" smtClean="0"/>
              <a:t>whole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AD6156F-E687-44BA-9A90-BE550A289F25}"/>
              </a:ext>
            </a:extLst>
          </p:cNvPr>
          <p:cNvSpPr txBox="1">
            <a:spLocks/>
          </p:cNvSpPr>
          <p:nvPr/>
        </p:nvSpPr>
        <p:spPr>
          <a:xfrm>
            <a:off x="1666653" y="3652237"/>
            <a:ext cx="8858694" cy="81175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GB" dirty="0"/>
              <a:t>Add more autonomy at a decentral level in the system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AD6156F-E687-44BA-9A90-BE550A289F25}"/>
              </a:ext>
            </a:extLst>
          </p:cNvPr>
          <p:cNvSpPr txBox="1">
            <a:spLocks/>
          </p:cNvSpPr>
          <p:nvPr/>
        </p:nvSpPr>
        <p:spPr>
          <a:xfrm>
            <a:off x="1666653" y="4614827"/>
            <a:ext cx="8858694" cy="81175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GB" dirty="0"/>
              <a:t>Add local intelligence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AD6156F-E687-44BA-9A90-BE550A289F25}"/>
              </a:ext>
            </a:extLst>
          </p:cNvPr>
          <p:cNvSpPr txBox="1">
            <a:spLocks/>
          </p:cNvSpPr>
          <p:nvPr/>
        </p:nvSpPr>
        <p:spPr>
          <a:xfrm>
            <a:off x="1666653" y="5574184"/>
            <a:ext cx="8858694" cy="81175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GB" dirty="0"/>
              <a:t>Self-organising Logistics</a:t>
            </a:r>
          </a:p>
        </p:txBody>
      </p:sp>
      <p:sp>
        <p:nvSpPr>
          <p:cNvPr id="5" name="Down Arrow 4"/>
          <p:cNvSpPr/>
          <p:nvPr/>
        </p:nvSpPr>
        <p:spPr>
          <a:xfrm>
            <a:off x="5739809" y="2355396"/>
            <a:ext cx="712382" cy="494130"/>
          </a:xfrm>
          <a:prstGeom prst="downArrow">
            <a:avLst/>
          </a:prstGeom>
          <a:solidFill>
            <a:srgbClr val="033647"/>
          </a:solidFill>
          <a:ln w="28575">
            <a:solidFill>
              <a:srgbClr val="116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own Arrow 19"/>
          <p:cNvSpPr/>
          <p:nvPr/>
        </p:nvSpPr>
        <p:spPr>
          <a:xfrm>
            <a:off x="5739809" y="3320056"/>
            <a:ext cx="712382" cy="494130"/>
          </a:xfrm>
          <a:prstGeom prst="downArrow">
            <a:avLst/>
          </a:prstGeom>
          <a:solidFill>
            <a:srgbClr val="033647"/>
          </a:solidFill>
          <a:ln w="28575">
            <a:solidFill>
              <a:srgbClr val="116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Down Arrow 20"/>
          <p:cNvSpPr/>
          <p:nvPr/>
        </p:nvSpPr>
        <p:spPr>
          <a:xfrm>
            <a:off x="5739809" y="4290730"/>
            <a:ext cx="712382" cy="494130"/>
          </a:xfrm>
          <a:prstGeom prst="downArrow">
            <a:avLst/>
          </a:prstGeom>
          <a:solidFill>
            <a:srgbClr val="033647"/>
          </a:solidFill>
          <a:ln w="28575">
            <a:solidFill>
              <a:srgbClr val="116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Down Arrow 21"/>
          <p:cNvSpPr/>
          <p:nvPr/>
        </p:nvSpPr>
        <p:spPr>
          <a:xfrm>
            <a:off x="5739809" y="5253320"/>
            <a:ext cx="712382" cy="494130"/>
          </a:xfrm>
          <a:prstGeom prst="downArrow">
            <a:avLst/>
          </a:prstGeom>
          <a:solidFill>
            <a:srgbClr val="033647"/>
          </a:solidFill>
          <a:ln w="28575">
            <a:solidFill>
              <a:srgbClr val="1164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68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8" grpId="0" animBg="1"/>
      <p:bldP spid="19" grpId="0" animBg="1"/>
      <p:bldP spid="5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8054" y="-3948665"/>
            <a:ext cx="7106002" cy="13651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801" y="2935364"/>
            <a:ext cx="79594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9BD"/>
                </a:solidFill>
                <a:latin typeface="Arial Narrow" panose="020B0606020202030204" pitchFamily="34" charset="0"/>
                <a:ea typeface="Roboto" pitchFamily="2" charset="0"/>
              </a:rPr>
              <a:t>WINGS FOR AID</a:t>
            </a:r>
            <a:endParaRPr lang="en-US" sz="4800" b="1" dirty="0">
              <a:solidFill>
                <a:srgbClr val="0079BD"/>
              </a:solidFill>
              <a:latin typeface="Arial Narrow" panose="020B0606020202030204" pitchFamily="34" charset="0"/>
              <a:ea typeface="Roboto" pitchFamily="2" charset="0"/>
            </a:endParaRPr>
          </a:p>
          <a:p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  <a:ea typeface="Roboto" pitchFamily="2" charset="0"/>
              </a:rPr>
              <a:t>Last-mile </a:t>
            </a:r>
            <a:r>
              <a:rPr lang="en-US" sz="3000" dirty="0">
                <a:solidFill>
                  <a:schemeClr val="bg1"/>
                </a:solidFill>
                <a:latin typeface="Arial Narrow" panose="020B0606020202030204" pitchFamily="34" charset="0"/>
                <a:ea typeface="Roboto" pitchFamily="2" charset="0"/>
              </a:rPr>
              <a:t>drone </a:t>
            </a: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  <a:ea typeface="Roboto" pitchFamily="2" charset="0"/>
              </a:rPr>
              <a:t>logistics</a:t>
            </a:r>
            <a:b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  <a:ea typeface="Roboto" pitchFamily="2" charset="0"/>
              </a:rPr>
            </a:br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  <a:ea typeface="Roboto" pitchFamily="2" charset="0"/>
              </a:rPr>
              <a:t>for </a:t>
            </a:r>
            <a:r>
              <a:rPr lang="en-US" sz="3000" dirty="0">
                <a:solidFill>
                  <a:schemeClr val="bg1"/>
                </a:solidFill>
                <a:latin typeface="Arial Narrow" panose="020B0606020202030204" pitchFamily="34" charset="0"/>
                <a:ea typeface="Roboto" pitchFamily="2" charset="0"/>
              </a:rPr>
              <a:t>humanitarian aid</a:t>
            </a:r>
            <a:endParaRPr lang="en-GB" sz="3000" dirty="0">
              <a:solidFill>
                <a:schemeClr val="bg1"/>
              </a:solidFill>
              <a:latin typeface="Arial Narrow" panose="020B0606020202030204" pitchFamily="34" charset="0"/>
              <a:ea typeface="Roboto" pitchFamily="2" charset="0"/>
            </a:endParaRPr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5" y="6148828"/>
            <a:ext cx="1355139" cy="479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8" y="2385581"/>
            <a:ext cx="7190655" cy="25960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6" y="2386959"/>
            <a:ext cx="7190655" cy="259609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751570" y="4766350"/>
            <a:ext cx="206122" cy="20612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Oval 9"/>
          <p:cNvSpPr/>
          <p:nvPr/>
        </p:nvSpPr>
        <p:spPr>
          <a:xfrm>
            <a:off x="7676557" y="4851640"/>
            <a:ext cx="107579" cy="10757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l 10"/>
          <p:cNvSpPr/>
          <p:nvPr/>
        </p:nvSpPr>
        <p:spPr>
          <a:xfrm>
            <a:off x="7954757" y="3782696"/>
            <a:ext cx="195573" cy="19557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2" name="Oval 11"/>
          <p:cNvSpPr/>
          <p:nvPr/>
        </p:nvSpPr>
        <p:spPr>
          <a:xfrm>
            <a:off x="9089271" y="3620051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3" name="Oval 12"/>
          <p:cNvSpPr/>
          <p:nvPr/>
        </p:nvSpPr>
        <p:spPr>
          <a:xfrm>
            <a:off x="10172609" y="3735026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4" name="Oval 13"/>
          <p:cNvSpPr/>
          <p:nvPr/>
        </p:nvSpPr>
        <p:spPr>
          <a:xfrm>
            <a:off x="9461289" y="4084715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5" name="Oval 14"/>
          <p:cNvSpPr/>
          <p:nvPr/>
        </p:nvSpPr>
        <p:spPr>
          <a:xfrm>
            <a:off x="9558520" y="4709595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6" name="Oval 15"/>
          <p:cNvSpPr/>
          <p:nvPr/>
        </p:nvSpPr>
        <p:spPr>
          <a:xfrm>
            <a:off x="10584633" y="3914069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7" name="Oval 16"/>
          <p:cNvSpPr/>
          <p:nvPr/>
        </p:nvSpPr>
        <p:spPr>
          <a:xfrm>
            <a:off x="11356362" y="2515762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70429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ixabay.com/get/50e9d5454354b108feda8460825668204022dfe05451744d74267cd7/buildings-690696_1920.jpg">
            <a:extLst>
              <a:ext uri="{FF2B5EF4-FFF2-40B4-BE49-F238E27FC236}">
                <a16:creationId xmlns:a16="http://schemas.microsoft.com/office/drawing/2014/main" id="{525F67E9-7E9E-47CA-A522-101CDCA93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64">
            <a:off x="-182725" y="-2546922"/>
            <a:ext cx="14767347" cy="98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001DC-8C2D-403B-A4E4-7AB911132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46514"/>
            <a:ext cx="10515600" cy="2504222"/>
          </a:xfrm>
          <a:solidFill>
            <a:schemeClr val="bg1">
              <a:alpha val="80000"/>
            </a:schemeClr>
          </a:solidFill>
          <a:ln>
            <a:noFill/>
          </a:ln>
        </p:spPr>
        <p:txBody>
          <a:bodyPr tIns="46800">
            <a:normAutofit/>
          </a:bodyPr>
          <a:lstStyle/>
          <a:p>
            <a:pPr marL="0" indent="0" algn="ctr">
              <a:buNone/>
            </a:pPr>
            <a:endParaRPr lang="en-GB" sz="900" dirty="0">
              <a:latin typeface="Arial Narrow" panose="020B0606020202030204" pitchFamily="34" charset="0"/>
              <a:ea typeface="Roboto" pitchFamily="2" charset="0"/>
            </a:endParaRPr>
          </a:p>
          <a:p>
            <a:pPr marL="533400">
              <a:lnSpc>
                <a:spcPct val="150000"/>
              </a:lnSpc>
            </a:pPr>
            <a:r>
              <a:rPr lang="en-GB" sz="2400" dirty="0" smtClean="0">
                <a:latin typeface="Arial Narrow" panose="020B0606020202030204" pitchFamily="34" charset="0"/>
                <a:ea typeface="Roboto" pitchFamily="2" charset="0"/>
              </a:rPr>
              <a:t>More </a:t>
            </a:r>
            <a:r>
              <a:rPr lang="en-GB" sz="2400" dirty="0">
                <a:latin typeface="Arial Narrow" panose="020B0606020202030204" pitchFamily="34" charset="0"/>
                <a:ea typeface="Roboto" pitchFamily="2" charset="0"/>
              </a:rPr>
              <a:t>frequent and worse disasters </a:t>
            </a:r>
            <a:r>
              <a:rPr lang="en-US" sz="2400" dirty="0">
                <a:latin typeface="Arial Narrow" panose="020B0606020202030204" pitchFamily="34" charset="0"/>
                <a:ea typeface="Roboto" pitchFamily="2" charset="0"/>
              </a:rPr>
              <a:t>(UNHCR, 2016)</a:t>
            </a:r>
            <a:endParaRPr lang="en-GB" sz="2400" dirty="0">
              <a:latin typeface="Arial Narrow" panose="020B0606020202030204" pitchFamily="34" charset="0"/>
              <a:ea typeface="Roboto" pitchFamily="2" charset="0"/>
            </a:endParaRPr>
          </a:p>
          <a:p>
            <a:pPr marL="533400">
              <a:lnSpc>
                <a:spcPct val="150000"/>
              </a:lnSpc>
            </a:pPr>
            <a:r>
              <a:rPr lang="en-GB" sz="2400" dirty="0">
                <a:latin typeface="Arial Narrow" panose="020B0606020202030204" pitchFamily="34" charset="0"/>
                <a:ea typeface="Roboto" pitchFamily="2" charset="0"/>
              </a:rPr>
              <a:t>Damaged communication networks, ruined infrastructures, dangerous</a:t>
            </a:r>
            <a:r>
              <a:rPr lang="en-GB" sz="2400" dirty="0" smtClean="0">
                <a:latin typeface="Arial Narrow" panose="020B0606020202030204" pitchFamily="34" charset="0"/>
                <a:ea typeface="Roboto" pitchFamily="2" charset="0"/>
              </a:rPr>
              <a:t>...</a:t>
            </a:r>
          </a:p>
          <a:p>
            <a:pPr marL="533400">
              <a:lnSpc>
                <a:spcPct val="150000"/>
              </a:lnSpc>
            </a:pPr>
            <a:r>
              <a:rPr lang="en-US" sz="2400" dirty="0" smtClean="0">
                <a:latin typeface="Arial Narrow" panose="020B0606020202030204" pitchFamily="34" charset="0"/>
                <a:ea typeface="Roboto" pitchFamily="2" charset="0"/>
              </a:rPr>
              <a:t>Logistics </a:t>
            </a:r>
            <a:r>
              <a:rPr lang="en-US" sz="2400" dirty="0">
                <a:latin typeface="Arial Narrow" panose="020B0606020202030204" pitchFamily="34" charset="0"/>
                <a:ea typeface="Roboto" pitchFamily="2" charset="0"/>
              </a:rPr>
              <a:t>forms 60%-80% of total costs in humanitarian aid (Tatham and Pettit, 2010)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Arial Narrow" panose="020B0606020202030204" pitchFamily="34" charset="0"/>
                <a:ea typeface="Roboto" pitchFamily="2" charset="0"/>
              </a:rPr>
              <a:t>People are in need of humanitarian aid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75ECEB-13C5-4F8D-B247-94D8753B3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749" y="2046513"/>
            <a:ext cx="7971374" cy="51517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3AE8CA-8BC9-43AF-A4AF-91D8D47C6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1089" y="1805213"/>
            <a:ext cx="8249820" cy="5875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DD52F4-D3CE-448C-9EB6-8D4DF16ED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706" y="1805213"/>
            <a:ext cx="7620585" cy="703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5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ADBD505-30C5-49B0-9780-89924C9ADF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" r="105" b="94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Arial Narrow" panose="020B0606020202030204" pitchFamily="34" charset="0"/>
                <a:ea typeface="Roboto" pitchFamily="2" charset="0"/>
              </a:rPr>
              <a:t>THE SOLUTION: DRONES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D6156F-E687-44BA-9A90-BE550A289F25}"/>
              </a:ext>
            </a:extLst>
          </p:cNvPr>
          <p:cNvSpPr txBox="1">
            <a:spLocks/>
          </p:cNvSpPr>
          <p:nvPr/>
        </p:nvSpPr>
        <p:spPr>
          <a:xfrm>
            <a:off x="838200" y="2046513"/>
            <a:ext cx="10515601" cy="8236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latin typeface="Arial Narrow" panose="020B0606020202030204" pitchFamily="34" charset="0"/>
                <a:ea typeface="Roboto" pitchFamily="2" charset="0"/>
              </a:rPr>
              <a:t>Fast</a:t>
            </a:r>
            <a:endParaRPr lang="en-GB" sz="3200" dirty="0">
              <a:latin typeface="Arial Narrow" panose="020B0606020202030204" pitchFamily="34" charset="0"/>
              <a:ea typeface="Roboto" pitchFamily="2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DA6A71B-5A6E-4B78-ACC7-8CC17F6DE094}"/>
              </a:ext>
            </a:extLst>
          </p:cNvPr>
          <p:cNvSpPr txBox="1">
            <a:spLocks/>
          </p:cNvSpPr>
          <p:nvPr/>
        </p:nvSpPr>
        <p:spPr>
          <a:xfrm>
            <a:off x="838200" y="2870200"/>
            <a:ext cx="10515601" cy="8236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dirty="0">
                <a:latin typeface="Arial Narrow" panose="020B0606020202030204" pitchFamily="34" charset="0"/>
                <a:ea typeface="Roboto" pitchFamily="2" charset="0"/>
              </a:rPr>
              <a:t>Flexible</a:t>
            </a:r>
            <a:endParaRPr lang="en-GB" sz="3200" dirty="0">
              <a:latin typeface="Arial Narrow" panose="020B0606020202030204" pitchFamily="34" charset="0"/>
              <a:ea typeface="Roboto" pitchFamily="2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EEF9A13-48C6-4A8E-93C9-F3E9BA868A37}"/>
              </a:ext>
            </a:extLst>
          </p:cNvPr>
          <p:cNvSpPr txBox="1">
            <a:spLocks/>
          </p:cNvSpPr>
          <p:nvPr/>
        </p:nvSpPr>
        <p:spPr>
          <a:xfrm>
            <a:off x="838198" y="3693887"/>
            <a:ext cx="10515601" cy="8236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Arial Narrow" panose="020B0606020202030204" pitchFamily="34" charset="0"/>
                <a:ea typeface="Roboto" pitchFamily="2" charset="0"/>
              </a:rPr>
              <a:t>Operate regardless of the state of the infrastructure</a:t>
            </a:r>
            <a:endParaRPr lang="en-GB" dirty="0">
              <a:latin typeface="Arial Narrow" panose="020B0606020202030204" pitchFamily="34" charset="0"/>
              <a:ea typeface="Roboto" pitchFamily="2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364FEE6-49C8-4A08-A094-FF72F126721B}"/>
              </a:ext>
            </a:extLst>
          </p:cNvPr>
          <p:cNvSpPr txBox="1">
            <a:spLocks/>
          </p:cNvSpPr>
          <p:nvPr/>
        </p:nvSpPr>
        <p:spPr>
          <a:xfrm>
            <a:off x="838198" y="4517574"/>
            <a:ext cx="10515601" cy="8236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Arial Narrow" panose="020B0606020202030204" pitchFamily="34" charset="0"/>
                <a:ea typeface="Roboto" pitchFamily="2" charset="0"/>
              </a:rPr>
              <a:t>Low-cost alternative to trucks and helicopters</a:t>
            </a:r>
            <a:endParaRPr lang="en-GB" dirty="0">
              <a:latin typeface="Arial Narrow" panose="020B0606020202030204" pitchFamily="34" charset="0"/>
              <a:ea typeface="Roboto" pitchFamily="2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93D7339-986C-479C-9621-1076A5BC0047}"/>
              </a:ext>
            </a:extLst>
          </p:cNvPr>
          <p:cNvSpPr txBox="1">
            <a:spLocks/>
          </p:cNvSpPr>
          <p:nvPr/>
        </p:nvSpPr>
        <p:spPr>
          <a:xfrm>
            <a:off x="838198" y="5341261"/>
            <a:ext cx="10515601" cy="8236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Arial Narrow" panose="020B0606020202030204" pitchFamily="34" charset="0"/>
                <a:ea typeface="Roboto" pitchFamily="2" charset="0"/>
              </a:rPr>
              <a:t>Real-time information collection</a:t>
            </a:r>
            <a:endParaRPr lang="en-GB" dirty="0">
              <a:latin typeface="Arial Narrow" panose="020B0606020202030204" pitchFamily="34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Footer Placeholder 1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90575" indent="-38099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523962" indent="-30479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133547" indent="-30479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743131" indent="-30479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dirty="0" smtClean="0">
                <a:cs typeface="Arial" charset="0"/>
              </a:rPr>
              <a:t>UCA Summit 2019</a:t>
            </a:r>
            <a:endParaRPr lang="en-US" dirty="0" smtClean="0">
              <a:cs typeface="Arial" charset="0"/>
            </a:endParaRPr>
          </a:p>
        </p:txBody>
      </p:sp>
      <p:pic>
        <p:nvPicPr>
          <p:cNvPr id="717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725319" cy="687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4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990575" indent="-38099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523962" indent="-30479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2133547" indent="-30479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743131" indent="-30479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335271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962301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571886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5181470" indent="-30479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5D0BD9-11C4-47B1-9EA5-8E936C1B25EF}" type="slidenum">
              <a:rPr lang="en-GB" smtClean="0"/>
              <a:pPr eaLnBrk="1" hangingPunct="1"/>
              <a:t>23</a:t>
            </a:fld>
            <a:r>
              <a:rPr lang="en-GB" dirty="0" smtClean="0"/>
              <a:t>/23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3"/>
          <a:stretch/>
        </p:blipFill>
        <p:spPr>
          <a:xfrm>
            <a:off x="0" y="0"/>
            <a:ext cx="9467851" cy="6858000"/>
          </a:xfrm>
          <a:prstGeom prst="rect">
            <a:avLst/>
          </a:prstGeom>
        </p:spPr>
      </p:pic>
      <p:pic>
        <p:nvPicPr>
          <p:cNvPr id="9218" name="Picture 2" descr="Afbeeldingsresultaat voor wings for a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640" y="-1"/>
            <a:ext cx="6126361" cy="32163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fbeeldingsresultaat voor WINGS FOR AI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r="473"/>
          <a:stretch/>
        </p:blipFill>
        <p:spPr bwMode="auto">
          <a:xfrm>
            <a:off x="6065640" y="3233630"/>
            <a:ext cx="6145879" cy="36416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78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07166-818A-4953-80E2-A2A6F56EC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276932-D7C5-45B6-9356-F7F6DFA4B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7" b="13439"/>
          <a:stretch/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E1BE32-F198-40C7-8FC4-E79DC04AA18B}"/>
              </a:ext>
            </a:extLst>
          </p:cNvPr>
          <p:cNvSpPr/>
          <p:nvPr/>
        </p:nvSpPr>
        <p:spPr>
          <a:xfrm>
            <a:off x="-1270" y="0"/>
            <a:ext cx="12192000" cy="68580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1175A3-2B21-4D28-BD0A-20F57CAEC40B}"/>
              </a:ext>
            </a:extLst>
          </p:cNvPr>
          <p:cNvSpPr/>
          <p:nvPr/>
        </p:nvSpPr>
        <p:spPr>
          <a:xfrm>
            <a:off x="768877" y="746975"/>
            <a:ext cx="10651705" cy="224676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Arial Narrow" panose="020B0606020202030204" pitchFamily="34" charset="0"/>
              </a:rPr>
              <a:t>Large swarms of </a:t>
            </a:r>
            <a:r>
              <a:rPr lang="en-GB" sz="2800" dirty="0" smtClean="0">
                <a:latin typeface="Arial Narrow" panose="020B0606020202030204" pitchFamily="34" charset="0"/>
              </a:rPr>
              <a:t>autonomous drones</a:t>
            </a:r>
            <a:endParaRPr lang="en-GB" sz="2800" dirty="0" smtClean="0">
              <a:latin typeface="Arial Narrow" panose="020B060602020203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Narrow" panose="020B0606020202030204" pitchFamily="34" charset="0"/>
              </a:rPr>
              <a:t>Self-organizing with local intelligence</a:t>
            </a:r>
            <a:endParaRPr lang="en-GB" sz="2800" dirty="0" smtClean="0">
              <a:latin typeface="Arial Narrow" panose="020B060602020203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Narrow" panose="020B0606020202030204" pitchFamily="34" charset="0"/>
              </a:rPr>
              <a:t>Equipped with cameras and sensors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6020202030204" pitchFamily="34" charset="0"/>
              </a:rPr>
              <a:t>Deliver </a:t>
            </a:r>
            <a:r>
              <a:rPr lang="en-GB" sz="2800" dirty="0">
                <a:latin typeface="Arial Narrow" panose="020B0606020202030204" pitchFamily="34" charset="0"/>
              </a:rPr>
              <a:t>food, medicines, clothes, blankets, </a:t>
            </a:r>
            <a:r>
              <a:rPr lang="en-GB" sz="2800" dirty="0" smtClean="0">
                <a:latin typeface="Arial Narrow" panose="020B0606020202030204" pitchFamily="34" charset="0"/>
              </a:rPr>
              <a:t>etc.</a:t>
            </a:r>
            <a:endParaRPr lang="en-GB" sz="2800" dirty="0">
              <a:latin typeface="Arial Narrow" panose="020B060602020203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Arial Narrow" panose="020B0606020202030204" pitchFamily="34" charset="0"/>
              </a:rPr>
              <a:t>But also gather information and establish a communication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58904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8054" y="-3948665"/>
            <a:ext cx="7106002" cy="13651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801" y="2935364"/>
            <a:ext cx="79594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9BD"/>
                </a:solidFill>
                <a:latin typeface="Arial Narrow" panose="020B0606020202030204" pitchFamily="34" charset="0"/>
                <a:ea typeface="Roboto" pitchFamily="2" charset="0"/>
              </a:rPr>
              <a:t>TO CONCLUDE</a:t>
            </a:r>
            <a:endParaRPr lang="en-US" sz="4800" b="1" dirty="0">
              <a:solidFill>
                <a:srgbClr val="0079BD"/>
              </a:solidFill>
              <a:latin typeface="Arial Narrow" panose="020B0606020202030204" pitchFamily="34" charset="0"/>
              <a:ea typeface="Roboto" pitchFamily="2" charset="0"/>
            </a:endParaRPr>
          </a:p>
          <a:p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  <a:ea typeface="Roboto" pitchFamily="2" charset="0"/>
              </a:rPr>
              <a:t>The future of self-organizing logistics…</a:t>
            </a:r>
            <a:endParaRPr lang="en-GB" sz="3000" dirty="0">
              <a:solidFill>
                <a:schemeClr val="bg1"/>
              </a:solidFill>
              <a:latin typeface="Arial Narrow" panose="020B0606020202030204" pitchFamily="34" charset="0"/>
              <a:ea typeface="Roboto" pitchFamily="2" charset="0"/>
            </a:endParaRPr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5" y="6148828"/>
            <a:ext cx="1355139" cy="479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8" y="2385581"/>
            <a:ext cx="7190655" cy="25960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6" y="2386959"/>
            <a:ext cx="7190655" cy="259609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751570" y="4766350"/>
            <a:ext cx="206122" cy="20612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Oval 9"/>
          <p:cNvSpPr/>
          <p:nvPr/>
        </p:nvSpPr>
        <p:spPr>
          <a:xfrm>
            <a:off x="7676557" y="4851640"/>
            <a:ext cx="107579" cy="10757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l 10"/>
          <p:cNvSpPr/>
          <p:nvPr/>
        </p:nvSpPr>
        <p:spPr>
          <a:xfrm>
            <a:off x="7954757" y="3782696"/>
            <a:ext cx="195573" cy="19557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2" name="Oval 11"/>
          <p:cNvSpPr/>
          <p:nvPr/>
        </p:nvSpPr>
        <p:spPr>
          <a:xfrm>
            <a:off x="9089271" y="3620051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3" name="Oval 12"/>
          <p:cNvSpPr/>
          <p:nvPr/>
        </p:nvSpPr>
        <p:spPr>
          <a:xfrm>
            <a:off x="10172609" y="3735026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4" name="Oval 13"/>
          <p:cNvSpPr/>
          <p:nvPr/>
        </p:nvSpPr>
        <p:spPr>
          <a:xfrm>
            <a:off x="9461289" y="4084715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5" name="Oval 14"/>
          <p:cNvSpPr/>
          <p:nvPr/>
        </p:nvSpPr>
        <p:spPr>
          <a:xfrm>
            <a:off x="9558520" y="4709595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6" name="Oval 15"/>
          <p:cNvSpPr/>
          <p:nvPr/>
        </p:nvSpPr>
        <p:spPr>
          <a:xfrm>
            <a:off x="10584633" y="3914069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7" name="Oval 16"/>
          <p:cNvSpPr/>
          <p:nvPr/>
        </p:nvSpPr>
        <p:spPr>
          <a:xfrm>
            <a:off x="11356362" y="2515762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60588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2B580-8140-43CE-98FB-77901E5A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ADBF5D-15F3-417D-89D6-377B3E6AF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14445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1B3503-A5C9-4256-AC55-6D8A2061A8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E6291A-13F7-4C30-A454-2BCB2DD93033}"/>
              </a:ext>
            </a:extLst>
          </p:cNvPr>
          <p:cNvSpPr/>
          <p:nvPr/>
        </p:nvSpPr>
        <p:spPr>
          <a:xfrm>
            <a:off x="2072804" y="4194353"/>
            <a:ext cx="8122970" cy="64899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tIns="108000" bIns="108000">
            <a:spAutoFit/>
          </a:bodyPr>
          <a:lstStyle/>
          <a:p>
            <a:pPr algn="ctr"/>
            <a:r>
              <a:rPr lang="en-GB" sz="2800" dirty="0" smtClean="0">
                <a:latin typeface="Arial Narrow" panose="020B0606020202030204" pitchFamily="34" charset="0"/>
              </a:rPr>
              <a:t>But what is the ultimate form of self-organizing logistics?</a:t>
            </a:r>
            <a:endParaRPr lang="en-GB" sz="2800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E6291A-13F7-4C30-A454-2BCB2DD93033}"/>
              </a:ext>
            </a:extLst>
          </p:cNvPr>
          <p:cNvSpPr/>
          <p:nvPr/>
        </p:nvSpPr>
        <p:spPr>
          <a:xfrm>
            <a:off x="2072805" y="1027906"/>
            <a:ext cx="8122969" cy="2372545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tIns="108000" bIns="108000">
            <a:spAutoFit/>
          </a:bodyPr>
          <a:lstStyle/>
          <a:p>
            <a:pPr algn="ctr"/>
            <a:r>
              <a:rPr lang="en-US" sz="2800" b="1" dirty="0">
                <a:latin typeface="Arial Narrow" panose="020B0606020202030204" pitchFamily="34" charset="0"/>
              </a:rPr>
              <a:t>Drivers for change: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6020202030204" pitchFamily="34" charset="0"/>
              </a:rPr>
              <a:t>Sustainability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6020202030204" pitchFamily="34" charset="0"/>
              </a:rPr>
              <a:t>Automation and </a:t>
            </a:r>
            <a:r>
              <a:rPr lang="en-US" sz="2800" dirty="0" err="1">
                <a:latin typeface="Arial Narrow" panose="020B0606020202030204" pitchFamily="34" charset="0"/>
              </a:rPr>
              <a:t>robotization</a:t>
            </a:r>
            <a:r>
              <a:rPr lang="en-US" sz="2800" dirty="0">
                <a:latin typeface="Arial Narrow" panose="020B0606020202030204" pitchFamily="34" charset="0"/>
              </a:rPr>
              <a:t>: reduction in handling costs and ability to run 24/7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" panose="020B0606020202030204" pitchFamily="34" charset="0"/>
              </a:rPr>
              <a:t>Connectivity: integration of digital and physical world</a:t>
            </a:r>
            <a:endParaRPr lang="en-GB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8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54961-86A2-4428-9D2E-6EBD396D8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AC9021-2123-4804-B180-C63C734FB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079D52-24E8-4ABC-9E9F-CA5BA4FFF6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A36CF2-BB18-4EE2-9CB1-EBD292FE5221}"/>
              </a:ext>
            </a:extLst>
          </p:cNvPr>
          <p:cNvSpPr/>
          <p:nvPr/>
        </p:nvSpPr>
        <p:spPr>
          <a:xfrm>
            <a:off x="2289307" y="1680390"/>
            <a:ext cx="7519179" cy="194165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180000" tIns="108000" rIns="180000" bIns="108000">
            <a:spAutoFit/>
          </a:bodyPr>
          <a:lstStyle/>
          <a:p>
            <a:pPr algn="ctr"/>
            <a:r>
              <a:rPr lang="en-US" sz="2800" dirty="0" smtClean="0">
                <a:latin typeface="Arial Narrow" panose="020B0606020202030204" pitchFamily="34" charset="0"/>
              </a:rPr>
              <a:t>A</a:t>
            </a:r>
            <a:r>
              <a:rPr lang="en-GB" sz="2800" dirty="0" smtClean="0">
                <a:latin typeface="Arial Narrow" panose="020B0606020202030204" pitchFamily="34" charset="0"/>
              </a:rPr>
              <a:t>n </a:t>
            </a:r>
            <a:r>
              <a:rPr lang="en-GB" sz="2800" dirty="0">
                <a:latin typeface="Arial Narrow" panose="020B0606020202030204" pitchFamily="34" charset="0"/>
              </a:rPr>
              <a:t>application of a Self-organizing Logistics System, in which physical assets, information systems and organization models are modularized and standardized to enable the </a:t>
            </a:r>
            <a:r>
              <a:rPr lang="en-GB" sz="2800" dirty="0" smtClean="0">
                <a:latin typeface="Arial Narrow" panose="020B0606020202030204" pitchFamily="34" charset="0"/>
              </a:rPr>
              <a:t>connectivity (Pan et al. 2017).</a:t>
            </a:r>
            <a:endParaRPr lang="en-GB" sz="2800" dirty="0">
              <a:latin typeface="Arial Narrow" panose="020B0606020202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 txBox="1">
            <a:spLocks/>
          </p:cNvSpPr>
          <p:nvPr/>
        </p:nvSpPr>
        <p:spPr>
          <a:xfrm>
            <a:off x="838200" y="452283"/>
            <a:ext cx="10515600" cy="11110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  <a:ea typeface="Roboto" pitchFamily="2" charset="0"/>
              </a:rPr>
              <a:t>PHYSICAL INTERNET</a:t>
            </a:r>
            <a:endParaRPr lang="en-GB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  <a:ea typeface="Roboto" pitchFamily="2" charset="0"/>
            </a:endParaRPr>
          </a:p>
        </p:txBody>
      </p:sp>
      <p:pic>
        <p:nvPicPr>
          <p:cNvPr id="13316" name="Picture 4" descr="Figure 5. π-conveyor grid composed of flexible conveying π-ce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278" y="4118814"/>
            <a:ext cx="3453441" cy="224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70836" y="6084234"/>
            <a:ext cx="22477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/>
              <a:t>Source: Montreuil et al. (2010)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66849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07" y="605081"/>
            <a:ext cx="7190655" cy="25960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94" y="606459"/>
            <a:ext cx="7177437" cy="2596094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81449" y="2985850"/>
            <a:ext cx="206122" cy="20612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8" name="Oval 17"/>
          <p:cNvSpPr/>
          <p:nvPr/>
        </p:nvSpPr>
        <p:spPr>
          <a:xfrm>
            <a:off x="506436" y="3071140"/>
            <a:ext cx="107579" cy="10757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9" name="Oval 18"/>
          <p:cNvSpPr/>
          <p:nvPr/>
        </p:nvSpPr>
        <p:spPr>
          <a:xfrm>
            <a:off x="784636" y="2002196"/>
            <a:ext cx="195573" cy="19557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0" name="Oval 19"/>
          <p:cNvSpPr/>
          <p:nvPr/>
        </p:nvSpPr>
        <p:spPr>
          <a:xfrm>
            <a:off x="1919149" y="1839551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21" name="Oval 20"/>
          <p:cNvSpPr/>
          <p:nvPr/>
        </p:nvSpPr>
        <p:spPr>
          <a:xfrm>
            <a:off x="3002488" y="1954526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22" name="Oval 21"/>
          <p:cNvSpPr/>
          <p:nvPr/>
        </p:nvSpPr>
        <p:spPr>
          <a:xfrm>
            <a:off x="2291168" y="2304215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23" name="Oval 22"/>
          <p:cNvSpPr/>
          <p:nvPr/>
        </p:nvSpPr>
        <p:spPr>
          <a:xfrm>
            <a:off x="2388399" y="2929094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24" name="Oval 23"/>
          <p:cNvSpPr/>
          <p:nvPr/>
        </p:nvSpPr>
        <p:spPr>
          <a:xfrm>
            <a:off x="3414512" y="2133569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25" name="Oval 24"/>
          <p:cNvSpPr/>
          <p:nvPr/>
        </p:nvSpPr>
        <p:spPr>
          <a:xfrm>
            <a:off x="4186241" y="735262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618727" y="710206"/>
            <a:ext cx="244211" cy="1700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185458" y="1313619"/>
            <a:ext cx="741759" cy="2809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9680185" y="1130562"/>
            <a:ext cx="263345" cy="18434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191371" y="111468"/>
            <a:ext cx="131673" cy="1492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630365" y="368775"/>
            <a:ext cx="482800" cy="21067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499965" y="1466260"/>
            <a:ext cx="232621" cy="25017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10542617" y="804732"/>
            <a:ext cx="625748" cy="4601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082689" y="-576189"/>
            <a:ext cx="1022658" cy="126844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114550" y="1790579"/>
            <a:ext cx="258956" cy="2765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282536" y="804617"/>
            <a:ext cx="2238436" cy="16459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2924">
            <a:off x="5866192" y="5550018"/>
            <a:ext cx="1315367" cy="13033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6488">
            <a:off x="8461633" y="5104985"/>
            <a:ext cx="1070865" cy="10611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71295">
            <a:off x="2183025" y="4415273"/>
            <a:ext cx="2462975" cy="244053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461641" y="3328108"/>
            <a:ext cx="415083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 b="1" dirty="0" smtClean="0">
                <a:solidFill>
                  <a:srgbClr val="00B0F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QUESTIONS?</a:t>
            </a:r>
            <a:endParaRPr lang="en-GB" sz="5700" b="1" dirty="0">
              <a:solidFill>
                <a:srgbClr val="00B0F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2" presetClass="entr" presetSubtype="9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9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2" presetClass="entr" presetSubtype="6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10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10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2" presetClass="entr" presetSubtype="4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2" presetClass="entr" presetSubtype="1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1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5"/>
          <a:stretch/>
        </p:blipFill>
        <p:spPr>
          <a:xfrm>
            <a:off x="0" y="0"/>
            <a:ext cx="12192000" cy="68473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  <a:ea typeface="Roboto" pitchFamily="2" charset="0"/>
              </a:rPr>
              <a:t>RELATED CONCEPTS</a:t>
            </a:r>
            <a:endParaRPr lang="en-GB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  <a:ea typeface="Roboto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 txBox="1">
            <a:spLocks/>
          </p:cNvSpPr>
          <p:nvPr/>
        </p:nvSpPr>
        <p:spPr>
          <a:xfrm>
            <a:off x="173952" y="2786378"/>
            <a:ext cx="3595340" cy="1111046"/>
          </a:xfrm>
          <a:solidFill>
            <a:schemeClr val="bg1">
              <a:alpha val="80000"/>
            </a:schemeClr>
          </a:solidFill>
        </p:spPr>
        <p:txBody>
          <a:bodyPr>
            <a:normAutofit lnSpcReduction="10000"/>
          </a:bodyPr>
          <a:lstStyle>
            <a:lvl1pPr algn="l" defTabSz="9142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  <a:t>Cyber-physical</a:t>
            </a:r>
            <a:br>
              <a:rPr lang="en-GB" sz="4000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</a:br>
            <a:r>
              <a:rPr lang="en-GB" sz="4000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  <a:t>systems</a:t>
            </a:r>
            <a:endParaRPr lang="en-GB" sz="4000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 txBox="1">
            <a:spLocks/>
          </p:cNvSpPr>
          <p:nvPr/>
        </p:nvSpPr>
        <p:spPr>
          <a:xfrm>
            <a:off x="695227" y="4712964"/>
            <a:ext cx="5580321" cy="1111046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>
            <a:lvl1pPr algn="l" defTabSz="9142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  <a:t>Embedded systems</a:t>
            </a:r>
            <a:endParaRPr lang="en-GB" sz="4000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 txBox="1">
            <a:spLocks/>
          </p:cNvSpPr>
          <p:nvPr/>
        </p:nvSpPr>
        <p:spPr>
          <a:xfrm>
            <a:off x="7594304" y="1696096"/>
            <a:ext cx="3759496" cy="1111046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>
            <a:lvl1pPr algn="l" defTabSz="9142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  <a:t>I</a:t>
            </a:r>
            <a:r>
              <a:rPr lang="en-GB" sz="4000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  <a:t>ntelligent </a:t>
            </a:r>
            <a:r>
              <a:rPr lang="en-GB" sz="4000" dirty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  <a:t>and active products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 txBox="1">
            <a:spLocks/>
          </p:cNvSpPr>
          <p:nvPr/>
        </p:nvSpPr>
        <p:spPr>
          <a:xfrm>
            <a:off x="7594304" y="3736257"/>
            <a:ext cx="3759496" cy="1111046"/>
          </a:xfrm>
          <a:solidFill>
            <a:schemeClr val="bg1">
              <a:alpha val="80000"/>
            </a:schemeClr>
          </a:solidFill>
        </p:spPr>
        <p:txBody>
          <a:bodyPr>
            <a:normAutofit lnSpcReduction="10000"/>
          </a:bodyPr>
          <a:lstStyle>
            <a:lvl1pPr algn="l" defTabSz="9142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  <a:t>Multi-agent systems</a:t>
            </a:r>
            <a:endParaRPr lang="en-GB" sz="4000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 txBox="1">
            <a:spLocks/>
          </p:cNvSpPr>
          <p:nvPr/>
        </p:nvSpPr>
        <p:spPr>
          <a:xfrm>
            <a:off x="8315201" y="5502041"/>
            <a:ext cx="3759496" cy="1111046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>
            <a:lvl1pPr algn="l" defTabSz="9142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err="1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  <a:t>Holonic</a:t>
            </a:r>
            <a:r>
              <a:rPr lang="en-GB" sz="4000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  <a:t> systems</a:t>
            </a:r>
            <a:endParaRPr lang="en-GB" sz="4000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 txBox="1">
            <a:spLocks/>
          </p:cNvSpPr>
          <p:nvPr/>
        </p:nvSpPr>
        <p:spPr>
          <a:xfrm>
            <a:off x="4216252" y="3035079"/>
            <a:ext cx="3759496" cy="1111046"/>
          </a:xfrm>
          <a:solidFill>
            <a:schemeClr val="bg1">
              <a:alpha val="80000"/>
            </a:schemeClr>
          </a:solidFill>
        </p:spPr>
        <p:txBody>
          <a:bodyPr>
            <a:normAutofit lnSpcReduction="10000"/>
          </a:bodyPr>
          <a:lstStyle>
            <a:lvl1pPr algn="l" defTabSz="9142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  <a:t>Complex </a:t>
            </a:r>
            <a:r>
              <a:rPr lang="en-GB" sz="4000" dirty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  <a:t>adaptive </a:t>
            </a:r>
            <a:r>
              <a:rPr lang="en-GB" sz="4000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  <a:t>systems</a:t>
            </a:r>
            <a:endParaRPr lang="en-GB" sz="4000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 txBox="1">
            <a:spLocks/>
          </p:cNvSpPr>
          <p:nvPr/>
        </p:nvSpPr>
        <p:spPr>
          <a:xfrm>
            <a:off x="1971622" y="1435431"/>
            <a:ext cx="3741148" cy="1111046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>
            <a:lvl1pPr algn="l" defTabSz="9142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  <a:t>Internet </a:t>
            </a:r>
            <a:r>
              <a:rPr lang="en-GB" sz="4000" dirty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  <a:t>of </a:t>
            </a:r>
            <a:r>
              <a:rPr lang="en-GB" sz="4000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  <a:t>Things</a:t>
            </a:r>
            <a:endParaRPr lang="en-GB" sz="4000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</a:endParaRPr>
          </a:p>
          <a:p>
            <a:endParaRPr lang="en-GB" sz="4000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 txBox="1">
            <a:spLocks/>
          </p:cNvSpPr>
          <p:nvPr/>
        </p:nvSpPr>
        <p:spPr>
          <a:xfrm>
            <a:off x="2617577" y="5747755"/>
            <a:ext cx="5580321" cy="816649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>
            <a:lvl1pPr algn="l" defTabSz="9142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</a:rPr>
              <a:t>Physical Internet</a:t>
            </a:r>
            <a:endParaRPr lang="en-GB" sz="4000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</a:endParaRPr>
          </a:p>
          <a:p>
            <a:endParaRPr lang="en-GB" sz="4000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19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3" grpId="0" animBg="1"/>
      <p:bldP spid="24" grpId="0" animBg="1"/>
      <p:bldP spid="25" grpId="0" animBg="1"/>
      <p:bldP spid="26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  <a:ea typeface="Roboto" pitchFamily="2" charset="0"/>
              </a:rPr>
              <a:t>CHARACTERISTICS</a:t>
            </a:r>
            <a:endParaRPr lang="en-GB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  <a:ea typeface="Roboto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D6156F-E687-44BA-9A90-BE550A289F25}"/>
              </a:ext>
            </a:extLst>
          </p:cNvPr>
          <p:cNvSpPr txBox="1">
            <a:spLocks/>
          </p:cNvSpPr>
          <p:nvPr/>
        </p:nvSpPr>
        <p:spPr>
          <a:xfrm>
            <a:off x="386631" y="1563329"/>
            <a:ext cx="11418738" cy="169543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180000" tIns="108000" rIns="180000" bIns="108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 smtClean="0"/>
              <a:t>Openness: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Actors (e.g., shippers) or assets (e.g., trucks) can easily join/leave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/>
              <a:t>Connectivity (standardization, modularization, organization, IT)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 err="1" smtClean="0"/>
              <a:t>Reconfigurability</a:t>
            </a:r>
            <a:r>
              <a:rPr lang="en-US" sz="2400" dirty="0" smtClean="0"/>
              <a:t> and adaptability </a:t>
            </a:r>
            <a:endParaRPr lang="en-GB" sz="2400" dirty="0" smtClean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D6156F-E687-44BA-9A90-BE550A289F25}"/>
              </a:ext>
            </a:extLst>
          </p:cNvPr>
          <p:cNvSpPr txBox="1">
            <a:spLocks/>
          </p:cNvSpPr>
          <p:nvPr/>
        </p:nvSpPr>
        <p:spPr>
          <a:xfrm>
            <a:off x="386631" y="3534575"/>
            <a:ext cx="11418738" cy="13261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180000" tIns="108000" rIns="180000" bIns="108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/>
              <a:t>Intelligence:</a:t>
            </a:r>
            <a:r>
              <a:rPr lang="en-GB" sz="2400" dirty="0"/>
              <a:t> object-based capability of </a:t>
            </a:r>
            <a:r>
              <a:rPr lang="en-GB" sz="2400" dirty="0" smtClean="0"/>
              <a:t>real-time </a:t>
            </a:r>
            <a:r>
              <a:rPr lang="en-GB" sz="2400" dirty="0"/>
              <a:t>communication and </a:t>
            </a:r>
            <a:r>
              <a:rPr lang="en-GB" sz="2400" dirty="0" smtClean="0"/>
              <a:t>activeness, at different levels</a:t>
            </a:r>
            <a:r>
              <a:rPr lang="en-US" sz="2400" dirty="0" smtClean="0"/>
              <a:t>: nodes </a:t>
            </a:r>
            <a:r>
              <a:rPr lang="en-US" sz="2400" dirty="0"/>
              <a:t>(e.g., customers, </a:t>
            </a:r>
            <a:r>
              <a:rPr lang="en-US" sz="2400" dirty="0" smtClean="0"/>
              <a:t>hubs</a:t>
            </a:r>
            <a:r>
              <a:rPr lang="en-US" sz="2400" dirty="0"/>
              <a:t>), connections between the nodes (e.g., </a:t>
            </a:r>
            <a:r>
              <a:rPr lang="en-US" sz="2400" dirty="0" smtClean="0"/>
              <a:t>autonomous </a:t>
            </a:r>
            <a:r>
              <a:rPr lang="en-US" sz="2400" dirty="0"/>
              <a:t>vehicles) and even sensor-equipped cargo (e.g., container, pallet, package</a:t>
            </a:r>
            <a:r>
              <a:rPr lang="en-US" sz="2400" dirty="0" smtClean="0"/>
              <a:t>)</a:t>
            </a:r>
            <a:endParaRPr lang="en-GB" sz="24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AD6156F-E687-44BA-9A90-BE550A289F25}"/>
              </a:ext>
            </a:extLst>
          </p:cNvPr>
          <p:cNvSpPr txBox="1">
            <a:spLocks/>
          </p:cNvSpPr>
          <p:nvPr/>
        </p:nvSpPr>
        <p:spPr>
          <a:xfrm>
            <a:off x="386631" y="5136489"/>
            <a:ext cx="11418738" cy="132610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180000" tIns="108000" rIns="180000" bIns="108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b="1" dirty="0"/>
              <a:t>Decentralised control:</a:t>
            </a:r>
            <a:r>
              <a:rPr lang="en-GB" sz="2400" dirty="0"/>
              <a:t> collaborative rules and communication protocols aimed at preventing unexpected or undesirable system outcomes, rather than optimal </a:t>
            </a:r>
            <a:r>
              <a:rPr lang="en-GB" sz="2400" dirty="0" smtClean="0"/>
              <a:t>planning; planner </a:t>
            </a:r>
            <a:r>
              <a:rPr lang="en-GB" sz="2400" dirty="0"/>
              <a:t>ideally becomes exception manager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2511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  <a:ea typeface="Roboto" pitchFamily="2" charset="0"/>
              </a:rPr>
              <a:t>HYBRID FORMS</a:t>
            </a:r>
            <a:endParaRPr lang="en-GB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  <a:ea typeface="Robot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68" y="1563329"/>
            <a:ext cx="10570064" cy="49661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08244" y="6074229"/>
            <a:ext cx="1783756" cy="7837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>
            <a:stCxn id="22" idx="2"/>
          </p:cNvCxnSpPr>
          <p:nvPr/>
        </p:nvCxnSpPr>
        <p:spPr>
          <a:xfrm>
            <a:off x="5755727" y="1517961"/>
            <a:ext cx="938" cy="5144096"/>
          </a:xfrm>
          <a:prstGeom prst="line">
            <a:avLst/>
          </a:prstGeom>
          <a:ln w="127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82869" y="4387318"/>
            <a:ext cx="10540374" cy="0"/>
          </a:xfrm>
          <a:prstGeom prst="line">
            <a:avLst/>
          </a:prstGeom>
          <a:ln w="12700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10968" y="1148631"/>
            <a:ext cx="494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GLOBAL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56665" y="1148631"/>
            <a:ext cx="5666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LOCAL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407652" y="2439152"/>
            <a:ext cx="221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GLOBAL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103586" y="5675601"/>
            <a:ext cx="1603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LOCAL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90943" y="1148629"/>
            <a:ext cx="552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2B6E7"/>
                </a:solidFill>
              </a:rPr>
              <a:t>DECISION-MAKING</a:t>
            </a:r>
            <a:endParaRPr lang="en-GB" dirty="0">
              <a:solidFill>
                <a:srgbClr val="52B6E7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-90075" y="4202654"/>
            <a:ext cx="1576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2B6E7"/>
                </a:solidFill>
              </a:rPr>
              <a:t>INFORMATION</a:t>
            </a:r>
            <a:endParaRPr lang="en-GB" dirty="0">
              <a:solidFill>
                <a:srgbClr val="52B6E7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55724" y="4017658"/>
            <a:ext cx="4939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8221"/>
                </a:solidFill>
              </a:rPr>
              <a:t>DATA INFRASTRUCTURE</a:t>
            </a:r>
            <a:endParaRPr lang="en-GB" dirty="0">
              <a:solidFill>
                <a:srgbClr val="EF822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55722" y="4386990"/>
            <a:ext cx="4960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F8221"/>
                </a:solidFill>
              </a:rPr>
              <a:t>DECENTRAL</a:t>
            </a:r>
            <a:endParaRPr lang="en-GB" dirty="0">
              <a:solidFill>
                <a:srgbClr val="EF822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3139" y="4017658"/>
            <a:ext cx="266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EF8221"/>
                </a:solidFill>
              </a:rPr>
              <a:t>CENTRAL</a:t>
            </a:r>
            <a:endParaRPr lang="en-GB" dirty="0">
              <a:solidFill>
                <a:srgbClr val="EF822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14245" y="4386988"/>
            <a:ext cx="264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EF8221"/>
                </a:solidFill>
              </a:rPr>
              <a:t>MINI CENTRALS</a:t>
            </a:r>
            <a:endParaRPr lang="en-GB" dirty="0">
              <a:solidFill>
                <a:srgbClr val="EF82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32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  <a:ea typeface="Roboto" pitchFamily="2" charset="0"/>
              </a:rPr>
              <a:t>SOME EXAMPLE PROJECTS</a:t>
            </a:r>
            <a:endParaRPr lang="en-GB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  <a:ea typeface="Roboto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D6156F-E687-44BA-9A90-BE550A289F25}"/>
              </a:ext>
            </a:extLst>
          </p:cNvPr>
          <p:cNvSpPr txBox="1">
            <a:spLocks/>
          </p:cNvSpPr>
          <p:nvPr/>
        </p:nvSpPr>
        <p:spPr>
          <a:xfrm>
            <a:off x="4928975" y="1760102"/>
            <a:ext cx="2334047" cy="5874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180000" tIns="108000" rIns="180000" bIns="108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/>
              <a:t>MERBA</a:t>
            </a:r>
            <a:endParaRPr lang="en-GB" sz="2400" dirty="0" smtClean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D6156F-E687-44BA-9A90-BE550A289F25}"/>
              </a:ext>
            </a:extLst>
          </p:cNvPr>
          <p:cNvSpPr txBox="1">
            <a:spLocks/>
          </p:cNvSpPr>
          <p:nvPr/>
        </p:nvSpPr>
        <p:spPr>
          <a:xfrm>
            <a:off x="4928976" y="2544317"/>
            <a:ext cx="2334047" cy="5874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180000" tIns="108000" rIns="180000" bIns="108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 smtClean="0"/>
              <a:t>BATMAN</a:t>
            </a:r>
            <a:endParaRPr lang="en-GB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AD6156F-E687-44BA-9A90-BE550A289F25}"/>
              </a:ext>
            </a:extLst>
          </p:cNvPr>
          <p:cNvSpPr txBox="1">
            <a:spLocks/>
          </p:cNvSpPr>
          <p:nvPr/>
        </p:nvSpPr>
        <p:spPr>
          <a:xfrm>
            <a:off x="4928975" y="3329503"/>
            <a:ext cx="2334047" cy="5874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180000" tIns="108000" rIns="180000" bIns="108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 smtClean="0"/>
              <a:t>CATALYST</a:t>
            </a:r>
            <a:endParaRPr lang="en-GB" sz="24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D6156F-E687-44BA-9A90-BE550A289F25}"/>
              </a:ext>
            </a:extLst>
          </p:cNvPr>
          <p:cNvSpPr txBox="1">
            <a:spLocks/>
          </p:cNvSpPr>
          <p:nvPr/>
        </p:nvSpPr>
        <p:spPr>
          <a:xfrm>
            <a:off x="4928975" y="4114689"/>
            <a:ext cx="2334047" cy="58744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180000" tIns="108000" rIns="180000" bIns="10800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400" dirty="0" smtClean="0"/>
              <a:t>WINGS FOR AID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83238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2748054" y="-3948665"/>
            <a:ext cx="7106002" cy="13651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9801" y="2935364"/>
            <a:ext cx="79594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9BD"/>
                </a:solidFill>
                <a:latin typeface="Arial Narrow" panose="020B0606020202030204" pitchFamily="34" charset="0"/>
                <a:ea typeface="Roboto" pitchFamily="2" charset="0"/>
              </a:rPr>
              <a:t>MERBA</a:t>
            </a:r>
            <a:endParaRPr lang="en-US" sz="4800" b="1" dirty="0">
              <a:solidFill>
                <a:srgbClr val="0079BD"/>
              </a:solidFill>
              <a:latin typeface="Arial Narrow" panose="020B0606020202030204" pitchFamily="34" charset="0"/>
              <a:ea typeface="Roboto" pitchFamily="2" charset="0"/>
            </a:endParaRPr>
          </a:p>
          <a:p>
            <a:r>
              <a:rPr lang="en-US" sz="3000" dirty="0" smtClean="0">
                <a:solidFill>
                  <a:schemeClr val="bg1"/>
                </a:solidFill>
                <a:latin typeface="Arial Narrow" panose="020B0606020202030204" pitchFamily="34" charset="0"/>
                <a:ea typeface="Roboto" pitchFamily="2" charset="0"/>
              </a:rPr>
              <a:t>Self-organizing logistics in an industrial bakery</a:t>
            </a:r>
            <a:endParaRPr lang="en-GB" sz="3000" dirty="0">
              <a:solidFill>
                <a:schemeClr val="bg1"/>
              </a:solidFill>
              <a:latin typeface="Arial Narrow" panose="020B0606020202030204" pitchFamily="34" charset="0"/>
              <a:ea typeface="Roboto" pitchFamily="2" charset="0"/>
            </a:endParaRPr>
          </a:p>
        </p:txBody>
      </p: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045" y="6148828"/>
            <a:ext cx="1355139" cy="4792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28" y="2385581"/>
            <a:ext cx="7190655" cy="25960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806" y="2386959"/>
            <a:ext cx="7190655" cy="259609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751570" y="4766350"/>
            <a:ext cx="206122" cy="20612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0" name="Oval 9"/>
          <p:cNvSpPr/>
          <p:nvPr/>
        </p:nvSpPr>
        <p:spPr>
          <a:xfrm>
            <a:off x="7676557" y="4851640"/>
            <a:ext cx="107579" cy="10757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1" name="Oval 10"/>
          <p:cNvSpPr/>
          <p:nvPr/>
        </p:nvSpPr>
        <p:spPr>
          <a:xfrm>
            <a:off x="7954757" y="3782696"/>
            <a:ext cx="195573" cy="19557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2" name="Oval 11"/>
          <p:cNvSpPr/>
          <p:nvPr/>
        </p:nvSpPr>
        <p:spPr>
          <a:xfrm>
            <a:off x="9089271" y="3620051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350"/>
          </a:p>
        </p:txBody>
      </p:sp>
      <p:sp>
        <p:nvSpPr>
          <p:cNvPr id="13" name="Oval 12"/>
          <p:cNvSpPr/>
          <p:nvPr/>
        </p:nvSpPr>
        <p:spPr>
          <a:xfrm>
            <a:off x="10172609" y="3735026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4" name="Oval 13"/>
          <p:cNvSpPr/>
          <p:nvPr/>
        </p:nvSpPr>
        <p:spPr>
          <a:xfrm>
            <a:off x="9461289" y="4084715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5" name="Oval 14"/>
          <p:cNvSpPr/>
          <p:nvPr/>
        </p:nvSpPr>
        <p:spPr>
          <a:xfrm>
            <a:off x="9558520" y="4709595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6" name="Oval 15"/>
          <p:cNvSpPr/>
          <p:nvPr/>
        </p:nvSpPr>
        <p:spPr>
          <a:xfrm>
            <a:off x="10584633" y="3914069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  <p:sp>
        <p:nvSpPr>
          <p:cNvPr id="17" name="Oval 16"/>
          <p:cNvSpPr/>
          <p:nvPr/>
        </p:nvSpPr>
        <p:spPr>
          <a:xfrm>
            <a:off x="11356362" y="2515762"/>
            <a:ext cx="142045" cy="142045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 </a:t>
            </a:r>
            <a:endParaRPr lang="nl-NL" sz="1350" dirty="0"/>
          </a:p>
        </p:txBody>
      </p:sp>
    </p:spTree>
    <p:extLst>
      <p:ext uri="{BB962C8B-B14F-4D97-AF65-F5344CB8AC3E}">
        <p14:creationId xmlns:p14="http://schemas.microsoft.com/office/powerpoint/2010/main" val="424461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9E825C-FD19-4445-9C27-73F711E340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  <a:ea typeface="Roboto" pitchFamily="2" charset="0"/>
              </a:rPr>
              <a:t>MERBA</a:t>
            </a:r>
            <a:endParaRPr lang="en-GB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  <a:ea typeface="Roboto" pitchFamily="2" charset="0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1373852" y="1816350"/>
            <a:ext cx="5752162" cy="4074732"/>
          </a:xfrm>
          <a:prstGeom prst="rect">
            <a:avLst/>
          </a:prstGeom>
          <a:noFill/>
          <a:ln w="12700">
            <a:solidFill>
              <a:schemeClr val="bg1"/>
            </a:solidFill>
            <a:prstDash val="dash"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nl-NL">
              <a:solidFill>
                <a:schemeClr val="bg1"/>
              </a:solidFill>
            </a:endParaRPr>
          </a:p>
        </p:txBody>
      </p:sp>
      <p:graphicFrame>
        <p:nvGraphicFramePr>
          <p:cNvPr id="21" name="Object 1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136220"/>
              </p:ext>
            </p:extLst>
          </p:nvPr>
        </p:nvGraphicFramePr>
        <p:xfrm>
          <a:off x="-544594" y="1850694"/>
          <a:ext cx="13192623" cy="4016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Visio" r:id="rId5" imgW="11292047" imgH="3438721" progId="Visio.Drawing.11">
                  <p:embed/>
                </p:oleObj>
              </mc:Choice>
              <mc:Fallback>
                <p:oleObj name="Visio" r:id="rId5" imgW="11292047" imgH="3438721" progId="Visio.Drawing.11">
                  <p:embed/>
                  <p:pic>
                    <p:nvPicPr>
                      <p:cNvPr id="13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44594" y="1850694"/>
                        <a:ext cx="13192623" cy="40168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234230" y="2478285"/>
            <a:ext cx="109471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nl-NL">
              <a:solidFill>
                <a:schemeClr val="bg1"/>
              </a:solidFill>
            </a:endParaRPr>
          </a:p>
        </p:txBody>
      </p:sp>
      <p:grpSp>
        <p:nvGrpSpPr>
          <p:cNvPr id="23" name="Group 31"/>
          <p:cNvGrpSpPr>
            <a:grpSpLocks/>
          </p:cNvGrpSpPr>
          <p:nvPr/>
        </p:nvGrpSpPr>
        <p:grpSpPr bwMode="auto">
          <a:xfrm>
            <a:off x="2979979" y="3585986"/>
            <a:ext cx="2684504" cy="1480051"/>
            <a:chOff x="1429" y="2750"/>
            <a:chExt cx="1315" cy="725"/>
          </a:xfrm>
        </p:grpSpPr>
        <p:sp>
          <p:nvSpPr>
            <p:cNvPr id="24" name="Line 15"/>
            <p:cNvSpPr>
              <a:spLocks noChangeShapeType="1"/>
            </p:cNvSpPr>
            <p:nvPr/>
          </p:nvSpPr>
          <p:spPr bwMode="auto">
            <a:xfrm>
              <a:off x="1429" y="3113"/>
              <a:ext cx="1088" cy="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 type="triangle" w="lg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 flipV="1">
              <a:off x="1429" y="2750"/>
              <a:ext cx="453" cy="226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 type="triangle" w="lg" len="med"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>
              <a:off x="2290" y="2795"/>
              <a:ext cx="454" cy="181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27" name="Line 21"/>
            <p:cNvSpPr>
              <a:spLocks noChangeShapeType="1"/>
            </p:cNvSpPr>
            <p:nvPr/>
          </p:nvSpPr>
          <p:spPr bwMode="auto">
            <a:xfrm>
              <a:off x="1474" y="3294"/>
              <a:ext cx="181" cy="181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round/>
              <a:headEnd type="triangle" w="lg" len="med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</p:grpSp>
      <p:sp>
        <p:nvSpPr>
          <p:cNvPr id="28" name="Line 16"/>
          <p:cNvSpPr>
            <a:spLocks noChangeShapeType="1"/>
          </p:cNvSpPr>
          <p:nvPr/>
        </p:nvSpPr>
        <p:spPr bwMode="auto">
          <a:xfrm>
            <a:off x="6767225" y="4367321"/>
            <a:ext cx="687997" cy="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V="1">
            <a:off x="3978740" y="4585663"/>
            <a:ext cx="1204456" cy="463410"/>
          </a:xfrm>
          <a:prstGeom prst="line">
            <a:avLst/>
          </a:prstGeom>
          <a:noFill/>
          <a:ln w="25400">
            <a:solidFill>
              <a:srgbClr val="EF008C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  <p:sp>
        <p:nvSpPr>
          <p:cNvPr id="30" name="Line 20"/>
          <p:cNvSpPr>
            <a:spLocks noChangeShapeType="1"/>
          </p:cNvSpPr>
          <p:nvPr/>
        </p:nvSpPr>
        <p:spPr bwMode="auto">
          <a:xfrm flipV="1">
            <a:off x="5015302" y="4580054"/>
            <a:ext cx="371544" cy="555274"/>
          </a:xfrm>
          <a:prstGeom prst="line">
            <a:avLst/>
          </a:prstGeom>
          <a:noFill/>
          <a:ln w="25400">
            <a:solidFill>
              <a:srgbClr val="00B0F0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24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9E825C-FD19-4445-9C27-73F711E340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3F79D1C-EB34-4E5C-B468-54DD5C183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283"/>
            <a:ext cx="10515600" cy="1111046"/>
          </a:xfrm>
          <a:noFill/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glow rad="190500">
                    <a:schemeClr val="tx1">
                      <a:alpha val="25000"/>
                    </a:schemeClr>
                  </a:glow>
                </a:effectLst>
                <a:latin typeface="Arial Narrow" panose="020B0606020202030204" pitchFamily="34" charset="0"/>
                <a:ea typeface="Roboto" pitchFamily="2" charset="0"/>
              </a:rPr>
              <a:t>MERBA</a:t>
            </a:r>
            <a:endParaRPr lang="en-GB" dirty="0">
              <a:solidFill>
                <a:schemeClr val="bg1"/>
              </a:solidFill>
              <a:effectLst>
                <a:glow rad="190500">
                  <a:schemeClr val="tx1">
                    <a:alpha val="25000"/>
                  </a:schemeClr>
                </a:glow>
              </a:effectLst>
              <a:latin typeface="Arial Narrow" panose="020B0606020202030204" pitchFamily="34" charset="0"/>
              <a:ea typeface="Roboto" pitchFamily="2" charset="0"/>
            </a:endParaRPr>
          </a:p>
        </p:txBody>
      </p:sp>
      <p:grpSp>
        <p:nvGrpSpPr>
          <p:cNvPr id="514" name="Group 513"/>
          <p:cNvGrpSpPr>
            <a:grpSpLocks noChangeAspect="1"/>
          </p:cNvGrpSpPr>
          <p:nvPr/>
        </p:nvGrpSpPr>
        <p:grpSpPr>
          <a:xfrm>
            <a:off x="1265828" y="1500265"/>
            <a:ext cx="9660344" cy="5040000"/>
            <a:chOff x="827088" y="2219325"/>
            <a:chExt cx="7637462" cy="3984621"/>
          </a:xfrm>
        </p:grpSpPr>
        <p:grpSp>
          <p:nvGrpSpPr>
            <p:cNvPr id="515" name="Group 4"/>
            <p:cNvGrpSpPr>
              <a:grpSpLocks/>
            </p:cNvGrpSpPr>
            <p:nvPr/>
          </p:nvGrpSpPr>
          <p:grpSpPr bwMode="auto">
            <a:xfrm>
              <a:off x="3563940" y="5603871"/>
              <a:ext cx="444500" cy="600075"/>
              <a:chOff x="1665" y="3386"/>
              <a:chExt cx="280" cy="378"/>
            </a:xfrm>
          </p:grpSpPr>
          <p:sp>
            <p:nvSpPr>
              <p:cNvPr id="667" name="Freeform 5"/>
              <p:cNvSpPr>
                <a:spLocks/>
              </p:cNvSpPr>
              <p:nvPr/>
            </p:nvSpPr>
            <p:spPr bwMode="auto">
              <a:xfrm>
                <a:off x="1694" y="349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68" name="Freeform 6"/>
              <p:cNvSpPr>
                <a:spLocks/>
              </p:cNvSpPr>
              <p:nvPr/>
            </p:nvSpPr>
            <p:spPr bwMode="auto">
              <a:xfrm>
                <a:off x="1694" y="349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69" name="Freeform 7"/>
              <p:cNvSpPr>
                <a:spLocks/>
              </p:cNvSpPr>
              <p:nvPr/>
            </p:nvSpPr>
            <p:spPr bwMode="auto">
              <a:xfrm>
                <a:off x="1764" y="3386"/>
                <a:ext cx="44" cy="45"/>
              </a:xfrm>
              <a:custGeom>
                <a:avLst/>
                <a:gdLst>
                  <a:gd name="T0" fmla="*/ 0 w 134"/>
                  <a:gd name="T1" fmla="*/ 67 h 134"/>
                  <a:gd name="T2" fmla="*/ 67 w 134"/>
                  <a:gd name="T3" fmla="*/ 0 h 134"/>
                  <a:gd name="T4" fmla="*/ 134 w 134"/>
                  <a:gd name="T5" fmla="*/ 67 h 134"/>
                  <a:gd name="T6" fmla="*/ 134 w 134"/>
                  <a:gd name="T7" fmla="*/ 67 h 134"/>
                  <a:gd name="T8" fmla="*/ 67 w 134"/>
                  <a:gd name="T9" fmla="*/ 134 h 134"/>
                  <a:gd name="T10" fmla="*/ 0 w 134"/>
                  <a:gd name="T11" fmla="*/ 67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" h="134">
                    <a:moveTo>
                      <a:pt x="0" y="67"/>
                    </a:moveTo>
                    <a:cubicBezTo>
                      <a:pt x="0" y="30"/>
                      <a:pt x="30" y="0"/>
                      <a:pt x="67" y="0"/>
                    </a:cubicBezTo>
                    <a:cubicBezTo>
                      <a:pt x="104" y="0"/>
                      <a:pt x="134" y="30"/>
                      <a:pt x="134" y="67"/>
                    </a:cubicBezTo>
                    <a:cubicBezTo>
                      <a:pt x="134" y="67"/>
                      <a:pt x="134" y="67"/>
                      <a:pt x="134" y="67"/>
                    </a:cubicBezTo>
                    <a:cubicBezTo>
                      <a:pt x="134" y="104"/>
                      <a:pt x="104" y="134"/>
                      <a:pt x="67" y="134"/>
                    </a:cubicBezTo>
                    <a:cubicBezTo>
                      <a:pt x="30" y="134"/>
                      <a:pt x="0" y="104"/>
                      <a:pt x="0" y="67"/>
                    </a:cubicBezTo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70" name="Freeform 8"/>
              <p:cNvSpPr>
                <a:spLocks/>
              </p:cNvSpPr>
              <p:nvPr/>
            </p:nvSpPr>
            <p:spPr bwMode="auto">
              <a:xfrm>
                <a:off x="1764" y="3386"/>
                <a:ext cx="44" cy="45"/>
              </a:xfrm>
              <a:custGeom>
                <a:avLst/>
                <a:gdLst>
                  <a:gd name="T0" fmla="*/ 0 w 44"/>
                  <a:gd name="T1" fmla="*/ 23 h 45"/>
                  <a:gd name="T2" fmla="*/ 22 w 44"/>
                  <a:gd name="T3" fmla="*/ 0 h 45"/>
                  <a:gd name="T4" fmla="*/ 44 w 44"/>
                  <a:gd name="T5" fmla="*/ 23 h 45"/>
                  <a:gd name="T6" fmla="*/ 44 w 44"/>
                  <a:gd name="T7" fmla="*/ 23 h 45"/>
                  <a:gd name="T8" fmla="*/ 22 w 44"/>
                  <a:gd name="T9" fmla="*/ 45 h 45"/>
                  <a:gd name="T10" fmla="*/ 0 w 44"/>
                  <a:gd name="T11" fmla="*/ 2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" h="45">
                    <a:moveTo>
                      <a:pt x="0" y="23"/>
                    </a:moveTo>
                    <a:cubicBezTo>
                      <a:pt x="0" y="10"/>
                      <a:pt x="10" y="0"/>
                      <a:pt x="22" y="0"/>
                    </a:cubicBezTo>
                    <a:cubicBezTo>
                      <a:pt x="34" y="0"/>
                      <a:pt x="44" y="10"/>
                      <a:pt x="44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44" y="35"/>
                      <a:pt x="34" y="45"/>
                      <a:pt x="22" y="45"/>
                    </a:cubicBezTo>
                    <a:cubicBezTo>
                      <a:pt x="10" y="45"/>
                      <a:pt x="0" y="35"/>
                      <a:pt x="0" y="23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71" name="Freeform 9"/>
              <p:cNvSpPr>
                <a:spLocks noEditPoints="1"/>
              </p:cNvSpPr>
              <p:nvPr/>
            </p:nvSpPr>
            <p:spPr bwMode="auto">
              <a:xfrm>
                <a:off x="1745" y="3416"/>
                <a:ext cx="82" cy="43"/>
              </a:xfrm>
              <a:custGeom>
                <a:avLst/>
                <a:gdLst>
                  <a:gd name="T0" fmla="*/ 28 w 82"/>
                  <a:gd name="T1" fmla="*/ 11 h 43"/>
                  <a:gd name="T2" fmla="*/ 9 w 82"/>
                  <a:gd name="T3" fmla="*/ 34 h 43"/>
                  <a:gd name="T4" fmla="*/ 82 w 82"/>
                  <a:gd name="T5" fmla="*/ 17 h 43"/>
                  <a:gd name="T6" fmla="*/ 62 w 82"/>
                  <a:gd name="T7" fmla="*/ 0 h 43"/>
                  <a:gd name="T8" fmla="*/ 41 w 82"/>
                  <a:gd name="T9" fmla="*/ 43 h 43"/>
                  <a:gd name="T10" fmla="*/ 41 w 82"/>
                  <a:gd name="T11" fmla="*/ 15 h 43"/>
                  <a:gd name="T12" fmla="*/ 73 w 82"/>
                  <a:gd name="T13" fmla="*/ 34 h 43"/>
                  <a:gd name="T14" fmla="*/ 54 w 82"/>
                  <a:gd name="T15" fmla="*/ 11 h 43"/>
                  <a:gd name="T16" fmla="*/ 0 w 82"/>
                  <a:gd name="T17" fmla="*/ 17 h 43"/>
                  <a:gd name="T18" fmla="*/ 20 w 82"/>
                  <a:gd name="T1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2" h="43">
                    <a:moveTo>
                      <a:pt x="28" y="11"/>
                    </a:moveTo>
                    <a:lnTo>
                      <a:pt x="9" y="34"/>
                    </a:lnTo>
                    <a:moveTo>
                      <a:pt x="82" y="17"/>
                    </a:moveTo>
                    <a:lnTo>
                      <a:pt x="62" y="0"/>
                    </a:lnTo>
                    <a:moveTo>
                      <a:pt x="41" y="43"/>
                    </a:moveTo>
                    <a:lnTo>
                      <a:pt x="41" y="15"/>
                    </a:lnTo>
                    <a:moveTo>
                      <a:pt x="73" y="34"/>
                    </a:moveTo>
                    <a:lnTo>
                      <a:pt x="54" y="11"/>
                    </a:lnTo>
                    <a:moveTo>
                      <a:pt x="0" y="17"/>
                    </a:moveTo>
                    <a:lnTo>
                      <a:pt x="20" y="0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72" name="Freeform 10"/>
              <p:cNvSpPr>
                <a:spLocks/>
              </p:cNvSpPr>
              <p:nvPr/>
            </p:nvSpPr>
            <p:spPr bwMode="auto">
              <a:xfrm>
                <a:off x="1738" y="351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73" name="Freeform 11"/>
              <p:cNvSpPr>
                <a:spLocks/>
              </p:cNvSpPr>
              <p:nvPr/>
            </p:nvSpPr>
            <p:spPr bwMode="auto">
              <a:xfrm>
                <a:off x="1738" y="3518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74" name="Rectangle 12"/>
              <p:cNvSpPr>
                <a:spLocks noChangeArrowheads="1"/>
              </p:cNvSpPr>
              <p:nvPr/>
            </p:nvSpPr>
            <p:spPr bwMode="auto">
              <a:xfrm>
                <a:off x="1665" y="3679"/>
                <a:ext cx="280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Cleaning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16" name="Group 13"/>
            <p:cNvGrpSpPr>
              <a:grpSpLocks/>
            </p:cNvGrpSpPr>
            <p:nvPr/>
          </p:nvGrpSpPr>
          <p:grpSpPr bwMode="auto">
            <a:xfrm>
              <a:off x="4572003" y="5603869"/>
              <a:ext cx="538163" cy="400050"/>
              <a:chOff x="2263" y="3512"/>
              <a:chExt cx="339" cy="252"/>
            </a:xfrm>
          </p:grpSpPr>
          <p:sp>
            <p:nvSpPr>
              <p:cNvPr id="658" name="Freeform 14"/>
              <p:cNvSpPr>
                <a:spLocks/>
              </p:cNvSpPr>
              <p:nvPr/>
            </p:nvSpPr>
            <p:spPr bwMode="auto">
              <a:xfrm>
                <a:off x="2300" y="3512"/>
                <a:ext cx="222" cy="123"/>
              </a:xfrm>
              <a:custGeom>
                <a:avLst/>
                <a:gdLst>
                  <a:gd name="T0" fmla="*/ 172 w 222"/>
                  <a:gd name="T1" fmla="*/ 74 h 123"/>
                  <a:gd name="T2" fmla="*/ 0 w 222"/>
                  <a:gd name="T3" fmla="*/ 74 h 123"/>
                  <a:gd name="T4" fmla="*/ 0 w 222"/>
                  <a:gd name="T5" fmla="*/ 123 h 123"/>
                  <a:gd name="T6" fmla="*/ 222 w 222"/>
                  <a:gd name="T7" fmla="*/ 123 h 123"/>
                  <a:gd name="T8" fmla="*/ 222 w 222"/>
                  <a:gd name="T9" fmla="*/ 0 h 123"/>
                  <a:gd name="T10" fmla="*/ 197 w 222"/>
                  <a:gd name="T11" fmla="*/ 0 h 123"/>
                  <a:gd name="T12" fmla="*/ 172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3"/>
                    </a:lnTo>
                    <a:lnTo>
                      <a:pt x="222" y="123"/>
                    </a:lnTo>
                    <a:lnTo>
                      <a:pt x="222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59" name="Freeform 15"/>
              <p:cNvSpPr>
                <a:spLocks/>
              </p:cNvSpPr>
              <p:nvPr/>
            </p:nvSpPr>
            <p:spPr bwMode="auto">
              <a:xfrm>
                <a:off x="2300" y="3512"/>
                <a:ext cx="222" cy="123"/>
              </a:xfrm>
              <a:custGeom>
                <a:avLst/>
                <a:gdLst>
                  <a:gd name="T0" fmla="*/ 172 w 222"/>
                  <a:gd name="T1" fmla="*/ 74 h 123"/>
                  <a:gd name="T2" fmla="*/ 0 w 222"/>
                  <a:gd name="T3" fmla="*/ 74 h 123"/>
                  <a:gd name="T4" fmla="*/ 0 w 222"/>
                  <a:gd name="T5" fmla="*/ 123 h 123"/>
                  <a:gd name="T6" fmla="*/ 222 w 222"/>
                  <a:gd name="T7" fmla="*/ 123 h 123"/>
                  <a:gd name="T8" fmla="*/ 222 w 222"/>
                  <a:gd name="T9" fmla="*/ 0 h 123"/>
                  <a:gd name="T10" fmla="*/ 197 w 222"/>
                  <a:gd name="T11" fmla="*/ 0 h 123"/>
                  <a:gd name="T12" fmla="*/ 172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3"/>
                    </a:lnTo>
                    <a:lnTo>
                      <a:pt x="222" y="123"/>
                    </a:lnTo>
                    <a:lnTo>
                      <a:pt x="222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60" name="Freeform 16"/>
              <p:cNvSpPr>
                <a:spLocks/>
              </p:cNvSpPr>
              <p:nvPr/>
            </p:nvSpPr>
            <p:spPr bwMode="auto">
              <a:xfrm>
                <a:off x="2325" y="3611"/>
                <a:ext cx="49" cy="49"/>
              </a:xfrm>
              <a:custGeom>
                <a:avLst/>
                <a:gdLst>
                  <a:gd name="T0" fmla="*/ 0 w 149"/>
                  <a:gd name="T1" fmla="*/ 74 h 148"/>
                  <a:gd name="T2" fmla="*/ 74 w 149"/>
                  <a:gd name="T3" fmla="*/ 0 h 148"/>
                  <a:gd name="T4" fmla="*/ 149 w 149"/>
                  <a:gd name="T5" fmla="*/ 74 h 148"/>
                  <a:gd name="T6" fmla="*/ 149 w 149"/>
                  <a:gd name="T7" fmla="*/ 74 h 148"/>
                  <a:gd name="T8" fmla="*/ 74 w 149"/>
                  <a:gd name="T9" fmla="*/ 148 h 148"/>
                  <a:gd name="T10" fmla="*/ 0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5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5" y="148"/>
                      <a:pt x="74" y="148"/>
                    </a:cubicBezTo>
                    <a:cubicBezTo>
                      <a:pt x="33" y="148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61" name="Freeform 17"/>
              <p:cNvSpPr>
                <a:spLocks/>
              </p:cNvSpPr>
              <p:nvPr/>
            </p:nvSpPr>
            <p:spPr bwMode="auto">
              <a:xfrm>
                <a:off x="2325" y="3611"/>
                <a:ext cx="49" cy="49"/>
              </a:xfrm>
              <a:custGeom>
                <a:avLst/>
                <a:gdLst>
                  <a:gd name="T0" fmla="*/ 0 w 49"/>
                  <a:gd name="T1" fmla="*/ 24 h 49"/>
                  <a:gd name="T2" fmla="*/ 24 w 49"/>
                  <a:gd name="T3" fmla="*/ 0 h 49"/>
                  <a:gd name="T4" fmla="*/ 49 w 49"/>
                  <a:gd name="T5" fmla="*/ 24 h 49"/>
                  <a:gd name="T6" fmla="*/ 49 w 49"/>
                  <a:gd name="T7" fmla="*/ 24 h 49"/>
                  <a:gd name="T8" fmla="*/ 24 w 49"/>
                  <a:gd name="T9" fmla="*/ 49 h 49"/>
                  <a:gd name="T10" fmla="*/ 0 w 49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0" y="24"/>
                    </a:moveTo>
                    <a:cubicBezTo>
                      <a:pt x="0" y="10"/>
                      <a:pt x="11" y="0"/>
                      <a:pt x="24" y="0"/>
                    </a:cubicBezTo>
                    <a:cubicBezTo>
                      <a:pt x="38" y="0"/>
                      <a:pt x="49" y="10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38"/>
                      <a:pt x="38" y="49"/>
                      <a:pt x="24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62" name="Freeform 18"/>
              <p:cNvSpPr>
                <a:spLocks/>
              </p:cNvSpPr>
              <p:nvPr/>
            </p:nvSpPr>
            <p:spPr bwMode="auto">
              <a:xfrm>
                <a:off x="2448" y="3611"/>
                <a:ext cx="49" cy="49"/>
              </a:xfrm>
              <a:custGeom>
                <a:avLst/>
                <a:gdLst>
                  <a:gd name="T0" fmla="*/ 0 w 149"/>
                  <a:gd name="T1" fmla="*/ 74 h 148"/>
                  <a:gd name="T2" fmla="*/ 74 w 149"/>
                  <a:gd name="T3" fmla="*/ 0 h 148"/>
                  <a:gd name="T4" fmla="*/ 149 w 149"/>
                  <a:gd name="T5" fmla="*/ 74 h 148"/>
                  <a:gd name="T6" fmla="*/ 149 w 149"/>
                  <a:gd name="T7" fmla="*/ 74 h 148"/>
                  <a:gd name="T8" fmla="*/ 74 w 149"/>
                  <a:gd name="T9" fmla="*/ 148 h 148"/>
                  <a:gd name="T10" fmla="*/ 0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6" y="148"/>
                      <a:pt x="74" y="148"/>
                    </a:cubicBezTo>
                    <a:cubicBezTo>
                      <a:pt x="33" y="148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63" name="Freeform 19"/>
              <p:cNvSpPr>
                <a:spLocks/>
              </p:cNvSpPr>
              <p:nvPr/>
            </p:nvSpPr>
            <p:spPr bwMode="auto">
              <a:xfrm>
                <a:off x="2448" y="3611"/>
                <a:ext cx="49" cy="49"/>
              </a:xfrm>
              <a:custGeom>
                <a:avLst/>
                <a:gdLst>
                  <a:gd name="T0" fmla="*/ 0 w 49"/>
                  <a:gd name="T1" fmla="*/ 24 h 49"/>
                  <a:gd name="T2" fmla="*/ 24 w 49"/>
                  <a:gd name="T3" fmla="*/ 0 h 49"/>
                  <a:gd name="T4" fmla="*/ 49 w 49"/>
                  <a:gd name="T5" fmla="*/ 24 h 49"/>
                  <a:gd name="T6" fmla="*/ 49 w 49"/>
                  <a:gd name="T7" fmla="*/ 24 h 49"/>
                  <a:gd name="T8" fmla="*/ 24 w 49"/>
                  <a:gd name="T9" fmla="*/ 49 h 49"/>
                  <a:gd name="T10" fmla="*/ 0 w 49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0" y="24"/>
                    </a:moveTo>
                    <a:cubicBezTo>
                      <a:pt x="0" y="10"/>
                      <a:pt x="11" y="0"/>
                      <a:pt x="24" y="0"/>
                    </a:cubicBezTo>
                    <a:cubicBezTo>
                      <a:pt x="38" y="0"/>
                      <a:pt x="49" y="10"/>
                      <a:pt x="49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38"/>
                      <a:pt x="38" y="49"/>
                      <a:pt x="24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64" name="Rectangle 20"/>
              <p:cNvSpPr>
                <a:spLocks noChangeArrowheads="1"/>
              </p:cNvSpPr>
              <p:nvPr/>
            </p:nvSpPr>
            <p:spPr bwMode="auto">
              <a:xfrm>
                <a:off x="2542" y="3513"/>
                <a:ext cx="60" cy="148"/>
              </a:xfrm>
              <a:prstGeom prst="rect">
                <a:avLst/>
              </a:pr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65" name="Rectangle 21"/>
              <p:cNvSpPr>
                <a:spLocks noChangeArrowheads="1"/>
              </p:cNvSpPr>
              <p:nvPr/>
            </p:nvSpPr>
            <p:spPr bwMode="auto">
              <a:xfrm>
                <a:off x="2542" y="3513"/>
                <a:ext cx="60" cy="148"/>
              </a:xfrm>
              <a:prstGeom prst="rect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66" name="Rectangle 22"/>
              <p:cNvSpPr>
                <a:spLocks noChangeArrowheads="1"/>
              </p:cNvSpPr>
              <p:nvPr/>
            </p:nvSpPr>
            <p:spPr bwMode="auto">
              <a:xfrm>
                <a:off x="2263" y="3679"/>
                <a:ext cx="307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Recharge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17" name="Group 23"/>
            <p:cNvGrpSpPr>
              <a:grpSpLocks/>
            </p:cNvGrpSpPr>
            <p:nvPr/>
          </p:nvGrpSpPr>
          <p:grpSpPr bwMode="auto">
            <a:xfrm>
              <a:off x="900113" y="3227388"/>
              <a:ext cx="858837" cy="2027237"/>
              <a:chOff x="831" y="2081"/>
              <a:chExt cx="541" cy="1277"/>
            </a:xfrm>
          </p:grpSpPr>
          <p:sp>
            <p:nvSpPr>
              <p:cNvPr id="625" name="Freeform 24"/>
              <p:cNvSpPr>
                <a:spLocks/>
              </p:cNvSpPr>
              <p:nvPr/>
            </p:nvSpPr>
            <p:spPr bwMode="auto">
              <a:xfrm>
                <a:off x="1107" y="269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FFF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26" name="Freeform 25"/>
              <p:cNvSpPr>
                <a:spLocks/>
              </p:cNvSpPr>
              <p:nvPr/>
            </p:nvSpPr>
            <p:spPr bwMode="auto">
              <a:xfrm>
                <a:off x="1107" y="269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27" name="Freeform 26"/>
              <p:cNvSpPr>
                <a:spLocks/>
              </p:cNvSpPr>
              <p:nvPr/>
            </p:nvSpPr>
            <p:spPr bwMode="auto">
              <a:xfrm>
                <a:off x="1134" y="273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FFFF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28" name="Freeform 27"/>
              <p:cNvSpPr>
                <a:spLocks/>
              </p:cNvSpPr>
              <p:nvPr/>
            </p:nvSpPr>
            <p:spPr bwMode="auto">
              <a:xfrm>
                <a:off x="1134" y="273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29" name="Freeform 28"/>
              <p:cNvSpPr>
                <a:spLocks/>
              </p:cNvSpPr>
              <p:nvPr/>
            </p:nvSpPr>
            <p:spPr bwMode="auto">
              <a:xfrm>
                <a:off x="831" y="2294"/>
                <a:ext cx="240" cy="727"/>
              </a:xfrm>
              <a:custGeom>
                <a:avLst/>
                <a:gdLst>
                  <a:gd name="T0" fmla="*/ 240 w 240"/>
                  <a:gd name="T1" fmla="*/ 0 h 727"/>
                  <a:gd name="T2" fmla="*/ 0 w 240"/>
                  <a:gd name="T3" fmla="*/ 0 h 727"/>
                  <a:gd name="T4" fmla="*/ 0 w 240"/>
                  <a:gd name="T5" fmla="*/ 485 h 727"/>
                  <a:gd name="T6" fmla="*/ 90 w 240"/>
                  <a:gd name="T7" fmla="*/ 636 h 727"/>
                  <a:gd name="T8" fmla="*/ 90 w 240"/>
                  <a:gd name="T9" fmla="*/ 727 h 727"/>
                  <a:gd name="T10" fmla="*/ 150 w 240"/>
                  <a:gd name="T11" fmla="*/ 727 h 727"/>
                  <a:gd name="T12" fmla="*/ 150 w 240"/>
                  <a:gd name="T13" fmla="*/ 636 h 727"/>
                  <a:gd name="T14" fmla="*/ 240 w 240"/>
                  <a:gd name="T15" fmla="*/ 485 h 727"/>
                  <a:gd name="T16" fmla="*/ 240 w 240"/>
                  <a:gd name="T17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7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6"/>
                    </a:lnTo>
                    <a:lnTo>
                      <a:pt x="90" y="727"/>
                    </a:lnTo>
                    <a:lnTo>
                      <a:pt x="150" y="727"/>
                    </a:lnTo>
                    <a:lnTo>
                      <a:pt x="150" y="636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FFAC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30" name="Freeform 29"/>
              <p:cNvSpPr>
                <a:spLocks/>
              </p:cNvSpPr>
              <p:nvPr/>
            </p:nvSpPr>
            <p:spPr bwMode="auto">
              <a:xfrm>
                <a:off x="831" y="2294"/>
                <a:ext cx="240" cy="727"/>
              </a:xfrm>
              <a:custGeom>
                <a:avLst/>
                <a:gdLst>
                  <a:gd name="T0" fmla="*/ 240 w 240"/>
                  <a:gd name="T1" fmla="*/ 0 h 727"/>
                  <a:gd name="T2" fmla="*/ 0 w 240"/>
                  <a:gd name="T3" fmla="*/ 0 h 727"/>
                  <a:gd name="T4" fmla="*/ 0 w 240"/>
                  <a:gd name="T5" fmla="*/ 485 h 727"/>
                  <a:gd name="T6" fmla="*/ 90 w 240"/>
                  <a:gd name="T7" fmla="*/ 636 h 727"/>
                  <a:gd name="T8" fmla="*/ 90 w 240"/>
                  <a:gd name="T9" fmla="*/ 727 h 727"/>
                  <a:gd name="T10" fmla="*/ 150 w 240"/>
                  <a:gd name="T11" fmla="*/ 727 h 727"/>
                  <a:gd name="T12" fmla="*/ 150 w 240"/>
                  <a:gd name="T13" fmla="*/ 636 h 727"/>
                  <a:gd name="T14" fmla="*/ 240 w 240"/>
                  <a:gd name="T15" fmla="*/ 485 h 727"/>
                  <a:gd name="T16" fmla="*/ 240 w 240"/>
                  <a:gd name="T17" fmla="*/ 0 h 7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7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6"/>
                    </a:lnTo>
                    <a:lnTo>
                      <a:pt x="90" y="727"/>
                    </a:lnTo>
                    <a:lnTo>
                      <a:pt x="150" y="727"/>
                    </a:lnTo>
                    <a:lnTo>
                      <a:pt x="150" y="636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31" name="Freeform 30"/>
              <p:cNvSpPr>
                <a:spLocks/>
              </p:cNvSpPr>
              <p:nvPr/>
            </p:nvSpPr>
            <p:spPr bwMode="auto">
              <a:xfrm>
                <a:off x="871" y="232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FFB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32" name="Freeform 31"/>
              <p:cNvSpPr>
                <a:spLocks/>
              </p:cNvSpPr>
              <p:nvPr/>
            </p:nvSpPr>
            <p:spPr bwMode="auto">
              <a:xfrm>
                <a:off x="871" y="232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33" name="Freeform 32"/>
              <p:cNvSpPr>
                <a:spLocks/>
              </p:cNvSpPr>
              <p:nvPr/>
            </p:nvSpPr>
            <p:spPr bwMode="auto">
              <a:xfrm>
                <a:off x="911" y="236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34" name="Freeform 33"/>
              <p:cNvSpPr>
                <a:spLocks/>
              </p:cNvSpPr>
              <p:nvPr/>
            </p:nvSpPr>
            <p:spPr bwMode="auto">
              <a:xfrm>
                <a:off x="911" y="2366"/>
                <a:ext cx="240" cy="728"/>
              </a:xfrm>
              <a:custGeom>
                <a:avLst/>
                <a:gdLst>
                  <a:gd name="T0" fmla="*/ 240 w 240"/>
                  <a:gd name="T1" fmla="*/ 0 h 728"/>
                  <a:gd name="T2" fmla="*/ 0 w 240"/>
                  <a:gd name="T3" fmla="*/ 0 h 728"/>
                  <a:gd name="T4" fmla="*/ 0 w 240"/>
                  <a:gd name="T5" fmla="*/ 485 h 728"/>
                  <a:gd name="T6" fmla="*/ 90 w 240"/>
                  <a:gd name="T7" fmla="*/ 637 h 728"/>
                  <a:gd name="T8" fmla="*/ 90 w 240"/>
                  <a:gd name="T9" fmla="*/ 728 h 728"/>
                  <a:gd name="T10" fmla="*/ 150 w 240"/>
                  <a:gd name="T11" fmla="*/ 728 h 728"/>
                  <a:gd name="T12" fmla="*/ 150 w 240"/>
                  <a:gd name="T13" fmla="*/ 637 h 728"/>
                  <a:gd name="T14" fmla="*/ 240 w 240"/>
                  <a:gd name="T15" fmla="*/ 485 h 728"/>
                  <a:gd name="T16" fmla="*/ 240 w 240"/>
                  <a:gd name="T1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0" h="728">
                    <a:moveTo>
                      <a:pt x="240" y="0"/>
                    </a:moveTo>
                    <a:lnTo>
                      <a:pt x="0" y="0"/>
                    </a:lnTo>
                    <a:lnTo>
                      <a:pt x="0" y="485"/>
                    </a:lnTo>
                    <a:lnTo>
                      <a:pt x="90" y="637"/>
                    </a:lnTo>
                    <a:lnTo>
                      <a:pt x="90" y="728"/>
                    </a:lnTo>
                    <a:lnTo>
                      <a:pt x="150" y="728"/>
                    </a:lnTo>
                    <a:lnTo>
                      <a:pt x="150" y="637"/>
                    </a:lnTo>
                    <a:lnTo>
                      <a:pt x="240" y="485"/>
                    </a:lnTo>
                    <a:lnTo>
                      <a:pt x="24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35" name="Freeform 34"/>
              <p:cNvSpPr>
                <a:spLocks/>
              </p:cNvSpPr>
              <p:nvPr/>
            </p:nvSpPr>
            <p:spPr bwMode="auto">
              <a:xfrm>
                <a:off x="1174" y="277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36" name="Freeform 35"/>
              <p:cNvSpPr>
                <a:spLocks/>
              </p:cNvSpPr>
              <p:nvPr/>
            </p:nvSpPr>
            <p:spPr bwMode="auto">
              <a:xfrm>
                <a:off x="1174" y="2774"/>
                <a:ext cx="187" cy="327"/>
              </a:xfrm>
              <a:custGeom>
                <a:avLst/>
                <a:gdLst>
                  <a:gd name="T0" fmla="*/ 187 w 187"/>
                  <a:gd name="T1" fmla="*/ 0 h 327"/>
                  <a:gd name="T2" fmla="*/ 0 w 187"/>
                  <a:gd name="T3" fmla="*/ 0 h 327"/>
                  <a:gd name="T4" fmla="*/ 0 w 187"/>
                  <a:gd name="T5" fmla="*/ 218 h 327"/>
                  <a:gd name="T6" fmla="*/ 70 w 187"/>
                  <a:gd name="T7" fmla="*/ 286 h 327"/>
                  <a:gd name="T8" fmla="*/ 70 w 187"/>
                  <a:gd name="T9" fmla="*/ 327 h 327"/>
                  <a:gd name="T10" fmla="*/ 117 w 187"/>
                  <a:gd name="T11" fmla="*/ 327 h 327"/>
                  <a:gd name="T12" fmla="*/ 117 w 187"/>
                  <a:gd name="T13" fmla="*/ 286 h 327"/>
                  <a:gd name="T14" fmla="*/ 187 w 187"/>
                  <a:gd name="T15" fmla="*/ 218 h 327"/>
                  <a:gd name="T16" fmla="*/ 187 w 187"/>
                  <a:gd name="T17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7" h="327">
                    <a:moveTo>
                      <a:pt x="187" y="0"/>
                    </a:moveTo>
                    <a:lnTo>
                      <a:pt x="0" y="0"/>
                    </a:lnTo>
                    <a:lnTo>
                      <a:pt x="0" y="218"/>
                    </a:lnTo>
                    <a:lnTo>
                      <a:pt x="70" y="286"/>
                    </a:lnTo>
                    <a:lnTo>
                      <a:pt x="70" y="327"/>
                    </a:lnTo>
                    <a:lnTo>
                      <a:pt x="117" y="327"/>
                    </a:lnTo>
                    <a:lnTo>
                      <a:pt x="117" y="286"/>
                    </a:lnTo>
                    <a:lnTo>
                      <a:pt x="187" y="218"/>
                    </a:lnTo>
                    <a:lnTo>
                      <a:pt x="187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37" name="Rectangle 36"/>
              <p:cNvSpPr>
                <a:spLocks noChangeArrowheads="1"/>
              </p:cNvSpPr>
              <p:nvPr/>
            </p:nvSpPr>
            <p:spPr bwMode="auto">
              <a:xfrm>
                <a:off x="888" y="2081"/>
                <a:ext cx="170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Silo’s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38" name="Freeform 37"/>
              <p:cNvSpPr>
                <a:spLocks/>
              </p:cNvSpPr>
              <p:nvPr/>
            </p:nvSpPr>
            <p:spPr bwMode="auto">
              <a:xfrm>
                <a:off x="91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6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6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39" name="Freeform 38"/>
              <p:cNvSpPr>
                <a:spLocks/>
              </p:cNvSpPr>
              <p:nvPr/>
            </p:nvSpPr>
            <p:spPr bwMode="auto">
              <a:xfrm>
                <a:off x="91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6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6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40" name="Freeform 39"/>
              <p:cNvSpPr>
                <a:spLocks/>
              </p:cNvSpPr>
              <p:nvPr/>
            </p:nvSpPr>
            <p:spPr bwMode="auto">
              <a:xfrm>
                <a:off x="880" y="3211"/>
                <a:ext cx="222" cy="123"/>
              </a:xfrm>
              <a:custGeom>
                <a:avLst/>
                <a:gdLst>
                  <a:gd name="T0" fmla="*/ 50 w 222"/>
                  <a:gd name="T1" fmla="*/ 73 h 123"/>
                  <a:gd name="T2" fmla="*/ 222 w 222"/>
                  <a:gd name="T3" fmla="*/ 73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3"/>
                    </a:moveTo>
                    <a:lnTo>
                      <a:pt x="222" y="73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3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41" name="Freeform 40"/>
              <p:cNvSpPr>
                <a:spLocks/>
              </p:cNvSpPr>
              <p:nvPr/>
            </p:nvSpPr>
            <p:spPr bwMode="auto">
              <a:xfrm>
                <a:off x="880" y="3211"/>
                <a:ext cx="222" cy="123"/>
              </a:xfrm>
              <a:custGeom>
                <a:avLst/>
                <a:gdLst>
                  <a:gd name="T0" fmla="*/ 50 w 222"/>
                  <a:gd name="T1" fmla="*/ 73 h 123"/>
                  <a:gd name="T2" fmla="*/ 222 w 222"/>
                  <a:gd name="T3" fmla="*/ 73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3"/>
                    </a:moveTo>
                    <a:lnTo>
                      <a:pt x="222" y="73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3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42" name="Freeform 41"/>
              <p:cNvSpPr>
                <a:spLocks/>
              </p:cNvSpPr>
              <p:nvPr/>
            </p:nvSpPr>
            <p:spPr bwMode="auto">
              <a:xfrm>
                <a:off x="1028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5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5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4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4" y="149"/>
                      <a:pt x="75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43" name="Freeform 42"/>
              <p:cNvSpPr>
                <a:spLocks/>
              </p:cNvSpPr>
              <p:nvPr/>
            </p:nvSpPr>
            <p:spPr bwMode="auto">
              <a:xfrm>
                <a:off x="1028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5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5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44" name="Freeform 43"/>
              <p:cNvSpPr>
                <a:spLocks/>
              </p:cNvSpPr>
              <p:nvPr/>
            </p:nvSpPr>
            <p:spPr bwMode="auto">
              <a:xfrm>
                <a:off x="905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5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5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4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4" y="149"/>
                      <a:pt x="75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45" name="Freeform 44"/>
              <p:cNvSpPr>
                <a:spLocks/>
              </p:cNvSpPr>
              <p:nvPr/>
            </p:nvSpPr>
            <p:spPr bwMode="auto">
              <a:xfrm>
                <a:off x="905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5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5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46" name="Freeform 45"/>
              <p:cNvSpPr>
                <a:spLocks/>
              </p:cNvSpPr>
              <p:nvPr/>
            </p:nvSpPr>
            <p:spPr bwMode="auto">
              <a:xfrm>
                <a:off x="932" y="3218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47" name="Freeform 46"/>
              <p:cNvSpPr>
                <a:spLocks/>
              </p:cNvSpPr>
              <p:nvPr/>
            </p:nvSpPr>
            <p:spPr bwMode="auto">
              <a:xfrm>
                <a:off x="932" y="3218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48" name="Freeform 47"/>
              <p:cNvSpPr>
                <a:spLocks/>
              </p:cNvSpPr>
              <p:nvPr/>
            </p:nvSpPr>
            <p:spPr bwMode="auto">
              <a:xfrm>
                <a:off x="118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8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8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49" name="Freeform 48"/>
              <p:cNvSpPr>
                <a:spLocks/>
              </p:cNvSpPr>
              <p:nvPr/>
            </p:nvSpPr>
            <p:spPr bwMode="auto">
              <a:xfrm>
                <a:off x="1188" y="3173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8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8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50" name="Freeform 49"/>
              <p:cNvSpPr>
                <a:spLocks/>
              </p:cNvSpPr>
              <p:nvPr/>
            </p:nvSpPr>
            <p:spPr bwMode="auto">
              <a:xfrm>
                <a:off x="1151" y="3211"/>
                <a:ext cx="221" cy="123"/>
              </a:xfrm>
              <a:custGeom>
                <a:avLst/>
                <a:gdLst>
                  <a:gd name="T0" fmla="*/ 49 w 221"/>
                  <a:gd name="T1" fmla="*/ 73 h 123"/>
                  <a:gd name="T2" fmla="*/ 221 w 221"/>
                  <a:gd name="T3" fmla="*/ 73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3"/>
                    </a:moveTo>
                    <a:lnTo>
                      <a:pt x="221" y="73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3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51" name="Freeform 50"/>
              <p:cNvSpPr>
                <a:spLocks/>
              </p:cNvSpPr>
              <p:nvPr/>
            </p:nvSpPr>
            <p:spPr bwMode="auto">
              <a:xfrm>
                <a:off x="1151" y="3211"/>
                <a:ext cx="221" cy="123"/>
              </a:xfrm>
              <a:custGeom>
                <a:avLst/>
                <a:gdLst>
                  <a:gd name="T0" fmla="*/ 49 w 221"/>
                  <a:gd name="T1" fmla="*/ 73 h 123"/>
                  <a:gd name="T2" fmla="*/ 221 w 221"/>
                  <a:gd name="T3" fmla="*/ 73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3"/>
                    </a:moveTo>
                    <a:lnTo>
                      <a:pt x="221" y="73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3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52" name="Freeform 51"/>
              <p:cNvSpPr>
                <a:spLocks/>
              </p:cNvSpPr>
              <p:nvPr/>
            </p:nvSpPr>
            <p:spPr bwMode="auto">
              <a:xfrm>
                <a:off x="1299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5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5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5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9"/>
                      <a:pt x="75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53" name="Freeform 52"/>
              <p:cNvSpPr>
                <a:spLocks/>
              </p:cNvSpPr>
              <p:nvPr/>
            </p:nvSpPr>
            <p:spPr bwMode="auto">
              <a:xfrm>
                <a:off x="1299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54" name="Freeform 53"/>
              <p:cNvSpPr>
                <a:spLocks/>
              </p:cNvSpPr>
              <p:nvPr/>
            </p:nvSpPr>
            <p:spPr bwMode="auto">
              <a:xfrm>
                <a:off x="1176" y="3309"/>
                <a:ext cx="49" cy="49"/>
              </a:xfrm>
              <a:custGeom>
                <a:avLst/>
                <a:gdLst>
                  <a:gd name="T0" fmla="*/ 149 w 149"/>
                  <a:gd name="T1" fmla="*/ 74 h 149"/>
                  <a:gd name="T2" fmla="*/ 74 w 149"/>
                  <a:gd name="T3" fmla="*/ 0 h 149"/>
                  <a:gd name="T4" fmla="*/ 0 w 149"/>
                  <a:gd name="T5" fmla="*/ 74 h 149"/>
                  <a:gd name="T6" fmla="*/ 0 w 149"/>
                  <a:gd name="T7" fmla="*/ 74 h 149"/>
                  <a:gd name="T8" fmla="*/ 74 w 149"/>
                  <a:gd name="T9" fmla="*/ 149 h 149"/>
                  <a:gd name="T10" fmla="*/ 149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4"/>
                    </a:moveTo>
                    <a:cubicBezTo>
                      <a:pt x="149" y="33"/>
                      <a:pt x="116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9"/>
                      <a:pt x="74" y="149"/>
                    </a:cubicBezTo>
                    <a:cubicBezTo>
                      <a:pt x="116" y="149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55" name="Freeform 54"/>
              <p:cNvSpPr>
                <a:spLocks/>
              </p:cNvSpPr>
              <p:nvPr/>
            </p:nvSpPr>
            <p:spPr bwMode="auto">
              <a:xfrm>
                <a:off x="1176" y="330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56" name="Freeform 55"/>
              <p:cNvSpPr>
                <a:spLocks/>
              </p:cNvSpPr>
              <p:nvPr/>
            </p:nvSpPr>
            <p:spPr bwMode="auto">
              <a:xfrm>
                <a:off x="1203" y="3218"/>
                <a:ext cx="154" cy="66"/>
              </a:xfrm>
              <a:custGeom>
                <a:avLst/>
                <a:gdLst>
                  <a:gd name="T0" fmla="*/ 0 w 154"/>
                  <a:gd name="T1" fmla="*/ 0 h 66"/>
                  <a:gd name="T2" fmla="*/ 154 w 154"/>
                  <a:gd name="T3" fmla="*/ 0 h 66"/>
                  <a:gd name="T4" fmla="*/ 133 w 154"/>
                  <a:gd name="T5" fmla="*/ 66 h 66"/>
                  <a:gd name="T6" fmla="*/ 22 w 154"/>
                  <a:gd name="T7" fmla="*/ 66 h 66"/>
                  <a:gd name="T8" fmla="*/ 0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0" y="0"/>
                    </a:moveTo>
                    <a:lnTo>
                      <a:pt x="154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57" name="Freeform 56"/>
              <p:cNvSpPr>
                <a:spLocks/>
              </p:cNvSpPr>
              <p:nvPr/>
            </p:nvSpPr>
            <p:spPr bwMode="auto">
              <a:xfrm>
                <a:off x="1203" y="3218"/>
                <a:ext cx="154" cy="66"/>
              </a:xfrm>
              <a:custGeom>
                <a:avLst/>
                <a:gdLst>
                  <a:gd name="T0" fmla="*/ 0 w 154"/>
                  <a:gd name="T1" fmla="*/ 0 h 66"/>
                  <a:gd name="T2" fmla="*/ 154 w 154"/>
                  <a:gd name="T3" fmla="*/ 0 h 66"/>
                  <a:gd name="T4" fmla="*/ 133 w 154"/>
                  <a:gd name="T5" fmla="*/ 66 h 66"/>
                  <a:gd name="T6" fmla="*/ 22 w 154"/>
                  <a:gd name="T7" fmla="*/ 66 h 66"/>
                  <a:gd name="T8" fmla="*/ 0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0" y="0"/>
                    </a:moveTo>
                    <a:lnTo>
                      <a:pt x="154" y="0"/>
                    </a:lnTo>
                    <a:lnTo>
                      <a:pt x="133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18" name="Group 57"/>
            <p:cNvGrpSpPr>
              <a:grpSpLocks/>
            </p:cNvGrpSpPr>
            <p:nvPr/>
          </p:nvGrpSpPr>
          <p:grpSpPr bwMode="auto">
            <a:xfrm>
              <a:off x="2339975" y="4524375"/>
              <a:ext cx="530225" cy="1411288"/>
              <a:chOff x="1924" y="1949"/>
              <a:chExt cx="334" cy="889"/>
            </a:xfrm>
          </p:grpSpPr>
          <p:sp>
            <p:nvSpPr>
              <p:cNvPr id="595" name="Freeform 58"/>
              <p:cNvSpPr>
                <a:spLocks/>
              </p:cNvSpPr>
              <p:nvPr/>
            </p:nvSpPr>
            <p:spPr bwMode="auto">
              <a:xfrm>
                <a:off x="1924" y="213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06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96" name="Freeform 59"/>
              <p:cNvSpPr>
                <a:spLocks/>
              </p:cNvSpPr>
              <p:nvPr/>
            </p:nvSpPr>
            <p:spPr bwMode="auto">
              <a:xfrm>
                <a:off x="1924" y="213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97" name="Freeform 60"/>
              <p:cNvSpPr>
                <a:spLocks noEditPoints="1"/>
              </p:cNvSpPr>
              <p:nvPr/>
            </p:nvSpPr>
            <p:spPr bwMode="auto">
              <a:xfrm>
                <a:off x="1949" y="2261"/>
                <a:ext cx="203" cy="203"/>
              </a:xfrm>
              <a:custGeom>
                <a:avLst/>
                <a:gdLst>
                  <a:gd name="T0" fmla="*/ 0 w 203"/>
                  <a:gd name="T1" fmla="*/ 0 h 203"/>
                  <a:gd name="T2" fmla="*/ 102 w 203"/>
                  <a:gd name="T3" fmla="*/ 76 h 203"/>
                  <a:gd name="T4" fmla="*/ 203 w 203"/>
                  <a:gd name="T5" fmla="*/ 0 h 203"/>
                  <a:gd name="T6" fmla="*/ 102 w 203"/>
                  <a:gd name="T7" fmla="*/ 76 h 203"/>
                  <a:gd name="T8" fmla="*/ 102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0" y="0"/>
                    </a:moveTo>
                    <a:lnTo>
                      <a:pt x="102" y="76"/>
                    </a:lnTo>
                    <a:lnTo>
                      <a:pt x="203" y="0"/>
                    </a:lnTo>
                    <a:moveTo>
                      <a:pt x="102" y="76"/>
                    </a:moveTo>
                    <a:lnTo>
                      <a:pt x="102" y="203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98" name="Freeform 61"/>
              <p:cNvSpPr>
                <a:spLocks/>
              </p:cNvSpPr>
              <p:nvPr/>
            </p:nvSpPr>
            <p:spPr bwMode="auto">
              <a:xfrm>
                <a:off x="1964" y="216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7D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99" name="Freeform 62"/>
              <p:cNvSpPr>
                <a:spLocks/>
              </p:cNvSpPr>
              <p:nvPr/>
            </p:nvSpPr>
            <p:spPr bwMode="auto">
              <a:xfrm>
                <a:off x="1964" y="216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00" name="Freeform 63"/>
              <p:cNvSpPr>
                <a:spLocks noEditPoints="1"/>
              </p:cNvSpPr>
              <p:nvPr/>
            </p:nvSpPr>
            <p:spPr bwMode="auto">
              <a:xfrm>
                <a:off x="1989" y="2291"/>
                <a:ext cx="203" cy="203"/>
              </a:xfrm>
              <a:custGeom>
                <a:avLst/>
                <a:gdLst>
                  <a:gd name="T0" fmla="*/ 0 w 203"/>
                  <a:gd name="T1" fmla="*/ 0 h 203"/>
                  <a:gd name="T2" fmla="*/ 102 w 203"/>
                  <a:gd name="T3" fmla="*/ 76 h 203"/>
                  <a:gd name="T4" fmla="*/ 203 w 203"/>
                  <a:gd name="T5" fmla="*/ 0 h 203"/>
                  <a:gd name="T6" fmla="*/ 102 w 203"/>
                  <a:gd name="T7" fmla="*/ 76 h 203"/>
                  <a:gd name="T8" fmla="*/ 102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0" y="0"/>
                    </a:moveTo>
                    <a:lnTo>
                      <a:pt x="102" y="76"/>
                    </a:lnTo>
                    <a:lnTo>
                      <a:pt x="203" y="0"/>
                    </a:lnTo>
                    <a:moveTo>
                      <a:pt x="102" y="76"/>
                    </a:moveTo>
                    <a:lnTo>
                      <a:pt x="102" y="203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01" name="Freeform 64"/>
              <p:cNvSpPr>
                <a:spLocks/>
              </p:cNvSpPr>
              <p:nvPr/>
            </p:nvSpPr>
            <p:spPr bwMode="auto">
              <a:xfrm>
                <a:off x="2004" y="221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solidFill>
                <a:srgbClr val="CC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02" name="Freeform 65"/>
              <p:cNvSpPr>
                <a:spLocks/>
              </p:cNvSpPr>
              <p:nvPr/>
            </p:nvSpPr>
            <p:spPr bwMode="auto">
              <a:xfrm>
                <a:off x="2004" y="2214"/>
                <a:ext cx="254" cy="381"/>
              </a:xfrm>
              <a:custGeom>
                <a:avLst/>
                <a:gdLst>
                  <a:gd name="T0" fmla="*/ 0 w 768"/>
                  <a:gd name="T1" fmla="*/ 768 h 1152"/>
                  <a:gd name="T2" fmla="*/ 384 w 768"/>
                  <a:gd name="T3" fmla="*/ 1152 h 1152"/>
                  <a:gd name="T4" fmla="*/ 768 w 768"/>
                  <a:gd name="T5" fmla="*/ 768 h 1152"/>
                  <a:gd name="T6" fmla="*/ 768 w 768"/>
                  <a:gd name="T7" fmla="*/ 768 h 1152"/>
                  <a:gd name="T8" fmla="*/ 768 w 768"/>
                  <a:gd name="T9" fmla="*/ 0 h 1152"/>
                  <a:gd name="T10" fmla="*/ 0 w 768"/>
                  <a:gd name="T11" fmla="*/ 0 h 1152"/>
                  <a:gd name="T12" fmla="*/ 0 w 768"/>
                  <a:gd name="T13" fmla="*/ 768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8" h="1152">
                    <a:moveTo>
                      <a:pt x="0" y="768"/>
                    </a:moveTo>
                    <a:cubicBezTo>
                      <a:pt x="0" y="980"/>
                      <a:pt x="172" y="1152"/>
                      <a:pt x="384" y="1152"/>
                    </a:cubicBezTo>
                    <a:cubicBezTo>
                      <a:pt x="596" y="1152"/>
                      <a:pt x="768" y="980"/>
                      <a:pt x="768" y="768"/>
                    </a:cubicBezTo>
                    <a:cubicBezTo>
                      <a:pt x="768" y="768"/>
                      <a:pt x="768" y="768"/>
                      <a:pt x="768" y="768"/>
                    </a:cubicBezTo>
                    <a:lnTo>
                      <a:pt x="768" y="0"/>
                    </a:lnTo>
                    <a:lnTo>
                      <a:pt x="0" y="0"/>
                    </a:lnTo>
                    <a:lnTo>
                      <a:pt x="0" y="768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03" name="Freeform 66"/>
              <p:cNvSpPr>
                <a:spLocks noEditPoints="1"/>
              </p:cNvSpPr>
              <p:nvPr/>
            </p:nvSpPr>
            <p:spPr bwMode="auto">
              <a:xfrm>
                <a:off x="2029" y="2341"/>
                <a:ext cx="203" cy="203"/>
              </a:xfrm>
              <a:custGeom>
                <a:avLst/>
                <a:gdLst>
                  <a:gd name="T0" fmla="*/ 0 w 203"/>
                  <a:gd name="T1" fmla="*/ 0 h 203"/>
                  <a:gd name="T2" fmla="*/ 102 w 203"/>
                  <a:gd name="T3" fmla="*/ 76 h 203"/>
                  <a:gd name="T4" fmla="*/ 203 w 203"/>
                  <a:gd name="T5" fmla="*/ 0 h 203"/>
                  <a:gd name="T6" fmla="*/ 102 w 203"/>
                  <a:gd name="T7" fmla="*/ 76 h 203"/>
                  <a:gd name="T8" fmla="*/ 102 w 203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3" h="203">
                    <a:moveTo>
                      <a:pt x="0" y="0"/>
                    </a:moveTo>
                    <a:lnTo>
                      <a:pt x="102" y="76"/>
                    </a:lnTo>
                    <a:lnTo>
                      <a:pt x="203" y="0"/>
                    </a:lnTo>
                    <a:moveTo>
                      <a:pt x="102" y="76"/>
                    </a:moveTo>
                    <a:lnTo>
                      <a:pt x="102" y="203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04" name="Rectangle 67"/>
              <p:cNvSpPr>
                <a:spLocks noChangeArrowheads="1"/>
              </p:cNvSpPr>
              <p:nvPr/>
            </p:nvSpPr>
            <p:spPr bwMode="auto">
              <a:xfrm>
                <a:off x="1930" y="1949"/>
                <a:ext cx="208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Mixers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05" name="Freeform 68"/>
              <p:cNvSpPr>
                <a:spLocks/>
              </p:cNvSpPr>
              <p:nvPr/>
            </p:nvSpPr>
            <p:spPr bwMode="auto">
              <a:xfrm>
                <a:off x="1987" y="2614"/>
                <a:ext cx="185" cy="111"/>
              </a:xfrm>
              <a:custGeom>
                <a:avLst/>
                <a:gdLst>
                  <a:gd name="T0" fmla="*/ 185 w 185"/>
                  <a:gd name="T1" fmla="*/ 0 h 111"/>
                  <a:gd name="T2" fmla="*/ 148 w 185"/>
                  <a:gd name="T3" fmla="*/ 111 h 111"/>
                  <a:gd name="T4" fmla="*/ 38 w 185"/>
                  <a:gd name="T5" fmla="*/ 111 h 111"/>
                  <a:gd name="T6" fmla="*/ 0 w 185"/>
                  <a:gd name="T7" fmla="*/ 0 h 111"/>
                  <a:gd name="T8" fmla="*/ 185 w 185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11">
                    <a:moveTo>
                      <a:pt x="185" y="0"/>
                    </a:moveTo>
                    <a:lnTo>
                      <a:pt x="148" y="111"/>
                    </a:lnTo>
                    <a:lnTo>
                      <a:pt x="38" y="111"/>
                    </a:lnTo>
                    <a:lnTo>
                      <a:pt x="0" y="0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06" name="Freeform 69"/>
              <p:cNvSpPr>
                <a:spLocks/>
              </p:cNvSpPr>
              <p:nvPr/>
            </p:nvSpPr>
            <p:spPr bwMode="auto">
              <a:xfrm>
                <a:off x="1987" y="2614"/>
                <a:ext cx="185" cy="111"/>
              </a:xfrm>
              <a:custGeom>
                <a:avLst/>
                <a:gdLst>
                  <a:gd name="T0" fmla="*/ 185 w 185"/>
                  <a:gd name="T1" fmla="*/ 0 h 111"/>
                  <a:gd name="T2" fmla="*/ 148 w 185"/>
                  <a:gd name="T3" fmla="*/ 111 h 111"/>
                  <a:gd name="T4" fmla="*/ 38 w 185"/>
                  <a:gd name="T5" fmla="*/ 111 h 111"/>
                  <a:gd name="T6" fmla="*/ 0 w 185"/>
                  <a:gd name="T7" fmla="*/ 0 h 111"/>
                  <a:gd name="T8" fmla="*/ 185 w 185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11">
                    <a:moveTo>
                      <a:pt x="185" y="0"/>
                    </a:moveTo>
                    <a:lnTo>
                      <a:pt x="148" y="111"/>
                    </a:lnTo>
                    <a:lnTo>
                      <a:pt x="38" y="111"/>
                    </a:lnTo>
                    <a:lnTo>
                      <a:pt x="0" y="0"/>
                    </a:lnTo>
                    <a:lnTo>
                      <a:pt x="185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07" name="Freeform 70"/>
              <p:cNvSpPr>
                <a:spLocks/>
              </p:cNvSpPr>
              <p:nvPr/>
            </p:nvSpPr>
            <p:spPr bwMode="auto">
              <a:xfrm>
                <a:off x="1950" y="2651"/>
                <a:ext cx="222" cy="123"/>
              </a:xfrm>
              <a:custGeom>
                <a:avLst/>
                <a:gdLst>
                  <a:gd name="T0" fmla="*/ 50 w 222"/>
                  <a:gd name="T1" fmla="*/ 74 h 123"/>
                  <a:gd name="T2" fmla="*/ 222 w 222"/>
                  <a:gd name="T3" fmla="*/ 74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4"/>
                    </a:moveTo>
                    <a:lnTo>
                      <a:pt x="222" y="74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08" name="Freeform 71"/>
              <p:cNvSpPr>
                <a:spLocks/>
              </p:cNvSpPr>
              <p:nvPr/>
            </p:nvSpPr>
            <p:spPr bwMode="auto">
              <a:xfrm>
                <a:off x="1950" y="2651"/>
                <a:ext cx="222" cy="123"/>
              </a:xfrm>
              <a:custGeom>
                <a:avLst/>
                <a:gdLst>
                  <a:gd name="T0" fmla="*/ 50 w 222"/>
                  <a:gd name="T1" fmla="*/ 74 h 123"/>
                  <a:gd name="T2" fmla="*/ 222 w 222"/>
                  <a:gd name="T3" fmla="*/ 74 h 123"/>
                  <a:gd name="T4" fmla="*/ 222 w 222"/>
                  <a:gd name="T5" fmla="*/ 123 h 123"/>
                  <a:gd name="T6" fmla="*/ 0 w 222"/>
                  <a:gd name="T7" fmla="*/ 123 h 123"/>
                  <a:gd name="T8" fmla="*/ 0 w 222"/>
                  <a:gd name="T9" fmla="*/ 0 h 123"/>
                  <a:gd name="T10" fmla="*/ 25 w 222"/>
                  <a:gd name="T11" fmla="*/ 0 h 123"/>
                  <a:gd name="T12" fmla="*/ 50 w 222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2" h="123">
                    <a:moveTo>
                      <a:pt x="50" y="74"/>
                    </a:moveTo>
                    <a:lnTo>
                      <a:pt x="222" y="74"/>
                    </a:lnTo>
                    <a:lnTo>
                      <a:pt x="222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50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09" name="Freeform 72"/>
              <p:cNvSpPr>
                <a:spLocks/>
              </p:cNvSpPr>
              <p:nvPr/>
            </p:nvSpPr>
            <p:spPr bwMode="auto">
              <a:xfrm>
                <a:off x="2098" y="2749"/>
                <a:ext cx="49" cy="49"/>
              </a:xfrm>
              <a:custGeom>
                <a:avLst/>
                <a:gdLst>
                  <a:gd name="T0" fmla="*/ 149 w 149"/>
                  <a:gd name="T1" fmla="*/ 74 h 148"/>
                  <a:gd name="T2" fmla="*/ 74 w 149"/>
                  <a:gd name="T3" fmla="*/ 0 h 148"/>
                  <a:gd name="T4" fmla="*/ 0 w 149"/>
                  <a:gd name="T5" fmla="*/ 74 h 148"/>
                  <a:gd name="T6" fmla="*/ 0 w 149"/>
                  <a:gd name="T7" fmla="*/ 74 h 148"/>
                  <a:gd name="T8" fmla="*/ 74 w 149"/>
                  <a:gd name="T9" fmla="*/ 148 h 148"/>
                  <a:gd name="T10" fmla="*/ 149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149" y="74"/>
                    </a:moveTo>
                    <a:cubicBezTo>
                      <a:pt x="149" y="33"/>
                      <a:pt x="116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8"/>
                      <a:pt x="74" y="148"/>
                    </a:cubicBezTo>
                    <a:cubicBezTo>
                      <a:pt x="116" y="148"/>
                      <a:pt x="149" y="115"/>
                      <a:pt x="149" y="74"/>
                    </a:cubicBezTo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10" name="Freeform 73"/>
              <p:cNvSpPr>
                <a:spLocks/>
              </p:cNvSpPr>
              <p:nvPr/>
            </p:nvSpPr>
            <p:spPr bwMode="auto">
              <a:xfrm>
                <a:off x="2098" y="274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5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5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9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9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11" name="Freeform 74"/>
              <p:cNvSpPr>
                <a:spLocks/>
              </p:cNvSpPr>
              <p:nvPr/>
            </p:nvSpPr>
            <p:spPr bwMode="auto">
              <a:xfrm>
                <a:off x="1975" y="2749"/>
                <a:ext cx="50" cy="49"/>
              </a:xfrm>
              <a:custGeom>
                <a:avLst/>
                <a:gdLst>
                  <a:gd name="T0" fmla="*/ 149 w 149"/>
                  <a:gd name="T1" fmla="*/ 74 h 148"/>
                  <a:gd name="T2" fmla="*/ 74 w 149"/>
                  <a:gd name="T3" fmla="*/ 0 h 148"/>
                  <a:gd name="T4" fmla="*/ 0 w 149"/>
                  <a:gd name="T5" fmla="*/ 74 h 148"/>
                  <a:gd name="T6" fmla="*/ 0 w 149"/>
                  <a:gd name="T7" fmla="*/ 74 h 148"/>
                  <a:gd name="T8" fmla="*/ 74 w 149"/>
                  <a:gd name="T9" fmla="*/ 148 h 148"/>
                  <a:gd name="T10" fmla="*/ 149 w 149"/>
                  <a:gd name="T11" fmla="*/ 7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8">
                    <a:moveTo>
                      <a:pt x="149" y="74"/>
                    </a:moveTo>
                    <a:cubicBezTo>
                      <a:pt x="149" y="33"/>
                      <a:pt x="115" y="0"/>
                      <a:pt x="74" y="0"/>
                    </a:cubicBezTo>
                    <a:cubicBezTo>
                      <a:pt x="33" y="0"/>
                      <a:pt x="0" y="33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115"/>
                      <a:pt x="33" y="148"/>
                      <a:pt x="74" y="148"/>
                    </a:cubicBezTo>
                    <a:cubicBezTo>
                      <a:pt x="115" y="148"/>
                      <a:pt x="149" y="115"/>
                      <a:pt x="149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12" name="Freeform 75"/>
              <p:cNvSpPr>
                <a:spLocks/>
              </p:cNvSpPr>
              <p:nvPr/>
            </p:nvSpPr>
            <p:spPr bwMode="auto">
              <a:xfrm>
                <a:off x="1975" y="2749"/>
                <a:ext cx="50" cy="49"/>
              </a:xfrm>
              <a:custGeom>
                <a:avLst/>
                <a:gdLst>
                  <a:gd name="T0" fmla="*/ 50 w 50"/>
                  <a:gd name="T1" fmla="*/ 25 h 49"/>
                  <a:gd name="T2" fmla="*/ 25 w 50"/>
                  <a:gd name="T3" fmla="*/ 0 h 49"/>
                  <a:gd name="T4" fmla="*/ 0 w 50"/>
                  <a:gd name="T5" fmla="*/ 25 h 49"/>
                  <a:gd name="T6" fmla="*/ 0 w 50"/>
                  <a:gd name="T7" fmla="*/ 25 h 49"/>
                  <a:gd name="T8" fmla="*/ 25 w 50"/>
                  <a:gd name="T9" fmla="*/ 49 h 49"/>
                  <a:gd name="T10" fmla="*/ 50 w 50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9">
                    <a:moveTo>
                      <a:pt x="50" y="25"/>
                    </a:moveTo>
                    <a:cubicBezTo>
                      <a:pt x="50" y="11"/>
                      <a:pt x="38" y="0"/>
                      <a:pt x="25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5" y="49"/>
                    </a:cubicBezTo>
                    <a:cubicBezTo>
                      <a:pt x="38" y="49"/>
                      <a:pt x="50" y="38"/>
                      <a:pt x="50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13" name="Freeform 76"/>
              <p:cNvSpPr>
                <a:spLocks/>
              </p:cNvSpPr>
              <p:nvPr/>
            </p:nvSpPr>
            <p:spPr bwMode="auto">
              <a:xfrm>
                <a:off x="2002" y="265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3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3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14" name="Freeform 77"/>
              <p:cNvSpPr>
                <a:spLocks/>
              </p:cNvSpPr>
              <p:nvPr/>
            </p:nvSpPr>
            <p:spPr bwMode="auto">
              <a:xfrm>
                <a:off x="2002" y="265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3 w 155"/>
                  <a:gd name="T5" fmla="*/ 66 h 66"/>
                  <a:gd name="T6" fmla="*/ 23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3" y="66"/>
                    </a:lnTo>
                    <a:lnTo>
                      <a:pt x="23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15" name="Freeform 78"/>
              <p:cNvSpPr>
                <a:spLocks/>
              </p:cNvSpPr>
              <p:nvPr/>
            </p:nvSpPr>
            <p:spPr bwMode="auto">
              <a:xfrm>
                <a:off x="2046" y="2654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16" name="Freeform 79"/>
              <p:cNvSpPr>
                <a:spLocks/>
              </p:cNvSpPr>
              <p:nvPr/>
            </p:nvSpPr>
            <p:spPr bwMode="auto">
              <a:xfrm>
                <a:off x="2046" y="2654"/>
                <a:ext cx="184" cy="111"/>
              </a:xfrm>
              <a:custGeom>
                <a:avLst/>
                <a:gdLst>
                  <a:gd name="T0" fmla="*/ 184 w 184"/>
                  <a:gd name="T1" fmla="*/ 0 h 111"/>
                  <a:gd name="T2" fmla="*/ 147 w 184"/>
                  <a:gd name="T3" fmla="*/ 111 h 111"/>
                  <a:gd name="T4" fmla="*/ 37 w 184"/>
                  <a:gd name="T5" fmla="*/ 111 h 111"/>
                  <a:gd name="T6" fmla="*/ 0 w 184"/>
                  <a:gd name="T7" fmla="*/ 0 h 111"/>
                  <a:gd name="T8" fmla="*/ 184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184" y="0"/>
                    </a:moveTo>
                    <a:lnTo>
                      <a:pt x="147" y="111"/>
                    </a:lnTo>
                    <a:lnTo>
                      <a:pt x="37" y="111"/>
                    </a:lnTo>
                    <a:lnTo>
                      <a:pt x="0" y="0"/>
                    </a:lnTo>
                    <a:lnTo>
                      <a:pt x="18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17" name="Freeform 80"/>
              <p:cNvSpPr>
                <a:spLocks/>
              </p:cNvSpPr>
              <p:nvPr/>
            </p:nvSpPr>
            <p:spPr bwMode="auto">
              <a:xfrm>
                <a:off x="2009" y="2691"/>
                <a:ext cx="221" cy="123"/>
              </a:xfrm>
              <a:custGeom>
                <a:avLst/>
                <a:gdLst>
                  <a:gd name="T0" fmla="*/ 49 w 221"/>
                  <a:gd name="T1" fmla="*/ 74 h 123"/>
                  <a:gd name="T2" fmla="*/ 221 w 221"/>
                  <a:gd name="T3" fmla="*/ 74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4"/>
                    </a:moveTo>
                    <a:lnTo>
                      <a:pt x="221" y="74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18" name="Freeform 81"/>
              <p:cNvSpPr>
                <a:spLocks/>
              </p:cNvSpPr>
              <p:nvPr/>
            </p:nvSpPr>
            <p:spPr bwMode="auto">
              <a:xfrm>
                <a:off x="2009" y="2691"/>
                <a:ext cx="221" cy="123"/>
              </a:xfrm>
              <a:custGeom>
                <a:avLst/>
                <a:gdLst>
                  <a:gd name="T0" fmla="*/ 49 w 221"/>
                  <a:gd name="T1" fmla="*/ 74 h 123"/>
                  <a:gd name="T2" fmla="*/ 221 w 221"/>
                  <a:gd name="T3" fmla="*/ 74 h 123"/>
                  <a:gd name="T4" fmla="*/ 221 w 221"/>
                  <a:gd name="T5" fmla="*/ 123 h 123"/>
                  <a:gd name="T6" fmla="*/ 0 w 221"/>
                  <a:gd name="T7" fmla="*/ 123 h 123"/>
                  <a:gd name="T8" fmla="*/ 0 w 221"/>
                  <a:gd name="T9" fmla="*/ 0 h 123"/>
                  <a:gd name="T10" fmla="*/ 25 w 221"/>
                  <a:gd name="T11" fmla="*/ 0 h 123"/>
                  <a:gd name="T12" fmla="*/ 49 w 221"/>
                  <a:gd name="T13" fmla="*/ 74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3">
                    <a:moveTo>
                      <a:pt x="49" y="74"/>
                    </a:moveTo>
                    <a:lnTo>
                      <a:pt x="221" y="74"/>
                    </a:lnTo>
                    <a:lnTo>
                      <a:pt x="221" y="123"/>
                    </a:lnTo>
                    <a:lnTo>
                      <a:pt x="0" y="123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49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19" name="Freeform 82"/>
              <p:cNvSpPr>
                <a:spLocks/>
              </p:cNvSpPr>
              <p:nvPr/>
            </p:nvSpPr>
            <p:spPr bwMode="auto">
              <a:xfrm>
                <a:off x="2157" y="2789"/>
                <a:ext cx="49" cy="49"/>
              </a:xfrm>
              <a:custGeom>
                <a:avLst/>
                <a:gdLst>
                  <a:gd name="T0" fmla="*/ 149 w 149"/>
                  <a:gd name="T1" fmla="*/ 75 h 149"/>
                  <a:gd name="T2" fmla="*/ 74 w 149"/>
                  <a:gd name="T3" fmla="*/ 0 h 149"/>
                  <a:gd name="T4" fmla="*/ 0 w 149"/>
                  <a:gd name="T5" fmla="*/ 75 h 149"/>
                  <a:gd name="T6" fmla="*/ 0 w 149"/>
                  <a:gd name="T7" fmla="*/ 75 h 149"/>
                  <a:gd name="T8" fmla="*/ 74 w 149"/>
                  <a:gd name="T9" fmla="*/ 149 h 149"/>
                  <a:gd name="T10" fmla="*/ 149 w 149"/>
                  <a:gd name="T11" fmla="*/ 7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5"/>
                    </a:moveTo>
                    <a:cubicBezTo>
                      <a:pt x="149" y="34"/>
                      <a:pt x="115" y="0"/>
                      <a:pt x="74" y="0"/>
                    </a:cubicBezTo>
                    <a:cubicBezTo>
                      <a:pt x="33" y="0"/>
                      <a:pt x="0" y="34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116"/>
                      <a:pt x="33" y="149"/>
                      <a:pt x="74" y="149"/>
                    </a:cubicBezTo>
                    <a:cubicBezTo>
                      <a:pt x="115" y="149"/>
                      <a:pt x="149" y="116"/>
                      <a:pt x="149" y="75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20" name="Freeform 83"/>
              <p:cNvSpPr>
                <a:spLocks/>
              </p:cNvSpPr>
              <p:nvPr/>
            </p:nvSpPr>
            <p:spPr bwMode="auto">
              <a:xfrm>
                <a:off x="2157" y="278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21" name="Freeform 84"/>
              <p:cNvSpPr>
                <a:spLocks/>
              </p:cNvSpPr>
              <p:nvPr/>
            </p:nvSpPr>
            <p:spPr bwMode="auto">
              <a:xfrm>
                <a:off x="2034" y="2789"/>
                <a:ext cx="49" cy="49"/>
              </a:xfrm>
              <a:custGeom>
                <a:avLst/>
                <a:gdLst>
                  <a:gd name="T0" fmla="*/ 149 w 149"/>
                  <a:gd name="T1" fmla="*/ 75 h 149"/>
                  <a:gd name="T2" fmla="*/ 74 w 149"/>
                  <a:gd name="T3" fmla="*/ 0 h 149"/>
                  <a:gd name="T4" fmla="*/ 0 w 149"/>
                  <a:gd name="T5" fmla="*/ 75 h 149"/>
                  <a:gd name="T6" fmla="*/ 0 w 149"/>
                  <a:gd name="T7" fmla="*/ 75 h 149"/>
                  <a:gd name="T8" fmla="*/ 74 w 149"/>
                  <a:gd name="T9" fmla="*/ 149 h 149"/>
                  <a:gd name="T10" fmla="*/ 149 w 149"/>
                  <a:gd name="T11" fmla="*/ 75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149" y="75"/>
                    </a:moveTo>
                    <a:cubicBezTo>
                      <a:pt x="149" y="34"/>
                      <a:pt x="115" y="0"/>
                      <a:pt x="74" y="0"/>
                    </a:cubicBezTo>
                    <a:cubicBezTo>
                      <a:pt x="33" y="0"/>
                      <a:pt x="0" y="34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116"/>
                      <a:pt x="33" y="149"/>
                      <a:pt x="74" y="149"/>
                    </a:cubicBezTo>
                    <a:cubicBezTo>
                      <a:pt x="115" y="149"/>
                      <a:pt x="149" y="116"/>
                      <a:pt x="149" y="75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22" name="Freeform 85"/>
              <p:cNvSpPr>
                <a:spLocks/>
              </p:cNvSpPr>
              <p:nvPr/>
            </p:nvSpPr>
            <p:spPr bwMode="auto">
              <a:xfrm>
                <a:off x="2034" y="2789"/>
                <a:ext cx="49" cy="49"/>
              </a:xfrm>
              <a:custGeom>
                <a:avLst/>
                <a:gdLst>
                  <a:gd name="T0" fmla="*/ 49 w 49"/>
                  <a:gd name="T1" fmla="*/ 25 h 49"/>
                  <a:gd name="T2" fmla="*/ 24 w 49"/>
                  <a:gd name="T3" fmla="*/ 0 h 49"/>
                  <a:gd name="T4" fmla="*/ 0 w 49"/>
                  <a:gd name="T5" fmla="*/ 25 h 49"/>
                  <a:gd name="T6" fmla="*/ 0 w 49"/>
                  <a:gd name="T7" fmla="*/ 25 h 49"/>
                  <a:gd name="T8" fmla="*/ 24 w 49"/>
                  <a:gd name="T9" fmla="*/ 49 h 49"/>
                  <a:gd name="T10" fmla="*/ 49 w 49"/>
                  <a:gd name="T1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cubicBezTo>
                      <a:pt x="49" y="11"/>
                      <a:pt x="38" y="0"/>
                      <a:pt x="24" y="0"/>
                    </a:cubicBezTo>
                    <a:cubicBezTo>
                      <a:pt x="11" y="0"/>
                      <a:pt x="0" y="1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38" y="49"/>
                      <a:pt x="49" y="38"/>
                      <a:pt x="49" y="25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23" name="Freeform 86"/>
              <p:cNvSpPr>
                <a:spLocks/>
              </p:cNvSpPr>
              <p:nvPr/>
            </p:nvSpPr>
            <p:spPr bwMode="auto">
              <a:xfrm>
                <a:off x="2061" y="269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2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2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624" name="Freeform 87"/>
              <p:cNvSpPr>
                <a:spLocks/>
              </p:cNvSpPr>
              <p:nvPr/>
            </p:nvSpPr>
            <p:spPr bwMode="auto">
              <a:xfrm>
                <a:off x="2061" y="2699"/>
                <a:ext cx="155" cy="66"/>
              </a:xfrm>
              <a:custGeom>
                <a:avLst/>
                <a:gdLst>
                  <a:gd name="T0" fmla="*/ 0 w 155"/>
                  <a:gd name="T1" fmla="*/ 0 h 66"/>
                  <a:gd name="T2" fmla="*/ 155 w 155"/>
                  <a:gd name="T3" fmla="*/ 0 h 66"/>
                  <a:gd name="T4" fmla="*/ 132 w 155"/>
                  <a:gd name="T5" fmla="*/ 66 h 66"/>
                  <a:gd name="T6" fmla="*/ 22 w 155"/>
                  <a:gd name="T7" fmla="*/ 66 h 66"/>
                  <a:gd name="T8" fmla="*/ 0 w 155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6">
                    <a:moveTo>
                      <a:pt x="0" y="0"/>
                    </a:moveTo>
                    <a:lnTo>
                      <a:pt x="155" y="0"/>
                    </a:lnTo>
                    <a:lnTo>
                      <a:pt x="132" y="66"/>
                    </a:lnTo>
                    <a:lnTo>
                      <a:pt x="22" y="66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19" name="Group 88"/>
            <p:cNvGrpSpPr>
              <a:grpSpLocks/>
            </p:cNvGrpSpPr>
            <p:nvPr/>
          </p:nvGrpSpPr>
          <p:grpSpPr bwMode="auto">
            <a:xfrm>
              <a:off x="6011865" y="4595813"/>
              <a:ext cx="896938" cy="977900"/>
              <a:chOff x="2609" y="2748"/>
              <a:chExt cx="565" cy="616"/>
            </a:xfrm>
          </p:grpSpPr>
          <p:sp>
            <p:nvSpPr>
              <p:cNvPr id="568" name="Rectangle 89"/>
              <p:cNvSpPr>
                <a:spLocks noChangeArrowheads="1"/>
              </p:cNvSpPr>
              <p:nvPr/>
            </p:nvSpPr>
            <p:spPr bwMode="auto">
              <a:xfrm>
                <a:off x="2913" y="2748"/>
                <a:ext cx="236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Waiting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69" name="Freeform 90"/>
              <p:cNvSpPr>
                <a:spLocks/>
              </p:cNvSpPr>
              <p:nvPr/>
            </p:nvSpPr>
            <p:spPr bwMode="auto">
              <a:xfrm>
                <a:off x="2886" y="297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70" name="Freeform 91"/>
              <p:cNvSpPr>
                <a:spLocks/>
              </p:cNvSpPr>
              <p:nvPr/>
            </p:nvSpPr>
            <p:spPr bwMode="auto">
              <a:xfrm>
                <a:off x="2886" y="297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71" name="Freeform 92"/>
              <p:cNvSpPr>
                <a:spLocks/>
              </p:cNvSpPr>
              <p:nvPr/>
            </p:nvSpPr>
            <p:spPr bwMode="auto">
              <a:xfrm>
                <a:off x="2900" y="3018"/>
                <a:ext cx="155" cy="67"/>
              </a:xfrm>
              <a:custGeom>
                <a:avLst/>
                <a:gdLst>
                  <a:gd name="T0" fmla="*/ 155 w 155"/>
                  <a:gd name="T1" fmla="*/ 0 h 67"/>
                  <a:gd name="T2" fmla="*/ 0 w 155"/>
                  <a:gd name="T3" fmla="*/ 0 h 67"/>
                  <a:gd name="T4" fmla="*/ 22 w 155"/>
                  <a:gd name="T5" fmla="*/ 67 h 67"/>
                  <a:gd name="T6" fmla="*/ 133 w 155"/>
                  <a:gd name="T7" fmla="*/ 67 h 67"/>
                  <a:gd name="T8" fmla="*/ 155 w 15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7">
                    <a:moveTo>
                      <a:pt x="155" y="0"/>
                    </a:moveTo>
                    <a:lnTo>
                      <a:pt x="0" y="0"/>
                    </a:lnTo>
                    <a:lnTo>
                      <a:pt x="22" y="67"/>
                    </a:lnTo>
                    <a:lnTo>
                      <a:pt x="133" y="67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72" name="Freeform 93"/>
              <p:cNvSpPr>
                <a:spLocks/>
              </p:cNvSpPr>
              <p:nvPr/>
            </p:nvSpPr>
            <p:spPr bwMode="auto">
              <a:xfrm>
                <a:off x="2900" y="3018"/>
                <a:ext cx="155" cy="67"/>
              </a:xfrm>
              <a:custGeom>
                <a:avLst/>
                <a:gdLst>
                  <a:gd name="T0" fmla="*/ 155 w 155"/>
                  <a:gd name="T1" fmla="*/ 0 h 67"/>
                  <a:gd name="T2" fmla="*/ 0 w 155"/>
                  <a:gd name="T3" fmla="*/ 0 h 67"/>
                  <a:gd name="T4" fmla="*/ 22 w 155"/>
                  <a:gd name="T5" fmla="*/ 67 h 67"/>
                  <a:gd name="T6" fmla="*/ 133 w 155"/>
                  <a:gd name="T7" fmla="*/ 67 h 67"/>
                  <a:gd name="T8" fmla="*/ 155 w 15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7">
                    <a:moveTo>
                      <a:pt x="155" y="0"/>
                    </a:moveTo>
                    <a:lnTo>
                      <a:pt x="0" y="0"/>
                    </a:lnTo>
                    <a:lnTo>
                      <a:pt x="22" y="67"/>
                    </a:lnTo>
                    <a:lnTo>
                      <a:pt x="133" y="67"/>
                    </a:lnTo>
                    <a:lnTo>
                      <a:pt x="155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73" name="Freeform 94"/>
              <p:cNvSpPr>
                <a:spLocks/>
              </p:cNvSpPr>
              <p:nvPr/>
            </p:nvSpPr>
            <p:spPr bwMode="auto">
              <a:xfrm>
                <a:off x="2938" y="29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74" name="Freeform 95"/>
              <p:cNvSpPr>
                <a:spLocks/>
              </p:cNvSpPr>
              <p:nvPr/>
            </p:nvSpPr>
            <p:spPr bwMode="auto">
              <a:xfrm>
                <a:off x="2938" y="29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75" name="Freeform 96"/>
              <p:cNvSpPr>
                <a:spLocks/>
              </p:cNvSpPr>
              <p:nvPr/>
            </p:nvSpPr>
            <p:spPr bwMode="auto">
              <a:xfrm>
                <a:off x="2953" y="3043"/>
                <a:ext cx="154" cy="66"/>
              </a:xfrm>
              <a:custGeom>
                <a:avLst/>
                <a:gdLst>
                  <a:gd name="T0" fmla="*/ 154 w 154"/>
                  <a:gd name="T1" fmla="*/ 0 h 66"/>
                  <a:gd name="T2" fmla="*/ 0 w 154"/>
                  <a:gd name="T3" fmla="*/ 0 h 66"/>
                  <a:gd name="T4" fmla="*/ 22 w 154"/>
                  <a:gd name="T5" fmla="*/ 66 h 66"/>
                  <a:gd name="T6" fmla="*/ 132 w 154"/>
                  <a:gd name="T7" fmla="*/ 66 h 66"/>
                  <a:gd name="T8" fmla="*/ 154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154" y="0"/>
                    </a:moveTo>
                    <a:lnTo>
                      <a:pt x="0" y="0"/>
                    </a:lnTo>
                    <a:lnTo>
                      <a:pt x="22" y="66"/>
                    </a:lnTo>
                    <a:lnTo>
                      <a:pt x="132" y="66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76" name="Freeform 97"/>
              <p:cNvSpPr>
                <a:spLocks/>
              </p:cNvSpPr>
              <p:nvPr/>
            </p:nvSpPr>
            <p:spPr bwMode="auto">
              <a:xfrm>
                <a:off x="2953" y="3043"/>
                <a:ext cx="154" cy="66"/>
              </a:xfrm>
              <a:custGeom>
                <a:avLst/>
                <a:gdLst>
                  <a:gd name="T0" fmla="*/ 154 w 154"/>
                  <a:gd name="T1" fmla="*/ 0 h 66"/>
                  <a:gd name="T2" fmla="*/ 0 w 154"/>
                  <a:gd name="T3" fmla="*/ 0 h 66"/>
                  <a:gd name="T4" fmla="*/ 22 w 154"/>
                  <a:gd name="T5" fmla="*/ 66 h 66"/>
                  <a:gd name="T6" fmla="*/ 132 w 154"/>
                  <a:gd name="T7" fmla="*/ 66 h 66"/>
                  <a:gd name="T8" fmla="*/ 154 w 154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6">
                    <a:moveTo>
                      <a:pt x="154" y="0"/>
                    </a:moveTo>
                    <a:lnTo>
                      <a:pt x="0" y="0"/>
                    </a:lnTo>
                    <a:lnTo>
                      <a:pt x="22" y="66"/>
                    </a:lnTo>
                    <a:lnTo>
                      <a:pt x="132" y="66"/>
                    </a:lnTo>
                    <a:lnTo>
                      <a:pt x="15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77" name="Freeform 98"/>
              <p:cNvSpPr>
                <a:spLocks/>
              </p:cNvSpPr>
              <p:nvPr/>
            </p:nvSpPr>
            <p:spPr bwMode="auto">
              <a:xfrm>
                <a:off x="2990" y="3023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78" name="Freeform 99"/>
              <p:cNvSpPr>
                <a:spLocks/>
              </p:cNvSpPr>
              <p:nvPr/>
            </p:nvSpPr>
            <p:spPr bwMode="auto">
              <a:xfrm>
                <a:off x="2990" y="3023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79" name="Freeform 100"/>
              <p:cNvSpPr>
                <a:spLocks/>
              </p:cNvSpPr>
              <p:nvPr/>
            </p:nvSpPr>
            <p:spPr bwMode="auto">
              <a:xfrm>
                <a:off x="3005" y="3068"/>
                <a:ext cx="155" cy="65"/>
              </a:xfrm>
              <a:custGeom>
                <a:avLst/>
                <a:gdLst>
                  <a:gd name="T0" fmla="*/ 155 w 155"/>
                  <a:gd name="T1" fmla="*/ 0 h 65"/>
                  <a:gd name="T2" fmla="*/ 0 w 155"/>
                  <a:gd name="T3" fmla="*/ 0 h 65"/>
                  <a:gd name="T4" fmla="*/ 22 w 155"/>
                  <a:gd name="T5" fmla="*/ 65 h 65"/>
                  <a:gd name="T6" fmla="*/ 133 w 155"/>
                  <a:gd name="T7" fmla="*/ 65 h 65"/>
                  <a:gd name="T8" fmla="*/ 155 w 15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5">
                    <a:moveTo>
                      <a:pt x="155" y="0"/>
                    </a:moveTo>
                    <a:lnTo>
                      <a:pt x="0" y="0"/>
                    </a:lnTo>
                    <a:lnTo>
                      <a:pt x="22" y="65"/>
                    </a:lnTo>
                    <a:lnTo>
                      <a:pt x="133" y="65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80" name="Freeform 101"/>
              <p:cNvSpPr>
                <a:spLocks/>
              </p:cNvSpPr>
              <p:nvPr/>
            </p:nvSpPr>
            <p:spPr bwMode="auto">
              <a:xfrm>
                <a:off x="3005" y="3068"/>
                <a:ext cx="155" cy="65"/>
              </a:xfrm>
              <a:custGeom>
                <a:avLst/>
                <a:gdLst>
                  <a:gd name="T0" fmla="*/ 155 w 155"/>
                  <a:gd name="T1" fmla="*/ 0 h 65"/>
                  <a:gd name="T2" fmla="*/ 0 w 155"/>
                  <a:gd name="T3" fmla="*/ 0 h 65"/>
                  <a:gd name="T4" fmla="*/ 22 w 155"/>
                  <a:gd name="T5" fmla="*/ 65 h 65"/>
                  <a:gd name="T6" fmla="*/ 133 w 155"/>
                  <a:gd name="T7" fmla="*/ 65 h 65"/>
                  <a:gd name="T8" fmla="*/ 155 w 155"/>
                  <a:gd name="T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5" h="65">
                    <a:moveTo>
                      <a:pt x="155" y="0"/>
                    </a:moveTo>
                    <a:lnTo>
                      <a:pt x="0" y="0"/>
                    </a:lnTo>
                    <a:lnTo>
                      <a:pt x="22" y="65"/>
                    </a:lnTo>
                    <a:lnTo>
                      <a:pt x="133" y="65"/>
                    </a:lnTo>
                    <a:lnTo>
                      <a:pt x="155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81" name="Freeform 102"/>
              <p:cNvSpPr>
                <a:spLocks/>
              </p:cNvSpPr>
              <p:nvPr/>
            </p:nvSpPr>
            <p:spPr bwMode="auto">
              <a:xfrm>
                <a:off x="2886" y="31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82" name="Freeform 103"/>
              <p:cNvSpPr>
                <a:spLocks/>
              </p:cNvSpPr>
              <p:nvPr/>
            </p:nvSpPr>
            <p:spPr bwMode="auto">
              <a:xfrm>
                <a:off x="2886" y="3198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6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6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83" name="Freeform 104"/>
              <p:cNvSpPr>
                <a:spLocks/>
              </p:cNvSpPr>
              <p:nvPr/>
            </p:nvSpPr>
            <p:spPr bwMode="auto">
              <a:xfrm>
                <a:off x="2938" y="3223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84" name="Freeform 105"/>
              <p:cNvSpPr>
                <a:spLocks/>
              </p:cNvSpPr>
              <p:nvPr/>
            </p:nvSpPr>
            <p:spPr bwMode="auto">
              <a:xfrm>
                <a:off x="2938" y="3223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85" name="Freeform 106"/>
              <p:cNvSpPr>
                <a:spLocks/>
              </p:cNvSpPr>
              <p:nvPr/>
            </p:nvSpPr>
            <p:spPr bwMode="auto">
              <a:xfrm>
                <a:off x="2990" y="3254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86" name="Freeform 107"/>
              <p:cNvSpPr>
                <a:spLocks/>
              </p:cNvSpPr>
              <p:nvPr/>
            </p:nvSpPr>
            <p:spPr bwMode="auto">
              <a:xfrm>
                <a:off x="2990" y="3254"/>
                <a:ext cx="184" cy="110"/>
              </a:xfrm>
              <a:custGeom>
                <a:avLst/>
                <a:gdLst>
                  <a:gd name="T0" fmla="*/ 0 w 184"/>
                  <a:gd name="T1" fmla="*/ 0 h 110"/>
                  <a:gd name="T2" fmla="*/ 37 w 184"/>
                  <a:gd name="T3" fmla="*/ 110 h 110"/>
                  <a:gd name="T4" fmla="*/ 148 w 184"/>
                  <a:gd name="T5" fmla="*/ 110 h 110"/>
                  <a:gd name="T6" fmla="*/ 184 w 184"/>
                  <a:gd name="T7" fmla="*/ 0 h 110"/>
                  <a:gd name="T8" fmla="*/ 0 w 184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0">
                    <a:moveTo>
                      <a:pt x="0" y="0"/>
                    </a:moveTo>
                    <a:lnTo>
                      <a:pt x="37" y="110"/>
                    </a:lnTo>
                    <a:lnTo>
                      <a:pt x="148" y="110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87" name="Freeform 108"/>
              <p:cNvSpPr>
                <a:spLocks/>
              </p:cNvSpPr>
              <p:nvPr/>
            </p:nvSpPr>
            <p:spPr bwMode="auto">
              <a:xfrm>
                <a:off x="2609" y="305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88" name="Freeform 109"/>
              <p:cNvSpPr>
                <a:spLocks/>
              </p:cNvSpPr>
              <p:nvPr/>
            </p:nvSpPr>
            <p:spPr bwMode="auto">
              <a:xfrm>
                <a:off x="2609" y="3054"/>
                <a:ext cx="184" cy="111"/>
              </a:xfrm>
              <a:custGeom>
                <a:avLst/>
                <a:gdLst>
                  <a:gd name="T0" fmla="*/ 0 w 184"/>
                  <a:gd name="T1" fmla="*/ 0 h 111"/>
                  <a:gd name="T2" fmla="*/ 37 w 184"/>
                  <a:gd name="T3" fmla="*/ 111 h 111"/>
                  <a:gd name="T4" fmla="*/ 147 w 184"/>
                  <a:gd name="T5" fmla="*/ 111 h 111"/>
                  <a:gd name="T6" fmla="*/ 184 w 184"/>
                  <a:gd name="T7" fmla="*/ 0 h 111"/>
                  <a:gd name="T8" fmla="*/ 0 w 184"/>
                  <a:gd name="T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111">
                    <a:moveTo>
                      <a:pt x="0" y="0"/>
                    </a:moveTo>
                    <a:lnTo>
                      <a:pt x="37" y="111"/>
                    </a:lnTo>
                    <a:lnTo>
                      <a:pt x="147" y="111"/>
                    </a:lnTo>
                    <a:lnTo>
                      <a:pt x="184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89" name="Freeform 110"/>
              <p:cNvSpPr>
                <a:spLocks/>
              </p:cNvSpPr>
              <p:nvPr/>
            </p:nvSpPr>
            <p:spPr bwMode="auto">
              <a:xfrm>
                <a:off x="2609" y="3091"/>
                <a:ext cx="221" cy="122"/>
              </a:xfrm>
              <a:custGeom>
                <a:avLst/>
                <a:gdLst>
                  <a:gd name="T0" fmla="*/ 172 w 221"/>
                  <a:gd name="T1" fmla="*/ 74 h 122"/>
                  <a:gd name="T2" fmla="*/ 0 w 221"/>
                  <a:gd name="T3" fmla="*/ 74 h 122"/>
                  <a:gd name="T4" fmla="*/ 0 w 221"/>
                  <a:gd name="T5" fmla="*/ 122 h 122"/>
                  <a:gd name="T6" fmla="*/ 221 w 221"/>
                  <a:gd name="T7" fmla="*/ 122 h 122"/>
                  <a:gd name="T8" fmla="*/ 221 w 221"/>
                  <a:gd name="T9" fmla="*/ 0 h 122"/>
                  <a:gd name="T10" fmla="*/ 197 w 221"/>
                  <a:gd name="T11" fmla="*/ 0 h 122"/>
                  <a:gd name="T12" fmla="*/ 172 w 221"/>
                  <a:gd name="T13" fmla="*/ 7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2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2"/>
                    </a:lnTo>
                    <a:lnTo>
                      <a:pt x="221" y="122"/>
                    </a:lnTo>
                    <a:lnTo>
                      <a:pt x="221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90" name="Freeform 111"/>
              <p:cNvSpPr>
                <a:spLocks/>
              </p:cNvSpPr>
              <p:nvPr/>
            </p:nvSpPr>
            <p:spPr bwMode="auto">
              <a:xfrm>
                <a:off x="2609" y="3091"/>
                <a:ext cx="221" cy="122"/>
              </a:xfrm>
              <a:custGeom>
                <a:avLst/>
                <a:gdLst>
                  <a:gd name="T0" fmla="*/ 172 w 221"/>
                  <a:gd name="T1" fmla="*/ 74 h 122"/>
                  <a:gd name="T2" fmla="*/ 0 w 221"/>
                  <a:gd name="T3" fmla="*/ 74 h 122"/>
                  <a:gd name="T4" fmla="*/ 0 w 221"/>
                  <a:gd name="T5" fmla="*/ 122 h 122"/>
                  <a:gd name="T6" fmla="*/ 221 w 221"/>
                  <a:gd name="T7" fmla="*/ 122 h 122"/>
                  <a:gd name="T8" fmla="*/ 221 w 221"/>
                  <a:gd name="T9" fmla="*/ 0 h 122"/>
                  <a:gd name="T10" fmla="*/ 197 w 221"/>
                  <a:gd name="T11" fmla="*/ 0 h 122"/>
                  <a:gd name="T12" fmla="*/ 172 w 221"/>
                  <a:gd name="T13" fmla="*/ 74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22">
                    <a:moveTo>
                      <a:pt x="172" y="74"/>
                    </a:moveTo>
                    <a:lnTo>
                      <a:pt x="0" y="74"/>
                    </a:lnTo>
                    <a:lnTo>
                      <a:pt x="0" y="122"/>
                    </a:lnTo>
                    <a:lnTo>
                      <a:pt x="221" y="122"/>
                    </a:lnTo>
                    <a:lnTo>
                      <a:pt x="221" y="0"/>
                    </a:lnTo>
                    <a:lnTo>
                      <a:pt x="197" y="0"/>
                    </a:lnTo>
                    <a:lnTo>
                      <a:pt x="172" y="74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91" name="Freeform 112"/>
              <p:cNvSpPr>
                <a:spLocks/>
              </p:cNvSpPr>
              <p:nvPr/>
            </p:nvSpPr>
            <p:spPr bwMode="auto">
              <a:xfrm>
                <a:off x="2633" y="3189"/>
                <a:ext cx="50" cy="49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149 w 149"/>
                  <a:gd name="T7" fmla="*/ 74 h 149"/>
                  <a:gd name="T8" fmla="*/ 74 w 149"/>
                  <a:gd name="T9" fmla="*/ 149 h 149"/>
                  <a:gd name="T10" fmla="*/ 0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5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5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92" name="Freeform 113"/>
              <p:cNvSpPr>
                <a:spLocks/>
              </p:cNvSpPr>
              <p:nvPr/>
            </p:nvSpPr>
            <p:spPr bwMode="auto">
              <a:xfrm>
                <a:off x="2633" y="3189"/>
                <a:ext cx="50" cy="49"/>
              </a:xfrm>
              <a:custGeom>
                <a:avLst/>
                <a:gdLst>
                  <a:gd name="T0" fmla="*/ 0 w 50"/>
                  <a:gd name="T1" fmla="*/ 24 h 49"/>
                  <a:gd name="T2" fmla="*/ 25 w 50"/>
                  <a:gd name="T3" fmla="*/ 0 h 49"/>
                  <a:gd name="T4" fmla="*/ 50 w 50"/>
                  <a:gd name="T5" fmla="*/ 24 h 49"/>
                  <a:gd name="T6" fmla="*/ 50 w 50"/>
                  <a:gd name="T7" fmla="*/ 24 h 49"/>
                  <a:gd name="T8" fmla="*/ 25 w 50"/>
                  <a:gd name="T9" fmla="*/ 49 h 49"/>
                  <a:gd name="T10" fmla="*/ 0 w 50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9">
                    <a:moveTo>
                      <a:pt x="0" y="24"/>
                    </a:moveTo>
                    <a:cubicBezTo>
                      <a:pt x="0" y="11"/>
                      <a:pt x="11" y="0"/>
                      <a:pt x="25" y="0"/>
                    </a:cubicBezTo>
                    <a:cubicBezTo>
                      <a:pt x="38" y="0"/>
                      <a:pt x="50" y="11"/>
                      <a:pt x="50" y="24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50" y="38"/>
                      <a:pt x="38" y="49"/>
                      <a:pt x="25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93" name="Freeform 114"/>
              <p:cNvSpPr>
                <a:spLocks/>
              </p:cNvSpPr>
              <p:nvPr/>
            </p:nvSpPr>
            <p:spPr bwMode="auto">
              <a:xfrm>
                <a:off x="2756" y="3189"/>
                <a:ext cx="50" cy="49"/>
              </a:xfrm>
              <a:custGeom>
                <a:avLst/>
                <a:gdLst>
                  <a:gd name="T0" fmla="*/ 0 w 149"/>
                  <a:gd name="T1" fmla="*/ 74 h 149"/>
                  <a:gd name="T2" fmla="*/ 74 w 149"/>
                  <a:gd name="T3" fmla="*/ 0 h 149"/>
                  <a:gd name="T4" fmla="*/ 149 w 149"/>
                  <a:gd name="T5" fmla="*/ 74 h 149"/>
                  <a:gd name="T6" fmla="*/ 149 w 149"/>
                  <a:gd name="T7" fmla="*/ 74 h 149"/>
                  <a:gd name="T8" fmla="*/ 74 w 149"/>
                  <a:gd name="T9" fmla="*/ 149 h 149"/>
                  <a:gd name="T10" fmla="*/ 0 w 149"/>
                  <a:gd name="T11" fmla="*/ 7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9" h="149">
                    <a:moveTo>
                      <a:pt x="0" y="74"/>
                    </a:moveTo>
                    <a:cubicBezTo>
                      <a:pt x="0" y="33"/>
                      <a:pt x="33" y="0"/>
                      <a:pt x="74" y="0"/>
                    </a:cubicBezTo>
                    <a:cubicBezTo>
                      <a:pt x="116" y="0"/>
                      <a:pt x="149" y="33"/>
                      <a:pt x="149" y="74"/>
                    </a:cubicBezTo>
                    <a:cubicBezTo>
                      <a:pt x="149" y="74"/>
                      <a:pt x="149" y="74"/>
                      <a:pt x="149" y="74"/>
                    </a:cubicBezTo>
                    <a:cubicBezTo>
                      <a:pt x="149" y="115"/>
                      <a:pt x="116" y="149"/>
                      <a:pt x="74" y="149"/>
                    </a:cubicBezTo>
                    <a:cubicBezTo>
                      <a:pt x="33" y="149"/>
                      <a:pt x="0" y="115"/>
                      <a:pt x="0" y="74"/>
                    </a:cubicBezTo>
                  </a:path>
                </a:pathLst>
              </a:custGeom>
              <a:solidFill>
                <a:srgbClr val="CC9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94" name="Freeform 115"/>
              <p:cNvSpPr>
                <a:spLocks/>
              </p:cNvSpPr>
              <p:nvPr/>
            </p:nvSpPr>
            <p:spPr bwMode="auto">
              <a:xfrm>
                <a:off x="2756" y="3189"/>
                <a:ext cx="50" cy="49"/>
              </a:xfrm>
              <a:custGeom>
                <a:avLst/>
                <a:gdLst>
                  <a:gd name="T0" fmla="*/ 0 w 50"/>
                  <a:gd name="T1" fmla="*/ 24 h 49"/>
                  <a:gd name="T2" fmla="*/ 25 w 50"/>
                  <a:gd name="T3" fmla="*/ 0 h 49"/>
                  <a:gd name="T4" fmla="*/ 50 w 50"/>
                  <a:gd name="T5" fmla="*/ 24 h 49"/>
                  <a:gd name="T6" fmla="*/ 50 w 50"/>
                  <a:gd name="T7" fmla="*/ 24 h 49"/>
                  <a:gd name="T8" fmla="*/ 25 w 50"/>
                  <a:gd name="T9" fmla="*/ 49 h 49"/>
                  <a:gd name="T10" fmla="*/ 0 w 50"/>
                  <a:gd name="T11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49">
                    <a:moveTo>
                      <a:pt x="0" y="24"/>
                    </a:moveTo>
                    <a:cubicBezTo>
                      <a:pt x="0" y="11"/>
                      <a:pt x="11" y="0"/>
                      <a:pt x="25" y="0"/>
                    </a:cubicBezTo>
                    <a:cubicBezTo>
                      <a:pt x="39" y="0"/>
                      <a:pt x="50" y="11"/>
                      <a:pt x="50" y="24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50" y="38"/>
                      <a:pt x="39" y="49"/>
                      <a:pt x="25" y="49"/>
                    </a:cubicBezTo>
                    <a:cubicBezTo>
                      <a:pt x="11" y="49"/>
                      <a:pt x="0" y="38"/>
                      <a:pt x="0" y="24"/>
                    </a:cubicBez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20" name="Group 132"/>
            <p:cNvGrpSpPr>
              <a:grpSpLocks/>
            </p:cNvGrpSpPr>
            <p:nvPr/>
          </p:nvGrpSpPr>
          <p:grpSpPr bwMode="auto">
            <a:xfrm>
              <a:off x="7308850" y="3371850"/>
              <a:ext cx="1155700" cy="811213"/>
              <a:chOff x="3603" y="2748"/>
              <a:chExt cx="728" cy="511"/>
            </a:xfrm>
          </p:grpSpPr>
          <p:sp>
            <p:nvSpPr>
              <p:cNvPr id="552" name="Rectangle 116"/>
              <p:cNvSpPr>
                <a:spLocks noChangeArrowheads="1"/>
              </p:cNvSpPr>
              <p:nvPr/>
            </p:nvSpPr>
            <p:spPr bwMode="auto">
              <a:xfrm>
                <a:off x="3865" y="2748"/>
                <a:ext cx="204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Ovens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53" name="Freeform 117"/>
              <p:cNvSpPr>
                <a:spLocks/>
              </p:cNvSpPr>
              <p:nvPr/>
            </p:nvSpPr>
            <p:spPr bwMode="auto">
              <a:xfrm>
                <a:off x="3603" y="2977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2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8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54" name="Freeform 118"/>
              <p:cNvSpPr>
                <a:spLocks/>
              </p:cNvSpPr>
              <p:nvPr/>
            </p:nvSpPr>
            <p:spPr bwMode="auto">
              <a:xfrm>
                <a:off x="3603" y="2977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2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55" name="Freeform 119"/>
              <p:cNvSpPr>
                <a:spLocks/>
              </p:cNvSpPr>
              <p:nvPr/>
            </p:nvSpPr>
            <p:spPr bwMode="auto">
              <a:xfrm>
                <a:off x="3603" y="2934"/>
                <a:ext cx="667" cy="254"/>
              </a:xfrm>
              <a:custGeom>
                <a:avLst/>
                <a:gdLst>
                  <a:gd name="T0" fmla="*/ 333 w 667"/>
                  <a:gd name="T1" fmla="*/ 0 h 254"/>
                  <a:gd name="T2" fmla="*/ 333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3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3" y="0"/>
                    </a:moveTo>
                    <a:lnTo>
                      <a:pt x="333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3" y="0"/>
                    </a:lnTo>
                    <a:close/>
                  </a:path>
                </a:pathLst>
              </a:custGeom>
              <a:solidFill>
                <a:srgbClr val="FF8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56" name="Freeform 120"/>
              <p:cNvSpPr>
                <a:spLocks/>
              </p:cNvSpPr>
              <p:nvPr/>
            </p:nvSpPr>
            <p:spPr bwMode="auto">
              <a:xfrm>
                <a:off x="3603" y="2934"/>
                <a:ext cx="667" cy="254"/>
              </a:xfrm>
              <a:custGeom>
                <a:avLst/>
                <a:gdLst>
                  <a:gd name="T0" fmla="*/ 333 w 667"/>
                  <a:gd name="T1" fmla="*/ 0 h 254"/>
                  <a:gd name="T2" fmla="*/ 333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3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3" y="0"/>
                    </a:moveTo>
                    <a:lnTo>
                      <a:pt x="333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3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57" name="Freeform 121"/>
              <p:cNvSpPr>
                <a:spLocks/>
              </p:cNvSpPr>
              <p:nvPr/>
            </p:nvSpPr>
            <p:spPr bwMode="auto">
              <a:xfrm>
                <a:off x="3603" y="3061"/>
                <a:ext cx="667" cy="127"/>
              </a:xfrm>
              <a:custGeom>
                <a:avLst/>
                <a:gdLst>
                  <a:gd name="T0" fmla="*/ 667 w 667"/>
                  <a:gd name="T1" fmla="*/ 127 h 127"/>
                  <a:gd name="T2" fmla="*/ 534 w 667"/>
                  <a:gd name="T3" fmla="*/ 0 h 127"/>
                  <a:gd name="T4" fmla="*/ 434 w 667"/>
                  <a:gd name="T5" fmla="*/ 101 h 127"/>
                  <a:gd name="T6" fmla="*/ 333 w 667"/>
                  <a:gd name="T7" fmla="*/ 25 h 127"/>
                  <a:gd name="T8" fmla="*/ 280 w 667"/>
                  <a:gd name="T9" fmla="*/ 91 h 127"/>
                  <a:gd name="T10" fmla="*/ 233 w 667"/>
                  <a:gd name="T11" fmla="*/ 40 h 127"/>
                  <a:gd name="T12" fmla="*/ 200 w 667"/>
                  <a:gd name="T13" fmla="*/ 86 h 127"/>
                  <a:gd name="T14" fmla="*/ 166 w 667"/>
                  <a:gd name="T15" fmla="*/ 50 h 127"/>
                  <a:gd name="T16" fmla="*/ 146 w 667"/>
                  <a:gd name="T17" fmla="*/ 76 h 127"/>
                  <a:gd name="T18" fmla="*/ 133 w 667"/>
                  <a:gd name="T19" fmla="*/ 61 h 127"/>
                  <a:gd name="T20" fmla="*/ 0 w 667"/>
                  <a:gd name="T21" fmla="*/ 6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7" h="127">
                    <a:moveTo>
                      <a:pt x="667" y="127"/>
                    </a:moveTo>
                    <a:lnTo>
                      <a:pt x="534" y="0"/>
                    </a:lnTo>
                    <a:lnTo>
                      <a:pt x="434" y="101"/>
                    </a:lnTo>
                    <a:lnTo>
                      <a:pt x="333" y="25"/>
                    </a:lnTo>
                    <a:lnTo>
                      <a:pt x="280" y="91"/>
                    </a:lnTo>
                    <a:lnTo>
                      <a:pt x="233" y="40"/>
                    </a:lnTo>
                    <a:lnTo>
                      <a:pt x="200" y="86"/>
                    </a:lnTo>
                    <a:lnTo>
                      <a:pt x="166" y="50"/>
                    </a:lnTo>
                    <a:lnTo>
                      <a:pt x="146" y="76"/>
                    </a:lnTo>
                    <a:lnTo>
                      <a:pt x="133" y="61"/>
                    </a:lnTo>
                    <a:lnTo>
                      <a:pt x="0" y="61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58" name="Freeform 122"/>
              <p:cNvSpPr>
                <a:spLocks/>
              </p:cNvSpPr>
              <p:nvPr/>
            </p:nvSpPr>
            <p:spPr bwMode="auto">
              <a:xfrm>
                <a:off x="3629" y="3010"/>
                <a:ext cx="106" cy="84"/>
              </a:xfrm>
              <a:custGeom>
                <a:avLst/>
                <a:gdLst>
                  <a:gd name="T0" fmla="*/ 0 w 106"/>
                  <a:gd name="T1" fmla="*/ 21 h 84"/>
                  <a:gd name="T2" fmla="*/ 0 w 106"/>
                  <a:gd name="T3" fmla="*/ 0 h 84"/>
                  <a:gd name="T4" fmla="*/ 106 w 106"/>
                  <a:gd name="T5" fmla="*/ 0 h 84"/>
                  <a:gd name="T6" fmla="*/ 106 w 106"/>
                  <a:gd name="T7" fmla="*/ 21 h 84"/>
                  <a:gd name="T8" fmla="*/ 64 w 106"/>
                  <a:gd name="T9" fmla="*/ 84 h 84"/>
                  <a:gd name="T10" fmla="*/ 42 w 106"/>
                  <a:gd name="T11" fmla="*/ 84 h 84"/>
                  <a:gd name="T12" fmla="*/ 0 w 106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84">
                    <a:moveTo>
                      <a:pt x="0" y="21"/>
                    </a:moveTo>
                    <a:lnTo>
                      <a:pt x="0" y="0"/>
                    </a:lnTo>
                    <a:lnTo>
                      <a:pt x="106" y="0"/>
                    </a:lnTo>
                    <a:lnTo>
                      <a:pt x="106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B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59" name="Freeform 123"/>
              <p:cNvSpPr>
                <a:spLocks/>
              </p:cNvSpPr>
              <p:nvPr/>
            </p:nvSpPr>
            <p:spPr bwMode="auto">
              <a:xfrm>
                <a:off x="3629" y="3010"/>
                <a:ext cx="106" cy="84"/>
              </a:xfrm>
              <a:custGeom>
                <a:avLst/>
                <a:gdLst>
                  <a:gd name="T0" fmla="*/ 0 w 106"/>
                  <a:gd name="T1" fmla="*/ 21 h 84"/>
                  <a:gd name="T2" fmla="*/ 0 w 106"/>
                  <a:gd name="T3" fmla="*/ 0 h 84"/>
                  <a:gd name="T4" fmla="*/ 106 w 106"/>
                  <a:gd name="T5" fmla="*/ 0 h 84"/>
                  <a:gd name="T6" fmla="*/ 106 w 106"/>
                  <a:gd name="T7" fmla="*/ 21 h 84"/>
                  <a:gd name="T8" fmla="*/ 64 w 106"/>
                  <a:gd name="T9" fmla="*/ 84 h 84"/>
                  <a:gd name="T10" fmla="*/ 42 w 106"/>
                  <a:gd name="T11" fmla="*/ 84 h 84"/>
                  <a:gd name="T12" fmla="*/ 0 w 106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84">
                    <a:moveTo>
                      <a:pt x="0" y="21"/>
                    </a:moveTo>
                    <a:lnTo>
                      <a:pt x="0" y="0"/>
                    </a:lnTo>
                    <a:lnTo>
                      <a:pt x="106" y="0"/>
                    </a:lnTo>
                    <a:lnTo>
                      <a:pt x="106" y="21"/>
                    </a:lnTo>
                    <a:lnTo>
                      <a:pt x="64" y="84"/>
                    </a:lnTo>
                    <a:lnTo>
                      <a:pt x="42" y="84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60" name="Freeform 124"/>
              <p:cNvSpPr>
                <a:spLocks/>
              </p:cNvSpPr>
              <p:nvPr/>
            </p:nvSpPr>
            <p:spPr bwMode="auto">
              <a:xfrm>
                <a:off x="3629" y="2967"/>
                <a:ext cx="667" cy="254"/>
              </a:xfrm>
              <a:custGeom>
                <a:avLst/>
                <a:gdLst>
                  <a:gd name="T0" fmla="*/ 334 w 667"/>
                  <a:gd name="T1" fmla="*/ 0 h 254"/>
                  <a:gd name="T2" fmla="*/ 334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4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FFB0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61" name="Freeform 125"/>
              <p:cNvSpPr>
                <a:spLocks/>
              </p:cNvSpPr>
              <p:nvPr/>
            </p:nvSpPr>
            <p:spPr bwMode="auto">
              <a:xfrm>
                <a:off x="3629" y="2967"/>
                <a:ext cx="667" cy="254"/>
              </a:xfrm>
              <a:custGeom>
                <a:avLst/>
                <a:gdLst>
                  <a:gd name="T0" fmla="*/ 334 w 667"/>
                  <a:gd name="T1" fmla="*/ 0 h 254"/>
                  <a:gd name="T2" fmla="*/ 334 w 667"/>
                  <a:gd name="T3" fmla="*/ 127 h 254"/>
                  <a:gd name="T4" fmla="*/ 0 w 667"/>
                  <a:gd name="T5" fmla="*/ 127 h 254"/>
                  <a:gd name="T6" fmla="*/ 0 w 667"/>
                  <a:gd name="T7" fmla="*/ 254 h 254"/>
                  <a:gd name="T8" fmla="*/ 667 w 667"/>
                  <a:gd name="T9" fmla="*/ 254 h 254"/>
                  <a:gd name="T10" fmla="*/ 667 w 667"/>
                  <a:gd name="T11" fmla="*/ 0 h 254"/>
                  <a:gd name="T12" fmla="*/ 334 w 667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7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7" y="254"/>
                    </a:lnTo>
                    <a:lnTo>
                      <a:pt x="667" y="0"/>
                    </a:lnTo>
                    <a:lnTo>
                      <a:pt x="33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62" name="Freeform 126"/>
              <p:cNvSpPr>
                <a:spLocks/>
              </p:cNvSpPr>
              <p:nvPr/>
            </p:nvSpPr>
            <p:spPr bwMode="auto">
              <a:xfrm>
                <a:off x="3629" y="3094"/>
                <a:ext cx="667" cy="127"/>
              </a:xfrm>
              <a:custGeom>
                <a:avLst/>
                <a:gdLst>
                  <a:gd name="T0" fmla="*/ 667 w 667"/>
                  <a:gd name="T1" fmla="*/ 127 h 127"/>
                  <a:gd name="T2" fmla="*/ 533 w 667"/>
                  <a:gd name="T3" fmla="*/ 0 h 127"/>
                  <a:gd name="T4" fmla="*/ 433 w 667"/>
                  <a:gd name="T5" fmla="*/ 101 h 127"/>
                  <a:gd name="T6" fmla="*/ 334 w 667"/>
                  <a:gd name="T7" fmla="*/ 25 h 127"/>
                  <a:gd name="T8" fmla="*/ 280 w 667"/>
                  <a:gd name="T9" fmla="*/ 91 h 127"/>
                  <a:gd name="T10" fmla="*/ 233 w 667"/>
                  <a:gd name="T11" fmla="*/ 40 h 127"/>
                  <a:gd name="T12" fmla="*/ 200 w 667"/>
                  <a:gd name="T13" fmla="*/ 86 h 127"/>
                  <a:gd name="T14" fmla="*/ 167 w 667"/>
                  <a:gd name="T15" fmla="*/ 50 h 127"/>
                  <a:gd name="T16" fmla="*/ 146 w 667"/>
                  <a:gd name="T17" fmla="*/ 76 h 127"/>
                  <a:gd name="T18" fmla="*/ 133 w 667"/>
                  <a:gd name="T19" fmla="*/ 61 h 127"/>
                  <a:gd name="T20" fmla="*/ 0 w 667"/>
                  <a:gd name="T21" fmla="*/ 6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7" h="127">
                    <a:moveTo>
                      <a:pt x="667" y="127"/>
                    </a:moveTo>
                    <a:lnTo>
                      <a:pt x="533" y="0"/>
                    </a:lnTo>
                    <a:lnTo>
                      <a:pt x="433" y="101"/>
                    </a:lnTo>
                    <a:lnTo>
                      <a:pt x="334" y="25"/>
                    </a:lnTo>
                    <a:lnTo>
                      <a:pt x="280" y="91"/>
                    </a:lnTo>
                    <a:lnTo>
                      <a:pt x="233" y="40"/>
                    </a:lnTo>
                    <a:lnTo>
                      <a:pt x="200" y="86"/>
                    </a:lnTo>
                    <a:lnTo>
                      <a:pt x="167" y="50"/>
                    </a:lnTo>
                    <a:lnTo>
                      <a:pt x="146" y="76"/>
                    </a:lnTo>
                    <a:lnTo>
                      <a:pt x="133" y="61"/>
                    </a:lnTo>
                    <a:lnTo>
                      <a:pt x="0" y="61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63" name="Freeform 127"/>
              <p:cNvSpPr>
                <a:spLocks/>
              </p:cNvSpPr>
              <p:nvPr/>
            </p:nvSpPr>
            <p:spPr bwMode="auto">
              <a:xfrm>
                <a:off x="3663" y="3048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3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3" y="84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64" name="Freeform 128"/>
              <p:cNvSpPr>
                <a:spLocks/>
              </p:cNvSpPr>
              <p:nvPr/>
            </p:nvSpPr>
            <p:spPr bwMode="auto">
              <a:xfrm>
                <a:off x="3663" y="3048"/>
                <a:ext cx="107" cy="84"/>
              </a:xfrm>
              <a:custGeom>
                <a:avLst/>
                <a:gdLst>
                  <a:gd name="T0" fmla="*/ 0 w 107"/>
                  <a:gd name="T1" fmla="*/ 21 h 84"/>
                  <a:gd name="T2" fmla="*/ 0 w 107"/>
                  <a:gd name="T3" fmla="*/ 0 h 84"/>
                  <a:gd name="T4" fmla="*/ 107 w 107"/>
                  <a:gd name="T5" fmla="*/ 0 h 84"/>
                  <a:gd name="T6" fmla="*/ 107 w 107"/>
                  <a:gd name="T7" fmla="*/ 21 h 84"/>
                  <a:gd name="T8" fmla="*/ 64 w 107"/>
                  <a:gd name="T9" fmla="*/ 84 h 84"/>
                  <a:gd name="T10" fmla="*/ 43 w 107"/>
                  <a:gd name="T11" fmla="*/ 84 h 84"/>
                  <a:gd name="T12" fmla="*/ 0 w 107"/>
                  <a:gd name="T13" fmla="*/ 2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7" h="84">
                    <a:moveTo>
                      <a:pt x="0" y="21"/>
                    </a:moveTo>
                    <a:lnTo>
                      <a:pt x="0" y="0"/>
                    </a:lnTo>
                    <a:lnTo>
                      <a:pt x="107" y="0"/>
                    </a:lnTo>
                    <a:lnTo>
                      <a:pt x="107" y="21"/>
                    </a:lnTo>
                    <a:lnTo>
                      <a:pt x="64" y="84"/>
                    </a:lnTo>
                    <a:lnTo>
                      <a:pt x="43" y="84"/>
                    </a:lnTo>
                    <a:lnTo>
                      <a:pt x="0" y="21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65" name="Freeform 129"/>
              <p:cNvSpPr>
                <a:spLocks/>
              </p:cNvSpPr>
              <p:nvPr/>
            </p:nvSpPr>
            <p:spPr bwMode="auto">
              <a:xfrm>
                <a:off x="3663" y="3005"/>
                <a:ext cx="668" cy="254"/>
              </a:xfrm>
              <a:custGeom>
                <a:avLst/>
                <a:gdLst>
                  <a:gd name="T0" fmla="*/ 334 w 668"/>
                  <a:gd name="T1" fmla="*/ 0 h 254"/>
                  <a:gd name="T2" fmla="*/ 334 w 668"/>
                  <a:gd name="T3" fmla="*/ 127 h 254"/>
                  <a:gd name="T4" fmla="*/ 0 w 668"/>
                  <a:gd name="T5" fmla="*/ 127 h 254"/>
                  <a:gd name="T6" fmla="*/ 0 w 668"/>
                  <a:gd name="T7" fmla="*/ 254 h 254"/>
                  <a:gd name="T8" fmla="*/ 668 w 668"/>
                  <a:gd name="T9" fmla="*/ 254 h 254"/>
                  <a:gd name="T10" fmla="*/ 668 w 668"/>
                  <a:gd name="T11" fmla="*/ 0 h 254"/>
                  <a:gd name="T12" fmla="*/ 334 w 668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8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8" y="254"/>
                    </a:lnTo>
                    <a:lnTo>
                      <a:pt x="668" y="0"/>
                    </a:lnTo>
                    <a:lnTo>
                      <a:pt x="334" y="0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66" name="Freeform 130"/>
              <p:cNvSpPr>
                <a:spLocks/>
              </p:cNvSpPr>
              <p:nvPr/>
            </p:nvSpPr>
            <p:spPr bwMode="auto">
              <a:xfrm>
                <a:off x="3663" y="3005"/>
                <a:ext cx="668" cy="254"/>
              </a:xfrm>
              <a:custGeom>
                <a:avLst/>
                <a:gdLst>
                  <a:gd name="T0" fmla="*/ 334 w 668"/>
                  <a:gd name="T1" fmla="*/ 0 h 254"/>
                  <a:gd name="T2" fmla="*/ 334 w 668"/>
                  <a:gd name="T3" fmla="*/ 127 h 254"/>
                  <a:gd name="T4" fmla="*/ 0 w 668"/>
                  <a:gd name="T5" fmla="*/ 127 h 254"/>
                  <a:gd name="T6" fmla="*/ 0 w 668"/>
                  <a:gd name="T7" fmla="*/ 254 h 254"/>
                  <a:gd name="T8" fmla="*/ 668 w 668"/>
                  <a:gd name="T9" fmla="*/ 254 h 254"/>
                  <a:gd name="T10" fmla="*/ 668 w 668"/>
                  <a:gd name="T11" fmla="*/ 0 h 254"/>
                  <a:gd name="T12" fmla="*/ 334 w 668"/>
                  <a:gd name="T13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8" h="254">
                    <a:moveTo>
                      <a:pt x="334" y="0"/>
                    </a:moveTo>
                    <a:lnTo>
                      <a:pt x="334" y="127"/>
                    </a:lnTo>
                    <a:lnTo>
                      <a:pt x="0" y="127"/>
                    </a:lnTo>
                    <a:lnTo>
                      <a:pt x="0" y="254"/>
                    </a:lnTo>
                    <a:lnTo>
                      <a:pt x="668" y="254"/>
                    </a:lnTo>
                    <a:lnTo>
                      <a:pt x="668" y="0"/>
                    </a:lnTo>
                    <a:lnTo>
                      <a:pt x="334" y="0"/>
                    </a:lnTo>
                    <a:close/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  <p:sp>
            <p:nvSpPr>
              <p:cNvPr id="567" name="Freeform 131"/>
              <p:cNvSpPr>
                <a:spLocks/>
              </p:cNvSpPr>
              <p:nvPr/>
            </p:nvSpPr>
            <p:spPr bwMode="auto">
              <a:xfrm>
                <a:off x="3663" y="3132"/>
                <a:ext cx="668" cy="127"/>
              </a:xfrm>
              <a:custGeom>
                <a:avLst/>
                <a:gdLst>
                  <a:gd name="T0" fmla="*/ 668 w 668"/>
                  <a:gd name="T1" fmla="*/ 127 h 127"/>
                  <a:gd name="T2" fmla="*/ 534 w 668"/>
                  <a:gd name="T3" fmla="*/ 0 h 127"/>
                  <a:gd name="T4" fmla="*/ 434 w 668"/>
                  <a:gd name="T5" fmla="*/ 102 h 127"/>
                  <a:gd name="T6" fmla="*/ 334 w 668"/>
                  <a:gd name="T7" fmla="*/ 26 h 127"/>
                  <a:gd name="T8" fmla="*/ 281 w 668"/>
                  <a:gd name="T9" fmla="*/ 91 h 127"/>
                  <a:gd name="T10" fmla="*/ 234 w 668"/>
                  <a:gd name="T11" fmla="*/ 41 h 127"/>
                  <a:gd name="T12" fmla="*/ 200 w 668"/>
                  <a:gd name="T13" fmla="*/ 86 h 127"/>
                  <a:gd name="T14" fmla="*/ 167 w 668"/>
                  <a:gd name="T15" fmla="*/ 51 h 127"/>
                  <a:gd name="T16" fmla="*/ 147 w 668"/>
                  <a:gd name="T17" fmla="*/ 76 h 127"/>
                  <a:gd name="T18" fmla="*/ 134 w 668"/>
                  <a:gd name="T19" fmla="*/ 61 h 127"/>
                  <a:gd name="T20" fmla="*/ 0 w 668"/>
                  <a:gd name="T21" fmla="*/ 6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8" h="127">
                    <a:moveTo>
                      <a:pt x="668" y="127"/>
                    </a:moveTo>
                    <a:lnTo>
                      <a:pt x="534" y="0"/>
                    </a:lnTo>
                    <a:lnTo>
                      <a:pt x="434" y="102"/>
                    </a:lnTo>
                    <a:lnTo>
                      <a:pt x="334" y="26"/>
                    </a:lnTo>
                    <a:lnTo>
                      <a:pt x="281" y="91"/>
                    </a:lnTo>
                    <a:lnTo>
                      <a:pt x="234" y="41"/>
                    </a:lnTo>
                    <a:lnTo>
                      <a:pt x="200" y="86"/>
                    </a:lnTo>
                    <a:lnTo>
                      <a:pt x="167" y="51"/>
                    </a:lnTo>
                    <a:lnTo>
                      <a:pt x="147" y="76"/>
                    </a:lnTo>
                    <a:lnTo>
                      <a:pt x="134" y="61"/>
                    </a:lnTo>
                    <a:lnTo>
                      <a:pt x="0" y="61"/>
                    </a:lnTo>
                  </a:path>
                </a:pathLst>
              </a:custGeom>
              <a:noFill/>
              <a:ln w="7938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l-NL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21" name="Line 134"/>
            <p:cNvSpPr>
              <a:spLocks noChangeShapeType="1"/>
            </p:cNvSpPr>
            <p:nvPr/>
          </p:nvSpPr>
          <p:spPr bwMode="auto">
            <a:xfrm>
              <a:off x="4572000" y="2565400"/>
              <a:ext cx="2592388" cy="138271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522" name="Line 135"/>
            <p:cNvSpPr>
              <a:spLocks noChangeShapeType="1"/>
            </p:cNvSpPr>
            <p:nvPr/>
          </p:nvSpPr>
          <p:spPr bwMode="auto">
            <a:xfrm flipH="1">
              <a:off x="1547813" y="2565400"/>
              <a:ext cx="3024187" cy="116681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523" name="Line 136"/>
            <p:cNvSpPr>
              <a:spLocks noChangeShapeType="1"/>
            </p:cNvSpPr>
            <p:nvPr/>
          </p:nvSpPr>
          <p:spPr bwMode="auto">
            <a:xfrm flipH="1">
              <a:off x="2843213" y="2565400"/>
              <a:ext cx="1728787" cy="210185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524" name="Line 137"/>
            <p:cNvSpPr>
              <a:spLocks noChangeShapeType="1"/>
            </p:cNvSpPr>
            <p:nvPr/>
          </p:nvSpPr>
          <p:spPr bwMode="auto">
            <a:xfrm flipH="1">
              <a:off x="3851275" y="2565400"/>
              <a:ext cx="720725" cy="289401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525" name="Line 138"/>
            <p:cNvSpPr>
              <a:spLocks noChangeShapeType="1"/>
            </p:cNvSpPr>
            <p:nvPr/>
          </p:nvSpPr>
          <p:spPr bwMode="auto">
            <a:xfrm>
              <a:off x="4572000" y="2565400"/>
              <a:ext cx="431800" cy="2894013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526" name="Line 139"/>
            <p:cNvSpPr>
              <a:spLocks noChangeShapeType="1"/>
            </p:cNvSpPr>
            <p:nvPr/>
          </p:nvSpPr>
          <p:spPr bwMode="auto">
            <a:xfrm>
              <a:off x="4572000" y="2565400"/>
              <a:ext cx="1512888" cy="2174875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527" name="Text Box 140"/>
            <p:cNvSpPr txBox="1">
              <a:spLocks noChangeArrowheads="1"/>
            </p:cNvSpPr>
            <p:nvPr/>
          </p:nvSpPr>
          <p:spPr bwMode="auto">
            <a:xfrm rot="3335753">
              <a:off x="5458346" y="4038888"/>
              <a:ext cx="981884" cy="269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16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When?</a:t>
              </a:r>
              <a:endParaRPr lang="en-US" altLang="nl-NL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8" name="Text Box 141"/>
            <p:cNvSpPr txBox="1">
              <a:spLocks noChangeArrowheads="1"/>
            </p:cNvSpPr>
            <p:nvPr/>
          </p:nvSpPr>
          <p:spPr bwMode="auto">
            <a:xfrm rot="1539321">
              <a:off x="5666455" y="3359785"/>
              <a:ext cx="2083027" cy="269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16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What dough?</a:t>
              </a:r>
              <a:endParaRPr lang="en-US" altLang="nl-NL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9" name="Text Box 142"/>
            <p:cNvSpPr txBox="1">
              <a:spLocks noChangeArrowheads="1"/>
            </p:cNvSpPr>
            <p:nvPr/>
          </p:nvSpPr>
          <p:spPr bwMode="auto">
            <a:xfrm rot="4841130">
              <a:off x="4128455" y="4264802"/>
              <a:ext cx="1828654" cy="269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16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When to charge?</a:t>
              </a:r>
              <a:endParaRPr lang="en-US" altLang="nl-NL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0" name="Text Box 143"/>
            <p:cNvSpPr txBox="1">
              <a:spLocks noChangeArrowheads="1"/>
            </p:cNvSpPr>
            <p:nvPr/>
          </p:nvSpPr>
          <p:spPr bwMode="auto">
            <a:xfrm rot="20631003">
              <a:off x="1640533" y="3062655"/>
              <a:ext cx="1997322" cy="269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16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When?</a:t>
              </a:r>
              <a:endParaRPr lang="en-US" altLang="nl-NL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1" name="Text Box 144"/>
            <p:cNvSpPr txBox="1">
              <a:spLocks noChangeArrowheads="1"/>
            </p:cNvSpPr>
            <p:nvPr/>
          </p:nvSpPr>
          <p:spPr bwMode="auto">
            <a:xfrm rot="18534914">
              <a:off x="2509043" y="3525398"/>
              <a:ext cx="1871663" cy="269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16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What mixer</a:t>
              </a:r>
              <a:endParaRPr lang="en-US" altLang="nl-NL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2" name="Text Box 145"/>
            <p:cNvSpPr txBox="1">
              <a:spLocks noChangeArrowheads="1"/>
            </p:cNvSpPr>
            <p:nvPr/>
          </p:nvSpPr>
          <p:spPr bwMode="auto">
            <a:xfrm rot="16995593">
              <a:off x="2996348" y="4112688"/>
              <a:ext cx="1897584" cy="269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16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When?</a:t>
              </a:r>
              <a:endParaRPr lang="en-US" altLang="nl-NL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3" name="Line 156"/>
            <p:cNvSpPr>
              <a:spLocks noChangeShapeType="1"/>
            </p:cNvSpPr>
            <p:nvPr/>
          </p:nvSpPr>
          <p:spPr bwMode="auto">
            <a:xfrm>
              <a:off x="4572000" y="2579688"/>
              <a:ext cx="3024188" cy="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534" name="Line 157"/>
            <p:cNvSpPr>
              <a:spLocks noChangeShapeType="1"/>
            </p:cNvSpPr>
            <p:nvPr/>
          </p:nvSpPr>
          <p:spPr bwMode="auto">
            <a:xfrm flipH="1">
              <a:off x="1331913" y="2565400"/>
              <a:ext cx="3240087" cy="14288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535" name="Text Box 158"/>
            <p:cNvSpPr txBox="1">
              <a:spLocks noChangeArrowheads="1"/>
            </p:cNvSpPr>
            <p:nvPr/>
          </p:nvSpPr>
          <p:spPr bwMode="auto">
            <a:xfrm>
              <a:off x="1547813" y="2219325"/>
              <a:ext cx="1871662" cy="269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16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Which AGV</a:t>
              </a:r>
              <a:r>
                <a:rPr lang="en-US" altLang="nl-NL" sz="1600" dirty="0">
                  <a:solidFill>
                    <a:schemeClr val="bg1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  <p:sp>
          <p:nvSpPr>
            <p:cNvPr id="536" name="Text Box 159"/>
            <p:cNvSpPr txBox="1">
              <a:spLocks noChangeArrowheads="1"/>
            </p:cNvSpPr>
            <p:nvPr/>
          </p:nvSpPr>
          <p:spPr bwMode="auto">
            <a:xfrm>
              <a:off x="5882491" y="2219325"/>
              <a:ext cx="1640672" cy="269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nl-NL" sz="16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Which barrel?</a:t>
              </a:r>
              <a:endParaRPr lang="en-US" altLang="nl-NL" sz="16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537" name="Group 162"/>
            <p:cNvGrpSpPr>
              <a:grpSpLocks/>
            </p:cNvGrpSpPr>
            <p:nvPr/>
          </p:nvGrpSpPr>
          <p:grpSpPr bwMode="auto">
            <a:xfrm>
              <a:off x="827088" y="2363791"/>
              <a:ext cx="352425" cy="422275"/>
              <a:chOff x="521" y="1489"/>
              <a:chExt cx="222" cy="266"/>
            </a:xfrm>
          </p:grpSpPr>
          <p:grpSp>
            <p:nvGrpSpPr>
              <p:cNvPr id="544" name="Group 146"/>
              <p:cNvGrpSpPr>
                <a:grpSpLocks/>
              </p:cNvGrpSpPr>
              <p:nvPr/>
            </p:nvGrpSpPr>
            <p:grpSpPr bwMode="auto">
              <a:xfrm>
                <a:off x="521" y="1489"/>
                <a:ext cx="222" cy="148"/>
                <a:chOff x="3198" y="3702"/>
                <a:chExt cx="222" cy="148"/>
              </a:xfrm>
            </p:grpSpPr>
            <p:sp>
              <p:nvSpPr>
                <p:cNvPr id="546" name="Freeform 147"/>
                <p:cNvSpPr>
                  <a:spLocks/>
                </p:cNvSpPr>
                <p:nvPr/>
              </p:nvSpPr>
              <p:spPr bwMode="auto">
                <a:xfrm>
                  <a:off x="3198" y="3702"/>
                  <a:ext cx="222" cy="123"/>
                </a:xfrm>
                <a:custGeom>
                  <a:avLst/>
                  <a:gdLst>
                    <a:gd name="T0" fmla="*/ 172 w 222"/>
                    <a:gd name="T1" fmla="*/ 74 h 123"/>
                    <a:gd name="T2" fmla="*/ 0 w 222"/>
                    <a:gd name="T3" fmla="*/ 74 h 123"/>
                    <a:gd name="T4" fmla="*/ 0 w 222"/>
                    <a:gd name="T5" fmla="*/ 123 h 123"/>
                    <a:gd name="T6" fmla="*/ 222 w 222"/>
                    <a:gd name="T7" fmla="*/ 123 h 123"/>
                    <a:gd name="T8" fmla="*/ 222 w 222"/>
                    <a:gd name="T9" fmla="*/ 0 h 123"/>
                    <a:gd name="T10" fmla="*/ 197 w 222"/>
                    <a:gd name="T11" fmla="*/ 0 h 123"/>
                    <a:gd name="T12" fmla="*/ 172 w 222"/>
                    <a:gd name="T13" fmla="*/ 7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2" h="123">
                      <a:moveTo>
                        <a:pt x="172" y="74"/>
                      </a:moveTo>
                      <a:lnTo>
                        <a:pt x="0" y="74"/>
                      </a:lnTo>
                      <a:lnTo>
                        <a:pt x="0" y="123"/>
                      </a:lnTo>
                      <a:lnTo>
                        <a:pt x="222" y="123"/>
                      </a:lnTo>
                      <a:lnTo>
                        <a:pt x="222" y="0"/>
                      </a:lnTo>
                      <a:lnTo>
                        <a:pt x="197" y="0"/>
                      </a:lnTo>
                      <a:lnTo>
                        <a:pt x="172" y="74"/>
                      </a:lnTo>
                      <a:close/>
                    </a:path>
                  </a:pathLst>
                </a:custGeom>
                <a:solidFill>
                  <a:srgbClr val="00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7" name="Freeform 148"/>
                <p:cNvSpPr>
                  <a:spLocks/>
                </p:cNvSpPr>
                <p:nvPr/>
              </p:nvSpPr>
              <p:spPr bwMode="auto">
                <a:xfrm>
                  <a:off x="3198" y="3702"/>
                  <a:ext cx="222" cy="123"/>
                </a:xfrm>
                <a:custGeom>
                  <a:avLst/>
                  <a:gdLst>
                    <a:gd name="T0" fmla="*/ 172 w 222"/>
                    <a:gd name="T1" fmla="*/ 74 h 123"/>
                    <a:gd name="T2" fmla="*/ 0 w 222"/>
                    <a:gd name="T3" fmla="*/ 74 h 123"/>
                    <a:gd name="T4" fmla="*/ 0 w 222"/>
                    <a:gd name="T5" fmla="*/ 123 h 123"/>
                    <a:gd name="T6" fmla="*/ 222 w 222"/>
                    <a:gd name="T7" fmla="*/ 123 h 123"/>
                    <a:gd name="T8" fmla="*/ 222 w 222"/>
                    <a:gd name="T9" fmla="*/ 0 h 123"/>
                    <a:gd name="T10" fmla="*/ 197 w 222"/>
                    <a:gd name="T11" fmla="*/ 0 h 123"/>
                    <a:gd name="T12" fmla="*/ 172 w 222"/>
                    <a:gd name="T13" fmla="*/ 7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22" h="123">
                      <a:moveTo>
                        <a:pt x="172" y="74"/>
                      </a:moveTo>
                      <a:lnTo>
                        <a:pt x="0" y="74"/>
                      </a:lnTo>
                      <a:lnTo>
                        <a:pt x="0" y="123"/>
                      </a:lnTo>
                      <a:lnTo>
                        <a:pt x="222" y="123"/>
                      </a:lnTo>
                      <a:lnTo>
                        <a:pt x="222" y="0"/>
                      </a:lnTo>
                      <a:lnTo>
                        <a:pt x="197" y="0"/>
                      </a:lnTo>
                      <a:lnTo>
                        <a:pt x="172" y="74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8" name="Freeform 149"/>
                <p:cNvSpPr>
                  <a:spLocks/>
                </p:cNvSpPr>
                <p:nvPr/>
              </p:nvSpPr>
              <p:spPr bwMode="auto">
                <a:xfrm>
                  <a:off x="3223" y="3801"/>
                  <a:ext cx="49" cy="49"/>
                </a:xfrm>
                <a:custGeom>
                  <a:avLst/>
                  <a:gdLst>
                    <a:gd name="T0" fmla="*/ 0 w 149"/>
                    <a:gd name="T1" fmla="*/ 74 h 148"/>
                    <a:gd name="T2" fmla="*/ 74 w 149"/>
                    <a:gd name="T3" fmla="*/ 0 h 148"/>
                    <a:gd name="T4" fmla="*/ 149 w 149"/>
                    <a:gd name="T5" fmla="*/ 74 h 148"/>
                    <a:gd name="T6" fmla="*/ 149 w 149"/>
                    <a:gd name="T7" fmla="*/ 74 h 148"/>
                    <a:gd name="T8" fmla="*/ 74 w 149"/>
                    <a:gd name="T9" fmla="*/ 148 h 148"/>
                    <a:gd name="T10" fmla="*/ 0 w 149"/>
                    <a:gd name="T11" fmla="*/ 74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9" h="148">
                      <a:moveTo>
                        <a:pt x="0" y="74"/>
                      </a:moveTo>
                      <a:cubicBezTo>
                        <a:pt x="0" y="33"/>
                        <a:pt x="33" y="0"/>
                        <a:pt x="74" y="0"/>
                      </a:cubicBezTo>
                      <a:cubicBezTo>
                        <a:pt x="115" y="0"/>
                        <a:pt x="149" y="33"/>
                        <a:pt x="149" y="74"/>
                      </a:cubicBezTo>
                      <a:cubicBezTo>
                        <a:pt x="149" y="74"/>
                        <a:pt x="149" y="74"/>
                        <a:pt x="149" y="74"/>
                      </a:cubicBezTo>
                      <a:cubicBezTo>
                        <a:pt x="149" y="115"/>
                        <a:pt x="115" y="148"/>
                        <a:pt x="74" y="148"/>
                      </a:cubicBezTo>
                      <a:cubicBezTo>
                        <a:pt x="33" y="148"/>
                        <a:pt x="0" y="115"/>
                        <a:pt x="0" y="74"/>
                      </a:cubicBezTo>
                    </a:path>
                  </a:pathLst>
                </a:custGeom>
                <a:solidFill>
                  <a:srgbClr val="CC99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9" name="Freeform 150"/>
                <p:cNvSpPr>
                  <a:spLocks/>
                </p:cNvSpPr>
                <p:nvPr/>
              </p:nvSpPr>
              <p:spPr bwMode="auto">
                <a:xfrm>
                  <a:off x="3223" y="3801"/>
                  <a:ext cx="49" cy="49"/>
                </a:xfrm>
                <a:custGeom>
                  <a:avLst/>
                  <a:gdLst>
                    <a:gd name="T0" fmla="*/ 0 w 49"/>
                    <a:gd name="T1" fmla="*/ 24 h 49"/>
                    <a:gd name="T2" fmla="*/ 24 w 49"/>
                    <a:gd name="T3" fmla="*/ 0 h 49"/>
                    <a:gd name="T4" fmla="*/ 49 w 49"/>
                    <a:gd name="T5" fmla="*/ 24 h 49"/>
                    <a:gd name="T6" fmla="*/ 49 w 49"/>
                    <a:gd name="T7" fmla="*/ 24 h 49"/>
                    <a:gd name="T8" fmla="*/ 24 w 49"/>
                    <a:gd name="T9" fmla="*/ 49 h 49"/>
                    <a:gd name="T10" fmla="*/ 0 w 49"/>
                    <a:gd name="T11" fmla="*/ 2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49">
                      <a:moveTo>
                        <a:pt x="0" y="24"/>
                      </a:moveTo>
                      <a:cubicBezTo>
                        <a:pt x="0" y="10"/>
                        <a:pt x="11" y="0"/>
                        <a:pt x="24" y="0"/>
                      </a:cubicBezTo>
                      <a:cubicBezTo>
                        <a:pt x="38" y="0"/>
                        <a:pt x="49" y="10"/>
                        <a:pt x="49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38"/>
                        <a:pt x="38" y="49"/>
                        <a:pt x="24" y="49"/>
                      </a:cubicBezTo>
                      <a:cubicBezTo>
                        <a:pt x="11" y="49"/>
                        <a:pt x="0" y="38"/>
                        <a:pt x="0" y="24"/>
                      </a:cubicBezTo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0" name="Freeform 151"/>
                <p:cNvSpPr>
                  <a:spLocks/>
                </p:cNvSpPr>
                <p:nvPr/>
              </p:nvSpPr>
              <p:spPr bwMode="auto">
                <a:xfrm>
                  <a:off x="3346" y="3801"/>
                  <a:ext cx="49" cy="49"/>
                </a:xfrm>
                <a:custGeom>
                  <a:avLst/>
                  <a:gdLst>
                    <a:gd name="T0" fmla="*/ 0 w 149"/>
                    <a:gd name="T1" fmla="*/ 74 h 148"/>
                    <a:gd name="T2" fmla="*/ 74 w 149"/>
                    <a:gd name="T3" fmla="*/ 0 h 148"/>
                    <a:gd name="T4" fmla="*/ 149 w 149"/>
                    <a:gd name="T5" fmla="*/ 74 h 148"/>
                    <a:gd name="T6" fmla="*/ 149 w 149"/>
                    <a:gd name="T7" fmla="*/ 74 h 148"/>
                    <a:gd name="T8" fmla="*/ 74 w 149"/>
                    <a:gd name="T9" fmla="*/ 148 h 148"/>
                    <a:gd name="T10" fmla="*/ 0 w 149"/>
                    <a:gd name="T11" fmla="*/ 74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9" h="148">
                      <a:moveTo>
                        <a:pt x="0" y="74"/>
                      </a:moveTo>
                      <a:cubicBezTo>
                        <a:pt x="0" y="33"/>
                        <a:pt x="33" y="0"/>
                        <a:pt x="74" y="0"/>
                      </a:cubicBezTo>
                      <a:cubicBezTo>
                        <a:pt x="116" y="0"/>
                        <a:pt x="149" y="33"/>
                        <a:pt x="149" y="74"/>
                      </a:cubicBezTo>
                      <a:cubicBezTo>
                        <a:pt x="149" y="74"/>
                        <a:pt x="149" y="74"/>
                        <a:pt x="149" y="74"/>
                      </a:cubicBezTo>
                      <a:cubicBezTo>
                        <a:pt x="149" y="115"/>
                        <a:pt x="116" y="148"/>
                        <a:pt x="74" y="148"/>
                      </a:cubicBezTo>
                      <a:cubicBezTo>
                        <a:pt x="33" y="148"/>
                        <a:pt x="0" y="115"/>
                        <a:pt x="0" y="74"/>
                      </a:cubicBezTo>
                    </a:path>
                  </a:pathLst>
                </a:custGeom>
                <a:solidFill>
                  <a:srgbClr val="CC99FF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1" name="Freeform 152"/>
                <p:cNvSpPr>
                  <a:spLocks/>
                </p:cNvSpPr>
                <p:nvPr/>
              </p:nvSpPr>
              <p:spPr bwMode="auto">
                <a:xfrm>
                  <a:off x="3346" y="3801"/>
                  <a:ext cx="49" cy="49"/>
                </a:xfrm>
                <a:custGeom>
                  <a:avLst/>
                  <a:gdLst>
                    <a:gd name="T0" fmla="*/ 0 w 49"/>
                    <a:gd name="T1" fmla="*/ 24 h 49"/>
                    <a:gd name="T2" fmla="*/ 24 w 49"/>
                    <a:gd name="T3" fmla="*/ 0 h 49"/>
                    <a:gd name="T4" fmla="*/ 49 w 49"/>
                    <a:gd name="T5" fmla="*/ 24 h 49"/>
                    <a:gd name="T6" fmla="*/ 49 w 49"/>
                    <a:gd name="T7" fmla="*/ 24 h 49"/>
                    <a:gd name="T8" fmla="*/ 24 w 49"/>
                    <a:gd name="T9" fmla="*/ 49 h 49"/>
                    <a:gd name="T10" fmla="*/ 0 w 49"/>
                    <a:gd name="T11" fmla="*/ 24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49">
                      <a:moveTo>
                        <a:pt x="0" y="24"/>
                      </a:moveTo>
                      <a:cubicBezTo>
                        <a:pt x="0" y="10"/>
                        <a:pt x="11" y="0"/>
                        <a:pt x="24" y="0"/>
                      </a:cubicBezTo>
                      <a:cubicBezTo>
                        <a:pt x="38" y="0"/>
                        <a:pt x="49" y="10"/>
                        <a:pt x="49" y="24"/>
                      </a:cubicBezTo>
                      <a:cubicBezTo>
                        <a:pt x="49" y="24"/>
                        <a:pt x="49" y="24"/>
                        <a:pt x="49" y="24"/>
                      </a:cubicBezTo>
                      <a:cubicBezTo>
                        <a:pt x="49" y="38"/>
                        <a:pt x="38" y="49"/>
                        <a:pt x="24" y="49"/>
                      </a:cubicBezTo>
                      <a:cubicBezTo>
                        <a:pt x="11" y="49"/>
                        <a:pt x="0" y="38"/>
                        <a:pt x="0" y="24"/>
                      </a:cubicBezTo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45" name="Rectangle 160"/>
              <p:cNvSpPr>
                <a:spLocks noChangeArrowheads="1"/>
              </p:cNvSpPr>
              <p:nvPr/>
            </p:nvSpPr>
            <p:spPr bwMode="auto">
              <a:xfrm>
                <a:off x="521" y="1670"/>
                <a:ext cx="185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AGVs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38" name="Group 163"/>
            <p:cNvGrpSpPr>
              <a:grpSpLocks/>
            </p:cNvGrpSpPr>
            <p:nvPr/>
          </p:nvGrpSpPr>
          <p:grpSpPr bwMode="auto">
            <a:xfrm>
              <a:off x="7740652" y="2435228"/>
              <a:ext cx="363538" cy="350838"/>
              <a:chOff x="4876" y="1534"/>
              <a:chExt cx="229" cy="221"/>
            </a:xfrm>
          </p:grpSpPr>
          <p:grpSp>
            <p:nvGrpSpPr>
              <p:cNvPr id="540" name="Group 153"/>
              <p:cNvGrpSpPr>
                <a:grpSpLocks/>
              </p:cNvGrpSpPr>
              <p:nvPr/>
            </p:nvGrpSpPr>
            <p:grpSpPr bwMode="auto">
              <a:xfrm>
                <a:off x="4921" y="1534"/>
                <a:ext cx="184" cy="111"/>
                <a:chOff x="2245" y="3748"/>
                <a:chExt cx="184" cy="111"/>
              </a:xfrm>
            </p:grpSpPr>
            <p:sp>
              <p:nvSpPr>
                <p:cNvPr id="542" name="Freeform 154"/>
                <p:cNvSpPr>
                  <a:spLocks/>
                </p:cNvSpPr>
                <p:nvPr/>
              </p:nvSpPr>
              <p:spPr bwMode="auto">
                <a:xfrm>
                  <a:off x="2245" y="3748"/>
                  <a:ext cx="184" cy="111"/>
                </a:xfrm>
                <a:custGeom>
                  <a:avLst/>
                  <a:gdLst>
                    <a:gd name="T0" fmla="*/ 184 w 184"/>
                    <a:gd name="T1" fmla="*/ 0 h 111"/>
                    <a:gd name="T2" fmla="*/ 147 w 184"/>
                    <a:gd name="T3" fmla="*/ 111 h 111"/>
                    <a:gd name="T4" fmla="*/ 37 w 184"/>
                    <a:gd name="T5" fmla="*/ 111 h 111"/>
                    <a:gd name="T6" fmla="*/ 0 w 184"/>
                    <a:gd name="T7" fmla="*/ 0 h 111"/>
                    <a:gd name="T8" fmla="*/ 184 w 184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4" h="111">
                      <a:moveTo>
                        <a:pt x="184" y="0"/>
                      </a:moveTo>
                      <a:lnTo>
                        <a:pt x="147" y="111"/>
                      </a:lnTo>
                      <a:lnTo>
                        <a:pt x="37" y="111"/>
                      </a:lnTo>
                      <a:lnTo>
                        <a:pt x="0" y="0"/>
                      </a:lnTo>
                      <a:lnTo>
                        <a:pt x="184" y="0"/>
                      </a:lnTo>
                      <a:close/>
                    </a:path>
                  </a:pathLst>
                </a:cu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3" name="Freeform 155"/>
                <p:cNvSpPr>
                  <a:spLocks/>
                </p:cNvSpPr>
                <p:nvPr/>
              </p:nvSpPr>
              <p:spPr bwMode="auto">
                <a:xfrm>
                  <a:off x="2245" y="3748"/>
                  <a:ext cx="184" cy="111"/>
                </a:xfrm>
                <a:custGeom>
                  <a:avLst/>
                  <a:gdLst>
                    <a:gd name="T0" fmla="*/ 184 w 184"/>
                    <a:gd name="T1" fmla="*/ 0 h 111"/>
                    <a:gd name="T2" fmla="*/ 147 w 184"/>
                    <a:gd name="T3" fmla="*/ 111 h 111"/>
                    <a:gd name="T4" fmla="*/ 37 w 184"/>
                    <a:gd name="T5" fmla="*/ 111 h 111"/>
                    <a:gd name="T6" fmla="*/ 0 w 184"/>
                    <a:gd name="T7" fmla="*/ 0 h 111"/>
                    <a:gd name="T8" fmla="*/ 184 w 184"/>
                    <a:gd name="T9" fmla="*/ 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4" h="111">
                      <a:moveTo>
                        <a:pt x="184" y="0"/>
                      </a:moveTo>
                      <a:lnTo>
                        <a:pt x="147" y="111"/>
                      </a:lnTo>
                      <a:lnTo>
                        <a:pt x="37" y="111"/>
                      </a:lnTo>
                      <a:lnTo>
                        <a:pt x="0" y="0"/>
                      </a:lnTo>
                      <a:lnTo>
                        <a:pt x="184" y="0"/>
                      </a:lnTo>
                      <a:close/>
                    </a:path>
                  </a:pathLst>
                </a:custGeom>
                <a:noFill/>
                <a:ln w="7938" cap="rnd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nl-NL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541" name="Rectangle 161"/>
              <p:cNvSpPr>
                <a:spLocks noChangeArrowheads="1"/>
              </p:cNvSpPr>
              <p:nvPr/>
            </p:nvSpPr>
            <p:spPr bwMode="auto">
              <a:xfrm>
                <a:off x="4876" y="1670"/>
                <a:ext cx="224" cy="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nl-NL" sz="1100">
                    <a:solidFill>
                      <a:schemeClr val="bg1"/>
                    </a:solidFill>
                    <a:latin typeface="Arial" panose="020B0604020202020204" pitchFamily="34" charset="0"/>
                  </a:rPr>
                  <a:t>Barrels</a:t>
                </a:r>
                <a:endParaRPr lang="en-US" altLang="nl-NL" sz="18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39" name="Rectangle 133"/>
            <p:cNvSpPr>
              <a:spLocks noChangeArrowheads="1"/>
            </p:cNvSpPr>
            <p:nvPr/>
          </p:nvSpPr>
          <p:spPr bwMode="auto">
            <a:xfrm>
              <a:off x="3707606" y="2293317"/>
              <a:ext cx="1871663" cy="56923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nl-NL" sz="2000" dirty="0">
                  <a:latin typeface="Arial" panose="020B0604020202020204" pitchFamily="34" charset="0"/>
                </a:rPr>
                <a:t>Controller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440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Slide tabel infograph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emeU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UT" id="{F8FFE015-8DD7-4AF3-89E5-A9847065F654}" vid="{F9A0DE51-BE90-4E80-99AC-2DCD95047648}"/>
    </a:ext>
  </a:extLst>
</a:theme>
</file>

<file path=ppt/theme/theme12.xml><?xml version="1.0" encoding="utf-8"?>
<a:theme xmlns:a="http://schemas.openxmlformats.org/drawingml/2006/main" name="3_Content slides 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Slide tabel infograph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UT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UT3" id="{FEBACE6C-095B-4373-A76B-8616BE7E4983}" vid="{480D3EB9-3100-4AFC-9B9D-82DE14E1750E}"/>
    </a:ext>
  </a:extLst>
</a:theme>
</file>

<file path=ppt/theme/theme3.xml><?xml version="1.0" encoding="utf-8"?>
<a:theme xmlns:a="http://schemas.openxmlformats.org/drawingml/2006/main" name="Content slides 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de tabel infograph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hemeUT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UT3" id="{FEBACE6C-095B-4373-A76B-8616BE7E4983}" vid="{480D3EB9-3100-4AFC-9B9D-82DE14E1750E}"/>
    </a:ext>
  </a:extLst>
</a:theme>
</file>

<file path=ppt/theme/theme6.xml><?xml version="1.0" encoding="utf-8"?>
<a:theme xmlns:a="http://schemas.openxmlformats.org/drawingml/2006/main" name="1_Content slides 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lide tabel infograph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ThemeUT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UT3" id="{FEBACE6C-095B-4373-A76B-8616BE7E4983}" vid="{480D3EB9-3100-4AFC-9B9D-82DE14E1750E}"/>
    </a:ext>
  </a:extLst>
</a:theme>
</file>

<file path=ppt/theme/theme9.xml><?xml version="1.0" encoding="utf-8"?>
<a:theme xmlns:a="http://schemas.openxmlformats.org/drawingml/2006/main" name="2_Content slides 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</TotalTime>
  <Words>613</Words>
  <Application>Microsoft Office PowerPoint</Application>
  <PresentationFormat>Widescreen</PresentationFormat>
  <Paragraphs>238</Paragraphs>
  <Slides>28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Arial</vt:lpstr>
      <vt:lpstr>Arial Narrow</vt:lpstr>
      <vt:lpstr>Calibri</vt:lpstr>
      <vt:lpstr>Calibri Light</vt:lpstr>
      <vt:lpstr>Roboto</vt:lpstr>
      <vt:lpstr>Wingdings</vt:lpstr>
      <vt:lpstr>Office Theme</vt:lpstr>
      <vt:lpstr>ThemeUT3</vt:lpstr>
      <vt:lpstr>Content slides UT</vt:lpstr>
      <vt:lpstr>Slide tabel infographic</vt:lpstr>
      <vt:lpstr>1_ThemeUT3</vt:lpstr>
      <vt:lpstr>1_Content slides UT</vt:lpstr>
      <vt:lpstr>1_Slide tabel infographic</vt:lpstr>
      <vt:lpstr>2_ThemeUT3</vt:lpstr>
      <vt:lpstr>2_Content slides UT</vt:lpstr>
      <vt:lpstr>2_Slide tabel infographic</vt:lpstr>
      <vt:lpstr>ThemeUT</vt:lpstr>
      <vt:lpstr>3_Content slides UT</vt:lpstr>
      <vt:lpstr>3_Slide tabel infographic</vt:lpstr>
      <vt:lpstr>Visio</vt:lpstr>
      <vt:lpstr>PowerPoint Presentation</vt:lpstr>
      <vt:lpstr>WHAT IS A SELF-ORGANIZING SYSTEM?</vt:lpstr>
      <vt:lpstr>RELATED CONCEPTS</vt:lpstr>
      <vt:lpstr>CHARACTERISTICS</vt:lpstr>
      <vt:lpstr>HYBRID FORMS</vt:lpstr>
      <vt:lpstr>SOME EXAMPLE PROJECTS</vt:lpstr>
      <vt:lpstr>PowerPoint Presentation</vt:lpstr>
      <vt:lpstr>MERBA</vt:lpstr>
      <vt:lpstr>MERBA</vt:lpstr>
      <vt:lpstr>MERBA</vt:lpstr>
      <vt:lpstr>MERBA</vt:lpstr>
      <vt:lpstr>MERBA</vt:lpstr>
      <vt:lpstr>MERBA</vt:lpstr>
      <vt:lpstr>PowerPoint Presentation</vt:lpstr>
      <vt:lpstr>BATMAN</vt:lpstr>
      <vt:lpstr>BATMAN</vt:lpstr>
      <vt:lpstr>PowerPoint Presentation</vt:lpstr>
      <vt:lpstr>CATALYST</vt:lpstr>
      <vt:lpstr>CATALYST</vt:lpstr>
      <vt:lpstr>PowerPoint Presentation</vt:lpstr>
      <vt:lpstr>People are in need of humanitarian aid</vt:lpstr>
      <vt:lpstr>THE SOLUTION: DRONES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van Steenbergen</dc:creator>
  <cp:lastModifiedBy>Martijn Mes</cp:lastModifiedBy>
  <cp:revision>120</cp:revision>
  <dcterms:created xsi:type="dcterms:W3CDTF">2019-10-11T07:49:17Z</dcterms:created>
  <dcterms:modified xsi:type="dcterms:W3CDTF">2019-11-27T07:52:01Z</dcterms:modified>
</cp:coreProperties>
</file>