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269" r:id="rId2"/>
    <p:sldId id="395" r:id="rId3"/>
    <p:sldId id="417" r:id="rId4"/>
    <p:sldId id="476" r:id="rId5"/>
    <p:sldId id="477" r:id="rId6"/>
    <p:sldId id="401" r:id="rId7"/>
    <p:sldId id="416" r:id="rId8"/>
    <p:sldId id="473" r:id="rId9"/>
    <p:sldId id="474" r:id="rId10"/>
    <p:sldId id="421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75" r:id="rId25"/>
    <p:sldId id="426" r:id="rId26"/>
    <p:sldId id="469" r:id="rId27"/>
    <p:sldId id="443" r:id="rId28"/>
    <p:sldId id="460" r:id="rId29"/>
    <p:sldId id="466" r:id="rId30"/>
    <p:sldId id="471" r:id="rId31"/>
    <p:sldId id="472" r:id="rId32"/>
    <p:sldId id="470" r:id="rId33"/>
    <p:sldId id="458" r:id="rId34"/>
    <p:sldId id="429" r:id="rId35"/>
    <p:sldId id="295" r:id="rId36"/>
  </p:sldIdLst>
  <p:sldSz cx="9144000" cy="5143500" type="screen16x9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CCFF"/>
    <a:srgbClr val="ABEDFF"/>
    <a:srgbClr val="CCFFFF"/>
    <a:srgbClr val="FF9900"/>
    <a:srgbClr val="C1F2FF"/>
    <a:srgbClr val="FF505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10" autoAdjust="0"/>
  </p:normalViewPr>
  <p:slideViewPr>
    <p:cSldViewPr>
      <p:cViewPr varScale="1">
        <p:scale>
          <a:sx n="149" d="100"/>
          <a:sy n="149" d="100"/>
        </p:scale>
        <p:origin x="648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68.wmf"/><Relationship Id="rId7" Type="http://schemas.openxmlformats.org/officeDocument/2006/relationships/image" Target="../media/image71.wmf"/><Relationship Id="rId2" Type="http://schemas.openxmlformats.org/officeDocument/2006/relationships/image" Target="../media/image67.wmf"/><Relationship Id="rId1" Type="http://schemas.openxmlformats.org/officeDocument/2006/relationships/image" Target="../media/image42.wmf"/><Relationship Id="rId6" Type="http://schemas.openxmlformats.org/officeDocument/2006/relationships/image" Target="../media/image70.wmf"/><Relationship Id="rId11" Type="http://schemas.openxmlformats.org/officeDocument/2006/relationships/image" Target="../media/image21.wmf"/><Relationship Id="rId5" Type="http://schemas.openxmlformats.org/officeDocument/2006/relationships/image" Target="../media/image23.wmf"/><Relationship Id="rId10" Type="http://schemas.openxmlformats.org/officeDocument/2006/relationships/image" Target="../media/image73.wmf"/><Relationship Id="rId4" Type="http://schemas.openxmlformats.org/officeDocument/2006/relationships/image" Target="../media/image69.wmf"/><Relationship Id="rId9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1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3.wmf"/><Relationship Id="rId5" Type="http://schemas.openxmlformats.org/officeDocument/2006/relationships/image" Target="../media/image2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3.wmf"/><Relationship Id="rId5" Type="http://schemas.openxmlformats.org/officeDocument/2006/relationships/image" Target="../media/image2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21.wmf"/><Relationship Id="rId2" Type="http://schemas.openxmlformats.org/officeDocument/2006/relationships/image" Target="../media/image36.wmf"/><Relationship Id="rId1" Type="http://schemas.openxmlformats.org/officeDocument/2006/relationships/image" Target="../media/image23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23.wmf"/><Relationship Id="rId7" Type="http://schemas.openxmlformats.org/officeDocument/2006/relationships/image" Target="../media/image46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38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23.wmf"/><Relationship Id="rId7" Type="http://schemas.openxmlformats.org/officeDocument/2006/relationships/image" Target="../media/image52.wmf"/><Relationship Id="rId2" Type="http://schemas.openxmlformats.org/officeDocument/2006/relationships/image" Target="../media/image49.wmf"/><Relationship Id="rId1" Type="http://schemas.openxmlformats.org/officeDocument/2006/relationships/image" Target="../media/image42.wmf"/><Relationship Id="rId6" Type="http://schemas.openxmlformats.org/officeDocument/2006/relationships/image" Target="../media/image38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23.wmf"/><Relationship Id="rId7" Type="http://schemas.openxmlformats.org/officeDocument/2006/relationships/image" Target="../media/image58.wmf"/><Relationship Id="rId2" Type="http://schemas.openxmlformats.org/officeDocument/2006/relationships/image" Target="../media/image55.wmf"/><Relationship Id="rId1" Type="http://schemas.openxmlformats.org/officeDocument/2006/relationships/image" Target="../media/image42.wmf"/><Relationship Id="rId6" Type="http://schemas.openxmlformats.org/officeDocument/2006/relationships/image" Target="../media/image3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23.wmf"/><Relationship Id="rId7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image" Target="../media/image42.wmf"/><Relationship Id="rId6" Type="http://schemas.openxmlformats.org/officeDocument/2006/relationships/image" Target="../media/image38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9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pPr>
              <a:defRPr/>
            </a:pPr>
            <a:fld id="{B4D5393C-F00F-4987-95E0-C675F15B26AE}" type="datetimeFigureOut">
              <a:rPr lang="en-GB"/>
              <a:pPr>
                <a:defRPr/>
              </a:pPr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pPr>
              <a:defRPr/>
            </a:pPr>
            <a:fld id="{EEF38273-87F1-4D2B-A8B7-2D0375D61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0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23488"/>
            <a:ext cx="5443537" cy="447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60707-4447-423D-B1B5-5432D43669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19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2</a:t>
            </a:fld>
            <a:endParaRPr lang="nl-NL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0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11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1529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12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026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13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748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14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5038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15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4006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16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140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17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7384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18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2103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19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732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20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65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3</a:t>
            </a:fld>
            <a:endParaRPr lang="nl-NL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55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21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330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22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8252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23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160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24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Telefoon, fax, email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Alle partijen </a:t>
            </a:r>
            <a:r>
              <a:rPr lang="en-US" dirty="0" err="1"/>
              <a:t>communiceren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onderling</a:t>
            </a:r>
            <a:r>
              <a:rPr lang="en-US" dirty="0"/>
              <a:t> en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leidt</a:t>
            </a:r>
            <a:r>
              <a:rPr lang="en-US" dirty="0"/>
              <a:t> tot </a:t>
            </a:r>
            <a:r>
              <a:rPr lang="en-US" dirty="0" err="1"/>
              <a:t>problemen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0847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25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8436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26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8058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27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1612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28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1061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29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0302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30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64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4</a:t>
            </a:fld>
            <a:endParaRPr lang="nl-NL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48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31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773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32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238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33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0434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34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98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5</a:t>
            </a:fld>
            <a:endParaRPr lang="nl-NL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2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D68B0-32C1-4E6F-8431-6B985A25F24D}" type="slidenum">
              <a:rPr lang="nl-NL" smtClean="0"/>
              <a:pPr eaLnBrk="1" hangingPunct="1"/>
              <a:t>6</a:t>
            </a:fld>
            <a:endParaRPr lang="nl-NL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3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7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21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8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Telefoon, fax, email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Alle partijen </a:t>
            </a:r>
            <a:r>
              <a:rPr lang="en-US" dirty="0" err="1"/>
              <a:t>communiceren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onderling</a:t>
            </a:r>
            <a:r>
              <a:rPr lang="en-US" dirty="0"/>
              <a:t> en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leidt</a:t>
            </a:r>
            <a:r>
              <a:rPr lang="en-US" dirty="0"/>
              <a:t> tot </a:t>
            </a:r>
            <a:r>
              <a:rPr lang="en-US" dirty="0" err="1"/>
              <a:t>problemen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70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9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Telefoon, fax, email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Alle partijen </a:t>
            </a:r>
            <a:r>
              <a:rPr lang="en-US" dirty="0" err="1"/>
              <a:t>communiceren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onderling</a:t>
            </a:r>
            <a:r>
              <a:rPr lang="en-US" dirty="0"/>
              <a:t> en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leidt</a:t>
            </a:r>
            <a:r>
              <a:rPr lang="en-US" dirty="0"/>
              <a:t> tot </a:t>
            </a:r>
            <a:r>
              <a:rPr lang="en-US" dirty="0" err="1"/>
              <a:t>problemen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056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10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66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233488"/>
            <a:ext cx="6786562" cy="1102519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RUIMTE VOOR DE TITEL, ARIAL NARROW BOLD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2276475"/>
            <a:ext cx="6788150" cy="826294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nl-NL" dirty="0" smtClean="0"/>
              <a:t>Eindhoven Seminar 2019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1046B4DA-ECD5-4632-8C95-977399B3A8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Eindhoven Seminar 2019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/34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8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6" y="272654"/>
            <a:ext cx="7121525" cy="5167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4" y="1006079"/>
            <a:ext cx="3482975" cy="3563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9" y="1006079"/>
            <a:ext cx="3482975" cy="3563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Eindhoven Seminar 2019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9827-C7A1-4F5F-8BBD-CF6E9D4F67A8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/34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6" y="272654"/>
            <a:ext cx="7121525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006079"/>
            <a:ext cx="7118350" cy="35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opmaakprofielen van de modeltekst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762126" y="844154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6" y="4801791"/>
            <a:ext cx="4752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Eindhoven Seminar 2019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4800600"/>
            <a:ext cx="4953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52E09520-4186-48EE-AA5B-5DEAECE95CDD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10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12974"/>
            <a:ext cx="2019600" cy="40199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5.wmf"/><Relationship Id="rId5" Type="http://schemas.openxmlformats.org/officeDocument/2006/relationships/image" Target="../media/image27.pn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1.png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9.wmf"/><Relationship Id="rId5" Type="http://schemas.openxmlformats.org/officeDocument/2006/relationships/image" Target="../media/image31.pn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1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3.wmf"/><Relationship Id="rId5" Type="http://schemas.openxmlformats.org/officeDocument/2006/relationships/image" Target="../media/image35.pn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1.png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7.wmf"/><Relationship Id="rId5" Type="http://schemas.openxmlformats.org/officeDocument/2006/relationships/image" Target="../media/image41.png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1.wmf"/><Relationship Id="rId4" Type="http://schemas.openxmlformats.org/officeDocument/2006/relationships/image" Target="../media/image11.png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47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3.wmf"/><Relationship Id="rId5" Type="http://schemas.openxmlformats.org/officeDocument/2006/relationships/image" Target="../media/image48.png"/><Relationship Id="rId15" Type="http://schemas.openxmlformats.org/officeDocument/2006/relationships/image" Target="../media/image45.w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46.wmf"/><Relationship Id="rId4" Type="http://schemas.openxmlformats.org/officeDocument/2006/relationships/image" Target="../media/image11.png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53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23.wmf"/><Relationship Id="rId5" Type="http://schemas.openxmlformats.org/officeDocument/2006/relationships/image" Target="../media/image54.png"/><Relationship Id="rId15" Type="http://schemas.openxmlformats.org/officeDocument/2006/relationships/image" Target="../media/image51.w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52.wmf"/><Relationship Id="rId4" Type="http://schemas.openxmlformats.org/officeDocument/2006/relationships/image" Target="../media/image11.png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5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23.wmf"/><Relationship Id="rId5" Type="http://schemas.openxmlformats.org/officeDocument/2006/relationships/image" Target="../media/image60.png"/><Relationship Id="rId15" Type="http://schemas.openxmlformats.org/officeDocument/2006/relationships/image" Target="../media/image57.w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8.wmf"/><Relationship Id="rId4" Type="http://schemas.openxmlformats.org/officeDocument/2006/relationships/image" Target="../media/image11.png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59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65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23.wmf"/><Relationship Id="rId5" Type="http://schemas.openxmlformats.org/officeDocument/2006/relationships/image" Target="../media/image66.png"/><Relationship Id="rId15" Type="http://schemas.openxmlformats.org/officeDocument/2006/relationships/image" Target="../media/image63.w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4.wmf"/><Relationship Id="rId4" Type="http://schemas.openxmlformats.org/officeDocument/2006/relationships/image" Target="../media/image11.png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2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0.wmf"/><Relationship Id="rId25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71.bin"/><Relationship Id="rId5" Type="http://schemas.openxmlformats.org/officeDocument/2006/relationships/image" Target="../media/image74.png"/><Relationship Id="rId15" Type="http://schemas.openxmlformats.org/officeDocument/2006/relationships/image" Target="../media/image23.wmf"/><Relationship Id="rId23" Type="http://schemas.openxmlformats.org/officeDocument/2006/relationships/image" Target="../media/image72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1.wmf"/><Relationship Id="rId4" Type="http://schemas.openxmlformats.org/officeDocument/2006/relationships/image" Target="../media/image11.png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cksandbarges.nl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300" y="1419696"/>
            <a:ext cx="6407124" cy="108012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nl-NL" sz="3600" dirty="0"/>
              <a:t/>
            </a:r>
            <a:br>
              <a:rPr lang="nl-NL" sz="3600" dirty="0"/>
            </a:br>
            <a:r>
              <a:rPr lang="en-GB" sz="2800" dirty="0"/>
              <a:t>Approximate Dynamic Programming </a:t>
            </a:r>
            <a:r>
              <a:rPr lang="en-GB" sz="2800" dirty="0" smtClean="0"/>
              <a:t>for…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>
                <a:solidFill>
                  <a:srgbClr val="00CCFF"/>
                </a:solidFill>
              </a:rPr>
              <a:t>Trucks &amp; Barges</a:t>
            </a:r>
            <a:endParaRPr lang="nl-NL" sz="2800" i="1" dirty="0">
              <a:solidFill>
                <a:srgbClr val="00CC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2823518"/>
            <a:ext cx="6788150" cy="828352"/>
          </a:xfrm>
        </p:spPr>
        <p:txBody>
          <a:bodyPr/>
          <a:lstStyle/>
          <a:p>
            <a:pPr eaLnBrk="1" hangingPunct="1"/>
            <a:r>
              <a:rPr lang="nl-NL" sz="1800" b="1" dirty="0"/>
              <a:t>Martijn R.K. </a:t>
            </a:r>
            <a:r>
              <a:rPr lang="nl-NL" sz="1800" b="1" dirty="0" smtClean="0"/>
              <a:t>Mes</a:t>
            </a:r>
            <a:r>
              <a:rPr lang="nl-NL" sz="1800" b="1" dirty="0"/>
              <a:t/>
            </a:r>
            <a:br>
              <a:rPr lang="nl-NL" sz="1800" b="1" dirty="0"/>
            </a:br>
            <a:r>
              <a:rPr lang="nl-NL" sz="1700" dirty="0">
                <a:solidFill>
                  <a:srgbClr val="66CCFF"/>
                </a:solidFill>
              </a:rPr>
              <a:t>University of Twente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980000" y="4781148"/>
            <a:ext cx="600898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Eindhoven Seminar 2019 | November 28, 2019</a:t>
            </a: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EXPLORATION VS EXPLOITATION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10</a:t>
            </a:fld>
            <a:r>
              <a:rPr lang="en-GB" dirty="0" smtClean="0"/>
              <a:t>/34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71" y="2715766"/>
            <a:ext cx="3347562" cy="223356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80288" cy="356354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dirty="0" smtClean="0"/>
              <a:t>Exploration vs exploitation dilemma due to delayed rewards and/or costs: </a:t>
            </a:r>
            <a:r>
              <a:rPr lang="en-GB" dirty="0"/>
              <a:t>bring freight to nearest terminal and keep it there till it needs to be taken by truck to its </a:t>
            </a:r>
            <a:r>
              <a:rPr lang="en-GB" dirty="0" smtClean="0"/>
              <a:t>destination</a:t>
            </a:r>
            <a:endParaRPr lang="en-US" dirty="0" smtClean="0"/>
          </a:p>
          <a:p>
            <a:pPr>
              <a:lnSpc>
                <a:spcPts val="2200"/>
              </a:lnSpc>
            </a:pPr>
            <a:r>
              <a:rPr lang="en-US" dirty="0" smtClean="0"/>
              <a:t>Necessary </a:t>
            </a:r>
            <a:r>
              <a:rPr lang="en-US" dirty="0"/>
              <a:t>to explore… but how? (when, what, how long?)</a:t>
            </a:r>
          </a:p>
          <a:p>
            <a:pPr>
              <a:lnSpc>
                <a:spcPts val="2200"/>
              </a:lnSpc>
            </a:pPr>
            <a:r>
              <a:rPr lang="en-US" altLang="en-US" dirty="0" smtClean="0"/>
              <a:t>Incorporate the </a:t>
            </a:r>
            <a:r>
              <a:rPr lang="en-US" dirty="0" smtClean="0"/>
              <a:t>value </a:t>
            </a:r>
            <a:r>
              <a:rPr lang="en-US" dirty="0"/>
              <a:t>of </a:t>
            </a:r>
            <a:r>
              <a:rPr lang="en-US" dirty="0" smtClean="0"/>
              <a:t>information: the </a:t>
            </a:r>
            <a:r>
              <a:rPr lang="en-US" dirty="0"/>
              <a:t>expected improvement in future decision </a:t>
            </a:r>
            <a:r>
              <a:rPr lang="en-US" dirty="0" smtClean="0"/>
              <a:t>quality</a:t>
            </a:r>
          </a:p>
          <a:p>
            <a:pPr lvl="1">
              <a:lnSpc>
                <a:spcPts val="2200"/>
              </a:lnSpc>
            </a:pPr>
            <a:r>
              <a:rPr lang="en-US" sz="1300" dirty="0" err="1" smtClean="0"/>
              <a:t>Dearden</a:t>
            </a:r>
            <a:r>
              <a:rPr lang="en-US" sz="1300" dirty="0" smtClean="0"/>
              <a:t> </a:t>
            </a:r>
            <a:r>
              <a:rPr lang="en-US" sz="1300" dirty="0"/>
              <a:t>et al. (1999</a:t>
            </a:r>
            <a:r>
              <a:rPr lang="en-US" sz="1300" dirty="0" smtClean="0"/>
              <a:t>)</a:t>
            </a:r>
          </a:p>
          <a:p>
            <a:pPr lvl="1">
              <a:lnSpc>
                <a:spcPts val="2200"/>
              </a:lnSpc>
            </a:pPr>
            <a:r>
              <a:rPr lang="en-US" sz="1300" dirty="0" smtClean="0"/>
              <a:t>Gupta</a:t>
            </a:r>
            <a:r>
              <a:rPr lang="en-US" sz="1300" dirty="0"/>
              <a:t>, S. and </a:t>
            </a:r>
            <a:r>
              <a:rPr lang="en-US" sz="1300" dirty="0" err="1"/>
              <a:t>Miescke</a:t>
            </a:r>
            <a:r>
              <a:rPr lang="en-US" sz="1300" dirty="0"/>
              <a:t>, K. (</a:t>
            </a:r>
            <a:r>
              <a:rPr lang="en-US" sz="1300" dirty="0" smtClean="0"/>
              <a:t>1996)</a:t>
            </a:r>
          </a:p>
          <a:p>
            <a:pPr lvl="1">
              <a:lnSpc>
                <a:spcPts val="2200"/>
              </a:lnSpc>
            </a:pPr>
            <a:r>
              <a:rPr lang="en-US" sz="1300" dirty="0" smtClean="0"/>
              <a:t>Frazier </a:t>
            </a:r>
            <a:r>
              <a:rPr lang="en-US" sz="1300" dirty="0"/>
              <a:t>et al. (2008</a:t>
            </a:r>
            <a:r>
              <a:rPr lang="en-US" sz="1300" dirty="0" smtClean="0"/>
              <a:t>)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1" y="4889584"/>
            <a:ext cx="77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Source of artwork: Dan Klein and Pieter </a:t>
            </a:r>
            <a:r>
              <a:rPr lang="en-US" sz="1050" i="1" dirty="0" err="1"/>
              <a:t>Abbeel</a:t>
            </a:r>
            <a:r>
              <a:rPr lang="en-US" sz="1050" i="1" dirty="0"/>
              <a:t> – Reinforcement Learning (2013), University of California</a:t>
            </a:r>
          </a:p>
        </p:txBody>
      </p:sp>
    </p:spTree>
    <p:extLst>
      <p:ext uri="{BB962C8B-B14F-4D97-AF65-F5344CB8AC3E}">
        <p14:creationId xmlns:p14="http://schemas.microsoft.com/office/powerpoint/2010/main" val="4798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PRINCIPLE VALUE OF PERFECT INFORMATION (VPI)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80288" cy="3563540"/>
          </a:xfrm>
        </p:spPr>
        <p:txBody>
          <a:bodyPr/>
          <a:lstStyle/>
          <a:p>
            <a:pPr marL="0" indent="-25400">
              <a:lnSpc>
                <a:spcPts val="2200"/>
              </a:lnSpc>
              <a:buNone/>
            </a:pPr>
            <a:r>
              <a:rPr lang="en-US" altLang="en-US" sz="1700" dirty="0"/>
              <a:t>Assume you can make only one measurement, after which you have to make a final choice (the implementation decision). What choice would you make now to maximize the expected value of the implementation decision?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11</a:t>
            </a:fld>
            <a:r>
              <a:rPr lang="en-GB" dirty="0" smtClean="0"/>
              <a:t>/34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762126" y="4802785"/>
            <a:ext cx="469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6" descr="Dark upward diagonal"/>
          <p:cNvSpPr>
            <a:spLocks noChangeArrowheads="1"/>
          </p:cNvSpPr>
          <p:nvPr/>
        </p:nvSpPr>
        <p:spPr bwMode="auto">
          <a:xfrm>
            <a:off x="2224089" y="3858994"/>
            <a:ext cx="227012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7" descr="Dark upward diagonal"/>
          <p:cNvSpPr>
            <a:spLocks noChangeArrowheads="1"/>
          </p:cNvSpPr>
          <p:nvPr/>
        </p:nvSpPr>
        <p:spPr bwMode="auto">
          <a:xfrm>
            <a:off x="3087689" y="3597056"/>
            <a:ext cx="227012" cy="11985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8" descr="Dark upward diagonal"/>
          <p:cNvSpPr>
            <a:spLocks noChangeArrowheads="1"/>
          </p:cNvSpPr>
          <p:nvPr/>
        </p:nvSpPr>
        <p:spPr bwMode="auto">
          <a:xfrm>
            <a:off x="3951289" y="3389094"/>
            <a:ext cx="227012" cy="140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9" descr="Dark upward diagonal"/>
          <p:cNvSpPr>
            <a:spLocks noChangeArrowheads="1"/>
          </p:cNvSpPr>
          <p:nvPr/>
        </p:nvSpPr>
        <p:spPr bwMode="auto">
          <a:xfrm>
            <a:off x="4814889" y="3182719"/>
            <a:ext cx="227012" cy="1612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0" descr="Dark upward diagonal"/>
          <p:cNvSpPr>
            <a:spLocks noChangeArrowheads="1"/>
          </p:cNvSpPr>
          <p:nvPr/>
        </p:nvSpPr>
        <p:spPr bwMode="auto">
          <a:xfrm>
            <a:off x="5678489" y="3636744"/>
            <a:ext cx="227012" cy="1158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201864" y="4814669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055939" y="4814669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937001" y="4814669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800601" y="4814669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672139" y="4806731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9FEB41-6772-453C-BA2A-5BCF82A4AB56}"/>
              </a:ext>
            </a:extLst>
          </p:cNvPr>
          <p:cNvGrpSpPr/>
          <p:nvPr/>
        </p:nvGrpSpPr>
        <p:grpSpPr>
          <a:xfrm>
            <a:off x="5430044" y="1984404"/>
            <a:ext cx="3713956" cy="1831132"/>
            <a:chOff x="5430044" y="1984404"/>
            <a:chExt cx="3713956" cy="1831132"/>
          </a:xfrm>
        </p:grpSpPr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5430044" y="2176819"/>
              <a:ext cx="546100" cy="774700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6042025" y="1984404"/>
              <a:ext cx="29781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dirty="0" smtClean="0">
                  <a:solidFill>
                    <a:schemeClr val="folHlink"/>
                  </a:solidFill>
                  <a:cs typeface="Arial" panose="020B0604020202020204" pitchFamily="34" charset="0"/>
                </a:rPr>
                <a:t>Values that produce </a:t>
              </a:r>
              <a:r>
                <a:rPr lang="en-US" altLang="en-US" dirty="0">
                  <a:solidFill>
                    <a:schemeClr val="folHlink"/>
                  </a:solidFill>
                  <a:cs typeface="Arial" panose="020B0604020202020204" pitchFamily="34" charset="0"/>
                </a:rPr>
                <a:t>a change in the decision.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6594476" y="2892206"/>
              <a:ext cx="25495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dirty="0" smtClean="0">
                  <a:solidFill>
                    <a:schemeClr val="folHlink"/>
                  </a:solidFill>
                  <a:cs typeface="Arial" panose="020B0604020202020204" pitchFamily="34" charset="0"/>
                </a:rPr>
                <a:t>≈ Knowledge gradient (KG): expected increase in knowledge</a:t>
              </a:r>
              <a:endParaRPr lang="en-US" altLang="en-US" dirty="0">
                <a:solidFill>
                  <a:schemeClr val="folHlin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AutoShape 89"/>
            <p:cNvSpPr>
              <a:spLocks/>
            </p:cNvSpPr>
            <p:nvPr/>
          </p:nvSpPr>
          <p:spPr bwMode="auto">
            <a:xfrm>
              <a:off x="6346826" y="3101756"/>
              <a:ext cx="215900" cy="80744"/>
            </a:xfrm>
            <a:prstGeom prst="rightBrace">
              <a:avLst>
                <a:gd name="adj1" fmla="val 19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Line 90"/>
            <p:cNvSpPr>
              <a:spLocks noChangeShapeType="1"/>
            </p:cNvSpPr>
            <p:nvPr/>
          </p:nvSpPr>
          <p:spPr bwMode="auto">
            <a:xfrm flipH="1">
              <a:off x="5675314" y="3101207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27601" y="3182500"/>
            <a:ext cx="1323975" cy="457200"/>
            <a:chOff x="4927601" y="3182500"/>
            <a:chExt cx="1323975" cy="457200"/>
          </a:xfrm>
        </p:grpSpPr>
        <p:sp>
          <p:nvSpPr>
            <p:cNvPr id="33" name="Line 92"/>
            <p:cNvSpPr>
              <a:spLocks noChangeShapeType="1"/>
            </p:cNvSpPr>
            <p:nvPr/>
          </p:nvSpPr>
          <p:spPr bwMode="auto">
            <a:xfrm flipH="1">
              <a:off x="5675314" y="3639700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927601" y="3182500"/>
              <a:ext cx="1317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15682" y="2500840"/>
            <a:ext cx="1405732" cy="2306988"/>
            <a:chOff x="4815682" y="2500840"/>
            <a:chExt cx="1405732" cy="2306988"/>
          </a:xfrm>
        </p:grpSpPr>
        <p:sp>
          <p:nvSpPr>
            <p:cNvPr id="36" name="Line 12"/>
            <p:cNvSpPr>
              <a:spLocks noChangeShapeType="1"/>
            </p:cNvSpPr>
            <p:nvPr/>
          </p:nvSpPr>
          <p:spPr bwMode="auto">
            <a:xfrm rot="16200000">
              <a:off x="4524201" y="3654334"/>
              <a:ext cx="2306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 rot="5400000">
              <a:off x="4809510" y="3381437"/>
              <a:ext cx="2287233" cy="536575"/>
              <a:chOff x="2226" y="800"/>
              <a:chExt cx="1656" cy="376"/>
            </a:xfrm>
          </p:grpSpPr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77"/>
            <p:cNvGrpSpPr>
              <a:grpSpLocks/>
            </p:cNvGrpSpPr>
            <p:nvPr/>
          </p:nvGrpSpPr>
          <p:grpSpPr bwMode="auto">
            <a:xfrm>
              <a:off x="4815682" y="3114285"/>
              <a:ext cx="542925" cy="144670"/>
              <a:chOff x="3511" y="2356"/>
              <a:chExt cx="342" cy="1051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 rot="-5400000">
                <a:off x="2985" y="28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4" name="Group 18"/>
              <p:cNvGrpSpPr>
                <a:grpSpLocks/>
              </p:cNvGrpSpPr>
              <p:nvPr/>
            </p:nvGrpSpPr>
            <p:grpSpPr bwMode="auto">
              <a:xfrm rot="5400000">
                <a:off x="3163" y="2711"/>
                <a:ext cx="1042" cy="338"/>
                <a:chOff x="2226" y="800"/>
                <a:chExt cx="1656" cy="376"/>
              </a:xfrm>
            </p:grpSpPr>
            <p:sp>
              <p:nvSpPr>
                <p:cNvPr id="46" name="Freeform 19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20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638ED4-87CE-4922-894D-B0EB7FF9DCB0}"/>
              </a:ext>
            </a:extLst>
          </p:cNvPr>
          <p:cNvGrpSpPr/>
          <p:nvPr/>
        </p:nvGrpSpPr>
        <p:grpSpPr>
          <a:xfrm>
            <a:off x="1954214" y="2143494"/>
            <a:ext cx="3824288" cy="1196387"/>
            <a:chOff x="1954214" y="2143494"/>
            <a:chExt cx="3824288" cy="1196387"/>
          </a:xfrm>
        </p:grpSpPr>
        <p:sp>
          <p:nvSpPr>
            <p:cNvPr id="29" name="Line 93"/>
            <p:cNvSpPr>
              <a:spLocks noChangeShapeType="1"/>
            </p:cNvSpPr>
            <p:nvPr/>
          </p:nvSpPr>
          <p:spPr bwMode="auto">
            <a:xfrm>
              <a:off x="4186239" y="3058894"/>
              <a:ext cx="1425575" cy="4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 Box 94"/>
            <p:cNvSpPr txBox="1">
              <a:spLocks noChangeArrowheads="1"/>
            </p:cNvSpPr>
            <p:nvPr/>
          </p:nvSpPr>
          <p:spPr bwMode="auto">
            <a:xfrm>
              <a:off x="1954214" y="2698531"/>
              <a:ext cx="23050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folHlink"/>
                  </a:solidFill>
                </a:rPr>
                <a:t>Updated estimate of the value of option 5</a:t>
              </a:r>
            </a:p>
          </p:txBody>
        </p:sp>
        <p:sp>
          <p:nvSpPr>
            <p:cNvPr id="25" name="Oval 96"/>
            <p:cNvSpPr>
              <a:spLocks noChangeArrowheads="1"/>
            </p:cNvSpPr>
            <p:nvPr/>
          </p:nvSpPr>
          <p:spPr bwMode="auto">
            <a:xfrm>
              <a:off x="5649119" y="2903907"/>
              <a:ext cx="71438" cy="7143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Line 97"/>
            <p:cNvSpPr>
              <a:spLocks noChangeShapeType="1"/>
            </p:cNvSpPr>
            <p:nvPr/>
          </p:nvSpPr>
          <p:spPr bwMode="auto">
            <a:xfrm>
              <a:off x="4769644" y="2462582"/>
              <a:ext cx="86360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 Box 98"/>
            <p:cNvSpPr txBox="1">
              <a:spLocks noChangeArrowheads="1"/>
            </p:cNvSpPr>
            <p:nvPr/>
          </p:nvSpPr>
          <p:spPr bwMode="auto">
            <a:xfrm>
              <a:off x="3401219" y="2143494"/>
              <a:ext cx="1441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folHlink"/>
                  </a:solidFill>
                </a:rPr>
                <a:t>Observation</a:t>
              </a:r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5678489" y="2506327"/>
              <a:ext cx="100013" cy="445593"/>
            </a:xfrm>
            <a:custGeom>
              <a:avLst/>
              <a:gdLst>
                <a:gd name="T0" fmla="*/ 0 w 108"/>
                <a:gd name="T1" fmla="*/ 291 h 291"/>
                <a:gd name="T2" fmla="*/ 108 w 108"/>
                <a:gd name="T3" fmla="*/ 285 h 291"/>
                <a:gd name="T4" fmla="*/ 45 w 108"/>
                <a:gd name="T5" fmla="*/ 216 h 291"/>
                <a:gd name="T6" fmla="*/ 18 w 108"/>
                <a:gd name="T7" fmla="*/ 126 h 291"/>
                <a:gd name="T8" fmla="*/ 0 w 108"/>
                <a:gd name="T9" fmla="*/ 0 h 291"/>
                <a:gd name="T10" fmla="*/ 0 w 108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91"/>
                <a:gd name="T20" fmla="*/ 108 w 108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91">
                  <a:moveTo>
                    <a:pt x="0" y="291"/>
                  </a:moveTo>
                  <a:lnTo>
                    <a:pt x="108" y="285"/>
                  </a:lnTo>
                  <a:lnTo>
                    <a:pt x="45" y="216"/>
                  </a:lnTo>
                  <a:lnTo>
                    <a:pt x="18" y="126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Oval 96">
              <a:extLst>
                <a:ext uri="{FF2B5EF4-FFF2-40B4-BE49-F238E27FC236}">
                  <a16:creationId xmlns:a16="http://schemas.microsoft.com/office/drawing/2014/main" id="{E058FDEC-61BA-456F-96E6-09B025D87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568" y="307580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66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12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80288" cy="3563540"/>
          </a:xfrm>
        </p:spPr>
        <p:txBody>
          <a:bodyPr/>
          <a:lstStyle/>
          <a:p>
            <a:r>
              <a:rPr lang="en-US" dirty="0" smtClean="0"/>
              <a:t>Difficult </a:t>
            </a:r>
            <a:r>
              <a:rPr lang="en-US" dirty="0"/>
              <a:t>to apply </a:t>
            </a:r>
            <a:r>
              <a:rPr lang="en-US" dirty="0" smtClean="0"/>
              <a:t>the VPI concept due </a:t>
            </a:r>
            <a:r>
              <a:rPr lang="en-US" dirty="0"/>
              <a:t>to the presence of a physical state (state dependent decisions):</a:t>
            </a:r>
          </a:p>
          <a:p>
            <a:pPr lvl="1"/>
            <a:r>
              <a:rPr lang="en-US" altLang="en-US" dirty="0"/>
              <a:t>Decisions have impact on the value of states in the downstream path (we learn what we measure)</a:t>
            </a:r>
          </a:p>
          <a:p>
            <a:pPr lvl="1"/>
            <a:r>
              <a:rPr lang="en-US" altLang="en-US" dirty="0"/>
              <a:t>Decisions have impact on the value of states in the upstream path (with on-policy control)</a:t>
            </a:r>
          </a:p>
          <a:p>
            <a:r>
              <a:rPr lang="en-US" dirty="0"/>
              <a:t>Need to learn the value of </a:t>
            </a:r>
            <a:r>
              <a:rPr lang="en-US" dirty="0" smtClean="0"/>
              <a:t>features/functions </a:t>
            </a:r>
            <a:r>
              <a:rPr lang="en-US" dirty="0"/>
              <a:t>instead of states</a:t>
            </a:r>
          </a:p>
        </p:txBody>
      </p:sp>
    </p:spTree>
    <p:extLst>
      <p:ext uri="{BB962C8B-B14F-4D97-AF65-F5344CB8AC3E}">
        <p14:creationId xmlns:p14="http://schemas.microsoft.com/office/powerpoint/2010/main" val="889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13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72783" cy="3563540"/>
          </a:xfrm>
        </p:spPr>
        <p:txBody>
          <a:bodyPr/>
          <a:lstStyle/>
          <a:p>
            <a:r>
              <a:rPr lang="en-US" altLang="en-US" dirty="0"/>
              <a:t>Decision move to state A,B,C,D</a:t>
            </a: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954000"/>
            <a:ext cx="7315200" cy="413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8011796" y="397405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666356" y="426997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347586" y="454301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D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8358506" y="367815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7148196" y="477289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t+2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434966" y="455063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t+1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3721736" y="432457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2013586" y="409725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t-1</a:t>
            </a:r>
          </a:p>
        </p:txBody>
      </p:sp>
      <p:graphicFrame>
        <p:nvGraphicFramePr>
          <p:cNvPr id="54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24677"/>
              </p:ext>
            </p:extLst>
          </p:nvPr>
        </p:nvGraphicFramePr>
        <p:xfrm>
          <a:off x="2145666" y="4277590"/>
          <a:ext cx="38481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6" name="Equation" r:id="rId6" imgW="266400" imgH="241200" progId="Equation.DSMT4">
                  <p:embed/>
                </p:oleObj>
              </mc:Choice>
              <mc:Fallback>
                <p:oleObj name="Equation" r:id="rId6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666" y="4277590"/>
                        <a:ext cx="38481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42495"/>
              </p:ext>
            </p:extLst>
          </p:nvPr>
        </p:nvGraphicFramePr>
        <p:xfrm>
          <a:off x="3105786" y="4281399"/>
          <a:ext cx="40513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7" name="Equation" r:id="rId8" imgW="279360" imgH="241200" progId="Equation.DSMT4">
                  <p:embed/>
                </p:oleObj>
              </mc:Choice>
              <mc:Fallback>
                <p:oleObj name="Equation" r:id="rId8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786" y="4281399"/>
                        <a:ext cx="40513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41133"/>
              </p:ext>
            </p:extLst>
          </p:nvPr>
        </p:nvGraphicFramePr>
        <p:xfrm>
          <a:off x="2634616" y="4277590"/>
          <a:ext cx="36703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8" name="Equation" r:id="rId10" imgW="253800" imgH="241200" progId="Equation.DSMT4">
                  <p:embed/>
                </p:oleObj>
              </mc:Choice>
              <mc:Fallback>
                <p:oleObj name="Equation" r:id="rId10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616" y="4277590"/>
                        <a:ext cx="36703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7"/>
          <p:cNvSpPr txBox="1">
            <a:spLocks noChangeArrowheads="1"/>
          </p:cNvSpPr>
          <p:nvPr/>
        </p:nvSpPr>
        <p:spPr bwMode="auto">
          <a:xfrm rot="16200000">
            <a:off x="2123898" y="4328390"/>
            <a:ext cx="430887" cy="115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time </a:t>
            </a:r>
            <a:r>
              <a:rPr lang="en-US" altLang="en-US" sz="1600">
                <a:solidFill>
                  <a:schemeClr val="folHlink"/>
                </a:solidFill>
                <a:cs typeface="Arial" panose="020B0604020202020204" pitchFamily="34" charset="0"/>
              </a:rPr>
              <a:t>→</a:t>
            </a:r>
          </a:p>
        </p:txBody>
      </p:sp>
      <p:sp>
        <p:nvSpPr>
          <p:cNvPr id="58" name="Text Box 78"/>
          <p:cNvSpPr txBox="1">
            <a:spLocks noChangeArrowheads="1"/>
          </p:cNvSpPr>
          <p:nvPr/>
        </p:nvSpPr>
        <p:spPr bwMode="auto">
          <a:xfrm rot="13500000">
            <a:off x="8284668" y="3968979"/>
            <a:ext cx="430887" cy="115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location </a:t>
            </a:r>
            <a:r>
              <a:rPr lang="en-US" altLang="en-US" sz="1600">
                <a:solidFill>
                  <a:schemeClr val="folHlink"/>
                </a:solidFill>
                <a:cs typeface="Arial" panose="020B0604020202020204" pitchFamily="34" charset="0"/>
              </a:rPr>
              <a:t>→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72972" y="973695"/>
            <a:ext cx="7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At time </a:t>
            </a:r>
            <a:r>
              <a:rPr lang="en-US" i="1" dirty="0" smtClean="0">
                <a:solidFill>
                  <a:schemeClr val="accent6"/>
                </a:solidFill>
              </a:rPr>
              <a:t>t-1</a:t>
            </a:r>
            <a:r>
              <a:rPr lang="en-US" dirty="0" smtClean="0"/>
              <a:t> “present” in state </a:t>
            </a:r>
            <a:r>
              <a:rPr lang="en-US" i="1" dirty="0" smtClean="0">
                <a:solidFill>
                  <a:schemeClr val="accent6"/>
                </a:solidFill>
              </a:rPr>
              <a:t>B</a:t>
            </a:r>
            <a:r>
              <a:rPr lang="en-US" i="1" baseline="-25000" dirty="0" smtClean="0">
                <a:solidFill>
                  <a:schemeClr val="accent6"/>
                </a:solidFill>
              </a:rPr>
              <a:t>t-1</a:t>
            </a:r>
          </a:p>
          <a:p>
            <a:pPr algn="r"/>
            <a:r>
              <a:rPr lang="en-US" dirty="0" smtClean="0"/>
              <a:t>Decision </a:t>
            </a:r>
            <a:r>
              <a:rPr lang="en-US" dirty="0"/>
              <a:t>to “visit</a:t>
            </a:r>
            <a:r>
              <a:rPr lang="en-US" dirty="0" smtClean="0"/>
              <a:t>” state </a:t>
            </a:r>
            <a:r>
              <a:rPr lang="en-US" i="1" dirty="0">
                <a:solidFill>
                  <a:schemeClr val="accent6"/>
                </a:solidFill>
              </a:rPr>
              <a:t>C</a:t>
            </a:r>
            <a:r>
              <a:rPr lang="en-US" i="1" baseline="-25000" dirty="0">
                <a:solidFill>
                  <a:schemeClr val="accent6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977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14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0166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5278035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2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8571732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3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6275960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4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1694885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5" name="Equation" r:id="rId12" imgW="279360" imgH="241200" progId="Equation.DSMT4">
                    <p:embed/>
                  </p:oleObj>
                </mc:Choice>
                <mc:Fallback>
                  <p:oleObj name="Equation" r:id="rId12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3542290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6" name="Equation" r:id="rId14" imgW="253800" imgH="241200" progId="Equation.DSMT4">
                    <p:embed/>
                  </p:oleObj>
                </mc:Choice>
                <mc:Fallback>
                  <p:oleObj name="Equation" r:id="rId14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6" name="Text Box 5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Result in update of </a:t>
            </a:r>
            <a:r>
              <a:rPr lang="en-US" i="1" dirty="0">
                <a:solidFill>
                  <a:schemeClr val="accent6"/>
                </a:solidFill>
              </a:rPr>
              <a:t>V(B</a:t>
            </a:r>
            <a:r>
              <a:rPr lang="en-US" i="1" baseline="-25000" dirty="0">
                <a:solidFill>
                  <a:schemeClr val="accent6"/>
                </a:solidFill>
              </a:rPr>
              <a:t>t-1</a:t>
            </a:r>
            <a:r>
              <a:rPr lang="en-US" i="1" dirty="0">
                <a:solidFill>
                  <a:schemeClr val="accent6"/>
                </a:solidFill>
              </a:rPr>
              <a:t>)</a:t>
            </a:r>
            <a:r>
              <a:rPr lang="en-US" dirty="0"/>
              <a:t> and eventually of </a:t>
            </a:r>
            <a:r>
              <a:rPr lang="en-US" i="1" dirty="0">
                <a:solidFill>
                  <a:schemeClr val="accent6"/>
                </a:solidFill>
              </a:rPr>
              <a:t>V(C</a:t>
            </a:r>
            <a:r>
              <a:rPr lang="en-US" i="1" baseline="-25000" dirty="0">
                <a:solidFill>
                  <a:schemeClr val="accent6"/>
                </a:solidFill>
              </a:rPr>
              <a:t>t</a:t>
            </a:r>
            <a:r>
              <a:rPr lang="en-US" i="1" dirty="0">
                <a:solidFill>
                  <a:schemeClr val="accent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46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15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2962123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6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5784262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7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8261981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8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093479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9" name="Equation" r:id="rId12" imgW="279360" imgH="241200" progId="Equation.DSMT4">
                    <p:embed/>
                  </p:oleObj>
                </mc:Choice>
                <mc:Fallback>
                  <p:oleObj name="Equation" r:id="rId12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6889506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0" name="Equation" r:id="rId14" imgW="253800" imgH="241200" progId="Equation.DSMT4">
                    <p:embed/>
                  </p:oleObj>
                </mc:Choice>
                <mc:Fallback>
                  <p:oleObj name="Equation" r:id="rId14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3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6" name="Text Box 4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Incorporate the value of Information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16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205075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5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9037398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6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714937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7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0422017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8" name="Equation" r:id="rId12" imgW="279360" imgH="241200" progId="Equation.DSMT4">
                    <p:embed/>
                  </p:oleObj>
                </mc:Choice>
                <mc:Fallback>
                  <p:oleObj name="Equation" r:id="rId12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4079685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9" name="Equation" r:id="rId14" imgW="253800" imgH="241200" progId="Equation.DSMT4">
                    <p:embed/>
                  </p:oleObj>
                </mc:Choice>
                <mc:Fallback>
                  <p:oleObj name="Equation" r:id="rId14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Incorporate the value of Information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17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012808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1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2534390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2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8234207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3" name="Equation" r:id="rId10" imgW="279360" imgH="241200" progId="Equation.DSMT4">
                    <p:embed/>
                  </p:oleObj>
                </mc:Choice>
                <mc:Fallback>
                  <p:oleObj name="Equation" r:id="rId1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4597495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4" name="Equation" r:id="rId12" imgW="190440" imgH="241200" progId="Equation.DSMT4">
                    <p:embed/>
                  </p:oleObj>
                </mc:Choice>
                <mc:Fallback>
                  <p:oleObj name="Equation" r:id="rId12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0803814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5" name="Equation" r:id="rId14" imgW="266400" imgH="241200" progId="Equation.DSMT4">
                    <p:embed/>
                  </p:oleObj>
                </mc:Choice>
                <mc:Fallback>
                  <p:oleObj name="Equation" r:id="rId14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7678025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6" name="Equation" r:id="rId16" imgW="279360" imgH="241200" progId="Equation.DSMT4">
                    <p:embed/>
                  </p:oleObj>
                </mc:Choice>
                <mc:Fallback>
                  <p:oleObj name="Equation" r:id="rId16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233080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7" name="Equation" r:id="rId18" imgW="253800" imgH="241200" progId="Equation.DSMT4">
                    <p:embed/>
                  </p:oleObj>
                </mc:Choice>
                <mc:Fallback>
                  <p:oleObj name="Equation" r:id="rId18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772972" y="973695"/>
            <a:ext cx="7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Value of information might depend</a:t>
            </a:r>
          </a:p>
          <a:p>
            <a:pPr algn="r"/>
            <a:r>
              <a:rPr lang="en-US" dirty="0"/>
              <a:t>on the direct costs of going there</a:t>
            </a:r>
          </a:p>
        </p:txBody>
      </p:sp>
    </p:spTree>
    <p:extLst>
      <p:ext uri="{BB962C8B-B14F-4D97-AF65-F5344CB8AC3E}">
        <p14:creationId xmlns:p14="http://schemas.microsoft.com/office/powerpoint/2010/main" val="40749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18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5650074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71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6541265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72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102005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73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7796643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74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6607714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75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5031878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76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4195302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77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59509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78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12238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79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Exploration decision might result</a:t>
            </a:r>
          </a:p>
          <a:p>
            <a:pPr algn="r"/>
            <a:r>
              <a:rPr lang="en-US" dirty="0"/>
              <a:t>in deterioration of the VFA</a:t>
            </a:r>
          </a:p>
        </p:txBody>
      </p:sp>
    </p:spTree>
    <p:extLst>
      <p:ext uri="{BB962C8B-B14F-4D97-AF65-F5344CB8AC3E}">
        <p14:creationId xmlns:p14="http://schemas.microsoft.com/office/powerpoint/2010/main" val="10736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19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0904101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5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4337094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6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5019348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7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1699307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8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0980727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9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439736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0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7902520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1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9244100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2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72621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3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52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Exploration decision might result</a:t>
            </a:r>
          </a:p>
          <a:p>
            <a:pPr algn="r"/>
            <a:r>
              <a:rPr lang="en-US" dirty="0"/>
              <a:t>in deterioration of the VFA</a:t>
            </a:r>
          </a:p>
        </p:txBody>
      </p:sp>
    </p:spTree>
    <p:extLst>
      <p:ext uri="{BB962C8B-B14F-4D97-AF65-F5344CB8AC3E}">
        <p14:creationId xmlns:p14="http://schemas.microsoft.com/office/powerpoint/2010/main" val="15980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SYNCHROMODAL TRANSPORT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2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23554" name="Picture 2" descr="http://mctmoerdijk.com/images/content/1329325762-1329325732-004%20Skyline%20DEFla.jpg-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849600"/>
            <a:ext cx="7381874" cy="21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2988005"/>
            <a:ext cx="7200776" cy="2155493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800" dirty="0"/>
              <a:t>In execution similar to </a:t>
            </a:r>
            <a:r>
              <a:rPr lang="en-US" sz="1800" dirty="0" smtClean="0"/>
              <a:t>intermodal transport, </a:t>
            </a:r>
            <a:r>
              <a:rPr lang="en-US" sz="1800" dirty="0"/>
              <a:t>but essentially different in the (re)planning (made by the LSP): </a:t>
            </a:r>
          </a:p>
          <a:p>
            <a:pPr lvl="1">
              <a:lnSpc>
                <a:spcPts val="2000"/>
              </a:lnSpc>
            </a:pPr>
            <a:r>
              <a:rPr lang="en-US" sz="1500" dirty="0"/>
              <a:t>Dynamic mode choice for each incoming order (mode-free booking)</a:t>
            </a:r>
          </a:p>
          <a:p>
            <a:pPr lvl="1">
              <a:lnSpc>
                <a:spcPts val="2000"/>
              </a:lnSpc>
            </a:pPr>
            <a:r>
              <a:rPr lang="en-US" sz="1500" dirty="0"/>
              <a:t>Decisions can be made at all times, even during execution, based on real-time information, e.g., water levels and traffic information</a:t>
            </a:r>
          </a:p>
          <a:p>
            <a:pPr>
              <a:lnSpc>
                <a:spcPts val="2000"/>
              </a:lnSpc>
            </a:pPr>
            <a:r>
              <a:rPr lang="en-US" sz="1900" dirty="0" smtClean="0"/>
              <a:t>Focus </a:t>
            </a:r>
            <a:r>
              <a:rPr lang="en-US" sz="1900" dirty="0"/>
              <a:t>on network-wide performance over time</a:t>
            </a:r>
          </a:p>
          <a:p>
            <a:pPr lvl="1">
              <a:lnSpc>
                <a:spcPts val="2000"/>
              </a:lnSpc>
            </a:pPr>
            <a:endParaRPr lang="en-US" b="1" i="1" dirty="0">
              <a:solidFill>
                <a:srgbClr val="16AAD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849600"/>
            <a:ext cx="4067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800" dirty="0">
                <a:solidFill>
                  <a:schemeClr val="bg1"/>
                </a:solidFill>
              </a:rPr>
              <a:t>Source: European Gateway Services 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20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2213748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19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834239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20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8779739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21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2255030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22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2221158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23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373705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24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2919946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25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9226582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26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1733657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27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Process continues till end of the horizon</a:t>
            </a:r>
          </a:p>
        </p:txBody>
      </p:sp>
    </p:spTree>
    <p:extLst>
      <p:ext uri="{BB962C8B-B14F-4D97-AF65-F5344CB8AC3E}">
        <p14:creationId xmlns:p14="http://schemas.microsoft.com/office/powerpoint/2010/main" val="26283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21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1255215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3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947201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4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427191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5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5699595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6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2283255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7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0361500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8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9480542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9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9650738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50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4394528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51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Process continues till end of the horizon</a:t>
            </a:r>
          </a:p>
        </p:txBody>
      </p:sp>
    </p:spTree>
    <p:extLst>
      <p:ext uri="{BB962C8B-B14F-4D97-AF65-F5344CB8AC3E}">
        <p14:creationId xmlns:p14="http://schemas.microsoft.com/office/powerpoint/2010/main" val="24693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22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191060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3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4043642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4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3227450"/>
                </p:ext>
              </p:extLst>
            </p:nvPr>
          </p:nvGraphicFramePr>
          <p:xfrm>
            <a:off x="5961063" y="6421438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5" name="Equation" r:id="rId10" imgW="279360" imgH="241200" progId="Equation.DSMT4">
                    <p:embed/>
                  </p:oleObj>
                </mc:Choice>
                <mc:Fallback>
                  <p:oleObj name="Equation" r:id="rId1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1063" y="6421438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376885"/>
                </p:ext>
              </p:extLst>
            </p:nvPr>
          </p:nvGraphicFramePr>
          <p:xfrm>
            <a:off x="5372100" y="6416675"/>
            <a:ext cx="4587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6" name="Equation" r:id="rId12" imgW="253800" imgH="241200" progId="Equation.DSMT4">
                    <p:embed/>
                  </p:oleObj>
                </mc:Choice>
                <mc:Fallback>
                  <p:oleObj name="Equation" r:id="rId1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2100" y="6416675"/>
                          <a:ext cx="4587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8890682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7" name="Equation" r:id="rId14" imgW="266400" imgH="241200" progId="Equation.DSMT4">
                    <p:embed/>
                  </p:oleObj>
                </mc:Choice>
                <mc:Fallback>
                  <p:oleObj name="Equation" r:id="rId14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9754806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8" name="Equation" r:id="rId16" imgW="203040" imgH="241200" progId="Equation.DSMT4">
                    <p:embed/>
                  </p:oleObj>
                </mc:Choice>
                <mc:Fallback>
                  <p:oleObj name="Equation" r:id="rId16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55650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9" name="Equation" r:id="rId18" imgW="279360" imgH="241200" progId="Equation.DSMT4">
                    <p:embed/>
                  </p:oleObj>
                </mc:Choice>
                <mc:Fallback>
                  <p:oleObj name="Equation" r:id="rId18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503064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0" name="Equation" r:id="rId20" imgW="190440" imgH="241200" progId="Equation.DSMT4">
                    <p:embed/>
                  </p:oleObj>
                </mc:Choice>
                <mc:Fallback>
                  <p:oleObj name="Equation" r:id="rId20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8187371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1" name="Equation" r:id="rId22" imgW="266400" imgH="241200" progId="Equation.DSMT4">
                    <p:embed/>
                  </p:oleObj>
                </mc:Choice>
                <mc:Fallback>
                  <p:oleObj name="Equation" r:id="rId22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774429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2" name="Equation" r:id="rId24" imgW="279360" imgH="241200" progId="Equation.DSMT4">
                    <p:embed/>
                  </p:oleObj>
                </mc:Choice>
                <mc:Fallback>
                  <p:oleObj name="Equation" r:id="rId2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50068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3" name="Equation" r:id="rId26" imgW="253800" imgH="241200" progId="Equation.DSMT4">
                    <p:embed/>
                  </p:oleObj>
                </mc:Choice>
                <mc:Fallback>
                  <p:oleObj name="Equation" r:id="rId26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Process continues till end of the horizon</a:t>
            </a:r>
          </a:p>
        </p:txBody>
      </p:sp>
    </p:spTree>
    <p:extLst>
      <p:ext uri="{BB962C8B-B14F-4D97-AF65-F5344CB8AC3E}">
        <p14:creationId xmlns:p14="http://schemas.microsoft.com/office/powerpoint/2010/main" val="31231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VPI MODIFICATIONS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23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47664" y="4728592"/>
            <a:ext cx="2520280" cy="414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</p:spPr>
            <p:txBody>
              <a:bodyPr/>
              <a:lstStyle/>
              <a:p>
                <a:r>
                  <a:rPr lang="en-US" dirty="0" smtClean="0"/>
                  <a:t>Decisions: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							</a:t>
                </a:r>
                <a:r>
                  <a:rPr lang="en-US" sz="1600" dirty="0"/>
                  <a:t>→ Offline learning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</m:e>
                    </m:d>
                  </m:oMath>
                </a14:m>
                <a:endParaRPr lang="en-US" sz="1600" dirty="0">
                  <a:solidFill>
                    <a:schemeClr val="accent6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	</a:t>
                </a:r>
                <a:r>
                  <a:rPr lang="en-US" sz="1600" dirty="0" smtClean="0"/>
                  <a:t>→ </a:t>
                </a:r>
                <a:r>
                  <a:rPr lang="en-US" sz="1600" dirty="0"/>
                  <a:t>Online learning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..</m:t>
                                </m:r>
                              </m:e>
                            </m:d>
                          </m:e>
                        </m:d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r>
                  <a:rPr lang="en-US" dirty="0"/>
                  <a:t>Update VFA \ belief: modified noise term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								</a:t>
                </a:r>
                <a:r>
                  <a:rPr lang="en-US" sz="1600" dirty="0"/>
                  <a:t>→ Constant noise</a:t>
                </a:r>
                <a:endParaRPr lang="en-US" sz="1600" b="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6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		</a:t>
                </a:r>
                <a:r>
                  <a:rPr lang="en-US" sz="1600" dirty="0"/>
                  <a:t>→ Linearly decreasing noise with </a:t>
                </a:r>
                <a:r>
                  <a:rPr lang="en-US" sz="1600" i="1" dirty="0">
                    <a:solidFill>
                      <a:schemeClr val="accent6"/>
                    </a:solidFill>
                  </a:rPr>
                  <a:t>t</a:t>
                </a:r>
                <a:endParaRPr lang="en-US" sz="16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/>
                  <a:t> 				</a:t>
                </a:r>
                <a:r>
                  <a:rPr lang="en-US" sz="1600" dirty="0" smtClean="0"/>
                  <a:t>→ </a:t>
                </a:r>
                <a:r>
                  <a:rPr lang="en-US" sz="1600" dirty="0"/>
                  <a:t>Uncertainty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(prior </a:t>
                </a:r>
                <a:r>
                  <a:rPr lang="en-US" sz="16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US" sz="16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  <a:blipFill>
                <a:blip r:embed="rId4"/>
                <a:stretch>
                  <a:fillRect l="-1982" t="-1026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076056" y="272654"/>
            <a:ext cx="3127152" cy="1074960"/>
            <a:chOff x="5076056" y="272654"/>
            <a:chExt cx="3127152" cy="1074960"/>
          </a:xfrm>
        </p:grpSpPr>
        <p:sp>
          <p:nvSpPr>
            <p:cNvPr id="4" name="TextBox 3"/>
            <p:cNvSpPr txBox="1"/>
            <p:nvPr/>
          </p:nvSpPr>
          <p:spPr>
            <a:xfrm>
              <a:off x="5322888" y="272654"/>
              <a:ext cx="2880320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Knowledge gradient given our current knowledge, current state and decision.</a:t>
              </a:r>
              <a:endParaRPr lang="en-GB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076056" y="1195984"/>
              <a:ext cx="246832" cy="1516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4581729" y="2608085"/>
            <a:ext cx="216024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95736" y="2162081"/>
            <a:ext cx="3888432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NUMERICAL EXPERIMENTS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24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549" y="948222"/>
            <a:ext cx="3886901" cy="21995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80288" cy="3563540"/>
          </a:xfrm>
        </p:spPr>
        <p:txBody>
          <a:bodyPr/>
          <a:lstStyle/>
          <a:p>
            <a:r>
              <a:rPr lang="en-US" dirty="0"/>
              <a:t>Various network instances</a:t>
            </a:r>
          </a:p>
          <a:p>
            <a:r>
              <a:rPr lang="en-US" dirty="0"/>
              <a:t>2 freights at each terminal</a:t>
            </a:r>
            <a:br>
              <a:rPr lang="en-US" dirty="0"/>
            </a:br>
            <a:r>
              <a:rPr lang="en-US" dirty="0"/>
              <a:t>results in 2.6x10</a:t>
            </a:r>
            <a:r>
              <a:rPr lang="en-US" baseline="30000" dirty="0"/>
              <a:t>8</a:t>
            </a:r>
            <a:r>
              <a:rPr lang="en-US" dirty="0"/>
              <a:t> decisions</a:t>
            </a:r>
          </a:p>
          <a:p>
            <a:r>
              <a:rPr lang="en-US" dirty="0"/>
              <a:t>Benchmark heuristic: use </a:t>
            </a:r>
            <a:br>
              <a:rPr lang="en-US" dirty="0"/>
            </a:br>
            <a:r>
              <a:rPr lang="en-US" dirty="0"/>
              <a:t>intermodal service for a </a:t>
            </a:r>
            <a:br>
              <a:rPr lang="en-US" dirty="0"/>
            </a:br>
            <a:r>
              <a:rPr lang="en-US" dirty="0"/>
              <a:t>freight if the cost difference </a:t>
            </a:r>
            <a:br>
              <a:rPr lang="en-US" dirty="0"/>
            </a:br>
            <a:r>
              <a:rPr lang="en-US" dirty="0"/>
              <a:t>between the cheapest and 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cheapest intermodal path covers the setup costs of the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r>
              <a:rPr lang="en-US" dirty="0"/>
              <a:t>Tuning: best ratio of two tunable parameters (noise/(initial </a:t>
            </a:r>
            <a:r>
              <a:rPr lang="en-US" dirty="0" err="1"/>
              <a:t>cov</a:t>
            </a:r>
            <a:r>
              <a:rPr lang="en-US" dirty="0"/>
              <a:t>)) is 10</a:t>
            </a:r>
            <a:r>
              <a:rPr lang="en-US" baseline="30000" dirty="0"/>
              <a:t>4</a:t>
            </a:r>
            <a:r>
              <a:rPr lang="en-US" dirty="0"/>
              <a:t>, which is in line with the optimal learning literature.</a:t>
            </a:r>
          </a:p>
        </p:txBody>
      </p:sp>
    </p:spTree>
    <p:extLst>
      <p:ext uri="{BB962C8B-B14F-4D97-AF65-F5344CB8AC3E}">
        <p14:creationId xmlns:p14="http://schemas.microsoft.com/office/powerpoint/2010/main" val="17920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EXPERIMENTAL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</p:spPr>
            <p:txBody>
              <a:bodyPr/>
              <a:lstStyle/>
              <a:p>
                <a:r>
                  <a:rPr lang="en-US" dirty="0"/>
                  <a:t>Our VPI modifications pay off:</a:t>
                </a:r>
              </a:p>
              <a:p>
                <a:pPr lvl="1"/>
                <a:r>
                  <a:rPr lang="en-US" dirty="0"/>
                  <a:t>Exploration decision: include downstream rewards</a:t>
                </a:r>
              </a:p>
              <a:p>
                <a:pPr lvl="1"/>
                <a:r>
                  <a:rPr lang="en-US" dirty="0"/>
                  <a:t>Update belief: use noise term equal to variance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Without VPI, ADP always outperformed by </a:t>
                </a:r>
                <a:r>
                  <a:rPr lang="en-US" dirty="0" smtClean="0"/>
                  <a:t>a </a:t>
                </a:r>
                <a:r>
                  <a:rPr lang="en-US" dirty="0"/>
                  <a:t>benchmark</a:t>
                </a:r>
              </a:p>
              <a:p>
                <a:r>
                  <a:rPr lang="en-US" dirty="0"/>
                  <a:t>Performance ADP+VPI compared to </a:t>
                </a:r>
                <a:r>
                  <a:rPr lang="en-US" dirty="0" smtClean="0"/>
                  <a:t>a </a:t>
                </a:r>
                <a:r>
                  <a:rPr lang="en-US" dirty="0"/>
                  <a:t>benchmark: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  <a:blipFill>
                <a:blip r:embed="rId4"/>
                <a:stretch>
                  <a:fillRect l="-1982" t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25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DC6871-6D8C-4D4B-86B8-791FA3C83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859782"/>
            <a:ext cx="6698306" cy="22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AND NOW?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72784" cy="3563540"/>
          </a:xfrm>
        </p:spPr>
        <p:txBody>
          <a:bodyPr/>
          <a:lstStyle/>
          <a:p>
            <a:r>
              <a:rPr lang="en-US" dirty="0" smtClean="0"/>
              <a:t>Implementation:</a:t>
            </a:r>
          </a:p>
          <a:p>
            <a:pPr lvl="1"/>
            <a:r>
              <a:rPr lang="en-US" dirty="0" smtClean="0"/>
              <a:t>Run finite horizon ADP every day using actual data (everything known and probabilities)</a:t>
            </a:r>
          </a:p>
          <a:p>
            <a:pPr lvl="1"/>
            <a:r>
              <a:rPr lang="en-US" dirty="0" smtClean="0"/>
              <a:t>Run times &lt;&lt; 1 sec (50 iterations)</a:t>
            </a:r>
          </a:p>
          <a:p>
            <a:pPr lvl="1"/>
            <a:r>
              <a:rPr lang="en-US" dirty="0" smtClean="0"/>
              <a:t>Show “optimal” solution</a:t>
            </a:r>
          </a:p>
          <a:p>
            <a:pPr lvl="1"/>
            <a:r>
              <a:rPr lang="en-US" dirty="0" smtClean="0"/>
              <a:t>Provide planners with estimated future costs of any possible decision</a:t>
            </a:r>
          </a:p>
          <a:p>
            <a:r>
              <a:rPr lang="en-US" dirty="0" smtClean="0"/>
              <a:t>But, are </a:t>
            </a:r>
            <a:r>
              <a:rPr lang="en-US" dirty="0"/>
              <a:t>LSPs going to use </a:t>
            </a:r>
            <a:r>
              <a:rPr lang="en-US" dirty="0" smtClean="0"/>
              <a:t>this?</a:t>
            </a:r>
            <a:endParaRPr lang="en-US" dirty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26</a:t>
            </a:fld>
            <a:r>
              <a:rPr lang="en-GB" dirty="0" smtClean="0"/>
              <a:t>/34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6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SERIOUS GAME: TRUCKS &amp; BARGES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27</a:t>
            </a:fld>
            <a:r>
              <a:rPr lang="en-GB" dirty="0" smtClean="0"/>
              <a:t>/34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00776" cy="3563540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 dirty="0" smtClean="0"/>
              <a:t>stimulate </a:t>
            </a:r>
            <a:r>
              <a:rPr lang="en-US" dirty="0"/>
              <a:t>a mental switch </a:t>
            </a:r>
            <a:r>
              <a:rPr lang="en-US" dirty="0" smtClean="0"/>
              <a:t>of LSPs and illustrate the benefits of anticipatory planning</a:t>
            </a:r>
            <a:endParaRPr lang="en-US" dirty="0"/>
          </a:p>
          <a:p>
            <a:r>
              <a:rPr lang="en-US" dirty="0"/>
              <a:t>The game can be used to educate logistics professionals as well as students </a:t>
            </a:r>
            <a:r>
              <a:rPr lang="en-US" dirty="0" smtClean="0"/>
              <a:t>on: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challenges involved in transportation </a:t>
            </a:r>
            <a:r>
              <a:rPr lang="en-US" dirty="0" smtClean="0"/>
              <a:t>planning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benefits of decision support and automated </a:t>
            </a:r>
            <a:r>
              <a:rPr lang="en-US" dirty="0" smtClean="0"/>
              <a:t>planning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way automated planning rules can be </a:t>
            </a:r>
            <a:r>
              <a:rPr lang="en-US" dirty="0" smtClean="0"/>
              <a:t>designed</a:t>
            </a:r>
          </a:p>
          <a:p>
            <a:r>
              <a:rPr lang="en-US" dirty="0" smtClean="0"/>
              <a:t>Decision support in the game uses the ADP algorithm from this presentation…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4711F-988C-48C5-8DC6-CF7A4C10A984}"/>
              </a:ext>
            </a:extLst>
          </p:cNvPr>
          <p:cNvSpPr/>
          <p:nvPr/>
        </p:nvSpPr>
        <p:spPr>
          <a:xfrm>
            <a:off x="1686314" y="4800600"/>
            <a:ext cx="46138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9F0FA-394D-4E03-9687-67376A7E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1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28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8A154F-CCAE-47BC-8A4F-76CC78262D61}"/>
              </a:ext>
            </a:extLst>
          </p:cNvPr>
          <p:cNvSpPr/>
          <p:nvPr/>
        </p:nvSpPr>
        <p:spPr>
          <a:xfrm>
            <a:off x="1619672" y="4524941"/>
            <a:ext cx="4752975" cy="618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74812" y="4083918"/>
            <a:ext cx="180020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29</a:t>
            </a:fld>
            <a:r>
              <a:rPr lang="en-GB" dirty="0" smtClean="0"/>
              <a:t>/34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A154F-CCAE-47BC-8A4F-76CC78262D61}"/>
              </a:ext>
            </a:extLst>
          </p:cNvPr>
          <p:cNvSpPr/>
          <p:nvPr/>
        </p:nvSpPr>
        <p:spPr>
          <a:xfrm>
            <a:off x="1619672" y="4524941"/>
            <a:ext cx="4752975" cy="618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CASE STUDY: CTT NETWORK </a:t>
            </a:r>
            <a:r>
              <a:rPr lang="en-US" dirty="0" smtClean="0"/>
              <a:t>BETWEEN </a:t>
            </a:r>
            <a:r>
              <a:rPr lang="en-US" dirty="0"/>
              <a:t>PORT OF ROTTERDAM </a:t>
            </a:r>
            <a:r>
              <a:rPr lang="en-US" dirty="0" smtClean="0"/>
              <a:t>AND </a:t>
            </a:r>
            <a:r>
              <a:rPr lang="en-US" dirty="0"/>
              <a:t>THE HINTERLAND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3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4" descr="Terminals in Verbin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b="6265"/>
          <a:stretch/>
        </p:blipFill>
        <p:spPr bwMode="auto">
          <a:xfrm>
            <a:off x="1762126" y="854848"/>
            <a:ext cx="5791339" cy="43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ade af brug 23-8 067-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28" y="924472"/>
            <a:ext cx="2079466" cy="1285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G_9688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59" y="2257919"/>
            <a:ext cx="2079466" cy="13849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rfyerhd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28" y="3688698"/>
            <a:ext cx="2079466" cy="1387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4587974"/>
            <a:ext cx="72008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30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8A154F-CCAE-47BC-8A4F-76CC78262D61}"/>
              </a:ext>
            </a:extLst>
          </p:cNvPr>
          <p:cNvSpPr/>
          <p:nvPr/>
        </p:nvSpPr>
        <p:spPr>
          <a:xfrm>
            <a:off x="1619672" y="4524941"/>
            <a:ext cx="4752975" cy="618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TRUCKS &amp; BARGES V2.0 (APRIL 2020)</a:t>
            </a:r>
            <a:endParaRPr lang="nl-NL" dirty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31</a:t>
            </a:fld>
            <a:r>
              <a:rPr lang="en-GB" dirty="0" smtClean="0"/>
              <a:t>/34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00776" cy="3563540"/>
          </a:xfrm>
        </p:spPr>
        <p:txBody>
          <a:bodyPr/>
          <a:lstStyle/>
          <a:p>
            <a:r>
              <a:rPr lang="en-US" dirty="0" smtClean="0"/>
              <a:t>Freely available</a:t>
            </a:r>
          </a:p>
          <a:p>
            <a:r>
              <a:rPr lang="en-US" dirty="0" smtClean="0"/>
              <a:t>Also for game masters (game management system)</a:t>
            </a:r>
          </a:p>
          <a:p>
            <a:r>
              <a:rPr lang="en-US" dirty="0" smtClean="0"/>
              <a:t>Includes 8 algorithms: </a:t>
            </a:r>
          </a:p>
          <a:p>
            <a:pPr lvl="1"/>
            <a:r>
              <a:rPr lang="en-US" dirty="0" smtClean="0"/>
              <a:t>2 heuristics</a:t>
            </a:r>
          </a:p>
          <a:p>
            <a:pPr lvl="1"/>
            <a:r>
              <a:rPr lang="en-US" dirty="0" smtClean="0"/>
              <a:t>4 ADP versions: VFA-based &amp; Neural Network-based ADP</a:t>
            </a:r>
          </a:p>
          <a:p>
            <a:pPr lvl="1"/>
            <a:r>
              <a:rPr lang="en-US" dirty="0" smtClean="0"/>
              <a:t>DP &amp; SDP versions (“optimal” solutions)</a:t>
            </a:r>
          </a:p>
          <a:p>
            <a:r>
              <a:rPr lang="en-US" dirty="0" smtClean="0"/>
              <a:t>Includes an extension of the algorithm creator with more flexibility (e.g., include own Python code)</a:t>
            </a:r>
          </a:p>
          <a:p>
            <a:r>
              <a:rPr lang="en-US" dirty="0" smtClean="0"/>
              <a:t>Includes extra modality (train) and extra restrictions</a:t>
            </a:r>
          </a:p>
          <a:p>
            <a:r>
              <a:rPr lang="en-US" dirty="0" smtClean="0"/>
              <a:t>Includes educational material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4711F-988C-48C5-8DC6-CF7A4C10A984}"/>
              </a:ext>
            </a:extLst>
          </p:cNvPr>
          <p:cNvSpPr/>
          <p:nvPr/>
        </p:nvSpPr>
        <p:spPr>
          <a:xfrm>
            <a:off x="1686314" y="4800600"/>
            <a:ext cx="46138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9F0FA-394D-4E03-9687-67376A7E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2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32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607"/>
            <a:ext cx="9144000" cy="45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HOW DOES IT WORK?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33</a:t>
            </a:fld>
            <a:r>
              <a:rPr lang="en-GB" dirty="0" smtClean="0"/>
              <a:t>/34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A154F-CCAE-47BC-8A4F-76CC78262D61}"/>
              </a:ext>
            </a:extLst>
          </p:cNvPr>
          <p:cNvSpPr/>
          <p:nvPr/>
        </p:nvSpPr>
        <p:spPr>
          <a:xfrm>
            <a:off x="1619672" y="4524941"/>
            <a:ext cx="4752975" cy="618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72783" cy="3563540"/>
          </a:xfrm>
        </p:spPr>
        <p:txBody>
          <a:bodyPr/>
          <a:lstStyle/>
          <a:p>
            <a:r>
              <a:rPr lang="en-US" dirty="0"/>
              <a:t>Go to: </a:t>
            </a:r>
            <a:r>
              <a:rPr lang="en-US" dirty="0">
                <a:hlinkClick r:id="rId3"/>
              </a:rPr>
              <a:t>www.trucksandbarges.nl</a:t>
            </a:r>
            <a:r>
              <a:rPr lang="en-US" dirty="0"/>
              <a:t> and click </a:t>
            </a:r>
            <a:r>
              <a:rPr lang="en-US" dirty="0" smtClean="0"/>
              <a:t>play</a:t>
            </a:r>
            <a:endParaRPr lang="en-US" dirty="0"/>
          </a:p>
          <a:p>
            <a:r>
              <a:rPr lang="en-US" dirty="0" smtClean="0"/>
              <a:t>Play serious using room 1022</a:t>
            </a:r>
            <a:endParaRPr lang="en-US" dirty="0"/>
          </a:p>
          <a:p>
            <a:r>
              <a:rPr lang="en-US" dirty="0"/>
              <a:t>Play </a:t>
            </a:r>
            <a:r>
              <a:rPr lang="en-US" dirty="0" smtClean="0"/>
              <a:t>4 </a:t>
            </a:r>
            <a:r>
              <a:rPr lang="en-US" dirty="0"/>
              <a:t>rounds:</a:t>
            </a:r>
          </a:p>
          <a:p>
            <a:pPr lvl="1"/>
            <a:r>
              <a:rPr lang="en-US" dirty="0"/>
              <a:t>Practice: just to practice</a:t>
            </a:r>
          </a:p>
          <a:p>
            <a:pPr lvl="1"/>
            <a:r>
              <a:rPr lang="en-US" dirty="0"/>
              <a:t>Normal: play serious</a:t>
            </a:r>
          </a:p>
          <a:p>
            <a:pPr lvl="1"/>
            <a:r>
              <a:rPr lang="en-US" dirty="0"/>
              <a:t>Support: play serious with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Algorithm: create your own planning rules</a:t>
            </a:r>
            <a:endParaRPr lang="en-US" dirty="0"/>
          </a:p>
          <a:p>
            <a:r>
              <a:rPr lang="en-US" dirty="0"/>
              <a:t>Each round consists of 3 independent weeks, and each week has 5 “working” days.</a:t>
            </a:r>
          </a:p>
          <a:p>
            <a:r>
              <a:rPr lang="en-US" dirty="0"/>
              <a:t>Each day, drag “released” containers to the barge or trucks.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3E34E-3A2D-4FE5-BD31-6DA11904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Afbeeldingsresultaat voor playstore apps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315" y="987574"/>
            <a:ext cx="1118070" cy="7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TO REMEMBER…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44792" cy="356354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2400" smtClean="0"/>
              <a:t>ADP+VPI </a:t>
            </a:r>
            <a:r>
              <a:rPr lang="en-US" sz="2400" dirty="0" smtClean="0"/>
              <a:t>for </a:t>
            </a:r>
            <a:r>
              <a:rPr lang="en-US" sz="2400" dirty="0"/>
              <a:t>anticipatory </a:t>
            </a:r>
            <a:r>
              <a:rPr lang="en-US" sz="2400" dirty="0" smtClean="0"/>
              <a:t>planning</a:t>
            </a:r>
            <a:endParaRPr lang="en-US" sz="2400" dirty="0"/>
          </a:p>
          <a:p>
            <a:pPr>
              <a:lnSpc>
                <a:spcPts val="3200"/>
              </a:lnSpc>
            </a:pPr>
            <a:r>
              <a:rPr lang="en-US" sz="2400" dirty="0" smtClean="0"/>
              <a:t>VPI </a:t>
            </a:r>
            <a:r>
              <a:rPr lang="en-US" sz="2400" dirty="0"/>
              <a:t>significantly improves the performance of ADP</a:t>
            </a:r>
          </a:p>
          <a:p>
            <a:pPr>
              <a:lnSpc>
                <a:spcPts val="3200"/>
              </a:lnSpc>
            </a:pPr>
            <a:r>
              <a:rPr lang="en-US" sz="2400" dirty="0" smtClean="0"/>
              <a:t>Exploring and updating with VPI </a:t>
            </a:r>
            <a:r>
              <a:rPr lang="en-US" sz="2400" kern="1200" dirty="0" smtClean="0">
                <a:solidFill>
                  <a:schemeClr val="accent4"/>
                </a:solidFill>
                <a:latin typeface="Arial" charset="0"/>
              </a:rPr>
              <a:t>should </a:t>
            </a:r>
            <a:r>
              <a:rPr lang="en-US" sz="2400" kern="1200" dirty="0">
                <a:solidFill>
                  <a:schemeClr val="accent4"/>
                </a:solidFill>
                <a:latin typeface="Arial" charset="0"/>
              </a:rPr>
              <a:t>be done </a:t>
            </a:r>
            <a:r>
              <a:rPr lang="en-US" sz="2400" kern="1200" dirty="0" smtClean="0">
                <a:solidFill>
                  <a:schemeClr val="accent4"/>
                </a:solidFill>
                <a:latin typeface="Arial" charset="0"/>
              </a:rPr>
              <a:t>more </a:t>
            </a:r>
            <a:r>
              <a:rPr lang="en-US" sz="2400" kern="1200" dirty="0">
                <a:solidFill>
                  <a:schemeClr val="accent4"/>
                </a:solidFill>
                <a:latin typeface="Arial" charset="0"/>
              </a:rPr>
              <a:t>conservative </a:t>
            </a:r>
            <a:r>
              <a:rPr lang="en-US" sz="2400" dirty="0"/>
              <a:t>compared to “regular” VPI</a:t>
            </a:r>
            <a:endParaRPr lang="en-US" sz="2400" dirty="0" smtClean="0"/>
          </a:p>
          <a:p>
            <a:pPr>
              <a:lnSpc>
                <a:spcPts val="3200"/>
              </a:lnSpc>
            </a:pPr>
            <a:r>
              <a:rPr lang="en-US" sz="2400" dirty="0" smtClean="0"/>
              <a:t>Serious </a:t>
            </a:r>
            <a:r>
              <a:rPr lang="en-US" sz="2400" dirty="0"/>
              <a:t>game to illustrate the benefits of anticipatory </a:t>
            </a:r>
            <a:r>
              <a:rPr lang="en-US" sz="2400" dirty="0" smtClean="0"/>
              <a:t>planning and gain insight into workings various algorithms</a:t>
            </a:r>
            <a:endParaRPr lang="en-US" sz="2400" dirty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34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4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2299" y="987575"/>
            <a:ext cx="6120267" cy="528638"/>
          </a:xfrm>
        </p:spPr>
        <p:txBody>
          <a:bodyPr/>
          <a:lstStyle/>
          <a:p>
            <a:pPr eaLnBrk="1" hangingPunct="1"/>
            <a:r>
              <a:rPr lang="en-US" dirty="0"/>
              <a:t>QUESTIONS?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1893641"/>
            <a:ext cx="6120806" cy="2766341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US" sz="1600" dirty="0">
                <a:latin typeface="Arial" charset="0"/>
              </a:rPr>
              <a:t>Martijn Mes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Associate professor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University of Twente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School of Management and Governance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Dept. </a:t>
            </a:r>
            <a:r>
              <a:rPr lang="en-GB" sz="1400" dirty="0">
                <a:solidFill>
                  <a:srgbClr val="66CCFF"/>
                </a:solidFill>
                <a:latin typeface="Arial" charset="0"/>
              </a:rPr>
              <a:t>Industrial Engineering and Business Information Systems</a:t>
            </a:r>
          </a:p>
          <a:p>
            <a:pPr eaLnBrk="1" hangingPunct="1">
              <a:lnSpc>
                <a:spcPts val="1700"/>
              </a:lnSpc>
            </a:pPr>
            <a:endParaRPr lang="en-US" sz="1600" dirty="0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lnSpc>
                <a:spcPts val="1700"/>
              </a:lnSpc>
            </a:pPr>
            <a:r>
              <a:rPr lang="en-US" sz="1600" dirty="0">
                <a:latin typeface="Arial" charset="0"/>
              </a:rPr>
              <a:t>Contact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Phone:	+31-534894062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Email: 	m.r.k.mes@utwente.nl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Web: 		https://www.utwente.nl/bms/iebis/staff/mes/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763712" y="949434"/>
            <a:ext cx="7272783" cy="4137421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GB" sz="1700" dirty="0"/>
              <a:t>Balance the consolidation and </a:t>
            </a:r>
            <a:r>
              <a:rPr lang="en-GB" sz="1700" dirty="0" smtClean="0"/>
              <a:t>postponement </a:t>
            </a:r>
            <a:r>
              <a:rPr lang="en-GB" sz="1700" dirty="0"/>
              <a:t>of </a:t>
            </a:r>
            <a:r>
              <a:rPr lang="en-GB" sz="1700" dirty="0" smtClean="0"/>
              <a:t>freight transport through </a:t>
            </a:r>
            <a:r>
              <a:rPr lang="en-GB" sz="1700" dirty="0"/>
              <a:t>time.</a:t>
            </a:r>
            <a:endParaRPr lang="nl-NL" sz="17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PHASE 1: LONG-HAUL ROUND TRIPS → GAME</a:t>
            </a:r>
            <a:endParaRPr lang="en-US" dirty="0"/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4</a:t>
            </a:fld>
            <a:r>
              <a:rPr lang="en-GB" dirty="0" smtClean="0"/>
              <a:t>/34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15616" y="4587974"/>
            <a:ext cx="72008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707654"/>
            <a:ext cx="6903938" cy="277625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283967" y="1521864"/>
            <a:ext cx="4779633" cy="288032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763712" y="949434"/>
            <a:ext cx="7272783" cy="4137421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GB" sz="1700" dirty="0"/>
              <a:t>Balance the consolidation and postponement of </a:t>
            </a:r>
            <a:r>
              <a:rPr lang="en-GB" sz="1700" dirty="0" smtClean="0"/>
              <a:t>freight </a:t>
            </a:r>
            <a:r>
              <a:rPr lang="en-GB" sz="1700" dirty="0"/>
              <a:t>transport </a:t>
            </a:r>
            <a:r>
              <a:rPr lang="en-GB" sz="1700" dirty="0" smtClean="0"/>
              <a:t>through </a:t>
            </a:r>
            <a:r>
              <a:rPr lang="en-GB" sz="1700" dirty="0"/>
              <a:t>time </a:t>
            </a:r>
            <a:r>
              <a:rPr lang="en-GB" sz="1700" b="1" u="sng" dirty="0"/>
              <a:t>and space</a:t>
            </a:r>
            <a:r>
              <a:rPr lang="en-GB" sz="1700" dirty="0"/>
              <a:t>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PHASE 2: LONG-HAUL TRANSPORT WITH TRANSFERS</a:t>
            </a:r>
            <a:endParaRPr lang="en-US" dirty="0"/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5</a:t>
            </a:fld>
            <a:r>
              <a:rPr lang="en-GB" dirty="0" smtClean="0"/>
              <a:t>/34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15616" y="4587974"/>
            <a:ext cx="72008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6" y="1647472"/>
            <a:ext cx="7223670" cy="29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id="{BB333557-5633-4ED5-88E1-15651A941C0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62125" y="938213"/>
            <a:ext cx="718661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26" y="272654"/>
            <a:ext cx="7381874" cy="516731"/>
          </a:xfrm>
        </p:spPr>
        <p:txBody>
          <a:bodyPr/>
          <a:lstStyle/>
          <a:p>
            <a:pPr eaLnBrk="1" hangingPunct="1"/>
            <a:r>
              <a:rPr lang="en-US" dirty="0" smtClean="0"/>
              <a:t>ANTICIPATORY </a:t>
            </a:r>
            <a:r>
              <a:rPr lang="en-US" dirty="0"/>
              <a:t>ROUTING AND </a:t>
            </a:r>
            <a:r>
              <a:rPr lang="en-US" dirty="0" smtClean="0"/>
              <a:t>POSTPONEMENT</a:t>
            </a:r>
            <a:endParaRPr lang="en-US" dirty="0"/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9C7F86-D748-49AB-BED2-6E1E70958E34}" type="slidenum">
              <a:rPr lang="en-GB" smtClean="0"/>
              <a:pPr eaLnBrk="1" hangingPunct="1"/>
              <a:t>6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8">
            <a:extLst>
              <a:ext uri="{FF2B5EF4-FFF2-40B4-BE49-F238E27FC236}">
                <a16:creationId xmlns:a16="http://schemas.microsoft.com/office/drawing/2014/main" id="{3E275C99-EB29-4323-838B-2C0188D05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4360863"/>
            <a:ext cx="4575175" cy="0"/>
          </a:xfrm>
          <a:prstGeom prst="line">
            <a:avLst/>
          </a:prstGeom>
          <a:noFill/>
          <a:ln w="349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2EAF64ED-E807-44F3-B24B-8D2F6BD8FAA2}"/>
              </a:ext>
            </a:extLst>
          </p:cNvPr>
          <p:cNvSpPr>
            <a:spLocks/>
          </p:cNvSpPr>
          <p:nvPr/>
        </p:nvSpPr>
        <p:spPr bwMode="auto">
          <a:xfrm>
            <a:off x="7535863" y="4276726"/>
            <a:ext cx="193675" cy="168275"/>
          </a:xfrm>
          <a:custGeom>
            <a:avLst/>
            <a:gdLst>
              <a:gd name="T0" fmla="*/ 36 w 271"/>
              <a:gd name="T1" fmla="*/ 0 h 234"/>
              <a:gd name="T2" fmla="*/ 271 w 271"/>
              <a:gd name="T3" fmla="*/ 117 h 234"/>
              <a:gd name="T4" fmla="*/ 36 w 271"/>
              <a:gd name="T5" fmla="*/ 234 h 234"/>
              <a:gd name="T6" fmla="*/ 36 w 271"/>
              <a:gd name="T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1" h="234">
                <a:moveTo>
                  <a:pt x="36" y="0"/>
                </a:moveTo>
                <a:lnTo>
                  <a:pt x="271" y="117"/>
                </a:lnTo>
                <a:lnTo>
                  <a:pt x="36" y="234"/>
                </a:lnTo>
                <a:cubicBezTo>
                  <a:pt x="0" y="160"/>
                  <a:pt x="0" y="73"/>
                  <a:pt x="36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3518E51-1CFB-446F-8A14-28B8B42FBFDA}"/>
              </a:ext>
            </a:extLst>
          </p:cNvPr>
          <p:cNvSpPr>
            <a:spLocks noEditPoints="1"/>
          </p:cNvSpPr>
          <p:nvPr/>
        </p:nvSpPr>
        <p:spPr bwMode="auto">
          <a:xfrm>
            <a:off x="2963863" y="1733551"/>
            <a:ext cx="4608513" cy="47625"/>
          </a:xfrm>
          <a:custGeom>
            <a:avLst/>
            <a:gdLst>
              <a:gd name="T0" fmla="*/ 96 w 6464"/>
              <a:gd name="T1" fmla="*/ 66 h 66"/>
              <a:gd name="T2" fmla="*/ 224 w 6464"/>
              <a:gd name="T3" fmla="*/ 2 h 66"/>
              <a:gd name="T4" fmla="*/ 224 w 6464"/>
              <a:gd name="T5" fmla="*/ 66 h 66"/>
              <a:gd name="T6" fmla="*/ 480 w 6464"/>
              <a:gd name="T7" fmla="*/ 2 h 66"/>
              <a:gd name="T8" fmla="*/ 384 w 6464"/>
              <a:gd name="T9" fmla="*/ 34 h 66"/>
              <a:gd name="T10" fmla="*/ 704 w 6464"/>
              <a:gd name="T11" fmla="*/ 34 h 66"/>
              <a:gd name="T12" fmla="*/ 608 w 6464"/>
              <a:gd name="T13" fmla="*/ 2 h 66"/>
              <a:gd name="T14" fmla="*/ 864 w 6464"/>
              <a:gd name="T15" fmla="*/ 66 h 66"/>
              <a:gd name="T16" fmla="*/ 992 w 6464"/>
              <a:gd name="T17" fmla="*/ 2 h 66"/>
              <a:gd name="T18" fmla="*/ 992 w 6464"/>
              <a:gd name="T19" fmla="*/ 66 h 66"/>
              <a:gd name="T20" fmla="*/ 1248 w 6464"/>
              <a:gd name="T21" fmla="*/ 2 h 66"/>
              <a:gd name="T22" fmla="*/ 1152 w 6464"/>
              <a:gd name="T23" fmla="*/ 34 h 66"/>
              <a:gd name="T24" fmla="*/ 1472 w 6464"/>
              <a:gd name="T25" fmla="*/ 34 h 66"/>
              <a:gd name="T26" fmla="*/ 1376 w 6464"/>
              <a:gd name="T27" fmla="*/ 2 h 66"/>
              <a:gd name="T28" fmla="*/ 1632 w 6464"/>
              <a:gd name="T29" fmla="*/ 66 h 66"/>
              <a:gd name="T30" fmla="*/ 1760 w 6464"/>
              <a:gd name="T31" fmla="*/ 2 h 66"/>
              <a:gd name="T32" fmla="*/ 1760 w 6464"/>
              <a:gd name="T33" fmla="*/ 66 h 66"/>
              <a:gd name="T34" fmla="*/ 2016 w 6464"/>
              <a:gd name="T35" fmla="*/ 2 h 66"/>
              <a:gd name="T36" fmla="*/ 1920 w 6464"/>
              <a:gd name="T37" fmla="*/ 34 h 66"/>
              <a:gd name="T38" fmla="*/ 2240 w 6464"/>
              <a:gd name="T39" fmla="*/ 33 h 66"/>
              <a:gd name="T40" fmla="*/ 2144 w 6464"/>
              <a:gd name="T41" fmla="*/ 1 h 66"/>
              <a:gd name="T42" fmla="*/ 2400 w 6464"/>
              <a:gd name="T43" fmla="*/ 65 h 66"/>
              <a:gd name="T44" fmla="*/ 2528 w 6464"/>
              <a:gd name="T45" fmla="*/ 1 h 66"/>
              <a:gd name="T46" fmla="*/ 2528 w 6464"/>
              <a:gd name="T47" fmla="*/ 65 h 66"/>
              <a:gd name="T48" fmla="*/ 2784 w 6464"/>
              <a:gd name="T49" fmla="*/ 1 h 66"/>
              <a:gd name="T50" fmla="*/ 2688 w 6464"/>
              <a:gd name="T51" fmla="*/ 33 h 66"/>
              <a:gd name="T52" fmla="*/ 3008 w 6464"/>
              <a:gd name="T53" fmla="*/ 33 h 66"/>
              <a:gd name="T54" fmla="*/ 2912 w 6464"/>
              <a:gd name="T55" fmla="*/ 1 h 66"/>
              <a:gd name="T56" fmla="*/ 3168 w 6464"/>
              <a:gd name="T57" fmla="*/ 65 h 66"/>
              <a:gd name="T58" fmla="*/ 3296 w 6464"/>
              <a:gd name="T59" fmla="*/ 1 h 66"/>
              <a:gd name="T60" fmla="*/ 3296 w 6464"/>
              <a:gd name="T61" fmla="*/ 65 h 66"/>
              <a:gd name="T62" fmla="*/ 3552 w 6464"/>
              <a:gd name="T63" fmla="*/ 1 h 66"/>
              <a:gd name="T64" fmla="*/ 3456 w 6464"/>
              <a:gd name="T65" fmla="*/ 33 h 66"/>
              <a:gd name="T66" fmla="*/ 3776 w 6464"/>
              <a:gd name="T67" fmla="*/ 33 h 66"/>
              <a:gd name="T68" fmla="*/ 3680 w 6464"/>
              <a:gd name="T69" fmla="*/ 1 h 66"/>
              <a:gd name="T70" fmla="*/ 3936 w 6464"/>
              <a:gd name="T71" fmla="*/ 65 h 66"/>
              <a:gd name="T72" fmla="*/ 4064 w 6464"/>
              <a:gd name="T73" fmla="*/ 1 h 66"/>
              <a:gd name="T74" fmla="*/ 4064 w 6464"/>
              <a:gd name="T75" fmla="*/ 65 h 66"/>
              <a:gd name="T76" fmla="*/ 4320 w 6464"/>
              <a:gd name="T77" fmla="*/ 1 h 66"/>
              <a:gd name="T78" fmla="*/ 4224 w 6464"/>
              <a:gd name="T79" fmla="*/ 33 h 66"/>
              <a:gd name="T80" fmla="*/ 4544 w 6464"/>
              <a:gd name="T81" fmla="*/ 32 h 66"/>
              <a:gd name="T82" fmla="*/ 4448 w 6464"/>
              <a:gd name="T83" fmla="*/ 0 h 66"/>
              <a:gd name="T84" fmla="*/ 4704 w 6464"/>
              <a:gd name="T85" fmla="*/ 64 h 66"/>
              <a:gd name="T86" fmla="*/ 4832 w 6464"/>
              <a:gd name="T87" fmla="*/ 0 h 66"/>
              <a:gd name="T88" fmla="*/ 4832 w 6464"/>
              <a:gd name="T89" fmla="*/ 64 h 66"/>
              <a:gd name="T90" fmla="*/ 5088 w 6464"/>
              <a:gd name="T91" fmla="*/ 0 h 66"/>
              <a:gd name="T92" fmla="*/ 4992 w 6464"/>
              <a:gd name="T93" fmla="*/ 32 h 66"/>
              <a:gd name="T94" fmla="*/ 5312 w 6464"/>
              <a:gd name="T95" fmla="*/ 32 h 66"/>
              <a:gd name="T96" fmla="*/ 5216 w 6464"/>
              <a:gd name="T97" fmla="*/ 0 h 66"/>
              <a:gd name="T98" fmla="*/ 5472 w 6464"/>
              <a:gd name="T99" fmla="*/ 64 h 66"/>
              <a:gd name="T100" fmla="*/ 5600 w 6464"/>
              <a:gd name="T101" fmla="*/ 0 h 66"/>
              <a:gd name="T102" fmla="*/ 5600 w 6464"/>
              <a:gd name="T103" fmla="*/ 64 h 66"/>
              <a:gd name="T104" fmla="*/ 5856 w 6464"/>
              <a:gd name="T105" fmla="*/ 0 h 66"/>
              <a:gd name="T106" fmla="*/ 5760 w 6464"/>
              <a:gd name="T107" fmla="*/ 32 h 66"/>
              <a:gd name="T108" fmla="*/ 6080 w 6464"/>
              <a:gd name="T109" fmla="*/ 32 h 66"/>
              <a:gd name="T110" fmla="*/ 5984 w 6464"/>
              <a:gd name="T111" fmla="*/ 0 h 66"/>
              <a:gd name="T112" fmla="*/ 6240 w 6464"/>
              <a:gd name="T113" fmla="*/ 64 h 66"/>
              <a:gd name="T114" fmla="*/ 6368 w 6464"/>
              <a:gd name="T115" fmla="*/ 0 h 66"/>
              <a:gd name="T116" fmla="*/ 6368 w 6464"/>
              <a:gd name="T117" fmla="*/ 6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464" h="66">
                <a:moveTo>
                  <a:pt x="32" y="2"/>
                </a:moveTo>
                <a:lnTo>
                  <a:pt x="96" y="2"/>
                </a:lnTo>
                <a:cubicBezTo>
                  <a:pt x="113" y="2"/>
                  <a:pt x="128" y="17"/>
                  <a:pt x="128" y="34"/>
                </a:cubicBezTo>
                <a:cubicBezTo>
                  <a:pt x="128" y="52"/>
                  <a:pt x="113" y="66"/>
                  <a:pt x="96" y="66"/>
                </a:cubicBezTo>
                <a:lnTo>
                  <a:pt x="32" y="66"/>
                </a:lnTo>
                <a:cubicBezTo>
                  <a:pt x="14" y="66"/>
                  <a:pt x="0" y="52"/>
                  <a:pt x="0" y="34"/>
                </a:cubicBezTo>
                <a:cubicBezTo>
                  <a:pt x="0" y="17"/>
                  <a:pt x="14" y="2"/>
                  <a:pt x="32" y="2"/>
                </a:cubicBezTo>
                <a:close/>
                <a:moveTo>
                  <a:pt x="224" y="2"/>
                </a:moveTo>
                <a:lnTo>
                  <a:pt x="288" y="2"/>
                </a:lnTo>
                <a:cubicBezTo>
                  <a:pt x="305" y="2"/>
                  <a:pt x="320" y="17"/>
                  <a:pt x="320" y="34"/>
                </a:cubicBezTo>
                <a:cubicBezTo>
                  <a:pt x="320" y="52"/>
                  <a:pt x="305" y="66"/>
                  <a:pt x="288" y="66"/>
                </a:cubicBezTo>
                <a:lnTo>
                  <a:pt x="224" y="66"/>
                </a:lnTo>
                <a:cubicBezTo>
                  <a:pt x="206" y="66"/>
                  <a:pt x="192" y="52"/>
                  <a:pt x="192" y="34"/>
                </a:cubicBezTo>
                <a:cubicBezTo>
                  <a:pt x="192" y="17"/>
                  <a:pt x="206" y="2"/>
                  <a:pt x="224" y="2"/>
                </a:cubicBezTo>
                <a:close/>
                <a:moveTo>
                  <a:pt x="416" y="2"/>
                </a:moveTo>
                <a:lnTo>
                  <a:pt x="480" y="2"/>
                </a:lnTo>
                <a:cubicBezTo>
                  <a:pt x="497" y="2"/>
                  <a:pt x="512" y="17"/>
                  <a:pt x="512" y="34"/>
                </a:cubicBezTo>
                <a:cubicBezTo>
                  <a:pt x="512" y="52"/>
                  <a:pt x="497" y="66"/>
                  <a:pt x="480" y="66"/>
                </a:cubicBezTo>
                <a:lnTo>
                  <a:pt x="416" y="66"/>
                </a:lnTo>
                <a:cubicBezTo>
                  <a:pt x="398" y="66"/>
                  <a:pt x="384" y="52"/>
                  <a:pt x="384" y="34"/>
                </a:cubicBezTo>
                <a:cubicBezTo>
                  <a:pt x="384" y="17"/>
                  <a:pt x="398" y="2"/>
                  <a:pt x="416" y="2"/>
                </a:cubicBezTo>
                <a:close/>
                <a:moveTo>
                  <a:pt x="608" y="2"/>
                </a:moveTo>
                <a:lnTo>
                  <a:pt x="672" y="2"/>
                </a:lnTo>
                <a:cubicBezTo>
                  <a:pt x="689" y="2"/>
                  <a:pt x="704" y="16"/>
                  <a:pt x="704" y="34"/>
                </a:cubicBezTo>
                <a:cubicBezTo>
                  <a:pt x="704" y="52"/>
                  <a:pt x="689" y="66"/>
                  <a:pt x="672" y="66"/>
                </a:cubicBezTo>
                <a:lnTo>
                  <a:pt x="608" y="66"/>
                </a:lnTo>
                <a:cubicBezTo>
                  <a:pt x="590" y="66"/>
                  <a:pt x="576" y="52"/>
                  <a:pt x="576" y="34"/>
                </a:cubicBezTo>
                <a:cubicBezTo>
                  <a:pt x="576" y="17"/>
                  <a:pt x="590" y="2"/>
                  <a:pt x="608" y="2"/>
                </a:cubicBezTo>
                <a:close/>
                <a:moveTo>
                  <a:pt x="800" y="2"/>
                </a:moveTo>
                <a:lnTo>
                  <a:pt x="864" y="2"/>
                </a:lnTo>
                <a:cubicBezTo>
                  <a:pt x="881" y="2"/>
                  <a:pt x="896" y="16"/>
                  <a:pt x="896" y="34"/>
                </a:cubicBezTo>
                <a:cubicBezTo>
                  <a:pt x="896" y="52"/>
                  <a:pt x="881" y="66"/>
                  <a:pt x="864" y="66"/>
                </a:cubicBezTo>
                <a:lnTo>
                  <a:pt x="800" y="66"/>
                </a:lnTo>
                <a:cubicBezTo>
                  <a:pt x="782" y="66"/>
                  <a:pt x="768" y="52"/>
                  <a:pt x="768" y="34"/>
                </a:cubicBezTo>
                <a:cubicBezTo>
                  <a:pt x="768" y="16"/>
                  <a:pt x="782" y="2"/>
                  <a:pt x="800" y="2"/>
                </a:cubicBezTo>
                <a:close/>
                <a:moveTo>
                  <a:pt x="992" y="2"/>
                </a:moveTo>
                <a:lnTo>
                  <a:pt x="1056" y="2"/>
                </a:lnTo>
                <a:cubicBezTo>
                  <a:pt x="1073" y="2"/>
                  <a:pt x="1088" y="16"/>
                  <a:pt x="1088" y="34"/>
                </a:cubicBezTo>
                <a:cubicBezTo>
                  <a:pt x="1088" y="52"/>
                  <a:pt x="1073" y="66"/>
                  <a:pt x="1056" y="66"/>
                </a:cubicBezTo>
                <a:lnTo>
                  <a:pt x="992" y="66"/>
                </a:lnTo>
                <a:cubicBezTo>
                  <a:pt x="974" y="66"/>
                  <a:pt x="960" y="52"/>
                  <a:pt x="960" y="34"/>
                </a:cubicBezTo>
                <a:cubicBezTo>
                  <a:pt x="960" y="16"/>
                  <a:pt x="974" y="2"/>
                  <a:pt x="992" y="2"/>
                </a:cubicBezTo>
                <a:close/>
                <a:moveTo>
                  <a:pt x="1184" y="2"/>
                </a:moveTo>
                <a:lnTo>
                  <a:pt x="1248" y="2"/>
                </a:lnTo>
                <a:cubicBezTo>
                  <a:pt x="1265" y="2"/>
                  <a:pt x="1280" y="16"/>
                  <a:pt x="1280" y="34"/>
                </a:cubicBezTo>
                <a:cubicBezTo>
                  <a:pt x="1280" y="52"/>
                  <a:pt x="1265" y="66"/>
                  <a:pt x="1248" y="66"/>
                </a:cubicBezTo>
                <a:lnTo>
                  <a:pt x="1184" y="66"/>
                </a:lnTo>
                <a:cubicBezTo>
                  <a:pt x="1166" y="66"/>
                  <a:pt x="1152" y="52"/>
                  <a:pt x="1152" y="34"/>
                </a:cubicBezTo>
                <a:cubicBezTo>
                  <a:pt x="1152" y="16"/>
                  <a:pt x="1166" y="2"/>
                  <a:pt x="1184" y="2"/>
                </a:cubicBezTo>
                <a:close/>
                <a:moveTo>
                  <a:pt x="1376" y="2"/>
                </a:moveTo>
                <a:lnTo>
                  <a:pt x="1440" y="2"/>
                </a:lnTo>
                <a:cubicBezTo>
                  <a:pt x="1457" y="2"/>
                  <a:pt x="1472" y="16"/>
                  <a:pt x="1472" y="34"/>
                </a:cubicBezTo>
                <a:cubicBezTo>
                  <a:pt x="1472" y="51"/>
                  <a:pt x="1457" y="66"/>
                  <a:pt x="1440" y="66"/>
                </a:cubicBezTo>
                <a:lnTo>
                  <a:pt x="1376" y="66"/>
                </a:lnTo>
                <a:cubicBezTo>
                  <a:pt x="1358" y="66"/>
                  <a:pt x="1344" y="52"/>
                  <a:pt x="1344" y="34"/>
                </a:cubicBezTo>
                <a:cubicBezTo>
                  <a:pt x="1344" y="16"/>
                  <a:pt x="1358" y="2"/>
                  <a:pt x="1376" y="2"/>
                </a:cubicBezTo>
                <a:close/>
                <a:moveTo>
                  <a:pt x="1568" y="2"/>
                </a:moveTo>
                <a:lnTo>
                  <a:pt x="1632" y="2"/>
                </a:lnTo>
                <a:cubicBezTo>
                  <a:pt x="1649" y="2"/>
                  <a:pt x="1664" y="16"/>
                  <a:pt x="1664" y="34"/>
                </a:cubicBezTo>
                <a:cubicBezTo>
                  <a:pt x="1664" y="51"/>
                  <a:pt x="1649" y="66"/>
                  <a:pt x="1632" y="66"/>
                </a:cubicBezTo>
                <a:lnTo>
                  <a:pt x="1568" y="66"/>
                </a:lnTo>
                <a:cubicBezTo>
                  <a:pt x="1550" y="66"/>
                  <a:pt x="1536" y="51"/>
                  <a:pt x="1536" y="34"/>
                </a:cubicBezTo>
                <a:cubicBezTo>
                  <a:pt x="1536" y="16"/>
                  <a:pt x="1550" y="2"/>
                  <a:pt x="1568" y="2"/>
                </a:cubicBezTo>
                <a:close/>
                <a:moveTo>
                  <a:pt x="1760" y="2"/>
                </a:moveTo>
                <a:lnTo>
                  <a:pt x="1824" y="2"/>
                </a:lnTo>
                <a:cubicBezTo>
                  <a:pt x="1841" y="2"/>
                  <a:pt x="1856" y="16"/>
                  <a:pt x="1856" y="34"/>
                </a:cubicBezTo>
                <a:cubicBezTo>
                  <a:pt x="1856" y="51"/>
                  <a:pt x="1841" y="66"/>
                  <a:pt x="1824" y="66"/>
                </a:cubicBezTo>
                <a:lnTo>
                  <a:pt x="1760" y="66"/>
                </a:lnTo>
                <a:cubicBezTo>
                  <a:pt x="1742" y="66"/>
                  <a:pt x="1728" y="51"/>
                  <a:pt x="1728" y="34"/>
                </a:cubicBezTo>
                <a:cubicBezTo>
                  <a:pt x="1728" y="16"/>
                  <a:pt x="1742" y="2"/>
                  <a:pt x="1760" y="2"/>
                </a:cubicBezTo>
                <a:close/>
                <a:moveTo>
                  <a:pt x="1952" y="2"/>
                </a:moveTo>
                <a:lnTo>
                  <a:pt x="2016" y="2"/>
                </a:lnTo>
                <a:cubicBezTo>
                  <a:pt x="2033" y="2"/>
                  <a:pt x="2048" y="16"/>
                  <a:pt x="2048" y="34"/>
                </a:cubicBezTo>
                <a:cubicBezTo>
                  <a:pt x="2048" y="51"/>
                  <a:pt x="2033" y="66"/>
                  <a:pt x="2016" y="66"/>
                </a:cubicBezTo>
                <a:lnTo>
                  <a:pt x="1952" y="66"/>
                </a:lnTo>
                <a:cubicBezTo>
                  <a:pt x="1934" y="66"/>
                  <a:pt x="1920" y="51"/>
                  <a:pt x="1920" y="34"/>
                </a:cubicBezTo>
                <a:cubicBezTo>
                  <a:pt x="1920" y="16"/>
                  <a:pt x="1934" y="2"/>
                  <a:pt x="1952" y="2"/>
                </a:cubicBezTo>
                <a:close/>
                <a:moveTo>
                  <a:pt x="2144" y="1"/>
                </a:moveTo>
                <a:lnTo>
                  <a:pt x="2208" y="1"/>
                </a:lnTo>
                <a:cubicBezTo>
                  <a:pt x="2225" y="1"/>
                  <a:pt x="2240" y="16"/>
                  <a:pt x="2240" y="33"/>
                </a:cubicBezTo>
                <a:cubicBezTo>
                  <a:pt x="2240" y="51"/>
                  <a:pt x="2225" y="65"/>
                  <a:pt x="2208" y="65"/>
                </a:cubicBezTo>
                <a:lnTo>
                  <a:pt x="2144" y="65"/>
                </a:lnTo>
                <a:cubicBezTo>
                  <a:pt x="2126" y="65"/>
                  <a:pt x="2112" y="51"/>
                  <a:pt x="2112" y="34"/>
                </a:cubicBezTo>
                <a:cubicBezTo>
                  <a:pt x="2112" y="16"/>
                  <a:pt x="2126" y="1"/>
                  <a:pt x="2144" y="1"/>
                </a:cubicBezTo>
                <a:close/>
                <a:moveTo>
                  <a:pt x="2336" y="1"/>
                </a:moveTo>
                <a:lnTo>
                  <a:pt x="2400" y="1"/>
                </a:lnTo>
                <a:cubicBezTo>
                  <a:pt x="2417" y="1"/>
                  <a:pt x="2432" y="16"/>
                  <a:pt x="2432" y="33"/>
                </a:cubicBezTo>
                <a:cubicBezTo>
                  <a:pt x="2432" y="51"/>
                  <a:pt x="2417" y="65"/>
                  <a:pt x="2400" y="65"/>
                </a:cubicBezTo>
                <a:lnTo>
                  <a:pt x="2336" y="65"/>
                </a:lnTo>
                <a:cubicBezTo>
                  <a:pt x="2318" y="65"/>
                  <a:pt x="2304" y="51"/>
                  <a:pt x="2304" y="33"/>
                </a:cubicBezTo>
                <a:cubicBezTo>
                  <a:pt x="2304" y="16"/>
                  <a:pt x="2318" y="1"/>
                  <a:pt x="2336" y="1"/>
                </a:cubicBezTo>
                <a:close/>
                <a:moveTo>
                  <a:pt x="2528" y="1"/>
                </a:moveTo>
                <a:lnTo>
                  <a:pt x="2592" y="1"/>
                </a:lnTo>
                <a:cubicBezTo>
                  <a:pt x="2609" y="1"/>
                  <a:pt x="2624" y="16"/>
                  <a:pt x="2624" y="33"/>
                </a:cubicBezTo>
                <a:cubicBezTo>
                  <a:pt x="2624" y="51"/>
                  <a:pt x="2609" y="65"/>
                  <a:pt x="2592" y="65"/>
                </a:cubicBezTo>
                <a:lnTo>
                  <a:pt x="2528" y="65"/>
                </a:lnTo>
                <a:cubicBezTo>
                  <a:pt x="2510" y="65"/>
                  <a:pt x="2496" y="51"/>
                  <a:pt x="2496" y="33"/>
                </a:cubicBezTo>
                <a:cubicBezTo>
                  <a:pt x="2496" y="16"/>
                  <a:pt x="2510" y="1"/>
                  <a:pt x="2528" y="1"/>
                </a:cubicBezTo>
                <a:close/>
                <a:moveTo>
                  <a:pt x="2720" y="1"/>
                </a:moveTo>
                <a:lnTo>
                  <a:pt x="2784" y="1"/>
                </a:lnTo>
                <a:cubicBezTo>
                  <a:pt x="2801" y="1"/>
                  <a:pt x="2816" y="16"/>
                  <a:pt x="2816" y="33"/>
                </a:cubicBezTo>
                <a:cubicBezTo>
                  <a:pt x="2816" y="51"/>
                  <a:pt x="2801" y="65"/>
                  <a:pt x="2784" y="65"/>
                </a:cubicBezTo>
                <a:lnTo>
                  <a:pt x="2720" y="65"/>
                </a:lnTo>
                <a:cubicBezTo>
                  <a:pt x="2702" y="65"/>
                  <a:pt x="2688" y="51"/>
                  <a:pt x="2688" y="33"/>
                </a:cubicBezTo>
                <a:cubicBezTo>
                  <a:pt x="2688" y="16"/>
                  <a:pt x="2702" y="1"/>
                  <a:pt x="2720" y="1"/>
                </a:cubicBezTo>
                <a:close/>
                <a:moveTo>
                  <a:pt x="2912" y="1"/>
                </a:moveTo>
                <a:lnTo>
                  <a:pt x="2976" y="1"/>
                </a:lnTo>
                <a:cubicBezTo>
                  <a:pt x="2993" y="1"/>
                  <a:pt x="3008" y="15"/>
                  <a:pt x="3008" y="33"/>
                </a:cubicBezTo>
                <a:cubicBezTo>
                  <a:pt x="3008" y="51"/>
                  <a:pt x="2993" y="65"/>
                  <a:pt x="2976" y="65"/>
                </a:cubicBezTo>
                <a:lnTo>
                  <a:pt x="2912" y="65"/>
                </a:lnTo>
                <a:cubicBezTo>
                  <a:pt x="2894" y="65"/>
                  <a:pt x="2880" y="51"/>
                  <a:pt x="2880" y="33"/>
                </a:cubicBezTo>
                <a:cubicBezTo>
                  <a:pt x="2880" y="15"/>
                  <a:pt x="2894" y="1"/>
                  <a:pt x="2912" y="1"/>
                </a:cubicBezTo>
                <a:close/>
                <a:moveTo>
                  <a:pt x="3104" y="1"/>
                </a:moveTo>
                <a:lnTo>
                  <a:pt x="3168" y="1"/>
                </a:lnTo>
                <a:cubicBezTo>
                  <a:pt x="3185" y="1"/>
                  <a:pt x="3200" y="15"/>
                  <a:pt x="3200" y="33"/>
                </a:cubicBezTo>
                <a:cubicBezTo>
                  <a:pt x="3200" y="51"/>
                  <a:pt x="3185" y="65"/>
                  <a:pt x="3168" y="65"/>
                </a:cubicBezTo>
                <a:lnTo>
                  <a:pt x="3104" y="65"/>
                </a:lnTo>
                <a:cubicBezTo>
                  <a:pt x="3086" y="65"/>
                  <a:pt x="3072" y="51"/>
                  <a:pt x="3072" y="33"/>
                </a:cubicBezTo>
                <a:cubicBezTo>
                  <a:pt x="3072" y="15"/>
                  <a:pt x="3086" y="1"/>
                  <a:pt x="3104" y="1"/>
                </a:cubicBezTo>
                <a:close/>
                <a:moveTo>
                  <a:pt x="3296" y="1"/>
                </a:moveTo>
                <a:lnTo>
                  <a:pt x="3360" y="1"/>
                </a:lnTo>
                <a:cubicBezTo>
                  <a:pt x="3377" y="1"/>
                  <a:pt x="3392" y="15"/>
                  <a:pt x="3392" y="33"/>
                </a:cubicBezTo>
                <a:cubicBezTo>
                  <a:pt x="3392" y="51"/>
                  <a:pt x="3377" y="65"/>
                  <a:pt x="3360" y="65"/>
                </a:cubicBezTo>
                <a:lnTo>
                  <a:pt x="3296" y="65"/>
                </a:lnTo>
                <a:cubicBezTo>
                  <a:pt x="3278" y="65"/>
                  <a:pt x="3264" y="51"/>
                  <a:pt x="3264" y="33"/>
                </a:cubicBezTo>
                <a:cubicBezTo>
                  <a:pt x="3264" y="15"/>
                  <a:pt x="3278" y="1"/>
                  <a:pt x="3296" y="1"/>
                </a:cubicBezTo>
                <a:close/>
                <a:moveTo>
                  <a:pt x="3488" y="1"/>
                </a:moveTo>
                <a:lnTo>
                  <a:pt x="3552" y="1"/>
                </a:lnTo>
                <a:cubicBezTo>
                  <a:pt x="3569" y="1"/>
                  <a:pt x="3584" y="15"/>
                  <a:pt x="3584" y="33"/>
                </a:cubicBezTo>
                <a:cubicBezTo>
                  <a:pt x="3584" y="51"/>
                  <a:pt x="3569" y="65"/>
                  <a:pt x="3552" y="65"/>
                </a:cubicBezTo>
                <a:lnTo>
                  <a:pt x="3488" y="65"/>
                </a:lnTo>
                <a:cubicBezTo>
                  <a:pt x="3470" y="65"/>
                  <a:pt x="3456" y="51"/>
                  <a:pt x="3456" y="33"/>
                </a:cubicBezTo>
                <a:cubicBezTo>
                  <a:pt x="3456" y="15"/>
                  <a:pt x="3470" y="1"/>
                  <a:pt x="3488" y="1"/>
                </a:cubicBezTo>
                <a:close/>
                <a:moveTo>
                  <a:pt x="3680" y="1"/>
                </a:moveTo>
                <a:lnTo>
                  <a:pt x="3744" y="1"/>
                </a:lnTo>
                <a:cubicBezTo>
                  <a:pt x="3761" y="1"/>
                  <a:pt x="3776" y="15"/>
                  <a:pt x="3776" y="33"/>
                </a:cubicBezTo>
                <a:cubicBezTo>
                  <a:pt x="3776" y="50"/>
                  <a:pt x="3761" y="65"/>
                  <a:pt x="3744" y="65"/>
                </a:cubicBezTo>
                <a:lnTo>
                  <a:pt x="3680" y="65"/>
                </a:lnTo>
                <a:cubicBezTo>
                  <a:pt x="3662" y="65"/>
                  <a:pt x="3648" y="50"/>
                  <a:pt x="3648" y="33"/>
                </a:cubicBezTo>
                <a:cubicBezTo>
                  <a:pt x="3648" y="15"/>
                  <a:pt x="3662" y="1"/>
                  <a:pt x="3680" y="1"/>
                </a:cubicBezTo>
                <a:close/>
                <a:moveTo>
                  <a:pt x="3872" y="1"/>
                </a:moveTo>
                <a:lnTo>
                  <a:pt x="3936" y="1"/>
                </a:lnTo>
                <a:cubicBezTo>
                  <a:pt x="3953" y="1"/>
                  <a:pt x="3968" y="15"/>
                  <a:pt x="3968" y="33"/>
                </a:cubicBezTo>
                <a:cubicBezTo>
                  <a:pt x="3968" y="50"/>
                  <a:pt x="3953" y="65"/>
                  <a:pt x="3936" y="65"/>
                </a:cubicBezTo>
                <a:lnTo>
                  <a:pt x="3872" y="65"/>
                </a:lnTo>
                <a:cubicBezTo>
                  <a:pt x="3854" y="65"/>
                  <a:pt x="3840" y="50"/>
                  <a:pt x="3840" y="33"/>
                </a:cubicBezTo>
                <a:cubicBezTo>
                  <a:pt x="3840" y="15"/>
                  <a:pt x="3854" y="1"/>
                  <a:pt x="3872" y="1"/>
                </a:cubicBezTo>
                <a:close/>
                <a:moveTo>
                  <a:pt x="4064" y="1"/>
                </a:moveTo>
                <a:lnTo>
                  <a:pt x="4128" y="1"/>
                </a:lnTo>
                <a:cubicBezTo>
                  <a:pt x="4145" y="1"/>
                  <a:pt x="4160" y="15"/>
                  <a:pt x="4160" y="33"/>
                </a:cubicBezTo>
                <a:cubicBezTo>
                  <a:pt x="4160" y="50"/>
                  <a:pt x="4145" y="65"/>
                  <a:pt x="4128" y="65"/>
                </a:cubicBezTo>
                <a:lnTo>
                  <a:pt x="4064" y="65"/>
                </a:lnTo>
                <a:cubicBezTo>
                  <a:pt x="4046" y="65"/>
                  <a:pt x="4032" y="50"/>
                  <a:pt x="4032" y="33"/>
                </a:cubicBezTo>
                <a:cubicBezTo>
                  <a:pt x="4032" y="15"/>
                  <a:pt x="4046" y="1"/>
                  <a:pt x="4064" y="1"/>
                </a:cubicBezTo>
                <a:close/>
                <a:moveTo>
                  <a:pt x="4256" y="1"/>
                </a:moveTo>
                <a:lnTo>
                  <a:pt x="4320" y="1"/>
                </a:lnTo>
                <a:cubicBezTo>
                  <a:pt x="4337" y="0"/>
                  <a:pt x="4352" y="15"/>
                  <a:pt x="4352" y="32"/>
                </a:cubicBezTo>
                <a:cubicBezTo>
                  <a:pt x="4352" y="50"/>
                  <a:pt x="4337" y="64"/>
                  <a:pt x="4320" y="65"/>
                </a:cubicBezTo>
                <a:lnTo>
                  <a:pt x="4256" y="65"/>
                </a:lnTo>
                <a:cubicBezTo>
                  <a:pt x="4238" y="65"/>
                  <a:pt x="4224" y="50"/>
                  <a:pt x="4224" y="33"/>
                </a:cubicBezTo>
                <a:cubicBezTo>
                  <a:pt x="4224" y="15"/>
                  <a:pt x="4238" y="1"/>
                  <a:pt x="4256" y="1"/>
                </a:cubicBezTo>
                <a:close/>
                <a:moveTo>
                  <a:pt x="4448" y="0"/>
                </a:moveTo>
                <a:lnTo>
                  <a:pt x="4512" y="0"/>
                </a:lnTo>
                <a:cubicBezTo>
                  <a:pt x="4529" y="0"/>
                  <a:pt x="4544" y="15"/>
                  <a:pt x="4544" y="32"/>
                </a:cubicBezTo>
                <a:cubicBezTo>
                  <a:pt x="4544" y="50"/>
                  <a:pt x="4529" y="64"/>
                  <a:pt x="4512" y="64"/>
                </a:cubicBezTo>
                <a:lnTo>
                  <a:pt x="4448" y="64"/>
                </a:lnTo>
                <a:cubicBezTo>
                  <a:pt x="4430" y="64"/>
                  <a:pt x="4416" y="50"/>
                  <a:pt x="4416" y="32"/>
                </a:cubicBezTo>
                <a:cubicBezTo>
                  <a:pt x="4416" y="15"/>
                  <a:pt x="4430" y="0"/>
                  <a:pt x="4448" y="0"/>
                </a:cubicBezTo>
                <a:close/>
                <a:moveTo>
                  <a:pt x="4640" y="0"/>
                </a:moveTo>
                <a:lnTo>
                  <a:pt x="4704" y="0"/>
                </a:lnTo>
                <a:cubicBezTo>
                  <a:pt x="4721" y="0"/>
                  <a:pt x="4736" y="15"/>
                  <a:pt x="4736" y="32"/>
                </a:cubicBezTo>
                <a:cubicBezTo>
                  <a:pt x="4736" y="50"/>
                  <a:pt x="4721" y="64"/>
                  <a:pt x="4704" y="64"/>
                </a:cubicBezTo>
                <a:lnTo>
                  <a:pt x="4640" y="64"/>
                </a:lnTo>
                <a:cubicBezTo>
                  <a:pt x="4622" y="64"/>
                  <a:pt x="4608" y="50"/>
                  <a:pt x="4608" y="32"/>
                </a:cubicBezTo>
                <a:cubicBezTo>
                  <a:pt x="4608" y="15"/>
                  <a:pt x="4622" y="0"/>
                  <a:pt x="4640" y="0"/>
                </a:cubicBezTo>
                <a:close/>
                <a:moveTo>
                  <a:pt x="4832" y="0"/>
                </a:moveTo>
                <a:lnTo>
                  <a:pt x="4896" y="0"/>
                </a:lnTo>
                <a:cubicBezTo>
                  <a:pt x="4913" y="0"/>
                  <a:pt x="4928" y="15"/>
                  <a:pt x="4928" y="32"/>
                </a:cubicBezTo>
                <a:cubicBezTo>
                  <a:pt x="4928" y="50"/>
                  <a:pt x="4913" y="64"/>
                  <a:pt x="4896" y="64"/>
                </a:cubicBezTo>
                <a:lnTo>
                  <a:pt x="4832" y="64"/>
                </a:lnTo>
                <a:cubicBezTo>
                  <a:pt x="4814" y="64"/>
                  <a:pt x="4800" y="50"/>
                  <a:pt x="4800" y="32"/>
                </a:cubicBezTo>
                <a:cubicBezTo>
                  <a:pt x="4800" y="15"/>
                  <a:pt x="4814" y="0"/>
                  <a:pt x="4832" y="0"/>
                </a:cubicBezTo>
                <a:close/>
                <a:moveTo>
                  <a:pt x="5024" y="0"/>
                </a:moveTo>
                <a:lnTo>
                  <a:pt x="5088" y="0"/>
                </a:lnTo>
                <a:cubicBezTo>
                  <a:pt x="5105" y="0"/>
                  <a:pt x="5120" y="14"/>
                  <a:pt x="5120" y="32"/>
                </a:cubicBezTo>
                <a:cubicBezTo>
                  <a:pt x="5120" y="50"/>
                  <a:pt x="5105" y="64"/>
                  <a:pt x="5088" y="64"/>
                </a:cubicBezTo>
                <a:lnTo>
                  <a:pt x="5024" y="64"/>
                </a:lnTo>
                <a:cubicBezTo>
                  <a:pt x="5006" y="64"/>
                  <a:pt x="4992" y="50"/>
                  <a:pt x="4992" y="32"/>
                </a:cubicBezTo>
                <a:cubicBezTo>
                  <a:pt x="4992" y="15"/>
                  <a:pt x="5006" y="0"/>
                  <a:pt x="5024" y="0"/>
                </a:cubicBezTo>
                <a:close/>
                <a:moveTo>
                  <a:pt x="5216" y="0"/>
                </a:moveTo>
                <a:lnTo>
                  <a:pt x="5280" y="0"/>
                </a:lnTo>
                <a:cubicBezTo>
                  <a:pt x="5297" y="0"/>
                  <a:pt x="5312" y="14"/>
                  <a:pt x="5312" y="32"/>
                </a:cubicBezTo>
                <a:cubicBezTo>
                  <a:pt x="5312" y="50"/>
                  <a:pt x="5297" y="64"/>
                  <a:pt x="5280" y="64"/>
                </a:cubicBezTo>
                <a:lnTo>
                  <a:pt x="5216" y="64"/>
                </a:lnTo>
                <a:cubicBezTo>
                  <a:pt x="5198" y="64"/>
                  <a:pt x="5184" y="50"/>
                  <a:pt x="5184" y="32"/>
                </a:cubicBezTo>
                <a:cubicBezTo>
                  <a:pt x="5184" y="14"/>
                  <a:pt x="5198" y="0"/>
                  <a:pt x="5216" y="0"/>
                </a:cubicBezTo>
                <a:close/>
                <a:moveTo>
                  <a:pt x="5408" y="0"/>
                </a:moveTo>
                <a:lnTo>
                  <a:pt x="5472" y="0"/>
                </a:lnTo>
                <a:cubicBezTo>
                  <a:pt x="5489" y="0"/>
                  <a:pt x="5504" y="14"/>
                  <a:pt x="5504" y="32"/>
                </a:cubicBezTo>
                <a:cubicBezTo>
                  <a:pt x="5504" y="50"/>
                  <a:pt x="5489" y="64"/>
                  <a:pt x="5472" y="64"/>
                </a:cubicBezTo>
                <a:lnTo>
                  <a:pt x="5408" y="64"/>
                </a:lnTo>
                <a:cubicBezTo>
                  <a:pt x="5390" y="64"/>
                  <a:pt x="5376" y="50"/>
                  <a:pt x="5376" y="32"/>
                </a:cubicBezTo>
                <a:cubicBezTo>
                  <a:pt x="5376" y="14"/>
                  <a:pt x="5390" y="0"/>
                  <a:pt x="5408" y="0"/>
                </a:cubicBezTo>
                <a:close/>
                <a:moveTo>
                  <a:pt x="5600" y="0"/>
                </a:moveTo>
                <a:lnTo>
                  <a:pt x="5664" y="0"/>
                </a:lnTo>
                <a:cubicBezTo>
                  <a:pt x="5681" y="0"/>
                  <a:pt x="5696" y="14"/>
                  <a:pt x="5696" y="32"/>
                </a:cubicBezTo>
                <a:cubicBezTo>
                  <a:pt x="5696" y="50"/>
                  <a:pt x="5681" y="64"/>
                  <a:pt x="5664" y="64"/>
                </a:cubicBezTo>
                <a:lnTo>
                  <a:pt x="5600" y="64"/>
                </a:lnTo>
                <a:cubicBezTo>
                  <a:pt x="5582" y="64"/>
                  <a:pt x="5568" y="50"/>
                  <a:pt x="5568" y="32"/>
                </a:cubicBezTo>
                <a:cubicBezTo>
                  <a:pt x="5568" y="14"/>
                  <a:pt x="5582" y="0"/>
                  <a:pt x="5600" y="0"/>
                </a:cubicBezTo>
                <a:close/>
                <a:moveTo>
                  <a:pt x="5792" y="0"/>
                </a:moveTo>
                <a:lnTo>
                  <a:pt x="5856" y="0"/>
                </a:lnTo>
                <a:cubicBezTo>
                  <a:pt x="5873" y="0"/>
                  <a:pt x="5888" y="14"/>
                  <a:pt x="5888" y="32"/>
                </a:cubicBezTo>
                <a:cubicBezTo>
                  <a:pt x="5888" y="49"/>
                  <a:pt x="5873" y="64"/>
                  <a:pt x="5856" y="64"/>
                </a:cubicBezTo>
                <a:lnTo>
                  <a:pt x="5792" y="64"/>
                </a:lnTo>
                <a:cubicBezTo>
                  <a:pt x="5774" y="64"/>
                  <a:pt x="5760" y="50"/>
                  <a:pt x="5760" y="32"/>
                </a:cubicBezTo>
                <a:cubicBezTo>
                  <a:pt x="5760" y="14"/>
                  <a:pt x="5774" y="0"/>
                  <a:pt x="5792" y="0"/>
                </a:cubicBezTo>
                <a:close/>
                <a:moveTo>
                  <a:pt x="5984" y="0"/>
                </a:moveTo>
                <a:lnTo>
                  <a:pt x="6048" y="0"/>
                </a:lnTo>
                <a:cubicBezTo>
                  <a:pt x="6065" y="0"/>
                  <a:pt x="6080" y="14"/>
                  <a:pt x="6080" y="32"/>
                </a:cubicBezTo>
                <a:cubicBezTo>
                  <a:pt x="6080" y="49"/>
                  <a:pt x="6065" y="64"/>
                  <a:pt x="6048" y="64"/>
                </a:cubicBezTo>
                <a:lnTo>
                  <a:pt x="5984" y="64"/>
                </a:lnTo>
                <a:cubicBezTo>
                  <a:pt x="5966" y="64"/>
                  <a:pt x="5952" y="49"/>
                  <a:pt x="5952" y="32"/>
                </a:cubicBezTo>
                <a:cubicBezTo>
                  <a:pt x="5952" y="14"/>
                  <a:pt x="5966" y="0"/>
                  <a:pt x="5984" y="0"/>
                </a:cubicBezTo>
                <a:close/>
                <a:moveTo>
                  <a:pt x="6176" y="0"/>
                </a:moveTo>
                <a:lnTo>
                  <a:pt x="6240" y="0"/>
                </a:lnTo>
                <a:cubicBezTo>
                  <a:pt x="6257" y="0"/>
                  <a:pt x="6272" y="14"/>
                  <a:pt x="6272" y="32"/>
                </a:cubicBezTo>
                <a:cubicBezTo>
                  <a:pt x="6272" y="49"/>
                  <a:pt x="6257" y="64"/>
                  <a:pt x="6240" y="64"/>
                </a:cubicBezTo>
                <a:lnTo>
                  <a:pt x="6176" y="64"/>
                </a:lnTo>
                <a:cubicBezTo>
                  <a:pt x="6158" y="64"/>
                  <a:pt x="6144" y="49"/>
                  <a:pt x="6144" y="32"/>
                </a:cubicBezTo>
                <a:cubicBezTo>
                  <a:pt x="6144" y="14"/>
                  <a:pt x="6158" y="0"/>
                  <a:pt x="6176" y="0"/>
                </a:cubicBezTo>
                <a:close/>
                <a:moveTo>
                  <a:pt x="6368" y="0"/>
                </a:moveTo>
                <a:lnTo>
                  <a:pt x="6432" y="0"/>
                </a:lnTo>
                <a:cubicBezTo>
                  <a:pt x="6449" y="0"/>
                  <a:pt x="6464" y="14"/>
                  <a:pt x="6464" y="32"/>
                </a:cubicBezTo>
                <a:cubicBezTo>
                  <a:pt x="6464" y="49"/>
                  <a:pt x="6449" y="64"/>
                  <a:pt x="6432" y="64"/>
                </a:cubicBezTo>
                <a:lnTo>
                  <a:pt x="6368" y="64"/>
                </a:lnTo>
                <a:cubicBezTo>
                  <a:pt x="6350" y="64"/>
                  <a:pt x="6336" y="49"/>
                  <a:pt x="6336" y="32"/>
                </a:cubicBezTo>
                <a:cubicBezTo>
                  <a:pt x="6336" y="14"/>
                  <a:pt x="6350" y="0"/>
                  <a:pt x="6368" y="0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0E26B27-9D78-451D-8A74-164BF1AFCB8F}"/>
              </a:ext>
            </a:extLst>
          </p:cNvPr>
          <p:cNvSpPr>
            <a:spLocks/>
          </p:cNvSpPr>
          <p:nvPr/>
        </p:nvSpPr>
        <p:spPr bwMode="auto">
          <a:xfrm>
            <a:off x="7539038" y="1660526"/>
            <a:ext cx="190500" cy="190500"/>
          </a:xfrm>
          <a:custGeom>
            <a:avLst/>
            <a:gdLst>
              <a:gd name="T0" fmla="*/ 267 w 267"/>
              <a:gd name="T1" fmla="*/ 133 h 267"/>
              <a:gd name="T2" fmla="*/ 0 w 267"/>
              <a:gd name="T3" fmla="*/ 267 h 267"/>
              <a:gd name="T4" fmla="*/ 0 w 267"/>
              <a:gd name="T5" fmla="*/ 0 h 267"/>
              <a:gd name="T6" fmla="*/ 267 w 267"/>
              <a:gd name="T7" fmla="*/ 13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67">
                <a:moveTo>
                  <a:pt x="267" y="133"/>
                </a:moveTo>
                <a:lnTo>
                  <a:pt x="0" y="267"/>
                </a:lnTo>
                <a:cubicBezTo>
                  <a:pt x="42" y="183"/>
                  <a:pt x="42" y="84"/>
                  <a:pt x="0" y="0"/>
                </a:cubicBezTo>
                <a:lnTo>
                  <a:pt x="267" y="133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FE1014-C165-4417-B151-0C381948C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4187826"/>
            <a:ext cx="344488" cy="3460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B1B74D-514A-4483-A23C-CACFEFE67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4187826"/>
            <a:ext cx="344488" cy="346075"/>
          </a:xfrm>
          <a:prstGeom prst="ellips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758D9D-959F-49F8-9B22-F04990BD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4273551"/>
            <a:ext cx="228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4068D5-D3D9-486A-BF71-C44E28171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846388"/>
            <a:ext cx="431800" cy="433388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201308-A508-46AB-A87B-D273F7020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846388"/>
            <a:ext cx="431800" cy="433388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B79E92-7D03-46D0-9A61-63C38F9A1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313" y="2889251"/>
            <a:ext cx="28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D82423F-5DC2-4DF0-A67E-42F8FDF335DA}"/>
              </a:ext>
            </a:extLst>
          </p:cNvPr>
          <p:cNvSpPr>
            <a:spLocks noEditPoints="1"/>
          </p:cNvSpPr>
          <p:nvPr/>
        </p:nvSpPr>
        <p:spPr bwMode="auto">
          <a:xfrm>
            <a:off x="2960688" y="1955801"/>
            <a:ext cx="2000250" cy="833438"/>
          </a:xfrm>
          <a:custGeom>
            <a:avLst/>
            <a:gdLst>
              <a:gd name="T0" fmla="*/ 108 w 2806"/>
              <a:gd name="T1" fmla="*/ 30 h 1166"/>
              <a:gd name="T2" fmla="*/ 84 w 2806"/>
              <a:gd name="T3" fmla="*/ 89 h 1166"/>
              <a:gd name="T4" fmla="*/ 25 w 2806"/>
              <a:gd name="T5" fmla="*/ 66 h 1166"/>
              <a:gd name="T6" fmla="*/ 49 w 2806"/>
              <a:gd name="T7" fmla="*/ 6 h 1166"/>
              <a:gd name="T8" fmla="*/ 286 w 2806"/>
              <a:gd name="T9" fmla="*/ 101 h 1166"/>
              <a:gd name="T10" fmla="*/ 263 w 2806"/>
              <a:gd name="T11" fmla="*/ 161 h 1166"/>
              <a:gd name="T12" fmla="*/ 185 w 2806"/>
              <a:gd name="T13" fmla="*/ 95 h 1166"/>
              <a:gd name="T14" fmla="*/ 405 w 2806"/>
              <a:gd name="T15" fmla="*/ 149 h 1166"/>
              <a:gd name="T16" fmla="*/ 482 w 2806"/>
              <a:gd name="T17" fmla="*/ 214 h 1166"/>
              <a:gd name="T18" fmla="*/ 441 w 2806"/>
              <a:gd name="T19" fmla="*/ 232 h 1166"/>
              <a:gd name="T20" fmla="*/ 364 w 2806"/>
              <a:gd name="T21" fmla="*/ 167 h 1166"/>
              <a:gd name="T22" fmla="*/ 583 w 2806"/>
              <a:gd name="T23" fmla="*/ 220 h 1166"/>
              <a:gd name="T24" fmla="*/ 661 w 2806"/>
              <a:gd name="T25" fmla="*/ 285 h 1166"/>
              <a:gd name="T26" fmla="*/ 560 w 2806"/>
              <a:gd name="T27" fmla="*/ 279 h 1166"/>
              <a:gd name="T28" fmla="*/ 583 w 2806"/>
              <a:gd name="T29" fmla="*/ 220 h 1166"/>
              <a:gd name="T30" fmla="*/ 821 w 2806"/>
              <a:gd name="T31" fmla="*/ 315 h 1166"/>
              <a:gd name="T32" fmla="*/ 797 w 2806"/>
              <a:gd name="T33" fmla="*/ 375 h 1166"/>
              <a:gd name="T34" fmla="*/ 720 w 2806"/>
              <a:gd name="T35" fmla="*/ 309 h 1166"/>
              <a:gd name="T36" fmla="*/ 940 w 2806"/>
              <a:gd name="T37" fmla="*/ 363 h 1166"/>
              <a:gd name="T38" fmla="*/ 1017 w 2806"/>
              <a:gd name="T39" fmla="*/ 428 h 1166"/>
              <a:gd name="T40" fmla="*/ 916 w 2806"/>
              <a:gd name="T41" fmla="*/ 422 h 1166"/>
              <a:gd name="T42" fmla="*/ 940 w 2806"/>
              <a:gd name="T43" fmla="*/ 363 h 1166"/>
              <a:gd name="T44" fmla="*/ 1178 w 2806"/>
              <a:gd name="T45" fmla="*/ 458 h 1166"/>
              <a:gd name="T46" fmla="*/ 1154 w 2806"/>
              <a:gd name="T47" fmla="*/ 517 h 1166"/>
              <a:gd name="T48" fmla="*/ 1077 w 2806"/>
              <a:gd name="T49" fmla="*/ 452 h 1166"/>
              <a:gd name="T50" fmla="*/ 1296 w 2806"/>
              <a:gd name="T51" fmla="*/ 505 h 1166"/>
              <a:gd name="T52" fmla="*/ 1374 w 2806"/>
              <a:gd name="T53" fmla="*/ 571 h 1166"/>
              <a:gd name="T54" fmla="*/ 1273 w 2806"/>
              <a:gd name="T55" fmla="*/ 565 h 1166"/>
              <a:gd name="T56" fmla="*/ 1296 w 2806"/>
              <a:gd name="T57" fmla="*/ 505 h 1166"/>
              <a:gd name="T58" fmla="*/ 1534 w 2806"/>
              <a:gd name="T59" fmla="*/ 600 h 1166"/>
              <a:gd name="T60" fmla="*/ 1510 w 2806"/>
              <a:gd name="T61" fmla="*/ 660 h 1166"/>
              <a:gd name="T62" fmla="*/ 1433 w 2806"/>
              <a:gd name="T63" fmla="*/ 594 h 1166"/>
              <a:gd name="T64" fmla="*/ 1653 w 2806"/>
              <a:gd name="T65" fmla="*/ 648 h 1166"/>
              <a:gd name="T66" fmla="*/ 1730 w 2806"/>
              <a:gd name="T67" fmla="*/ 713 h 1166"/>
              <a:gd name="T68" fmla="*/ 1629 w 2806"/>
              <a:gd name="T69" fmla="*/ 707 h 1166"/>
              <a:gd name="T70" fmla="*/ 1653 w 2806"/>
              <a:gd name="T71" fmla="*/ 648 h 1166"/>
              <a:gd name="T72" fmla="*/ 1891 w 2806"/>
              <a:gd name="T73" fmla="*/ 743 h 1166"/>
              <a:gd name="T74" fmla="*/ 1867 w 2806"/>
              <a:gd name="T75" fmla="*/ 802 h 1166"/>
              <a:gd name="T76" fmla="*/ 1790 w 2806"/>
              <a:gd name="T77" fmla="*/ 737 h 1166"/>
              <a:gd name="T78" fmla="*/ 2010 w 2806"/>
              <a:gd name="T79" fmla="*/ 791 h 1166"/>
              <a:gd name="T80" fmla="*/ 2087 w 2806"/>
              <a:gd name="T81" fmla="*/ 856 h 1166"/>
              <a:gd name="T82" fmla="*/ 1986 w 2806"/>
              <a:gd name="T83" fmla="*/ 850 h 1166"/>
              <a:gd name="T84" fmla="*/ 2010 w 2806"/>
              <a:gd name="T85" fmla="*/ 791 h 1166"/>
              <a:gd name="T86" fmla="*/ 2247 w 2806"/>
              <a:gd name="T87" fmla="*/ 886 h 1166"/>
              <a:gd name="T88" fmla="*/ 2223 w 2806"/>
              <a:gd name="T89" fmla="*/ 945 h 1166"/>
              <a:gd name="T90" fmla="*/ 2146 w 2806"/>
              <a:gd name="T91" fmla="*/ 880 h 1166"/>
              <a:gd name="T92" fmla="*/ 2366 w 2806"/>
              <a:gd name="T93" fmla="*/ 933 h 1166"/>
              <a:gd name="T94" fmla="*/ 2443 w 2806"/>
              <a:gd name="T95" fmla="*/ 999 h 1166"/>
              <a:gd name="T96" fmla="*/ 2342 w 2806"/>
              <a:gd name="T97" fmla="*/ 993 h 1166"/>
              <a:gd name="T98" fmla="*/ 2366 w 2806"/>
              <a:gd name="T99" fmla="*/ 933 h 1166"/>
              <a:gd name="T100" fmla="*/ 2604 w 2806"/>
              <a:gd name="T101" fmla="*/ 1028 h 1166"/>
              <a:gd name="T102" fmla="*/ 2580 w 2806"/>
              <a:gd name="T103" fmla="*/ 1088 h 1166"/>
              <a:gd name="T104" fmla="*/ 2503 w 2806"/>
              <a:gd name="T105" fmla="*/ 1022 h 1166"/>
              <a:gd name="T106" fmla="*/ 2723 w 2806"/>
              <a:gd name="T107" fmla="*/ 1076 h 1166"/>
              <a:gd name="T108" fmla="*/ 2800 w 2806"/>
              <a:gd name="T109" fmla="*/ 1141 h 1166"/>
              <a:gd name="T110" fmla="*/ 2699 w 2806"/>
              <a:gd name="T111" fmla="*/ 1135 h 1166"/>
              <a:gd name="T112" fmla="*/ 2723 w 2806"/>
              <a:gd name="T113" fmla="*/ 1076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06" h="1166">
                <a:moveTo>
                  <a:pt x="49" y="6"/>
                </a:moveTo>
                <a:lnTo>
                  <a:pt x="108" y="30"/>
                </a:lnTo>
                <a:cubicBezTo>
                  <a:pt x="124" y="36"/>
                  <a:pt x="132" y="55"/>
                  <a:pt x="126" y="72"/>
                </a:cubicBezTo>
                <a:cubicBezTo>
                  <a:pt x="119" y="88"/>
                  <a:pt x="101" y="96"/>
                  <a:pt x="84" y="89"/>
                </a:cubicBezTo>
                <a:lnTo>
                  <a:pt x="25" y="66"/>
                </a:lnTo>
                <a:lnTo>
                  <a:pt x="25" y="66"/>
                </a:lnTo>
                <a:cubicBezTo>
                  <a:pt x="8" y="59"/>
                  <a:pt x="0" y="40"/>
                  <a:pt x="7" y="24"/>
                </a:cubicBezTo>
                <a:cubicBezTo>
                  <a:pt x="14" y="8"/>
                  <a:pt x="32" y="0"/>
                  <a:pt x="49" y="6"/>
                </a:cubicBezTo>
                <a:close/>
                <a:moveTo>
                  <a:pt x="227" y="77"/>
                </a:moveTo>
                <a:lnTo>
                  <a:pt x="286" y="101"/>
                </a:lnTo>
                <a:cubicBezTo>
                  <a:pt x="303" y="108"/>
                  <a:pt x="311" y="126"/>
                  <a:pt x="304" y="143"/>
                </a:cubicBezTo>
                <a:cubicBezTo>
                  <a:pt x="298" y="159"/>
                  <a:pt x="279" y="167"/>
                  <a:pt x="263" y="161"/>
                </a:cubicBezTo>
                <a:lnTo>
                  <a:pt x="203" y="137"/>
                </a:lnTo>
                <a:cubicBezTo>
                  <a:pt x="187" y="130"/>
                  <a:pt x="179" y="112"/>
                  <a:pt x="185" y="95"/>
                </a:cubicBezTo>
                <a:cubicBezTo>
                  <a:pt x="192" y="79"/>
                  <a:pt x="210" y="71"/>
                  <a:pt x="227" y="77"/>
                </a:cubicBezTo>
                <a:close/>
                <a:moveTo>
                  <a:pt x="405" y="149"/>
                </a:moveTo>
                <a:lnTo>
                  <a:pt x="465" y="173"/>
                </a:lnTo>
                <a:cubicBezTo>
                  <a:pt x="481" y="179"/>
                  <a:pt x="489" y="198"/>
                  <a:pt x="482" y="214"/>
                </a:cubicBezTo>
                <a:cubicBezTo>
                  <a:pt x="476" y="231"/>
                  <a:pt x="457" y="239"/>
                  <a:pt x="441" y="232"/>
                </a:cubicBezTo>
                <a:lnTo>
                  <a:pt x="441" y="232"/>
                </a:lnTo>
                <a:lnTo>
                  <a:pt x="381" y="208"/>
                </a:lnTo>
                <a:cubicBezTo>
                  <a:pt x="365" y="202"/>
                  <a:pt x="357" y="183"/>
                  <a:pt x="364" y="167"/>
                </a:cubicBezTo>
                <a:cubicBezTo>
                  <a:pt x="370" y="150"/>
                  <a:pt x="389" y="142"/>
                  <a:pt x="405" y="149"/>
                </a:cubicBezTo>
                <a:close/>
                <a:moveTo>
                  <a:pt x="583" y="220"/>
                </a:moveTo>
                <a:lnTo>
                  <a:pt x="643" y="244"/>
                </a:lnTo>
                <a:cubicBezTo>
                  <a:pt x="659" y="250"/>
                  <a:pt x="667" y="269"/>
                  <a:pt x="661" y="285"/>
                </a:cubicBezTo>
                <a:cubicBezTo>
                  <a:pt x="654" y="302"/>
                  <a:pt x="635" y="310"/>
                  <a:pt x="619" y="303"/>
                </a:cubicBezTo>
                <a:lnTo>
                  <a:pt x="560" y="279"/>
                </a:lnTo>
                <a:cubicBezTo>
                  <a:pt x="543" y="273"/>
                  <a:pt x="535" y="254"/>
                  <a:pt x="542" y="238"/>
                </a:cubicBezTo>
                <a:cubicBezTo>
                  <a:pt x="548" y="221"/>
                  <a:pt x="567" y="214"/>
                  <a:pt x="583" y="220"/>
                </a:cubicBezTo>
                <a:close/>
                <a:moveTo>
                  <a:pt x="762" y="291"/>
                </a:moveTo>
                <a:lnTo>
                  <a:pt x="821" y="315"/>
                </a:lnTo>
                <a:cubicBezTo>
                  <a:pt x="837" y="322"/>
                  <a:pt x="845" y="340"/>
                  <a:pt x="839" y="357"/>
                </a:cubicBezTo>
                <a:cubicBezTo>
                  <a:pt x="832" y="373"/>
                  <a:pt x="814" y="381"/>
                  <a:pt x="797" y="375"/>
                </a:cubicBezTo>
                <a:lnTo>
                  <a:pt x="738" y="351"/>
                </a:lnTo>
                <a:cubicBezTo>
                  <a:pt x="721" y="344"/>
                  <a:pt x="713" y="326"/>
                  <a:pt x="720" y="309"/>
                </a:cubicBezTo>
                <a:cubicBezTo>
                  <a:pt x="727" y="293"/>
                  <a:pt x="745" y="285"/>
                  <a:pt x="762" y="291"/>
                </a:cubicBezTo>
                <a:close/>
                <a:moveTo>
                  <a:pt x="940" y="363"/>
                </a:moveTo>
                <a:lnTo>
                  <a:pt x="999" y="386"/>
                </a:lnTo>
                <a:cubicBezTo>
                  <a:pt x="1016" y="393"/>
                  <a:pt x="1024" y="412"/>
                  <a:pt x="1017" y="428"/>
                </a:cubicBezTo>
                <a:cubicBezTo>
                  <a:pt x="1011" y="444"/>
                  <a:pt x="992" y="452"/>
                  <a:pt x="976" y="446"/>
                </a:cubicBezTo>
                <a:lnTo>
                  <a:pt x="916" y="422"/>
                </a:lnTo>
                <a:cubicBezTo>
                  <a:pt x="900" y="416"/>
                  <a:pt x="892" y="397"/>
                  <a:pt x="898" y="381"/>
                </a:cubicBezTo>
                <a:cubicBezTo>
                  <a:pt x="905" y="364"/>
                  <a:pt x="924" y="356"/>
                  <a:pt x="940" y="363"/>
                </a:cubicBezTo>
                <a:close/>
                <a:moveTo>
                  <a:pt x="1118" y="434"/>
                </a:moveTo>
                <a:lnTo>
                  <a:pt x="1178" y="458"/>
                </a:lnTo>
                <a:cubicBezTo>
                  <a:pt x="1194" y="464"/>
                  <a:pt x="1202" y="483"/>
                  <a:pt x="1195" y="499"/>
                </a:cubicBezTo>
                <a:cubicBezTo>
                  <a:pt x="1189" y="516"/>
                  <a:pt x="1170" y="524"/>
                  <a:pt x="1154" y="517"/>
                </a:cubicBezTo>
                <a:lnTo>
                  <a:pt x="1094" y="493"/>
                </a:lnTo>
                <a:cubicBezTo>
                  <a:pt x="1078" y="487"/>
                  <a:pt x="1070" y="468"/>
                  <a:pt x="1077" y="452"/>
                </a:cubicBezTo>
                <a:cubicBezTo>
                  <a:pt x="1083" y="435"/>
                  <a:pt x="1102" y="427"/>
                  <a:pt x="1118" y="434"/>
                </a:cubicBezTo>
                <a:close/>
                <a:moveTo>
                  <a:pt x="1296" y="505"/>
                </a:moveTo>
                <a:lnTo>
                  <a:pt x="1356" y="529"/>
                </a:lnTo>
                <a:cubicBezTo>
                  <a:pt x="1372" y="536"/>
                  <a:pt x="1380" y="554"/>
                  <a:pt x="1374" y="571"/>
                </a:cubicBezTo>
                <a:cubicBezTo>
                  <a:pt x="1367" y="587"/>
                  <a:pt x="1349" y="595"/>
                  <a:pt x="1332" y="588"/>
                </a:cubicBezTo>
                <a:lnTo>
                  <a:pt x="1273" y="565"/>
                </a:lnTo>
                <a:cubicBezTo>
                  <a:pt x="1256" y="558"/>
                  <a:pt x="1248" y="540"/>
                  <a:pt x="1255" y="523"/>
                </a:cubicBezTo>
                <a:cubicBezTo>
                  <a:pt x="1261" y="507"/>
                  <a:pt x="1280" y="499"/>
                  <a:pt x="1296" y="505"/>
                </a:cubicBezTo>
                <a:close/>
                <a:moveTo>
                  <a:pt x="1475" y="577"/>
                </a:moveTo>
                <a:lnTo>
                  <a:pt x="1534" y="600"/>
                </a:lnTo>
                <a:cubicBezTo>
                  <a:pt x="1551" y="607"/>
                  <a:pt x="1559" y="626"/>
                  <a:pt x="1552" y="642"/>
                </a:cubicBezTo>
                <a:cubicBezTo>
                  <a:pt x="1545" y="658"/>
                  <a:pt x="1527" y="666"/>
                  <a:pt x="1510" y="660"/>
                </a:cubicBezTo>
                <a:lnTo>
                  <a:pt x="1451" y="636"/>
                </a:lnTo>
                <a:cubicBezTo>
                  <a:pt x="1435" y="629"/>
                  <a:pt x="1427" y="611"/>
                  <a:pt x="1433" y="594"/>
                </a:cubicBezTo>
                <a:cubicBezTo>
                  <a:pt x="1440" y="578"/>
                  <a:pt x="1458" y="570"/>
                  <a:pt x="1475" y="577"/>
                </a:cubicBezTo>
                <a:close/>
                <a:moveTo>
                  <a:pt x="1653" y="648"/>
                </a:moveTo>
                <a:lnTo>
                  <a:pt x="1712" y="672"/>
                </a:lnTo>
                <a:cubicBezTo>
                  <a:pt x="1729" y="678"/>
                  <a:pt x="1737" y="697"/>
                  <a:pt x="1730" y="713"/>
                </a:cubicBezTo>
                <a:cubicBezTo>
                  <a:pt x="1724" y="730"/>
                  <a:pt x="1705" y="738"/>
                  <a:pt x="1689" y="731"/>
                </a:cubicBezTo>
                <a:lnTo>
                  <a:pt x="1629" y="707"/>
                </a:lnTo>
                <a:cubicBezTo>
                  <a:pt x="1613" y="701"/>
                  <a:pt x="1605" y="682"/>
                  <a:pt x="1611" y="666"/>
                </a:cubicBezTo>
                <a:cubicBezTo>
                  <a:pt x="1618" y="649"/>
                  <a:pt x="1637" y="641"/>
                  <a:pt x="1653" y="648"/>
                </a:cubicBezTo>
                <a:close/>
                <a:moveTo>
                  <a:pt x="1831" y="719"/>
                </a:moveTo>
                <a:lnTo>
                  <a:pt x="1891" y="743"/>
                </a:lnTo>
                <a:cubicBezTo>
                  <a:pt x="1907" y="750"/>
                  <a:pt x="1915" y="768"/>
                  <a:pt x="1909" y="785"/>
                </a:cubicBezTo>
                <a:cubicBezTo>
                  <a:pt x="1902" y="801"/>
                  <a:pt x="1883" y="809"/>
                  <a:pt x="1867" y="802"/>
                </a:cubicBezTo>
                <a:lnTo>
                  <a:pt x="1807" y="779"/>
                </a:lnTo>
                <a:cubicBezTo>
                  <a:pt x="1791" y="772"/>
                  <a:pt x="1783" y="753"/>
                  <a:pt x="1790" y="737"/>
                </a:cubicBezTo>
                <a:cubicBezTo>
                  <a:pt x="1796" y="721"/>
                  <a:pt x="1815" y="713"/>
                  <a:pt x="1831" y="719"/>
                </a:cubicBezTo>
                <a:close/>
                <a:moveTo>
                  <a:pt x="2010" y="791"/>
                </a:moveTo>
                <a:lnTo>
                  <a:pt x="2069" y="814"/>
                </a:lnTo>
                <a:cubicBezTo>
                  <a:pt x="2085" y="821"/>
                  <a:pt x="2093" y="839"/>
                  <a:pt x="2087" y="856"/>
                </a:cubicBezTo>
                <a:cubicBezTo>
                  <a:pt x="2080" y="872"/>
                  <a:pt x="2062" y="880"/>
                  <a:pt x="2045" y="874"/>
                </a:cubicBezTo>
                <a:lnTo>
                  <a:pt x="1986" y="850"/>
                </a:lnTo>
                <a:cubicBezTo>
                  <a:pt x="1969" y="843"/>
                  <a:pt x="1961" y="825"/>
                  <a:pt x="1968" y="808"/>
                </a:cubicBezTo>
                <a:cubicBezTo>
                  <a:pt x="1974" y="792"/>
                  <a:pt x="1993" y="784"/>
                  <a:pt x="2010" y="791"/>
                </a:cubicBezTo>
                <a:close/>
                <a:moveTo>
                  <a:pt x="2188" y="862"/>
                </a:moveTo>
                <a:lnTo>
                  <a:pt x="2247" y="886"/>
                </a:lnTo>
                <a:cubicBezTo>
                  <a:pt x="2264" y="892"/>
                  <a:pt x="2272" y="911"/>
                  <a:pt x="2265" y="927"/>
                </a:cubicBezTo>
                <a:cubicBezTo>
                  <a:pt x="2258" y="944"/>
                  <a:pt x="2240" y="952"/>
                  <a:pt x="2223" y="945"/>
                </a:cubicBezTo>
                <a:lnTo>
                  <a:pt x="2164" y="921"/>
                </a:lnTo>
                <a:cubicBezTo>
                  <a:pt x="2148" y="915"/>
                  <a:pt x="2140" y="896"/>
                  <a:pt x="2146" y="880"/>
                </a:cubicBezTo>
                <a:cubicBezTo>
                  <a:pt x="2153" y="863"/>
                  <a:pt x="2171" y="855"/>
                  <a:pt x="2188" y="862"/>
                </a:cubicBezTo>
                <a:close/>
                <a:moveTo>
                  <a:pt x="2366" y="933"/>
                </a:moveTo>
                <a:lnTo>
                  <a:pt x="2425" y="957"/>
                </a:lnTo>
                <a:cubicBezTo>
                  <a:pt x="2442" y="963"/>
                  <a:pt x="2450" y="982"/>
                  <a:pt x="2443" y="999"/>
                </a:cubicBezTo>
                <a:cubicBezTo>
                  <a:pt x="2437" y="1015"/>
                  <a:pt x="2418" y="1023"/>
                  <a:pt x="2402" y="1016"/>
                </a:cubicBezTo>
                <a:lnTo>
                  <a:pt x="2342" y="993"/>
                </a:lnTo>
                <a:cubicBezTo>
                  <a:pt x="2326" y="986"/>
                  <a:pt x="2318" y="967"/>
                  <a:pt x="2324" y="951"/>
                </a:cubicBezTo>
                <a:cubicBezTo>
                  <a:pt x="2331" y="935"/>
                  <a:pt x="2350" y="927"/>
                  <a:pt x="2366" y="933"/>
                </a:cubicBezTo>
                <a:close/>
                <a:moveTo>
                  <a:pt x="2544" y="1004"/>
                </a:moveTo>
                <a:lnTo>
                  <a:pt x="2604" y="1028"/>
                </a:lnTo>
                <a:cubicBezTo>
                  <a:pt x="2620" y="1035"/>
                  <a:pt x="2628" y="1053"/>
                  <a:pt x="2622" y="1070"/>
                </a:cubicBezTo>
                <a:cubicBezTo>
                  <a:pt x="2615" y="1086"/>
                  <a:pt x="2596" y="1094"/>
                  <a:pt x="2580" y="1088"/>
                </a:cubicBezTo>
                <a:lnTo>
                  <a:pt x="2521" y="1064"/>
                </a:lnTo>
                <a:cubicBezTo>
                  <a:pt x="2504" y="1057"/>
                  <a:pt x="2496" y="1039"/>
                  <a:pt x="2503" y="1022"/>
                </a:cubicBezTo>
                <a:cubicBezTo>
                  <a:pt x="2509" y="1006"/>
                  <a:pt x="2528" y="998"/>
                  <a:pt x="2544" y="1004"/>
                </a:cubicBezTo>
                <a:close/>
                <a:moveTo>
                  <a:pt x="2723" y="1076"/>
                </a:moveTo>
                <a:lnTo>
                  <a:pt x="2782" y="1100"/>
                </a:lnTo>
                <a:cubicBezTo>
                  <a:pt x="2798" y="1106"/>
                  <a:pt x="2806" y="1125"/>
                  <a:pt x="2800" y="1141"/>
                </a:cubicBezTo>
                <a:cubicBezTo>
                  <a:pt x="2793" y="1158"/>
                  <a:pt x="2775" y="1166"/>
                  <a:pt x="2758" y="1159"/>
                </a:cubicBezTo>
                <a:lnTo>
                  <a:pt x="2699" y="1135"/>
                </a:lnTo>
                <a:cubicBezTo>
                  <a:pt x="2682" y="1129"/>
                  <a:pt x="2674" y="1110"/>
                  <a:pt x="2681" y="1094"/>
                </a:cubicBezTo>
                <a:cubicBezTo>
                  <a:pt x="2688" y="1077"/>
                  <a:pt x="2706" y="1069"/>
                  <a:pt x="2723" y="1076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F4BF279-AE37-4286-8011-7E779173335D}"/>
              </a:ext>
            </a:extLst>
          </p:cNvPr>
          <p:cNvSpPr>
            <a:spLocks/>
          </p:cNvSpPr>
          <p:nvPr/>
        </p:nvSpPr>
        <p:spPr bwMode="auto">
          <a:xfrm>
            <a:off x="4930775" y="2687638"/>
            <a:ext cx="211138" cy="176213"/>
          </a:xfrm>
          <a:custGeom>
            <a:avLst/>
            <a:gdLst>
              <a:gd name="T0" fmla="*/ 296 w 296"/>
              <a:gd name="T1" fmla="*/ 222 h 247"/>
              <a:gd name="T2" fmla="*/ 0 w 296"/>
              <a:gd name="T3" fmla="*/ 247 h 247"/>
              <a:gd name="T4" fmla="*/ 99 w 296"/>
              <a:gd name="T5" fmla="*/ 0 h 247"/>
              <a:gd name="T6" fmla="*/ 296 w 296"/>
              <a:gd name="T7" fmla="*/ 22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247">
                <a:moveTo>
                  <a:pt x="296" y="222"/>
                </a:moveTo>
                <a:lnTo>
                  <a:pt x="0" y="247"/>
                </a:lnTo>
                <a:cubicBezTo>
                  <a:pt x="70" y="185"/>
                  <a:pt x="106" y="93"/>
                  <a:pt x="99" y="0"/>
                </a:cubicBezTo>
                <a:lnTo>
                  <a:pt x="296" y="22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1BB4980-5B16-4296-AAB6-CD8F910B4E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7675" y="3340101"/>
            <a:ext cx="2000250" cy="804863"/>
          </a:xfrm>
          <a:prstGeom prst="line">
            <a:avLst/>
          </a:prstGeom>
          <a:noFill/>
          <a:ln w="349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8242FBB-3B6E-488D-8FB9-857F1E0EA5F2}"/>
              </a:ext>
            </a:extLst>
          </p:cNvPr>
          <p:cNvSpPr>
            <a:spLocks/>
          </p:cNvSpPr>
          <p:nvPr/>
        </p:nvSpPr>
        <p:spPr bwMode="auto">
          <a:xfrm>
            <a:off x="4951413" y="3263901"/>
            <a:ext cx="190500" cy="155575"/>
          </a:xfrm>
          <a:custGeom>
            <a:avLst/>
            <a:gdLst>
              <a:gd name="T0" fmla="*/ 7 w 268"/>
              <a:gd name="T1" fmla="*/ 0 h 218"/>
              <a:gd name="T2" fmla="*/ 268 w 268"/>
              <a:gd name="T3" fmla="*/ 22 h 218"/>
              <a:gd name="T4" fmla="*/ 94 w 268"/>
              <a:gd name="T5" fmla="*/ 218 h 218"/>
              <a:gd name="T6" fmla="*/ 7 w 268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218">
                <a:moveTo>
                  <a:pt x="7" y="0"/>
                </a:moveTo>
                <a:lnTo>
                  <a:pt x="268" y="22"/>
                </a:lnTo>
                <a:lnTo>
                  <a:pt x="94" y="218"/>
                </a:lnTo>
                <a:cubicBezTo>
                  <a:pt x="33" y="163"/>
                  <a:pt x="0" y="82"/>
                  <a:pt x="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C9D966E1-4860-40CD-B176-753202622D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3713" y="2043113"/>
            <a:ext cx="2001838" cy="803275"/>
          </a:xfrm>
          <a:prstGeom prst="line">
            <a:avLst/>
          </a:prstGeom>
          <a:noFill/>
          <a:ln w="349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AC0BD3B-0541-4C4F-A4B9-B0B4CBC0FF42}"/>
              </a:ext>
            </a:extLst>
          </p:cNvPr>
          <p:cNvSpPr>
            <a:spLocks/>
          </p:cNvSpPr>
          <p:nvPr/>
        </p:nvSpPr>
        <p:spPr bwMode="auto">
          <a:xfrm>
            <a:off x="7539038" y="1965326"/>
            <a:ext cx="190500" cy="155575"/>
          </a:xfrm>
          <a:custGeom>
            <a:avLst/>
            <a:gdLst>
              <a:gd name="T0" fmla="*/ 7 w 268"/>
              <a:gd name="T1" fmla="*/ 0 h 218"/>
              <a:gd name="T2" fmla="*/ 268 w 268"/>
              <a:gd name="T3" fmla="*/ 22 h 218"/>
              <a:gd name="T4" fmla="*/ 94 w 268"/>
              <a:gd name="T5" fmla="*/ 218 h 218"/>
              <a:gd name="T6" fmla="*/ 7 w 268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218">
                <a:moveTo>
                  <a:pt x="7" y="0"/>
                </a:moveTo>
                <a:lnTo>
                  <a:pt x="268" y="22"/>
                </a:lnTo>
                <a:lnTo>
                  <a:pt x="94" y="218"/>
                </a:lnTo>
                <a:cubicBezTo>
                  <a:pt x="32" y="163"/>
                  <a:pt x="0" y="82"/>
                  <a:pt x="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65C705D-16B4-4AF6-A92F-83BA958AE6C8}"/>
              </a:ext>
            </a:extLst>
          </p:cNvPr>
          <p:cNvSpPr>
            <a:spLocks noEditPoints="1"/>
          </p:cNvSpPr>
          <p:nvPr/>
        </p:nvSpPr>
        <p:spPr bwMode="auto">
          <a:xfrm>
            <a:off x="5548313" y="3252788"/>
            <a:ext cx="2000250" cy="835025"/>
          </a:xfrm>
          <a:custGeom>
            <a:avLst/>
            <a:gdLst>
              <a:gd name="T0" fmla="*/ 107 w 2806"/>
              <a:gd name="T1" fmla="*/ 30 h 1166"/>
              <a:gd name="T2" fmla="*/ 84 w 2806"/>
              <a:gd name="T3" fmla="*/ 90 h 1166"/>
              <a:gd name="T4" fmla="*/ 24 w 2806"/>
              <a:gd name="T5" fmla="*/ 66 h 1166"/>
              <a:gd name="T6" fmla="*/ 6 w 2806"/>
              <a:gd name="T7" fmla="*/ 24 h 1166"/>
              <a:gd name="T8" fmla="*/ 226 w 2806"/>
              <a:gd name="T9" fmla="*/ 78 h 1166"/>
              <a:gd name="T10" fmla="*/ 303 w 2806"/>
              <a:gd name="T11" fmla="*/ 143 h 1166"/>
              <a:gd name="T12" fmla="*/ 202 w 2806"/>
              <a:gd name="T13" fmla="*/ 137 h 1166"/>
              <a:gd name="T14" fmla="*/ 226 w 2806"/>
              <a:gd name="T15" fmla="*/ 78 h 1166"/>
              <a:gd name="T16" fmla="*/ 464 w 2806"/>
              <a:gd name="T17" fmla="*/ 173 h 1166"/>
              <a:gd name="T18" fmla="*/ 440 w 2806"/>
              <a:gd name="T19" fmla="*/ 232 h 1166"/>
              <a:gd name="T20" fmla="*/ 381 w 2806"/>
              <a:gd name="T21" fmla="*/ 208 h 1166"/>
              <a:gd name="T22" fmla="*/ 404 w 2806"/>
              <a:gd name="T23" fmla="*/ 149 h 1166"/>
              <a:gd name="T24" fmla="*/ 642 w 2806"/>
              <a:gd name="T25" fmla="*/ 244 h 1166"/>
              <a:gd name="T26" fmla="*/ 618 w 2806"/>
              <a:gd name="T27" fmla="*/ 303 h 1166"/>
              <a:gd name="T28" fmla="*/ 541 w 2806"/>
              <a:gd name="T29" fmla="*/ 238 h 1166"/>
              <a:gd name="T30" fmla="*/ 761 w 2806"/>
              <a:gd name="T31" fmla="*/ 292 h 1166"/>
              <a:gd name="T32" fmla="*/ 838 w 2806"/>
              <a:gd name="T33" fmla="*/ 357 h 1166"/>
              <a:gd name="T34" fmla="*/ 797 w 2806"/>
              <a:gd name="T35" fmla="*/ 375 h 1166"/>
              <a:gd name="T36" fmla="*/ 719 w 2806"/>
              <a:gd name="T37" fmla="*/ 309 h 1166"/>
              <a:gd name="T38" fmla="*/ 939 w 2806"/>
              <a:gd name="T39" fmla="*/ 363 h 1166"/>
              <a:gd name="T40" fmla="*/ 1017 w 2806"/>
              <a:gd name="T41" fmla="*/ 428 h 1166"/>
              <a:gd name="T42" fmla="*/ 975 w 2806"/>
              <a:gd name="T43" fmla="*/ 446 h 1166"/>
              <a:gd name="T44" fmla="*/ 898 w 2806"/>
              <a:gd name="T45" fmla="*/ 381 h 1166"/>
              <a:gd name="T46" fmla="*/ 1118 w 2806"/>
              <a:gd name="T47" fmla="*/ 434 h 1166"/>
              <a:gd name="T48" fmla="*/ 1195 w 2806"/>
              <a:gd name="T49" fmla="*/ 500 h 1166"/>
              <a:gd name="T50" fmla="*/ 1094 w 2806"/>
              <a:gd name="T51" fmla="*/ 494 h 1166"/>
              <a:gd name="T52" fmla="*/ 1118 w 2806"/>
              <a:gd name="T53" fmla="*/ 434 h 1166"/>
              <a:gd name="T54" fmla="*/ 1355 w 2806"/>
              <a:gd name="T55" fmla="*/ 529 h 1166"/>
              <a:gd name="T56" fmla="*/ 1331 w 2806"/>
              <a:gd name="T57" fmla="*/ 589 h 1166"/>
              <a:gd name="T58" fmla="*/ 1254 w 2806"/>
              <a:gd name="T59" fmla="*/ 523 h 1166"/>
              <a:gd name="T60" fmla="*/ 1474 w 2806"/>
              <a:gd name="T61" fmla="*/ 577 h 1166"/>
              <a:gd name="T62" fmla="*/ 1551 w 2806"/>
              <a:gd name="T63" fmla="*/ 642 h 1166"/>
              <a:gd name="T64" fmla="*/ 1450 w 2806"/>
              <a:gd name="T65" fmla="*/ 636 h 1166"/>
              <a:gd name="T66" fmla="*/ 1474 w 2806"/>
              <a:gd name="T67" fmla="*/ 577 h 1166"/>
              <a:gd name="T68" fmla="*/ 1712 w 2806"/>
              <a:gd name="T69" fmla="*/ 672 h 1166"/>
              <a:gd name="T70" fmla="*/ 1688 w 2806"/>
              <a:gd name="T71" fmla="*/ 731 h 1166"/>
              <a:gd name="T72" fmla="*/ 1611 w 2806"/>
              <a:gd name="T73" fmla="*/ 666 h 1166"/>
              <a:gd name="T74" fmla="*/ 1831 w 2806"/>
              <a:gd name="T75" fmla="*/ 719 h 1166"/>
              <a:gd name="T76" fmla="*/ 1908 w 2806"/>
              <a:gd name="T77" fmla="*/ 785 h 1166"/>
              <a:gd name="T78" fmla="*/ 1807 w 2806"/>
              <a:gd name="T79" fmla="*/ 779 h 1166"/>
              <a:gd name="T80" fmla="*/ 1831 w 2806"/>
              <a:gd name="T81" fmla="*/ 719 h 1166"/>
              <a:gd name="T82" fmla="*/ 2068 w 2806"/>
              <a:gd name="T83" fmla="*/ 814 h 1166"/>
              <a:gd name="T84" fmla="*/ 2045 w 2806"/>
              <a:gd name="T85" fmla="*/ 874 h 1166"/>
              <a:gd name="T86" fmla="*/ 1967 w 2806"/>
              <a:gd name="T87" fmla="*/ 809 h 1166"/>
              <a:gd name="T88" fmla="*/ 2187 w 2806"/>
              <a:gd name="T89" fmla="*/ 862 h 1166"/>
              <a:gd name="T90" fmla="*/ 2264 w 2806"/>
              <a:gd name="T91" fmla="*/ 927 h 1166"/>
              <a:gd name="T92" fmla="*/ 2163 w 2806"/>
              <a:gd name="T93" fmla="*/ 921 h 1166"/>
              <a:gd name="T94" fmla="*/ 2187 w 2806"/>
              <a:gd name="T95" fmla="*/ 862 h 1166"/>
              <a:gd name="T96" fmla="*/ 2425 w 2806"/>
              <a:gd name="T97" fmla="*/ 957 h 1166"/>
              <a:gd name="T98" fmla="*/ 2401 w 2806"/>
              <a:gd name="T99" fmla="*/ 1017 h 1166"/>
              <a:gd name="T100" fmla="*/ 2324 w 2806"/>
              <a:gd name="T101" fmla="*/ 951 h 1166"/>
              <a:gd name="T102" fmla="*/ 2544 w 2806"/>
              <a:gd name="T103" fmla="*/ 1005 h 1166"/>
              <a:gd name="T104" fmla="*/ 2621 w 2806"/>
              <a:gd name="T105" fmla="*/ 1070 h 1166"/>
              <a:gd name="T106" fmla="*/ 2520 w 2806"/>
              <a:gd name="T107" fmla="*/ 1064 h 1166"/>
              <a:gd name="T108" fmla="*/ 2544 w 2806"/>
              <a:gd name="T109" fmla="*/ 1005 h 1166"/>
              <a:gd name="T110" fmla="*/ 2781 w 2806"/>
              <a:gd name="T111" fmla="*/ 1100 h 1166"/>
              <a:gd name="T112" fmla="*/ 2758 w 2806"/>
              <a:gd name="T113" fmla="*/ 1159 h 1166"/>
              <a:gd name="T114" fmla="*/ 2680 w 2806"/>
              <a:gd name="T115" fmla="*/ 1094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06" h="1166">
                <a:moveTo>
                  <a:pt x="48" y="6"/>
                </a:moveTo>
                <a:lnTo>
                  <a:pt x="107" y="30"/>
                </a:lnTo>
                <a:cubicBezTo>
                  <a:pt x="124" y="37"/>
                  <a:pt x="132" y="55"/>
                  <a:pt x="125" y="72"/>
                </a:cubicBezTo>
                <a:cubicBezTo>
                  <a:pt x="119" y="88"/>
                  <a:pt x="100" y="96"/>
                  <a:pt x="84" y="90"/>
                </a:cubicBezTo>
                <a:lnTo>
                  <a:pt x="84" y="90"/>
                </a:lnTo>
                <a:lnTo>
                  <a:pt x="24" y="66"/>
                </a:lnTo>
                <a:lnTo>
                  <a:pt x="24" y="66"/>
                </a:lnTo>
                <a:cubicBezTo>
                  <a:pt x="8" y="59"/>
                  <a:pt x="0" y="41"/>
                  <a:pt x="6" y="24"/>
                </a:cubicBezTo>
                <a:cubicBezTo>
                  <a:pt x="13" y="8"/>
                  <a:pt x="32" y="0"/>
                  <a:pt x="48" y="6"/>
                </a:cubicBezTo>
                <a:close/>
                <a:moveTo>
                  <a:pt x="226" y="78"/>
                </a:moveTo>
                <a:lnTo>
                  <a:pt x="286" y="101"/>
                </a:lnTo>
                <a:cubicBezTo>
                  <a:pt x="302" y="108"/>
                  <a:pt x="310" y="127"/>
                  <a:pt x="303" y="143"/>
                </a:cubicBezTo>
                <a:cubicBezTo>
                  <a:pt x="297" y="159"/>
                  <a:pt x="278" y="167"/>
                  <a:pt x="262" y="161"/>
                </a:cubicBezTo>
                <a:lnTo>
                  <a:pt x="202" y="137"/>
                </a:lnTo>
                <a:cubicBezTo>
                  <a:pt x="186" y="130"/>
                  <a:pt x="178" y="112"/>
                  <a:pt x="185" y="95"/>
                </a:cubicBezTo>
                <a:cubicBezTo>
                  <a:pt x="191" y="79"/>
                  <a:pt x="210" y="71"/>
                  <a:pt x="226" y="78"/>
                </a:cubicBezTo>
                <a:close/>
                <a:moveTo>
                  <a:pt x="404" y="149"/>
                </a:moveTo>
                <a:lnTo>
                  <a:pt x="464" y="173"/>
                </a:lnTo>
                <a:cubicBezTo>
                  <a:pt x="480" y="179"/>
                  <a:pt x="488" y="198"/>
                  <a:pt x="482" y="214"/>
                </a:cubicBezTo>
                <a:cubicBezTo>
                  <a:pt x="475" y="231"/>
                  <a:pt x="457" y="239"/>
                  <a:pt x="440" y="232"/>
                </a:cubicBezTo>
                <a:lnTo>
                  <a:pt x="440" y="232"/>
                </a:lnTo>
                <a:lnTo>
                  <a:pt x="381" y="208"/>
                </a:lnTo>
                <a:cubicBezTo>
                  <a:pt x="364" y="202"/>
                  <a:pt x="356" y="183"/>
                  <a:pt x="363" y="167"/>
                </a:cubicBezTo>
                <a:cubicBezTo>
                  <a:pt x="369" y="150"/>
                  <a:pt x="388" y="142"/>
                  <a:pt x="404" y="149"/>
                </a:cubicBezTo>
                <a:close/>
                <a:moveTo>
                  <a:pt x="583" y="220"/>
                </a:moveTo>
                <a:lnTo>
                  <a:pt x="642" y="244"/>
                </a:lnTo>
                <a:cubicBezTo>
                  <a:pt x="659" y="251"/>
                  <a:pt x="667" y="269"/>
                  <a:pt x="660" y="286"/>
                </a:cubicBezTo>
                <a:cubicBezTo>
                  <a:pt x="653" y="302"/>
                  <a:pt x="635" y="310"/>
                  <a:pt x="618" y="303"/>
                </a:cubicBezTo>
                <a:lnTo>
                  <a:pt x="559" y="280"/>
                </a:lnTo>
                <a:cubicBezTo>
                  <a:pt x="543" y="273"/>
                  <a:pt x="535" y="254"/>
                  <a:pt x="541" y="238"/>
                </a:cubicBezTo>
                <a:cubicBezTo>
                  <a:pt x="548" y="222"/>
                  <a:pt x="566" y="214"/>
                  <a:pt x="583" y="220"/>
                </a:cubicBezTo>
                <a:close/>
                <a:moveTo>
                  <a:pt x="761" y="292"/>
                </a:moveTo>
                <a:lnTo>
                  <a:pt x="820" y="315"/>
                </a:lnTo>
                <a:cubicBezTo>
                  <a:pt x="837" y="322"/>
                  <a:pt x="845" y="341"/>
                  <a:pt x="838" y="357"/>
                </a:cubicBezTo>
                <a:cubicBezTo>
                  <a:pt x="832" y="373"/>
                  <a:pt x="813" y="381"/>
                  <a:pt x="797" y="375"/>
                </a:cubicBezTo>
                <a:lnTo>
                  <a:pt x="797" y="375"/>
                </a:lnTo>
                <a:lnTo>
                  <a:pt x="737" y="351"/>
                </a:lnTo>
                <a:cubicBezTo>
                  <a:pt x="721" y="344"/>
                  <a:pt x="713" y="326"/>
                  <a:pt x="719" y="309"/>
                </a:cubicBezTo>
                <a:cubicBezTo>
                  <a:pt x="726" y="293"/>
                  <a:pt x="745" y="285"/>
                  <a:pt x="761" y="292"/>
                </a:cubicBezTo>
                <a:close/>
                <a:moveTo>
                  <a:pt x="939" y="363"/>
                </a:moveTo>
                <a:lnTo>
                  <a:pt x="999" y="387"/>
                </a:lnTo>
                <a:cubicBezTo>
                  <a:pt x="1015" y="393"/>
                  <a:pt x="1023" y="412"/>
                  <a:pt x="1017" y="428"/>
                </a:cubicBezTo>
                <a:cubicBezTo>
                  <a:pt x="1010" y="445"/>
                  <a:pt x="991" y="453"/>
                  <a:pt x="975" y="446"/>
                </a:cubicBezTo>
                <a:lnTo>
                  <a:pt x="975" y="446"/>
                </a:lnTo>
                <a:lnTo>
                  <a:pt x="915" y="422"/>
                </a:lnTo>
                <a:cubicBezTo>
                  <a:pt x="899" y="416"/>
                  <a:pt x="891" y="397"/>
                  <a:pt x="898" y="381"/>
                </a:cubicBezTo>
                <a:cubicBezTo>
                  <a:pt x="904" y="364"/>
                  <a:pt x="923" y="356"/>
                  <a:pt x="939" y="363"/>
                </a:cubicBezTo>
                <a:close/>
                <a:moveTo>
                  <a:pt x="1118" y="434"/>
                </a:moveTo>
                <a:lnTo>
                  <a:pt x="1177" y="458"/>
                </a:lnTo>
                <a:cubicBezTo>
                  <a:pt x="1193" y="465"/>
                  <a:pt x="1201" y="483"/>
                  <a:pt x="1195" y="500"/>
                </a:cubicBezTo>
                <a:cubicBezTo>
                  <a:pt x="1188" y="516"/>
                  <a:pt x="1170" y="524"/>
                  <a:pt x="1153" y="517"/>
                </a:cubicBezTo>
                <a:lnTo>
                  <a:pt x="1094" y="494"/>
                </a:lnTo>
                <a:cubicBezTo>
                  <a:pt x="1077" y="487"/>
                  <a:pt x="1069" y="468"/>
                  <a:pt x="1076" y="452"/>
                </a:cubicBezTo>
                <a:cubicBezTo>
                  <a:pt x="1082" y="436"/>
                  <a:pt x="1101" y="428"/>
                  <a:pt x="1118" y="434"/>
                </a:cubicBezTo>
                <a:close/>
                <a:moveTo>
                  <a:pt x="1296" y="505"/>
                </a:moveTo>
                <a:lnTo>
                  <a:pt x="1355" y="529"/>
                </a:lnTo>
                <a:cubicBezTo>
                  <a:pt x="1372" y="536"/>
                  <a:pt x="1380" y="554"/>
                  <a:pt x="1373" y="571"/>
                </a:cubicBezTo>
                <a:cubicBezTo>
                  <a:pt x="1366" y="587"/>
                  <a:pt x="1348" y="595"/>
                  <a:pt x="1331" y="589"/>
                </a:cubicBezTo>
                <a:lnTo>
                  <a:pt x="1272" y="565"/>
                </a:lnTo>
                <a:cubicBezTo>
                  <a:pt x="1256" y="558"/>
                  <a:pt x="1248" y="540"/>
                  <a:pt x="1254" y="523"/>
                </a:cubicBezTo>
                <a:cubicBezTo>
                  <a:pt x="1261" y="507"/>
                  <a:pt x="1279" y="499"/>
                  <a:pt x="1296" y="505"/>
                </a:cubicBezTo>
                <a:close/>
                <a:moveTo>
                  <a:pt x="1474" y="577"/>
                </a:moveTo>
                <a:lnTo>
                  <a:pt x="1533" y="601"/>
                </a:lnTo>
                <a:cubicBezTo>
                  <a:pt x="1550" y="607"/>
                  <a:pt x="1558" y="626"/>
                  <a:pt x="1551" y="642"/>
                </a:cubicBezTo>
                <a:cubicBezTo>
                  <a:pt x="1545" y="659"/>
                  <a:pt x="1526" y="667"/>
                  <a:pt x="1510" y="660"/>
                </a:cubicBezTo>
                <a:lnTo>
                  <a:pt x="1450" y="636"/>
                </a:lnTo>
                <a:cubicBezTo>
                  <a:pt x="1434" y="630"/>
                  <a:pt x="1426" y="611"/>
                  <a:pt x="1432" y="595"/>
                </a:cubicBezTo>
                <a:cubicBezTo>
                  <a:pt x="1439" y="578"/>
                  <a:pt x="1458" y="570"/>
                  <a:pt x="1474" y="577"/>
                </a:cubicBezTo>
                <a:close/>
                <a:moveTo>
                  <a:pt x="1652" y="648"/>
                </a:moveTo>
                <a:lnTo>
                  <a:pt x="1712" y="672"/>
                </a:lnTo>
                <a:cubicBezTo>
                  <a:pt x="1728" y="678"/>
                  <a:pt x="1736" y="697"/>
                  <a:pt x="1730" y="713"/>
                </a:cubicBezTo>
                <a:cubicBezTo>
                  <a:pt x="1723" y="730"/>
                  <a:pt x="1704" y="738"/>
                  <a:pt x="1688" y="731"/>
                </a:cubicBezTo>
                <a:lnTo>
                  <a:pt x="1629" y="708"/>
                </a:lnTo>
                <a:cubicBezTo>
                  <a:pt x="1612" y="701"/>
                  <a:pt x="1604" y="682"/>
                  <a:pt x="1611" y="666"/>
                </a:cubicBezTo>
                <a:cubicBezTo>
                  <a:pt x="1617" y="650"/>
                  <a:pt x="1636" y="642"/>
                  <a:pt x="1652" y="648"/>
                </a:cubicBezTo>
                <a:close/>
                <a:moveTo>
                  <a:pt x="1831" y="719"/>
                </a:moveTo>
                <a:lnTo>
                  <a:pt x="1890" y="743"/>
                </a:lnTo>
                <a:cubicBezTo>
                  <a:pt x="1906" y="750"/>
                  <a:pt x="1914" y="768"/>
                  <a:pt x="1908" y="785"/>
                </a:cubicBezTo>
                <a:cubicBezTo>
                  <a:pt x="1901" y="801"/>
                  <a:pt x="1883" y="809"/>
                  <a:pt x="1866" y="803"/>
                </a:cubicBezTo>
                <a:lnTo>
                  <a:pt x="1807" y="779"/>
                </a:lnTo>
                <a:cubicBezTo>
                  <a:pt x="1790" y="772"/>
                  <a:pt x="1782" y="754"/>
                  <a:pt x="1789" y="737"/>
                </a:cubicBezTo>
                <a:cubicBezTo>
                  <a:pt x="1796" y="721"/>
                  <a:pt x="1814" y="713"/>
                  <a:pt x="1831" y="719"/>
                </a:cubicBezTo>
                <a:close/>
                <a:moveTo>
                  <a:pt x="2009" y="791"/>
                </a:moveTo>
                <a:lnTo>
                  <a:pt x="2068" y="814"/>
                </a:lnTo>
                <a:cubicBezTo>
                  <a:pt x="2085" y="821"/>
                  <a:pt x="2093" y="840"/>
                  <a:pt x="2086" y="856"/>
                </a:cubicBezTo>
                <a:cubicBezTo>
                  <a:pt x="2080" y="872"/>
                  <a:pt x="2061" y="880"/>
                  <a:pt x="2045" y="874"/>
                </a:cubicBezTo>
                <a:lnTo>
                  <a:pt x="1985" y="850"/>
                </a:lnTo>
                <a:cubicBezTo>
                  <a:pt x="1969" y="844"/>
                  <a:pt x="1961" y="825"/>
                  <a:pt x="1967" y="809"/>
                </a:cubicBezTo>
                <a:cubicBezTo>
                  <a:pt x="1974" y="792"/>
                  <a:pt x="1992" y="784"/>
                  <a:pt x="2009" y="791"/>
                </a:cubicBezTo>
                <a:close/>
                <a:moveTo>
                  <a:pt x="2187" y="862"/>
                </a:moveTo>
                <a:lnTo>
                  <a:pt x="2247" y="886"/>
                </a:lnTo>
                <a:cubicBezTo>
                  <a:pt x="2263" y="892"/>
                  <a:pt x="2271" y="911"/>
                  <a:pt x="2264" y="927"/>
                </a:cubicBezTo>
                <a:cubicBezTo>
                  <a:pt x="2258" y="944"/>
                  <a:pt x="2239" y="952"/>
                  <a:pt x="2223" y="945"/>
                </a:cubicBezTo>
                <a:lnTo>
                  <a:pt x="2163" y="921"/>
                </a:lnTo>
                <a:cubicBezTo>
                  <a:pt x="2147" y="915"/>
                  <a:pt x="2139" y="896"/>
                  <a:pt x="2146" y="880"/>
                </a:cubicBezTo>
                <a:cubicBezTo>
                  <a:pt x="2152" y="863"/>
                  <a:pt x="2171" y="855"/>
                  <a:pt x="2187" y="862"/>
                </a:cubicBezTo>
                <a:close/>
                <a:moveTo>
                  <a:pt x="2365" y="933"/>
                </a:moveTo>
                <a:lnTo>
                  <a:pt x="2425" y="957"/>
                </a:lnTo>
                <a:cubicBezTo>
                  <a:pt x="2441" y="964"/>
                  <a:pt x="2449" y="982"/>
                  <a:pt x="2443" y="999"/>
                </a:cubicBezTo>
                <a:cubicBezTo>
                  <a:pt x="2436" y="1015"/>
                  <a:pt x="2417" y="1023"/>
                  <a:pt x="2401" y="1017"/>
                </a:cubicBezTo>
                <a:lnTo>
                  <a:pt x="2342" y="993"/>
                </a:lnTo>
                <a:cubicBezTo>
                  <a:pt x="2325" y="986"/>
                  <a:pt x="2317" y="968"/>
                  <a:pt x="2324" y="951"/>
                </a:cubicBezTo>
                <a:cubicBezTo>
                  <a:pt x="2330" y="935"/>
                  <a:pt x="2349" y="927"/>
                  <a:pt x="2365" y="933"/>
                </a:cubicBezTo>
                <a:close/>
                <a:moveTo>
                  <a:pt x="2544" y="1005"/>
                </a:moveTo>
                <a:lnTo>
                  <a:pt x="2603" y="1028"/>
                </a:lnTo>
                <a:cubicBezTo>
                  <a:pt x="2620" y="1035"/>
                  <a:pt x="2627" y="1054"/>
                  <a:pt x="2621" y="1070"/>
                </a:cubicBezTo>
                <a:cubicBezTo>
                  <a:pt x="2614" y="1086"/>
                  <a:pt x="2596" y="1094"/>
                  <a:pt x="2579" y="1088"/>
                </a:cubicBezTo>
                <a:lnTo>
                  <a:pt x="2520" y="1064"/>
                </a:lnTo>
                <a:cubicBezTo>
                  <a:pt x="2503" y="1057"/>
                  <a:pt x="2496" y="1039"/>
                  <a:pt x="2502" y="1022"/>
                </a:cubicBezTo>
                <a:cubicBezTo>
                  <a:pt x="2509" y="1006"/>
                  <a:pt x="2527" y="998"/>
                  <a:pt x="2544" y="1005"/>
                </a:cubicBezTo>
                <a:close/>
                <a:moveTo>
                  <a:pt x="2722" y="1076"/>
                </a:moveTo>
                <a:lnTo>
                  <a:pt x="2781" y="1100"/>
                </a:lnTo>
                <a:cubicBezTo>
                  <a:pt x="2798" y="1106"/>
                  <a:pt x="2806" y="1125"/>
                  <a:pt x="2799" y="1141"/>
                </a:cubicBezTo>
                <a:cubicBezTo>
                  <a:pt x="2793" y="1158"/>
                  <a:pt x="2774" y="1166"/>
                  <a:pt x="2758" y="1159"/>
                </a:cubicBezTo>
                <a:lnTo>
                  <a:pt x="2698" y="1135"/>
                </a:lnTo>
                <a:cubicBezTo>
                  <a:pt x="2682" y="1129"/>
                  <a:pt x="2674" y="1110"/>
                  <a:pt x="2680" y="1094"/>
                </a:cubicBezTo>
                <a:cubicBezTo>
                  <a:pt x="2687" y="1077"/>
                  <a:pt x="2706" y="1069"/>
                  <a:pt x="2722" y="1076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6EDE0E9-F423-4C52-B22D-637FF52C665F}"/>
              </a:ext>
            </a:extLst>
          </p:cNvPr>
          <p:cNvSpPr>
            <a:spLocks/>
          </p:cNvSpPr>
          <p:nvPr/>
        </p:nvSpPr>
        <p:spPr bwMode="auto">
          <a:xfrm>
            <a:off x="7518400" y="3984626"/>
            <a:ext cx="211138" cy="177800"/>
          </a:xfrm>
          <a:custGeom>
            <a:avLst/>
            <a:gdLst>
              <a:gd name="T0" fmla="*/ 297 w 297"/>
              <a:gd name="T1" fmla="*/ 222 h 247"/>
              <a:gd name="T2" fmla="*/ 0 w 297"/>
              <a:gd name="T3" fmla="*/ 247 h 247"/>
              <a:gd name="T4" fmla="*/ 99 w 297"/>
              <a:gd name="T5" fmla="*/ 0 h 247"/>
              <a:gd name="T6" fmla="*/ 297 w 297"/>
              <a:gd name="T7" fmla="*/ 22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7" h="247">
                <a:moveTo>
                  <a:pt x="297" y="222"/>
                </a:moveTo>
                <a:lnTo>
                  <a:pt x="0" y="247"/>
                </a:lnTo>
                <a:cubicBezTo>
                  <a:pt x="70" y="185"/>
                  <a:pt x="107" y="93"/>
                  <a:pt x="99" y="0"/>
                </a:cubicBezTo>
                <a:lnTo>
                  <a:pt x="297" y="22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851A749-9C5D-4D4B-B40C-AF4AAA260A80}"/>
              </a:ext>
            </a:extLst>
          </p:cNvPr>
          <p:cNvSpPr>
            <a:spLocks noEditPoints="1"/>
          </p:cNvSpPr>
          <p:nvPr/>
        </p:nvSpPr>
        <p:spPr bwMode="auto">
          <a:xfrm>
            <a:off x="2746375" y="1955801"/>
            <a:ext cx="758825" cy="763588"/>
          </a:xfrm>
          <a:custGeom>
            <a:avLst/>
            <a:gdLst>
              <a:gd name="T0" fmla="*/ 58 w 1066"/>
              <a:gd name="T1" fmla="*/ 12 h 1066"/>
              <a:gd name="T2" fmla="*/ 103 w 1066"/>
              <a:gd name="T3" fmla="*/ 57 h 1066"/>
              <a:gd name="T4" fmla="*/ 103 w 1066"/>
              <a:gd name="T5" fmla="*/ 103 h 1066"/>
              <a:gd name="T6" fmla="*/ 58 w 1066"/>
              <a:gd name="T7" fmla="*/ 103 h 1066"/>
              <a:gd name="T8" fmla="*/ 58 w 1066"/>
              <a:gd name="T9" fmla="*/ 103 h 1066"/>
              <a:gd name="T10" fmla="*/ 13 w 1066"/>
              <a:gd name="T11" fmla="*/ 57 h 1066"/>
              <a:gd name="T12" fmla="*/ 13 w 1066"/>
              <a:gd name="T13" fmla="*/ 57 h 1066"/>
              <a:gd name="T14" fmla="*/ 13 w 1066"/>
              <a:gd name="T15" fmla="*/ 12 h 1066"/>
              <a:gd name="T16" fmla="*/ 58 w 1066"/>
              <a:gd name="T17" fmla="*/ 12 h 1066"/>
              <a:gd name="T18" fmla="*/ 194 w 1066"/>
              <a:gd name="T19" fmla="*/ 148 h 1066"/>
              <a:gd name="T20" fmla="*/ 239 w 1066"/>
              <a:gd name="T21" fmla="*/ 193 h 1066"/>
              <a:gd name="T22" fmla="*/ 239 w 1066"/>
              <a:gd name="T23" fmla="*/ 239 h 1066"/>
              <a:gd name="T24" fmla="*/ 194 w 1066"/>
              <a:gd name="T25" fmla="*/ 239 h 1066"/>
              <a:gd name="T26" fmla="*/ 194 w 1066"/>
              <a:gd name="T27" fmla="*/ 239 h 1066"/>
              <a:gd name="T28" fmla="*/ 148 w 1066"/>
              <a:gd name="T29" fmla="*/ 193 h 1066"/>
              <a:gd name="T30" fmla="*/ 148 w 1066"/>
              <a:gd name="T31" fmla="*/ 148 h 1066"/>
              <a:gd name="T32" fmla="*/ 194 w 1066"/>
              <a:gd name="T33" fmla="*/ 148 h 1066"/>
              <a:gd name="T34" fmla="*/ 329 w 1066"/>
              <a:gd name="T35" fmla="*/ 284 h 1066"/>
              <a:gd name="T36" fmla="*/ 375 w 1066"/>
              <a:gd name="T37" fmla="*/ 329 h 1066"/>
              <a:gd name="T38" fmla="*/ 375 w 1066"/>
              <a:gd name="T39" fmla="*/ 374 h 1066"/>
              <a:gd name="T40" fmla="*/ 329 w 1066"/>
              <a:gd name="T41" fmla="*/ 374 h 1066"/>
              <a:gd name="T42" fmla="*/ 284 w 1066"/>
              <a:gd name="T43" fmla="*/ 329 h 1066"/>
              <a:gd name="T44" fmla="*/ 284 w 1066"/>
              <a:gd name="T45" fmla="*/ 284 h 1066"/>
              <a:gd name="T46" fmla="*/ 329 w 1066"/>
              <a:gd name="T47" fmla="*/ 284 h 1066"/>
              <a:gd name="T48" fmla="*/ 465 w 1066"/>
              <a:gd name="T49" fmla="*/ 420 h 1066"/>
              <a:gd name="T50" fmla="*/ 511 w 1066"/>
              <a:gd name="T51" fmla="*/ 465 h 1066"/>
              <a:gd name="T52" fmla="*/ 511 w 1066"/>
              <a:gd name="T53" fmla="*/ 510 h 1066"/>
              <a:gd name="T54" fmla="*/ 465 w 1066"/>
              <a:gd name="T55" fmla="*/ 510 h 1066"/>
              <a:gd name="T56" fmla="*/ 420 w 1066"/>
              <a:gd name="T57" fmla="*/ 465 h 1066"/>
              <a:gd name="T58" fmla="*/ 420 w 1066"/>
              <a:gd name="T59" fmla="*/ 420 h 1066"/>
              <a:gd name="T60" fmla="*/ 465 w 1066"/>
              <a:gd name="T61" fmla="*/ 420 h 1066"/>
              <a:gd name="T62" fmla="*/ 601 w 1066"/>
              <a:gd name="T63" fmla="*/ 555 h 1066"/>
              <a:gd name="T64" fmla="*/ 646 w 1066"/>
              <a:gd name="T65" fmla="*/ 601 h 1066"/>
              <a:gd name="T66" fmla="*/ 646 w 1066"/>
              <a:gd name="T67" fmla="*/ 646 h 1066"/>
              <a:gd name="T68" fmla="*/ 601 w 1066"/>
              <a:gd name="T69" fmla="*/ 646 h 1066"/>
              <a:gd name="T70" fmla="*/ 556 w 1066"/>
              <a:gd name="T71" fmla="*/ 601 h 1066"/>
              <a:gd name="T72" fmla="*/ 556 w 1066"/>
              <a:gd name="T73" fmla="*/ 555 h 1066"/>
              <a:gd name="T74" fmla="*/ 601 w 1066"/>
              <a:gd name="T75" fmla="*/ 555 h 1066"/>
              <a:gd name="T76" fmla="*/ 737 w 1066"/>
              <a:gd name="T77" fmla="*/ 691 h 1066"/>
              <a:gd name="T78" fmla="*/ 782 w 1066"/>
              <a:gd name="T79" fmla="*/ 736 h 1066"/>
              <a:gd name="T80" fmla="*/ 782 w 1066"/>
              <a:gd name="T81" fmla="*/ 782 h 1066"/>
              <a:gd name="T82" fmla="*/ 737 w 1066"/>
              <a:gd name="T83" fmla="*/ 782 h 1066"/>
              <a:gd name="T84" fmla="*/ 692 w 1066"/>
              <a:gd name="T85" fmla="*/ 736 h 1066"/>
              <a:gd name="T86" fmla="*/ 692 w 1066"/>
              <a:gd name="T87" fmla="*/ 691 h 1066"/>
              <a:gd name="T88" fmla="*/ 737 w 1066"/>
              <a:gd name="T89" fmla="*/ 691 h 1066"/>
              <a:gd name="T90" fmla="*/ 873 w 1066"/>
              <a:gd name="T91" fmla="*/ 827 h 1066"/>
              <a:gd name="T92" fmla="*/ 918 w 1066"/>
              <a:gd name="T93" fmla="*/ 872 h 1066"/>
              <a:gd name="T94" fmla="*/ 918 w 1066"/>
              <a:gd name="T95" fmla="*/ 917 h 1066"/>
              <a:gd name="T96" fmla="*/ 873 w 1066"/>
              <a:gd name="T97" fmla="*/ 917 h 1066"/>
              <a:gd name="T98" fmla="*/ 827 w 1066"/>
              <a:gd name="T99" fmla="*/ 872 h 1066"/>
              <a:gd name="T100" fmla="*/ 827 w 1066"/>
              <a:gd name="T101" fmla="*/ 827 h 1066"/>
              <a:gd name="T102" fmla="*/ 873 w 1066"/>
              <a:gd name="T103" fmla="*/ 827 h 1066"/>
              <a:gd name="T104" fmla="*/ 1008 w 1066"/>
              <a:gd name="T105" fmla="*/ 963 h 1066"/>
              <a:gd name="T106" fmla="*/ 1054 w 1066"/>
              <a:gd name="T107" fmla="*/ 1008 h 1066"/>
              <a:gd name="T108" fmla="*/ 1054 w 1066"/>
              <a:gd name="T109" fmla="*/ 1053 h 1066"/>
              <a:gd name="T110" fmla="*/ 1008 w 1066"/>
              <a:gd name="T111" fmla="*/ 1053 h 1066"/>
              <a:gd name="T112" fmla="*/ 963 w 1066"/>
              <a:gd name="T113" fmla="*/ 1008 h 1066"/>
              <a:gd name="T114" fmla="*/ 963 w 1066"/>
              <a:gd name="T115" fmla="*/ 963 h 1066"/>
              <a:gd name="T116" fmla="*/ 1008 w 1066"/>
              <a:gd name="T117" fmla="*/ 963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66" h="1066">
                <a:moveTo>
                  <a:pt x="58" y="12"/>
                </a:moveTo>
                <a:lnTo>
                  <a:pt x="103" y="57"/>
                </a:lnTo>
                <a:cubicBezTo>
                  <a:pt x="116" y="70"/>
                  <a:pt x="116" y="90"/>
                  <a:pt x="103" y="103"/>
                </a:cubicBezTo>
                <a:cubicBezTo>
                  <a:pt x="91" y="115"/>
                  <a:pt x="70" y="115"/>
                  <a:pt x="58" y="103"/>
                </a:cubicBezTo>
                <a:lnTo>
                  <a:pt x="58" y="103"/>
                </a:lnTo>
                <a:lnTo>
                  <a:pt x="13" y="57"/>
                </a:lnTo>
                <a:lnTo>
                  <a:pt x="13" y="57"/>
                </a:lnTo>
                <a:cubicBezTo>
                  <a:pt x="0" y="45"/>
                  <a:pt x="0" y="25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  <a:moveTo>
                  <a:pt x="194" y="148"/>
                </a:moveTo>
                <a:lnTo>
                  <a:pt x="239" y="193"/>
                </a:lnTo>
                <a:cubicBezTo>
                  <a:pt x="251" y="206"/>
                  <a:pt x="251" y="226"/>
                  <a:pt x="239" y="239"/>
                </a:cubicBezTo>
                <a:cubicBezTo>
                  <a:pt x="226" y="251"/>
                  <a:pt x="206" y="251"/>
                  <a:pt x="194" y="239"/>
                </a:cubicBezTo>
                <a:lnTo>
                  <a:pt x="194" y="239"/>
                </a:lnTo>
                <a:lnTo>
                  <a:pt x="148" y="193"/>
                </a:lnTo>
                <a:cubicBezTo>
                  <a:pt x="136" y="181"/>
                  <a:pt x="136" y="161"/>
                  <a:pt x="148" y="148"/>
                </a:cubicBezTo>
                <a:cubicBezTo>
                  <a:pt x="161" y="136"/>
                  <a:pt x="181" y="136"/>
                  <a:pt x="194" y="148"/>
                </a:cubicBezTo>
                <a:close/>
                <a:moveTo>
                  <a:pt x="329" y="284"/>
                </a:moveTo>
                <a:lnTo>
                  <a:pt x="375" y="329"/>
                </a:lnTo>
                <a:cubicBezTo>
                  <a:pt x="387" y="342"/>
                  <a:pt x="387" y="362"/>
                  <a:pt x="375" y="374"/>
                </a:cubicBezTo>
                <a:cubicBezTo>
                  <a:pt x="362" y="387"/>
                  <a:pt x="342" y="387"/>
                  <a:pt x="329" y="374"/>
                </a:cubicBezTo>
                <a:lnTo>
                  <a:pt x="284" y="329"/>
                </a:lnTo>
                <a:cubicBezTo>
                  <a:pt x="272" y="317"/>
                  <a:pt x="272" y="296"/>
                  <a:pt x="284" y="284"/>
                </a:cubicBezTo>
                <a:cubicBezTo>
                  <a:pt x="297" y="271"/>
                  <a:pt x="317" y="271"/>
                  <a:pt x="329" y="284"/>
                </a:cubicBezTo>
                <a:close/>
                <a:moveTo>
                  <a:pt x="465" y="420"/>
                </a:moveTo>
                <a:lnTo>
                  <a:pt x="511" y="465"/>
                </a:lnTo>
                <a:cubicBezTo>
                  <a:pt x="523" y="477"/>
                  <a:pt x="523" y="498"/>
                  <a:pt x="511" y="510"/>
                </a:cubicBezTo>
                <a:cubicBezTo>
                  <a:pt x="498" y="523"/>
                  <a:pt x="478" y="523"/>
                  <a:pt x="465" y="510"/>
                </a:cubicBezTo>
                <a:lnTo>
                  <a:pt x="420" y="465"/>
                </a:lnTo>
                <a:cubicBezTo>
                  <a:pt x="408" y="452"/>
                  <a:pt x="408" y="432"/>
                  <a:pt x="420" y="420"/>
                </a:cubicBezTo>
                <a:cubicBezTo>
                  <a:pt x="432" y="407"/>
                  <a:pt x="453" y="407"/>
                  <a:pt x="465" y="420"/>
                </a:cubicBezTo>
                <a:close/>
                <a:moveTo>
                  <a:pt x="601" y="555"/>
                </a:moveTo>
                <a:lnTo>
                  <a:pt x="646" y="601"/>
                </a:lnTo>
                <a:cubicBezTo>
                  <a:pt x="659" y="613"/>
                  <a:pt x="659" y="633"/>
                  <a:pt x="646" y="646"/>
                </a:cubicBezTo>
                <a:cubicBezTo>
                  <a:pt x="634" y="658"/>
                  <a:pt x="614" y="658"/>
                  <a:pt x="601" y="646"/>
                </a:cubicBezTo>
                <a:lnTo>
                  <a:pt x="556" y="601"/>
                </a:lnTo>
                <a:cubicBezTo>
                  <a:pt x="543" y="588"/>
                  <a:pt x="543" y="568"/>
                  <a:pt x="556" y="555"/>
                </a:cubicBezTo>
                <a:cubicBezTo>
                  <a:pt x="568" y="543"/>
                  <a:pt x="589" y="543"/>
                  <a:pt x="601" y="555"/>
                </a:cubicBezTo>
                <a:close/>
                <a:moveTo>
                  <a:pt x="737" y="691"/>
                </a:moveTo>
                <a:lnTo>
                  <a:pt x="782" y="736"/>
                </a:lnTo>
                <a:cubicBezTo>
                  <a:pt x="795" y="749"/>
                  <a:pt x="795" y="769"/>
                  <a:pt x="782" y="782"/>
                </a:cubicBezTo>
                <a:cubicBezTo>
                  <a:pt x="770" y="794"/>
                  <a:pt x="749" y="794"/>
                  <a:pt x="737" y="782"/>
                </a:cubicBezTo>
                <a:lnTo>
                  <a:pt x="692" y="736"/>
                </a:lnTo>
                <a:cubicBezTo>
                  <a:pt x="679" y="724"/>
                  <a:pt x="679" y="704"/>
                  <a:pt x="692" y="691"/>
                </a:cubicBezTo>
                <a:cubicBezTo>
                  <a:pt x="704" y="679"/>
                  <a:pt x="724" y="679"/>
                  <a:pt x="737" y="691"/>
                </a:cubicBezTo>
                <a:close/>
                <a:moveTo>
                  <a:pt x="873" y="827"/>
                </a:moveTo>
                <a:lnTo>
                  <a:pt x="918" y="872"/>
                </a:lnTo>
                <a:cubicBezTo>
                  <a:pt x="930" y="885"/>
                  <a:pt x="930" y="905"/>
                  <a:pt x="918" y="917"/>
                </a:cubicBezTo>
                <a:cubicBezTo>
                  <a:pt x="905" y="930"/>
                  <a:pt x="885" y="930"/>
                  <a:pt x="873" y="917"/>
                </a:cubicBezTo>
                <a:lnTo>
                  <a:pt x="827" y="872"/>
                </a:lnTo>
                <a:cubicBezTo>
                  <a:pt x="815" y="860"/>
                  <a:pt x="815" y="839"/>
                  <a:pt x="827" y="827"/>
                </a:cubicBezTo>
                <a:cubicBezTo>
                  <a:pt x="840" y="814"/>
                  <a:pt x="860" y="814"/>
                  <a:pt x="873" y="827"/>
                </a:cubicBezTo>
                <a:close/>
                <a:moveTo>
                  <a:pt x="1008" y="963"/>
                </a:moveTo>
                <a:lnTo>
                  <a:pt x="1054" y="1008"/>
                </a:lnTo>
                <a:cubicBezTo>
                  <a:pt x="1066" y="1020"/>
                  <a:pt x="1066" y="1041"/>
                  <a:pt x="1054" y="1053"/>
                </a:cubicBezTo>
                <a:cubicBezTo>
                  <a:pt x="1041" y="1066"/>
                  <a:pt x="1021" y="1066"/>
                  <a:pt x="1008" y="1053"/>
                </a:cubicBezTo>
                <a:lnTo>
                  <a:pt x="963" y="1008"/>
                </a:lnTo>
                <a:cubicBezTo>
                  <a:pt x="951" y="995"/>
                  <a:pt x="951" y="975"/>
                  <a:pt x="963" y="963"/>
                </a:cubicBezTo>
                <a:cubicBezTo>
                  <a:pt x="976" y="950"/>
                  <a:pt x="996" y="950"/>
                  <a:pt x="1008" y="963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40ED370-D088-4DDA-A5D8-A2B5C49222D1}"/>
              </a:ext>
            </a:extLst>
          </p:cNvPr>
          <p:cNvSpPr>
            <a:spLocks/>
          </p:cNvSpPr>
          <p:nvPr/>
        </p:nvSpPr>
        <p:spPr bwMode="auto">
          <a:xfrm>
            <a:off x="3432175" y="2644776"/>
            <a:ext cx="201613" cy="201613"/>
          </a:xfrm>
          <a:custGeom>
            <a:avLst/>
            <a:gdLst>
              <a:gd name="T0" fmla="*/ 283 w 283"/>
              <a:gd name="T1" fmla="*/ 282 h 282"/>
              <a:gd name="T2" fmla="*/ 0 w 283"/>
              <a:gd name="T3" fmla="*/ 188 h 282"/>
              <a:gd name="T4" fmla="*/ 189 w 283"/>
              <a:gd name="T5" fmla="*/ 0 h 282"/>
              <a:gd name="T6" fmla="*/ 283 w 283"/>
              <a:gd name="T7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" h="282">
                <a:moveTo>
                  <a:pt x="283" y="282"/>
                </a:moveTo>
                <a:lnTo>
                  <a:pt x="0" y="188"/>
                </a:lnTo>
                <a:cubicBezTo>
                  <a:pt x="89" y="159"/>
                  <a:pt x="159" y="89"/>
                  <a:pt x="189" y="0"/>
                </a:cubicBezTo>
                <a:lnTo>
                  <a:pt x="283" y="28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52463D1-E010-4842-B16C-96B816656E68}"/>
              </a:ext>
            </a:extLst>
          </p:cNvPr>
          <p:cNvSpPr>
            <a:spLocks noEditPoints="1"/>
          </p:cNvSpPr>
          <p:nvPr/>
        </p:nvSpPr>
        <p:spPr bwMode="auto">
          <a:xfrm>
            <a:off x="4041775" y="3032126"/>
            <a:ext cx="912813" cy="47625"/>
          </a:xfrm>
          <a:custGeom>
            <a:avLst/>
            <a:gdLst>
              <a:gd name="T0" fmla="*/ 32 w 1281"/>
              <a:gd name="T1" fmla="*/ 3 h 67"/>
              <a:gd name="T2" fmla="*/ 96 w 1281"/>
              <a:gd name="T3" fmla="*/ 2 h 67"/>
              <a:gd name="T4" fmla="*/ 129 w 1281"/>
              <a:gd name="T5" fmla="*/ 34 h 67"/>
              <a:gd name="T6" fmla="*/ 97 w 1281"/>
              <a:gd name="T7" fmla="*/ 66 h 67"/>
              <a:gd name="T8" fmla="*/ 33 w 1281"/>
              <a:gd name="T9" fmla="*/ 67 h 67"/>
              <a:gd name="T10" fmla="*/ 1 w 1281"/>
              <a:gd name="T11" fmla="*/ 35 h 67"/>
              <a:gd name="T12" fmla="*/ 32 w 1281"/>
              <a:gd name="T13" fmla="*/ 3 h 67"/>
              <a:gd name="T14" fmla="*/ 224 w 1281"/>
              <a:gd name="T15" fmla="*/ 2 h 67"/>
              <a:gd name="T16" fmla="*/ 288 w 1281"/>
              <a:gd name="T17" fmla="*/ 2 h 67"/>
              <a:gd name="T18" fmla="*/ 321 w 1281"/>
              <a:gd name="T19" fmla="*/ 34 h 67"/>
              <a:gd name="T20" fmla="*/ 289 w 1281"/>
              <a:gd name="T21" fmla="*/ 66 h 67"/>
              <a:gd name="T22" fmla="*/ 225 w 1281"/>
              <a:gd name="T23" fmla="*/ 66 h 67"/>
              <a:gd name="T24" fmla="*/ 193 w 1281"/>
              <a:gd name="T25" fmla="*/ 34 h 67"/>
              <a:gd name="T26" fmla="*/ 224 w 1281"/>
              <a:gd name="T27" fmla="*/ 2 h 67"/>
              <a:gd name="T28" fmla="*/ 416 w 1281"/>
              <a:gd name="T29" fmla="*/ 2 h 67"/>
              <a:gd name="T30" fmla="*/ 480 w 1281"/>
              <a:gd name="T31" fmla="*/ 2 h 67"/>
              <a:gd name="T32" fmla="*/ 513 w 1281"/>
              <a:gd name="T33" fmla="*/ 34 h 67"/>
              <a:gd name="T34" fmla="*/ 481 w 1281"/>
              <a:gd name="T35" fmla="*/ 66 h 67"/>
              <a:gd name="T36" fmla="*/ 417 w 1281"/>
              <a:gd name="T37" fmla="*/ 66 h 67"/>
              <a:gd name="T38" fmla="*/ 385 w 1281"/>
              <a:gd name="T39" fmla="*/ 34 h 67"/>
              <a:gd name="T40" fmla="*/ 416 w 1281"/>
              <a:gd name="T41" fmla="*/ 2 h 67"/>
              <a:gd name="T42" fmla="*/ 608 w 1281"/>
              <a:gd name="T43" fmla="*/ 1 h 67"/>
              <a:gd name="T44" fmla="*/ 672 w 1281"/>
              <a:gd name="T45" fmla="*/ 1 h 67"/>
              <a:gd name="T46" fmla="*/ 705 w 1281"/>
              <a:gd name="T47" fmla="*/ 33 h 67"/>
              <a:gd name="T48" fmla="*/ 673 w 1281"/>
              <a:gd name="T49" fmla="*/ 65 h 67"/>
              <a:gd name="T50" fmla="*/ 609 w 1281"/>
              <a:gd name="T51" fmla="*/ 65 h 67"/>
              <a:gd name="T52" fmla="*/ 577 w 1281"/>
              <a:gd name="T53" fmla="*/ 34 h 67"/>
              <a:gd name="T54" fmla="*/ 608 w 1281"/>
              <a:gd name="T55" fmla="*/ 1 h 67"/>
              <a:gd name="T56" fmla="*/ 800 w 1281"/>
              <a:gd name="T57" fmla="*/ 1 h 67"/>
              <a:gd name="T58" fmla="*/ 864 w 1281"/>
              <a:gd name="T59" fmla="*/ 1 h 67"/>
              <a:gd name="T60" fmla="*/ 897 w 1281"/>
              <a:gd name="T61" fmla="*/ 33 h 67"/>
              <a:gd name="T62" fmla="*/ 865 w 1281"/>
              <a:gd name="T63" fmla="*/ 65 h 67"/>
              <a:gd name="T64" fmla="*/ 801 w 1281"/>
              <a:gd name="T65" fmla="*/ 65 h 67"/>
              <a:gd name="T66" fmla="*/ 769 w 1281"/>
              <a:gd name="T67" fmla="*/ 33 h 67"/>
              <a:gd name="T68" fmla="*/ 800 w 1281"/>
              <a:gd name="T69" fmla="*/ 1 h 67"/>
              <a:gd name="T70" fmla="*/ 992 w 1281"/>
              <a:gd name="T71" fmla="*/ 1 h 67"/>
              <a:gd name="T72" fmla="*/ 1056 w 1281"/>
              <a:gd name="T73" fmla="*/ 1 h 67"/>
              <a:gd name="T74" fmla="*/ 1089 w 1281"/>
              <a:gd name="T75" fmla="*/ 33 h 67"/>
              <a:gd name="T76" fmla="*/ 1057 w 1281"/>
              <a:gd name="T77" fmla="*/ 65 h 67"/>
              <a:gd name="T78" fmla="*/ 993 w 1281"/>
              <a:gd name="T79" fmla="*/ 65 h 67"/>
              <a:gd name="T80" fmla="*/ 961 w 1281"/>
              <a:gd name="T81" fmla="*/ 33 h 67"/>
              <a:gd name="T82" fmla="*/ 992 w 1281"/>
              <a:gd name="T83" fmla="*/ 1 h 67"/>
              <a:gd name="T84" fmla="*/ 1184 w 1281"/>
              <a:gd name="T85" fmla="*/ 0 h 67"/>
              <a:gd name="T86" fmla="*/ 1248 w 1281"/>
              <a:gd name="T87" fmla="*/ 0 h 67"/>
              <a:gd name="T88" fmla="*/ 1281 w 1281"/>
              <a:gd name="T89" fmla="*/ 32 h 67"/>
              <a:gd name="T90" fmla="*/ 1249 w 1281"/>
              <a:gd name="T91" fmla="*/ 64 h 67"/>
              <a:gd name="T92" fmla="*/ 1185 w 1281"/>
              <a:gd name="T93" fmla="*/ 64 h 67"/>
              <a:gd name="T94" fmla="*/ 1153 w 1281"/>
              <a:gd name="T95" fmla="*/ 32 h 67"/>
              <a:gd name="T96" fmla="*/ 1184 w 1281"/>
              <a:gd name="T9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1" h="67">
                <a:moveTo>
                  <a:pt x="32" y="3"/>
                </a:moveTo>
                <a:lnTo>
                  <a:pt x="96" y="2"/>
                </a:lnTo>
                <a:cubicBezTo>
                  <a:pt x="114" y="2"/>
                  <a:pt x="128" y="17"/>
                  <a:pt x="129" y="34"/>
                </a:cubicBezTo>
                <a:cubicBezTo>
                  <a:pt x="129" y="52"/>
                  <a:pt x="114" y="66"/>
                  <a:pt x="97" y="66"/>
                </a:cubicBezTo>
                <a:lnTo>
                  <a:pt x="33" y="67"/>
                </a:lnTo>
                <a:cubicBezTo>
                  <a:pt x="15" y="67"/>
                  <a:pt x="1" y="52"/>
                  <a:pt x="1" y="35"/>
                </a:cubicBezTo>
                <a:cubicBezTo>
                  <a:pt x="0" y="17"/>
                  <a:pt x="15" y="3"/>
                  <a:pt x="32" y="3"/>
                </a:cubicBezTo>
                <a:close/>
                <a:moveTo>
                  <a:pt x="224" y="2"/>
                </a:moveTo>
                <a:lnTo>
                  <a:pt x="288" y="2"/>
                </a:lnTo>
                <a:cubicBezTo>
                  <a:pt x="306" y="2"/>
                  <a:pt x="320" y="16"/>
                  <a:pt x="321" y="34"/>
                </a:cubicBezTo>
                <a:cubicBezTo>
                  <a:pt x="321" y="52"/>
                  <a:pt x="306" y="66"/>
                  <a:pt x="289" y="66"/>
                </a:cubicBezTo>
                <a:lnTo>
                  <a:pt x="225" y="66"/>
                </a:lnTo>
                <a:cubicBezTo>
                  <a:pt x="207" y="66"/>
                  <a:pt x="193" y="52"/>
                  <a:pt x="193" y="34"/>
                </a:cubicBezTo>
                <a:cubicBezTo>
                  <a:pt x="192" y="17"/>
                  <a:pt x="207" y="2"/>
                  <a:pt x="224" y="2"/>
                </a:cubicBezTo>
                <a:close/>
                <a:moveTo>
                  <a:pt x="416" y="2"/>
                </a:moveTo>
                <a:lnTo>
                  <a:pt x="480" y="2"/>
                </a:lnTo>
                <a:cubicBezTo>
                  <a:pt x="498" y="2"/>
                  <a:pt x="512" y="16"/>
                  <a:pt x="513" y="34"/>
                </a:cubicBezTo>
                <a:cubicBezTo>
                  <a:pt x="513" y="51"/>
                  <a:pt x="498" y="66"/>
                  <a:pt x="481" y="66"/>
                </a:cubicBezTo>
                <a:lnTo>
                  <a:pt x="417" y="66"/>
                </a:lnTo>
                <a:cubicBezTo>
                  <a:pt x="399" y="66"/>
                  <a:pt x="385" y="52"/>
                  <a:pt x="385" y="34"/>
                </a:cubicBezTo>
                <a:cubicBezTo>
                  <a:pt x="384" y="16"/>
                  <a:pt x="399" y="2"/>
                  <a:pt x="416" y="2"/>
                </a:cubicBezTo>
                <a:close/>
                <a:moveTo>
                  <a:pt x="608" y="1"/>
                </a:moveTo>
                <a:lnTo>
                  <a:pt x="672" y="1"/>
                </a:lnTo>
                <a:cubicBezTo>
                  <a:pt x="690" y="1"/>
                  <a:pt x="704" y="16"/>
                  <a:pt x="705" y="33"/>
                </a:cubicBezTo>
                <a:cubicBezTo>
                  <a:pt x="705" y="51"/>
                  <a:pt x="690" y="65"/>
                  <a:pt x="673" y="65"/>
                </a:cubicBezTo>
                <a:lnTo>
                  <a:pt x="609" y="65"/>
                </a:lnTo>
                <a:cubicBezTo>
                  <a:pt x="591" y="66"/>
                  <a:pt x="577" y="51"/>
                  <a:pt x="577" y="34"/>
                </a:cubicBezTo>
                <a:cubicBezTo>
                  <a:pt x="576" y="16"/>
                  <a:pt x="591" y="2"/>
                  <a:pt x="608" y="1"/>
                </a:cubicBezTo>
                <a:close/>
                <a:moveTo>
                  <a:pt x="800" y="1"/>
                </a:moveTo>
                <a:lnTo>
                  <a:pt x="864" y="1"/>
                </a:lnTo>
                <a:cubicBezTo>
                  <a:pt x="882" y="1"/>
                  <a:pt x="896" y="15"/>
                  <a:pt x="897" y="33"/>
                </a:cubicBezTo>
                <a:cubicBezTo>
                  <a:pt x="897" y="51"/>
                  <a:pt x="882" y="65"/>
                  <a:pt x="865" y="65"/>
                </a:cubicBezTo>
                <a:lnTo>
                  <a:pt x="801" y="65"/>
                </a:lnTo>
                <a:cubicBezTo>
                  <a:pt x="783" y="65"/>
                  <a:pt x="769" y="51"/>
                  <a:pt x="769" y="33"/>
                </a:cubicBezTo>
                <a:cubicBezTo>
                  <a:pt x="768" y="15"/>
                  <a:pt x="783" y="1"/>
                  <a:pt x="800" y="1"/>
                </a:cubicBezTo>
                <a:close/>
                <a:moveTo>
                  <a:pt x="992" y="1"/>
                </a:moveTo>
                <a:lnTo>
                  <a:pt x="1056" y="1"/>
                </a:lnTo>
                <a:cubicBezTo>
                  <a:pt x="1074" y="1"/>
                  <a:pt x="1088" y="15"/>
                  <a:pt x="1089" y="33"/>
                </a:cubicBezTo>
                <a:cubicBezTo>
                  <a:pt x="1089" y="50"/>
                  <a:pt x="1074" y="65"/>
                  <a:pt x="1057" y="65"/>
                </a:cubicBezTo>
                <a:lnTo>
                  <a:pt x="993" y="65"/>
                </a:lnTo>
                <a:cubicBezTo>
                  <a:pt x="975" y="65"/>
                  <a:pt x="961" y="50"/>
                  <a:pt x="961" y="33"/>
                </a:cubicBezTo>
                <a:cubicBezTo>
                  <a:pt x="960" y="15"/>
                  <a:pt x="975" y="1"/>
                  <a:pt x="992" y="1"/>
                </a:cubicBezTo>
                <a:close/>
                <a:moveTo>
                  <a:pt x="1184" y="0"/>
                </a:moveTo>
                <a:lnTo>
                  <a:pt x="1248" y="0"/>
                </a:lnTo>
                <a:cubicBezTo>
                  <a:pt x="1266" y="0"/>
                  <a:pt x="1280" y="14"/>
                  <a:pt x="1281" y="32"/>
                </a:cubicBezTo>
                <a:cubicBezTo>
                  <a:pt x="1281" y="50"/>
                  <a:pt x="1266" y="64"/>
                  <a:pt x="1249" y="64"/>
                </a:cubicBezTo>
                <a:lnTo>
                  <a:pt x="1185" y="64"/>
                </a:lnTo>
                <a:cubicBezTo>
                  <a:pt x="1167" y="64"/>
                  <a:pt x="1153" y="50"/>
                  <a:pt x="1153" y="32"/>
                </a:cubicBezTo>
                <a:cubicBezTo>
                  <a:pt x="1152" y="15"/>
                  <a:pt x="1167" y="0"/>
                  <a:pt x="1184" y="0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D788305-14A9-4FB2-A9F6-D0CFAF47730A}"/>
              </a:ext>
            </a:extLst>
          </p:cNvPr>
          <p:cNvSpPr>
            <a:spLocks/>
          </p:cNvSpPr>
          <p:nvPr/>
        </p:nvSpPr>
        <p:spPr bwMode="auto">
          <a:xfrm>
            <a:off x="4953000" y="2959101"/>
            <a:ext cx="188913" cy="190500"/>
          </a:xfrm>
          <a:custGeom>
            <a:avLst/>
            <a:gdLst>
              <a:gd name="T0" fmla="*/ 266 w 266"/>
              <a:gd name="T1" fmla="*/ 133 h 266"/>
              <a:gd name="T2" fmla="*/ 0 w 266"/>
              <a:gd name="T3" fmla="*/ 266 h 266"/>
              <a:gd name="T4" fmla="*/ 0 w 266"/>
              <a:gd name="T5" fmla="*/ 0 h 266"/>
              <a:gd name="T6" fmla="*/ 266 w 266"/>
              <a:gd name="T7" fmla="*/ 13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" h="266">
                <a:moveTo>
                  <a:pt x="266" y="133"/>
                </a:moveTo>
                <a:lnTo>
                  <a:pt x="0" y="266"/>
                </a:lnTo>
                <a:cubicBezTo>
                  <a:pt x="42" y="182"/>
                  <a:pt x="42" y="84"/>
                  <a:pt x="0" y="0"/>
                </a:cubicBezTo>
                <a:lnTo>
                  <a:pt x="266" y="133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EE50A69-A40D-4423-92B1-0660CFF9FDCD}"/>
              </a:ext>
            </a:extLst>
          </p:cNvPr>
          <p:cNvSpPr>
            <a:spLocks noEditPoints="1"/>
          </p:cNvSpPr>
          <p:nvPr/>
        </p:nvSpPr>
        <p:spPr bwMode="auto">
          <a:xfrm>
            <a:off x="2746375" y="3406776"/>
            <a:ext cx="758825" cy="763588"/>
          </a:xfrm>
          <a:custGeom>
            <a:avLst/>
            <a:gdLst>
              <a:gd name="T0" fmla="*/ 13 w 1066"/>
              <a:gd name="T1" fmla="*/ 1008 h 1066"/>
              <a:gd name="T2" fmla="*/ 58 w 1066"/>
              <a:gd name="T3" fmla="*/ 963 h 1066"/>
              <a:gd name="T4" fmla="*/ 103 w 1066"/>
              <a:gd name="T5" fmla="*/ 963 h 1066"/>
              <a:gd name="T6" fmla="*/ 103 w 1066"/>
              <a:gd name="T7" fmla="*/ 1008 h 1066"/>
              <a:gd name="T8" fmla="*/ 103 w 1066"/>
              <a:gd name="T9" fmla="*/ 1008 h 1066"/>
              <a:gd name="T10" fmla="*/ 58 w 1066"/>
              <a:gd name="T11" fmla="*/ 1053 h 1066"/>
              <a:gd name="T12" fmla="*/ 58 w 1066"/>
              <a:gd name="T13" fmla="*/ 1053 h 1066"/>
              <a:gd name="T14" fmla="*/ 13 w 1066"/>
              <a:gd name="T15" fmla="*/ 1053 h 1066"/>
              <a:gd name="T16" fmla="*/ 13 w 1066"/>
              <a:gd name="T17" fmla="*/ 1008 h 1066"/>
              <a:gd name="T18" fmla="*/ 148 w 1066"/>
              <a:gd name="T19" fmla="*/ 872 h 1066"/>
              <a:gd name="T20" fmla="*/ 194 w 1066"/>
              <a:gd name="T21" fmla="*/ 827 h 1066"/>
              <a:gd name="T22" fmla="*/ 239 w 1066"/>
              <a:gd name="T23" fmla="*/ 827 h 1066"/>
              <a:gd name="T24" fmla="*/ 239 w 1066"/>
              <a:gd name="T25" fmla="*/ 872 h 1066"/>
              <a:gd name="T26" fmla="*/ 194 w 1066"/>
              <a:gd name="T27" fmla="*/ 917 h 1066"/>
              <a:gd name="T28" fmla="*/ 148 w 1066"/>
              <a:gd name="T29" fmla="*/ 917 h 1066"/>
              <a:gd name="T30" fmla="*/ 148 w 1066"/>
              <a:gd name="T31" fmla="*/ 872 h 1066"/>
              <a:gd name="T32" fmla="*/ 284 w 1066"/>
              <a:gd name="T33" fmla="*/ 736 h 1066"/>
              <a:gd name="T34" fmla="*/ 329 w 1066"/>
              <a:gd name="T35" fmla="*/ 691 h 1066"/>
              <a:gd name="T36" fmla="*/ 375 w 1066"/>
              <a:gd name="T37" fmla="*/ 691 h 1066"/>
              <a:gd name="T38" fmla="*/ 375 w 1066"/>
              <a:gd name="T39" fmla="*/ 736 h 1066"/>
              <a:gd name="T40" fmla="*/ 329 w 1066"/>
              <a:gd name="T41" fmla="*/ 782 h 1066"/>
              <a:gd name="T42" fmla="*/ 284 w 1066"/>
              <a:gd name="T43" fmla="*/ 782 h 1066"/>
              <a:gd name="T44" fmla="*/ 284 w 1066"/>
              <a:gd name="T45" fmla="*/ 736 h 1066"/>
              <a:gd name="T46" fmla="*/ 420 w 1066"/>
              <a:gd name="T47" fmla="*/ 601 h 1066"/>
              <a:gd name="T48" fmla="*/ 465 w 1066"/>
              <a:gd name="T49" fmla="*/ 555 h 1066"/>
              <a:gd name="T50" fmla="*/ 511 w 1066"/>
              <a:gd name="T51" fmla="*/ 555 h 1066"/>
              <a:gd name="T52" fmla="*/ 511 w 1066"/>
              <a:gd name="T53" fmla="*/ 601 h 1066"/>
              <a:gd name="T54" fmla="*/ 465 w 1066"/>
              <a:gd name="T55" fmla="*/ 646 h 1066"/>
              <a:gd name="T56" fmla="*/ 420 w 1066"/>
              <a:gd name="T57" fmla="*/ 646 h 1066"/>
              <a:gd name="T58" fmla="*/ 420 w 1066"/>
              <a:gd name="T59" fmla="*/ 601 h 1066"/>
              <a:gd name="T60" fmla="*/ 556 w 1066"/>
              <a:gd name="T61" fmla="*/ 465 h 1066"/>
              <a:gd name="T62" fmla="*/ 601 w 1066"/>
              <a:gd name="T63" fmla="*/ 420 h 1066"/>
              <a:gd name="T64" fmla="*/ 646 w 1066"/>
              <a:gd name="T65" fmla="*/ 420 h 1066"/>
              <a:gd name="T66" fmla="*/ 646 w 1066"/>
              <a:gd name="T67" fmla="*/ 465 h 1066"/>
              <a:gd name="T68" fmla="*/ 601 w 1066"/>
              <a:gd name="T69" fmla="*/ 510 h 1066"/>
              <a:gd name="T70" fmla="*/ 556 w 1066"/>
              <a:gd name="T71" fmla="*/ 510 h 1066"/>
              <a:gd name="T72" fmla="*/ 556 w 1066"/>
              <a:gd name="T73" fmla="*/ 465 h 1066"/>
              <a:gd name="T74" fmla="*/ 692 w 1066"/>
              <a:gd name="T75" fmla="*/ 329 h 1066"/>
              <a:gd name="T76" fmla="*/ 737 w 1066"/>
              <a:gd name="T77" fmla="*/ 284 h 1066"/>
              <a:gd name="T78" fmla="*/ 782 w 1066"/>
              <a:gd name="T79" fmla="*/ 284 h 1066"/>
              <a:gd name="T80" fmla="*/ 782 w 1066"/>
              <a:gd name="T81" fmla="*/ 329 h 1066"/>
              <a:gd name="T82" fmla="*/ 737 w 1066"/>
              <a:gd name="T83" fmla="*/ 374 h 1066"/>
              <a:gd name="T84" fmla="*/ 692 w 1066"/>
              <a:gd name="T85" fmla="*/ 374 h 1066"/>
              <a:gd name="T86" fmla="*/ 692 w 1066"/>
              <a:gd name="T87" fmla="*/ 329 h 1066"/>
              <a:gd name="T88" fmla="*/ 827 w 1066"/>
              <a:gd name="T89" fmla="*/ 193 h 1066"/>
              <a:gd name="T90" fmla="*/ 873 w 1066"/>
              <a:gd name="T91" fmla="*/ 148 h 1066"/>
              <a:gd name="T92" fmla="*/ 918 w 1066"/>
              <a:gd name="T93" fmla="*/ 148 h 1066"/>
              <a:gd name="T94" fmla="*/ 918 w 1066"/>
              <a:gd name="T95" fmla="*/ 193 h 1066"/>
              <a:gd name="T96" fmla="*/ 873 w 1066"/>
              <a:gd name="T97" fmla="*/ 239 h 1066"/>
              <a:gd name="T98" fmla="*/ 827 w 1066"/>
              <a:gd name="T99" fmla="*/ 239 h 1066"/>
              <a:gd name="T100" fmla="*/ 827 w 1066"/>
              <a:gd name="T101" fmla="*/ 193 h 1066"/>
              <a:gd name="T102" fmla="*/ 963 w 1066"/>
              <a:gd name="T103" fmla="*/ 58 h 1066"/>
              <a:gd name="T104" fmla="*/ 1008 w 1066"/>
              <a:gd name="T105" fmla="*/ 12 h 1066"/>
              <a:gd name="T106" fmla="*/ 1054 w 1066"/>
              <a:gd name="T107" fmla="*/ 12 h 1066"/>
              <a:gd name="T108" fmla="*/ 1054 w 1066"/>
              <a:gd name="T109" fmla="*/ 58 h 1066"/>
              <a:gd name="T110" fmla="*/ 1008 w 1066"/>
              <a:gd name="T111" fmla="*/ 103 h 1066"/>
              <a:gd name="T112" fmla="*/ 963 w 1066"/>
              <a:gd name="T113" fmla="*/ 103 h 1066"/>
              <a:gd name="T114" fmla="*/ 963 w 1066"/>
              <a:gd name="T115" fmla="*/ 58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6" h="1066">
                <a:moveTo>
                  <a:pt x="13" y="1008"/>
                </a:moveTo>
                <a:lnTo>
                  <a:pt x="58" y="963"/>
                </a:lnTo>
                <a:cubicBezTo>
                  <a:pt x="70" y="950"/>
                  <a:pt x="91" y="950"/>
                  <a:pt x="103" y="963"/>
                </a:cubicBezTo>
                <a:cubicBezTo>
                  <a:pt x="116" y="975"/>
                  <a:pt x="116" y="995"/>
                  <a:pt x="103" y="1008"/>
                </a:cubicBezTo>
                <a:lnTo>
                  <a:pt x="103" y="1008"/>
                </a:lnTo>
                <a:lnTo>
                  <a:pt x="58" y="1053"/>
                </a:lnTo>
                <a:lnTo>
                  <a:pt x="58" y="1053"/>
                </a:lnTo>
                <a:cubicBezTo>
                  <a:pt x="45" y="1066"/>
                  <a:pt x="25" y="1066"/>
                  <a:pt x="13" y="1053"/>
                </a:cubicBezTo>
                <a:cubicBezTo>
                  <a:pt x="0" y="1041"/>
                  <a:pt x="0" y="1020"/>
                  <a:pt x="13" y="1008"/>
                </a:cubicBezTo>
                <a:close/>
                <a:moveTo>
                  <a:pt x="148" y="872"/>
                </a:moveTo>
                <a:lnTo>
                  <a:pt x="194" y="827"/>
                </a:lnTo>
                <a:cubicBezTo>
                  <a:pt x="206" y="814"/>
                  <a:pt x="226" y="814"/>
                  <a:pt x="239" y="827"/>
                </a:cubicBezTo>
                <a:cubicBezTo>
                  <a:pt x="251" y="839"/>
                  <a:pt x="251" y="860"/>
                  <a:pt x="239" y="872"/>
                </a:cubicBezTo>
                <a:lnTo>
                  <a:pt x="194" y="917"/>
                </a:lnTo>
                <a:cubicBezTo>
                  <a:pt x="181" y="930"/>
                  <a:pt x="161" y="930"/>
                  <a:pt x="148" y="917"/>
                </a:cubicBezTo>
                <a:cubicBezTo>
                  <a:pt x="136" y="905"/>
                  <a:pt x="136" y="885"/>
                  <a:pt x="148" y="872"/>
                </a:cubicBezTo>
                <a:close/>
                <a:moveTo>
                  <a:pt x="284" y="736"/>
                </a:moveTo>
                <a:lnTo>
                  <a:pt x="329" y="691"/>
                </a:lnTo>
                <a:cubicBezTo>
                  <a:pt x="342" y="679"/>
                  <a:pt x="362" y="679"/>
                  <a:pt x="375" y="691"/>
                </a:cubicBezTo>
                <a:cubicBezTo>
                  <a:pt x="387" y="704"/>
                  <a:pt x="387" y="724"/>
                  <a:pt x="375" y="736"/>
                </a:cubicBezTo>
                <a:lnTo>
                  <a:pt x="329" y="782"/>
                </a:lnTo>
                <a:cubicBezTo>
                  <a:pt x="317" y="794"/>
                  <a:pt x="297" y="794"/>
                  <a:pt x="284" y="782"/>
                </a:cubicBezTo>
                <a:cubicBezTo>
                  <a:pt x="272" y="769"/>
                  <a:pt x="272" y="749"/>
                  <a:pt x="284" y="736"/>
                </a:cubicBezTo>
                <a:close/>
                <a:moveTo>
                  <a:pt x="420" y="601"/>
                </a:moveTo>
                <a:lnTo>
                  <a:pt x="465" y="555"/>
                </a:lnTo>
                <a:cubicBezTo>
                  <a:pt x="478" y="543"/>
                  <a:pt x="498" y="543"/>
                  <a:pt x="511" y="555"/>
                </a:cubicBezTo>
                <a:cubicBezTo>
                  <a:pt x="523" y="568"/>
                  <a:pt x="523" y="588"/>
                  <a:pt x="511" y="601"/>
                </a:cubicBezTo>
                <a:lnTo>
                  <a:pt x="465" y="646"/>
                </a:lnTo>
                <a:cubicBezTo>
                  <a:pt x="453" y="658"/>
                  <a:pt x="432" y="658"/>
                  <a:pt x="420" y="646"/>
                </a:cubicBezTo>
                <a:cubicBezTo>
                  <a:pt x="408" y="633"/>
                  <a:pt x="408" y="613"/>
                  <a:pt x="420" y="601"/>
                </a:cubicBezTo>
                <a:close/>
                <a:moveTo>
                  <a:pt x="556" y="465"/>
                </a:moveTo>
                <a:lnTo>
                  <a:pt x="601" y="420"/>
                </a:lnTo>
                <a:cubicBezTo>
                  <a:pt x="614" y="407"/>
                  <a:pt x="634" y="407"/>
                  <a:pt x="646" y="420"/>
                </a:cubicBezTo>
                <a:cubicBezTo>
                  <a:pt x="659" y="432"/>
                  <a:pt x="659" y="452"/>
                  <a:pt x="646" y="465"/>
                </a:cubicBezTo>
                <a:lnTo>
                  <a:pt x="601" y="510"/>
                </a:lnTo>
                <a:cubicBezTo>
                  <a:pt x="589" y="523"/>
                  <a:pt x="568" y="523"/>
                  <a:pt x="556" y="510"/>
                </a:cubicBezTo>
                <a:cubicBezTo>
                  <a:pt x="543" y="498"/>
                  <a:pt x="543" y="477"/>
                  <a:pt x="556" y="465"/>
                </a:cubicBezTo>
                <a:close/>
                <a:moveTo>
                  <a:pt x="692" y="329"/>
                </a:moveTo>
                <a:lnTo>
                  <a:pt x="737" y="284"/>
                </a:lnTo>
                <a:cubicBezTo>
                  <a:pt x="749" y="271"/>
                  <a:pt x="770" y="271"/>
                  <a:pt x="782" y="284"/>
                </a:cubicBezTo>
                <a:cubicBezTo>
                  <a:pt x="795" y="296"/>
                  <a:pt x="795" y="317"/>
                  <a:pt x="782" y="329"/>
                </a:cubicBezTo>
                <a:lnTo>
                  <a:pt x="737" y="374"/>
                </a:lnTo>
                <a:cubicBezTo>
                  <a:pt x="724" y="387"/>
                  <a:pt x="704" y="387"/>
                  <a:pt x="692" y="374"/>
                </a:cubicBezTo>
                <a:cubicBezTo>
                  <a:pt x="679" y="362"/>
                  <a:pt x="679" y="342"/>
                  <a:pt x="692" y="329"/>
                </a:cubicBezTo>
                <a:close/>
                <a:moveTo>
                  <a:pt x="827" y="193"/>
                </a:moveTo>
                <a:lnTo>
                  <a:pt x="873" y="148"/>
                </a:lnTo>
                <a:cubicBezTo>
                  <a:pt x="885" y="136"/>
                  <a:pt x="905" y="136"/>
                  <a:pt x="918" y="148"/>
                </a:cubicBezTo>
                <a:cubicBezTo>
                  <a:pt x="930" y="161"/>
                  <a:pt x="930" y="181"/>
                  <a:pt x="918" y="193"/>
                </a:cubicBezTo>
                <a:lnTo>
                  <a:pt x="873" y="239"/>
                </a:lnTo>
                <a:cubicBezTo>
                  <a:pt x="860" y="251"/>
                  <a:pt x="840" y="251"/>
                  <a:pt x="827" y="239"/>
                </a:cubicBezTo>
                <a:cubicBezTo>
                  <a:pt x="815" y="226"/>
                  <a:pt x="815" y="206"/>
                  <a:pt x="827" y="193"/>
                </a:cubicBezTo>
                <a:close/>
                <a:moveTo>
                  <a:pt x="963" y="58"/>
                </a:moveTo>
                <a:lnTo>
                  <a:pt x="1008" y="12"/>
                </a:lnTo>
                <a:cubicBezTo>
                  <a:pt x="1021" y="0"/>
                  <a:pt x="1041" y="0"/>
                  <a:pt x="1054" y="12"/>
                </a:cubicBezTo>
                <a:cubicBezTo>
                  <a:pt x="1066" y="25"/>
                  <a:pt x="1066" y="45"/>
                  <a:pt x="1054" y="58"/>
                </a:cubicBezTo>
                <a:lnTo>
                  <a:pt x="1008" y="103"/>
                </a:lnTo>
                <a:cubicBezTo>
                  <a:pt x="996" y="115"/>
                  <a:pt x="976" y="115"/>
                  <a:pt x="963" y="103"/>
                </a:cubicBezTo>
                <a:cubicBezTo>
                  <a:pt x="951" y="90"/>
                  <a:pt x="951" y="70"/>
                  <a:pt x="963" y="58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" name="Freeform 31">
            <a:extLst>
              <a:ext uri="{FF2B5EF4-FFF2-40B4-BE49-F238E27FC236}">
                <a16:creationId xmlns:a16="http://schemas.microsoft.com/office/drawing/2014/main" id="{A5F23173-9440-4220-95FC-D890E868BD88}"/>
              </a:ext>
            </a:extLst>
          </p:cNvPr>
          <p:cNvSpPr>
            <a:spLocks/>
          </p:cNvSpPr>
          <p:nvPr/>
        </p:nvSpPr>
        <p:spPr bwMode="auto">
          <a:xfrm>
            <a:off x="3432175" y="3279776"/>
            <a:ext cx="201613" cy="201613"/>
          </a:xfrm>
          <a:custGeom>
            <a:avLst/>
            <a:gdLst>
              <a:gd name="T0" fmla="*/ 283 w 283"/>
              <a:gd name="T1" fmla="*/ 0 h 282"/>
              <a:gd name="T2" fmla="*/ 189 w 283"/>
              <a:gd name="T3" fmla="*/ 282 h 282"/>
              <a:gd name="T4" fmla="*/ 0 w 283"/>
              <a:gd name="T5" fmla="*/ 94 h 282"/>
              <a:gd name="T6" fmla="*/ 283 w 283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" h="282">
                <a:moveTo>
                  <a:pt x="283" y="0"/>
                </a:moveTo>
                <a:lnTo>
                  <a:pt x="189" y="282"/>
                </a:lnTo>
                <a:cubicBezTo>
                  <a:pt x="159" y="194"/>
                  <a:pt x="89" y="124"/>
                  <a:pt x="0" y="94"/>
                </a:cubicBezTo>
                <a:lnTo>
                  <a:pt x="283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Freeform 32">
            <a:extLst>
              <a:ext uri="{FF2B5EF4-FFF2-40B4-BE49-F238E27FC236}">
                <a16:creationId xmlns:a16="http://schemas.microsoft.com/office/drawing/2014/main" id="{692E2E2C-4ECA-4356-A86D-F7C5312CADA1}"/>
              </a:ext>
            </a:extLst>
          </p:cNvPr>
          <p:cNvSpPr>
            <a:spLocks noEditPoints="1"/>
          </p:cNvSpPr>
          <p:nvPr/>
        </p:nvSpPr>
        <p:spPr bwMode="auto">
          <a:xfrm>
            <a:off x="5551488" y="3032126"/>
            <a:ext cx="911225" cy="47625"/>
          </a:xfrm>
          <a:custGeom>
            <a:avLst/>
            <a:gdLst>
              <a:gd name="T0" fmla="*/ 32 w 1280"/>
              <a:gd name="T1" fmla="*/ 3 h 67"/>
              <a:gd name="T2" fmla="*/ 96 w 1280"/>
              <a:gd name="T3" fmla="*/ 2 h 67"/>
              <a:gd name="T4" fmla="*/ 128 w 1280"/>
              <a:gd name="T5" fmla="*/ 34 h 67"/>
              <a:gd name="T6" fmla="*/ 96 w 1280"/>
              <a:gd name="T7" fmla="*/ 66 h 67"/>
              <a:gd name="T8" fmla="*/ 32 w 1280"/>
              <a:gd name="T9" fmla="*/ 67 h 67"/>
              <a:gd name="T10" fmla="*/ 0 w 1280"/>
              <a:gd name="T11" fmla="*/ 35 h 67"/>
              <a:gd name="T12" fmla="*/ 32 w 1280"/>
              <a:gd name="T13" fmla="*/ 3 h 67"/>
              <a:gd name="T14" fmla="*/ 224 w 1280"/>
              <a:gd name="T15" fmla="*/ 2 h 67"/>
              <a:gd name="T16" fmla="*/ 288 w 1280"/>
              <a:gd name="T17" fmla="*/ 2 h 67"/>
              <a:gd name="T18" fmla="*/ 320 w 1280"/>
              <a:gd name="T19" fmla="*/ 34 h 67"/>
              <a:gd name="T20" fmla="*/ 288 w 1280"/>
              <a:gd name="T21" fmla="*/ 66 h 67"/>
              <a:gd name="T22" fmla="*/ 224 w 1280"/>
              <a:gd name="T23" fmla="*/ 66 h 67"/>
              <a:gd name="T24" fmla="*/ 192 w 1280"/>
              <a:gd name="T25" fmla="*/ 34 h 67"/>
              <a:gd name="T26" fmla="*/ 224 w 1280"/>
              <a:gd name="T27" fmla="*/ 2 h 67"/>
              <a:gd name="T28" fmla="*/ 416 w 1280"/>
              <a:gd name="T29" fmla="*/ 2 h 67"/>
              <a:gd name="T30" fmla="*/ 480 w 1280"/>
              <a:gd name="T31" fmla="*/ 2 h 67"/>
              <a:gd name="T32" fmla="*/ 512 w 1280"/>
              <a:gd name="T33" fmla="*/ 34 h 67"/>
              <a:gd name="T34" fmla="*/ 480 w 1280"/>
              <a:gd name="T35" fmla="*/ 66 h 67"/>
              <a:gd name="T36" fmla="*/ 416 w 1280"/>
              <a:gd name="T37" fmla="*/ 66 h 67"/>
              <a:gd name="T38" fmla="*/ 384 w 1280"/>
              <a:gd name="T39" fmla="*/ 34 h 67"/>
              <a:gd name="T40" fmla="*/ 416 w 1280"/>
              <a:gd name="T41" fmla="*/ 2 h 67"/>
              <a:gd name="T42" fmla="*/ 608 w 1280"/>
              <a:gd name="T43" fmla="*/ 1 h 67"/>
              <a:gd name="T44" fmla="*/ 672 w 1280"/>
              <a:gd name="T45" fmla="*/ 1 h 67"/>
              <a:gd name="T46" fmla="*/ 704 w 1280"/>
              <a:gd name="T47" fmla="*/ 33 h 67"/>
              <a:gd name="T48" fmla="*/ 672 w 1280"/>
              <a:gd name="T49" fmla="*/ 65 h 67"/>
              <a:gd name="T50" fmla="*/ 608 w 1280"/>
              <a:gd name="T51" fmla="*/ 65 h 67"/>
              <a:gd name="T52" fmla="*/ 576 w 1280"/>
              <a:gd name="T53" fmla="*/ 34 h 67"/>
              <a:gd name="T54" fmla="*/ 608 w 1280"/>
              <a:gd name="T55" fmla="*/ 1 h 67"/>
              <a:gd name="T56" fmla="*/ 800 w 1280"/>
              <a:gd name="T57" fmla="*/ 1 h 67"/>
              <a:gd name="T58" fmla="*/ 864 w 1280"/>
              <a:gd name="T59" fmla="*/ 1 h 67"/>
              <a:gd name="T60" fmla="*/ 896 w 1280"/>
              <a:gd name="T61" fmla="*/ 33 h 67"/>
              <a:gd name="T62" fmla="*/ 864 w 1280"/>
              <a:gd name="T63" fmla="*/ 65 h 67"/>
              <a:gd name="T64" fmla="*/ 800 w 1280"/>
              <a:gd name="T65" fmla="*/ 65 h 67"/>
              <a:gd name="T66" fmla="*/ 768 w 1280"/>
              <a:gd name="T67" fmla="*/ 33 h 67"/>
              <a:gd name="T68" fmla="*/ 800 w 1280"/>
              <a:gd name="T69" fmla="*/ 1 h 67"/>
              <a:gd name="T70" fmla="*/ 992 w 1280"/>
              <a:gd name="T71" fmla="*/ 1 h 67"/>
              <a:gd name="T72" fmla="*/ 1056 w 1280"/>
              <a:gd name="T73" fmla="*/ 1 h 67"/>
              <a:gd name="T74" fmla="*/ 1088 w 1280"/>
              <a:gd name="T75" fmla="*/ 33 h 67"/>
              <a:gd name="T76" fmla="*/ 1056 w 1280"/>
              <a:gd name="T77" fmla="*/ 65 h 67"/>
              <a:gd name="T78" fmla="*/ 992 w 1280"/>
              <a:gd name="T79" fmla="*/ 65 h 67"/>
              <a:gd name="T80" fmla="*/ 960 w 1280"/>
              <a:gd name="T81" fmla="*/ 33 h 67"/>
              <a:gd name="T82" fmla="*/ 992 w 1280"/>
              <a:gd name="T83" fmla="*/ 1 h 67"/>
              <a:gd name="T84" fmla="*/ 1184 w 1280"/>
              <a:gd name="T85" fmla="*/ 0 h 67"/>
              <a:gd name="T86" fmla="*/ 1248 w 1280"/>
              <a:gd name="T87" fmla="*/ 0 h 67"/>
              <a:gd name="T88" fmla="*/ 1280 w 1280"/>
              <a:gd name="T89" fmla="*/ 32 h 67"/>
              <a:gd name="T90" fmla="*/ 1248 w 1280"/>
              <a:gd name="T91" fmla="*/ 64 h 67"/>
              <a:gd name="T92" fmla="*/ 1184 w 1280"/>
              <a:gd name="T93" fmla="*/ 64 h 67"/>
              <a:gd name="T94" fmla="*/ 1152 w 1280"/>
              <a:gd name="T95" fmla="*/ 32 h 67"/>
              <a:gd name="T96" fmla="*/ 1184 w 1280"/>
              <a:gd name="T9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0" h="67">
                <a:moveTo>
                  <a:pt x="32" y="3"/>
                </a:moveTo>
                <a:lnTo>
                  <a:pt x="96" y="2"/>
                </a:lnTo>
                <a:cubicBezTo>
                  <a:pt x="114" y="2"/>
                  <a:pt x="128" y="17"/>
                  <a:pt x="128" y="34"/>
                </a:cubicBezTo>
                <a:cubicBezTo>
                  <a:pt x="128" y="52"/>
                  <a:pt x="114" y="66"/>
                  <a:pt x="96" y="66"/>
                </a:cubicBezTo>
                <a:lnTo>
                  <a:pt x="32" y="67"/>
                </a:lnTo>
                <a:cubicBezTo>
                  <a:pt x="14" y="67"/>
                  <a:pt x="0" y="52"/>
                  <a:pt x="0" y="35"/>
                </a:cubicBezTo>
                <a:cubicBezTo>
                  <a:pt x="0" y="17"/>
                  <a:pt x="14" y="3"/>
                  <a:pt x="32" y="3"/>
                </a:cubicBezTo>
                <a:close/>
                <a:moveTo>
                  <a:pt x="224" y="2"/>
                </a:moveTo>
                <a:lnTo>
                  <a:pt x="288" y="2"/>
                </a:lnTo>
                <a:cubicBezTo>
                  <a:pt x="306" y="2"/>
                  <a:pt x="320" y="16"/>
                  <a:pt x="320" y="34"/>
                </a:cubicBezTo>
                <a:cubicBezTo>
                  <a:pt x="320" y="52"/>
                  <a:pt x="306" y="66"/>
                  <a:pt x="288" y="66"/>
                </a:cubicBezTo>
                <a:lnTo>
                  <a:pt x="224" y="66"/>
                </a:lnTo>
                <a:cubicBezTo>
                  <a:pt x="206" y="66"/>
                  <a:pt x="192" y="52"/>
                  <a:pt x="192" y="34"/>
                </a:cubicBezTo>
                <a:cubicBezTo>
                  <a:pt x="192" y="17"/>
                  <a:pt x="206" y="2"/>
                  <a:pt x="224" y="2"/>
                </a:cubicBezTo>
                <a:close/>
                <a:moveTo>
                  <a:pt x="416" y="2"/>
                </a:moveTo>
                <a:lnTo>
                  <a:pt x="480" y="2"/>
                </a:lnTo>
                <a:cubicBezTo>
                  <a:pt x="498" y="2"/>
                  <a:pt x="512" y="16"/>
                  <a:pt x="512" y="34"/>
                </a:cubicBezTo>
                <a:cubicBezTo>
                  <a:pt x="512" y="51"/>
                  <a:pt x="498" y="66"/>
                  <a:pt x="480" y="66"/>
                </a:cubicBezTo>
                <a:lnTo>
                  <a:pt x="416" y="66"/>
                </a:lnTo>
                <a:cubicBezTo>
                  <a:pt x="398" y="66"/>
                  <a:pt x="384" y="52"/>
                  <a:pt x="384" y="34"/>
                </a:cubicBezTo>
                <a:cubicBezTo>
                  <a:pt x="384" y="16"/>
                  <a:pt x="398" y="2"/>
                  <a:pt x="416" y="2"/>
                </a:cubicBezTo>
                <a:close/>
                <a:moveTo>
                  <a:pt x="608" y="1"/>
                </a:moveTo>
                <a:lnTo>
                  <a:pt x="672" y="1"/>
                </a:lnTo>
                <a:cubicBezTo>
                  <a:pt x="690" y="1"/>
                  <a:pt x="704" y="16"/>
                  <a:pt x="704" y="33"/>
                </a:cubicBezTo>
                <a:cubicBezTo>
                  <a:pt x="704" y="51"/>
                  <a:pt x="690" y="65"/>
                  <a:pt x="672" y="65"/>
                </a:cubicBezTo>
                <a:lnTo>
                  <a:pt x="608" y="65"/>
                </a:lnTo>
                <a:cubicBezTo>
                  <a:pt x="590" y="66"/>
                  <a:pt x="576" y="51"/>
                  <a:pt x="576" y="34"/>
                </a:cubicBezTo>
                <a:cubicBezTo>
                  <a:pt x="576" y="16"/>
                  <a:pt x="590" y="2"/>
                  <a:pt x="608" y="1"/>
                </a:cubicBezTo>
                <a:close/>
                <a:moveTo>
                  <a:pt x="800" y="1"/>
                </a:moveTo>
                <a:lnTo>
                  <a:pt x="864" y="1"/>
                </a:lnTo>
                <a:cubicBezTo>
                  <a:pt x="882" y="1"/>
                  <a:pt x="896" y="15"/>
                  <a:pt x="896" y="33"/>
                </a:cubicBezTo>
                <a:cubicBezTo>
                  <a:pt x="896" y="51"/>
                  <a:pt x="882" y="65"/>
                  <a:pt x="864" y="65"/>
                </a:cubicBezTo>
                <a:lnTo>
                  <a:pt x="800" y="65"/>
                </a:lnTo>
                <a:cubicBezTo>
                  <a:pt x="782" y="65"/>
                  <a:pt x="768" y="51"/>
                  <a:pt x="768" y="33"/>
                </a:cubicBezTo>
                <a:cubicBezTo>
                  <a:pt x="768" y="15"/>
                  <a:pt x="782" y="1"/>
                  <a:pt x="800" y="1"/>
                </a:cubicBezTo>
                <a:close/>
                <a:moveTo>
                  <a:pt x="992" y="1"/>
                </a:moveTo>
                <a:lnTo>
                  <a:pt x="1056" y="1"/>
                </a:lnTo>
                <a:cubicBezTo>
                  <a:pt x="1074" y="1"/>
                  <a:pt x="1088" y="15"/>
                  <a:pt x="1088" y="33"/>
                </a:cubicBezTo>
                <a:cubicBezTo>
                  <a:pt x="1088" y="50"/>
                  <a:pt x="1074" y="65"/>
                  <a:pt x="1056" y="65"/>
                </a:cubicBezTo>
                <a:lnTo>
                  <a:pt x="992" y="65"/>
                </a:lnTo>
                <a:cubicBezTo>
                  <a:pt x="974" y="65"/>
                  <a:pt x="960" y="50"/>
                  <a:pt x="960" y="33"/>
                </a:cubicBezTo>
                <a:cubicBezTo>
                  <a:pt x="960" y="15"/>
                  <a:pt x="974" y="1"/>
                  <a:pt x="992" y="1"/>
                </a:cubicBezTo>
                <a:close/>
                <a:moveTo>
                  <a:pt x="1184" y="0"/>
                </a:moveTo>
                <a:lnTo>
                  <a:pt x="1248" y="0"/>
                </a:lnTo>
                <a:cubicBezTo>
                  <a:pt x="1266" y="0"/>
                  <a:pt x="1280" y="14"/>
                  <a:pt x="1280" y="32"/>
                </a:cubicBezTo>
                <a:cubicBezTo>
                  <a:pt x="1280" y="50"/>
                  <a:pt x="1266" y="64"/>
                  <a:pt x="1248" y="64"/>
                </a:cubicBezTo>
                <a:lnTo>
                  <a:pt x="1184" y="64"/>
                </a:lnTo>
                <a:cubicBezTo>
                  <a:pt x="1166" y="64"/>
                  <a:pt x="1152" y="50"/>
                  <a:pt x="1152" y="32"/>
                </a:cubicBezTo>
                <a:cubicBezTo>
                  <a:pt x="1152" y="15"/>
                  <a:pt x="1166" y="0"/>
                  <a:pt x="1184" y="0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Freeform 33">
            <a:extLst>
              <a:ext uri="{FF2B5EF4-FFF2-40B4-BE49-F238E27FC236}">
                <a16:creationId xmlns:a16="http://schemas.microsoft.com/office/drawing/2014/main" id="{6EC76721-F82E-43B7-B04E-FFAD9AF020F3}"/>
              </a:ext>
            </a:extLst>
          </p:cNvPr>
          <p:cNvSpPr>
            <a:spLocks/>
          </p:cNvSpPr>
          <p:nvPr/>
        </p:nvSpPr>
        <p:spPr bwMode="auto">
          <a:xfrm>
            <a:off x="6461125" y="2959101"/>
            <a:ext cx="190500" cy="190500"/>
          </a:xfrm>
          <a:custGeom>
            <a:avLst/>
            <a:gdLst>
              <a:gd name="T0" fmla="*/ 267 w 267"/>
              <a:gd name="T1" fmla="*/ 133 h 266"/>
              <a:gd name="T2" fmla="*/ 1 w 267"/>
              <a:gd name="T3" fmla="*/ 266 h 266"/>
              <a:gd name="T4" fmla="*/ 0 w 267"/>
              <a:gd name="T5" fmla="*/ 0 h 266"/>
              <a:gd name="T6" fmla="*/ 267 w 267"/>
              <a:gd name="T7" fmla="*/ 13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66">
                <a:moveTo>
                  <a:pt x="267" y="133"/>
                </a:moveTo>
                <a:lnTo>
                  <a:pt x="1" y="266"/>
                </a:lnTo>
                <a:cubicBezTo>
                  <a:pt x="43" y="182"/>
                  <a:pt x="42" y="84"/>
                  <a:pt x="0" y="0"/>
                </a:cubicBezTo>
                <a:lnTo>
                  <a:pt x="267" y="133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Freeform 34">
            <a:extLst>
              <a:ext uri="{FF2B5EF4-FFF2-40B4-BE49-F238E27FC236}">
                <a16:creationId xmlns:a16="http://schemas.microsoft.com/office/drawing/2014/main" id="{6A07FA9E-DC34-43F2-BD69-CCA32EF338B7}"/>
              </a:ext>
            </a:extLst>
          </p:cNvPr>
          <p:cNvSpPr>
            <a:spLocks noEditPoints="1"/>
          </p:cNvSpPr>
          <p:nvPr/>
        </p:nvSpPr>
        <p:spPr bwMode="auto">
          <a:xfrm>
            <a:off x="7056438" y="2108201"/>
            <a:ext cx="760413" cy="763588"/>
          </a:xfrm>
          <a:custGeom>
            <a:avLst/>
            <a:gdLst>
              <a:gd name="T0" fmla="*/ 13 w 1066"/>
              <a:gd name="T1" fmla="*/ 1008 h 1065"/>
              <a:gd name="T2" fmla="*/ 58 w 1066"/>
              <a:gd name="T3" fmla="*/ 962 h 1065"/>
              <a:gd name="T4" fmla="*/ 103 w 1066"/>
              <a:gd name="T5" fmla="*/ 962 h 1065"/>
              <a:gd name="T6" fmla="*/ 103 w 1066"/>
              <a:gd name="T7" fmla="*/ 1008 h 1065"/>
              <a:gd name="T8" fmla="*/ 103 w 1066"/>
              <a:gd name="T9" fmla="*/ 1008 h 1065"/>
              <a:gd name="T10" fmla="*/ 58 w 1066"/>
              <a:gd name="T11" fmla="*/ 1053 h 1065"/>
              <a:gd name="T12" fmla="*/ 58 w 1066"/>
              <a:gd name="T13" fmla="*/ 1053 h 1065"/>
              <a:gd name="T14" fmla="*/ 13 w 1066"/>
              <a:gd name="T15" fmla="*/ 1053 h 1065"/>
              <a:gd name="T16" fmla="*/ 13 w 1066"/>
              <a:gd name="T17" fmla="*/ 1008 h 1065"/>
              <a:gd name="T18" fmla="*/ 149 w 1066"/>
              <a:gd name="T19" fmla="*/ 872 h 1065"/>
              <a:gd name="T20" fmla="*/ 194 w 1066"/>
              <a:gd name="T21" fmla="*/ 827 h 1065"/>
              <a:gd name="T22" fmla="*/ 239 w 1066"/>
              <a:gd name="T23" fmla="*/ 827 h 1065"/>
              <a:gd name="T24" fmla="*/ 239 w 1066"/>
              <a:gd name="T25" fmla="*/ 872 h 1065"/>
              <a:gd name="T26" fmla="*/ 194 w 1066"/>
              <a:gd name="T27" fmla="*/ 917 h 1065"/>
              <a:gd name="T28" fmla="*/ 149 w 1066"/>
              <a:gd name="T29" fmla="*/ 917 h 1065"/>
              <a:gd name="T30" fmla="*/ 149 w 1066"/>
              <a:gd name="T31" fmla="*/ 872 h 1065"/>
              <a:gd name="T32" fmla="*/ 284 w 1066"/>
              <a:gd name="T33" fmla="*/ 736 h 1065"/>
              <a:gd name="T34" fmla="*/ 330 w 1066"/>
              <a:gd name="T35" fmla="*/ 691 h 1065"/>
              <a:gd name="T36" fmla="*/ 375 w 1066"/>
              <a:gd name="T37" fmla="*/ 691 h 1065"/>
              <a:gd name="T38" fmla="*/ 375 w 1066"/>
              <a:gd name="T39" fmla="*/ 736 h 1065"/>
              <a:gd name="T40" fmla="*/ 330 w 1066"/>
              <a:gd name="T41" fmla="*/ 781 h 1065"/>
              <a:gd name="T42" fmla="*/ 284 w 1066"/>
              <a:gd name="T43" fmla="*/ 781 h 1065"/>
              <a:gd name="T44" fmla="*/ 284 w 1066"/>
              <a:gd name="T45" fmla="*/ 736 h 1065"/>
              <a:gd name="T46" fmla="*/ 420 w 1066"/>
              <a:gd name="T47" fmla="*/ 600 h 1065"/>
              <a:gd name="T48" fmla="*/ 465 w 1066"/>
              <a:gd name="T49" fmla="*/ 555 h 1065"/>
              <a:gd name="T50" fmla="*/ 511 w 1066"/>
              <a:gd name="T51" fmla="*/ 555 h 1065"/>
              <a:gd name="T52" fmla="*/ 511 w 1066"/>
              <a:gd name="T53" fmla="*/ 600 h 1065"/>
              <a:gd name="T54" fmla="*/ 465 w 1066"/>
              <a:gd name="T55" fmla="*/ 646 h 1065"/>
              <a:gd name="T56" fmla="*/ 420 w 1066"/>
              <a:gd name="T57" fmla="*/ 646 h 1065"/>
              <a:gd name="T58" fmla="*/ 420 w 1066"/>
              <a:gd name="T59" fmla="*/ 600 h 1065"/>
              <a:gd name="T60" fmla="*/ 556 w 1066"/>
              <a:gd name="T61" fmla="*/ 465 h 1065"/>
              <a:gd name="T62" fmla="*/ 601 w 1066"/>
              <a:gd name="T63" fmla="*/ 419 h 1065"/>
              <a:gd name="T64" fmla="*/ 647 w 1066"/>
              <a:gd name="T65" fmla="*/ 419 h 1065"/>
              <a:gd name="T66" fmla="*/ 647 w 1066"/>
              <a:gd name="T67" fmla="*/ 465 h 1065"/>
              <a:gd name="T68" fmla="*/ 601 w 1066"/>
              <a:gd name="T69" fmla="*/ 510 h 1065"/>
              <a:gd name="T70" fmla="*/ 556 w 1066"/>
              <a:gd name="T71" fmla="*/ 510 h 1065"/>
              <a:gd name="T72" fmla="*/ 556 w 1066"/>
              <a:gd name="T73" fmla="*/ 465 h 1065"/>
              <a:gd name="T74" fmla="*/ 692 w 1066"/>
              <a:gd name="T75" fmla="*/ 329 h 1065"/>
              <a:gd name="T76" fmla="*/ 737 w 1066"/>
              <a:gd name="T77" fmla="*/ 284 h 1065"/>
              <a:gd name="T78" fmla="*/ 782 w 1066"/>
              <a:gd name="T79" fmla="*/ 284 h 1065"/>
              <a:gd name="T80" fmla="*/ 782 w 1066"/>
              <a:gd name="T81" fmla="*/ 329 h 1065"/>
              <a:gd name="T82" fmla="*/ 737 w 1066"/>
              <a:gd name="T83" fmla="*/ 374 h 1065"/>
              <a:gd name="T84" fmla="*/ 692 w 1066"/>
              <a:gd name="T85" fmla="*/ 374 h 1065"/>
              <a:gd name="T86" fmla="*/ 692 w 1066"/>
              <a:gd name="T87" fmla="*/ 329 h 1065"/>
              <a:gd name="T88" fmla="*/ 828 w 1066"/>
              <a:gd name="T89" fmla="*/ 193 h 1065"/>
              <a:gd name="T90" fmla="*/ 873 w 1066"/>
              <a:gd name="T91" fmla="*/ 148 h 1065"/>
              <a:gd name="T92" fmla="*/ 918 w 1066"/>
              <a:gd name="T93" fmla="*/ 148 h 1065"/>
              <a:gd name="T94" fmla="*/ 918 w 1066"/>
              <a:gd name="T95" fmla="*/ 193 h 1065"/>
              <a:gd name="T96" fmla="*/ 873 w 1066"/>
              <a:gd name="T97" fmla="*/ 238 h 1065"/>
              <a:gd name="T98" fmla="*/ 828 w 1066"/>
              <a:gd name="T99" fmla="*/ 238 h 1065"/>
              <a:gd name="T100" fmla="*/ 828 w 1066"/>
              <a:gd name="T101" fmla="*/ 193 h 1065"/>
              <a:gd name="T102" fmla="*/ 963 w 1066"/>
              <a:gd name="T103" fmla="*/ 57 h 1065"/>
              <a:gd name="T104" fmla="*/ 1009 w 1066"/>
              <a:gd name="T105" fmla="*/ 12 h 1065"/>
              <a:gd name="T106" fmla="*/ 1054 w 1066"/>
              <a:gd name="T107" fmla="*/ 12 h 1065"/>
              <a:gd name="T108" fmla="*/ 1054 w 1066"/>
              <a:gd name="T109" fmla="*/ 57 h 1065"/>
              <a:gd name="T110" fmla="*/ 1009 w 1066"/>
              <a:gd name="T111" fmla="*/ 103 h 1065"/>
              <a:gd name="T112" fmla="*/ 963 w 1066"/>
              <a:gd name="T113" fmla="*/ 103 h 1065"/>
              <a:gd name="T114" fmla="*/ 963 w 1066"/>
              <a:gd name="T115" fmla="*/ 57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6" h="1065">
                <a:moveTo>
                  <a:pt x="13" y="1008"/>
                </a:moveTo>
                <a:lnTo>
                  <a:pt x="58" y="962"/>
                </a:lnTo>
                <a:cubicBezTo>
                  <a:pt x="71" y="950"/>
                  <a:pt x="91" y="950"/>
                  <a:pt x="103" y="962"/>
                </a:cubicBezTo>
                <a:cubicBezTo>
                  <a:pt x="116" y="975"/>
                  <a:pt x="116" y="995"/>
                  <a:pt x="103" y="1008"/>
                </a:cubicBezTo>
                <a:lnTo>
                  <a:pt x="103" y="1008"/>
                </a:lnTo>
                <a:lnTo>
                  <a:pt x="58" y="1053"/>
                </a:lnTo>
                <a:lnTo>
                  <a:pt x="58" y="1053"/>
                </a:lnTo>
                <a:cubicBezTo>
                  <a:pt x="46" y="1065"/>
                  <a:pt x="25" y="1065"/>
                  <a:pt x="13" y="1053"/>
                </a:cubicBezTo>
                <a:cubicBezTo>
                  <a:pt x="0" y="1040"/>
                  <a:pt x="0" y="1020"/>
                  <a:pt x="13" y="1008"/>
                </a:cubicBezTo>
                <a:close/>
                <a:moveTo>
                  <a:pt x="149" y="872"/>
                </a:moveTo>
                <a:lnTo>
                  <a:pt x="194" y="827"/>
                </a:lnTo>
                <a:cubicBezTo>
                  <a:pt x="206" y="814"/>
                  <a:pt x="227" y="814"/>
                  <a:pt x="239" y="827"/>
                </a:cubicBezTo>
                <a:cubicBezTo>
                  <a:pt x="252" y="839"/>
                  <a:pt x="252" y="859"/>
                  <a:pt x="239" y="872"/>
                </a:cubicBezTo>
                <a:lnTo>
                  <a:pt x="194" y="917"/>
                </a:lnTo>
                <a:cubicBezTo>
                  <a:pt x="181" y="930"/>
                  <a:pt x="161" y="930"/>
                  <a:pt x="149" y="917"/>
                </a:cubicBezTo>
                <a:cubicBezTo>
                  <a:pt x="136" y="905"/>
                  <a:pt x="136" y="884"/>
                  <a:pt x="149" y="872"/>
                </a:cubicBezTo>
                <a:close/>
                <a:moveTo>
                  <a:pt x="284" y="736"/>
                </a:moveTo>
                <a:lnTo>
                  <a:pt x="330" y="691"/>
                </a:lnTo>
                <a:cubicBezTo>
                  <a:pt x="342" y="678"/>
                  <a:pt x="362" y="678"/>
                  <a:pt x="375" y="691"/>
                </a:cubicBezTo>
                <a:cubicBezTo>
                  <a:pt x="387" y="703"/>
                  <a:pt x="387" y="724"/>
                  <a:pt x="375" y="736"/>
                </a:cubicBezTo>
                <a:lnTo>
                  <a:pt x="330" y="781"/>
                </a:lnTo>
                <a:cubicBezTo>
                  <a:pt x="317" y="794"/>
                  <a:pt x="297" y="794"/>
                  <a:pt x="284" y="781"/>
                </a:cubicBezTo>
                <a:cubicBezTo>
                  <a:pt x="272" y="769"/>
                  <a:pt x="272" y="749"/>
                  <a:pt x="284" y="736"/>
                </a:cubicBezTo>
                <a:close/>
                <a:moveTo>
                  <a:pt x="420" y="600"/>
                </a:moveTo>
                <a:lnTo>
                  <a:pt x="465" y="555"/>
                </a:lnTo>
                <a:cubicBezTo>
                  <a:pt x="478" y="543"/>
                  <a:pt x="498" y="543"/>
                  <a:pt x="511" y="555"/>
                </a:cubicBezTo>
                <a:cubicBezTo>
                  <a:pt x="523" y="568"/>
                  <a:pt x="523" y="588"/>
                  <a:pt x="511" y="600"/>
                </a:cubicBezTo>
                <a:lnTo>
                  <a:pt x="465" y="646"/>
                </a:lnTo>
                <a:cubicBezTo>
                  <a:pt x="453" y="658"/>
                  <a:pt x="433" y="658"/>
                  <a:pt x="420" y="646"/>
                </a:cubicBezTo>
                <a:cubicBezTo>
                  <a:pt x="408" y="633"/>
                  <a:pt x="408" y="613"/>
                  <a:pt x="420" y="600"/>
                </a:cubicBezTo>
                <a:close/>
                <a:moveTo>
                  <a:pt x="556" y="465"/>
                </a:moveTo>
                <a:lnTo>
                  <a:pt x="601" y="419"/>
                </a:lnTo>
                <a:cubicBezTo>
                  <a:pt x="614" y="407"/>
                  <a:pt x="634" y="407"/>
                  <a:pt x="647" y="419"/>
                </a:cubicBezTo>
                <a:cubicBezTo>
                  <a:pt x="659" y="432"/>
                  <a:pt x="659" y="452"/>
                  <a:pt x="647" y="465"/>
                </a:cubicBezTo>
                <a:lnTo>
                  <a:pt x="601" y="510"/>
                </a:lnTo>
                <a:cubicBezTo>
                  <a:pt x="589" y="522"/>
                  <a:pt x="569" y="522"/>
                  <a:pt x="556" y="510"/>
                </a:cubicBezTo>
                <a:cubicBezTo>
                  <a:pt x="544" y="497"/>
                  <a:pt x="544" y="477"/>
                  <a:pt x="556" y="465"/>
                </a:cubicBezTo>
                <a:close/>
                <a:moveTo>
                  <a:pt x="692" y="329"/>
                </a:moveTo>
                <a:lnTo>
                  <a:pt x="737" y="284"/>
                </a:lnTo>
                <a:cubicBezTo>
                  <a:pt x="750" y="271"/>
                  <a:pt x="770" y="271"/>
                  <a:pt x="782" y="284"/>
                </a:cubicBezTo>
                <a:cubicBezTo>
                  <a:pt x="795" y="296"/>
                  <a:pt x="795" y="316"/>
                  <a:pt x="782" y="329"/>
                </a:cubicBezTo>
                <a:lnTo>
                  <a:pt x="737" y="374"/>
                </a:lnTo>
                <a:cubicBezTo>
                  <a:pt x="725" y="387"/>
                  <a:pt x="704" y="387"/>
                  <a:pt x="692" y="374"/>
                </a:cubicBezTo>
                <a:cubicBezTo>
                  <a:pt x="679" y="362"/>
                  <a:pt x="679" y="341"/>
                  <a:pt x="692" y="329"/>
                </a:cubicBezTo>
                <a:close/>
                <a:moveTo>
                  <a:pt x="828" y="193"/>
                </a:moveTo>
                <a:lnTo>
                  <a:pt x="873" y="148"/>
                </a:lnTo>
                <a:cubicBezTo>
                  <a:pt x="885" y="135"/>
                  <a:pt x="906" y="135"/>
                  <a:pt x="918" y="148"/>
                </a:cubicBezTo>
                <a:cubicBezTo>
                  <a:pt x="931" y="160"/>
                  <a:pt x="931" y="181"/>
                  <a:pt x="918" y="193"/>
                </a:cubicBezTo>
                <a:lnTo>
                  <a:pt x="873" y="238"/>
                </a:lnTo>
                <a:cubicBezTo>
                  <a:pt x="860" y="251"/>
                  <a:pt x="840" y="251"/>
                  <a:pt x="828" y="238"/>
                </a:cubicBezTo>
                <a:cubicBezTo>
                  <a:pt x="815" y="226"/>
                  <a:pt x="815" y="206"/>
                  <a:pt x="828" y="193"/>
                </a:cubicBezTo>
                <a:close/>
                <a:moveTo>
                  <a:pt x="963" y="57"/>
                </a:moveTo>
                <a:lnTo>
                  <a:pt x="1009" y="12"/>
                </a:lnTo>
                <a:cubicBezTo>
                  <a:pt x="1021" y="0"/>
                  <a:pt x="1041" y="0"/>
                  <a:pt x="1054" y="12"/>
                </a:cubicBezTo>
                <a:cubicBezTo>
                  <a:pt x="1066" y="25"/>
                  <a:pt x="1066" y="45"/>
                  <a:pt x="1054" y="57"/>
                </a:cubicBezTo>
                <a:lnTo>
                  <a:pt x="1009" y="103"/>
                </a:lnTo>
                <a:cubicBezTo>
                  <a:pt x="996" y="115"/>
                  <a:pt x="976" y="115"/>
                  <a:pt x="963" y="103"/>
                </a:cubicBezTo>
                <a:cubicBezTo>
                  <a:pt x="951" y="90"/>
                  <a:pt x="951" y="70"/>
                  <a:pt x="963" y="57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Freeform 35">
            <a:extLst>
              <a:ext uri="{FF2B5EF4-FFF2-40B4-BE49-F238E27FC236}">
                <a16:creationId xmlns:a16="http://schemas.microsoft.com/office/drawing/2014/main" id="{1C5C6357-F6F6-47E5-8319-4B5C1F484ED2}"/>
              </a:ext>
            </a:extLst>
          </p:cNvPr>
          <p:cNvSpPr>
            <a:spLocks/>
          </p:cNvSpPr>
          <p:nvPr/>
        </p:nvSpPr>
        <p:spPr bwMode="auto">
          <a:xfrm>
            <a:off x="7743825" y="1981201"/>
            <a:ext cx="201613" cy="201613"/>
          </a:xfrm>
          <a:custGeom>
            <a:avLst/>
            <a:gdLst>
              <a:gd name="T0" fmla="*/ 282 w 282"/>
              <a:gd name="T1" fmla="*/ 0 h 282"/>
              <a:gd name="T2" fmla="*/ 188 w 282"/>
              <a:gd name="T3" fmla="*/ 282 h 282"/>
              <a:gd name="T4" fmla="*/ 0 w 282"/>
              <a:gd name="T5" fmla="*/ 94 h 282"/>
              <a:gd name="T6" fmla="*/ 282 w 282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2" h="282">
                <a:moveTo>
                  <a:pt x="282" y="0"/>
                </a:moveTo>
                <a:lnTo>
                  <a:pt x="188" y="282"/>
                </a:lnTo>
                <a:cubicBezTo>
                  <a:pt x="158" y="193"/>
                  <a:pt x="89" y="124"/>
                  <a:pt x="0" y="94"/>
                </a:cubicBezTo>
                <a:lnTo>
                  <a:pt x="282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Freeform 36">
            <a:extLst>
              <a:ext uri="{FF2B5EF4-FFF2-40B4-BE49-F238E27FC236}">
                <a16:creationId xmlns:a16="http://schemas.microsoft.com/office/drawing/2014/main" id="{54939500-B26C-4B1D-BDC8-8C6270291B05}"/>
              </a:ext>
            </a:extLst>
          </p:cNvPr>
          <p:cNvSpPr>
            <a:spLocks noEditPoints="1"/>
          </p:cNvSpPr>
          <p:nvPr/>
        </p:nvSpPr>
        <p:spPr bwMode="auto">
          <a:xfrm>
            <a:off x="7056438" y="3254376"/>
            <a:ext cx="760413" cy="762000"/>
          </a:xfrm>
          <a:custGeom>
            <a:avLst/>
            <a:gdLst>
              <a:gd name="T0" fmla="*/ 58 w 1066"/>
              <a:gd name="T1" fmla="*/ 12 h 1066"/>
              <a:gd name="T2" fmla="*/ 103 w 1066"/>
              <a:gd name="T3" fmla="*/ 58 h 1066"/>
              <a:gd name="T4" fmla="*/ 103 w 1066"/>
              <a:gd name="T5" fmla="*/ 103 h 1066"/>
              <a:gd name="T6" fmla="*/ 58 w 1066"/>
              <a:gd name="T7" fmla="*/ 103 h 1066"/>
              <a:gd name="T8" fmla="*/ 58 w 1066"/>
              <a:gd name="T9" fmla="*/ 103 h 1066"/>
              <a:gd name="T10" fmla="*/ 13 w 1066"/>
              <a:gd name="T11" fmla="*/ 58 h 1066"/>
              <a:gd name="T12" fmla="*/ 13 w 1066"/>
              <a:gd name="T13" fmla="*/ 58 h 1066"/>
              <a:gd name="T14" fmla="*/ 13 w 1066"/>
              <a:gd name="T15" fmla="*/ 12 h 1066"/>
              <a:gd name="T16" fmla="*/ 58 w 1066"/>
              <a:gd name="T17" fmla="*/ 12 h 1066"/>
              <a:gd name="T18" fmla="*/ 194 w 1066"/>
              <a:gd name="T19" fmla="*/ 148 h 1066"/>
              <a:gd name="T20" fmla="*/ 239 w 1066"/>
              <a:gd name="T21" fmla="*/ 193 h 1066"/>
              <a:gd name="T22" fmla="*/ 239 w 1066"/>
              <a:gd name="T23" fmla="*/ 239 h 1066"/>
              <a:gd name="T24" fmla="*/ 194 w 1066"/>
              <a:gd name="T25" fmla="*/ 239 h 1066"/>
              <a:gd name="T26" fmla="*/ 149 w 1066"/>
              <a:gd name="T27" fmla="*/ 193 h 1066"/>
              <a:gd name="T28" fmla="*/ 149 w 1066"/>
              <a:gd name="T29" fmla="*/ 148 h 1066"/>
              <a:gd name="T30" fmla="*/ 194 w 1066"/>
              <a:gd name="T31" fmla="*/ 148 h 1066"/>
              <a:gd name="T32" fmla="*/ 330 w 1066"/>
              <a:gd name="T33" fmla="*/ 284 h 1066"/>
              <a:gd name="T34" fmla="*/ 375 w 1066"/>
              <a:gd name="T35" fmla="*/ 329 h 1066"/>
              <a:gd name="T36" fmla="*/ 375 w 1066"/>
              <a:gd name="T37" fmla="*/ 374 h 1066"/>
              <a:gd name="T38" fmla="*/ 330 w 1066"/>
              <a:gd name="T39" fmla="*/ 374 h 1066"/>
              <a:gd name="T40" fmla="*/ 284 w 1066"/>
              <a:gd name="T41" fmla="*/ 329 h 1066"/>
              <a:gd name="T42" fmla="*/ 284 w 1066"/>
              <a:gd name="T43" fmla="*/ 284 h 1066"/>
              <a:gd name="T44" fmla="*/ 330 w 1066"/>
              <a:gd name="T45" fmla="*/ 284 h 1066"/>
              <a:gd name="T46" fmla="*/ 465 w 1066"/>
              <a:gd name="T47" fmla="*/ 420 h 1066"/>
              <a:gd name="T48" fmla="*/ 511 w 1066"/>
              <a:gd name="T49" fmla="*/ 465 h 1066"/>
              <a:gd name="T50" fmla="*/ 511 w 1066"/>
              <a:gd name="T51" fmla="*/ 510 h 1066"/>
              <a:gd name="T52" fmla="*/ 465 w 1066"/>
              <a:gd name="T53" fmla="*/ 510 h 1066"/>
              <a:gd name="T54" fmla="*/ 420 w 1066"/>
              <a:gd name="T55" fmla="*/ 465 h 1066"/>
              <a:gd name="T56" fmla="*/ 420 w 1066"/>
              <a:gd name="T57" fmla="*/ 420 h 1066"/>
              <a:gd name="T58" fmla="*/ 465 w 1066"/>
              <a:gd name="T59" fmla="*/ 420 h 1066"/>
              <a:gd name="T60" fmla="*/ 601 w 1066"/>
              <a:gd name="T61" fmla="*/ 555 h 1066"/>
              <a:gd name="T62" fmla="*/ 647 w 1066"/>
              <a:gd name="T63" fmla="*/ 601 h 1066"/>
              <a:gd name="T64" fmla="*/ 647 w 1066"/>
              <a:gd name="T65" fmla="*/ 646 h 1066"/>
              <a:gd name="T66" fmla="*/ 601 w 1066"/>
              <a:gd name="T67" fmla="*/ 646 h 1066"/>
              <a:gd name="T68" fmla="*/ 556 w 1066"/>
              <a:gd name="T69" fmla="*/ 601 h 1066"/>
              <a:gd name="T70" fmla="*/ 556 w 1066"/>
              <a:gd name="T71" fmla="*/ 555 h 1066"/>
              <a:gd name="T72" fmla="*/ 601 w 1066"/>
              <a:gd name="T73" fmla="*/ 555 h 1066"/>
              <a:gd name="T74" fmla="*/ 737 w 1066"/>
              <a:gd name="T75" fmla="*/ 691 h 1066"/>
              <a:gd name="T76" fmla="*/ 782 w 1066"/>
              <a:gd name="T77" fmla="*/ 736 h 1066"/>
              <a:gd name="T78" fmla="*/ 782 w 1066"/>
              <a:gd name="T79" fmla="*/ 782 h 1066"/>
              <a:gd name="T80" fmla="*/ 737 w 1066"/>
              <a:gd name="T81" fmla="*/ 782 h 1066"/>
              <a:gd name="T82" fmla="*/ 692 w 1066"/>
              <a:gd name="T83" fmla="*/ 736 h 1066"/>
              <a:gd name="T84" fmla="*/ 692 w 1066"/>
              <a:gd name="T85" fmla="*/ 691 h 1066"/>
              <a:gd name="T86" fmla="*/ 737 w 1066"/>
              <a:gd name="T87" fmla="*/ 691 h 1066"/>
              <a:gd name="T88" fmla="*/ 873 w 1066"/>
              <a:gd name="T89" fmla="*/ 827 h 1066"/>
              <a:gd name="T90" fmla="*/ 918 w 1066"/>
              <a:gd name="T91" fmla="*/ 872 h 1066"/>
              <a:gd name="T92" fmla="*/ 918 w 1066"/>
              <a:gd name="T93" fmla="*/ 918 h 1066"/>
              <a:gd name="T94" fmla="*/ 873 w 1066"/>
              <a:gd name="T95" fmla="*/ 918 h 1066"/>
              <a:gd name="T96" fmla="*/ 828 w 1066"/>
              <a:gd name="T97" fmla="*/ 872 h 1066"/>
              <a:gd name="T98" fmla="*/ 828 w 1066"/>
              <a:gd name="T99" fmla="*/ 827 h 1066"/>
              <a:gd name="T100" fmla="*/ 873 w 1066"/>
              <a:gd name="T101" fmla="*/ 827 h 1066"/>
              <a:gd name="T102" fmla="*/ 1009 w 1066"/>
              <a:gd name="T103" fmla="*/ 963 h 1066"/>
              <a:gd name="T104" fmla="*/ 1054 w 1066"/>
              <a:gd name="T105" fmla="*/ 1008 h 1066"/>
              <a:gd name="T106" fmla="*/ 1054 w 1066"/>
              <a:gd name="T107" fmla="*/ 1053 h 1066"/>
              <a:gd name="T108" fmla="*/ 1009 w 1066"/>
              <a:gd name="T109" fmla="*/ 1053 h 1066"/>
              <a:gd name="T110" fmla="*/ 963 w 1066"/>
              <a:gd name="T111" fmla="*/ 1008 h 1066"/>
              <a:gd name="T112" fmla="*/ 963 w 1066"/>
              <a:gd name="T113" fmla="*/ 963 h 1066"/>
              <a:gd name="T114" fmla="*/ 1009 w 1066"/>
              <a:gd name="T115" fmla="*/ 963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6" h="1066">
                <a:moveTo>
                  <a:pt x="58" y="12"/>
                </a:moveTo>
                <a:lnTo>
                  <a:pt x="103" y="58"/>
                </a:lnTo>
                <a:cubicBezTo>
                  <a:pt x="116" y="70"/>
                  <a:pt x="116" y="90"/>
                  <a:pt x="103" y="103"/>
                </a:cubicBezTo>
                <a:cubicBezTo>
                  <a:pt x="91" y="115"/>
                  <a:pt x="71" y="115"/>
                  <a:pt x="58" y="103"/>
                </a:cubicBezTo>
                <a:lnTo>
                  <a:pt x="58" y="103"/>
                </a:lnTo>
                <a:lnTo>
                  <a:pt x="13" y="58"/>
                </a:lnTo>
                <a:lnTo>
                  <a:pt x="13" y="58"/>
                </a:lnTo>
                <a:cubicBezTo>
                  <a:pt x="0" y="45"/>
                  <a:pt x="0" y="25"/>
                  <a:pt x="13" y="12"/>
                </a:cubicBezTo>
                <a:cubicBezTo>
                  <a:pt x="25" y="0"/>
                  <a:pt x="46" y="0"/>
                  <a:pt x="58" y="12"/>
                </a:cubicBezTo>
                <a:close/>
                <a:moveTo>
                  <a:pt x="194" y="148"/>
                </a:moveTo>
                <a:lnTo>
                  <a:pt x="239" y="193"/>
                </a:lnTo>
                <a:cubicBezTo>
                  <a:pt x="252" y="206"/>
                  <a:pt x="252" y="226"/>
                  <a:pt x="239" y="239"/>
                </a:cubicBezTo>
                <a:cubicBezTo>
                  <a:pt x="227" y="251"/>
                  <a:pt x="206" y="251"/>
                  <a:pt x="194" y="239"/>
                </a:cubicBezTo>
                <a:lnTo>
                  <a:pt x="149" y="193"/>
                </a:lnTo>
                <a:cubicBezTo>
                  <a:pt x="136" y="181"/>
                  <a:pt x="136" y="161"/>
                  <a:pt x="149" y="148"/>
                </a:cubicBezTo>
                <a:cubicBezTo>
                  <a:pt x="161" y="136"/>
                  <a:pt x="181" y="136"/>
                  <a:pt x="194" y="148"/>
                </a:cubicBezTo>
                <a:close/>
                <a:moveTo>
                  <a:pt x="330" y="284"/>
                </a:moveTo>
                <a:lnTo>
                  <a:pt x="375" y="329"/>
                </a:lnTo>
                <a:cubicBezTo>
                  <a:pt x="387" y="342"/>
                  <a:pt x="387" y="362"/>
                  <a:pt x="375" y="374"/>
                </a:cubicBezTo>
                <a:cubicBezTo>
                  <a:pt x="362" y="387"/>
                  <a:pt x="342" y="387"/>
                  <a:pt x="330" y="374"/>
                </a:cubicBezTo>
                <a:lnTo>
                  <a:pt x="284" y="329"/>
                </a:lnTo>
                <a:cubicBezTo>
                  <a:pt x="272" y="317"/>
                  <a:pt x="272" y="296"/>
                  <a:pt x="284" y="284"/>
                </a:cubicBezTo>
                <a:cubicBezTo>
                  <a:pt x="297" y="271"/>
                  <a:pt x="317" y="271"/>
                  <a:pt x="330" y="284"/>
                </a:cubicBezTo>
                <a:close/>
                <a:moveTo>
                  <a:pt x="465" y="420"/>
                </a:moveTo>
                <a:lnTo>
                  <a:pt x="511" y="465"/>
                </a:lnTo>
                <a:cubicBezTo>
                  <a:pt x="523" y="477"/>
                  <a:pt x="523" y="498"/>
                  <a:pt x="511" y="510"/>
                </a:cubicBezTo>
                <a:cubicBezTo>
                  <a:pt x="498" y="523"/>
                  <a:pt x="478" y="523"/>
                  <a:pt x="465" y="510"/>
                </a:cubicBezTo>
                <a:lnTo>
                  <a:pt x="420" y="465"/>
                </a:lnTo>
                <a:cubicBezTo>
                  <a:pt x="408" y="452"/>
                  <a:pt x="408" y="432"/>
                  <a:pt x="420" y="420"/>
                </a:cubicBezTo>
                <a:cubicBezTo>
                  <a:pt x="433" y="407"/>
                  <a:pt x="453" y="407"/>
                  <a:pt x="465" y="420"/>
                </a:cubicBezTo>
                <a:close/>
                <a:moveTo>
                  <a:pt x="601" y="555"/>
                </a:moveTo>
                <a:lnTo>
                  <a:pt x="647" y="601"/>
                </a:lnTo>
                <a:cubicBezTo>
                  <a:pt x="659" y="613"/>
                  <a:pt x="659" y="633"/>
                  <a:pt x="647" y="646"/>
                </a:cubicBezTo>
                <a:cubicBezTo>
                  <a:pt x="634" y="658"/>
                  <a:pt x="614" y="658"/>
                  <a:pt x="601" y="646"/>
                </a:cubicBezTo>
                <a:lnTo>
                  <a:pt x="556" y="601"/>
                </a:lnTo>
                <a:cubicBezTo>
                  <a:pt x="544" y="588"/>
                  <a:pt x="544" y="568"/>
                  <a:pt x="556" y="555"/>
                </a:cubicBezTo>
                <a:cubicBezTo>
                  <a:pt x="569" y="543"/>
                  <a:pt x="589" y="543"/>
                  <a:pt x="601" y="555"/>
                </a:cubicBezTo>
                <a:close/>
                <a:moveTo>
                  <a:pt x="737" y="691"/>
                </a:moveTo>
                <a:lnTo>
                  <a:pt x="782" y="736"/>
                </a:lnTo>
                <a:cubicBezTo>
                  <a:pt x="795" y="749"/>
                  <a:pt x="795" y="769"/>
                  <a:pt x="782" y="782"/>
                </a:cubicBezTo>
                <a:cubicBezTo>
                  <a:pt x="770" y="794"/>
                  <a:pt x="750" y="794"/>
                  <a:pt x="737" y="782"/>
                </a:cubicBezTo>
                <a:lnTo>
                  <a:pt x="692" y="736"/>
                </a:lnTo>
                <a:cubicBezTo>
                  <a:pt x="679" y="724"/>
                  <a:pt x="679" y="704"/>
                  <a:pt x="692" y="691"/>
                </a:cubicBezTo>
                <a:cubicBezTo>
                  <a:pt x="704" y="679"/>
                  <a:pt x="725" y="679"/>
                  <a:pt x="737" y="691"/>
                </a:cubicBezTo>
                <a:close/>
                <a:moveTo>
                  <a:pt x="873" y="827"/>
                </a:moveTo>
                <a:lnTo>
                  <a:pt x="918" y="872"/>
                </a:lnTo>
                <a:cubicBezTo>
                  <a:pt x="931" y="885"/>
                  <a:pt x="931" y="905"/>
                  <a:pt x="918" y="918"/>
                </a:cubicBezTo>
                <a:cubicBezTo>
                  <a:pt x="906" y="930"/>
                  <a:pt x="885" y="930"/>
                  <a:pt x="873" y="918"/>
                </a:cubicBezTo>
                <a:lnTo>
                  <a:pt x="828" y="872"/>
                </a:lnTo>
                <a:cubicBezTo>
                  <a:pt x="815" y="860"/>
                  <a:pt x="815" y="839"/>
                  <a:pt x="828" y="827"/>
                </a:cubicBezTo>
                <a:cubicBezTo>
                  <a:pt x="840" y="815"/>
                  <a:pt x="860" y="815"/>
                  <a:pt x="873" y="827"/>
                </a:cubicBezTo>
                <a:close/>
                <a:moveTo>
                  <a:pt x="1009" y="963"/>
                </a:moveTo>
                <a:lnTo>
                  <a:pt x="1054" y="1008"/>
                </a:lnTo>
                <a:cubicBezTo>
                  <a:pt x="1066" y="1021"/>
                  <a:pt x="1066" y="1041"/>
                  <a:pt x="1054" y="1053"/>
                </a:cubicBezTo>
                <a:cubicBezTo>
                  <a:pt x="1041" y="1066"/>
                  <a:pt x="1021" y="1066"/>
                  <a:pt x="1009" y="1053"/>
                </a:cubicBezTo>
                <a:lnTo>
                  <a:pt x="963" y="1008"/>
                </a:lnTo>
                <a:cubicBezTo>
                  <a:pt x="951" y="996"/>
                  <a:pt x="951" y="975"/>
                  <a:pt x="963" y="963"/>
                </a:cubicBezTo>
                <a:cubicBezTo>
                  <a:pt x="976" y="950"/>
                  <a:pt x="996" y="950"/>
                  <a:pt x="1009" y="963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Freeform 37">
            <a:extLst>
              <a:ext uri="{FF2B5EF4-FFF2-40B4-BE49-F238E27FC236}">
                <a16:creationId xmlns:a16="http://schemas.microsoft.com/office/drawing/2014/main" id="{25AB1D99-B8B3-4D2F-8BE1-A2F0A159F4EB}"/>
              </a:ext>
            </a:extLst>
          </p:cNvPr>
          <p:cNvSpPr>
            <a:spLocks/>
          </p:cNvSpPr>
          <p:nvPr/>
        </p:nvSpPr>
        <p:spPr bwMode="auto">
          <a:xfrm>
            <a:off x="7743825" y="3941763"/>
            <a:ext cx="201613" cy="203200"/>
          </a:xfrm>
          <a:custGeom>
            <a:avLst/>
            <a:gdLst>
              <a:gd name="T0" fmla="*/ 282 w 282"/>
              <a:gd name="T1" fmla="*/ 282 h 282"/>
              <a:gd name="T2" fmla="*/ 0 w 282"/>
              <a:gd name="T3" fmla="*/ 188 h 282"/>
              <a:gd name="T4" fmla="*/ 188 w 282"/>
              <a:gd name="T5" fmla="*/ 0 h 282"/>
              <a:gd name="T6" fmla="*/ 282 w 282"/>
              <a:gd name="T7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2" h="282">
                <a:moveTo>
                  <a:pt x="282" y="282"/>
                </a:moveTo>
                <a:lnTo>
                  <a:pt x="0" y="188"/>
                </a:lnTo>
                <a:cubicBezTo>
                  <a:pt x="89" y="159"/>
                  <a:pt x="158" y="89"/>
                  <a:pt x="188" y="0"/>
                </a:cubicBezTo>
                <a:lnTo>
                  <a:pt x="282" y="28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Rectangle 38">
            <a:extLst>
              <a:ext uri="{FF2B5EF4-FFF2-40B4-BE49-F238E27FC236}">
                <a16:creationId xmlns:a16="http://schemas.microsoft.com/office/drawing/2014/main" id="{7CC7A83E-62E9-4D91-8B7F-495EE8F5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144963"/>
            <a:ext cx="431800" cy="4318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Rectangle 39">
            <a:extLst>
              <a:ext uri="{FF2B5EF4-FFF2-40B4-BE49-F238E27FC236}">
                <a16:creationId xmlns:a16="http://schemas.microsoft.com/office/drawing/2014/main" id="{B8BAF487-C345-48FC-8D37-404B6274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144963"/>
            <a:ext cx="431800" cy="431800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40">
            <a:extLst>
              <a:ext uri="{FF2B5EF4-FFF2-40B4-BE49-F238E27FC236}">
                <a16:creationId xmlns:a16="http://schemas.microsoft.com/office/drawing/2014/main" id="{076636F9-3D62-4DE4-8F40-F36F44DB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4184651"/>
            <a:ext cx="285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84" name="Rectangle 41">
            <a:extLst>
              <a:ext uri="{FF2B5EF4-FFF2-40B4-BE49-F238E27FC236}">
                <a16:creationId xmlns:a16="http://schemas.microsoft.com/office/drawing/2014/main" id="{FABADAC8-9F64-49D8-B3FC-B95A87F7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4144963"/>
            <a:ext cx="430213" cy="4318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Rectangle 42">
            <a:extLst>
              <a:ext uri="{FF2B5EF4-FFF2-40B4-BE49-F238E27FC236}">
                <a16:creationId xmlns:a16="http://schemas.microsoft.com/office/drawing/2014/main" id="{7075D687-8C63-48A5-A5CC-DE22461FF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4144963"/>
            <a:ext cx="430213" cy="431800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43">
            <a:extLst>
              <a:ext uri="{FF2B5EF4-FFF2-40B4-BE49-F238E27FC236}">
                <a16:creationId xmlns:a16="http://schemas.microsoft.com/office/drawing/2014/main" id="{252F75AA-FF8D-48CE-A33E-70BB6A7A1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0" y="4184651"/>
            <a:ext cx="285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87" name="Rectangle 44">
            <a:extLst>
              <a:ext uri="{FF2B5EF4-FFF2-40B4-BE49-F238E27FC236}">
                <a16:creationId xmlns:a16="http://schemas.microsoft.com/office/drawing/2014/main" id="{D616238F-A316-4756-BE71-F7CAEEE2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547813"/>
            <a:ext cx="431800" cy="433388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Rectangle 45">
            <a:extLst>
              <a:ext uri="{FF2B5EF4-FFF2-40B4-BE49-F238E27FC236}">
                <a16:creationId xmlns:a16="http://schemas.microsoft.com/office/drawing/2014/main" id="{C2FB4E05-95AC-4EBF-BDA8-25A6032C0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547813"/>
            <a:ext cx="431800" cy="433388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46">
            <a:extLst>
              <a:ext uri="{FF2B5EF4-FFF2-40B4-BE49-F238E27FC236}">
                <a16:creationId xmlns:a16="http://schemas.microsoft.com/office/drawing/2014/main" id="{799FFB27-206D-4D62-95CB-437DAE9A4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89088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0" name="Rectangle 47">
            <a:extLst>
              <a:ext uri="{FF2B5EF4-FFF2-40B4-BE49-F238E27FC236}">
                <a16:creationId xmlns:a16="http://schemas.microsoft.com/office/drawing/2014/main" id="{822E8020-1FD4-4208-B43A-26CEE3F6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1547813"/>
            <a:ext cx="430213" cy="433388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Rectangle 48">
            <a:extLst>
              <a:ext uri="{FF2B5EF4-FFF2-40B4-BE49-F238E27FC236}">
                <a16:creationId xmlns:a16="http://schemas.microsoft.com/office/drawing/2014/main" id="{586390D0-268B-4C59-BB53-02CB90B0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1547813"/>
            <a:ext cx="430213" cy="433388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49">
            <a:extLst>
              <a:ext uri="{FF2B5EF4-FFF2-40B4-BE49-F238E27FC236}">
                <a16:creationId xmlns:a16="http://schemas.microsoft.com/office/drawing/2014/main" id="{9F341D65-5704-4172-8E12-BE19B36E4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0" y="1589088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3" name="Rectangle 50">
            <a:extLst>
              <a:ext uri="{FF2B5EF4-FFF2-40B4-BE49-F238E27FC236}">
                <a16:creationId xmlns:a16="http://schemas.microsoft.com/office/drawing/2014/main" id="{D60E8611-08D9-4A32-A191-5855B48CF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2846388"/>
            <a:ext cx="431800" cy="433388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51">
            <a:extLst>
              <a:ext uri="{FF2B5EF4-FFF2-40B4-BE49-F238E27FC236}">
                <a16:creationId xmlns:a16="http://schemas.microsoft.com/office/drawing/2014/main" id="{A1DD55F4-7914-4034-AE8D-95381FD55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2846388"/>
            <a:ext cx="431800" cy="433388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5" name="Rectangle 52">
            <a:extLst>
              <a:ext uri="{FF2B5EF4-FFF2-40B4-BE49-F238E27FC236}">
                <a16:creationId xmlns:a16="http://schemas.microsoft.com/office/drawing/2014/main" id="{78C21CC6-59CE-488D-9F24-7B656CFB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2889251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6" name="Rectangle 53">
            <a:extLst>
              <a:ext uri="{FF2B5EF4-FFF2-40B4-BE49-F238E27FC236}">
                <a16:creationId xmlns:a16="http://schemas.microsoft.com/office/drawing/2014/main" id="{EE6A0D72-E2DB-4038-A438-152DC2ADB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2846388"/>
            <a:ext cx="431800" cy="433388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7" name="Rectangle 54">
            <a:extLst>
              <a:ext uri="{FF2B5EF4-FFF2-40B4-BE49-F238E27FC236}">
                <a16:creationId xmlns:a16="http://schemas.microsoft.com/office/drawing/2014/main" id="{E5B1295C-11FE-44B3-9EE1-D2EEB02F5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2846388"/>
            <a:ext cx="431800" cy="433388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8" name="Rectangle 55">
            <a:extLst>
              <a:ext uri="{FF2B5EF4-FFF2-40B4-BE49-F238E27FC236}">
                <a16:creationId xmlns:a16="http://schemas.microsoft.com/office/drawing/2014/main" id="{197E8326-E6D2-4B41-B806-5C9BE376B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2889251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9" name="Oval 56">
            <a:extLst>
              <a:ext uri="{FF2B5EF4-FFF2-40B4-BE49-F238E27FC236}">
                <a16:creationId xmlns:a16="http://schemas.microsoft.com/office/drawing/2014/main" id="{EC68A0CA-799C-4B9B-A39F-085BF2593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2889251"/>
            <a:ext cx="344488" cy="3460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0" name="Oval 57">
            <a:extLst>
              <a:ext uri="{FF2B5EF4-FFF2-40B4-BE49-F238E27FC236}">
                <a16:creationId xmlns:a16="http://schemas.microsoft.com/office/drawing/2014/main" id="{2B574AAD-4FC0-4AC6-A764-8907AEE8A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2889251"/>
            <a:ext cx="344488" cy="346075"/>
          </a:xfrm>
          <a:prstGeom prst="ellips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701" name="Rectangle 58">
            <a:extLst>
              <a:ext uri="{FF2B5EF4-FFF2-40B4-BE49-F238E27FC236}">
                <a16:creationId xmlns:a16="http://schemas.microsoft.com/office/drawing/2014/main" id="{C52940DA-FA66-4495-8F50-50D2A8BEC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2978151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02" name="Oval 59">
            <a:extLst>
              <a:ext uri="{FF2B5EF4-FFF2-40B4-BE49-F238E27FC236}">
                <a16:creationId xmlns:a16="http://schemas.microsoft.com/office/drawing/2014/main" id="{6475BC17-09B8-4ECE-9517-77486917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1592263"/>
            <a:ext cx="344488" cy="344488"/>
          </a:xfrm>
          <a:prstGeom prst="ellipse">
            <a:avLst/>
          </a:pr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3" name="Oval 60">
            <a:extLst>
              <a:ext uri="{FF2B5EF4-FFF2-40B4-BE49-F238E27FC236}">
                <a16:creationId xmlns:a16="http://schemas.microsoft.com/office/drawing/2014/main" id="{656FB1CD-AC4E-44B5-B851-7F815840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1592263"/>
            <a:ext cx="344488" cy="344488"/>
          </a:xfrm>
          <a:prstGeom prst="ellips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" name="Rectangle 61">
            <a:extLst>
              <a:ext uri="{FF2B5EF4-FFF2-40B4-BE49-F238E27FC236}">
                <a16:creationId xmlns:a16="http://schemas.microsoft.com/office/drawing/2014/main" id="{E6CD157D-B676-42D3-9705-EA2B1C3AF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167957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1" name="Oval 62">
            <a:extLst>
              <a:ext uri="{FF2B5EF4-FFF2-40B4-BE49-F238E27FC236}">
                <a16:creationId xmlns:a16="http://schemas.microsoft.com/office/drawing/2014/main" id="{46A6BEEC-9B3E-451F-8157-5846A018B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1592263"/>
            <a:ext cx="344488" cy="3444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" name="Freeform 63">
            <a:extLst>
              <a:ext uri="{FF2B5EF4-FFF2-40B4-BE49-F238E27FC236}">
                <a16:creationId xmlns:a16="http://schemas.microsoft.com/office/drawing/2014/main" id="{4C5B44B2-FE20-430A-847A-69B02C0D7399}"/>
              </a:ext>
            </a:extLst>
          </p:cNvPr>
          <p:cNvSpPr>
            <a:spLocks/>
          </p:cNvSpPr>
          <p:nvPr/>
        </p:nvSpPr>
        <p:spPr bwMode="auto">
          <a:xfrm>
            <a:off x="1779588" y="1592263"/>
            <a:ext cx="344488" cy="344488"/>
          </a:xfrm>
          <a:custGeom>
            <a:avLst/>
            <a:gdLst>
              <a:gd name="T0" fmla="*/ 0 w 217"/>
              <a:gd name="T1" fmla="*/ 109 h 217"/>
              <a:gd name="T2" fmla="*/ 108 w 217"/>
              <a:gd name="T3" fmla="*/ 0 h 217"/>
              <a:gd name="T4" fmla="*/ 217 w 217"/>
              <a:gd name="T5" fmla="*/ 109 h 217"/>
              <a:gd name="T6" fmla="*/ 108 w 217"/>
              <a:gd name="T7" fmla="*/ 217 h 217"/>
              <a:gd name="T8" fmla="*/ 0 w 217"/>
              <a:gd name="T9" fmla="*/ 10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0" y="109"/>
                </a:moveTo>
                <a:cubicBezTo>
                  <a:pt x="0" y="48"/>
                  <a:pt x="49" y="0"/>
                  <a:pt x="108" y="0"/>
                </a:cubicBezTo>
                <a:cubicBezTo>
                  <a:pt x="169" y="0"/>
                  <a:pt x="217" y="48"/>
                  <a:pt x="217" y="109"/>
                </a:cubicBezTo>
                <a:cubicBezTo>
                  <a:pt x="217" y="169"/>
                  <a:pt x="169" y="217"/>
                  <a:pt x="108" y="217"/>
                </a:cubicBezTo>
                <a:cubicBezTo>
                  <a:pt x="49" y="217"/>
                  <a:pt x="0" y="169"/>
                  <a:pt x="0" y="109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Rectangle 64">
            <a:extLst>
              <a:ext uri="{FF2B5EF4-FFF2-40B4-BE49-F238E27FC236}">
                <a16:creationId xmlns:a16="http://schemas.microsoft.com/office/drawing/2014/main" id="{948E7219-93F9-441A-9DB0-7163374B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679576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7" name="Oval 65">
            <a:extLst>
              <a:ext uri="{FF2B5EF4-FFF2-40B4-BE49-F238E27FC236}">
                <a16:creationId xmlns:a16="http://schemas.microsoft.com/office/drawing/2014/main" id="{AB103622-B2C6-4E74-A0F1-D24EB3878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2889251"/>
            <a:ext cx="344488" cy="34607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Freeform 66">
            <a:extLst>
              <a:ext uri="{FF2B5EF4-FFF2-40B4-BE49-F238E27FC236}">
                <a16:creationId xmlns:a16="http://schemas.microsoft.com/office/drawing/2014/main" id="{CAE8171E-3566-4882-BCE3-63A36467EE2D}"/>
              </a:ext>
            </a:extLst>
          </p:cNvPr>
          <p:cNvSpPr>
            <a:spLocks/>
          </p:cNvSpPr>
          <p:nvPr/>
        </p:nvSpPr>
        <p:spPr bwMode="auto">
          <a:xfrm>
            <a:off x="1779588" y="2889251"/>
            <a:ext cx="344488" cy="346075"/>
          </a:xfrm>
          <a:custGeom>
            <a:avLst/>
            <a:gdLst>
              <a:gd name="T0" fmla="*/ 0 w 217"/>
              <a:gd name="T1" fmla="*/ 109 h 218"/>
              <a:gd name="T2" fmla="*/ 108 w 217"/>
              <a:gd name="T3" fmla="*/ 0 h 218"/>
              <a:gd name="T4" fmla="*/ 217 w 217"/>
              <a:gd name="T5" fmla="*/ 109 h 218"/>
              <a:gd name="T6" fmla="*/ 108 w 217"/>
              <a:gd name="T7" fmla="*/ 218 h 218"/>
              <a:gd name="T8" fmla="*/ 0 w 217"/>
              <a:gd name="T9" fmla="*/ 10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8">
                <a:moveTo>
                  <a:pt x="0" y="109"/>
                </a:moveTo>
                <a:cubicBezTo>
                  <a:pt x="0" y="49"/>
                  <a:pt x="49" y="0"/>
                  <a:pt x="108" y="0"/>
                </a:cubicBezTo>
                <a:cubicBezTo>
                  <a:pt x="169" y="0"/>
                  <a:pt x="217" y="49"/>
                  <a:pt x="217" y="109"/>
                </a:cubicBezTo>
                <a:cubicBezTo>
                  <a:pt x="217" y="169"/>
                  <a:pt x="169" y="218"/>
                  <a:pt x="108" y="218"/>
                </a:cubicBezTo>
                <a:cubicBezTo>
                  <a:pt x="49" y="218"/>
                  <a:pt x="0" y="169"/>
                  <a:pt x="0" y="109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Rectangle 67">
            <a:extLst>
              <a:ext uri="{FF2B5EF4-FFF2-40B4-BE49-F238E27FC236}">
                <a16:creationId xmlns:a16="http://schemas.microsoft.com/office/drawing/2014/main" id="{486D7308-735F-4134-81A6-4EE820388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978151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0" name="Oval 68">
            <a:extLst>
              <a:ext uri="{FF2B5EF4-FFF2-40B4-BE49-F238E27FC236}">
                <a16:creationId xmlns:a16="http://schemas.microsoft.com/office/drawing/2014/main" id="{FBBBC786-054D-41B5-B7C0-B67FCBC6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4187826"/>
            <a:ext cx="344488" cy="34607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Freeform 69">
            <a:extLst>
              <a:ext uri="{FF2B5EF4-FFF2-40B4-BE49-F238E27FC236}">
                <a16:creationId xmlns:a16="http://schemas.microsoft.com/office/drawing/2014/main" id="{76C1E355-345F-460B-89C6-35227A0E54A5}"/>
              </a:ext>
            </a:extLst>
          </p:cNvPr>
          <p:cNvSpPr>
            <a:spLocks/>
          </p:cNvSpPr>
          <p:nvPr/>
        </p:nvSpPr>
        <p:spPr bwMode="auto">
          <a:xfrm>
            <a:off x="1779588" y="4187826"/>
            <a:ext cx="344488" cy="346075"/>
          </a:xfrm>
          <a:custGeom>
            <a:avLst/>
            <a:gdLst>
              <a:gd name="T0" fmla="*/ 0 w 217"/>
              <a:gd name="T1" fmla="*/ 109 h 218"/>
              <a:gd name="T2" fmla="*/ 108 w 217"/>
              <a:gd name="T3" fmla="*/ 0 h 218"/>
              <a:gd name="T4" fmla="*/ 217 w 217"/>
              <a:gd name="T5" fmla="*/ 109 h 218"/>
              <a:gd name="T6" fmla="*/ 108 w 217"/>
              <a:gd name="T7" fmla="*/ 218 h 218"/>
              <a:gd name="T8" fmla="*/ 0 w 217"/>
              <a:gd name="T9" fmla="*/ 10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8">
                <a:moveTo>
                  <a:pt x="0" y="109"/>
                </a:moveTo>
                <a:cubicBezTo>
                  <a:pt x="0" y="49"/>
                  <a:pt x="49" y="0"/>
                  <a:pt x="108" y="0"/>
                </a:cubicBezTo>
                <a:cubicBezTo>
                  <a:pt x="169" y="0"/>
                  <a:pt x="217" y="49"/>
                  <a:pt x="217" y="109"/>
                </a:cubicBezTo>
                <a:cubicBezTo>
                  <a:pt x="217" y="169"/>
                  <a:pt x="169" y="218"/>
                  <a:pt x="108" y="218"/>
                </a:cubicBezTo>
                <a:cubicBezTo>
                  <a:pt x="49" y="218"/>
                  <a:pt x="0" y="169"/>
                  <a:pt x="0" y="109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Rectangle 70">
            <a:extLst>
              <a:ext uri="{FF2B5EF4-FFF2-40B4-BE49-F238E27FC236}">
                <a16:creationId xmlns:a16="http://schemas.microsoft.com/office/drawing/2014/main" id="{3395BFA7-CBDC-4B31-9D46-056270F8F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273551"/>
            <a:ext cx="158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3" name="Rectangle 71">
            <a:extLst>
              <a:ext uri="{FF2B5EF4-FFF2-40B4-BE49-F238E27FC236}">
                <a16:creationId xmlns:a16="http://schemas.microsoft.com/office/drawing/2014/main" id="{39E809F0-7520-4B04-895C-7F7FFA7A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1004888"/>
            <a:ext cx="5588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4" name="Line 72">
            <a:extLst>
              <a:ext uri="{FF2B5EF4-FFF2-40B4-BE49-F238E27FC236}">
                <a16:creationId xmlns:a16="http://schemas.microsoft.com/office/drawing/2014/main" id="{1E11F7FC-C01C-4C99-804B-5ADFCE7DD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9338" y="1114426"/>
            <a:ext cx="317500" cy="0"/>
          </a:xfrm>
          <a:prstGeom prst="line">
            <a:avLst/>
          </a:prstGeom>
          <a:noFill/>
          <a:ln w="301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Freeform 73">
            <a:extLst>
              <a:ext uri="{FF2B5EF4-FFF2-40B4-BE49-F238E27FC236}">
                <a16:creationId xmlns:a16="http://schemas.microsoft.com/office/drawing/2014/main" id="{BBDA0273-7513-4BA7-B165-F14B36D07483}"/>
              </a:ext>
            </a:extLst>
          </p:cNvPr>
          <p:cNvSpPr>
            <a:spLocks/>
          </p:cNvSpPr>
          <p:nvPr/>
        </p:nvSpPr>
        <p:spPr bwMode="auto">
          <a:xfrm>
            <a:off x="3887788" y="1057276"/>
            <a:ext cx="133350" cy="115888"/>
          </a:xfrm>
          <a:custGeom>
            <a:avLst/>
            <a:gdLst>
              <a:gd name="T0" fmla="*/ 26 w 188"/>
              <a:gd name="T1" fmla="*/ 0 h 162"/>
              <a:gd name="T2" fmla="*/ 188 w 188"/>
              <a:gd name="T3" fmla="*/ 81 h 162"/>
              <a:gd name="T4" fmla="*/ 26 w 188"/>
              <a:gd name="T5" fmla="*/ 162 h 162"/>
              <a:gd name="T6" fmla="*/ 26 w 188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" h="162">
                <a:moveTo>
                  <a:pt x="26" y="0"/>
                </a:moveTo>
                <a:lnTo>
                  <a:pt x="188" y="81"/>
                </a:lnTo>
                <a:lnTo>
                  <a:pt x="26" y="162"/>
                </a:lnTo>
                <a:cubicBezTo>
                  <a:pt x="0" y="111"/>
                  <a:pt x="0" y="51"/>
                  <a:pt x="26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Rectangle 74">
            <a:extLst>
              <a:ext uri="{FF2B5EF4-FFF2-40B4-BE49-F238E27FC236}">
                <a16:creationId xmlns:a16="http://schemas.microsoft.com/office/drawing/2014/main" id="{D938A49B-2E05-4D0A-80A4-0E8A57C99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1004888"/>
            <a:ext cx="5016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7" name="Freeform 75">
            <a:extLst>
              <a:ext uri="{FF2B5EF4-FFF2-40B4-BE49-F238E27FC236}">
                <a16:creationId xmlns:a16="http://schemas.microsoft.com/office/drawing/2014/main" id="{23EC34EE-3656-4907-B5CA-41830F2086E8}"/>
              </a:ext>
            </a:extLst>
          </p:cNvPr>
          <p:cNvSpPr>
            <a:spLocks noEditPoints="1"/>
          </p:cNvSpPr>
          <p:nvPr/>
        </p:nvSpPr>
        <p:spPr bwMode="auto">
          <a:xfrm>
            <a:off x="2281238" y="1100138"/>
            <a:ext cx="334963" cy="30163"/>
          </a:xfrm>
          <a:custGeom>
            <a:avLst/>
            <a:gdLst>
              <a:gd name="T0" fmla="*/ 21 w 469"/>
              <a:gd name="T1" fmla="*/ 0 h 43"/>
              <a:gd name="T2" fmla="*/ 64 w 469"/>
              <a:gd name="T3" fmla="*/ 0 h 43"/>
              <a:gd name="T4" fmla="*/ 85 w 469"/>
              <a:gd name="T5" fmla="*/ 21 h 43"/>
              <a:gd name="T6" fmla="*/ 64 w 469"/>
              <a:gd name="T7" fmla="*/ 43 h 43"/>
              <a:gd name="T8" fmla="*/ 21 w 469"/>
              <a:gd name="T9" fmla="*/ 43 h 43"/>
              <a:gd name="T10" fmla="*/ 0 w 469"/>
              <a:gd name="T11" fmla="*/ 21 h 43"/>
              <a:gd name="T12" fmla="*/ 21 w 469"/>
              <a:gd name="T13" fmla="*/ 0 h 43"/>
              <a:gd name="T14" fmla="*/ 149 w 469"/>
              <a:gd name="T15" fmla="*/ 0 h 43"/>
              <a:gd name="T16" fmla="*/ 192 w 469"/>
              <a:gd name="T17" fmla="*/ 0 h 43"/>
              <a:gd name="T18" fmla="*/ 213 w 469"/>
              <a:gd name="T19" fmla="*/ 21 h 43"/>
              <a:gd name="T20" fmla="*/ 192 w 469"/>
              <a:gd name="T21" fmla="*/ 43 h 43"/>
              <a:gd name="T22" fmla="*/ 149 w 469"/>
              <a:gd name="T23" fmla="*/ 43 h 43"/>
              <a:gd name="T24" fmla="*/ 128 w 469"/>
              <a:gd name="T25" fmla="*/ 21 h 43"/>
              <a:gd name="T26" fmla="*/ 149 w 469"/>
              <a:gd name="T27" fmla="*/ 0 h 43"/>
              <a:gd name="T28" fmla="*/ 277 w 469"/>
              <a:gd name="T29" fmla="*/ 0 h 43"/>
              <a:gd name="T30" fmla="*/ 320 w 469"/>
              <a:gd name="T31" fmla="*/ 0 h 43"/>
              <a:gd name="T32" fmla="*/ 341 w 469"/>
              <a:gd name="T33" fmla="*/ 21 h 43"/>
              <a:gd name="T34" fmla="*/ 320 w 469"/>
              <a:gd name="T35" fmla="*/ 43 h 43"/>
              <a:gd name="T36" fmla="*/ 277 w 469"/>
              <a:gd name="T37" fmla="*/ 43 h 43"/>
              <a:gd name="T38" fmla="*/ 256 w 469"/>
              <a:gd name="T39" fmla="*/ 21 h 43"/>
              <a:gd name="T40" fmla="*/ 277 w 469"/>
              <a:gd name="T41" fmla="*/ 0 h 43"/>
              <a:gd name="T42" fmla="*/ 405 w 469"/>
              <a:gd name="T43" fmla="*/ 0 h 43"/>
              <a:gd name="T44" fmla="*/ 448 w 469"/>
              <a:gd name="T45" fmla="*/ 0 h 43"/>
              <a:gd name="T46" fmla="*/ 469 w 469"/>
              <a:gd name="T47" fmla="*/ 21 h 43"/>
              <a:gd name="T48" fmla="*/ 448 w 469"/>
              <a:gd name="T49" fmla="*/ 43 h 43"/>
              <a:gd name="T50" fmla="*/ 405 w 469"/>
              <a:gd name="T51" fmla="*/ 43 h 43"/>
              <a:gd name="T52" fmla="*/ 384 w 469"/>
              <a:gd name="T53" fmla="*/ 21 h 43"/>
              <a:gd name="T54" fmla="*/ 405 w 469"/>
              <a:gd name="T5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9" h="43">
                <a:moveTo>
                  <a:pt x="21" y="0"/>
                </a:moveTo>
                <a:lnTo>
                  <a:pt x="64" y="0"/>
                </a:lnTo>
                <a:cubicBezTo>
                  <a:pt x="76" y="0"/>
                  <a:pt x="85" y="10"/>
                  <a:pt x="85" y="21"/>
                </a:cubicBezTo>
                <a:cubicBezTo>
                  <a:pt x="85" y="33"/>
                  <a:pt x="76" y="43"/>
                  <a:pt x="64" y="43"/>
                </a:cubicBezTo>
                <a:lnTo>
                  <a:pt x="21" y="43"/>
                </a:lnTo>
                <a:cubicBezTo>
                  <a:pt x="9" y="43"/>
                  <a:pt x="0" y="33"/>
                  <a:pt x="0" y="21"/>
                </a:cubicBezTo>
                <a:cubicBezTo>
                  <a:pt x="0" y="10"/>
                  <a:pt x="9" y="0"/>
                  <a:pt x="21" y="0"/>
                </a:cubicBezTo>
                <a:close/>
                <a:moveTo>
                  <a:pt x="149" y="0"/>
                </a:moveTo>
                <a:lnTo>
                  <a:pt x="192" y="0"/>
                </a:lnTo>
                <a:cubicBezTo>
                  <a:pt x="204" y="0"/>
                  <a:pt x="213" y="10"/>
                  <a:pt x="213" y="21"/>
                </a:cubicBezTo>
                <a:cubicBezTo>
                  <a:pt x="213" y="33"/>
                  <a:pt x="204" y="43"/>
                  <a:pt x="192" y="43"/>
                </a:cubicBezTo>
                <a:lnTo>
                  <a:pt x="149" y="43"/>
                </a:lnTo>
                <a:cubicBezTo>
                  <a:pt x="137" y="43"/>
                  <a:pt x="128" y="33"/>
                  <a:pt x="128" y="21"/>
                </a:cubicBezTo>
                <a:cubicBezTo>
                  <a:pt x="128" y="10"/>
                  <a:pt x="137" y="0"/>
                  <a:pt x="149" y="0"/>
                </a:cubicBezTo>
                <a:close/>
                <a:moveTo>
                  <a:pt x="277" y="0"/>
                </a:moveTo>
                <a:lnTo>
                  <a:pt x="320" y="0"/>
                </a:lnTo>
                <a:cubicBezTo>
                  <a:pt x="332" y="0"/>
                  <a:pt x="341" y="10"/>
                  <a:pt x="341" y="21"/>
                </a:cubicBezTo>
                <a:cubicBezTo>
                  <a:pt x="341" y="33"/>
                  <a:pt x="332" y="43"/>
                  <a:pt x="320" y="43"/>
                </a:cubicBezTo>
                <a:lnTo>
                  <a:pt x="277" y="43"/>
                </a:lnTo>
                <a:cubicBezTo>
                  <a:pt x="265" y="43"/>
                  <a:pt x="256" y="33"/>
                  <a:pt x="256" y="21"/>
                </a:cubicBezTo>
                <a:cubicBezTo>
                  <a:pt x="256" y="10"/>
                  <a:pt x="265" y="0"/>
                  <a:pt x="277" y="0"/>
                </a:cubicBezTo>
                <a:close/>
                <a:moveTo>
                  <a:pt x="405" y="0"/>
                </a:moveTo>
                <a:lnTo>
                  <a:pt x="448" y="0"/>
                </a:lnTo>
                <a:cubicBezTo>
                  <a:pt x="460" y="0"/>
                  <a:pt x="469" y="10"/>
                  <a:pt x="469" y="21"/>
                </a:cubicBezTo>
                <a:cubicBezTo>
                  <a:pt x="469" y="33"/>
                  <a:pt x="460" y="43"/>
                  <a:pt x="448" y="43"/>
                </a:cubicBezTo>
                <a:lnTo>
                  <a:pt x="405" y="43"/>
                </a:lnTo>
                <a:cubicBezTo>
                  <a:pt x="393" y="43"/>
                  <a:pt x="384" y="33"/>
                  <a:pt x="384" y="21"/>
                </a:cubicBezTo>
                <a:cubicBezTo>
                  <a:pt x="384" y="10"/>
                  <a:pt x="393" y="0"/>
                  <a:pt x="405" y="0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Freeform 76">
            <a:extLst>
              <a:ext uri="{FF2B5EF4-FFF2-40B4-BE49-F238E27FC236}">
                <a16:creationId xmlns:a16="http://schemas.microsoft.com/office/drawing/2014/main" id="{501D0B91-16B9-49EE-AD77-9777145D0315}"/>
              </a:ext>
            </a:extLst>
          </p:cNvPr>
          <p:cNvSpPr>
            <a:spLocks/>
          </p:cNvSpPr>
          <p:nvPr/>
        </p:nvSpPr>
        <p:spPr bwMode="auto">
          <a:xfrm>
            <a:off x="2613025" y="1057276"/>
            <a:ext cx="115888" cy="115888"/>
          </a:xfrm>
          <a:custGeom>
            <a:avLst/>
            <a:gdLst>
              <a:gd name="T0" fmla="*/ 162 w 162"/>
              <a:gd name="T1" fmla="*/ 81 h 162"/>
              <a:gd name="T2" fmla="*/ 0 w 162"/>
              <a:gd name="T3" fmla="*/ 162 h 162"/>
              <a:gd name="T4" fmla="*/ 0 w 162"/>
              <a:gd name="T5" fmla="*/ 0 h 162"/>
              <a:gd name="T6" fmla="*/ 162 w 162"/>
              <a:gd name="T7" fmla="*/ 8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162">
                <a:moveTo>
                  <a:pt x="162" y="81"/>
                </a:moveTo>
                <a:lnTo>
                  <a:pt x="0" y="162"/>
                </a:lnTo>
                <a:cubicBezTo>
                  <a:pt x="25" y="111"/>
                  <a:pt x="25" y="51"/>
                  <a:pt x="0" y="0"/>
                </a:cubicBezTo>
                <a:lnTo>
                  <a:pt x="162" y="81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Rectangle 77">
            <a:extLst>
              <a:ext uri="{FF2B5EF4-FFF2-40B4-BE49-F238E27FC236}">
                <a16:creationId xmlns:a16="http://schemas.microsoft.com/office/drawing/2014/main" id="{22E3877B-B17A-434E-A538-1496031E3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1011238"/>
            <a:ext cx="206375" cy="207963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Rectangle 78">
            <a:extLst>
              <a:ext uri="{FF2B5EF4-FFF2-40B4-BE49-F238E27FC236}">
                <a16:creationId xmlns:a16="http://schemas.microsoft.com/office/drawing/2014/main" id="{0E26390B-EDFB-441D-8097-39CEE137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1011238"/>
            <a:ext cx="206375" cy="207963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1" name="Rectangle 79">
            <a:extLst>
              <a:ext uri="{FF2B5EF4-FFF2-40B4-BE49-F238E27FC236}">
                <a16:creationId xmlns:a16="http://schemas.microsoft.com/office/drawing/2014/main" id="{A56A98AA-6274-44D0-B8BA-4945FFC2A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1004888"/>
            <a:ext cx="7985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Terminal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62" name="Oval 80">
            <a:extLst>
              <a:ext uri="{FF2B5EF4-FFF2-40B4-BE49-F238E27FC236}">
                <a16:creationId xmlns:a16="http://schemas.microsoft.com/office/drawing/2014/main" id="{5E6934C3-1356-4B0D-8E25-9D76F86F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041401"/>
            <a:ext cx="146050" cy="14763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3" name="Oval 81">
            <a:extLst>
              <a:ext uri="{FF2B5EF4-FFF2-40B4-BE49-F238E27FC236}">
                <a16:creationId xmlns:a16="http://schemas.microsoft.com/office/drawing/2014/main" id="{1A1F07A6-39CE-4C93-A042-125D4F142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041401"/>
            <a:ext cx="146050" cy="147638"/>
          </a:xfrm>
          <a:prstGeom prst="ellips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4" name="Rectangle 82">
            <a:extLst>
              <a:ext uri="{FF2B5EF4-FFF2-40B4-BE49-F238E27FC236}">
                <a16:creationId xmlns:a16="http://schemas.microsoft.com/office/drawing/2014/main" id="{7DCC9D3A-1B37-4FF5-87DF-B7D9D2B04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1004888"/>
            <a:ext cx="5826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Origin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65" name="Rectangle 83">
            <a:extLst>
              <a:ext uri="{FF2B5EF4-FFF2-40B4-BE49-F238E27FC236}">
                <a16:creationId xmlns:a16="http://schemas.microsoft.com/office/drawing/2014/main" id="{307D3632-AF6A-4597-B9B9-C8D3F604F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1004888"/>
            <a:ext cx="1016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Destination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66" name="Oval 84">
            <a:extLst>
              <a:ext uri="{FF2B5EF4-FFF2-40B4-BE49-F238E27FC236}">
                <a16:creationId xmlns:a16="http://schemas.microsoft.com/office/drawing/2014/main" id="{E106B3CD-4DC5-460C-B749-F082D6A9B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5" y="1036638"/>
            <a:ext cx="155575" cy="15716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7" name="Oval 85">
            <a:extLst>
              <a:ext uri="{FF2B5EF4-FFF2-40B4-BE49-F238E27FC236}">
                <a16:creationId xmlns:a16="http://schemas.microsoft.com/office/drawing/2014/main" id="{FF42E235-D95E-4187-A9BA-4EE602616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5" y="1036638"/>
            <a:ext cx="155575" cy="157163"/>
          </a:xfrm>
          <a:prstGeom prst="ellips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FFEBE4A-E556-4E7A-BCDC-61EB2D8F4D36}"/>
              </a:ext>
            </a:extLst>
          </p:cNvPr>
          <p:cNvGrpSpPr/>
          <p:nvPr/>
        </p:nvGrpSpPr>
        <p:grpSpPr>
          <a:xfrm>
            <a:off x="3059832" y="1275606"/>
            <a:ext cx="3871057" cy="792460"/>
            <a:chOff x="3059832" y="1275606"/>
            <a:chExt cx="3871057" cy="7924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ADCD03-6DB2-437F-BA1B-5F3FB5A58B07}"/>
                </a:ext>
              </a:extLst>
            </p:cNvPr>
            <p:cNvSpPr txBox="1"/>
            <p:nvPr/>
          </p:nvSpPr>
          <p:spPr>
            <a:xfrm>
              <a:off x="4410609" y="1421735"/>
              <a:ext cx="252028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Assign to first train to 6 or postpone?</a:t>
              </a:r>
            </a:p>
          </p:txBody>
        </p:sp>
        <p:pic>
          <p:nvPicPr>
            <p:cNvPr id="28676" name="Picture 4" descr="Afbeeldingsresultaat voor sea container">
              <a:extLst>
                <a:ext uri="{FF2B5EF4-FFF2-40B4-BE49-F238E27FC236}">
                  <a16:creationId xmlns:a16="http://schemas.microsoft.com/office/drawing/2014/main" id="{17842B6D-9F9B-40CC-87E3-42B69966B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275606"/>
              <a:ext cx="643136" cy="64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CA948E7-B7E6-44C6-81E0-ADA4F9C48483}"/>
              </a:ext>
            </a:extLst>
          </p:cNvPr>
          <p:cNvGrpSpPr/>
          <p:nvPr/>
        </p:nvGrpSpPr>
        <p:grpSpPr>
          <a:xfrm>
            <a:off x="1129422" y="2597747"/>
            <a:ext cx="3207721" cy="1058064"/>
            <a:chOff x="1129422" y="2597747"/>
            <a:chExt cx="3207721" cy="1058064"/>
          </a:xfrm>
        </p:grpSpPr>
        <p:pic>
          <p:nvPicPr>
            <p:cNvPr id="97" name="Picture 4" descr="Afbeeldingsresultaat voor sea container">
              <a:extLst>
                <a:ext uri="{FF2B5EF4-FFF2-40B4-BE49-F238E27FC236}">
                  <a16:creationId xmlns:a16="http://schemas.microsoft.com/office/drawing/2014/main" id="{199A70E0-3F52-46A0-9C9E-C034104E0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007" y="2597747"/>
              <a:ext cx="643136" cy="64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65ED929-628B-4676-8B7D-FD02FC4CB53E}"/>
                </a:ext>
              </a:extLst>
            </p:cNvPr>
            <p:cNvSpPr txBox="1"/>
            <p:nvPr/>
          </p:nvSpPr>
          <p:spPr>
            <a:xfrm>
              <a:off x="1129422" y="2732481"/>
              <a:ext cx="213072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Or use even longer detour to combine with green </a:t>
              </a:r>
              <a:r>
                <a:rPr lang="en-US" dirty="0" smtClean="0"/>
                <a:t>till 7?</a:t>
              </a:r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ACC78B0-E147-4528-917C-3A481A3014C6}"/>
              </a:ext>
            </a:extLst>
          </p:cNvPr>
          <p:cNvGrpSpPr/>
          <p:nvPr/>
        </p:nvGrpSpPr>
        <p:grpSpPr>
          <a:xfrm>
            <a:off x="3178175" y="1434208"/>
            <a:ext cx="3925889" cy="3241720"/>
            <a:chOff x="3178175" y="1434208"/>
            <a:chExt cx="3925889" cy="324172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12B8F24-9D4B-4882-A427-92FC1B9FDF60}"/>
                </a:ext>
              </a:extLst>
            </p:cNvPr>
            <p:cNvSpPr txBox="1"/>
            <p:nvPr/>
          </p:nvSpPr>
          <p:spPr>
            <a:xfrm>
              <a:off x="4285792" y="4029597"/>
              <a:ext cx="281827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 detour through 6 to combine with other reds?</a:t>
              </a:r>
            </a:p>
          </p:txBody>
        </p:sp>
        <p:pic>
          <p:nvPicPr>
            <p:cNvPr id="96" name="Picture 4" descr="Afbeeldingsresultaat voor sea container">
              <a:extLst>
                <a:ext uri="{FF2B5EF4-FFF2-40B4-BE49-F238E27FC236}">
                  <a16:creationId xmlns:a16="http://schemas.microsoft.com/office/drawing/2014/main" id="{168CF5EB-C545-4329-A43D-75B7FFE78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175" y="3984626"/>
              <a:ext cx="643136" cy="64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 descr="Afbeeldingsresultaat voor sea container">
              <a:extLst>
                <a:ext uri="{FF2B5EF4-FFF2-40B4-BE49-F238E27FC236}">
                  <a16:creationId xmlns:a16="http://schemas.microsoft.com/office/drawing/2014/main" id="{8163AAB8-D512-482A-875F-8FD7EEB7E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873" y="1434208"/>
              <a:ext cx="643136" cy="64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4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THE OPTIMIZATION PROBLEM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7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949434"/>
            <a:ext cx="7272783" cy="4137421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GB" dirty="0"/>
              <a:t>Input:</a:t>
            </a:r>
          </a:p>
          <a:p>
            <a:pPr lvl="1">
              <a:lnSpc>
                <a:spcPts val="2200"/>
              </a:lnSpc>
            </a:pPr>
            <a:r>
              <a:rPr lang="en-GB" sz="1700" dirty="0" smtClean="0"/>
              <a:t>The transportation </a:t>
            </a:r>
            <a:r>
              <a:rPr lang="en-GB" sz="1700" dirty="0"/>
              <a:t>network: terminals, services, schedules, durations, capacity, costs, revenues, time-horizon</a:t>
            </a:r>
          </a:p>
          <a:p>
            <a:pPr lvl="1">
              <a:lnSpc>
                <a:spcPts val="2200"/>
              </a:lnSpc>
            </a:pPr>
            <a:r>
              <a:rPr lang="en-GB" sz="1700" dirty="0"/>
              <a:t>Current freights and probability distributions for the arrival of freights and their characteristics, for each period of the horizon</a:t>
            </a:r>
          </a:p>
          <a:p>
            <a:pPr>
              <a:lnSpc>
                <a:spcPts val="2200"/>
              </a:lnSpc>
            </a:pPr>
            <a:r>
              <a:rPr lang="en-GB" dirty="0"/>
              <a:t>Output:</a:t>
            </a:r>
          </a:p>
          <a:p>
            <a:pPr lvl="1">
              <a:lnSpc>
                <a:spcPts val="2200"/>
              </a:lnSpc>
            </a:pPr>
            <a:r>
              <a:rPr lang="en-GB" sz="1700" dirty="0"/>
              <a:t>Expected profit for each state</a:t>
            </a:r>
          </a:p>
          <a:p>
            <a:pPr lvl="1">
              <a:lnSpc>
                <a:spcPts val="2200"/>
              </a:lnSpc>
            </a:pPr>
            <a:r>
              <a:rPr lang="en-GB" sz="1700" b="1" dirty="0" smtClean="0">
                <a:solidFill>
                  <a:schemeClr val="accent6"/>
                </a:solidFill>
              </a:rPr>
              <a:t>Policy</a:t>
            </a:r>
            <a:r>
              <a:rPr lang="en-GB" sz="1700" dirty="0"/>
              <a:t>: given the current state, which service to use for each freight</a:t>
            </a:r>
          </a:p>
          <a:p>
            <a:r>
              <a:rPr lang="nl-NL" dirty="0"/>
              <a:t>State at </a:t>
            </a:r>
            <a:r>
              <a:rPr lang="nl-NL" i="1" dirty="0">
                <a:solidFill>
                  <a:schemeClr val="accent6"/>
                </a:solidFill>
              </a:rPr>
              <a:t>t</a:t>
            </a:r>
            <a:r>
              <a:rPr lang="nl-NL" dirty="0"/>
              <a:t>: </a:t>
            </a:r>
            <a:r>
              <a:rPr lang="nl-NL" i="1" dirty="0">
                <a:solidFill>
                  <a:schemeClr val="accent6"/>
                </a:solidFill>
              </a:rPr>
              <a:t>S</a:t>
            </a:r>
            <a:r>
              <a:rPr lang="nl-NL" i="1" baseline="-25000" dirty="0">
                <a:solidFill>
                  <a:schemeClr val="accent6"/>
                </a:solidFill>
              </a:rPr>
              <a:t>t</a:t>
            </a:r>
            <a:r>
              <a:rPr lang="nl-NL" i="1" dirty="0">
                <a:solidFill>
                  <a:schemeClr val="accent6"/>
                </a:solidFill>
              </a:rPr>
              <a:t>=</a:t>
            </a:r>
            <a:r>
              <a:rPr lang="en-US" i="1" dirty="0">
                <a:solidFill>
                  <a:schemeClr val="accent6"/>
                </a:solidFill>
              </a:rPr>
              <a:t>[</a:t>
            </a:r>
            <a:r>
              <a:rPr lang="en-US" i="1" dirty="0" err="1">
                <a:solidFill>
                  <a:schemeClr val="accent6"/>
                </a:solidFill>
              </a:rPr>
              <a:t>F</a:t>
            </a:r>
            <a:r>
              <a:rPr lang="en-US" i="1" baseline="-25000" dirty="0" err="1">
                <a:solidFill>
                  <a:schemeClr val="accent6"/>
                </a:solidFill>
              </a:rPr>
              <a:t>i,d,r,k,t</a:t>
            </a:r>
            <a:r>
              <a:rPr lang="en-US" i="1" dirty="0">
                <a:solidFill>
                  <a:schemeClr val="accent6"/>
                </a:solidFill>
              </a:rPr>
              <a:t> ]</a:t>
            </a:r>
            <a:r>
              <a:rPr lang="en-GB" i="1" dirty="0">
                <a:solidFill>
                  <a:schemeClr val="accent6"/>
                </a:solidFill>
              </a:rPr>
              <a:t>∀</a:t>
            </a:r>
            <a:r>
              <a:rPr lang="en-US" i="1" dirty="0" err="1">
                <a:solidFill>
                  <a:schemeClr val="accent6"/>
                </a:solidFill>
              </a:rPr>
              <a:t>i,d,r,k</a:t>
            </a:r>
            <a:r>
              <a:rPr lang="en-US" i="1" dirty="0"/>
              <a:t>:</a:t>
            </a:r>
          </a:p>
          <a:p>
            <a:pPr lvl="1"/>
            <a:r>
              <a:rPr lang="en-US" sz="1700" dirty="0"/>
              <a:t>Number of orders at (or in transit to) </a:t>
            </a:r>
            <a:r>
              <a:rPr lang="en-US" sz="1700" i="1" dirty="0">
                <a:solidFill>
                  <a:schemeClr val="accent6"/>
                </a:solidFill>
              </a:rPr>
              <a:t>i</a:t>
            </a:r>
            <a:r>
              <a:rPr lang="en-US" sz="1700" dirty="0"/>
              <a:t>, having destination </a:t>
            </a:r>
            <a:r>
              <a:rPr lang="en-US" sz="1700" i="1" dirty="0">
                <a:solidFill>
                  <a:schemeClr val="accent6"/>
                </a:solidFill>
              </a:rPr>
              <a:t>d</a:t>
            </a:r>
            <a:r>
              <a:rPr lang="en-US" sz="1700" dirty="0"/>
              <a:t>, release day </a:t>
            </a:r>
            <a:r>
              <a:rPr lang="en-US" sz="1700" i="1" dirty="0">
                <a:solidFill>
                  <a:schemeClr val="accent6"/>
                </a:solidFill>
              </a:rPr>
              <a:t>r</a:t>
            </a:r>
            <a:r>
              <a:rPr lang="en-US" sz="1700" dirty="0"/>
              <a:t> (relative to </a:t>
            </a:r>
            <a:r>
              <a:rPr lang="en-US" sz="1700" i="1" dirty="0">
                <a:solidFill>
                  <a:schemeClr val="accent6"/>
                </a:solidFill>
              </a:rPr>
              <a:t>t</a:t>
            </a:r>
            <a:r>
              <a:rPr lang="en-US" sz="1700" dirty="0"/>
              <a:t>), and time-window </a:t>
            </a:r>
            <a:r>
              <a:rPr lang="en-US" sz="1700" i="1" dirty="0">
                <a:solidFill>
                  <a:schemeClr val="accent6"/>
                </a:solidFill>
              </a:rPr>
              <a:t>k</a:t>
            </a:r>
            <a:r>
              <a:rPr lang="en-US" sz="1700" dirty="0"/>
              <a:t> (relative to </a:t>
            </a:r>
            <a:r>
              <a:rPr lang="en-US" sz="1700" i="1" dirty="0">
                <a:solidFill>
                  <a:schemeClr val="accent6"/>
                </a:solidFill>
              </a:rPr>
              <a:t>r</a:t>
            </a:r>
            <a:r>
              <a:rPr lang="en-US" sz="1700" dirty="0"/>
              <a:t>)</a:t>
            </a:r>
            <a:endParaRPr lang="nl-NL" sz="17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39752" y="1419622"/>
            <a:ext cx="5461549" cy="1772512"/>
            <a:chOff x="2123728" y="1275606"/>
            <a:chExt cx="5461549" cy="1772512"/>
          </a:xfrm>
        </p:grpSpPr>
        <p:sp>
          <p:nvSpPr>
            <p:cNvPr id="8" name="Oval 7"/>
            <p:cNvSpPr/>
            <p:nvPr/>
          </p:nvSpPr>
          <p:spPr>
            <a:xfrm>
              <a:off x="2123728" y="1275606"/>
              <a:ext cx="1080120" cy="97203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3178272" y="1946057"/>
              <a:ext cx="2504295" cy="935354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25037" y="267878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Finite horizon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0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MARKOV DECISION PROCESS (MDP) MODEL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8</a:t>
            </a:fld>
            <a:r>
              <a:rPr lang="en-GB" dirty="0" smtClean="0"/>
              <a:t>/34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9" y="932502"/>
            <a:ext cx="4121253" cy="2164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227" y="1347614"/>
            <a:ext cx="4115157" cy="29903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2724233"/>
            <a:ext cx="4154784" cy="2341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771800" y="2355726"/>
            <a:ext cx="5859073" cy="1368152"/>
            <a:chOff x="2771800" y="2355726"/>
            <a:chExt cx="5859073" cy="1368152"/>
          </a:xfrm>
        </p:grpSpPr>
        <p:sp>
          <p:nvSpPr>
            <p:cNvPr id="12" name="Rectangle 11"/>
            <p:cNvSpPr/>
            <p:nvPr/>
          </p:nvSpPr>
          <p:spPr>
            <a:xfrm>
              <a:off x="2771800" y="2355726"/>
              <a:ext cx="5859073" cy="1368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The three curses of dimensionality:</a:t>
              </a:r>
            </a:p>
            <a:p>
              <a:pPr marL="457200" indent="-457200">
                <a:buAutoNum type="arabicPeriod"/>
              </a:pPr>
              <a:r>
                <a:rPr lang="en-US" sz="2000" b="1" i="1" dirty="0">
                  <a:solidFill>
                    <a:schemeClr val="accent6"/>
                  </a:solidFill>
                </a:rPr>
                <a:t>Many states</a:t>
              </a:r>
            </a:p>
            <a:p>
              <a:pPr marL="457200" indent="-457200">
                <a:buAutoNum type="arabicPeriod"/>
              </a:pPr>
              <a:r>
                <a:rPr lang="en-US" sz="2000" b="1" i="1" dirty="0">
                  <a:solidFill>
                    <a:schemeClr val="accent6"/>
                  </a:solidFill>
                </a:rPr>
                <a:t>Many possible demand realizations</a:t>
              </a:r>
            </a:p>
            <a:p>
              <a:pPr marL="457200" indent="-457200">
                <a:buAutoNum type="arabicPeriod"/>
              </a:pPr>
              <a:r>
                <a:rPr lang="en-US" sz="2000" b="1" i="1" dirty="0">
                  <a:solidFill>
                    <a:schemeClr val="accent6"/>
                  </a:solidFill>
                </a:rPr>
                <a:t>Many decisions</a:t>
              </a:r>
              <a:endParaRPr lang="en-US" sz="2000" dirty="0">
                <a:solidFill>
                  <a:schemeClr val="accent6"/>
                </a:solidFill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7668344" y="2724233"/>
              <a:ext cx="216024" cy="639605"/>
            </a:xfrm>
            <a:prstGeom prst="rightBrac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6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10793" y="285513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chemeClr val="accent6"/>
                  </a:solidFill>
                </a:rPr>
                <a:t>ADP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8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19672" y="4800600"/>
            <a:ext cx="466884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51" y="859543"/>
            <a:ext cx="5534708" cy="4268557"/>
          </a:xfrm>
          <a:prstGeom prst="rect">
            <a:avLst/>
          </a:prstGeom>
        </p:spPr>
      </p:pic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26" y="272654"/>
            <a:ext cx="7381874" cy="516731"/>
          </a:xfrm>
        </p:spPr>
        <p:txBody>
          <a:bodyPr/>
          <a:lstStyle/>
          <a:p>
            <a:pPr eaLnBrk="1" hangingPunct="1"/>
            <a:r>
              <a:rPr lang="nl-NL" dirty="0"/>
              <a:t>APPROXIMATE DYNAMIC PROGRAMMING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Eindhoven Seminar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9</a:t>
            </a:fld>
            <a:r>
              <a:rPr lang="en-GB" dirty="0" smtClean="0"/>
              <a:t>/34</a:t>
            </a:r>
            <a:endParaRPr lang="en-GB" dirty="0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793624" y="1801705"/>
            <a:ext cx="6234760" cy="1116429"/>
          </a:xfrm>
          <a:prstGeom prst="roundRect">
            <a:avLst>
              <a:gd name="adj" fmla="val 16667"/>
            </a:avLst>
          </a:prstGeom>
          <a:solidFill>
            <a:srgbClr val="92D050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5652120" y="1707654"/>
            <a:ext cx="2527341" cy="3188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1600" dirty="0"/>
              <a:t>Deterministic optimization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793625" y="3676105"/>
            <a:ext cx="6234760" cy="637718"/>
          </a:xfrm>
          <a:prstGeom prst="roundRect">
            <a:avLst>
              <a:gd name="adj" fmla="val 16667"/>
            </a:avLst>
          </a:prstGeom>
          <a:solidFill>
            <a:srgbClr val="92D050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1795029" y="2976581"/>
            <a:ext cx="6233356" cy="641077"/>
          </a:xfrm>
          <a:prstGeom prst="roundRect">
            <a:avLst>
              <a:gd name="adj" fmla="val 16667"/>
            </a:avLst>
          </a:prstGeom>
          <a:solidFill>
            <a:srgbClr val="92D050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159673" y="2880096"/>
            <a:ext cx="1019788" cy="3188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1600" dirty="0"/>
              <a:t>Statistics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033254" y="3582025"/>
            <a:ext cx="1146207" cy="3188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1600"/>
              <a:t>Simulation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801284" y="1145958"/>
            <a:ext cx="6177337" cy="3207129"/>
            <a:chOff x="2801284" y="1145958"/>
            <a:chExt cx="6177337" cy="3207129"/>
          </a:xfrm>
        </p:grpSpPr>
        <p:sp>
          <p:nvSpPr>
            <p:cNvPr id="3" name="Oval 2"/>
            <p:cNvSpPr/>
            <p:nvPr/>
          </p:nvSpPr>
          <p:spPr>
            <a:xfrm>
              <a:off x="5612082" y="2557840"/>
              <a:ext cx="432048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801284" y="2557840"/>
              <a:ext cx="432048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2988535" y="3239424"/>
              <a:ext cx="432048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618717" y="3229860"/>
              <a:ext cx="432048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3732040" y="3921039"/>
              <a:ext cx="432048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34405" y="1145958"/>
              <a:ext cx="1944216" cy="369332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C00000"/>
                  </a:solidFill>
                </a:rPr>
                <a:t>Pure </a:t>
              </a:r>
              <a:r>
                <a:rPr lang="nl-NL" dirty="0" err="1">
                  <a:solidFill>
                    <a:srgbClr val="C00000"/>
                  </a:solidFill>
                </a:rPr>
                <a:t>exploitation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72208" y="257954"/>
            <a:ext cx="157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(basic </a:t>
            </a:r>
            <a:r>
              <a:rPr lang="nl-NL" sz="1400" dirty="0" err="1"/>
              <a:t>structure</a:t>
            </a:r>
            <a:r>
              <a:rPr lang="nl-NL" sz="1400" dirty="0"/>
              <a:t>, </a:t>
            </a:r>
            <a:r>
              <a:rPr lang="nl-NL" sz="1400" dirty="0" err="1"/>
              <a:t>not</a:t>
            </a:r>
            <a:r>
              <a:rPr lang="nl-NL" sz="1400" dirty="0"/>
              <a:t> </a:t>
            </a:r>
            <a:r>
              <a:rPr lang="nl-NL" sz="1400" dirty="0" err="1"/>
              <a:t>what</a:t>
            </a:r>
            <a:r>
              <a:rPr lang="nl-NL" sz="1400" dirty="0"/>
              <a:t> we </a:t>
            </a:r>
            <a:r>
              <a:rPr lang="nl-NL" sz="1400" dirty="0" err="1"/>
              <a:t>use</a:t>
            </a:r>
            <a:r>
              <a:rPr lang="nl-NL" sz="1400" dirty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626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jabloon_wit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00B0F0"/>
      </a:hlink>
      <a:folHlink>
        <a:srgbClr val="00B0F0"/>
      </a:folHlink>
    </a:clrScheme>
    <a:fontScheme name="1_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UT_wit_EN v1</Template>
  <TotalTime>2726</TotalTime>
  <Words>1447</Words>
  <Application>Microsoft Office PowerPoint</Application>
  <PresentationFormat>On-screen Show (16:9)</PresentationFormat>
  <Paragraphs>415</Paragraphs>
  <Slides>35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Cambria Math</vt:lpstr>
      <vt:lpstr>Times New Roman</vt:lpstr>
      <vt:lpstr>Wingdings</vt:lpstr>
      <vt:lpstr>1_sjabloon_wit</vt:lpstr>
      <vt:lpstr>Equation</vt:lpstr>
      <vt:lpstr> Approximate Dynamic Programming for…  Trucks &amp; Barges</vt:lpstr>
      <vt:lpstr>SYNCHROMODAL TRANSPORT</vt:lpstr>
      <vt:lpstr>CASE STUDY: CTT NETWORK BETWEEN PORT OF ROTTERDAM AND THE HINTERLAND</vt:lpstr>
      <vt:lpstr>PHASE 1: LONG-HAUL ROUND TRIPS → GAME</vt:lpstr>
      <vt:lpstr>PHASE 2: LONG-HAUL TRANSPORT WITH TRANSFERS</vt:lpstr>
      <vt:lpstr>ANTICIPATORY ROUTING AND POSTPONEMENT</vt:lpstr>
      <vt:lpstr>THE OPTIMIZATION PROBLEM</vt:lpstr>
      <vt:lpstr>MARKOV DECISION PROCESS (MDP) MODEL</vt:lpstr>
      <vt:lpstr>APPROXIMATE DYNAMIC PROGRAMMING</vt:lpstr>
      <vt:lpstr>EXPLORATION VS EXPLOITATION</vt:lpstr>
      <vt:lpstr>PRINCIPLE VALUE OF PERFECT INFORMATION (VPI)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VPI MODIFICATIONS</vt:lpstr>
      <vt:lpstr>NUMERICAL EXPERIMENTS</vt:lpstr>
      <vt:lpstr>EXPERIMENTAL RESULTS</vt:lpstr>
      <vt:lpstr>AND NOW?</vt:lpstr>
      <vt:lpstr>SERIOUS GAME: TRUCKS &amp; BARGES</vt:lpstr>
      <vt:lpstr>PowerPoint Presentation</vt:lpstr>
      <vt:lpstr>PowerPoint Presentation</vt:lpstr>
      <vt:lpstr>PowerPoint Presentation</vt:lpstr>
      <vt:lpstr>TRUCKS &amp; BARGES V2.0 (APRIL 2020)</vt:lpstr>
      <vt:lpstr>PowerPoint Presentation</vt:lpstr>
      <vt:lpstr>HOW DOES IT WORK?</vt:lpstr>
      <vt:lpstr>TO REMEMBER…</vt:lpstr>
      <vt:lpstr>QUESTIONS?</vt:lpstr>
    </vt:vector>
  </TitlesOfParts>
  <Company>NykampNyboer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GRAFIEKDIA - TAARTGRAFIEK</dc:title>
  <dc:creator>Stephan Laarhuis</dc:creator>
  <cp:lastModifiedBy>Mes, M.R.K. (BMS)</cp:lastModifiedBy>
  <cp:revision>1509</cp:revision>
  <cp:lastPrinted>2014-06-04T12:32:12Z</cp:lastPrinted>
  <dcterms:created xsi:type="dcterms:W3CDTF">2009-08-03T11:31:04Z</dcterms:created>
  <dcterms:modified xsi:type="dcterms:W3CDTF">2019-11-28T13:48:39Z</dcterms:modified>
</cp:coreProperties>
</file>