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69" r:id="rId2"/>
    <p:sldId id="328" r:id="rId3"/>
    <p:sldId id="334" r:id="rId4"/>
    <p:sldId id="412" r:id="rId5"/>
    <p:sldId id="387" r:id="rId6"/>
    <p:sldId id="389" r:id="rId7"/>
    <p:sldId id="395" r:id="rId8"/>
    <p:sldId id="392" r:id="rId9"/>
    <p:sldId id="396" r:id="rId10"/>
    <p:sldId id="397" r:id="rId11"/>
    <p:sldId id="399" r:id="rId12"/>
    <p:sldId id="403" r:id="rId13"/>
    <p:sldId id="404" r:id="rId14"/>
    <p:sldId id="400" r:id="rId15"/>
    <p:sldId id="402" r:id="rId16"/>
    <p:sldId id="406" r:id="rId17"/>
    <p:sldId id="407" r:id="rId18"/>
    <p:sldId id="408" r:id="rId19"/>
    <p:sldId id="409" r:id="rId20"/>
    <p:sldId id="410" r:id="rId21"/>
    <p:sldId id="413" r:id="rId22"/>
    <p:sldId id="295" r:id="rId23"/>
  </p:sldIdLst>
  <p:sldSz cx="9144000" cy="6858000" type="screen4x3"/>
  <p:notesSz cx="6805613" cy="99393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00"/>
    <a:srgbClr val="C1F2FF"/>
    <a:srgbClr val="ABEDFF"/>
    <a:srgbClr val="FF5050"/>
    <a:srgbClr val="99CCFF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100" d="100"/>
          <a:sy n="100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01/11/2015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12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8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9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10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INFORMS </a:t>
            </a:r>
            <a:r>
              <a:rPr lang="nl-NL" dirty="0" err="1" smtClean="0"/>
              <a:t>Annual</a:t>
            </a:r>
            <a:r>
              <a:rPr lang="nl-NL" dirty="0" smtClean="0"/>
              <a:t> Meeting 2015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2015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7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920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INFORMS Annual Meeting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29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1844824"/>
            <a:ext cx="5706888" cy="115212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3600" dirty="0"/>
              <a:t>Consolidation and Last-mile Costs Reduction in Intermodal Transport</a:t>
            </a:r>
            <a:endParaRPr lang="en-US" sz="36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en-US" sz="1700" b="1" dirty="0" smtClean="0"/>
              <a:t>Martijn Mes &amp; Arturo Pérez Rivera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rgbClr val="66CCFF"/>
                </a:solidFill>
              </a:rPr>
              <a:t>Department of Industrial Engineering and Business Information Systems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University of Twente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The Netherlands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135438" y="6227763"/>
            <a:ext cx="5005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Sunday, November 1</a:t>
            </a:r>
            <a:r>
              <a:rPr lang="en-US" sz="1700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, 2015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INFORMS Annual Meeting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2015, Philadelphia, PA, USA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DYNAMIC MULTI-PERIOD FREIGHT CONSOLIDATION</a:t>
            </a:r>
            <a:endParaRPr lang="en-US" dirty="0" smtClean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7971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Yesterday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59971" y="169151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Today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13664" y="2690768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651627" y="2690768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94266" y="2690907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9" y="2690907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35" y="1976438"/>
            <a:ext cx="4891087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ooter Placeholder 1"/>
          <p:cNvSpPr txBox="1">
            <a:spLocks/>
          </p:cNvSpPr>
          <p:nvPr/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2438" y="5229200"/>
            <a:ext cx="742156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96208" y="6402814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Destinations / Origin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996208" y="5984483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Intermodal Terminal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483768" y="5984483"/>
            <a:ext cx="297324" cy="297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83768" y="6402814"/>
            <a:ext cx="297324" cy="297324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96036" y="6169149"/>
            <a:ext cx="488132" cy="0"/>
          </a:xfrm>
          <a:prstGeom prst="straightConnector1">
            <a:avLst/>
          </a:pr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28184" y="598448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High-capacity Transp. Mode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96036" y="6587480"/>
            <a:ext cx="488132" cy="0"/>
          </a:xfrm>
          <a:prstGeom prst="straightConnector1">
            <a:avLst/>
          </a:prstGeom>
          <a:ln w="28575">
            <a:solidFill>
              <a:schemeClr val="bg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8184" y="64028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Low-capacity </a:t>
            </a:r>
            <a:r>
              <a:rPr lang="en-US" sz="1600" dirty="0"/>
              <a:t>Transp. </a:t>
            </a:r>
            <a:r>
              <a:rPr lang="en-US" sz="1600" dirty="0" smtClean="0"/>
              <a:t>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7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PROBLEM DESCRIPTION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Decision: which freights to consolidate on the high-capacity mode on each part of the round-trip at each period in the planning horizon?</a:t>
            </a:r>
          </a:p>
          <a:p>
            <a:r>
              <a:rPr lang="en-US" dirty="0" smtClean="0"/>
              <a:t>Objective: to minimize the expected costs over the horizon.</a:t>
            </a:r>
          </a:p>
          <a:p>
            <a:r>
              <a:rPr lang="en-US" dirty="0" smtClean="0"/>
              <a:t>Costs:</a:t>
            </a:r>
          </a:p>
          <a:p>
            <a:pPr lvl="1"/>
            <a:r>
              <a:rPr lang="en-US" dirty="0"/>
              <a:t>Fixed costs for using </a:t>
            </a:r>
            <a:r>
              <a:rPr lang="en-US" dirty="0" smtClean="0"/>
              <a:t>the low-capacity mode, i.e., truck.</a:t>
            </a:r>
            <a:endParaRPr lang="en-US" dirty="0"/>
          </a:p>
          <a:p>
            <a:pPr lvl="1"/>
            <a:r>
              <a:rPr lang="en-US" dirty="0" smtClean="0"/>
              <a:t>Fixed costs for using the high-capacity mode, i.e., barge.</a:t>
            </a:r>
          </a:p>
          <a:p>
            <a:pPr lvl="1"/>
            <a:r>
              <a:rPr lang="en-US" dirty="0" smtClean="0"/>
              <a:t>Costs depending on the combination of terminals to visit within the port by the high-capacity mode.</a:t>
            </a:r>
          </a:p>
          <a:p>
            <a:r>
              <a:rPr lang="en-US" dirty="0" smtClean="0"/>
              <a:t>Freight:</a:t>
            </a:r>
          </a:p>
          <a:p>
            <a:pPr lvl="1"/>
            <a:r>
              <a:rPr lang="en-US" dirty="0" smtClean="0"/>
              <a:t>Destination </a:t>
            </a:r>
            <a:r>
              <a:rPr lang="en-US" u="sng" dirty="0" smtClean="0"/>
              <a:t>or</a:t>
            </a:r>
            <a:r>
              <a:rPr lang="en-US" dirty="0" smtClean="0"/>
              <a:t> pickup terminal (export and import resp.).</a:t>
            </a:r>
          </a:p>
          <a:p>
            <a:pPr lvl="1"/>
            <a:r>
              <a:rPr lang="en-US" dirty="0" smtClean="0"/>
              <a:t>Release day.</a:t>
            </a:r>
          </a:p>
          <a:p>
            <a:pPr lvl="1"/>
            <a:r>
              <a:rPr lang="en-US" dirty="0" smtClean="0"/>
              <a:t>Time-window length.</a:t>
            </a:r>
            <a:endParaRPr lang="en-US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11</a:t>
            </a:fld>
            <a:r>
              <a:rPr lang="en-GB" dirty="0" smtClean="0"/>
              <a:t>/21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MARKOV DECISION PROCESS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State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𝑆</m:t>
                    </m:r>
                    <m:r>
                      <a:rPr lang="nl-NL" i="1" baseline="-25000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 smtClean="0"/>
                  <a:t>: </a:t>
                </a:r>
                <a:r>
                  <a:rPr lang="en-US" dirty="0" smtClean="0"/>
                  <a:t>vector </a:t>
                </a:r>
                <a:r>
                  <a:rPr lang="en-US" dirty="0"/>
                  <a:t>of delivery and pickup freights that are known at a given </a:t>
                </a:r>
                <a:r>
                  <a:rPr lang="en-US" dirty="0" smtClean="0"/>
                  <a:t>stage.</a:t>
                </a:r>
                <a:endParaRPr lang="nl-NL" dirty="0" smtClean="0"/>
              </a:p>
              <a:p>
                <a:r>
                  <a:rPr lang="en-US" dirty="0" smtClean="0"/>
                  <a:t>Decision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vector of delivery and pickup freights, which have been released, that are consolidated in the high-capacity vehicle without exceeding its capacity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nl-NL">
                        <a:latin typeface="Cambria Math"/>
                      </a:rPr>
                      <m:t>.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Costs</a:t>
                </a:r>
                <a:r>
                  <a:rPr lang="en-US" b="1" i="1" dirty="0" smtClean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:</a:t>
                </a:r>
                <a:r>
                  <a:rPr lang="en-US" i="1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costs as function </a:t>
                </a:r>
                <a:r>
                  <a:rPr lang="en-US" dirty="0"/>
                  <a:t>of the state and the decision </a:t>
                </a:r>
                <a:r>
                  <a:rPr lang="en-US" dirty="0" smtClean="0"/>
                  <a:t>taken (costs used modes and combination of terminals to visit).</a:t>
                </a:r>
                <a:endParaRPr lang="en-US" dirty="0"/>
              </a:p>
              <a:p>
                <a:r>
                  <a:rPr lang="en-US" dirty="0" smtClean="0"/>
                  <a:t>A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rriving information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𝑊</m:t>
                    </m:r>
                    <m:r>
                      <a:rPr lang="en-US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: </a:t>
                </a:r>
                <a:r>
                  <a:rPr lang="en-US" dirty="0" smtClean="0"/>
                  <a:t>the </a:t>
                </a:r>
                <a:r>
                  <a:rPr lang="en-US" dirty="0"/>
                  <a:t>vector of delivery and pickup freights that arrived from outside the system between periods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ransition </a:t>
                </a:r>
                <a:r>
                  <a:rPr lang="en-US" dirty="0">
                    <a:solidFill>
                      <a:schemeClr val="accent4"/>
                    </a:solidFill>
                  </a:rPr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:</a:t>
                </a:r>
                <a:r>
                  <a:rPr lang="en-US" b="1" i="1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evolution of the system from one period </a:t>
                </a:r>
                <a:r>
                  <a:rPr lang="en-US" dirty="0" smtClean="0"/>
                  <a:t>to </a:t>
                </a:r>
                <a:r>
                  <a:rPr lang="en-US" dirty="0"/>
                  <a:t>the next </a:t>
                </a:r>
                <a:r>
                  <a:rPr lang="en-US" dirty="0" smtClean="0"/>
                  <a:t>one.</a:t>
                </a:r>
                <a:endParaRPr lang="en-US" dirty="0"/>
              </a:p>
              <a:p>
                <a:endParaRPr lang="en-US" dirty="0"/>
              </a:p>
              <a:p>
                <a:endParaRPr lang="en-US" i="1" dirty="0"/>
              </a:p>
              <a:p>
                <a:endParaRPr lang="en-US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endParaRPr lang="nl-NL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69" t="-770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12</a:t>
            </a:fld>
            <a:r>
              <a:rPr lang="en-GB" dirty="0" smtClean="0"/>
              <a:t>/21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1810"/>
            <a:ext cx="5111112" cy="341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196752"/>
            <a:ext cx="6995556" cy="499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00392" y="332656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MARKOV DECISION PROCESS </a:t>
            </a:r>
            <a:r>
              <a:rPr lang="en-US" dirty="0" smtClean="0"/>
              <a:t>[2/2</a:t>
            </a:r>
            <a:r>
              <a:rPr lang="en-US" dirty="0"/>
              <a:t>]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4"/>
                </a:solidFill>
              </a:rPr>
              <a:t>objective</a:t>
            </a:r>
            <a:r>
              <a:rPr lang="en-US" b="1" i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is to </a:t>
            </a:r>
            <a:r>
              <a:rPr lang="en-US" dirty="0" smtClean="0"/>
              <a:t>find a policy that minimizes the expected </a:t>
            </a:r>
            <a:r>
              <a:rPr lang="en-US" dirty="0" smtClean="0"/>
              <a:t>costs over the horizon, given an initial state: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Backward recursion: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Too many states (1), actions (2), and outcomes (3).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13</a:t>
            </a:fld>
            <a:r>
              <a:rPr lang="en-GB" dirty="0" smtClean="0"/>
              <a:t>/21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3185778" cy="9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7056109" cy="9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13788" y="3741415"/>
            <a:ext cx="4066393" cy="1090366"/>
            <a:chOff x="1613788" y="3741415"/>
            <a:chExt cx="4066393" cy="1090366"/>
          </a:xfrm>
        </p:grpSpPr>
        <p:sp>
          <p:nvSpPr>
            <p:cNvPr id="15" name="Oval 14"/>
            <p:cNvSpPr/>
            <p:nvPr/>
          </p:nvSpPr>
          <p:spPr>
            <a:xfrm>
              <a:off x="2337064" y="3741415"/>
              <a:ext cx="432048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685386" y="4313335"/>
              <a:ext cx="409377" cy="28803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927687" y="4134667"/>
              <a:ext cx="409377" cy="28803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248133" y="4016011"/>
              <a:ext cx="432048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838756" y="4367457"/>
              <a:ext cx="409377" cy="28803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613788" y="423203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4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72480" y="442269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4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5850" y="446244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4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094763" y="3918643"/>
              <a:ext cx="432048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143794"/>
            <a:ext cx="9144000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APPROXIMATE DYNAMIC PROGRAMMING</a:t>
            </a: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dirty="0" smtClean="0"/>
              <a:t>/21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35222" y="1785932"/>
            <a:ext cx="1690549" cy="3005482"/>
            <a:chOff x="7353803" y="2271919"/>
            <a:chExt cx="1690549" cy="3005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353803" y="4077072"/>
                  <a:ext cx="532518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dirty="0"/>
                          <m:t>…</m:t>
                        </m:r>
                      </m:oMath>
                    </m:oMathPara>
                  </a14:m>
                  <a:endParaRPr lang="en-US" b="1" dirty="0"/>
                </a:p>
                <a:p>
                  <a:endParaRPr lang="en-US" b="1" dirty="0"/>
                </a:p>
                <a:p>
                  <a:endParaRPr lang="en-US" b="1" dirty="0" smtClean="0"/>
                </a:p>
                <a:p>
                  <a:pPr algn="ctr"/>
                  <a:r>
                    <a:rPr lang="en-US" b="1" dirty="0" smtClean="0"/>
                    <a:t>…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12" name="Rectangle 3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803" y="4077072"/>
                  <a:ext cx="532518" cy="12003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0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7798154" y="2693803"/>
              <a:ext cx="1224136" cy="1944216"/>
              <a:chOff x="1475656" y="2708920"/>
              <a:chExt cx="1224136" cy="194421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475656" y="2708920"/>
                <a:ext cx="1224136" cy="19442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42305" y="29425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33016" y="279407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66861" y="296591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37661" y="321953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33511" y="30865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76777" y="326527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30337" y="33502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60653" y="33557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83474" y="360163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8605" y="345822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54230" y="38361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60279" y="367832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40819" y="3517471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55635" y="39553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94751" y="400106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6579" y="41940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7140" y="368659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93790" y="380720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21383" y="393399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23304" y="425934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88320" y="3203388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S</a:t>
                </a:r>
                <a:endParaRPr lang="nl-NL" sz="1200" b="1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466676" y="2271919"/>
                  <a:ext cx="15776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224" name="Rectangle 2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676" y="2271919"/>
                  <a:ext cx="15776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509003" y="1773173"/>
            <a:ext cx="3240360" cy="3042048"/>
            <a:chOff x="827584" y="2259160"/>
            <a:chExt cx="3240360" cy="3042048"/>
          </a:xfrm>
        </p:grpSpPr>
        <p:grpSp>
          <p:nvGrpSpPr>
            <p:cNvPr id="39" name="Group 38"/>
            <p:cNvGrpSpPr/>
            <p:nvPr/>
          </p:nvGrpSpPr>
          <p:grpSpPr>
            <a:xfrm>
              <a:off x="827584" y="2708920"/>
              <a:ext cx="1224136" cy="1944216"/>
              <a:chOff x="1475656" y="2708920"/>
              <a:chExt cx="1224136" cy="1944216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475656" y="2708920"/>
                <a:ext cx="1224136" cy="19442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42305" y="29425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933016" y="279407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66861" y="296591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837661" y="321953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333511" y="30865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76777" y="326527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30337" y="33502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260653" y="33557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683474" y="360163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828605" y="345822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54230" y="38361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60279" y="367832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240819" y="3517471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55635" y="39553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94751" y="400106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6579" y="41940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527140" y="368659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793790" y="380720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621383" y="393399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823304" y="425934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188320" y="320338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S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>
              <a:stCxn id="97" idx="4"/>
              <a:endCxn id="64" idx="1"/>
            </p:cNvCxnSpPr>
            <p:nvPr/>
          </p:nvCxnSpPr>
          <p:spPr>
            <a:xfrm>
              <a:off x="1648260" y="3419412"/>
              <a:ext cx="1390611" cy="102652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7" idx="6"/>
              <a:endCxn id="73" idx="1"/>
            </p:cNvCxnSpPr>
            <p:nvPr/>
          </p:nvCxnSpPr>
          <p:spPr>
            <a:xfrm>
              <a:off x="1756272" y="3311400"/>
              <a:ext cx="1314898" cy="15173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7" idx="5"/>
              <a:endCxn id="59" idx="2"/>
            </p:cNvCxnSpPr>
            <p:nvPr/>
          </p:nvCxnSpPr>
          <p:spPr>
            <a:xfrm>
              <a:off x="1724636" y="3387776"/>
              <a:ext cx="930334" cy="67984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7" idx="7"/>
              <a:endCxn id="74" idx="1"/>
            </p:cNvCxnSpPr>
            <p:nvPr/>
          </p:nvCxnSpPr>
          <p:spPr>
            <a:xfrm>
              <a:off x="1724636" y="3235024"/>
              <a:ext cx="1550808" cy="789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97" idx="0"/>
              <a:endCxn id="58" idx="1"/>
            </p:cNvCxnSpPr>
            <p:nvPr/>
          </p:nvCxnSpPr>
          <p:spPr>
            <a:xfrm flipV="1">
              <a:off x="1648260" y="3008525"/>
              <a:ext cx="954982" cy="19486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2459226" y="2683862"/>
              <a:ext cx="1248678" cy="1944216"/>
              <a:chOff x="3059832" y="2683862"/>
              <a:chExt cx="1248678" cy="1944216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9832" y="2683862"/>
                <a:ext cx="1224136" cy="194421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03848" y="287002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255576" y="3959611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1000" baseline="30000" dirty="0" err="1">
                    <a:solidFill>
                      <a:schemeClr val="tx1"/>
                    </a:solidFill>
                  </a:rPr>
                  <a:t>x</a:t>
                </a:r>
                <a:endParaRPr lang="nl-NL" sz="10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56248" y="302242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51068" y="3242916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04685" y="350100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491880" y="2708920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S</a:t>
                </a:r>
                <a:r>
                  <a:rPr lang="en-US" sz="1200" baseline="30000" dirty="0" err="1" smtClean="0"/>
                  <a:t>x</a:t>
                </a:r>
                <a:endParaRPr lang="nl-NL" sz="1200" baseline="30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639477" y="4307433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10907" y="4103132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08070" y="2985229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779500" y="278092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067200" y="370607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238630" y="3501777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19460" y="3800073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99113" y="3216810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744085" y="3716092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671776" y="332463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876050" y="3104416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491880" y="408810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336464" y="3489408"/>
              <a:ext cx="432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</a:t>
              </a:r>
              <a:r>
                <a:rPr lang="en-US" sz="1200" baseline="30000" dirty="0" err="1"/>
                <a:t>x</a:t>
              </a:r>
              <a:endParaRPr lang="nl-NL" sz="1200" baseline="30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884" y="2935977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66284" y="3088377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90422" y="3211734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3832" y="3588316"/>
              <a:ext cx="372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X*</a:t>
              </a:r>
              <a:endParaRPr lang="nl-NL" sz="12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03479" y="3743197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1035402" y="2259160"/>
                  <a:ext cx="7754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02" y="2259160"/>
                  <a:ext cx="77540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71327" y="4919500"/>
                  <a:ext cx="3096617" cy="3817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NL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i="1" dirty="0">
                      <a:solidFill>
                        <a:schemeClr val="tx1"/>
                      </a:solidFill>
                    </a:rPr>
                    <a:t> </a:t>
                  </a:r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Rectangle 3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27" y="4919500"/>
                  <a:ext cx="3096617" cy="38170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/>
            <p:cNvSpPr/>
            <p:nvPr/>
          </p:nvSpPr>
          <p:spPr>
            <a:xfrm rot="5400000">
              <a:off x="2105933" y="3476388"/>
              <a:ext cx="217159" cy="257065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93379" y="1776932"/>
            <a:ext cx="2760846" cy="3038289"/>
            <a:chOff x="4211960" y="2262919"/>
            <a:chExt cx="2760846" cy="3038289"/>
          </a:xfrm>
        </p:grpSpPr>
        <p:grpSp>
          <p:nvGrpSpPr>
            <p:cNvPr id="99" name="Group 98"/>
            <p:cNvGrpSpPr/>
            <p:nvPr/>
          </p:nvGrpSpPr>
          <p:grpSpPr>
            <a:xfrm>
              <a:off x="4211960" y="2708920"/>
              <a:ext cx="1224136" cy="1944216"/>
              <a:chOff x="1475656" y="2708920"/>
              <a:chExt cx="1224136" cy="1944216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475656" y="2708920"/>
                <a:ext cx="1224136" cy="19442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742305" y="29425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33016" y="279407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066861" y="296591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837661" y="321953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333511" y="30865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576777" y="326527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030337" y="335023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260653" y="335572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683474" y="360163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828605" y="345822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254230" y="38361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060279" y="367832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240819" y="3517471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155635" y="395532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894751" y="400106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146579" y="41940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527140" y="368659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793790" y="380720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155910" y="317677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823304" y="425934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</a:t>
                </a:r>
                <a:endParaRPr lang="nl-NL" sz="12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651516" y="4010814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S</a:t>
                </a:r>
                <a:endParaRPr lang="nl-NL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724128" y="2683862"/>
              <a:ext cx="1248678" cy="1944216"/>
              <a:chOff x="3059832" y="2683862"/>
              <a:chExt cx="1248678" cy="1944216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059832" y="2683862"/>
                <a:ext cx="1224136" cy="194421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203848" y="287002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86520" y="3726816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1000" baseline="30000" dirty="0" err="1">
                    <a:solidFill>
                      <a:schemeClr val="tx1"/>
                    </a:solidFill>
                  </a:rPr>
                  <a:t>x</a:t>
                </a:r>
                <a:endParaRPr lang="nl-NL" sz="10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356248" y="302242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151068" y="3242916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04685" y="350100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491880" y="2708920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S</a:t>
                </a:r>
                <a:r>
                  <a:rPr lang="en-US" sz="1200" baseline="30000" dirty="0" err="1" smtClean="0"/>
                  <a:t>x</a:t>
                </a:r>
                <a:endParaRPr lang="nl-NL" sz="1200" baseline="30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39477" y="4307433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810907" y="4103132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608070" y="2985229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79500" y="278092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067200" y="370607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238630" y="3501777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419460" y="3800073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399113" y="3216810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180115" y="3974626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671776" y="3324638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76050" y="3104416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491880" y="4088105"/>
                <a:ext cx="432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</a:t>
                </a:r>
                <a:r>
                  <a:rPr lang="en-US" sz="1200" baseline="30000" dirty="0" err="1"/>
                  <a:t>x</a:t>
                </a:r>
                <a:endParaRPr lang="nl-NL" sz="1200" baseline="30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4932040" y="4918090"/>
                  <a:ext cx="1300997" cy="383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NL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i="1" dirty="0">
                      <a:solidFill>
                        <a:schemeClr val="tx1"/>
                      </a:solidFill>
                    </a:rPr>
                    <a:t> </a:t>
                  </a:r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918090"/>
                  <a:ext cx="1300997" cy="3831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4387820" y="2262919"/>
                  <a:ext cx="7754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820" y="2262919"/>
                  <a:ext cx="77540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Arrow Connector 102"/>
            <p:cNvCxnSpPr>
              <a:stCxn id="150" idx="0"/>
              <a:endCxn id="113" idx="1"/>
            </p:cNvCxnSpPr>
            <p:nvPr/>
          </p:nvCxnSpPr>
          <p:spPr>
            <a:xfrm flipV="1">
              <a:off x="4495832" y="3160925"/>
              <a:ext cx="1524712" cy="84988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50" idx="4"/>
              <a:endCxn id="125" idx="1"/>
            </p:cNvCxnSpPr>
            <p:nvPr/>
          </p:nvCxnSpPr>
          <p:spPr>
            <a:xfrm flipV="1">
              <a:off x="4495832" y="4113126"/>
              <a:ext cx="1348579" cy="11371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50" idx="6"/>
            </p:cNvCxnSpPr>
            <p:nvPr/>
          </p:nvCxnSpPr>
          <p:spPr>
            <a:xfrm flipV="1">
              <a:off x="4603844" y="3832129"/>
              <a:ext cx="1846221" cy="28669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511926" y="3240472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523232" y="3994457"/>
              <a:ext cx="81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432666" y="3827593"/>
              <a:ext cx="346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X*</a:t>
              </a:r>
              <a:endParaRPr lang="nl-NL" sz="1200" b="1" dirty="0"/>
            </a:p>
          </p:txBody>
        </p:sp>
        <p:sp>
          <p:nvSpPr>
            <p:cNvPr id="109" name="Right Brace 108"/>
            <p:cNvSpPr/>
            <p:nvPr/>
          </p:nvSpPr>
          <p:spPr>
            <a:xfrm rot="5400000">
              <a:off x="5440193" y="3476388"/>
              <a:ext cx="217159" cy="257065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23528" y="1502853"/>
            <a:ext cx="8568951" cy="4250108"/>
            <a:chOff x="782872" y="1988840"/>
            <a:chExt cx="8288776" cy="4250108"/>
          </a:xfrm>
        </p:grpSpPr>
        <p:sp>
          <p:nvSpPr>
            <p:cNvPr id="152" name="Rectangle 151"/>
            <p:cNvSpPr/>
            <p:nvPr/>
          </p:nvSpPr>
          <p:spPr>
            <a:xfrm>
              <a:off x="782872" y="1988840"/>
              <a:ext cx="8288776" cy="41044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3" name="Straight Arrow Connector 152"/>
            <p:cNvCxnSpPr>
              <a:endCxn id="154" idx="3"/>
            </p:cNvCxnSpPr>
            <p:nvPr/>
          </p:nvCxnSpPr>
          <p:spPr>
            <a:xfrm flipH="1">
              <a:off x="5580112" y="6093296"/>
              <a:ext cx="1656184" cy="119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5179971" y="6021287"/>
              <a:ext cx="400141" cy="146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134550" y="5869616"/>
                  <a:ext cx="56090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95" name="Rectangle 1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550" y="5869616"/>
                  <a:ext cx="56090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135397" y="4808872"/>
            <a:ext cx="3062903" cy="636352"/>
            <a:chOff x="2207405" y="4808872"/>
            <a:chExt cx="3062903" cy="636352"/>
          </a:xfrm>
        </p:grpSpPr>
        <p:cxnSp>
          <p:nvCxnSpPr>
            <p:cNvPr id="157" name="Curved Connector 156"/>
            <p:cNvCxnSpPr>
              <a:stCxn id="101" idx="2"/>
              <a:endCxn id="55" idx="2"/>
            </p:cNvCxnSpPr>
            <p:nvPr/>
          </p:nvCxnSpPr>
          <p:spPr>
            <a:xfrm rot="5400000">
              <a:off x="3732507" y="3283770"/>
              <a:ext cx="12700" cy="3062903"/>
            </a:xfrm>
            <a:prstGeom prst="curved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/>
                <p:cNvSpPr/>
                <p:nvPr/>
              </p:nvSpPr>
              <p:spPr>
                <a:xfrm>
                  <a:off x="3316261" y="5070954"/>
                  <a:ext cx="535659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p>
                        </m:sSup>
                      </m:oMath>
                    </m:oMathPara>
                  </a14:m>
                  <a:endParaRPr lang="nl-NL" b="1" dirty="0"/>
                </a:p>
              </p:txBody>
            </p:sp>
          </mc:Choice>
          <mc:Fallback xmlns="">
            <p:sp>
              <p:nvSpPr>
                <p:cNvPr id="158" name="Rectangle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261" y="5070954"/>
                  <a:ext cx="535659" cy="37427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9" name="Straight Arrow Connector 158"/>
          <p:cNvCxnSpPr>
            <a:stCxn id="162" idx="2"/>
            <a:endCxn id="150" idx="2"/>
          </p:cNvCxnSpPr>
          <p:nvPr/>
        </p:nvCxnSpPr>
        <p:spPr>
          <a:xfrm>
            <a:off x="3554249" y="3286382"/>
            <a:ext cx="514990" cy="332844"/>
          </a:xfrm>
          <a:prstGeom prst="straightConnector1">
            <a:avLst/>
          </a:prstGeom>
          <a:ln>
            <a:solidFill>
              <a:srgbClr val="16AAD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480405" y="2713376"/>
            <a:ext cx="1556990" cy="868260"/>
            <a:chOff x="2798986" y="3199363"/>
            <a:chExt cx="1556990" cy="868260"/>
          </a:xfrm>
        </p:grpSpPr>
        <p:cxnSp>
          <p:nvCxnSpPr>
            <p:cNvPr id="161" name="Straight Arrow Connector 160"/>
            <p:cNvCxnSpPr>
              <a:stCxn id="59" idx="6"/>
              <a:endCxn id="162" idx="2"/>
            </p:cNvCxnSpPr>
            <p:nvPr/>
          </p:nvCxnSpPr>
          <p:spPr>
            <a:xfrm flipV="1">
              <a:off x="2798986" y="3772369"/>
              <a:ext cx="1073844" cy="295254"/>
            </a:xfrm>
            <a:prstGeom prst="straightConnector1">
              <a:avLst/>
            </a:prstGeom>
            <a:ln>
              <a:solidFill>
                <a:srgbClr val="16AADD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84" y="3199363"/>
              <a:ext cx="966292" cy="573006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6276251" y="2738978"/>
            <a:ext cx="1082409" cy="609863"/>
            <a:chOff x="2824393" y="1451924"/>
            <a:chExt cx="1082409" cy="609863"/>
          </a:xfrm>
        </p:grpSpPr>
        <p:cxnSp>
          <p:nvCxnSpPr>
            <p:cNvPr id="164" name="Straight Arrow Connector 163"/>
            <p:cNvCxnSpPr>
              <a:stCxn id="112" idx="6"/>
              <a:endCxn id="165" idx="2"/>
            </p:cNvCxnSpPr>
            <p:nvPr/>
          </p:nvCxnSpPr>
          <p:spPr>
            <a:xfrm flipV="1">
              <a:off x="2824393" y="2024930"/>
              <a:ext cx="599263" cy="36857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510" y="1451924"/>
              <a:ext cx="966292" cy="57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CHALLENGE: DESIGN AN APPROPRIATE VFA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2132856"/>
                <a:ext cx="7272783" cy="3959968"/>
              </a:xfrm>
            </p:spPr>
            <p:txBody>
              <a:bodyPr/>
              <a:lstStyle/>
              <a:p>
                <a:r>
                  <a:rPr lang="en-US" dirty="0"/>
                  <a:t>Use a weighted combination of </a:t>
                </a:r>
                <a:r>
                  <a:rPr lang="en-US" dirty="0">
                    <a:solidFill>
                      <a:schemeClr val="accent4"/>
                    </a:solidFill>
                  </a:rPr>
                  <a:t>state-features </a:t>
                </a:r>
                <a:r>
                  <a:rPr lang="en-US" dirty="0"/>
                  <a:t>for approximating the value of a </a:t>
                </a:r>
                <a:r>
                  <a:rPr lang="en-US" dirty="0" smtClean="0"/>
                  <a:t>state:</a:t>
                </a:r>
              </a:p>
              <a:p>
                <a:endParaRPr lang="nl-NL" dirty="0"/>
              </a:p>
              <a:p>
                <a:endParaRPr lang="nl-NL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𝑎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a weight for each feature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𝑎</m:t>
                    </m:r>
                    <m:r>
                      <a:rPr lang="en-US" b="0" i="1" dirty="0">
                        <a:latin typeface="Cambria Math"/>
                      </a:rPr>
                      <m:t>∈</m:t>
                    </m:r>
                    <m:r>
                      <a:rPr lang="en-US" b="0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err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dirty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>
                            <a:latin typeface="Cambria Math"/>
                          </a:rPr>
                          <m:t>,</m:t>
                        </m:r>
                        <m:r>
                          <a:rPr lang="nl-NL" b="0" i="1" dirty="0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b="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value of the particular feature given 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err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dirty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>
                            <a:latin typeface="Cambria Math"/>
                          </a:rPr>
                          <m:t>,</m:t>
                        </m:r>
                        <m:r>
                          <a:rPr lang="nl-NL" b="0" i="1" dirty="0"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endParaRPr lang="nl-NL" dirty="0"/>
              </a:p>
              <a:p>
                <a:r>
                  <a:rPr lang="en-US" dirty="0" smtClean="0"/>
                  <a:t>After </a:t>
                </a:r>
                <a:r>
                  <a:rPr lang="en-US" dirty="0"/>
                  <a:t>every iteration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we have observed the actual costs we estimated, and thus we can improve our </a:t>
                </a:r>
                <a:r>
                  <a:rPr lang="en-US" dirty="0" smtClean="0"/>
                  <a:t>approximation.</a:t>
                </a:r>
              </a:p>
              <a:p>
                <a:r>
                  <a:rPr lang="en-US" dirty="0" smtClean="0"/>
                  <a:t>We </a:t>
                </a:r>
                <a:r>
                  <a:rPr lang="nl-NL" dirty="0" smtClean="0"/>
                  <a:t>update</a:t>
                </a:r>
                <a:r>
                  <a:rPr lang="en-US" dirty="0" smtClean="0"/>
                  <a:t> </a:t>
                </a:r>
                <a:r>
                  <a:rPr lang="en-US" dirty="0"/>
                  <a:t>the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using 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recursive </a:t>
                </a:r>
                <a:r>
                  <a:rPr lang="en-US" dirty="0">
                    <a:solidFill>
                      <a:schemeClr val="accent4"/>
                    </a:solidFill>
                  </a:rPr>
                  <a:t>least squares (LSQ) 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for </a:t>
                </a:r>
                <a:r>
                  <a:rPr lang="en-US" dirty="0">
                    <a:solidFill>
                      <a:schemeClr val="accent4"/>
                    </a:solidFill>
                  </a:rPr>
                  <a:t>non-stationary 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data.</a:t>
                </a:r>
                <a:endParaRPr lang="en-US" dirty="0"/>
              </a:p>
              <a:p>
                <a:endParaRPr lang="en-US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2132856"/>
                <a:ext cx="7272783" cy="3959968"/>
              </a:xfrm>
              <a:blipFill rotWithShape="1">
                <a:blip r:embed="rId4"/>
                <a:stretch>
                  <a:fillRect l="-1928" t="-924" r="-838" b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15</a:t>
            </a:fld>
            <a:r>
              <a:rPr lang="en-GB" dirty="0" smtClean="0"/>
              <a:t>/21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696" y="1342509"/>
            <a:ext cx="7128792" cy="64633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i="1" dirty="0"/>
              <a:t>Assumption: </a:t>
            </a:r>
            <a:r>
              <a:rPr lang="en-US" b="1" i="1" dirty="0" smtClean="0"/>
              <a:t>there </a:t>
            </a:r>
            <a:r>
              <a:rPr lang="en-US" b="1" i="1" dirty="0"/>
              <a:t>are specific characteristics of a </a:t>
            </a:r>
            <a:r>
              <a:rPr lang="en-US" b="1" i="1" dirty="0" smtClean="0"/>
              <a:t>post-decision state </a:t>
            </a:r>
            <a:r>
              <a:rPr lang="en-US" b="1" i="1" dirty="0"/>
              <a:t>which </a:t>
            </a:r>
            <a:r>
              <a:rPr lang="en-US" b="1" i="1" dirty="0" smtClean="0"/>
              <a:t>significantly influence its future costs.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3240360" cy="7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341438"/>
            <a:ext cx="7272783" cy="47513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state variable: number of freights with specific attributes.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delivery and pickup freights that are not yet released for transport, per destination </a:t>
            </a:r>
            <a:r>
              <a:rPr lang="en-US" dirty="0" smtClean="0">
                <a:solidFill>
                  <a:schemeClr val="accent4"/>
                </a:solidFill>
              </a:rPr>
              <a:t>(future freights)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delivery and pickup freights that are released for transport and whose due-day is not immediate, per destination </a:t>
            </a:r>
            <a:r>
              <a:rPr lang="en-US" dirty="0" smtClean="0">
                <a:solidFill>
                  <a:schemeClr val="accent4"/>
                </a:solidFill>
              </a:rPr>
              <a:t>(may-go freights)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Binary indicator for each destination to denote the presence of urgent delivery or pickup freights </a:t>
            </a:r>
            <a:r>
              <a:rPr lang="en-US" dirty="0" smtClean="0">
                <a:solidFill>
                  <a:schemeClr val="accent4"/>
                </a:solidFill>
              </a:rPr>
              <a:t>(must-visit destination)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power function (e.g., ^2) of each state variable </a:t>
            </a:r>
            <a:r>
              <a:rPr lang="en-US" dirty="0" smtClean="0">
                <a:solidFill>
                  <a:schemeClr val="accent4"/>
                </a:solidFill>
              </a:rPr>
              <a:t>(non-linear components in costs)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test various combinations…</a:t>
            </a:r>
          </a:p>
          <a:p>
            <a:endParaRPr lang="en-US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16</a:t>
            </a:fld>
            <a:r>
              <a:rPr lang="en-GB" dirty="0" smtClean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3477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SETUP [1/2]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341438"/>
            <a:ext cx="7200775" cy="4751387"/>
          </a:xfrm>
        </p:spPr>
        <p:txBody>
          <a:bodyPr/>
          <a:lstStyle/>
          <a:p>
            <a:r>
              <a:rPr lang="en-US" dirty="0" smtClean="0"/>
              <a:t>VFA design:</a:t>
            </a:r>
          </a:p>
          <a:p>
            <a:pPr lvl="1"/>
            <a:r>
              <a:rPr lang="en-US" dirty="0" smtClean="0"/>
              <a:t>Find explanatory variables (features).</a:t>
            </a:r>
          </a:p>
          <a:p>
            <a:pPr lvl="1"/>
            <a:r>
              <a:rPr lang="en-US" dirty="0" smtClean="0"/>
              <a:t>Small instances: perform regression on the DP values using various combinations of features + evaluate the convergence of the VFA towards the DP values (using all initial states).</a:t>
            </a:r>
          </a:p>
          <a:p>
            <a:pPr lvl="1"/>
            <a:r>
              <a:rPr lang="en-US" dirty="0" smtClean="0"/>
              <a:t>Large instances: test various VFAs and compare the performance with other benchmarks (using a subset of initials states).</a:t>
            </a:r>
          </a:p>
          <a:p>
            <a:r>
              <a:rPr lang="en-US" dirty="0" smtClean="0"/>
              <a:t>Performance evaluation:</a:t>
            </a:r>
          </a:p>
          <a:p>
            <a:pPr lvl="1"/>
            <a:r>
              <a:rPr lang="en-US" dirty="0" smtClean="0"/>
              <a:t>Large instances.</a:t>
            </a:r>
          </a:p>
          <a:p>
            <a:pPr lvl="1"/>
            <a:r>
              <a:rPr lang="en-US" dirty="0" smtClean="0"/>
              <a:t>Using a subset of “realistic” initial states.</a:t>
            </a:r>
          </a:p>
          <a:p>
            <a:pPr lvl="1"/>
            <a:r>
              <a:rPr lang="en-US" dirty="0" smtClean="0"/>
              <a:t>Define categories of initial states using an orthogonal design. </a:t>
            </a:r>
          </a:p>
          <a:p>
            <a:r>
              <a:rPr lang="en-US" dirty="0" smtClean="0"/>
              <a:t>For both single trip and round trip variants.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17</a:t>
            </a:fld>
            <a:r>
              <a:rPr lang="en-GB" dirty="0" smtClean="0"/>
              <a:t>/21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EXPERIMENTAL SETUP </a:t>
            </a:r>
            <a:r>
              <a:rPr lang="en-US" dirty="0" smtClean="0"/>
              <a:t>[2/2</a:t>
            </a:r>
            <a:r>
              <a:rPr lang="en-US" dirty="0"/>
              <a:t>]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18</a:t>
            </a:fld>
            <a:r>
              <a:rPr lang="en-GB" dirty="0" smtClean="0"/>
              <a:t>/21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8731" y="6021288"/>
            <a:ext cx="73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Per </a:t>
            </a:r>
            <a:r>
              <a:rPr lang="nl-NL" sz="1400" i="1" dirty="0" err="1" smtClean="0"/>
              <a:t>initial</a:t>
            </a:r>
            <a:r>
              <a:rPr lang="nl-NL" sz="1400" i="1" dirty="0" smtClean="0"/>
              <a:t> state</a:t>
            </a:r>
            <a:r>
              <a:rPr lang="nl-NL" sz="1400" i="1" dirty="0"/>
              <a:t>, run 500 </a:t>
            </a:r>
            <a:r>
              <a:rPr lang="nl-NL" sz="1400" i="1" dirty="0" err="1"/>
              <a:t>replications</a:t>
            </a:r>
            <a:r>
              <a:rPr lang="nl-NL" sz="1400" i="1" dirty="0"/>
              <a:t> of </a:t>
            </a:r>
            <a:r>
              <a:rPr lang="nl-NL" sz="1400" i="1" dirty="0" err="1" smtClean="0"/>
              <a:t>learning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and</a:t>
            </a:r>
            <a:r>
              <a:rPr lang="nl-NL" sz="1400" i="1" dirty="0" smtClean="0"/>
              <a:t> </a:t>
            </a:r>
            <a:r>
              <a:rPr lang="nl-NL" sz="1400" i="1" dirty="0" err="1"/>
              <a:t>simulating</a:t>
            </a:r>
            <a:r>
              <a:rPr lang="nl-NL" sz="1400" i="1" dirty="0"/>
              <a:t> </a:t>
            </a:r>
            <a:r>
              <a:rPr lang="nl-NL" sz="1400" i="1" dirty="0" smtClean="0"/>
              <a:t>ADP </a:t>
            </a:r>
            <a:r>
              <a:rPr lang="nl-NL" sz="1400" i="1" dirty="0" err="1" smtClean="0"/>
              <a:t>and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the</a:t>
            </a:r>
            <a:r>
              <a:rPr lang="nl-NL" sz="1400" i="1" dirty="0" smtClean="0"/>
              <a:t> benchmark.</a:t>
            </a:r>
            <a:endParaRPr lang="en-US" sz="1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1143794"/>
            <a:ext cx="7218761" cy="47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EXPERIMENTS PART 1: VFA DESIGN</a:t>
            </a: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19</a:t>
            </a:fld>
            <a:r>
              <a:rPr lang="en-GB" dirty="0" smtClean="0"/>
              <a:t>/21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09" y="4064096"/>
            <a:ext cx="7308304" cy="22545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30816"/>
              </p:ext>
            </p:extLst>
          </p:nvPr>
        </p:nvGraphicFramePr>
        <p:xfrm>
          <a:off x="1757809" y="1556792"/>
          <a:ext cx="7308306" cy="1140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34"/>
                <a:gridCol w="812034"/>
                <a:gridCol w="812034"/>
                <a:gridCol w="812034"/>
                <a:gridCol w="812034"/>
                <a:gridCol w="812034"/>
                <a:gridCol w="812034"/>
                <a:gridCol w="812034"/>
                <a:gridCol w="812034"/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Performance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I1S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I2S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I1R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I2R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I1S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I2S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I1R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I2R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VFA1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16.0%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VFA2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14.0%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7.0%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VFA3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smtClean="0">
                          <a:effectLst/>
                        </a:rPr>
                        <a:t>7.0%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58814"/>
              </p:ext>
            </p:extLst>
          </p:nvPr>
        </p:nvGraphicFramePr>
        <p:xfrm>
          <a:off x="4932041" y="2780928"/>
          <a:ext cx="413407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14"/>
                <a:gridCol w="826814"/>
                <a:gridCol w="826814"/>
                <a:gridCol w="826814"/>
                <a:gridCol w="8268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I3S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I4S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I3R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I4R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VFA1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-7.4%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VFA2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-5.8%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VFA3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-5.6%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7809" y="3029724"/>
            <a:ext cx="3102223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Large instance: performance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187460"/>
            <a:ext cx="7386191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Small instance: regression &amp;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7809" y="3645024"/>
            <a:ext cx="730830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Small instance: example convergence (instance 1 – single trip)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43808" y="1844824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71417" y="1854349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36703" y="1556792"/>
            <a:ext cx="3129409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24128" y="2819028"/>
            <a:ext cx="3341984" cy="976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Problem: dynamic multi-period freight consolidation</a:t>
            </a:r>
          </a:p>
          <a:p>
            <a:r>
              <a:rPr lang="en-US" dirty="0" smtClean="0"/>
              <a:t>Proposed solution:</a:t>
            </a:r>
          </a:p>
          <a:p>
            <a:pPr marL="625475" lvl="1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SDP</a:t>
            </a:r>
          </a:p>
          <a:p>
            <a:pPr marL="625475" lvl="1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ADP</a:t>
            </a:r>
          </a:p>
          <a:p>
            <a:r>
              <a:rPr lang="en-US" dirty="0" smtClean="0"/>
              <a:t>Numerical experiments:</a:t>
            </a:r>
          </a:p>
          <a:p>
            <a:pPr marL="625475" lvl="1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Quality approximation</a:t>
            </a:r>
          </a:p>
          <a:p>
            <a:pPr marL="625475" lvl="1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Performance look-ahead policies</a:t>
            </a:r>
          </a:p>
          <a:p>
            <a:r>
              <a:rPr lang="en-US" dirty="0" smtClean="0"/>
              <a:t>What to remember</a:t>
            </a:r>
            <a:endParaRPr lang="en-US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EXPERIMENTS PART </a:t>
            </a:r>
            <a:r>
              <a:rPr lang="en-US" dirty="0" smtClean="0"/>
              <a:t>2: PERFORMANCE EVALUATION</a:t>
            </a: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20</a:t>
            </a:fld>
            <a:r>
              <a:rPr lang="en-GB" dirty="0" smtClean="0"/>
              <a:t>/21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62818"/>
              </p:ext>
            </p:extLst>
          </p:nvPr>
        </p:nvGraphicFramePr>
        <p:xfrm>
          <a:off x="1752526" y="1196752"/>
          <a:ext cx="7283969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567"/>
                <a:gridCol w="1040567"/>
                <a:gridCol w="1040567"/>
                <a:gridCol w="1040567"/>
                <a:gridCol w="1040567"/>
                <a:gridCol w="1040567"/>
                <a:gridCol w="10405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I3S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I4S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-41.9%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-41.3%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-25.4%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-25.0%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-23.3%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-17.9%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W-AVG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-30.0%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-36.4%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5260"/>
              </p:ext>
            </p:extLst>
          </p:nvPr>
        </p:nvGraphicFramePr>
        <p:xfrm>
          <a:off x="1731938" y="3717032"/>
          <a:ext cx="7304556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508"/>
                <a:gridCol w="1043508"/>
                <a:gridCol w="1043508"/>
                <a:gridCol w="1043508"/>
                <a:gridCol w="1043508"/>
                <a:gridCol w="1043508"/>
                <a:gridCol w="10435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I3R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I4R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-12.8%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W-AVG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-7.8%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-5.6%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15816" y="1556792"/>
            <a:ext cx="3312368" cy="576064"/>
            <a:chOff x="2915816" y="1556792"/>
            <a:chExt cx="3312368" cy="576064"/>
          </a:xfrm>
        </p:grpSpPr>
        <p:sp>
          <p:nvSpPr>
            <p:cNvPr id="8" name="Oval 7"/>
            <p:cNvSpPr/>
            <p:nvPr/>
          </p:nvSpPr>
          <p:spPr>
            <a:xfrm>
              <a:off x="2915816" y="1556792"/>
              <a:ext cx="1152128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76056" y="1556792"/>
              <a:ext cx="1152128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87824" y="3160018"/>
            <a:ext cx="4320480" cy="3033861"/>
            <a:chOff x="2987824" y="3160018"/>
            <a:chExt cx="4320480" cy="3033861"/>
          </a:xfrm>
        </p:grpSpPr>
        <p:sp>
          <p:nvSpPr>
            <p:cNvPr id="10" name="Oval 9"/>
            <p:cNvSpPr/>
            <p:nvPr/>
          </p:nvSpPr>
          <p:spPr>
            <a:xfrm>
              <a:off x="2987824" y="3160018"/>
              <a:ext cx="4320480" cy="5040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7824" y="5689823"/>
              <a:ext cx="4320480" cy="5040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0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WHAT TO REMEMBER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proposed the use of an </a:t>
            </a:r>
            <a:r>
              <a:rPr lang="en-US" kern="1200" dirty="0" smtClean="0">
                <a:solidFill>
                  <a:schemeClr val="accent4"/>
                </a:solidFill>
                <a:latin typeface="Arial" charset="0"/>
              </a:rPr>
              <a:t>ADP algorithm to dynamically consolidate and postpone freights</a:t>
            </a:r>
            <a:r>
              <a:rPr lang="en-US" dirty="0" smtClean="0"/>
              <a:t> in long-haul round trips.</a:t>
            </a:r>
          </a:p>
          <a:p>
            <a:pPr algn="just"/>
            <a:r>
              <a:rPr lang="en-US" dirty="0" smtClean="0"/>
              <a:t>The quality of the VFA is heavily problem/state dependent. </a:t>
            </a:r>
          </a:p>
          <a:p>
            <a:pPr algn="just"/>
            <a:r>
              <a:rPr lang="en-US" dirty="0" smtClean="0"/>
              <a:t>We used a structured methodology to evaluate the value of different VFAs.</a:t>
            </a:r>
          </a:p>
          <a:p>
            <a:pPr algn="just"/>
            <a:r>
              <a:rPr lang="en-US" dirty="0" smtClean="0"/>
              <a:t>There are some </a:t>
            </a:r>
            <a:r>
              <a:rPr lang="en-US" kern="1200" dirty="0" smtClean="0">
                <a:solidFill>
                  <a:schemeClr val="accent4"/>
                </a:solidFill>
                <a:latin typeface="Arial" charset="0"/>
              </a:rPr>
              <a:t>problems/states where </a:t>
            </a:r>
            <a:r>
              <a:rPr lang="en-US" dirty="0" smtClean="0"/>
              <a:t>the look-ahead policy is outperformed by a benchmark policy due to wrong estimates resulting from our VFA.</a:t>
            </a:r>
          </a:p>
          <a:p>
            <a:pPr algn="just"/>
            <a:r>
              <a:rPr lang="en-US" dirty="0" smtClean="0"/>
              <a:t>However, for more realistic problems/states, the proposed look-ahead policy outperforms </a:t>
            </a:r>
            <a:r>
              <a:rPr lang="en-US" dirty="0" smtClean="0"/>
              <a:t>the benchmark policies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observed performance differences between different initial states, give rise to new VFA designs, e.g., using aggregated designs based on categorization of states.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21</a:t>
            </a:fld>
            <a:r>
              <a:rPr lang="en-GB" dirty="0" smtClean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14039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4" y="1341438"/>
            <a:ext cx="3423312" cy="4751387"/>
          </a:xfrm>
        </p:spPr>
        <p:txBody>
          <a:bodyPr/>
          <a:lstStyle/>
          <a:p>
            <a:r>
              <a:rPr lang="en-US" dirty="0" smtClean="0"/>
              <a:t>Transportation of containers between the Port of Rotterdam and an inland terminal (CTT).</a:t>
            </a:r>
          </a:p>
          <a:p>
            <a:r>
              <a:rPr lang="en-US" dirty="0" smtClean="0"/>
              <a:t>Long-haul transportation is done </a:t>
            </a:r>
            <a:r>
              <a:rPr lang="en-US" dirty="0" smtClean="0">
                <a:solidFill>
                  <a:schemeClr val="accent4"/>
                </a:solidFill>
              </a:rPr>
              <a:t>using barges </a:t>
            </a:r>
            <a:r>
              <a:rPr lang="en-US" dirty="0" smtClean="0"/>
              <a:t>with truck as alternative mode.</a:t>
            </a:r>
          </a:p>
          <a:p>
            <a:r>
              <a:rPr lang="en-US" dirty="0" smtClean="0"/>
              <a:t>CTT transports more than 150k containers per year (more than 300 per day) to and from around 30 container terminals in the Port of Rotterdam.</a:t>
            </a:r>
            <a:endParaRPr lang="en-US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3</a:t>
            </a:fld>
            <a:r>
              <a:rPr lang="en-GB" dirty="0" smtClean="0"/>
              <a:t>/21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globaltrade.net/images/map/map-netherland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5" y="1412776"/>
            <a:ext cx="3705091" cy="43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7119"/>
          <a:stretch/>
        </p:blipFill>
        <p:spPr>
          <a:xfrm>
            <a:off x="10666" y="692696"/>
            <a:ext cx="9173130" cy="6165304"/>
          </a:xfrm>
          <a:prstGeom prst="rect">
            <a:avLst/>
          </a:prstGeom>
        </p:spPr>
      </p:pic>
      <p:pic>
        <p:nvPicPr>
          <p:cNvPr id="19" name="Picture 6" descr="http://www.ctt-twente.nl/image.php?i=front/c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0712"/>
            <a:ext cx="1586285" cy="5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" y="-1"/>
            <a:ext cx="9144000" cy="720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kern="0" dirty="0" smtClean="0">
                <a:solidFill>
                  <a:schemeClr val="bg1"/>
                </a:solidFill>
              </a:rPr>
              <a:t>COMBI TERMINAL TWENTE</a:t>
            </a:r>
          </a:p>
        </p:txBody>
      </p:sp>
    </p:spTree>
    <p:extLst>
      <p:ext uri="{BB962C8B-B14F-4D97-AF65-F5344CB8AC3E}">
        <p14:creationId xmlns:p14="http://schemas.microsoft.com/office/powerpoint/2010/main" val="3953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" y="-1"/>
            <a:ext cx="9143999" cy="720000"/>
          </a:xfrm>
        </p:spPr>
        <p:txBody>
          <a:bodyPr anchor="ctr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PORT OF ROTTERDAM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5</a:t>
            </a:fld>
            <a:r>
              <a:rPr lang="en-GB" dirty="0" smtClean="0"/>
              <a:t>/21</a:t>
            </a:r>
          </a:p>
        </p:txBody>
      </p:sp>
      <p:pic>
        <p:nvPicPr>
          <p:cNvPr id="2050" name="Picture 2" descr="http://annualreport.portofrotterdam.com/files/overlay2012/1.2-Segmentenkaart-1500px_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16600"/>
          <a:stretch/>
        </p:blipFill>
        <p:spPr bwMode="auto">
          <a:xfrm>
            <a:off x="0" y="1527442"/>
            <a:ext cx="9144000" cy="41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1520" y="4149080"/>
            <a:ext cx="7776864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9712" y="37170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40 km</a:t>
            </a:r>
            <a:endParaRPr lang="en-US" sz="2000" b="1" dirty="0"/>
          </a:p>
        </p:txBody>
      </p:sp>
      <p:pic>
        <p:nvPicPr>
          <p:cNvPr id="1032" name="Picture 8" descr="https://upload.wikimedia.org/wikipedia/en/thumb/b/bb/Port_of_Rotterdam_logo.svg/838px-Port_of_Rotterdam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69590"/>
            <a:ext cx="1302895" cy="11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needed within the port: heavily influenced by the amount, location as well as combination of terminals to visit.</a:t>
            </a:r>
          </a:p>
          <a:p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6</a:t>
            </a:fld>
            <a:r>
              <a:rPr lang="en-GB" dirty="0" smtClean="0"/>
              <a:t>/21</a:t>
            </a:r>
          </a:p>
        </p:txBody>
      </p:sp>
      <p:pic>
        <p:nvPicPr>
          <p:cNvPr id="7" name="Picture 22" descr="Hav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52" y="2201923"/>
            <a:ext cx="6882011" cy="40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7</a:t>
            </a:fld>
            <a:r>
              <a:rPr lang="en-GB" dirty="0" smtClean="0"/>
              <a:t>/21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2438" y="5229200"/>
            <a:ext cx="742156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MULTI-PERIOD FREIGHT CONSOLIDATION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9"/>
          <a:stretch/>
        </p:blipFill>
        <p:spPr bwMode="auto">
          <a:xfrm>
            <a:off x="2239169" y="2964041"/>
            <a:ext cx="5094287" cy="20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3" b="73091"/>
          <a:stretch/>
        </p:blipFill>
        <p:spPr bwMode="auto">
          <a:xfrm>
            <a:off x="2233837" y="2047726"/>
            <a:ext cx="1454244" cy="7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b="73091"/>
          <a:stretch/>
        </p:blipFill>
        <p:spPr bwMode="auto">
          <a:xfrm>
            <a:off x="3886200" y="2047726"/>
            <a:ext cx="3441923" cy="7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3837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Today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7971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Tomorrow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9971" y="169151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Day After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3837" y="2717820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2717820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3664" y="2690768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1627" y="2690768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94266" y="2690907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32229" y="2690907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96208" y="6402814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Destinations / Origin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96208" y="5984483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Intermodal Terminal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483768" y="5984483"/>
            <a:ext cx="297324" cy="297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83768" y="6402814"/>
            <a:ext cx="297324" cy="297324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96036" y="6169149"/>
            <a:ext cx="488132" cy="0"/>
          </a:xfrm>
          <a:prstGeom prst="straightConnector1">
            <a:avLst/>
          </a:pr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8184" y="598448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High-capacity Transp. Mode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96036" y="6587480"/>
            <a:ext cx="488132" cy="0"/>
          </a:xfrm>
          <a:prstGeom prst="straightConnector1">
            <a:avLst/>
          </a:prstGeom>
          <a:ln w="28575">
            <a:solidFill>
              <a:schemeClr val="bg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184" y="64028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Low-capacity </a:t>
            </a:r>
            <a:r>
              <a:rPr lang="en-US" sz="1600" dirty="0"/>
              <a:t>Transp. </a:t>
            </a:r>
            <a:r>
              <a:rPr lang="en-US" sz="1600" dirty="0" smtClean="0"/>
              <a:t>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69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DYNAMIC MULTI-PERIOD FREIGHT CONSOLIDATION</a:t>
            </a:r>
            <a:endParaRPr lang="en-US" dirty="0" smtClean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8</a:t>
            </a:fld>
            <a:r>
              <a:rPr lang="en-GB" dirty="0" smtClean="0"/>
              <a:t>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837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Today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47971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Tomorrow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59971" y="169151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Day After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33837" y="2717820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2717820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3664" y="2690768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1627" y="2690768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4266" y="2690907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2229" y="2690907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6" y="1989138"/>
            <a:ext cx="50942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995936" y="1700808"/>
            <a:ext cx="3528392" cy="12632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1"/>
          <p:cNvSpPr txBox="1">
            <a:spLocks/>
          </p:cNvSpPr>
          <p:nvPr/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8</a:t>
            </a:fld>
            <a:r>
              <a:rPr lang="en-GB" dirty="0" smtClean="0"/>
              <a:t>/21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2438" y="5229200"/>
            <a:ext cx="742156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96208" y="6402814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Destinations / Origin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6208" y="5984483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Intermodal Terminal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483768" y="5984483"/>
            <a:ext cx="297324" cy="297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83768" y="6402814"/>
            <a:ext cx="297324" cy="297324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96036" y="6169149"/>
            <a:ext cx="488132" cy="0"/>
          </a:xfrm>
          <a:prstGeom prst="straightConnector1">
            <a:avLst/>
          </a:pr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28184" y="598448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High-capacity Transp. Mode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96036" y="6587480"/>
            <a:ext cx="488132" cy="0"/>
          </a:xfrm>
          <a:prstGeom prst="straightConnector1">
            <a:avLst/>
          </a:prstGeom>
          <a:ln w="28575">
            <a:solidFill>
              <a:schemeClr val="bg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8184" y="64028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Low-capacity </a:t>
            </a:r>
            <a:r>
              <a:rPr lang="en-US" sz="1600" dirty="0"/>
              <a:t>Transp. </a:t>
            </a:r>
            <a:r>
              <a:rPr lang="en-US" sz="1600" dirty="0" smtClean="0"/>
              <a:t>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6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DYNAMIC MULTI-PERIOD FREIGHT CONSOLIDATION</a:t>
            </a:r>
            <a:endParaRPr lang="en-US" dirty="0" smtClean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dirty="0" smtClean="0"/>
              <a:t>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837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Yesterday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47971" y="1700808"/>
            <a:ext cx="125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Today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59971" y="169151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Tomorrow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33837" y="2717820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2717820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3664" y="2690768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1627" y="2690768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4266" y="2690907"/>
            <a:ext cx="72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Delivery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2229" y="2690907"/>
            <a:ext cx="8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Pickup</a:t>
            </a:r>
            <a:endParaRPr lang="en-US" sz="1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989138"/>
            <a:ext cx="50942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868144" y="1700808"/>
            <a:ext cx="1656184" cy="12632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1"/>
          <p:cNvSpPr txBox="1">
            <a:spLocks/>
          </p:cNvSpPr>
          <p:nvPr/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2015</a:t>
            </a:r>
            <a:endParaRPr lang="en-US" dirty="0" smtClean="0">
              <a:cs typeface="Arial" charset="0"/>
            </a:endParaRPr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dirty="0" smtClean="0"/>
              <a:t>/21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2438" y="5229200"/>
            <a:ext cx="742156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96208" y="6402814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Destinations / Origin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6208" y="5984483"/>
            <a:ext cx="25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Intermodal Terminal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483768" y="5984483"/>
            <a:ext cx="297324" cy="297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83768" y="6402814"/>
            <a:ext cx="297324" cy="297324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96036" y="6169149"/>
            <a:ext cx="488132" cy="0"/>
          </a:xfrm>
          <a:prstGeom prst="straightConnector1">
            <a:avLst/>
          </a:pr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28184" y="598448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High-capacity Transp. Mode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96036" y="6587480"/>
            <a:ext cx="488132" cy="0"/>
          </a:xfrm>
          <a:prstGeom prst="straightConnector1">
            <a:avLst/>
          </a:prstGeom>
          <a:ln w="28575">
            <a:solidFill>
              <a:schemeClr val="bg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8184" y="64028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Low-capacity </a:t>
            </a:r>
            <a:r>
              <a:rPr lang="en-US" sz="1600" dirty="0"/>
              <a:t>Transp. </a:t>
            </a:r>
            <a:r>
              <a:rPr lang="en-US" sz="1600" dirty="0" smtClean="0"/>
              <a:t>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7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2355</Words>
  <Application>Microsoft Office PowerPoint</Application>
  <PresentationFormat>On-screen Show (4:3)</PresentationFormat>
  <Paragraphs>706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1_sjabloon_wit</vt:lpstr>
      <vt:lpstr> Consolidation and Last-mile Costs Reduction in Intermodal Transport</vt:lpstr>
      <vt:lpstr>OUTLINE</vt:lpstr>
      <vt:lpstr>MOTIVATION </vt:lpstr>
      <vt:lpstr>PowerPoint Presentation</vt:lpstr>
      <vt:lpstr>PORT OF ROTTERDAM</vt:lpstr>
      <vt:lpstr>CHALLENGE</vt:lpstr>
      <vt:lpstr>DYNAMIC MULTI-PERIOD FREIGHT CONSOLIDATION</vt:lpstr>
      <vt:lpstr>DYNAMIC MULTI-PERIOD FREIGHT CONSOLIDATION</vt:lpstr>
      <vt:lpstr>DYNAMIC MULTI-PERIOD FREIGHT CONSOLIDATION</vt:lpstr>
      <vt:lpstr>DYNAMIC MULTI-PERIOD FREIGHT CONSOLIDATION</vt:lpstr>
      <vt:lpstr>PROBLEM DESCRIPTION</vt:lpstr>
      <vt:lpstr>MARKOV DECISION PROCESS [1/2]</vt:lpstr>
      <vt:lpstr>MARKOV DECISION PROCESS [2/2]</vt:lpstr>
      <vt:lpstr>APPROXIMATE DYNAMIC PROGRAMMING</vt:lpstr>
      <vt:lpstr>CHALLENGE: DESIGN AN APPROPRIATE VFA</vt:lpstr>
      <vt:lpstr>EXAMPLES OF FEATURES</vt:lpstr>
      <vt:lpstr>EXPERIMENTAL SETUP [1/2]</vt:lpstr>
      <vt:lpstr>EXPERIMENTAL SETUP [2/2]</vt:lpstr>
      <vt:lpstr>EXPERIMENTS PART 1: VFA DESIGN</vt:lpstr>
      <vt:lpstr>EXPERIMENTS PART 2: PERFORMANCE EVALUATION</vt:lpstr>
      <vt:lpstr>WHAT TO REMEMBER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Mes, M.R.K. (MB)</cp:lastModifiedBy>
  <cp:revision>1267</cp:revision>
  <cp:lastPrinted>2011-09-26T11:31:04Z</cp:lastPrinted>
  <dcterms:created xsi:type="dcterms:W3CDTF">2009-08-03T11:31:04Z</dcterms:created>
  <dcterms:modified xsi:type="dcterms:W3CDTF">2015-11-01T14:55:41Z</dcterms:modified>
</cp:coreProperties>
</file>