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383" r:id="rId2"/>
    <p:sldId id="292" r:id="rId3"/>
    <p:sldId id="295" r:id="rId4"/>
    <p:sldId id="384" r:id="rId5"/>
    <p:sldId id="278" r:id="rId6"/>
    <p:sldId id="379" r:id="rId7"/>
    <p:sldId id="279" r:id="rId8"/>
    <p:sldId id="380" r:id="rId9"/>
    <p:sldId id="281" r:id="rId10"/>
    <p:sldId id="387" r:id="rId11"/>
    <p:sldId id="388" r:id="rId12"/>
    <p:sldId id="385" r:id="rId13"/>
    <p:sldId id="386" r:id="rId14"/>
    <p:sldId id="363" r:id="rId15"/>
  </p:sldIdLst>
  <p:sldSz cx="16257588" cy="9144000"/>
  <p:notesSz cx="9144000" cy="6858000"/>
  <p:defaultTextStyle>
    <a:defPPr>
      <a:defRPr lang="nl-NL"/>
    </a:defPPr>
    <a:lvl1pPr marL="0" algn="l" defTabSz="121926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630" algn="l" defTabSz="121926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261" algn="l" defTabSz="121926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891" algn="l" defTabSz="121926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522" algn="l" defTabSz="121926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8152" algn="l" defTabSz="121926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783" algn="l" defTabSz="121926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413" algn="l" defTabSz="121926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7044" algn="l" defTabSz="121926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579" userDrawn="1">
          <p15:clr>
            <a:srgbClr val="A4A3A4"/>
          </p15:clr>
        </p15:guide>
        <p15:guide id="2" pos="471" userDrawn="1">
          <p15:clr>
            <a:srgbClr val="A4A3A4"/>
          </p15:clr>
        </p15:guide>
        <p15:guide id="3" orient="horz" pos="4650">
          <p15:clr>
            <a:srgbClr val="A4A3A4"/>
          </p15:clr>
        </p15:guide>
        <p15:guide id="4" pos="4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B6E7"/>
    <a:srgbClr val="FFFFFF"/>
    <a:srgbClr val="EF008C"/>
    <a:srgbClr val="EF8221"/>
    <a:srgbClr val="21AE4A"/>
    <a:srgbClr val="000000"/>
    <a:srgbClr val="FFEF00"/>
    <a:srgbClr val="E71C21"/>
    <a:srgbClr val="0079BD"/>
    <a:srgbClr val="CED3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32" autoAdjust="0"/>
    <p:restoredTop sz="92593" autoAdjust="0"/>
  </p:normalViewPr>
  <p:slideViewPr>
    <p:cSldViewPr snapToGrid="0" showGuides="1">
      <p:cViewPr varScale="1">
        <p:scale>
          <a:sx n="64" d="100"/>
          <a:sy n="64" d="100"/>
        </p:scale>
        <p:origin x="660" y="60"/>
      </p:cViewPr>
      <p:guideLst>
        <p:guide orient="horz" pos="5579"/>
        <p:guide pos="471"/>
        <p:guide orient="horz" pos="4650"/>
        <p:guide pos="4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40" d="100"/>
        <a:sy n="4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EC3191-6BC3-4197-B744-AC7EDFFC6078}" type="datetimeFigureOut">
              <a:rPr lang="nl-NL" smtClean="0"/>
              <a:t>1-11-2017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B7A2E1-0EF5-4F6C-A697-A12883C24FF3}" type="slidenum">
              <a:rPr lang="nl-NL" smtClean="0"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46378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B7A2E1-0EF5-4F6C-A697-A12883C24FF3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121091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B7A2E1-0EF5-4F6C-A697-A12883C24FF3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582276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B7A2E1-0EF5-4F6C-A697-A12883C24FF3}" type="slidenum">
              <a:rPr lang="nl-NL" smtClean="0"/>
              <a:t>14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976355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32199" y="1496484"/>
            <a:ext cx="12193191" cy="3183467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32199" y="4802717"/>
            <a:ext cx="12193191" cy="220768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3C506-201B-4BA7-831C-99F35E098BC8}" type="datetimeFigureOut">
              <a:rPr lang="nl-NL" smtClean="0"/>
              <a:t>1-11-2017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D3593-5731-41EF-B15F-B27141419D0D}" type="slidenum">
              <a:rPr lang="nl-NL" smtClean="0"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85857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el met foto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6257588" cy="9144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747713" y="2490788"/>
            <a:ext cx="7260558" cy="1600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/>
          </a:p>
        </p:txBody>
      </p:sp>
      <p:sp>
        <p:nvSpPr>
          <p:cNvPr id="6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909211" y="2714601"/>
            <a:ext cx="7099060" cy="7932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800" cap="all" baseline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US" dirty="0"/>
              <a:t>TYP HIER UNIVERSITY </a:t>
            </a:r>
          </a:p>
        </p:txBody>
      </p:sp>
      <p:sp>
        <p:nvSpPr>
          <p:cNvPr id="7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921245" y="3217656"/>
            <a:ext cx="878306" cy="7932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800" cap="all" baseline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US" dirty="0"/>
              <a:t>OF</a:t>
            </a:r>
          </a:p>
        </p:txBody>
      </p:sp>
      <p:sp>
        <p:nvSpPr>
          <p:cNvPr id="8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1830384" y="3212396"/>
            <a:ext cx="6177887" cy="7932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800" b="1" cap="all" baseline="0">
                <a:solidFill>
                  <a:srgbClr val="0079BD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US" dirty="0"/>
              <a:t>TYP HIER SUBTITEL</a:t>
            </a:r>
          </a:p>
        </p:txBody>
      </p:sp>
    </p:spTree>
    <p:extLst>
      <p:ext uri="{BB962C8B-B14F-4D97-AF65-F5344CB8AC3E}">
        <p14:creationId xmlns:p14="http://schemas.microsoft.com/office/powerpoint/2010/main" val="904576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10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 nodePh="1">
                  <p:stCondLst>
                    <p:cond delay="10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709" y="486834"/>
            <a:ext cx="14022170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709" y="2434167"/>
            <a:ext cx="14022170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709" y="8475134"/>
            <a:ext cx="3657957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3C506-201B-4BA7-831C-99F35E098BC8}" type="datetimeFigureOut">
              <a:rPr lang="nl-NL" smtClean="0"/>
              <a:t>1-11-2017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85326" y="8475134"/>
            <a:ext cx="5486936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81922" y="8475134"/>
            <a:ext cx="3657957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CD3593-5731-41EF-B15F-B27141419D0D}" type="slidenum">
              <a:rPr lang="nl-NL" smtClean="0"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14020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slide" Target="slide2.xml"/><Relationship Id="rId7" Type="http://schemas.openxmlformats.org/officeDocument/2006/relationships/slide" Target="slide6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11" Type="http://schemas.openxmlformats.org/officeDocument/2006/relationships/image" Target="../media/image38.png"/><Relationship Id="rId5" Type="http://schemas.openxmlformats.org/officeDocument/2006/relationships/image" Target="../media/image33.png"/><Relationship Id="rId10" Type="http://schemas.openxmlformats.org/officeDocument/2006/relationships/image" Target="../media/image37.png"/><Relationship Id="rId4" Type="http://schemas.openxmlformats.org/officeDocument/2006/relationships/image" Target="../media/image1.png"/><Relationship Id="rId9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38.png"/><Relationship Id="rId3" Type="http://schemas.openxmlformats.org/officeDocument/2006/relationships/slide" Target="slide2.xml"/><Relationship Id="rId7" Type="http://schemas.openxmlformats.org/officeDocument/2006/relationships/slide" Target="slide6.xml"/><Relationship Id="rId12" Type="http://schemas.openxmlformats.org/officeDocument/2006/relationships/image" Target="../media/image4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5" Type="http://schemas.openxmlformats.org/officeDocument/2006/relationships/image" Target="../media/image42.png"/><Relationship Id="rId10" Type="http://schemas.openxmlformats.org/officeDocument/2006/relationships/image" Target="../media/image37.png"/><Relationship Id="rId4" Type="http://schemas.openxmlformats.org/officeDocument/2006/relationships/image" Target="../media/image1.png"/><Relationship Id="rId9" Type="http://schemas.openxmlformats.org/officeDocument/2006/relationships/image" Target="../media/image36.png"/><Relationship Id="rId1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7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13" Type="http://schemas.openxmlformats.org/officeDocument/2006/relationships/image" Target="../media/image50.png"/><Relationship Id="rId18" Type="http://schemas.openxmlformats.org/officeDocument/2006/relationships/image" Target="../media/image55.png"/><Relationship Id="rId26" Type="http://schemas.openxmlformats.org/officeDocument/2006/relationships/image" Target="../media/image63.png"/><Relationship Id="rId3" Type="http://schemas.openxmlformats.org/officeDocument/2006/relationships/image" Target="../media/image17.png"/><Relationship Id="rId21" Type="http://schemas.openxmlformats.org/officeDocument/2006/relationships/image" Target="../media/image58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17" Type="http://schemas.openxmlformats.org/officeDocument/2006/relationships/image" Target="../media/image54.png"/><Relationship Id="rId25" Type="http://schemas.openxmlformats.org/officeDocument/2006/relationships/image" Target="../media/image6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53.png"/><Relationship Id="rId20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11" Type="http://schemas.openxmlformats.org/officeDocument/2006/relationships/image" Target="../media/image48.jpeg"/><Relationship Id="rId24" Type="http://schemas.openxmlformats.org/officeDocument/2006/relationships/image" Target="../media/image61.png"/><Relationship Id="rId5" Type="http://schemas.openxmlformats.org/officeDocument/2006/relationships/image" Target="../media/image1.png"/><Relationship Id="rId15" Type="http://schemas.openxmlformats.org/officeDocument/2006/relationships/image" Target="../media/image52.png"/><Relationship Id="rId23" Type="http://schemas.openxmlformats.org/officeDocument/2006/relationships/image" Target="../media/image60.emf"/><Relationship Id="rId10" Type="http://schemas.openxmlformats.org/officeDocument/2006/relationships/image" Target="../media/image47.png"/><Relationship Id="rId19" Type="http://schemas.openxmlformats.org/officeDocument/2006/relationships/image" Target="../media/image56.jpeg"/><Relationship Id="rId4" Type="http://schemas.openxmlformats.org/officeDocument/2006/relationships/slide" Target="slide4.xml"/><Relationship Id="rId9" Type="http://schemas.openxmlformats.org/officeDocument/2006/relationships/image" Target="../media/image46.png"/><Relationship Id="rId14" Type="http://schemas.openxmlformats.org/officeDocument/2006/relationships/image" Target="../media/image51.png"/><Relationship Id="rId22" Type="http://schemas.openxmlformats.org/officeDocument/2006/relationships/image" Target="../media/image5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slide" Target="slide6.xml"/><Relationship Id="rId4" Type="http://schemas.openxmlformats.org/officeDocument/2006/relationships/slide" Target="slide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slide" Target="slide2.xml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1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slide" Target="slide2.xml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9.jpeg"/><Relationship Id="rId2" Type="http://schemas.openxmlformats.org/officeDocument/2006/relationships/image" Target="../media/image17.png"/><Relationship Id="rId16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slide" Target="slide6.xml"/><Relationship Id="rId10" Type="http://schemas.openxmlformats.org/officeDocument/2006/relationships/image" Target="../media/image9.png"/><Relationship Id="rId4" Type="http://schemas.openxmlformats.org/officeDocument/2006/relationships/image" Target="../media/image1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slide" Target="slide2.xml"/><Relationship Id="rId7" Type="http://schemas.openxmlformats.org/officeDocument/2006/relationships/image" Target="../media/image22.png"/><Relationship Id="rId12" Type="http://schemas.openxmlformats.org/officeDocument/2006/relationships/image" Target="../media/image26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11" Type="http://schemas.openxmlformats.org/officeDocument/2006/relationships/image" Target="../media/image25.jpeg"/><Relationship Id="rId5" Type="http://schemas.openxmlformats.org/officeDocument/2006/relationships/image" Target="../media/image20.png"/><Relationship Id="rId10" Type="http://schemas.openxmlformats.org/officeDocument/2006/relationships/image" Target="../media/image24.png"/><Relationship Id="rId4" Type="http://schemas.openxmlformats.org/officeDocument/2006/relationships/image" Target="../media/image1.png"/><Relationship Id="rId9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slide" Target="slide2.xml"/><Relationship Id="rId7" Type="http://schemas.openxmlformats.org/officeDocument/2006/relationships/slide" Target="slide6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32.jpeg"/><Relationship Id="rId5" Type="http://schemas.openxmlformats.org/officeDocument/2006/relationships/image" Target="../media/image27.png"/><Relationship Id="rId10" Type="http://schemas.openxmlformats.org/officeDocument/2006/relationships/image" Target="../media/image31.png"/><Relationship Id="rId4" Type="http://schemas.openxmlformats.org/officeDocument/2006/relationships/image" Target="../media/image1.png"/><Relationship Id="rId9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3282" y="4953994"/>
            <a:ext cx="4218046" cy="149169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437" y="806407"/>
            <a:ext cx="9588476" cy="346179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087" y="808244"/>
            <a:ext cx="9570850" cy="3461797"/>
          </a:xfrm>
          <a:prstGeom prst="rect">
            <a:avLst/>
          </a:prstGeom>
        </p:spPr>
      </p:pic>
      <p:sp>
        <p:nvSpPr>
          <p:cNvPr id="17" name="Oval 16"/>
          <p:cNvSpPr/>
          <p:nvPr/>
        </p:nvSpPr>
        <p:spPr>
          <a:xfrm>
            <a:off x="775341" y="3981076"/>
            <a:ext cx="274856" cy="274856"/>
          </a:xfrm>
          <a:prstGeom prst="ellipse">
            <a:avLst/>
          </a:prstGeom>
          <a:solidFill>
            <a:srgbClr val="0079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Oval 17"/>
          <p:cNvSpPr/>
          <p:nvPr/>
        </p:nvSpPr>
        <p:spPr>
          <a:xfrm>
            <a:off x="675314" y="4094806"/>
            <a:ext cx="143453" cy="143453"/>
          </a:xfrm>
          <a:prstGeom prst="ellipse">
            <a:avLst/>
          </a:prstGeom>
          <a:solidFill>
            <a:srgbClr val="0079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Oval 18"/>
          <p:cNvSpPr/>
          <p:nvPr/>
        </p:nvSpPr>
        <p:spPr>
          <a:xfrm>
            <a:off x="1046283" y="2669409"/>
            <a:ext cx="260789" cy="260789"/>
          </a:xfrm>
          <a:prstGeom prst="ellipse">
            <a:avLst/>
          </a:prstGeom>
          <a:solidFill>
            <a:srgbClr val="0079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Oval 19"/>
          <p:cNvSpPr/>
          <p:nvPr/>
        </p:nvSpPr>
        <p:spPr>
          <a:xfrm>
            <a:off x="2559116" y="2452528"/>
            <a:ext cx="189412" cy="189412"/>
          </a:xfrm>
          <a:prstGeom prst="ellipse">
            <a:avLst/>
          </a:prstGeom>
          <a:solidFill>
            <a:srgbClr val="0079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Oval 20"/>
          <p:cNvSpPr/>
          <p:nvPr/>
        </p:nvSpPr>
        <p:spPr>
          <a:xfrm>
            <a:off x="4003708" y="2605842"/>
            <a:ext cx="189412" cy="189412"/>
          </a:xfrm>
          <a:prstGeom prst="ellipse">
            <a:avLst/>
          </a:prstGeom>
          <a:solidFill>
            <a:srgbClr val="0079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endParaRPr lang="nl-NL" dirty="0"/>
          </a:p>
        </p:txBody>
      </p:sp>
      <p:sp>
        <p:nvSpPr>
          <p:cNvPr id="22" name="Oval 21"/>
          <p:cNvSpPr/>
          <p:nvPr/>
        </p:nvSpPr>
        <p:spPr>
          <a:xfrm>
            <a:off x="3055189" y="3072140"/>
            <a:ext cx="189412" cy="189412"/>
          </a:xfrm>
          <a:prstGeom prst="ellipse">
            <a:avLst/>
          </a:prstGeom>
          <a:solidFill>
            <a:srgbClr val="0079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endParaRPr lang="nl-NL" dirty="0"/>
          </a:p>
        </p:txBody>
      </p:sp>
      <p:sp>
        <p:nvSpPr>
          <p:cNvPr id="23" name="Oval 22"/>
          <p:cNvSpPr/>
          <p:nvPr/>
        </p:nvSpPr>
        <p:spPr>
          <a:xfrm>
            <a:off x="3184843" y="3905394"/>
            <a:ext cx="189412" cy="189412"/>
          </a:xfrm>
          <a:prstGeom prst="ellipse">
            <a:avLst/>
          </a:prstGeom>
          <a:solidFill>
            <a:srgbClr val="0079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endParaRPr lang="nl-NL" dirty="0"/>
          </a:p>
        </p:txBody>
      </p:sp>
      <p:sp>
        <p:nvSpPr>
          <p:cNvPr id="24" name="Oval 23"/>
          <p:cNvSpPr/>
          <p:nvPr/>
        </p:nvSpPr>
        <p:spPr>
          <a:xfrm>
            <a:off x="4553128" y="2844590"/>
            <a:ext cx="189412" cy="189412"/>
          </a:xfrm>
          <a:prstGeom prst="ellipse">
            <a:avLst/>
          </a:prstGeom>
          <a:solidFill>
            <a:srgbClr val="0079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endParaRPr lang="nl-NL" dirty="0"/>
          </a:p>
        </p:txBody>
      </p:sp>
      <p:sp>
        <p:nvSpPr>
          <p:cNvPr id="25" name="Oval 24"/>
          <p:cNvSpPr/>
          <p:nvPr/>
        </p:nvSpPr>
        <p:spPr>
          <a:xfrm>
            <a:off x="5582200" y="979999"/>
            <a:ext cx="189412" cy="189412"/>
          </a:xfrm>
          <a:prstGeom prst="ellipse">
            <a:avLst/>
          </a:prstGeom>
          <a:solidFill>
            <a:srgbClr val="0079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endParaRPr lang="nl-NL" dirty="0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93617">
            <a:off x="15493149" y="946587"/>
            <a:ext cx="325646" cy="226746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93617">
            <a:off x="13581937" y="1751216"/>
            <a:ext cx="989109" cy="37457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93617">
            <a:off x="12908174" y="1507116"/>
            <a:ext cx="351161" cy="245813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93617">
            <a:off x="13589822" y="148192"/>
            <a:ext cx="175581" cy="19899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93617">
            <a:off x="14175204" y="491301"/>
            <a:ext cx="643796" cy="280929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93617">
            <a:off x="15334784" y="1954758"/>
            <a:ext cx="310192" cy="33360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974352">
            <a:off x="14058196" y="1072634"/>
            <a:ext cx="834412" cy="613538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93617">
            <a:off x="9444508" y="-768774"/>
            <a:ext cx="1363677" cy="1691428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93617">
            <a:off x="10820457" y="2387224"/>
            <a:ext cx="345308" cy="368719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93617">
            <a:off x="11044459" y="1072481"/>
            <a:ext cx="2984873" cy="2194759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902924">
            <a:off x="7822354" y="7400300"/>
            <a:ext cx="1753994" cy="1738013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606488">
            <a:off x="11283279" y="6806865"/>
            <a:ext cx="1427960" cy="1414950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871295">
            <a:off x="2910984" y="5887158"/>
            <a:ext cx="3284287" cy="3254365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5919534" y="2455004"/>
            <a:ext cx="4714492" cy="25422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57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ANTICIPATORY</a:t>
            </a:r>
            <a:r>
              <a:rPr lang="en-US" sz="60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en-US" sz="78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LOGISTICS</a:t>
            </a:r>
          </a:p>
          <a:p>
            <a:pPr>
              <a:lnSpc>
                <a:spcPct val="80000"/>
              </a:lnSpc>
            </a:pPr>
            <a:r>
              <a:rPr lang="en-US" sz="6100" dirty="0" smtClean="0">
                <a:solidFill>
                  <a:srgbClr val="00B0F0"/>
                </a:solidFill>
                <a:latin typeface="Arial Narrow" panose="020B0606020202030204" pitchFamily="34" charset="0"/>
              </a:rPr>
              <a:t>MARTIJN MES</a:t>
            </a:r>
            <a:endParaRPr lang="en-US" sz="6100" dirty="0">
              <a:solidFill>
                <a:srgbClr val="00B0F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29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2" accel="4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accel="40000" decel="6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9" accel="40000" decel="6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accel="40000" decel="6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accel="40000" decel="6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6" accel="40000" decel="6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12" accel="40000" decel="6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2" accel="40000" decel="6000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accel="40000" decel="6000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6" presetClass="entr" presetSubtype="32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0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" presetClass="entr" presetSubtype="2" accel="4000" decel="9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8" presetClass="emph" presetSubtype="0" accel="36000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5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8" presetID="2" presetClass="entr" presetSubtype="2" accel="4000" decel="94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8" presetClass="emph" presetSubtype="0" accel="36000" decel="64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Rot by="5400000">
                                      <p:cBhvr>
                                        <p:cTn id="6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4" presetID="2" presetClass="entr" presetSubtype="2" accel="4000" decel="94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8" presetClass="emph" presetSubtype="0" accel="36000" decel="64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Rot by="5400000">
                                      <p:cBhvr>
                                        <p:cTn id="6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0" presetID="2" presetClass="entr" presetSubtype="2" accel="4000" decel="94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8" presetClass="emph" presetSubtype="0" accel="36000" decel="64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Rot by="5400000">
                                      <p:cBhvr>
                                        <p:cTn id="7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6" presetID="2" presetClass="entr" presetSubtype="2" accel="4000" decel="94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8" presetClass="emph" presetSubtype="0" accel="36000" decel="64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Rot by="5400000">
                                      <p:cBhvr>
                                        <p:cTn id="8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2" presetID="2" presetClass="entr" presetSubtype="2" accel="4000" decel="9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8" presetClass="emph" presetSubtype="0" accel="36000" decel="6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8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8" presetID="2" presetClass="entr" presetSubtype="2" accel="4000" decel="94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8" presetClass="emph" presetSubtype="0" accel="36000" decel="64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5400000">
                                      <p:cBhvr>
                                        <p:cTn id="9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4" presetID="2" presetClass="entr" presetSubtype="9" accel="4000" decel="94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8" presetClass="emph" presetSubtype="0" accel="36000" decel="64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Rot by="5400000">
                                      <p:cBhvr>
                                        <p:cTn id="9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0" presetID="2" presetClass="entr" presetSubtype="6" accel="4000" decel="94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8" presetClass="emph" presetSubtype="0" accel="36000" decel="64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Rot by="5400000">
                                      <p:cBhvr>
                                        <p:cTn id="10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6" presetID="2" presetClass="entr" presetSubtype="2" accel="4000" decel="94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8" presetClass="emph" presetSubtype="0" accel="36000" decel="64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Rot by="5400000">
                                      <p:cBhvr>
                                        <p:cTn id="11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2" presetID="2" presetClass="entr" presetSubtype="4" accel="4000" decel="9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8" presetClass="emph" presetSubtype="0" accel="36000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1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8" presetID="2" presetClass="entr" presetSubtype="2" accel="4000" decel="94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8" presetClass="emph" presetSubtype="0" accel="36000" decel="64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Rot by="5400000">
                                      <p:cBhvr>
                                        <p:cTn id="12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4" presetID="2" presetClass="entr" presetSubtype="12" accel="4000" decel="94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8" presetClass="emph" presetSubtype="0" accel="36000" decel="64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Rot by="5400000">
                                      <p:cBhvr>
                                        <p:cTn id="12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3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982642">
            <a:off x="3664431" y="-5265847"/>
            <a:ext cx="9475594" cy="18203754"/>
          </a:xfrm>
          <a:prstGeom prst="rect">
            <a:avLst/>
          </a:prstGeom>
        </p:spPr>
      </p:pic>
      <p:pic>
        <p:nvPicPr>
          <p:cNvPr id="7" name="Picture 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18772" y="8198792"/>
            <a:ext cx="1807028" cy="63904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526182" y="14903"/>
            <a:ext cx="6787877" cy="9144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520560" y="-11559"/>
            <a:ext cx="6787877" cy="914400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857917" y="857436"/>
            <a:ext cx="11711453" cy="74196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" name="Rectangle 12"/>
          <p:cNvSpPr/>
          <p:nvPr/>
        </p:nvSpPr>
        <p:spPr>
          <a:xfrm>
            <a:off x="13643096" y="7933819"/>
            <a:ext cx="53893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 smtClean="0">
                <a:solidFill>
                  <a:schemeClr val="bg1"/>
                </a:solidFill>
              </a:rPr>
              <a:t>|</a:t>
            </a:r>
            <a:endParaRPr lang="en-US" sz="267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4" name="Oval 13">
            <a:hlinkClick r:id="rId7" action="ppaction://hlinksldjump"/>
          </p:cNvPr>
          <p:cNvSpPr/>
          <p:nvPr/>
        </p:nvSpPr>
        <p:spPr>
          <a:xfrm>
            <a:off x="13128545" y="8226088"/>
            <a:ext cx="568848" cy="568848"/>
          </a:xfrm>
          <a:prstGeom prst="ellipse">
            <a:avLst/>
          </a:prstGeom>
          <a:solidFill>
            <a:schemeClr val="tx1"/>
          </a:solidFill>
          <a:ln w="57150">
            <a:solidFill>
              <a:srgbClr val="EF8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 Narrow" panose="020B0606020202030204" pitchFamily="34" charset="0"/>
              </a:rPr>
              <a:t>4</a:t>
            </a:r>
            <a:endParaRPr lang="nl-NL" dirty="0">
              <a:latin typeface="Arial Narrow" panose="020B060602020203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57917" y="1651110"/>
            <a:ext cx="11711453" cy="6625929"/>
          </a:xfrm>
          <a:prstGeom prst="rect">
            <a:avLst/>
          </a:prstGeom>
        </p:spPr>
        <p:txBody>
          <a:bodyPr wrap="square" lIns="252000" tIns="180000" rIns="180000" bIns="180000">
            <a:noAutofit/>
          </a:bodyPr>
          <a:lstStyle/>
          <a:p>
            <a:pPr marL="457200" indent="-457200">
              <a:buFont typeface="+mj-lt"/>
              <a:buAutoNum type="arabicPeriod"/>
            </a:pPr>
            <a:endParaRPr lang="en-US" dirty="0" smtClean="0"/>
          </a:p>
        </p:txBody>
      </p:sp>
      <p:cxnSp>
        <p:nvCxnSpPr>
          <p:cNvPr id="21" name="Straight Arrow Connector 20"/>
          <p:cNvCxnSpPr>
            <a:stCxn id="37" idx="1"/>
            <a:endCxn id="25" idx="1"/>
          </p:cNvCxnSpPr>
          <p:nvPr/>
        </p:nvCxnSpPr>
        <p:spPr>
          <a:xfrm>
            <a:off x="4353103" y="5527159"/>
            <a:ext cx="4758688" cy="648072"/>
          </a:xfrm>
          <a:prstGeom prst="straightConnector1">
            <a:avLst/>
          </a:prstGeom>
          <a:ln w="28575">
            <a:solidFill>
              <a:schemeClr val="bg2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37" idx="1"/>
            <a:endCxn id="26" idx="2"/>
          </p:cNvCxnSpPr>
          <p:nvPr/>
        </p:nvCxnSpPr>
        <p:spPr>
          <a:xfrm flipV="1">
            <a:off x="4353103" y="4607815"/>
            <a:ext cx="3918032" cy="919344"/>
          </a:xfrm>
          <a:prstGeom prst="straightConnector1">
            <a:avLst/>
          </a:prstGeom>
          <a:ln w="28575">
            <a:solidFill>
              <a:schemeClr val="bg2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37" idx="1"/>
            <a:endCxn id="27" idx="1"/>
          </p:cNvCxnSpPr>
          <p:nvPr/>
        </p:nvCxnSpPr>
        <p:spPr>
          <a:xfrm flipV="1">
            <a:off x="4353103" y="5023103"/>
            <a:ext cx="4769776" cy="504056"/>
          </a:xfrm>
          <a:prstGeom prst="straightConnector1">
            <a:avLst/>
          </a:prstGeom>
          <a:ln w="28575">
            <a:solidFill>
              <a:schemeClr val="bg2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 noChangeArrowheads="1"/>
          </p:cNvPicPr>
          <p:nvPr/>
        </p:nvPicPr>
        <p:blipFill>
          <a:blip r:embed="rId8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61767" y="6533823"/>
            <a:ext cx="143400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4"/>
          <p:cNvPicPr>
            <a:picLocks noChangeAspect="1" noChangeArrowheads="1"/>
          </p:cNvPicPr>
          <p:nvPr/>
        </p:nvPicPr>
        <p:blipFill>
          <a:blip r:embed="rId8" cstate="screen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11791" y="5815231"/>
            <a:ext cx="143400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5"/>
          <p:cNvPicPr>
            <a:picLocks noChangeAspect="1" noChangeArrowheads="1"/>
          </p:cNvPicPr>
          <p:nvPr/>
        </p:nvPicPr>
        <p:blipFill>
          <a:blip r:embed="rId8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4135" y="3887815"/>
            <a:ext cx="143400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6"/>
          <p:cNvPicPr>
            <a:picLocks noChangeAspect="1" noChangeArrowheads="1"/>
          </p:cNvPicPr>
          <p:nvPr/>
        </p:nvPicPr>
        <p:blipFill>
          <a:blip r:embed="rId8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22879" y="4663103"/>
            <a:ext cx="143400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ectangle 27"/>
          <p:cNvSpPr/>
          <p:nvPr/>
        </p:nvSpPr>
        <p:spPr>
          <a:xfrm>
            <a:off x="7086568" y="5379127"/>
            <a:ext cx="312169" cy="296065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1" dirty="0">
              <a:latin typeface="Cambria" panose="02040503050406030204" pitchFamily="18" charset="0"/>
            </a:endParaRPr>
          </a:p>
        </p:txBody>
      </p:sp>
      <p:cxnSp>
        <p:nvCxnSpPr>
          <p:cNvPr id="29" name="Straight Arrow Connector 28"/>
          <p:cNvCxnSpPr>
            <a:stCxn id="26" idx="2"/>
            <a:endCxn id="27" idx="1"/>
          </p:cNvCxnSpPr>
          <p:nvPr/>
        </p:nvCxnSpPr>
        <p:spPr>
          <a:xfrm>
            <a:off x="8271135" y="4607815"/>
            <a:ext cx="851744" cy="415288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27" idx="1"/>
            <a:endCxn id="25" idx="1"/>
          </p:cNvCxnSpPr>
          <p:nvPr/>
        </p:nvCxnSpPr>
        <p:spPr>
          <a:xfrm flipH="1">
            <a:off x="9111791" y="5023103"/>
            <a:ext cx="11088" cy="1152128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25" idx="1"/>
            <a:endCxn id="24" idx="0"/>
          </p:cNvCxnSpPr>
          <p:nvPr/>
        </p:nvCxnSpPr>
        <p:spPr>
          <a:xfrm flipH="1">
            <a:off x="8178767" y="6175231"/>
            <a:ext cx="933024" cy="358592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28" idx="3"/>
            <a:endCxn id="26" idx="2"/>
          </p:cNvCxnSpPr>
          <p:nvPr/>
        </p:nvCxnSpPr>
        <p:spPr>
          <a:xfrm flipV="1">
            <a:off x="7398737" y="4607815"/>
            <a:ext cx="872398" cy="919345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24" idx="0"/>
            <a:endCxn id="28" idx="3"/>
          </p:cNvCxnSpPr>
          <p:nvPr/>
        </p:nvCxnSpPr>
        <p:spPr>
          <a:xfrm flipH="1" flipV="1">
            <a:off x="7398737" y="5527160"/>
            <a:ext cx="780030" cy="1006663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37" idx="1"/>
            <a:endCxn id="28" idx="1"/>
          </p:cNvCxnSpPr>
          <p:nvPr/>
        </p:nvCxnSpPr>
        <p:spPr>
          <a:xfrm>
            <a:off x="4353103" y="5527159"/>
            <a:ext cx="2733465" cy="1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Picture 36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2919103" y="5167159"/>
            <a:ext cx="143400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8" name="Straight Arrow Connector 37"/>
          <p:cNvCxnSpPr>
            <a:stCxn id="37" idx="1"/>
            <a:endCxn id="24" idx="0"/>
          </p:cNvCxnSpPr>
          <p:nvPr/>
        </p:nvCxnSpPr>
        <p:spPr>
          <a:xfrm>
            <a:off x="4353103" y="5527159"/>
            <a:ext cx="3825664" cy="1006664"/>
          </a:xfrm>
          <a:prstGeom prst="straightConnector1">
            <a:avLst/>
          </a:prstGeom>
          <a:ln w="28575">
            <a:solidFill>
              <a:schemeClr val="bg2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/>
          <p:cNvGrpSpPr/>
          <p:nvPr/>
        </p:nvGrpSpPr>
        <p:grpSpPr>
          <a:xfrm>
            <a:off x="3325625" y="1987233"/>
            <a:ext cx="6102650" cy="1686728"/>
            <a:chOff x="3325625" y="2304733"/>
            <a:chExt cx="6102650" cy="1686728"/>
          </a:xfrm>
        </p:grpSpPr>
        <p:sp>
          <p:nvSpPr>
            <p:cNvPr id="35" name="TextBox 34"/>
            <p:cNvSpPr txBox="1"/>
            <p:nvPr/>
          </p:nvSpPr>
          <p:spPr>
            <a:xfrm>
              <a:off x="3325625" y="3622129"/>
              <a:ext cx="18775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Today</a:t>
              </a:r>
              <a:endParaRPr lang="en-US" dirty="0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3325625" y="2306393"/>
              <a:ext cx="1877575" cy="131573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5438616" y="3622128"/>
              <a:ext cx="18775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Tomorrow</a:t>
              </a:r>
              <a:endParaRPr lang="en-US" dirty="0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5438616" y="2306392"/>
              <a:ext cx="1877575" cy="131573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7550700" y="3620469"/>
              <a:ext cx="18775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Day-after</a:t>
              </a:r>
              <a:endParaRPr lang="en-US" dirty="0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7550700" y="2304733"/>
              <a:ext cx="1877575" cy="131573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9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63435" y="2430975"/>
              <a:ext cx="427156" cy="360000"/>
            </a:xfrm>
            <a:prstGeom prst="rect">
              <a:avLst/>
            </a:prstGeom>
          </p:spPr>
        </p:pic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9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63435" y="2790975"/>
              <a:ext cx="427156" cy="360000"/>
            </a:xfrm>
            <a:prstGeom prst="rect">
              <a:avLst/>
            </a:prstGeom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9" cstate="screen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63435" y="3150975"/>
              <a:ext cx="427156" cy="360000"/>
            </a:xfrm>
            <a:prstGeom prst="rect">
              <a:avLst/>
            </a:prstGeom>
          </p:spPr>
        </p:pic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9" cstate="screen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90591" y="2430975"/>
              <a:ext cx="427156" cy="360000"/>
            </a:xfrm>
            <a:prstGeom prst="rect">
              <a:avLst/>
            </a:prstGeom>
          </p:spPr>
        </p:pic>
        <p:pic>
          <p:nvPicPr>
            <p:cNvPr id="48" name="Picture 47"/>
            <p:cNvPicPr>
              <a:picLocks noChangeAspect="1"/>
            </p:cNvPicPr>
            <p:nvPr/>
          </p:nvPicPr>
          <p:blipFill>
            <a:blip r:embed="rId9" cstate="screen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90591" y="2790975"/>
              <a:ext cx="427156" cy="360000"/>
            </a:xfrm>
            <a:prstGeom prst="rect">
              <a:avLst/>
            </a:prstGeom>
          </p:spPr>
        </p:pic>
        <p:pic>
          <p:nvPicPr>
            <p:cNvPr id="49" name="Picture 48"/>
            <p:cNvPicPr>
              <a:picLocks noChangeAspect="1"/>
            </p:cNvPicPr>
            <p:nvPr/>
          </p:nvPicPr>
          <p:blipFill>
            <a:blip r:embed="rId9" cstate="screen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90591" y="3150975"/>
              <a:ext cx="427156" cy="360000"/>
            </a:xfrm>
            <a:prstGeom prst="rect">
              <a:avLst/>
            </a:prstGeom>
          </p:spPr>
        </p:pic>
        <p:pic>
          <p:nvPicPr>
            <p:cNvPr id="50" name="Picture 49"/>
            <p:cNvPicPr>
              <a:picLocks noChangeAspect="1"/>
            </p:cNvPicPr>
            <p:nvPr/>
          </p:nvPicPr>
          <p:blipFill>
            <a:blip r:embed="rId9" cstate="screen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11077" y="2429170"/>
              <a:ext cx="427156" cy="360000"/>
            </a:xfrm>
            <a:prstGeom prst="rect">
              <a:avLst/>
            </a:prstGeom>
          </p:spPr>
        </p:pic>
        <p:pic>
          <p:nvPicPr>
            <p:cNvPr id="51" name="Picture 50"/>
            <p:cNvPicPr>
              <a:picLocks noChangeAspect="1"/>
            </p:cNvPicPr>
            <p:nvPr/>
          </p:nvPicPr>
          <p:blipFill>
            <a:blip r:embed="rId9" cstate="screen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11077" y="2789170"/>
              <a:ext cx="427156" cy="360000"/>
            </a:xfrm>
            <a:prstGeom prst="rect">
              <a:avLst/>
            </a:prstGeom>
          </p:spPr>
        </p:pic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9" cstate="screen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11077" y="3149170"/>
              <a:ext cx="427156" cy="360000"/>
            </a:xfrm>
            <a:prstGeom prst="rect">
              <a:avLst/>
            </a:prstGeom>
          </p:spPr>
        </p:pic>
        <p:pic>
          <p:nvPicPr>
            <p:cNvPr id="53" name="Picture 52"/>
            <p:cNvPicPr>
              <a:picLocks noChangeAspect="1"/>
            </p:cNvPicPr>
            <p:nvPr/>
          </p:nvPicPr>
          <p:blipFill>
            <a:blip r:embed="rId10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38233" y="3149170"/>
              <a:ext cx="427156" cy="360000"/>
            </a:xfrm>
            <a:prstGeom prst="rect">
              <a:avLst/>
            </a:prstGeom>
          </p:spPr>
        </p:pic>
        <p:pic>
          <p:nvPicPr>
            <p:cNvPr id="54" name="Picture 53"/>
            <p:cNvPicPr>
              <a:picLocks noChangeAspect="1"/>
            </p:cNvPicPr>
            <p:nvPr/>
          </p:nvPicPr>
          <p:blipFill>
            <a:blip r:embed="rId10" cstate="screen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36279" y="2785929"/>
              <a:ext cx="427156" cy="360000"/>
            </a:xfrm>
            <a:prstGeom prst="rect">
              <a:avLst/>
            </a:prstGeom>
          </p:spPr>
        </p:pic>
        <p:pic>
          <p:nvPicPr>
            <p:cNvPr id="55" name="Picture 54"/>
            <p:cNvPicPr>
              <a:picLocks noChangeAspect="1"/>
            </p:cNvPicPr>
            <p:nvPr/>
          </p:nvPicPr>
          <p:blipFill>
            <a:blip r:embed="rId10" cstate="screen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36279" y="2425529"/>
              <a:ext cx="427156" cy="360000"/>
            </a:xfrm>
            <a:prstGeom prst="rect">
              <a:avLst/>
            </a:prstGeom>
          </p:spPr>
        </p:pic>
        <p:pic>
          <p:nvPicPr>
            <p:cNvPr id="57" name="Picture 56"/>
            <p:cNvPicPr>
              <a:picLocks noChangeAspect="1"/>
            </p:cNvPicPr>
            <p:nvPr/>
          </p:nvPicPr>
          <p:blipFill>
            <a:blip r:embed="rId9" cstate="screen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76426" y="2431893"/>
              <a:ext cx="427156" cy="360000"/>
            </a:xfrm>
            <a:prstGeom prst="rect">
              <a:avLst/>
            </a:prstGeom>
          </p:spPr>
        </p:pic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9" cstate="screen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76426" y="2791893"/>
              <a:ext cx="427156" cy="360000"/>
            </a:xfrm>
            <a:prstGeom prst="rect">
              <a:avLst/>
            </a:prstGeom>
          </p:spPr>
        </p:pic>
        <p:pic>
          <p:nvPicPr>
            <p:cNvPr id="59" name="Picture 58"/>
            <p:cNvPicPr>
              <a:picLocks noChangeAspect="1"/>
            </p:cNvPicPr>
            <p:nvPr/>
          </p:nvPicPr>
          <p:blipFill>
            <a:blip r:embed="rId9" cstate="screen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03582" y="2431893"/>
              <a:ext cx="427156" cy="360000"/>
            </a:xfrm>
            <a:prstGeom prst="rect">
              <a:avLst/>
            </a:prstGeom>
          </p:spPr>
        </p:pic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9" cstate="screen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03582" y="2791893"/>
              <a:ext cx="427156" cy="360000"/>
            </a:xfrm>
            <a:prstGeom prst="rect">
              <a:avLst/>
            </a:prstGeom>
          </p:spPr>
        </p:pic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9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24068" y="2430088"/>
              <a:ext cx="427156" cy="360000"/>
            </a:xfrm>
            <a:prstGeom prst="rect">
              <a:avLst/>
            </a:prstGeom>
          </p:spPr>
        </p:pic>
        <p:pic>
          <p:nvPicPr>
            <p:cNvPr id="62" name="Picture 61"/>
            <p:cNvPicPr>
              <a:picLocks noChangeAspect="1"/>
            </p:cNvPicPr>
            <p:nvPr/>
          </p:nvPicPr>
          <p:blipFill>
            <a:blip r:embed="rId9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24068" y="2790088"/>
              <a:ext cx="427156" cy="360000"/>
            </a:xfrm>
            <a:prstGeom prst="rect">
              <a:avLst/>
            </a:prstGeom>
          </p:spPr>
        </p:pic>
        <p:pic>
          <p:nvPicPr>
            <p:cNvPr id="63" name="Picture 62"/>
            <p:cNvPicPr>
              <a:picLocks noChangeAspect="1"/>
            </p:cNvPicPr>
            <p:nvPr/>
          </p:nvPicPr>
          <p:blipFill>
            <a:blip r:embed="rId9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24068" y="3150088"/>
              <a:ext cx="427156" cy="360000"/>
            </a:xfrm>
            <a:prstGeom prst="rect">
              <a:avLst/>
            </a:prstGeom>
          </p:spPr>
        </p:pic>
        <p:pic>
          <p:nvPicPr>
            <p:cNvPr id="64" name="Picture 63"/>
            <p:cNvPicPr>
              <a:picLocks noChangeAspect="1"/>
            </p:cNvPicPr>
            <p:nvPr/>
          </p:nvPicPr>
          <p:blipFill>
            <a:blip r:embed="rId10" cstate="screen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51224" y="3150088"/>
              <a:ext cx="427156" cy="360000"/>
            </a:xfrm>
            <a:prstGeom prst="rect">
              <a:avLst/>
            </a:prstGeom>
          </p:spPr>
        </p:pic>
        <p:pic>
          <p:nvPicPr>
            <p:cNvPr id="65" name="Picture 64"/>
            <p:cNvPicPr>
              <a:picLocks noChangeAspect="1"/>
            </p:cNvPicPr>
            <p:nvPr/>
          </p:nvPicPr>
          <p:blipFill>
            <a:blip r:embed="rId10" cstate="screen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49270" y="2786847"/>
              <a:ext cx="427156" cy="360000"/>
            </a:xfrm>
            <a:prstGeom prst="rect">
              <a:avLst/>
            </a:prstGeom>
          </p:spPr>
        </p:pic>
        <p:pic>
          <p:nvPicPr>
            <p:cNvPr id="66" name="Picture 65"/>
            <p:cNvPicPr>
              <a:picLocks noChangeAspect="1"/>
            </p:cNvPicPr>
            <p:nvPr/>
          </p:nvPicPr>
          <p:blipFill>
            <a:blip r:embed="rId10" cstate="screen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49270" y="2426447"/>
              <a:ext cx="427156" cy="360000"/>
            </a:xfrm>
            <a:prstGeom prst="rect">
              <a:avLst/>
            </a:prstGeom>
          </p:spPr>
        </p:pic>
        <p:pic>
          <p:nvPicPr>
            <p:cNvPr id="68" name="Picture 67"/>
            <p:cNvPicPr>
              <a:picLocks noChangeAspect="1"/>
            </p:cNvPicPr>
            <p:nvPr/>
          </p:nvPicPr>
          <p:blipFill>
            <a:blip r:embed="rId9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88510" y="2437339"/>
              <a:ext cx="427156" cy="360000"/>
            </a:xfrm>
            <a:prstGeom prst="rect">
              <a:avLst/>
            </a:prstGeom>
          </p:spPr>
        </p:pic>
        <p:pic>
          <p:nvPicPr>
            <p:cNvPr id="69" name="Picture 68"/>
            <p:cNvPicPr>
              <a:picLocks noChangeAspect="1"/>
            </p:cNvPicPr>
            <p:nvPr/>
          </p:nvPicPr>
          <p:blipFill>
            <a:blip r:embed="rId9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88510" y="2797339"/>
              <a:ext cx="427156" cy="360000"/>
            </a:xfrm>
            <a:prstGeom prst="rect">
              <a:avLst/>
            </a:prstGeom>
          </p:spPr>
        </p:pic>
        <p:pic>
          <p:nvPicPr>
            <p:cNvPr id="70" name="Picture 69"/>
            <p:cNvPicPr>
              <a:picLocks noChangeAspect="1"/>
            </p:cNvPicPr>
            <p:nvPr/>
          </p:nvPicPr>
          <p:blipFill>
            <a:blip r:embed="rId9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88510" y="3157339"/>
              <a:ext cx="427156" cy="360000"/>
            </a:xfrm>
            <a:prstGeom prst="rect">
              <a:avLst/>
            </a:prstGeom>
          </p:spPr>
        </p:pic>
        <p:pic>
          <p:nvPicPr>
            <p:cNvPr id="71" name="Picture 70"/>
            <p:cNvPicPr>
              <a:picLocks noChangeAspect="1"/>
            </p:cNvPicPr>
            <p:nvPr/>
          </p:nvPicPr>
          <p:blipFill>
            <a:blip r:embed="rId9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15666" y="2437339"/>
              <a:ext cx="427156" cy="360000"/>
            </a:xfrm>
            <a:prstGeom prst="rect">
              <a:avLst/>
            </a:prstGeom>
          </p:spPr>
        </p:pic>
        <p:pic>
          <p:nvPicPr>
            <p:cNvPr id="72" name="Picture 71"/>
            <p:cNvPicPr>
              <a:picLocks noChangeAspect="1"/>
            </p:cNvPicPr>
            <p:nvPr/>
          </p:nvPicPr>
          <p:blipFill>
            <a:blip r:embed="rId9" cstate="screen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15666" y="2797339"/>
              <a:ext cx="427156" cy="360000"/>
            </a:xfrm>
            <a:prstGeom prst="rect">
              <a:avLst/>
            </a:prstGeom>
          </p:spPr>
        </p:pic>
        <p:pic>
          <p:nvPicPr>
            <p:cNvPr id="73" name="Picture 72"/>
            <p:cNvPicPr>
              <a:picLocks noChangeAspect="1"/>
            </p:cNvPicPr>
            <p:nvPr/>
          </p:nvPicPr>
          <p:blipFill>
            <a:blip r:embed="rId9" cstate="screen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15666" y="3157339"/>
              <a:ext cx="427156" cy="360000"/>
            </a:xfrm>
            <a:prstGeom prst="rect">
              <a:avLst/>
            </a:prstGeom>
          </p:spPr>
        </p:pic>
        <p:pic>
          <p:nvPicPr>
            <p:cNvPr id="74" name="Picture 73"/>
            <p:cNvPicPr>
              <a:picLocks noChangeAspect="1"/>
            </p:cNvPicPr>
            <p:nvPr/>
          </p:nvPicPr>
          <p:blipFill>
            <a:blip r:embed="rId9" cstate="screen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36152" y="2435534"/>
              <a:ext cx="427156" cy="360000"/>
            </a:xfrm>
            <a:prstGeom prst="rect">
              <a:avLst/>
            </a:prstGeom>
          </p:spPr>
        </p:pic>
        <p:pic>
          <p:nvPicPr>
            <p:cNvPr id="75" name="Picture 74"/>
            <p:cNvPicPr>
              <a:picLocks noChangeAspect="1"/>
            </p:cNvPicPr>
            <p:nvPr/>
          </p:nvPicPr>
          <p:blipFill>
            <a:blip r:embed="rId9" cstate="screen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36152" y="2795534"/>
              <a:ext cx="427156" cy="360000"/>
            </a:xfrm>
            <a:prstGeom prst="rect">
              <a:avLst/>
            </a:prstGeom>
          </p:spPr>
        </p:pic>
        <p:pic>
          <p:nvPicPr>
            <p:cNvPr id="76" name="Picture 75"/>
            <p:cNvPicPr>
              <a:picLocks noChangeAspect="1"/>
            </p:cNvPicPr>
            <p:nvPr/>
          </p:nvPicPr>
          <p:blipFill>
            <a:blip r:embed="rId9" cstate="screen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36152" y="3155534"/>
              <a:ext cx="427156" cy="360000"/>
            </a:xfrm>
            <a:prstGeom prst="rect">
              <a:avLst/>
            </a:prstGeom>
          </p:spPr>
        </p:pic>
        <p:pic>
          <p:nvPicPr>
            <p:cNvPr id="77" name="Picture 76"/>
            <p:cNvPicPr>
              <a:picLocks noChangeAspect="1"/>
            </p:cNvPicPr>
            <p:nvPr/>
          </p:nvPicPr>
          <p:blipFill>
            <a:blip r:embed="rId10" cstate="screen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63308" y="3155534"/>
              <a:ext cx="427156" cy="360000"/>
            </a:xfrm>
            <a:prstGeom prst="rect">
              <a:avLst/>
            </a:prstGeom>
          </p:spPr>
        </p:pic>
        <p:pic>
          <p:nvPicPr>
            <p:cNvPr id="78" name="Picture 77"/>
            <p:cNvPicPr>
              <a:picLocks noChangeAspect="1"/>
            </p:cNvPicPr>
            <p:nvPr/>
          </p:nvPicPr>
          <p:blipFill>
            <a:blip r:embed="rId10" cstate="screen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61354" y="2792293"/>
              <a:ext cx="427156" cy="360000"/>
            </a:xfrm>
            <a:prstGeom prst="rect">
              <a:avLst/>
            </a:prstGeom>
          </p:spPr>
        </p:pic>
        <p:pic>
          <p:nvPicPr>
            <p:cNvPr id="79" name="Picture 78"/>
            <p:cNvPicPr>
              <a:picLocks noChangeAspect="1"/>
            </p:cNvPicPr>
            <p:nvPr/>
          </p:nvPicPr>
          <p:blipFill>
            <a:blip r:embed="rId10" cstate="screen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61354" y="2431893"/>
              <a:ext cx="427156" cy="360000"/>
            </a:xfrm>
            <a:prstGeom prst="rect">
              <a:avLst/>
            </a:prstGeom>
          </p:spPr>
        </p:pic>
      </p:grpSp>
      <p:grpSp>
        <p:nvGrpSpPr>
          <p:cNvPr id="80" name="Group 79"/>
          <p:cNvGrpSpPr/>
          <p:nvPr/>
        </p:nvGrpSpPr>
        <p:grpSpPr>
          <a:xfrm>
            <a:off x="5373677" y="1559753"/>
            <a:ext cx="4799023" cy="2110112"/>
            <a:chOff x="3764793" y="1384957"/>
            <a:chExt cx="4191583" cy="2215991"/>
          </a:xfrm>
        </p:grpSpPr>
        <p:sp>
          <p:nvSpPr>
            <p:cNvPr id="81" name="Rectangle 80"/>
            <p:cNvSpPr/>
            <p:nvPr/>
          </p:nvSpPr>
          <p:spPr>
            <a:xfrm>
              <a:off x="3764793" y="1737084"/>
              <a:ext cx="4191583" cy="1563402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5171203" y="1384957"/>
              <a:ext cx="2229497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800" b="1" dirty="0" smtClean="0"/>
                <a:t>?</a:t>
              </a:r>
              <a:endParaRPr lang="nl-NL" b="1" dirty="0"/>
            </a:p>
          </p:txBody>
        </p:sp>
      </p:grpSp>
      <p:sp>
        <p:nvSpPr>
          <p:cNvPr id="15" name="Rectangle 14"/>
          <p:cNvSpPr/>
          <p:nvPr/>
        </p:nvSpPr>
        <p:spPr>
          <a:xfrm>
            <a:off x="827997" y="820113"/>
            <a:ext cx="10283637" cy="1386058"/>
          </a:xfrm>
          <a:prstGeom prst="rect">
            <a:avLst/>
          </a:prstGeom>
        </p:spPr>
        <p:txBody>
          <a:bodyPr wrap="square" lIns="216000" tIns="108000" rIns="108000" bIns="108000">
            <a:noAutofit/>
          </a:bodyPr>
          <a:lstStyle/>
          <a:p>
            <a:r>
              <a:rPr lang="en-US" sz="4800" dirty="0" smtClean="0">
                <a:latin typeface="Arial Narrow" panose="020B0606020202030204" pitchFamily="34" charset="0"/>
              </a:rPr>
              <a:t>SYNCHROMODAL TRANSPORT</a:t>
            </a:r>
            <a:endParaRPr lang="nl-NL" sz="4800" dirty="0"/>
          </a:p>
        </p:txBody>
      </p:sp>
      <p:pic>
        <p:nvPicPr>
          <p:cNvPr id="84" name="Picture 4" descr="Terminals in Verbinding"/>
          <p:cNvPicPr>
            <a:picLocks noChangeAspect="1" noChangeArrowheads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936" b="6265"/>
          <a:stretch/>
        </p:blipFill>
        <p:spPr bwMode="auto">
          <a:xfrm>
            <a:off x="11117257" y="233542"/>
            <a:ext cx="4911163" cy="3654273"/>
          </a:xfrm>
          <a:prstGeom prst="rect">
            <a:avLst/>
          </a:prstGeom>
          <a:noFill/>
          <a:ln w="76200">
            <a:solidFill>
              <a:srgbClr val="FFFF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2880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982642">
            <a:off x="3664431" y="-5265847"/>
            <a:ext cx="9475594" cy="18203754"/>
          </a:xfrm>
          <a:prstGeom prst="rect">
            <a:avLst/>
          </a:prstGeom>
        </p:spPr>
      </p:pic>
      <p:pic>
        <p:nvPicPr>
          <p:cNvPr id="7" name="Picture 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18772" y="8198792"/>
            <a:ext cx="1807028" cy="63904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526182" y="14903"/>
            <a:ext cx="6787877" cy="9144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520560" y="-11559"/>
            <a:ext cx="6787877" cy="914400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857917" y="857436"/>
            <a:ext cx="11711453" cy="74196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" name="Rectangle 12"/>
          <p:cNvSpPr/>
          <p:nvPr/>
        </p:nvSpPr>
        <p:spPr>
          <a:xfrm>
            <a:off x="13643096" y="7933819"/>
            <a:ext cx="53893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 smtClean="0">
                <a:solidFill>
                  <a:schemeClr val="bg1"/>
                </a:solidFill>
              </a:rPr>
              <a:t>|</a:t>
            </a:r>
            <a:endParaRPr lang="en-US" sz="267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4" name="Oval 13">
            <a:hlinkClick r:id="rId7" action="ppaction://hlinksldjump"/>
          </p:cNvPr>
          <p:cNvSpPr/>
          <p:nvPr/>
        </p:nvSpPr>
        <p:spPr>
          <a:xfrm>
            <a:off x="13128545" y="8226088"/>
            <a:ext cx="568848" cy="568848"/>
          </a:xfrm>
          <a:prstGeom prst="ellipse">
            <a:avLst/>
          </a:prstGeom>
          <a:solidFill>
            <a:schemeClr val="tx1"/>
          </a:solidFill>
          <a:ln w="57150">
            <a:solidFill>
              <a:srgbClr val="EF8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 Narrow" panose="020B0606020202030204" pitchFamily="34" charset="0"/>
              </a:rPr>
              <a:t>4</a:t>
            </a:r>
            <a:endParaRPr lang="nl-NL" dirty="0">
              <a:latin typeface="Arial Narrow" panose="020B060602020203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57917" y="1651110"/>
            <a:ext cx="11711453" cy="6625929"/>
          </a:xfrm>
          <a:prstGeom prst="rect">
            <a:avLst/>
          </a:prstGeom>
        </p:spPr>
        <p:txBody>
          <a:bodyPr wrap="square" lIns="252000" tIns="180000" rIns="180000" bIns="180000">
            <a:noAutofit/>
          </a:bodyPr>
          <a:lstStyle/>
          <a:p>
            <a:pPr marL="457200" indent="-457200">
              <a:buFont typeface="+mj-lt"/>
              <a:buAutoNum type="arabicPeriod"/>
            </a:pPr>
            <a:endParaRPr lang="en-US" dirty="0" smtClean="0"/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3875891" y="5274530"/>
            <a:ext cx="3329888" cy="1090751"/>
          </a:xfrm>
          <a:prstGeom prst="straightConnector1">
            <a:avLst/>
          </a:prstGeom>
          <a:ln w="28575">
            <a:solidFill>
              <a:schemeClr val="bg2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4333594" y="4610414"/>
            <a:ext cx="3220540" cy="776259"/>
          </a:xfrm>
          <a:prstGeom prst="straightConnector1">
            <a:avLst/>
          </a:prstGeom>
          <a:ln w="28575">
            <a:solidFill>
              <a:schemeClr val="bg2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37" idx="1"/>
          </p:cNvCxnSpPr>
          <p:nvPr/>
        </p:nvCxnSpPr>
        <p:spPr>
          <a:xfrm flipV="1">
            <a:off x="4353103" y="5156558"/>
            <a:ext cx="4725872" cy="370601"/>
          </a:xfrm>
          <a:prstGeom prst="straightConnector1">
            <a:avLst/>
          </a:prstGeom>
          <a:ln w="28575">
            <a:solidFill>
              <a:schemeClr val="bg2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/>
          <p:cNvPicPr>
            <a:picLocks noChangeAspect="1" noChangeArrowheads="1"/>
          </p:cNvPicPr>
          <p:nvPr/>
        </p:nvPicPr>
        <p:blipFill>
          <a:blip r:embed="rId8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4135" y="3887815"/>
            <a:ext cx="143400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9" name="Straight Arrow Connector 28"/>
          <p:cNvCxnSpPr>
            <a:endCxn id="27" idx="1"/>
          </p:cNvCxnSpPr>
          <p:nvPr/>
        </p:nvCxnSpPr>
        <p:spPr>
          <a:xfrm>
            <a:off x="8650302" y="4649856"/>
            <a:ext cx="472577" cy="373247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7640860" y="5527159"/>
            <a:ext cx="1452466" cy="547572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headEnd type="none" w="lg" len="lg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V="1">
            <a:off x="7199052" y="4645098"/>
            <a:ext cx="704784" cy="461817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2535519" y="3606958"/>
            <a:ext cx="1196307" cy="659419"/>
          </a:xfrm>
          <a:prstGeom prst="straightConnector1">
            <a:avLst/>
          </a:prstGeom>
          <a:ln w="28575">
            <a:solidFill>
              <a:schemeClr val="bg2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/>
          <p:cNvGrpSpPr/>
          <p:nvPr/>
        </p:nvGrpSpPr>
        <p:grpSpPr>
          <a:xfrm>
            <a:off x="3325625" y="1987233"/>
            <a:ext cx="6102650" cy="1686728"/>
            <a:chOff x="3325625" y="2304733"/>
            <a:chExt cx="6102650" cy="1686728"/>
          </a:xfrm>
        </p:grpSpPr>
        <p:sp>
          <p:nvSpPr>
            <p:cNvPr id="35" name="TextBox 34"/>
            <p:cNvSpPr txBox="1"/>
            <p:nvPr/>
          </p:nvSpPr>
          <p:spPr>
            <a:xfrm>
              <a:off x="3325625" y="3622129"/>
              <a:ext cx="18775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Today</a:t>
              </a:r>
              <a:endParaRPr lang="en-US" dirty="0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3325625" y="2306393"/>
              <a:ext cx="1877575" cy="131573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5438616" y="3622128"/>
              <a:ext cx="18775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Tomorrow</a:t>
              </a:r>
              <a:endParaRPr lang="en-US" dirty="0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5438616" y="2306392"/>
              <a:ext cx="1877575" cy="131573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7550700" y="3620469"/>
              <a:ext cx="18775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Day-after</a:t>
              </a:r>
              <a:endParaRPr lang="en-US" dirty="0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7550700" y="2304733"/>
              <a:ext cx="1877575" cy="131573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9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63435" y="2430975"/>
              <a:ext cx="427156" cy="360000"/>
            </a:xfrm>
            <a:prstGeom prst="rect">
              <a:avLst/>
            </a:prstGeom>
          </p:spPr>
        </p:pic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9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63435" y="2790975"/>
              <a:ext cx="427156" cy="360000"/>
            </a:xfrm>
            <a:prstGeom prst="rect">
              <a:avLst/>
            </a:prstGeom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9" cstate="screen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63435" y="3150975"/>
              <a:ext cx="427156" cy="360000"/>
            </a:xfrm>
            <a:prstGeom prst="rect">
              <a:avLst/>
            </a:prstGeom>
          </p:spPr>
        </p:pic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9" cstate="screen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90591" y="2430975"/>
              <a:ext cx="427156" cy="360000"/>
            </a:xfrm>
            <a:prstGeom prst="rect">
              <a:avLst/>
            </a:prstGeom>
          </p:spPr>
        </p:pic>
        <p:pic>
          <p:nvPicPr>
            <p:cNvPr id="48" name="Picture 47"/>
            <p:cNvPicPr>
              <a:picLocks noChangeAspect="1"/>
            </p:cNvPicPr>
            <p:nvPr/>
          </p:nvPicPr>
          <p:blipFill>
            <a:blip r:embed="rId9" cstate="screen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90591" y="2790975"/>
              <a:ext cx="427156" cy="360000"/>
            </a:xfrm>
            <a:prstGeom prst="rect">
              <a:avLst/>
            </a:prstGeom>
          </p:spPr>
        </p:pic>
        <p:pic>
          <p:nvPicPr>
            <p:cNvPr id="49" name="Picture 48"/>
            <p:cNvPicPr>
              <a:picLocks noChangeAspect="1"/>
            </p:cNvPicPr>
            <p:nvPr/>
          </p:nvPicPr>
          <p:blipFill>
            <a:blip r:embed="rId9" cstate="screen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90591" y="3150975"/>
              <a:ext cx="427156" cy="360000"/>
            </a:xfrm>
            <a:prstGeom prst="rect">
              <a:avLst/>
            </a:prstGeom>
          </p:spPr>
        </p:pic>
        <p:pic>
          <p:nvPicPr>
            <p:cNvPr id="50" name="Picture 49"/>
            <p:cNvPicPr>
              <a:picLocks noChangeAspect="1"/>
            </p:cNvPicPr>
            <p:nvPr/>
          </p:nvPicPr>
          <p:blipFill>
            <a:blip r:embed="rId9" cstate="screen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11077" y="2429170"/>
              <a:ext cx="427156" cy="360000"/>
            </a:xfrm>
            <a:prstGeom prst="rect">
              <a:avLst/>
            </a:prstGeom>
          </p:spPr>
        </p:pic>
        <p:pic>
          <p:nvPicPr>
            <p:cNvPr id="51" name="Picture 50"/>
            <p:cNvPicPr>
              <a:picLocks noChangeAspect="1"/>
            </p:cNvPicPr>
            <p:nvPr/>
          </p:nvPicPr>
          <p:blipFill>
            <a:blip r:embed="rId9" cstate="screen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11077" y="2789170"/>
              <a:ext cx="427156" cy="360000"/>
            </a:xfrm>
            <a:prstGeom prst="rect">
              <a:avLst/>
            </a:prstGeom>
          </p:spPr>
        </p:pic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9" cstate="screen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11077" y="3149170"/>
              <a:ext cx="427156" cy="360000"/>
            </a:xfrm>
            <a:prstGeom prst="rect">
              <a:avLst/>
            </a:prstGeom>
          </p:spPr>
        </p:pic>
        <p:pic>
          <p:nvPicPr>
            <p:cNvPr id="53" name="Picture 52"/>
            <p:cNvPicPr>
              <a:picLocks noChangeAspect="1"/>
            </p:cNvPicPr>
            <p:nvPr/>
          </p:nvPicPr>
          <p:blipFill>
            <a:blip r:embed="rId10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38233" y="3149170"/>
              <a:ext cx="427156" cy="360000"/>
            </a:xfrm>
            <a:prstGeom prst="rect">
              <a:avLst/>
            </a:prstGeom>
          </p:spPr>
        </p:pic>
        <p:pic>
          <p:nvPicPr>
            <p:cNvPr id="54" name="Picture 53"/>
            <p:cNvPicPr>
              <a:picLocks noChangeAspect="1"/>
            </p:cNvPicPr>
            <p:nvPr/>
          </p:nvPicPr>
          <p:blipFill>
            <a:blip r:embed="rId10" cstate="screen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36279" y="2785929"/>
              <a:ext cx="427156" cy="360000"/>
            </a:xfrm>
            <a:prstGeom prst="rect">
              <a:avLst/>
            </a:prstGeom>
          </p:spPr>
        </p:pic>
        <p:pic>
          <p:nvPicPr>
            <p:cNvPr id="55" name="Picture 54"/>
            <p:cNvPicPr>
              <a:picLocks noChangeAspect="1"/>
            </p:cNvPicPr>
            <p:nvPr/>
          </p:nvPicPr>
          <p:blipFill>
            <a:blip r:embed="rId10" cstate="screen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36279" y="2425529"/>
              <a:ext cx="427156" cy="360000"/>
            </a:xfrm>
            <a:prstGeom prst="rect">
              <a:avLst/>
            </a:prstGeom>
          </p:spPr>
        </p:pic>
        <p:pic>
          <p:nvPicPr>
            <p:cNvPr id="57" name="Picture 56"/>
            <p:cNvPicPr>
              <a:picLocks noChangeAspect="1"/>
            </p:cNvPicPr>
            <p:nvPr/>
          </p:nvPicPr>
          <p:blipFill>
            <a:blip r:embed="rId9" cstate="screen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76426" y="2431893"/>
              <a:ext cx="427156" cy="360000"/>
            </a:xfrm>
            <a:prstGeom prst="rect">
              <a:avLst/>
            </a:prstGeom>
          </p:spPr>
        </p:pic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9" cstate="screen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76426" y="2791893"/>
              <a:ext cx="427156" cy="360000"/>
            </a:xfrm>
            <a:prstGeom prst="rect">
              <a:avLst/>
            </a:prstGeom>
          </p:spPr>
        </p:pic>
        <p:pic>
          <p:nvPicPr>
            <p:cNvPr id="59" name="Picture 58"/>
            <p:cNvPicPr>
              <a:picLocks noChangeAspect="1"/>
            </p:cNvPicPr>
            <p:nvPr/>
          </p:nvPicPr>
          <p:blipFill>
            <a:blip r:embed="rId9" cstate="screen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03582" y="2431893"/>
              <a:ext cx="427156" cy="360000"/>
            </a:xfrm>
            <a:prstGeom prst="rect">
              <a:avLst/>
            </a:prstGeom>
          </p:spPr>
        </p:pic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9" cstate="screen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03582" y="2791893"/>
              <a:ext cx="427156" cy="360000"/>
            </a:xfrm>
            <a:prstGeom prst="rect">
              <a:avLst/>
            </a:prstGeom>
          </p:spPr>
        </p:pic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9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24068" y="2430088"/>
              <a:ext cx="427156" cy="360000"/>
            </a:xfrm>
            <a:prstGeom prst="rect">
              <a:avLst/>
            </a:prstGeom>
          </p:spPr>
        </p:pic>
        <p:pic>
          <p:nvPicPr>
            <p:cNvPr id="62" name="Picture 61"/>
            <p:cNvPicPr>
              <a:picLocks noChangeAspect="1"/>
            </p:cNvPicPr>
            <p:nvPr/>
          </p:nvPicPr>
          <p:blipFill>
            <a:blip r:embed="rId9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24068" y="2790088"/>
              <a:ext cx="427156" cy="360000"/>
            </a:xfrm>
            <a:prstGeom prst="rect">
              <a:avLst/>
            </a:prstGeom>
          </p:spPr>
        </p:pic>
        <p:pic>
          <p:nvPicPr>
            <p:cNvPr id="63" name="Picture 62"/>
            <p:cNvPicPr>
              <a:picLocks noChangeAspect="1"/>
            </p:cNvPicPr>
            <p:nvPr/>
          </p:nvPicPr>
          <p:blipFill>
            <a:blip r:embed="rId9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24068" y="3150088"/>
              <a:ext cx="427156" cy="360000"/>
            </a:xfrm>
            <a:prstGeom prst="rect">
              <a:avLst/>
            </a:prstGeom>
          </p:spPr>
        </p:pic>
        <p:pic>
          <p:nvPicPr>
            <p:cNvPr id="64" name="Picture 63"/>
            <p:cNvPicPr>
              <a:picLocks noChangeAspect="1"/>
            </p:cNvPicPr>
            <p:nvPr/>
          </p:nvPicPr>
          <p:blipFill>
            <a:blip r:embed="rId10" cstate="screen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51224" y="3150088"/>
              <a:ext cx="427156" cy="360000"/>
            </a:xfrm>
            <a:prstGeom prst="rect">
              <a:avLst/>
            </a:prstGeom>
          </p:spPr>
        </p:pic>
        <p:pic>
          <p:nvPicPr>
            <p:cNvPr id="65" name="Picture 64"/>
            <p:cNvPicPr>
              <a:picLocks noChangeAspect="1"/>
            </p:cNvPicPr>
            <p:nvPr/>
          </p:nvPicPr>
          <p:blipFill>
            <a:blip r:embed="rId10" cstate="screen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49270" y="2786847"/>
              <a:ext cx="427156" cy="360000"/>
            </a:xfrm>
            <a:prstGeom prst="rect">
              <a:avLst/>
            </a:prstGeom>
          </p:spPr>
        </p:pic>
        <p:pic>
          <p:nvPicPr>
            <p:cNvPr id="66" name="Picture 65"/>
            <p:cNvPicPr>
              <a:picLocks noChangeAspect="1"/>
            </p:cNvPicPr>
            <p:nvPr/>
          </p:nvPicPr>
          <p:blipFill>
            <a:blip r:embed="rId10" cstate="screen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49270" y="2426447"/>
              <a:ext cx="427156" cy="360000"/>
            </a:xfrm>
            <a:prstGeom prst="rect">
              <a:avLst/>
            </a:prstGeom>
          </p:spPr>
        </p:pic>
        <p:pic>
          <p:nvPicPr>
            <p:cNvPr id="68" name="Picture 67"/>
            <p:cNvPicPr>
              <a:picLocks noChangeAspect="1"/>
            </p:cNvPicPr>
            <p:nvPr/>
          </p:nvPicPr>
          <p:blipFill>
            <a:blip r:embed="rId9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88510" y="2437339"/>
              <a:ext cx="427156" cy="360000"/>
            </a:xfrm>
            <a:prstGeom prst="rect">
              <a:avLst/>
            </a:prstGeom>
          </p:spPr>
        </p:pic>
        <p:pic>
          <p:nvPicPr>
            <p:cNvPr id="69" name="Picture 68"/>
            <p:cNvPicPr>
              <a:picLocks noChangeAspect="1"/>
            </p:cNvPicPr>
            <p:nvPr/>
          </p:nvPicPr>
          <p:blipFill>
            <a:blip r:embed="rId9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88510" y="2797339"/>
              <a:ext cx="427156" cy="360000"/>
            </a:xfrm>
            <a:prstGeom prst="rect">
              <a:avLst/>
            </a:prstGeom>
          </p:spPr>
        </p:pic>
        <p:pic>
          <p:nvPicPr>
            <p:cNvPr id="70" name="Picture 69"/>
            <p:cNvPicPr>
              <a:picLocks noChangeAspect="1"/>
            </p:cNvPicPr>
            <p:nvPr/>
          </p:nvPicPr>
          <p:blipFill>
            <a:blip r:embed="rId9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88510" y="3157339"/>
              <a:ext cx="427156" cy="360000"/>
            </a:xfrm>
            <a:prstGeom prst="rect">
              <a:avLst/>
            </a:prstGeom>
          </p:spPr>
        </p:pic>
        <p:pic>
          <p:nvPicPr>
            <p:cNvPr id="71" name="Picture 70"/>
            <p:cNvPicPr>
              <a:picLocks noChangeAspect="1"/>
            </p:cNvPicPr>
            <p:nvPr/>
          </p:nvPicPr>
          <p:blipFill>
            <a:blip r:embed="rId9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15666" y="2437339"/>
              <a:ext cx="427156" cy="360000"/>
            </a:xfrm>
            <a:prstGeom prst="rect">
              <a:avLst/>
            </a:prstGeom>
          </p:spPr>
        </p:pic>
        <p:pic>
          <p:nvPicPr>
            <p:cNvPr id="72" name="Picture 71"/>
            <p:cNvPicPr>
              <a:picLocks noChangeAspect="1"/>
            </p:cNvPicPr>
            <p:nvPr/>
          </p:nvPicPr>
          <p:blipFill>
            <a:blip r:embed="rId9" cstate="screen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15666" y="2797339"/>
              <a:ext cx="427156" cy="360000"/>
            </a:xfrm>
            <a:prstGeom prst="rect">
              <a:avLst/>
            </a:prstGeom>
          </p:spPr>
        </p:pic>
        <p:pic>
          <p:nvPicPr>
            <p:cNvPr id="73" name="Picture 72"/>
            <p:cNvPicPr>
              <a:picLocks noChangeAspect="1"/>
            </p:cNvPicPr>
            <p:nvPr/>
          </p:nvPicPr>
          <p:blipFill>
            <a:blip r:embed="rId9" cstate="screen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15666" y="3157339"/>
              <a:ext cx="427156" cy="360000"/>
            </a:xfrm>
            <a:prstGeom prst="rect">
              <a:avLst/>
            </a:prstGeom>
          </p:spPr>
        </p:pic>
        <p:pic>
          <p:nvPicPr>
            <p:cNvPr id="74" name="Picture 73"/>
            <p:cNvPicPr>
              <a:picLocks noChangeAspect="1"/>
            </p:cNvPicPr>
            <p:nvPr/>
          </p:nvPicPr>
          <p:blipFill>
            <a:blip r:embed="rId9" cstate="screen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36152" y="2435534"/>
              <a:ext cx="427156" cy="360000"/>
            </a:xfrm>
            <a:prstGeom prst="rect">
              <a:avLst/>
            </a:prstGeom>
          </p:spPr>
        </p:pic>
        <p:pic>
          <p:nvPicPr>
            <p:cNvPr id="75" name="Picture 74"/>
            <p:cNvPicPr>
              <a:picLocks noChangeAspect="1"/>
            </p:cNvPicPr>
            <p:nvPr/>
          </p:nvPicPr>
          <p:blipFill>
            <a:blip r:embed="rId9" cstate="screen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36152" y="2795534"/>
              <a:ext cx="427156" cy="360000"/>
            </a:xfrm>
            <a:prstGeom prst="rect">
              <a:avLst/>
            </a:prstGeom>
          </p:spPr>
        </p:pic>
        <p:pic>
          <p:nvPicPr>
            <p:cNvPr id="76" name="Picture 75"/>
            <p:cNvPicPr>
              <a:picLocks noChangeAspect="1"/>
            </p:cNvPicPr>
            <p:nvPr/>
          </p:nvPicPr>
          <p:blipFill>
            <a:blip r:embed="rId9" cstate="screen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36152" y="3155534"/>
              <a:ext cx="427156" cy="360000"/>
            </a:xfrm>
            <a:prstGeom prst="rect">
              <a:avLst/>
            </a:prstGeom>
          </p:spPr>
        </p:pic>
        <p:pic>
          <p:nvPicPr>
            <p:cNvPr id="77" name="Picture 76"/>
            <p:cNvPicPr>
              <a:picLocks noChangeAspect="1"/>
            </p:cNvPicPr>
            <p:nvPr/>
          </p:nvPicPr>
          <p:blipFill>
            <a:blip r:embed="rId10" cstate="screen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63308" y="3155534"/>
              <a:ext cx="427156" cy="360000"/>
            </a:xfrm>
            <a:prstGeom prst="rect">
              <a:avLst/>
            </a:prstGeom>
          </p:spPr>
        </p:pic>
        <p:pic>
          <p:nvPicPr>
            <p:cNvPr id="78" name="Picture 77"/>
            <p:cNvPicPr>
              <a:picLocks noChangeAspect="1"/>
            </p:cNvPicPr>
            <p:nvPr/>
          </p:nvPicPr>
          <p:blipFill>
            <a:blip r:embed="rId10" cstate="screen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61354" y="2792293"/>
              <a:ext cx="427156" cy="360000"/>
            </a:xfrm>
            <a:prstGeom prst="rect">
              <a:avLst/>
            </a:prstGeom>
          </p:spPr>
        </p:pic>
        <p:pic>
          <p:nvPicPr>
            <p:cNvPr id="79" name="Picture 78"/>
            <p:cNvPicPr>
              <a:picLocks noChangeAspect="1"/>
            </p:cNvPicPr>
            <p:nvPr/>
          </p:nvPicPr>
          <p:blipFill>
            <a:blip r:embed="rId10" cstate="screen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61354" y="2431893"/>
              <a:ext cx="427156" cy="360000"/>
            </a:xfrm>
            <a:prstGeom prst="rect">
              <a:avLst/>
            </a:prstGeom>
          </p:spPr>
        </p:pic>
      </p:grpSp>
      <p:grpSp>
        <p:nvGrpSpPr>
          <p:cNvPr id="80" name="Group 79"/>
          <p:cNvGrpSpPr/>
          <p:nvPr/>
        </p:nvGrpSpPr>
        <p:grpSpPr>
          <a:xfrm>
            <a:off x="5373677" y="1559753"/>
            <a:ext cx="4799023" cy="2110112"/>
            <a:chOff x="3764793" y="1384957"/>
            <a:chExt cx="4191583" cy="2215991"/>
          </a:xfrm>
        </p:grpSpPr>
        <p:sp>
          <p:nvSpPr>
            <p:cNvPr id="81" name="Rectangle 80"/>
            <p:cNvSpPr/>
            <p:nvPr/>
          </p:nvSpPr>
          <p:spPr>
            <a:xfrm>
              <a:off x="3764793" y="1737084"/>
              <a:ext cx="4191583" cy="1563402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5171203" y="1384957"/>
              <a:ext cx="2229497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800" b="1" dirty="0" smtClean="0"/>
                <a:t>?</a:t>
              </a:r>
              <a:endParaRPr lang="nl-NL" b="1" dirty="0"/>
            </a:p>
          </p:txBody>
        </p:sp>
      </p:grpSp>
      <p:sp>
        <p:nvSpPr>
          <p:cNvPr id="15" name="Rectangle 14"/>
          <p:cNvSpPr/>
          <p:nvPr/>
        </p:nvSpPr>
        <p:spPr>
          <a:xfrm>
            <a:off x="827998" y="820113"/>
            <a:ext cx="11741372" cy="1386058"/>
          </a:xfrm>
          <a:prstGeom prst="rect">
            <a:avLst/>
          </a:prstGeom>
        </p:spPr>
        <p:txBody>
          <a:bodyPr wrap="square" lIns="216000" tIns="108000" rIns="108000" bIns="108000">
            <a:noAutofit/>
          </a:bodyPr>
          <a:lstStyle/>
          <a:p>
            <a:r>
              <a:rPr lang="en-US" sz="4800" dirty="0">
                <a:latin typeface="Arial Narrow" panose="020B0606020202030204" pitchFamily="34" charset="0"/>
              </a:rPr>
              <a:t>SYNCHROMODAL TRANSPORT</a:t>
            </a:r>
            <a:endParaRPr lang="nl-NL" sz="4800" dirty="0"/>
          </a:p>
        </p:txBody>
      </p:sp>
      <p:pic>
        <p:nvPicPr>
          <p:cNvPr id="84" name="Picture 83"/>
          <p:cNvPicPr>
            <a:picLocks noChangeAspect="1" noChangeArrowheads="1"/>
          </p:cNvPicPr>
          <p:nvPr/>
        </p:nvPicPr>
        <p:blipFill>
          <a:blip r:embed="rId8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94182" y="5023102"/>
            <a:ext cx="143400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5" name="Picture 84"/>
          <p:cNvPicPr>
            <a:picLocks noChangeAspect="1" noChangeArrowheads="1"/>
          </p:cNvPicPr>
          <p:nvPr/>
        </p:nvPicPr>
        <p:blipFill>
          <a:blip r:embed="rId8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1077" y="6229963"/>
            <a:ext cx="143400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" name="Picture 85"/>
          <p:cNvPicPr>
            <a:picLocks noChangeAspect="1" noChangeArrowheads="1"/>
          </p:cNvPicPr>
          <p:nvPr/>
        </p:nvPicPr>
        <p:blipFill>
          <a:blip r:embed="rId8" cstate="screen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21059" y="4068498"/>
            <a:ext cx="143400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" name="Picture 11"/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45378" y="4124192"/>
            <a:ext cx="703395" cy="608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" name="Picture 11"/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72755" y="5210797"/>
            <a:ext cx="703395" cy="608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" name="Picture 11"/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97485" y="6439612"/>
            <a:ext cx="703395" cy="608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" name="Picture 11"/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76687" y="3131259"/>
            <a:ext cx="703395" cy="608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Afbeeldingsresultaat voor warehouse"/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48146" y="3714977"/>
            <a:ext cx="595290" cy="619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Picture 2" descr="Afbeeldingsresultaat voor warehouse"/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60867" y="4959123"/>
            <a:ext cx="595290" cy="619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2" descr="Afbeeldingsresultaat voor warehouse"/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39388" y="5804741"/>
            <a:ext cx="595290" cy="619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2" descr="Afbeeldingsresultaat voor warehouse"/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39126" y="6500434"/>
            <a:ext cx="595290" cy="619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4" name="Straight Arrow Connector 93"/>
          <p:cNvCxnSpPr/>
          <p:nvPr/>
        </p:nvCxnSpPr>
        <p:spPr>
          <a:xfrm flipV="1">
            <a:off x="5181366" y="4443648"/>
            <a:ext cx="2471114" cy="94759"/>
          </a:xfrm>
          <a:prstGeom prst="straightConnector1">
            <a:avLst/>
          </a:prstGeom>
          <a:ln w="38100">
            <a:solidFill>
              <a:schemeClr val="tx1"/>
            </a:solidFill>
            <a:prstDash val="lgDash"/>
            <a:headEnd type="none" w="lg" len="lg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/>
          <p:cNvCxnSpPr>
            <a:stCxn id="87" idx="3"/>
          </p:cNvCxnSpPr>
          <p:nvPr/>
        </p:nvCxnSpPr>
        <p:spPr>
          <a:xfrm>
            <a:off x="2448773" y="4428498"/>
            <a:ext cx="1266664" cy="179317"/>
          </a:xfrm>
          <a:prstGeom prst="straightConnector1">
            <a:avLst/>
          </a:prstGeom>
          <a:ln w="28575">
            <a:solidFill>
              <a:schemeClr val="bg2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Arrow Connector 110"/>
          <p:cNvCxnSpPr/>
          <p:nvPr/>
        </p:nvCxnSpPr>
        <p:spPr>
          <a:xfrm>
            <a:off x="2130207" y="5515103"/>
            <a:ext cx="783274" cy="63663"/>
          </a:xfrm>
          <a:prstGeom prst="straightConnector1">
            <a:avLst/>
          </a:prstGeom>
          <a:ln w="28575">
            <a:solidFill>
              <a:schemeClr val="bg2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Arrow Connector 113"/>
          <p:cNvCxnSpPr/>
          <p:nvPr/>
        </p:nvCxnSpPr>
        <p:spPr>
          <a:xfrm>
            <a:off x="2583517" y="6669459"/>
            <a:ext cx="1101253" cy="74458"/>
          </a:xfrm>
          <a:prstGeom prst="straightConnector1">
            <a:avLst/>
          </a:prstGeom>
          <a:ln w="28575">
            <a:solidFill>
              <a:schemeClr val="bg2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Arrow Connector 116"/>
          <p:cNvCxnSpPr/>
          <p:nvPr/>
        </p:nvCxnSpPr>
        <p:spPr>
          <a:xfrm>
            <a:off x="2687919" y="3759358"/>
            <a:ext cx="1020865" cy="815385"/>
          </a:xfrm>
          <a:prstGeom prst="straightConnector1">
            <a:avLst/>
          </a:prstGeom>
          <a:ln w="28575">
            <a:solidFill>
              <a:schemeClr val="bg2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Arrow Connector 118"/>
          <p:cNvCxnSpPr/>
          <p:nvPr/>
        </p:nvCxnSpPr>
        <p:spPr>
          <a:xfrm>
            <a:off x="2687919" y="3759358"/>
            <a:ext cx="317775" cy="1676231"/>
          </a:xfrm>
          <a:prstGeom prst="straightConnector1">
            <a:avLst/>
          </a:prstGeom>
          <a:ln w="28575">
            <a:solidFill>
              <a:schemeClr val="bg2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Arrow Connector 120"/>
          <p:cNvCxnSpPr/>
          <p:nvPr/>
        </p:nvCxnSpPr>
        <p:spPr>
          <a:xfrm>
            <a:off x="2687919" y="3759358"/>
            <a:ext cx="1070214" cy="2583519"/>
          </a:xfrm>
          <a:prstGeom prst="straightConnector1">
            <a:avLst/>
          </a:prstGeom>
          <a:ln w="28575">
            <a:solidFill>
              <a:schemeClr val="bg2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Arrow Connector 122"/>
          <p:cNvCxnSpPr>
            <a:endCxn id="37" idx="3"/>
          </p:cNvCxnSpPr>
          <p:nvPr/>
        </p:nvCxnSpPr>
        <p:spPr>
          <a:xfrm>
            <a:off x="2387483" y="4518157"/>
            <a:ext cx="531620" cy="1009002"/>
          </a:xfrm>
          <a:prstGeom prst="straightConnector1">
            <a:avLst/>
          </a:prstGeom>
          <a:ln w="28575">
            <a:solidFill>
              <a:schemeClr val="bg2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Arrow Connector 125"/>
          <p:cNvCxnSpPr/>
          <p:nvPr/>
        </p:nvCxnSpPr>
        <p:spPr>
          <a:xfrm flipV="1">
            <a:off x="2130207" y="4671001"/>
            <a:ext cx="1466882" cy="784076"/>
          </a:xfrm>
          <a:prstGeom prst="straightConnector1">
            <a:avLst/>
          </a:prstGeom>
          <a:ln w="28575">
            <a:solidFill>
              <a:schemeClr val="bg2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Arrow Connector 129"/>
          <p:cNvCxnSpPr/>
          <p:nvPr/>
        </p:nvCxnSpPr>
        <p:spPr>
          <a:xfrm flipV="1">
            <a:off x="2509212" y="5920822"/>
            <a:ext cx="781820" cy="669141"/>
          </a:xfrm>
          <a:prstGeom prst="straightConnector1">
            <a:avLst/>
          </a:prstGeom>
          <a:ln w="28575">
            <a:solidFill>
              <a:schemeClr val="bg2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Arrow Connector 132"/>
          <p:cNvCxnSpPr/>
          <p:nvPr/>
        </p:nvCxnSpPr>
        <p:spPr>
          <a:xfrm flipV="1">
            <a:off x="2509212" y="4660914"/>
            <a:ext cx="1312655" cy="1828471"/>
          </a:xfrm>
          <a:prstGeom prst="straightConnector1">
            <a:avLst/>
          </a:prstGeom>
          <a:ln w="28575">
            <a:solidFill>
              <a:schemeClr val="bg2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Picture 36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2919103" y="5167159"/>
            <a:ext cx="143400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2" name="Straight Arrow Connector 141"/>
          <p:cNvCxnSpPr>
            <a:stCxn id="37" idx="1"/>
          </p:cNvCxnSpPr>
          <p:nvPr/>
        </p:nvCxnSpPr>
        <p:spPr>
          <a:xfrm>
            <a:off x="4353103" y="5527159"/>
            <a:ext cx="4889545" cy="796851"/>
          </a:xfrm>
          <a:prstGeom prst="straightConnector1">
            <a:avLst/>
          </a:prstGeom>
          <a:ln w="28575">
            <a:solidFill>
              <a:schemeClr val="bg2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Arrow Connector 144"/>
          <p:cNvCxnSpPr/>
          <p:nvPr/>
        </p:nvCxnSpPr>
        <p:spPr>
          <a:xfrm flipV="1">
            <a:off x="4825028" y="6423638"/>
            <a:ext cx="4268298" cy="318725"/>
          </a:xfrm>
          <a:prstGeom prst="straightConnector1">
            <a:avLst/>
          </a:prstGeom>
          <a:ln w="28575">
            <a:solidFill>
              <a:schemeClr val="bg2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Arrow Connector 147"/>
          <p:cNvCxnSpPr/>
          <p:nvPr/>
        </p:nvCxnSpPr>
        <p:spPr>
          <a:xfrm flipV="1">
            <a:off x="8260199" y="5268944"/>
            <a:ext cx="1001757" cy="1373177"/>
          </a:xfrm>
          <a:prstGeom prst="straightConnector1">
            <a:avLst/>
          </a:prstGeom>
          <a:ln w="28575">
            <a:solidFill>
              <a:schemeClr val="bg2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Arrow Connector 150"/>
          <p:cNvCxnSpPr/>
          <p:nvPr/>
        </p:nvCxnSpPr>
        <p:spPr>
          <a:xfrm>
            <a:off x="5139744" y="4639430"/>
            <a:ext cx="1236682" cy="491124"/>
          </a:xfrm>
          <a:prstGeom prst="straightConnector1">
            <a:avLst/>
          </a:prstGeom>
          <a:ln w="28575">
            <a:solidFill>
              <a:schemeClr val="bg2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Arrow Connector 153"/>
          <p:cNvCxnSpPr/>
          <p:nvPr/>
        </p:nvCxnSpPr>
        <p:spPr>
          <a:xfrm flipV="1">
            <a:off x="9032039" y="4093290"/>
            <a:ext cx="1209685" cy="302792"/>
          </a:xfrm>
          <a:prstGeom prst="straightConnector1">
            <a:avLst/>
          </a:prstGeom>
          <a:ln w="28575">
            <a:solidFill>
              <a:schemeClr val="bg2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Arrow Connector 156"/>
          <p:cNvCxnSpPr/>
          <p:nvPr/>
        </p:nvCxnSpPr>
        <p:spPr>
          <a:xfrm>
            <a:off x="9051122" y="4433405"/>
            <a:ext cx="1957866" cy="645990"/>
          </a:xfrm>
          <a:prstGeom prst="straightConnector1">
            <a:avLst/>
          </a:prstGeom>
          <a:ln w="28575">
            <a:solidFill>
              <a:schemeClr val="bg2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Arrow Connector 161"/>
          <p:cNvCxnSpPr>
            <a:endCxn id="93" idx="1"/>
          </p:cNvCxnSpPr>
          <p:nvPr/>
        </p:nvCxnSpPr>
        <p:spPr>
          <a:xfrm>
            <a:off x="8650302" y="6730796"/>
            <a:ext cx="1988824" cy="79460"/>
          </a:xfrm>
          <a:prstGeom prst="straightConnector1">
            <a:avLst/>
          </a:prstGeom>
          <a:ln w="28575">
            <a:solidFill>
              <a:schemeClr val="bg2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Arrow Connector 164"/>
          <p:cNvCxnSpPr>
            <a:endCxn id="91" idx="1"/>
          </p:cNvCxnSpPr>
          <p:nvPr/>
        </p:nvCxnSpPr>
        <p:spPr>
          <a:xfrm>
            <a:off x="10499783" y="5131232"/>
            <a:ext cx="461084" cy="137713"/>
          </a:xfrm>
          <a:prstGeom prst="straightConnector1">
            <a:avLst/>
          </a:prstGeom>
          <a:ln w="28575">
            <a:solidFill>
              <a:schemeClr val="bg2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Arrow Connector 158"/>
          <p:cNvCxnSpPr>
            <a:endCxn id="92" idx="1"/>
          </p:cNvCxnSpPr>
          <p:nvPr/>
        </p:nvCxnSpPr>
        <p:spPr>
          <a:xfrm>
            <a:off x="9014442" y="4433082"/>
            <a:ext cx="2024946" cy="1681481"/>
          </a:xfrm>
          <a:prstGeom prst="straightConnector1">
            <a:avLst/>
          </a:prstGeom>
          <a:ln w="28575">
            <a:solidFill>
              <a:schemeClr val="bg2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Arrow Connector 166"/>
          <p:cNvCxnSpPr/>
          <p:nvPr/>
        </p:nvCxnSpPr>
        <p:spPr>
          <a:xfrm flipV="1">
            <a:off x="9839879" y="4239524"/>
            <a:ext cx="437403" cy="638385"/>
          </a:xfrm>
          <a:prstGeom prst="straightConnector1">
            <a:avLst/>
          </a:prstGeom>
          <a:ln w="28575">
            <a:solidFill>
              <a:schemeClr val="bg2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Arrow Connector 169"/>
          <p:cNvCxnSpPr/>
          <p:nvPr/>
        </p:nvCxnSpPr>
        <p:spPr>
          <a:xfrm flipV="1">
            <a:off x="10514200" y="6224440"/>
            <a:ext cx="508058" cy="115386"/>
          </a:xfrm>
          <a:prstGeom prst="straightConnector1">
            <a:avLst/>
          </a:prstGeom>
          <a:ln w="28575">
            <a:solidFill>
              <a:schemeClr val="bg2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Arrow Connector 172"/>
          <p:cNvCxnSpPr/>
          <p:nvPr/>
        </p:nvCxnSpPr>
        <p:spPr>
          <a:xfrm>
            <a:off x="10233584" y="6570363"/>
            <a:ext cx="466130" cy="93756"/>
          </a:xfrm>
          <a:prstGeom prst="straightConnector1">
            <a:avLst/>
          </a:prstGeom>
          <a:ln w="28575">
            <a:solidFill>
              <a:schemeClr val="bg2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Arrow Connector 175"/>
          <p:cNvCxnSpPr/>
          <p:nvPr/>
        </p:nvCxnSpPr>
        <p:spPr>
          <a:xfrm flipV="1">
            <a:off x="10552977" y="5397963"/>
            <a:ext cx="417402" cy="789154"/>
          </a:xfrm>
          <a:prstGeom prst="straightConnector1">
            <a:avLst/>
          </a:prstGeom>
          <a:ln w="28575">
            <a:solidFill>
              <a:schemeClr val="bg2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Arrow Connector 178"/>
          <p:cNvCxnSpPr>
            <a:stCxn id="25" idx="0"/>
            <a:endCxn id="1026" idx="2"/>
          </p:cNvCxnSpPr>
          <p:nvPr/>
        </p:nvCxnSpPr>
        <p:spPr>
          <a:xfrm flipV="1">
            <a:off x="9828791" y="4334620"/>
            <a:ext cx="717000" cy="1480611"/>
          </a:xfrm>
          <a:prstGeom prst="straightConnector1">
            <a:avLst/>
          </a:prstGeom>
          <a:ln w="28575">
            <a:solidFill>
              <a:schemeClr val="bg2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/>
          <p:cNvPicPr>
            <a:picLocks noChangeAspect="1" noChangeArrowheads="1"/>
          </p:cNvPicPr>
          <p:nvPr/>
        </p:nvPicPr>
        <p:blipFill>
          <a:blip r:embed="rId8" cstate="screen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11791" y="5815231"/>
            <a:ext cx="143400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6"/>
          <p:cNvPicPr>
            <a:picLocks noChangeAspect="1" noChangeArrowheads="1"/>
          </p:cNvPicPr>
          <p:nvPr/>
        </p:nvPicPr>
        <p:blipFill>
          <a:blip r:embed="rId8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22879" y="4663103"/>
            <a:ext cx="143400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82" name="Straight Arrow Connector 181"/>
          <p:cNvCxnSpPr/>
          <p:nvPr/>
        </p:nvCxnSpPr>
        <p:spPr>
          <a:xfrm>
            <a:off x="10184585" y="5374746"/>
            <a:ext cx="614750" cy="1201954"/>
          </a:xfrm>
          <a:prstGeom prst="straightConnector1">
            <a:avLst/>
          </a:prstGeom>
          <a:ln w="28575">
            <a:solidFill>
              <a:schemeClr val="bg2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5" name="Picture 4" descr="Terminals in Verbinding"/>
          <p:cNvPicPr>
            <a:picLocks noChangeAspect="1" noChangeArrowheads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936" b="6265"/>
          <a:stretch/>
        </p:blipFill>
        <p:spPr bwMode="auto">
          <a:xfrm>
            <a:off x="11117257" y="233542"/>
            <a:ext cx="4911163" cy="3654273"/>
          </a:xfrm>
          <a:prstGeom prst="rect">
            <a:avLst/>
          </a:prstGeom>
          <a:noFill/>
          <a:ln w="76200">
            <a:solidFill>
              <a:srgbClr val="FFFF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" name="Picture 6" descr="https://www.ctt-twente.nl/wp-content/uploads/2014/02/IMG_968811-1000x666.jpg"/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81411">
            <a:off x="12394248" y="3544946"/>
            <a:ext cx="3491730" cy="2325493"/>
          </a:xfrm>
          <a:prstGeom prst="rect">
            <a:avLst/>
          </a:prstGeom>
          <a:noFill/>
          <a:ln w="76200">
            <a:solidFill>
              <a:srgbClr val="FFFF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" name="Picture 117"/>
          <p:cNvPicPr>
            <a:picLocks noChangeAspect="1"/>
          </p:cNvPicPr>
          <p:nvPr/>
        </p:nvPicPr>
        <p:blipFill rotWithShape="1"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411431">
            <a:off x="12060533" y="5706295"/>
            <a:ext cx="3614035" cy="2272512"/>
          </a:xfrm>
          <a:prstGeom prst="rect">
            <a:avLst/>
          </a:prstGeom>
          <a:ln w="76200">
            <a:solidFill>
              <a:srgbClr val="FFFF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20" name="Rectangle 119"/>
          <p:cNvSpPr/>
          <p:nvPr/>
        </p:nvSpPr>
        <p:spPr>
          <a:xfrm>
            <a:off x="857917" y="7127163"/>
            <a:ext cx="11711454" cy="1149876"/>
          </a:xfrm>
          <a:prstGeom prst="rect">
            <a:avLst/>
          </a:prstGeom>
        </p:spPr>
        <p:txBody>
          <a:bodyPr wrap="square" lIns="252000" tIns="180000" rIns="180000" bIns="180000">
            <a:noAutofit/>
          </a:bodyPr>
          <a:lstStyle/>
          <a:p>
            <a:r>
              <a:rPr lang="en-US" sz="2600" dirty="0" smtClean="0"/>
              <a:t>Approach: Approximate Dynamic Programming combined with Optimal Learning techniques (efficient information collection), for offline and online </a:t>
            </a:r>
            <a:r>
              <a:rPr lang="en-US" sz="2600" dirty="0" smtClean="0"/>
              <a:t>learning</a:t>
            </a:r>
            <a:endParaRPr lang="en-US" sz="2600" dirty="0" smtClean="0"/>
          </a:p>
        </p:txBody>
      </p:sp>
      <p:cxnSp>
        <p:nvCxnSpPr>
          <p:cNvPr id="31" name="Straight Arrow Connector 30"/>
          <p:cNvCxnSpPr/>
          <p:nvPr/>
        </p:nvCxnSpPr>
        <p:spPr>
          <a:xfrm flipV="1">
            <a:off x="8650302" y="6397176"/>
            <a:ext cx="683077" cy="273223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103"/>
          <p:cNvCxnSpPr/>
          <p:nvPr/>
        </p:nvCxnSpPr>
        <p:spPr>
          <a:xfrm flipV="1">
            <a:off x="4157836" y="4813949"/>
            <a:ext cx="599255" cy="503227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37" idx="1"/>
          </p:cNvCxnSpPr>
          <p:nvPr/>
        </p:nvCxnSpPr>
        <p:spPr>
          <a:xfrm>
            <a:off x="4353103" y="5527159"/>
            <a:ext cx="1864845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/>
          <p:cNvCxnSpPr/>
          <p:nvPr/>
        </p:nvCxnSpPr>
        <p:spPr>
          <a:xfrm flipV="1">
            <a:off x="4881035" y="5780425"/>
            <a:ext cx="1768366" cy="906914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headEnd type="none" w="lg" len="lg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 noChangeArrowheads="1"/>
          </p:cNvPicPr>
          <p:nvPr/>
        </p:nvPicPr>
        <p:blipFill>
          <a:blip r:embed="rId8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09581" y="6187117"/>
            <a:ext cx="143400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3" name="Straight Arrow Connector 32"/>
          <p:cNvCxnSpPr/>
          <p:nvPr/>
        </p:nvCxnSpPr>
        <p:spPr>
          <a:xfrm>
            <a:off x="7255752" y="5794068"/>
            <a:ext cx="267162" cy="497745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/>
          <p:cNvCxnSpPr/>
          <p:nvPr/>
        </p:nvCxnSpPr>
        <p:spPr>
          <a:xfrm flipV="1">
            <a:off x="4891424" y="6710912"/>
            <a:ext cx="2532750" cy="115263"/>
          </a:xfrm>
          <a:prstGeom prst="straightConnector1">
            <a:avLst/>
          </a:prstGeom>
          <a:ln w="38100">
            <a:solidFill>
              <a:schemeClr val="tx1"/>
            </a:solidFill>
            <a:prstDash val="lgDash"/>
            <a:headEnd type="none" w="lg" len="lg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684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982642">
            <a:off x="3664431" y="-5265847"/>
            <a:ext cx="9475594" cy="1820375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66467" y="3934898"/>
            <a:ext cx="106135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FFEF00"/>
                </a:solidFill>
                <a:latin typeface="Arial Narrow" panose="020B0606020202030204" pitchFamily="34" charset="0"/>
              </a:rPr>
              <a:t>5.</a:t>
            </a:r>
            <a:r>
              <a:rPr lang="en-US" sz="6000" dirty="0" smtClean="0">
                <a:solidFill>
                  <a:srgbClr val="FFEF00"/>
                </a:solidFill>
                <a:latin typeface="Arial Narrow" panose="020B0606020202030204" pitchFamily="34" charset="0"/>
              </a:rPr>
              <a:t> </a:t>
            </a:r>
            <a:r>
              <a:rPr lang="en-US" sz="60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IMPACT</a:t>
            </a:r>
            <a:endParaRPr lang="en-US" sz="60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en-US" sz="6000" b="1" dirty="0">
              <a:solidFill>
                <a:srgbClr val="FFEF00"/>
              </a:solidFill>
              <a:latin typeface="Arial Narrow" panose="020B0606020202030204" pitchFamily="34" charset="0"/>
            </a:endParaRPr>
          </a:p>
          <a:p>
            <a:endParaRPr lang="en-US" sz="6000" b="1" dirty="0">
              <a:solidFill>
                <a:srgbClr val="EF008C"/>
              </a:solidFill>
              <a:latin typeface="Arial Narrow" panose="020B0606020202030204" pitchFamily="34" charset="0"/>
            </a:endParaRPr>
          </a:p>
        </p:txBody>
      </p:sp>
      <p:pic>
        <p:nvPicPr>
          <p:cNvPr id="7" name="Picture 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18772" y="8198792"/>
            <a:ext cx="1807028" cy="63904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9703695">
            <a:off x="11444108" y="4705580"/>
            <a:ext cx="1753994" cy="173801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3407259">
            <a:off x="13500558" y="4040628"/>
            <a:ext cx="1427960" cy="141495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1672066">
            <a:off x="8713368" y="1626427"/>
            <a:ext cx="3284287" cy="3254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289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accel="4000" decel="9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8" presetClass="emph" presetSubtype="0" accel="36000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2" presetClass="entr" presetSubtype="2" accel="4000" decel="94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8" presetClass="emph" presetSubtype="0" accel="36000" decel="64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Rot by="5400000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" presetClass="entr" presetSubtype="2" accel="4000" decel="94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8" presetClass="emph" presetSubtype="0" accel="36000" decel="64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Rot by="5400000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982642">
            <a:off x="3670500" y="-5289906"/>
            <a:ext cx="9475594" cy="18203754"/>
          </a:xfrm>
          <a:prstGeom prst="rect">
            <a:avLst/>
          </a:prstGeom>
        </p:spPr>
      </p:pic>
      <p:pic>
        <p:nvPicPr>
          <p:cNvPr id="16" name="Picture 1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18773" y="8198792"/>
            <a:ext cx="1807025" cy="639048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3643096" y="7933819"/>
            <a:ext cx="53893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>
                <a:solidFill>
                  <a:schemeClr val="bg1"/>
                </a:solidFill>
              </a:rPr>
              <a:t>|</a:t>
            </a:r>
            <a:endParaRPr lang="en-US" sz="267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7" name="Oval 16">
            <a:hlinkClick r:id="rId4" action="ppaction://hlinksldjump"/>
          </p:cNvPr>
          <p:cNvSpPr/>
          <p:nvPr/>
        </p:nvSpPr>
        <p:spPr>
          <a:xfrm>
            <a:off x="13128545" y="8226088"/>
            <a:ext cx="568848" cy="568848"/>
          </a:xfrm>
          <a:prstGeom prst="ellipse">
            <a:avLst/>
          </a:prstGeom>
          <a:solidFill>
            <a:schemeClr val="tx1"/>
          </a:solidFill>
          <a:ln w="57150">
            <a:solidFill>
              <a:srgbClr val="FFE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>
                <a:latin typeface="Arial Narrow" panose="020B0606020202030204" pitchFamily="34" charset="0"/>
              </a:rPr>
              <a:t>5</a:t>
            </a:r>
            <a:endParaRPr lang="nl-NL" dirty="0">
              <a:latin typeface="Arial Narrow" panose="020B0606020202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27996" y="827998"/>
            <a:ext cx="10587603" cy="74722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9" name="Rectangle 8"/>
          <p:cNvSpPr/>
          <p:nvPr/>
        </p:nvSpPr>
        <p:spPr>
          <a:xfrm>
            <a:off x="827997" y="820113"/>
            <a:ext cx="11741373" cy="1386058"/>
          </a:xfrm>
          <a:prstGeom prst="rect">
            <a:avLst/>
          </a:prstGeom>
        </p:spPr>
        <p:txBody>
          <a:bodyPr wrap="square" lIns="216000" tIns="108000" rIns="108000" bIns="108000">
            <a:noAutofit/>
          </a:bodyPr>
          <a:lstStyle/>
          <a:p>
            <a:r>
              <a:rPr lang="en-US" sz="4800" dirty="0" smtClean="0">
                <a:latin typeface="Arial Narrow" panose="020B0606020202030204" pitchFamily="34" charset="0"/>
              </a:rPr>
              <a:t>IMPACT</a:t>
            </a:r>
            <a:endParaRPr lang="nl-NL" sz="4800" dirty="0"/>
          </a:p>
        </p:txBody>
      </p:sp>
      <p:sp>
        <p:nvSpPr>
          <p:cNvPr id="11" name="Rectangle 10"/>
          <p:cNvSpPr/>
          <p:nvPr/>
        </p:nvSpPr>
        <p:spPr>
          <a:xfrm>
            <a:off x="3955407" y="2473863"/>
            <a:ext cx="3507342" cy="2198345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prstDash val="lgDash"/>
          </a:ln>
        </p:spPr>
        <p:txBody>
          <a:bodyPr wrap="square" lIns="144000" tIns="108000" rIns="144000" bIns="144000">
            <a:noAutofit/>
          </a:bodyPr>
          <a:lstStyle/>
          <a:p>
            <a:pPr marL="252000" indent="-252000">
              <a:buFont typeface="Arial" panose="020B0604020202020204" pitchFamily="34" charset="0"/>
              <a:buChar char="•"/>
            </a:pPr>
            <a:r>
              <a:rPr lang="en-US" sz="2600" dirty="0" smtClean="0"/>
              <a:t>Anticipatory and dynamic planning</a:t>
            </a:r>
          </a:p>
          <a:p>
            <a:pPr marL="252000" indent="-252000">
              <a:buFont typeface="Arial" panose="020B0604020202020204" pitchFamily="34" charset="0"/>
              <a:buChar char="•"/>
            </a:pPr>
            <a:r>
              <a:rPr lang="en-US" sz="2600" dirty="0" smtClean="0"/>
              <a:t>Adaptive systems and optimal learning</a:t>
            </a:r>
          </a:p>
          <a:p>
            <a:pPr marL="252000" indent="-252000">
              <a:buFont typeface="Arial" panose="020B0604020202020204" pitchFamily="34" charset="0"/>
              <a:buChar char="•"/>
            </a:pPr>
            <a:r>
              <a:rPr lang="en-US" sz="2600" dirty="0" smtClean="0"/>
              <a:t>Gamification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158199" y="1900389"/>
            <a:ext cx="2442302" cy="555937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r>
              <a:rPr lang="en-US" i="1" dirty="0" smtClean="0">
                <a:solidFill>
                  <a:srgbClr val="0070C0"/>
                </a:solidFill>
              </a:rPr>
              <a:t>Illustration</a:t>
            </a:r>
            <a:endParaRPr lang="en-US" i="1" dirty="0">
              <a:solidFill>
                <a:srgbClr val="0070C0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955407" y="1908071"/>
            <a:ext cx="2761475" cy="555937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r>
              <a:rPr lang="en-US" i="1" dirty="0" smtClean="0">
                <a:solidFill>
                  <a:srgbClr val="0070C0"/>
                </a:solidFill>
              </a:rPr>
              <a:t>Science</a:t>
            </a:r>
            <a:endParaRPr lang="en-US" i="1" dirty="0">
              <a:solidFill>
                <a:srgbClr val="0070C0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7707641" y="1900389"/>
            <a:ext cx="2467781" cy="555937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r>
              <a:rPr lang="en-US" i="1" dirty="0" smtClean="0">
                <a:solidFill>
                  <a:srgbClr val="0070C0"/>
                </a:solidFill>
              </a:rPr>
              <a:t>Practice</a:t>
            </a:r>
            <a:endParaRPr lang="en-US" i="1" dirty="0">
              <a:solidFill>
                <a:srgbClr val="0070C0"/>
              </a:solidFill>
            </a:endParaRPr>
          </a:p>
        </p:txBody>
      </p:sp>
      <p:pic>
        <p:nvPicPr>
          <p:cNvPr id="38" name="Picture 6" descr="https://www.ctt-twente.nl/wp-content/uploads/2014/02/IMG_968811-1000x666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58168" y="6250374"/>
            <a:ext cx="2592002" cy="1726274"/>
          </a:xfrm>
          <a:prstGeom prst="rect">
            <a:avLst/>
          </a:prstGeom>
          <a:noFill/>
          <a:ln w="76200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/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58168" y="4408886"/>
            <a:ext cx="2592000" cy="1632737"/>
          </a:xfrm>
          <a:prstGeom prst="rect">
            <a:avLst/>
          </a:prstGeom>
          <a:noFill/>
          <a:ln w="76200">
            <a:noFill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8168" y="2473100"/>
            <a:ext cx="2592000" cy="1721552"/>
          </a:xfrm>
          <a:prstGeom prst="rect">
            <a:avLst/>
          </a:prstGeom>
        </p:spPr>
      </p:pic>
      <p:pic>
        <p:nvPicPr>
          <p:cNvPr id="43" name="Tijdelijke aanduiding voor inhoud 3" descr="Transvision planner.png"/>
          <p:cNvPicPr>
            <a:picLocks noGrp="1"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727">
            <a:off x="9200800" y="2529253"/>
            <a:ext cx="1429408" cy="836907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4" name="Tijdelijke aanduiding voor inhoud 3" descr="orders TomTom OG.png"/>
          <p:cNvPicPr>
            <a:picLocks noGrp="1"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34513">
            <a:off x="7746045" y="3280751"/>
            <a:ext cx="1262056" cy="868156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5" name="Picture 6" descr="ProAssist TFP screenshot"/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389979">
            <a:off x="7823767" y="2526382"/>
            <a:ext cx="1250454" cy="937875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45" descr="image001"/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388053">
            <a:off x="9025656" y="3200099"/>
            <a:ext cx="1659187" cy="930803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5" name="Oval 24"/>
          <p:cNvSpPr/>
          <p:nvPr/>
        </p:nvSpPr>
        <p:spPr>
          <a:xfrm>
            <a:off x="10174002" y="2893818"/>
            <a:ext cx="880116" cy="880116"/>
          </a:xfrm>
          <a:prstGeom prst="ellipse">
            <a:avLst/>
          </a:prstGeom>
          <a:solidFill>
            <a:srgbClr val="92D050"/>
          </a:solidFill>
          <a:ln w="2540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2800" b="1" dirty="0" smtClean="0">
                <a:solidFill>
                  <a:schemeClr val="tx1"/>
                </a:solidFill>
              </a:rPr>
              <a:t>20%</a:t>
            </a:r>
            <a:endParaRPr lang="en-US" sz="2800" b="1" dirty="0">
              <a:solidFill>
                <a:schemeClr val="tx1"/>
              </a:solidFill>
            </a:endParaRPr>
          </a:p>
        </p:txBody>
      </p:sp>
      <p:pic>
        <p:nvPicPr>
          <p:cNvPr id="47" name="Picture 1"/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343332">
            <a:off x="7735926" y="4454414"/>
            <a:ext cx="1230120" cy="800059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1"/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311232">
            <a:off x="9127596" y="4484295"/>
            <a:ext cx="1405990" cy="865528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1"/>
          <p:cNvPicPr>
            <a:picLocks noChangeAspect="1" noChangeArrowheads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112288">
            <a:off x="9437220" y="5273131"/>
            <a:ext cx="812466" cy="712981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1"/>
          <p:cNvPicPr>
            <a:picLocks noChangeAspect="1" noChangeArrowheads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82169">
            <a:off x="7787234" y="4944619"/>
            <a:ext cx="1630985" cy="995066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Oval 27"/>
          <p:cNvSpPr/>
          <p:nvPr/>
        </p:nvSpPr>
        <p:spPr>
          <a:xfrm>
            <a:off x="10185053" y="4785572"/>
            <a:ext cx="880116" cy="880116"/>
          </a:xfrm>
          <a:prstGeom prst="ellipse">
            <a:avLst/>
          </a:prstGeom>
          <a:solidFill>
            <a:srgbClr val="92D050"/>
          </a:solidFill>
          <a:ln w="2540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2800" b="1" dirty="0" smtClean="0">
                <a:solidFill>
                  <a:schemeClr val="tx1"/>
                </a:solidFill>
              </a:rPr>
              <a:t>25%</a:t>
            </a:r>
            <a:endParaRPr lang="en-US" sz="2800" b="1" dirty="0">
              <a:solidFill>
                <a:schemeClr val="tx1"/>
              </a:solidFill>
            </a:endParaRPr>
          </a:p>
        </p:txBody>
      </p:sp>
      <p:pic>
        <p:nvPicPr>
          <p:cNvPr id="54" name="Picture 53"/>
          <p:cNvPicPr>
            <a:picLocks noChangeAspect="1"/>
          </p:cNvPicPr>
          <p:nvPr/>
        </p:nvPicPr>
        <p:blipFill rotWithShape="1"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2526">
            <a:off x="8074184" y="7121271"/>
            <a:ext cx="1329830" cy="78939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55" name="Picture 4"/>
          <p:cNvPicPr>
            <a:picLocks noChangeAspect="1" noChangeArrowheads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62554">
            <a:off x="11830995" y="481377"/>
            <a:ext cx="2814110" cy="1899300"/>
          </a:xfrm>
          <a:prstGeom prst="rect">
            <a:avLst/>
          </a:prstGeom>
          <a:ln w="76200">
            <a:solidFill>
              <a:srgbClr val="FFFFFF"/>
            </a:solidFill>
            <a:round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6" name="Picture 3"/>
          <p:cNvPicPr>
            <a:picLocks noChangeAspect="1" noChangeArrowheads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304129">
            <a:off x="13496189" y="1430526"/>
            <a:ext cx="2355643" cy="2037719"/>
          </a:xfrm>
          <a:prstGeom prst="rect">
            <a:avLst/>
          </a:prstGeom>
          <a:ln w="76200">
            <a:solidFill>
              <a:srgbClr val="FFFFFF"/>
            </a:solidFill>
            <a:round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9" name="Picture 2"/>
          <p:cNvPicPr>
            <a:picLocks noChangeAspect="1" noChangeArrowheads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351612">
            <a:off x="12025724" y="2736679"/>
            <a:ext cx="2443022" cy="3030135"/>
          </a:xfrm>
          <a:prstGeom prst="rect">
            <a:avLst/>
          </a:prstGeom>
          <a:ln w="76200">
            <a:solidFill>
              <a:srgbClr val="FFFFFF"/>
            </a:solidFill>
            <a:round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7" name="Picture 2"/>
          <p:cNvPicPr>
            <a:picLocks noChangeAspect="1" noChangeArrowheads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5826">
            <a:off x="14357155" y="3162221"/>
            <a:ext cx="1188492" cy="2345330"/>
          </a:xfrm>
          <a:prstGeom prst="rect">
            <a:avLst/>
          </a:prstGeom>
          <a:ln w="76200">
            <a:solidFill>
              <a:srgbClr val="FFFFFF"/>
            </a:solidFill>
            <a:round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8" name="Picture 5"/>
          <p:cNvPicPr>
            <a:picLocks noChangeAspect="1" noChangeArrowheads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460231">
            <a:off x="13201359" y="4901755"/>
            <a:ext cx="2710592" cy="1524069"/>
          </a:xfrm>
          <a:prstGeom prst="rect">
            <a:avLst/>
          </a:prstGeom>
          <a:ln w="76200">
            <a:solidFill>
              <a:srgbClr val="FFFFFF"/>
            </a:solidFill>
            <a:round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210728">
            <a:off x="11999341" y="6092018"/>
            <a:ext cx="3396104" cy="1913962"/>
          </a:xfrm>
          <a:prstGeom prst="rect">
            <a:avLst/>
          </a:prstGeom>
          <a:ln w="76200">
            <a:solidFill>
              <a:srgbClr val="FFFFFF"/>
            </a:solidFill>
            <a:rou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53" name="Picture 52"/>
          <p:cNvPicPr>
            <a:picLocks noChangeAspect="1"/>
          </p:cNvPicPr>
          <p:nvPr/>
        </p:nvPicPr>
        <p:blipFill rotWithShape="1"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419269">
            <a:off x="7731463" y="6307656"/>
            <a:ext cx="1517300" cy="94651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85793" y="6992160"/>
            <a:ext cx="1550560" cy="97499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52" name="Content Placeholder 5"/>
          <p:cNvPicPr>
            <a:picLocks noChangeAspect="1"/>
          </p:cNvPicPr>
          <p:nvPr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 rot="211963">
            <a:off x="9012473" y="6267432"/>
            <a:ext cx="1766823" cy="99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7" name="Oval 26"/>
          <p:cNvSpPr/>
          <p:nvPr/>
        </p:nvSpPr>
        <p:spPr>
          <a:xfrm>
            <a:off x="10173881" y="6678076"/>
            <a:ext cx="880116" cy="880116"/>
          </a:xfrm>
          <a:prstGeom prst="ellipse">
            <a:avLst/>
          </a:prstGeom>
          <a:solidFill>
            <a:srgbClr val="92D050"/>
          </a:solidFill>
          <a:ln w="2540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2800" b="1" dirty="0" smtClean="0">
                <a:solidFill>
                  <a:schemeClr val="tx1"/>
                </a:solidFill>
              </a:rPr>
              <a:t>?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3949826" y="5534841"/>
            <a:ext cx="3509362" cy="2441807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prstDash val="lgDash"/>
          </a:ln>
        </p:spPr>
        <p:txBody>
          <a:bodyPr wrap="square" lIns="144000" tIns="144000" rIns="144000" bIns="144000">
            <a:noAutofit/>
          </a:bodyPr>
          <a:lstStyle/>
          <a:p>
            <a:pPr marL="252000" indent="-252000">
              <a:buFont typeface="Arial" panose="020B0604020202020204" pitchFamily="34" charset="0"/>
              <a:buChar char="•"/>
            </a:pPr>
            <a:r>
              <a:rPr lang="en-US" sz="1800" dirty="0" smtClean="0"/>
              <a:t>Heuristics</a:t>
            </a:r>
          </a:p>
          <a:p>
            <a:pPr marL="252000" indent="-252000">
              <a:buFont typeface="Arial" panose="020B0604020202020204" pitchFamily="34" charset="0"/>
              <a:buChar char="•"/>
            </a:pPr>
            <a:r>
              <a:rPr lang="en-US" sz="1800" dirty="0" smtClean="0"/>
              <a:t>Mathematical programming</a:t>
            </a:r>
          </a:p>
          <a:p>
            <a:pPr marL="252000" indent="-252000">
              <a:buFont typeface="Arial" panose="020B0604020202020204" pitchFamily="34" charset="0"/>
              <a:buChar char="•"/>
            </a:pPr>
            <a:r>
              <a:rPr lang="en-US" sz="1800" dirty="0" err="1" smtClean="0"/>
              <a:t>Matheuristics</a:t>
            </a:r>
            <a:endParaRPr lang="en-US" sz="1800" dirty="0" smtClean="0"/>
          </a:p>
          <a:p>
            <a:pPr marL="252000" indent="-252000">
              <a:buFont typeface="Arial" panose="020B0604020202020204" pitchFamily="34" charset="0"/>
              <a:buChar char="•"/>
            </a:pPr>
            <a:r>
              <a:rPr lang="en-US" sz="1800" dirty="0" smtClean="0"/>
              <a:t>Approximate Dynamic Programming</a:t>
            </a:r>
          </a:p>
          <a:p>
            <a:pPr marL="252000" indent="-252000">
              <a:buFont typeface="Arial" panose="020B0604020202020204" pitchFamily="34" charset="0"/>
              <a:buChar char="•"/>
            </a:pPr>
            <a:r>
              <a:rPr lang="en-US" sz="1800" dirty="0" smtClean="0"/>
              <a:t>Value Function Approximation</a:t>
            </a:r>
          </a:p>
          <a:p>
            <a:pPr marL="252000" indent="-252000">
              <a:buFont typeface="Arial" panose="020B0604020202020204" pitchFamily="34" charset="0"/>
              <a:buChar char="•"/>
            </a:pPr>
            <a:r>
              <a:rPr lang="en-US" sz="1800" dirty="0" smtClean="0"/>
              <a:t>Bayesian Learning (VPI/KG)</a:t>
            </a:r>
          </a:p>
          <a:p>
            <a:pPr marL="252000" indent="-252000">
              <a:buFont typeface="Arial" panose="020B0604020202020204" pitchFamily="34" charset="0"/>
              <a:buChar char="•"/>
            </a:pPr>
            <a:r>
              <a:rPr lang="en-US" sz="1800" dirty="0" smtClean="0"/>
              <a:t>Bayesian Global </a:t>
            </a:r>
            <a:r>
              <a:rPr lang="en-US" sz="1800" dirty="0" smtClean="0"/>
              <a:t>Optimization</a:t>
            </a:r>
            <a:endParaRPr lang="en-US" sz="1800" dirty="0" smtClean="0"/>
          </a:p>
        </p:txBody>
      </p:sp>
      <p:sp>
        <p:nvSpPr>
          <p:cNvPr id="65" name="Down Arrow 64"/>
          <p:cNvSpPr/>
          <p:nvPr/>
        </p:nvSpPr>
        <p:spPr>
          <a:xfrm rot="10800000">
            <a:off x="5445243" y="4672207"/>
            <a:ext cx="526093" cy="862633"/>
          </a:xfrm>
          <a:prstGeom prst="downArrow">
            <a:avLst/>
          </a:prstGeom>
          <a:solidFill>
            <a:schemeClr val="bg2"/>
          </a:solidFill>
          <a:ln w="1905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Rectangle 65"/>
          <p:cNvSpPr/>
          <p:nvPr/>
        </p:nvSpPr>
        <p:spPr>
          <a:xfrm>
            <a:off x="5590207" y="5461357"/>
            <a:ext cx="228600" cy="13084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57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437" y="806407"/>
            <a:ext cx="9588476" cy="346179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087" y="808244"/>
            <a:ext cx="9570850" cy="3461797"/>
          </a:xfrm>
          <a:prstGeom prst="rect">
            <a:avLst/>
          </a:prstGeom>
        </p:spPr>
      </p:pic>
      <p:sp>
        <p:nvSpPr>
          <p:cNvPr id="17" name="Oval 16"/>
          <p:cNvSpPr/>
          <p:nvPr/>
        </p:nvSpPr>
        <p:spPr>
          <a:xfrm>
            <a:off x="775341" y="3981076"/>
            <a:ext cx="274856" cy="274856"/>
          </a:xfrm>
          <a:prstGeom prst="ellipse">
            <a:avLst/>
          </a:prstGeom>
          <a:solidFill>
            <a:srgbClr val="0079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8" name="Oval 17"/>
          <p:cNvSpPr/>
          <p:nvPr/>
        </p:nvSpPr>
        <p:spPr>
          <a:xfrm>
            <a:off x="675314" y="4094806"/>
            <a:ext cx="143453" cy="143453"/>
          </a:xfrm>
          <a:prstGeom prst="ellipse">
            <a:avLst/>
          </a:prstGeom>
          <a:solidFill>
            <a:srgbClr val="0079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9" name="Oval 18"/>
          <p:cNvSpPr/>
          <p:nvPr/>
        </p:nvSpPr>
        <p:spPr>
          <a:xfrm>
            <a:off x="1046283" y="2669409"/>
            <a:ext cx="260789" cy="260789"/>
          </a:xfrm>
          <a:prstGeom prst="ellipse">
            <a:avLst/>
          </a:prstGeom>
          <a:solidFill>
            <a:srgbClr val="0079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0" name="Oval 19"/>
          <p:cNvSpPr/>
          <p:nvPr/>
        </p:nvSpPr>
        <p:spPr>
          <a:xfrm>
            <a:off x="2559116" y="2452528"/>
            <a:ext cx="189412" cy="189412"/>
          </a:xfrm>
          <a:prstGeom prst="ellipse">
            <a:avLst/>
          </a:prstGeom>
          <a:solidFill>
            <a:srgbClr val="0079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1" name="Oval 20"/>
          <p:cNvSpPr/>
          <p:nvPr/>
        </p:nvSpPr>
        <p:spPr>
          <a:xfrm>
            <a:off x="4003708" y="2605842"/>
            <a:ext cx="189412" cy="189412"/>
          </a:xfrm>
          <a:prstGeom prst="ellipse">
            <a:avLst/>
          </a:prstGeom>
          <a:solidFill>
            <a:srgbClr val="0079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nl-NL" dirty="0"/>
          </a:p>
        </p:txBody>
      </p:sp>
      <p:sp>
        <p:nvSpPr>
          <p:cNvPr id="22" name="Oval 21"/>
          <p:cNvSpPr/>
          <p:nvPr/>
        </p:nvSpPr>
        <p:spPr>
          <a:xfrm>
            <a:off x="3055189" y="3072140"/>
            <a:ext cx="189412" cy="189412"/>
          </a:xfrm>
          <a:prstGeom prst="ellipse">
            <a:avLst/>
          </a:prstGeom>
          <a:solidFill>
            <a:srgbClr val="0079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nl-NL" dirty="0"/>
          </a:p>
        </p:txBody>
      </p:sp>
      <p:sp>
        <p:nvSpPr>
          <p:cNvPr id="23" name="Oval 22"/>
          <p:cNvSpPr/>
          <p:nvPr/>
        </p:nvSpPr>
        <p:spPr>
          <a:xfrm>
            <a:off x="3184843" y="3905394"/>
            <a:ext cx="189412" cy="189412"/>
          </a:xfrm>
          <a:prstGeom prst="ellipse">
            <a:avLst/>
          </a:prstGeom>
          <a:solidFill>
            <a:srgbClr val="0079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nl-NL" dirty="0"/>
          </a:p>
        </p:txBody>
      </p:sp>
      <p:sp>
        <p:nvSpPr>
          <p:cNvPr id="24" name="Oval 23"/>
          <p:cNvSpPr/>
          <p:nvPr/>
        </p:nvSpPr>
        <p:spPr>
          <a:xfrm>
            <a:off x="4553128" y="2844590"/>
            <a:ext cx="189412" cy="189412"/>
          </a:xfrm>
          <a:prstGeom prst="ellipse">
            <a:avLst/>
          </a:prstGeom>
          <a:solidFill>
            <a:srgbClr val="0079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nl-NL" dirty="0"/>
          </a:p>
        </p:txBody>
      </p:sp>
      <p:sp>
        <p:nvSpPr>
          <p:cNvPr id="25" name="Oval 24"/>
          <p:cNvSpPr/>
          <p:nvPr/>
        </p:nvSpPr>
        <p:spPr>
          <a:xfrm>
            <a:off x="5582200" y="979999"/>
            <a:ext cx="189412" cy="189412"/>
          </a:xfrm>
          <a:prstGeom prst="ellipse">
            <a:avLst/>
          </a:prstGeom>
          <a:solidFill>
            <a:srgbClr val="0079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nl-NL" dirty="0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93617">
            <a:off x="15493149" y="946587"/>
            <a:ext cx="325646" cy="226746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93617">
            <a:off x="13581937" y="1751216"/>
            <a:ext cx="989109" cy="37457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93617">
            <a:off x="12908174" y="1507116"/>
            <a:ext cx="351161" cy="245813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93617">
            <a:off x="13589822" y="148192"/>
            <a:ext cx="175581" cy="19899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93617">
            <a:off x="14175204" y="491301"/>
            <a:ext cx="643796" cy="280929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93617">
            <a:off x="15334784" y="1954758"/>
            <a:ext cx="310192" cy="33360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974352">
            <a:off x="14058196" y="1072634"/>
            <a:ext cx="834412" cy="613538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93617">
            <a:off x="9444508" y="-768774"/>
            <a:ext cx="1363677" cy="1691428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93617">
            <a:off x="10820457" y="2387224"/>
            <a:ext cx="345308" cy="368719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93617">
            <a:off x="11044459" y="1072481"/>
            <a:ext cx="2984873" cy="2194759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902924">
            <a:off x="7822354" y="7400300"/>
            <a:ext cx="1753994" cy="1738013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606488">
            <a:off x="11283279" y="6806865"/>
            <a:ext cx="1427960" cy="1414950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871295">
            <a:off x="2910984" y="5887158"/>
            <a:ext cx="3284287" cy="3254365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0" y="3926004"/>
            <a:ext cx="16257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QUESTIONS?</a:t>
            </a:r>
            <a:endParaRPr lang="en-US" sz="6000" b="1" dirty="0">
              <a:solidFill>
                <a:srgbClr val="EF008C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825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accel="40000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40000" decel="6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accel="40000" decel="6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accel="40000" decel="6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3" accel="40000" decel="6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6" accel="40000" decel="6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2" accel="40000" decel="6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accel="40000" decel="6000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accel="40000" decel="6000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6" presetClass="entr" presetSubtype="32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0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" presetClass="entr" presetSubtype="2" accel="4000" decel="9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8" presetClass="emph" presetSubtype="0" accel="36000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5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2" presetClass="entr" presetSubtype="2" accel="4000" decel="94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8" presetClass="emph" presetSubtype="0" accel="36000" decel="64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Rot by="5400000">
                                      <p:cBhvr>
                                        <p:cTn id="6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2" presetClass="entr" presetSubtype="2" accel="4000" decel="94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8" presetClass="emph" presetSubtype="0" accel="36000" decel="64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Rot by="5400000">
                                      <p:cBhvr>
                                        <p:cTn id="6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7" presetID="2" presetClass="entr" presetSubtype="2" accel="4000" decel="94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8" presetClass="emph" presetSubtype="0" accel="36000" decel="64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Rot by="5400000">
                                      <p:cBhvr>
                                        <p:cTn id="7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3" presetID="2" presetClass="entr" presetSubtype="2" accel="4000" decel="94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8" presetClass="emph" presetSubtype="0" accel="36000" decel="64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Rot by="5400000">
                                      <p:cBhvr>
                                        <p:cTn id="7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9" presetID="2" presetClass="entr" presetSubtype="2" accel="4000" decel="9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8" presetClass="emph" presetSubtype="0" accel="36000" decel="6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8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5" presetID="2" presetClass="entr" presetSubtype="2" accel="4000" decel="94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8" presetClass="emph" presetSubtype="0" accel="36000" decel="64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5400000">
                                      <p:cBhvr>
                                        <p:cTn id="9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1" presetID="2" presetClass="entr" presetSubtype="9" accel="4000" decel="94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8" presetClass="emph" presetSubtype="0" accel="36000" decel="64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Rot by="5400000">
                                      <p:cBhvr>
                                        <p:cTn id="9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7" presetID="2" presetClass="entr" presetSubtype="6" accel="4000" decel="94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8" presetClass="emph" presetSubtype="0" accel="36000" decel="64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Rot by="5400000">
                                      <p:cBhvr>
                                        <p:cTn id="10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3" presetID="2" presetClass="entr" presetSubtype="2" accel="4000" decel="94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8" presetClass="emph" presetSubtype="0" accel="36000" decel="64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Rot by="5400000">
                                      <p:cBhvr>
                                        <p:cTn id="10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9" presetID="2" presetClass="entr" presetSubtype="4" accel="4000" decel="9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8" presetClass="emph" presetSubtype="0" accel="36000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5" presetID="2" presetClass="entr" presetSubtype="2" accel="4000" decel="94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8" presetClass="emph" presetSubtype="0" accel="36000" decel="64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Rot by="5400000">
                                      <p:cBhvr>
                                        <p:cTn id="12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1" presetID="2" presetClass="entr" presetSubtype="12" accel="4000" decel="94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8" presetClass="emph" presetSubtype="0" accel="36000" decel="64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Rot by="5400000">
                                      <p:cBhvr>
                                        <p:cTn id="12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982642">
            <a:off x="3664431" y="-5265847"/>
            <a:ext cx="9475594" cy="18203754"/>
          </a:xfrm>
          <a:prstGeom prst="rect">
            <a:avLst/>
          </a:prstGeom>
        </p:spPr>
      </p:pic>
      <p:sp>
        <p:nvSpPr>
          <p:cNvPr id="4" name="Flowchart: Process 3"/>
          <p:cNvSpPr/>
          <p:nvPr/>
        </p:nvSpPr>
        <p:spPr>
          <a:xfrm>
            <a:off x="0" y="4379287"/>
            <a:ext cx="14981823" cy="209152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" name="Oval 25">
            <a:hlinkClick r:id="" action="ppaction://noaction"/>
          </p:cNvPr>
          <p:cNvSpPr/>
          <p:nvPr/>
        </p:nvSpPr>
        <p:spPr>
          <a:xfrm>
            <a:off x="10899501" y="4028345"/>
            <a:ext cx="857859" cy="857859"/>
          </a:xfrm>
          <a:prstGeom prst="ellipse">
            <a:avLst/>
          </a:prstGeom>
          <a:solidFill>
            <a:schemeClr val="tx1"/>
          </a:solidFill>
          <a:ln w="187325">
            <a:solidFill>
              <a:srgbClr val="EF8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Oval 15">
            <a:hlinkClick r:id="rId3" action="ppaction://hlinksldjump"/>
          </p:cNvPr>
          <p:cNvSpPr/>
          <p:nvPr/>
        </p:nvSpPr>
        <p:spPr>
          <a:xfrm>
            <a:off x="7685981" y="4032468"/>
            <a:ext cx="857859" cy="857859"/>
          </a:xfrm>
          <a:prstGeom prst="ellipse">
            <a:avLst/>
          </a:prstGeom>
          <a:solidFill>
            <a:schemeClr val="tx1"/>
          </a:solidFill>
          <a:ln w="187325">
            <a:solidFill>
              <a:srgbClr val="EF00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Oval 13">
            <a:hlinkClick r:id="rId4" action="ppaction://hlinksldjump"/>
          </p:cNvPr>
          <p:cNvSpPr/>
          <p:nvPr/>
        </p:nvSpPr>
        <p:spPr>
          <a:xfrm>
            <a:off x="4473207" y="4030406"/>
            <a:ext cx="857859" cy="857859"/>
          </a:xfrm>
          <a:prstGeom prst="ellipse">
            <a:avLst/>
          </a:prstGeom>
          <a:solidFill>
            <a:schemeClr val="tx1"/>
          </a:solidFill>
          <a:ln w="187325">
            <a:solidFill>
              <a:srgbClr val="21AE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Oval 4">
            <a:hlinkClick r:id="rId5" action="ppaction://hlinksldjump"/>
          </p:cNvPr>
          <p:cNvSpPr/>
          <p:nvPr/>
        </p:nvSpPr>
        <p:spPr>
          <a:xfrm>
            <a:off x="1272086" y="4028345"/>
            <a:ext cx="857859" cy="857859"/>
          </a:xfrm>
          <a:prstGeom prst="ellipse">
            <a:avLst/>
          </a:prstGeom>
          <a:solidFill>
            <a:schemeClr val="tx1"/>
          </a:solidFill>
          <a:ln w="187325">
            <a:solidFill>
              <a:srgbClr val="52B6E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" name="Rectangle 27"/>
          <p:cNvSpPr/>
          <p:nvPr/>
        </p:nvSpPr>
        <p:spPr>
          <a:xfrm>
            <a:off x="861093" y="5352394"/>
            <a:ext cx="17972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0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INTRODUCTION</a:t>
            </a:r>
            <a:endParaRPr lang="en-GB" sz="20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874404" y="5354666"/>
            <a:ext cx="23298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EXAMPLE 1:</a:t>
            </a:r>
          </a:p>
          <a:p>
            <a:r>
              <a:rPr lang="nl-NL" sz="20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WASTE COLLECTION</a:t>
            </a:r>
            <a:endParaRPr lang="en-GB" sz="20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7112802" y="5356938"/>
            <a:ext cx="196688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EXAMPLE 2:</a:t>
            </a:r>
          </a:p>
          <a:p>
            <a:r>
              <a:rPr lang="nl-NL" sz="20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AVIATION POLICE</a:t>
            </a:r>
            <a:endParaRPr lang="en-GB" sz="20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0297094" y="5363755"/>
            <a:ext cx="333084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EXAMPLE 3:</a:t>
            </a:r>
          </a:p>
          <a:p>
            <a:r>
              <a:rPr lang="nl-NL" sz="20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SYNCHROMODAL TRANSPORT</a:t>
            </a:r>
            <a:endParaRPr lang="en-GB" sz="20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1550172" y="4999380"/>
            <a:ext cx="3593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1.</a:t>
            </a:r>
            <a:endParaRPr lang="en-GB" sz="20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3783920" y="4997882"/>
            <a:ext cx="1847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GB" sz="20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736649" y="4993525"/>
            <a:ext cx="3593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2.</a:t>
            </a:r>
            <a:endParaRPr lang="en-GB" sz="20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7955165" y="4989168"/>
            <a:ext cx="3593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3.</a:t>
            </a:r>
            <a:endParaRPr lang="en-GB" sz="20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11177955" y="4976097"/>
            <a:ext cx="3593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4.</a:t>
            </a:r>
            <a:endParaRPr lang="en-GB" sz="20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18773" y="8198792"/>
            <a:ext cx="1807025" cy="639048"/>
          </a:xfrm>
          <a:prstGeom prst="rect">
            <a:avLst/>
          </a:prstGeom>
        </p:spPr>
      </p:pic>
      <p:sp>
        <p:nvSpPr>
          <p:cNvPr id="19" name="Oval 18">
            <a:hlinkClick r:id="" action="ppaction://noaction"/>
          </p:cNvPr>
          <p:cNvSpPr/>
          <p:nvPr/>
        </p:nvSpPr>
        <p:spPr>
          <a:xfrm>
            <a:off x="14123964" y="4028345"/>
            <a:ext cx="857859" cy="857859"/>
          </a:xfrm>
          <a:prstGeom prst="ellipse">
            <a:avLst/>
          </a:prstGeom>
          <a:solidFill>
            <a:schemeClr val="tx1"/>
          </a:solidFill>
          <a:ln w="187325">
            <a:solidFill>
              <a:srgbClr val="FFE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Rectangle 19"/>
          <p:cNvSpPr/>
          <p:nvPr/>
        </p:nvSpPr>
        <p:spPr>
          <a:xfrm>
            <a:off x="13906563" y="5363755"/>
            <a:ext cx="9643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IMPACT</a:t>
            </a:r>
            <a:endParaRPr lang="en-US" sz="20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4402418" y="4976097"/>
            <a:ext cx="3593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5.</a:t>
            </a:r>
            <a:endParaRPr lang="en-US" sz="20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74915" y="508706"/>
            <a:ext cx="106135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chemeClr val="bg1"/>
                </a:solidFill>
                <a:latin typeface="Arial Narrow" panose="020B0606020202030204" pitchFamily="34" charset="0"/>
              </a:rPr>
              <a:t>IN THIS PRESENTATION:</a:t>
            </a:r>
            <a:endParaRPr lang="en-US" sz="6000" dirty="0">
              <a:solidFill>
                <a:srgbClr val="00ABCD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107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16" grpId="0" animBg="1"/>
      <p:bldP spid="14" grpId="0" animBg="1"/>
      <p:bldP spid="5" grpId="0" animBg="1"/>
      <p:bldP spid="28" grpId="0"/>
      <p:bldP spid="30" grpId="0"/>
      <p:bldP spid="31" grpId="0"/>
      <p:bldP spid="34" grpId="0"/>
      <p:bldP spid="40" grpId="0"/>
      <p:bldP spid="42" grpId="0"/>
      <p:bldP spid="43" grpId="0"/>
      <p:bldP spid="46" grpId="0"/>
      <p:bldP spid="19" grpId="0" animBg="1"/>
      <p:bldP spid="20" grpId="0"/>
      <p:bldP spid="21" grpId="0"/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982642">
            <a:off x="3664431" y="-5265847"/>
            <a:ext cx="9475594" cy="1820375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24912" y="3914358"/>
            <a:ext cx="60471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52B6E7"/>
                </a:solidFill>
                <a:latin typeface="Arial Narrow" panose="020B0606020202030204" pitchFamily="34" charset="0"/>
              </a:rPr>
              <a:t>1. </a:t>
            </a:r>
            <a:r>
              <a:rPr lang="en-US" sz="60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INTRODUCTION</a:t>
            </a:r>
            <a:endParaRPr lang="en-US" sz="60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7" name="Picture 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18772" y="8198792"/>
            <a:ext cx="1807028" cy="63904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93617">
            <a:off x="12415776" y="4045426"/>
            <a:ext cx="325646" cy="22674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93617">
            <a:off x="11140570" y="2446262"/>
            <a:ext cx="989109" cy="37457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93617">
            <a:off x="10466807" y="2202162"/>
            <a:ext cx="351161" cy="24581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93617">
            <a:off x="10512449" y="3247031"/>
            <a:ext cx="175581" cy="19899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93617">
            <a:off x="11097831" y="3590140"/>
            <a:ext cx="643796" cy="28092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93617">
            <a:off x="12257411" y="5053597"/>
            <a:ext cx="310192" cy="33360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974352">
            <a:off x="11616829" y="1767680"/>
            <a:ext cx="834412" cy="61353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93617">
            <a:off x="6367135" y="2330065"/>
            <a:ext cx="1363677" cy="169142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93617">
            <a:off x="7743084" y="5486063"/>
            <a:ext cx="345308" cy="368719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93617">
            <a:off x="8519536" y="4171320"/>
            <a:ext cx="2984873" cy="2194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572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accel="4000" decel="9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8" presetClass="emph" presetSubtype="0" accel="36000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2" presetClass="entr" presetSubtype="2" accel="4000" decel="94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8" presetClass="emph" presetSubtype="0" accel="36000" decel="64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Rot by="5400000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" presetClass="entr" presetSubtype="2" accel="4000" decel="94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8" presetClass="emph" presetSubtype="0" accel="36000" decel="64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Rot by="5400000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2" presetClass="entr" presetSubtype="2" accel="4000" decel="94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accel="36000" decel="64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Rot by="5400000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2" presetClass="entr" presetSubtype="2" accel="4000" decel="94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8" presetClass="emph" presetSubtype="0" accel="36000" decel="64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Rot by="5400000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2" presetClass="entr" presetSubtype="2" accel="4000" decel="9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8" presetClass="emph" presetSubtype="0" accel="36000" decel="6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2" presetClass="entr" presetSubtype="2" accel="4000" decel="94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8" presetClass="emph" presetSubtype="0" accel="36000" decel="64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5400000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2" presetClass="entr" presetSubtype="2" accel="4000" decel="94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8" presetClass="emph" presetSubtype="0" accel="36000" decel="64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Rot by="5400000">
                                      <p:cBhvr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2" presetClass="entr" presetSubtype="2" accel="4000" decel="94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8" presetClass="emph" presetSubtype="0" accel="36000" decel="64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Rot by="5400000">
                                      <p:cBhvr>
                                        <p:cTn id="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2" presetID="2" presetClass="entr" presetSubtype="2" accel="4000" decel="94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8" presetClass="emph" presetSubtype="0" accel="36000" decel="64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Rot by="5400000">
                                      <p:cBhvr>
                                        <p:cTn id="6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982642">
            <a:off x="3664431" y="-5265847"/>
            <a:ext cx="9475594" cy="18203754"/>
          </a:xfrm>
          <a:prstGeom prst="rect">
            <a:avLst/>
          </a:prstGeom>
        </p:spPr>
      </p:pic>
      <p:pic>
        <p:nvPicPr>
          <p:cNvPr id="7" name="Picture 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18772" y="8198792"/>
            <a:ext cx="1807028" cy="63904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93617">
            <a:off x="12415776" y="4045426"/>
            <a:ext cx="325646" cy="22674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93617">
            <a:off x="11140570" y="2446262"/>
            <a:ext cx="989109" cy="37457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93617">
            <a:off x="10466807" y="5095262"/>
            <a:ext cx="351161" cy="24581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93617">
            <a:off x="10512449" y="6140131"/>
            <a:ext cx="175581" cy="19899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93617">
            <a:off x="11097831" y="3590140"/>
            <a:ext cx="643796" cy="28092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93617">
            <a:off x="12257411" y="5053597"/>
            <a:ext cx="310192" cy="33360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974352">
            <a:off x="11616829" y="1767680"/>
            <a:ext cx="834412" cy="61353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93617">
            <a:off x="6367135" y="5223165"/>
            <a:ext cx="1363677" cy="169142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93617">
            <a:off x="7743084" y="5486063"/>
            <a:ext cx="345308" cy="368719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93617">
            <a:off x="8519536" y="4171320"/>
            <a:ext cx="2984873" cy="2194759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13643096" y="7933819"/>
            <a:ext cx="53893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 smtClean="0">
                <a:solidFill>
                  <a:schemeClr val="bg1"/>
                </a:solidFill>
              </a:rPr>
              <a:t>|</a:t>
            </a:r>
            <a:endParaRPr lang="en-US" sz="267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6" name="Oval 25">
            <a:hlinkClick r:id="rId15" action="ppaction://hlinksldjump"/>
          </p:cNvPr>
          <p:cNvSpPr/>
          <p:nvPr/>
        </p:nvSpPr>
        <p:spPr>
          <a:xfrm>
            <a:off x="13128545" y="8226088"/>
            <a:ext cx="568848" cy="568848"/>
          </a:xfrm>
          <a:prstGeom prst="ellipse">
            <a:avLst/>
          </a:prstGeom>
          <a:solidFill>
            <a:schemeClr val="tx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 Narrow" panose="020B0606020202030204" pitchFamily="34" charset="0"/>
              </a:rPr>
              <a:t>1</a:t>
            </a:r>
            <a:endParaRPr lang="nl-NL" dirty="0">
              <a:latin typeface="Arial Narrow" panose="020B060602020203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93617">
            <a:off x="10483261" y="2232328"/>
            <a:ext cx="351161" cy="245813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93617">
            <a:off x="10528903" y="3277197"/>
            <a:ext cx="175581" cy="198992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93617">
            <a:off x="6383589" y="2360231"/>
            <a:ext cx="1363677" cy="1691428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93617">
            <a:off x="7759538" y="2623129"/>
            <a:ext cx="345308" cy="368719"/>
          </a:xfrm>
          <a:prstGeom prst="rect">
            <a:avLst/>
          </a:prstGeom>
        </p:spPr>
      </p:pic>
      <p:sp>
        <p:nvSpPr>
          <p:cNvPr id="37" name="Rectangle 36"/>
          <p:cNvSpPr/>
          <p:nvPr/>
        </p:nvSpPr>
        <p:spPr>
          <a:xfrm>
            <a:off x="844452" y="850279"/>
            <a:ext cx="5460506" cy="1386058"/>
          </a:xfrm>
          <a:prstGeom prst="rect">
            <a:avLst/>
          </a:prstGeom>
        </p:spPr>
        <p:txBody>
          <a:bodyPr wrap="square" lIns="216000" tIns="108000" rIns="108000" bIns="108000">
            <a:noAutofit/>
          </a:bodyPr>
          <a:lstStyle/>
          <a:p>
            <a:r>
              <a:rPr lang="en-US" sz="4800" dirty="0" smtClean="0">
                <a:latin typeface="Arial Narrow" panose="020B0606020202030204" pitchFamily="34" charset="0"/>
              </a:rPr>
              <a:t>TEACHING</a:t>
            </a:r>
            <a:endParaRPr lang="nl-NL" sz="4800" dirty="0"/>
          </a:p>
        </p:txBody>
      </p:sp>
      <p:sp>
        <p:nvSpPr>
          <p:cNvPr id="38" name="Rectangle 37"/>
          <p:cNvSpPr/>
          <p:nvPr/>
        </p:nvSpPr>
        <p:spPr>
          <a:xfrm>
            <a:off x="857919" y="857436"/>
            <a:ext cx="10574040" cy="74170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9" name="Rectangle 38"/>
          <p:cNvSpPr/>
          <p:nvPr/>
        </p:nvSpPr>
        <p:spPr>
          <a:xfrm>
            <a:off x="844450" y="1840832"/>
            <a:ext cx="10580233" cy="6433608"/>
          </a:xfrm>
          <a:prstGeom prst="rect">
            <a:avLst/>
          </a:prstGeom>
        </p:spPr>
        <p:txBody>
          <a:bodyPr wrap="square" lIns="252000" tIns="180000" rIns="180000" bIns="180000"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 smtClean="0"/>
              <a:t>My research: </a:t>
            </a:r>
          </a:p>
          <a:p>
            <a:pPr marL="106683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Sustainable </a:t>
            </a:r>
            <a:r>
              <a:rPr lang="en-US" dirty="0"/>
              <a:t>logistics, city logistics, </a:t>
            </a:r>
            <a:r>
              <a:rPr lang="en-US" dirty="0" smtClean="0"/>
              <a:t>emergency logistics</a:t>
            </a:r>
            <a:endParaRPr lang="en-US" dirty="0"/>
          </a:p>
          <a:p>
            <a:pPr marL="1065600" lvl="1" indent="-457200">
              <a:buFont typeface="Arial" panose="020B0604020202020204" pitchFamily="34" charset="0"/>
              <a:buChar char="•"/>
            </a:pPr>
            <a:r>
              <a:rPr lang="en-US" dirty="0"/>
              <a:t>Increase transport efficiency </a:t>
            </a:r>
            <a:r>
              <a:rPr lang="en-US" dirty="0" smtClean="0"/>
              <a:t>through </a:t>
            </a:r>
            <a:r>
              <a:rPr lang="en-US" dirty="0"/>
              <a:t>dynamic, </a:t>
            </a:r>
            <a:r>
              <a:rPr lang="en-US" dirty="0" smtClean="0"/>
              <a:t>real-time</a:t>
            </a:r>
            <a:r>
              <a:rPr lang="en-US" dirty="0"/>
              <a:t>,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and </a:t>
            </a:r>
            <a:r>
              <a:rPr lang="en-US" dirty="0"/>
              <a:t>anticipatory </a:t>
            </a:r>
            <a:r>
              <a:rPr lang="en-US" dirty="0" smtClean="0"/>
              <a:t>planning, taking </a:t>
            </a:r>
            <a:r>
              <a:rPr lang="en-US" dirty="0"/>
              <a:t>into </a:t>
            </a:r>
            <a:r>
              <a:rPr lang="en-US" dirty="0" smtClean="0"/>
              <a:t>account </a:t>
            </a:r>
            <a:r>
              <a:rPr lang="en-US" dirty="0"/>
              <a:t>transport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externalities </a:t>
            </a:r>
            <a:r>
              <a:rPr lang="en-US" dirty="0"/>
              <a:t>(emissions, congestion, safety</a:t>
            </a:r>
            <a:r>
              <a:rPr lang="en-US" dirty="0" smtClean="0"/>
              <a:t>)</a:t>
            </a: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 smtClean="0"/>
              <a:t>DHL (Logistics Trends Radar 2016) predicts 3 logistics trends: </a:t>
            </a:r>
          </a:p>
          <a:p>
            <a:pPr marL="106683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Self-driving and unmanned vehicle technology</a:t>
            </a:r>
          </a:p>
          <a:p>
            <a:pPr marL="106683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The Internet of Things (</a:t>
            </a:r>
            <a:r>
              <a:rPr lang="en-US" dirty="0" err="1" smtClean="0"/>
              <a:t>IoT</a:t>
            </a:r>
            <a:r>
              <a:rPr lang="en-US" dirty="0" smtClean="0"/>
              <a:t>)</a:t>
            </a:r>
          </a:p>
          <a:p>
            <a:pPr marL="106683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Logistics driven by AI and machine learning:</a:t>
            </a:r>
          </a:p>
          <a:p>
            <a:pPr marL="1676461" lvl="2" indent="-457200">
              <a:buFont typeface="Arial" panose="020B0604020202020204" pitchFamily="34" charset="0"/>
              <a:buChar char="•"/>
            </a:pPr>
            <a:r>
              <a:rPr lang="en-US" dirty="0" smtClean="0"/>
              <a:t>Anticipatory logistics and self-learning systems (AL)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 smtClean="0"/>
              <a:t>AL: predictive algorithms running on (big) data to enhance planning </a:t>
            </a:r>
            <a:br>
              <a:rPr lang="en-US" sz="2600" dirty="0" smtClean="0"/>
            </a:br>
            <a:r>
              <a:rPr lang="en-US" sz="2600" dirty="0" smtClean="0"/>
              <a:t>and decision-making, process efficiency, service quality (delivery times</a:t>
            </a:r>
            <a:r>
              <a:rPr lang="en-US" sz="2600" dirty="0" smtClean="0"/>
              <a:t>)</a:t>
            </a:r>
            <a:endParaRPr lang="en-US" sz="26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 smtClean="0"/>
              <a:t>AL examples in this presentation:</a:t>
            </a:r>
          </a:p>
          <a:p>
            <a:pPr marL="1066830" lvl="1" indent="-457200">
              <a:buFont typeface="Arial" panose="020B0604020202020204" pitchFamily="34" charset="0"/>
              <a:buChar char="•"/>
            </a:pPr>
            <a:r>
              <a:rPr lang="en-US" sz="2600" dirty="0" smtClean="0"/>
              <a:t>Waste collection</a:t>
            </a:r>
          </a:p>
          <a:p>
            <a:pPr marL="1066830" lvl="1" indent="-457200">
              <a:buFont typeface="Arial" panose="020B0604020202020204" pitchFamily="34" charset="0"/>
              <a:buChar char="•"/>
            </a:pPr>
            <a:r>
              <a:rPr lang="en-US" sz="2600" dirty="0" smtClean="0"/>
              <a:t>Aviation police</a:t>
            </a:r>
          </a:p>
          <a:p>
            <a:pPr marL="1066830" lvl="1" indent="-457200">
              <a:buFont typeface="Arial" panose="020B0604020202020204" pitchFamily="34" charset="0"/>
              <a:buChar char="•"/>
            </a:pPr>
            <a:r>
              <a:rPr lang="en-US" sz="2600" dirty="0" smtClean="0"/>
              <a:t>Synchromodal transport</a:t>
            </a:r>
          </a:p>
          <a:p>
            <a:endParaRPr lang="en-US" sz="2600" dirty="0" smtClean="0"/>
          </a:p>
        </p:txBody>
      </p:sp>
      <p:sp>
        <p:nvSpPr>
          <p:cNvPr id="40" name="Rectangle 39"/>
          <p:cNvSpPr/>
          <p:nvPr/>
        </p:nvSpPr>
        <p:spPr>
          <a:xfrm>
            <a:off x="844451" y="850279"/>
            <a:ext cx="10587507" cy="1386058"/>
          </a:xfrm>
          <a:prstGeom prst="rect">
            <a:avLst/>
          </a:prstGeom>
        </p:spPr>
        <p:txBody>
          <a:bodyPr wrap="square" lIns="216000" tIns="108000" rIns="108000" bIns="108000">
            <a:noAutofit/>
          </a:bodyPr>
          <a:lstStyle/>
          <a:p>
            <a:r>
              <a:rPr lang="en-US" sz="4800" dirty="0" smtClean="0">
                <a:latin typeface="Arial Narrow" panose="020B0606020202030204" pitchFamily="34" charset="0"/>
              </a:rPr>
              <a:t>INTRODUCTION</a:t>
            </a:r>
            <a:endParaRPr lang="nl-NL" sz="4800" dirty="0"/>
          </a:p>
        </p:txBody>
      </p:sp>
      <p:pic>
        <p:nvPicPr>
          <p:cNvPr id="2" name="Picture 2" descr="http://www.dhl.com/content/dam/Local_Images/g0/New_aboutus/logistics_insights/header_720x180/trend_2016_2_full.jpg"/>
          <p:cNvPicPr>
            <a:picLocks noChangeAspect="1" noChangeArrowheads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23185" y="394787"/>
            <a:ext cx="6025849" cy="4259652"/>
          </a:xfrm>
          <a:prstGeom prst="rect">
            <a:avLst/>
          </a:prstGeom>
          <a:noFill/>
          <a:ln w="76200">
            <a:solidFill>
              <a:srgbClr val="FFFF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i.ytimg.com/vi/AC920f9C7VE/hqdefault.jp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231499">
            <a:off x="11571602" y="4838518"/>
            <a:ext cx="4077061" cy="3057797"/>
          </a:xfrm>
          <a:prstGeom prst="rect">
            <a:avLst/>
          </a:prstGeom>
          <a:noFill/>
          <a:ln w="76200">
            <a:solidFill>
              <a:srgbClr val="FFFF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7452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982642">
            <a:off x="3664431" y="-5265847"/>
            <a:ext cx="9475594" cy="18203754"/>
          </a:xfrm>
          <a:prstGeom prst="rect">
            <a:avLst/>
          </a:prstGeom>
        </p:spPr>
      </p:pic>
      <p:pic>
        <p:nvPicPr>
          <p:cNvPr id="7" name="Picture 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18772" y="8198792"/>
            <a:ext cx="1807028" cy="63904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395018">
            <a:off x="10444845" y="312311"/>
            <a:ext cx="8592222" cy="626734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395018">
            <a:off x="10452323" y="308707"/>
            <a:ext cx="8592222" cy="626734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66466" y="3915232"/>
            <a:ext cx="1183033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21B24A"/>
                </a:solidFill>
                <a:latin typeface="Arial Narrow" panose="020B0606020202030204" pitchFamily="34" charset="0"/>
              </a:rPr>
              <a:t>2.</a:t>
            </a:r>
            <a:r>
              <a:rPr lang="en-US" sz="60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EXAMPLE 1:</a:t>
            </a:r>
            <a:br>
              <a:rPr lang="en-US" sz="60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en-US" sz="60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WASTE COLLECTION</a:t>
            </a:r>
            <a:endParaRPr lang="en-US" sz="60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395018">
            <a:off x="10445047" y="312404"/>
            <a:ext cx="8592222" cy="6267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87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982642">
            <a:off x="3664431" y="-5265847"/>
            <a:ext cx="9475594" cy="18203754"/>
          </a:xfrm>
          <a:prstGeom prst="rect">
            <a:avLst/>
          </a:prstGeom>
        </p:spPr>
      </p:pic>
      <p:pic>
        <p:nvPicPr>
          <p:cNvPr id="7" name="Picture 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18772" y="8198792"/>
            <a:ext cx="1807028" cy="63904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395018">
            <a:off x="10444845" y="312311"/>
            <a:ext cx="8592222" cy="626734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395018">
            <a:off x="10452323" y="308707"/>
            <a:ext cx="8592222" cy="626734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395018">
            <a:off x="10445047" y="312404"/>
            <a:ext cx="8592222" cy="626734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865194" y="857436"/>
            <a:ext cx="10550310" cy="74291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4" name="Rectangle 13"/>
          <p:cNvSpPr/>
          <p:nvPr/>
        </p:nvSpPr>
        <p:spPr>
          <a:xfrm>
            <a:off x="827997" y="820113"/>
            <a:ext cx="10587507" cy="1386058"/>
          </a:xfrm>
          <a:prstGeom prst="rect">
            <a:avLst/>
          </a:prstGeom>
        </p:spPr>
        <p:txBody>
          <a:bodyPr wrap="square" lIns="216000" tIns="108000" rIns="108000" bIns="108000">
            <a:noAutofit/>
          </a:bodyPr>
          <a:lstStyle/>
          <a:p>
            <a:r>
              <a:rPr lang="en-US" sz="4800" dirty="0" smtClean="0">
                <a:latin typeface="Arial Narrow" panose="020B0606020202030204" pitchFamily="34" charset="0"/>
              </a:rPr>
              <a:t>DYNAMIC WASTE COLLECTION</a:t>
            </a:r>
            <a:endParaRPr lang="nl-NL" sz="4800" dirty="0"/>
          </a:p>
        </p:txBody>
      </p:sp>
      <p:sp>
        <p:nvSpPr>
          <p:cNvPr id="17" name="Rectangle 16"/>
          <p:cNvSpPr/>
          <p:nvPr/>
        </p:nvSpPr>
        <p:spPr>
          <a:xfrm>
            <a:off x="13643096" y="7933819"/>
            <a:ext cx="53893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 smtClean="0">
                <a:solidFill>
                  <a:schemeClr val="bg1"/>
                </a:solidFill>
              </a:rPr>
              <a:t>|</a:t>
            </a:r>
            <a:endParaRPr lang="en-US" sz="267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8" name="Oval 17">
            <a:hlinkClick r:id="rId8" action="ppaction://hlinksldjump"/>
          </p:cNvPr>
          <p:cNvSpPr/>
          <p:nvPr/>
        </p:nvSpPr>
        <p:spPr>
          <a:xfrm>
            <a:off x="13128545" y="8226088"/>
            <a:ext cx="568848" cy="568848"/>
          </a:xfrm>
          <a:prstGeom prst="ellipse">
            <a:avLst/>
          </a:prstGeom>
          <a:solidFill>
            <a:schemeClr val="tx1"/>
          </a:solidFill>
          <a:ln w="57150">
            <a:solidFill>
              <a:srgbClr val="21AE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Narrow" panose="020B0606020202030204" pitchFamily="34" charset="0"/>
              </a:rPr>
              <a:t>2</a:t>
            </a:r>
            <a:endParaRPr lang="nl-NL" dirty="0">
              <a:latin typeface="Arial Narrow" panose="020B060602020203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64991" y="1985212"/>
            <a:ext cx="10543237" cy="6291828"/>
          </a:xfrm>
          <a:prstGeom prst="rect">
            <a:avLst/>
          </a:prstGeom>
        </p:spPr>
        <p:txBody>
          <a:bodyPr wrap="square" lIns="252000" tIns="180000" rIns="180000" bIns="180000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 smtClean="0"/>
              <a:t>Twente Milieu: </a:t>
            </a:r>
          </a:p>
          <a:p>
            <a:pPr marL="952530" lvl="1" indent="-342900">
              <a:buFont typeface="Arial" panose="020B0604020202020204" pitchFamily="34" charset="0"/>
              <a:buChar char="•"/>
            </a:pPr>
            <a:r>
              <a:rPr lang="en-US" altLang="nl-NL" sz="2500" dirty="0" smtClean="0"/>
              <a:t>One </a:t>
            </a:r>
            <a:r>
              <a:rPr lang="en-US" altLang="nl-NL" sz="2500" dirty="0"/>
              <a:t>of the largest waste collectors in the </a:t>
            </a:r>
            <a:r>
              <a:rPr lang="en-US" altLang="nl-NL" sz="2500" dirty="0" smtClean="0"/>
              <a:t>Netherlands</a:t>
            </a:r>
            <a:endParaRPr lang="en-US" altLang="nl-NL" sz="2500" dirty="0" smtClean="0"/>
          </a:p>
          <a:p>
            <a:pPr marL="952530" lvl="1" indent="-342900">
              <a:buFont typeface="Arial" panose="020B0604020202020204" pitchFamily="34" charset="0"/>
              <a:buChar char="•"/>
            </a:pPr>
            <a:r>
              <a:rPr lang="en-US" sz="2500" dirty="0" smtClean="0"/>
              <a:t>Shift towards underground containers, equipped with motion </a:t>
            </a:r>
            <a:r>
              <a:rPr lang="en-US" sz="2500" dirty="0" smtClean="0"/>
              <a:t>sensors</a:t>
            </a:r>
            <a:endParaRPr lang="en-US" sz="2500" dirty="0"/>
          </a:p>
          <a:p>
            <a:pPr marL="952530" lvl="1" indent="-342900">
              <a:buFont typeface="Arial" panose="020B0604020202020204" pitchFamily="34" charset="0"/>
              <a:buChar char="•"/>
            </a:pPr>
            <a:r>
              <a:rPr lang="en-US" sz="2500" dirty="0" smtClean="0"/>
              <a:t>Shift from a static to a dynamic </a:t>
            </a:r>
            <a:r>
              <a:rPr lang="en-US" sz="2500" dirty="0"/>
              <a:t>planning </a:t>
            </a:r>
            <a:r>
              <a:rPr lang="en-US" sz="2500" dirty="0" smtClean="0"/>
              <a:t>methodology: select containers based on </a:t>
            </a:r>
            <a:r>
              <a:rPr lang="en-US" sz="2500" dirty="0"/>
              <a:t>their estimated fill </a:t>
            </a:r>
            <a:r>
              <a:rPr lang="en-US" sz="2500" dirty="0" smtClean="0"/>
              <a:t>levels</a:t>
            </a:r>
            <a:endParaRPr lang="en-US" sz="25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 smtClean="0"/>
              <a:t>Inventory Routing Problem: when to deliver which customer?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nl-NL" sz="2600" dirty="0" smtClean="0"/>
              <a:t>Approach:</a:t>
            </a:r>
            <a:endParaRPr lang="en-US" altLang="nl-NL" sz="2600" dirty="0"/>
          </a:p>
          <a:p>
            <a:pPr marL="952530" lvl="1" indent="-342900">
              <a:buFont typeface="Arial" panose="020B0604020202020204" pitchFamily="34" charset="0"/>
              <a:buChar char="•"/>
            </a:pPr>
            <a:r>
              <a:rPr lang="en-US" altLang="nl-NL" sz="2500" dirty="0" smtClean="0"/>
              <a:t>Heuristic equipped with a number of </a:t>
            </a:r>
            <a:r>
              <a:rPr lang="en-US" altLang="nl-NL" sz="2500" dirty="0" err="1" smtClean="0"/>
              <a:t>tuneable</a:t>
            </a:r>
            <a:r>
              <a:rPr lang="en-US" altLang="nl-NL" sz="2500" dirty="0" smtClean="0"/>
              <a:t> </a:t>
            </a:r>
            <a:r>
              <a:rPr lang="en-US" altLang="nl-NL" sz="2500" dirty="0"/>
              <a:t>parameters </a:t>
            </a:r>
            <a:r>
              <a:rPr lang="en-US" altLang="nl-NL" sz="2500" dirty="0" smtClean="0"/>
              <a:t>to </a:t>
            </a:r>
            <a:r>
              <a:rPr lang="en-US" altLang="nl-NL" sz="2500" dirty="0"/>
              <a:t>anticipate changes in waste </a:t>
            </a:r>
            <a:r>
              <a:rPr lang="en-US" altLang="nl-NL" sz="2500" dirty="0" smtClean="0"/>
              <a:t>disposals</a:t>
            </a:r>
            <a:endParaRPr lang="en-US" altLang="nl-NL" sz="2500" dirty="0" smtClean="0"/>
          </a:p>
          <a:p>
            <a:pPr marL="952530" lvl="1" indent="-342900">
              <a:buFont typeface="Arial" panose="020B0604020202020204" pitchFamily="34" charset="0"/>
              <a:buChar char="•"/>
            </a:pPr>
            <a:r>
              <a:rPr lang="en-US" altLang="nl-NL" sz="2500" dirty="0" smtClean="0"/>
              <a:t>Parameter settings may be time-dependent and might change </a:t>
            </a:r>
            <a:br>
              <a:rPr lang="en-US" altLang="nl-NL" sz="2500" dirty="0" smtClean="0"/>
            </a:br>
            <a:r>
              <a:rPr lang="en-US" altLang="nl-NL" sz="2500" dirty="0" smtClean="0"/>
              <a:t>over </a:t>
            </a:r>
            <a:r>
              <a:rPr lang="en-US" altLang="nl-NL" sz="2500" dirty="0" smtClean="0"/>
              <a:t>time</a:t>
            </a:r>
            <a:endParaRPr lang="en-US" altLang="nl-NL" sz="2500" dirty="0" smtClean="0"/>
          </a:p>
          <a:p>
            <a:pPr marL="952530" lvl="1" indent="-342900">
              <a:buFont typeface="Arial" panose="020B0604020202020204" pitchFamily="34" charset="0"/>
              <a:buChar char="•"/>
            </a:pPr>
            <a:r>
              <a:rPr lang="en-US" altLang="nl-NL" sz="2500" dirty="0"/>
              <a:t>Learn parameters through simulation (offline learning) or in </a:t>
            </a:r>
            <a:br>
              <a:rPr lang="en-US" altLang="nl-NL" sz="2500" dirty="0"/>
            </a:br>
            <a:r>
              <a:rPr lang="en-US" altLang="nl-NL" sz="2500" dirty="0"/>
              <a:t>practice (online learning</a:t>
            </a:r>
            <a:r>
              <a:rPr lang="en-US" altLang="nl-NL" sz="2500" dirty="0" smtClean="0"/>
              <a:t>)</a:t>
            </a:r>
            <a:endParaRPr lang="en-US" altLang="nl-NL" sz="25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 smtClean="0"/>
              <a:t>Methodologies: heuristic methods; simulation optimization, Optimal Learning, Ranking &amp; Selection, Bayesian </a:t>
            </a:r>
            <a:r>
              <a:rPr lang="en-US" sz="2600" dirty="0"/>
              <a:t>Global Optimization (BGO</a:t>
            </a:r>
            <a:r>
              <a:rPr lang="en-US" sz="2600" dirty="0" smtClean="0"/>
              <a:t>)</a:t>
            </a:r>
            <a:endParaRPr lang="en-US" sz="2600" dirty="0" smtClean="0"/>
          </a:p>
        </p:txBody>
      </p:sp>
      <p:pic>
        <p:nvPicPr>
          <p:cNvPr id="24" name="Picture 6" descr="ProAssist TFP screenshot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394865">
            <a:off x="11920692" y="3932060"/>
            <a:ext cx="3944302" cy="2958336"/>
          </a:xfrm>
          <a:prstGeom prst="rect">
            <a:avLst/>
          </a:prstGeom>
          <a:ln w="76200">
            <a:solidFill>
              <a:srgbClr val="FFFFFF"/>
            </a:solidFill>
            <a:round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 descr="image001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159530">
            <a:off x="10837238" y="5710872"/>
            <a:ext cx="4291403" cy="2407476"/>
          </a:xfrm>
          <a:prstGeom prst="rect">
            <a:avLst/>
          </a:prstGeom>
          <a:ln w="76200">
            <a:solidFill>
              <a:srgbClr val="FFFF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" name="Picture 2" descr="M:\Userdata\Projecten\TwenteMilieu\Pictures\twentemilieu-4.jpg"/>
          <p:cNvPicPr>
            <a:picLocks noChangeAspect="1" noChangeArrowheads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09421">
            <a:off x="11846856" y="324419"/>
            <a:ext cx="4131411" cy="2230123"/>
          </a:xfrm>
          <a:prstGeom prst="rect">
            <a:avLst/>
          </a:prstGeom>
          <a:noFill/>
          <a:ln w="76200">
            <a:solidFill>
              <a:srgbClr val="FFFF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1416602">
            <a:off x="11695562" y="2182718"/>
            <a:ext cx="3760941" cy="2376382"/>
          </a:xfrm>
          <a:prstGeom prst="rect">
            <a:avLst/>
          </a:prstGeom>
          <a:noFill/>
          <a:ln w="76200">
            <a:solidFill>
              <a:srgbClr val="FFFFFF"/>
            </a:solidFill>
            <a:round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0312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982642">
            <a:off x="3664431" y="-5265847"/>
            <a:ext cx="9475594" cy="18203754"/>
          </a:xfrm>
          <a:prstGeom prst="rect">
            <a:avLst/>
          </a:prstGeom>
        </p:spPr>
      </p:pic>
      <p:pic>
        <p:nvPicPr>
          <p:cNvPr id="7" name="Picture 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18772" y="8198792"/>
            <a:ext cx="1807028" cy="63904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66467" y="3915232"/>
            <a:ext cx="106135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EF008C"/>
                </a:solidFill>
                <a:latin typeface="Arial Narrow" panose="020B0606020202030204" pitchFamily="34" charset="0"/>
              </a:rPr>
              <a:t>3. </a:t>
            </a:r>
            <a:r>
              <a:rPr lang="en-US" sz="60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EXAMPLE 2:</a:t>
            </a:r>
            <a:br>
              <a:rPr lang="en-US" sz="60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en-US" sz="60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AVIATION POLICE</a:t>
            </a:r>
            <a:endParaRPr lang="en-US" sz="60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2790805" flipH="1">
            <a:off x="9363897" y="2799794"/>
            <a:ext cx="5050044" cy="508994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523040" flipH="1" flipV="1">
            <a:off x="13204672" y="-1430946"/>
            <a:ext cx="3060549" cy="6850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341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982642">
            <a:off x="3664431" y="-5265847"/>
            <a:ext cx="9475594" cy="18203754"/>
          </a:xfrm>
          <a:prstGeom prst="rect">
            <a:avLst/>
          </a:prstGeom>
        </p:spPr>
      </p:pic>
      <p:pic>
        <p:nvPicPr>
          <p:cNvPr id="7" name="Picture 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18772" y="8198792"/>
            <a:ext cx="1807028" cy="63904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2790805" flipH="1">
            <a:off x="9363897" y="2799794"/>
            <a:ext cx="5050044" cy="508994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523040" flipH="1" flipV="1">
            <a:off x="13204672" y="-1430946"/>
            <a:ext cx="3060549" cy="685081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857917" y="857436"/>
            <a:ext cx="11711453" cy="74196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" name="Rectangle 12"/>
          <p:cNvSpPr/>
          <p:nvPr/>
        </p:nvSpPr>
        <p:spPr>
          <a:xfrm>
            <a:off x="13643096" y="7933819"/>
            <a:ext cx="53893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 smtClean="0">
                <a:solidFill>
                  <a:schemeClr val="bg1"/>
                </a:solidFill>
              </a:rPr>
              <a:t>|</a:t>
            </a:r>
            <a:endParaRPr lang="en-US" sz="267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4" name="Oval 13">
            <a:hlinkClick r:id="rId7" action="ppaction://hlinksldjump"/>
          </p:cNvPr>
          <p:cNvSpPr/>
          <p:nvPr/>
        </p:nvSpPr>
        <p:spPr>
          <a:xfrm>
            <a:off x="13128545" y="8226088"/>
            <a:ext cx="568848" cy="568848"/>
          </a:xfrm>
          <a:prstGeom prst="ellipse">
            <a:avLst/>
          </a:prstGeom>
          <a:solidFill>
            <a:schemeClr val="tx1"/>
          </a:solidFill>
          <a:ln w="57150">
            <a:solidFill>
              <a:srgbClr val="EF00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 Narrow" panose="020B0606020202030204" pitchFamily="34" charset="0"/>
              </a:rPr>
              <a:t>3</a:t>
            </a:r>
            <a:endParaRPr lang="nl-NL" dirty="0">
              <a:latin typeface="Arial Narrow" panose="020B060602020203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27998" y="820113"/>
            <a:ext cx="11741372" cy="1386058"/>
          </a:xfrm>
          <a:prstGeom prst="rect">
            <a:avLst/>
          </a:prstGeom>
        </p:spPr>
        <p:txBody>
          <a:bodyPr wrap="square" lIns="216000" tIns="108000" rIns="108000" bIns="108000">
            <a:noAutofit/>
          </a:bodyPr>
          <a:lstStyle/>
          <a:p>
            <a:r>
              <a:rPr lang="en-US" sz="4800" dirty="0" smtClean="0">
                <a:latin typeface="Arial Narrow" panose="020B0606020202030204" pitchFamily="34" charset="0"/>
              </a:rPr>
              <a:t>ANTICIPATORY PLANNING OF POLICE HELI’S</a:t>
            </a:r>
            <a:endParaRPr lang="nl-NL" sz="4800" dirty="0"/>
          </a:p>
        </p:txBody>
      </p:sp>
      <p:sp>
        <p:nvSpPr>
          <p:cNvPr id="16" name="Rectangle 15"/>
          <p:cNvSpPr/>
          <p:nvPr/>
        </p:nvSpPr>
        <p:spPr>
          <a:xfrm>
            <a:off x="857917" y="1808770"/>
            <a:ext cx="11711454" cy="6468269"/>
          </a:xfrm>
          <a:prstGeom prst="rect">
            <a:avLst/>
          </a:prstGeom>
        </p:spPr>
        <p:txBody>
          <a:bodyPr wrap="square" lIns="252000" tIns="180000" rIns="180000" bIns="180000"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 smtClean="0"/>
              <a:t>Integrated tactical and operational planning of police helicopters in </a:t>
            </a:r>
            <a:br>
              <a:rPr lang="en-US" sz="2600" dirty="0" smtClean="0"/>
            </a:br>
            <a:r>
              <a:rPr lang="en-US" sz="2600" dirty="0" smtClean="0"/>
              <a:t>anticipation of unknown incidents </a:t>
            </a:r>
            <a:r>
              <a:rPr lang="en-GB" sz="2600" dirty="0"/>
              <a:t>to maximize the </a:t>
            </a:r>
            <a:r>
              <a:rPr lang="en-GB" sz="2600" dirty="0" smtClean="0"/>
              <a:t>“coverage</a:t>
            </a:r>
            <a:r>
              <a:rPr lang="en-GB" sz="2600" dirty="0" smtClean="0"/>
              <a:t>”</a:t>
            </a:r>
            <a:endParaRPr lang="en-GB" sz="26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 smtClean="0"/>
              <a:t>Forecast: </a:t>
            </a:r>
          </a:p>
          <a:p>
            <a:pPr marL="1066830" lvl="1" indent="-457200">
              <a:buFont typeface="Arial" panose="020B0604020202020204" pitchFamily="34" charset="0"/>
              <a:buChar char="•"/>
            </a:pPr>
            <a:r>
              <a:rPr lang="en-US" sz="2600" dirty="0"/>
              <a:t>G</a:t>
            </a:r>
            <a:r>
              <a:rPr lang="en-US" sz="2600" dirty="0" smtClean="0"/>
              <a:t>eneralize </a:t>
            </a:r>
            <a:r>
              <a:rPr lang="en-US" sz="2600" dirty="0" smtClean="0"/>
              <a:t>historical incidents in time and space, put more emphasis on recent observations, and combine with </a:t>
            </a:r>
            <a:r>
              <a:rPr lang="en-US" sz="2600" dirty="0" smtClean="0"/>
              <a:t>intelligence</a:t>
            </a:r>
            <a:endParaRPr lang="en-US" sz="26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 smtClean="0"/>
              <a:t>Operational decision - </a:t>
            </a:r>
            <a:r>
              <a:rPr lang="en-US" sz="2600" dirty="0"/>
              <a:t>when and where to fly and </a:t>
            </a:r>
            <a:r>
              <a:rPr lang="en-US" sz="2600" dirty="0" smtClean="0"/>
              <a:t>standby:</a:t>
            </a:r>
          </a:p>
          <a:p>
            <a:pPr marL="1066830" lvl="1" indent="-457200">
              <a:buFont typeface="Arial" panose="020B0604020202020204" pitchFamily="34" charset="0"/>
              <a:buChar char="•"/>
            </a:pPr>
            <a:r>
              <a:rPr lang="en-US" sz="2600" dirty="0" err="1" smtClean="0"/>
              <a:t>Matheuristic</a:t>
            </a:r>
            <a:r>
              <a:rPr lang="en-US" sz="2600" dirty="0" smtClean="0"/>
              <a:t>: exact solution for one helicopter with given departure </a:t>
            </a:r>
            <a:r>
              <a:rPr lang="en-US" sz="2600" dirty="0" smtClean="0"/>
              <a:t>time</a:t>
            </a:r>
            <a:endParaRPr lang="en-US" sz="26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 smtClean="0"/>
              <a:t>Tactical decision - </a:t>
            </a:r>
            <a:r>
              <a:rPr lang="en-US" sz="2600" dirty="0"/>
              <a:t>division of flight </a:t>
            </a:r>
            <a:r>
              <a:rPr lang="en-US" sz="2600" dirty="0" smtClean="0"/>
              <a:t>budget, personnel, and standby strategies </a:t>
            </a:r>
            <a:br>
              <a:rPr lang="en-US" sz="2600" dirty="0" smtClean="0"/>
            </a:br>
            <a:r>
              <a:rPr lang="en-US" sz="2600" dirty="0" smtClean="0"/>
              <a:t>to days and shifts: </a:t>
            </a:r>
            <a:endParaRPr lang="en-US" sz="2600" dirty="0"/>
          </a:p>
          <a:p>
            <a:pPr marL="1066830" lvl="1" indent="-457200">
              <a:buFont typeface="Arial" panose="020B0604020202020204" pitchFamily="34" charset="0"/>
              <a:buChar char="•"/>
            </a:pPr>
            <a:r>
              <a:rPr lang="en-US" sz="2600" dirty="0" smtClean="0"/>
              <a:t>Hourly configurations (#flying </a:t>
            </a:r>
            <a:r>
              <a:rPr lang="en-US" sz="2600" dirty="0" err="1" smtClean="0"/>
              <a:t>heli’s</a:t>
            </a:r>
            <a:r>
              <a:rPr lang="en-US" sz="2600" dirty="0"/>
              <a:t>, </a:t>
            </a:r>
            <a:r>
              <a:rPr lang="en-US" sz="2600" dirty="0" smtClean="0"/>
              <a:t>#standby </a:t>
            </a:r>
            <a:r>
              <a:rPr lang="en-US" sz="2600" dirty="0" err="1"/>
              <a:t>heli’s</a:t>
            </a:r>
            <a:r>
              <a:rPr lang="en-US" sz="2600" dirty="0" smtClean="0"/>
              <a:t>, standby locations</a:t>
            </a:r>
            <a:r>
              <a:rPr lang="en-US" sz="2600" dirty="0" smtClean="0"/>
              <a:t>)</a:t>
            </a:r>
            <a:endParaRPr lang="en-US" sz="2600" dirty="0" smtClean="0"/>
          </a:p>
          <a:p>
            <a:pPr marL="1066830" lvl="1" indent="-457200">
              <a:buFont typeface="Arial" panose="020B0604020202020204" pitchFamily="34" charset="0"/>
              <a:buChar char="•"/>
            </a:pPr>
            <a:r>
              <a:rPr lang="en-US" sz="2600" dirty="0" smtClean="0"/>
              <a:t>Configurations subject to various restrictions, predefined routes, </a:t>
            </a:r>
            <a:br>
              <a:rPr lang="en-US" sz="2600" dirty="0" smtClean="0"/>
            </a:br>
            <a:r>
              <a:rPr lang="en-US" sz="2600" dirty="0" smtClean="0"/>
              <a:t>and given coverage for each configuration per </a:t>
            </a:r>
            <a:r>
              <a:rPr lang="en-US" sz="2600" dirty="0" smtClean="0"/>
              <a:t>hour</a:t>
            </a:r>
            <a:endParaRPr lang="en-GB" sz="2600" dirty="0"/>
          </a:p>
          <a:p>
            <a:pPr marL="1066830" lvl="1" indent="-457200">
              <a:buFont typeface="Arial" panose="020B0604020202020204" pitchFamily="34" charset="0"/>
              <a:buChar char="•"/>
            </a:pPr>
            <a:r>
              <a:rPr lang="en-US" sz="2600" dirty="0" smtClean="0"/>
              <a:t>Shift configurations consisting of a given sequence of hourly </a:t>
            </a:r>
            <a:br>
              <a:rPr lang="en-US" sz="2600" dirty="0" smtClean="0"/>
            </a:br>
            <a:r>
              <a:rPr lang="en-US" sz="2600" dirty="0" smtClean="0"/>
              <a:t>configurations (several thousands </a:t>
            </a:r>
            <a:r>
              <a:rPr lang="en-US" sz="2600" dirty="0" smtClean="0"/>
              <a:t>of possible shift configurations)</a:t>
            </a:r>
            <a:endParaRPr lang="en-US" sz="2600" dirty="0" smtClean="0"/>
          </a:p>
          <a:p>
            <a:pPr marL="1066830" lvl="1" indent="-457200">
              <a:buFont typeface="Arial" panose="020B0604020202020204" pitchFamily="34" charset="0"/>
              <a:buChar char="•"/>
            </a:pPr>
            <a:r>
              <a:rPr lang="en-US" sz="2600" dirty="0" smtClean="0"/>
              <a:t>Solve ILP exactly to determine best shift configuration for each </a:t>
            </a:r>
            <a:r>
              <a:rPr lang="en-US" sz="2600" dirty="0" smtClean="0"/>
              <a:t>shift</a:t>
            </a:r>
            <a:endParaRPr lang="en-US" sz="26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600" dirty="0" smtClean="0"/>
          </a:p>
          <a:p>
            <a:pPr marL="457200" indent="-457200">
              <a:buFont typeface="+mj-lt"/>
              <a:buAutoNum type="arabicPeriod"/>
            </a:pPr>
            <a:endParaRPr lang="en-US" sz="2600" dirty="0" smtClean="0"/>
          </a:p>
        </p:txBody>
      </p:sp>
      <p:pic>
        <p:nvPicPr>
          <p:cNvPr id="27" name="Picture 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447923">
            <a:off x="12188056" y="4264863"/>
            <a:ext cx="3777346" cy="1916479"/>
          </a:xfrm>
          <a:prstGeom prst="rect">
            <a:avLst/>
          </a:prstGeom>
          <a:noFill/>
          <a:ln w="76200" cap="flat">
            <a:solidFill>
              <a:srgbClr val="FFFFFF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000982">
            <a:off x="11628975" y="5732430"/>
            <a:ext cx="3812634" cy="2326094"/>
          </a:xfrm>
          <a:prstGeom prst="rect">
            <a:avLst/>
          </a:prstGeom>
          <a:ln w="76200" cap="flat">
            <a:solidFill>
              <a:srgbClr val="FFFFFF"/>
            </a:solidFill>
            <a:round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305292">
            <a:off x="13408978" y="2163377"/>
            <a:ext cx="2403239" cy="2756185"/>
          </a:xfrm>
          <a:prstGeom prst="rect">
            <a:avLst/>
          </a:prstGeom>
          <a:noFill/>
          <a:ln w="76200">
            <a:solidFill>
              <a:srgbClr val="FFFFFF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4" name="Picture 2" descr="D:\SeminarMaryland\PolitieHeli\PhotosFromKLPD\DLVP-1.jpg"/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29016">
            <a:off x="12421612" y="335811"/>
            <a:ext cx="3524095" cy="2348879"/>
          </a:xfrm>
          <a:prstGeom prst="rect">
            <a:avLst/>
          </a:prstGeom>
          <a:noFill/>
          <a:ln w="76200">
            <a:solidFill>
              <a:srgbClr val="FFFF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9970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982642">
            <a:off x="3664431" y="-5265847"/>
            <a:ext cx="9475594" cy="18203754"/>
          </a:xfrm>
          <a:prstGeom prst="rect">
            <a:avLst/>
          </a:prstGeom>
        </p:spPr>
      </p:pic>
      <p:pic>
        <p:nvPicPr>
          <p:cNvPr id="7" name="Picture 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18772" y="8198792"/>
            <a:ext cx="1807028" cy="63904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526182" y="14903"/>
            <a:ext cx="6787877" cy="9144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520560" y="-11559"/>
            <a:ext cx="6787877" cy="9144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66467" y="3926004"/>
            <a:ext cx="106135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EF8221"/>
                </a:solidFill>
                <a:latin typeface="Arial Narrow" panose="020B0606020202030204" pitchFamily="34" charset="0"/>
              </a:rPr>
              <a:t>4. </a:t>
            </a:r>
            <a:r>
              <a:rPr lang="en-US" sz="60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EXAMPLE 3: </a:t>
            </a:r>
            <a:br>
              <a:rPr lang="en-US" sz="60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en-US" sz="60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SYNCHROMODAL TRANSPORT</a:t>
            </a:r>
            <a:endParaRPr lang="en-US" sz="60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en-US" sz="6000" b="1" dirty="0">
              <a:solidFill>
                <a:srgbClr val="EF008C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510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1465</TotalTime>
  <Words>263</Words>
  <Application>Microsoft Office PowerPoint</Application>
  <PresentationFormat>Custom</PresentationFormat>
  <Paragraphs>112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Arial Narrow</vt:lpstr>
      <vt:lpstr>Calibri</vt:lpstr>
      <vt:lpstr>Calibri Light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Jurian Wiese</dc:creator>
  <cp:lastModifiedBy>Mes, M.R.K. (BMS)</cp:lastModifiedBy>
  <cp:revision>589</cp:revision>
  <dcterms:created xsi:type="dcterms:W3CDTF">2015-05-28T08:27:42Z</dcterms:created>
  <dcterms:modified xsi:type="dcterms:W3CDTF">2017-11-01T16:11:16Z</dcterms:modified>
</cp:coreProperties>
</file>