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2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A18B3-7C07-BB46-AFD1-6DF71ED98182}" type="datetimeFigureOut">
              <a:rPr lang="en-US" smtClean="0"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FB408-B4A2-5B46-B258-04CEEF4AA5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670" y="1783315"/>
            <a:ext cx="5273356" cy="35924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5911" y="1031299"/>
            <a:ext cx="21210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Plan a change</a:t>
            </a:r>
          </a:p>
          <a:p>
            <a:r>
              <a:rPr lang="en-US" dirty="0" smtClean="0"/>
              <a:t>Involve shareholders</a:t>
            </a:r>
          </a:p>
          <a:p>
            <a:r>
              <a:rPr lang="en-US" dirty="0" smtClean="0"/>
              <a:t>Identify problems</a:t>
            </a:r>
          </a:p>
          <a:p>
            <a:r>
              <a:rPr lang="en-US" dirty="0" smtClean="0"/>
              <a:t>Predict resistance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93608" y="1194132"/>
            <a:ext cx="2198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Do it on a small scale</a:t>
            </a:r>
          </a:p>
          <a:p>
            <a:r>
              <a:rPr lang="en-US" dirty="0" smtClean="0"/>
              <a:t>Inform shareholders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76773" y="4775624"/>
            <a:ext cx="3005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Study the results</a:t>
            </a:r>
          </a:p>
          <a:p>
            <a:r>
              <a:rPr lang="en-US" dirty="0" smtClean="0"/>
              <a:t>List promoters and opponents</a:t>
            </a:r>
          </a:p>
          <a:p>
            <a:r>
              <a:rPr lang="en-US" dirty="0" smtClean="0"/>
              <a:t>Identify reasons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5911" y="4759578"/>
            <a:ext cx="32276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Make a decision</a:t>
            </a:r>
          </a:p>
          <a:p>
            <a:r>
              <a:rPr lang="en-US" dirty="0" smtClean="0"/>
              <a:t>Adopt, Abandon or change plan</a:t>
            </a:r>
          </a:p>
          <a:p>
            <a:r>
              <a:rPr lang="en-US" dirty="0" smtClean="0"/>
              <a:t>Compare support vs. Resistance: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38160" y="-79802"/>
            <a:ext cx="62676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Change</a:t>
            </a:r>
            <a:r>
              <a:rPr lang="nl-N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management</a:t>
            </a:r>
            <a:endParaRPr lang="nl-NL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3074" name="Group 2"/>
          <p:cNvGrpSpPr>
            <a:grpSpLocks noChangeAspect="1"/>
          </p:cNvGrpSpPr>
          <p:nvPr/>
        </p:nvGrpSpPr>
        <p:grpSpPr bwMode="auto">
          <a:xfrm>
            <a:off x="5901830" y="2085961"/>
            <a:ext cx="3021013" cy="2460625"/>
            <a:chOff x="4080" y="7229"/>
            <a:chExt cx="4757" cy="3875"/>
          </a:xfrm>
        </p:grpSpPr>
        <p:sp>
          <p:nvSpPr>
            <p:cNvPr id="3075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80" y="7229"/>
              <a:ext cx="4757" cy="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5862" y="7252"/>
              <a:ext cx="1080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1323" tIns="35662" rIns="71323" bIns="35662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Acceptance</a:t>
              </a:r>
            </a:p>
          </p:txBody>
        </p:sp>
        <p:grpSp>
          <p:nvGrpSpPr>
            <p:cNvPr id="3077" name="Group 5"/>
            <p:cNvGrpSpPr>
              <a:grpSpLocks/>
            </p:cNvGrpSpPr>
            <p:nvPr/>
          </p:nvGrpSpPr>
          <p:grpSpPr bwMode="auto">
            <a:xfrm>
              <a:off x="4931" y="8024"/>
              <a:ext cx="2904" cy="2340"/>
              <a:chOff x="2577" y="7667"/>
              <a:chExt cx="3098" cy="2496"/>
            </a:xfrm>
          </p:grpSpPr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 rot="2700000">
                <a:off x="2879" y="7667"/>
                <a:ext cx="2496" cy="24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9" name="Oval 7"/>
              <p:cNvSpPr>
                <a:spLocks noChangeArrowheads="1"/>
              </p:cNvSpPr>
              <p:nvPr/>
            </p:nvSpPr>
            <p:spPr bwMode="auto">
              <a:xfrm>
                <a:off x="3488" y="7667"/>
                <a:ext cx="1379" cy="41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1323" tIns="35662" rIns="71323" bIns="35662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mbria" charset="0"/>
                    <a:ea typeface="Times New Roman" charset="0"/>
                  </a:rPr>
                  <a:t>Promoters</a:t>
                </a:r>
              </a:p>
            </p:txBody>
          </p:sp>
          <p:sp>
            <p:nvSpPr>
              <p:cNvPr id="3080" name="Oval 8"/>
              <p:cNvSpPr>
                <a:spLocks noChangeArrowheads="1"/>
              </p:cNvSpPr>
              <p:nvPr/>
            </p:nvSpPr>
            <p:spPr bwMode="auto">
              <a:xfrm>
                <a:off x="3445" y="9558"/>
                <a:ext cx="1442" cy="41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1323" tIns="35662" rIns="71323" bIns="35662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mbria" charset="0"/>
                    <a:ea typeface="Times New Roman" charset="0"/>
                  </a:rPr>
                  <a:t>Opponents</a:t>
                </a:r>
              </a:p>
            </p:txBody>
          </p:sp>
          <p:sp>
            <p:nvSpPr>
              <p:cNvPr id="3081" name="Oval 9"/>
              <p:cNvSpPr>
                <a:spLocks noChangeArrowheads="1"/>
              </p:cNvSpPr>
              <p:nvPr/>
            </p:nvSpPr>
            <p:spPr bwMode="auto">
              <a:xfrm>
                <a:off x="2577" y="8600"/>
                <a:ext cx="1286" cy="65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1323" tIns="35662" rIns="71323" bIns="3566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mbria" charset="0"/>
                    <a:ea typeface="Times New Roman" charset="0"/>
                  </a:rPr>
                  <a:t>Potential promoters</a:t>
                </a:r>
              </a:p>
            </p:txBody>
          </p:sp>
          <p:sp>
            <p:nvSpPr>
              <p:cNvPr id="3082" name="Oval 10"/>
              <p:cNvSpPr>
                <a:spLocks noChangeArrowheads="1"/>
              </p:cNvSpPr>
              <p:nvPr/>
            </p:nvSpPr>
            <p:spPr bwMode="auto">
              <a:xfrm>
                <a:off x="4319" y="8585"/>
                <a:ext cx="1356" cy="65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1323" tIns="35662" rIns="71323" bIns="3566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mbria" charset="0"/>
                    <a:ea typeface="Times New Roman" charset="0"/>
                  </a:rPr>
                  <a:t>Hidden opponents</a:t>
                </a:r>
              </a:p>
            </p:txBody>
          </p:sp>
        </p:grp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 rot="2700000">
              <a:off x="6450" y="8332"/>
              <a:ext cx="20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 rot="-13500000">
              <a:off x="4308" y="8342"/>
              <a:ext cx="20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7757" y="9338"/>
              <a:ext cx="1080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1323" tIns="35662" rIns="71323" bIns="35662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Positive</a:t>
              </a:r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6598" y="10497"/>
              <a:ext cx="1080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1323" tIns="35662" rIns="71323" bIns="35662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Negative</a:t>
              </a:r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4308" y="9338"/>
              <a:ext cx="1080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1323" tIns="35662" rIns="71323" bIns="35662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Positive</a:t>
              </a: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5301" y="10497"/>
              <a:ext cx="1081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1323" tIns="35662" rIns="71323" bIns="35662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Negative</a:t>
              </a:r>
            </a:p>
          </p:txBody>
        </p:sp>
      </p:grpSp>
      <p:grpSp>
        <p:nvGrpSpPr>
          <p:cNvPr id="3090" name="Group 18"/>
          <p:cNvGrpSpPr>
            <a:grpSpLocks noChangeAspect="1"/>
          </p:cNvGrpSpPr>
          <p:nvPr/>
        </p:nvGrpSpPr>
        <p:grpSpPr bwMode="auto">
          <a:xfrm>
            <a:off x="455911" y="5682908"/>
            <a:ext cx="3928350" cy="382089"/>
            <a:chOff x="4087" y="7264"/>
            <a:chExt cx="4934" cy="480"/>
          </a:xfrm>
        </p:grpSpPr>
        <p:sp>
          <p:nvSpPr>
            <p:cNvPr id="3091" name="AutoShape 19"/>
            <p:cNvSpPr>
              <a:spLocks noChangeAspect="1" noChangeArrowheads="1" noTextEdit="1"/>
            </p:cNvSpPr>
            <p:nvPr/>
          </p:nvSpPr>
          <p:spPr bwMode="auto">
            <a:xfrm>
              <a:off x="4087" y="7264"/>
              <a:ext cx="493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5167" y="7384"/>
              <a:ext cx="155" cy="1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X</a:t>
              </a:r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6741" y="7264"/>
              <a:ext cx="960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Practicality</a:t>
              </a:r>
            </a:p>
          </p:txBody>
        </p:sp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5421" y="7264"/>
              <a:ext cx="960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Desirability</a:t>
              </a:r>
            </a:p>
          </p:txBody>
        </p:sp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6501" y="7384"/>
              <a:ext cx="155" cy="1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X</a:t>
              </a:r>
            </a:p>
          </p:txBody>
        </p:sp>
        <p:sp>
          <p:nvSpPr>
            <p:cNvPr id="3096" name="Text Box 24"/>
            <p:cNvSpPr txBox="1">
              <a:spLocks noChangeArrowheads="1"/>
            </p:cNvSpPr>
            <p:nvPr/>
          </p:nvSpPr>
          <p:spPr bwMode="auto">
            <a:xfrm>
              <a:off x="7821" y="7384"/>
              <a:ext cx="155" cy="1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&gt;</a:t>
              </a:r>
            </a:p>
          </p:txBody>
        </p:sp>
        <p:sp>
          <p:nvSpPr>
            <p:cNvPr id="3097" name="Text Box 25"/>
            <p:cNvSpPr txBox="1">
              <a:spLocks noChangeArrowheads="1"/>
            </p:cNvSpPr>
            <p:nvPr/>
          </p:nvSpPr>
          <p:spPr bwMode="auto">
            <a:xfrm>
              <a:off x="4087" y="7264"/>
              <a:ext cx="960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Dis-satisfaction</a:t>
              </a:r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8061" y="7264"/>
              <a:ext cx="960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Times New Roman" charset="0"/>
                </a:rPr>
                <a:t>Resistance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63</Words>
  <Application>Microsoft Macintosh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Ruud</dc:creator>
  <cp:lastModifiedBy>Ruud</cp:lastModifiedBy>
  <cp:revision>1</cp:revision>
  <dcterms:created xsi:type="dcterms:W3CDTF">2010-09-19T11:44:49Z</dcterms:created>
  <dcterms:modified xsi:type="dcterms:W3CDTF">2010-09-19T12:53:43Z</dcterms:modified>
</cp:coreProperties>
</file>