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00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61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65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92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42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84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37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58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02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02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57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5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74FC-31DD-46CC-8A43-CB91A3BD0B8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99AB2-2F85-427B-9727-2F38A10E57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56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Callout 5"/>
          <p:cNvSpPr/>
          <p:nvPr/>
        </p:nvSpPr>
        <p:spPr>
          <a:xfrm rot="16200000">
            <a:off x="-1137252" y="2297491"/>
            <a:ext cx="4865774" cy="2376264"/>
          </a:xfrm>
          <a:prstGeom prst="downArrowCallout">
            <a:avLst>
              <a:gd name="adj1" fmla="val 13202"/>
              <a:gd name="adj2" fmla="val 16601"/>
              <a:gd name="adj3" fmla="val 13243"/>
              <a:gd name="adj4" fmla="val 78359"/>
            </a:avLst>
          </a:prstGeom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Down Arrow Callout 6"/>
          <p:cNvSpPr/>
          <p:nvPr/>
        </p:nvSpPr>
        <p:spPr>
          <a:xfrm rot="16200000">
            <a:off x="1259634" y="1484782"/>
            <a:ext cx="6552728" cy="3816425"/>
          </a:xfrm>
          <a:prstGeom prst="downArrowCallout">
            <a:avLst>
              <a:gd name="adj1" fmla="val 9667"/>
              <a:gd name="adj2" fmla="val 11378"/>
              <a:gd name="adj3" fmla="val 11890"/>
              <a:gd name="adj4" fmla="val 81800"/>
            </a:avLst>
          </a:prstGeom>
          <a:solidFill>
            <a:srgbClr val="92D050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Down Arrow Callout 7"/>
          <p:cNvSpPr/>
          <p:nvPr/>
        </p:nvSpPr>
        <p:spPr>
          <a:xfrm rot="16200000">
            <a:off x="5198814" y="2180301"/>
            <a:ext cx="5198206" cy="2483768"/>
          </a:xfrm>
          <a:prstGeom prst="downArrowCallout">
            <a:avLst>
              <a:gd name="adj1" fmla="val 13202"/>
              <a:gd name="adj2" fmla="val 16601"/>
              <a:gd name="adj3" fmla="val 13243"/>
              <a:gd name="adj4" fmla="val 78359"/>
            </a:avLst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323527" y="128472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u="sng" dirty="0" err="1" smtClean="0">
                <a:solidFill>
                  <a:schemeClr val="bg1"/>
                </a:solidFill>
              </a:rPr>
              <a:t>Preparation</a:t>
            </a:r>
            <a:endParaRPr lang="nl-NL" b="1" u="sng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819" y="2132856"/>
            <a:ext cx="15388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nl-NL" sz="1200" b="1" dirty="0" err="1" smtClean="0">
                <a:solidFill>
                  <a:schemeClr val="bg1"/>
                </a:solidFill>
              </a:rPr>
              <a:t>Which</a:t>
            </a:r>
            <a:r>
              <a:rPr lang="nl-NL" sz="1200" b="1" dirty="0" smtClean="0">
                <a:solidFill>
                  <a:schemeClr val="bg1"/>
                </a:solidFill>
              </a:rPr>
              <a:t> procedures </a:t>
            </a:r>
            <a:r>
              <a:rPr lang="nl-NL" sz="1200" b="1" dirty="0" err="1" smtClean="0">
                <a:solidFill>
                  <a:schemeClr val="bg1"/>
                </a:solidFill>
              </a:rPr>
              <a:t>and</a:t>
            </a:r>
            <a:r>
              <a:rPr lang="nl-NL" sz="1200" b="1" dirty="0" smtClean="0">
                <a:solidFill>
                  <a:schemeClr val="bg1"/>
                </a:solidFill>
              </a:rPr>
              <a:t> </a:t>
            </a:r>
            <a:r>
              <a:rPr lang="nl-NL" sz="1200" b="1" dirty="0" err="1" smtClean="0">
                <a:solidFill>
                  <a:schemeClr val="bg1"/>
                </a:solidFill>
              </a:rPr>
              <a:t>policies</a:t>
            </a:r>
            <a:r>
              <a:rPr lang="nl-NL" sz="1200" b="1" dirty="0" smtClean="0">
                <a:solidFill>
                  <a:schemeClr val="bg1"/>
                </a:solidFill>
              </a:rPr>
              <a:t> are </a:t>
            </a:r>
            <a:r>
              <a:rPr lang="nl-NL" sz="1200" b="1" dirty="0" err="1" smtClean="0">
                <a:solidFill>
                  <a:schemeClr val="bg1"/>
                </a:solidFill>
              </a:rPr>
              <a:t>used</a:t>
            </a:r>
            <a:r>
              <a:rPr lang="nl-NL" sz="1200" b="1" dirty="0" smtClean="0">
                <a:solidFill>
                  <a:schemeClr val="bg1"/>
                </a:solidFill>
              </a:rPr>
              <a:t>?</a:t>
            </a:r>
          </a:p>
          <a:p>
            <a:endParaRPr lang="nl-NL" sz="1200" b="1" dirty="0" smtClean="0">
              <a:solidFill>
                <a:schemeClr val="bg1"/>
              </a:solidFill>
            </a:endParaRP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  <a:endParaRPr lang="nl-NL" sz="1200" b="1" dirty="0">
              <a:solidFill>
                <a:schemeClr val="bg1"/>
              </a:solidFill>
            </a:endParaRPr>
          </a:p>
          <a:p>
            <a:endParaRPr lang="nl-NL" sz="12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nl-NL" sz="1200" b="1" dirty="0" err="1" smtClean="0">
                <a:solidFill>
                  <a:schemeClr val="bg1"/>
                </a:solidFill>
              </a:rPr>
              <a:t>Who</a:t>
            </a:r>
            <a:r>
              <a:rPr lang="nl-NL" sz="1200" b="1" dirty="0" smtClean="0">
                <a:solidFill>
                  <a:schemeClr val="bg1"/>
                </a:solidFill>
              </a:rPr>
              <a:t> is </a:t>
            </a:r>
            <a:r>
              <a:rPr lang="nl-NL" sz="1200" b="1" dirty="0" err="1" smtClean="0">
                <a:solidFill>
                  <a:schemeClr val="bg1"/>
                </a:solidFill>
              </a:rPr>
              <a:t>responsible</a:t>
            </a:r>
            <a:r>
              <a:rPr lang="nl-NL" sz="1200" b="1" dirty="0" smtClean="0">
                <a:solidFill>
                  <a:schemeClr val="bg1"/>
                </a:solidFill>
              </a:rPr>
              <a:t>?</a:t>
            </a:r>
          </a:p>
          <a:p>
            <a:endParaRPr lang="nl-NL" sz="1200" b="1" dirty="0">
              <a:solidFill>
                <a:schemeClr val="bg1"/>
              </a:solidFill>
            </a:endParaRP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endParaRPr lang="nl-NL" sz="12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4725" y="18864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u="sng" dirty="0" err="1" smtClean="0">
                <a:solidFill>
                  <a:schemeClr val="bg1"/>
                </a:solidFill>
              </a:rPr>
              <a:t>Creation</a:t>
            </a:r>
            <a:endParaRPr lang="nl-NL" b="1" u="sng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498466"/>
              </p:ext>
            </p:extLst>
          </p:nvPr>
        </p:nvGraphicFramePr>
        <p:xfrm>
          <a:off x="2987824" y="748736"/>
          <a:ext cx="2520281" cy="191075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0161"/>
                <a:gridCol w="1080120"/>
              </a:tblGrid>
              <a:tr h="261959">
                <a:tc>
                  <a:txBody>
                    <a:bodyPr/>
                    <a:lstStyle/>
                    <a:p>
                      <a:r>
                        <a:rPr lang="nl-NL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Benefit</a:t>
                      </a:r>
                      <a:endParaRPr lang="nl-NL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Rating</a:t>
                      </a:r>
                      <a:r>
                        <a:rPr lang="nl-NL" sz="11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(1-10)</a:t>
                      </a:r>
                      <a:endParaRPr lang="nl-NL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Fits information </a:t>
                      </a:r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need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16052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Fits </a:t>
                      </a:r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organizational</a:t>
                      </a:r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objectives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Fits overall </a:t>
                      </a:r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strategy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Revenues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287238"/>
              </p:ext>
            </p:extLst>
          </p:nvPr>
        </p:nvGraphicFramePr>
        <p:xfrm>
          <a:off x="2987824" y="2780928"/>
          <a:ext cx="2520281" cy="149470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0161"/>
                <a:gridCol w="1080120"/>
              </a:tblGrid>
              <a:tr h="261959">
                <a:tc>
                  <a:txBody>
                    <a:bodyPr/>
                    <a:lstStyle/>
                    <a:p>
                      <a:r>
                        <a:rPr lang="nl-NL" sz="11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Costs</a:t>
                      </a:r>
                      <a:endParaRPr lang="nl-NL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Rating</a:t>
                      </a:r>
                      <a:r>
                        <a:rPr lang="nl-NL" sz="11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(1-10)</a:t>
                      </a:r>
                      <a:endParaRPr lang="nl-NL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Resources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Project </a:t>
                      </a:r>
                      <a:r>
                        <a:rPr lang="nl-NL" sz="105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costs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</a:t>
                      </a:r>
                      <a:r>
                        <a:rPr lang="nl-NL" sz="105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nl-NL" sz="1050" b="1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required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08187">
                <a:tc>
                  <a:txBody>
                    <a:bodyPr/>
                    <a:lstStyle/>
                    <a:p>
                      <a:r>
                        <a:rPr lang="nl-NL" sz="105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nl-NL" sz="105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37112"/>
            <a:ext cx="2695796" cy="20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876256" y="9807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u="sng" dirty="0" smtClean="0">
                <a:solidFill>
                  <a:schemeClr val="bg1"/>
                </a:solidFill>
              </a:rPr>
              <a:t>Evaluation</a:t>
            </a:r>
            <a:endParaRPr lang="nl-NL" b="1" u="sng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32240" y="1700808"/>
            <a:ext cx="14401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nl-NL" sz="1200" b="1" dirty="0" err="1" smtClean="0">
                <a:solidFill>
                  <a:schemeClr val="bg1"/>
                </a:solidFill>
              </a:rPr>
              <a:t>Approved</a:t>
            </a:r>
            <a:r>
              <a:rPr lang="nl-NL" sz="1200" b="1" dirty="0" smtClean="0">
                <a:solidFill>
                  <a:schemeClr val="bg1"/>
                </a:solidFill>
              </a:rPr>
              <a:t> </a:t>
            </a:r>
            <a:r>
              <a:rPr lang="nl-NL" sz="1200" b="1" dirty="0" err="1" smtClean="0">
                <a:solidFill>
                  <a:schemeClr val="bg1"/>
                </a:solidFill>
              </a:rPr>
              <a:t>by</a:t>
            </a:r>
            <a:r>
              <a:rPr lang="nl-NL" sz="1200" b="1" dirty="0">
                <a:solidFill>
                  <a:schemeClr val="bg1"/>
                </a:solidFill>
              </a:rPr>
              <a:t> </a:t>
            </a:r>
            <a:r>
              <a:rPr lang="nl-NL" sz="1200" b="1" dirty="0" smtClean="0">
                <a:solidFill>
                  <a:schemeClr val="bg1"/>
                </a:solidFill>
              </a:rPr>
              <a:t>IT investment board</a:t>
            </a:r>
          </a:p>
          <a:p>
            <a:pPr marL="285750" indent="-285750">
              <a:buFont typeface="Wingdings" pitchFamily="2" charset="2"/>
              <a:buChar char="q"/>
            </a:pPr>
            <a:endParaRPr lang="nl-NL" sz="1200" b="1" dirty="0" smtClean="0">
              <a:solidFill>
                <a:schemeClr val="bg1"/>
              </a:solidFill>
            </a:endParaRPr>
          </a:p>
          <a:p>
            <a:endParaRPr lang="nl-NL" sz="1200" b="1" dirty="0">
              <a:solidFill>
                <a:schemeClr val="bg1"/>
              </a:solidFill>
            </a:endParaRPr>
          </a:p>
          <a:p>
            <a:endParaRPr lang="nl-NL" sz="1200" b="1" dirty="0" smtClean="0">
              <a:solidFill>
                <a:schemeClr val="bg1"/>
              </a:solidFill>
            </a:endParaRPr>
          </a:p>
          <a:p>
            <a:r>
              <a:rPr lang="nl-NL" sz="1200" b="1" dirty="0" smtClean="0">
                <a:solidFill>
                  <a:schemeClr val="bg1"/>
                </a:solidFill>
              </a:rPr>
              <a:t>Project managers </a:t>
            </a:r>
            <a:r>
              <a:rPr lang="nl-NL" sz="1200" b="1" dirty="0" err="1" smtClean="0">
                <a:solidFill>
                  <a:schemeClr val="bg1"/>
                </a:solidFill>
              </a:rPr>
              <a:t>and</a:t>
            </a:r>
            <a:r>
              <a:rPr lang="nl-NL" sz="1200" b="1" dirty="0" smtClean="0">
                <a:solidFill>
                  <a:schemeClr val="bg1"/>
                </a:solidFill>
              </a:rPr>
              <a:t> stakeholders </a:t>
            </a:r>
            <a:r>
              <a:rPr lang="nl-NL" sz="1200" b="1" dirty="0" err="1" smtClean="0">
                <a:solidFill>
                  <a:schemeClr val="bg1"/>
                </a:solidFill>
              </a:rPr>
              <a:t>to</a:t>
            </a:r>
            <a:r>
              <a:rPr lang="nl-NL" sz="1200" b="1" dirty="0" smtClean="0">
                <a:solidFill>
                  <a:schemeClr val="bg1"/>
                </a:solidFill>
              </a:rPr>
              <a:t> </a:t>
            </a:r>
            <a:r>
              <a:rPr lang="nl-NL" sz="1200" b="1" dirty="0" err="1" smtClean="0">
                <a:solidFill>
                  <a:schemeClr val="bg1"/>
                </a:solidFill>
              </a:rPr>
              <a:t>inform</a:t>
            </a:r>
            <a:r>
              <a:rPr lang="nl-NL" sz="12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-</a:t>
            </a:r>
          </a:p>
          <a:p>
            <a:endParaRPr lang="nl-NL" sz="1200" b="1" dirty="0" smtClean="0">
              <a:solidFill>
                <a:schemeClr val="bg1"/>
              </a:solidFill>
            </a:endParaRPr>
          </a:p>
          <a:p>
            <a:endParaRPr lang="nl-NL" sz="1200" b="1" dirty="0">
              <a:solidFill>
                <a:schemeClr val="bg1"/>
              </a:solidFill>
            </a:endParaRPr>
          </a:p>
          <a:p>
            <a:endParaRPr lang="nl-NL" sz="1200" b="1" dirty="0">
              <a:solidFill>
                <a:schemeClr val="bg1"/>
              </a:solidFill>
            </a:endParaRPr>
          </a:p>
          <a:p>
            <a:r>
              <a:rPr lang="nl-NL" sz="1200" b="1" dirty="0" err="1" smtClean="0">
                <a:solidFill>
                  <a:schemeClr val="bg1"/>
                </a:solidFill>
              </a:rPr>
              <a:t>Selection</a:t>
            </a:r>
            <a:r>
              <a:rPr lang="nl-NL" sz="1200" b="1" dirty="0" smtClean="0">
                <a:solidFill>
                  <a:schemeClr val="bg1"/>
                </a:solidFill>
              </a:rPr>
              <a:t> criteria review date:</a:t>
            </a:r>
          </a:p>
          <a:p>
            <a:r>
              <a:rPr lang="nl-NL" sz="1200" b="1" dirty="0" smtClean="0">
                <a:solidFill>
                  <a:schemeClr val="bg1"/>
                </a:solidFill>
              </a:rPr>
              <a:t>__-__-____</a:t>
            </a:r>
            <a:endParaRPr lang="nl-NL" sz="12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4818" y="188640"/>
            <a:ext cx="1682885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nl-NL" sz="32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  39</a:t>
            </a:r>
            <a:endParaRPr lang="nl-NL" sz="32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03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79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Eelco</dc:creator>
  <cp:lastModifiedBy>Eelco</cp:lastModifiedBy>
  <cp:revision>6</cp:revision>
  <dcterms:created xsi:type="dcterms:W3CDTF">2010-09-15T15:54:03Z</dcterms:created>
  <dcterms:modified xsi:type="dcterms:W3CDTF">2010-09-15T18:13:30Z</dcterms:modified>
</cp:coreProperties>
</file>