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EA4F-511C-4582-A51C-1EF81987B7BF}" type="datetimeFigureOut">
              <a:rPr lang="nl-NL" smtClean="0"/>
              <a:t>16-9-2010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819-1330-4070-97AB-B4B962DFA3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EA4F-511C-4582-A51C-1EF81987B7BF}" type="datetimeFigureOut">
              <a:rPr lang="nl-NL" smtClean="0"/>
              <a:t>16-9-2010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819-1330-4070-97AB-B4B962DFA3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EA4F-511C-4582-A51C-1EF81987B7BF}" type="datetimeFigureOut">
              <a:rPr lang="nl-NL" smtClean="0"/>
              <a:t>16-9-2010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819-1330-4070-97AB-B4B962DFA3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EA4F-511C-4582-A51C-1EF81987B7BF}" type="datetimeFigureOut">
              <a:rPr lang="nl-NL" smtClean="0"/>
              <a:t>16-9-2010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819-1330-4070-97AB-B4B962DFA3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EA4F-511C-4582-A51C-1EF81987B7BF}" type="datetimeFigureOut">
              <a:rPr lang="nl-NL" smtClean="0"/>
              <a:t>16-9-2010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819-1330-4070-97AB-B4B962DFA3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EA4F-511C-4582-A51C-1EF81987B7BF}" type="datetimeFigureOut">
              <a:rPr lang="nl-NL" smtClean="0"/>
              <a:t>16-9-2010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819-1330-4070-97AB-B4B962DFA3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EA4F-511C-4582-A51C-1EF81987B7BF}" type="datetimeFigureOut">
              <a:rPr lang="nl-NL" smtClean="0"/>
              <a:t>16-9-2010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819-1330-4070-97AB-B4B962DFA3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EA4F-511C-4582-A51C-1EF81987B7BF}" type="datetimeFigureOut">
              <a:rPr lang="nl-NL" smtClean="0"/>
              <a:t>16-9-2010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819-1330-4070-97AB-B4B962DFA3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EA4F-511C-4582-A51C-1EF81987B7BF}" type="datetimeFigureOut">
              <a:rPr lang="nl-NL" smtClean="0"/>
              <a:t>16-9-2010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819-1330-4070-97AB-B4B962DFA3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EA4F-511C-4582-A51C-1EF81987B7BF}" type="datetimeFigureOut">
              <a:rPr lang="nl-NL" smtClean="0"/>
              <a:t>16-9-2010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819-1330-4070-97AB-B4B962DFA3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EA4F-511C-4582-A51C-1EF81987B7BF}" type="datetimeFigureOut">
              <a:rPr lang="nl-NL" smtClean="0"/>
              <a:t>16-9-2010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819-1330-4070-97AB-B4B962DFA3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8EA4F-511C-4582-A51C-1EF81987B7BF}" type="datetimeFigureOut">
              <a:rPr lang="nl-NL" smtClean="0"/>
              <a:t>16-9-2010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A5819-1330-4070-97AB-B4B962DFA35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Way 33: IS future benefits</a:t>
            </a:r>
            <a:endParaRPr lang="nl-NL" dirty="0"/>
          </a:p>
        </p:txBody>
      </p:sp>
      <p:cxnSp>
        <p:nvCxnSpPr>
          <p:cNvPr id="7" name="Rechte verbindingslijn met pijl 6"/>
          <p:cNvCxnSpPr/>
          <p:nvPr/>
        </p:nvCxnSpPr>
        <p:spPr>
          <a:xfrm rot="5400000">
            <a:off x="4824028" y="5624450"/>
            <a:ext cx="1944216" cy="1588"/>
          </a:xfrm>
          <a:prstGeom prst="straightConnector1">
            <a:avLst/>
          </a:prstGeom>
          <a:ln w="31750" cap="flat">
            <a:tailEnd type="stealth" w="lg" len="lg"/>
          </a:ln>
          <a:scene3d>
            <a:camera prst="orthographicFront"/>
            <a:lightRig rig="threePt" dir="t"/>
          </a:scene3d>
          <a:sp3d prstMaterial="flat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 rot="5400000" flipH="1" flipV="1">
            <a:off x="4855443" y="3720827"/>
            <a:ext cx="1881386" cy="1588"/>
          </a:xfrm>
          <a:prstGeom prst="straightConnector1">
            <a:avLst/>
          </a:prstGeom>
          <a:ln w="31750" cap="flat">
            <a:tailEnd type="stealth" w="lg" len="lg"/>
          </a:ln>
          <a:scene3d>
            <a:camera prst="orthographicFront"/>
            <a:lightRig rig="threePt" dir="t"/>
          </a:scene3d>
          <a:sp3d prstMaterial="flat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5797724" y="4652342"/>
            <a:ext cx="2950740" cy="1588"/>
          </a:xfrm>
          <a:prstGeom prst="straightConnector1">
            <a:avLst/>
          </a:prstGeom>
          <a:ln w="31750" cap="flat">
            <a:tailEnd type="stealth" w="lg" len="lg"/>
          </a:ln>
          <a:scene3d>
            <a:camera prst="orthographicFront"/>
            <a:lightRig rig="threePt" dir="t"/>
          </a:scene3d>
          <a:sp3d prstMaterial="flat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 rot="5400000">
            <a:off x="3928574" y="443167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NPV (</a:t>
            </a:r>
            <a:r>
              <a:rPr lang="nl-NL" b="1" dirty="0" err="1" smtClean="0"/>
              <a:t>Quantitave</a:t>
            </a:r>
            <a:r>
              <a:rPr lang="nl-NL" b="1" dirty="0" smtClean="0"/>
              <a:t> </a:t>
            </a:r>
            <a:r>
              <a:rPr lang="nl-NL" b="1" dirty="0" err="1" smtClean="0"/>
              <a:t>assesment</a:t>
            </a:r>
            <a:r>
              <a:rPr lang="nl-NL" b="1" dirty="0" smtClean="0"/>
              <a:t>)</a:t>
            </a:r>
            <a:endParaRPr lang="nl-NL" b="1" dirty="0"/>
          </a:p>
        </p:txBody>
      </p:sp>
      <p:sp>
        <p:nvSpPr>
          <p:cNvPr id="14" name="Tekstvak 13"/>
          <p:cNvSpPr txBox="1"/>
          <p:nvPr/>
        </p:nvSpPr>
        <p:spPr>
          <a:xfrm>
            <a:off x="5940152" y="479635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/>
              <a:t>Qualitative</a:t>
            </a:r>
            <a:r>
              <a:rPr lang="nl-NL" b="1" dirty="0" smtClean="0"/>
              <a:t> </a:t>
            </a:r>
            <a:r>
              <a:rPr lang="nl-NL" b="1" dirty="0" err="1" smtClean="0"/>
              <a:t>assesment</a:t>
            </a:r>
            <a:endParaRPr lang="nl-NL" b="1" dirty="0"/>
          </a:p>
        </p:txBody>
      </p:sp>
      <p:cxnSp>
        <p:nvCxnSpPr>
          <p:cNvPr id="16" name="Rechte verbindingslijn 15"/>
          <p:cNvCxnSpPr/>
          <p:nvPr/>
        </p:nvCxnSpPr>
        <p:spPr>
          <a:xfrm rot="5400000">
            <a:off x="4499991" y="4652342"/>
            <a:ext cx="36004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 rot="5400000">
            <a:off x="5004047" y="4652342"/>
            <a:ext cx="36004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rot="5400000">
            <a:off x="5508103" y="4652342"/>
            <a:ext cx="36004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rot="5400000">
            <a:off x="6012159" y="4652342"/>
            <a:ext cx="36004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rot="5400000">
            <a:off x="6516215" y="4652342"/>
            <a:ext cx="36004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5796135" y="4148286"/>
            <a:ext cx="2880323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5796136" y="3644230"/>
            <a:ext cx="2880323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5796136" y="3140174"/>
            <a:ext cx="2880323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5796136" y="5156398"/>
            <a:ext cx="2880323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5796136" y="5660454"/>
            <a:ext cx="2880323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5796136" y="6164510"/>
            <a:ext cx="2880323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bel 31"/>
          <p:cNvGraphicFramePr>
            <a:graphicFrameLocks noGrp="1"/>
          </p:cNvGraphicFramePr>
          <p:nvPr/>
        </p:nvGraphicFramePr>
        <p:xfrm>
          <a:off x="179512" y="3140968"/>
          <a:ext cx="4701132" cy="313944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073849"/>
                <a:gridCol w="1068118"/>
                <a:gridCol w="1218629"/>
                <a:gridCol w="392430"/>
                <a:gridCol w="948106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Criteria</a:t>
                      </a:r>
                    </a:p>
                    <a:p>
                      <a:endParaRPr lang="nl-NL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err="1" smtClean="0">
                          <a:solidFill>
                            <a:schemeClr val="bg1"/>
                          </a:solidFill>
                        </a:rPr>
                        <a:t>Criterion</a:t>
                      </a:r>
                      <a:r>
                        <a:rPr lang="nl-NL" baseline="0" dirty="0" smtClean="0">
                          <a:solidFill>
                            <a:schemeClr val="bg1"/>
                          </a:solidFill>
                        </a:rPr>
                        <a:t> 1</a:t>
                      </a:r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err="1" smtClean="0">
                          <a:solidFill>
                            <a:schemeClr val="bg1"/>
                          </a:solidFill>
                        </a:rPr>
                        <a:t>Criterion</a:t>
                      </a:r>
                      <a:r>
                        <a:rPr lang="nl-NL" dirty="0" smtClean="0">
                          <a:solidFill>
                            <a:schemeClr val="bg1"/>
                          </a:solidFill>
                        </a:rPr>
                        <a:t> 2</a:t>
                      </a:r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bg1"/>
                          </a:solidFill>
                        </a:rPr>
                        <a:t>Total (</a:t>
                      </a:r>
                      <a:r>
                        <a:rPr lang="nl-NL" dirty="0" err="1" smtClean="0">
                          <a:solidFill>
                            <a:schemeClr val="bg1"/>
                          </a:solidFill>
                        </a:rPr>
                        <a:t>Value</a:t>
                      </a:r>
                      <a:r>
                        <a:rPr lang="nl-NL" dirty="0" smtClean="0">
                          <a:solidFill>
                            <a:schemeClr val="bg1"/>
                          </a:solidFill>
                        </a:rPr>
                        <a:t> * </a:t>
                      </a:r>
                      <a:r>
                        <a:rPr lang="nl-NL" dirty="0" err="1" smtClean="0">
                          <a:solidFill>
                            <a:schemeClr val="bg1"/>
                          </a:solidFill>
                        </a:rPr>
                        <a:t>weight</a:t>
                      </a:r>
                      <a:r>
                        <a:rPr lang="nl-NL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Projects</a:t>
                      </a:r>
                      <a:endParaRPr lang="nl-NL" dirty="0"/>
                    </a:p>
                  </a:txBody>
                  <a:tcPr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err="1" smtClean="0">
                          <a:solidFill>
                            <a:schemeClr val="bg1"/>
                          </a:solidFill>
                        </a:rPr>
                        <a:t>Weight</a:t>
                      </a:r>
                      <a:r>
                        <a:rPr lang="nl-NL" baseline="0" dirty="0" smtClean="0">
                          <a:solidFill>
                            <a:schemeClr val="bg1"/>
                          </a:solidFill>
                        </a:rPr>
                        <a:t> 1</a:t>
                      </a:r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err="1" smtClean="0">
                          <a:solidFill>
                            <a:schemeClr val="bg1"/>
                          </a:solidFill>
                        </a:rPr>
                        <a:t>Weight</a:t>
                      </a:r>
                      <a:r>
                        <a:rPr lang="nl-NL" dirty="0" smtClean="0">
                          <a:solidFill>
                            <a:schemeClr val="bg1"/>
                          </a:solidFill>
                        </a:rPr>
                        <a:t> 2</a:t>
                      </a:r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nl-N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Project 1</a:t>
                      </a:r>
                      <a:endParaRPr lang="nl-NL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Project 2</a:t>
                      </a:r>
                      <a:endParaRPr lang="nl-NL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…</a:t>
                      </a:r>
                      <a:endParaRPr lang="nl-NL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…</a:t>
                      </a:r>
                      <a:endParaRPr lang="nl-NL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…</a:t>
                      </a:r>
                      <a:endParaRPr lang="nl-NL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3" name="Tekstvak 32"/>
          <p:cNvSpPr txBox="1"/>
          <p:nvPr/>
        </p:nvSpPr>
        <p:spPr>
          <a:xfrm>
            <a:off x="251520" y="112474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 err="1" smtClean="0"/>
              <a:t>Calculate</a:t>
            </a:r>
            <a:r>
              <a:rPr lang="nl-NL" dirty="0" smtClean="0"/>
              <a:t> the average NPV over </a:t>
            </a:r>
            <a:r>
              <a:rPr lang="nl-NL" dirty="0" err="1" smtClean="0"/>
              <a:t>several</a:t>
            </a:r>
            <a:r>
              <a:rPr lang="nl-NL" dirty="0" smtClean="0"/>
              <a:t> </a:t>
            </a:r>
            <a:r>
              <a:rPr lang="nl-NL" dirty="0" err="1" smtClean="0"/>
              <a:t>possible</a:t>
            </a:r>
            <a:r>
              <a:rPr lang="nl-NL" dirty="0" smtClean="0"/>
              <a:t> </a:t>
            </a:r>
            <a:r>
              <a:rPr lang="nl-NL" dirty="0" err="1" smtClean="0"/>
              <a:t>scenarios</a:t>
            </a:r>
            <a:r>
              <a:rPr lang="nl-NL" dirty="0" smtClean="0"/>
              <a:t> of a project </a:t>
            </a:r>
            <a:r>
              <a:rPr lang="nl-NL" dirty="0" smtClean="0">
                <a:sym typeface="Wingdings" pitchFamily="2" charset="2"/>
              </a:rPr>
              <a:t> Y</a:t>
            </a:r>
            <a:endParaRPr lang="nl-NL" dirty="0" smtClean="0"/>
          </a:p>
          <a:p>
            <a:pPr marL="342900" indent="-342900">
              <a:buFont typeface="+mj-lt"/>
              <a:buAutoNum type="arabicPeriod"/>
            </a:pPr>
            <a:r>
              <a:rPr lang="nl-NL" dirty="0" err="1" smtClean="0"/>
              <a:t>Use</a:t>
            </a:r>
            <a:r>
              <a:rPr lang="nl-NL" dirty="0" smtClean="0"/>
              <a:t> Multi Criteria </a:t>
            </a:r>
            <a:r>
              <a:rPr lang="nl-NL" dirty="0" err="1" smtClean="0"/>
              <a:t>Analysis</a:t>
            </a:r>
            <a:r>
              <a:rPr lang="nl-NL" dirty="0" smtClean="0"/>
              <a:t> to </a:t>
            </a:r>
            <a:r>
              <a:rPr lang="nl-NL" dirty="0" err="1" smtClean="0"/>
              <a:t>rate</a:t>
            </a:r>
            <a:r>
              <a:rPr lang="nl-NL" dirty="0" smtClean="0"/>
              <a:t> the </a:t>
            </a:r>
            <a:r>
              <a:rPr lang="nl-NL" dirty="0" err="1" smtClean="0"/>
              <a:t>qualitative</a:t>
            </a:r>
            <a:r>
              <a:rPr lang="nl-NL" dirty="0" smtClean="0"/>
              <a:t> </a:t>
            </a:r>
            <a:r>
              <a:rPr lang="nl-NL" dirty="0" err="1" smtClean="0"/>
              <a:t>benefits</a:t>
            </a:r>
            <a:r>
              <a:rPr lang="nl-NL" dirty="0" smtClean="0"/>
              <a:t> of a project </a:t>
            </a:r>
            <a:r>
              <a:rPr lang="nl-NL" dirty="0" smtClean="0">
                <a:sym typeface="Wingdings" pitchFamily="2" charset="2"/>
              </a:rPr>
              <a:t> X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>
                <a:sym typeface="Wingdings" pitchFamily="2" charset="2"/>
              </a:rPr>
              <a:t>Plot the project in the </a:t>
            </a:r>
            <a:r>
              <a:rPr lang="nl-NL" dirty="0" err="1" smtClean="0">
                <a:sym typeface="Wingdings" pitchFamily="2" charset="2"/>
              </a:rPr>
              <a:t>graph</a:t>
            </a:r>
            <a:r>
              <a:rPr lang="nl-NL" dirty="0" smtClean="0">
                <a:sym typeface="Wingdings" pitchFamily="2" charset="2"/>
              </a:rPr>
              <a:t> </a:t>
            </a:r>
            <a:r>
              <a:rPr lang="nl-NL" dirty="0" err="1" smtClean="0">
                <a:sym typeface="Wingdings" pitchFamily="2" charset="2"/>
              </a:rPr>
              <a:t>on</a:t>
            </a:r>
            <a:r>
              <a:rPr lang="nl-NL" dirty="0" smtClean="0">
                <a:sym typeface="Wingdings" pitchFamily="2" charset="2"/>
              </a:rPr>
              <a:t> (X,Y)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>
                <a:sym typeface="Wingdings" pitchFamily="2" charset="2"/>
              </a:rPr>
              <a:t>Do </a:t>
            </a:r>
            <a:r>
              <a:rPr lang="nl-NL" dirty="0" err="1" smtClean="0">
                <a:sym typeface="Wingdings" pitchFamily="2" charset="2"/>
              </a:rPr>
              <a:t>this</a:t>
            </a:r>
            <a:r>
              <a:rPr lang="nl-NL" dirty="0" smtClean="0">
                <a:sym typeface="Wingdings" pitchFamily="2" charset="2"/>
              </a:rPr>
              <a:t> </a:t>
            </a:r>
            <a:r>
              <a:rPr lang="nl-NL" dirty="0" err="1" smtClean="0">
                <a:sym typeface="Wingdings" pitchFamily="2" charset="2"/>
              </a:rPr>
              <a:t>for</a:t>
            </a:r>
            <a:r>
              <a:rPr lang="nl-NL" dirty="0" smtClean="0">
                <a:sym typeface="Wingdings" pitchFamily="2" charset="2"/>
              </a:rPr>
              <a:t> </a:t>
            </a:r>
            <a:r>
              <a:rPr lang="nl-NL" dirty="0" err="1" smtClean="0">
                <a:sym typeface="Wingdings" pitchFamily="2" charset="2"/>
              </a:rPr>
              <a:t>each</a:t>
            </a:r>
            <a:r>
              <a:rPr lang="nl-NL" dirty="0" smtClean="0">
                <a:sym typeface="Wingdings" pitchFamily="2" charset="2"/>
              </a:rPr>
              <a:t> project to </a:t>
            </a:r>
            <a:r>
              <a:rPr lang="nl-NL" dirty="0" err="1" smtClean="0">
                <a:sym typeface="Wingdings" pitchFamily="2" charset="2"/>
              </a:rPr>
              <a:t>be</a:t>
            </a:r>
            <a:r>
              <a:rPr lang="nl-NL" dirty="0" smtClean="0">
                <a:sym typeface="Wingdings" pitchFamily="2" charset="2"/>
              </a:rPr>
              <a:t> </a:t>
            </a:r>
            <a:r>
              <a:rPr lang="nl-NL" dirty="0" err="1" smtClean="0">
                <a:sym typeface="Wingdings" pitchFamily="2" charset="2"/>
              </a:rPr>
              <a:t>able</a:t>
            </a:r>
            <a:r>
              <a:rPr lang="nl-NL" dirty="0" smtClean="0">
                <a:sym typeface="Wingdings" pitchFamily="2" charset="2"/>
              </a:rPr>
              <a:t> to </a:t>
            </a:r>
            <a:r>
              <a:rPr lang="nl-NL" dirty="0" err="1" smtClean="0">
                <a:sym typeface="Wingdings" pitchFamily="2" charset="2"/>
              </a:rPr>
              <a:t>compare</a:t>
            </a:r>
            <a:r>
              <a:rPr lang="nl-NL" dirty="0" smtClean="0">
                <a:sym typeface="Wingdings" pitchFamily="2" charset="2"/>
              </a:rPr>
              <a:t> and </a:t>
            </a:r>
            <a:r>
              <a:rPr lang="nl-NL" dirty="0" err="1" smtClean="0">
                <a:sym typeface="Wingdings" pitchFamily="2" charset="2"/>
              </a:rPr>
              <a:t>judge</a:t>
            </a:r>
            <a:r>
              <a:rPr lang="nl-NL" dirty="0" smtClean="0">
                <a:sym typeface="Wingdings" pitchFamily="2" charset="2"/>
              </a:rPr>
              <a:t> </a:t>
            </a:r>
            <a:r>
              <a:rPr lang="nl-NL" dirty="0" err="1" smtClean="0">
                <a:sym typeface="Wingdings" pitchFamily="2" charset="2"/>
              </a:rPr>
              <a:t>them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0" y="2348880"/>
            <a:ext cx="9144000" cy="0"/>
          </a:xfrm>
          <a:prstGeom prst="line">
            <a:avLst/>
          </a:prstGeom>
          <a:ln w="44450">
            <a:solidFill>
              <a:schemeClr val="accent1">
                <a:shade val="95000"/>
                <a:satMod val="105000"/>
                <a:alpha val="46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rot="5400000">
            <a:off x="2821496" y="4603440"/>
            <a:ext cx="4509120" cy="0"/>
          </a:xfrm>
          <a:prstGeom prst="line">
            <a:avLst/>
          </a:prstGeom>
          <a:ln w="44450">
            <a:solidFill>
              <a:schemeClr val="accent1">
                <a:shade val="95000"/>
                <a:satMod val="105000"/>
                <a:alpha val="46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kstvak 38"/>
          <p:cNvSpPr txBox="1"/>
          <p:nvPr/>
        </p:nvSpPr>
        <p:spPr>
          <a:xfrm>
            <a:off x="179512" y="234888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Step 2</a:t>
            </a:r>
            <a:endParaRPr lang="nl-NL" dirty="0"/>
          </a:p>
        </p:txBody>
      </p:sp>
      <p:sp>
        <p:nvSpPr>
          <p:cNvPr id="40" name="Tekstvak 39"/>
          <p:cNvSpPr txBox="1"/>
          <p:nvPr/>
        </p:nvSpPr>
        <p:spPr>
          <a:xfrm>
            <a:off x="5220072" y="234888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Step 3 &amp; 4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95</Words>
  <Application>Microsoft Office PowerPoint</Application>
  <PresentationFormat>Diavoorstelling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Way 33: IS future benefits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33: IS future benefits</dc:title>
  <dc:creator>Ruud</dc:creator>
  <cp:lastModifiedBy>Ruud</cp:lastModifiedBy>
  <cp:revision>8</cp:revision>
  <dcterms:created xsi:type="dcterms:W3CDTF">2010-09-16T15:11:34Z</dcterms:created>
  <dcterms:modified xsi:type="dcterms:W3CDTF">2010-09-16T16:26:46Z</dcterms:modified>
</cp:coreProperties>
</file>