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38" d="100"/>
          <a:sy n="138" d="100"/>
        </p:scale>
        <p:origin x="-8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12CE-4743-5044-8942-A399AFCA4E9D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5447-70B1-4544-8B07-EB435D753D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12CE-4743-5044-8942-A399AFCA4E9D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5447-70B1-4544-8B07-EB435D753D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12CE-4743-5044-8942-A399AFCA4E9D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5447-70B1-4544-8B07-EB435D753D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12CE-4743-5044-8942-A399AFCA4E9D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5447-70B1-4544-8B07-EB435D753D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12CE-4743-5044-8942-A399AFCA4E9D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5447-70B1-4544-8B07-EB435D753D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12CE-4743-5044-8942-A399AFCA4E9D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5447-70B1-4544-8B07-EB435D753D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12CE-4743-5044-8942-A399AFCA4E9D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5447-70B1-4544-8B07-EB435D753D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12CE-4743-5044-8942-A399AFCA4E9D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5447-70B1-4544-8B07-EB435D753D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12CE-4743-5044-8942-A399AFCA4E9D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5447-70B1-4544-8B07-EB435D753D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12CE-4743-5044-8942-A399AFCA4E9D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5447-70B1-4544-8B07-EB435D753D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B12CE-4743-5044-8942-A399AFCA4E9D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5447-70B1-4544-8B07-EB435D753D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B12CE-4743-5044-8942-A399AFCA4E9D}" type="datetimeFigureOut">
              <a:rPr lang="en-US" smtClean="0"/>
              <a:pPr/>
              <a:t>9/16/10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B5447-70B1-4544-8B07-EB435D753D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ad Arrow 3"/>
          <p:cNvSpPr/>
          <p:nvPr/>
        </p:nvSpPr>
        <p:spPr>
          <a:xfrm>
            <a:off x="228600" y="3204865"/>
            <a:ext cx="2971800" cy="2891135"/>
          </a:xfrm>
          <a:prstGeom prst="quadArrow">
            <a:avLst>
              <a:gd name="adj1" fmla="val 2706"/>
              <a:gd name="adj2" fmla="val 2691"/>
              <a:gd name="adj3" fmla="val 6293"/>
            </a:avLst>
          </a:prstGeom>
          <a:ln/>
          <a:effectLst>
            <a:outerShdw blurRad="50800" dist="38100" dir="2700000" algn="br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extBox 4"/>
          <p:cNvSpPr txBox="1"/>
          <p:nvPr/>
        </p:nvSpPr>
        <p:spPr>
          <a:xfrm>
            <a:off x="763219" y="2819400"/>
            <a:ext cx="1827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Disruptive Technology</a:t>
            </a:r>
            <a:endParaRPr lang="en-US" sz="1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20143" y="6096000"/>
            <a:ext cx="2198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Non-Disruptive Technology</a:t>
            </a:r>
            <a:endParaRPr lang="en-US" sz="1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924" y="3972580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Continuous</a:t>
            </a:r>
          </a:p>
          <a:p>
            <a:r>
              <a:rPr lang="en-US" sz="1400" b="1" dirty="0" smtClean="0"/>
              <a:t>Innovation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408540" y="3972580"/>
            <a:ext cx="12490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Discontinuous </a:t>
            </a:r>
          </a:p>
          <a:p>
            <a:r>
              <a:rPr lang="en-US" sz="1400" b="1" dirty="0" smtClean="0"/>
              <a:t>Innovation</a:t>
            </a:r>
            <a:endParaRPr lang="en-US" sz="1400" b="1" dirty="0"/>
          </a:p>
        </p:txBody>
      </p:sp>
      <p:sp>
        <p:nvSpPr>
          <p:cNvPr id="13" name="Connector 12"/>
          <p:cNvSpPr/>
          <p:nvPr/>
        </p:nvSpPr>
        <p:spPr>
          <a:xfrm>
            <a:off x="457200" y="2209800"/>
            <a:ext cx="304800" cy="304800"/>
          </a:xfrm>
          <a:prstGeom prst="flowChartConnector">
            <a:avLst/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6200000" scaled="0"/>
            <a:tileRect/>
          </a:gradFill>
          <a:effectLst>
            <a:outerShdw blurRad="50800" dist="38100" dir="2700000" algn="br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108000" tIns="234000" rIns="108000" rtlCol="0" anchor="t" anchorCtr="0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Connector 14"/>
          <p:cNvSpPr/>
          <p:nvPr/>
        </p:nvSpPr>
        <p:spPr>
          <a:xfrm>
            <a:off x="914400" y="2209800"/>
            <a:ext cx="304800" cy="304800"/>
          </a:xfrm>
          <a:prstGeom prst="flowChartConnector">
            <a:avLst/>
          </a:prstGeom>
          <a:gradFill flip="none" rotWithShape="1">
            <a:gsLst>
              <a:gs pos="0">
                <a:srgbClr val="FF6600"/>
              </a:gs>
              <a:gs pos="100000">
                <a:srgbClr val="FFFFFF"/>
              </a:gs>
            </a:gsLst>
            <a:lin ang="16200000" scaled="0"/>
            <a:tileRect/>
          </a:gradFill>
          <a:effectLst>
            <a:outerShdw blurRad="50800" dist="38100" dir="2700000" algn="br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108000" tIns="234000" rIns="108000" rtlCol="0" anchor="t" anchorCtr="0"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Connector 15"/>
          <p:cNvSpPr/>
          <p:nvPr/>
        </p:nvSpPr>
        <p:spPr>
          <a:xfrm>
            <a:off x="1371600" y="2209800"/>
            <a:ext cx="304800" cy="304800"/>
          </a:xfrm>
          <a:prstGeom prst="flowChartConnector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FFFF"/>
              </a:gs>
            </a:gsLst>
            <a:lin ang="16200000" scaled="0"/>
            <a:tileRect/>
          </a:gradFill>
          <a:effectLst>
            <a:outerShdw blurRad="50800" dist="38100" dir="2700000" algn="br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108000" tIns="234000" rIns="108000" rtlCol="0" anchor="t" anchorCtr="0"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7" name="Connector 16"/>
          <p:cNvSpPr/>
          <p:nvPr/>
        </p:nvSpPr>
        <p:spPr>
          <a:xfrm>
            <a:off x="1828800" y="2209800"/>
            <a:ext cx="304800" cy="304800"/>
          </a:xfrm>
          <a:prstGeom prst="flowChartConnector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lin ang="16200000" scaled="0"/>
            <a:tileRect/>
          </a:gradFill>
          <a:effectLst>
            <a:outerShdw blurRad="50800" dist="38100" dir="2700000" algn="br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108000" tIns="234000" rIns="108000" rtlCol="0" anchor="t" anchorCtr="0"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" name="Connector 17"/>
          <p:cNvSpPr/>
          <p:nvPr/>
        </p:nvSpPr>
        <p:spPr>
          <a:xfrm>
            <a:off x="2286000" y="2209800"/>
            <a:ext cx="304800" cy="304800"/>
          </a:xfrm>
          <a:prstGeom prst="flowChartConnector">
            <a:avLst/>
          </a:prstGeom>
          <a:gradFill flip="none" rotWithShape="1">
            <a:gsLst>
              <a:gs pos="0">
                <a:srgbClr val="3366FF"/>
              </a:gs>
              <a:gs pos="100000">
                <a:srgbClr val="FFFFFF"/>
              </a:gs>
            </a:gsLst>
            <a:lin ang="16200000" scaled="0"/>
            <a:tileRect/>
          </a:gradFill>
          <a:effectLst>
            <a:outerShdw blurRad="50800" dist="38100" dir="2700000" algn="br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108000" tIns="234000" rIns="108000" rtlCol="0" anchor="t" anchorCtr="0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Connector 18"/>
          <p:cNvSpPr/>
          <p:nvPr/>
        </p:nvSpPr>
        <p:spPr>
          <a:xfrm>
            <a:off x="2743200" y="2209800"/>
            <a:ext cx="304800" cy="304800"/>
          </a:xfrm>
          <a:prstGeom prst="flowChartConnector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  <a:effectLst>
            <a:outerShdw blurRad="50800" dist="38100" dir="2700000" algn="br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108000" tIns="234000" rIns="108000" rtlCol="0" anchor="t" anchorCtr="0">
            <a:no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2804" y="1367373"/>
            <a:ext cx="331679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Calibri (Body)"/>
                <a:cs typeface="Calibri (Body)"/>
              </a:rPr>
              <a:t>STEP 1</a:t>
            </a:r>
            <a:r>
              <a:rPr lang="en-US" sz="1200" i="1" dirty="0" smtClean="0">
                <a:latin typeface="Calibri (Body)"/>
                <a:cs typeface="Calibri (Body)"/>
              </a:rPr>
              <a:t>: </a:t>
            </a:r>
          </a:p>
          <a:p>
            <a:r>
              <a:rPr lang="en-US" sz="1200" i="1" dirty="0" smtClean="0">
                <a:latin typeface="Calibri (Body)"/>
                <a:cs typeface="Calibri (Body)"/>
              </a:rPr>
              <a:t>Place each IT trend (represented as circles) </a:t>
            </a:r>
          </a:p>
          <a:p>
            <a:r>
              <a:rPr lang="en-US" sz="1200" i="1" dirty="0" smtClean="0">
                <a:latin typeface="Calibri (Body)"/>
                <a:cs typeface="Calibri (Body)"/>
              </a:rPr>
              <a:t>in the right </a:t>
            </a:r>
            <a:r>
              <a:rPr lang="en-US" sz="1200" i="1" dirty="0" smtClean="0">
                <a:latin typeface="Calibri (Body)"/>
                <a:cs typeface="Calibri (Body)"/>
              </a:rPr>
              <a:t>quadrant. </a:t>
            </a:r>
            <a:r>
              <a:rPr lang="en-US" sz="1200" i="1" dirty="0" smtClean="0">
                <a:latin typeface="Calibri (Body)"/>
                <a:cs typeface="Calibri (Body)"/>
              </a:rPr>
              <a:t>Just drag them.</a:t>
            </a:r>
            <a:endParaRPr lang="en-US" sz="1200" i="1" dirty="0">
              <a:latin typeface="Calibri (Body)"/>
              <a:cs typeface="Calibri (Body)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75597" y="228600"/>
            <a:ext cx="6363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CLASSIFICATION OF IT DEVELOPMENTS &amp; TRENDS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3590820" y="1367373"/>
            <a:ext cx="56199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Calibri (Body)"/>
                <a:cs typeface="Calibri (Body)"/>
              </a:rPr>
              <a:t>STEP 2</a:t>
            </a:r>
            <a:r>
              <a:rPr lang="en-US" sz="1200" b="1" i="1" dirty="0" smtClean="0">
                <a:latin typeface="Calibri (Body)"/>
                <a:cs typeface="Calibri (Body)"/>
              </a:rPr>
              <a:t>:</a:t>
            </a:r>
          </a:p>
          <a:p>
            <a:r>
              <a:rPr lang="en-US" sz="1200" i="1" dirty="0" smtClean="0">
                <a:latin typeface="Calibri (Body)"/>
                <a:cs typeface="Calibri (Body)"/>
              </a:rPr>
              <a:t>Compare the result of this figure with the current company’s vision to come up</a:t>
            </a:r>
          </a:p>
          <a:p>
            <a:r>
              <a:rPr lang="en-US" sz="1200" i="1" dirty="0" smtClean="0">
                <a:latin typeface="Calibri (Body)"/>
                <a:cs typeface="Calibri (Body)"/>
              </a:rPr>
              <a:t>with a list of relevant IT developments and trends from a business perspective</a:t>
            </a:r>
            <a:r>
              <a:rPr lang="en-US" sz="1200" i="1" dirty="0" smtClean="0">
                <a:latin typeface="Calibri (Body)"/>
                <a:cs typeface="Calibri (Body)"/>
              </a:rPr>
              <a:t>.</a:t>
            </a:r>
          </a:p>
          <a:p>
            <a:r>
              <a:rPr lang="en-US" sz="1200" i="1" dirty="0" smtClean="0">
                <a:latin typeface="Calibri (Body)"/>
                <a:cs typeface="Calibri (Body)"/>
              </a:rPr>
              <a:t>Use the following questions:</a:t>
            </a:r>
            <a:endParaRPr lang="en-US" sz="1200" i="1" dirty="0">
              <a:latin typeface="Calibri (Body)"/>
              <a:cs typeface="Calibri (Body)"/>
            </a:endParaRPr>
          </a:p>
        </p:txBody>
      </p:sp>
      <p:sp>
        <p:nvSpPr>
          <p:cNvPr id="23" name="Curved Right Arrow 22"/>
          <p:cNvSpPr/>
          <p:nvPr/>
        </p:nvSpPr>
        <p:spPr>
          <a:xfrm>
            <a:off x="76200" y="1752600"/>
            <a:ext cx="290170" cy="685800"/>
          </a:xfrm>
          <a:prstGeom prst="curvedRightArrow">
            <a:avLst/>
          </a:prstGeom>
          <a:effectLst>
            <a:outerShdw blurRad="50800" dist="38100" dir="540000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3733800" y="2399874"/>
          <a:ext cx="5257800" cy="3924726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3223929"/>
                <a:gridCol w="2033871"/>
              </a:tblGrid>
              <a:tr h="4922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Questions to ask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Short answer</a:t>
                      </a:r>
                      <a:endParaRPr lang="en-US" sz="1400" dirty="0"/>
                    </a:p>
                  </a:txBody>
                  <a:tcPr/>
                </a:tc>
              </a:tr>
              <a:tr h="552162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Does the development lead to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sustainable competitive advantage?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</a:tr>
              <a:tr h="385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Can the development be applied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globally?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</a:tr>
              <a:tr h="385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Does it expand your current user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segment?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</a:tr>
              <a:tr h="385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How does the development affect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the value chain?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</a:tr>
              <a:tr h="3855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Which (extra) competencies and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capabilities does the company need?</a:t>
                      </a:r>
                      <a:r>
                        <a:rPr lang="en-US" sz="1400" dirty="0" smtClean="0"/>
                        <a:t>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</a:tr>
              <a:tr h="385508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IS</a:t>
                      </a:r>
                      <a:r>
                        <a:rPr lang="en-US" sz="1400" i="1" baseline="0" dirty="0" smtClean="0"/>
                        <a:t> THE IT TREND A RELEVANT ONE FROM A BUSINESS PERSPECTIVE AND SHOULD THE ORGANIZATION INVEST IN IT?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153</Words>
  <Application>Microsoft Macintosh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Universiteit Twente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Pieter de Jongh</dc:creator>
  <cp:lastModifiedBy>Pieter de Jongh</cp:lastModifiedBy>
  <cp:revision>11</cp:revision>
  <dcterms:created xsi:type="dcterms:W3CDTF">2010-09-16T11:06:41Z</dcterms:created>
  <dcterms:modified xsi:type="dcterms:W3CDTF">2010-09-16T11:08:34Z</dcterms:modified>
</cp:coreProperties>
</file>