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CCA8-B75A-4AC4-BF3A-0130BA3F5D5E}" type="datetimeFigureOut">
              <a:rPr lang="nl-NL" smtClean="0"/>
              <a:t>18-9-2010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6616-3DF4-42BC-B7DD-CB21A83E7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8159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CCA8-B75A-4AC4-BF3A-0130BA3F5D5E}" type="datetimeFigureOut">
              <a:rPr lang="nl-NL" smtClean="0"/>
              <a:t>18-9-2010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6616-3DF4-42BC-B7DD-CB21A83E7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292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CCA8-B75A-4AC4-BF3A-0130BA3F5D5E}" type="datetimeFigureOut">
              <a:rPr lang="nl-NL" smtClean="0"/>
              <a:t>18-9-2010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6616-3DF4-42BC-B7DD-CB21A83E7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5537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CCA8-B75A-4AC4-BF3A-0130BA3F5D5E}" type="datetimeFigureOut">
              <a:rPr lang="nl-NL" smtClean="0"/>
              <a:t>18-9-2010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6616-3DF4-42BC-B7DD-CB21A83E7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9471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CCA8-B75A-4AC4-BF3A-0130BA3F5D5E}" type="datetimeFigureOut">
              <a:rPr lang="nl-NL" smtClean="0"/>
              <a:t>18-9-2010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6616-3DF4-42BC-B7DD-CB21A83E7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6572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CCA8-B75A-4AC4-BF3A-0130BA3F5D5E}" type="datetimeFigureOut">
              <a:rPr lang="nl-NL" smtClean="0"/>
              <a:t>18-9-2010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6616-3DF4-42BC-B7DD-CB21A83E7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0872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CCA8-B75A-4AC4-BF3A-0130BA3F5D5E}" type="datetimeFigureOut">
              <a:rPr lang="nl-NL" smtClean="0"/>
              <a:t>18-9-2010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6616-3DF4-42BC-B7DD-CB21A83E7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8777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CCA8-B75A-4AC4-BF3A-0130BA3F5D5E}" type="datetimeFigureOut">
              <a:rPr lang="nl-NL" smtClean="0"/>
              <a:t>18-9-2010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6616-3DF4-42BC-B7DD-CB21A83E7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6407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CCA8-B75A-4AC4-BF3A-0130BA3F5D5E}" type="datetimeFigureOut">
              <a:rPr lang="nl-NL" smtClean="0"/>
              <a:t>18-9-2010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6616-3DF4-42BC-B7DD-CB21A83E7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993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CCA8-B75A-4AC4-BF3A-0130BA3F5D5E}" type="datetimeFigureOut">
              <a:rPr lang="nl-NL" smtClean="0"/>
              <a:t>18-9-2010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6616-3DF4-42BC-B7DD-CB21A83E7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5705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CCA8-B75A-4AC4-BF3A-0130BA3F5D5E}" type="datetimeFigureOut">
              <a:rPr lang="nl-NL" smtClean="0"/>
              <a:t>18-9-2010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6616-3DF4-42BC-B7DD-CB21A83E7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313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ACCA8-B75A-4AC4-BF3A-0130BA3F5D5E}" type="datetimeFigureOut">
              <a:rPr lang="nl-NL" smtClean="0"/>
              <a:t>18-9-2010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C6616-3DF4-42BC-B7DD-CB21A83E7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5379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4643214" y="3882111"/>
            <a:ext cx="2271713" cy="1471613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nl-NL">
              <a:solidFill>
                <a:srgbClr val="00B050"/>
              </a:solidFill>
            </a:endParaRPr>
          </a:p>
        </p:txBody>
      </p:sp>
      <p:sp>
        <p:nvSpPr>
          <p:cNvPr id="5" name="Freeform 23"/>
          <p:cNvSpPr>
            <a:spLocks/>
          </p:cNvSpPr>
          <p:nvPr/>
        </p:nvSpPr>
        <p:spPr bwMode="auto">
          <a:xfrm>
            <a:off x="2339752" y="1628800"/>
            <a:ext cx="2303462" cy="3673475"/>
          </a:xfrm>
          <a:custGeom>
            <a:avLst/>
            <a:gdLst>
              <a:gd name="T0" fmla="*/ 2301963 w 1537"/>
              <a:gd name="T1" fmla="*/ 0 h 3217"/>
              <a:gd name="T2" fmla="*/ 2301963 w 1537"/>
              <a:gd name="T3" fmla="*/ 2247248 h 3217"/>
              <a:gd name="T4" fmla="*/ 0 w 1537"/>
              <a:gd name="T5" fmla="*/ 3672333 h 3217"/>
              <a:gd name="T6" fmla="*/ 0 60000 65536"/>
              <a:gd name="T7" fmla="*/ 0 60000 65536"/>
              <a:gd name="T8" fmla="*/ 0 60000 65536"/>
              <a:gd name="T9" fmla="*/ 0 w 1537"/>
              <a:gd name="T10" fmla="*/ 0 h 3217"/>
              <a:gd name="T11" fmla="*/ 1537 w 1537"/>
              <a:gd name="T12" fmla="*/ 3217 h 32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7" h="3217">
                <a:moveTo>
                  <a:pt x="1536" y="0"/>
                </a:moveTo>
                <a:lnTo>
                  <a:pt x="1536" y="1968"/>
                </a:lnTo>
                <a:lnTo>
                  <a:pt x="0" y="3216"/>
                </a:lnTo>
              </a:path>
            </a:pathLst>
          </a:custGeom>
          <a:noFill/>
          <a:ln w="76200" cap="rnd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nl-NL">
              <a:solidFill>
                <a:srgbClr val="00B050"/>
              </a:solidFill>
            </a:endParaRPr>
          </a:p>
        </p:txBody>
      </p:sp>
      <p:sp>
        <p:nvSpPr>
          <p:cNvPr id="6" name="Line 24"/>
          <p:cNvSpPr>
            <a:spLocks noChangeShapeType="1"/>
          </p:cNvSpPr>
          <p:nvPr/>
        </p:nvSpPr>
        <p:spPr bwMode="auto">
          <a:xfrm>
            <a:off x="4283968" y="4083015"/>
            <a:ext cx="2289201" cy="1498249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nl-NL">
              <a:solidFill>
                <a:srgbClr val="00B050"/>
              </a:solidFill>
            </a:endParaRPr>
          </a:p>
        </p:txBody>
      </p:sp>
      <p:sp>
        <p:nvSpPr>
          <p:cNvPr id="8" name="Line 24"/>
          <p:cNvSpPr>
            <a:spLocks noChangeShapeType="1"/>
          </p:cNvSpPr>
          <p:nvPr/>
        </p:nvSpPr>
        <p:spPr bwMode="auto">
          <a:xfrm>
            <a:off x="3921904" y="4365104"/>
            <a:ext cx="2196893" cy="1452756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nl-NL">
              <a:solidFill>
                <a:srgbClr val="00B050"/>
              </a:solidFill>
            </a:endParaRPr>
          </a:p>
        </p:txBody>
      </p:sp>
      <p:sp>
        <p:nvSpPr>
          <p:cNvPr id="9" name="Line 24"/>
          <p:cNvSpPr>
            <a:spLocks noChangeShapeType="1"/>
          </p:cNvSpPr>
          <p:nvPr/>
        </p:nvSpPr>
        <p:spPr bwMode="auto">
          <a:xfrm>
            <a:off x="3515742" y="4566467"/>
            <a:ext cx="2271713" cy="1471613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nl-NL">
              <a:solidFill>
                <a:srgbClr val="00B050"/>
              </a:solidFill>
            </a:endParaRPr>
          </a:p>
        </p:txBody>
      </p:sp>
      <p:sp>
        <p:nvSpPr>
          <p:cNvPr id="10" name="Line 24"/>
          <p:cNvSpPr>
            <a:spLocks noChangeShapeType="1"/>
          </p:cNvSpPr>
          <p:nvPr/>
        </p:nvSpPr>
        <p:spPr bwMode="auto">
          <a:xfrm>
            <a:off x="3148111" y="4806348"/>
            <a:ext cx="2271713" cy="1471613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nl-NL">
              <a:solidFill>
                <a:srgbClr val="00B050"/>
              </a:solidFill>
            </a:endParaRPr>
          </a:p>
        </p:txBody>
      </p:sp>
      <p:sp>
        <p:nvSpPr>
          <p:cNvPr id="11" name="Line 24"/>
          <p:cNvSpPr>
            <a:spLocks noChangeShapeType="1"/>
          </p:cNvSpPr>
          <p:nvPr/>
        </p:nvSpPr>
        <p:spPr bwMode="auto">
          <a:xfrm>
            <a:off x="2786048" y="5063620"/>
            <a:ext cx="2271713" cy="1471613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nl-NL">
              <a:solidFill>
                <a:srgbClr val="00B050"/>
              </a:solidFill>
            </a:endParaRPr>
          </a:p>
        </p:txBody>
      </p:sp>
      <p:sp>
        <p:nvSpPr>
          <p:cNvPr id="12" name="Line 24"/>
          <p:cNvSpPr>
            <a:spLocks noChangeShapeType="1"/>
          </p:cNvSpPr>
          <p:nvPr/>
        </p:nvSpPr>
        <p:spPr bwMode="auto">
          <a:xfrm>
            <a:off x="2371502" y="5302274"/>
            <a:ext cx="2271713" cy="1471613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nl-NL">
              <a:solidFill>
                <a:srgbClr val="00B050"/>
              </a:solidFill>
            </a:endParaRPr>
          </a:p>
        </p:txBody>
      </p:sp>
      <p:sp>
        <p:nvSpPr>
          <p:cNvPr id="14" name="Line 24"/>
          <p:cNvSpPr>
            <a:spLocks noChangeShapeType="1"/>
          </p:cNvSpPr>
          <p:nvPr/>
        </p:nvSpPr>
        <p:spPr bwMode="auto">
          <a:xfrm>
            <a:off x="4657524" y="3529278"/>
            <a:ext cx="2271713" cy="1471613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nl-NL">
              <a:solidFill>
                <a:srgbClr val="00B050"/>
              </a:solidFill>
            </a:endParaRPr>
          </a:p>
        </p:txBody>
      </p:sp>
      <p:sp>
        <p:nvSpPr>
          <p:cNvPr id="15" name="Line 24"/>
          <p:cNvSpPr>
            <a:spLocks noChangeShapeType="1"/>
          </p:cNvSpPr>
          <p:nvPr/>
        </p:nvSpPr>
        <p:spPr bwMode="auto">
          <a:xfrm>
            <a:off x="4643214" y="3069739"/>
            <a:ext cx="2286026" cy="149673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nl-NL">
              <a:solidFill>
                <a:srgbClr val="00B050"/>
              </a:solidFill>
            </a:endParaRPr>
          </a:p>
        </p:txBody>
      </p:sp>
      <p:sp>
        <p:nvSpPr>
          <p:cNvPr id="16" name="Line 24"/>
          <p:cNvSpPr>
            <a:spLocks noChangeShapeType="1"/>
          </p:cNvSpPr>
          <p:nvPr/>
        </p:nvSpPr>
        <p:spPr bwMode="auto">
          <a:xfrm>
            <a:off x="4657523" y="2729729"/>
            <a:ext cx="2257404" cy="1340814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nl-NL">
              <a:solidFill>
                <a:srgbClr val="00B050"/>
              </a:solidFill>
            </a:endParaRPr>
          </a:p>
        </p:txBody>
      </p:sp>
      <p:sp>
        <p:nvSpPr>
          <p:cNvPr id="17" name="Line 24"/>
          <p:cNvSpPr>
            <a:spLocks noChangeShapeType="1"/>
          </p:cNvSpPr>
          <p:nvPr/>
        </p:nvSpPr>
        <p:spPr bwMode="auto">
          <a:xfrm>
            <a:off x="4659707" y="2415772"/>
            <a:ext cx="2269529" cy="1307933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nl-NL">
              <a:solidFill>
                <a:srgbClr val="00B050"/>
              </a:solidFill>
            </a:endParaRPr>
          </a:p>
        </p:txBody>
      </p:sp>
      <p:sp>
        <p:nvSpPr>
          <p:cNvPr id="18" name="Line 24"/>
          <p:cNvSpPr>
            <a:spLocks noChangeShapeType="1"/>
          </p:cNvSpPr>
          <p:nvPr/>
        </p:nvSpPr>
        <p:spPr bwMode="auto">
          <a:xfrm>
            <a:off x="4659708" y="1993925"/>
            <a:ext cx="2255220" cy="1311996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nl-NL">
              <a:solidFill>
                <a:srgbClr val="00B050"/>
              </a:solidFill>
            </a:endParaRPr>
          </a:p>
        </p:txBody>
      </p:sp>
      <p:sp>
        <p:nvSpPr>
          <p:cNvPr id="19" name="Line 24"/>
          <p:cNvSpPr>
            <a:spLocks noChangeShapeType="1"/>
          </p:cNvSpPr>
          <p:nvPr/>
        </p:nvSpPr>
        <p:spPr bwMode="auto">
          <a:xfrm>
            <a:off x="4643214" y="1628801"/>
            <a:ext cx="2271713" cy="1311854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nl-NL">
              <a:solidFill>
                <a:srgbClr val="00B050"/>
              </a:solidFill>
            </a:endParaRPr>
          </a:p>
        </p:txBody>
      </p:sp>
      <p:sp>
        <p:nvSpPr>
          <p:cNvPr id="20" name="Line 24"/>
          <p:cNvSpPr>
            <a:spLocks noChangeShapeType="1"/>
          </p:cNvSpPr>
          <p:nvPr/>
        </p:nvSpPr>
        <p:spPr bwMode="auto">
          <a:xfrm flipV="1">
            <a:off x="2371501" y="3529278"/>
            <a:ext cx="2271712" cy="127707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21" name="Line 24"/>
          <p:cNvSpPr>
            <a:spLocks noChangeShapeType="1"/>
          </p:cNvSpPr>
          <p:nvPr/>
        </p:nvSpPr>
        <p:spPr bwMode="auto">
          <a:xfrm flipV="1">
            <a:off x="2339752" y="3082305"/>
            <a:ext cx="2277934" cy="1282799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 flipV="1">
            <a:off x="2371502" y="2415772"/>
            <a:ext cx="2288206" cy="1049764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 flipV="1">
            <a:off x="2371501" y="1993922"/>
            <a:ext cx="2246185" cy="1088383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 flipV="1">
            <a:off x="2371502" y="1628800"/>
            <a:ext cx="2288206" cy="1036832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26" name="Rectangle 21"/>
          <p:cNvSpPr>
            <a:spLocks noChangeArrowheads="1"/>
          </p:cNvSpPr>
          <p:nvPr/>
        </p:nvSpPr>
        <p:spPr bwMode="auto">
          <a:xfrm rot="19864221">
            <a:off x="1797307" y="5624230"/>
            <a:ext cx="819466" cy="35039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105009" tIns="51581" rIns="105009" bIns="51581">
            <a:spAutoFit/>
          </a:bodyPr>
          <a:lstStyle/>
          <a:p>
            <a:pPr algn="ctr" defTabSz="885825" eaLnBrk="0" hangingPunct="0"/>
            <a:r>
              <a:rPr lang="nl-NL" sz="1600" b="1" dirty="0" smtClean="0"/>
              <a:t>Time</a:t>
            </a:r>
            <a:endParaRPr lang="nl-NL" sz="1600" b="1" dirty="0"/>
          </a:p>
        </p:txBody>
      </p:sp>
      <p:sp>
        <p:nvSpPr>
          <p:cNvPr id="27" name="Line 24"/>
          <p:cNvSpPr>
            <a:spLocks noChangeShapeType="1"/>
          </p:cNvSpPr>
          <p:nvPr/>
        </p:nvSpPr>
        <p:spPr bwMode="auto">
          <a:xfrm flipV="1">
            <a:off x="68039" y="5302273"/>
            <a:ext cx="2271713" cy="14469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nl-NL">
              <a:solidFill>
                <a:srgbClr val="00B050"/>
              </a:solidFill>
            </a:endParaRPr>
          </a:p>
        </p:txBody>
      </p:sp>
      <p:sp>
        <p:nvSpPr>
          <p:cNvPr id="28" name="Line 24"/>
          <p:cNvSpPr>
            <a:spLocks noChangeShapeType="1"/>
          </p:cNvSpPr>
          <p:nvPr/>
        </p:nvSpPr>
        <p:spPr bwMode="auto">
          <a:xfrm>
            <a:off x="6914926" y="5353723"/>
            <a:ext cx="2155471" cy="1420163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nl-NL">
              <a:solidFill>
                <a:srgbClr val="00B050"/>
              </a:solidFill>
            </a:endParaRPr>
          </a:p>
        </p:txBody>
      </p:sp>
      <p:sp>
        <p:nvSpPr>
          <p:cNvPr id="29" name="Line 24"/>
          <p:cNvSpPr>
            <a:spLocks noChangeShapeType="1"/>
          </p:cNvSpPr>
          <p:nvPr/>
        </p:nvSpPr>
        <p:spPr bwMode="auto">
          <a:xfrm flipH="1">
            <a:off x="4657524" y="167025"/>
            <a:ext cx="2184" cy="1471613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nl-NL">
              <a:solidFill>
                <a:srgbClr val="00B050"/>
              </a:solidFill>
            </a:endParaRPr>
          </a:p>
        </p:txBody>
      </p:sp>
      <p:sp>
        <p:nvSpPr>
          <p:cNvPr id="31" name="Rectangle 21"/>
          <p:cNvSpPr>
            <a:spLocks noChangeArrowheads="1"/>
          </p:cNvSpPr>
          <p:nvPr/>
        </p:nvSpPr>
        <p:spPr bwMode="auto">
          <a:xfrm rot="1971035">
            <a:off x="6670626" y="5642665"/>
            <a:ext cx="819466" cy="35039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105009" tIns="51581" rIns="105009" bIns="51581">
            <a:spAutoFit/>
          </a:bodyPr>
          <a:lstStyle/>
          <a:p>
            <a:pPr algn="ctr" defTabSz="885825" eaLnBrk="0" hangingPunct="0"/>
            <a:r>
              <a:rPr lang="nl-NL" sz="1600" b="1" dirty="0" smtClean="0"/>
              <a:t>Money</a:t>
            </a:r>
            <a:endParaRPr lang="nl-NL" sz="1600" b="1" dirty="0"/>
          </a:p>
        </p:txBody>
      </p:sp>
      <p:sp>
        <p:nvSpPr>
          <p:cNvPr id="32" name="Rectangle 21"/>
          <p:cNvSpPr>
            <a:spLocks noChangeArrowheads="1"/>
          </p:cNvSpPr>
          <p:nvPr/>
        </p:nvSpPr>
        <p:spPr bwMode="auto">
          <a:xfrm rot="5400000">
            <a:off x="4543608" y="727636"/>
            <a:ext cx="937050" cy="35039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105009" tIns="51581" rIns="105009" bIns="51581">
            <a:spAutoFit/>
          </a:bodyPr>
          <a:lstStyle/>
          <a:p>
            <a:pPr algn="ctr" defTabSz="885825" eaLnBrk="0" hangingPunct="0"/>
            <a:r>
              <a:rPr lang="nl-NL" sz="1600" b="1" dirty="0" err="1" smtClean="0"/>
              <a:t>Quality</a:t>
            </a:r>
            <a:endParaRPr lang="nl-NL" sz="1600" b="1" dirty="0"/>
          </a:p>
        </p:txBody>
      </p:sp>
      <p:sp>
        <p:nvSpPr>
          <p:cNvPr id="33" name="Oval 59"/>
          <p:cNvSpPr>
            <a:spLocks noChangeArrowheads="1"/>
          </p:cNvSpPr>
          <p:nvPr/>
        </p:nvSpPr>
        <p:spPr bwMode="auto">
          <a:xfrm>
            <a:off x="4498808" y="6316687"/>
            <a:ext cx="457200" cy="4572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blurRad="38100" dist="25400" dir="5400000" algn="ctr" rotWithShape="0">
              <a:srgbClr val="000000">
                <a:alpha val="35001"/>
              </a:srgbClr>
            </a:outerShdw>
          </a:effectLst>
        </p:spPr>
        <p:txBody>
          <a:bodyPr lIns="126000" tIns="54000" bIns="91440"/>
          <a:lstStyle/>
          <a:p>
            <a:pPr>
              <a:defRPr/>
            </a:pPr>
            <a:r>
              <a:rPr lang="en-GB" sz="1200" b="1" dirty="0" smtClean="0">
                <a:solidFill>
                  <a:srgbClr val="FFFFFF"/>
                </a:solidFill>
                <a:latin typeface="Calibri"/>
                <a:ea typeface="Times New Roman" charset="0"/>
                <a:cs typeface="Calibri"/>
              </a:rPr>
              <a:t>3</a:t>
            </a:r>
            <a:endParaRPr lang="en-GB" sz="1200" b="1" dirty="0">
              <a:solidFill>
                <a:srgbClr val="FFFFFF"/>
              </a:solidFill>
              <a:latin typeface="Calibri"/>
              <a:ea typeface="Times New Roman" charset="0"/>
              <a:cs typeface="Calibri"/>
            </a:endParaRPr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 flipV="1">
            <a:off x="2371500" y="2729729"/>
            <a:ext cx="2286023" cy="1152381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34" name="Oval 59"/>
          <p:cNvSpPr>
            <a:spLocks noChangeArrowheads="1"/>
          </p:cNvSpPr>
          <p:nvPr/>
        </p:nvSpPr>
        <p:spPr bwMode="auto">
          <a:xfrm>
            <a:off x="4405949" y="3458737"/>
            <a:ext cx="457200" cy="457200"/>
          </a:xfrm>
          <a:prstGeom prst="ellipse">
            <a:avLst/>
          </a:prstGeom>
          <a:solidFill>
            <a:schemeClr val="accent6"/>
          </a:solidFill>
          <a:ln w="19050">
            <a:noFill/>
            <a:round/>
            <a:headEnd/>
            <a:tailEnd/>
          </a:ln>
          <a:effectLst>
            <a:outerShdw blurRad="38100" dist="25400" dir="5400000" algn="ctr" rotWithShape="0">
              <a:srgbClr val="000000">
                <a:alpha val="35001"/>
              </a:srgbClr>
            </a:outerShdw>
          </a:effectLst>
        </p:spPr>
        <p:txBody>
          <a:bodyPr lIns="126000" tIns="54000" bIns="91440"/>
          <a:lstStyle/>
          <a:p>
            <a:pPr>
              <a:defRPr/>
            </a:pPr>
            <a:r>
              <a:rPr lang="en-GB" sz="1200" b="1" dirty="0">
                <a:solidFill>
                  <a:srgbClr val="FFFFFF"/>
                </a:solidFill>
                <a:latin typeface="Calibri"/>
                <a:ea typeface="Times New Roman" charset="0"/>
                <a:cs typeface="Calibri"/>
              </a:rPr>
              <a:t>7</a:t>
            </a:r>
          </a:p>
        </p:txBody>
      </p:sp>
      <p:sp>
        <p:nvSpPr>
          <p:cNvPr id="36" name="Oval 59"/>
          <p:cNvSpPr>
            <a:spLocks noChangeArrowheads="1"/>
          </p:cNvSpPr>
          <p:nvPr/>
        </p:nvSpPr>
        <p:spPr bwMode="auto">
          <a:xfrm>
            <a:off x="2647181" y="5219289"/>
            <a:ext cx="457200" cy="457200"/>
          </a:xfrm>
          <a:prstGeom prst="ellipse">
            <a:avLst/>
          </a:prstGeom>
          <a:solidFill>
            <a:srgbClr val="7030A0"/>
          </a:solidFill>
          <a:ln w="19050">
            <a:noFill/>
            <a:round/>
            <a:headEnd/>
            <a:tailEnd/>
          </a:ln>
          <a:effectLst>
            <a:outerShdw blurRad="38100" dist="25400" dir="5400000" algn="ctr" rotWithShape="0">
              <a:srgbClr val="000000">
                <a:alpha val="35001"/>
              </a:srgbClr>
            </a:outerShdw>
          </a:effectLst>
        </p:spPr>
        <p:txBody>
          <a:bodyPr lIns="126000" tIns="54000" bIns="91440"/>
          <a:lstStyle/>
          <a:p>
            <a:pPr>
              <a:defRPr/>
            </a:pPr>
            <a:r>
              <a:rPr lang="en-GB" sz="1200" b="1" dirty="0" smtClean="0">
                <a:solidFill>
                  <a:srgbClr val="FFFFFF"/>
                </a:solidFill>
                <a:latin typeface="Calibri"/>
                <a:ea typeface="Times New Roman" charset="0"/>
                <a:cs typeface="Calibri"/>
              </a:rPr>
              <a:t>2</a:t>
            </a:r>
            <a:endParaRPr lang="en-GB" sz="1200" b="1" dirty="0">
              <a:solidFill>
                <a:srgbClr val="FFFFFF"/>
              </a:solidFill>
              <a:latin typeface="Calibri"/>
              <a:ea typeface="Times New Roman" charset="0"/>
              <a:cs typeface="Calibri"/>
            </a:endParaRPr>
          </a:p>
        </p:txBody>
      </p:sp>
      <p:sp>
        <p:nvSpPr>
          <p:cNvPr id="37" name="Oval 59"/>
          <p:cNvSpPr>
            <a:spLocks noChangeArrowheads="1"/>
          </p:cNvSpPr>
          <p:nvPr/>
        </p:nvSpPr>
        <p:spPr bwMode="auto">
          <a:xfrm>
            <a:off x="6344569" y="5342226"/>
            <a:ext cx="457200" cy="457200"/>
          </a:xfrm>
          <a:prstGeom prst="ellipse">
            <a:avLst/>
          </a:prstGeom>
          <a:solidFill>
            <a:srgbClr val="00B050"/>
          </a:solidFill>
          <a:ln w="19050">
            <a:noFill/>
            <a:round/>
            <a:headEnd/>
            <a:tailEnd/>
          </a:ln>
          <a:effectLst>
            <a:outerShdw blurRad="38100" dist="25400" dir="5400000" algn="ctr" rotWithShape="0">
              <a:srgbClr val="000000">
                <a:alpha val="35001"/>
              </a:srgbClr>
            </a:outerShdw>
          </a:effectLst>
        </p:spPr>
        <p:txBody>
          <a:bodyPr lIns="126000" tIns="54000" bIns="91440"/>
          <a:lstStyle/>
          <a:p>
            <a:pPr>
              <a:defRPr/>
            </a:pPr>
            <a:r>
              <a:rPr lang="en-GB" sz="1200" b="1" dirty="0" smtClean="0">
                <a:solidFill>
                  <a:srgbClr val="FFFFFF"/>
                </a:solidFill>
                <a:latin typeface="Calibri"/>
                <a:ea typeface="Times New Roman" charset="0"/>
                <a:cs typeface="Calibri"/>
              </a:rPr>
              <a:t>4</a:t>
            </a:r>
            <a:endParaRPr lang="en-GB" sz="1200" b="1" dirty="0">
              <a:solidFill>
                <a:srgbClr val="FFFFFF"/>
              </a:solidFill>
              <a:latin typeface="Calibri"/>
              <a:ea typeface="Times New Roman" charset="0"/>
              <a:cs typeface="Calibri"/>
            </a:endParaRPr>
          </a:p>
        </p:txBody>
      </p:sp>
      <p:sp>
        <p:nvSpPr>
          <p:cNvPr id="38" name="Oval 59"/>
          <p:cNvSpPr>
            <a:spLocks noChangeArrowheads="1"/>
          </p:cNvSpPr>
          <p:nvPr/>
        </p:nvSpPr>
        <p:spPr bwMode="auto">
          <a:xfrm>
            <a:off x="6412512" y="3008337"/>
            <a:ext cx="457200" cy="457200"/>
          </a:xfrm>
          <a:prstGeom prst="ellipse">
            <a:avLst/>
          </a:prstGeom>
          <a:solidFill>
            <a:schemeClr val="tx2"/>
          </a:solidFill>
          <a:ln w="19050">
            <a:noFill/>
            <a:round/>
            <a:headEnd/>
            <a:tailEnd/>
          </a:ln>
          <a:effectLst>
            <a:outerShdw blurRad="38100" dist="25400" dir="5400000" algn="ctr" rotWithShape="0">
              <a:srgbClr val="000000">
                <a:alpha val="35001"/>
              </a:srgbClr>
            </a:outerShdw>
          </a:effectLst>
        </p:spPr>
        <p:txBody>
          <a:bodyPr lIns="126000" tIns="54000" bIns="91440"/>
          <a:lstStyle/>
          <a:p>
            <a:pPr>
              <a:defRPr/>
            </a:pPr>
            <a:r>
              <a:rPr lang="en-GB" sz="1200" b="1" dirty="0">
                <a:solidFill>
                  <a:srgbClr val="FFFFFF"/>
                </a:solidFill>
                <a:latin typeface="Calibri"/>
                <a:ea typeface="Times New Roman" charset="0"/>
                <a:cs typeface="Calibri"/>
              </a:rPr>
              <a:t>8</a:t>
            </a:r>
          </a:p>
        </p:txBody>
      </p:sp>
      <p:sp>
        <p:nvSpPr>
          <p:cNvPr id="39" name="Oval 59"/>
          <p:cNvSpPr>
            <a:spLocks noChangeArrowheads="1"/>
          </p:cNvSpPr>
          <p:nvPr/>
        </p:nvSpPr>
        <p:spPr bwMode="auto">
          <a:xfrm>
            <a:off x="2421793" y="2848719"/>
            <a:ext cx="457200" cy="457200"/>
          </a:xfrm>
          <a:prstGeom prst="ellipse">
            <a:avLst/>
          </a:prstGeom>
          <a:solidFill>
            <a:srgbClr val="FF0000"/>
          </a:solidFill>
          <a:ln w="19050">
            <a:noFill/>
            <a:round/>
            <a:headEnd/>
            <a:tailEnd/>
          </a:ln>
          <a:effectLst>
            <a:outerShdw blurRad="38100" dist="25400" dir="5400000" algn="ctr" rotWithShape="0">
              <a:srgbClr val="000000">
                <a:alpha val="35001"/>
              </a:srgbClr>
            </a:outerShdw>
          </a:effectLst>
        </p:spPr>
        <p:txBody>
          <a:bodyPr lIns="126000" tIns="54000" bIns="91440"/>
          <a:lstStyle/>
          <a:p>
            <a:pPr>
              <a:defRPr/>
            </a:pPr>
            <a:r>
              <a:rPr lang="en-GB" sz="1200" b="1" dirty="0">
                <a:solidFill>
                  <a:srgbClr val="FFFFFF"/>
                </a:solidFill>
                <a:latin typeface="Calibri"/>
                <a:ea typeface="Times New Roman" charset="0"/>
                <a:cs typeface="Calibri"/>
              </a:rPr>
              <a:t>6</a:t>
            </a:r>
          </a:p>
        </p:txBody>
      </p:sp>
      <p:sp>
        <p:nvSpPr>
          <p:cNvPr id="40" name="Oval 59"/>
          <p:cNvSpPr>
            <a:spLocks noChangeArrowheads="1"/>
          </p:cNvSpPr>
          <p:nvPr/>
        </p:nvSpPr>
        <p:spPr bwMode="auto">
          <a:xfrm>
            <a:off x="4389086" y="1918616"/>
            <a:ext cx="457200" cy="457200"/>
          </a:xfrm>
          <a:prstGeom prst="ellipse">
            <a:avLst/>
          </a:prstGeom>
          <a:solidFill>
            <a:srgbClr val="FFC000"/>
          </a:solidFill>
          <a:ln w="19050">
            <a:noFill/>
            <a:round/>
            <a:headEnd/>
            <a:tailEnd/>
          </a:ln>
          <a:effectLst>
            <a:outerShdw blurRad="38100" dist="25400" dir="5400000" algn="ctr" rotWithShape="0">
              <a:srgbClr val="000000">
                <a:alpha val="35001"/>
              </a:srgbClr>
            </a:outerShdw>
          </a:effectLst>
        </p:spPr>
        <p:txBody>
          <a:bodyPr lIns="126000" tIns="54000" bIns="91440"/>
          <a:lstStyle/>
          <a:p>
            <a:pPr>
              <a:defRPr/>
            </a:pPr>
            <a:r>
              <a:rPr lang="en-GB" sz="1200" b="1" dirty="0">
                <a:solidFill>
                  <a:srgbClr val="FFFFFF"/>
                </a:solidFill>
                <a:latin typeface="Calibri"/>
                <a:ea typeface="Times New Roman" charset="0"/>
                <a:cs typeface="Calibri"/>
              </a:rPr>
              <a:t>5</a:t>
            </a:r>
          </a:p>
        </p:txBody>
      </p:sp>
      <p:sp>
        <p:nvSpPr>
          <p:cNvPr id="41" name="Oval 59"/>
          <p:cNvSpPr>
            <a:spLocks noChangeArrowheads="1"/>
          </p:cNvSpPr>
          <p:nvPr/>
        </p:nvSpPr>
        <p:spPr bwMode="auto">
          <a:xfrm>
            <a:off x="4399728" y="4036484"/>
            <a:ext cx="457200" cy="457200"/>
          </a:xfrm>
          <a:prstGeom prst="ellipse">
            <a:avLst/>
          </a:prstGeom>
          <a:solidFill>
            <a:srgbClr val="00B0F0"/>
          </a:solidFill>
          <a:ln w="19050">
            <a:noFill/>
            <a:round/>
            <a:headEnd/>
            <a:tailEnd/>
          </a:ln>
          <a:effectLst>
            <a:outerShdw blurRad="38100" dist="25400" dir="5400000" algn="ctr" rotWithShape="0">
              <a:srgbClr val="000000">
                <a:alpha val="35001"/>
              </a:srgbClr>
            </a:outerShdw>
          </a:effectLst>
        </p:spPr>
        <p:txBody>
          <a:bodyPr lIns="126000" tIns="54000" bIns="91440"/>
          <a:lstStyle/>
          <a:p>
            <a:pPr>
              <a:defRPr/>
            </a:pPr>
            <a:r>
              <a:rPr lang="en-GB" sz="1200" b="1" dirty="0">
                <a:solidFill>
                  <a:srgbClr val="FFFFFF"/>
                </a:solidFill>
                <a:latin typeface="Calibri"/>
                <a:ea typeface="Times New Roman" charset="0"/>
                <a:cs typeface="Calibri"/>
              </a:rPr>
              <a:t>1</a:t>
            </a:r>
          </a:p>
        </p:txBody>
      </p:sp>
      <p:sp>
        <p:nvSpPr>
          <p:cNvPr id="42" name="Oval 59"/>
          <p:cNvSpPr>
            <a:spLocks noChangeArrowheads="1"/>
          </p:cNvSpPr>
          <p:nvPr/>
        </p:nvSpPr>
        <p:spPr bwMode="auto">
          <a:xfrm>
            <a:off x="6344569" y="205706"/>
            <a:ext cx="457200" cy="457200"/>
          </a:xfrm>
          <a:prstGeom prst="ellipse">
            <a:avLst/>
          </a:prstGeom>
          <a:solidFill>
            <a:srgbClr val="00B0F0"/>
          </a:solidFill>
          <a:ln w="19050">
            <a:noFill/>
            <a:round/>
            <a:headEnd/>
            <a:tailEnd/>
          </a:ln>
          <a:effectLst>
            <a:outerShdw blurRad="38100" dist="25400" dir="5400000" algn="ctr" rotWithShape="0">
              <a:srgbClr val="000000">
                <a:alpha val="35001"/>
              </a:srgbClr>
            </a:outerShdw>
          </a:effectLst>
        </p:spPr>
        <p:txBody>
          <a:bodyPr lIns="126000" tIns="54000" bIns="91440"/>
          <a:lstStyle/>
          <a:p>
            <a:pPr>
              <a:defRPr/>
            </a:pPr>
            <a:r>
              <a:rPr lang="en-GB" sz="1200" b="1" dirty="0" smtClean="0">
                <a:solidFill>
                  <a:srgbClr val="FFFFFF"/>
                </a:solidFill>
                <a:latin typeface="Calibri"/>
                <a:ea typeface="Times New Roman" charset="0"/>
                <a:cs typeface="Calibri"/>
              </a:rPr>
              <a:t>1</a:t>
            </a:r>
            <a:endParaRPr lang="en-GB" sz="1200" b="1" dirty="0">
              <a:solidFill>
                <a:srgbClr val="FFFFFF"/>
              </a:solidFill>
              <a:latin typeface="Calibri"/>
              <a:ea typeface="Times New Roman" charset="0"/>
              <a:cs typeface="Calibri"/>
            </a:endParaRPr>
          </a:p>
        </p:txBody>
      </p:sp>
      <p:cxnSp>
        <p:nvCxnSpPr>
          <p:cNvPr id="44" name="Rechte verbindingslijn 43"/>
          <p:cNvCxnSpPr>
            <a:stCxn id="39" idx="0"/>
            <a:endCxn id="48" idx="7"/>
          </p:cNvCxnSpPr>
          <p:nvPr/>
        </p:nvCxnSpPr>
        <p:spPr>
          <a:xfrm flipH="1" flipV="1">
            <a:off x="1693159" y="2184328"/>
            <a:ext cx="957234" cy="66439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>
            <a:stCxn id="39" idx="4"/>
          </p:cNvCxnSpPr>
          <p:nvPr/>
        </p:nvCxnSpPr>
        <p:spPr>
          <a:xfrm flipH="1">
            <a:off x="827584" y="3305919"/>
            <a:ext cx="1822809" cy="38141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al 47"/>
          <p:cNvSpPr/>
          <p:nvPr/>
        </p:nvSpPr>
        <p:spPr>
          <a:xfrm>
            <a:off x="23014" y="1925305"/>
            <a:ext cx="1956697" cy="176872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100" dirty="0" smtClean="0"/>
              <a:t>-People </a:t>
            </a:r>
            <a:r>
              <a:rPr lang="nl-NL" sz="1100" dirty="0" err="1" smtClean="0"/>
              <a:t>involved</a:t>
            </a:r>
            <a:endParaRPr lang="nl-NL" sz="1100" dirty="0" smtClean="0"/>
          </a:p>
          <a:p>
            <a:r>
              <a:rPr lang="nl-NL" sz="1100" dirty="0" smtClean="0"/>
              <a:t>-</a:t>
            </a:r>
            <a:r>
              <a:rPr lang="nl-NL" sz="1100" dirty="0"/>
              <a:t>C</a:t>
            </a:r>
            <a:r>
              <a:rPr lang="nl-NL" sz="1100" dirty="0" smtClean="0"/>
              <a:t>ommunication plans</a:t>
            </a:r>
          </a:p>
          <a:p>
            <a:r>
              <a:rPr lang="nl-NL" sz="1100" dirty="0" smtClean="0"/>
              <a:t>-</a:t>
            </a:r>
            <a:r>
              <a:rPr lang="nl-NL" sz="1100" dirty="0" err="1" smtClean="0"/>
              <a:t>Progress</a:t>
            </a:r>
            <a:r>
              <a:rPr lang="nl-NL" sz="1100" dirty="0" smtClean="0"/>
              <a:t> </a:t>
            </a:r>
            <a:r>
              <a:rPr lang="nl-NL" sz="1100" dirty="0" err="1"/>
              <a:t>e</a:t>
            </a:r>
            <a:r>
              <a:rPr lang="nl-NL" sz="1100" dirty="0" err="1" smtClean="0"/>
              <a:t>valuation</a:t>
            </a:r>
            <a:endParaRPr lang="nl-NL" sz="1100" dirty="0"/>
          </a:p>
        </p:txBody>
      </p:sp>
      <p:sp>
        <p:nvSpPr>
          <p:cNvPr id="55" name="Title 1"/>
          <p:cNvSpPr>
            <a:spLocks noGrp="1"/>
          </p:cNvSpPr>
          <p:nvPr>
            <p:ph type="ctrTitle"/>
          </p:nvPr>
        </p:nvSpPr>
        <p:spPr>
          <a:xfrm>
            <a:off x="-65755" y="0"/>
            <a:ext cx="4874509" cy="919037"/>
          </a:xfrm>
        </p:spPr>
        <p:txBody>
          <a:bodyPr>
            <a:noAutofit/>
          </a:bodyPr>
          <a:lstStyle/>
          <a:p>
            <a:r>
              <a:rPr lang="nl-NL" sz="2800" dirty="0" smtClean="0"/>
              <a:t>Information </a:t>
            </a:r>
            <a:r>
              <a:rPr lang="nl-NL" sz="2800" dirty="0" err="1" smtClean="0"/>
              <a:t>year</a:t>
            </a:r>
            <a:r>
              <a:rPr lang="nl-NL" sz="2800" dirty="0" smtClean="0"/>
              <a:t> report tool</a:t>
            </a:r>
            <a:endParaRPr lang="nl-NL" sz="2800" dirty="0"/>
          </a:p>
        </p:txBody>
      </p:sp>
      <p:sp>
        <p:nvSpPr>
          <p:cNvPr id="43" name="Title 1"/>
          <p:cNvSpPr txBox="1">
            <a:spLocks/>
          </p:cNvSpPr>
          <p:nvPr/>
        </p:nvSpPr>
        <p:spPr>
          <a:xfrm>
            <a:off x="6801769" y="167025"/>
            <a:ext cx="2342231" cy="12043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l-NL" sz="1200" dirty="0"/>
              <a:t>= projects 1 </a:t>
            </a:r>
            <a:r>
              <a:rPr lang="nl-NL" sz="1200" dirty="0" err="1"/>
              <a:t>that</a:t>
            </a:r>
            <a:r>
              <a:rPr lang="nl-NL" sz="1200" dirty="0"/>
              <a:t> has been </a:t>
            </a:r>
            <a:r>
              <a:rPr lang="nl-NL" sz="1200" dirty="0" err="1"/>
              <a:t>done</a:t>
            </a:r>
            <a:r>
              <a:rPr lang="nl-NL" sz="1200" dirty="0"/>
              <a:t> in the last </a:t>
            </a:r>
            <a:r>
              <a:rPr lang="nl-NL" sz="1200" dirty="0" err="1"/>
              <a:t>year</a:t>
            </a:r>
            <a:r>
              <a:rPr lang="nl-NL" sz="1200" dirty="0"/>
              <a:t> </a:t>
            </a:r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74531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Diavoorstelling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Information year report tool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De Chihuahua Shop</dc:creator>
  <cp:lastModifiedBy>De Chihuahua Shop</cp:lastModifiedBy>
  <cp:revision>7</cp:revision>
  <dcterms:created xsi:type="dcterms:W3CDTF">2010-09-17T09:42:51Z</dcterms:created>
  <dcterms:modified xsi:type="dcterms:W3CDTF">2010-09-18T19:55:50Z</dcterms:modified>
</cp:coreProperties>
</file>