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69" r:id="rId2"/>
    <p:sldId id="395" r:id="rId3"/>
    <p:sldId id="417" r:id="rId4"/>
    <p:sldId id="401" r:id="rId5"/>
    <p:sldId id="416" r:id="rId6"/>
    <p:sldId id="419" r:id="rId7"/>
    <p:sldId id="418" r:id="rId8"/>
    <p:sldId id="421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24" r:id="rId23"/>
    <p:sldId id="426" r:id="rId24"/>
    <p:sldId id="427" r:id="rId25"/>
    <p:sldId id="428" r:id="rId26"/>
    <p:sldId id="429" r:id="rId27"/>
    <p:sldId id="295" r:id="rId28"/>
  </p:sldIdLst>
  <p:sldSz cx="9144000" cy="5143500" type="screen16x9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CCFFFF"/>
    <a:srgbClr val="FF9900"/>
    <a:srgbClr val="C1F2FF"/>
    <a:srgbClr val="ABEDFF"/>
    <a:srgbClr val="FF5050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10" autoAdjust="0"/>
  </p:normalViewPr>
  <p:slideViewPr>
    <p:cSldViewPr>
      <p:cViewPr>
        <p:scale>
          <a:sx n="110" d="100"/>
          <a:sy n="110" d="100"/>
        </p:scale>
        <p:origin x="948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21.wmf"/><Relationship Id="rId7" Type="http://schemas.openxmlformats.org/officeDocument/2006/relationships/image" Target="../media/image62.wmf"/><Relationship Id="rId2" Type="http://schemas.openxmlformats.org/officeDocument/2006/relationships/image" Target="../media/image59.wmf"/><Relationship Id="rId1" Type="http://schemas.openxmlformats.org/officeDocument/2006/relationships/image" Target="../media/image40.wmf"/><Relationship Id="rId6" Type="http://schemas.openxmlformats.org/officeDocument/2006/relationships/image" Target="../media/image36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9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66.wmf"/><Relationship Id="rId7" Type="http://schemas.openxmlformats.org/officeDocument/2006/relationships/image" Target="../media/image69.wmf"/><Relationship Id="rId2" Type="http://schemas.openxmlformats.org/officeDocument/2006/relationships/image" Target="../media/image65.wmf"/><Relationship Id="rId1" Type="http://schemas.openxmlformats.org/officeDocument/2006/relationships/image" Target="../media/image40.wmf"/><Relationship Id="rId6" Type="http://schemas.openxmlformats.org/officeDocument/2006/relationships/image" Target="../media/image68.wmf"/><Relationship Id="rId11" Type="http://schemas.openxmlformats.org/officeDocument/2006/relationships/image" Target="../media/image19.wmf"/><Relationship Id="rId5" Type="http://schemas.openxmlformats.org/officeDocument/2006/relationships/image" Target="../media/image21.wmf"/><Relationship Id="rId10" Type="http://schemas.openxmlformats.org/officeDocument/2006/relationships/image" Target="../media/image71.wmf"/><Relationship Id="rId4" Type="http://schemas.openxmlformats.org/officeDocument/2006/relationships/image" Target="../media/image67.wmf"/><Relationship Id="rId9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19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1.wmf"/><Relationship Id="rId5" Type="http://schemas.openxmlformats.org/officeDocument/2006/relationships/image" Target="../media/image1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1.wmf"/><Relationship Id="rId5" Type="http://schemas.openxmlformats.org/officeDocument/2006/relationships/image" Target="../media/image1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19.wmf"/><Relationship Id="rId2" Type="http://schemas.openxmlformats.org/officeDocument/2006/relationships/image" Target="../media/image34.wmf"/><Relationship Id="rId1" Type="http://schemas.openxmlformats.org/officeDocument/2006/relationships/image" Target="../media/image21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21.wmf"/><Relationship Id="rId7" Type="http://schemas.openxmlformats.org/officeDocument/2006/relationships/image" Target="../media/image44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36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21.wmf"/><Relationship Id="rId7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image" Target="../media/image40.wmf"/><Relationship Id="rId6" Type="http://schemas.openxmlformats.org/officeDocument/2006/relationships/image" Target="../media/image36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21.wmf"/><Relationship Id="rId7" Type="http://schemas.openxmlformats.org/officeDocument/2006/relationships/image" Target="../media/image56.wmf"/><Relationship Id="rId2" Type="http://schemas.openxmlformats.org/officeDocument/2006/relationships/image" Target="../media/image53.wmf"/><Relationship Id="rId1" Type="http://schemas.openxmlformats.org/officeDocument/2006/relationships/image" Target="../media/image40.wmf"/><Relationship Id="rId6" Type="http://schemas.openxmlformats.org/officeDocument/2006/relationships/image" Target="../media/image3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pPr>
              <a:defRPr/>
            </a:pPr>
            <a:fld id="{B4D5393C-F00F-4987-95E0-C675F15B26AE}" type="datetimeFigureOut">
              <a:rPr lang="en-GB"/>
              <a:pPr>
                <a:defRPr/>
              </a:pPr>
              <a:t>23/10/2017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pPr>
              <a:defRPr/>
            </a:pPr>
            <a:fld id="{EEF38273-87F1-4D2B-A8B7-2D0375D61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0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23488"/>
            <a:ext cx="5443537" cy="447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60707-4447-423D-B1B5-5432D43669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19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2</a:t>
            </a:fld>
            <a:endParaRPr 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990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11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48748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12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65038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13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64006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14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75140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15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17384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16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82103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17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4732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18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51652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19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01330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20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5825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3</a:t>
            </a:fld>
            <a:endParaRPr lang="nl-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5655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21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053160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22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789647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23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78436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24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34520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25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93840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26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0098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D68B0-32C1-4E6F-8431-6B985A25F24D}" type="slidenum">
              <a:rPr lang="nl-NL" smtClean="0"/>
              <a:pPr eaLnBrk="1" hangingPunct="1"/>
              <a:t>4</a:t>
            </a:fld>
            <a:endParaRPr lang="nl-NL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3238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5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7221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6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2968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7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0571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8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15660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9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041529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10</a:t>
            </a:fld>
            <a:endParaRPr lang="nl-NL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Telefoon, fax, email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 partijen </a:t>
            </a:r>
            <a:r>
              <a:rPr lang="en-US" dirty="0" err="1" smtClean="0"/>
              <a:t>communiceren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onderling</a:t>
            </a:r>
            <a:r>
              <a:rPr lang="en-US" dirty="0" smtClean="0"/>
              <a:t> en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</a:t>
            </a:r>
            <a:r>
              <a:rPr lang="en-US" dirty="0" err="1" smtClean="0"/>
              <a:t>problemen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0026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233488"/>
            <a:ext cx="6786562" cy="1102519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RUIMTE VOOR DE TITEL, ARIAL NARROW BOLD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2276475"/>
            <a:ext cx="6788150" cy="826294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nl-NL" dirty="0" smtClean="0"/>
              <a:t>2017 INFORMS </a:t>
            </a:r>
            <a:r>
              <a:rPr lang="nl-NL" dirty="0" err="1" smtClean="0"/>
              <a:t>Annual</a:t>
            </a:r>
            <a:r>
              <a:rPr lang="nl-NL" dirty="0" smtClean="0"/>
              <a:t> Meeting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1046B4DA-ECD5-4632-8C95-977399B3A8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6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2017 INFORMS Annual Meeting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8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6" y="272654"/>
            <a:ext cx="7121525" cy="5167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4" y="1006079"/>
            <a:ext cx="3482975" cy="35635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9" y="1006079"/>
            <a:ext cx="3482975" cy="35635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2017 INFORMS Annual Meeting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9827-C7A1-4F5F-8BBD-CF6E9D4F67A8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9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6" y="272654"/>
            <a:ext cx="7121525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006079"/>
            <a:ext cx="7118350" cy="35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762126" y="844154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6" y="4801791"/>
            <a:ext cx="4752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2017 INFORMS Annual Meeting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4800600"/>
            <a:ext cx="4953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52E09520-4186-48EE-AA5B-5DEAECE95CDD}" type="slidenum">
              <a:rPr lang="en-GB" smtClean="0"/>
              <a:pPr>
                <a:defRPr/>
              </a:pPr>
              <a:t>‹#›</a:t>
            </a:fld>
            <a:r>
              <a:rPr lang="en-GB" dirty="0" smtClean="0"/>
              <a:t>/26</a:t>
            </a:r>
            <a:endParaRPr lang="en-GB" dirty="0"/>
          </a:p>
        </p:txBody>
      </p:sp>
      <p:pic>
        <p:nvPicPr>
          <p:cNvPr id="10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12974"/>
            <a:ext cx="2019600" cy="40199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wmf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png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3.wmf"/><Relationship Id="rId5" Type="http://schemas.openxmlformats.org/officeDocument/2006/relationships/image" Target="../media/image25.png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9.png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7.wmf"/><Relationship Id="rId5" Type="http://schemas.openxmlformats.org/officeDocument/2006/relationships/image" Target="../media/image29.png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9.png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1.wmf"/><Relationship Id="rId5" Type="http://schemas.openxmlformats.org/officeDocument/2006/relationships/image" Target="../media/image33.png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9.png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5.wmf"/><Relationship Id="rId5" Type="http://schemas.openxmlformats.org/officeDocument/2006/relationships/image" Target="../media/image39.png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19.wmf"/><Relationship Id="rId4" Type="http://schemas.openxmlformats.org/officeDocument/2006/relationships/image" Target="../media/image9.png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45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1.wmf"/><Relationship Id="rId5" Type="http://schemas.openxmlformats.org/officeDocument/2006/relationships/image" Target="../media/image46.png"/><Relationship Id="rId15" Type="http://schemas.openxmlformats.org/officeDocument/2006/relationships/image" Target="../media/image43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44.wmf"/><Relationship Id="rId4" Type="http://schemas.openxmlformats.org/officeDocument/2006/relationships/image" Target="../media/image9.png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51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21.wmf"/><Relationship Id="rId5" Type="http://schemas.openxmlformats.org/officeDocument/2006/relationships/image" Target="../media/image52.png"/><Relationship Id="rId15" Type="http://schemas.openxmlformats.org/officeDocument/2006/relationships/image" Target="../media/image49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50.wmf"/><Relationship Id="rId4" Type="http://schemas.openxmlformats.org/officeDocument/2006/relationships/image" Target="../media/image9.png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5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1.wmf"/><Relationship Id="rId5" Type="http://schemas.openxmlformats.org/officeDocument/2006/relationships/image" Target="../media/image58.png"/><Relationship Id="rId15" Type="http://schemas.openxmlformats.org/officeDocument/2006/relationships/image" Target="../media/image55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6.wmf"/><Relationship Id="rId4" Type="http://schemas.openxmlformats.org/officeDocument/2006/relationships/image" Target="../media/image9.png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60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63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21.wmf"/><Relationship Id="rId5" Type="http://schemas.openxmlformats.org/officeDocument/2006/relationships/image" Target="../media/image64.png"/><Relationship Id="rId15" Type="http://schemas.openxmlformats.org/officeDocument/2006/relationships/image" Target="../media/image61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2.wmf"/><Relationship Id="rId4" Type="http://schemas.openxmlformats.org/officeDocument/2006/relationships/image" Target="../media/image9.pn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69.bin"/><Relationship Id="rId26" Type="http://schemas.openxmlformats.org/officeDocument/2006/relationships/oleObject" Target="../embeddings/oleObject73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68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8.bin"/><Relationship Id="rId20" Type="http://schemas.openxmlformats.org/officeDocument/2006/relationships/oleObject" Target="../embeddings/oleObject70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72.bin"/><Relationship Id="rId5" Type="http://schemas.openxmlformats.org/officeDocument/2006/relationships/image" Target="../media/image72.png"/><Relationship Id="rId15" Type="http://schemas.openxmlformats.org/officeDocument/2006/relationships/image" Target="../media/image21.wmf"/><Relationship Id="rId23" Type="http://schemas.openxmlformats.org/officeDocument/2006/relationships/image" Target="../media/image70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69.wmf"/><Relationship Id="rId4" Type="http://schemas.openxmlformats.org/officeDocument/2006/relationships/image" Target="../media/image9.png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7.bin"/><Relationship Id="rId22" Type="http://schemas.openxmlformats.org/officeDocument/2006/relationships/oleObject" Target="../embeddings/oleObject71.bin"/><Relationship Id="rId27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300" y="1059582"/>
            <a:ext cx="6407124" cy="108012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en-US" sz="3600" dirty="0"/>
              <a:t>Anticipatory </a:t>
            </a:r>
            <a:r>
              <a:rPr lang="en-US" sz="3600"/>
              <a:t>Synchromodal </a:t>
            </a:r>
            <a:r>
              <a:rPr lang="en-US" sz="3600" smtClean="0"/>
              <a:t>Transportation </a:t>
            </a:r>
            <a:r>
              <a:rPr lang="en-US" sz="3600" dirty="0"/>
              <a:t>Planning</a:t>
            </a:r>
            <a:endParaRPr lang="nl-NL" sz="360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2463404"/>
            <a:ext cx="6788150" cy="1620440"/>
          </a:xfrm>
        </p:spPr>
        <p:txBody>
          <a:bodyPr/>
          <a:lstStyle/>
          <a:p>
            <a:pPr eaLnBrk="1" hangingPunct="1"/>
            <a:r>
              <a:rPr lang="nl-NL" sz="1800" b="1" dirty="0" smtClean="0"/>
              <a:t>Martijn R.K. Mes &amp; </a:t>
            </a:r>
            <a:r>
              <a:rPr lang="nl-NL" sz="1800" b="1" dirty="0"/>
              <a:t>Arturo E. Pérez Rivera</a:t>
            </a:r>
            <a:r>
              <a:rPr lang="nl-NL" sz="1800" b="1" dirty="0" smtClean="0"/>
              <a:t/>
            </a:r>
            <a:br>
              <a:rPr lang="nl-NL" sz="1800" b="1" dirty="0" smtClean="0"/>
            </a:br>
            <a:r>
              <a:rPr lang="nl-NL" sz="1700" dirty="0" smtClean="0">
                <a:solidFill>
                  <a:srgbClr val="66CCFF"/>
                </a:solidFill>
              </a:rPr>
              <a:t>University of Twente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980000" y="4781148"/>
            <a:ext cx="600898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INFORMS | October 24, 2017</a:t>
            </a: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10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80288" cy="3563540"/>
          </a:xfrm>
        </p:spPr>
        <p:txBody>
          <a:bodyPr/>
          <a:lstStyle/>
          <a:p>
            <a:r>
              <a:rPr lang="en-US" dirty="0" smtClean="0"/>
              <a:t>Optimal learning literature difficult to apply due to the presence of a physical state (state dependent decisions)</a:t>
            </a:r>
          </a:p>
          <a:p>
            <a:r>
              <a:rPr lang="en-US" dirty="0" smtClean="0"/>
              <a:t>Need to learn the value of features\functions instead of states</a:t>
            </a:r>
          </a:p>
          <a:p>
            <a:r>
              <a:rPr lang="en-US" dirty="0" smtClean="0"/>
              <a:t>Ryzhov, I.O., et al. (2017). Bayesian exploration for approximate dynamic programming.</a:t>
            </a:r>
          </a:p>
          <a:p>
            <a:r>
              <a:rPr lang="en-US" altLang="en-US" dirty="0" smtClean="0"/>
              <a:t>Challenge for (time dependent) finite horizon setting:</a:t>
            </a:r>
          </a:p>
          <a:p>
            <a:pPr lvl="1"/>
            <a:r>
              <a:rPr lang="en-US" altLang="en-US" dirty="0" smtClean="0"/>
              <a:t>Decisions have impact on the value of states in the downstream path (we learn what we measure)</a:t>
            </a:r>
          </a:p>
          <a:p>
            <a:pPr lvl="1"/>
            <a:r>
              <a:rPr lang="en-US" altLang="en-US" dirty="0" smtClean="0"/>
              <a:t>Decisions have impact on the value of states in the upstream path (with on-policy control)</a:t>
            </a:r>
          </a:p>
        </p:txBody>
      </p:sp>
    </p:spTree>
    <p:extLst>
      <p:ext uri="{BB962C8B-B14F-4D97-AF65-F5344CB8AC3E}">
        <p14:creationId xmlns:p14="http://schemas.microsoft.com/office/powerpoint/2010/main" val="8897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11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72783" cy="3563540"/>
          </a:xfrm>
        </p:spPr>
        <p:txBody>
          <a:bodyPr/>
          <a:lstStyle/>
          <a:p>
            <a:r>
              <a:rPr lang="en-US" altLang="en-US" dirty="0" smtClean="0"/>
              <a:t>Decision move to state A,B,C,D</a:t>
            </a:r>
            <a:endParaRPr lang="en-US" altLang="en-US" dirty="0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954000"/>
            <a:ext cx="7315200" cy="413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8011796" y="397405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666356" y="426997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347586" y="454301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D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8358506" y="367815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7148196" y="477289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t+2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434966" y="455063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t+1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3721736" y="432457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2013586" y="409725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t-1</a:t>
            </a:r>
          </a:p>
        </p:txBody>
      </p:sp>
      <p:graphicFrame>
        <p:nvGraphicFramePr>
          <p:cNvPr id="54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24677"/>
              </p:ext>
            </p:extLst>
          </p:nvPr>
        </p:nvGraphicFramePr>
        <p:xfrm>
          <a:off x="2145666" y="4277590"/>
          <a:ext cx="38481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6" name="Equation" r:id="rId6" imgW="266400" imgH="241200" progId="Equation.DSMT4">
                  <p:embed/>
                </p:oleObj>
              </mc:Choice>
              <mc:Fallback>
                <p:oleObj name="Equation" r:id="rId6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666" y="4277590"/>
                        <a:ext cx="38481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42495"/>
              </p:ext>
            </p:extLst>
          </p:nvPr>
        </p:nvGraphicFramePr>
        <p:xfrm>
          <a:off x="3105786" y="4281399"/>
          <a:ext cx="40513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7" name="Equation" r:id="rId8" imgW="279360" imgH="241200" progId="Equation.DSMT4">
                  <p:embed/>
                </p:oleObj>
              </mc:Choice>
              <mc:Fallback>
                <p:oleObj name="Equation" r:id="rId8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786" y="4281399"/>
                        <a:ext cx="40513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41133"/>
              </p:ext>
            </p:extLst>
          </p:nvPr>
        </p:nvGraphicFramePr>
        <p:xfrm>
          <a:off x="2634616" y="4277590"/>
          <a:ext cx="36703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8" name="Equation" r:id="rId10" imgW="253800" imgH="241200" progId="Equation.DSMT4">
                  <p:embed/>
                </p:oleObj>
              </mc:Choice>
              <mc:Fallback>
                <p:oleObj name="Equation" r:id="rId10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616" y="4277590"/>
                        <a:ext cx="36703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7"/>
          <p:cNvSpPr txBox="1">
            <a:spLocks noChangeArrowheads="1"/>
          </p:cNvSpPr>
          <p:nvPr/>
        </p:nvSpPr>
        <p:spPr bwMode="auto">
          <a:xfrm rot="16200000">
            <a:off x="2123898" y="4328390"/>
            <a:ext cx="430887" cy="115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time </a:t>
            </a:r>
            <a:r>
              <a:rPr lang="en-US" altLang="en-US" sz="1600">
                <a:solidFill>
                  <a:schemeClr val="folHlink"/>
                </a:solidFill>
                <a:cs typeface="Arial" panose="020B0604020202020204" pitchFamily="34" charset="0"/>
              </a:rPr>
              <a:t>→</a:t>
            </a:r>
          </a:p>
        </p:txBody>
      </p:sp>
      <p:sp>
        <p:nvSpPr>
          <p:cNvPr id="58" name="Text Box 78"/>
          <p:cNvSpPr txBox="1">
            <a:spLocks noChangeArrowheads="1"/>
          </p:cNvSpPr>
          <p:nvPr/>
        </p:nvSpPr>
        <p:spPr bwMode="auto">
          <a:xfrm rot="13500000">
            <a:off x="8284668" y="3968979"/>
            <a:ext cx="430887" cy="115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location </a:t>
            </a:r>
            <a:r>
              <a:rPr lang="en-US" altLang="en-US" sz="1600">
                <a:solidFill>
                  <a:schemeClr val="folHlink"/>
                </a:solidFill>
                <a:cs typeface="Arial" panose="020B0604020202020204" pitchFamily="34" charset="0"/>
              </a:rPr>
              <a:t>→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Decision to “visit” </a:t>
            </a:r>
            <a:r>
              <a:rPr lang="en-US" i="1" dirty="0" smtClean="0">
                <a:solidFill>
                  <a:schemeClr val="accent6"/>
                </a:solidFill>
              </a:rPr>
              <a:t>C</a:t>
            </a:r>
            <a:r>
              <a:rPr lang="en-US" i="1" baseline="-25000" dirty="0" smtClean="0">
                <a:solidFill>
                  <a:schemeClr val="accent6"/>
                </a:solidFill>
              </a:rPr>
              <a:t>t</a:t>
            </a:r>
            <a:endParaRPr lang="en-US" i="1" baseline="-25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12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0166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5278035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08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8571732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09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6275960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10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1694885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11" name="Equation" r:id="rId12" imgW="279360" imgH="241200" progId="Equation.DSMT4">
                    <p:embed/>
                  </p:oleObj>
                </mc:Choice>
                <mc:Fallback>
                  <p:oleObj name="Equation" r:id="rId12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3542290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12" name="Equation" r:id="rId14" imgW="253800" imgH="241200" progId="Equation.DSMT4">
                    <p:embed/>
                  </p:oleObj>
                </mc:Choice>
                <mc:Fallback>
                  <p:oleObj name="Equation" r:id="rId14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6" name="Text Box 5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Result in update </a:t>
            </a:r>
            <a:r>
              <a:rPr lang="en-US" dirty="0"/>
              <a:t>of </a:t>
            </a:r>
            <a:r>
              <a:rPr lang="en-US" i="1" dirty="0" smtClean="0">
                <a:solidFill>
                  <a:schemeClr val="accent6"/>
                </a:solidFill>
              </a:rPr>
              <a:t>V(B</a:t>
            </a:r>
            <a:r>
              <a:rPr lang="en-US" i="1" baseline="-25000" dirty="0" smtClean="0">
                <a:solidFill>
                  <a:schemeClr val="accent6"/>
                </a:solidFill>
              </a:rPr>
              <a:t>t-1</a:t>
            </a:r>
            <a:r>
              <a:rPr lang="en-US" i="1" dirty="0" smtClean="0">
                <a:solidFill>
                  <a:schemeClr val="accent6"/>
                </a:solidFill>
              </a:rPr>
              <a:t>)</a:t>
            </a:r>
            <a:r>
              <a:rPr lang="en-US" dirty="0" smtClean="0"/>
              <a:t> and eventually of </a:t>
            </a:r>
            <a:r>
              <a:rPr lang="en-US" i="1" dirty="0" smtClean="0">
                <a:solidFill>
                  <a:schemeClr val="accent6"/>
                </a:solidFill>
              </a:rPr>
              <a:t>V(C</a:t>
            </a:r>
            <a:r>
              <a:rPr lang="en-US" i="1" baseline="-25000" dirty="0" smtClean="0">
                <a:solidFill>
                  <a:schemeClr val="accent6"/>
                </a:solidFill>
              </a:rPr>
              <a:t>t</a:t>
            </a:r>
            <a:r>
              <a:rPr lang="en-US" i="1" dirty="0" smtClean="0">
                <a:solidFill>
                  <a:schemeClr val="accent6"/>
                </a:solidFill>
              </a:rPr>
              <a:t>)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13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2962123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2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5784262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3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8261981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4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093479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5" name="Equation" r:id="rId12" imgW="279360" imgH="241200" progId="Equation.DSMT4">
                    <p:embed/>
                  </p:oleObj>
                </mc:Choice>
                <mc:Fallback>
                  <p:oleObj name="Equation" r:id="rId12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6889506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36" name="Equation" r:id="rId14" imgW="253800" imgH="241200" progId="Equation.DSMT4">
                    <p:embed/>
                  </p:oleObj>
                </mc:Choice>
                <mc:Fallback>
                  <p:oleObj name="Equation" r:id="rId14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3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6" name="Text Box 4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Incorporate the </a:t>
            </a:r>
            <a:r>
              <a:rPr lang="en-US" dirty="0"/>
              <a:t>v</a:t>
            </a:r>
            <a:r>
              <a:rPr lang="en-US" dirty="0" smtClean="0"/>
              <a:t>alue of Information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14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205075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1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9037398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2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714937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3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0422017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4" name="Equation" r:id="rId12" imgW="279360" imgH="241200" progId="Equation.DSMT4">
                    <p:embed/>
                  </p:oleObj>
                </mc:Choice>
                <mc:Fallback>
                  <p:oleObj name="Equation" r:id="rId12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4079685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55" name="Equation" r:id="rId14" imgW="253800" imgH="241200" progId="Equation.DSMT4">
                    <p:embed/>
                  </p:oleObj>
                </mc:Choice>
                <mc:Fallback>
                  <p:oleObj name="Equation" r:id="rId14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Incorporate the value of Information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15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012808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1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2534390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2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8234207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3" name="Equation" r:id="rId10" imgW="279360" imgH="241200" progId="Equation.DSMT4">
                    <p:embed/>
                  </p:oleObj>
                </mc:Choice>
                <mc:Fallback>
                  <p:oleObj name="Equation" r:id="rId1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4597495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4" name="Equation" r:id="rId12" imgW="190440" imgH="241200" progId="Equation.DSMT4">
                    <p:embed/>
                  </p:oleObj>
                </mc:Choice>
                <mc:Fallback>
                  <p:oleObj name="Equation" r:id="rId12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0803814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5" name="Equation" r:id="rId14" imgW="266400" imgH="241200" progId="Equation.DSMT4">
                    <p:embed/>
                  </p:oleObj>
                </mc:Choice>
                <mc:Fallback>
                  <p:oleObj name="Equation" r:id="rId14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7678025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6" name="Equation" r:id="rId16" imgW="279360" imgH="241200" progId="Equation.DSMT4">
                    <p:embed/>
                  </p:oleObj>
                </mc:Choice>
                <mc:Fallback>
                  <p:oleObj name="Equation" r:id="rId16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233080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07" name="Equation" r:id="rId18" imgW="253800" imgH="241200" progId="Equation.DSMT4">
                    <p:embed/>
                  </p:oleObj>
                </mc:Choice>
                <mc:Fallback>
                  <p:oleObj name="Equation" r:id="rId18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772972" y="973695"/>
            <a:ext cx="7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Value of information might depend</a:t>
            </a:r>
          </a:p>
          <a:p>
            <a:pPr algn="r"/>
            <a:r>
              <a:rPr lang="en-US" dirty="0" smtClean="0"/>
              <a:t>on the direct costs of going there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16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5650074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1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6541265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2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102005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3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7796643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4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6607714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5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5031878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6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4195302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59509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12238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Exploration decision might result</a:t>
            </a:r>
          </a:p>
          <a:p>
            <a:pPr algn="r"/>
            <a:r>
              <a:rPr lang="en-US" dirty="0"/>
              <a:t>i</a:t>
            </a:r>
            <a:r>
              <a:rPr lang="en-US" dirty="0" smtClean="0"/>
              <a:t>n deterioration of the VFA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17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0904101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75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4337094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76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5019348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77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1699307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78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0980727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79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439736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0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7902520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1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9244100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72621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52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Exploration decision might result</a:t>
            </a:r>
          </a:p>
          <a:p>
            <a:pPr algn="r"/>
            <a:r>
              <a:rPr lang="en-US" dirty="0"/>
              <a:t>i</a:t>
            </a:r>
            <a:r>
              <a:rPr lang="en-US" dirty="0" smtClean="0"/>
              <a:t>n deterioration of the VFA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18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2213748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99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834239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0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8779739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1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2255030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2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2221158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3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373705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4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2919946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5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9226582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1733657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Process continues till end of the horizon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19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1255215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3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947201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4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427191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5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5699595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6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2283255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7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0361500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8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9480542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9650738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4394528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Process continues till end of the horizon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SYNCHROMODAL TRANSPORT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2</a:t>
            </a:fld>
            <a:r>
              <a:rPr lang="en-GB" dirty="0" smtClean="0"/>
              <a:t>/26</a:t>
            </a:r>
          </a:p>
        </p:txBody>
      </p:sp>
      <p:pic>
        <p:nvPicPr>
          <p:cNvPr id="23554" name="Picture 2" descr="http://mctmoerdijk.com/images/content/1329325762-1329325732-004%20Skyline%20DEFla.jpg-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849600"/>
            <a:ext cx="7381874" cy="21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2988005"/>
            <a:ext cx="7380288" cy="2155493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800" dirty="0" smtClean="0"/>
              <a:t>In </a:t>
            </a:r>
            <a:r>
              <a:rPr lang="en-US" sz="1800" dirty="0"/>
              <a:t>execution similar to </a:t>
            </a:r>
            <a:r>
              <a:rPr lang="en-US" sz="1800" dirty="0" smtClean="0"/>
              <a:t>multi-modal transport (or inter/co), </a:t>
            </a:r>
            <a:r>
              <a:rPr lang="en-US" sz="1800" dirty="0"/>
              <a:t>but essentially different in the planning (made by the LSP): </a:t>
            </a:r>
          </a:p>
          <a:p>
            <a:pPr lvl="1">
              <a:lnSpc>
                <a:spcPts val="2000"/>
              </a:lnSpc>
            </a:pPr>
            <a:r>
              <a:rPr lang="en-US" sz="1500" dirty="0"/>
              <a:t>Dynamic mode choice for each incoming </a:t>
            </a:r>
            <a:r>
              <a:rPr lang="en-US" sz="1500" dirty="0" smtClean="0"/>
              <a:t>order (mode-free booking)</a:t>
            </a:r>
            <a:endParaRPr lang="en-US" sz="1500" dirty="0"/>
          </a:p>
          <a:p>
            <a:pPr lvl="1">
              <a:lnSpc>
                <a:spcPts val="2000"/>
              </a:lnSpc>
            </a:pPr>
            <a:r>
              <a:rPr lang="en-US" sz="1500" dirty="0" smtClean="0"/>
              <a:t>Decisions </a:t>
            </a:r>
            <a:r>
              <a:rPr lang="en-US" sz="1500" dirty="0"/>
              <a:t>can be made at all times, even during execution, based on real-time information, e.g., water levels and traffic </a:t>
            </a:r>
            <a:r>
              <a:rPr lang="en-US" sz="1500" dirty="0" smtClean="0"/>
              <a:t>information</a:t>
            </a:r>
          </a:p>
          <a:p>
            <a:pPr>
              <a:lnSpc>
                <a:spcPts val="2000"/>
              </a:lnSpc>
            </a:pPr>
            <a:r>
              <a:rPr lang="en-US" sz="1900" dirty="0" smtClean="0"/>
              <a:t>Emphasis on logistics </a:t>
            </a:r>
            <a:r>
              <a:rPr lang="en-US" sz="1900" dirty="0"/>
              <a:t>network instead of separate </a:t>
            </a:r>
            <a:r>
              <a:rPr lang="en-US" sz="1900" dirty="0" smtClean="0"/>
              <a:t>chains, focusing on network-wide performance over time</a:t>
            </a:r>
            <a:endParaRPr lang="en-US" sz="1900" dirty="0"/>
          </a:p>
          <a:p>
            <a:pPr lvl="1">
              <a:lnSpc>
                <a:spcPts val="2000"/>
              </a:lnSpc>
            </a:pPr>
            <a:endParaRPr lang="en-US" b="1" i="1" dirty="0" smtClean="0">
              <a:solidFill>
                <a:srgbClr val="16AAD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849600"/>
            <a:ext cx="4067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800" dirty="0">
                <a:solidFill>
                  <a:schemeClr val="bg1"/>
                </a:solidFill>
              </a:rPr>
              <a:t>Source</a:t>
            </a:r>
            <a:r>
              <a:rPr lang="nl-NL" sz="800" dirty="0" smtClean="0">
                <a:solidFill>
                  <a:schemeClr val="bg1"/>
                </a:solidFill>
              </a:rPr>
              <a:t>: European </a:t>
            </a:r>
            <a:r>
              <a:rPr lang="nl-NL" sz="800" dirty="0">
                <a:solidFill>
                  <a:schemeClr val="bg1"/>
                </a:solidFill>
              </a:rPr>
              <a:t>Gateway Services 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20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191060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3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4043642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4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3227450"/>
                </p:ext>
              </p:extLst>
            </p:nvPr>
          </p:nvGraphicFramePr>
          <p:xfrm>
            <a:off x="5961063" y="6421438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5" name="Equation" r:id="rId10" imgW="279360" imgH="241200" progId="Equation.DSMT4">
                    <p:embed/>
                  </p:oleObj>
                </mc:Choice>
                <mc:Fallback>
                  <p:oleObj name="Equation" r:id="rId1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1063" y="6421438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376885"/>
                </p:ext>
              </p:extLst>
            </p:nvPr>
          </p:nvGraphicFramePr>
          <p:xfrm>
            <a:off x="5372100" y="6416675"/>
            <a:ext cx="4587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6" name="Equation" r:id="rId12" imgW="253800" imgH="241200" progId="Equation.DSMT4">
                    <p:embed/>
                  </p:oleObj>
                </mc:Choice>
                <mc:Fallback>
                  <p:oleObj name="Equation" r:id="rId1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2100" y="6416675"/>
                          <a:ext cx="4587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8890682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7" name="Equation" r:id="rId14" imgW="266400" imgH="241200" progId="Equation.DSMT4">
                    <p:embed/>
                  </p:oleObj>
                </mc:Choice>
                <mc:Fallback>
                  <p:oleObj name="Equation" r:id="rId14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9754806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8" name="Equation" r:id="rId16" imgW="203040" imgH="241200" progId="Equation.DSMT4">
                    <p:embed/>
                  </p:oleObj>
                </mc:Choice>
                <mc:Fallback>
                  <p:oleObj name="Equation" r:id="rId16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55650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9" name="Equation" r:id="rId18" imgW="279360" imgH="241200" progId="Equation.DSMT4">
                    <p:embed/>
                  </p:oleObj>
                </mc:Choice>
                <mc:Fallback>
                  <p:oleObj name="Equation" r:id="rId18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503064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80" name="Equation" r:id="rId20" imgW="190440" imgH="241200" progId="Equation.DSMT4">
                    <p:embed/>
                  </p:oleObj>
                </mc:Choice>
                <mc:Fallback>
                  <p:oleObj name="Equation" r:id="rId20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8187371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81" name="Equation" r:id="rId22" imgW="266400" imgH="241200" progId="Equation.DSMT4">
                    <p:embed/>
                  </p:oleObj>
                </mc:Choice>
                <mc:Fallback>
                  <p:oleObj name="Equation" r:id="rId22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774429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82" name="Equation" r:id="rId24" imgW="279360" imgH="241200" progId="Equation.DSMT4">
                    <p:embed/>
                  </p:oleObj>
                </mc:Choice>
                <mc:Fallback>
                  <p:oleObj name="Equation" r:id="rId2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50068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83" name="Equation" r:id="rId26" imgW="253800" imgH="241200" progId="Equation.DSMT4">
                    <p:embed/>
                  </p:oleObj>
                </mc:Choice>
                <mc:Fallback>
                  <p:oleObj name="Equation" r:id="rId26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Process continues till end of the horizon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5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VPI MODIFICATIONS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21</a:t>
            </a:fld>
            <a:r>
              <a:rPr lang="en-GB" dirty="0" smtClean="0"/>
              <a:t>/26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47664" y="4728592"/>
            <a:ext cx="2520280" cy="414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</p:spPr>
            <p:txBody>
              <a:bodyPr/>
              <a:lstStyle/>
              <a:p>
                <a:r>
                  <a:rPr lang="en-US" dirty="0" smtClean="0"/>
                  <a:t>Decisions: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1600" dirty="0" smtClean="0">
                    <a:solidFill>
                      <a:schemeClr val="accent6"/>
                    </a:solidFill>
                  </a:rPr>
                  <a:t>								</a:t>
                </a:r>
                <a:r>
                  <a:rPr lang="en-US" sz="1600" dirty="0" smtClean="0"/>
                  <a:t>→ Offline learning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</m:e>
                    </m:d>
                  </m:oMath>
                </a14:m>
                <a:endParaRPr lang="en-US" sz="1600" dirty="0" smtClean="0">
                  <a:solidFill>
                    <a:schemeClr val="accent6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		</a:t>
                </a:r>
                <a:r>
                  <a:rPr lang="en-US" sz="1600" dirty="0"/>
                  <a:t>→ </a:t>
                </a:r>
                <a:r>
                  <a:rPr lang="en-US" sz="1600" dirty="0" smtClean="0"/>
                  <a:t>Online </a:t>
                </a:r>
                <a:r>
                  <a:rPr lang="en-US" sz="1600" dirty="0"/>
                  <a:t>learning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𝑎𝑟𝑔𝑚𝑎𝑥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..</m:t>
                                </m:r>
                              </m:e>
                            </m:d>
                          </m:e>
                        </m:d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</m:e>
                    </m:d>
                  </m:oMath>
                </a14:m>
                <a:endParaRPr lang="en-US" sz="1600" dirty="0" smtClean="0"/>
              </a:p>
              <a:p>
                <a:r>
                  <a:rPr lang="en-US" dirty="0" smtClean="0"/>
                  <a:t>Update VFA \ belief: modified noise term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				</a:t>
                </a:r>
                <a:r>
                  <a:rPr lang="en-US" sz="1600" dirty="0" smtClean="0">
                    <a:solidFill>
                      <a:schemeClr val="accent6"/>
                    </a:solidFill>
                  </a:rPr>
                  <a:t>				</a:t>
                </a:r>
                <a:r>
                  <a:rPr lang="en-US" sz="1600" dirty="0" smtClean="0"/>
                  <a:t>→ Constant noise</a:t>
                </a:r>
                <a:endParaRPr lang="en-US" sz="1600" b="0" i="1" dirty="0" smtClean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6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	</a:t>
                </a:r>
                <a:r>
                  <a:rPr lang="en-US" sz="1600" dirty="0" smtClean="0">
                    <a:solidFill>
                      <a:schemeClr val="accent6"/>
                    </a:solidFill>
                  </a:rPr>
                  <a:t>	</a:t>
                </a:r>
                <a:r>
                  <a:rPr lang="en-US" sz="1600" dirty="0" smtClean="0"/>
                  <a:t>→ Linearly decreasing noise with </a:t>
                </a:r>
                <a:r>
                  <a:rPr lang="en-US" sz="1600" i="1" dirty="0" smtClean="0">
                    <a:solidFill>
                      <a:schemeClr val="accent6"/>
                    </a:solidFill>
                  </a:rPr>
                  <a:t>t</a:t>
                </a:r>
                <a:endParaRPr lang="en-US" sz="16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						→ Uncertainty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(prior 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US" sz="16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  <a:blipFill rotWithShape="0">
                <a:blip r:embed="rId4"/>
                <a:stretch>
                  <a:fillRect l="-1982" t="-1026" r="-330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NUMERICAL EXPERIMENTS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22</a:t>
            </a:fld>
            <a:r>
              <a:rPr lang="en-GB" dirty="0" smtClean="0"/>
              <a:t>/26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629" y="948222"/>
            <a:ext cx="3628821" cy="205354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80288" cy="3563540"/>
          </a:xfrm>
        </p:spPr>
        <p:txBody>
          <a:bodyPr/>
          <a:lstStyle/>
          <a:p>
            <a:r>
              <a:rPr lang="en-US" dirty="0" smtClean="0"/>
              <a:t>Various network instances</a:t>
            </a:r>
          </a:p>
          <a:p>
            <a:r>
              <a:rPr lang="en-US" dirty="0" smtClean="0"/>
              <a:t>Restricted policies: RP 1\2 </a:t>
            </a:r>
            <a:br>
              <a:rPr lang="en-US" dirty="0" smtClean="0"/>
            </a:br>
            <a:r>
              <a:rPr lang="en-US" dirty="0" smtClean="0"/>
              <a:t>with size 0.01%\0.02% of </a:t>
            </a:r>
            <a:br>
              <a:rPr lang="en-US" dirty="0" smtClean="0"/>
            </a:br>
            <a:r>
              <a:rPr lang="en-US" dirty="0" smtClean="0"/>
              <a:t>the original decision space)</a:t>
            </a:r>
          </a:p>
          <a:p>
            <a:r>
              <a:rPr lang="en-US" dirty="0" smtClean="0"/>
              <a:t>2 freights at each terminal</a:t>
            </a:r>
            <a:br>
              <a:rPr lang="en-US" dirty="0" smtClean="0"/>
            </a:br>
            <a:r>
              <a:rPr lang="en-US" dirty="0" smtClean="0"/>
              <a:t>results in 2.6x10</a:t>
            </a:r>
            <a:r>
              <a:rPr lang="en-US" baseline="30000" dirty="0" smtClean="0"/>
              <a:t>8</a:t>
            </a:r>
            <a:r>
              <a:rPr lang="en-US" dirty="0" smtClean="0"/>
              <a:t> decisions</a:t>
            </a:r>
          </a:p>
          <a:p>
            <a:r>
              <a:rPr lang="en-US" dirty="0" smtClean="0"/>
              <a:t>Benchmark heuristic: use intermodal service for a freight if the cost difference between the cheapest and second cheapest intermodal path covers the setup costs of the first</a:t>
            </a:r>
          </a:p>
          <a:p>
            <a:r>
              <a:rPr lang="en-US" dirty="0" smtClean="0"/>
              <a:t>Two experimental phases: tuning and benchmark experiments</a:t>
            </a:r>
          </a:p>
        </p:txBody>
      </p:sp>
    </p:spTree>
    <p:extLst>
      <p:ext uri="{BB962C8B-B14F-4D97-AF65-F5344CB8AC3E}">
        <p14:creationId xmlns:p14="http://schemas.microsoft.com/office/powerpoint/2010/main" val="6638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TUNING EXPERIMENTS [1/2]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</p:spPr>
            <p:txBody>
              <a:bodyPr/>
              <a:lstStyle/>
              <a:p>
                <a:r>
                  <a:rPr lang="en-US" dirty="0" smtClean="0"/>
                  <a:t>Best ratio of two tunable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parameters (noise/(initial </a:t>
                </a:r>
                <a:r>
                  <a:rPr lang="en-US" dirty="0" err="1" smtClean="0"/>
                  <a:t>cov</a:t>
                </a:r>
                <a:r>
                  <a:rPr lang="en-US" dirty="0" smtClean="0"/>
                  <a:t>))</a:t>
                </a:r>
                <a:br>
                  <a:rPr lang="en-US" dirty="0" smtClean="0"/>
                </a:br>
                <a:r>
                  <a:rPr lang="en-US" dirty="0" smtClean="0"/>
                  <a:t>is 10</a:t>
                </a:r>
                <a:r>
                  <a:rPr lang="en-US" baseline="30000" dirty="0" smtClean="0"/>
                  <a:t>4</a:t>
                </a:r>
                <a:r>
                  <a:rPr lang="en-US" dirty="0" smtClean="0"/>
                  <a:t> (in line with literature)</a:t>
                </a:r>
              </a:p>
              <a:p>
                <a:r>
                  <a:rPr lang="en-US" dirty="0" smtClean="0"/>
                  <a:t>Our VPI modifications pay off:</a:t>
                </a:r>
              </a:p>
              <a:p>
                <a:pPr lvl="1"/>
                <a:r>
                  <a:rPr lang="en-US" dirty="0" smtClean="0"/>
                  <a:t>Exploration decision: include downstream rewards</a:t>
                </a:r>
              </a:p>
              <a:p>
                <a:pPr lvl="1"/>
                <a:r>
                  <a:rPr lang="en-US" dirty="0" smtClean="0"/>
                  <a:t>Update belief: use noise term equal to variance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  <a:blipFill rotWithShape="0">
                <a:blip r:embed="rId4"/>
                <a:stretch>
                  <a:fillRect l="-1982" t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23</a:t>
            </a:fld>
            <a:r>
              <a:rPr lang="en-GB" dirty="0" smtClean="0"/>
              <a:t>/26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553" y="3224513"/>
            <a:ext cx="2979447" cy="1867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3224513"/>
            <a:ext cx="2524501" cy="1867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7803" y="896475"/>
            <a:ext cx="1768422" cy="1451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6225" y="896475"/>
            <a:ext cx="1768422" cy="14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TUNING EXPERIMENTS </a:t>
            </a:r>
            <a:r>
              <a:rPr lang="nl-NL" dirty="0" smtClean="0"/>
              <a:t>[2/2</a:t>
            </a:r>
            <a:r>
              <a:rPr lang="nl-NL" dirty="0"/>
              <a:t>]</a:t>
            </a:r>
            <a:endParaRPr lang="nl-NL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72783" cy="356354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dirty="0" smtClean="0"/>
              <a:t>Learned rewards: estimated value of initial states (estimated performance of the resulting policy)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Realized rewards: actual rewards resulting from a simulation of the resulting policy.</a:t>
            </a:r>
            <a:endParaRPr lang="en-US" dirty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24</a:t>
            </a:fld>
            <a:r>
              <a:rPr lang="en-GB" dirty="0" smtClean="0"/>
              <a:t>/26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6" y="2499742"/>
            <a:ext cx="7274369" cy="21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BENCHMARK EXPERIMENTS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6314" y="1114656"/>
            <a:ext cx="1298482" cy="133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/>
              <a:t>Benchmark without </a:t>
            </a:r>
          </a:p>
          <a:p>
            <a:r>
              <a:rPr lang="en-US" sz="1600" kern="0" dirty="0" smtClean="0"/>
              <a:t>restricted decision space</a:t>
            </a:r>
            <a:endParaRPr lang="en-US" sz="16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950" y="915566"/>
            <a:ext cx="5842519" cy="19931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86314" y="3175506"/>
            <a:ext cx="1298482" cy="133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/>
              <a:t>Benchmark </a:t>
            </a:r>
            <a:r>
              <a:rPr lang="en-US" sz="1600" kern="0" dirty="0"/>
              <a:t>with</a:t>
            </a:r>
            <a:r>
              <a:rPr lang="en-US" sz="1600" kern="0" dirty="0" smtClean="0"/>
              <a:t> restricted decision space</a:t>
            </a:r>
            <a:endParaRPr lang="en-US" sz="1600" kern="0" dirty="0"/>
          </a:p>
        </p:txBody>
      </p:sp>
      <p:sp>
        <p:nvSpPr>
          <p:cNvPr id="5" name="Rectangle 4"/>
          <p:cNvSpPr/>
          <p:nvPr/>
        </p:nvSpPr>
        <p:spPr>
          <a:xfrm>
            <a:off x="1686314" y="4800600"/>
            <a:ext cx="6702036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942" y="2979220"/>
            <a:ext cx="5842519" cy="1968236"/>
          </a:xfrm>
          <a:prstGeom prst="rect">
            <a:avLst/>
          </a:prstGeom>
        </p:spPr>
      </p:pic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25</a:t>
            </a:fld>
            <a:r>
              <a:rPr lang="en-GB" dirty="0" smtClean="0"/>
              <a:t>/26</a:t>
            </a:r>
          </a:p>
        </p:txBody>
      </p:sp>
    </p:spTree>
    <p:extLst>
      <p:ext uri="{BB962C8B-B14F-4D97-AF65-F5344CB8AC3E}">
        <p14:creationId xmlns:p14="http://schemas.microsoft.com/office/powerpoint/2010/main" val="24296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TO REMEMBER…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72783" cy="3563540"/>
          </a:xfrm>
        </p:spPr>
        <p:txBody>
          <a:bodyPr/>
          <a:lstStyle/>
          <a:p>
            <a:r>
              <a:rPr lang="en-US" dirty="0" smtClean="0"/>
              <a:t>We designed an ADP algorithm and VFA to derive a policy that supports scheduling </a:t>
            </a:r>
            <a:r>
              <a:rPr lang="en-US" dirty="0"/>
              <a:t>freight in synchromodal transport</a:t>
            </a:r>
            <a:endParaRPr lang="en-US" dirty="0" smtClean="0"/>
          </a:p>
          <a:p>
            <a:r>
              <a:rPr lang="en-US" dirty="0" smtClean="0"/>
              <a:t>VPI significantly improves the performance of ADP, both in terms of learned values and the resulting policy.</a:t>
            </a:r>
            <a:endParaRPr lang="en-US" dirty="0"/>
          </a:p>
          <a:p>
            <a:r>
              <a:rPr lang="en-US" dirty="0"/>
              <a:t>To apply VPI in a finite-horizon ADP with basis functions, </a:t>
            </a:r>
            <a:r>
              <a:rPr lang="en-US" kern="1200" dirty="0">
                <a:solidFill>
                  <a:schemeClr val="accent4"/>
                </a:solidFill>
                <a:latin typeface="Arial" charset="0"/>
              </a:rPr>
              <a:t>exploring and updating should be </a:t>
            </a:r>
            <a:r>
              <a:rPr lang="en-US" kern="1200" dirty="0" smtClean="0">
                <a:solidFill>
                  <a:schemeClr val="accent4"/>
                </a:solidFill>
                <a:latin typeface="Arial" charset="0"/>
              </a:rPr>
              <a:t>done slightly </a:t>
            </a:r>
            <a:r>
              <a:rPr lang="en-US" kern="1200" dirty="0">
                <a:solidFill>
                  <a:schemeClr val="accent4"/>
                </a:solidFill>
                <a:latin typeface="Arial" charset="0"/>
              </a:rPr>
              <a:t>more conservative </a:t>
            </a:r>
            <a:r>
              <a:rPr lang="en-US" dirty="0"/>
              <a:t>than in conventional infinite-horizon VPI.</a:t>
            </a:r>
          </a:p>
          <a:p>
            <a:r>
              <a:rPr lang="en-US" dirty="0" smtClean="0"/>
              <a:t>For </a:t>
            </a:r>
            <a:r>
              <a:rPr lang="en-US" dirty="0"/>
              <a:t>larger networks, further research in the </a:t>
            </a:r>
            <a:r>
              <a:rPr lang="en-US" kern="1200" dirty="0">
                <a:solidFill>
                  <a:schemeClr val="accent4"/>
                </a:solidFill>
                <a:latin typeface="Arial" charset="0"/>
              </a:rPr>
              <a:t>reduction of the decision space </a:t>
            </a:r>
            <a:r>
              <a:rPr lang="en-US" dirty="0"/>
              <a:t>is necessary for ADP to achieve the largest gains over competing policies in synchromodal transport. </a:t>
            </a:r>
          </a:p>
          <a:p>
            <a:endParaRPr lang="en-US" dirty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26</a:t>
            </a:fld>
            <a:r>
              <a:rPr lang="en-GB" dirty="0" smtClean="0"/>
              <a:t>/26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4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2299" y="987575"/>
            <a:ext cx="6120267" cy="528638"/>
          </a:xfrm>
        </p:spPr>
        <p:txBody>
          <a:bodyPr/>
          <a:lstStyle/>
          <a:p>
            <a:pPr eaLnBrk="1" hangingPunct="1"/>
            <a:r>
              <a:rPr lang="en-US" dirty="0" smtClean="0"/>
              <a:t>QUESTIONS?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1893641"/>
            <a:ext cx="6120806" cy="2766341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Martijn Mes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 smtClean="0">
                <a:solidFill>
                  <a:srgbClr val="66CCFF"/>
                </a:solidFill>
                <a:latin typeface="Arial" charset="0"/>
              </a:rPr>
              <a:t>Associate professor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 smtClean="0">
                <a:solidFill>
                  <a:srgbClr val="66CCFF"/>
                </a:solidFill>
                <a:latin typeface="Arial" charset="0"/>
              </a:rPr>
              <a:t>University of Twente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 smtClean="0">
                <a:solidFill>
                  <a:srgbClr val="66CCFF"/>
                </a:solidFill>
                <a:latin typeface="Arial" charset="0"/>
              </a:rPr>
              <a:t>School of Management and Governance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 smtClean="0">
                <a:solidFill>
                  <a:srgbClr val="66CCFF"/>
                </a:solidFill>
                <a:latin typeface="Arial" charset="0"/>
              </a:rPr>
              <a:t>Dept. </a:t>
            </a:r>
            <a:r>
              <a:rPr lang="en-GB" sz="1400" dirty="0">
                <a:solidFill>
                  <a:srgbClr val="66CCFF"/>
                </a:solidFill>
                <a:latin typeface="Arial" charset="0"/>
              </a:rPr>
              <a:t>Industrial Engineering and Business Information </a:t>
            </a:r>
            <a:r>
              <a:rPr lang="en-GB" sz="1400" dirty="0" smtClean="0">
                <a:solidFill>
                  <a:srgbClr val="66CCFF"/>
                </a:solidFill>
                <a:latin typeface="Arial" charset="0"/>
              </a:rPr>
              <a:t>Systems</a:t>
            </a:r>
          </a:p>
          <a:p>
            <a:pPr eaLnBrk="1" hangingPunct="1">
              <a:lnSpc>
                <a:spcPts val="1700"/>
              </a:lnSpc>
            </a:pPr>
            <a:endParaRPr lang="en-US" sz="1600" dirty="0" smtClean="0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lnSpc>
                <a:spcPts val="1700"/>
              </a:lnSpc>
            </a:pPr>
            <a:r>
              <a:rPr lang="en-US" sz="1600" dirty="0" smtClean="0">
                <a:latin typeface="Arial" charset="0"/>
              </a:rPr>
              <a:t>Contact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 smtClean="0">
                <a:solidFill>
                  <a:srgbClr val="66CCFF"/>
                </a:solidFill>
                <a:latin typeface="Arial" charset="0"/>
              </a:rPr>
              <a:t>Phone:	+31-534894062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 smtClean="0">
                <a:solidFill>
                  <a:srgbClr val="66CCFF"/>
                </a:solidFill>
                <a:latin typeface="Arial" charset="0"/>
              </a:rPr>
              <a:t>Email: 	m.r.k.mes@utwente.nl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 smtClean="0">
                <a:solidFill>
                  <a:srgbClr val="66CCFF"/>
                </a:solidFill>
                <a:latin typeface="Arial" charset="0"/>
              </a:rPr>
              <a:t>Web: 		https</a:t>
            </a:r>
            <a:r>
              <a:rPr lang="en-US" sz="1400" dirty="0">
                <a:solidFill>
                  <a:srgbClr val="66CCFF"/>
                </a:solidFill>
                <a:latin typeface="Arial" charset="0"/>
              </a:rPr>
              <a:t>://</a:t>
            </a:r>
            <a:r>
              <a:rPr lang="en-US" sz="1400" dirty="0" smtClean="0">
                <a:solidFill>
                  <a:srgbClr val="66CCFF"/>
                </a:solidFill>
                <a:latin typeface="Arial" charset="0"/>
              </a:rPr>
              <a:t>www.utwente.nl/bms/iebis/staff/mes</a:t>
            </a:r>
            <a:r>
              <a:rPr lang="en-US" sz="1400" dirty="0">
                <a:solidFill>
                  <a:srgbClr val="66CCFF"/>
                </a:solidFill>
                <a:latin typeface="Arial" charset="0"/>
              </a:rPr>
              <a:t>/</a:t>
            </a:r>
            <a:endParaRPr lang="en-US" sz="1400" dirty="0" smtClean="0">
              <a:solidFill>
                <a:srgbClr val="66CCFF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CASE STUDY: CTT NETWORK FROM PORT OF ROTTERDAM TO THE HINTERLAND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3</a:t>
            </a:fld>
            <a:r>
              <a:rPr lang="en-GB" dirty="0" smtClean="0"/>
              <a:t>/26</a:t>
            </a:r>
          </a:p>
        </p:txBody>
      </p:sp>
      <p:pic>
        <p:nvPicPr>
          <p:cNvPr id="7" name="Picture 4" descr="Terminals in Verbin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b="6265"/>
          <a:stretch/>
        </p:blipFill>
        <p:spPr bwMode="auto">
          <a:xfrm>
            <a:off x="1762126" y="854848"/>
            <a:ext cx="5791339" cy="43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ade af brug 23-8 067-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28" y="924472"/>
            <a:ext cx="2079466" cy="1285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G_9688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59" y="2257919"/>
            <a:ext cx="2079466" cy="13849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rfyerhd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28" y="3688698"/>
            <a:ext cx="2079466" cy="1387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4587974"/>
            <a:ext cx="72008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SYNCHROMODAL SCHEDULING: ANTICIPATORY ROUTING AND POSTPONEMENT DECISIONS</a:t>
            </a:r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9C7F86-D748-49AB-BED2-6E1E70958E34}" type="slidenum">
              <a:rPr lang="en-GB" smtClean="0"/>
              <a:pPr eaLnBrk="1" hangingPunct="1"/>
              <a:t>4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6" y="938617"/>
            <a:ext cx="7186021" cy="372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THE OPTIMIZATION PROBLEM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5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949434"/>
            <a:ext cx="7272783" cy="4137421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GB" dirty="0" smtClean="0"/>
              <a:t>Input:</a:t>
            </a:r>
            <a:endParaRPr lang="en-GB" dirty="0"/>
          </a:p>
          <a:p>
            <a:pPr lvl="1">
              <a:lnSpc>
                <a:spcPts val="2200"/>
              </a:lnSpc>
            </a:pPr>
            <a:r>
              <a:rPr lang="en-GB" sz="1700" dirty="0"/>
              <a:t>Transport network: </a:t>
            </a:r>
            <a:r>
              <a:rPr lang="en-GB" sz="1700" dirty="0" smtClean="0"/>
              <a:t>terminals, services, </a:t>
            </a:r>
            <a:r>
              <a:rPr lang="en-GB" sz="1700" dirty="0"/>
              <a:t>schedules, durations, capacity, costs, revenues, </a:t>
            </a:r>
            <a:r>
              <a:rPr lang="en-GB" sz="1700" dirty="0" smtClean="0"/>
              <a:t>time-horizon</a:t>
            </a:r>
            <a:endParaRPr lang="en-GB" sz="1700" dirty="0"/>
          </a:p>
          <a:p>
            <a:pPr lvl="1">
              <a:lnSpc>
                <a:spcPts val="2200"/>
              </a:lnSpc>
            </a:pPr>
            <a:r>
              <a:rPr lang="en-GB" sz="1700" dirty="0" smtClean="0"/>
              <a:t>Current freights and probability distributions for the arrival of freights and </a:t>
            </a:r>
            <a:r>
              <a:rPr lang="en-GB" sz="1700" dirty="0"/>
              <a:t>their characteristics, for each period of the </a:t>
            </a:r>
            <a:r>
              <a:rPr lang="en-GB" sz="1700" dirty="0" smtClean="0"/>
              <a:t>horizon</a:t>
            </a:r>
            <a:endParaRPr lang="en-GB" sz="1700" dirty="0"/>
          </a:p>
          <a:p>
            <a:pPr>
              <a:lnSpc>
                <a:spcPts val="2200"/>
              </a:lnSpc>
            </a:pPr>
            <a:r>
              <a:rPr lang="en-GB" dirty="0" smtClean="0"/>
              <a:t>Output:</a:t>
            </a:r>
            <a:endParaRPr lang="en-GB" dirty="0"/>
          </a:p>
          <a:p>
            <a:pPr lvl="1">
              <a:lnSpc>
                <a:spcPts val="2200"/>
              </a:lnSpc>
            </a:pPr>
            <a:r>
              <a:rPr lang="en-GB" sz="1700" dirty="0"/>
              <a:t>Expected profit for each state</a:t>
            </a:r>
          </a:p>
          <a:p>
            <a:pPr lvl="1">
              <a:lnSpc>
                <a:spcPts val="2200"/>
              </a:lnSpc>
            </a:pPr>
            <a:r>
              <a:rPr lang="en-GB" sz="1700" dirty="0" smtClean="0"/>
              <a:t>Scheduling </a:t>
            </a:r>
            <a:r>
              <a:rPr lang="en-GB" sz="1700" dirty="0"/>
              <a:t>policy: </a:t>
            </a:r>
            <a:r>
              <a:rPr lang="en-GB" sz="1700" dirty="0" smtClean="0"/>
              <a:t>given the current state, which </a:t>
            </a:r>
            <a:r>
              <a:rPr lang="en-GB" sz="1700" dirty="0"/>
              <a:t>service to use for each </a:t>
            </a:r>
            <a:r>
              <a:rPr lang="en-GB" sz="1700" dirty="0" smtClean="0"/>
              <a:t>freight for </a:t>
            </a:r>
            <a:r>
              <a:rPr lang="en-GB" sz="1700" dirty="0"/>
              <a:t>each period of the </a:t>
            </a:r>
            <a:r>
              <a:rPr lang="en-GB" sz="1700" dirty="0" smtClean="0"/>
              <a:t>horizon</a:t>
            </a:r>
            <a:endParaRPr lang="en-GB" sz="1700" dirty="0"/>
          </a:p>
          <a:p>
            <a:r>
              <a:rPr lang="nl-NL" dirty="0" smtClean="0"/>
              <a:t>State </a:t>
            </a:r>
            <a:r>
              <a:rPr lang="nl-NL" dirty="0" smtClean="0"/>
              <a:t>at </a:t>
            </a:r>
            <a:r>
              <a:rPr lang="nl-NL" i="1" dirty="0" smtClean="0">
                <a:solidFill>
                  <a:schemeClr val="accent6"/>
                </a:solidFill>
              </a:rPr>
              <a:t>t</a:t>
            </a:r>
            <a:r>
              <a:rPr lang="nl-NL" dirty="0" smtClean="0"/>
              <a:t>: </a:t>
            </a:r>
            <a:r>
              <a:rPr lang="nl-NL" i="1" dirty="0" smtClean="0">
                <a:solidFill>
                  <a:schemeClr val="accent6"/>
                </a:solidFill>
              </a:rPr>
              <a:t>S</a:t>
            </a:r>
            <a:r>
              <a:rPr lang="nl-NL" i="1" baseline="-25000" dirty="0" smtClean="0">
                <a:solidFill>
                  <a:schemeClr val="accent6"/>
                </a:solidFill>
              </a:rPr>
              <a:t>t</a:t>
            </a:r>
            <a:r>
              <a:rPr lang="nl-NL" i="1" dirty="0" smtClean="0">
                <a:solidFill>
                  <a:schemeClr val="accent6"/>
                </a:solidFill>
              </a:rPr>
              <a:t>=</a:t>
            </a:r>
            <a:r>
              <a:rPr lang="en-US" i="1" dirty="0" smtClean="0">
                <a:solidFill>
                  <a:schemeClr val="accent6"/>
                </a:solidFill>
              </a:rPr>
              <a:t>[</a:t>
            </a:r>
            <a:r>
              <a:rPr lang="en-US" i="1" dirty="0" err="1" smtClean="0">
                <a:solidFill>
                  <a:schemeClr val="accent6"/>
                </a:solidFill>
              </a:rPr>
              <a:t>F</a:t>
            </a:r>
            <a:r>
              <a:rPr lang="en-US" i="1" baseline="-25000" dirty="0" err="1" smtClean="0">
                <a:solidFill>
                  <a:schemeClr val="accent6"/>
                </a:solidFill>
              </a:rPr>
              <a:t>i,d,r,k,t</a:t>
            </a:r>
            <a:r>
              <a:rPr lang="en-US" i="1" dirty="0" smtClean="0">
                <a:solidFill>
                  <a:schemeClr val="accent6"/>
                </a:solidFill>
              </a:rPr>
              <a:t> ]</a:t>
            </a:r>
            <a:r>
              <a:rPr lang="en-GB" i="1" dirty="0" smtClean="0">
                <a:solidFill>
                  <a:schemeClr val="accent6"/>
                </a:solidFill>
              </a:rPr>
              <a:t>∀</a:t>
            </a:r>
            <a:r>
              <a:rPr lang="en-US" i="1" dirty="0" err="1" smtClean="0">
                <a:solidFill>
                  <a:schemeClr val="accent6"/>
                </a:solidFill>
              </a:rPr>
              <a:t>i,d,r,k</a:t>
            </a:r>
            <a:r>
              <a:rPr lang="en-US" i="1" dirty="0" smtClean="0"/>
              <a:t>:</a:t>
            </a:r>
            <a:endParaRPr lang="en-US" i="1" dirty="0"/>
          </a:p>
          <a:p>
            <a:pPr lvl="1"/>
            <a:r>
              <a:rPr lang="en-US" sz="1700" dirty="0"/>
              <a:t>Number of orders at (or in transit to) </a:t>
            </a:r>
            <a:r>
              <a:rPr lang="en-US" sz="1700" i="1" dirty="0">
                <a:solidFill>
                  <a:schemeClr val="accent6"/>
                </a:solidFill>
              </a:rPr>
              <a:t>i</a:t>
            </a:r>
            <a:r>
              <a:rPr lang="en-US" sz="1700" dirty="0"/>
              <a:t>, having destination </a:t>
            </a:r>
            <a:r>
              <a:rPr lang="en-US" sz="1700" i="1" dirty="0">
                <a:solidFill>
                  <a:schemeClr val="accent6"/>
                </a:solidFill>
              </a:rPr>
              <a:t>d</a:t>
            </a:r>
            <a:r>
              <a:rPr lang="en-US" sz="1700" dirty="0"/>
              <a:t>, release day </a:t>
            </a:r>
            <a:r>
              <a:rPr lang="en-US" sz="1700" i="1" dirty="0" smtClean="0">
                <a:solidFill>
                  <a:schemeClr val="accent6"/>
                </a:solidFill>
              </a:rPr>
              <a:t>r</a:t>
            </a:r>
            <a:r>
              <a:rPr lang="en-US" sz="1700" dirty="0" smtClean="0"/>
              <a:t> (relative to </a:t>
            </a:r>
            <a:r>
              <a:rPr lang="en-US" sz="1700" i="1" dirty="0" smtClean="0">
                <a:solidFill>
                  <a:schemeClr val="accent6"/>
                </a:solidFill>
              </a:rPr>
              <a:t>t</a:t>
            </a:r>
            <a:r>
              <a:rPr lang="en-US" sz="1700" dirty="0" smtClean="0"/>
              <a:t>), and </a:t>
            </a:r>
            <a:r>
              <a:rPr lang="en-US" sz="1700" dirty="0"/>
              <a:t>time-window </a:t>
            </a:r>
            <a:r>
              <a:rPr lang="en-US" sz="1700" i="1" dirty="0" smtClean="0">
                <a:solidFill>
                  <a:schemeClr val="accent6"/>
                </a:solidFill>
              </a:rPr>
              <a:t>k</a:t>
            </a:r>
            <a:r>
              <a:rPr lang="en-US" sz="1700" dirty="0" smtClean="0"/>
              <a:t> (</a:t>
            </a:r>
            <a:r>
              <a:rPr lang="en-US" sz="1700" dirty="0"/>
              <a:t>relative </a:t>
            </a:r>
            <a:r>
              <a:rPr lang="en-US" sz="1700" dirty="0" smtClean="0"/>
              <a:t>to </a:t>
            </a:r>
            <a:r>
              <a:rPr lang="en-US" sz="1700" i="1" dirty="0" smtClean="0">
                <a:solidFill>
                  <a:schemeClr val="accent6"/>
                </a:solidFill>
              </a:rPr>
              <a:t>r</a:t>
            </a:r>
            <a:r>
              <a:rPr lang="en-US" sz="1700" dirty="0" smtClean="0"/>
              <a:t>)</a:t>
            </a: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215205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MARKOV DECISION PROCESS (MDP) MODEL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6</a:t>
            </a:fld>
            <a:r>
              <a:rPr lang="en-GB" dirty="0" smtClean="0"/>
              <a:t>/26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9" y="932502"/>
            <a:ext cx="4121253" cy="2164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227" y="1347614"/>
            <a:ext cx="4115157" cy="29903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2724233"/>
            <a:ext cx="4154784" cy="2341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771800" y="2355726"/>
            <a:ext cx="5859073" cy="1368152"/>
            <a:chOff x="2771800" y="2355726"/>
            <a:chExt cx="5859073" cy="1368152"/>
          </a:xfrm>
        </p:grpSpPr>
        <p:sp>
          <p:nvSpPr>
            <p:cNvPr id="12" name="Rectangle 11"/>
            <p:cNvSpPr/>
            <p:nvPr/>
          </p:nvSpPr>
          <p:spPr>
            <a:xfrm>
              <a:off x="2771800" y="2355726"/>
              <a:ext cx="5859073" cy="13681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The three curses of dimensionality:</a:t>
              </a:r>
            </a:p>
            <a:p>
              <a:pPr marL="457200" indent="-457200">
                <a:buAutoNum type="arabicPeriod"/>
              </a:pPr>
              <a:r>
                <a:rPr lang="en-US" sz="2000" b="1" i="1" dirty="0" smtClean="0">
                  <a:solidFill>
                    <a:schemeClr val="accent6"/>
                  </a:solidFill>
                </a:rPr>
                <a:t>Many states</a:t>
              </a:r>
            </a:p>
            <a:p>
              <a:pPr marL="457200" indent="-457200">
                <a:buAutoNum type="arabicPeriod"/>
              </a:pPr>
              <a:r>
                <a:rPr lang="en-US" sz="2000" b="1" i="1" dirty="0" smtClean="0">
                  <a:solidFill>
                    <a:schemeClr val="accent6"/>
                  </a:solidFill>
                </a:rPr>
                <a:t>Many possible demand realizations</a:t>
              </a:r>
            </a:p>
            <a:p>
              <a:pPr marL="457200" indent="-457200">
                <a:buAutoNum type="arabicPeriod"/>
              </a:pPr>
              <a:r>
                <a:rPr lang="en-US" sz="2000" b="1" i="1" dirty="0" smtClean="0">
                  <a:solidFill>
                    <a:schemeClr val="accent6"/>
                  </a:solidFill>
                </a:rPr>
                <a:t>Many decisions</a:t>
              </a:r>
              <a:endParaRPr lang="en-US" sz="2000" dirty="0">
                <a:solidFill>
                  <a:schemeClr val="accent6"/>
                </a:solidFill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7668344" y="2724233"/>
              <a:ext cx="216024" cy="639605"/>
            </a:xfrm>
            <a:prstGeom prst="rightBrac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6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10793" y="285513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>
                  <a:solidFill>
                    <a:schemeClr val="accent6"/>
                  </a:solidFill>
                </a:rPr>
                <a:t>ADP</a:t>
              </a:r>
              <a:endParaRPr lang="en-GB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31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2126" y="272654"/>
            <a:ext cx="7381874" cy="516731"/>
          </a:xfrm>
        </p:spPr>
        <p:txBody>
          <a:bodyPr/>
          <a:lstStyle/>
          <a:p>
            <a:pPr eaLnBrk="1" hangingPunct="1"/>
            <a:r>
              <a:rPr lang="nl-NL" dirty="0" smtClean="0"/>
              <a:t>APPROXIMATE DYNAMIC </a:t>
            </a:r>
            <a:r>
              <a:rPr lang="nl-NL" dirty="0" smtClean="0"/>
              <a:t>PROGRAMMING</a:t>
            </a:r>
            <a:endParaRPr lang="nl-NL" dirty="0" smtClean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7</a:t>
            </a:fld>
            <a:r>
              <a:rPr lang="en-GB" dirty="0" smtClean="0"/>
              <a:t>/26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9672" y="4800600"/>
            <a:ext cx="466884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48332"/>
              </p:ext>
            </p:extLst>
          </p:nvPr>
        </p:nvGraphicFramePr>
        <p:xfrm>
          <a:off x="1738842" y="987574"/>
          <a:ext cx="5229572" cy="404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5" imgW="4267080" imgH="3301920" progId="Equation.DSMT4">
                  <p:embed/>
                </p:oleObj>
              </mc:Choice>
              <mc:Fallback>
                <p:oleObj name="Equation" r:id="rId5" imgW="4267080" imgH="3301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842" y="987574"/>
                        <a:ext cx="5229572" cy="4046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1793624" y="1871603"/>
            <a:ext cx="6234760" cy="1046531"/>
          </a:xfrm>
          <a:prstGeom prst="roundRect">
            <a:avLst>
              <a:gd name="adj" fmla="val 16667"/>
            </a:avLst>
          </a:prstGeom>
          <a:solidFill>
            <a:schemeClr val="hlink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5652120" y="1779662"/>
            <a:ext cx="2527341" cy="3188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1600" dirty="0"/>
              <a:t>Deterministic optimization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793625" y="3676105"/>
            <a:ext cx="6234760" cy="637718"/>
          </a:xfrm>
          <a:prstGeom prst="roundRect">
            <a:avLst>
              <a:gd name="adj" fmla="val 16667"/>
            </a:avLst>
          </a:prstGeom>
          <a:solidFill>
            <a:schemeClr val="hlink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1795029" y="2976581"/>
            <a:ext cx="6233356" cy="641077"/>
          </a:xfrm>
          <a:prstGeom prst="roundRect">
            <a:avLst>
              <a:gd name="adj" fmla="val 16667"/>
            </a:avLst>
          </a:prstGeom>
          <a:solidFill>
            <a:schemeClr val="hlink">
              <a:alpha val="2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161079" y="2891074"/>
            <a:ext cx="1019788" cy="3188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1600" dirty="0"/>
              <a:t>Statistics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033254" y="3587905"/>
            <a:ext cx="1146207" cy="31885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1600"/>
              <a:t>Simulation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25193" y="1145958"/>
            <a:ext cx="6134813" cy="3207129"/>
            <a:chOff x="2725193" y="1145958"/>
            <a:chExt cx="6134813" cy="3207129"/>
          </a:xfrm>
        </p:grpSpPr>
        <p:sp>
          <p:nvSpPr>
            <p:cNvPr id="3" name="Oval 2"/>
            <p:cNvSpPr/>
            <p:nvPr/>
          </p:nvSpPr>
          <p:spPr>
            <a:xfrm>
              <a:off x="5372555" y="2577022"/>
              <a:ext cx="432048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725193" y="2571593"/>
              <a:ext cx="432048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2898693" y="3239424"/>
              <a:ext cx="432048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384999" y="3229860"/>
              <a:ext cx="432048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3565465" y="3921039"/>
              <a:ext cx="432048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15790" y="1145958"/>
              <a:ext cx="1944216" cy="369332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solidFill>
                    <a:srgbClr val="C00000"/>
                  </a:solidFill>
                </a:rPr>
                <a:t>Pure </a:t>
              </a:r>
              <a:r>
                <a:rPr lang="nl-NL" dirty="0" err="1" smtClean="0">
                  <a:solidFill>
                    <a:srgbClr val="C00000"/>
                  </a:solidFill>
                </a:rPr>
                <a:t>exploitation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65814" y="257954"/>
            <a:ext cx="157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(basic </a:t>
            </a:r>
            <a:r>
              <a:rPr lang="nl-NL" sz="1400" dirty="0" err="1" smtClean="0"/>
              <a:t>structure</a:t>
            </a:r>
            <a:r>
              <a:rPr lang="nl-NL" sz="1400" dirty="0" smtClean="0"/>
              <a:t>, </a:t>
            </a:r>
            <a:r>
              <a:rPr lang="nl-NL" sz="1400" dirty="0" err="1" smtClean="0"/>
              <a:t>not</a:t>
            </a:r>
            <a:r>
              <a:rPr lang="nl-NL" sz="1400" dirty="0" smtClean="0"/>
              <a:t> </a:t>
            </a:r>
            <a:r>
              <a:rPr lang="nl-NL" sz="1400" dirty="0" err="1" smtClean="0"/>
              <a:t>what</a:t>
            </a:r>
            <a:r>
              <a:rPr lang="nl-NL" sz="1400" dirty="0" smtClean="0"/>
              <a:t> we </a:t>
            </a:r>
            <a:r>
              <a:rPr lang="nl-NL" sz="1400" dirty="0" err="1" smtClean="0"/>
              <a:t>use</a:t>
            </a:r>
            <a:r>
              <a:rPr lang="nl-NL" sz="1400" dirty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9725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EXPLORATION VS EXPLOITATION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8</a:t>
            </a:fld>
            <a:r>
              <a:rPr lang="en-GB" dirty="0" smtClean="0"/>
              <a:t>/26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71" y="2715766"/>
            <a:ext cx="3347562" cy="223356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80288" cy="356354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dirty="0" smtClean="0"/>
              <a:t>Result of pure exploitation: bring freight to nearest terminal and keep it there till it needs to be taken by truck to its </a:t>
            </a:r>
            <a:r>
              <a:rPr lang="en-US" dirty="0" err="1" smtClean="0"/>
              <a:t>dest</a:t>
            </a:r>
            <a:r>
              <a:rPr lang="en-US" dirty="0" smtClean="0"/>
              <a:t>.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Necessary to explore… but how? (when, what, how long?)</a:t>
            </a:r>
          </a:p>
          <a:p>
            <a:pPr>
              <a:lnSpc>
                <a:spcPts val="2200"/>
              </a:lnSpc>
            </a:pPr>
            <a:r>
              <a:rPr lang="en-US" altLang="en-US" dirty="0" smtClean="0"/>
              <a:t>Techniques from Optimal Learning might help here…</a:t>
            </a:r>
          </a:p>
          <a:p>
            <a:pPr>
              <a:lnSpc>
                <a:spcPts val="2200"/>
              </a:lnSpc>
            </a:pPr>
            <a:r>
              <a:rPr lang="en-US" altLang="en-US" dirty="0" smtClean="0"/>
              <a:t>Efficient</a:t>
            </a:r>
            <a:r>
              <a:rPr lang="en-US" dirty="0" smtClean="0"/>
              <a:t> collection of information</a:t>
            </a:r>
            <a:r>
              <a:rPr lang="en-US" altLang="en-US" dirty="0" smtClean="0"/>
              <a:t> - t</a:t>
            </a:r>
            <a:r>
              <a:rPr lang="en-US" dirty="0" smtClean="0"/>
              <a:t>he value of information is the expected improvement in future decision quality:</a:t>
            </a:r>
            <a:endParaRPr lang="en-US" altLang="en-US" dirty="0" smtClean="0"/>
          </a:p>
          <a:p>
            <a:pPr lvl="1">
              <a:lnSpc>
                <a:spcPts val="1800"/>
              </a:lnSpc>
            </a:pPr>
            <a:r>
              <a:rPr lang="en-US" sz="1400" dirty="0" err="1" smtClean="0"/>
              <a:t>Dearden</a:t>
            </a:r>
            <a:r>
              <a:rPr lang="en-US" sz="1400" dirty="0" smtClean="0"/>
              <a:t> et al. (1999). Model based </a:t>
            </a:r>
            <a:br>
              <a:rPr lang="en-US" sz="1400" dirty="0" smtClean="0"/>
            </a:br>
            <a:r>
              <a:rPr lang="en-US" sz="1400" dirty="0" smtClean="0"/>
              <a:t>Bayesian exploration.</a:t>
            </a:r>
          </a:p>
          <a:p>
            <a:pPr lvl="1">
              <a:lnSpc>
                <a:spcPts val="1800"/>
              </a:lnSpc>
            </a:pPr>
            <a:r>
              <a:rPr lang="en-US" sz="1400" dirty="0" smtClean="0"/>
              <a:t>Gupta, S. and </a:t>
            </a:r>
            <a:r>
              <a:rPr lang="en-US" sz="1400" dirty="0" err="1" smtClean="0"/>
              <a:t>Miescke</a:t>
            </a:r>
            <a:r>
              <a:rPr lang="en-US" sz="1400" dirty="0" smtClean="0"/>
              <a:t>, K. (1996). Bayesian </a:t>
            </a:r>
            <a:br>
              <a:rPr lang="en-US" sz="1400" dirty="0" smtClean="0"/>
            </a:br>
            <a:r>
              <a:rPr lang="en-US" sz="1400" dirty="0" smtClean="0"/>
              <a:t>look ahead one-stage sampling allocations </a:t>
            </a:r>
            <a:br>
              <a:rPr lang="en-US" sz="1400" dirty="0" smtClean="0"/>
            </a:br>
            <a:r>
              <a:rPr lang="en-US" sz="1400" dirty="0" smtClean="0"/>
              <a:t>for selection of the best population.</a:t>
            </a:r>
            <a:endParaRPr lang="en-US" altLang="en-US" sz="1400" dirty="0" smtClean="0"/>
          </a:p>
          <a:p>
            <a:pPr lvl="1">
              <a:lnSpc>
                <a:spcPts val="1800"/>
              </a:lnSpc>
            </a:pPr>
            <a:r>
              <a:rPr lang="en-US" sz="1400" dirty="0" smtClean="0"/>
              <a:t>Frazier et al. (2008). A Knowledge-Gradient </a:t>
            </a:r>
            <a:br>
              <a:rPr lang="en-US" sz="1400" dirty="0" smtClean="0"/>
            </a:br>
            <a:r>
              <a:rPr lang="en-US" sz="1400" dirty="0" smtClean="0"/>
              <a:t>Policy for Sequential Information Collection.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1" y="4889584"/>
            <a:ext cx="77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Source of artwork: Dan Klein and Pieter </a:t>
            </a:r>
            <a:r>
              <a:rPr lang="en-US" sz="1050" i="1" dirty="0" err="1" smtClean="0"/>
              <a:t>Abbeel</a:t>
            </a:r>
            <a:r>
              <a:rPr lang="en-US" sz="1050" i="1" dirty="0" smtClean="0"/>
              <a:t> – Reinforcement Learning (2013), University of California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47982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PRINCIPLE VALUE OF PERFECT INFORMATION (VPI)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80288" cy="3563540"/>
          </a:xfrm>
        </p:spPr>
        <p:txBody>
          <a:bodyPr/>
          <a:lstStyle/>
          <a:p>
            <a:pPr marL="0" indent="-25400">
              <a:lnSpc>
                <a:spcPts val="2200"/>
              </a:lnSpc>
              <a:buNone/>
            </a:pPr>
            <a:r>
              <a:rPr lang="en-US" altLang="en-US" sz="1700" dirty="0" smtClean="0"/>
              <a:t>Assume </a:t>
            </a:r>
            <a:r>
              <a:rPr lang="en-US" altLang="en-US" sz="1700" dirty="0"/>
              <a:t>you can make only one measurement, after which you have to make a final choice (the implementation </a:t>
            </a:r>
            <a:r>
              <a:rPr lang="en-US" altLang="en-US" sz="1700" dirty="0" smtClean="0"/>
              <a:t>decision). What </a:t>
            </a:r>
            <a:r>
              <a:rPr lang="en-US" altLang="en-US" sz="1700" dirty="0"/>
              <a:t>choice would you make now to maximize the expected value of the implementation decision?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2017 INFORMS Annual Meeting</a:t>
            </a:r>
            <a:endParaRPr lang="en-US" dirty="0" smtClean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9</a:t>
            </a:fld>
            <a:r>
              <a:rPr lang="en-GB" dirty="0" smtClean="0"/>
              <a:t>/26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762126" y="4802785"/>
            <a:ext cx="469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6" descr="Dark upward diagonal"/>
          <p:cNvSpPr>
            <a:spLocks noChangeArrowheads="1"/>
          </p:cNvSpPr>
          <p:nvPr/>
        </p:nvSpPr>
        <p:spPr bwMode="auto">
          <a:xfrm>
            <a:off x="2224089" y="3858994"/>
            <a:ext cx="227012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7" descr="Dark upward diagonal"/>
          <p:cNvSpPr>
            <a:spLocks noChangeArrowheads="1"/>
          </p:cNvSpPr>
          <p:nvPr/>
        </p:nvSpPr>
        <p:spPr bwMode="auto">
          <a:xfrm>
            <a:off x="3087689" y="3597056"/>
            <a:ext cx="227012" cy="11985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8" descr="Dark upward diagonal"/>
          <p:cNvSpPr>
            <a:spLocks noChangeArrowheads="1"/>
          </p:cNvSpPr>
          <p:nvPr/>
        </p:nvSpPr>
        <p:spPr bwMode="auto">
          <a:xfrm>
            <a:off x="3951289" y="3389094"/>
            <a:ext cx="227012" cy="140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9" descr="Dark upward diagonal"/>
          <p:cNvSpPr>
            <a:spLocks noChangeArrowheads="1"/>
          </p:cNvSpPr>
          <p:nvPr/>
        </p:nvSpPr>
        <p:spPr bwMode="auto">
          <a:xfrm>
            <a:off x="4814889" y="3182719"/>
            <a:ext cx="227012" cy="1612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0" descr="Dark upward diagonal"/>
          <p:cNvSpPr>
            <a:spLocks noChangeArrowheads="1"/>
          </p:cNvSpPr>
          <p:nvPr/>
        </p:nvSpPr>
        <p:spPr bwMode="auto">
          <a:xfrm>
            <a:off x="5678489" y="3636744"/>
            <a:ext cx="227012" cy="1158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927601" y="3182719"/>
            <a:ext cx="1317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201864" y="4814669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055939" y="4814669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937001" y="4814669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800601" y="4814669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672139" y="4806731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5678489" y="2499742"/>
            <a:ext cx="542925" cy="2306988"/>
            <a:chOff x="3511" y="2356"/>
            <a:chExt cx="342" cy="1051"/>
          </a:xfrm>
        </p:grpSpPr>
        <p:sp>
          <p:nvSpPr>
            <p:cNvPr id="36" name="Line 12"/>
            <p:cNvSpPr>
              <a:spLocks noChangeShapeType="1"/>
            </p:cNvSpPr>
            <p:nvPr/>
          </p:nvSpPr>
          <p:spPr bwMode="auto">
            <a:xfrm rot="-5400000">
              <a:off x="2985" y="28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 rot="5400000">
              <a:off x="3163" y="2711"/>
              <a:ext cx="1042" cy="338"/>
              <a:chOff x="2226" y="800"/>
              <a:chExt cx="1656" cy="376"/>
            </a:xfrm>
          </p:grpSpPr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3511" y="2359"/>
              <a:ext cx="63" cy="203"/>
            </a:xfrm>
            <a:custGeom>
              <a:avLst/>
              <a:gdLst>
                <a:gd name="T0" fmla="*/ 0 w 108"/>
                <a:gd name="T1" fmla="*/ 291 h 291"/>
                <a:gd name="T2" fmla="*/ 108 w 108"/>
                <a:gd name="T3" fmla="*/ 285 h 291"/>
                <a:gd name="T4" fmla="*/ 45 w 108"/>
                <a:gd name="T5" fmla="*/ 216 h 291"/>
                <a:gd name="T6" fmla="*/ 18 w 108"/>
                <a:gd name="T7" fmla="*/ 126 h 291"/>
                <a:gd name="T8" fmla="*/ 0 w 108"/>
                <a:gd name="T9" fmla="*/ 0 h 291"/>
                <a:gd name="T10" fmla="*/ 0 w 108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91"/>
                <a:gd name="T20" fmla="*/ 108 w 108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91">
                  <a:moveTo>
                    <a:pt x="0" y="291"/>
                  </a:moveTo>
                  <a:lnTo>
                    <a:pt x="108" y="285"/>
                  </a:lnTo>
                  <a:lnTo>
                    <a:pt x="45" y="216"/>
                  </a:lnTo>
                  <a:lnTo>
                    <a:pt x="18" y="126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5483226" y="1980981"/>
            <a:ext cx="3279775" cy="1397000"/>
            <a:chOff x="3304" y="2072"/>
            <a:chExt cx="2066" cy="880"/>
          </a:xfrm>
        </p:grpSpPr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3304" y="2464"/>
              <a:ext cx="344" cy="488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3494" y="2072"/>
              <a:ext cx="18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solidFill>
                    <a:schemeClr val="folHlink"/>
                  </a:solidFill>
                  <a:cs typeface="Arial" panose="020B0604020202020204" pitchFamily="34" charset="0"/>
                </a:rPr>
                <a:t>Change which produces a change in the decision.</a:t>
              </a:r>
            </a:p>
          </p:txBody>
        </p:sp>
      </p:grpSp>
      <p:grpSp>
        <p:nvGrpSpPr>
          <p:cNvPr id="22" name="Group 101"/>
          <p:cNvGrpSpPr>
            <a:grpSpLocks/>
          </p:cNvGrpSpPr>
          <p:nvPr/>
        </p:nvGrpSpPr>
        <p:grpSpPr bwMode="auto">
          <a:xfrm>
            <a:off x="5675314" y="2892206"/>
            <a:ext cx="3290887" cy="915988"/>
            <a:chOff x="3591" y="2418"/>
            <a:chExt cx="2073" cy="577"/>
          </a:xfrm>
        </p:grpSpPr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4170" y="2418"/>
              <a:ext cx="149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solidFill>
                    <a:schemeClr val="folHlink"/>
                  </a:solidFill>
                  <a:cs typeface="Arial" panose="020B0604020202020204" pitchFamily="34" charset="0"/>
                </a:rPr>
                <a:t>Change in estimated value of option 5 due to measurement of 5  </a:t>
              </a:r>
            </a:p>
          </p:txBody>
        </p:sp>
        <p:sp>
          <p:nvSpPr>
            <p:cNvPr id="32" name="AutoShape 89"/>
            <p:cNvSpPr>
              <a:spLocks/>
            </p:cNvSpPr>
            <p:nvPr/>
          </p:nvSpPr>
          <p:spPr bwMode="auto">
            <a:xfrm>
              <a:off x="4014" y="2550"/>
              <a:ext cx="136" cy="336"/>
            </a:xfrm>
            <a:prstGeom prst="rightBrace">
              <a:avLst>
                <a:gd name="adj1" fmla="val 19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Line 92"/>
            <p:cNvSpPr>
              <a:spLocks noChangeShapeType="1"/>
            </p:cNvSpPr>
            <p:nvPr/>
          </p:nvSpPr>
          <p:spPr bwMode="auto">
            <a:xfrm flipH="1">
              <a:off x="3591" y="288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" name="Line 90"/>
          <p:cNvSpPr>
            <a:spLocks noChangeShapeType="1"/>
          </p:cNvSpPr>
          <p:nvPr/>
        </p:nvSpPr>
        <p:spPr bwMode="auto">
          <a:xfrm flipH="1">
            <a:off x="5675314" y="3101207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93"/>
          <p:cNvSpPr>
            <a:spLocks noChangeShapeType="1"/>
          </p:cNvSpPr>
          <p:nvPr/>
        </p:nvSpPr>
        <p:spPr bwMode="auto">
          <a:xfrm>
            <a:off x="4186239" y="3058894"/>
            <a:ext cx="1425575" cy="42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Text Box 94"/>
          <p:cNvSpPr txBox="1">
            <a:spLocks noChangeArrowheads="1"/>
          </p:cNvSpPr>
          <p:nvPr/>
        </p:nvSpPr>
        <p:spPr bwMode="auto">
          <a:xfrm>
            <a:off x="1954214" y="2698531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Updated estimate of the value of option 5</a:t>
            </a:r>
          </a:p>
        </p:txBody>
      </p:sp>
      <p:grpSp>
        <p:nvGrpSpPr>
          <p:cNvPr id="24" name="Group 99"/>
          <p:cNvGrpSpPr>
            <a:grpSpLocks/>
          </p:cNvGrpSpPr>
          <p:nvPr/>
        </p:nvGrpSpPr>
        <p:grpSpPr bwMode="auto">
          <a:xfrm>
            <a:off x="3401219" y="2143494"/>
            <a:ext cx="2319338" cy="831850"/>
            <a:chOff x="2154" y="2004"/>
            <a:chExt cx="1461" cy="524"/>
          </a:xfrm>
        </p:grpSpPr>
        <p:sp>
          <p:nvSpPr>
            <p:cNvPr id="25" name="Oval 96"/>
            <p:cNvSpPr>
              <a:spLocks noChangeArrowheads="1"/>
            </p:cNvSpPr>
            <p:nvPr/>
          </p:nvSpPr>
          <p:spPr bwMode="auto">
            <a:xfrm>
              <a:off x="3570" y="2483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Line 97"/>
            <p:cNvSpPr>
              <a:spLocks noChangeShapeType="1"/>
            </p:cNvSpPr>
            <p:nvPr/>
          </p:nvSpPr>
          <p:spPr bwMode="auto">
            <a:xfrm>
              <a:off x="3016" y="2205"/>
              <a:ext cx="544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 Box 98"/>
            <p:cNvSpPr txBox="1">
              <a:spLocks noChangeArrowheads="1"/>
            </p:cNvSpPr>
            <p:nvPr/>
          </p:nvSpPr>
          <p:spPr bwMode="auto">
            <a:xfrm>
              <a:off x="2154" y="2004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folHlink"/>
                  </a:solidFill>
                </a:rPr>
                <a:t>Observation</a:t>
              </a:r>
            </a:p>
          </p:txBody>
        </p:sp>
      </p:grpSp>
      <p:grpSp>
        <p:nvGrpSpPr>
          <p:cNvPr id="42" name="Group 77"/>
          <p:cNvGrpSpPr>
            <a:grpSpLocks/>
          </p:cNvGrpSpPr>
          <p:nvPr/>
        </p:nvGrpSpPr>
        <p:grpSpPr bwMode="auto">
          <a:xfrm>
            <a:off x="4815682" y="3114504"/>
            <a:ext cx="542925" cy="144670"/>
            <a:chOff x="3511" y="2356"/>
            <a:chExt cx="342" cy="1051"/>
          </a:xfrm>
        </p:grpSpPr>
        <p:sp>
          <p:nvSpPr>
            <p:cNvPr id="43" name="Line 12"/>
            <p:cNvSpPr>
              <a:spLocks noChangeShapeType="1"/>
            </p:cNvSpPr>
            <p:nvPr/>
          </p:nvSpPr>
          <p:spPr bwMode="auto">
            <a:xfrm rot="-5400000">
              <a:off x="2985" y="2882"/>
              <a:ext cx="10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" name="Group 18"/>
            <p:cNvGrpSpPr>
              <a:grpSpLocks/>
            </p:cNvGrpSpPr>
            <p:nvPr/>
          </p:nvGrpSpPr>
          <p:grpSpPr bwMode="auto">
            <a:xfrm rot="5400000">
              <a:off x="3163" y="2711"/>
              <a:ext cx="1042" cy="338"/>
              <a:chOff x="2226" y="800"/>
              <a:chExt cx="1656" cy="376"/>
            </a:xfrm>
          </p:grpSpPr>
          <p:sp>
            <p:nvSpPr>
              <p:cNvPr id="46" name="Freeform 1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6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jabloon_wit">
  <a:themeElements>
    <a:clrScheme name="1_sjabloon_wit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FED100"/>
      </a:hlink>
      <a:folHlink>
        <a:srgbClr val="0098C3"/>
      </a:folHlink>
    </a:clrScheme>
    <a:fontScheme name="1_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UT_wit_EN v1</Template>
  <TotalTime>1691</TotalTime>
  <Words>1408</Words>
  <Application>Microsoft Office PowerPoint</Application>
  <PresentationFormat>On-screen Show (16:9)</PresentationFormat>
  <Paragraphs>396</Paragraphs>
  <Slides>27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Cambria Math</vt:lpstr>
      <vt:lpstr>Times New Roman</vt:lpstr>
      <vt:lpstr>Wingdings</vt:lpstr>
      <vt:lpstr>1_sjabloon_wit</vt:lpstr>
      <vt:lpstr>Equation</vt:lpstr>
      <vt:lpstr> Anticipatory Synchromodal Transportation Planning</vt:lpstr>
      <vt:lpstr>SYNCHROMODAL TRANSPORT</vt:lpstr>
      <vt:lpstr>CASE STUDY: CTT NETWORK FROM PORT OF ROTTERDAM TO THE HINTERLAND</vt:lpstr>
      <vt:lpstr>SYNCHROMODAL SCHEDULING: ANTICIPATORY ROUTING AND POSTPONEMENT DECISIONS</vt:lpstr>
      <vt:lpstr>THE OPTIMIZATION PROBLEM</vt:lpstr>
      <vt:lpstr>MARKOV DECISION PROCESS (MDP) MODEL</vt:lpstr>
      <vt:lpstr>APPROXIMATE DYNAMIC PROGRAMMING</vt:lpstr>
      <vt:lpstr>EXPLORATION VS EXPLOITATION</vt:lpstr>
      <vt:lpstr>PRINCIPLE VALUE OF PERFECT INFORMATION (VPI)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VPI MODIFICATIONS</vt:lpstr>
      <vt:lpstr>NUMERICAL EXPERIMENTS</vt:lpstr>
      <vt:lpstr>TUNING EXPERIMENTS [1/2]</vt:lpstr>
      <vt:lpstr>TUNING EXPERIMENTS [2/2]</vt:lpstr>
      <vt:lpstr>BENCHMARK EXPERIMENTS</vt:lpstr>
      <vt:lpstr>TO REMEMBER…</vt:lpstr>
      <vt:lpstr>QUESTIONS?</vt:lpstr>
    </vt:vector>
  </TitlesOfParts>
  <Company>NykampNyboer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GRAFIEKDIA - TAARTGRAFIEK</dc:title>
  <dc:creator>Stephan Laarhuis</dc:creator>
  <cp:lastModifiedBy>Mes, M.R.K. (BMS)</cp:lastModifiedBy>
  <cp:revision>1407</cp:revision>
  <cp:lastPrinted>2014-06-04T12:32:12Z</cp:lastPrinted>
  <dcterms:created xsi:type="dcterms:W3CDTF">2009-08-03T11:31:04Z</dcterms:created>
  <dcterms:modified xsi:type="dcterms:W3CDTF">2017-10-23T21:12:24Z</dcterms:modified>
</cp:coreProperties>
</file>