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69" r:id="rId2"/>
    <p:sldId id="328" r:id="rId3"/>
    <p:sldId id="334" r:id="rId4"/>
    <p:sldId id="386" r:id="rId5"/>
    <p:sldId id="405" r:id="rId6"/>
    <p:sldId id="390" r:id="rId7"/>
    <p:sldId id="388" r:id="rId8"/>
    <p:sldId id="387" r:id="rId9"/>
    <p:sldId id="394" r:id="rId10"/>
    <p:sldId id="389" r:id="rId11"/>
    <p:sldId id="392" r:id="rId12"/>
    <p:sldId id="333" r:id="rId13"/>
    <p:sldId id="398" r:id="rId14"/>
    <p:sldId id="399" r:id="rId15"/>
    <p:sldId id="395" r:id="rId16"/>
    <p:sldId id="400" r:id="rId17"/>
    <p:sldId id="401" r:id="rId18"/>
    <p:sldId id="402" r:id="rId19"/>
    <p:sldId id="406" r:id="rId20"/>
    <p:sldId id="403" r:id="rId21"/>
    <p:sldId id="393" r:id="rId22"/>
    <p:sldId id="295" r:id="rId23"/>
  </p:sldIdLst>
  <p:sldSz cx="9144000" cy="6858000" type="screen4x3"/>
  <p:notesSz cx="6805613" cy="99393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00"/>
    <a:srgbClr val="C1F2FF"/>
    <a:srgbClr val="ABEDFF"/>
    <a:srgbClr val="FF5050"/>
    <a:srgbClr val="99CCFF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>
        <p:scale>
          <a:sx n="90" d="100"/>
          <a:sy n="90" d="100"/>
        </p:scale>
        <p:origin x="-15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17/10/2012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DE2F3-1D96-43B6-BF53-D8BE719357EF}" type="slidenum">
              <a:rPr lang="nl-NL" smtClean="0"/>
              <a:pPr eaLnBrk="1" hangingPunct="1"/>
              <a:t>11</a:t>
            </a:fld>
            <a:endParaRPr 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De nieuwe situatie is de Planning Apart Together situatie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Zelfstandige bedrijven</a:t>
            </a:r>
          </a:p>
          <a:p>
            <a:pPr eaLnBrk="1" hangingPunct="1"/>
            <a:r>
              <a:rPr lang="en-US" smtClean="0">
                <a:latin typeface="Arial" charset="0"/>
              </a:rPr>
              <a:t>Elk bedrijf een agent</a:t>
            </a:r>
          </a:p>
          <a:p>
            <a:pPr eaLnBrk="1" hangingPunct="1"/>
            <a:r>
              <a:rPr lang="en-US" smtClean="0">
                <a:latin typeface="Arial" charset="0"/>
              </a:rPr>
              <a:t>Agents communiceren digitaal: effectievere communicatie, snelle besluitvorming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een stukje software</a:t>
            </a:r>
          </a:p>
          <a:p>
            <a:pPr eaLnBrk="1" hangingPunct="1"/>
            <a:r>
              <a:rPr lang="en-US" smtClean="0">
                <a:latin typeface="Arial" charset="0"/>
              </a:rPr>
              <a:t>Idee is gelijk aan wat we kennen vna de verzekeringsagent en verzekeringsbedrijf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Agent is bedrijfsspecifiek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6825E-F5AD-46A1-91B8-A78C4A3956E7}" type="slidenum">
              <a:rPr lang="nl-NL" smtClean="0"/>
              <a:pPr eaLnBrk="1" hangingPunct="1"/>
              <a:t>12</a:t>
            </a:fld>
            <a:endParaRPr lang="nl-N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76BA54-5213-449C-AFA4-1836B41A91CD}" type="slidenum">
              <a:rPr lang="nl-NL" smtClean="0"/>
              <a:pPr eaLnBrk="1" hangingPunct="1"/>
              <a:t>13</a:t>
            </a:fld>
            <a:endParaRPr lang="nl-N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ED2E8-B2FC-4EED-8D10-65A88B266275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68A643-CA7E-42BA-84DA-3A13B9B683F1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68A643-CA7E-42BA-84DA-3A13B9B683F1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E1992-7236-48B1-9A49-9AA80AF2E0DD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72D1D-D472-4D49-AE08-7B74E77FBB5C}" type="slidenum">
              <a:rPr lang="nl-NL" smtClean="0"/>
              <a:pPr eaLnBrk="1" hangingPunct="1"/>
              <a:t>4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72D1D-D472-4D49-AE08-7B74E77FBB5C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72D1D-D472-4D49-AE08-7B74E77FBB5C}" type="slidenum">
              <a:rPr lang="nl-NL" smtClean="0"/>
              <a:pPr eaLnBrk="1" hangingPunct="1"/>
              <a:t>6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7D82A8-A642-47C9-8AB9-774D7FB42647}" type="slidenum">
              <a:rPr lang="nl-NL" smtClean="0"/>
              <a:pPr eaLnBrk="1" hangingPunct="1"/>
              <a:t>7</a:t>
            </a:fld>
            <a:endParaRPr lang="nl-N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8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9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10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Telefoon, fax, email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Alle partijen communiceren dus onderling en dat leidt tot problemen</a:t>
            </a: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INFORMS </a:t>
            </a:r>
            <a:r>
              <a:rPr lang="nl-NL" dirty="0" err="1" smtClean="0"/>
              <a:t>Annual</a:t>
            </a:r>
            <a:r>
              <a:rPr lang="nl-NL" dirty="0" smtClean="0"/>
              <a:t> Meeting 2012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2012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341438"/>
            <a:ext cx="71183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5" y="1125538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8" descr="UT_Logo_Black_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INFORMS Annual Meeting 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/22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064" y="1609173"/>
            <a:ext cx="3300136" cy="59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UT_Titel zwart_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9488" y="2132856"/>
            <a:ext cx="5491162" cy="575419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700" dirty="0" smtClean="0"/>
              <a:t>Barge Terminal Multi-Agent Network</a:t>
            </a:r>
            <a:endParaRPr lang="en-US" sz="27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3284538"/>
            <a:ext cx="6788150" cy="2160587"/>
          </a:xfrm>
        </p:spPr>
        <p:txBody>
          <a:bodyPr/>
          <a:lstStyle/>
          <a:p>
            <a:pPr eaLnBrk="1" hangingPunct="1"/>
            <a:r>
              <a:rPr lang="en-US" sz="1700" b="1" smtClean="0"/>
              <a:t>Martijn Mes</a:t>
            </a: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>
                <a:solidFill>
                  <a:srgbClr val="66CCFF"/>
                </a:solidFill>
              </a:rPr>
              <a:t>Department of Industrial Engineering and Business Information Systems</a:t>
            </a:r>
            <a:br>
              <a:rPr lang="en-US" sz="1700" smtClean="0">
                <a:solidFill>
                  <a:srgbClr val="66CCFF"/>
                </a:solidFill>
              </a:rPr>
            </a:br>
            <a:r>
              <a:rPr lang="en-US" sz="1700" smtClean="0">
                <a:solidFill>
                  <a:srgbClr val="66CCFF"/>
                </a:solidFill>
              </a:rPr>
              <a:t>University of Twente</a:t>
            </a:r>
            <a:br>
              <a:rPr lang="en-US" sz="1700" smtClean="0">
                <a:solidFill>
                  <a:srgbClr val="66CCFF"/>
                </a:solidFill>
              </a:rPr>
            </a:br>
            <a:r>
              <a:rPr lang="en-US" sz="1700" smtClean="0">
                <a:solidFill>
                  <a:srgbClr val="66CCFF"/>
                </a:solidFill>
              </a:rPr>
              <a:t>The Netherlands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135438" y="6227763"/>
            <a:ext cx="5005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>
                <a:solidFill>
                  <a:schemeClr val="bg1"/>
                </a:solidFill>
                <a:latin typeface="Arial Narrow" pitchFamily="34" charset="0"/>
              </a:rPr>
              <a:t>Wednesday, October 17, 2012</a:t>
            </a:r>
            <a:br>
              <a:rPr lang="en-US" sz="1700">
                <a:solidFill>
                  <a:schemeClr val="bg1"/>
                </a:solidFill>
                <a:latin typeface="Arial Narrow" pitchFamily="34" charset="0"/>
              </a:rPr>
            </a:br>
            <a:r>
              <a:rPr lang="en-GB" sz="1700">
                <a:solidFill>
                  <a:schemeClr val="bg1"/>
                </a:solidFill>
                <a:latin typeface="Arial Narrow" pitchFamily="34" charset="0"/>
              </a:rPr>
              <a:t>INFORMS Annual Meeting 2012, Phoenix, AZ</a:t>
            </a:r>
            <a:endParaRPr lang="en-US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27" name="Picture 7" descr="D:\Projecten\BATMAN\WebsiteBackups\SiteV130412\imag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7372" y="1647572"/>
            <a:ext cx="648072" cy="5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rojecten\BATMAN\logotek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87" y="1540817"/>
            <a:ext cx="4195786" cy="8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CURRENT SITUATION</a:t>
            </a:r>
          </a:p>
        </p:txBody>
      </p:sp>
      <p:pic>
        <p:nvPicPr>
          <p:cNvPr id="12292" name="Picture 3" descr="Image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4767"/>
            <a:ext cx="8621713" cy="43545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dirty="0" smtClean="0"/>
              <a:t>/22</a:t>
            </a:r>
          </a:p>
        </p:txBody>
      </p:sp>
      <p:pic>
        <p:nvPicPr>
          <p:cNvPr id="7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1844675"/>
            <a:ext cx="1763713" cy="501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4"/>
          <p:cNvSpPr>
            <a:spLocks noChangeArrowheads="1"/>
          </p:cNvSpPr>
          <p:nvPr/>
        </p:nvSpPr>
        <p:spPr bwMode="auto">
          <a:xfrm>
            <a:off x="5461000" y="1717675"/>
            <a:ext cx="3457575" cy="2159000"/>
          </a:xfrm>
          <a:prstGeom prst="ellipse">
            <a:avLst/>
          </a:prstGeom>
          <a:solidFill>
            <a:srgbClr val="EFF4FF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SOLUTION: A MULTI-AGENT SYSTEM</a:t>
            </a:r>
          </a:p>
        </p:txBody>
      </p:sp>
      <p:sp>
        <p:nvSpPr>
          <p:cNvPr id="11274" name="Oval 7"/>
          <p:cNvSpPr>
            <a:spLocks noChangeArrowheads="1"/>
          </p:cNvSpPr>
          <p:nvPr/>
        </p:nvSpPr>
        <p:spPr bwMode="auto">
          <a:xfrm>
            <a:off x="1476375" y="2060575"/>
            <a:ext cx="3454400" cy="1728788"/>
          </a:xfrm>
          <a:prstGeom prst="ellipse">
            <a:avLst/>
          </a:prstGeom>
          <a:solidFill>
            <a:srgbClr val="E4E4E4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Oval 8"/>
          <p:cNvSpPr>
            <a:spLocks noChangeArrowheads="1"/>
          </p:cNvSpPr>
          <p:nvPr/>
        </p:nvSpPr>
        <p:spPr bwMode="auto">
          <a:xfrm>
            <a:off x="1258888" y="3933825"/>
            <a:ext cx="3457575" cy="2159000"/>
          </a:xfrm>
          <a:prstGeom prst="ellipse">
            <a:avLst/>
          </a:prstGeom>
          <a:solidFill>
            <a:srgbClr val="EFF4FF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Oval 9"/>
          <p:cNvSpPr>
            <a:spLocks noChangeArrowheads="1"/>
          </p:cNvSpPr>
          <p:nvPr/>
        </p:nvSpPr>
        <p:spPr bwMode="auto">
          <a:xfrm>
            <a:off x="5640388" y="3979863"/>
            <a:ext cx="3324225" cy="2185987"/>
          </a:xfrm>
          <a:prstGeom prst="ellipse">
            <a:avLst/>
          </a:prstGeom>
          <a:solidFill>
            <a:srgbClr val="E4E4E4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4427538" y="378936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33"/>
                </a:solidFill>
                <a:cs typeface="Arial" charset="0"/>
              </a:rPr>
              <a:t>appointments</a:t>
            </a:r>
            <a:endParaRPr lang="nl-NL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2124075" y="5734050"/>
            <a:ext cx="1668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 b="1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283" name="Text Box 16"/>
          <p:cNvSpPr txBox="1">
            <a:spLocks noChangeArrowheads="1"/>
          </p:cNvSpPr>
          <p:nvPr/>
        </p:nvSpPr>
        <p:spPr bwMode="auto">
          <a:xfrm>
            <a:off x="6443663" y="5734050"/>
            <a:ext cx="1419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 b="1">
                <a:solidFill>
                  <a:srgbClr val="333333"/>
                </a:solidFill>
                <a:ea typeface="PMingLiU" pitchFamily="18" charset="-120"/>
                <a:cs typeface="Arial" charset="0"/>
              </a:rPr>
              <a:t>Barge operator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pic>
        <p:nvPicPr>
          <p:cNvPr id="1128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792163" cy="79057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10088"/>
            <a:ext cx="863600" cy="8636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8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508500"/>
            <a:ext cx="788987" cy="7858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7" name="Text Box 21"/>
          <p:cNvSpPr txBox="1">
            <a:spLocks noChangeArrowheads="1"/>
          </p:cNvSpPr>
          <p:nvPr/>
        </p:nvSpPr>
        <p:spPr bwMode="auto">
          <a:xfrm>
            <a:off x="3465513" y="3284538"/>
            <a:ext cx="13223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agent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288" name="Text Box 22"/>
          <p:cNvSpPr txBox="1">
            <a:spLocks noChangeArrowheads="1"/>
          </p:cNvSpPr>
          <p:nvPr/>
        </p:nvSpPr>
        <p:spPr bwMode="auto">
          <a:xfrm>
            <a:off x="5795963" y="5300663"/>
            <a:ext cx="13223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agent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289" name="Text Box 23"/>
          <p:cNvSpPr txBox="1">
            <a:spLocks noChangeArrowheads="1"/>
          </p:cNvSpPr>
          <p:nvPr/>
        </p:nvSpPr>
        <p:spPr bwMode="auto">
          <a:xfrm>
            <a:off x="5697538" y="3213100"/>
            <a:ext cx="13223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agent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290" name="Text Box 24"/>
          <p:cNvSpPr txBox="1">
            <a:spLocks noChangeArrowheads="1"/>
          </p:cNvSpPr>
          <p:nvPr/>
        </p:nvSpPr>
        <p:spPr bwMode="auto">
          <a:xfrm>
            <a:off x="3178175" y="5373688"/>
            <a:ext cx="1322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agent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291" name="Line 25"/>
          <p:cNvSpPr>
            <a:spLocks noChangeShapeType="1"/>
          </p:cNvSpPr>
          <p:nvPr/>
        </p:nvSpPr>
        <p:spPr bwMode="auto">
          <a:xfrm>
            <a:off x="2987675" y="299720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2" name="Line 26"/>
          <p:cNvSpPr>
            <a:spLocks noChangeShapeType="1"/>
          </p:cNvSpPr>
          <p:nvPr/>
        </p:nvSpPr>
        <p:spPr bwMode="auto">
          <a:xfrm>
            <a:off x="2771775" y="494188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3" name="Line 27"/>
          <p:cNvSpPr>
            <a:spLocks noChangeShapeType="1"/>
          </p:cNvSpPr>
          <p:nvPr/>
        </p:nvSpPr>
        <p:spPr bwMode="auto">
          <a:xfrm>
            <a:off x="7019925" y="50133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4" name="Line 28"/>
          <p:cNvSpPr>
            <a:spLocks noChangeShapeType="1"/>
          </p:cNvSpPr>
          <p:nvPr/>
        </p:nvSpPr>
        <p:spPr bwMode="auto">
          <a:xfrm flipV="1">
            <a:off x="6877050" y="2852738"/>
            <a:ext cx="430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5" name="Text Box 29"/>
          <p:cNvSpPr txBox="1">
            <a:spLocks noChangeArrowheads="1"/>
          </p:cNvSpPr>
          <p:nvPr/>
        </p:nvSpPr>
        <p:spPr bwMode="auto">
          <a:xfrm>
            <a:off x="7235825" y="5302250"/>
            <a:ext cx="15843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planner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pic>
        <p:nvPicPr>
          <p:cNvPr id="11296" name="Picture 30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76475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Text Box 31"/>
          <p:cNvSpPr txBox="1">
            <a:spLocks noChangeArrowheads="1"/>
          </p:cNvSpPr>
          <p:nvPr/>
        </p:nvSpPr>
        <p:spPr bwMode="auto">
          <a:xfrm>
            <a:off x="1260475" y="5284788"/>
            <a:ext cx="1754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planner</a:t>
            </a:r>
          </a:p>
        </p:txBody>
      </p:sp>
      <p:sp>
        <p:nvSpPr>
          <p:cNvPr id="11298" name="Text Box 32"/>
          <p:cNvSpPr txBox="1">
            <a:spLocks noChangeArrowheads="1"/>
          </p:cNvSpPr>
          <p:nvPr/>
        </p:nvSpPr>
        <p:spPr bwMode="auto">
          <a:xfrm>
            <a:off x="1811338" y="3355975"/>
            <a:ext cx="13223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planner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299" name="Text Box 33"/>
          <p:cNvSpPr txBox="1">
            <a:spLocks noChangeArrowheads="1"/>
          </p:cNvSpPr>
          <p:nvPr/>
        </p:nvSpPr>
        <p:spPr bwMode="auto">
          <a:xfrm>
            <a:off x="6946900" y="3125788"/>
            <a:ext cx="1754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planner</a:t>
            </a:r>
          </a:p>
        </p:txBody>
      </p:sp>
      <p:pic>
        <p:nvPicPr>
          <p:cNvPr id="11300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093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2926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349500"/>
            <a:ext cx="863600" cy="86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3132138" y="1916113"/>
            <a:ext cx="3960812" cy="3744912"/>
          </a:xfrm>
          <a:prstGeom prst="rect">
            <a:avLst/>
          </a:prstGeom>
          <a:noFill/>
          <a:ln w="38100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1305" name="Text Box 39"/>
          <p:cNvSpPr txBox="1">
            <a:spLocks noChangeArrowheads="1"/>
          </p:cNvSpPr>
          <p:nvPr/>
        </p:nvSpPr>
        <p:spPr bwMode="auto">
          <a:xfrm>
            <a:off x="6397625" y="1900238"/>
            <a:ext cx="16684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 b="1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1306" name="Text Box 40"/>
          <p:cNvSpPr txBox="1">
            <a:spLocks noChangeArrowheads="1"/>
          </p:cNvSpPr>
          <p:nvPr/>
        </p:nvSpPr>
        <p:spPr bwMode="auto">
          <a:xfrm>
            <a:off x="2505075" y="2133600"/>
            <a:ext cx="1419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400" b="1">
                <a:solidFill>
                  <a:srgbClr val="333333"/>
                </a:solidFill>
                <a:ea typeface="PMingLiU" pitchFamily="18" charset="-120"/>
                <a:cs typeface="Arial" charset="0"/>
              </a:rPr>
              <a:t>Barge operator</a:t>
            </a:r>
            <a:endParaRPr lang="en-US" sz="1400">
              <a:ea typeface="PMingLiU" pitchFamily="18" charset="-120"/>
              <a:cs typeface="Arial" charset="0"/>
            </a:endParaRPr>
          </a:p>
        </p:txBody>
      </p:sp>
      <p:sp>
        <p:nvSpPr>
          <p:cNvPr id="163881" name="Text Box 41"/>
          <p:cNvSpPr txBox="1">
            <a:spLocks noChangeArrowheads="1"/>
          </p:cNvSpPr>
          <p:nvPr/>
        </p:nvSpPr>
        <p:spPr bwMode="auto">
          <a:xfrm>
            <a:off x="4572000" y="2709863"/>
            <a:ext cx="1193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011001110101</a:t>
            </a:r>
            <a:endParaRPr lang="nl-NL" sz="1200"/>
          </a:p>
        </p:txBody>
      </p:sp>
      <p:sp>
        <p:nvSpPr>
          <p:cNvPr id="11308" name="Line 42"/>
          <p:cNvSpPr>
            <a:spLocks noChangeShapeType="1"/>
          </p:cNvSpPr>
          <p:nvPr/>
        </p:nvSpPr>
        <p:spPr bwMode="auto">
          <a:xfrm>
            <a:off x="4643438" y="2997200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3" name="Text Box 43"/>
          <p:cNvSpPr txBox="1">
            <a:spLocks noChangeArrowheads="1"/>
          </p:cNvSpPr>
          <p:nvPr/>
        </p:nvSpPr>
        <p:spPr bwMode="auto">
          <a:xfrm>
            <a:off x="4572000" y="5013325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011001110101</a:t>
            </a:r>
            <a:endParaRPr lang="nl-NL" sz="1200"/>
          </a:p>
        </p:txBody>
      </p:sp>
      <p:sp>
        <p:nvSpPr>
          <p:cNvPr id="11310" name="Line 44"/>
          <p:cNvSpPr>
            <a:spLocks noChangeShapeType="1"/>
          </p:cNvSpPr>
          <p:nvPr/>
        </p:nvSpPr>
        <p:spPr bwMode="auto">
          <a:xfrm>
            <a:off x="4643438" y="4940300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1" name="Text Box 45"/>
          <p:cNvSpPr txBox="1">
            <a:spLocks noChangeArrowheads="1"/>
          </p:cNvSpPr>
          <p:nvPr/>
        </p:nvSpPr>
        <p:spPr bwMode="auto">
          <a:xfrm rot="-5400000">
            <a:off x="3285332" y="3799681"/>
            <a:ext cx="857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01100111</a:t>
            </a:r>
            <a:endParaRPr lang="nl-NL" sz="1200"/>
          </a:p>
        </p:txBody>
      </p:sp>
      <p:sp>
        <p:nvSpPr>
          <p:cNvPr id="11312" name="Line 46"/>
          <p:cNvSpPr>
            <a:spLocks noChangeShapeType="1"/>
          </p:cNvSpPr>
          <p:nvPr/>
        </p:nvSpPr>
        <p:spPr bwMode="auto">
          <a:xfrm rot="5400000">
            <a:off x="3599656" y="3969544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3" name="Text Box 47"/>
          <p:cNvSpPr txBox="1">
            <a:spLocks noChangeArrowheads="1"/>
          </p:cNvSpPr>
          <p:nvPr/>
        </p:nvSpPr>
        <p:spPr bwMode="auto">
          <a:xfrm rot="5400000" flipH="1">
            <a:off x="6009482" y="3791744"/>
            <a:ext cx="857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01100111</a:t>
            </a:r>
            <a:endParaRPr lang="nl-NL" sz="1200"/>
          </a:p>
        </p:txBody>
      </p:sp>
      <p:sp>
        <p:nvSpPr>
          <p:cNvPr id="11314" name="Line 48"/>
          <p:cNvSpPr>
            <a:spLocks noChangeShapeType="1"/>
          </p:cNvSpPr>
          <p:nvPr/>
        </p:nvSpPr>
        <p:spPr bwMode="auto">
          <a:xfrm rot="16200000" flipH="1">
            <a:off x="5963444" y="3961607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1" name="Rectangle 51"/>
          <p:cNvSpPr>
            <a:spLocks noChangeArrowheads="1"/>
          </p:cNvSpPr>
          <p:nvPr/>
        </p:nvSpPr>
        <p:spPr bwMode="auto">
          <a:xfrm>
            <a:off x="3132138" y="1916113"/>
            <a:ext cx="3960812" cy="3744912"/>
          </a:xfrm>
          <a:prstGeom prst="rect">
            <a:avLst/>
          </a:prstGeom>
          <a:solidFill>
            <a:srgbClr val="93B7FF">
              <a:alpha val="74901"/>
            </a:srgbClr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Multi-Agent system</a:t>
            </a:r>
            <a:endParaRPr lang="nl-NL" sz="200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8350" y="6400800"/>
            <a:ext cx="4953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11</a:t>
            </a:fld>
            <a:r>
              <a:rPr lang="en-GB" dirty="0" smtClean="0"/>
              <a:t>/22</a:t>
            </a:r>
          </a:p>
        </p:txBody>
      </p:sp>
      <p:pic>
        <p:nvPicPr>
          <p:cNvPr id="56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0" name="AutoShape 50"/>
          <p:cNvSpPr>
            <a:spLocks noChangeArrowheads="1"/>
          </p:cNvSpPr>
          <p:nvPr/>
        </p:nvSpPr>
        <p:spPr bwMode="auto">
          <a:xfrm rot="20888227" flipH="1">
            <a:off x="4424723" y="1371916"/>
            <a:ext cx="3122982" cy="1198117"/>
          </a:xfrm>
          <a:prstGeom prst="rightArrowCallout">
            <a:avLst>
              <a:gd name="adj1" fmla="val 25000"/>
              <a:gd name="adj2" fmla="val 25000"/>
              <a:gd name="adj3" fmla="val 33297"/>
              <a:gd name="adj4" fmla="val 77289"/>
            </a:avLst>
          </a:prstGeom>
          <a:solidFill>
            <a:srgbClr val="FFFF66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333333"/>
                </a:solidFill>
                <a:cs typeface="Arial" charset="0"/>
              </a:rPr>
              <a:t>An agent is a piece</a:t>
            </a:r>
            <a:br>
              <a:rPr lang="en-US" smtClean="0">
                <a:solidFill>
                  <a:srgbClr val="333333"/>
                </a:solidFill>
                <a:cs typeface="Arial" charset="0"/>
              </a:rPr>
            </a:br>
            <a:r>
              <a:rPr lang="en-US" smtClean="0">
                <a:solidFill>
                  <a:srgbClr val="333333"/>
                </a:solidFill>
                <a:cs typeface="Arial" charset="0"/>
              </a:rPr>
              <a:t>of software and </a:t>
            </a:r>
          </a:p>
          <a:p>
            <a:pPr algn="ctr"/>
            <a:r>
              <a:rPr lang="en-US" smtClean="0">
                <a:solidFill>
                  <a:srgbClr val="333333"/>
                </a:solidFill>
                <a:cs typeface="Arial" charset="0"/>
              </a:rPr>
              <a:t>company specific</a:t>
            </a:r>
            <a:endParaRPr lang="en-US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2050" name="Picture 2" descr="D:\Projecten\BATMAN\WebsiteOriginals\NewIcons\shi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23" y="5553075"/>
            <a:ext cx="1151732" cy="4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Projecten\BATMAN\WebsiteOriginals\NewIcons\shi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2" y="2201251"/>
            <a:ext cx="1151732" cy="4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jecten\BATMAN\WebsiteOriginals\NewIcons\cran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33" y="1616266"/>
            <a:ext cx="681752" cy="10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Projecten\BATMAN\WebsiteOriginals\NewIcons\cran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1" y="4854154"/>
            <a:ext cx="681752" cy="10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46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63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1" grpId="0"/>
      <p:bldP spid="163883" grpId="0"/>
      <p:bldP spid="163891" grpId="0" animBg="1"/>
      <p:bldP spid="1638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0F29D7-7727-422D-A4E6-070D766E71D5}" type="slidenum">
              <a:rPr lang="en-GB" smtClean="0"/>
              <a:pPr eaLnBrk="1" hangingPunct="1"/>
              <a:t>12</a:t>
            </a:fld>
            <a:r>
              <a:rPr lang="en-GB" dirty="0" smtClean="0"/>
              <a:t>/22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BATMAN: Barge Terminal Multi-Agent Network</a:t>
            </a:r>
            <a:endParaRPr lang="en-GB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FUNCTIONALITY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1763713" y="1341438"/>
            <a:ext cx="71294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255588" indent="-255588" defTabSz="238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38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38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38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38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Barge operator agent: </a:t>
            </a:r>
            <a:r>
              <a:rPr lang="en-US" dirty="0" smtClean="0"/>
              <a:t>supports the barge operator with planning the rotation (order of terminal visits, making appointments with the terminals, monitoring delays, replanning).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Terminal operator agent: </a:t>
            </a:r>
            <a:r>
              <a:rPr lang="en-US" dirty="0" smtClean="0"/>
              <a:t>supports the terminal operator with planning the loading/unloading times. Based on rules set by the terminal operator, the agent handles the barge requests on its own.</a:t>
            </a:r>
            <a:endParaRPr lang="en-US" dirty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cs typeface="Arial" charset="0"/>
              </a:rPr>
              <a:t>Synchromodal Control Tower - Workshop 1 - 13 september 2012</a:t>
            </a:r>
            <a:endParaRPr lang="en-US" smtClean="0">
              <a:cs typeface="Arial" charset="0"/>
            </a:endParaRPr>
          </a:p>
        </p:txBody>
      </p:sp>
      <p:sp>
        <p:nvSpPr>
          <p:cNvPr id="819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BA86E8-8636-4776-A877-41A9F49EFC72}" type="slidenum">
              <a:rPr lang="en-GB" smtClean="0"/>
              <a:pPr eaLnBrk="1" hangingPunct="1"/>
              <a:t>13</a:t>
            </a:fld>
            <a:r>
              <a:rPr lang="en-GB" dirty="0" smtClean="0"/>
              <a:t>/22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438" y="6381750"/>
            <a:ext cx="673735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53886"/>
            <a:ext cx="6271617" cy="29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COMMUNICATION BETWEEN THE AGENTS</a:t>
            </a:r>
            <a:endParaRPr lang="en-US" dirty="0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8350" y="6400800"/>
            <a:ext cx="4953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14</a:t>
            </a:fld>
            <a:r>
              <a:rPr lang="en-GB" dirty="0" smtClean="0"/>
              <a:t>/22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7170042" cy="506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UT_Strookwi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1219200"/>
            <a:ext cx="108012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0" y="1989138"/>
            <a:ext cx="1739900" cy="4875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-705" y="1700809"/>
            <a:ext cx="1724729" cy="51571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SERVICE-TIME PROFILES</a:t>
            </a:r>
          </a:p>
        </p:txBody>
      </p:sp>
      <p:sp>
        <p:nvSpPr>
          <p:cNvPr id="13319" name="Line 4"/>
          <p:cNvSpPr>
            <a:spLocks noChangeShapeType="1"/>
          </p:cNvSpPr>
          <p:nvPr/>
        </p:nvSpPr>
        <p:spPr bwMode="auto">
          <a:xfrm flipH="1" flipV="1">
            <a:off x="3505200" y="1981200"/>
            <a:ext cx="528638" cy="957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Line 5"/>
          <p:cNvSpPr>
            <a:spLocks noChangeShapeType="1"/>
          </p:cNvSpPr>
          <p:nvPr/>
        </p:nvSpPr>
        <p:spPr bwMode="auto">
          <a:xfrm flipH="1">
            <a:off x="3429000" y="3114675"/>
            <a:ext cx="604838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1" name="Line 6"/>
          <p:cNvSpPr>
            <a:spLocks noChangeShapeType="1"/>
          </p:cNvSpPr>
          <p:nvPr/>
        </p:nvSpPr>
        <p:spPr bwMode="auto">
          <a:xfrm flipH="1">
            <a:off x="3505200" y="3292475"/>
            <a:ext cx="528638" cy="1050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981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751138"/>
            <a:ext cx="19907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3350"/>
            <a:ext cx="1993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10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908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7" name="Picture 11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6934200" y="4724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 3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 flipV="1">
            <a:off x="6019800" y="2286000"/>
            <a:ext cx="885825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6019800" y="3124200"/>
            <a:ext cx="90963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6019800" y="3200400"/>
            <a:ext cx="114300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29200" y="1905000"/>
            <a:ext cx="661988" cy="908050"/>
            <a:chOff x="2415" y="1447"/>
            <a:chExt cx="198" cy="325"/>
          </a:xfrm>
        </p:grpSpPr>
        <p:sp>
          <p:nvSpPr>
            <p:cNvPr id="13354" name="Oval 17"/>
            <p:cNvSpPr>
              <a:spLocks noChangeArrowheads="1"/>
            </p:cNvSpPr>
            <p:nvPr/>
          </p:nvSpPr>
          <p:spPr bwMode="auto">
            <a:xfrm>
              <a:off x="2415" y="1558"/>
              <a:ext cx="37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18"/>
            <p:cNvSpPr>
              <a:spLocks/>
            </p:cNvSpPr>
            <p:nvPr/>
          </p:nvSpPr>
          <p:spPr bwMode="auto">
            <a:xfrm>
              <a:off x="2427" y="1461"/>
              <a:ext cx="170" cy="311"/>
            </a:xfrm>
            <a:custGeom>
              <a:avLst/>
              <a:gdLst>
                <a:gd name="T0" fmla="*/ 14 w 495"/>
                <a:gd name="T1" fmla="*/ 30 h 1005"/>
                <a:gd name="T2" fmla="*/ 20 w 495"/>
                <a:gd name="T3" fmla="*/ 16 h 1005"/>
                <a:gd name="T4" fmla="*/ 20 w 495"/>
                <a:gd name="T5" fmla="*/ 0 h 1005"/>
                <a:gd name="T6" fmla="*/ 0 w 495"/>
                <a:gd name="T7" fmla="*/ 11 h 1005"/>
                <a:gd name="T8" fmla="*/ 9 w 495"/>
                <a:gd name="T9" fmla="*/ 28 h 1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005"/>
                <a:gd name="T17" fmla="*/ 495 w 495"/>
                <a:gd name="T18" fmla="*/ 1005 h 10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005">
                  <a:moveTo>
                    <a:pt x="345" y="1005"/>
                  </a:moveTo>
                  <a:lnTo>
                    <a:pt x="480" y="540"/>
                  </a:lnTo>
                  <a:lnTo>
                    <a:pt x="495" y="0"/>
                  </a:lnTo>
                  <a:lnTo>
                    <a:pt x="0" y="360"/>
                  </a:lnTo>
                  <a:lnTo>
                    <a:pt x="225" y="9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6" name="Oval 19"/>
            <p:cNvSpPr>
              <a:spLocks noChangeArrowheads="1"/>
            </p:cNvSpPr>
            <p:nvPr/>
          </p:nvSpPr>
          <p:spPr bwMode="auto">
            <a:xfrm>
              <a:off x="2576" y="1614"/>
              <a:ext cx="37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Oval 20"/>
            <p:cNvSpPr>
              <a:spLocks noChangeArrowheads="1"/>
            </p:cNvSpPr>
            <p:nvPr/>
          </p:nvSpPr>
          <p:spPr bwMode="auto">
            <a:xfrm>
              <a:off x="2576" y="1447"/>
              <a:ext cx="37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05400" y="3200400"/>
            <a:ext cx="609600" cy="887413"/>
            <a:chOff x="2415" y="1841"/>
            <a:chExt cx="198" cy="325"/>
          </a:xfrm>
        </p:grpSpPr>
        <p:sp>
          <p:nvSpPr>
            <p:cNvPr id="13350" name="Oval 22"/>
            <p:cNvSpPr>
              <a:spLocks noChangeArrowheads="1"/>
            </p:cNvSpPr>
            <p:nvPr/>
          </p:nvSpPr>
          <p:spPr bwMode="auto">
            <a:xfrm>
              <a:off x="2415" y="1952"/>
              <a:ext cx="37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23"/>
            <p:cNvSpPr>
              <a:spLocks/>
            </p:cNvSpPr>
            <p:nvPr/>
          </p:nvSpPr>
          <p:spPr bwMode="auto">
            <a:xfrm>
              <a:off x="2432" y="1860"/>
              <a:ext cx="159" cy="306"/>
            </a:xfrm>
            <a:custGeom>
              <a:avLst/>
              <a:gdLst>
                <a:gd name="T0" fmla="*/ 13 w 465"/>
                <a:gd name="T1" fmla="*/ 29 h 990"/>
                <a:gd name="T2" fmla="*/ 18 w 465"/>
                <a:gd name="T3" fmla="*/ 15 h 990"/>
                <a:gd name="T4" fmla="*/ 0 w 465"/>
                <a:gd name="T5" fmla="*/ 10 h 990"/>
                <a:gd name="T6" fmla="*/ 18 w 465"/>
                <a:gd name="T7" fmla="*/ 0 h 990"/>
                <a:gd name="T8" fmla="*/ 9 w 465"/>
                <a:gd name="T9" fmla="*/ 28 h 9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990"/>
                <a:gd name="T17" fmla="*/ 465 w 465"/>
                <a:gd name="T18" fmla="*/ 990 h 9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990">
                  <a:moveTo>
                    <a:pt x="330" y="990"/>
                  </a:moveTo>
                  <a:lnTo>
                    <a:pt x="465" y="525"/>
                  </a:lnTo>
                  <a:lnTo>
                    <a:pt x="0" y="345"/>
                  </a:lnTo>
                  <a:lnTo>
                    <a:pt x="465" y="0"/>
                  </a:lnTo>
                  <a:lnTo>
                    <a:pt x="210" y="9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2" name="Oval 24"/>
            <p:cNvSpPr>
              <a:spLocks noChangeArrowheads="1"/>
            </p:cNvSpPr>
            <p:nvPr/>
          </p:nvSpPr>
          <p:spPr bwMode="auto">
            <a:xfrm>
              <a:off x="2576" y="2008"/>
              <a:ext cx="37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Oval 25"/>
            <p:cNvSpPr>
              <a:spLocks noChangeArrowheads="1"/>
            </p:cNvSpPr>
            <p:nvPr/>
          </p:nvSpPr>
          <p:spPr bwMode="auto">
            <a:xfrm>
              <a:off x="2576" y="1841"/>
              <a:ext cx="37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Text Box 26"/>
          <p:cNvSpPr txBox="1">
            <a:spLocks noChangeArrowheads="1"/>
          </p:cNvSpPr>
          <p:nvPr/>
        </p:nvSpPr>
        <p:spPr bwMode="auto">
          <a:xfrm>
            <a:off x="304800" y="533400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3366CC"/>
                </a:solidFill>
                <a:ea typeface="PMingLiU" pitchFamily="18" charset="-120"/>
                <a:cs typeface="Arial" charset="0"/>
              </a:rPr>
              <a:t>Stage 1: Terminal operators provide service-time profiles</a:t>
            </a:r>
            <a:endParaRPr lang="en-US" sz="1400">
              <a:solidFill>
                <a:srgbClr val="3366CC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4648200" y="5334000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3366CC"/>
                </a:solidFill>
                <a:ea typeface="PMingLiU" pitchFamily="18" charset="-120"/>
                <a:cs typeface="Arial" charset="0"/>
              </a:rPr>
              <a:t>Stage 2: Determine best sequence and announce arrival time to the terminals</a:t>
            </a:r>
            <a:endParaRPr lang="en-US" sz="1400">
              <a:solidFill>
                <a:srgbClr val="3366CC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5257800" y="4572000"/>
            <a:ext cx="4905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zh-TW" sz="1200">
                <a:solidFill>
                  <a:srgbClr val="333333"/>
                </a:solidFill>
                <a:latin typeface="Times New Roman" pitchFamily="18" charset="0"/>
                <a:ea typeface="PMingLiU" pitchFamily="18" charset="-120"/>
                <a:cs typeface="Arial" charset="0"/>
              </a:rPr>
              <a:t>…</a:t>
            </a:r>
            <a:endParaRPr lang="en-US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67965" name="Text Box 29"/>
          <p:cNvSpPr txBox="1">
            <a:spLocks noChangeArrowheads="1"/>
          </p:cNvSpPr>
          <p:nvPr/>
        </p:nvSpPr>
        <p:spPr bwMode="auto">
          <a:xfrm>
            <a:off x="6019800" y="2819400"/>
            <a:ext cx="11811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Arrival time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67966" name="Text Box 30"/>
          <p:cNvSpPr txBox="1">
            <a:spLocks noChangeArrowheads="1"/>
          </p:cNvSpPr>
          <p:nvPr/>
        </p:nvSpPr>
        <p:spPr bwMode="auto">
          <a:xfrm>
            <a:off x="7162800" y="34290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 2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167967" name="Picture 31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192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68" name="Text Box 32"/>
          <p:cNvSpPr txBox="1">
            <a:spLocks noChangeArrowheads="1"/>
          </p:cNvSpPr>
          <p:nvPr/>
        </p:nvSpPr>
        <p:spPr bwMode="auto">
          <a:xfrm>
            <a:off x="7162800" y="20574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 1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13340" name="Picture 33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1" name="Text Box 34"/>
          <p:cNvSpPr txBox="1">
            <a:spLocks noChangeArrowheads="1"/>
          </p:cNvSpPr>
          <p:nvPr/>
        </p:nvSpPr>
        <p:spPr bwMode="auto">
          <a:xfrm>
            <a:off x="3505200" y="33528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Barge </a:t>
            </a:r>
          </a:p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operator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13342" name="Picture 35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Text Box 37"/>
          <p:cNvSpPr txBox="1">
            <a:spLocks noChangeArrowheads="1"/>
          </p:cNvSpPr>
          <p:nvPr/>
        </p:nvSpPr>
        <p:spPr bwMode="auto">
          <a:xfrm>
            <a:off x="0" y="35814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 2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13345" name="Picture 38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27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Text Box 39"/>
          <p:cNvSpPr txBox="1">
            <a:spLocks noChangeArrowheads="1"/>
          </p:cNvSpPr>
          <p:nvPr/>
        </p:nvSpPr>
        <p:spPr bwMode="auto">
          <a:xfrm>
            <a:off x="0" y="22098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 1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3347" name="Text Box 40"/>
          <p:cNvSpPr txBox="1">
            <a:spLocks noChangeArrowheads="1"/>
          </p:cNvSpPr>
          <p:nvPr/>
        </p:nvSpPr>
        <p:spPr bwMode="auto">
          <a:xfrm>
            <a:off x="0" y="4752975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1300">
                <a:solidFill>
                  <a:srgbClr val="333333"/>
                </a:solidFill>
                <a:ea typeface="PMingLiU" pitchFamily="18" charset="-120"/>
                <a:cs typeface="Arial" charset="0"/>
              </a:rPr>
              <a:t>Terminal operator 3</a:t>
            </a:r>
            <a:endParaRPr lang="en-US" sz="1300">
              <a:solidFill>
                <a:srgbClr val="333333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167981" name="Picture 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412875"/>
            <a:ext cx="6049962" cy="445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8350" y="6400800"/>
            <a:ext cx="4953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15</a:t>
            </a:fld>
            <a:r>
              <a:rPr lang="en-GB" dirty="0" smtClean="0"/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229243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8" grpId="0"/>
      <p:bldP spid="167949" grpId="0" animBg="1"/>
      <p:bldP spid="167950" grpId="0" animBg="1"/>
      <p:bldP spid="167951" grpId="0" animBg="1"/>
      <p:bldP spid="167963" grpId="0"/>
      <p:bldP spid="167964" grpId="0"/>
      <p:bldP spid="167965" grpId="0"/>
      <p:bldP spid="167966" grpId="0"/>
      <p:bldP spid="1679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22438" y="898525"/>
            <a:ext cx="7421562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636168" y="5516909"/>
            <a:ext cx="5257800" cy="720725"/>
          </a:xfrm>
          <a:prstGeom prst="wedgeRectCallout">
            <a:avLst>
              <a:gd name="adj1" fmla="val -37359"/>
              <a:gd name="adj2" fmla="val -205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92275" y="2276475"/>
            <a:ext cx="1109663" cy="0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67400" y="2852311"/>
            <a:ext cx="792832" cy="427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22"/>
          <p:cNvSpPr txBox="1">
            <a:spLocks noChangeArrowheads="1"/>
          </p:cNvSpPr>
          <p:nvPr/>
        </p:nvSpPr>
        <p:spPr bwMode="auto">
          <a:xfrm>
            <a:off x="6768306" y="2437239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6"/>
                </a:solidFill>
                <a:latin typeface="+mn-lt"/>
                <a:cs typeface="Arial" charset="0"/>
              </a:rPr>
              <a:t>Service time profile:</a:t>
            </a:r>
          </a:p>
          <a:p>
            <a:pPr eaLnBrk="1" hangingPunct="1"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  <a:cs typeface="Arial" charset="0"/>
              </a:rPr>
              <a:t>Per time unit, a maximal guaranteed service time (waiting and handing time)</a:t>
            </a:r>
          </a:p>
        </p:txBody>
      </p:sp>
      <p:sp>
        <p:nvSpPr>
          <p:cNvPr id="5" name="Cloud 4"/>
          <p:cNvSpPr/>
          <p:nvPr/>
        </p:nvSpPr>
        <p:spPr>
          <a:xfrm>
            <a:off x="2484438" y="1611313"/>
            <a:ext cx="3382962" cy="27590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/>
              <a:t>Planning</a:t>
            </a:r>
            <a:endParaRPr lang="en-GB" sz="2000" dirty="0"/>
          </a:p>
        </p:txBody>
      </p: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8" y="5615334"/>
            <a:ext cx="5040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pPr eaLnBrk="1" hangingPunct="1"/>
            <a:r>
              <a:rPr lang="en-US" dirty="0" smtClean="0"/>
              <a:t>TERMINAL AGENT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16113"/>
            <a:ext cx="1907704" cy="410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7950" y="1906954"/>
            <a:ext cx="2592388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+mn-lt"/>
              </a:rPr>
              <a:t>Terminal info: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Planning </a:t>
            </a:r>
            <a:r>
              <a:rPr lang="en-US" sz="1200" dirty="0">
                <a:solidFill>
                  <a:schemeClr val="accent6"/>
                </a:solidFill>
                <a:latin typeface="+mn-lt"/>
              </a:rPr>
              <a:t>horizon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Slack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Slack buffer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Number of quays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Opening times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Info on all planned ships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accent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+mn-lt"/>
              </a:rPr>
              <a:t>New request: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Info on the new ship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accent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+mn-lt"/>
              </a:rPr>
              <a:t>Info for each ship: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Barge </a:t>
            </a:r>
            <a:r>
              <a:rPr lang="en-US" sz="1200" dirty="0">
                <a:solidFill>
                  <a:schemeClr val="accent6"/>
                </a:solidFill>
                <a:latin typeface="+mn-lt"/>
              </a:rPr>
              <a:t>or sea vessel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Latest arrival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Planned starting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Actual starting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Expected processing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Latest departure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Quay on which ship is planned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Arrived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Started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1" y="3844205"/>
            <a:ext cx="385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Berth Allocation Problem (BAP)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Quay Crane Assignment Problem (QCAP)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Quay Crane Scheduling Problem </a:t>
            </a:r>
            <a:r>
              <a:rPr lang="en-GB" sz="1400" dirty="0"/>
              <a:t>(QCSP</a:t>
            </a:r>
            <a:r>
              <a:rPr lang="en-GB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Online Parallel Machine Scheduling</a:t>
            </a: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Maximum </a:t>
            </a:r>
            <a:r>
              <a:rPr lang="en-GB" sz="1400" dirty="0"/>
              <a:t>Empty Rectangle (MER)</a:t>
            </a: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</p:txBody>
      </p:sp>
      <p:pic>
        <p:nvPicPr>
          <p:cNvPr id="19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8350" y="6400800"/>
            <a:ext cx="4953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16</a:t>
            </a:fld>
            <a:r>
              <a:rPr lang="en-GB" dirty="0" smtClean="0"/>
              <a:t>/22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763688" y="1124744"/>
            <a:ext cx="7380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/>
          <p:cNvSpPr/>
          <p:nvPr/>
        </p:nvSpPr>
        <p:spPr>
          <a:xfrm>
            <a:off x="6156324" y="128361"/>
            <a:ext cx="2879725" cy="1871663"/>
          </a:xfrm>
          <a:prstGeom prst="wedgeRectCallout">
            <a:avLst>
              <a:gd name="adj1" fmla="val -62103"/>
              <a:gd name="adj2" fmla="val 728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69565"/>
            <a:ext cx="27717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2438" y="898525"/>
            <a:ext cx="7421562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57863" y="3271838"/>
            <a:ext cx="758353" cy="367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22"/>
          <p:cNvSpPr txBox="1">
            <a:spLocks noChangeArrowheads="1"/>
          </p:cNvSpPr>
          <p:nvPr/>
        </p:nvSpPr>
        <p:spPr bwMode="auto">
          <a:xfrm>
            <a:off x="6535635" y="2856707"/>
            <a:ext cx="2411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6"/>
                </a:solidFill>
                <a:latin typeface="+mn-lt"/>
                <a:cs typeface="Arial" charset="0"/>
              </a:rPr>
              <a:t>Rotations:</a:t>
            </a:r>
          </a:p>
          <a:p>
            <a:pPr eaLnBrk="1" hangingPunct="1"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  <a:cs typeface="Arial" charset="0"/>
              </a:rPr>
              <a:t>A small set of efficient rotations, which can be evaluated based on various criteria.</a:t>
            </a:r>
          </a:p>
        </p:txBody>
      </p:sp>
      <p:sp>
        <p:nvSpPr>
          <p:cNvPr id="5" name="Cloud 4"/>
          <p:cNvSpPr/>
          <p:nvPr/>
        </p:nvSpPr>
        <p:spPr>
          <a:xfrm>
            <a:off x="2484438" y="1611313"/>
            <a:ext cx="3382962" cy="27590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/>
              <a:t>Routing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76383" y="4149080"/>
            <a:ext cx="37676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+mn-lt"/>
              </a:rPr>
              <a:t>Time Dependent Traveling Salesman Problem with Time-windows (TDTSP-TW</a:t>
            </a:r>
            <a:r>
              <a:rPr lang="en-GB" sz="1400" b="1" dirty="0" smtClean="0">
                <a:latin typeface="+mn-lt"/>
              </a:rPr>
              <a:t>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latin typeface="+mn-lt"/>
              </a:rPr>
              <a:t>Depth-First </a:t>
            </a:r>
            <a:r>
              <a:rPr lang="en-GB" sz="1400" dirty="0">
                <a:latin typeface="+mn-lt"/>
              </a:rPr>
              <a:t>Branch-and-Bound Algorithm.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DP heuristic (</a:t>
            </a:r>
            <a:r>
              <a:rPr lang="en-GB" sz="1400" dirty="0" err="1">
                <a:latin typeface="+mn-lt"/>
              </a:rPr>
              <a:t>Malandraki</a:t>
            </a:r>
            <a:r>
              <a:rPr lang="en-GB" sz="1400" dirty="0">
                <a:latin typeface="+mn-lt"/>
              </a:rPr>
              <a:t> and Dial, 1996)</a:t>
            </a:r>
            <a:endParaRPr lang="en-GB" sz="1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Objectives</a:t>
            </a:r>
            <a:r>
              <a:rPr lang="en-US" sz="1400" b="1" dirty="0" smtClean="0">
                <a:latin typeface="+mn-lt"/>
              </a:rPr>
              <a:t>:</a:t>
            </a:r>
            <a:endParaRPr lang="en-US" sz="1400" dirty="0" smtClean="0"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Waiting time?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Time in the port?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Emissions and fuel consumption?</a:t>
            </a:r>
            <a:endParaRPr lang="en-US" sz="14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92275" y="2276475"/>
            <a:ext cx="1109663" cy="0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21"/>
          <p:cNvSpPr txBox="1">
            <a:spLocks noChangeArrowheads="1"/>
          </p:cNvSpPr>
          <p:nvPr/>
        </p:nvSpPr>
        <p:spPr bwMode="auto">
          <a:xfrm>
            <a:off x="6340301" y="260648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200" b="1" dirty="0">
                <a:latin typeface="+mn-lt"/>
                <a:cs typeface="Arial" charset="0"/>
              </a:rPr>
              <a:t>User interface:</a:t>
            </a:r>
            <a:endParaRPr lang="nl-NL" sz="1200" dirty="0">
              <a:latin typeface="+mn-lt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916113"/>
            <a:ext cx="1907704" cy="410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7949" y="2069832"/>
            <a:ext cx="23399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+mn-lt"/>
              </a:rPr>
              <a:t>Barge info: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Terminals </a:t>
            </a:r>
            <a:r>
              <a:rPr lang="en-US" sz="1200" dirty="0">
                <a:solidFill>
                  <a:schemeClr val="accent6"/>
                </a:solidFill>
                <a:latin typeface="+mn-lt"/>
              </a:rPr>
              <a:t>to visit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Stowage plan (restriction on visiting sequence)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Number </a:t>
            </a:r>
            <a:r>
              <a:rPr lang="en-US" sz="1200" dirty="0">
                <a:solidFill>
                  <a:schemeClr val="accent6"/>
                </a:solidFill>
                <a:latin typeface="+mn-lt"/>
              </a:rPr>
              <a:t>of </a:t>
            </a:r>
            <a:r>
              <a:rPr lang="en-US" sz="1200" dirty="0" smtClean="0">
                <a:solidFill>
                  <a:schemeClr val="accent6"/>
                </a:solidFill>
                <a:latin typeface="+mn-lt"/>
              </a:rPr>
              <a:t>rotations</a:t>
            </a:r>
            <a:endParaRPr lang="en-US" sz="1200" dirty="0">
              <a:solidFill>
                <a:schemeClr val="accent6"/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Expected time of arrival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Latest departure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Point of entrance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Point of exit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Travel times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accent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+mn-lt"/>
              </a:rPr>
              <a:t>Info for each terminal to </a:t>
            </a:r>
            <a:r>
              <a:rPr lang="en-US" sz="1200" b="1" dirty="0" smtClean="0">
                <a:solidFill>
                  <a:schemeClr val="accent6"/>
                </a:solidFill>
                <a:latin typeface="+mn-lt"/>
              </a:rPr>
              <a:t>visit:</a:t>
            </a:r>
            <a:endParaRPr lang="en-US" sz="1200" b="1" dirty="0">
              <a:solidFill>
                <a:schemeClr val="accent6"/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Name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Expected processing time (based on loading and unloading information)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Due date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Service time profile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accent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pPr eaLnBrk="1" hangingPunct="1"/>
            <a:r>
              <a:rPr lang="en-US" dirty="0" smtClean="0"/>
              <a:t>BARGE AGENT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2275" y="6381328"/>
            <a:ext cx="2195513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2454865" y="4882495"/>
            <a:ext cx="2628900" cy="1800225"/>
          </a:xfrm>
          <a:prstGeom prst="wedgeRectCallout">
            <a:avLst>
              <a:gd name="adj1" fmla="val -9200"/>
              <a:gd name="adj2" fmla="val -859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09" y="5018356"/>
            <a:ext cx="24098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763688" y="1124744"/>
            <a:ext cx="7380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98" y="563226"/>
            <a:ext cx="2627312" cy="185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0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APPLICATION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3CA54C-FB98-4A0D-956B-243E4BA66044}" type="slidenum">
              <a:rPr lang="en-GB" smtClean="0"/>
              <a:pPr eaLnBrk="1" hangingPunct="1"/>
              <a:t>18</a:t>
            </a:fld>
            <a:r>
              <a:rPr lang="en-GB" dirty="0" smtClean="0"/>
              <a:t>/22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140575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IMPLEMENTATION?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3CA54C-FB98-4A0D-956B-243E4BA66044}" type="slidenum">
              <a:rPr lang="en-GB" smtClean="0"/>
              <a:pPr eaLnBrk="1" hangingPunct="1"/>
              <a:t>19</a:t>
            </a:fld>
            <a:r>
              <a:rPr lang="en-GB" dirty="0" smtClean="0"/>
              <a:t>/22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>
          <a:xfrm>
            <a:off x="1763712" y="1341438"/>
            <a:ext cx="7272783" cy="4751387"/>
          </a:xfrm>
        </p:spPr>
        <p:txBody>
          <a:bodyPr/>
          <a:lstStyle/>
          <a:p>
            <a:r>
              <a:rPr lang="en-US" dirty="0" smtClean="0"/>
              <a:t>We participate in a tender for “BREIN”: the development and implementation of decision support / optimization modules </a:t>
            </a:r>
          </a:p>
          <a:p>
            <a:r>
              <a:rPr lang="en-US" dirty="0" smtClean="0"/>
              <a:t>How to convince the port authority to implement our system?</a:t>
            </a:r>
          </a:p>
          <a:p>
            <a:r>
              <a:rPr lang="en-US" dirty="0" smtClean="0"/>
              <a:t>Using a game: demo of the application in a dynamic environment with multiple actors.</a:t>
            </a:r>
          </a:p>
          <a:p>
            <a:r>
              <a:rPr lang="en-US" dirty="0" smtClean="0"/>
              <a:t>The idea:</a:t>
            </a:r>
          </a:p>
          <a:p>
            <a:pPr lvl="1"/>
            <a:r>
              <a:rPr lang="en-US" dirty="0" smtClean="0"/>
              <a:t>Two phases: planning and realization (re-planning)</a:t>
            </a:r>
          </a:p>
          <a:p>
            <a:pPr lvl="1"/>
            <a:r>
              <a:rPr lang="en-US" dirty="0" smtClean="0"/>
              <a:t>Multiple rounds: with/without appointments, with/without decision support by our application</a:t>
            </a:r>
          </a:p>
          <a:p>
            <a:pPr lvl="1"/>
            <a:r>
              <a:rPr lang="en-US" dirty="0" smtClean="0"/>
              <a:t>Performance evaluation:</a:t>
            </a:r>
          </a:p>
          <a:p>
            <a:pPr lvl="2"/>
            <a:r>
              <a:rPr lang="en-US" dirty="0" smtClean="0"/>
              <a:t>System-wide performance per round</a:t>
            </a:r>
          </a:p>
          <a:p>
            <a:pPr lvl="2"/>
            <a:r>
              <a:rPr lang="en-US" dirty="0" smtClean="0"/>
              <a:t>Individual performance per player (deviation from optimum, deviation from plan)</a:t>
            </a:r>
            <a:endParaRPr lang="en-GB" dirty="0" smtClean="0"/>
          </a:p>
        </p:txBody>
      </p:sp>
      <p:pic>
        <p:nvPicPr>
          <p:cNvPr id="8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Case: the Port of Rotterdam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Bottleneck: inland connections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Problem: poor alignment of barge and terminal activities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Our approach: multi-agent system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Application and game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What to remember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</a:t>
            </a:fld>
            <a:r>
              <a:rPr lang="en-GB" dirty="0" smtClean="0"/>
              <a:t>/22</a:t>
            </a:r>
          </a:p>
        </p:txBody>
      </p:sp>
      <p:pic>
        <p:nvPicPr>
          <p:cNvPr id="6153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 GAME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37D49-515C-4A06-B751-E369A91BEC10}" type="slidenum">
              <a:rPr lang="en-GB" smtClean="0"/>
              <a:pPr eaLnBrk="1" hangingPunct="1"/>
              <a:t>20</a:t>
            </a:fld>
            <a:r>
              <a:rPr lang="en-GB" dirty="0" smtClean="0"/>
              <a:t>/22</a:t>
            </a:r>
          </a:p>
        </p:txBody>
      </p:sp>
      <p:pic>
        <p:nvPicPr>
          <p:cNvPr id="7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pic>
        <p:nvPicPr>
          <p:cNvPr id="1026" name="Picture 2" descr="D:\Game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604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REMEMBER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7272784" cy="4751387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n-US" sz="1800" dirty="0" smtClean="0"/>
              <a:t>Quality of a port heavily depends on the quality of its inland connections. For the port of Rotterdam the challenge is to enable a modal shift with increasing volumes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 smtClean="0"/>
              <a:t>Our focus: alignment of barge and terminal activities by means of a decentralized approach to maintain autonomy.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 smtClean="0"/>
              <a:t>Advantages:</a:t>
            </a:r>
          </a:p>
          <a:p>
            <a:pPr lvl="1" eaLnBrk="1" hangingPunct="1">
              <a:lnSpc>
                <a:spcPts val="2000"/>
              </a:lnSpc>
            </a:pPr>
            <a:r>
              <a:rPr lang="en-US" sz="1700" dirty="0" smtClean="0"/>
              <a:t>Terminal and barge operators need less time to plan their activities.</a:t>
            </a:r>
          </a:p>
          <a:p>
            <a:pPr lvl="1" eaLnBrk="1" hangingPunct="1">
              <a:lnSpc>
                <a:spcPts val="2000"/>
              </a:lnSpc>
            </a:pPr>
            <a:r>
              <a:rPr lang="en-US" sz="1700" dirty="0" smtClean="0"/>
              <a:t>Increase in terminal utilization through better appointment making with barges (efficient usage of slack).</a:t>
            </a:r>
          </a:p>
          <a:p>
            <a:pPr lvl="1" eaLnBrk="1" hangingPunct="1">
              <a:lnSpc>
                <a:spcPts val="2000"/>
              </a:lnSpc>
            </a:pPr>
            <a:r>
              <a:rPr lang="en-US" sz="1700" dirty="0" smtClean="0"/>
              <a:t>Reduction of barge waiting time with improved rotation planning resulting in a substantial increase in transport capacity and reduction of fuel consumption.</a:t>
            </a:r>
          </a:p>
          <a:p>
            <a:pPr lvl="1" eaLnBrk="1" hangingPunct="1">
              <a:lnSpc>
                <a:spcPts val="2000"/>
              </a:lnSpc>
            </a:pPr>
            <a:r>
              <a:rPr lang="en-US" sz="1700" dirty="0" smtClean="0"/>
              <a:t>A more realistic rotation planning increases the reliability of barge transportation and its competitiveness compared to other modalities</a:t>
            </a:r>
          </a:p>
          <a:p>
            <a:pPr lvl="1" eaLnBrk="1" hangingPunct="1">
              <a:lnSpc>
                <a:spcPts val="2000"/>
              </a:lnSpc>
            </a:pPr>
            <a:r>
              <a:rPr lang="en-US" sz="1700" dirty="0" smtClean="0"/>
              <a:t>Guaranteed service time makes it possible to sail at economical/sustainable speeds.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 smtClean="0"/>
              <a:t>Use of a serious game to convince participants.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21</a:t>
            </a:fld>
            <a:r>
              <a:rPr lang="en-GB" dirty="0" smtClean="0"/>
              <a:t>/22</a:t>
            </a:r>
          </a:p>
        </p:txBody>
      </p:sp>
      <p:pic>
        <p:nvPicPr>
          <p:cNvPr id="7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44650"/>
            <a:ext cx="6618287" cy="70485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852738"/>
            <a:ext cx="4860925" cy="3313112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Assistant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6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6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Web: 	http://www.utwente.nl/mb/iebis/staff/Mes/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PORT OF ROTTERDAM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3240335" cy="4751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Largest port in Europe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Gateway to European market with more than 350 mil. consumers.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Nr 1 port regarding quality of port infrastructure (World Economic Forum).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Until 2004 the world’s busiest port, now the world’s fifth-largest port (tonnage)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Annual throughput is 435 mil. ton (2011)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Major increase expected in the coming years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Extension “</a:t>
            </a:r>
            <a:r>
              <a:rPr lang="en-US" sz="1800" dirty="0" err="1" smtClean="0"/>
              <a:t>Maasvlakte</a:t>
            </a:r>
            <a:r>
              <a:rPr lang="en-US" sz="1800" dirty="0" smtClean="0"/>
              <a:t> 2” of 2000 hectares (end 2014)</a:t>
            </a:r>
          </a:p>
          <a:p>
            <a:pPr eaLnBrk="1" hangingPunct="1">
              <a:lnSpc>
                <a:spcPct val="100000"/>
              </a:lnSpc>
            </a:pPr>
            <a:endParaRPr lang="en-US" sz="1800" dirty="0" smtClean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3</a:t>
            </a:fld>
            <a:r>
              <a:rPr lang="en-GB" dirty="0" smtClean="0"/>
              <a:t>/22</a:t>
            </a:r>
          </a:p>
        </p:txBody>
      </p:sp>
      <p:pic>
        <p:nvPicPr>
          <p:cNvPr id="7175" name="Picture 3" descr="IMG_45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06825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IMG_45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40767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80636" y="1125538"/>
            <a:ext cx="0" cy="5732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80636" y="4157663"/>
            <a:ext cx="40633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BOTTLE NECK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7129462" cy="4751387"/>
          </a:xfrm>
        </p:spPr>
        <p:txBody>
          <a:bodyPr/>
          <a:lstStyle/>
          <a:p>
            <a:pPr eaLnBrk="1" hangingPunct="1"/>
            <a:r>
              <a:rPr lang="en-US" smtClean="0"/>
              <a:t>Inlandverbindingen</a:t>
            </a:r>
          </a:p>
          <a:p>
            <a:pPr eaLnBrk="1" hangingPunct="1"/>
            <a:endParaRPr lang="en-US" smtClean="0"/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44CC3-B9AC-4FDC-AF73-6AB81DD47B8B}" type="slidenum">
              <a:rPr lang="en-GB" smtClean="0"/>
              <a:pPr eaLnBrk="1" hangingPunct="1"/>
              <a:t>4</a:t>
            </a:fld>
            <a:r>
              <a:rPr lang="en-GB" dirty="0" smtClean="0"/>
              <a:t>/22</a:t>
            </a:r>
          </a:p>
        </p:txBody>
      </p:sp>
      <p:pic>
        <p:nvPicPr>
          <p:cNvPr id="9224" name="Picture 8" descr="http://www.europe-re.com/files/processed/00094500/94547_maasvlakte-2-in-vogelvlucht_K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2712647"/>
            <a:ext cx="6084168" cy="41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g513.imageshack.us/img513/7569/portofrotterd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719035"/>
            <a:ext cx="3059832" cy="413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pload.wikimedia.org/wikipedia/commons/d/d4/HavensRotterda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27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2712647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59832" y="2712647"/>
            <a:ext cx="0" cy="4145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116632"/>
            <a:ext cx="89289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MAASVLAKTE 2</a:t>
            </a:r>
            <a:endParaRPr lang="en-GB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7544" y="2348880"/>
            <a:ext cx="7272808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2438" y="1988840"/>
            <a:ext cx="205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km / 25 mile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MV2 Vox Maxima met 5 baggerschepen op achtergrond ca 10 02 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93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2" name="Picture 10" descr="http://www.portofrotterdam.com/en/Business/containers/Containerspecial/Documents/brochure/media/europe-connections-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17" y="2292467"/>
            <a:ext cx="4052682" cy="22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BOTTLENECK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3327605" cy="4751387"/>
          </a:xfrm>
        </p:spPr>
        <p:txBody>
          <a:bodyPr/>
          <a:lstStyle/>
          <a:p>
            <a:pPr eaLnBrk="1" hangingPunct="1"/>
            <a:r>
              <a:rPr lang="en-US" dirty="0" smtClean="0"/>
              <a:t>Inland connections:</a:t>
            </a:r>
          </a:p>
          <a:p>
            <a:pPr lvl="1" eaLnBrk="1" hangingPunct="1"/>
            <a:r>
              <a:rPr lang="en-US" dirty="0" smtClean="0"/>
              <a:t>Trains, trucks, vessels</a:t>
            </a:r>
          </a:p>
          <a:p>
            <a:pPr eaLnBrk="1" hangingPunct="1"/>
            <a:r>
              <a:rPr lang="en-US" dirty="0" smtClean="0"/>
              <a:t>Expected growth:</a:t>
            </a:r>
          </a:p>
          <a:p>
            <a:pPr lvl="1" eaLnBrk="1" hangingPunct="1"/>
            <a:r>
              <a:rPr lang="en-US" dirty="0" smtClean="0"/>
              <a:t>From 12 to about 30</a:t>
            </a:r>
            <a:br>
              <a:rPr lang="en-US" dirty="0" smtClean="0"/>
            </a:br>
            <a:r>
              <a:rPr lang="en-US" dirty="0" smtClean="0"/>
              <a:t>mil. TEU till 2030.</a:t>
            </a:r>
          </a:p>
          <a:p>
            <a:r>
              <a:rPr lang="en-US" dirty="0" smtClean="0"/>
              <a:t>Modal split: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 of 400% in container flows by inland shipping (7 mil. TEU)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44CC3-B9AC-4FDC-AF73-6AB81DD47B8B}" type="slidenum">
              <a:rPr lang="en-GB" smtClean="0"/>
              <a:pPr eaLnBrk="1" hangingPunct="1"/>
              <a:t>6</a:t>
            </a:fld>
            <a:r>
              <a:rPr lang="en-GB" dirty="0" smtClean="0"/>
              <a:t>/22</a:t>
            </a:r>
          </a:p>
        </p:txBody>
      </p:sp>
      <p:pic>
        <p:nvPicPr>
          <p:cNvPr id="100356" name="Picture 4" descr="http://www.portofrotterdam.com/en/Business/containers/Containerspecial/Documents/brochure/media/europe-connections-b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17" y="-4736"/>
            <a:ext cx="4052682" cy="22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8" descr="http://www.portofrotterdam.com/en/Business/containers/Containerspecial/Documents/brochure/media/short-s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18" y="4581131"/>
            <a:ext cx="4052682" cy="22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091318" y="2278402"/>
            <a:ext cx="40526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1317" y="4581131"/>
            <a:ext cx="40526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62181"/>
              </p:ext>
            </p:extLst>
          </p:nvPr>
        </p:nvGraphicFramePr>
        <p:xfrm>
          <a:off x="2051721" y="3600208"/>
          <a:ext cx="2736303" cy="13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1"/>
                <a:gridCol w="912101"/>
                <a:gridCol w="912101"/>
              </a:tblGrid>
              <a:tr h="3166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2030</a:t>
                      </a:r>
                      <a:endParaRPr lang="en-US" sz="1600" dirty="0"/>
                    </a:p>
                  </a:txBody>
                  <a:tcPr marT="45700" marB="45700"/>
                </a:tc>
              </a:tr>
              <a:tr h="316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Road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48%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35%</a:t>
                      </a:r>
                      <a:endParaRPr lang="en-US" sz="1600" dirty="0"/>
                    </a:p>
                  </a:txBody>
                  <a:tcPr marT="45700" marB="45700"/>
                </a:tc>
              </a:tr>
              <a:tr h="316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45%</a:t>
                      </a:r>
                      <a:endParaRPr lang="en-US" sz="1600" dirty="0"/>
                    </a:p>
                  </a:txBody>
                  <a:tcPr marT="45700" marB="45700"/>
                </a:tc>
              </a:tr>
              <a:tr h="316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Rail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12%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 marT="45700" marB="45700"/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088657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96" y="1394109"/>
            <a:ext cx="7784212" cy="45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BARGE HANDLING PROBLEM [1/3]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07996" y="1394109"/>
            <a:ext cx="7780337" cy="4583113"/>
            <a:chOff x="476" y="1162"/>
            <a:chExt cx="4901" cy="2887"/>
          </a:xfrm>
        </p:grpSpPr>
        <p:pic>
          <p:nvPicPr>
            <p:cNvPr id="11274" name="Picture 9" descr="Have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162"/>
              <a:ext cx="4901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AutoShape 10"/>
            <p:cNvSpPr>
              <a:spLocks noChangeArrowheads="1"/>
            </p:cNvSpPr>
            <p:nvPr/>
          </p:nvSpPr>
          <p:spPr bwMode="auto">
            <a:xfrm>
              <a:off x="3888" y="1584"/>
              <a:ext cx="624" cy="240"/>
            </a:xfrm>
            <a:prstGeom prst="wedgeRectCallout">
              <a:avLst>
                <a:gd name="adj1" fmla="val 53685"/>
                <a:gd name="adj2" fmla="val 198750"/>
              </a:avLst>
            </a:prstGeom>
            <a:solidFill>
              <a:srgbClr val="CC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333333"/>
                  </a:solidFill>
                  <a:cs typeface="Arial" charset="0"/>
                </a:rPr>
                <a:t>Barge</a:t>
              </a:r>
            </a:p>
          </p:txBody>
        </p:sp>
        <p:sp>
          <p:nvSpPr>
            <p:cNvPr id="11276" name="AutoShape 11"/>
            <p:cNvSpPr>
              <a:spLocks noChangeArrowheads="1"/>
            </p:cNvSpPr>
            <p:nvPr/>
          </p:nvSpPr>
          <p:spPr bwMode="auto">
            <a:xfrm>
              <a:off x="624" y="3552"/>
              <a:ext cx="816" cy="240"/>
            </a:xfrm>
            <a:prstGeom prst="wedgeRectCallout">
              <a:avLst>
                <a:gd name="adj1" fmla="val -9806"/>
                <a:gd name="adj2" fmla="val -503333"/>
              </a:avLst>
            </a:prstGeom>
            <a:solidFill>
              <a:srgbClr val="CC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333333"/>
                  </a:solidFill>
                  <a:cs typeface="Arial" charset="0"/>
                </a:rPr>
                <a:t>Terminals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528" y="1296"/>
              <a:ext cx="76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North Sea</a:t>
              </a:r>
            </a:p>
          </p:txBody>
        </p:sp>
        <p:sp>
          <p:nvSpPr>
            <p:cNvPr id="11278" name="AutoShape 13"/>
            <p:cNvSpPr>
              <a:spLocks noChangeArrowheads="1"/>
            </p:cNvSpPr>
            <p:nvPr/>
          </p:nvSpPr>
          <p:spPr bwMode="auto">
            <a:xfrm>
              <a:off x="624" y="3552"/>
              <a:ext cx="816" cy="240"/>
            </a:xfrm>
            <a:prstGeom prst="wedgeRectCallout">
              <a:avLst>
                <a:gd name="adj1" fmla="val 184926"/>
                <a:gd name="adj2" fmla="val -191250"/>
              </a:avLst>
            </a:prstGeom>
            <a:solidFill>
              <a:srgbClr val="CC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333333"/>
                  </a:solidFill>
                  <a:cs typeface="Arial" charset="0"/>
                </a:rPr>
                <a:t>Terminals</a:t>
              </a:r>
            </a:p>
          </p:txBody>
        </p:sp>
        <p:sp>
          <p:nvSpPr>
            <p:cNvPr id="11279" name="AutoShape 14"/>
            <p:cNvSpPr>
              <a:spLocks noChangeArrowheads="1"/>
            </p:cNvSpPr>
            <p:nvPr/>
          </p:nvSpPr>
          <p:spPr bwMode="auto">
            <a:xfrm>
              <a:off x="624" y="3552"/>
              <a:ext cx="816" cy="240"/>
            </a:xfrm>
            <a:prstGeom prst="wedgeRectCallout">
              <a:avLst>
                <a:gd name="adj1" fmla="val 401838"/>
                <a:gd name="adj2" fmla="val -102083"/>
              </a:avLst>
            </a:prstGeom>
            <a:solidFill>
              <a:srgbClr val="CC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333333"/>
                  </a:solidFill>
                  <a:cs typeface="Arial" charset="0"/>
                </a:rPr>
                <a:t>Terminals</a:t>
              </a:r>
            </a:p>
          </p:txBody>
        </p:sp>
      </p:grpSp>
      <p:pic>
        <p:nvPicPr>
          <p:cNvPr id="136214" name="Picture 22" descr="Hav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96" y="1394109"/>
            <a:ext cx="7848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1127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3E8320-4BD7-4E14-A523-8B11E3677157}" type="slidenum">
              <a:rPr lang="en-GB" smtClean="0"/>
              <a:pPr eaLnBrk="1" hangingPunct="1"/>
              <a:t>7</a:t>
            </a:fld>
            <a:r>
              <a:rPr lang="en-GB" dirty="0" smtClean="0"/>
              <a:t>/22</a:t>
            </a:r>
          </a:p>
        </p:txBody>
      </p:sp>
      <p:pic>
        <p:nvPicPr>
          <p:cNvPr id="17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BARGE HANDLING PROBLEM [2/3]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7129462" cy="4751387"/>
          </a:xfrm>
        </p:spPr>
        <p:txBody>
          <a:bodyPr/>
          <a:lstStyle/>
          <a:p>
            <a:pPr eaLnBrk="1" hangingPunct="1"/>
            <a:r>
              <a:rPr lang="en-US" dirty="0" smtClean="0"/>
              <a:t>Poor alignment of barge and terminal activities</a:t>
            </a:r>
          </a:p>
          <a:p>
            <a:pPr lvl="1" eaLnBrk="1" hangingPunct="1"/>
            <a:r>
              <a:rPr lang="en-US" sz="1800" dirty="0" smtClean="0"/>
              <a:t>Barges leave harbor too late</a:t>
            </a:r>
          </a:p>
          <a:p>
            <a:pPr lvl="1" eaLnBrk="1" hangingPunct="1"/>
            <a:r>
              <a:rPr lang="en-US" sz="1800" dirty="0" smtClean="0"/>
              <a:t>Waiting time of barges at terminals</a:t>
            </a:r>
          </a:p>
          <a:p>
            <a:pPr lvl="1" eaLnBrk="1" hangingPunct="1"/>
            <a:r>
              <a:rPr lang="en-US" sz="1800" dirty="0" smtClean="0"/>
              <a:t>Inefficient routes through the harbor</a:t>
            </a:r>
          </a:p>
          <a:p>
            <a:pPr lvl="1" eaLnBrk="1" hangingPunct="1"/>
            <a:r>
              <a:rPr lang="en-US" sz="1800" dirty="0" smtClean="0"/>
              <a:t>Inefficient utilization of quay capacity</a:t>
            </a:r>
          </a:p>
          <a:p>
            <a:pPr eaLnBrk="1" hangingPunct="1"/>
            <a:r>
              <a:rPr lang="en-US" dirty="0" smtClean="0"/>
              <a:t>Number 1 problem in barge hinterland container transportation!</a:t>
            </a:r>
          </a:p>
          <a:p>
            <a:pPr eaLnBrk="1" hangingPunct="1"/>
            <a:r>
              <a:rPr lang="en-US" dirty="0" smtClean="0"/>
              <a:t>Shared problem, no single problem owner</a:t>
            </a:r>
          </a:p>
          <a:p>
            <a:pPr eaLnBrk="1" hangingPunct="1"/>
            <a:r>
              <a:rPr lang="en-US" dirty="0" smtClean="0"/>
              <a:t>Everyone can benefit when activities are aligned and appointments become reliable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8</a:t>
            </a:fld>
            <a:r>
              <a:rPr lang="en-GB" dirty="0" smtClean="0"/>
              <a:t>/22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BARGE HANDLING PROBLEM [3/3]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7129462" cy="4751387"/>
          </a:xfrm>
        </p:spPr>
        <p:txBody>
          <a:bodyPr/>
          <a:lstStyle/>
          <a:p>
            <a:r>
              <a:rPr lang="en-GB" dirty="0" smtClean="0"/>
              <a:t>Highly complicating and restricting factors:</a:t>
            </a:r>
          </a:p>
          <a:p>
            <a:pPr lvl="1"/>
            <a:r>
              <a:rPr lang="en-GB" dirty="0" smtClean="0"/>
              <a:t>Autonomy: players want to stay in control of their own operations</a:t>
            </a:r>
          </a:p>
          <a:p>
            <a:pPr lvl="1"/>
            <a:r>
              <a:rPr lang="en-GB" dirty="0" smtClean="0"/>
              <a:t>Limited information sharing: players are competitors and reluctant to share information</a:t>
            </a:r>
          </a:p>
          <a:p>
            <a:pPr lvl="1"/>
            <a:r>
              <a:rPr lang="en-GB" dirty="0" smtClean="0"/>
              <a:t>No contractual relationships: no performance can be enforced</a:t>
            </a:r>
          </a:p>
          <a:p>
            <a:r>
              <a:rPr lang="en-GB" dirty="0" smtClean="0"/>
              <a:t>Moreover:</a:t>
            </a:r>
          </a:p>
          <a:p>
            <a:pPr lvl="1"/>
            <a:r>
              <a:rPr lang="en-GB" dirty="0" smtClean="0"/>
              <a:t>Different players have different interests</a:t>
            </a:r>
          </a:p>
          <a:p>
            <a:pPr lvl="1"/>
            <a:r>
              <a:rPr lang="en-GB" dirty="0" smtClean="0"/>
              <a:t>Dynamic environment (lot of events and disturbances)</a:t>
            </a:r>
          </a:p>
          <a:p>
            <a:pPr lvl="1"/>
            <a:r>
              <a:rPr lang="en-GB" dirty="0" smtClean="0"/>
              <a:t>Lowly structured – loosely coupled network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2012</a:t>
            </a:r>
            <a:endParaRPr lang="en-US" dirty="0" smtClean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9</a:t>
            </a:fld>
            <a:r>
              <a:rPr lang="en-GB" dirty="0" smtClean="0"/>
              <a:t>/22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D:\Projecten\BATMAN\WebsiteBackups\SiteV130412\imag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9" y="6365286"/>
            <a:ext cx="1167431" cy="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0</TotalTime>
  <Words>1123</Words>
  <Application>Microsoft Office PowerPoint</Application>
  <PresentationFormat>On-screen Show (4:3)</PresentationFormat>
  <Paragraphs>265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1_sjabloon_wit</vt:lpstr>
      <vt:lpstr> Barge Terminal Multi-Agent Network</vt:lpstr>
      <vt:lpstr>OUTLINE</vt:lpstr>
      <vt:lpstr>THE PORT OF ROTTERDAM</vt:lpstr>
      <vt:lpstr>BOTTLE NECK</vt:lpstr>
      <vt:lpstr>PowerPoint Presentation</vt:lpstr>
      <vt:lpstr>BOTTLENECK</vt:lpstr>
      <vt:lpstr>BARGE HANDLING PROBLEM [1/3]</vt:lpstr>
      <vt:lpstr>BARGE HANDLING PROBLEM [2/3]</vt:lpstr>
      <vt:lpstr>BARGE HANDLING PROBLEM [3/3]</vt:lpstr>
      <vt:lpstr>CURRENT SITUATION</vt:lpstr>
      <vt:lpstr>OUR SOLUTION: A MULTI-AGENT SYSTEM</vt:lpstr>
      <vt:lpstr>PowerPoint Presentation</vt:lpstr>
      <vt:lpstr>FUNCTIONALITY</vt:lpstr>
      <vt:lpstr>COMMUNICATION BETWEEN THE AGENTS</vt:lpstr>
      <vt:lpstr>SERVICE-TIME PROFILES</vt:lpstr>
      <vt:lpstr>TERMINAL AGENT PROBLEM</vt:lpstr>
      <vt:lpstr>BARGE AGENT PROBLEM</vt:lpstr>
      <vt:lpstr>THE APPLICATION</vt:lpstr>
      <vt:lpstr>IMPLEMENTATION?</vt:lpstr>
      <vt:lpstr>DE GAME</vt:lpstr>
      <vt:lpstr>WHAT TO REMEMBER</vt:lpstr>
      <vt:lpstr>QUESTIONS?</vt:lpstr>
    </vt:vector>
  </TitlesOfParts>
  <Company>NykampNyboer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Martijn Mes</cp:lastModifiedBy>
  <cp:revision>1139</cp:revision>
  <cp:lastPrinted>2011-09-26T11:31:04Z</cp:lastPrinted>
  <dcterms:created xsi:type="dcterms:W3CDTF">2009-08-03T11:31:04Z</dcterms:created>
  <dcterms:modified xsi:type="dcterms:W3CDTF">2012-10-17T21:20:25Z</dcterms:modified>
</cp:coreProperties>
</file>