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83" r:id="rId2"/>
    <p:sldId id="292" r:id="rId3"/>
    <p:sldId id="295" r:id="rId4"/>
    <p:sldId id="384" r:id="rId5"/>
    <p:sldId id="278" r:id="rId6"/>
    <p:sldId id="379" r:id="rId7"/>
    <p:sldId id="279" r:id="rId8"/>
    <p:sldId id="380" r:id="rId9"/>
    <p:sldId id="281" r:id="rId10"/>
    <p:sldId id="387" r:id="rId11"/>
    <p:sldId id="388" r:id="rId12"/>
    <p:sldId id="385" r:id="rId13"/>
    <p:sldId id="386" r:id="rId14"/>
    <p:sldId id="363" r:id="rId15"/>
  </p:sldIdLst>
  <p:sldSz cx="16257588" cy="9144000"/>
  <p:notesSz cx="9144000" cy="6858000"/>
  <p:defaultTextStyle>
    <a:defPPr>
      <a:defRPr lang="nl-NL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9" userDrawn="1">
          <p15:clr>
            <a:srgbClr val="A4A3A4"/>
          </p15:clr>
        </p15:guide>
        <p15:guide id="2" pos="471" userDrawn="1">
          <p15:clr>
            <a:srgbClr val="A4A3A4"/>
          </p15:clr>
        </p15:guide>
        <p15:guide id="3" orient="horz" pos="465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6E7"/>
    <a:srgbClr val="FFFFFF"/>
    <a:srgbClr val="EF008C"/>
    <a:srgbClr val="EF8221"/>
    <a:srgbClr val="21AE4A"/>
    <a:srgbClr val="000000"/>
    <a:srgbClr val="FFEF00"/>
    <a:srgbClr val="E71C21"/>
    <a:srgbClr val="0079BD"/>
    <a:srgbClr val="CE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2593" autoAdjust="0"/>
  </p:normalViewPr>
  <p:slideViewPr>
    <p:cSldViewPr snapToGrid="0" showGuides="1">
      <p:cViewPr varScale="1">
        <p:scale>
          <a:sx n="64" d="100"/>
          <a:sy n="64" d="100"/>
        </p:scale>
        <p:origin x="660" y="60"/>
      </p:cViewPr>
      <p:guideLst>
        <p:guide orient="horz" pos="5579"/>
        <p:guide pos="471"/>
        <p:guide orient="horz" pos="4650"/>
        <p:guide pos="4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3191-6BC3-4197-B744-AC7EDFFC6078}" type="datetimeFigureOut">
              <a:rPr lang="nl-NL" smtClean="0"/>
              <a:t>1-11-2017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A2E1-0EF5-4F6C-A697-A12883C24FF3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637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10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22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63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4802717"/>
            <a:ext cx="12193191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506-201B-4BA7-831C-99F35E098BC8}" type="datetimeFigureOut">
              <a:rPr lang="nl-NL" smtClean="0"/>
              <a:t>1-11-2017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3593-5731-41EF-B15F-B27141419D0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585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2490788"/>
            <a:ext cx="7260558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09211" y="2714601"/>
            <a:ext cx="7099060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UNIVERSITY 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921245" y="3217656"/>
            <a:ext cx="878306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OF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830384" y="3212396"/>
            <a:ext cx="6177887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cap="all" baseline="0">
                <a:solidFill>
                  <a:srgbClr val="0079B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SUBTITEL</a:t>
            </a:r>
          </a:p>
        </p:txBody>
      </p:sp>
    </p:spTree>
    <p:extLst>
      <p:ext uri="{BB962C8B-B14F-4D97-AF65-F5344CB8AC3E}">
        <p14:creationId xmlns:p14="http://schemas.microsoft.com/office/powerpoint/2010/main" val="9045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486834"/>
            <a:ext cx="1402217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434167"/>
            <a:ext cx="1402217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C506-201B-4BA7-831C-99F35E098BC8}" type="datetimeFigureOut">
              <a:rPr lang="nl-NL" smtClean="0"/>
              <a:t>1-11-2017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8475134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D3593-5731-41EF-B15F-B27141419D0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02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17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24" Type="http://schemas.openxmlformats.org/officeDocument/2006/relationships/image" Target="../media/image61.png"/><Relationship Id="rId5" Type="http://schemas.openxmlformats.org/officeDocument/2006/relationships/image" Target="../media/image1.png"/><Relationship Id="rId15" Type="http://schemas.openxmlformats.org/officeDocument/2006/relationships/image" Target="../media/image52.png"/><Relationship Id="rId23" Type="http://schemas.openxmlformats.org/officeDocument/2006/relationships/image" Target="../media/image60.emf"/><Relationship Id="rId10" Type="http://schemas.openxmlformats.org/officeDocument/2006/relationships/image" Target="../media/image47.png"/><Relationship Id="rId19" Type="http://schemas.openxmlformats.org/officeDocument/2006/relationships/image" Target="../media/image56.jpeg"/><Relationship Id="rId4" Type="http://schemas.openxmlformats.org/officeDocument/2006/relationships/slide" Target="slide4.xml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9.jpeg"/><Relationship Id="rId2" Type="http://schemas.openxmlformats.org/officeDocument/2006/relationships/image" Target="../media/image17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282" y="4953994"/>
            <a:ext cx="4218046" cy="1491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37" y="806407"/>
            <a:ext cx="9588476" cy="3461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87" y="808244"/>
            <a:ext cx="9570850" cy="346179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75341" y="3981076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675314" y="4094806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1046283" y="2669409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l 19"/>
          <p:cNvSpPr/>
          <p:nvPr/>
        </p:nvSpPr>
        <p:spPr>
          <a:xfrm>
            <a:off x="2559116" y="2452528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l 20"/>
          <p:cNvSpPr/>
          <p:nvPr/>
        </p:nvSpPr>
        <p:spPr>
          <a:xfrm>
            <a:off x="4003708" y="260584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2" name="Oval 21"/>
          <p:cNvSpPr/>
          <p:nvPr/>
        </p:nvSpPr>
        <p:spPr>
          <a:xfrm>
            <a:off x="3055189" y="307214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3" name="Oval 22"/>
          <p:cNvSpPr/>
          <p:nvPr/>
        </p:nvSpPr>
        <p:spPr>
          <a:xfrm>
            <a:off x="3184843" y="390539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4" name="Oval 23"/>
          <p:cNvSpPr/>
          <p:nvPr/>
        </p:nvSpPr>
        <p:spPr>
          <a:xfrm>
            <a:off x="4553128" y="284459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5" name="Oval 24"/>
          <p:cNvSpPr/>
          <p:nvPr/>
        </p:nvSpPr>
        <p:spPr>
          <a:xfrm>
            <a:off x="5582200" y="979999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5493149" y="946587"/>
            <a:ext cx="325646" cy="2267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3581937" y="1751216"/>
            <a:ext cx="989109" cy="3745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2908174" y="1507116"/>
            <a:ext cx="351161" cy="245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3589822" y="148192"/>
            <a:ext cx="175581" cy="1989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4175204" y="491301"/>
            <a:ext cx="643796" cy="2809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5334784" y="1954758"/>
            <a:ext cx="310192" cy="3336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4352">
            <a:off x="14058196" y="1072634"/>
            <a:ext cx="834412" cy="6135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9444508" y="-768774"/>
            <a:ext cx="1363677" cy="16914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0820457" y="2387224"/>
            <a:ext cx="345308" cy="368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1044459" y="1072481"/>
            <a:ext cx="2984873" cy="21947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02924">
            <a:off x="7822354" y="7400300"/>
            <a:ext cx="1753994" cy="17380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06488">
            <a:off x="11283279" y="6806865"/>
            <a:ext cx="1427960" cy="1414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71295">
            <a:off x="2910984" y="5887158"/>
            <a:ext cx="3284287" cy="32543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19534" y="2455004"/>
            <a:ext cx="4714492" cy="25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ANTICIPATORY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7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LOGISTICS</a:t>
            </a:r>
          </a:p>
          <a:p>
            <a:pPr>
              <a:lnSpc>
                <a:spcPct val="80000"/>
              </a:lnSpc>
            </a:pPr>
            <a:r>
              <a:rPr lang="en-US" sz="61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MARTIJN MES</a:t>
            </a:r>
            <a:endParaRPr lang="en-US" sz="61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" presetClass="entr" presetSubtype="9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2" presetClass="entr" presetSubtype="6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" presetClass="entr" presetSubtype="4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2" presetClass="entr" presetSubtype="1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26182" y="14903"/>
            <a:ext cx="6787877" cy="914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20560" y="-11559"/>
            <a:ext cx="6787877" cy="914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7917" y="857436"/>
            <a:ext cx="11711453" cy="741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13643096" y="7933819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|</a:t>
            </a:r>
            <a:endParaRPr lang="en-US" sz="267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13128545" y="8226088"/>
            <a:ext cx="568848" cy="568848"/>
          </a:xfrm>
          <a:prstGeom prst="ellipse">
            <a:avLst/>
          </a:prstGeom>
          <a:solidFill>
            <a:schemeClr val="tx1"/>
          </a:solidFill>
          <a:ln w="57150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4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917" y="1651110"/>
            <a:ext cx="11711453" cy="6625929"/>
          </a:xfrm>
          <a:prstGeom prst="rect">
            <a:avLst/>
          </a:prstGeom>
        </p:spPr>
        <p:txBody>
          <a:bodyPr wrap="square" lIns="252000" tIns="180000" rIns="180000" bIns="180000"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cxnSp>
        <p:nvCxnSpPr>
          <p:cNvPr id="21" name="Straight Arrow Connector 20"/>
          <p:cNvCxnSpPr>
            <a:stCxn id="37" idx="1"/>
            <a:endCxn id="25" idx="1"/>
          </p:cNvCxnSpPr>
          <p:nvPr/>
        </p:nvCxnSpPr>
        <p:spPr>
          <a:xfrm>
            <a:off x="4353103" y="5527159"/>
            <a:ext cx="4758688" cy="648072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7" idx="1"/>
            <a:endCxn id="26" idx="2"/>
          </p:cNvCxnSpPr>
          <p:nvPr/>
        </p:nvCxnSpPr>
        <p:spPr>
          <a:xfrm flipV="1">
            <a:off x="4353103" y="4607815"/>
            <a:ext cx="3918032" cy="919344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7" idx="1"/>
            <a:endCxn id="27" idx="1"/>
          </p:cNvCxnSpPr>
          <p:nvPr/>
        </p:nvCxnSpPr>
        <p:spPr>
          <a:xfrm flipV="1">
            <a:off x="4353103" y="5023103"/>
            <a:ext cx="4769776" cy="504056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767" y="6533823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1791" y="5815231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135" y="3887815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879" y="4663103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086568" y="5379127"/>
            <a:ext cx="312169" cy="29606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latin typeface="Cambria" panose="02040503050406030204" pitchFamily="18" charset="0"/>
            </a:endParaRPr>
          </a:p>
        </p:txBody>
      </p:sp>
      <p:cxnSp>
        <p:nvCxnSpPr>
          <p:cNvPr id="29" name="Straight Arrow Connector 28"/>
          <p:cNvCxnSpPr>
            <a:stCxn id="26" idx="2"/>
            <a:endCxn id="27" idx="1"/>
          </p:cNvCxnSpPr>
          <p:nvPr/>
        </p:nvCxnSpPr>
        <p:spPr>
          <a:xfrm>
            <a:off x="8271135" y="4607815"/>
            <a:ext cx="851744" cy="4152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  <a:endCxn id="25" idx="1"/>
          </p:cNvCxnSpPr>
          <p:nvPr/>
        </p:nvCxnSpPr>
        <p:spPr>
          <a:xfrm flipH="1">
            <a:off x="9111791" y="5023103"/>
            <a:ext cx="11088" cy="115212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1"/>
            <a:endCxn id="24" idx="0"/>
          </p:cNvCxnSpPr>
          <p:nvPr/>
        </p:nvCxnSpPr>
        <p:spPr>
          <a:xfrm flipH="1">
            <a:off x="8178767" y="6175231"/>
            <a:ext cx="933024" cy="358592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3"/>
            <a:endCxn id="26" idx="2"/>
          </p:cNvCxnSpPr>
          <p:nvPr/>
        </p:nvCxnSpPr>
        <p:spPr>
          <a:xfrm flipV="1">
            <a:off x="7398737" y="4607815"/>
            <a:ext cx="872398" cy="919345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28" idx="3"/>
          </p:cNvCxnSpPr>
          <p:nvPr/>
        </p:nvCxnSpPr>
        <p:spPr>
          <a:xfrm flipH="1" flipV="1">
            <a:off x="7398737" y="5527160"/>
            <a:ext cx="780030" cy="1006663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7" idx="1"/>
            <a:endCxn id="28" idx="1"/>
          </p:cNvCxnSpPr>
          <p:nvPr/>
        </p:nvCxnSpPr>
        <p:spPr>
          <a:xfrm>
            <a:off x="4353103" y="5527159"/>
            <a:ext cx="2733465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19103" y="5167159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>
            <a:stCxn id="37" idx="1"/>
            <a:endCxn id="24" idx="0"/>
          </p:cNvCxnSpPr>
          <p:nvPr/>
        </p:nvCxnSpPr>
        <p:spPr>
          <a:xfrm>
            <a:off x="4353103" y="5527159"/>
            <a:ext cx="3825664" cy="1006664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325625" y="1987233"/>
            <a:ext cx="6102650" cy="1686728"/>
            <a:chOff x="3325625" y="2304733"/>
            <a:chExt cx="6102650" cy="1686728"/>
          </a:xfrm>
        </p:grpSpPr>
        <p:sp>
          <p:nvSpPr>
            <p:cNvPr id="35" name="TextBox 34"/>
            <p:cNvSpPr txBox="1"/>
            <p:nvPr/>
          </p:nvSpPr>
          <p:spPr>
            <a:xfrm>
              <a:off x="3325625" y="3622129"/>
              <a:ext cx="187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Today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25625" y="2306393"/>
              <a:ext cx="1877575" cy="1315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8616" y="3622128"/>
              <a:ext cx="187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Tomorrow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38616" y="2306392"/>
              <a:ext cx="1877575" cy="1315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50700" y="3620469"/>
              <a:ext cx="187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Day-after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50700" y="2304733"/>
              <a:ext cx="1877575" cy="1315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435" y="2430975"/>
              <a:ext cx="427156" cy="3600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435" y="2790975"/>
              <a:ext cx="427156" cy="3600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435" y="3150975"/>
              <a:ext cx="427156" cy="3600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591" y="2430975"/>
              <a:ext cx="427156" cy="3600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591" y="2790975"/>
              <a:ext cx="427156" cy="3600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591" y="3150975"/>
              <a:ext cx="427156" cy="3600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1077" y="2429170"/>
              <a:ext cx="427156" cy="3600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1077" y="2789170"/>
              <a:ext cx="427156" cy="3600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1077" y="3149170"/>
              <a:ext cx="427156" cy="3600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8233" y="3149170"/>
              <a:ext cx="427156" cy="3600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6279" y="2785929"/>
              <a:ext cx="427156" cy="3600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6279" y="2425529"/>
              <a:ext cx="427156" cy="3600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426" y="2431893"/>
              <a:ext cx="427156" cy="3600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426" y="2791893"/>
              <a:ext cx="427156" cy="3600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3582" y="2431893"/>
              <a:ext cx="427156" cy="3600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3582" y="2791893"/>
              <a:ext cx="427156" cy="3600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068" y="2430088"/>
              <a:ext cx="427156" cy="3600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068" y="2790088"/>
              <a:ext cx="427156" cy="3600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068" y="3150088"/>
              <a:ext cx="427156" cy="36000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1224" y="3150088"/>
              <a:ext cx="427156" cy="3600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9270" y="2786847"/>
              <a:ext cx="427156" cy="3600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9270" y="2426447"/>
              <a:ext cx="427156" cy="3600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8510" y="2437339"/>
              <a:ext cx="427156" cy="360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8510" y="2797339"/>
              <a:ext cx="427156" cy="3600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8510" y="3157339"/>
              <a:ext cx="427156" cy="3600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666" y="2437339"/>
              <a:ext cx="427156" cy="3600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666" y="2797339"/>
              <a:ext cx="427156" cy="3600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666" y="3157339"/>
              <a:ext cx="427156" cy="36000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152" y="2435534"/>
              <a:ext cx="427156" cy="3600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152" y="2795534"/>
              <a:ext cx="427156" cy="360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152" y="3155534"/>
              <a:ext cx="427156" cy="360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3308" y="3155534"/>
              <a:ext cx="427156" cy="3600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1354" y="2792293"/>
              <a:ext cx="427156" cy="3600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1354" y="2431893"/>
              <a:ext cx="427156" cy="360000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5373677" y="1559753"/>
            <a:ext cx="4799023" cy="2110112"/>
            <a:chOff x="3764793" y="1384957"/>
            <a:chExt cx="4191583" cy="2215991"/>
          </a:xfrm>
        </p:grpSpPr>
        <p:sp>
          <p:nvSpPr>
            <p:cNvPr id="81" name="Rectangle 80"/>
            <p:cNvSpPr/>
            <p:nvPr/>
          </p:nvSpPr>
          <p:spPr>
            <a:xfrm>
              <a:off x="3764793" y="1737084"/>
              <a:ext cx="4191583" cy="156340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71203" y="1384957"/>
              <a:ext cx="222949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smtClean="0"/>
                <a:t>?</a:t>
              </a:r>
              <a:endParaRPr lang="nl-NL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7997" y="820113"/>
            <a:ext cx="10283637" cy="1386058"/>
          </a:xfrm>
          <a:prstGeom prst="rect">
            <a:avLst/>
          </a:prstGeom>
        </p:spPr>
        <p:txBody>
          <a:bodyPr wrap="square" lIns="216000" tIns="108000" rIns="108000" bIns="108000">
            <a:no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SYNCHROMODAL TRANSPORT</a:t>
            </a:r>
            <a:endParaRPr lang="nl-NL" sz="4800" dirty="0"/>
          </a:p>
        </p:txBody>
      </p:sp>
      <p:pic>
        <p:nvPicPr>
          <p:cNvPr id="84" name="Picture 4" descr="Terminals in Verbindi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6" b="6265"/>
          <a:stretch/>
        </p:blipFill>
        <p:spPr bwMode="auto">
          <a:xfrm>
            <a:off x="11117257" y="233542"/>
            <a:ext cx="4911163" cy="3654273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26182" y="14903"/>
            <a:ext cx="6787877" cy="914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20560" y="-11559"/>
            <a:ext cx="6787877" cy="914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7917" y="857436"/>
            <a:ext cx="11711453" cy="741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13643096" y="7933819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|</a:t>
            </a:r>
            <a:endParaRPr lang="en-US" sz="267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13128545" y="8226088"/>
            <a:ext cx="568848" cy="568848"/>
          </a:xfrm>
          <a:prstGeom prst="ellipse">
            <a:avLst/>
          </a:prstGeom>
          <a:solidFill>
            <a:schemeClr val="tx1"/>
          </a:solidFill>
          <a:ln w="57150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4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917" y="1651110"/>
            <a:ext cx="11711453" cy="6625929"/>
          </a:xfrm>
          <a:prstGeom prst="rect">
            <a:avLst/>
          </a:prstGeom>
        </p:spPr>
        <p:txBody>
          <a:bodyPr wrap="square" lIns="252000" tIns="180000" rIns="180000" bIns="180000"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75891" y="5274530"/>
            <a:ext cx="3329888" cy="1090751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33594" y="4610414"/>
            <a:ext cx="3220540" cy="776259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7" idx="1"/>
          </p:cNvCxnSpPr>
          <p:nvPr/>
        </p:nvCxnSpPr>
        <p:spPr>
          <a:xfrm flipV="1">
            <a:off x="4353103" y="5156558"/>
            <a:ext cx="4725872" cy="370601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135" y="3887815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>
            <a:endCxn id="27" idx="1"/>
          </p:cNvCxnSpPr>
          <p:nvPr/>
        </p:nvCxnSpPr>
        <p:spPr>
          <a:xfrm>
            <a:off x="8650302" y="4649856"/>
            <a:ext cx="472577" cy="373247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40860" y="5527159"/>
            <a:ext cx="1452466" cy="54757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199052" y="4645098"/>
            <a:ext cx="704784" cy="461817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35519" y="3606958"/>
            <a:ext cx="1196307" cy="659419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325625" y="1987233"/>
            <a:ext cx="6102650" cy="1686728"/>
            <a:chOff x="3325625" y="2304733"/>
            <a:chExt cx="6102650" cy="1686728"/>
          </a:xfrm>
        </p:grpSpPr>
        <p:sp>
          <p:nvSpPr>
            <p:cNvPr id="35" name="TextBox 34"/>
            <p:cNvSpPr txBox="1"/>
            <p:nvPr/>
          </p:nvSpPr>
          <p:spPr>
            <a:xfrm>
              <a:off x="3325625" y="3622129"/>
              <a:ext cx="187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Today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25625" y="2306393"/>
              <a:ext cx="1877575" cy="1315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8616" y="3622128"/>
              <a:ext cx="187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Tomorrow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38616" y="2306392"/>
              <a:ext cx="1877575" cy="1315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50700" y="3620469"/>
              <a:ext cx="187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Day-after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50700" y="2304733"/>
              <a:ext cx="1877575" cy="1315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435" y="2430975"/>
              <a:ext cx="427156" cy="3600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435" y="2790975"/>
              <a:ext cx="427156" cy="3600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435" y="3150975"/>
              <a:ext cx="427156" cy="3600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591" y="2430975"/>
              <a:ext cx="427156" cy="3600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591" y="2790975"/>
              <a:ext cx="427156" cy="3600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591" y="3150975"/>
              <a:ext cx="427156" cy="3600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1077" y="2429170"/>
              <a:ext cx="427156" cy="3600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1077" y="2789170"/>
              <a:ext cx="427156" cy="3600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1077" y="3149170"/>
              <a:ext cx="427156" cy="3600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8233" y="3149170"/>
              <a:ext cx="427156" cy="3600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6279" y="2785929"/>
              <a:ext cx="427156" cy="3600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6279" y="2425529"/>
              <a:ext cx="427156" cy="3600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426" y="2431893"/>
              <a:ext cx="427156" cy="3600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426" y="2791893"/>
              <a:ext cx="427156" cy="3600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3582" y="2431893"/>
              <a:ext cx="427156" cy="3600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3582" y="2791893"/>
              <a:ext cx="427156" cy="3600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068" y="2430088"/>
              <a:ext cx="427156" cy="3600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068" y="2790088"/>
              <a:ext cx="427156" cy="3600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068" y="3150088"/>
              <a:ext cx="427156" cy="36000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1224" y="3150088"/>
              <a:ext cx="427156" cy="3600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9270" y="2786847"/>
              <a:ext cx="427156" cy="3600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9270" y="2426447"/>
              <a:ext cx="427156" cy="3600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8510" y="2437339"/>
              <a:ext cx="427156" cy="360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8510" y="2797339"/>
              <a:ext cx="427156" cy="3600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8510" y="3157339"/>
              <a:ext cx="427156" cy="3600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666" y="2437339"/>
              <a:ext cx="427156" cy="3600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666" y="2797339"/>
              <a:ext cx="427156" cy="3600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666" y="3157339"/>
              <a:ext cx="427156" cy="36000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152" y="2435534"/>
              <a:ext cx="427156" cy="3600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152" y="2795534"/>
              <a:ext cx="427156" cy="360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152" y="3155534"/>
              <a:ext cx="427156" cy="360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3308" y="3155534"/>
              <a:ext cx="427156" cy="3600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1354" y="2792293"/>
              <a:ext cx="427156" cy="3600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1354" y="2431893"/>
              <a:ext cx="427156" cy="360000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5373677" y="1559753"/>
            <a:ext cx="4799023" cy="2110112"/>
            <a:chOff x="3764793" y="1384957"/>
            <a:chExt cx="4191583" cy="2215991"/>
          </a:xfrm>
        </p:grpSpPr>
        <p:sp>
          <p:nvSpPr>
            <p:cNvPr id="81" name="Rectangle 80"/>
            <p:cNvSpPr/>
            <p:nvPr/>
          </p:nvSpPr>
          <p:spPr>
            <a:xfrm>
              <a:off x="3764793" y="1737084"/>
              <a:ext cx="4191583" cy="156340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71203" y="1384957"/>
              <a:ext cx="222949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smtClean="0"/>
                <a:t>?</a:t>
              </a:r>
              <a:endParaRPr lang="nl-NL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7998" y="820113"/>
            <a:ext cx="11741372" cy="1386058"/>
          </a:xfrm>
          <a:prstGeom prst="rect">
            <a:avLst/>
          </a:prstGeom>
        </p:spPr>
        <p:txBody>
          <a:bodyPr wrap="square" lIns="216000" tIns="108000" rIns="108000" bIns="108000">
            <a:noAutofit/>
          </a:bodyPr>
          <a:lstStyle/>
          <a:p>
            <a:r>
              <a:rPr lang="en-US" sz="4800" dirty="0">
                <a:latin typeface="Arial Narrow" panose="020B0606020202030204" pitchFamily="34" charset="0"/>
              </a:rPr>
              <a:t>SYNCHROMODAL TRANSPORT</a:t>
            </a:r>
            <a:endParaRPr lang="nl-NL" sz="4800" dirty="0"/>
          </a:p>
        </p:txBody>
      </p:sp>
      <p:pic>
        <p:nvPicPr>
          <p:cNvPr id="84" name="Picture 83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182" y="5023102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077" y="6229963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059" y="4068498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378" y="4124192"/>
            <a:ext cx="703395" cy="6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755" y="5210797"/>
            <a:ext cx="703395" cy="6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485" y="6439612"/>
            <a:ext cx="703395" cy="6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687" y="3131259"/>
            <a:ext cx="703395" cy="6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warehous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8146" y="3714977"/>
            <a:ext cx="595290" cy="6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Afbeeldingsresultaat voor warehous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0867" y="4959123"/>
            <a:ext cx="595290" cy="6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Afbeeldingsresultaat voor warehous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9388" y="5804741"/>
            <a:ext cx="595290" cy="6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Afbeeldingsresultaat voor warehous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9126" y="6500434"/>
            <a:ext cx="595290" cy="6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Arrow Connector 93"/>
          <p:cNvCxnSpPr/>
          <p:nvPr/>
        </p:nvCxnSpPr>
        <p:spPr>
          <a:xfrm flipV="1">
            <a:off x="5181366" y="4443648"/>
            <a:ext cx="2471114" cy="94759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87" idx="3"/>
          </p:cNvCxnSpPr>
          <p:nvPr/>
        </p:nvCxnSpPr>
        <p:spPr>
          <a:xfrm>
            <a:off x="2448773" y="4428498"/>
            <a:ext cx="1266664" cy="179317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2130207" y="5515103"/>
            <a:ext cx="783274" cy="63663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2583517" y="6669459"/>
            <a:ext cx="1101253" cy="74458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2687919" y="3759358"/>
            <a:ext cx="1020865" cy="815385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687919" y="3759358"/>
            <a:ext cx="317775" cy="1676231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2687919" y="3759358"/>
            <a:ext cx="1070214" cy="2583519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37" idx="3"/>
          </p:cNvCxnSpPr>
          <p:nvPr/>
        </p:nvCxnSpPr>
        <p:spPr>
          <a:xfrm>
            <a:off x="2387483" y="4518157"/>
            <a:ext cx="531620" cy="1009002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130207" y="4671001"/>
            <a:ext cx="1466882" cy="784076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2509212" y="5920822"/>
            <a:ext cx="781820" cy="669141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2509212" y="4660914"/>
            <a:ext cx="1312655" cy="1828471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19103" y="5167159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Straight Arrow Connector 141"/>
          <p:cNvCxnSpPr>
            <a:stCxn id="37" idx="1"/>
          </p:cNvCxnSpPr>
          <p:nvPr/>
        </p:nvCxnSpPr>
        <p:spPr>
          <a:xfrm>
            <a:off x="4353103" y="5527159"/>
            <a:ext cx="4889545" cy="796851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4825028" y="6423638"/>
            <a:ext cx="4268298" cy="318725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8260199" y="5268944"/>
            <a:ext cx="1001757" cy="1373177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5139744" y="4639430"/>
            <a:ext cx="1236682" cy="491124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9032039" y="4093290"/>
            <a:ext cx="1209685" cy="302792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9051122" y="4433405"/>
            <a:ext cx="1957866" cy="645990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93" idx="1"/>
          </p:cNvCxnSpPr>
          <p:nvPr/>
        </p:nvCxnSpPr>
        <p:spPr>
          <a:xfrm>
            <a:off x="8650302" y="6730796"/>
            <a:ext cx="1988824" cy="79460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endCxn id="91" idx="1"/>
          </p:cNvCxnSpPr>
          <p:nvPr/>
        </p:nvCxnSpPr>
        <p:spPr>
          <a:xfrm>
            <a:off x="10499783" y="5131232"/>
            <a:ext cx="461084" cy="137713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endCxn id="92" idx="1"/>
          </p:cNvCxnSpPr>
          <p:nvPr/>
        </p:nvCxnSpPr>
        <p:spPr>
          <a:xfrm>
            <a:off x="9014442" y="4433082"/>
            <a:ext cx="2024946" cy="1681481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9839879" y="4239524"/>
            <a:ext cx="437403" cy="638385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10514200" y="6224440"/>
            <a:ext cx="508058" cy="115386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10233584" y="6570363"/>
            <a:ext cx="466130" cy="93756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V="1">
            <a:off x="10552977" y="5397963"/>
            <a:ext cx="417402" cy="789154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25" idx="0"/>
            <a:endCxn id="1026" idx="2"/>
          </p:cNvCxnSpPr>
          <p:nvPr/>
        </p:nvCxnSpPr>
        <p:spPr>
          <a:xfrm flipV="1">
            <a:off x="9828791" y="4334620"/>
            <a:ext cx="717000" cy="1480611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1791" y="5815231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879" y="4663103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2" name="Straight Arrow Connector 181"/>
          <p:cNvCxnSpPr/>
          <p:nvPr/>
        </p:nvCxnSpPr>
        <p:spPr>
          <a:xfrm>
            <a:off x="10184585" y="5374746"/>
            <a:ext cx="614750" cy="1201954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4" descr="Terminals in Verbindi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6" b="6265"/>
          <a:stretch/>
        </p:blipFill>
        <p:spPr bwMode="auto">
          <a:xfrm>
            <a:off x="11117257" y="233542"/>
            <a:ext cx="4911163" cy="3654273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" descr="https://www.ctt-twente.nl/wp-content/uploads/2014/02/IMG_968811-1000x666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411">
            <a:off x="12394248" y="3544946"/>
            <a:ext cx="3491730" cy="2325493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11431">
            <a:off x="12060533" y="5706295"/>
            <a:ext cx="3614035" cy="2272512"/>
          </a:xfrm>
          <a:prstGeom prst="rect">
            <a:avLst/>
          </a:prstGeom>
          <a:ln w="7620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0" name="Rectangle 119"/>
          <p:cNvSpPr/>
          <p:nvPr/>
        </p:nvSpPr>
        <p:spPr>
          <a:xfrm>
            <a:off x="857917" y="7127163"/>
            <a:ext cx="11711454" cy="1149876"/>
          </a:xfrm>
          <a:prstGeom prst="rect">
            <a:avLst/>
          </a:prstGeom>
        </p:spPr>
        <p:txBody>
          <a:bodyPr wrap="square" lIns="252000" tIns="180000" rIns="180000" bIns="180000">
            <a:noAutofit/>
          </a:bodyPr>
          <a:lstStyle/>
          <a:p>
            <a:r>
              <a:rPr lang="en-US" sz="2600" dirty="0" smtClean="0"/>
              <a:t>Approach: Approximate Dynamic Programming combined with Optimal Learning techniques (efficient information collection), for offline and online </a:t>
            </a:r>
            <a:r>
              <a:rPr lang="en-US" sz="2600" dirty="0" smtClean="0"/>
              <a:t>learning</a:t>
            </a:r>
            <a:endParaRPr lang="en-US" sz="26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650302" y="6397176"/>
            <a:ext cx="683077" cy="273223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4157836" y="4813949"/>
            <a:ext cx="599255" cy="503227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7" idx="1"/>
          </p:cNvCxnSpPr>
          <p:nvPr/>
        </p:nvCxnSpPr>
        <p:spPr>
          <a:xfrm>
            <a:off x="4353103" y="5527159"/>
            <a:ext cx="186484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4881035" y="5780425"/>
            <a:ext cx="1768366" cy="90691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581" y="6187117"/>
            <a:ext cx="143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7255752" y="5794068"/>
            <a:ext cx="267162" cy="497745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4891424" y="6710912"/>
            <a:ext cx="2532750" cy="115263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467" y="3934898"/>
            <a:ext cx="10613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EF00"/>
                </a:solidFill>
                <a:latin typeface="Arial Narrow" panose="020B0606020202030204" pitchFamily="34" charset="0"/>
              </a:rPr>
              <a:t>5.</a:t>
            </a:r>
            <a:r>
              <a:rPr lang="en-US" sz="6000" dirty="0" smtClean="0">
                <a:solidFill>
                  <a:srgbClr val="FFEF00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IMPACT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6000" b="1" dirty="0">
              <a:solidFill>
                <a:srgbClr val="FFEF00"/>
              </a:solidFill>
              <a:latin typeface="Arial Narrow" panose="020B0606020202030204" pitchFamily="34" charset="0"/>
            </a:endParaRPr>
          </a:p>
          <a:p>
            <a:endParaRPr lang="en-US" sz="6000" b="1" dirty="0">
              <a:solidFill>
                <a:srgbClr val="EF008C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03695">
            <a:off x="11444108" y="4705580"/>
            <a:ext cx="1753994" cy="17380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07259">
            <a:off x="13500558" y="4040628"/>
            <a:ext cx="1427960" cy="1414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72066">
            <a:off x="8713368" y="1626427"/>
            <a:ext cx="3284287" cy="3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70500" y="-5289906"/>
            <a:ext cx="9475594" cy="18203754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643096" y="7933819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|</a:t>
            </a:r>
            <a:endParaRPr lang="en-US" sz="267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Oval 16">
            <a:hlinkClick r:id="rId4" action="ppaction://hlinksldjump"/>
          </p:cNvPr>
          <p:cNvSpPr/>
          <p:nvPr/>
        </p:nvSpPr>
        <p:spPr>
          <a:xfrm>
            <a:off x="13128545" y="8226088"/>
            <a:ext cx="568848" cy="568848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Arial Narrow" panose="020B0606020202030204" pitchFamily="34" charset="0"/>
              </a:rPr>
              <a:t>5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996" y="827998"/>
            <a:ext cx="10587603" cy="7472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827997" y="820113"/>
            <a:ext cx="11741373" cy="1386058"/>
          </a:xfrm>
          <a:prstGeom prst="rect">
            <a:avLst/>
          </a:prstGeom>
        </p:spPr>
        <p:txBody>
          <a:bodyPr wrap="square" lIns="216000" tIns="108000" rIns="108000" bIns="108000">
            <a:no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IMPACT</a:t>
            </a:r>
            <a:endParaRPr lang="nl-NL" sz="4800" dirty="0"/>
          </a:p>
        </p:txBody>
      </p:sp>
      <p:sp>
        <p:nvSpPr>
          <p:cNvPr id="11" name="Rectangle 10"/>
          <p:cNvSpPr/>
          <p:nvPr/>
        </p:nvSpPr>
        <p:spPr>
          <a:xfrm>
            <a:off x="3955407" y="2473863"/>
            <a:ext cx="3507342" cy="219834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lgDash"/>
          </a:ln>
        </p:spPr>
        <p:txBody>
          <a:bodyPr wrap="square" lIns="144000" tIns="108000" rIns="144000" bIns="144000">
            <a:no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600" dirty="0" smtClean="0"/>
              <a:t>Anticipatory and dynamic planning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600" dirty="0" smtClean="0"/>
              <a:t>Adaptive systems and optimal learning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600" dirty="0" smtClean="0"/>
              <a:t>Gamification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58199" y="1900389"/>
            <a:ext cx="2442302" cy="5559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Illustration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55407" y="1908071"/>
            <a:ext cx="2761475" cy="5559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Science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07641" y="1900389"/>
            <a:ext cx="2467781" cy="5559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Practice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8" name="Picture 6" descr="https://www.ctt-twente.nl/wp-content/uploads/2014/02/IMG_968811-1000x66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168" y="6250374"/>
            <a:ext cx="2592002" cy="1726274"/>
          </a:xfrm>
          <a:prstGeom prst="rect">
            <a:avLst/>
          </a:prstGeom>
          <a:noFill/>
          <a:ln w="762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8168" y="4408886"/>
            <a:ext cx="2592000" cy="1632737"/>
          </a:xfrm>
          <a:prstGeom prst="rect">
            <a:avLst/>
          </a:prstGeom>
          <a:noFill/>
          <a:ln w="762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68" y="2473100"/>
            <a:ext cx="2592000" cy="1721552"/>
          </a:xfrm>
          <a:prstGeom prst="rect">
            <a:avLst/>
          </a:prstGeom>
        </p:spPr>
      </p:pic>
      <p:pic>
        <p:nvPicPr>
          <p:cNvPr id="43" name="Tijdelijke aanduiding voor inhoud 3" descr="Transvision planner.png"/>
          <p:cNvPicPr>
            <a:picLocks noGrp="1"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27">
            <a:off x="9200800" y="2529253"/>
            <a:ext cx="1429408" cy="836907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Tijdelijke aanduiding voor inhoud 3" descr="orders TomTom OG.png"/>
          <p:cNvPicPr>
            <a:picLocks noGrp="1"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4513">
            <a:off x="7746045" y="3280751"/>
            <a:ext cx="1262056" cy="86815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6" descr="ProAssist TFP screenshot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9979">
            <a:off x="7823767" y="2526382"/>
            <a:ext cx="1250454" cy="93787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00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8053">
            <a:off x="9025656" y="3200099"/>
            <a:ext cx="1659187" cy="93080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10174002" y="2893818"/>
            <a:ext cx="880116" cy="88011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20%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3332">
            <a:off x="7735926" y="4454414"/>
            <a:ext cx="1230120" cy="80005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1232">
            <a:off x="9127596" y="4484295"/>
            <a:ext cx="1405990" cy="86552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2288">
            <a:off x="9437220" y="5273131"/>
            <a:ext cx="812466" cy="71298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169">
            <a:off x="7787234" y="4944619"/>
            <a:ext cx="1630985" cy="99506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10185053" y="4785572"/>
            <a:ext cx="880116" cy="88011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25%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526">
            <a:off x="8074184" y="7121271"/>
            <a:ext cx="1329830" cy="789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2554">
            <a:off x="11830995" y="481377"/>
            <a:ext cx="2814110" cy="1899300"/>
          </a:xfrm>
          <a:prstGeom prst="rect">
            <a:avLst/>
          </a:prstGeom>
          <a:ln w="76200">
            <a:solidFill>
              <a:srgbClr val="FFFF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4129">
            <a:off x="13496189" y="1430526"/>
            <a:ext cx="2355643" cy="2037719"/>
          </a:xfrm>
          <a:prstGeom prst="rect">
            <a:avLst/>
          </a:prstGeom>
          <a:ln w="76200">
            <a:solidFill>
              <a:srgbClr val="FFFF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1612">
            <a:off x="12025724" y="2736679"/>
            <a:ext cx="2443022" cy="3030135"/>
          </a:xfrm>
          <a:prstGeom prst="rect">
            <a:avLst/>
          </a:prstGeom>
          <a:ln w="76200">
            <a:solidFill>
              <a:srgbClr val="FFFF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826">
            <a:off x="14357155" y="3162221"/>
            <a:ext cx="1188492" cy="2345330"/>
          </a:xfrm>
          <a:prstGeom prst="rect">
            <a:avLst/>
          </a:prstGeom>
          <a:ln w="76200">
            <a:solidFill>
              <a:srgbClr val="FFFF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0231">
            <a:off x="13201359" y="4901755"/>
            <a:ext cx="2710592" cy="1524069"/>
          </a:xfrm>
          <a:prstGeom prst="rect">
            <a:avLst/>
          </a:prstGeom>
          <a:ln w="76200">
            <a:solidFill>
              <a:srgbClr val="FFFF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0728">
            <a:off x="11999341" y="6092018"/>
            <a:ext cx="3396104" cy="1913962"/>
          </a:xfrm>
          <a:prstGeom prst="rect">
            <a:avLst/>
          </a:prstGeom>
          <a:ln w="76200">
            <a:solidFill>
              <a:srgbClr val="FFFFFF"/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19269">
            <a:off x="7731463" y="6307656"/>
            <a:ext cx="1517300" cy="9465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5793" y="6992160"/>
            <a:ext cx="1550560" cy="974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2" name="Content Placeholder 5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963">
            <a:off x="9012473" y="6267432"/>
            <a:ext cx="1766823" cy="9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7" name="Oval 26"/>
          <p:cNvSpPr/>
          <p:nvPr/>
        </p:nvSpPr>
        <p:spPr>
          <a:xfrm>
            <a:off x="10173881" y="6678076"/>
            <a:ext cx="880116" cy="88011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49826" y="5534841"/>
            <a:ext cx="3509362" cy="244180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lgDash"/>
          </a:ln>
        </p:spPr>
        <p:txBody>
          <a:bodyPr wrap="square" lIns="144000" tIns="144000" rIns="144000" bIns="144000">
            <a:no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800" dirty="0" smtClean="0"/>
              <a:t>Heuristics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800" dirty="0" smtClean="0"/>
              <a:t>Mathematical programming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800" dirty="0" err="1" smtClean="0"/>
              <a:t>Matheuristics</a:t>
            </a:r>
            <a:endParaRPr lang="en-US" sz="1800" dirty="0" smtClean="0"/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800" dirty="0" smtClean="0"/>
              <a:t>Approximate Dynamic Programming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800" dirty="0" smtClean="0"/>
              <a:t>Value Function Approximation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800" dirty="0" smtClean="0"/>
              <a:t>Bayesian Learning (VPI/KG)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800" dirty="0" smtClean="0"/>
              <a:t>Bayesian Global </a:t>
            </a:r>
            <a:r>
              <a:rPr lang="en-US" sz="1800" dirty="0" smtClean="0"/>
              <a:t>Optimization</a:t>
            </a:r>
            <a:endParaRPr lang="en-US" sz="1800" dirty="0" smtClean="0"/>
          </a:p>
        </p:txBody>
      </p:sp>
      <p:sp>
        <p:nvSpPr>
          <p:cNvPr id="65" name="Down Arrow 64"/>
          <p:cNvSpPr/>
          <p:nvPr/>
        </p:nvSpPr>
        <p:spPr>
          <a:xfrm rot="10800000">
            <a:off x="5445243" y="4672207"/>
            <a:ext cx="526093" cy="862633"/>
          </a:xfrm>
          <a:prstGeom prst="downArrow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590207" y="5461357"/>
            <a:ext cx="228600" cy="1308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37" y="806407"/>
            <a:ext cx="9588476" cy="3461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87" y="808244"/>
            <a:ext cx="9570850" cy="346179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75341" y="3981076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Oval 17"/>
          <p:cNvSpPr/>
          <p:nvPr/>
        </p:nvSpPr>
        <p:spPr>
          <a:xfrm>
            <a:off x="675314" y="4094806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Oval 18"/>
          <p:cNvSpPr/>
          <p:nvPr/>
        </p:nvSpPr>
        <p:spPr>
          <a:xfrm>
            <a:off x="1046283" y="2669409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Oval 19"/>
          <p:cNvSpPr/>
          <p:nvPr/>
        </p:nvSpPr>
        <p:spPr>
          <a:xfrm>
            <a:off x="2559116" y="2452528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Oval 20"/>
          <p:cNvSpPr/>
          <p:nvPr/>
        </p:nvSpPr>
        <p:spPr>
          <a:xfrm>
            <a:off x="4003708" y="260584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22" name="Oval 21"/>
          <p:cNvSpPr/>
          <p:nvPr/>
        </p:nvSpPr>
        <p:spPr>
          <a:xfrm>
            <a:off x="3055189" y="307214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23" name="Oval 22"/>
          <p:cNvSpPr/>
          <p:nvPr/>
        </p:nvSpPr>
        <p:spPr>
          <a:xfrm>
            <a:off x="3184843" y="390539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24" name="Oval 23"/>
          <p:cNvSpPr/>
          <p:nvPr/>
        </p:nvSpPr>
        <p:spPr>
          <a:xfrm>
            <a:off x="4553128" y="284459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25" name="Oval 24"/>
          <p:cNvSpPr/>
          <p:nvPr/>
        </p:nvSpPr>
        <p:spPr>
          <a:xfrm>
            <a:off x="5582200" y="979999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5493149" y="946587"/>
            <a:ext cx="325646" cy="2267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3581937" y="1751216"/>
            <a:ext cx="989109" cy="3745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2908174" y="1507116"/>
            <a:ext cx="351161" cy="245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3589822" y="148192"/>
            <a:ext cx="175581" cy="1989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4175204" y="491301"/>
            <a:ext cx="643796" cy="2809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5334784" y="1954758"/>
            <a:ext cx="310192" cy="3336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4352">
            <a:off x="14058196" y="1072634"/>
            <a:ext cx="834412" cy="6135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9444508" y="-768774"/>
            <a:ext cx="1363677" cy="16914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0820457" y="2387224"/>
            <a:ext cx="345308" cy="368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1044459" y="1072481"/>
            <a:ext cx="2984873" cy="21947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02924">
            <a:off x="7822354" y="7400300"/>
            <a:ext cx="1753994" cy="17380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06488">
            <a:off x="11283279" y="6806865"/>
            <a:ext cx="1427960" cy="1414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71295">
            <a:off x="2910984" y="5887158"/>
            <a:ext cx="3284287" cy="32543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0" y="3926004"/>
            <a:ext cx="16257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QUESTIONS?</a:t>
            </a:r>
            <a:endParaRPr lang="en-US" sz="6000" b="1" dirty="0">
              <a:solidFill>
                <a:srgbClr val="EF008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" presetClass="entr" presetSubtype="9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2" presetClass="entr" presetSubtype="6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" presetClass="entr" presetSubtype="4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2" presetClass="entr" presetSubtype="1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0" y="4379287"/>
            <a:ext cx="14981823" cy="20915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hlinkClick r:id="" action="ppaction://noaction"/>
          </p:cNvPr>
          <p:cNvSpPr/>
          <p:nvPr/>
        </p:nvSpPr>
        <p:spPr>
          <a:xfrm>
            <a:off x="10899501" y="4028345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7685981" y="4032468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4473207" y="4030406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21A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1272086" y="4028345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52B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861093" y="5352394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74404" y="5354666"/>
            <a:ext cx="2329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EXAMPLE 1:</a:t>
            </a:r>
          </a:p>
          <a:p>
            <a:r>
              <a:rPr lang="nl-NL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WASTE COLLECTION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2802" y="5356938"/>
            <a:ext cx="1966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EXAMPLE 2:</a:t>
            </a:r>
          </a:p>
          <a:p>
            <a:r>
              <a:rPr lang="nl-NL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AVIATION POLICE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297094" y="5363755"/>
            <a:ext cx="3330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EXAMPLE 3:</a:t>
            </a:r>
          </a:p>
          <a:p>
            <a:r>
              <a:rPr lang="nl-NL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SYNCHROMODAL TRANSPORT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50172" y="4999380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83920" y="499788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36649" y="4993525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2.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55165" y="4989168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177955" y="4976097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4.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19" name="Oval 18">
            <a:hlinkClick r:id="" action="ppaction://noaction"/>
          </p:cNvPr>
          <p:cNvSpPr/>
          <p:nvPr/>
        </p:nvSpPr>
        <p:spPr>
          <a:xfrm>
            <a:off x="14123964" y="4028345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FF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13906563" y="5363755"/>
            <a:ext cx="964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IMPACT</a:t>
            </a: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02418" y="4976097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5.</a:t>
            </a: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16" grpId="0" animBg="1"/>
      <p:bldP spid="14" grpId="0" animBg="1"/>
      <p:bldP spid="5" grpId="0" animBg="1"/>
      <p:bldP spid="28" grpId="0"/>
      <p:bldP spid="30" grpId="0"/>
      <p:bldP spid="31" grpId="0"/>
      <p:bldP spid="34" grpId="0"/>
      <p:bldP spid="40" grpId="0"/>
      <p:bldP spid="42" grpId="0"/>
      <p:bldP spid="43" grpId="0"/>
      <p:bldP spid="46" grpId="0"/>
      <p:bldP spid="19" grpId="0" animBg="1"/>
      <p:bldP spid="20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912" y="3914358"/>
            <a:ext cx="6047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52B6E7"/>
                </a:solidFill>
                <a:latin typeface="Arial Narrow" panose="020B0606020202030204" pitchFamily="34" charset="0"/>
              </a:rPr>
              <a:t>1. 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2415776" y="4045426"/>
            <a:ext cx="325646" cy="226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1140570" y="2446262"/>
            <a:ext cx="989109" cy="374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0466807" y="2202162"/>
            <a:ext cx="351161" cy="245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0512449" y="3247031"/>
            <a:ext cx="175581" cy="198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1097831" y="3590140"/>
            <a:ext cx="643796" cy="280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2257411" y="5053597"/>
            <a:ext cx="310192" cy="3336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4352">
            <a:off x="11616829" y="1767680"/>
            <a:ext cx="834412" cy="613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6367135" y="2330065"/>
            <a:ext cx="1363677" cy="16914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7743084" y="5486063"/>
            <a:ext cx="345308" cy="368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8519536" y="4171320"/>
            <a:ext cx="2984873" cy="21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" presetClass="entr" presetSubtype="2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2415776" y="4045426"/>
            <a:ext cx="325646" cy="226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1140570" y="2446262"/>
            <a:ext cx="989109" cy="374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0466807" y="5095262"/>
            <a:ext cx="351161" cy="245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0512449" y="6140131"/>
            <a:ext cx="175581" cy="198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1097831" y="3590140"/>
            <a:ext cx="643796" cy="280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2257411" y="5053597"/>
            <a:ext cx="310192" cy="3336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4352">
            <a:off x="11616829" y="1767680"/>
            <a:ext cx="834412" cy="613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6367135" y="5223165"/>
            <a:ext cx="1363677" cy="16914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7743084" y="5486063"/>
            <a:ext cx="345308" cy="368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8519536" y="4171320"/>
            <a:ext cx="2984873" cy="219475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643096" y="7933819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|</a:t>
            </a:r>
            <a:endParaRPr lang="en-US" sz="267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Oval 25">
            <a:hlinkClick r:id="rId15" action="ppaction://hlinksldjump"/>
          </p:cNvPr>
          <p:cNvSpPr/>
          <p:nvPr/>
        </p:nvSpPr>
        <p:spPr>
          <a:xfrm>
            <a:off x="13128545" y="8226088"/>
            <a:ext cx="568848" cy="568848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1</a:t>
            </a:r>
            <a:endParaRPr lang="nl-NL" dirty="0">
              <a:latin typeface="Arial Narrow" panose="020B0606020202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0483261" y="2232328"/>
            <a:ext cx="351161" cy="2458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10528903" y="3277197"/>
            <a:ext cx="175581" cy="1989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6383589" y="2360231"/>
            <a:ext cx="1363677" cy="16914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3617">
            <a:off x="7759538" y="2623129"/>
            <a:ext cx="345308" cy="36871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44452" y="850279"/>
            <a:ext cx="5460506" cy="1386058"/>
          </a:xfrm>
          <a:prstGeom prst="rect">
            <a:avLst/>
          </a:prstGeom>
        </p:spPr>
        <p:txBody>
          <a:bodyPr wrap="square" lIns="216000" tIns="108000" rIns="108000" bIns="108000">
            <a:no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TEACHING</a:t>
            </a:r>
            <a:endParaRPr lang="nl-NL" sz="4800" dirty="0"/>
          </a:p>
        </p:txBody>
      </p:sp>
      <p:sp>
        <p:nvSpPr>
          <p:cNvPr id="38" name="Rectangle 37"/>
          <p:cNvSpPr/>
          <p:nvPr/>
        </p:nvSpPr>
        <p:spPr>
          <a:xfrm>
            <a:off x="857919" y="857436"/>
            <a:ext cx="10574040" cy="741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tangle 38"/>
          <p:cNvSpPr/>
          <p:nvPr/>
        </p:nvSpPr>
        <p:spPr>
          <a:xfrm>
            <a:off x="844450" y="1840832"/>
            <a:ext cx="10580233" cy="6433608"/>
          </a:xfrm>
          <a:prstGeom prst="rect">
            <a:avLst/>
          </a:prstGeom>
        </p:spPr>
        <p:txBody>
          <a:bodyPr wrap="square" lIns="252000" tIns="180000" rIns="180000" bIns="18000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My research: </a:t>
            </a:r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Sustainable </a:t>
            </a:r>
            <a:r>
              <a:rPr lang="en-US" dirty="0"/>
              <a:t>logistics, city logistics, </a:t>
            </a:r>
            <a:r>
              <a:rPr lang="en-US" dirty="0" smtClean="0"/>
              <a:t>emergency logistics</a:t>
            </a:r>
            <a:endParaRPr lang="en-US" dirty="0"/>
          </a:p>
          <a:p>
            <a:pPr marL="1065600" lvl="1" indent="-457200">
              <a:buFont typeface="Arial" panose="020B0604020202020204" pitchFamily="34" charset="0"/>
              <a:buChar char="•"/>
            </a:pPr>
            <a:r>
              <a:rPr lang="en-US" dirty="0"/>
              <a:t>Increase transport efficiency </a:t>
            </a:r>
            <a:r>
              <a:rPr lang="en-US" dirty="0" smtClean="0"/>
              <a:t>through </a:t>
            </a:r>
            <a:r>
              <a:rPr lang="en-US" dirty="0"/>
              <a:t>dynamic, </a:t>
            </a:r>
            <a:r>
              <a:rPr lang="en-US" dirty="0" smtClean="0"/>
              <a:t>real-time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anticipatory </a:t>
            </a:r>
            <a:r>
              <a:rPr lang="en-US" dirty="0" smtClean="0"/>
              <a:t>planning, taking </a:t>
            </a:r>
            <a:r>
              <a:rPr lang="en-US" dirty="0"/>
              <a:t>into </a:t>
            </a:r>
            <a:r>
              <a:rPr lang="en-US" dirty="0" smtClean="0"/>
              <a:t>account </a:t>
            </a:r>
            <a:r>
              <a:rPr lang="en-US" dirty="0"/>
              <a:t>transport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externalities </a:t>
            </a:r>
            <a:r>
              <a:rPr lang="en-US" dirty="0"/>
              <a:t>(emissions, congestion, safety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DHL (Logistics Trends Radar 2016) predicts 3 logistics trends: </a:t>
            </a:r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Self-driving and unmanned vehicle technology</a:t>
            </a:r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Internet of Things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Logistics driven by AI and machine learning:</a:t>
            </a:r>
          </a:p>
          <a:p>
            <a:pPr marL="1676461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Anticipatory logistics and self-learning systems (AL)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AL: predictive algorithms running on (big) data to enhance planning </a:t>
            </a:r>
            <a:br>
              <a:rPr lang="en-US" sz="2600" dirty="0" smtClean="0"/>
            </a:br>
            <a:r>
              <a:rPr lang="en-US" sz="2600" dirty="0" smtClean="0"/>
              <a:t>and decision-making, process efficiency, service quality (delivery times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AL examples in this presentation:</a:t>
            </a:r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Waste collection</a:t>
            </a:r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Aviation police</a:t>
            </a:r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Synchromodal transport</a:t>
            </a:r>
          </a:p>
          <a:p>
            <a:endParaRPr lang="en-US" sz="260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844451" y="850279"/>
            <a:ext cx="10587507" cy="1386058"/>
          </a:xfrm>
          <a:prstGeom prst="rect">
            <a:avLst/>
          </a:prstGeom>
        </p:spPr>
        <p:txBody>
          <a:bodyPr wrap="square" lIns="216000" tIns="108000" rIns="108000" bIns="108000">
            <a:no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INTRODUCTION</a:t>
            </a:r>
            <a:endParaRPr lang="nl-NL" sz="4800" dirty="0"/>
          </a:p>
        </p:txBody>
      </p:sp>
      <p:pic>
        <p:nvPicPr>
          <p:cNvPr id="2" name="Picture 2" descr="http://www.dhl.com/content/dam/Local_Images/g0/New_aboutus/logistics_insights/header_720x180/trend_2016_2_full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3185" y="394787"/>
            <a:ext cx="6025849" cy="4259652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AC920f9C7VE/hqdefaul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1499">
            <a:off x="11571602" y="4838518"/>
            <a:ext cx="4077061" cy="3057797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5018">
            <a:off x="10444845" y="312311"/>
            <a:ext cx="8592222" cy="626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5018">
            <a:off x="10452323" y="308707"/>
            <a:ext cx="8592222" cy="6267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466" y="3915232"/>
            <a:ext cx="11830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21B24A"/>
                </a:solidFill>
                <a:latin typeface="Arial Narrow" panose="020B0606020202030204" pitchFamily="34" charset="0"/>
              </a:rPr>
              <a:t>2.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EXAMPLE 1:</a:t>
            </a:r>
            <a:b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WASTE COLLECTION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5018">
            <a:off x="10445047" y="312404"/>
            <a:ext cx="8592222" cy="62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5018">
            <a:off x="10444845" y="312311"/>
            <a:ext cx="8592222" cy="626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5018">
            <a:off x="10452323" y="308707"/>
            <a:ext cx="8592222" cy="626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5018">
            <a:off x="10445047" y="312404"/>
            <a:ext cx="8592222" cy="6267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5194" y="857436"/>
            <a:ext cx="10550310" cy="7429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827997" y="820113"/>
            <a:ext cx="10587507" cy="1386058"/>
          </a:xfrm>
          <a:prstGeom prst="rect">
            <a:avLst/>
          </a:prstGeom>
        </p:spPr>
        <p:txBody>
          <a:bodyPr wrap="square" lIns="216000" tIns="108000" rIns="108000" bIns="108000">
            <a:no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DYNAMIC WASTE COLLECTION</a:t>
            </a:r>
            <a:endParaRPr lang="nl-NL" sz="4800" dirty="0"/>
          </a:p>
        </p:txBody>
      </p:sp>
      <p:sp>
        <p:nvSpPr>
          <p:cNvPr id="17" name="Rectangle 16"/>
          <p:cNvSpPr/>
          <p:nvPr/>
        </p:nvSpPr>
        <p:spPr>
          <a:xfrm>
            <a:off x="13643096" y="7933819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|</a:t>
            </a:r>
            <a:endParaRPr lang="en-US" sz="267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13128545" y="8226088"/>
            <a:ext cx="568848" cy="568848"/>
          </a:xfrm>
          <a:prstGeom prst="ellipse">
            <a:avLst/>
          </a:prstGeom>
          <a:solidFill>
            <a:schemeClr val="tx1"/>
          </a:solidFill>
          <a:ln w="57150">
            <a:solidFill>
              <a:srgbClr val="21A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2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4991" y="1985212"/>
            <a:ext cx="10543237" cy="6291828"/>
          </a:xfrm>
          <a:prstGeom prst="rect">
            <a:avLst/>
          </a:prstGeom>
        </p:spPr>
        <p:txBody>
          <a:bodyPr wrap="square" lIns="252000" tIns="180000" rIns="180000" bIns="18000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Twente Milieu: </a:t>
            </a:r>
          </a:p>
          <a:p>
            <a:pPr marL="952530" lvl="1" indent="-342900">
              <a:buFont typeface="Arial" panose="020B0604020202020204" pitchFamily="34" charset="0"/>
              <a:buChar char="•"/>
            </a:pPr>
            <a:r>
              <a:rPr lang="en-US" altLang="nl-NL" sz="2500" dirty="0" smtClean="0"/>
              <a:t>One </a:t>
            </a:r>
            <a:r>
              <a:rPr lang="en-US" altLang="nl-NL" sz="2500" dirty="0"/>
              <a:t>of the largest waste collectors in the </a:t>
            </a:r>
            <a:r>
              <a:rPr lang="en-US" altLang="nl-NL" sz="2500" dirty="0" smtClean="0"/>
              <a:t>Netherlands</a:t>
            </a:r>
            <a:endParaRPr lang="en-US" altLang="nl-NL" sz="2500" dirty="0" smtClean="0"/>
          </a:p>
          <a:p>
            <a:pPr marL="952530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Shift towards underground containers, equipped with motion </a:t>
            </a:r>
            <a:r>
              <a:rPr lang="en-US" sz="2500" dirty="0" smtClean="0"/>
              <a:t>sensors</a:t>
            </a:r>
            <a:endParaRPr lang="en-US" sz="2500" dirty="0"/>
          </a:p>
          <a:p>
            <a:pPr marL="952530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Shift from a static to a dynamic </a:t>
            </a:r>
            <a:r>
              <a:rPr lang="en-US" sz="2500" dirty="0"/>
              <a:t>planning </a:t>
            </a:r>
            <a:r>
              <a:rPr lang="en-US" sz="2500" dirty="0" smtClean="0"/>
              <a:t>methodology: select containers based on </a:t>
            </a:r>
            <a:r>
              <a:rPr lang="en-US" sz="2500" dirty="0"/>
              <a:t>their estimated fill </a:t>
            </a:r>
            <a:r>
              <a:rPr lang="en-US" sz="2500" dirty="0" smtClean="0"/>
              <a:t>levels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Inventory Routing Problem: when to deliver which customer?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600" dirty="0" smtClean="0"/>
              <a:t>Approach:</a:t>
            </a:r>
            <a:endParaRPr lang="en-US" altLang="nl-NL" sz="2600" dirty="0"/>
          </a:p>
          <a:p>
            <a:pPr marL="952530" lvl="1" indent="-342900">
              <a:buFont typeface="Arial" panose="020B0604020202020204" pitchFamily="34" charset="0"/>
              <a:buChar char="•"/>
            </a:pPr>
            <a:r>
              <a:rPr lang="en-US" altLang="nl-NL" sz="2500" dirty="0" smtClean="0"/>
              <a:t>Heuristic equipped with a number of </a:t>
            </a:r>
            <a:r>
              <a:rPr lang="en-US" altLang="nl-NL" sz="2500" dirty="0" err="1" smtClean="0"/>
              <a:t>tuneable</a:t>
            </a:r>
            <a:r>
              <a:rPr lang="en-US" altLang="nl-NL" sz="2500" dirty="0" smtClean="0"/>
              <a:t> </a:t>
            </a:r>
            <a:r>
              <a:rPr lang="en-US" altLang="nl-NL" sz="2500" dirty="0"/>
              <a:t>parameters </a:t>
            </a:r>
            <a:r>
              <a:rPr lang="en-US" altLang="nl-NL" sz="2500" dirty="0" smtClean="0"/>
              <a:t>to </a:t>
            </a:r>
            <a:r>
              <a:rPr lang="en-US" altLang="nl-NL" sz="2500" dirty="0"/>
              <a:t>anticipate changes in waste </a:t>
            </a:r>
            <a:r>
              <a:rPr lang="en-US" altLang="nl-NL" sz="2500" dirty="0" smtClean="0"/>
              <a:t>disposals</a:t>
            </a:r>
            <a:endParaRPr lang="en-US" altLang="nl-NL" sz="2500" dirty="0" smtClean="0"/>
          </a:p>
          <a:p>
            <a:pPr marL="952530" lvl="1" indent="-342900">
              <a:buFont typeface="Arial" panose="020B0604020202020204" pitchFamily="34" charset="0"/>
              <a:buChar char="•"/>
            </a:pPr>
            <a:r>
              <a:rPr lang="en-US" altLang="nl-NL" sz="2500" dirty="0" smtClean="0"/>
              <a:t>Parameter settings may be time-dependent and might change </a:t>
            </a:r>
            <a:br>
              <a:rPr lang="en-US" altLang="nl-NL" sz="2500" dirty="0" smtClean="0"/>
            </a:br>
            <a:r>
              <a:rPr lang="en-US" altLang="nl-NL" sz="2500" dirty="0" smtClean="0"/>
              <a:t>over </a:t>
            </a:r>
            <a:r>
              <a:rPr lang="en-US" altLang="nl-NL" sz="2500" dirty="0" smtClean="0"/>
              <a:t>time</a:t>
            </a:r>
            <a:endParaRPr lang="en-US" altLang="nl-NL" sz="2500" dirty="0" smtClean="0"/>
          </a:p>
          <a:p>
            <a:pPr marL="952530" lvl="1" indent="-342900">
              <a:buFont typeface="Arial" panose="020B0604020202020204" pitchFamily="34" charset="0"/>
              <a:buChar char="•"/>
            </a:pPr>
            <a:r>
              <a:rPr lang="en-US" altLang="nl-NL" sz="2500" dirty="0"/>
              <a:t>Learn parameters through simulation (offline learning) or in </a:t>
            </a:r>
            <a:br>
              <a:rPr lang="en-US" altLang="nl-NL" sz="2500" dirty="0"/>
            </a:br>
            <a:r>
              <a:rPr lang="en-US" altLang="nl-NL" sz="2500" dirty="0"/>
              <a:t>practice (online learning</a:t>
            </a:r>
            <a:r>
              <a:rPr lang="en-US" altLang="nl-NL" sz="2500" dirty="0" smtClean="0"/>
              <a:t>)</a:t>
            </a:r>
            <a:endParaRPr lang="en-US" altLang="nl-NL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Methodologies: heuristic methods; simulation optimization, Optimal Learning, Ranking &amp; Selection, Bayesian </a:t>
            </a:r>
            <a:r>
              <a:rPr lang="en-US" sz="2600" dirty="0"/>
              <a:t>Global Optimization (BGO</a:t>
            </a:r>
            <a:r>
              <a:rPr lang="en-US" sz="2600" dirty="0" smtClean="0"/>
              <a:t>)</a:t>
            </a:r>
            <a:endParaRPr lang="en-US" sz="2600" dirty="0" smtClean="0"/>
          </a:p>
        </p:txBody>
      </p:sp>
      <p:pic>
        <p:nvPicPr>
          <p:cNvPr id="24" name="Picture 6" descr="ProAssist TFP screensho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4865">
            <a:off x="11920692" y="3932060"/>
            <a:ext cx="3944302" cy="2958336"/>
          </a:xfrm>
          <a:prstGeom prst="rect">
            <a:avLst/>
          </a:prstGeom>
          <a:ln w="76200">
            <a:solidFill>
              <a:srgbClr val="FFFF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image00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9530">
            <a:off x="10837238" y="5710872"/>
            <a:ext cx="4291403" cy="2407476"/>
          </a:xfrm>
          <a:prstGeom prst="rect">
            <a:avLst/>
          </a:prstGeom>
          <a:ln w="7620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M:\Userdata\Projecten\TwenteMilieu\Pictures\twentemilieu-4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421">
            <a:off x="11846856" y="324419"/>
            <a:ext cx="4131411" cy="2230123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16602">
            <a:off x="11695562" y="2182718"/>
            <a:ext cx="3760941" cy="2376382"/>
          </a:xfrm>
          <a:prstGeom prst="rect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1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467" y="3915232"/>
            <a:ext cx="1061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EF008C"/>
                </a:solidFill>
                <a:latin typeface="Arial Narrow" panose="020B0606020202030204" pitchFamily="34" charset="0"/>
              </a:rPr>
              <a:t>3. 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EXAMPLE 2:</a:t>
            </a:r>
            <a:b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AVIATION POLICE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90805" flipH="1">
            <a:off x="9363897" y="2799794"/>
            <a:ext cx="5050044" cy="5089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3040" flipH="1" flipV="1">
            <a:off x="13204672" y="-1430946"/>
            <a:ext cx="3060549" cy="68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90805" flipH="1">
            <a:off x="9363897" y="2799794"/>
            <a:ext cx="5050044" cy="5089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3040" flipH="1" flipV="1">
            <a:off x="13204672" y="-1430946"/>
            <a:ext cx="3060549" cy="68508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7917" y="857436"/>
            <a:ext cx="11711453" cy="741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13643096" y="7933819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|</a:t>
            </a:r>
            <a:endParaRPr lang="en-US" sz="267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13128545" y="8226088"/>
            <a:ext cx="568848" cy="568848"/>
          </a:xfrm>
          <a:prstGeom prst="ellipse">
            <a:avLst/>
          </a:prstGeom>
          <a:solidFill>
            <a:schemeClr val="tx1"/>
          </a:solidFill>
          <a:ln w="57150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3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998" y="820113"/>
            <a:ext cx="11741372" cy="1386058"/>
          </a:xfrm>
          <a:prstGeom prst="rect">
            <a:avLst/>
          </a:prstGeom>
        </p:spPr>
        <p:txBody>
          <a:bodyPr wrap="square" lIns="216000" tIns="108000" rIns="108000" bIns="108000">
            <a:no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ANTICIPATORY PLANNING OF POLICE HELI’S</a:t>
            </a:r>
            <a:endParaRPr lang="nl-NL" sz="4800" dirty="0"/>
          </a:p>
        </p:txBody>
      </p:sp>
      <p:sp>
        <p:nvSpPr>
          <p:cNvPr id="16" name="Rectangle 15"/>
          <p:cNvSpPr/>
          <p:nvPr/>
        </p:nvSpPr>
        <p:spPr>
          <a:xfrm>
            <a:off x="857917" y="1808770"/>
            <a:ext cx="11711454" cy="6468269"/>
          </a:xfrm>
          <a:prstGeom prst="rect">
            <a:avLst/>
          </a:prstGeom>
        </p:spPr>
        <p:txBody>
          <a:bodyPr wrap="square" lIns="252000" tIns="180000" rIns="180000" bIns="18000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Integrated tactical and operational planning of police helicopters in </a:t>
            </a:r>
            <a:br>
              <a:rPr lang="en-US" sz="2600" dirty="0" smtClean="0"/>
            </a:br>
            <a:r>
              <a:rPr lang="en-US" sz="2600" dirty="0" smtClean="0"/>
              <a:t>anticipation of unknown incidents </a:t>
            </a:r>
            <a:r>
              <a:rPr lang="en-GB" sz="2600" dirty="0"/>
              <a:t>to maximize the </a:t>
            </a:r>
            <a:r>
              <a:rPr lang="en-GB" sz="2600" dirty="0" smtClean="0"/>
              <a:t>“coverage</a:t>
            </a:r>
            <a:r>
              <a:rPr lang="en-GB" sz="2600" dirty="0" smtClean="0"/>
              <a:t>”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Forecast: </a:t>
            </a:r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G</a:t>
            </a:r>
            <a:r>
              <a:rPr lang="en-US" sz="2600" dirty="0" smtClean="0"/>
              <a:t>eneralize </a:t>
            </a:r>
            <a:r>
              <a:rPr lang="en-US" sz="2600" dirty="0" smtClean="0"/>
              <a:t>historical incidents in time and space, put more emphasis on recent observations, and combine with </a:t>
            </a:r>
            <a:r>
              <a:rPr lang="en-US" sz="2600" dirty="0" smtClean="0"/>
              <a:t>intelligence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Operational decision - </a:t>
            </a:r>
            <a:r>
              <a:rPr lang="en-US" sz="2600" dirty="0"/>
              <a:t>when and where to fly and </a:t>
            </a:r>
            <a:r>
              <a:rPr lang="en-US" sz="2600" dirty="0" smtClean="0"/>
              <a:t>standby:</a:t>
            </a:r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sz="2600" dirty="0" err="1" smtClean="0"/>
              <a:t>Matheuristic</a:t>
            </a:r>
            <a:r>
              <a:rPr lang="en-US" sz="2600" dirty="0" smtClean="0"/>
              <a:t>: exact solution for one helicopter with given departure </a:t>
            </a:r>
            <a:r>
              <a:rPr lang="en-US" sz="2600" dirty="0" smtClean="0"/>
              <a:t>time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Tactical decision - </a:t>
            </a:r>
            <a:r>
              <a:rPr lang="en-US" sz="2600" dirty="0"/>
              <a:t>division of flight </a:t>
            </a:r>
            <a:r>
              <a:rPr lang="en-US" sz="2600" dirty="0" smtClean="0"/>
              <a:t>budget, personnel, and standby strategies </a:t>
            </a:r>
            <a:br>
              <a:rPr lang="en-US" sz="2600" dirty="0" smtClean="0"/>
            </a:br>
            <a:r>
              <a:rPr lang="en-US" sz="2600" dirty="0" smtClean="0"/>
              <a:t>to days and shifts: </a:t>
            </a:r>
            <a:endParaRPr lang="en-US" sz="2600" dirty="0"/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Hourly configurations (#flying </a:t>
            </a:r>
            <a:r>
              <a:rPr lang="en-US" sz="2600" dirty="0" err="1" smtClean="0"/>
              <a:t>heli’s</a:t>
            </a:r>
            <a:r>
              <a:rPr lang="en-US" sz="2600" dirty="0"/>
              <a:t>, </a:t>
            </a:r>
            <a:r>
              <a:rPr lang="en-US" sz="2600" dirty="0" smtClean="0"/>
              <a:t>#standby </a:t>
            </a:r>
            <a:r>
              <a:rPr lang="en-US" sz="2600" dirty="0" err="1"/>
              <a:t>heli’s</a:t>
            </a:r>
            <a:r>
              <a:rPr lang="en-US" sz="2600" dirty="0" smtClean="0"/>
              <a:t>, standby locations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Configurations subject to various restrictions, predefined routes, </a:t>
            </a:r>
            <a:br>
              <a:rPr lang="en-US" sz="2600" dirty="0" smtClean="0"/>
            </a:br>
            <a:r>
              <a:rPr lang="en-US" sz="2600" dirty="0" smtClean="0"/>
              <a:t>and given coverage for each configuration per </a:t>
            </a:r>
            <a:r>
              <a:rPr lang="en-US" sz="2600" dirty="0" smtClean="0"/>
              <a:t>hour</a:t>
            </a:r>
            <a:endParaRPr lang="en-GB" sz="2600" dirty="0"/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Shift configurations consisting of a given sequence of hourly </a:t>
            </a:r>
            <a:br>
              <a:rPr lang="en-US" sz="2600" dirty="0" smtClean="0"/>
            </a:br>
            <a:r>
              <a:rPr lang="en-US" sz="2600" dirty="0" smtClean="0"/>
              <a:t>configurations (several thousands </a:t>
            </a:r>
            <a:r>
              <a:rPr lang="en-US" sz="2600" dirty="0" smtClean="0"/>
              <a:t>of possible shift configurations)</a:t>
            </a:r>
            <a:endParaRPr lang="en-US" sz="2600" dirty="0" smtClean="0"/>
          </a:p>
          <a:p>
            <a:pPr marL="106683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Solve ILP exactly to determine best shift configuration for each </a:t>
            </a:r>
            <a:r>
              <a:rPr lang="en-US" sz="2600" dirty="0" smtClean="0"/>
              <a:t>shift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7923">
            <a:off x="12188056" y="4264863"/>
            <a:ext cx="3777346" cy="1916479"/>
          </a:xfrm>
          <a:prstGeom prst="rect">
            <a:avLst/>
          </a:prstGeom>
          <a:noFill/>
          <a:ln w="76200" cap="flat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0982">
            <a:off x="11628975" y="5732430"/>
            <a:ext cx="3812634" cy="2326094"/>
          </a:xfrm>
          <a:prstGeom prst="rect">
            <a:avLst/>
          </a:prstGeom>
          <a:ln w="76200" cap="flat">
            <a:solidFill>
              <a:srgbClr val="FFFF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5292">
            <a:off x="13408978" y="2163377"/>
            <a:ext cx="2403239" cy="275618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 descr="D:\SeminarMaryland\PolitieHeli\PhotosFromKLPD\DLVP-1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9016">
            <a:off x="12421612" y="335811"/>
            <a:ext cx="3524095" cy="2348879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26182" y="14903"/>
            <a:ext cx="6787877" cy="914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20560" y="-11559"/>
            <a:ext cx="6787877" cy="91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467" y="3926004"/>
            <a:ext cx="10613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EF8221"/>
                </a:solidFill>
                <a:latin typeface="Arial Narrow" panose="020B0606020202030204" pitchFamily="34" charset="0"/>
              </a:rPr>
              <a:t>4. 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EXAMPLE 3: </a:t>
            </a:r>
            <a:b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SYNCHROMODAL TRANSPORT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6000" b="1" dirty="0">
              <a:solidFill>
                <a:srgbClr val="EF008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263</Words>
  <Application>Microsoft Office PowerPoint</Application>
  <PresentationFormat>Custom</PresentationFormat>
  <Paragraphs>112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Jurian Wiese</dc:creator>
  <cp:lastModifiedBy>Mes, M.R.K. (BMS)</cp:lastModifiedBy>
  <cp:revision>589</cp:revision>
  <dcterms:created xsi:type="dcterms:W3CDTF">2015-05-28T08:27:42Z</dcterms:created>
  <dcterms:modified xsi:type="dcterms:W3CDTF">2017-11-01T16:11:16Z</dcterms:modified>
</cp:coreProperties>
</file>