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41"/>
  </p:notesMasterIdLst>
  <p:handoutMasterIdLst>
    <p:handoutMasterId r:id="rId42"/>
  </p:handoutMasterIdLst>
  <p:sldIdLst>
    <p:sldId id="264" r:id="rId10"/>
    <p:sldId id="449" r:id="rId11"/>
    <p:sldId id="510" r:id="rId12"/>
    <p:sldId id="481" r:id="rId13"/>
    <p:sldId id="507" r:id="rId14"/>
    <p:sldId id="497" r:id="rId15"/>
    <p:sldId id="505" r:id="rId16"/>
    <p:sldId id="486" r:id="rId17"/>
    <p:sldId id="594" r:id="rId18"/>
    <p:sldId id="487" r:id="rId19"/>
    <p:sldId id="597" r:id="rId20"/>
    <p:sldId id="501" r:id="rId21"/>
    <p:sldId id="488" r:id="rId22"/>
    <p:sldId id="489" r:id="rId23"/>
    <p:sldId id="599" r:id="rId24"/>
    <p:sldId id="508" r:id="rId25"/>
    <p:sldId id="496" r:id="rId26"/>
    <p:sldId id="502" r:id="rId27"/>
    <p:sldId id="482" r:id="rId28"/>
    <p:sldId id="483" r:id="rId29"/>
    <p:sldId id="494" r:id="rId30"/>
    <p:sldId id="591" r:id="rId31"/>
    <p:sldId id="593" r:id="rId32"/>
    <p:sldId id="492" r:id="rId33"/>
    <p:sldId id="490" r:id="rId34"/>
    <p:sldId id="491" r:id="rId35"/>
    <p:sldId id="595" r:id="rId36"/>
    <p:sldId id="596" r:id="rId37"/>
    <p:sldId id="511" r:id="rId38"/>
    <p:sldId id="499" r:id="rId39"/>
    <p:sldId id="5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234"/>
    <a:srgbClr val="469BC0"/>
    <a:srgbClr val="CF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3B63D-BB28-47EF-BC18-2777A0266DF4}" v="271" dt="2023-06-08T09:47:06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0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46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erik, Carlijn van (UT-TNW)" userId="6ab9e5fe-5e79-4272-b5e4-fdc72f2a62e2" providerId="ADAL" clId="{F8F3B63D-BB28-47EF-BC18-2777A0266DF4}"/>
    <pc:docChg chg="undo custSel addSld delSld modSld sldOrd">
      <pc:chgData name="Emmerik, Carlijn van (UT-TNW)" userId="6ab9e5fe-5e79-4272-b5e4-fdc72f2a62e2" providerId="ADAL" clId="{F8F3B63D-BB28-47EF-BC18-2777A0266DF4}" dt="2023-06-08T11:21:05.196" v="1634"/>
      <pc:docMkLst>
        <pc:docMk/>
      </pc:docMkLst>
      <pc:sldChg chg="modSp mod">
        <pc:chgData name="Emmerik, Carlijn van (UT-TNW)" userId="6ab9e5fe-5e79-4272-b5e4-fdc72f2a62e2" providerId="ADAL" clId="{F8F3B63D-BB28-47EF-BC18-2777A0266DF4}" dt="2023-06-05T13:24:54.860" v="814" actId="20577"/>
        <pc:sldMkLst>
          <pc:docMk/>
          <pc:sldMk cId="353600692" sldId="264"/>
        </pc:sldMkLst>
        <pc:spChg chg="mod">
          <ac:chgData name="Emmerik, Carlijn van (UT-TNW)" userId="6ab9e5fe-5e79-4272-b5e4-fdc72f2a62e2" providerId="ADAL" clId="{F8F3B63D-BB28-47EF-BC18-2777A0266DF4}" dt="2023-06-05T13:24:54.860" v="814" actId="20577"/>
          <ac:spMkLst>
            <pc:docMk/>
            <pc:sldMk cId="353600692" sldId="264"/>
            <ac:spMk id="5" creationId="{DF06D717-43C1-4E76-9FE1-E6525D378B20}"/>
          </ac:spMkLst>
        </pc:spChg>
      </pc:sldChg>
      <pc:sldChg chg="modNotesTx">
        <pc:chgData name="Emmerik, Carlijn van (UT-TNW)" userId="6ab9e5fe-5e79-4272-b5e4-fdc72f2a62e2" providerId="ADAL" clId="{F8F3B63D-BB28-47EF-BC18-2777A0266DF4}" dt="2023-06-05T07:15:33.755" v="596" actId="20577"/>
        <pc:sldMkLst>
          <pc:docMk/>
          <pc:sldMk cId="2602061138" sldId="481"/>
        </pc:sldMkLst>
      </pc:sldChg>
      <pc:sldChg chg="modSp mod">
        <pc:chgData name="Emmerik, Carlijn van (UT-TNW)" userId="6ab9e5fe-5e79-4272-b5e4-fdc72f2a62e2" providerId="ADAL" clId="{F8F3B63D-BB28-47EF-BC18-2777A0266DF4}" dt="2023-06-08T09:50:10.628" v="1602" actId="2710"/>
        <pc:sldMkLst>
          <pc:docMk/>
          <pc:sldMk cId="813981135" sldId="482"/>
        </pc:sldMkLst>
        <pc:spChg chg="mod">
          <ac:chgData name="Emmerik, Carlijn van (UT-TNW)" userId="6ab9e5fe-5e79-4272-b5e4-fdc72f2a62e2" providerId="ADAL" clId="{F8F3B63D-BB28-47EF-BC18-2777A0266DF4}" dt="2023-06-08T09:50:10.628" v="1602" actId="2710"/>
          <ac:spMkLst>
            <pc:docMk/>
            <pc:sldMk cId="813981135" sldId="482"/>
            <ac:spMk id="3" creationId="{94EBD75A-95F3-4DB0-A8D6-87AFDB36879D}"/>
          </ac:spMkLst>
        </pc:spChg>
      </pc:sldChg>
      <pc:sldChg chg="addSp delSp modSp mod modNotesTx">
        <pc:chgData name="Emmerik, Carlijn van (UT-TNW)" userId="6ab9e5fe-5e79-4272-b5e4-fdc72f2a62e2" providerId="ADAL" clId="{F8F3B63D-BB28-47EF-BC18-2777A0266DF4}" dt="2023-06-08T09:13:10.678" v="932" actId="14100"/>
        <pc:sldMkLst>
          <pc:docMk/>
          <pc:sldMk cId="3739132782" sldId="486"/>
        </pc:sldMkLst>
        <pc:spChg chg="mod">
          <ac:chgData name="Emmerik, Carlijn van (UT-TNW)" userId="6ab9e5fe-5e79-4272-b5e4-fdc72f2a62e2" providerId="ADAL" clId="{F8F3B63D-BB28-47EF-BC18-2777A0266DF4}" dt="2023-06-08T09:13:10.678" v="932" actId="14100"/>
          <ac:spMkLst>
            <pc:docMk/>
            <pc:sldMk cId="3739132782" sldId="486"/>
            <ac:spMk id="8" creationId="{D825E137-BED9-4BA0-98CB-ACCE1BE619B8}"/>
          </ac:spMkLst>
        </pc:spChg>
        <pc:spChg chg="mod">
          <ac:chgData name="Emmerik, Carlijn van (UT-TNW)" userId="6ab9e5fe-5e79-4272-b5e4-fdc72f2a62e2" providerId="ADAL" clId="{F8F3B63D-BB28-47EF-BC18-2777A0266DF4}" dt="2023-06-08T08:46:38.905" v="928" actId="14100"/>
          <ac:spMkLst>
            <pc:docMk/>
            <pc:sldMk cId="3739132782" sldId="486"/>
            <ac:spMk id="9" creationId="{75E31F33-669F-A280-C251-BBDAA80EDDA3}"/>
          </ac:spMkLst>
        </pc:spChg>
        <pc:picChg chg="add mod ord">
          <ac:chgData name="Emmerik, Carlijn van (UT-TNW)" userId="6ab9e5fe-5e79-4272-b5e4-fdc72f2a62e2" providerId="ADAL" clId="{F8F3B63D-BB28-47EF-BC18-2777A0266DF4}" dt="2023-06-08T08:45:37.528" v="923" actId="1076"/>
          <ac:picMkLst>
            <pc:docMk/>
            <pc:sldMk cId="3739132782" sldId="486"/>
            <ac:picMk id="6" creationId="{E037565E-9BA2-BB87-0445-BD73A33D0718}"/>
          </ac:picMkLst>
        </pc:picChg>
        <pc:picChg chg="del">
          <ac:chgData name="Emmerik, Carlijn van (UT-TNW)" userId="6ab9e5fe-5e79-4272-b5e4-fdc72f2a62e2" providerId="ADAL" clId="{F8F3B63D-BB28-47EF-BC18-2777A0266DF4}" dt="2023-06-08T08:44:58.213" v="916" actId="478"/>
          <ac:picMkLst>
            <pc:docMk/>
            <pc:sldMk cId="3739132782" sldId="486"/>
            <ac:picMk id="7" creationId="{1F81B647-8DF3-44B9-9960-53938D7E4230}"/>
          </ac:picMkLst>
        </pc:picChg>
      </pc:sldChg>
      <pc:sldChg chg="modSp modAnim">
        <pc:chgData name="Emmerik, Carlijn van (UT-TNW)" userId="6ab9e5fe-5e79-4272-b5e4-fdc72f2a62e2" providerId="ADAL" clId="{F8F3B63D-BB28-47EF-BC18-2777A0266DF4}" dt="2023-06-08T09:47:06.386" v="1565" actId="20577"/>
        <pc:sldMkLst>
          <pc:docMk/>
          <pc:sldMk cId="3677644980" sldId="488"/>
        </pc:sldMkLst>
        <pc:spChg chg="mod">
          <ac:chgData name="Emmerik, Carlijn van (UT-TNW)" userId="6ab9e5fe-5e79-4272-b5e4-fdc72f2a62e2" providerId="ADAL" clId="{F8F3B63D-BB28-47EF-BC18-2777A0266DF4}" dt="2023-06-08T09:47:06.386" v="1565" actId="20577"/>
          <ac:spMkLst>
            <pc:docMk/>
            <pc:sldMk cId="3677644980" sldId="488"/>
            <ac:spMk id="3" creationId="{125AB93D-A1A2-4031-8534-89C75E433FC8}"/>
          </ac:spMkLst>
        </pc:spChg>
      </pc:sldChg>
      <pc:sldChg chg="ord modNotesTx">
        <pc:chgData name="Emmerik, Carlijn van (UT-TNW)" userId="6ab9e5fe-5e79-4272-b5e4-fdc72f2a62e2" providerId="ADAL" clId="{F8F3B63D-BB28-47EF-BC18-2777A0266DF4}" dt="2023-06-08T11:21:05.196" v="1634"/>
        <pc:sldMkLst>
          <pc:docMk/>
          <pc:sldMk cId="1702404743" sldId="489"/>
        </pc:sldMkLst>
      </pc:sldChg>
      <pc:sldChg chg="modSp mod">
        <pc:chgData name="Emmerik, Carlijn van (UT-TNW)" userId="6ab9e5fe-5e79-4272-b5e4-fdc72f2a62e2" providerId="ADAL" clId="{F8F3B63D-BB28-47EF-BC18-2777A0266DF4}" dt="2023-06-08T08:33:41.360" v="867" actId="20577"/>
        <pc:sldMkLst>
          <pc:docMk/>
          <pc:sldMk cId="660591114" sldId="501"/>
        </pc:sldMkLst>
        <pc:spChg chg="mod">
          <ac:chgData name="Emmerik, Carlijn van (UT-TNW)" userId="6ab9e5fe-5e79-4272-b5e4-fdc72f2a62e2" providerId="ADAL" clId="{F8F3B63D-BB28-47EF-BC18-2777A0266DF4}" dt="2023-06-08T08:33:41.360" v="867" actId="20577"/>
          <ac:spMkLst>
            <pc:docMk/>
            <pc:sldMk cId="660591114" sldId="501"/>
            <ac:spMk id="3" creationId="{11806EE6-8684-4A64-9A30-ED3E43C43542}"/>
          </ac:spMkLst>
        </pc:spChg>
      </pc:sldChg>
      <pc:sldChg chg="addSp delSp modSp mod">
        <pc:chgData name="Emmerik, Carlijn van (UT-TNW)" userId="6ab9e5fe-5e79-4272-b5e4-fdc72f2a62e2" providerId="ADAL" clId="{F8F3B63D-BB28-47EF-BC18-2777A0266DF4}" dt="2023-06-08T08:44:51.361" v="915" actId="1076"/>
        <pc:sldMkLst>
          <pc:docMk/>
          <pc:sldMk cId="2446130017" sldId="505"/>
        </pc:sldMkLst>
        <pc:spChg chg="add del mod">
          <ac:chgData name="Emmerik, Carlijn van (UT-TNW)" userId="6ab9e5fe-5e79-4272-b5e4-fdc72f2a62e2" providerId="ADAL" clId="{F8F3B63D-BB28-47EF-BC18-2777A0266DF4}" dt="2023-06-08T08:43:55.700" v="904" actId="22"/>
          <ac:spMkLst>
            <pc:docMk/>
            <pc:sldMk cId="2446130017" sldId="505"/>
            <ac:spMk id="3" creationId="{076A737C-3D00-818A-571F-7BA416CA8574}"/>
          </ac:spMkLst>
        </pc:spChg>
        <pc:spChg chg="add del mod">
          <ac:chgData name="Emmerik, Carlijn van (UT-TNW)" userId="6ab9e5fe-5e79-4272-b5e4-fdc72f2a62e2" providerId="ADAL" clId="{F8F3B63D-BB28-47EF-BC18-2777A0266DF4}" dt="2023-06-08T08:44:34.049" v="910" actId="22"/>
          <ac:spMkLst>
            <pc:docMk/>
            <pc:sldMk cId="2446130017" sldId="505"/>
            <ac:spMk id="11" creationId="{90AD8A10-1347-E540-3D7D-95E3C6F60115}"/>
          </ac:spMkLst>
        </pc:spChg>
        <pc:picChg chg="del">
          <ac:chgData name="Emmerik, Carlijn van (UT-TNW)" userId="6ab9e5fe-5e79-4272-b5e4-fdc72f2a62e2" providerId="ADAL" clId="{F8F3B63D-BB28-47EF-BC18-2777A0266DF4}" dt="2023-06-08T08:43:49.654" v="901" actId="478"/>
          <ac:picMkLst>
            <pc:docMk/>
            <pc:sldMk cId="2446130017" sldId="505"/>
            <ac:picMk id="6" creationId="{640E7709-23E5-4B68-BED4-960EA9C6AF74}"/>
          </ac:picMkLst>
        </pc:picChg>
        <pc:picChg chg="add del">
          <ac:chgData name="Emmerik, Carlijn van (UT-TNW)" userId="6ab9e5fe-5e79-4272-b5e4-fdc72f2a62e2" providerId="ADAL" clId="{F8F3B63D-BB28-47EF-BC18-2777A0266DF4}" dt="2023-06-08T08:43:53.490" v="903" actId="478"/>
          <ac:picMkLst>
            <pc:docMk/>
            <pc:sldMk cId="2446130017" sldId="505"/>
            <ac:picMk id="7" creationId="{7C93E7BA-B6CC-6502-02C7-EEA01BD18715}"/>
          </ac:picMkLst>
        </pc:picChg>
        <pc:picChg chg="add del mod ord">
          <ac:chgData name="Emmerik, Carlijn van (UT-TNW)" userId="6ab9e5fe-5e79-4272-b5e4-fdc72f2a62e2" providerId="ADAL" clId="{F8F3B63D-BB28-47EF-BC18-2777A0266DF4}" dt="2023-06-08T08:44:31.898" v="909" actId="478"/>
          <ac:picMkLst>
            <pc:docMk/>
            <pc:sldMk cId="2446130017" sldId="505"/>
            <ac:picMk id="9" creationId="{4AB00CB5-52FB-AF61-9189-5A5B0C5DA32A}"/>
          </ac:picMkLst>
        </pc:picChg>
        <pc:picChg chg="add mod ord">
          <ac:chgData name="Emmerik, Carlijn van (UT-TNW)" userId="6ab9e5fe-5e79-4272-b5e4-fdc72f2a62e2" providerId="ADAL" clId="{F8F3B63D-BB28-47EF-BC18-2777A0266DF4}" dt="2023-06-08T08:44:51.361" v="915" actId="1076"/>
          <ac:picMkLst>
            <pc:docMk/>
            <pc:sldMk cId="2446130017" sldId="505"/>
            <ac:picMk id="13" creationId="{83007AD9-6023-6990-784B-EAA0C326B373}"/>
          </ac:picMkLst>
        </pc:picChg>
      </pc:sldChg>
      <pc:sldChg chg="modSp mod">
        <pc:chgData name="Emmerik, Carlijn van (UT-TNW)" userId="6ab9e5fe-5e79-4272-b5e4-fdc72f2a62e2" providerId="ADAL" clId="{F8F3B63D-BB28-47EF-BC18-2777A0266DF4}" dt="2023-06-08T11:15:21.953" v="1632" actId="20577"/>
        <pc:sldMkLst>
          <pc:docMk/>
          <pc:sldMk cId="2234739002" sldId="507"/>
        </pc:sldMkLst>
        <pc:spChg chg="mod">
          <ac:chgData name="Emmerik, Carlijn van (UT-TNW)" userId="6ab9e5fe-5e79-4272-b5e4-fdc72f2a62e2" providerId="ADAL" clId="{F8F3B63D-BB28-47EF-BC18-2777A0266DF4}" dt="2023-06-08T11:15:21.953" v="1632" actId="20577"/>
          <ac:spMkLst>
            <pc:docMk/>
            <pc:sldMk cId="2234739002" sldId="507"/>
            <ac:spMk id="3" creationId="{4B21479F-3514-46DB-84A4-1FDFFD02C844}"/>
          </ac:spMkLst>
        </pc:spChg>
      </pc:sldChg>
      <pc:sldChg chg="addSp delSp modSp mod">
        <pc:chgData name="Emmerik, Carlijn van (UT-TNW)" userId="6ab9e5fe-5e79-4272-b5e4-fdc72f2a62e2" providerId="ADAL" clId="{F8F3B63D-BB28-47EF-BC18-2777A0266DF4}" dt="2023-06-08T09:55:53.386" v="1607" actId="1076"/>
        <pc:sldMkLst>
          <pc:docMk/>
          <pc:sldMk cId="3890531856" sldId="595"/>
        </pc:sldMkLst>
        <pc:spChg chg="add del mod">
          <ac:chgData name="Emmerik, Carlijn van (UT-TNW)" userId="6ab9e5fe-5e79-4272-b5e4-fdc72f2a62e2" providerId="ADAL" clId="{F8F3B63D-BB28-47EF-BC18-2777A0266DF4}" dt="2023-06-08T09:55:45.448" v="1604" actId="22"/>
          <ac:spMkLst>
            <pc:docMk/>
            <pc:sldMk cId="3890531856" sldId="595"/>
            <ac:spMk id="4" creationId="{502D65F8-DA90-2A9A-EA36-D8259C19CAD0}"/>
          </ac:spMkLst>
        </pc:spChg>
        <pc:picChg chg="add mod ord">
          <ac:chgData name="Emmerik, Carlijn van (UT-TNW)" userId="6ab9e5fe-5e79-4272-b5e4-fdc72f2a62e2" providerId="ADAL" clId="{F8F3B63D-BB28-47EF-BC18-2777A0266DF4}" dt="2023-06-08T09:55:53.386" v="1607" actId="1076"/>
          <ac:picMkLst>
            <pc:docMk/>
            <pc:sldMk cId="3890531856" sldId="595"/>
            <ac:picMk id="7" creationId="{6FE063D4-A82B-19D4-1A60-EE4F28954F7E}"/>
          </ac:picMkLst>
        </pc:picChg>
        <pc:picChg chg="del">
          <ac:chgData name="Emmerik, Carlijn van (UT-TNW)" userId="6ab9e5fe-5e79-4272-b5e4-fdc72f2a62e2" providerId="ADAL" clId="{F8F3B63D-BB28-47EF-BC18-2777A0266DF4}" dt="2023-06-08T09:55:38.582" v="1603" actId="478"/>
          <ac:picMkLst>
            <pc:docMk/>
            <pc:sldMk cId="3890531856" sldId="595"/>
            <ac:picMk id="10" creationId="{021708AA-0070-EA70-66F8-3F481038461D}"/>
          </ac:picMkLst>
        </pc:picChg>
      </pc:sldChg>
      <pc:sldChg chg="modSp mod">
        <pc:chgData name="Emmerik, Carlijn van (UT-TNW)" userId="6ab9e5fe-5e79-4272-b5e4-fdc72f2a62e2" providerId="ADAL" clId="{F8F3B63D-BB28-47EF-BC18-2777A0266DF4}" dt="2023-06-08T11:09:23.139" v="1611" actId="20577"/>
        <pc:sldMkLst>
          <pc:docMk/>
          <pc:sldMk cId="3786384575" sldId="596"/>
        </pc:sldMkLst>
        <pc:spChg chg="mod">
          <ac:chgData name="Emmerik, Carlijn van (UT-TNW)" userId="6ab9e5fe-5e79-4272-b5e4-fdc72f2a62e2" providerId="ADAL" clId="{F8F3B63D-BB28-47EF-BC18-2777A0266DF4}" dt="2023-06-08T11:09:23.139" v="1611" actId="20577"/>
          <ac:spMkLst>
            <pc:docMk/>
            <pc:sldMk cId="3786384575" sldId="596"/>
            <ac:spMk id="3" creationId="{D18E875A-EA88-F7F7-ABFD-5083C4A4422F}"/>
          </ac:spMkLst>
        </pc:spChg>
      </pc:sldChg>
      <pc:sldChg chg="modSp add del">
        <pc:chgData name="Emmerik, Carlijn van (UT-TNW)" userId="6ab9e5fe-5e79-4272-b5e4-fdc72f2a62e2" providerId="ADAL" clId="{F8F3B63D-BB28-47EF-BC18-2777A0266DF4}" dt="2023-06-08T09:48:46.209" v="1588" actId="47"/>
        <pc:sldMkLst>
          <pc:docMk/>
          <pc:sldMk cId="1575640307" sldId="598"/>
        </pc:sldMkLst>
        <pc:spChg chg="mod">
          <ac:chgData name="Emmerik, Carlijn van (UT-TNW)" userId="6ab9e5fe-5e79-4272-b5e4-fdc72f2a62e2" providerId="ADAL" clId="{F8F3B63D-BB28-47EF-BC18-2777A0266DF4}" dt="2023-06-08T09:21:38.847" v="1148" actId="20577"/>
          <ac:spMkLst>
            <pc:docMk/>
            <pc:sldMk cId="1575640307" sldId="598"/>
            <ac:spMk id="3" creationId="{125AB93D-A1A2-4031-8534-89C75E433FC8}"/>
          </ac:spMkLst>
        </pc:spChg>
      </pc:sldChg>
      <pc:sldChg chg="addSp delSp modSp add mod ord modAnim">
        <pc:chgData name="Emmerik, Carlijn van (UT-TNW)" userId="6ab9e5fe-5e79-4272-b5e4-fdc72f2a62e2" providerId="ADAL" clId="{F8F3B63D-BB28-47EF-BC18-2777A0266DF4}" dt="2023-06-08T09:48:36.437" v="1587" actId="1076"/>
        <pc:sldMkLst>
          <pc:docMk/>
          <pc:sldMk cId="1964693027" sldId="599"/>
        </pc:sldMkLst>
        <pc:spChg chg="del mod">
          <ac:chgData name="Emmerik, Carlijn van (UT-TNW)" userId="6ab9e5fe-5e79-4272-b5e4-fdc72f2a62e2" providerId="ADAL" clId="{F8F3B63D-BB28-47EF-BC18-2777A0266DF4}" dt="2023-06-08T09:25:11.579" v="1153" actId="3680"/>
          <ac:spMkLst>
            <pc:docMk/>
            <pc:sldMk cId="1964693027" sldId="599"/>
            <ac:spMk id="3" creationId="{125AB93D-A1A2-4031-8534-89C75E433FC8}"/>
          </ac:spMkLst>
        </pc:spChg>
        <pc:spChg chg="add mod">
          <ac:chgData name="Emmerik, Carlijn van (UT-TNW)" userId="6ab9e5fe-5e79-4272-b5e4-fdc72f2a62e2" providerId="ADAL" clId="{F8F3B63D-BB28-47EF-BC18-2777A0266DF4}" dt="2023-06-08T09:48:36.437" v="1587" actId="1076"/>
          <ac:spMkLst>
            <pc:docMk/>
            <pc:sldMk cId="1964693027" sldId="599"/>
            <ac:spMk id="6" creationId="{CA6D522B-F890-672A-797B-82DBBB05EDCB}"/>
          </ac:spMkLst>
        </pc:spChg>
        <pc:graphicFrameChg chg="add mod ord modGraphic">
          <ac:chgData name="Emmerik, Carlijn van (UT-TNW)" userId="6ab9e5fe-5e79-4272-b5e4-fdc72f2a62e2" providerId="ADAL" clId="{F8F3B63D-BB28-47EF-BC18-2777A0266DF4}" dt="2023-06-08T09:48:31.689" v="1586" actId="5793"/>
          <ac:graphicFrameMkLst>
            <pc:docMk/>
            <pc:sldMk cId="1964693027" sldId="599"/>
            <ac:graphicFrameMk id="5" creationId="{167471D7-9BEE-587A-D7AC-E176B22F282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Osiris </a:t>
            </a:r>
            <a:r>
              <a:rPr lang="en-US" dirty="0" err="1"/>
              <a:t>inschrijven</a:t>
            </a:r>
            <a:r>
              <a:rPr lang="en-US" dirty="0"/>
              <a:t> op de master </a:t>
            </a:r>
            <a:r>
              <a:rPr lang="en-US" dirty="0" err="1"/>
              <a:t>opdracht</a:t>
            </a:r>
            <a:r>
              <a:rPr lang="en-US" dirty="0"/>
              <a:t>, dan </a:t>
            </a:r>
            <a:r>
              <a:rPr lang="en-US" dirty="0" err="1"/>
              <a:t>krijgje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tot de </a:t>
            </a:r>
            <a:r>
              <a:rPr lang="en-US" dirty="0" err="1"/>
              <a:t>Canvassite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Use knowledge of basic physics and mathematics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Gain more in-depth knowledge in one or more sub areas of physics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Knowledge about physics technology -&gt; e.g. design and perform an experiment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Orientation in </a:t>
            </a:r>
            <a:r>
              <a:rPr lang="en-US" dirty="0" err="1"/>
              <a:t>applicationon</a:t>
            </a:r>
            <a:r>
              <a:rPr lang="en-US" dirty="0"/>
              <a:t> areas of physics</a:t>
            </a:r>
          </a:p>
          <a:p>
            <a:pPr marL="171450" indent="-171450">
              <a:buFontTx/>
              <a:buChar char="-"/>
            </a:pPr>
            <a:r>
              <a:rPr lang="nl-NL" dirty="0"/>
              <a:t>See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and </a:t>
            </a:r>
            <a:r>
              <a:rPr lang="nl-NL" dirty="0" err="1"/>
              <a:t>socity</a:t>
            </a:r>
            <a:r>
              <a:rPr lang="nl-NL" dirty="0"/>
              <a:t> and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reulting</a:t>
            </a:r>
            <a:r>
              <a:rPr lang="nl-NL" dirty="0"/>
              <a:t> </a:t>
            </a:r>
            <a:r>
              <a:rPr lang="nl-NL" dirty="0" err="1"/>
              <a:t>responsebilities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Multiple Skills -&gt; e.g. </a:t>
            </a:r>
            <a:r>
              <a:rPr lang="nl-NL" dirty="0" err="1"/>
              <a:t>aquiriing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indipendently</a:t>
            </a:r>
            <a:r>
              <a:rPr lang="nl-NL" dirty="0"/>
              <a:t>, </a:t>
            </a:r>
            <a:r>
              <a:rPr lang="nl-NL" dirty="0" err="1"/>
              <a:t>communication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colleagues</a:t>
            </a:r>
            <a:r>
              <a:rPr lang="nl-NL" dirty="0"/>
              <a:t>, </a:t>
            </a:r>
            <a:r>
              <a:rPr lang="nl-NL" dirty="0" err="1"/>
              <a:t>contribue</a:t>
            </a:r>
            <a:r>
              <a:rPr lang="nl-NL" dirty="0"/>
              <a:t> in 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 (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solving</a:t>
            </a:r>
            <a:r>
              <a:rPr lang="nl-NL" dirty="0"/>
              <a:t>, </a:t>
            </a:r>
            <a:r>
              <a:rPr lang="nl-NL" dirty="0" err="1"/>
              <a:t>creativity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6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switching order of internship and master assignment -&gt; send a request to BOZ (boz-ap@utwente.nl) with your request </a:t>
            </a:r>
            <a:r>
              <a:rPr lang="en-US"/>
              <a:t>and argumentation.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Osiris </a:t>
            </a:r>
            <a:r>
              <a:rPr lang="en-US" dirty="0" err="1"/>
              <a:t>inschrijven</a:t>
            </a:r>
            <a:r>
              <a:rPr lang="en-US" dirty="0"/>
              <a:t> op de master </a:t>
            </a:r>
            <a:r>
              <a:rPr lang="en-US" dirty="0" err="1"/>
              <a:t>opdracht</a:t>
            </a:r>
            <a:r>
              <a:rPr lang="en-US" dirty="0"/>
              <a:t>, dan </a:t>
            </a:r>
            <a:r>
              <a:rPr lang="en-US" dirty="0" err="1"/>
              <a:t>krijgje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tot de </a:t>
            </a:r>
            <a:r>
              <a:rPr lang="en-US" dirty="0" err="1"/>
              <a:t>Canvassite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list will be updated in October 2023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8 June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8 June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8 June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3757" y="1790141"/>
            <a:ext cx="5647426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1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365125"/>
            <a:ext cx="1135848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825625"/>
            <a:ext cx="11358489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1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8 June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403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4035" r:id="rId7"/>
    <p:sldLayoutId id="2147483964" r:id="rId8"/>
    <p:sldLayoutId id="2147483954" r:id="rId9"/>
    <p:sldLayoutId id="2147484026" r:id="rId10"/>
    <p:sldLayoutId id="2147484027" r:id="rId11"/>
    <p:sldLayoutId id="2147484028" r:id="rId12"/>
    <p:sldLayoutId id="2147484029" r:id="rId13"/>
    <p:sldLayoutId id="2147483955" r:id="rId14"/>
    <p:sldLayoutId id="2147483966" r:id="rId15"/>
    <p:sldLayoutId id="2147483965" r:id="rId16"/>
    <p:sldLayoutId id="2147484034" r:id="rId17"/>
    <p:sldLayoutId id="2147483956" r:id="rId18"/>
    <p:sldLayoutId id="2147483992" r:id="rId19"/>
    <p:sldLayoutId id="2147483993" r:id="rId20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twente.nl/en/ap/education/graduate/" TargetMode="Externa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n-tnw@utwente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s://www.utwente.nl/en/ap/education/regulation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ap/education/regulations/#forms-applied-physic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utwente.nl/en/ces/language-centre/courses/?for=students" TargetMode="External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en/ces/language-centre/writingcentre/writing-centre-students/" TargetMode="Externa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ap/education/regulations/#forms-applied-physics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hyperlink" Target="mailto:tn-tnw@utwente.nl" TargetMode="External"/><Relationship Id="rId5" Type="http://schemas.openxmlformats.org/officeDocument/2006/relationships/hyperlink" Target="https://www.utwente.nl/en/ap/education/graduate/#before-the-start-of-the-masters-assignment" TargetMode="External"/><Relationship Id="rId4" Type="http://schemas.openxmlformats.org/officeDocument/2006/relationships/hyperlink" Target="https://www.utwente.nl/en/education/student-services/step-by-step/educational-systems/#mobility-onlin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B54FE5C-42F1-4A3F-8317-F08ED612F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8A1C30-26B9-4072-9EFD-1DB268D1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11" y="2891660"/>
            <a:ext cx="10515600" cy="1325563"/>
          </a:xfrm>
        </p:spPr>
        <p:txBody>
          <a:bodyPr/>
          <a:lstStyle/>
          <a:p>
            <a:r>
              <a:rPr lang="en-US" dirty="0"/>
              <a:t>Preparation </a:t>
            </a:r>
            <a:br>
              <a:rPr lang="en-US" dirty="0"/>
            </a:br>
            <a:r>
              <a:rPr lang="en-US" dirty="0"/>
              <a:t>master assignment</a:t>
            </a:r>
            <a:endParaRPr lang="nl-NL" sz="3600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F06D717-43C1-4E76-9FE1-E6525D378B20}"/>
              </a:ext>
            </a:extLst>
          </p:cNvPr>
          <p:cNvSpPr txBox="1">
            <a:spLocks/>
          </p:cNvSpPr>
          <p:nvPr/>
        </p:nvSpPr>
        <p:spPr>
          <a:xfrm>
            <a:off x="417311" y="42172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4B234"/>
                </a:solidFill>
              </a:rPr>
              <a:t>June 8, </a:t>
            </a:r>
            <a:r>
              <a:rPr lang="en-US" sz="3600" dirty="0">
                <a:solidFill>
                  <a:srgbClr val="34B234"/>
                </a:solidFill>
              </a:rPr>
              <a:t>2023</a:t>
            </a:r>
            <a:endParaRPr lang="nl-NL" sz="3600" dirty="0">
              <a:solidFill>
                <a:srgbClr val="34B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0D299-9530-46C4-8C72-F82479B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4F5DC8-F3C2-4534-9B13-BBFAC1CAC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D70385-2B9D-47BF-B185-FDAA8D1DCCC3}"/>
              </a:ext>
            </a:extLst>
          </p:cNvPr>
          <p:cNvSpPr txBox="1"/>
          <p:nvPr/>
        </p:nvSpPr>
        <p:spPr>
          <a:xfrm>
            <a:off x="2597766" y="5508422"/>
            <a:ext cx="699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hlinkClick r:id="rId2"/>
              </a:rPr>
              <a:t>https://www.utwente.nl/en/ap/education/graduate/</a:t>
            </a:r>
            <a:r>
              <a:rPr lang="nl-NL" sz="2400" dirty="0"/>
              <a:t> 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BC0BF75-05FE-EB59-6B63-A268A1C81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2755" y="1228802"/>
            <a:ext cx="9075573" cy="4105275"/>
          </a:xfrm>
        </p:spPr>
      </p:pic>
    </p:spTree>
    <p:extLst>
      <p:ext uri="{BB962C8B-B14F-4D97-AF65-F5344CB8AC3E}">
        <p14:creationId xmlns:p14="http://schemas.microsoft.com/office/powerpoint/2010/main" val="181074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4370-2F39-4232-A928-37CE8FD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8AA6B-50E4-4F5E-883E-FCD835ADC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376422"/>
            <a:ext cx="11358489" cy="4105156"/>
          </a:xfrm>
        </p:spPr>
        <p:txBody>
          <a:bodyPr/>
          <a:lstStyle/>
          <a:p>
            <a:r>
              <a:rPr lang="en-US" dirty="0"/>
              <a:t>Approval course list </a:t>
            </a:r>
            <a:endParaRPr lang="en-US" sz="2000" dirty="0"/>
          </a:p>
          <a:p>
            <a:pPr marL="457127" lvl="1" indent="0">
              <a:buNone/>
            </a:pPr>
            <a:endParaRPr lang="en-US" dirty="0"/>
          </a:p>
          <a:p>
            <a:r>
              <a:rPr lang="en-US" dirty="0"/>
              <a:t>Enroll for the Master’s assignment in Osiris</a:t>
            </a:r>
          </a:p>
          <a:p>
            <a:endParaRPr lang="en-US" dirty="0"/>
          </a:p>
          <a:p>
            <a:r>
              <a:rPr lang="en-US" dirty="0"/>
              <a:t>Mobility Online </a:t>
            </a:r>
            <a:endParaRPr lang="en-US" sz="2000" dirty="0"/>
          </a:p>
          <a:p>
            <a:pPr lvl="1"/>
            <a:r>
              <a:rPr lang="en-US" dirty="0"/>
              <a:t>Start		: Given start and end date</a:t>
            </a:r>
          </a:p>
          <a:p>
            <a:pPr lvl="1"/>
            <a:r>
              <a:rPr lang="en-US" dirty="0"/>
              <a:t>After 4 months	: Complete form</a:t>
            </a:r>
          </a:p>
          <a:p>
            <a:pPr marL="457127" lvl="1" indent="0">
              <a:buNone/>
            </a:pPr>
            <a:r>
              <a:rPr lang="en-US" dirty="0"/>
              <a:t>Questions to Anita Weise </a:t>
            </a:r>
            <a:r>
              <a:rPr lang="en-US" dirty="0">
                <a:hlinkClick r:id="rId3"/>
              </a:rPr>
              <a:t>tn-tnw@utwente.nl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059B-6F8F-46F2-8AFE-ADDA3BD8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0548C-1488-4380-920C-FDF9D51B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74" y="3429000"/>
            <a:ext cx="247749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2FE64-7480-4637-A7B9-A13C01C0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group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06EE6-8684-4A64-9A30-ED3E43C43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376422"/>
            <a:ext cx="11358489" cy="4105156"/>
          </a:xfrm>
        </p:spPr>
        <p:txBody>
          <a:bodyPr/>
          <a:lstStyle/>
          <a:p>
            <a:r>
              <a:rPr lang="nl-NL" dirty="0" err="1"/>
              <a:t>Supervision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assignment</a:t>
            </a:r>
            <a:endParaRPr lang="nl-NL" dirty="0"/>
          </a:p>
          <a:p>
            <a:pPr lvl="1"/>
            <a:r>
              <a:rPr lang="nl-NL" dirty="0"/>
              <a:t>Daily supervisor: PhD-student, </a:t>
            </a:r>
            <a:r>
              <a:rPr lang="nl-NL" dirty="0" err="1"/>
              <a:t>Post-doc</a:t>
            </a:r>
            <a:r>
              <a:rPr lang="nl-NL" dirty="0"/>
              <a:t>, </a:t>
            </a:r>
            <a:r>
              <a:rPr lang="nl-NL" dirty="0" err="1"/>
              <a:t>lecturer</a:t>
            </a:r>
            <a:r>
              <a:rPr lang="nl-NL" dirty="0"/>
              <a:t>			(coach)</a:t>
            </a:r>
          </a:p>
          <a:p>
            <a:pPr lvl="1"/>
            <a:r>
              <a:rPr lang="nl-NL" dirty="0" err="1"/>
              <a:t>Final</a:t>
            </a:r>
            <a:r>
              <a:rPr lang="nl-NL" dirty="0"/>
              <a:t> supervisor: Full, Assistant or </a:t>
            </a:r>
            <a:r>
              <a:rPr lang="nl-NL" dirty="0" err="1"/>
              <a:t>Associate</a:t>
            </a:r>
            <a:r>
              <a:rPr lang="nl-NL" dirty="0"/>
              <a:t> </a:t>
            </a:r>
            <a:r>
              <a:rPr lang="nl-NL" dirty="0" err="1"/>
              <a:t>Proffessor</a:t>
            </a:r>
            <a:r>
              <a:rPr lang="nl-NL" dirty="0"/>
              <a:t>		(proces, level) </a:t>
            </a:r>
          </a:p>
          <a:p>
            <a:endParaRPr lang="en-US" dirty="0"/>
          </a:p>
          <a:p>
            <a:r>
              <a:rPr lang="en-US" dirty="0"/>
              <a:t>Research group is responsible for: </a:t>
            </a:r>
            <a:br>
              <a:rPr lang="en-US" dirty="0"/>
            </a:br>
            <a:r>
              <a:rPr lang="en-US" sz="2400" dirty="0"/>
              <a:t>daily supervisor, final supervisor, desk, office-/</a:t>
            </a:r>
            <a:r>
              <a:rPr lang="en-US" sz="2400" dirty="0" err="1"/>
              <a:t>labspace</a:t>
            </a:r>
            <a:r>
              <a:rPr lang="en-US" sz="2400" dirty="0"/>
              <a:t> and technical support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20E6EA-D2BF-406A-97B4-B8A045E43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9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F0BD-DE03-4DA3-80BC-6E81B88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graduation committee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AB93D-A1A2-4031-8534-89C75E433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463018"/>
            <a:ext cx="10515600" cy="4105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graduation committee consist of </a:t>
            </a:r>
            <a:r>
              <a:rPr lang="en-US" u="sng" dirty="0"/>
              <a:t>at least 3 members having a PhD degree.</a:t>
            </a:r>
            <a:r>
              <a:rPr lang="en-US" dirty="0"/>
              <a:t> The committee must meet the following requirements:</a:t>
            </a:r>
          </a:p>
          <a:p>
            <a:pPr lvl="1"/>
            <a:r>
              <a:rPr lang="en-US" dirty="0"/>
              <a:t>Chairman</a:t>
            </a:r>
          </a:p>
          <a:p>
            <a:pPr lvl="1"/>
            <a:r>
              <a:rPr lang="en-US" dirty="0"/>
              <a:t>Daily supervisor </a:t>
            </a:r>
          </a:p>
          <a:p>
            <a:pPr lvl="1"/>
            <a:r>
              <a:rPr lang="en-US" dirty="0"/>
              <a:t>Reference member from another AP research group</a:t>
            </a:r>
          </a:p>
          <a:p>
            <a:endParaRPr lang="en-US" dirty="0"/>
          </a:p>
          <a:p>
            <a:r>
              <a:rPr lang="en-US" dirty="0"/>
              <a:t>Both chairman and reference member should be from AP staff list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48B02-D4AD-4B13-87AA-F0739A6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77F53EBE-DC15-A76A-98D9-D6EBC2D8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73" y="1642765"/>
            <a:ext cx="7858125" cy="4495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A7651C-6BEE-468E-8225-4133ECA4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physics staff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6B9209-68F5-48FC-BBAB-9E8CF7BF7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E7B9D1-5129-402A-ABEA-726B5A408321}"/>
              </a:ext>
            </a:extLst>
          </p:cNvPr>
          <p:cNvSpPr txBox="1"/>
          <p:nvPr/>
        </p:nvSpPr>
        <p:spPr>
          <a:xfrm>
            <a:off x="422694" y="1007031"/>
            <a:ext cx="9952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hlinkClick r:id="rId4"/>
              </a:rPr>
              <a:t>https://www.utwente.nl/en/ap/education/regulations/</a:t>
            </a:r>
            <a:r>
              <a:rPr lang="nl-NL" sz="2000" dirty="0"/>
              <a:t> → </a:t>
            </a:r>
            <a:r>
              <a:rPr lang="nl-NL" sz="2000" dirty="0" err="1"/>
              <a:t>Overview</a:t>
            </a:r>
            <a:r>
              <a:rPr lang="nl-NL" sz="2000" dirty="0"/>
              <a:t> </a:t>
            </a:r>
            <a:r>
              <a:rPr lang="nl-NL" sz="2000" dirty="0" err="1"/>
              <a:t>Staff</a:t>
            </a:r>
            <a:r>
              <a:rPr lang="nl-NL" sz="2000" dirty="0"/>
              <a:t> </a:t>
            </a:r>
            <a:r>
              <a:rPr lang="nl-NL" sz="2000" dirty="0" err="1"/>
              <a:t>Applied</a:t>
            </a:r>
            <a:r>
              <a:rPr lang="nl-NL" sz="2000" dirty="0"/>
              <a:t> </a:t>
            </a:r>
            <a:r>
              <a:rPr lang="nl-NL" sz="2000" dirty="0" err="1"/>
              <a:t>Physics</a:t>
            </a:r>
            <a:endParaRPr lang="nl-NL" sz="20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4D7253-144F-6125-75D0-5E6E5AC0C620}"/>
              </a:ext>
            </a:extLst>
          </p:cNvPr>
          <p:cNvSpPr/>
          <p:nvPr/>
        </p:nvSpPr>
        <p:spPr>
          <a:xfrm>
            <a:off x="7005234" y="1542081"/>
            <a:ext cx="1790054" cy="4742482"/>
          </a:xfrm>
          <a:prstGeom prst="rect">
            <a:avLst/>
          </a:prstGeom>
          <a:solidFill>
            <a:srgbClr val="34B234">
              <a:alpha val="29000"/>
            </a:srgbClr>
          </a:solidFill>
          <a:ln w="5715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40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F0BD-DE03-4DA3-80BC-6E81B88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graduation committee</a:t>
            </a:r>
            <a:endParaRPr lang="nl-NL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67471D7-9BEE-587A-D7AC-E176B22F28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806866"/>
              </p:ext>
            </p:extLst>
          </p:nvPr>
        </p:nvGraphicFramePr>
        <p:xfrm>
          <a:off x="1265238" y="1825625"/>
          <a:ext cx="10515597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39006119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429627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5716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AP research group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Chairman*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8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Non-AP research group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Chairman from non-AP group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Company, other university or research institute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Chairman*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098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48B02-D4AD-4B13-87AA-F0739A6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6D522B-F890-672A-797B-82DBBB05EDCB}"/>
              </a:ext>
            </a:extLst>
          </p:cNvPr>
          <p:cNvSpPr txBox="1"/>
          <p:nvPr/>
        </p:nvSpPr>
        <p:spPr>
          <a:xfrm>
            <a:off x="1265238" y="3713162"/>
            <a:ext cx="1041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From AP staff list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69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AFA512B-F389-47E5-80C6-E92DC887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21" y="836665"/>
            <a:ext cx="5979567" cy="688975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sz="4800" dirty="0"/>
              <a:t> You are in the lead</a:t>
            </a:r>
            <a:endParaRPr lang="nl-NL" sz="4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34B14-1BFC-4904-9ACF-58DFEC9A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Tijdelijke aanduiding voor inhoud 6" descr="Afbeelding met hand&#10;&#10;Automatisch gegenereerde beschrijving">
            <a:extLst>
              <a:ext uri="{FF2B5EF4-FFF2-40B4-BE49-F238E27FC236}">
                <a16:creationId xmlns:a16="http://schemas.microsoft.com/office/drawing/2014/main" id="{32BE752F-817B-4BA0-95C7-FE2CF07733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5911" y="1825625"/>
            <a:ext cx="5471290" cy="41052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029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Assessment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53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209928-5B42-48AB-B557-24D92234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Products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F240A7-A987-4EAD-B576-33AC5D240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Report</a:t>
            </a:r>
          </a:p>
          <a:p>
            <a:pPr lvl="1"/>
            <a:r>
              <a:rPr lang="en-US" sz="2799" dirty="0"/>
              <a:t>English</a:t>
            </a: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sz="2799" dirty="0"/>
              <a:t>30 min. presentation</a:t>
            </a:r>
          </a:p>
          <a:p>
            <a:pPr lvl="1"/>
            <a:r>
              <a:rPr lang="en-US" sz="2799" dirty="0"/>
              <a:t>10 min. discussion</a:t>
            </a:r>
            <a:endParaRPr lang="nl-NL" sz="2799" dirty="0"/>
          </a:p>
        </p:txBody>
      </p:sp>
      <p:pic>
        <p:nvPicPr>
          <p:cNvPr id="10" name="Afbeelding 9" descr="Afbeelding met standbeeld&#10;&#10;Automatisch gegenereerde beschrijving">
            <a:extLst>
              <a:ext uri="{FF2B5EF4-FFF2-40B4-BE49-F238E27FC236}">
                <a16:creationId xmlns:a16="http://schemas.microsoft.com/office/drawing/2014/main" id="{B90319C3-FEA6-451F-A1FD-26737A2B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13" y="1790141"/>
            <a:ext cx="4363914" cy="4351338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7216DD-22EA-41F7-883C-44005E915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F556-7CDD-4AE2-B293-C0E7400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Physics aspects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EBD75A-95F3-4DB0-A8D6-87AFDB368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411483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Research plan and position</a:t>
            </a:r>
          </a:p>
          <a:p>
            <a:r>
              <a:rPr lang="en-US" dirty="0"/>
              <a:t>Theoretical and experimental skills</a:t>
            </a:r>
          </a:p>
          <a:p>
            <a:r>
              <a:rPr lang="en-US" dirty="0"/>
              <a:t>Analyzing skills</a:t>
            </a:r>
          </a:p>
          <a:p>
            <a:r>
              <a:rPr lang="en-US" dirty="0"/>
              <a:t>Scientific approach and handling of complexity</a:t>
            </a:r>
          </a:p>
          <a:p>
            <a:r>
              <a:rPr lang="en-US" dirty="0"/>
              <a:t>Reflective capabilities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C2EA1F-DC4A-4043-828B-EDE30F7E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1614437"/>
            <a:ext cx="5647426" cy="3939079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8D0E2D-1981-446F-BC86-1AF4B9B47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347F-DB2F-4047-A506-EEFF4D71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master 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4CA6A-FCB6-41C2-90CC-DBEB105231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Organization</a:t>
            </a:r>
            <a:endParaRPr lang="nl-NL" dirty="0"/>
          </a:p>
          <a:p>
            <a:r>
              <a:rPr lang="en-US" dirty="0"/>
              <a:t>Assessment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assignment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B82C87-39AB-4991-B441-952B8CD4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488E9-8767-4D10-8C6E-1E6AA4A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General aspects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63ADD-2BE1-4329-BB38-5FC364B9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391388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Reporting</a:t>
            </a:r>
          </a:p>
          <a:p>
            <a:r>
              <a:rPr lang="en-US" dirty="0"/>
              <a:t>Oral presentation and discussion</a:t>
            </a:r>
          </a:p>
          <a:p>
            <a:r>
              <a:rPr lang="en-US" dirty="0"/>
              <a:t>Professional research attitude</a:t>
            </a:r>
          </a:p>
          <a:p>
            <a:r>
              <a:rPr lang="en-US" dirty="0"/>
              <a:t>Professional communication</a:t>
            </a:r>
            <a:endParaRPr lang="nl-NL" dirty="0"/>
          </a:p>
          <a:p>
            <a:r>
              <a:rPr lang="nl-NL" dirty="0"/>
              <a:t>Arrangement of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 of research </a:t>
            </a:r>
            <a:r>
              <a:rPr lang="nl-NL" dirty="0" err="1"/>
              <a:t>group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F30DAF-8F91-4B3B-9B37-9AF8380F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1650817"/>
            <a:ext cx="5647426" cy="382613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7B2EA8-37F3-4317-A618-1E160F09D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8926A1-0BEB-48F7-BA49-261FD5829698}"/>
              </a:ext>
            </a:extLst>
          </p:cNvPr>
          <p:cNvSpPr txBox="1"/>
          <p:nvPr/>
        </p:nvSpPr>
        <p:spPr>
          <a:xfrm>
            <a:off x="448574" y="6029418"/>
            <a:ext cx="781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https://www.utwente.nl/en/ap/education/regulations/#forms-applied-physics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59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During assignment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55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ABD0-CE74-F11B-EDEB-FE1C4065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31E1F-F61E-C25E-B109-601E7592E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139188-902C-8857-F4BD-7D05C4BD9E47}"/>
              </a:ext>
            </a:extLst>
          </p:cNvPr>
          <p:cNvSpPr txBox="1"/>
          <p:nvPr/>
        </p:nvSpPr>
        <p:spPr>
          <a:xfrm>
            <a:off x="609600" y="6225309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Busse</a:t>
            </a:r>
            <a:r>
              <a:rPr lang="en-US" sz="1200" dirty="0"/>
              <a:t>, C., August, E. How to Write and Publish a Research Paper for a Peer-Reviewed Journal. </a:t>
            </a:r>
            <a:br>
              <a:rPr lang="en-US" sz="1200" dirty="0"/>
            </a:br>
            <a:r>
              <a:rPr lang="en-US" sz="1200" i="1" dirty="0"/>
              <a:t>J </a:t>
            </a:r>
            <a:r>
              <a:rPr lang="en-US" sz="1200" i="1" dirty="0" err="1"/>
              <a:t>Canc</a:t>
            </a:r>
            <a:r>
              <a:rPr lang="en-US" sz="1200" i="1" dirty="0"/>
              <a:t> Educ</a:t>
            </a:r>
            <a:r>
              <a:rPr lang="en-US" sz="1200" dirty="0"/>
              <a:t> </a:t>
            </a:r>
            <a:r>
              <a:rPr lang="en-US" sz="1200" b="1" dirty="0"/>
              <a:t>36, </a:t>
            </a:r>
            <a:r>
              <a:rPr lang="en-US" sz="1200" dirty="0"/>
              <a:t>909–913 (2021). https://doi.org/10.1007/s13187-020-01751-z</a:t>
            </a:r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6F9CF5A-0CEF-22C3-05BB-D60AE838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29" y="2913692"/>
            <a:ext cx="6061652" cy="274805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8C2B81-9E03-BD5C-1709-731844DB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61" y="365125"/>
            <a:ext cx="8048788" cy="13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ABD0-CE74-F11B-EDEB-FE1C4065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31E1F-F61E-C25E-B109-601E7592E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139188-902C-8857-F4BD-7D05C4BD9E47}"/>
              </a:ext>
            </a:extLst>
          </p:cNvPr>
          <p:cNvSpPr txBox="1"/>
          <p:nvPr/>
        </p:nvSpPr>
        <p:spPr>
          <a:xfrm>
            <a:off x="609600" y="6225309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Busse</a:t>
            </a:r>
            <a:r>
              <a:rPr lang="en-US" sz="1200" dirty="0"/>
              <a:t>, C., August, E. How to Write and Publish a Research Paper for a Peer-Reviewed Journal. </a:t>
            </a:r>
            <a:br>
              <a:rPr lang="en-US" sz="1200" dirty="0"/>
            </a:br>
            <a:r>
              <a:rPr lang="en-US" sz="1200" i="1" dirty="0"/>
              <a:t>J </a:t>
            </a:r>
            <a:r>
              <a:rPr lang="en-US" sz="1200" i="1" dirty="0" err="1"/>
              <a:t>Canc</a:t>
            </a:r>
            <a:r>
              <a:rPr lang="en-US" sz="1200" i="1" dirty="0"/>
              <a:t> Educ</a:t>
            </a:r>
            <a:r>
              <a:rPr lang="en-US" sz="1200" dirty="0"/>
              <a:t> </a:t>
            </a:r>
            <a:r>
              <a:rPr lang="en-US" sz="1200" b="1" dirty="0"/>
              <a:t>36, </a:t>
            </a:r>
            <a:r>
              <a:rPr lang="en-US" sz="1200" dirty="0"/>
              <a:t>909–913 (2021). https://doi.org/10.1007/s13187-020-01751-z</a:t>
            </a:r>
            <a:endParaRPr lang="nl-NL" sz="1200" dirty="0"/>
          </a:p>
        </p:txBody>
      </p:sp>
      <p:pic>
        <p:nvPicPr>
          <p:cNvPr id="8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CDDEB2B0-9F5F-0D3D-DA5A-89560772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365125"/>
            <a:ext cx="7655733" cy="55657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B0DD7FC-F9C4-594D-893E-A540DAD47A76}"/>
              </a:ext>
            </a:extLst>
          </p:cNvPr>
          <p:cNvSpPr txBox="1"/>
          <p:nvPr/>
        </p:nvSpPr>
        <p:spPr>
          <a:xfrm>
            <a:off x="5347961" y="5108608"/>
            <a:ext cx="6200279" cy="707886"/>
          </a:xfrm>
          <a:prstGeom prst="rect">
            <a:avLst/>
          </a:prstGeom>
          <a:noFill/>
          <a:ln w="38100">
            <a:solidFill>
              <a:srgbClr val="469BC0"/>
            </a:solidFill>
          </a:ln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good research question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specific, relevant, answerable</a:t>
            </a:r>
            <a:b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anticipates new insights or knowledge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nl-NL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866E88-437F-A8AE-7E29-681E5B86B4AE}"/>
              </a:ext>
            </a:extLst>
          </p:cNvPr>
          <p:cNvSpPr txBox="1"/>
          <p:nvPr/>
        </p:nvSpPr>
        <p:spPr>
          <a:xfrm>
            <a:off x="8906238" y="1895737"/>
            <a:ext cx="253604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Literature review</a:t>
            </a:r>
            <a:endParaRPr lang="nl-NL" sz="2400" b="1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DB993A6-DA47-19C2-12CB-46265BF64E65}"/>
              </a:ext>
            </a:extLst>
          </p:cNvPr>
          <p:cNvCxnSpPr/>
          <p:nvPr/>
        </p:nvCxnSpPr>
        <p:spPr>
          <a:xfrm flipH="1">
            <a:off x="7748752" y="2088931"/>
            <a:ext cx="9301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502C8AF5-F24C-4974-B720-19769EFF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D0D3C9BE-52AB-4263-A4E9-2E653BDCA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54" y="1448732"/>
            <a:ext cx="11358489" cy="4105156"/>
          </a:xfrm>
        </p:spPr>
        <p:txBody>
          <a:bodyPr/>
          <a:lstStyle/>
          <a:p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goal → </a:t>
            </a:r>
            <a:r>
              <a:rPr lang="nl-NL" dirty="0" err="1"/>
              <a:t>clear</a:t>
            </a:r>
            <a:r>
              <a:rPr lang="nl-NL" dirty="0"/>
              <a:t> research question</a:t>
            </a:r>
          </a:p>
          <a:p>
            <a:r>
              <a:rPr lang="nl-NL" dirty="0"/>
              <a:t>Planning →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deliverables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722CDC-2F41-48D5-8BCC-839D69BD3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02B44EB-AFEC-4E48-8480-9C8C8F3AC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34561"/>
              </p:ext>
            </p:extLst>
          </p:nvPr>
        </p:nvGraphicFramePr>
        <p:xfrm>
          <a:off x="439157" y="2976174"/>
          <a:ext cx="10308661" cy="280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34746" imgH="2543175" progId="Excel.Sheet.12">
                  <p:embed/>
                </p:oleObj>
              </mc:Choice>
              <mc:Fallback>
                <p:oleObj name="Worksheet" r:id="rId2" imgW="9334746" imgH="2543175" progId="Excel.Sheet.12">
                  <p:embed/>
                  <p:pic>
                    <p:nvPicPr>
                      <p:cNvPr id="9" name="Content Placeholder 6">
                        <a:extLst>
                          <a:ext uri="{FF2B5EF4-FFF2-40B4-BE49-F238E27FC236}">
                            <a16:creationId xmlns:a16="http://schemas.microsoft.com/office/drawing/2014/main" id="{B02B44EB-AFEC-4E48-8480-9C8C8F3A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157" y="2976174"/>
                        <a:ext cx="10308661" cy="2808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C7CE4D-BC92-4A0E-903B-B61F118026BF}"/>
              </a:ext>
            </a:extLst>
          </p:cNvPr>
          <p:cNvCxnSpPr>
            <a:cxnSpLocks/>
          </p:cNvCxnSpPr>
          <p:nvPr/>
        </p:nvCxnSpPr>
        <p:spPr>
          <a:xfrm>
            <a:off x="4171789" y="2765698"/>
            <a:ext cx="0" cy="299870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FDC4C6B-AEFC-4255-A746-FE779FECB723}"/>
              </a:ext>
            </a:extLst>
          </p:cNvPr>
          <p:cNvCxnSpPr>
            <a:cxnSpLocks/>
          </p:cNvCxnSpPr>
          <p:nvPr/>
        </p:nvCxnSpPr>
        <p:spPr>
          <a:xfrm>
            <a:off x="7911450" y="2765698"/>
            <a:ext cx="0" cy="299870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C6C6C-1428-407C-B7F0-805DFC42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Clear communication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4D4B7-93C5-4872-861C-2E4A6F72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r>
              <a:rPr lang="nl-NL" dirty="0" err="1"/>
              <a:t>Expectations</a:t>
            </a:r>
            <a:endParaRPr lang="nl-NL" dirty="0"/>
          </a:p>
          <a:p>
            <a:pPr lvl="1"/>
            <a:r>
              <a:rPr lang="nl-NL" dirty="0" err="1"/>
              <a:t>Attendence</a:t>
            </a:r>
            <a:endParaRPr lang="nl-NL" dirty="0"/>
          </a:p>
          <a:p>
            <a:pPr lvl="1"/>
            <a:r>
              <a:rPr lang="nl-NL" dirty="0" err="1"/>
              <a:t>Guidance</a:t>
            </a:r>
            <a:endParaRPr lang="nl-NL" dirty="0"/>
          </a:p>
          <a:p>
            <a:pPr lvl="1"/>
            <a:r>
              <a:rPr lang="nl-NL" dirty="0"/>
              <a:t>……..</a:t>
            </a:r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2A157E-1EF0-4CCE-A068-15213588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07" y="436078"/>
            <a:ext cx="5647426" cy="3755538"/>
          </a:xfrm>
          <a:prstGeom prst="rect">
            <a:avLst/>
          </a:prstGeom>
          <a:noFill/>
        </p:spPr>
      </p:pic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0C98657-694F-4097-BF8E-044BF7F40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/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6832862-62B1-43E6-A108-D63E15749955}"/>
              </a:ext>
            </a:extLst>
          </p:cNvPr>
          <p:cNvSpPr txBox="1"/>
          <p:nvPr/>
        </p:nvSpPr>
        <p:spPr>
          <a:xfrm>
            <a:off x="456333" y="4670677"/>
            <a:ext cx="7467600" cy="1323439"/>
          </a:xfrm>
          <a:prstGeom prst="rect">
            <a:avLst/>
          </a:prstGeom>
          <a:noFill/>
          <a:ln w="127000">
            <a:solidFill>
              <a:srgbClr val="34B23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4000" b="1" dirty="0" err="1"/>
              <a:t>You</a:t>
            </a:r>
            <a:r>
              <a:rPr lang="nl-NL" sz="4000" b="1" dirty="0"/>
              <a:t> are </a:t>
            </a:r>
            <a:r>
              <a:rPr lang="nl-NL" sz="4000" b="1" dirty="0" err="1"/>
              <a:t>responsible</a:t>
            </a:r>
            <a:r>
              <a:rPr lang="nl-NL" sz="4000" b="1" dirty="0"/>
              <a:t> </a:t>
            </a:r>
            <a:br>
              <a:rPr lang="nl-NL" sz="4000" b="1" dirty="0"/>
            </a:br>
            <a:r>
              <a:rPr lang="nl-NL" sz="4000" b="1" dirty="0"/>
              <a:t>for </a:t>
            </a:r>
            <a:r>
              <a:rPr lang="nl-NL" sz="4000" b="1" dirty="0" err="1"/>
              <a:t>your</a:t>
            </a:r>
            <a:r>
              <a:rPr lang="nl-NL" sz="4000" b="1" dirty="0"/>
              <a:t> </a:t>
            </a:r>
            <a:r>
              <a:rPr lang="nl-NL" sz="4000" b="1" dirty="0" err="1"/>
              <a:t>own</a:t>
            </a:r>
            <a:r>
              <a:rPr lang="nl-NL" sz="4000" b="1" dirty="0"/>
              <a:t> project!!!!</a:t>
            </a:r>
          </a:p>
        </p:txBody>
      </p:sp>
    </p:spTree>
    <p:extLst>
      <p:ext uri="{BB962C8B-B14F-4D97-AF65-F5344CB8AC3E}">
        <p14:creationId xmlns:p14="http://schemas.microsoft.com/office/powerpoint/2010/main" val="18028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7741-0662-46D1-8DAA-BD2A928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Writing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D7488-1D4C-4F95-834A-4BCCA12B9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98" b="1" dirty="0"/>
              <a:t>Start timely</a:t>
            </a:r>
          </a:p>
          <a:p>
            <a:pPr marL="0" indent="0">
              <a:buNone/>
            </a:pPr>
            <a:endParaRPr lang="en-US" sz="3198" b="1" dirty="0"/>
          </a:p>
          <a:p>
            <a:pPr marL="0" indent="0">
              <a:buNone/>
            </a:pPr>
            <a:r>
              <a:rPr lang="en-US" sz="3198" dirty="0"/>
              <a:t>Ask feedback from peers</a:t>
            </a:r>
          </a:p>
          <a:p>
            <a:endParaRPr lang="en-US" sz="3198" dirty="0"/>
          </a:p>
          <a:p>
            <a:pPr marL="0" indent="0">
              <a:buNone/>
            </a:pPr>
            <a:r>
              <a:rPr lang="en-US" sz="3198" dirty="0"/>
              <a:t>Language center</a:t>
            </a:r>
          </a:p>
          <a:p>
            <a:pPr marL="0" indent="0">
              <a:buNone/>
            </a:pPr>
            <a:endParaRPr lang="en-US" sz="3198" dirty="0"/>
          </a:p>
          <a:p>
            <a:pPr marL="0" indent="0">
              <a:buNone/>
            </a:pPr>
            <a:r>
              <a:rPr lang="en-US" sz="3198" dirty="0"/>
              <a:t>AP Graduation Group</a:t>
            </a:r>
          </a:p>
          <a:p>
            <a:pPr lvl="1"/>
            <a:endParaRPr lang="en-US" sz="2799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D0A19F-D644-4388-B962-EC8E846E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2553953"/>
            <a:ext cx="5647426" cy="282371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711393-B24D-4B20-9EB2-3034D9C3D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E4554-2644-74CF-8DD6-146CA3F5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center - workshops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61211-9DC4-FCAB-3CE4-C943B4075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60A3D97-CE75-8348-02E3-17E63F36DC0E}"/>
              </a:ext>
            </a:extLst>
          </p:cNvPr>
          <p:cNvSpPr txBox="1"/>
          <p:nvPr/>
        </p:nvSpPr>
        <p:spPr>
          <a:xfrm>
            <a:off x="296988" y="6144654"/>
            <a:ext cx="811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https://www.utwente.nl/en/ces/language-centre/courses/?for=students</a:t>
            </a:r>
            <a:r>
              <a:rPr lang="nl-NL" dirty="0"/>
              <a:t>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FE063D4-A82B-19D4-1A60-EE4F28954F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09909" y="1257301"/>
            <a:ext cx="9772182" cy="4585188"/>
          </a:xfrm>
        </p:spPr>
      </p:pic>
    </p:spTree>
    <p:extLst>
      <p:ext uri="{BB962C8B-B14F-4D97-AF65-F5344CB8AC3E}">
        <p14:creationId xmlns:p14="http://schemas.microsoft.com/office/powerpoint/2010/main" val="3890531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13AAB-BFE9-CA4D-36DE-7B4E7156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center - Assistance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8E875A-EA88-F7F7-ABFD-5083C4A44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Hours</a:t>
            </a:r>
            <a:endParaRPr lang="nl-NL" dirty="0"/>
          </a:p>
          <a:p>
            <a:pPr lvl="1"/>
            <a:r>
              <a:rPr lang="nl-NL" dirty="0" err="1"/>
              <a:t>Monday</a:t>
            </a:r>
            <a:r>
              <a:rPr lang="nl-NL" dirty="0"/>
              <a:t>, </a:t>
            </a:r>
            <a:r>
              <a:rPr lang="nl-NL" dirty="0" err="1"/>
              <a:t>Wednesday</a:t>
            </a:r>
            <a:r>
              <a:rPr lang="nl-NL" dirty="0"/>
              <a:t> – 13.00 – 17.00 </a:t>
            </a:r>
            <a:r>
              <a:rPr lang="nl-NL" dirty="0" err="1"/>
              <a:t>hrs</a:t>
            </a:r>
            <a:r>
              <a:rPr lang="nl-NL" dirty="0"/>
              <a:t> </a:t>
            </a:r>
            <a:r>
              <a:rPr lang="nl-NL" dirty="0" err="1"/>
              <a:t>Kills</a:t>
            </a:r>
            <a:r>
              <a:rPr lang="nl-NL" dirty="0"/>
              <a:t> Lab 3 at Vrijhof</a:t>
            </a:r>
          </a:p>
          <a:p>
            <a:pPr lvl="1"/>
            <a:r>
              <a:rPr lang="nl-NL" dirty="0"/>
              <a:t>Friday – 13.00 – 15.00 </a:t>
            </a:r>
            <a:r>
              <a:rPr lang="nl-NL" dirty="0" err="1"/>
              <a:t>hrs</a:t>
            </a:r>
            <a:r>
              <a:rPr lang="nl-NL" dirty="0"/>
              <a:t> on Canvas </a:t>
            </a:r>
            <a:r>
              <a:rPr lang="nl-NL" dirty="0" err="1"/>
              <a:t>Confrence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Encouragement</a:t>
            </a:r>
            <a:r>
              <a:rPr lang="nl-NL" dirty="0"/>
              <a:t> Group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C78547-4D16-DBB4-1CBD-DD317C89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C4152C-488B-EB64-7649-A2F7281484C9}"/>
              </a:ext>
            </a:extLst>
          </p:cNvPr>
          <p:cNvSpPr txBox="1"/>
          <p:nvPr/>
        </p:nvSpPr>
        <p:spPr>
          <a:xfrm>
            <a:off x="422694" y="6123543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https://www.utwente.nl/en/ces/language-centre/writingcentre/writing-centre-students/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384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F8CDA9-75A3-4A54-98BD-03FB243C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Experience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288951-9062-47F9-91E1-0BD28C5BD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part of the group</a:t>
            </a:r>
          </a:p>
          <a:p>
            <a:pPr lvl="1"/>
            <a:r>
              <a:rPr lang="en-US" sz="2799" dirty="0"/>
              <a:t>Group meetings</a:t>
            </a:r>
          </a:p>
          <a:p>
            <a:pPr lvl="1"/>
            <a:r>
              <a:rPr lang="en-US" sz="2799" dirty="0"/>
              <a:t>Colloquia</a:t>
            </a:r>
          </a:p>
          <a:p>
            <a:pPr lvl="1"/>
            <a:r>
              <a:rPr lang="en-US" sz="2799" dirty="0"/>
              <a:t>Group activities</a:t>
            </a:r>
          </a:p>
          <a:p>
            <a:pPr marL="457127" lvl="1" indent="0">
              <a:buNone/>
            </a:pPr>
            <a:endParaRPr lang="en-US" sz="3198" dirty="0"/>
          </a:p>
          <a:p>
            <a:pPr lvl="1"/>
            <a:endParaRPr lang="en-US" sz="2799" dirty="0"/>
          </a:p>
          <a:p>
            <a:pPr lvl="1"/>
            <a:endParaRPr lang="nl-NL" sz="2799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15F853-5AAC-41D5-9D7F-AAE0E612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2080982"/>
            <a:ext cx="5647426" cy="3769656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E6ACA76-9570-4993-B25A-B2FB88709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Master Assignment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88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D630B-CCA6-410D-9A88-0CA8E62A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A93BF74-3319-4124-AD55-17F6DF34FF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ED5678F-4111-4114-84F9-74DA3EFA5C1E}"/>
              </a:ext>
            </a:extLst>
          </p:cNvPr>
          <p:cNvSpPr txBox="1"/>
          <p:nvPr/>
        </p:nvSpPr>
        <p:spPr>
          <a:xfrm>
            <a:off x="5600700" y="3075057"/>
            <a:ext cx="5509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Enjoy and have Fun !!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314800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4370-2F39-4232-A928-37CE8FD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8AA6B-50E4-4F5E-883E-FCD835ADC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376422"/>
            <a:ext cx="11358489" cy="4105156"/>
          </a:xfrm>
        </p:spPr>
        <p:txBody>
          <a:bodyPr/>
          <a:lstStyle/>
          <a:p>
            <a:r>
              <a:rPr lang="en-US" dirty="0"/>
              <a:t>Approval course list 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https://www.utwente.nl/en/ap/education/regulations/#forms-applied-physics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Enroll for the Master’s assignment in Osiris</a:t>
            </a:r>
          </a:p>
          <a:p>
            <a:endParaRPr lang="en-US" dirty="0"/>
          </a:p>
          <a:p>
            <a:r>
              <a:rPr lang="en-US" dirty="0"/>
              <a:t>Mobility Online </a:t>
            </a:r>
          </a:p>
          <a:p>
            <a:pPr lvl="1"/>
            <a:r>
              <a:rPr lang="en-US" sz="1800" dirty="0">
                <a:hlinkClick r:id="rId4"/>
              </a:rPr>
              <a:t>https://www.utwente.nl/en/education/student-services/step-by-step/educational-systems/#mobility-online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https://www.utwente.nl/en/ap/education/graduate/#before-the-start-of-the-masters-assignment</a:t>
            </a:r>
            <a:endParaRPr lang="en-US" sz="1800" dirty="0"/>
          </a:p>
          <a:p>
            <a:pPr lvl="1"/>
            <a:r>
              <a:rPr lang="en-US" sz="1800" dirty="0"/>
              <a:t>Questions to Anita Weise </a:t>
            </a:r>
            <a:r>
              <a:rPr lang="en-US" sz="1800" dirty="0">
                <a:hlinkClick r:id="rId6"/>
              </a:rPr>
              <a:t>tn-tnw@utwente.nl</a:t>
            </a:r>
            <a:r>
              <a:rPr lang="en-US" sz="1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059B-6F8F-46F2-8AFE-ADDA3BD8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0548C-1488-4380-920C-FDF9D51BD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683" y="498630"/>
            <a:ext cx="247749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3BCB-DAE5-4318-922D-7386DA3E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master 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96D6B-D65D-441B-B5A9-A0472B703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objective of the assignment is that the student learns and proves that (s)he is able to;</a:t>
            </a:r>
          </a:p>
          <a:p>
            <a:r>
              <a:rPr lang="en-US" dirty="0"/>
              <a:t>define,</a:t>
            </a:r>
          </a:p>
          <a:p>
            <a:r>
              <a:rPr lang="en-US" dirty="0"/>
              <a:t>perform,</a:t>
            </a:r>
          </a:p>
          <a:p>
            <a:r>
              <a:rPr lang="en-US" dirty="0"/>
              <a:t>complete,</a:t>
            </a:r>
          </a:p>
          <a:p>
            <a:r>
              <a:rPr lang="en-US" dirty="0"/>
              <a:t>reflect,</a:t>
            </a:r>
          </a:p>
          <a:p>
            <a:pPr marL="0" indent="0">
              <a:buNone/>
            </a:pPr>
            <a:r>
              <a:rPr lang="en-US" dirty="0"/>
              <a:t>on research project in AP domain with a large degree of independence.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F587A5-36C2-4314-8724-71EBD3F1F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70D1-C557-48FB-AF6B-2C39792D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Assigment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1479F-3514-46DB-84A4-1FDFFD02C8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Research performed in a research group, research </a:t>
            </a:r>
            <a:r>
              <a:rPr lang="en-US" dirty="0" err="1"/>
              <a:t>instituut</a:t>
            </a:r>
            <a:r>
              <a:rPr lang="en-US" dirty="0"/>
              <a:t> or company</a:t>
            </a:r>
          </a:p>
          <a:p>
            <a:r>
              <a:rPr lang="en-US" dirty="0"/>
              <a:t>Duration: 40 EC ≈ 28 weeks → 7 months</a:t>
            </a:r>
          </a:p>
          <a:p>
            <a:r>
              <a:rPr lang="en-US" dirty="0"/>
              <a:t>Research with a physics-oriented research question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F04165-E9DF-45F0-A855-B0D10537D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3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A4ACB7-5000-41BE-9F66-CDE58FA21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83007AD9-6023-6990-784B-EAA0C326B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765" y="511067"/>
            <a:ext cx="11125720" cy="5464517"/>
          </a:xfrm>
        </p:spPr>
      </p:pic>
    </p:spTree>
    <p:extLst>
      <p:ext uri="{BB962C8B-B14F-4D97-AF65-F5344CB8AC3E}">
        <p14:creationId xmlns:p14="http://schemas.microsoft.com/office/powerpoint/2010/main" val="244613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037565E-9BA2-BB87-0445-BD73A33D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82" y="2649774"/>
            <a:ext cx="7397657" cy="36334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81C62-BB2F-4AE0-B3FD-2C9E67C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CDF86-9453-4841-AED0-2C097779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376422"/>
            <a:ext cx="11358489" cy="1015086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dirty="0"/>
              <a:t>Completed </a:t>
            </a:r>
            <a:r>
              <a:rPr lang="nl-NL" dirty="0"/>
              <a:t>≥</a:t>
            </a:r>
            <a:r>
              <a:rPr lang="en-US" dirty="0"/>
              <a:t>50 EC of M1 master’s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i="1" dirty="0"/>
              <a:t>All other </a:t>
            </a:r>
            <a:r>
              <a:rPr lang="en-US" i="1" dirty="0" err="1"/>
              <a:t>programme</a:t>
            </a:r>
            <a:r>
              <a:rPr lang="en-US" i="1" dirty="0"/>
              <a:t> units are completed </a:t>
            </a:r>
            <a:r>
              <a:rPr lang="en-US" i="1" u="sng" dirty="0"/>
              <a:t>before</a:t>
            </a:r>
            <a:r>
              <a:rPr lang="en-US" i="1" dirty="0"/>
              <a:t> the final examination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27" lvl="1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6F698B-52C2-4A36-9B3E-47F740F98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25E137-BED9-4BA0-98CB-ACCE1BE619B8}"/>
              </a:ext>
            </a:extLst>
          </p:cNvPr>
          <p:cNvSpPr/>
          <p:nvPr/>
        </p:nvSpPr>
        <p:spPr>
          <a:xfrm>
            <a:off x="2496392" y="3179863"/>
            <a:ext cx="7298436" cy="1905544"/>
          </a:xfrm>
          <a:prstGeom prst="roundRect">
            <a:avLst>
              <a:gd name="adj" fmla="val 5904"/>
            </a:avLst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5E31F33-669F-A280-C251-BBDAA80EDDA3}"/>
              </a:ext>
            </a:extLst>
          </p:cNvPr>
          <p:cNvSpPr/>
          <p:nvPr/>
        </p:nvSpPr>
        <p:spPr>
          <a:xfrm>
            <a:off x="2496392" y="5064280"/>
            <a:ext cx="7298436" cy="685591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1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3F70BA4-E825-D541-CBB9-E947B8A1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61" y="2157342"/>
            <a:ext cx="6229350" cy="4429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81C62-BB2F-4AE0-B3FD-2C9E67C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 – side entry </a:t>
            </a:r>
            <a:r>
              <a:rPr lang="en-US" dirty="0" err="1"/>
              <a:t>hbo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CDF86-9453-4841-AED0-2C097779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027906"/>
            <a:ext cx="11358489" cy="1015086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dirty="0"/>
              <a:t>Completed </a:t>
            </a:r>
            <a:r>
              <a:rPr lang="nl-NL" dirty="0"/>
              <a:t>≥</a:t>
            </a:r>
            <a:r>
              <a:rPr lang="en-US" dirty="0"/>
              <a:t>50 EC of M1 master’s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i="1" dirty="0"/>
              <a:t>All other </a:t>
            </a:r>
            <a:r>
              <a:rPr lang="en-US" i="1" dirty="0" err="1"/>
              <a:t>programme</a:t>
            </a:r>
            <a:r>
              <a:rPr lang="en-US" i="1" dirty="0"/>
              <a:t> units are completed </a:t>
            </a:r>
            <a:r>
              <a:rPr lang="en-US" i="1" u="sng" dirty="0"/>
              <a:t>before</a:t>
            </a:r>
            <a:r>
              <a:rPr lang="en-US" i="1" dirty="0"/>
              <a:t> the final examination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27" lvl="1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6F698B-52C2-4A36-9B3E-47F740F98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25E137-BED9-4BA0-98CB-ACCE1BE619B8}"/>
              </a:ext>
            </a:extLst>
          </p:cNvPr>
          <p:cNvSpPr/>
          <p:nvPr/>
        </p:nvSpPr>
        <p:spPr>
          <a:xfrm>
            <a:off x="2433233" y="2604917"/>
            <a:ext cx="6648773" cy="3044215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6164</TotalTime>
  <Words>928</Words>
  <Application>Microsoft Office PowerPoint</Application>
  <PresentationFormat>Breedbeeld</PresentationFormat>
  <Paragraphs>191</Paragraphs>
  <Slides>31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9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4" baseType="lpstr">
      <vt:lpstr>Arial</vt:lpstr>
      <vt:lpstr>Arial Narrow</vt:lpstr>
      <vt:lpstr>Calibri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Worksheet</vt:lpstr>
      <vt:lpstr>Preparation  master assignment</vt:lpstr>
      <vt:lpstr>Preparation master assignment</vt:lpstr>
      <vt:lpstr>Master Assignment</vt:lpstr>
      <vt:lpstr>Goal of master assignment</vt:lpstr>
      <vt:lpstr>Master Assigment</vt:lpstr>
      <vt:lpstr>Organization</vt:lpstr>
      <vt:lpstr>PowerPoint-presentatie</vt:lpstr>
      <vt:lpstr>Admission Requirements</vt:lpstr>
      <vt:lpstr>Admission Requirements – side entry hbo</vt:lpstr>
      <vt:lpstr>Organization</vt:lpstr>
      <vt:lpstr>organization</vt:lpstr>
      <vt:lpstr>Research group </vt:lpstr>
      <vt:lpstr>Master’s graduation committee</vt:lpstr>
      <vt:lpstr>Applied physics staff</vt:lpstr>
      <vt:lpstr>Master’s graduation committee</vt:lpstr>
      <vt:lpstr> You are in the lead</vt:lpstr>
      <vt:lpstr>Assessment</vt:lpstr>
      <vt:lpstr>Products</vt:lpstr>
      <vt:lpstr>Physics aspects </vt:lpstr>
      <vt:lpstr>General aspects </vt:lpstr>
      <vt:lpstr>During assignment</vt:lpstr>
      <vt:lpstr>PowerPoint-presentatie</vt:lpstr>
      <vt:lpstr>PowerPoint-presentatie</vt:lpstr>
      <vt:lpstr>Planning</vt:lpstr>
      <vt:lpstr>Clear communication</vt:lpstr>
      <vt:lpstr>Writing</vt:lpstr>
      <vt:lpstr>Language center - workshops</vt:lpstr>
      <vt:lpstr>Language center - Assistance</vt:lpstr>
      <vt:lpstr>Experience</vt:lpstr>
      <vt:lpstr>PowerPoint-presentatie</vt:lpstr>
      <vt:lpstr>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Emmerik, Carlijn van (UT-TNW)</cp:lastModifiedBy>
  <cp:revision>76</cp:revision>
  <dcterms:created xsi:type="dcterms:W3CDTF">2019-02-08T09:55:16Z</dcterms:created>
  <dcterms:modified xsi:type="dcterms:W3CDTF">2023-06-08T11:21:14Z</dcterms:modified>
</cp:coreProperties>
</file>