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9" r:id="rId5"/>
    <p:sldMasterId id="2147483823" r:id="rId6"/>
    <p:sldMasterId id="2147483853" r:id="rId7"/>
    <p:sldMasterId id="2147483876" r:id="rId8"/>
    <p:sldMasterId id="2147483901" r:id="rId9"/>
    <p:sldMasterId id="2147483928" r:id="rId10"/>
    <p:sldMasterId id="2147483952" r:id="rId11"/>
    <p:sldMasterId id="2147483978" r:id="rId12"/>
  </p:sldMasterIdLst>
  <p:notesMasterIdLst>
    <p:notesMasterId r:id="rId63"/>
  </p:notesMasterIdLst>
  <p:handoutMasterIdLst>
    <p:handoutMasterId r:id="rId64"/>
  </p:handoutMasterIdLst>
  <p:sldIdLst>
    <p:sldId id="309" r:id="rId13"/>
    <p:sldId id="371" r:id="rId14"/>
    <p:sldId id="372" r:id="rId15"/>
    <p:sldId id="312" r:id="rId16"/>
    <p:sldId id="377" r:id="rId17"/>
    <p:sldId id="412" r:id="rId18"/>
    <p:sldId id="413" r:id="rId19"/>
    <p:sldId id="434" r:id="rId20"/>
    <p:sldId id="397" r:id="rId21"/>
    <p:sldId id="398" r:id="rId22"/>
    <p:sldId id="435" r:id="rId23"/>
    <p:sldId id="378" r:id="rId24"/>
    <p:sldId id="399" r:id="rId25"/>
    <p:sldId id="438" r:id="rId26"/>
    <p:sldId id="401" r:id="rId27"/>
    <p:sldId id="400" r:id="rId28"/>
    <p:sldId id="402" r:id="rId29"/>
    <p:sldId id="404" r:id="rId30"/>
    <p:sldId id="405" r:id="rId31"/>
    <p:sldId id="411" r:id="rId32"/>
    <p:sldId id="451" r:id="rId33"/>
    <p:sldId id="406" r:id="rId34"/>
    <p:sldId id="407" r:id="rId35"/>
    <p:sldId id="408" r:id="rId36"/>
    <p:sldId id="409" r:id="rId37"/>
    <p:sldId id="410" r:id="rId38"/>
    <p:sldId id="433" r:id="rId39"/>
    <p:sldId id="414" r:id="rId40"/>
    <p:sldId id="416" r:id="rId41"/>
    <p:sldId id="415" r:id="rId42"/>
    <p:sldId id="417" r:id="rId43"/>
    <p:sldId id="431" r:id="rId44"/>
    <p:sldId id="427" r:id="rId45"/>
    <p:sldId id="428" r:id="rId46"/>
    <p:sldId id="420" r:id="rId47"/>
    <p:sldId id="436" r:id="rId48"/>
    <p:sldId id="449" r:id="rId49"/>
    <p:sldId id="445" r:id="rId50"/>
    <p:sldId id="448" r:id="rId51"/>
    <p:sldId id="446" r:id="rId52"/>
    <p:sldId id="450" r:id="rId53"/>
    <p:sldId id="437" r:id="rId54"/>
    <p:sldId id="423" r:id="rId55"/>
    <p:sldId id="429" r:id="rId56"/>
    <p:sldId id="425" r:id="rId57"/>
    <p:sldId id="426" r:id="rId58"/>
    <p:sldId id="430" r:id="rId59"/>
    <p:sldId id="452" r:id="rId60"/>
    <p:sldId id="441" r:id="rId61"/>
    <p:sldId id="442" r:id="rId62"/>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E786DE-4E8F-30B6-4D93-0B6F7C06D58A}" name="Omari, Saloa (UT-MC)" initials="" userId="S::s.omari@utwente.nl::876834d6-3a69-4e87-8ebb-54ee1af09f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5CFF1"/>
    <a:srgbClr val="0DB4F1"/>
    <a:srgbClr val="00B0F0"/>
    <a:srgbClr val="AFD3FF"/>
    <a:srgbClr val="1E2328"/>
    <a:srgbClr val="000000"/>
    <a:srgbClr val="59595B"/>
    <a:srgbClr val="F0F0F0"/>
    <a:srgbClr val="939598"/>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26FA0-61DD-4C82-A593-599FFB1EE453}" v="25" dt="2025-02-27T10:24:14.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0550" autoAdjust="0"/>
  </p:normalViewPr>
  <p:slideViewPr>
    <p:cSldViewPr snapToGrid="0">
      <p:cViewPr varScale="1">
        <p:scale>
          <a:sx n="98" d="100"/>
          <a:sy n="98" d="100"/>
        </p:scale>
        <p:origin x="84" y="174"/>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27/02/2025</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82885-60A0-4ED9-9875-2ADCB14366D7}" type="datetimeFigureOut">
              <a:rPr lang="nl-NL" smtClean="0"/>
              <a:t>27-2-2025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7BD68-236E-4252-AE96-8951DFACD894}" type="slidenum">
              <a:rPr lang="nl-NL" smtClean="0"/>
              <a:t>‹#›</a:t>
            </a:fld>
            <a:endParaRPr lang="nl-NL"/>
          </a:p>
        </p:txBody>
      </p:sp>
    </p:spTree>
    <p:extLst>
      <p:ext uri="{BB962C8B-B14F-4D97-AF65-F5344CB8AC3E}">
        <p14:creationId xmlns:p14="http://schemas.microsoft.com/office/powerpoint/2010/main" val="141059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twente.nl/.uc/f3145b2d001027ff14d01131455028e646c148554967700/Vision%20on%20Learning%20and%20Teaching.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twente.nl/.uc/f3145b2d001027ff14d01131455028e646c148554967700/Vision%20on%20Learning%20and%20Teaching.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vrwfJ0KAdKA"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5</a:t>
            </a:fld>
            <a:endParaRPr lang="nl-NL"/>
          </a:p>
        </p:txBody>
      </p:sp>
    </p:spTree>
    <p:extLst>
      <p:ext uri="{BB962C8B-B14F-4D97-AF65-F5344CB8AC3E}">
        <p14:creationId xmlns:p14="http://schemas.microsoft.com/office/powerpoint/2010/main" val="1810634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1" dirty="0"/>
          </a:p>
        </p:txBody>
      </p:sp>
      <p:sp>
        <p:nvSpPr>
          <p:cNvPr id="4" name="Slide Number Placeholder 3"/>
          <p:cNvSpPr>
            <a:spLocks noGrp="1"/>
          </p:cNvSpPr>
          <p:nvPr>
            <p:ph type="sldNum" sz="quarter" idx="5"/>
          </p:nvPr>
        </p:nvSpPr>
        <p:spPr/>
        <p:txBody>
          <a:bodyPr/>
          <a:lstStyle/>
          <a:p>
            <a:fld id="{EAE0FB64-161E-49C6-8329-E7D8960DDDEC}" type="slidenum">
              <a:rPr lang="nl-NL" smtClean="0"/>
              <a:t>18</a:t>
            </a:fld>
            <a:endParaRPr lang="nl-NL"/>
          </a:p>
        </p:txBody>
      </p:sp>
    </p:spTree>
    <p:extLst>
      <p:ext uri="{BB962C8B-B14F-4D97-AF65-F5344CB8AC3E}">
        <p14:creationId xmlns:p14="http://schemas.microsoft.com/office/powerpoint/2010/main" val="1563513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tool that calculates ‘</a:t>
            </a:r>
            <a:r>
              <a:rPr lang="en-US" dirty="0" err="1"/>
              <a:t>ADAptation</a:t>
            </a:r>
            <a:r>
              <a:rPr lang="en-US" dirty="0"/>
              <a:t> plan Quality Assessment’ (ADAQA) indices for individual cities. With the tool, local climate practitioners can check whether their plans are covering the right topics and benchmark against others.</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19</a:t>
            </a:fld>
            <a:endParaRPr lang="nl-NL"/>
          </a:p>
        </p:txBody>
      </p:sp>
    </p:spTree>
    <p:extLst>
      <p:ext uri="{BB962C8B-B14F-4D97-AF65-F5344CB8AC3E}">
        <p14:creationId xmlns:p14="http://schemas.microsoft.com/office/powerpoint/2010/main" val="9794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E2328"/>
                </a:solidFill>
                <a:effectLst/>
                <a:latin typeface="Univers Next W02"/>
              </a:rPr>
              <a:t>Disasters are a growing problem. Yearly, 185 million lives are affected by natural hazards, primarily in low-income countries in poorly constructed houses. To fight disaster risks, resistant housing is crucial. Too often, essential construction techniques are not used by the most vulnerable, despite assistance from humanitarian </a:t>
            </a:r>
            <a:r>
              <a:rPr lang="en-US" b="0" i="0" dirty="0" err="1">
                <a:solidFill>
                  <a:srgbClr val="1E2328"/>
                </a:solidFill>
                <a:effectLst/>
                <a:latin typeface="Univers Next W02"/>
              </a:rPr>
              <a:t>organisations</a:t>
            </a:r>
            <a:r>
              <a:rPr lang="en-US" b="0" i="0" dirty="0">
                <a:solidFill>
                  <a:srgbClr val="1E2328"/>
                </a:solidFill>
                <a:effectLst/>
                <a:latin typeface="Univers Next W02"/>
              </a:rPr>
              <a:t> and governments. Choices made during reconstruction are still insufficiently understood. The new study of </a:t>
            </a:r>
            <a:r>
              <a:rPr lang="en-US" b="1" i="0" dirty="0">
                <a:solidFill>
                  <a:srgbClr val="1E2328"/>
                </a:solidFill>
                <a:effectLst/>
                <a:latin typeface="Univers Next W02"/>
              </a:rPr>
              <a:t>Dr. Eefje Hendriks </a:t>
            </a:r>
            <a:r>
              <a:rPr lang="en-US" b="0" i="0" dirty="0">
                <a:solidFill>
                  <a:srgbClr val="1E2328"/>
                </a:solidFill>
                <a:effectLst/>
                <a:latin typeface="Univers Next W02"/>
              </a:rPr>
              <a:t>will explore these choices to create effective targeted assistance and to enhance resilience of houses reconstructed after disasters.</a:t>
            </a:r>
            <a:r>
              <a:rPr lang="en-US" dirty="0">
                <a:solidFill>
                  <a:srgbClr val="1E2328"/>
                </a:solidFill>
                <a:latin typeface="Univers Next W02"/>
              </a:rPr>
              <a:t> Hendriks is a member of the Disaster </a:t>
            </a:r>
            <a:r>
              <a:rPr lang="en-US" dirty="0" err="1">
                <a:solidFill>
                  <a:srgbClr val="1E2328"/>
                </a:solidFill>
                <a:latin typeface="Univers Next W02"/>
              </a:rPr>
              <a:t>Reselience</a:t>
            </a:r>
            <a:r>
              <a:rPr lang="en-US" dirty="0">
                <a:solidFill>
                  <a:srgbClr val="1E2328"/>
                </a:solidFill>
                <a:latin typeface="Univers Next W02"/>
              </a:rPr>
              <a:t> Centre of UT / ITC. This </a:t>
            </a:r>
            <a:r>
              <a:rPr lang="en-US" dirty="0" err="1">
                <a:solidFill>
                  <a:srgbClr val="1E2328"/>
                </a:solidFill>
                <a:latin typeface="Univers Next W02"/>
              </a:rPr>
              <a:t>centre</a:t>
            </a:r>
            <a:r>
              <a:rPr lang="en-US" dirty="0">
                <a:solidFill>
                  <a:srgbClr val="1E2328"/>
                </a:solidFill>
                <a:latin typeface="Univers Next W02"/>
              </a:rPr>
              <a:t> works across discipline and international boundaries to reduce disaster risk and promote global sustainable growth. </a:t>
            </a:r>
            <a:endParaRPr lang="nl-NL" dirty="0">
              <a:solidFill>
                <a:srgbClr val="000000"/>
              </a:solidFill>
              <a:latin typeface="Calibri"/>
              <a:cs typeface="Calibri"/>
            </a:endParaRPr>
          </a:p>
          <a:p>
            <a:endParaRPr lang="en-US" dirty="0">
              <a:solidFill>
                <a:srgbClr val="1E2328"/>
              </a:solidFill>
              <a:latin typeface="Univers Next W02"/>
              <a:cs typeface="Calibri"/>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20</a:t>
            </a:fld>
            <a:endParaRPr lang="nl-NL"/>
          </a:p>
        </p:txBody>
      </p:sp>
    </p:spTree>
    <p:extLst>
      <p:ext uri="{BB962C8B-B14F-4D97-AF65-F5344CB8AC3E}">
        <p14:creationId xmlns:p14="http://schemas.microsoft.com/office/powerpoint/2010/main" val="221210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1E2328"/>
              </a:solidFill>
              <a:latin typeface="Univers Next W02"/>
              <a:cs typeface="Calibri"/>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21</a:t>
            </a:fld>
            <a:endParaRPr lang="nl-NL"/>
          </a:p>
        </p:txBody>
      </p:sp>
    </p:spTree>
    <p:extLst>
      <p:ext uri="{BB962C8B-B14F-4D97-AF65-F5344CB8AC3E}">
        <p14:creationId xmlns:p14="http://schemas.microsoft.com/office/powerpoint/2010/main" val="14828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77C7BD68-236E-4252-AE96-8951DFACD894}" type="slidenum">
              <a:rPr lang="nl-NL" smtClean="0"/>
              <a:t>24</a:t>
            </a:fld>
            <a:endParaRPr lang="nl-NL"/>
          </a:p>
        </p:txBody>
      </p:sp>
    </p:spTree>
    <p:extLst>
      <p:ext uri="{BB962C8B-B14F-4D97-AF65-F5344CB8AC3E}">
        <p14:creationId xmlns:p14="http://schemas.microsoft.com/office/powerpoint/2010/main" val="407933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E0FB64-161E-49C6-8329-E7D8960DDDEC}" type="slidenum">
              <a:rPr lang="nl-NL" smtClean="0"/>
              <a:t>25</a:t>
            </a:fld>
            <a:endParaRPr lang="nl-NL"/>
          </a:p>
        </p:txBody>
      </p:sp>
    </p:spTree>
    <p:extLst>
      <p:ext uri="{BB962C8B-B14F-4D97-AF65-F5344CB8AC3E}">
        <p14:creationId xmlns:p14="http://schemas.microsoft.com/office/powerpoint/2010/main" val="164693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28</a:t>
            </a:fld>
            <a:endParaRPr lang="nl-NL"/>
          </a:p>
        </p:txBody>
      </p:sp>
    </p:spTree>
    <p:extLst>
      <p:ext uri="{BB962C8B-B14F-4D97-AF65-F5344CB8AC3E}">
        <p14:creationId xmlns:p14="http://schemas.microsoft.com/office/powerpoint/2010/main" val="262684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work together in one on one collaborations and in various networks. National/ International.</a:t>
            </a:r>
            <a:endParaRPr lang="nl-NL" b="1" dirty="0"/>
          </a:p>
        </p:txBody>
      </p:sp>
      <p:sp>
        <p:nvSpPr>
          <p:cNvPr id="4" name="Slide Number Placeholder 3"/>
          <p:cNvSpPr>
            <a:spLocks noGrp="1"/>
          </p:cNvSpPr>
          <p:nvPr>
            <p:ph type="sldNum" sz="quarter" idx="5"/>
          </p:nvPr>
        </p:nvSpPr>
        <p:spPr/>
        <p:txBody>
          <a:bodyPr/>
          <a:lstStyle/>
          <a:p>
            <a:fld id="{EAE0FB64-161E-49C6-8329-E7D8960DDDEC}" type="slidenum">
              <a:rPr lang="nl-NL" smtClean="0"/>
              <a:t>29</a:t>
            </a:fld>
            <a:endParaRPr lang="nl-NL"/>
          </a:p>
        </p:txBody>
      </p:sp>
    </p:spTree>
    <p:extLst>
      <p:ext uri="{BB962C8B-B14F-4D97-AF65-F5344CB8AC3E}">
        <p14:creationId xmlns:p14="http://schemas.microsoft.com/office/powerpoint/2010/main" val="1625857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30</a:t>
            </a:fld>
            <a:endParaRPr lang="nl-NL"/>
          </a:p>
        </p:txBody>
      </p:sp>
    </p:spTree>
    <p:extLst>
      <p:ext uri="{BB962C8B-B14F-4D97-AF65-F5344CB8AC3E}">
        <p14:creationId xmlns:p14="http://schemas.microsoft.com/office/powerpoint/2010/main" val="1110623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https://www.utwente.nl/.uc/f3145b2d001027ff14d01131455028e646c148554967700/Vision%20on%20Learning%20and%20Teaching.pdf</a:t>
            </a:r>
            <a:endParaRPr lang="en-US" dirty="0"/>
          </a:p>
          <a:p>
            <a:r>
              <a:rPr lang="en-US" dirty="0"/>
              <a:t>Erik/Myrna?</a:t>
            </a:r>
            <a:endParaRPr lang="en-US" dirty="0">
              <a:cs typeface="Calibri"/>
            </a:endParaRPr>
          </a:p>
          <a:p>
            <a:endParaRPr lang="en-US" dirty="0"/>
          </a:p>
          <a:p>
            <a:pPr marL="285750" indent="-285750">
              <a:lnSpc>
                <a:spcPct val="107000"/>
              </a:lnSpc>
              <a:spcAft>
                <a:spcPts val="800"/>
              </a:spcAft>
              <a:buFont typeface="Arial" panose="020B0604020202020204" pitchFamily="34" charset="0"/>
              <a:buChar char="•"/>
            </a:pP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Challenged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learning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Kleinschaligheid</a:t>
            </a:r>
          </a:p>
          <a:p>
            <a:pPr marL="171450" lvl="0" indent="-171450">
              <a:buFont typeface="Arial" panose="020B0604020202020204" pitchFamily="34" charset="0"/>
              <a:buChar char="•"/>
            </a:pPr>
            <a:r>
              <a:rPr lang="en-US" dirty="0"/>
              <a:t>   ECIU University</a:t>
            </a:r>
          </a:p>
          <a:p>
            <a:pPr marL="171450" lvl="0" indent="-171450">
              <a:buFont typeface="Arial" panose="020B0604020202020204" pitchFamily="34" charset="0"/>
              <a:buChar char="•"/>
            </a:pPr>
            <a:r>
              <a:rPr lang="en-US" b="1" dirty="0"/>
              <a:t>Vision on Learning and Teaching</a:t>
            </a:r>
            <a:r>
              <a:rPr lang="en-US" dirty="0"/>
              <a:t>:</a:t>
            </a:r>
          </a:p>
          <a:p>
            <a:pPr marL="628650" lvl="1" indent="-171450">
              <a:buFont typeface="Wingdings" panose="05000000000000000000" pitchFamily="2" charset="2"/>
              <a:buChar char="q"/>
            </a:pPr>
            <a:r>
              <a:rPr lang="en-US" dirty="0"/>
              <a:t>Learning-by-Doing</a:t>
            </a:r>
          </a:p>
          <a:p>
            <a:pPr marL="628650" lvl="1" indent="-171450">
              <a:buFont typeface="Wingdings" panose="05000000000000000000" pitchFamily="2" charset="2"/>
              <a:buChar char="q"/>
            </a:pPr>
            <a:r>
              <a:rPr lang="en-US" dirty="0"/>
              <a:t>Building inclusive communities</a:t>
            </a:r>
          </a:p>
          <a:p>
            <a:pPr marL="628650" lvl="1" indent="-171450">
              <a:buFont typeface="Wingdings" panose="05000000000000000000" pitchFamily="2" charset="2"/>
              <a:buChar char="q"/>
            </a:pPr>
            <a:r>
              <a:rPr lang="en-US" dirty="0"/>
              <a:t>Self-Development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Doel -&gt; uitleg en impact overbrengen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31</a:t>
            </a:fld>
            <a:endParaRPr lang="nl-NL"/>
          </a:p>
        </p:txBody>
      </p:sp>
    </p:spTree>
    <p:extLst>
      <p:ext uri="{BB962C8B-B14F-4D97-AF65-F5344CB8AC3E}">
        <p14:creationId xmlns:p14="http://schemas.microsoft.com/office/powerpoint/2010/main" val="348356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we contribute to the development of a digital, fair, and sustainable society between now and 2030 has been captured in </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shaping2030</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University of Twente's strategy.</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6</a:t>
            </a:fld>
            <a:endParaRPr lang="nl-NL"/>
          </a:p>
        </p:txBody>
      </p:sp>
    </p:spTree>
    <p:extLst>
      <p:ext uri="{BB962C8B-B14F-4D97-AF65-F5344CB8AC3E}">
        <p14:creationId xmlns:p14="http://schemas.microsoft.com/office/powerpoint/2010/main" val="136761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https://www.utwente.nl/.uc/f3145b2d001027ff14d01131455028e646c148554967700/Vision%20on%20Learning%20and%20Teaching.pdf</a:t>
            </a:r>
            <a:endParaRPr lang="en-US" dirty="0"/>
          </a:p>
          <a:p>
            <a:r>
              <a:rPr lang="en-US" dirty="0"/>
              <a:t>Erik/Myrna?</a:t>
            </a:r>
            <a:endParaRPr lang="en-US" dirty="0">
              <a:cs typeface="Calibri"/>
            </a:endParaRPr>
          </a:p>
          <a:p>
            <a:endParaRPr lang="en-US" dirty="0"/>
          </a:p>
          <a:p>
            <a:pPr marL="285750" indent="-285750">
              <a:lnSpc>
                <a:spcPct val="107000"/>
              </a:lnSpc>
              <a:spcAft>
                <a:spcPts val="800"/>
              </a:spcAft>
              <a:buFont typeface="Arial" panose="020B0604020202020204" pitchFamily="34" charset="0"/>
              <a:buChar char="•"/>
            </a:pP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Challenged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learning</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Kleinschaligheid</a:t>
            </a:r>
          </a:p>
          <a:p>
            <a:pPr marL="171450" lvl="0" indent="-171450">
              <a:buFont typeface="Arial" panose="020B0604020202020204" pitchFamily="34" charset="0"/>
              <a:buChar char="•"/>
            </a:pPr>
            <a:r>
              <a:rPr lang="en-US" dirty="0"/>
              <a:t>   ECIU University</a:t>
            </a:r>
          </a:p>
          <a:p>
            <a:pPr marL="171450" lvl="0" indent="-171450">
              <a:buFont typeface="Arial" panose="020B0604020202020204" pitchFamily="34" charset="0"/>
              <a:buChar char="•"/>
            </a:pPr>
            <a:r>
              <a:rPr lang="en-US" b="1" dirty="0"/>
              <a:t>Vision on Learning and Teaching</a:t>
            </a:r>
            <a:r>
              <a:rPr lang="en-US" dirty="0"/>
              <a:t>:</a:t>
            </a:r>
          </a:p>
          <a:p>
            <a:pPr marL="628650" lvl="1" indent="-171450">
              <a:buFont typeface="Wingdings" panose="05000000000000000000" pitchFamily="2" charset="2"/>
              <a:buChar char="q"/>
            </a:pPr>
            <a:r>
              <a:rPr lang="en-US" dirty="0"/>
              <a:t>Learning-by-Doing</a:t>
            </a:r>
          </a:p>
          <a:p>
            <a:pPr marL="628650" lvl="1" indent="-171450">
              <a:buFont typeface="Wingdings" panose="05000000000000000000" pitchFamily="2" charset="2"/>
              <a:buChar char="q"/>
            </a:pPr>
            <a:r>
              <a:rPr lang="en-US" dirty="0"/>
              <a:t>Building inclusive communities</a:t>
            </a:r>
          </a:p>
          <a:p>
            <a:pPr marL="628650" lvl="1" indent="-171450">
              <a:buFont typeface="Wingdings" panose="05000000000000000000" pitchFamily="2" charset="2"/>
              <a:buChar char="q"/>
            </a:pPr>
            <a:r>
              <a:rPr lang="en-US" dirty="0"/>
              <a:t>Self-Development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Doel -&gt; uitleg en impact overbrengen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32</a:t>
            </a:fld>
            <a:endParaRPr lang="nl-NL"/>
          </a:p>
        </p:txBody>
      </p:sp>
    </p:spTree>
    <p:extLst>
      <p:ext uri="{BB962C8B-B14F-4D97-AF65-F5344CB8AC3E}">
        <p14:creationId xmlns:p14="http://schemas.microsoft.com/office/powerpoint/2010/main" val="603316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Linotype Univers" panose="020B0403030202020203" pitchFamily="34" charset="77"/>
              </a:rPr>
              <a:t>1. </a:t>
            </a:r>
            <a:r>
              <a:rPr lang="en-GB" dirty="0">
                <a:solidFill>
                  <a:srgbClr val="111111"/>
                </a:solidFill>
                <a:effectLst/>
                <a:latin typeface="Linotype Univers" panose="020B0403030202020203" pitchFamily="34" charset="77"/>
              </a:rPr>
              <a:t>Do you want to contribute to a healthier, smarter, and more sustainable world? Then you are a perfect fit to be part of our ambitious community. All of our education and research is aimed to come up with solutions for today’s challenges. Whether it’s about improving food security in Africa, devising a smart app that can support patients with diabetes, or realising the transition to electric vehicles. You will learn to look beyond the boundaries of your own discipline and join forces with students and professors from all kinds of disciplines to tackle current issues. With a UT master’s degree, you can make a difference! </a:t>
            </a:r>
          </a:p>
          <a:p>
            <a:endParaRPr lang="en-GB" b="1" dirty="0">
              <a:solidFill>
                <a:srgbClr val="111111"/>
              </a:solidFill>
              <a:effectLst/>
              <a:latin typeface="Linotype Univers" panose="020B0403030202020203" pitchFamily="34" charset="77"/>
            </a:endParaRPr>
          </a:p>
          <a:p>
            <a:r>
              <a:rPr lang="en-GB" b="1" dirty="0">
                <a:solidFill>
                  <a:srgbClr val="00675C"/>
                </a:solidFill>
                <a:effectLst/>
                <a:latin typeface="Helvetica" pitchFamily="2" charset="0"/>
              </a:rPr>
              <a:t>2. </a:t>
            </a:r>
            <a:r>
              <a:rPr lang="en-GB" dirty="0">
                <a:solidFill>
                  <a:srgbClr val="111111"/>
                </a:solidFill>
                <a:effectLst/>
                <a:latin typeface="Linotype Univers" panose="020B0403030202020203" pitchFamily="34" charset="77"/>
              </a:rPr>
              <a:t>Got a question for your teachers outside lecture time? Just knock on their office doors! Our university is small-scale, meaning the lecturer knows your name and helps you personally. As a result, you do not only benefit from personalised teaching, you also quickly feel safe and at home. </a:t>
            </a:r>
          </a:p>
          <a:p>
            <a:endParaRPr lang="en-GB" b="1" dirty="0">
              <a:solidFill>
                <a:srgbClr val="111111"/>
              </a:solidFill>
              <a:effectLst/>
              <a:latin typeface="Linotype Univers" panose="020B0403030202020203" pitchFamily="34" charset="77"/>
            </a:endParaRPr>
          </a:p>
          <a:p>
            <a:r>
              <a:rPr lang="en-GB" b="1" dirty="0">
                <a:solidFill>
                  <a:srgbClr val="00675C"/>
                </a:solidFill>
                <a:effectLst/>
                <a:latin typeface="Helvetica" pitchFamily="2" charset="0"/>
              </a:rPr>
              <a:t>3. </a:t>
            </a:r>
            <a:r>
              <a:rPr lang="en-GB" dirty="0">
                <a:solidFill>
                  <a:srgbClr val="050707"/>
                </a:solidFill>
                <a:effectLst/>
                <a:latin typeface="Linotype Univers" panose="020B0403030202020203" pitchFamily="34" charset="77"/>
              </a:rPr>
              <a:t>At UT, you can turn your business idea into reality. Since its founding in 1961, UT has become an international platform for talent, attracting students who all share a curious, entrepreneurial spirit. With over 1,000 start-ups to our name, UT is recognised as the most entrepreneurial university in the Netherlands. We are keen to put your scientific knowledge to practical use in solutions that people and society need. Your innovative ideas, creativity and the courage to step out will be rewarded. </a:t>
            </a:r>
          </a:p>
          <a:p>
            <a:endParaRPr lang="en-GB" b="1" dirty="0">
              <a:solidFill>
                <a:srgbClr val="050707"/>
              </a:solidFill>
              <a:effectLst/>
              <a:latin typeface="Linotype Univers" panose="020B0403030202020203" pitchFamily="34" charset="77"/>
            </a:endParaRPr>
          </a:p>
          <a:p>
            <a:r>
              <a:rPr lang="en-GB" b="1" dirty="0">
                <a:solidFill>
                  <a:srgbClr val="00675C"/>
                </a:solidFill>
                <a:effectLst/>
                <a:latin typeface="Helvetica" pitchFamily="2" charset="0"/>
              </a:rPr>
              <a:t>4. </a:t>
            </a:r>
            <a:r>
              <a:rPr lang="en-GB" dirty="0">
                <a:solidFill>
                  <a:srgbClr val="050707"/>
                </a:solidFill>
                <a:effectLst/>
                <a:latin typeface="Linotype Univers" panose="020B0403030202020203" pitchFamily="34" charset="77"/>
              </a:rPr>
              <a:t>We know that problems cannot be solved from one discipline. That is why we highly value interdisciplinary collaboration. At the University of Twente, you will not only be able to gain in-depth expertise and become a specialist in your own field, you will also learn to look beyond the boundaries of your own discipline. So don’t be surprised to see that you can follow courses of other master’s programmes, or collaborate in a project with students from a different background! </a:t>
            </a:r>
          </a:p>
          <a:p>
            <a:endParaRPr lang="en-GB" dirty="0">
              <a:solidFill>
                <a:srgbClr val="111111"/>
              </a:solidFill>
              <a:effectLst/>
              <a:latin typeface="Linotype Univers" panose="020B0403030202020203" pitchFamily="34" charset="77"/>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33</a:t>
            </a:fld>
            <a:endParaRPr lang="nl-NL"/>
          </a:p>
        </p:txBody>
      </p:sp>
    </p:spTree>
    <p:extLst>
      <p:ext uri="{BB962C8B-B14F-4D97-AF65-F5344CB8AC3E}">
        <p14:creationId xmlns:p14="http://schemas.microsoft.com/office/powerpoint/2010/main" val="4040434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Leren</a:t>
            </a:r>
            <a:r>
              <a:rPr lang="en-US" dirty="0"/>
              <a:t> </a:t>
            </a:r>
            <a:r>
              <a:rPr lang="en-US" dirty="0" err="1"/>
              <a:t>stopt</a:t>
            </a:r>
            <a:r>
              <a:rPr lang="en-US" dirty="0"/>
              <a:t> </a:t>
            </a:r>
            <a:r>
              <a:rPr lang="en-US" dirty="0" err="1"/>
              <a:t>niet</a:t>
            </a:r>
            <a:r>
              <a:rPr lang="en-US" dirty="0"/>
              <a:t> </a:t>
            </a:r>
            <a:r>
              <a:rPr lang="en-US" dirty="0" err="1"/>
              <a:t>na</a:t>
            </a:r>
            <a:r>
              <a:rPr lang="en-US" dirty="0"/>
              <a:t> </a:t>
            </a:r>
            <a:r>
              <a:rPr lang="en-US" dirty="0" err="1"/>
              <a:t>afronding</a:t>
            </a:r>
            <a:r>
              <a:rPr lang="en-US" dirty="0"/>
              <a:t> van je </a:t>
            </a:r>
            <a:r>
              <a:rPr lang="en-US" dirty="0" err="1"/>
              <a:t>universitaire</a:t>
            </a:r>
            <a:r>
              <a:rPr lang="en-US" dirty="0"/>
              <a:t> </a:t>
            </a:r>
            <a:r>
              <a:rPr lang="en-US" dirty="0" err="1"/>
              <a:t>opleiding</a:t>
            </a:r>
            <a:r>
              <a:rPr lang="en-US" dirty="0"/>
              <a:t>. Welk </a:t>
            </a:r>
            <a:r>
              <a:rPr lang="en-US" dirty="0" err="1"/>
              <a:t>aanbod</a:t>
            </a:r>
            <a:r>
              <a:rPr lang="en-US" dirty="0"/>
              <a:t> </a:t>
            </a:r>
            <a:r>
              <a:rPr lang="en-US" dirty="0" err="1"/>
              <a:t>hebben</a:t>
            </a:r>
            <a:r>
              <a:rPr lang="en-US" dirty="0"/>
              <a:t> we?</a:t>
            </a:r>
          </a:p>
          <a:p>
            <a:endParaRPr lang="en-US" dirty="0"/>
          </a:p>
          <a:p>
            <a:r>
              <a:rPr lang="en-US" dirty="0"/>
              <a:t>Lifelong learning is a process of learning that can take place throughout life.</a:t>
            </a:r>
          </a:p>
          <a:p>
            <a:endParaRPr lang="en-US" dirty="0"/>
          </a:p>
          <a:p>
            <a:r>
              <a:rPr lang="en-US" dirty="0"/>
              <a:t>Various domains for instance:</a:t>
            </a:r>
          </a:p>
          <a:p>
            <a:endParaRPr lang="en-US" dirty="0"/>
          </a:p>
          <a:p>
            <a:r>
              <a:rPr lang="en-US" dirty="0"/>
              <a:t>• Initiatives are mono- or multi-disciplinary in nature and cover different domains, amongst others: Health (TechMed), Spatial Sciences (ITC), IT, Management, Engineering, and </a:t>
            </a:r>
            <a:r>
              <a:rPr lang="en-US" dirty="0" err="1"/>
              <a:t>Behaviour</a:t>
            </a:r>
            <a:r>
              <a:rPr lang="en-US" dirty="0"/>
              <a:t> (PLD) &amp; Society (</a:t>
            </a:r>
            <a:r>
              <a:rPr lang="en-US" dirty="0" err="1"/>
              <a:t>Pro_U</a:t>
            </a:r>
            <a:r>
              <a:rPr lang="en-US" dirty="0"/>
              <a:t>); </a:t>
            </a:r>
          </a:p>
          <a:p>
            <a:endParaRPr lang="en-US" dirty="0"/>
          </a:p>
          <a:p>
            <a:r>
              <a:rPr lang="en-US" dirty="0"/>
              <a:t>For whom:</a:t>
            </a:r>
          </a:p>
          <a:p>
            <a:r>
              <a:rPr lang="en-US" dirty="0"/>
              <a:t>Target groups: individuals (alumni, individuals with a specific profession, professionals with a certain interest) and industrial markets from varying sectors (company customized </a:t>
            </a:r>
            <a:r>
              <a:rPr lang="en-US" dirty="0" err="1"/>
              <a:t>programmes</a:t>
            </a:r>
            <a:r>
              <a:rPr lang="en-US" dirty="0"/>
              <a:t> and learning communities);</a:t>
            </a:r>
          </a:p>
          <a:p>
            <a:endParaRPr lang="en-US" dirty="0"/>
          </a:p>
          <a:p>
            <a:r>
              <a:rPr lang="en-US" dirty="0"/>
              <a:t> • Delivery mode: on-campus, on-site, online, hybrid; • Unit of delivery: from single-courses / modules to full degrees;</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34</a:t>
            </a:fld>
            <a:endParaRPr lang="nl-NL"/>
          </a:p>
        </p:txBody>
      </p:sp>
    </p:spTree>
    <p:extLst>
      <p:ext uri="{BB962C8B-B14F-4D97-AF65-F5344CB8AC3E}">
        <p14:creationId xmlns:p14="http://schemas.microsoft.com/office/powerpoint/2010/main" val="293432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35</a:t>
            </a:fld>
            <a:endParaRPr lang="nl-NL"/>
          </a:p>
        </p:txBody>
      </p:sp>
    </p:spTree>
    <p:extLst>
      <p:ext uri="{BB962C8B-B14F-4D97-AF65-F5344CB8AC3E}">
        <p14:creationId xmlns:p14="http://schemas.microsoft.com/office/powerpoint/2010/main" val="195508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36</a:t>
            </a:fld>
            <a:endParaRPr lang="nl-NL"/>
          </a:p>
        </p:txBody>
      </p:sp>
    </p:spTree>
    <p:extLst>
      <p:ext uri="{BB962C8B-B14F-4D97-AF65-F5344CB8AC3E}">
        <p14:creationId xmlns:p14="http://schemas.microsoft.com/office/powerpoint/2010/main" val="24535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42</a:t>
            </a:fld>
            <a:endParaRPr lang="nl-NL"/>
          </a:p>
        </p:txBody>
      </p:sp>
    </p:spTree>
    <p:extLst>
      <p:ext uri="{BB962C8B-B14F-4D97-AF65-F5344CB8AC3E}">
        <p14:creationId xmlns:p14="http://schemas.microsoft.com/office/powerpoint/2010/main" val="3962569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        Solar Team Twente</a:t>
            </a:r>
          </a:p>
          <a:p>
            <a:pPr marL="342900" indent="-342900">
              <a:buFont typeface="Calibri" panose="020B0606020202030204" pitchFamily="34" charset="0"/>
              <a:buChar char="-"/>
            </a:pPr>
            <a:r>
              <a:rPr lang="nl-NL" dirty="0"/>
              <a:t>Green Team Twente</a:t>
            </a:r>
          </a:p>
          <a:p>
            <a:pPr marL="342900" indent="-342900">
              <a:buFont typeface="Calibri" panose="020B0606020202030204" pitchFamily="34" charset="0"/>
              <a:buChar char="-"/>
            </a:pPr>
            <a:r>
              <a:rPr lang="nl-NL" dirty="0"/>
              <a:t>Drone Team Twente</a:t>
            </a:r>
          </a:p>
          <a:p>
            <a:pPr marL="342900" indent="-342900">
              <a:buFont typeface="Calibri" panose="020B0606020202030204" pitchFamily="34" charset="0"/>
              <a:buChar char="-"/>
            </a:pPr>
            <a:r>
              <a:rPr lang="nl-NL" dirty="0"/>
              <a:t>Solar </a:t>
            </a:r>
            <a:r>
              <a:rPr lang="nl-NL" dirty="0" err="1"/>
              <a:t>Boat</a:t>
            </a:r>
            <a:r>
              <a:rPr lang="nl-NL" dirty="0"/>
              <a:t> Twente</a:t>
            </a:r>
          </a:p>
          <a:p>
            <a:pPr marL="342900" indent="-342900">
              <a:buFont typeface="Calibri" panose="020B0606020202030204" pitchFamily="34" charset="0"/>
              <a:buChar char="-"/>
            </a:pPr>
            <a:r>
              <a:rPr lang="nl-NL" dirty="0" err="1"/>
              <a:t>RoboTeam</a:t>
            </a:r>
            <a:r>
              <a:rPr lang="nl-NL" dirty="0"/>
              <a:t> Twente</a:t>
            </a:r>
          </a:p>
          <a:p>
            <a:pPr marL="342900" indent="-342900">
              <a:buFont typeface="Calibri" panose="020B0606020202030204" pitchFamily="34" charset="0"/>
              <a:buChar char="-"/>
            </a:pPr>
            <a:r>
              <a:rPr lang="nl-NL" dirty="0"/>
              <a:t>E-sports Team Twente</a:t>
            </a:r>
          </a:p>
          <a:p>
            <a:pPr marL="342900" indent="-342900">
              <a:buFont typeface="Calibri" panose="020B0606020202030204" pitchFamily="34" charset="0"/>
              <a:buChar char="-"/>
            </a:pPr>
            <a:r>
              <a:rPr lang="nl-NL" dirty="0"/>
              <a:t>Electric Superbike Twente</a:t>
            </a:r>
          </a:p>
          <a:p>
            <a:pPr marL="342900" indent="-342900">
              <a:buFont typeface="Calibri" panose="020B0606020202030204" pitchFamily="34" charset="0"/>
              <a:buChar char="-"/>
            </a:pPr>
            <a:r>
              <a:rPr lang="nl-NL" dirty="0"/>
              <a:t>RISE</a:t>
            </a:r>
          </a:p>
        </p:txBody>
      </p:sp>
      <p:sp>
        <p:nvSpPr>
          <p:cNvPr id="4" name="Slide Number Placeholder 3"/>
          <p:cNvSpPr>
            <a:spLocks noGrp="1"/>
          </p:cNvSpPr>
          <p:nvPr>
            <p:ph type="sldNum" sz="quarter" idx="5"/>
          </p:nvPr>
        </p:nvSpPr>
        <p:spPr/>
        <p:txBody>
          <a:bodyPr/>
          <a:lstStyle/>
          <a:p>
            <a:fld id="{EAE0FB64-161E-49C6-8329-E7D8960DDDEC}" type="slidenum">
              <a:rPr lang="nl-NL" smtClean="0"/>
              <a:t>43</a:t>
            </a:fld>
            <a:endParaRPr lang="nl-NL"/>
          </a:p>
        </p:txBody>
      </p:sp>
    </p:spTree>
    <p:extLst>
      <p:ext uri="{BB962C8B-B14F-4D97-AF65-F5344CB8AC3E}">
        <p14:creationId xmlns:p14="http://schemas.microsoft.com/office/powerpoint/2010/main" val="1166520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a:t>
            </a:r>
            <a:r>
              <a:rPr lang="nl-NL" b="0" i="0" u="none" strike="noStrike">
                <a:effectLst/>
                <a:latin typeface="YouTube Noto"/>
                <a:hlinkClick r:id="rId3" tooltip="Share link"/>
              </a:rPr>
              <a:t>https://youtu.be/vrwfJ0KAdKA</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44</a:t>
            </a:fld>
            <a:endParaRPr lang="nl-NL"/>
          </a:p>
        </p:txBody>
      </p:sp>
    </p:spTree>
    <p:extLst>
      <p:ext uri="{BB962C8B-B14F-4D97-AF65-F5344CB8AC3E}">
        <p14:creationId xmlns:p14="http://schemas.microsoft.com/office/powerpoint/2010/main" val="346314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E0FB64-161E-49C6-8329-E7D8960DDDEC}" type="slidenum">
              <a:rPr lang="nl-NL" smtClean="0"/>
              <a:t>45</a:t>
            </a:fld>
            <a:endParaRPr lang="nl-NL"/>
          </a:p>
        </p:txBody>
      </p:sp>
    </p:spTree>
    <p:extLst>
      <p:ext uri="{BB962C8B-B14F-4D97-AF65-F5344CB8AC3E}">
        <p14:creationId xmlns:p14="http://schemas.microsoft.com/office/powerpoint/2010/main" val="1195495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organisation </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like?)</a:t>
            </a: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46</a:t>
            </a:fld>
            <a:endParaRPr lang="nl-NL"/>
          </a:p>
        </p:txBody>
      </p:sp>
    </p:spTree>
    <p:extLst>
      <p:ext uri="{BB962C8B-B14F-4D97-AF65-F5344CB8AC3E}">
        <p14:creationId xmlns:p14="http://schemas.microsoft.com/office/powerpoint/2010/main" val="341070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F0F0F"/>
                </a:solidFill>
                <a:effectLst/>
                <a:latin typeface="Roboto" panose="02000000000000000000" pitchFamily="2" charset="0"/>
              </a:rPr>
              <a:t>Wondering what a day on campus at University of Twente would be like? There are two ways to find out: come over and experience it first-hand – or watch our campus video! Get ready for an experience packed with cool action, cool tech and very cool people… Check the video and catch that campus feeling! 🎶🎶 Composed with music specially written for the University of Twente. This track will be launched later this year by Tom </a:t>
            </a:r>
            <a:r>
              <a:rPr lang="en-US" sz="2800" b="0" i="0" dirty="0" err="1">
                <a:solidFill>
                  <a:srgbClr val="0F0F0F"/>
                </a:solidFill>
                <a:effectLst/>
                <a:latin typeface="Roboto" panose="02000000000000000000" pitchFamily="2" charset="0"/>
              </a:rPr>
              <a:t>Harisson</a:t>
            </a:r>
            <a:r>
              <a:rPr lang="en-US" sz="2800" b="0" i="0" dirty="0">
                <a:solidFill>
                  <a:srgbClr val="0F0F0F"/>
                </a:solidFill>
                <a:effectLst/>
                <a:latin typeface="Roboto" panose="02000000000000000000" pitchFamily="2" charset="0"/>
              </a:rPr>
              <a:t> ft. Diandra Faye - Sparks.</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7</a:t>
            </a:fld>
            <a:endParaRPr lang="nl-NL"/>
          </a:p>
        </p:txBody>
      </p:sp>
    </p:spTree>
    <p:extLst>
      <p:ext uri="{BB962C8B-B14F-4D97-AF65-F5344CB8AC3E}">
        <p14:creationId xmlns:p14="http://schemas.microsoft.com/office/powerpoint/2010/main" val="2685671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organisation like?) </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Affiliated entities</a:t>
            </a: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47</a:t>
            </a:fld>
            <a:endParaRPr lang="nl-NL"/>
          </a:p>
        </p:txBody>
      </p:sp>
    </p:spTree>
    <p:extLst>
      <p:ext uri="{BB962C8B-B14F-4D97-AF65-F5344CB8AC3E}">
        <p14:creationId xmlns:p14="http://schemas.microsoft.com/office/powerpoint/2010/main" val="1814467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nl-NL" dirty="0" err="1">
                <a:effectLst/>
                <a:latin typeface="-apple-system"/>
              </a:rPr>
              <a:t>Our</a:t>
            </a:r>
            <a:r>
              <a:rPr lang="nl-NL" dirty="0">
                <a:effectLst/>
                <a:latin typeface="-apple-system"/>
              </a:rPr>
              <a:t> 1.5 square </a:t>
            </a:r>
            <a:r>
              <a:rPr lang="nl-NL" dirty="0" err="1">
                <a:effectLst/>
                <a:latin typeface="-apple-system"/>
              </a:rPr>
              <a:t>kilometres</a:t>
            </a:r>
            <a:r>
              <a:rPr lang="nl-NL" dirty="0">
                <a:effectLst/>
                <a:latin typeface="-apple-system"/>
              </a:rPr>
              <a:t> green campus is a </a:t>
            </a:r>
            <a:r>
              <a:rPr lang="nl-NL" dirty="0" err="1">
                <a:effectLst/>
                <a:latin typeface="-apple-system"/>
              </a:rPr>
              <a:t>breeding</a:t>
            </a:r>
            <a:r>
              <a:rPr lang="nl-NL" dirty="0">
                <a:effectLst/>
                <a:latin typeface="-apple-system"/>
              </a:rPr>
              <a:t> </a:t>
            </a:r>
            <a:r>
              <a:rPr lang="nl-NL" dirty="0" err="1">
                <a:effectLst/>
                <a:latin typeface="-apple-system"/>
              </a:rPr>
              <a:t>ground</a:t>
            </a:r>
            <a:r>
              <a:rPr lang="nl-NL" dirty="0">
                <a:effectLst/>
                <a:latin typeface="-apple-system"/>
              </a:rPr>
              <a:t> for talent </a:t>
            </a:r>
            <a:r>
              <a:rPr lang="nl-NL" dirty="0" err="1">
                <a:effectLst/>
                <a:latin typeface="-apple-system"/>
              </a:rPr>
              <a:t>and</a:t>
            </a:r>
            <a:r>
              <a:rPr lang="nl-NL" dirty="0">
                <a:effectLst/>
                <a:latin typeface="-apple-system"/>
              </a:rPr>
              <a:t> new </a:t>
            </a:r>
            <a:r>
              <a:rPr lang="nl-NL" dirty="0" err="1">
                <a:effectLst/>
                <a:latin typeface="-apple-system"/>
              </a:rPr>
              <a:t>ideas</a:t>
            </a:r>
            <a:endParaRPr lang="nl-NL" dirty="0">
              <a:effectLst/>
              <a:latin typeface="-apple-system"/>
            </a:endParaRPr>
          </a:p>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49</a:t>
            </a:fld>
            <a:endParaRPr lang="nl-NL"/>
          </a:p>
        </p:txBody>
      </p:sp>
    </p:spTree>
    <p:extLst>
      <p:ext uri="{BB962C8B-B14F-4D97-AF65-F5344CB8AC3E}">
        <p14:creationId xmlns:p14="http://schemas.microsoft.com/office/powerpoint/2010/main" val="4131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cap="all" dirty="0">
                <a:solidFill>
                  <a:srgbClr val="1E2328"/>
                </a:solidFill>
                <a:effectLst/>
                <a:latin typeface="Univers Next W02"/>
              </a:rPr>
              <a:t>HIGH-RISE WINDOW CLEANING</a:t>
            </a:r>
          </a:p>
          <a:p>
            <a:pPr algn="l"/>
            <a:r>
              <a:rPr lang="en-US" b="0" i="0" dirty="0">
                <a:solidFill>
                  <a:srgbClr val="1E2328"/>
                </a:solidFill>
                <a:effectLst/>
                <a:latin typeface="Univers Next W02"/>
              </a:rPr>
              <a:t>Window cleaning of high-rise buildings has long been a dangerous and </a:t>
            </a:r>
            <a:r>
              <a:rPr lang="en-US" b="0" i="0" dirty="0" err="1">
                <a:solidFill>
                  <a:srgbClr val="1E2328"/>
                </a:solidFill>
                <a:effectLst/>
                <a:latin typeface="Univers Next W02"/>
              </a:rPr>
              <a:t>labour-intensive</a:t>
            </a:r>
            <a:r>
              <a:rPr lang="en-US" b="0" i="0" dirty="0">
                <a:solidFill>
                  <a:srgbClr val="1E2328"/>
                </a:solidFill>
                <a:effectLst/>
                <a:latin typeface="Univers Next W02"/>
              </a:rPr>
              <a:t> task, the high risks and costs of this problem demand an inherent safe solution. KITE Robotics, a spin-off of the University of Twente, developed an autonomous window cleaning robot. Currently capable of cleaning medium to medium-high buildings up to 150 m, the Kite Robot covers the demands of the vast majority of (Western-) European market.</a:t>
            </a:r>
          </a:p>
        </p:txBody>
      </p:sp>
      <p:sp>
        <p:nvSpPr>
          <p:cNvPr id="4" name="Slide Number Placeholder 3"/>
          <p:cNvSpPr>
            <a:spLocks noGrp="1"/>
          </p:cNvSpPr>
          <p:nvPr>
            <p:ph type="sldNum" sz="quarter" idx="5"/>
          </p:nvPr>
        </p:nvSpPr>
        <p:spPr/>
        <p:txBody>
          <a:bodyPr/>
          <a:lstStyle/>
          <a:p>
            <a:fld id="{EAE0FB64-161E-49C6-8329-E7D8960DDDEC}" type="slidenum">
              <a:rPr lang="nl-NL" smtClean="0"/>
              <a:t>50</a:t>
            </a:fld>
            <a:endParaRPr lang="nl-NL"/>
          </a:p>
        </p:txBody>
      </p:sp>
    </p:spTree>
    <p:extLst>
      <p:ext uri="{BB962C8B-B14F-4D97-AF65-F5344CB8AC3E}">
        <p14:creationId xmlns:p14="http://schemas.microsoft.com/office/powerpoint/2010/main" val="269175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PDENG </a:t>
            </a:r>
            <a:r>
              <a:rPr lang="en-US" dirty="0" err="1"/>
              <a:t>moet</a:t>
            </a:r>
            <a:r>
              <a:rPr lang="en-US" dirty="0"/>
              <a:t> </a:t>
            </a:r>
            <a:r>
              <a:rPr lang="en-US" dirty="0" err="1"/>
              <a:t>zijn</a:t>
            </a:r>
            <a:r>
              <a:rPr lang="en-US" dirty="0"/>
              <a:t> ENGD</a:t>
            </a:r>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10</a:t>
            </a:fld>
            <a:endParaRPr lang="nl-NL"/>
          </a:p>
        </p:txBody>
      </p:sp>
    </p:spTree>
    <p:extLst>
      <p:ext uri="{BB962C8B-B14F-4D97-AF65-F5344CB8AC3E}">
        <p14:creationId xmlns:p14="http://schemas.microsoft.com/office/powerpoint/2010/main" val="128606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AE0FB64-161E-49C6-8329-E7D8960DDDEC}" type="slidenum">
              <a:rPr lang="nl-NL" smtClean="0"/>
              <a:t>13</a:t>
            </a:fld>
            <a:endParaRPr lang="nl-NL"/>
          </a:p>
        </p:txBody>
      </p:sp>
    </p:spTree>
    <p:extLst>
      <p:ext uri="{BB962C8B-B14F-4D97-AF65-F5344CB8AC3E}">
        <p14:creationId xmlns:p14="http://schemas.microsoft.com/office/powerpoint/2010/main" val="74699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14</a:t>
            </a:fld>
            <a:endParaRPr lang="nl-NL"/>
          </a:p>
        </p:txBody>
      </p:sp>
    </p:spTree>
    <p:extLst>
      <p:ext uri="{BB962C8B-B14F-4D97-AF65-F5344CB8AC3E}">
        <p14:creationId xmlns:p14="http://schemas.microsoft.com/office/powerpoint/2010/main" val="82861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AE0FB64-161E-49C6-8329-E7D8960DDDEC}" type="slidenum">
              <a:rPr lang="nl-NL" smtClean="0"/>
              <a:t>15</a:t>
            </a:fld>
            <a:endParaRPr lang="nl-NL"/>
          </a:p>
        </p:txBody>
      </p:sp>
    </p:spTree>
    <p:extLst>
      <p:ext uri="{BB962C8B-B14F-4D97-AF65-F5344CB8AC3E}">
        <p14:creationId xmlns:p14="http://schemas.microsoft.com/office/powerpoint/2010/main" val="240170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1" dirty="0"/>
          </a:p>
        </p:txBody>
      </p:sp>
      <p:sp>
        <p:nvSpPr>
          <p:cNvPr id="4" name="Slide Number Placeholder 3"/>
          <p:cNvSpPr>
            <a:spLocks noGrp="1"/>
          </p:cNvSpPr>
          <p:nvPr>
            <p:ph type="sldNum" sz="quarter" idx="5"/>
          </p:nvPr>
        </p:nvSpPr>
        <p:spPr/>
        <p:txBody>
          <a:bodyPr/>
          <a:lstStyle/>
          <a:p>
            <a:fld id="{EAE0FB64-161E-49C6-8329-E7D8960DDDEC}" type="slidenum">
              <a:rPr lang="nl-NL" smtClean="0"/>
              <a:t>16</a:t>
            </a:fld>
            <a:endParaRPr lang="nl-NL"/>
          </a:p>
        </p:txBody>
      </p:sp>
    </p:spTree>
    <p:extLst>
      <p:ext uri="{BB962C8B-B14F-4D97-AF65-F5344CB8AC3E}">
        <p14:creationId xmlns:p14="http://schemas.microsoft.com/office/powerpoint/2010/main" val="212432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1" dirty="0"/>
          </a:p>
        </p:txBody>
      </p:sp>
      <p:sp>
        <p:nvSpPr>
          <p:cNvPr id="4" name="Slide Number Placeholder 3"/>
          <p:cNvSpPr>
            <a:spLocks noGrp="1"/>
          </p:cNvSpPr>
          <p:nvPr>
            <p:ph type="sldNum" sz="quarter" idx="5"/>
          </p:nvPr>
        </p:nvSpPr>
        <p:spPr/>
        <p:txBody>
          <a:bodyPr/>
          <a:lstStyle/>
          <a:p>
            <a:fld id="{EAE0FB64-161E-49C6-8329-E7D8960DDDEC}" type="slidenum">
              <a:rPr lang="nl-NL" smtClean="0"/>
              <a:t>17</a:t>
            </a:fld>
            <a:endParaRPr lang="nl-NL"/>
          </a:p>
        </p:txBody>
      </p:sp>
    </p:spTree>
    <p:extLst>
      <p:ext uri="{BB962C8B-B14F-4D97-AF65-F5344CB8AC3E}">
        <p14:creationId xmlns:p14="http://schemas.microsoft.com/office/powerpoint/2010/main" val="544177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889838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2754853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868037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878950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76561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295950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2237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75931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30515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00138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9" name="Text Placeholder 15">
            <a:extLst>
              <a:ext uri="{FF2B5EF4-FFF2-40B4-BE49-F238E27FC236}">
                <a16:creationId xmlns:a16="http://schemas.microsoft.com/office/drawing/2014/main" id="{84B93F48-E543-4E2A-836A-F0358B85EDC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7428" y="2385479"/>
            <a:ext cx="7190655" cy="259634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78806" y="2386857"/>
            <a:ext cx="7190655" cy="2596348"/>
          </a:xfrm>
          <a:prstGeom prst="rect">
            <a:avLst/>
          </a:prstGeom>
        </p:spPr>
      </p:pic>
      <p:sp>
        <p:nvSpPr>
          <p:cNvPr id="8" name="Oval 7"/>
          <p:cNvSpPr/>
          <p:nvPr userDrawn="1"/>
        </p:nvSpPr>
        <p:spPr>
          <a:xfrm>
            <a:off x="7751570" y="4766481"/>
            <a:ext cx="206122" cy="20614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Oval 8"/>
          <p:cNvSpPr/>
          <p:nvPr userDrawn="1"/>
        </p:nvSpPr>
        <p:spPr>
          <a:xfrm>
            <a:off x="7676557" y="4851779"/>
            <a:ext cx="107579" cy="107590"/>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Oval 9"/>
          <p:cNvSpPr/>
          <p:nvPr userDrawn="1"/>
        </p:nvSpPr>
        <p:spPr>
          <a:xfrm>
            <a:off x="7954757" y="3782731"/>
            <a:ext cx="195573" cy="19559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Oval 10"/>
          <p:cNvSpPr/>
          <p:nvPr userDrawn="1"/>
        </p:nvSpPr>
        <p:spPr>
          <a:xfrm>
            <a:off x="9089270" y="3620070"/>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2" name="Oval 11"/>
          <p:cNvSpPr/>
          <p:nvPr userDrawn="1"/>
        </p:nvSpPr>
        <p:spPr>
          <a:xfrm>
            <a:off x="10172609" y="3735056"/>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3" name="Oval 12"/>
          <p:cNvSpPr/>
          <p:nvPr userDrawn="1"/>
        </p:nvSpPr>
        <p:spPr>
          <a:xfrm>
            <a:off x="9461289" y="4084779"/>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4" name="Oval 13"/>
          <p:cNvSpPr/>
          <p:nvPr userDrawn="1"/>
        </p:nvSpPr>
        <p:spPr>
          <a:xfrm>
            <a:off x="9558520" y="4709720"/>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5" name="Oval 14"/>
          <p:cNvSpPr/>
          <p:nvPr userDrawn="1"/>
        </p:nvSpPr>
        <p:spPr>
          <a:xfrm>
            <a:off x="10584633" y="3914117"/>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6" name="Oval 15"/>
          <p:cNvSpPr/>
          <p:nvPr userDrawn="1"/>
        </p:nvSpPr>
        <p:spPr>
          <a:xfrm>
            <a:off x="11356362" y="2515673"/>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cap="all" baseline="0">
                <a:solidFill>
                  <a:schemeClr val="bg1"/>
                </a:solidFill>
                <a:latin typeface="Arial Narrow" panose="020B0606020202030204" pitchFamily="34" charset="0"/>
              </a:defRPr>
            </a:lvl1pPr>
          </a:lstStyle>
          <a:p>
            <a:pPr lvl="0"/>
            <a:r>
              <a:rPr lang="en-US" dirty="0"/>
              <a:t>TITEL NAAM</a:t>
            </a:r>
          </a:p>
        </p:txBody>
      </p:sp>
    </p:spTree>
    <p:extLst>
      <p:ext uri="{BB962C8B-B14F-4D97-AF65-F5344CB8AC3E}">
        <p14:creationId xmlns:p14="http://schemas.microsoft.com/office/powerpoint/2010/main" val="111843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6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decel="6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9" accel="40000" decel="6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40000" decel="60000"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6" accel="40000" decel="6000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accel="40000" decel="60000" fill="hold" grpId="0"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2" accel="40000" decel="60000" fill="hold" grpId="0" nodeType="withEffect">
                                  <p:stCondLst>
                                    <p:cond delay="7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accel="40000" decel="60000"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6" presetClass="entr" presetSubtype="32" fill="hold" nodeType="withEffect">
                                  <p:stCondLst>
                                    <p:cond delay="20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1000"/>
                                        <p:tgtEl>
                                          <p:spTgt spid="7"/>
                                        </p:tgtEl>
                                      </p:cBhvr>
                                    </p:animEffect>
                                  </p:childTnLst>
                                </p:cTn>
                              </p:par>
                              <p:par>
                                <p:cTn id="44" presetID="50" presetClass="entr" presetSubtype="0" decel="100000" fill="hold" nodeType="withEffect">
                                  <p:stCondLst>
                                    <p:cond delay="20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3"/>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7428" y="2385479"/>
            <a:ext cx="7190655" cy="259634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78806" y="2386857"/>
            <a:ext cx="7190655" cy="2596348"/>
          </a:xfrm>
          <a:prstGeom prst="rect">
            <a:avLst/>
          </a:prstGeom>
        </p:spPr>
      </p:pic>
      <p:sp>
        <p:nvSpPr>
          <p:cNvPr id="8" name="Oval 7"/>
          <p:cNvSpPr/>
          <p:nvPr userDrawn="1"/>
        </p:nvSpPr>
        <p:spPr>
          <a:xfrm>
            <a:off x="7751570" y="4766481"/>
            <a:ext cx="206122" cy="20614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Oval 8"/>
          <p:cNvSpPr/>
          <p:nvPr userDrawn="1"/>
        </p:nvSpPr>
        <p:spPr>
          <a:xfrm>
            <a:off x="7676557" y="4851779"/>
            <a:ext cx="107579" cy="107590"/>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Oval 9"/>
          <p:cNvSpPr/>
          <p:nvPr userDrawn="1"/>
        </p:nvSpPr>
        <p:spPr>
          <a:xfrm>
            <a:off x="7954757" y="3782731"/>
            <a:ext cx="195573" cy="195592"/>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Oval 10"/>
          <p:cNvSpPr/>
          <p:nvPr userDrawn="1"/>
        </p:nvSpPr>
        <p:spPr>
          <a:xfrm>
            <a:off x="9089270" y="3620070"/>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2" name="Oval 11"/>
          <p:cNvSpPr/>
          <p:nvPr userDrawn="1"/>
        </p:nvSpPr>
        <p:spPr>
          <a:xfrm>
            <a:off x="10172609" y="3735056"/>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3" name="Oval 12"/>
          <p:cNvSpPr/>
          <p:nvPr userDrawn="1"/>
        </p:nvSpPr>
        <p:spPr>
          <a:xfrm>
            <a:off x="9461289" y="4084779"/>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4" name="Oval 13"/>
          <p:cNvSpPr/>
          <p:nvPr userDrawn="1"/>
        </p:nvSpPr>
        <p:spPr>
          <a:xfrm>
            <a:off x="9558520" y="4709720"/>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5" name="Oval 14"/>
          <p:cNvSpPr/>
          <p:nvPr userDrawn="1"/>
        </p:nvSpPr>
        <p:spPr>
          <a:xfrm>
            <a:off x="10584633" y="3914117"/>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6" name="Oval 15"/>
          <p:cNvSpPr/>
          <p:nvPr userDrawn="1"/>
        </p:nvSpPr>
        <p:spPr>
          <a:xfrm>
            <a:off x="11356362" y="2515673"/>
            <a:ext cx="142045" cy="142059"/>
          </a:xfrm>
          <a:prstGeom prst="ellipse">
            <a:avLst/>
          </a:prstGeom>
          <a:solidFill>
            <a:srgbClr val="007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endParaRPr lang="nl-NL" sz="1350" dirty="0"/>
          </a:p>
        </p:txBody>
      </p:sp>
      <p:sp>
        <p:nvSpPr>
          <p:cNvPr id="18"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19" name="Text Placeholder 23"/>
          <p:cNvSpPr>
            <a:spLocks noGrp="1"/>
          </p:cNvSpPr>
          <p:nvPr>
            <p:ph type="body" sz="quarter" idx="17"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20"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21"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22"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322773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6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40000" decel="6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9" accel="40000" decel="6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accel="40000" decel="6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40000" decel="60000"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6" accel="40000" decel="6000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accel="40000" decel="60000" fill="hold" grpId="0" nodeType="withEffect">
                                  <p:stCondLst>
                                    <p:cond delay="6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2" accel="40000" decel="60000" fill="hold" grpId="0" nodeType="withEffect">
                                  <p:stCondLst>
                                    <p:cond delay="7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2" accel="40000" decel="60000"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6" presetClass="entr" presetSubtype="32" fill="hold" nodeType="withEffect">
                                  <p:stCondLst>
                                    <p:cond delay="200"/>
                                  </p:stCondLst>
                                  <p:childTnLst>
                                    <p:set>
                                      <p:cBhvr>
                                        <p:cTn id="42" dur="1" fill="hold">
                                          <p:stCondLst>
                                            <p:cond delay="0"/>
                                          </p:stCondLst>
                                        </p:cTn>
                                        <p:tgtEl>
                                          <p:spTgt spid="7"/>
                                        </p:tgtEl>
                                        <p:attrNameLst>
                                          <p:attrName>style.visibility</p:attrName>
                                        </p:attrNameLst>
                                      </p:cBhvr>
                                      <p:to>
                                        <p:strVal val="visible"/>
                                      </p:to>
                                    </p:set>
                                    <p:animEffect transition="in" filter="circle(out)">
                                      <p:cBhvr>
                                        <p:cTn id="43" dur="1000"/>
                                        <p:tgtEl>
                                          <p:spTgt spid="7"/>
                                        </p:tgtEl>
                                      </p:cBhvr>
                                    </p:animEffect>
                                  </p:childTnLst>
                                </p:cTn>
                              </p:par>
                              <p:par>
                                <p:cTn id="44" presetID="50" presetClass="entr" presetSubtype="0" decel="100000" fill="hold" nodeType="withEffect">
                                  <p:stCondLst>
                                    <p:cond delay="200"/>
                                  </p:stCondLst>
                                  <p:childTnLst>
                                    <p:set>
                                      <p:cBhvr>
                                        <p:cTn id="45" dur="1" fill="hold">
                                          <p:stCondLst>
                                            <p:cond delay="0"/>
                                          </p:stCondLst>
                                        </p:cTn>
                                        <p:tgtEl>
                                          <p:spTgt spid="6"/>
                                        </p:tgtEl>
                                        <p:attrNameLst>
                                          <p:attrName>style.visibility</p:attrName>
                                        </p:attrNameLst>
                                      </p:cBhvr>
                                      <p:to>
                                        <p:strVal val="visible"/>
                                      </p:to>
                                    </p:set>
                                    <p:anim calcmode="lin" valueType="num">
                                      <p:cBhvr>
                                        <p:cTn id="46" dur="1000" fill="hold"/>
                                        <p:tgtEl>
                                          <p:spTgt spid="6"/>
                                        </p:tgtEl>
                                        <p:attrNameLst>
                                          <p:attrName>ppt_w</p:attrName>
                                        </p:attrNameLst>
                                      </p:cBhvr>
                                      <p:tavLst>
                                        <p:tav tm="0">
                                          <p:val>
                                            <p:strVal val="#ppt_w+.3"/>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Effect transition="in" filter="fade">
                                      <p:cBhvr>
                                        <p:cTn id="48" dur="1000"/>
                                        <p:tgtEl>
                                          <p:spTgt spid="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8">
                                            <p:bg/>
                                          </p:spTgt>
                                        </p:tgtEl>
                                        <p:attrNameLst>
                                          <p:attrName>style.visibility</p:attrName>
                                        </p:attrNameLst>
                                      </p:cBhvr>
                                      <p:to>
                                        <p:strVal val="visible"/>
                                      </p:to>
                                    </p:set>
                                    <p:animEffect transition="in" filter="wipe(up)">
                                      <p:cBhvr>
                                        <p:cTn id="51" dur="500"/>
                                        <p:tgtEl>
                                          <p:spTgt spid="18">
                                            <p:bg/>
                                          </p:spTgt>
                                        </p:tgtEl>
                                      </p:cBhvr>
                                    </p:animEffect>
                                  </p:childTnLst>
                                </p:cTn>
                              </p:par>
                              <p:par>
                                <p:cTn id="52" presetID="22" presetClass="entr" presetSubtype="1" fill="hold" grpId="0" nodeType="withEffect" nodePh="1">
                                  <p:stCondLst>
                                    <p:cond delay="0"/>
                                  </p:stCondLst>
                                  <p:endCondLst>
                                    <p:cond evt="begin" delay="0">
                                      <p:tn val="52"/>
                                    </p:cond>
                                  </p:end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wipe(up)">
                                      <p:cBhvr>
                                        <p:cTn id="54" dur="500"/>
                                        <p:tgtEl>
                                          <p:spTgt spid="18">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500"/>
                                        <p:tgtEl>
                                          <p:spTgt spid="20">
                                            <p:txEl>
                                              <p:pRg st="0" end="0"/>
                                            </p:txEl>
                                          </p:spTgt>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fade">
                                      <p:cBhvr>
                                        <p:cTn id="63" dur="500"/>
                                        <p:tgtEl>
                                          <p:spTgt spid="21">
                                            <p:txEl>
                                              <p:pRg st="0" end="0"/>
                                            </p:txEl>
                                          </p:spTgt>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22">
                                            <p:txEl>
                                              <p:pRg st="0" end="0"/>
                                            </p:txEl>
                                          </p:spTgt>
                                        </p:tgtEl>
                                        <p:attrNameLst>
                                          <p:attrName>style.visibility</p:attrName>
                                        </p:attrNameLst>
                                      </p:cBhvr>
                                      <p:to>
                                        <p:strVal val="visible"/>
                                      </p:to>
                                    </p:set>
                                    <p:animEffect transition="in" filter="fade">
                                      <p:cBhvr>
                                        <p:cTn id="66" dur="500"/>
                                        <p:tgtEl>
                                          <p:spTgt spid="22">
                                            <p:txEl>
                                              <p:pRg st="0" end="0"/>
                                            </p:txEl>
                                          </p:spTgt>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22">
                                            <p:txEl>
                                              <p:pRg st="1" end="1"/>
                                            </p:txEl>
                                          </p:spTgt>
                                        </p:tgtEl>
                                        <p:attrNameLst>
                                          <p:attrName>style.visibility</p:attrName>
                                        </p:attrNameLst>
                                      </p:cBhvr>
                                      <p:to>
                                        <p:strVal val="visible"/>
                                      </p:to>
                                    </p:set>
                                    <p:animEffect transition="in" filter="fade">
                                      <p:cBhvr>
                                        <p:cTn id="69" dur="500"/>
                                        <p:tgtEl>
                                          <p:spTgt spid="22">
                                            <p:txEl>
                                              <p:pRg st="1" end="1"/>
                                            </p:txEl>
                                          </p:spTgt>
                                        </p:tgtEl>
                                      </p:cBhvr>
                                    </p:animEffect>
                                  </p:childTnLst>
                                </p:cTn>
                              </p:par>
                              <p:par>
                                <p:cTn id="70" presetID="10" presetClass="entr" presetSubtype="0" fill="hold" grpId="0" nodeType="withEffect">
                                  <p:stCondLst>
                                    <p:cond delay="200"/>
                                  </p:stCondLst>
                                  <p:childTnLst>
                                    <p:set>
                                      <p:cBhvr>
                                        <p:cTn id="71" dur="1" fill="hold">
                                          <p:stCondLst>
                                            <p:cond delay="0"/>
                                          </p:stCondLst>
                                        </p:cTn>
                                        <p:tgtEl>
                                          <p:spTgt spid="22">
                                            <p:txEl>
                                              <p:pRg st="2" end="2"/>
                                            </p:txEl>
                                          </p:spTgt>
                                        </p:tgtEl>
                                        <p:attrNameLst>
                                          <p:attrName>style.visibility</p:attrName>
                                        </p:attrNameLst>
                                      </p:cBhvr>
                                      <p:to>
                                        <p:strVal val="visible"/>
                                      </p:to>
                                    </p:set>
                                    <p:animEffect transition="in" filter="fade">
                                      <p:cBhvr>
                                        <p:cTn id="7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8" grpId="0" uiExpand="1" build="p" animBg="1">
        <p:tmplLst>
          <p:tmpl>
            <p:tnLst>
              <p:par>
                <p:cTn presetID="2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2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cap="all" baseline="0">
                <a:solidFill>
                  <a:schemeClr val="bg1"/>
                </a:solidFill>
                <a:latin typeface="Arial Narrow" panose="020B0606020202030204" pitchFamily="34" charset="0"/>
              </a:defRPr>
            </a:lvl1pPr>
          </a:lstStyle>
          <a:p>
            <a:pPr lvl="0"/>
            <a:r>
              <a:rPr lang="en-US" dirty="0"/>
              <a:t>TITEL NAAM</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93617">
            <a:off x="9310922" y="3034069"/>
            <a:ext cx="244211" cy="17006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493617">
            <a:off x="8354612" y="1834696"/>
            <a:ext cx="741759" cy="28093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493617">
            <a:off x="7849339" y="1651622"/>
            <a:ext cx="263345" cy="18436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7883567" y="2435273"/>
            <a:ext cx="131673" cy="149244"/>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8322560" y="2692605"/>
            <a:ext cx="482800" cy="210697"/>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493617">
            <a:off x="9192160" y="3790198"/>
            <a:ext cx="232621" cy="250202"/>
          </a:xfrm>
          <a:prstGeom prst="rect">
            <a:avLst/>
          </a:prstGeom>
        </p:spPr>
      </p:pic>
      <p:pic>
        <p:nvPicPr>
          <p:cNvPr id="24" name="Picture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74352">
            <a:off x="8711771" y="1325760"/>
            <a:ext cx="625748" cy="460154"/>
          </a:xfrm>
          <a:prstGeom prst="rect">
            <a:avLst/>
          </a:prstGeom>
        </p:spPr>
      </p:pic>
      <p:pic>
        <p:nvPicPr>
          <p:cNvPr id="25" name="Picture 2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493617">
            <a:off x="4774885" y="1747549"/>
            <a:ext cx="1022658" cy="1268571"/>
          </a:xfrm>
          <a:prstGeom prst="rect">
            <a:avLst/>
          </a:prstGeom>
        </p:spPr>
      </p:pic>
      <p:pic>
        <p:nvPicPr>
          <p:cNvPr id="26" name="Picture 2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493617">
            <a:off x="5806746" y="4114548"/>
            <a:ext cx="258956" cy="276539"/>
          </a:xfrm>
          <a:prstGeom prst="rect">
            <a:avLst/>
          </a:prstGeom>
        </p:spPr>
      </p:pic>
      <p:pic>
        <p:nvPicPr>
          <p:cNvPr id="27" name="Picture 2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493617">
            <a:off x="6389028" y="3128491"/>
            <a:ext cx="2238436" cy="1646069"/>
          </a:xfrm>
          <a:prstGeom prst="rect">
            <a:avLst/>
          </a:prstGeom>
        </p:spPr>
      </p:pic>
    </p:spTree>
    <p:extLst>
      <p:ext uri="{BB962C8B-B14F-4D97-AF65-F5344CB8AC3E}">
        <p14:creationId xmlns:p14="http://schemas.microsoft.com/office/powerpoint/2010/main" val="13060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 presetClass="entr" presetSubtype="2" accel="4000" decel="9400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1+#ppt_w/2"/>
                                          </p:val>
                                        </p:tav>
                                        <p:tav tm="100000">
                                          <p:val>
                                            <p:strVal val="#ppt_x"/>
                                          </p:val>
                                        </p:tav>
                                      </p:tavLst>
                                    </p:anim>
                                    <p:anim calcmode="lin" valueType="num">
                                      <p:cBhvr additive="base">
                                        <p:cTn id="11" dur="1000" fill="hold"/>
                                        <p:tgtEl>
                                          <p:spTgt spid="18"/>
                                        </p:tgtEl>
                                        <p:attrNameLst>
                                          <p:attrName>ppt_y</p:attrName>
                                        </p:attrNameLst>
                                      </p:cBhvr>
                                      <p:tavLst>
                                        <p:tav tm="0">
                                          <p:val>
                                            <p:strVal val="#ppt_y"/>
                                          </p:val>
                                        </p:tav>
                                        <p:tav tm="100000">
                                          <p:val>
                                            <p:strVal val="#ppt_y"/>
                                          </p:val>
                                        </p:tav>
                                      </p:tavLst>
                                    </p:anim>
                                  </p:childTnLst>
                                </p:cTn>
                              </p:par>
                              <p:par>
                                <p:cTn id="12" presetID="8" presetClass="emph" presetSubtype="0" accel="36000" decel="64000" fill="hold" nodeType="withEffect">
                                  <p:stCondLst>
                                    <p:cond delay="0"/>
                                  </p:stCondLst>
                                  <p:childTnLst>
                                    <p:animRot by="5400000">
                                      <p:cBhvr>
                                        <p:cTn id="13" dur="1000" fill="hold"/>
                                        <p:tgtEl>
                                          <p:spTgt spid="18"/>
                                        </p:tgtEl>
                                        <p:attrNameLst>
                                          <p:attrName>r</p:attrName>
                                        </p:attrNameLst>
                                      </p:cBhvr>
                                    </p:animRot>
                                  </p:childTnLst>
                                </p:cTn>
                              </p:par>
                              <p:par>
                                <p:cTn id="14" presetID="2" presetClass="entr" presetSubtype="2" accel="4000" decel="94000"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par>
                                <p:cTn id="18" presetID="8" presetClass="emph" presetSubtype="0" accel="36000" decel="64000" fill="hold" nodeType="withEffect">
                                  <p:stCondLst>
                                    <p:cond delay="100"/>
                                  </p:stCondLst>
                                  <p:childTnLst>
                                    <p:animRot by="5400000">
                                      <p:cBhvr>
                                        <p:cTn id="19" dur="1000" fill="hold"/>
                                        <p:tgtEl>
                                          <p:spTgt spid="19"/>
                                        </p:tgtEl>
                                        <p:attrNameLst>
                                          <p:attrName>r</p:attrName>
                                        </p:attrNameLst>
                                      </p:cBhvr>
                                    </p:animRot>
                                  </p:childTnLst>
                                </p:cTn>
                              </p:par>
                              <p:par>
                                <p:cTn id="20" presetID="2" presetClass="entr" presetSubtype="2" accel="4000" decel="94000" fill="hold" nodeType="withEffect">
                                  <p:stCondLst>
                                    <p:cond delay="20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1+#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par>
                                <p:cTn id="24" presetID="8" presetClass="emph" presetSubtype="0" accel="36000" decel="64000" fill="hold" nodeType="withEffect">
                                  <p:stCondLst>
                                    <p:cond delay="200"/>
                                  </p:stCondLst>
                                  <p:childTnLst>
                                    <p:animRot by="5400000">
                                      <p:cBhvr>
                                        <p:cTn id="25" dur="1000" fill="hold"/>
                                        <p:tgtEl>
                                          <p:spTgt spid="20"/>
                                        </p:tgtEl>
                                        <p:attrNameLst>
                                          <p:attrName>r</p:attrName>
                                        </p:attrNameLst>
                                      </p:cBhvr>
                                    </p:animRot>
                                  </p:childTnLst>
                                </p:cTn>
                              </p:par>
                              <p:par>
                                <p:cTn id="26" presetID="2" presetClass="entr" presetSubtype="2" accel="4000" decel="94000" fill="hold" nodeType="withEffect">
                                  <p:stCondLst>
                                    <p:cond delay="3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1+#ppt_w/2"/>
                                          </p:val>
                                        </p:tav>
                                        <p:tav tm="100000">
                                          <p:val>
                                            <p:strVal val="#ppt_x"/>
                                          </p:val>
                                        </p:tav>
                                      </p:tavLst>
                                    </p:anim>
                                    <p:anim calcmode="lin" valueType="num">
                                      <p:cBhvr additive="base">
                                        <p:cTn id="29" dur="1000" fill="hold"/>
                                        <p:tgtEl>
                                          <p:spTgt spid="21"/>
                                        </p:tgtEl>
                                        <p:attrNameLst>
                                          <p:attrName>ppt_y</p:attrName>
                                        </p:attrNameLst>
                                      </p:cBhvr>
                                      <p:tavLst>
                                        <p:tav tm="0">
                                          <p:val>
                                            <p:strVal val="#ppt_y"/>
                                          </p:val>
                                        </p:tav>
                                        <p:tav tm="100000">
                                          <p:val>
                                            <p:strVal val="#ppt_y"/>
                                          </p:val>
                                        </p:tav>
                                      </p:tavLst>
                                    </p:anim>
                                  </p:childTnLst>
                                </p:cTn>
                              </p:par>
                              <p:par>
                                <p:cTn id="30" presetID="8" presetClass="emph" presetSubtype="0" accel="36000" decel="64000" fill="hold" nodeType="withEffect">
                                  <p:stCondLst>
                                    <p:cond delay="300"/>
                                  </p:stCondLst>
                                  <p:childTnLst>
                                    <p:animRot by="5400000">
                                      <p:cBhvr>
                                        <p:cTn id="31" dur="1000" fill="hold"/>
                                        <p:tgtEl>
                                          <p:spTgt spid="21"/>
                                        </p:tgtEl>
                                        <p:attrNameLst>
                                          <p:attrName>r</p:attrName>
                                        </p:attrNameLst>
                                      </p:cBhvr>
                                    </p:animRot>
                                  </p:childTnLst>
                                </p:cTn>
                              </p:par>
                              <p:par>
                                <p:cTn id="32" presetID="2" presetClass="entr" presetSubtype="2" accel="4000" decel="94000" fill="hold"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1+#ppt_w/2"/>
                                          </p:val>
                                        </p:tav>
                                        <p:tav tm="100000">
                                          <p:val>
                                            <p:strVal val="#ppt_x"/>
                                          </p:val>
                                        </p:tav>
                                      </p:tavLst>
                                    </p:anim>
                                    <p:anim calcmode="lin" valueType="num">
                                      <p:cBhvr additive="base">
                                        <p:cTn id="35" dur="1000" fill="hold"/>
                                        <p:tgtEl>
                                          <p:spTgt spid="22"/>
                                        </p:tgtEl>
                                        <p:attrNameLst>
                                          <p:attrName>ppt_y</p:attrName>
                                        </p:attrNameLst>
                                      </p:cBhvr>
                                      <p:tavLst>
                                        <p:tav tm="0">
                                          <p:val>
                                            <p:strVal val="#ppt_y"/>
                                          </p:val>
                                        </p:tav>
                                        <p:tav tm="100000">
                                          <p:val>
                                            <p:strVal val="#ppt_y"/>
                                          </p:val>
                                        </p:tav>
                                      </p:tavLst>
                                    </p:anim>
                                  </p:childTnLst>
                                </p:cTn>
                              </p:par>
                              <p:par>
                                <p:cTn id="36" presetID="8" presetClass="emph" presetSubtype="0" accel="36000" decel="64000" fill="hold" nodeType="withEffect">
                                  <p:stCondLst>
                                    <p:cond delay="400"/>
                                  </p:stCondLst>
                                  <p:childTnLst>
                                    <p:animRot by="5400000">
                                      <p:cBhvr>
                                        <p:cTn id="37" dur="1000" fill="hold"/>
                                        <p:tgtEl>
                                          <p:spTgt spid="22"/>
                                        </p:tgtEl>
                                        <p:attrNameLst>
                                          <p:attrName>r</p:attrName>
                                        </p:attrNameLst>
                                      </p:cBhvr>
                                    </p:animRot>
                                  </p:childTnLst>
                                </p:cTn>
                              </p:par>
                              <p:par>
                                <p:cTn id="38" presetID="2" presetClass="entr" presetSubtype="2" accel="4000" decel="94000" fill="hold" nodeType="withEffect">
                                  <p:stCondLst>
                                    <p:cond delay="5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000" fill="hold"/>
                                        <p:tgtEl>
                                          <p:spTgt spid="23"/>
                                        </p:tgtEl>
                                        <p:attrNameLst>
                                          <p:attrName>ppt_x</p:attrName>
                                        </p:attrNameLst>
                                      </p:cBhvr>
                                      <p:tavLst>
                                        <p:tav tm="0">
                                          <p:val>
                                            <p:strVal val="1+#ppt_w/2"/>
                                          </p:val>
                                        </p:tav>
                                        <p:tav tm="100000">
                                          <p:val>
                                            <p:strVal val="#ppt_x"/>
                                          </p:val>
                                        </p:tav>
                                      </p:tavLst>
                                    </p:anim>
                                    <p:anim calcmode="lin" valueType="num">
                                      <p:cBhvr additive="base">
                                        <p:cTn id="41" dur="1000" fill="hold"/>
                                        <p:tgtEl>
                                          <p:spTgt spid="23"/>
                                        </p:tgtEl>
                                        <p:attrNameLst>
                                          <p:attrName>ppt_y</p:attrName>
                                        </p:attrNameLst>
                                      </p:cBhvr>
                                      <p:tavLst>
                                        <p:tav tm="0">
                                          <p:val>
                                            <p:strVal val="#ppt_y"/>
                                          </p:val>
                                        </p:tav>
                                        <p:tav tm="100000">
                                          <p:val>
                                            <p:strVal val="#ppt_y"/>
                                          </p:val>
                                        </p:tav>
                                      </p:tavLst>
                                    </p:anim>
                                  </p:childTnLst>
                                </p:cTn>
                              </p:par>
                              <p:par>
                                <p:cTn id="42" presetID="8" presetClass="emph" presetSubtype="0" accel="36000" decel="64000" fill="hold" nodeType="withEffect">
                                  <p:stCondLst>
                                    <p:cond delay="500"/>
                                  </p:stCondLst>
                                  <p:childTnLst>
                                    <p:animRot by="5400000">
                                      <p:cBhvr>
                                        <p:cTn id="43" dur="1000" fill="hold"/>
                                        <p:tgtEl>
                                          <p:spTgt spid="23"/>
                                        </p:tgtEl>
                                        <p:attrNameLst>
                                          <p:attrName>r</p:attrName>
                                        </p:attrNameLst>
                                      </p:cBhvr>
                                    </p:animRot>
                                  </p:childTnLst>
                                </p:cTn>
                              </p:par>
                              <p:par>
                                <p:cTn id="44" presetID="2" presetClass="entr" presetSubtype="2" accel="4000" decel="94000" fill="hold" nodeType="withEffect">
                                  <p:stCondLst>
                                    <p:cond delay="60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1000" fill="hold"/>
                                        <p:tgtEl>
                                          <p:spTgt spid="24"/>
                                        </p:tgtEl>
                                        <p:attrNameLst>
                                          <p:attrName>ppt_x</p:attrName>
                                        </p:attrNameLst>
                                      </p:cBhvr>
                                      <p:tavLst>
                                        <p:tav tm="0">
                                          <p:val>
                                            <p:strVal val="1+#ppt_w/2"/>
                                          </p:val>
                                        </p:tav>
                                        <p:tav tm="100000">
                                          <p:val>
                                            <p:strVal val="#ppt_x"/>
                                          </p:val>
                                        </p:tav>
                                      </p:tavLst>
                                    </p:anim>
                                    <p:anim calcmode="lin" valueType="num">
                                      <p:cBhvr additive="base">
                                        <p:cTn id="47" dur="1000" fill="hold"/>
                                        <p:tgtEl>
                                          <p:spTgt spid="24"/>
                                        </p:tgtEl>
                                        <p:attrNameLst>
                                          <p:attrName>ppt_y</p:attrName>
                                        </p:attrNameLst>
                                      </p:cBhvr>
                                      <p:tavLst>
                                        <p:tav tm="0">
                                          <p:val>
                                            <p:strVal val="#ppt_y"/>
                                          </p:val>
                                        </p:tav>
                                        <p:tav tm="100000">
                                          <p:val>
                                            <p:strVal val="#ppt_y"/>
                                          </p:val>
                                        </p:tav>
                                      </p:tavLst>
                                    </p:anim>
                                  </p:childTnLst>
                                </p:cTn>
                              </p:par>
                              <p:par>
                                <p:cTn id="48" presetID="8" presetClass="emph" presetSubtype="0" accel="36000" decel="64000" fill="hold" nodeType="withEffect">
                                  <p:stCondLst>
                                    <p:cond delay="600"/>
                                  </p:stCondLst>
                                  <p:childTnLst>
                                    <p:animRot by="5400000">
                                      <p:cBhvr>
                                        <p:cTn id="49" dur="1000" fill="hold"/>
                                        <p:tgtEl>
                                          <p:spTgt spid="24"/>
                                        </p:tgtEl>
                                        <p:attrNameLst>
                                          <p:attrName>r</p:attrName>
                                        </p:attrNameLst>
                                      </p:cBhvr>
                                    </p:animRot>
                                  </p:childTnLst>
                                </p:cTn>
                              </p:par>
                              <p:par>
                                <p:cTn id="50" presetID="2" presetClass="entr" presetSubtype="2" accel="4000" decel="94000" fill="hold" nodeType="withEffect">
                                  <p:stCondLst>
                                    <p:cond delay="70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000" fill="hold"/>
                                        <p:tgtEl>
                                          <p:spTgt spid="25"/>
                                        </p:tgtEl>
                                        <p:attrNameLst>
                                          <p:attrName>ppt_x</p:attrName>
                                        </p:attrNameLst>
                                      </p:cBhvr>
                                      <p:tavLst>
                                        <p:tav tm="0">
                                          <p:val>
                                            <p:strVal val="1+#ppt_w/2"/>
                                          </p:val>
                                        </p:tav>
                                        <p:tav tm="100000">
                                          <p:val>
                                            <p:strVal val="#ppt_x"/>
                                          </p:val>
                                        </p:tav>
                                      </p:tavLst>
                                    </p:anim>
                                    <p:anim calcmode="lin" valueType="num">
                                      <p:cBhvr additive="base">
                                        <p:cTn id="53" dur="1000" fill="hold"/>
                                        <p:tgtEl>
                                          <p:spTgt spid="25"/>
                                        </p:tgtEl>
                                        <p:attrNameLst>
                                          <p:attrName>ppt_y</p:attrName>
                                        </p:attrNameLst>
                                      </p:cBhvr>
                                      <p:tavLst>
                                        <p:tav tm="0">
                                          <p:val>
                                            <p:strVal val="#ppt_y"/>
                                          </p:val>
                                        </p:tav>
                                        <p:tav tm="100000">
                                          <p:val>
                                            <p:strVal val="#ppt_y"/>
                                          </p:val>
                                        </p:tav>
                                      </p:tavLst>
                                    </p:anim>
                                  </p:childTnLst>
                                </p:cTn>
                              </p:par>
                              <p:par>
                                <p:cTn id="54" presetID="8" presetClass="emph" presetSubtype="0" accel="36000" decel="64000" fill="hold" nodeType="withEffect">
                                  <p:stCondLst>
                                    <p:cond delay="700"/>
                                  </p:stCondLst>
                                  <p:childTnLst>
                                    <p:animRot by="5400000">
                                      <p:cBhvr>
                                        <p:cTn id="55" dur="1000" fill="hold"/>
                                        <p:tgtEl>
                                          <p:spTgt spid="25"/>
                                        </p:tgtEl>
                                        <p:attrNameLst>
                                          <p:attrName>r</p:attrName>
                                        </p:attrNameLst>
                                      </p:cBhvr>
                                    </p:animRot>
                                  </p:childTnLst>
                                </p:cTn>
                              </p:par>
                              <p:par>
                                <p:cTn id="56" presetID="2" presetClass="entr" presetSubtype="2" accel="4000" decel="94000" fill="hold" nodeType="withEffect">
                                  <p:stCondLst>
                                    <p:cond delay="80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000" fill="hold"/>
                                        <p:tgtEl>
                                          <p:spTgt spid="26"/>
                                        </p:tgtEl>
                                        <p:attrNameLst>
                                          <p:attrName>ppt_x</p:attrName>
                                        </p:attrNameLst>
                                      </p:cBhvr>
                                      <p:tavLst>
                                        <p:tav tm="0">
                                          <p:val>
                                            <p:strVal val="1+#ppt_w/2"/>
                                          </p:val>
                                        </p:tav>
                                        <p:tav tm="100000">
                                          <p:val>
                                            <p:strVal val="#ppt_x"/>
                                          </p:val>
                                        </p:tav>
                                      </p:tavLst>
                                    </p:anim>
                                    <p:anim calcmode="lin" valueType="num">
                                      <p:cBhvr additive="base">
                                        <p:cTn id="59" dur="1000" fill="hold"/>
                                        <p:tgtEl>
                                          <p:spTgt spid="26"/>
                                        </p:tgtEl>
                                        <p:attrNameLst>
                                          <p:attrName>ppt_y</p:attrName>
                                        </p:attrNameLst>
                                      </p:cBhvr>
                                      <p:tavLst>
                                        <p:tav tm="0">
                                          <p:val>
                                            <p:strVal val="#ppt_y"/>
                                          </p:val>
                                        </p:tav>
                                        <p:tav tm="100000">
                                          <p:val>
                                            <p:strVal val="#ppt_y"/>
                                          </p:val>
                                        </p:tav>
                                      </p:tavLst>
                                    </p:anim>
                                  </p:childTnLst>
                                </p:cTn>
                              </p:par>
                              <p:par>
                                <p:cTn id="60" presetID="8" presetClass="emph" presetSubtype="0" accel="36000" decel="64000" fill="hold" nodeType="withEffect">
                                  <p:stCondLst>
                                    <p:cond delay="800"/>
                                  </p:stCondLst>
                                  <p:childTnLst>
                                    <p:animRot by="5400000">
                                      <p:cBhvr>
                                        <p:cTn id="61" dur="1000" fill="hold"/>
                                        <p:tgtEl>
                                          <p:spTgt spid="26"/>
                                        </p:tgtEl>
                                        <p:attrNameLst>
                                          <p:attrName>r</p:attrName>
                                        </p:attrNameLst>
                                      </p:cBhvr>
                                    </p:animRot>
                                  </p:childTnLst>
                                </p:cTn>
                              </p:par>
                              <p:par>
                                <p:cTn id="62" presetID="2" presetClass="entr" presetSubtype="2" accel="4000" decel="94000" fill="hold" nodeType="withEffect">
                                  <p:stCondLst>
                                    <p:cond delay="90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1000" fill="hold"/>
                                        <p:tgtEl>
                                          <p:spTgt spid="27"/>
                                        </p:tgtEl>
                                        <p:attrNameLst>
                                          <p:attrName>ppt_x</p:attrName>
                                        </p:attrNameLst>
                                      </p:cBhvr>
                                      <p:tavLst>
                                        <p:tav tm="0">
                                          <p:val>
                                            <p:strVal val="1+#ppt_w/2"/>
                                          </p:val>
                                        </p:tav>
                                        <p:tav tm="100000">
                                          <p:val>
                                            <p:strVal val="#ppt_x"/>
                                          </p:val>
                                        </p:tav>
                                      </p:tavLst>
                                    </p:anim>
                                    <p:anim calcmode="lin" valueType="num">
                                      <p:cBhvr additive="base">
                                        <p:cTn id="65" dur="1000" fill="hold"/>
                                        <p:tgtEl>
                                          <p:spTgt spid="27"/>
                                        </p:tgtEl>
                                        <p:attrNameLst>
                                          <p:attrName>ppt_y</p:attrName>
                                        </p:attrNameLst>
                                      </p:cBhvr>
                                      <p:tavLst>
                                        <p:tav tm="0">
                                          <p:val>
                                            <p:strVal val="#ppt_y"/>
                                          </p:val>
                                        </p:tav>
                                        <p:tav tm="100000">
                                          <p:val>
                                            <p:strVal val="#ppt_y"/>
                                          </p:val>
                                        </p:tav>
                                      </p:tavLst>
                                    </p:anim>
                                  </p:childTnLst>
                                </p:cTn>
                              </p:par>
                              <p:par>
                                <p:cTn id="66" presetID="8" presetClass="emph" presetSubtype="0" accel="36000" decel="64000" fill="hold" nodeType="withEffect">
                                  <p:stCondLst>
                                    <p:cond delay="900"/>
                                  </p:stCondLst>
                                  <p:childTnLst>
                                    <p:animRot by="5400000">
                                      <p:cBhvr>
                                        <p:cTn id="67"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slid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93617">
            <a:off x="9310922" y="3034069"/>
            <a:ext cx="244211" cy="17006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493617">
            <a:off x="8354612" y="1834696"/>
            <a:ext cx="741759" cy="28093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493617">
            <a:off x="7849339" y="1651622"/>
            <a:ext cx="263345" cy="18436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493617">
            <a:off x="7883567" y="2435273"/>
            <a:ext cx="131673" cy="149244"/>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2493617">
            <a:off x="8322560" y="2692605"/>
            <a:ext cx="482800" cy="210697"/>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493617">
            <a:off x="9192160" y="3790198"/>
            <a:ext cx="232621" cy="250202"/>
          </a:xfrm>
          <a:prstGeom prst="rect">
            <a:avLst/>
          </a:prstGeom>
        </p:spPr>
      </p:pic>
      <p:pic>
        <p:nvPicPr>
          <p:cNvPr id="24" name="Picture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74352">
            <a:off x="8711771" y="1325760"/>
            <a:ext cx="625748" cy="460154"/>
          </a:xfrm>
          <a:prstGeom prst="rect">
            <a:avLst/>
          </a:prstGeom>
        </p:spPr>
      </p:pic>
      <p:pic>
        <p:nvPicPr>
          <p:cNvPr id="25" name="Picture 2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2493617">
            <a:off x="4774885" y="1747549"/>
            <a:ext cx="1022658" cy="1268571"/>
          </a:xfrm>
          <a:prstGeom prst="rect">
            <a:avLst/>
          </a:prstGeom>
        </p:spPr>
      </p:pic>
      <p:pic>
        <p:nvPicPr>
          <p:cNvPr id="26" name="Picture 2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2493617">
            <a:off x="5806746" y="4114548"/>
            <a:ext cx="258956" cy="276539"/>
          </a:xfrm>
          <a:prstGeom prst="rect">
            <a:avLst/>
          </a:prstGeom>
        </p:spPr>
      </p:pic>
      <p:pic>
        <p:nvPicPr>
          <p:cNvPr id="27" name="Picture 2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2493617">
            <a:off x="6389028" y="3128491"/>
            <a:ext cx="2238436" cy="1646069"/>
          </a:xfrm>
          <a:prstGeom prst="rect">
            <a:avLst/>
          </a:prstGeom>
        </p:spPr>
      </p:pic>
      <p:sp>
        <p:nvSpPr>
          <p:cNvPr id="15"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16" name="Text Placeholder 23"/>
          <p:cNvSpPr>
            <a:spLocks noGrp="1"/>
          </p:cNvSpPr>
          <p:nvPr>
            <p:ph type="body" sz="quarter" idx="11"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28"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29"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30"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34604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 decel="94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8" presetClass="emph" presetSubtype="0" accel="36000" decel="64000" fill="hold" nodeType="withEffect">
                                  <p:stCondLst>
                                    <p:cond delay="0"/>
                                  </p:stCondLst>
                                  <p:childTnLst>
                                    <p:animRot by="5400000">
                                      <p:cBhvr>
                                        <p:cTn id="10" dur="1000" fill="hold"/>
                                        <p:tgtEl>
                                          <p:spTgt spid="18"/>
                                        </p:tgtEl>
                                        <p:attrNameLst>
                                          <p:attrName>r</p:attrName>
                                        </p:attrNameLst>
                                      </p:cBhvr>
                                    </p:animRot>
                                  </p:childTnLst>
                                </p:cTn>
                              </p:par>
                              <p:par>
                                <p:cTn id="11" presetID="2" presetClass="entr" presetSubtype="2" accel="4000" decel="94000" fill="hold" nodeType="withEffect">
                                  <p:stCondLst>
                                    <p:cond delay="10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par>
                                <p:cTn id="15" presetID="8" presetClass="emph" presetSubtype="0" accel="36000" decel="64000" fill="hold" nodeType="withEffect">
                                  <p:stCondLst>
                                    <p:cond delay="100"/>
                                  </p:stCondLst>
                                  <p:childTnLst>
                                    <p:animRot by="5400000">
                                      <p:cBhvr>
                                        <p:cTn id="16" dur="1000" fill="hold"/>
                                        <p:tgtEl>
                                          <p:spTgt spid="19"/>
                                        </p:tgtEl>
                                        <p:attrNameLst>
                                          <p:attrName>r</p:attrName>
                                        </p:attrNameLst>
                                      </p:cBhvr>
                                    </p:animRot>
                                  </p:childTnLst>
                                </p:cTn>
                              </p:par>
                              <p:par>
                                <p:cTn id="17" presetID="2" presetClass="entr" presetSubtype="2" accel="4000" decel="94000" fill="hold" nodeType="withEffect">
                                  <p:stCondLst>
                                    <p:cond delay="2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par>
                                <p:cTn id="21" presetID="8" presetClass="emph" presetSubtype="0" accel="36000" decel="64000" fill="hold" nodeType="withEffect">
                                  <p:stCondLst>
                                    <p:cond delay="200"/>
                                  </p:stCondLst>
                                  <p:childTnLst>
                                    <p:animRot by="5400000">
                                      <p:cBhvr>
                                        <p:cTn id="22" dur="1000" fill="hold"/>
                                        <p:tgtEl>
                                          <p:spTgt spid="20"/>
                                        </p:tgtEl>
                                        <p:attrNameLst>
                                          <p:attrName>r</p:attrName>
                                        </p:attrNameLst>
                                      </p:cBhvr>
                                    </p:animRot>
                                  </p:childTnLst>
                                </p:cTn>
                              </p:par>
                              <p:par>
                                <p:cTn id="23" presetID="2" presetClass="entr" presetSubtype="2" accel="4000" decel="94000" fill="hold" nodeType="withEffect">
                                  <p:stCondLst>
                                    <p:cond delay="3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1+#ppt_w/2"/>
                                          </p:val>
                                        </p:tav>
                                        <p:tav tm="100000">
                                          <p:val>
                                            <p:strVal val="#ppt_x"/>
                                          </p:val>
                                        </p:tav>
                                      </p:tavLst>
                                    </p:anim>
                                    <p:anim calcmode="lin" valueType="num">
                                      <p:cBhvr additive="base">
                                        <p:cTn id="26" dur="10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accel="36000" decel="64000" fill="hold" nodeType="withEffect">
                                  <p:stCondLst>
                                    <p:cond delay="300"/>
                                  </p:stCondLst>
                                  <p:childTnLst>
                                    <p:animRot by="5400000">
                                      <p:cBhvr>
                                        <p:cTn id="28" dur="1000" fill="hold"/>
                                        <p:tgtEl>
                                          <p:spTgt spid="21"/>
                                        </p:tgtEl>
                                        <p:attrNameLst>
                                          <p:attrName>r</p:attrName>
                                        </p:attrNameLst>
                                      </p:cBhvr>
                                    </p:animRot>
                                  </p:childTnLst>
                                </p:cTn>
                              </p:par>
                              <p:par>
                                <p:cTn id="29" presetID="2" presetClass="entr" presetSubtype="2" accel="4000" decel="94000" fill="hold" nodeType="withEffect">
                                  <p:stCondLst>
                                    <p:cond delay="4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par>
                                <p:cTn id="33" presetID="8" presetClass="emph" presetSubtype="0" accel="36000" decel="64000" fill="hold" nodeType="withEffect">
                                  <p:stCondLst>
                                    <p:cond delay="400"/>
                                  </p:stCondLst>
                                  <p:childTnLst>
                                    <p:animRot by="5400000">
                                      <p:cBhvr>
                                        <p:cTn id="34" dur="1000" fill="hold"/>
                                        <p:tgtEl>
                                          <p:spTgt spid="22"/>
                                        </p:tgtEl>
                                        <p:attrNameLst>
                                          <p:attrName>r</p:attrName>
                                        </p:attrNameLst>
                                      </p:cBhvr>
                                    </p:animRot>
                                  </p:childTnLst>
                                </p:cTn>
                              </p:par>
                              <p:par>
                                <p:cTn id="35" presetID="2" presetClass="entr" presetSubtype="2" accel="4000" decel="94000" fill="hold" nodeType="with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1+#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par>
                                <p:cTn id="39" presetID="8" presetClass="emph" presetSubtype="0" accel="36000" decel="64000" fill="hold" nodeType="withEffect">
                                  <p:stCondLst>
                                    <p:cond delay="500"/>
                                  </p:stCondLst>
                                  <p:childTnLst>
                                    <p:animRot by="5400000">
                                      <p:cBhvr>
                                        <p:cTn id="40" dur="1000" fill="hold"/>
                                        <p:tgtEl>
                                          <p:spTgt spid="23"/>
                                        </p:tgtEl>
                                        <p:attrNameLst>
                                          <p:attrName>r</p:attrName>
                                        </p:attrNameLst>
                                      </p:cBhvr>
                                    </p:animRot>
                                  </p:childTnLst>
                                </p:cTn>
                              </p:par>
                              <p:par>
                                <p:cTn id="41" presetID="2" presetClass="entr" presetSubtype="2" accel="4000" decel="94000" fill="hold" nodeType="withEffect">
                                  <p:stCondLst>
                                    <p:cond delay="6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1000" fill="hold"/>
                                        <p:tgtEl>
                                          <p:spTgt spid="24"/>
                                        </p:tgtEl>
                                        <p:attrNameLst>
                                          <p:attrName>ppt_x</p:attrName>
                                        </p:attrNameLst>
                                      </p:cBhvr>
                                      <p:tavLst>
                                        <p:tav tm="0">
                                          <p:val>
                                            <p:strVal val="1+#ppt_w/2"/>
                                          </p:val>
                                        </p:tav>
                                        <p:tav tm="100000">
                                          <p:val>
                                            <p:strVal val="#ppt_x"/>
                                          </p:val>
                                        </p:tav>
                                      </p:tavLst>
                                    </p:anim>
                                    <p:anim calcmode="lin" valueType="num">
                                      <p:cBhvr additive="base">
                                        <p:cTn id="44" dur="1000" fill="hold"/>
                                        <p:tgtEl>
                                          <p:spTgt spid="24"/>
                                        </p:tgtEl>
                                        <p:attrNameLst>
                                          <p:attrName>ppt_y</p:attrName>
                                        </p:attrNameLst>
                                      </p:cBhvr>
                                      <p:tavLst>
                                        <p:tav tm="0">
                                          <p:val>
                                            <p:strVal val="#ppt_y"/>
                                          </p:val>
                                        </p:tav>
                                        <p:tav tm="100000">
                                          <p:val>
                                            <p:strVal val="#ppt_y"/>
                                          </p:val>
                                        </p:tav>
                                      </p:tavLst>
                                    </p:anim>
                                  </p:childTnLst>
                                </p:cTn>
                              </p:par>
                              <p:par>
                                <p:cTn id="45" presetID="8" presetClass="emph" presetSubtype="0" accel="36000" decel="64000" fill="hold" nodeType="withEffect">
                                  <p:stCondLst>
                                    <p:cond delay="600"/>
                                  </p:stCondLst>
                                  <p:childTnLst>
                                    <p:animRot by="5400000">
                                      <p:cBhvr>
                                        <p:cTn id="46" dur="1000" fill="hold"/>
                                        <p:tgtEl>
                                          <p:spTgt spid="24"/>
                                        </p:tgtEl>
                                        <p:attrNameLst>
                                          <p:attrName>r</p:attrName>
                                        </p:attrNameLst>
                                      </p:cBhvr>
                                    </p:animRot>
                                  </p:childTnLst>
                                </p:cTn>
                              </p:par>
                              <p:par>
                                <p:cTn id="47" presetID="2" presetClass="entr" presetSubtype="2" accel="4000" decel="94000" fill="hold" nodeType="withEffect">
                                  <p:stCondLst>
                                    <p:cond delay="70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1000" fill="hold"/>
                                        <p:tgtEl>
                                          <p:spTgt spid="25"/>
                                        </p:tgtEl>
                                        <p:attrNameLst>
                                          <p:attrName>ppt_x</p:attrName>
                                        </p:attrNameLst>
                                      </p:cBhvr>
                                      <p:tavLst>
                                        <p:tav tm="0">
                                          <p:val>
                                            <p:strVal val="1+#ppt_w/2"/>
                                          </p:val>
                                        </p:tav>
                                        <p:tav tm="100000">
                                          <p:val>
                                            <p:strVal val="#ppt_x"/>
                                          </p:val>
                                        </p:tav>
                                      </p:tavLst>
                                    </p:anim>
                                    <p:anim calcmode="lin" valueType="num">
                                      <p:cBhvr additive="base">
                                        <p:cTn id="50" dur="1000" fill="hold"/>
                                        <p:tgtEl>
                                          <p:spTgt spid="25"/>
                                        </p:tgtEl>
                                        <p:attrNameLst>
                                          <p:attrName>ppt_y</p:attrName>
                                        </p:attrNameLst>
                                      </p:cBhvr>
                                      <p:tavLst>
                                        <p:tav tm="0">
                                          <p:val>
                                            <p:strVal val="#ppt_y"/>
                                          </p:val>
                                        </p:tav>
                                        <p:tav tm="100000">
                                          <p:val>
                                            <p:strVal val="#ppt_y"/>
                                          </p:val>
                                        </p:tav>
                                      </p:tavLst>
                                    </p:anim>
                                  </p:childTnLst>
                                </p:cTn>
                              </p:par>
                              <p:par>
                                <p:cTn id="51" presetID="8" presetClass="emph" presetSubtype="0" accel="36000" decel="64000" fill="hold" nodeType="withEffect">
                                  <p:stCondLst>
                                    <p:cond delay="700"/>
                                  </p:stCondLst>
                                  <p:childTnLst>
                                    <p:animRot by="5400000">
                                      <p:cBhvr>
                                        <p:cTn id="52" dur="1000" fill="hold"/>
                                        <p:tgtEl>
                                          <p:spTgt spid="25"/>
                                        </p:tgtEl>
                                        <p:attrNameLst>
                                          <p:attrName>r</p:attrName>
                                        </p:attrNameLst>
                                      </p:cBhvr>
                                    </p:animRot>
                                  </p:childTnLst>
                                </p:cTn>
                              </p:par>
                              <p:par>
                                <p:cTn id="53" presetID="2" presetClass="entr" presetSubtype="2" accel="4000" decel="94000" fill="hold" nodeType="withEffect">
                                  <p:stCondLst>
                                    <p:cond delay="8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par>
                                <p:cTn id="57" presetID="8" presetClass="emph" presetSubtype="0" accel="36000" decel="64000" fill="hold" nodeType="withEffect">
                                  <p:stCondLst>
                                    <p:cond delay="800"/>
                                  </p:stCondLst>
                                  <p:childTnLst>
                                    <p:animRot by="5400000">
                                      <p:cBhvr>
                                        <p:cTn id="58" dur="1000" fill="hold"/>
                                        <p:tgtEl>
                                          <p:spTgt spid="26"/>
                                        </p:tgtEl>
                                        <p:attrNameLst>
                                          <p:attrName>r</p:attrName>
                                        </p:attrNameLst>
                                      </p:cBhvr>
                                    </p:animRot>
                                  </p:childTnLst>
                                </p:cTn>
                              </p:par>
                              <p:par>
                                <p:cTn id="59" presetID="2" presetClass="entr" presetSubtype="2" accel="4000" decel="94000" fill="hold" nodeType="withEffect">
                                  <p:stCondLst>
                                    <p:cond delay="9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1+#ppt_w/2"/>
                                          </p:val>
                                        </p:tav>
                                        <p:tav tm="100000">
                                          <p:val>
                                            <p:strVal val="#ppt_x"/>
                                          </p:val>
                                        </p:tav>
                                      </p:tavLst>
                                    </p:anim>
                                    <p:anim calcmode="lin" valueType="num">
                                      <p:cBhvr additive="base">
                                        <p:cTn id="62" dur="1000" fill="hold"/>
                                        <p:tgtEl>
                                          <p:spTgt spid="27"/>
                                        </p:tgtEl>
                                        <p:attrNameLst>
                                          <p:attrName>ppt_y</p:attrName>
                                        </p:attrNameLst>
                                      </p:cBhvr>
                                      <p:tavLst>
                                        <p:tav tm="0">
                                          <p:val>
                                            <p:strVal val="#ppt_y"/>
                                          </p:val>
                                        </p:tav>
                                        <p:tav tm="100000">
                                          <p:val>
                                            <p:strVal val="#ppt_y"/>
                                          </p:val>
                                        </p:tav>
                                      </p:tavLst>
                                    </p:anim>
                                  </p:childTnLst>
                                </p:cTn>
                              </p:par>
                              <p:par>
                                <p:cTn id="63" presetID="8" presetClass="emph" presetSubtype="0" accel="36000" decel="64000" fill="hold" nodeType="withEffect">
                                  <p:stCondLst>
                                    <p:cond delay="900"/>
                                  </p:stCondLst>
                                  <p:childTnLst>
                                    <p:animRot by="5400000">
                                      <p:cBhvr>
                                        <p:cTn id="64" dur="1000" fill="hold"/>
                                        <p:tgtEl>
                                          <p:spTgt spid="27"/>
                                        </p:tgtEl>
                                        <p:attrNameLst>
                                          <p:attrName>r</p:attrName>
                                        </p:attrNameLst>
                                      </p:cBhvr>
                                    </p:animRot>
                                  </p:childTnLst>
                                </p:cTn>
                              </p:par>
                              <p:par>
                                <p:cTn id="65" presetID="22" presetClass="entr" presetSubtype="1" fill="hold" grpId="0" nodeType="withEffect">
                                  <p:stCondLst>
                                    <p:cond delay="0"/>
                                  </p:stCondLst>
                                  <p:childTnLst>
                                    <p:set>
                                      <p:cBhvr>
                                        <p:cTn id="66" dur="1" fill="hold">
                                          <p:stCondLst>
                                            <p:cond delay="0"/>
                                          </p:stCondLst>
                                        </p:cTn>
                                        <p:tgtEl>
                                          <p:spTgt spid="15">
                                            <p:bg/>
                                          </p:spTgt>
                                        </p:tgtEl>
                                        <p:attrNameLst>
                                          <p:attrName>style.visibility</p:attrName>
                                        </p:attrNameLst>
                                      </p:cBhvr>
                                      <p:to>
                                        <p:strVal val="visible"/>
                                      </p:to>
                                    </p:set>
                                    <p:animEffect transition="in" filter="wipe(up)">
                                      <p:cBhvr>
                                        <p:cTn id="67" dur="500"/>
                                        <p:tgtEl>
                                          <p:spTgt spid="15">
                                            <p:bg/>
                                          </p:spTgt>
                                        </p:tgtEl>
                                      </p:cBhvr>
                                    </p:animEffect>
                                  </p:childTnLst>
                                </p:cTn>
                              </p:par>
                              <p:par>
                                <p:cTn id="68" presetID="22" presetClass="entr" presetSubtype="1" fill="hold" grpId="0" nodeType="withEffect" nodePh="1">
                                  <p:stCondLst>
                                    <p:cond delay="0"/>
                                  </p:stCondLst>
                                  <p:endCondLst>
                                    <p:cond evt="begin" delay="0">
                                      <p:tn val="68"/>
                                    </p:cond>
                                  </p:endCondLst>
                                  <p:childTnLst>
                                    <p:set>
                                      <p:cBhvr>
                                        <p:cTn id="69" dur="1" fill="hold">
                                          <p:stCondLst>
                                            <p:cond delay="0"/>
                                          </p:stCondLst>
                                        </p:cTn>
                                        <p:tgtEl>
                                          <p:spTgt spid="15">
                                            <p:txEl>
                                              <p:pRg st="0" end="0"/>
                                            </p:txEl>
                                          </p:spTgt>
                                        </p:tgtEl>
                                        <p:attrNameLst>
                                          <p:attrName>style.visibility</p:attrName>
                                        </p:attrNameLst>
                                      </p:cBhvr>
                                      <p:to>
                                        <p:strVal val="visible"/>
                                      </p:to>
                                    </p:set>
                                    <p:animEffect transition="in" filter="wipe(up)">
                                      <p:cBhvr>
                                        <p:cTn id="70" dur="500"/>
                                        <p:tgtEl>
                                          <p:spTgt spid="15">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Effect transition="in" filter="fade">
                                      <p:cBhvr>
                                        <p:cTn id="73" dur="500"/>
                                        <p:tgtEl>
                                          <p:spTgt spid="16">
                                            <p:txEl>
                                              <p:pRg st="0" end="0"/>
                                            </p:txEl>
                                          </p:spTgt>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28">
                                            <p:txEl>
                                              <p:pRg st="0" end="0"/>
                                            </p:txEl>
                                          </p:spTgt>
                                        </p:tgtEl>
                                        <p:attrNameLst>
                                          <p:attrName>style.visibility</p:attrName>
                                        </p:attrNameLst>
                                      </p:cBhvr>
                                      <p:to>
                                        <p:strVal val="visible"/>
                                      </p:to>
                                    </p:set>
                                    <p:animEffect transition="in" filter="fade">
                                      <p:cBhvr>
                                        <p:cTn id="76" dur="500"/>
                                        <p:tgtEl>
                                          <p:spTgt spid="28">
                                            <p:txEl>
                                              <p:pRg st="0" end="0"/>
                                            </p:txEl>
                                          </p:spTgt>
                                        </p:tgtEl>
                                      </p:cBhvr>
                                    </p:animEffect>
                                  </p:childTnLst>
                                </p:cTn>
                              </p:par>
                              <p:par>
                                <p:cTn id="77" presetID="10" presetClass="entr" presetSubtype="0" fill="hold" grpId="0" nodeType="withEffect">
                                  <p:stCondLst>
                                    <p:cond delay="200"/>
                                  </p:stCondLst>
                                  <p:childTnLst>
                                    <p:set>
                                      <p:cBhvr>
                                        <p:cTn id="78" dur="1" fill="hold">
                                          <p:stCondLst>
                                            <p:cond delay="0"/>
                                          </p:stCondLst>
                                        </p:cTn>
                                        <p:tgtEl>
                                          <p:spTgt spid="29">
                                            <p:txEl>
                                              <p:pRg st="0" end="0"/>
                                            </p:txEl>
                                          </p:spTgt>
                                        </p:tgtEl>
                                        <p:attrNameLst>
                                          <p:attrName>style.visibility</p:attrName>
                                        </p:attrNameLst>
                                      </p:cBhvr>
                                      <p:to>
                                        <p:strVal val="visible"/>
                                      </p:to>
                                    </p:set>
                                    <p:animEffect transition="in" filter="fade">
                                      <p:cBhvr>
                                        <p:cTn id="79" dur="500"/>
                                        <p:tgtEl>
                                          <p:spTgt spid="29">
                                            <p:txEl>
                                              <p:pRg st="0" end="0"/>
                                            </p:txEl>
                                          </p:spTgt>
                                        </p:tgtEl>
                                      </p:cBhvr>
                                    </p:animEffect>
                                  </p:childTnLst>
                                </p:cTn>
                              </p:par>
                              <p:par>
                                <p:cTn id="80" presetID="10" presetClass="entr" presetSubtype="0" fill="hold" grpId="0" nodeType="withEffect">
                                  <p:stCondLst>
                                    <p:cond delay="200"/>
                                  </p:stCondLst>
                                  <p:childTnLst>
                                    <p:set>
                                      <p:cBhvr>
                                        <p:cTn id="81" dur="1" fill="hold">
                                          <p:stCondLst>
                                            <p:cond delay="0"/>
                                          </p:stCondLst>
                                        </p:cTn>
                                        <p:tgtEl>
                                          <p:spTgt spid="30">
                                            <p:txEl>
                                              <p:pRg st="0" end="0"/>
                                            </p:txEl>
                                          </p:spTgt>
                                        </p:tgtEl>
                                        <p:attrNameLst>
                                          <p:attrName>style.visibility</p:attrName>
                                        </p:attrNameLst>
                                      </p:cBhvr>
                                      <p:to>
                                        <p:strVal val="visible"/>
                                      </p:to>
                                    </p:set>
                                    <p:animEffect transition="in" filter="fade">
                                      <p:cBhvr>
                                        <p:cTn id="82" dur="500"/>
                                        <p:tgtEl>
                                          <p:spTgt spid="30">
                                            <p:txEl>
                                              <p:pRg st="0" end="0"/>
                                            </p:txEl>
                                          </p:spTgt>
                                        </p:tgtEl>
                                      </p:cBhvr>
                                    </p:animEffect>
                                  </p:childTnLst>
                                </p:cTn>
                              </p:par>
                              <p:par>
                                <p:cTn id="83" presetID="10" presetClass="entr" presetSubtype="0" fill="hold" grpId="0" nodeType="withEffect">
                                  <p:stCondLst>
                                    <p:cond delay="20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fade">
                                      <p:cBhvr>
                                        <p:cTn id="85" dur="500"/>
                                        <p:tgtEl>
                                          <p:spTgt spid="30">
                                            <p:txEl>
                                              <p:pRg st="1" end="1"/>
                                            </p:txEl>
                                          </p:spTgt>
                                        </p:tgtEl>
                                      </p:cBhvr>
                                    </p:animEffect>
                                  </p:childTnLst>
                                </p:cTn>
                              </p:par>
                              <p:par>
                                <p:cTn id="86" presetID="10" presetClass="entr" presetSubtype="0" fill="hold" grpId="0" nodeType="withEffect">
                                  <p:stCondLst>
                                    <p:cond delay="200"/>
                                  </p:stCondLst>
                                  <p:childTnLst>
                                    <p:set>
                                      <p:cBhvr>
                                        <p:cTn id="87" dur="1" fill="hold">
                                          <p:stCondLst>
                                            <p:cond delay="0"/>
                                          </p:stCondLst>
                                        </p:cTn>
                                        <p:tgtEl>
                                          <p:spTgt spid="30">
                                            <p:txEl>
                                              <p:pRg st="2" end="2"/>
                                            </p:txEl>
                                          </p:spTgt>
                                        </p:tgtEl>
                                        <p:attrNameLst>
                                          <p:attrName>style.visibility</p:attrName>
                                        </p:attrNameLst>
                                      </p:cBhvr>
                                      <p:to>
                                        <p:strVal val="visible"/>
                                      </p:to>
                                    </p:set>
                                    <p:animEffect transition="in" filter="fade">
                                      <p:cBhvr>
                                        <p:cTn id="88"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22" presetClass="entr" presetSubtype="1"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28" grpId="0" build="p">
        <p:tmplLst>
          <p:tmpl lvl="1">
            <p:tnLst>
              <p:par>
                <p:cTn presetID="10" presetClass="entr" presetSubtype="0" fill="hold" nodeType="withEffect">
                  <p:stCondLst>
                    <p:cond delay="1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cap="all" baseline="0">
                <a:solidFill>
                  <a:schemeClr val="bg1"/>
                </a:solidFill>
                <a:latin typeface="Arial Narrow" panose="020B0606020202030204" pitchFamily="34" charset="0"/>
              </a:defRPr>
            </a:lvl1pPr>
          </a:lstStyle>
          <a:p>
            <a:pPr lvl="0"/>
            <a:r>
              <a:rPr lang="en-US" dirty="0"/>
              <a:t>TITEL NAAM</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395018">
            <a:off x="7832869" y="234233"/>
            <a:ext cx="6443537" cy="4700508"/>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395018">
            <a:off x="7838477" y="231530"/>
            <a:ext cx="6443537" cy="4700508"/>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395018">
            <a:off x="7833020" y="234303"/>
            <a:ext cx="6443537" cy="4700508"/>
          </a:xfrm>
          <a:prstGeom prst="rect">
            <a:avLst/>
          </a:prstGeom>
        </p:spPr>
      </p:pic>
    </p:spTree>
    <p:extLst>
      <p:ext uri="{BB962C8B-B14F-4D97-AF65-F5344CB8AC3E}">
        <p14:creationId xmlns:p14="http://schemas.microsoft.com/office/powerpoint/2010/main" val="324364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3"/>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0395018">
            <a:off x="7832869" y="234233"/>
            <a:ext cx="6443537" cy="4700508"/>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395018">
            <a:off x="7838477" y="231530"/>
            <a:ext cx="6443537" cy="4700508"/>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395018">
            <a:off x="7833020" y="234303"/>
            <a:ext cx="6443537" cy="4700508"/>
          </a:xfrm>
          <a:prstGeom prst="rect">
            <a:avLst/>
          </a:prstGeom>
        </p:spPr>
      </p:pic>
      <p:sp>
        <p:nvSpPr>
          <p:cNvPr id="8"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9" name="Text Placeholder 23"/>
          <p:cNvSpPr>
            <a:spLocks noGrp="1"/>
          </p:cNvSpPr>
          <p:nvPr>
            <p:ph type="body" sz="quarter" idx="11"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10"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11"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12"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15647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22" presetClass="entr" presetSubtype="1" fill="hold" grpId="0" nodeType="withEffect">
                                  <p:stCondLst>
                                    <p:cond delay="0"/>
                                  </p:stCondLst>
                                  <p:childTnLst>
                                    <p:set>
                                      <p:cBhvr>
                                        <p:cTn id="21" dur="1" fill="hold">
                                          <p:stCondLst>
                                            <p:cond delay="0"/>
                                          </p:stCondLst>
                                        </p:cTn>
                                        <p:tgtEl>
                                          <p:spTgt spid="8">
                                            <p:bg/>
                                          </p:spTgt>
                                        </p:tgtEl>
                                        <p:attrNameLst>
                                          <p:attrName>style.visibility</p:attrName>
                                        </p:attrNameLst>
                                      </p:cBhvr>
                                      <p:to>
                                        <p:strVal val="visible"/>
                                      </p:to>
                                    </p:set>
                                    <p:animEffect transition="in" filter="wipe(up)">
                                      <p:cBhvr>
                                        <p:cTn id="22" dur="500"/>
                                        <p:tgtEl>
                                          <p:spTgt spid="8">
                                            <p:bg/>
                                          </p:spTgt>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up)">
                                      <p:cBhvr>
                                        <p:cTn id="25" dur="500"/>
                                        <p:tgtEl>
                                          <p:spTgt spid="8">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fade">
                                      <p:cBhvr>
                                        <p:cTn id="43"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1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cap="all" baseline="0">
                <a:solidFill>
                  <a:schemeClr val="bg1"/>
                </a:solidFill>
                <a:latin typeface="Arial Narrow" panose="020B0606020202030204" pitchFamily="34" charset="0"/>
              </a:defRPr>
            </a:lvl1pPr>
          </a:lstStyle>
          <a:p>
            <a:pPr lvl="0"/>
            <a:r>
              <a:rPr lang="en-US" dirty="0"/>
              <a:t>TITEL NAAM</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790805" flipH="1">
            <a:off x="7022237" y="2099845"/>
            <a:ext cx="3787163" cy="381745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3523040" flipH="1" flipV="1">
            <a:off x="9902425" y="-1072958"/>
            <a:ext cx="2295412" cy="5137606"/>
          </a:xfrm>
          <a:prstGeom prst="rect">
            <a:avLst/>
          </a:prstGeom>
        </p:spPr>
      </p:pic>
    </p:spTree>
    <p:extLst>
      <p:ext uri="{BB962C8B-B14F-4D97-AF65-F5344CB8AC3E}">
        <p14:creationId xmlns:p14="http://schemas.microsoft.com/office/powerpoint/2010/main" val="26736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par>
                                <p:cTn id="11" presetID="6" presetClass="entr" presetSubtype="32"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790805" flipH="1">
            <a:off x="7022237" y="2099845"/>
            <a:ext cx="3787163" cy="381745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3523040" flipH="1" flipV="1">
            <a:off x="9902425" y="-1072958"/>
            <a:ext cx="2295412" cy="5137606"/>
          </a:xfrm>
          <a:prstGeom prst="rect">
            <a:avLst/>
          </a:prstGeom>
        </p:spPr>
      </p:pic>
      <p:sp>
        <p:nvSpPr>
          <p:cNvPr id="7"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10" name="Text Placeholder 23"/>
          <p:cNvSpPr>
            <a:spLocks noGrp="1"/>
          </p:cNvSpPr>
          <p:nvPr>
            <p:ph type="body" sz="quarter" idx="11"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11"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12"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13"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4591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par>
                                <p:cTn id="8" presetID="6" presetClass="entr" presetSubtype="32" fill="hold"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500"/>
                                        <p:tgtEl>
                                          <p:spTgt spid="7">
                                            <p:bg/>
                                          </p:spTgt>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2" presetClass="entr" presetSubtype="1"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cap="all" baseline="0">
                <a:solidFill>
                  <a:schemeClr val="bg1"/>
                </a:solidFill>
                <a:latin typeface="Arial Narrow" panose="020B0606020202030204" pitchFamily="34" charset="0"/>
              </a:defRPr>
            </a:lvl1pPr>
          </a:lstStyle>
          <a:p>
            <a:pPr lvl="0"/>
            <a:r>
              <a:rPr lang="en-US" dirty="0"/>
              <a:t>TITEL NAAM</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156593">
            <a:off x="7270515" y="1577692"/>
            <a:ext cx="3751940" cy="3931225"/>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156593">
            <a:off x="7239351" y="1630527"/>
            <a:ext cx="3751940" cy="3931225"/>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2624287">
            <a:off x="10499528" y="4312079"/>
            <a:ext cx="2178631" cy="950119"/>
          </a:xfrm>
          <a:prstGeom prst="rect">
            <a:avLst/>
          </a:prstGeom>
        </p:spPr>
      </p:pic>
    </p:spTree>
    <p:extLst>
      <p:ext uri="{BB962C8B-B14F-4D97-AF65-F5344CB8AC3E}">
        <p14:creationId xmlns:p14="http://schemas.microsoft.com/office/powerpoint/2010/main" val="328317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2000"/>
                                        <p:tgtEl>
                                          <p:spTgt spid="10"/>
                                        </p:tgtEl>
                                      </p:cBhvr>
                                    </p:animEffect>
                                  </p:childTnLst>
                                </p:cTn>
                              </p:par>
                              <p:par>
                                <p:cTn id="11" presetID="5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par>
                                <p:cTn id="16" presetID="22" presetClass="entr" presetSubtype="4" fill="hold" nodeType="withEffect">
                                  <p:stCondLst>
                                    <p:cond delay="30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156593">
            <a:off x="7270515" y="1577692"/>
            <a:ext cx="3751940" cy="3931225"/>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156593">
            <a:off x="7239351" y="1630527"/>
            <a:ext cx="3751940" cy="3931225"/>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2624287">
            <a:off x="10499528" y="4312079"/>
            <a:ext cx="2178631" cy="950119"/>
          </a:xfrm>
          <a:prstGeom prst="rect">
            <a:avLst/>
          </a:prstGeom>
        </p:spPr>
      </p:pic>
      <p:sp>
        <p:nvSpPr>
          <p:cNvPr id="8"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9" name="Text Placeholder 23"/>
          <p:cNvSpPr>
            <a:spLocks noGrp="1"/>
          </p:cNvSpPr>
          <p:nvPr>
            <p:ph type="body" sz="quarter" idx="11"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12"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13"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14"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6108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par>
                                <p:cTn id="13" presetID="22" presetClass="entr" presetSubtype="4" fill="hold" nodeType="withEffect">
                                  <p:stCondLst>
                                    <p:cond delay="3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wipe(up)">
                                      <p:cBhvr>
                                        <p:cTn id="18" dur="500"/>
                                        <p:tgtEl>
                                          <p:spTgt spid="8">
                                            <p:bg/>
                                          </p:spTgt>
                                        </p:tgtEl>
                                      </p:cBhvr>
                                    </p:animEffect>
                                  </p:childTnLst>
                                </p:cTn>
                              </p:par>
                              <p:par>
                                <p:cTn id="19" presetID="22" presetClass="entr" presetSubtype="1" fill="hold" grpId="0" nodeType="with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up)">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500"/>
                                        <p:tgtEl>
                                          <p:spTgt spid="13">
                                            <p:txEl>
                                              <p:pRg st="0" end="0"/>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par>
                                <p:cTn id="34" presetID="10" presetClass="entr" presetSubtype="0" fill="hold" grpId="0" nodeType="withEffect">
                                  <p:stCondLst>
                                    <p:cond delay="200"/>
                                  </p:stCondLst>
                                  <p:childTnLst>
                                    <p:set>
                                      <p:cBhvr>
                                        <p:cTn id="35" dur="1" fill="hold">
                                          <p:stCondLst>
                                            <p:cond delay="0"/>
                                          </p:stCondLst>
                                        </p:cTn>
                                        <p:tgtEl>
                                          <p:spTgt spid="14">
                                            <p:txEl>
                                              <p:pRg st="1" end="1"/>
                                            </p:txEl>
                                          </p:spTgt>
                                        </p:tgtEl>
                                        <p:attrNameLst>
                                          <p:attrName>style.visibility</p:attrName>
                                        </p:attrNameLst>
                                      </p:cBhvr>
                                      <p:to>
                                        <p:strVal val="visible"/>
                                      </p:to>
                                    </p:set>
                                    <p:animEffect transition="in" filter="fade">
                                      <p:cBhvr>
                                        <p:cTn id="36" dur="500"/>
                                        <p:tgtEl>
                                          <p:spTgt spid="14">
                                            <p:txEl>
                                              <p:pRg st="1" end="1"/>
                                            </p:txEl>
                                          </p:spTgt>
                                        </p:tgtEl>
                                      </p:cBhvr>
                                    </p:animEffect>
                                  </p:childTnLst>
                                </p:cTn>
                              </p:par>
                              <p:par>
                                <p:cTn id="37" presetID="10" presetClass="entr" presetSubtype="0" fill="hold" grpId="0" nodeType="withEffect">
                                  <p:stCondLst>
                                    <p:cond delay="20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tmplLst>
          <p:tmpl>
            <p:tnLst>
              <p:par>
                <p:cTn presetID="22" presetClass="entr" presetSubtype="1"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up)">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slid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baseline="0">
                <a:solidFill>
                  <a:schemeClr val="bg1"/>
                </a:solidFill>
                <a:latin typeface="Arial Narrow" panose="020B0606020202030204" pitchFamily="34" charset="0"/>
              </a:defRPr>
            </a:lvl1pPr>
          </a:lstStyle>
          <a:p>
            <a:pPr lvl="0"/>
            <a:r>
              <a:rPr lang="en-US" dirty="0"/>
              <a:t>TITEL NAAM</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6393764" y="11512"/>
            <a:ext cx="5090908" cy="685733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6389547" y="-8334"/>
            <a:ext cx="5090908" cy="6857330"/>
          </a:xfrm>
          <a:prstGeom prst="rect">
            <a:avLst/>
          </a:prstGeom>
        </p:spPr>
      </p:pic>
    </p:spTree>
    <p:extLst>
      <p:ext uri="{BB962C8B-B14F-4D97-AF65-F5344CB8AC3E}">
        <p14:creationId xmlns:p14="http://schemas.microsoft.com/office/powerpoint/2010/main" val="14268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par>
                                <p:cTn id="11" presetID="22" presetClass="entr" presetSubtype="2"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slid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6393764" y="11512"/>
            <a:ext cx="5090908" cy="685733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6389547" y="-8334"/>
            <a:ext cx="5090908" cy="6857330"/>
          </a:xfrm>
          <a:prstGeom prst="rect">
            <a:avLst/>
          </a:prstGeom>
        </p:spPr>
      </p:pic>
      <p:sp>
        <p:nvSpPr>
          <p:cNvPr id="7" name="Text Placeholder 11"/>
          <p:cNvSpPr>
            <a:spLocks noGrp="1"/>
          </p:cNvSpPr>
          <p:nvPr>
            <p:ph type="body" sz="quarter" idx="16"/>
          </p:nvPr>
        </p:nvSpPr>
        <p:spPr>
          <a:xfrm>
            <a:off x="560730" y="4124326"/>
            <a:ext cx="3957251" cy="2518172"/>
          </a:xfrm>
          <a:prstGeom prst="rect">
            <a:avLst/>
          </a:prstGeom>
          <a:solidFill>
            <a:schemeClr val="tx1"/>
          </a:solidFill>
        </p:spPr>
        <p:txBody>
          <a:bodyPr/>
          <a:lstStyle>
            <a:lvl1pPr marL="0" indent="0">
              <a:buNone/>
              <a:defRPr/>
            </a:lvl1pPr>
          </a:lstStyle>
          <a:p>
            <a:pPr lvl="0"/>
            <a:endParaRPr lang="en-US" dirty="0"/>
          </a:p>
        </p:txBody>
      </p:sp>
      <p:sp>
        <p:nvSpPr>
          <p:cNvPr id="10" name="Text Placeholder 23"/>
          <p:cNvSpPr>
            <a:spLocks noGrp="1"/>
          </p:cNvSpPr>
          <p:nvPr>
            <p:ph type="body" sz="quarter" idx="11" hasCustomPrompt="1"/>
          </p:nvPr>
        </p:nvSpPr>
        <p:spPr>
          <a:xfrm>
            <a:off x="681841" y="426810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1</a:t>
            </a:r>
          </a:p>
        </p:txBody>
      </p:sp>
      <p:sp>
        <p:nvSpPr>
          <p:cNvPr id="11" name="Text Placeholder 23"/>
          <p:cNvSpPr>
            <a:spLocks noGrp="1"/>
          </p:cNvSpPr>
          <p:nvPr>
            <p:ph type="body" sz="quarter" idx="12" hasCustomPrompt="1"/>
          </p:nvPr>
        </p:nvSpPr>
        <p:spPr>
          <a:xfrm>
            <a:off x="690866" y="466904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2</a:t>
            </a:r>
          </a:p>
        </p:txBody>
      </p:sp>
      <p:sp>
        <p:nvSpPr>
          <p:cNvPr id="12" name="Text Placeholder 23"/>
          <p:cNvSpPr>
            <a:spLocks noGrp="1"/>
          </p:cNvSpPr>
          <p:nvPr>
            <p:ph type="body" sz="quarter" idx="13" hasCustomPrompt="1"/>
          </p:nvPr>
        </p:nvSpPr>
        <p:spPr>
          <a:xfrm>
            <a:off x="690866" y="5069980"/>
            <a:ext cx="3692928" cy="594965"/>
          </a:xfrm>
          <a:prstGeom prst="rect">
            <a:avLst/>
          </a:prstGeom>
        </p:spPr>
        <p:txBody>
          <a:bodyPr>
            <a:noAutofit/>
          </a:bodyPr>
          <a:lstStyle>
            <a:lvl1pPr marL="0" indent="0">
              <a:buNone/>
              <a:defRPr sz="3600" cap="all" baseline="0">
                <a:solidFill>
                  <a:schemeClr val="bg1"/>
                </a:solidFill>
                <a:latin typeface="Arial Narrow" panose="020B0606020202030204" pitchFamily="34" charset="0"/>
              </a:defRPr>
            </a:lvl1pPr>
          </a:lstStyle>
          <a:p>
            <a:pPr lvl="0"/>
            <a:r>
              <a:rPr lang="en-US" dirty="0"/>
              <a:t>REGEL 3</a:t>
            </a:r>
          </a:p>
        </p:txBody>
      </p:sp>
      <p:sp>
        <p:nvSpPr>
          <p:cNvPr id="13" name="Text Placeholder 23"/>
          <p:cNvSpPr>
            <a:spLocks noGrp="1"/>
          </p:cNvSpPr>
          <p:nvPr>
            <p:ph type="body" sz="quarter" idx="14" hasCustomPrompt="1"/>
          </p:nvPr>
        </p:nvSpPr>
        <p:spPr>
          <a:xfrm>
            <a:off x="690866" y="5690146"/>
            <a:ext cx="3692928" cy="952351"/>
          </a:xfrm>
          <a:prstGeom prst="rect">
            <a:avLst/>
          </a:prstGeom>
        </p:spPr>
        <p:txBody>
          <a:bodyPr>
            <a:noAutofit/>
          </a:bodyPr>
          <a:lstStyle>
            <a:lvl1pPr marL="0" indent="0">
              <a:lnSpc>
                <a:spcPct val="70000"/>
              </a:lnSpc>
              <a:buNone/>
              <a:defRPr sz="1650" baseline="0">
                <a:solidFill>
                  <a:schemeClr val="bg1"/>
                </a:solidFill>
                <a:latin typeface="Arial Narrow" panose="020B0606020202030204" pitchFamily="34" charset="0"/>
              </a:defRPr>
            </a:lvl1pPr>
          </a:lstStyle>
          <a:p>
            <a:pPr lvl="0"/>
            <a:r>
              <a:rPr lang="en-US" dirty="0"/>
              <a:t>Body </a:t>
            </a:r>
            <a:r>
              <a:rPr lang="en-US" dirty="0" err="1"/>
              <a:t>tekst</a:t>
            </a:r>
            <a:endParaRPr lang="en-US" dirty="0"/>
          </a:p>
          <a:p>
            <a:pPr lvl="0"/>
            <a:r>
              <a:rPr lang="en-US" dirty="0"/>
              <a:t>Body </a:t>
            </a:r>
            <a:r>
              <a:rPr lang="en-US" dirty="0" err="1"/>
              <a:t>tekst</a:t>
            </a:r>
            <a:endParaRPr lang="en-US" dirty="0"/>
          </a:p>
          <a:p>
            <a:pPr lvl="0"/>
            <a:r>
              <a:rPr lang="en-US" dirty="0"/>
              <a:t>Body </a:t>
            </a:r>
            <a:r>
              <a:rPr lang="en-US" dirty="0" err="1"/>
              <a:t>tekst</a:t>
            </a:r>
            <a:endParaRPr lang="en-US" dirty="0"/>
          </a:p>
        </p:txBody>
      </p:sp>
    </p:spTree>
    <p:extLst>
      <p:ext uri="{BB962C8B-B14F-4D97-AF65-F5344CB8AC3E}">
        <p14:creationId xmlns:p14="http://schemas.microsoft.com/office/powerpoint/2010/main" val="127725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2" fill="hold"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up)">
                                      <p:cBhvr>
                                        <p:cTn id="13" dur="500"/>
                                        <p:tgtEl>
                                          <p:spTgt spid="7">
                                            <p:bg/>
                                          </p:spTgt>
                                        </p:tgtEl>
                                      </p:cBhvr>
                                    </p:animEffect>
                                  </p:childTnLst>
                                </p:cTn>
                              </p:par>
                              <p:par>
                                <p:cTn id="14" presetID="22" presetClass="entr" presetSubtype="1" fill="hold" grpId="0" nodeType="withEffect" nodePh="1">
                                  <p:stCondLst>
                                    <p:cond delay="0"/>
                                  </p:stCondLst>
                                  <p:endCondLst>
                                    <p:cond evt="begin" delay="0">
                                      <p:tn val="14"/>
                                    </p:cond>
                                  </p:end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22" presetClass="entr" presetSubtype="1"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 lvl="1">
            <p:tnLst>
              <p:par>
                <p:cTn presetID="22" presetClass="entr" presetSubtype="1" fill="hold" nodeType="withEffect" nodePh="1">
                  <p:stCondLst>
                    <p:cond delay="0"/>
                  </p:stCondLst>
                  <p:endCondLst>
                    <p:cond delay="0"/>
                  </p:end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slide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982642">
            <a:off x="2747707" y="-3948719"/>
            <a:ext cx="7106696" cy="13651482"/>
          </a:xfrm>
          <a:prstGeom prst="rect">
            <a:avLst/>
          </a:prstGeom>
        </p:spPr>
      </p:pic>
      <p:pic>
        <p:nvPicPr>
          <p:cNvPr id="5" name="Picture 4">
            <a:hlinkClick r:id="" action="ppaction://noac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
        <p:nvSpPr>
          <p:cNvPr id="17" name="Text Placeholder 23"/>
          <p:cNvSpPr>
            <a:spLocks noGrp="1"/>
          </p:cNvSpPr>
          <p:nvPr>
            <p:ph type="body" sz="quarter" idx="11" hasCustomPrompt="1"/>
          </p:nvPr>
        </p:nvSpPr>
        <p:spPr>
          <a:xfrm>
            <a:off x="1018464" y="2995057"/>
            <a:ext cx="3692928" cy="594965"/>
          </a:xfrm>
          <a:prstGeom prst="rect">
            <a:avLst/>
          </a:prstGeom>
        </p:spPr>
        <p:txBody>
          <a:bodyPr>
            <a:noAutofit/>
          </a:bodyPr>
          <a:lstStyle>
            <a:lvl1pPr marL="0" indent="0">
              <a:buNone/>
              <a:defRPr sz="4499" b="1" baseline="0">
                <a:solidFill>
                  <a:schemeClr val="bg1"/>
                </a:solidFill>
                <a:latin typeface="Arial Narrow" panose="020B0606020202030204" pitchFamily="34" charset="0"/>
              </a:defRPr>
            </a:lvl1pPr>
          </a:lstStyle>
          <a:p>
            <a:pPr lvl="0"/>
            <a:r>
              <a:rPr lang="en-US" dirty="0"/>
              <a:t>TITEL NAAM</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703695">
            <a:off x="8582243" y="3529185"/>
            <a:ext cx="1315367" cy="1303510"/>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3407259">
            <a:off x="10124430" y="3030471"/>
            <a:ext cx="1070865" cy="1061213"/>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1672066">
            <a:off x="6534388" y="1219821"/>
            <a:ext cx="2462975" cy="2440774"/>
          </a:xfrm>
          <a:prstGeom prst="rect">
            <a:avLst/>
          </a:prstGeom>
        </p:spPr>
      </p:pic>
    </p:spTree>
    <p:extLst>
      <p:ext uri="{BB962C8B-B14F-4D97-AF65-F5344CB8AC3E}">
        <p14:creationId xmlns:p14="http://schemas.microsoft.com/office/powerpoint/2010/main" val="29924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2" presetClass="entr" presetSubtype="2" accel="4000" decel="94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8" presetClass="emph" presetSubtype="0" accel="36000" decel="64000" fill="hold" nodeType="withEffect">
                                  <p:stCondLst>
                                    <p:cond delay="0"/>
                                  </p:stCondLst>
                                  <p:childTnLst>
                                    <p:animRot by="5400000">
                                      <p:cBhvr>
                                        <p:cTn id="13" dur="1000" fill="hold"/>
                                        <p:tgtEl>
                                          <p:spTgt spid="7"/>
                                        </p:tgtEl>
                                        <p:attrNameLst>
                                          <p:attrName>r</p:attrName>
                                        </p:attrNameLst>
                                      </p:cBhvr>
                                    </p:animRot>
                                  </p:childTnLst>
                                </p:cTn>
                              </p:par>
                              <p:par>
                                <p:cTn id="14" presetID="2" presetClass="entr" presetSubtype="2" accel="4000" decel="94000" fill="hold" nodeType="withEffect">
                                  <p:stCondLst>
                                    <p:cond delay="2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8" presetClass="emph" presetSubtype="0" accel="36000" decel="64000" fill="hold" nodeType="withEffect">
                                  <p:stCondLst>
                                    <p:cond delay="200"/>
                                  </p:stCondLst>
                                  <p:childTnLst>
                                    <p:animRot by="5400000">
                                      <p:cBhvr>
                                        <p:cTn id="19" dur="1000" fill="hold"/>
                                        <p:tgtEl>
                                          <p:spTgt spid="10"/>
                                        </p:tgtEl>
                                        <p:attrNameLst>
                                          <p:attrName>r</p:attrName>
                                        </p:attrNameLst>
                                      </p:cBhvr>
                                    </p:animRot>
                                  </p:childTnLst>
                                </p:cTn>
                              </p:par>
                              <p:par>
                                <p:cTn id="20" presetID="2" presetClass="entr" presetSubtype="2" accel="4000" decel="94000" fill="hold" nodeType="withEffect">
                                  <p:stCondLst>
                                    <p:cond delay="4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1+#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par>
                                <p:cTn id="24" presetID="8" presetClass="emph" presetSubtype="0" accel="36000" decel="64000" fill="hold" nodeType="withEffect">
                                  <p:stCondLst>
                                    <p:cond delay="400"/>
                                  </p:stCondLst>
                                  <p:childTnLst>
                                    <p:animRot by="5400000">
                                      <p:cBhvr>
                                        <p:cTn id="25" dur="1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2/27/2025</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sv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6.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sv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5.xml"/><Relationship Id="rId7" Type="http://schemas.openxmlformats.org/officeDocument/2006/relationships/image" Target="../media/image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6" r:id="rId18"/>
    <p:sldLayoutId id="2147483977" r:id="rId19"/>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fld id="{E16DB134-A740-47D9-9359-CFD0405A8817}" type="datetimeFigureOut">
              <a:rPr lang="en-US" smtClean="0"/>
              <a:pPr/>
              <a:t>2/27/2025</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88044" y="6149094"/>
            <a:ext cx="1355139" cy="479286"/>
          </a:xfrm>
          <a:prstGeom prst="rect">
            <a:avLst/>
          </a:prstGeom>
        </p:spPr>
      </p:pic>
    </p:spTree>
    <p:extLst>
      <p:ext uri="{BB962C8B-B14F-4D97-AF65-F5344CB8AC3E}">
        <p14:creationId xmlns:p14="http://schemas.microsoft.com/office/powerpoint/2010/main" val="38320978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l" defTabSz="91425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91" indent="-228564" algn="l" defTabSz="91425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19" indent="-228564" algn="l" defTabSz="91425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4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7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53.jp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79.jp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4.xml"/><Relationship Id="rId1" Type="http://schemas.openxmlformats.org/officeDocument/2006/relationships/video" Target="https://www.youtube.com/embed/vrwfJ0KAdKA?feature=oembed" TargetMode="Externa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hyperlink" Target="https://www.utwente.nl/featured-scientist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53.jp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ideo" Target="https://www.youtube.com/embed/qMfivbilCV0?feature=oembed" TargetMode="Externa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video" Target="https://www.youtube.com/embed/oHwEyGXqiTM?feature=oembed" TargetMode="External"/><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7FF87F-9403-42F2-B978-45C10EE90912}"/>
              </a:ext>
            </a:extLst>
          </p:cNvPr>
          <p:cNvSpPr>
            <a:spLocks noGrp="1"/>
          </p:cNvSpPr>
          <p:nvPr>
            <p:ph type="dt" sz="half" idx="10"/>
          </p:nvPr>
        </p:nvSpPr>
        <p:spPr/>
        <p:txBody>
          <a:bodyPr/>
          <a:lstStyle/>
          <a:p>
            <a:r>
              <a:rPr lang="en-US"/>
              <a:t>21/03/2022</a:t>
            </a:r>
            <a:endParaRPr lang="en-US" dirty="0"/>
          </a:p>
        </p:txBody>
      </p:sp>
      <p:sp>
        <p:nvSpPr>
          <p:cNvPr id="280" name="Content Placeholder 279">
            <a:extLst>
              <a:ext uri="{FF2B5EF4-FFF2-40B4-BE49-F238E27FC236}">
                <a16:creationId xmlns:a16="http://schemas.microsoft.com/office/drawing/2014/main" id="{622F758C-4765-426D-80FB-70381DCEB82E}"/>
              </a:ext>
            </a:extLst>
          </p:cNvPr>
          <p:cNvSpPr>
            <a:spLocks noGrp="1"/>
          </p:cNvSpPr>
          <p:nvPr>
            <p:ph type="body" sz="quarter" idx="15"/>
          </p:nvPr>
        </p:nvSpPr>
        <p:spPr/>
        <p:txBody>
          <a:bodyPr/>
          <a:lstStyle/>
          <a:p>
            <a:r>
              <a:rPr lang="en-US"/>
              <a:t>.</a:t>
            </a:r>
            <a:endParaRPr lang="en-US" dirty="0"/>
          </a:p>
        </p:txBody>
      </p:sp>
      <p:sp>
        <p:nvSpPr>
          <p:cNvPr id="7" name="Title 6">
            <a:extLst>
              <a:ext uri="{FF2B5EF4-FFF2-40B4-BE49-F238E27FC236}">
                <a16:creationId xmlns:a16="http://schemas.microsoft.com/office/drawing/2014/main" id="{6BCBEA85-EC84-40A8-863F-D5FD6F1E3D58}"/>
              </a:ext>
            </a:extLst>
          </p:cNvPr>
          <p:cNvSpPr>
            <a:spLocks noGrp="1"/>
          </p:cNvSpPr>
          <p:nvPr>
            <p:ph type="ctrTitle"/>
          </p:nvPr>
        </p:nvSpPr>
        <p:spPr/>
        <p:txBody>
          <a:bodyPr/>
          <a:lstStyle/>
          <a:p>
            <a:r>
              <a:rPr lang="en-US" dirty="0"/>
              <a:t>Instructions: READ ME!</a:t>
            </a:r>
          </a:p>
        </p:txBody>
      </p:sp>
      <p:sp>
        <p:nvSpPr>
          <p:cNvPr id="99" name="Tekstvak 98">
            <a:extLst>
              <a:ext uri="{FF2B5EF4-FFF2-40B4-BE49-F238E27FC236}">
                <a16:creationId xmlns:a16="http://schemas.microsoft.com/office/drawing/2014/main" id="{4828A2F8-A96C-438C-A3FF-6C9BF03C860F}"/>
              </a:ext>
            </a:extLst>
          </p:cNvPr>
          <p:cNvSpPr txBox="1"/>
          <p:nvPr/>
        </p:nvSpPr>
        <p:spPr>
          <a:xfrm>
            <a:off x="749476" y="1727999"/>
            <a:ext cx="11051999" cy="4235831"/>
          </a:xfrm>
          <a:prstGeom prst="rect">
            <a:avLst/>
          </a:prstGeom>
          <a:noFill/>
        </p:spPr>
        <p:txBody>
          <a:bodyPr wrap="square" lIns="0" tIns="0" rIns="0" bIns="0" rtlCol="0">
            <a:noAutofit/>
          </a:bodyPr>
          <a:lstStyle/>
          <a:p>
            <a:r>
              <a:rPr lang="en-US" sz="1600" dirty="0"/>
              <a:t>Dear colleague,</a:t>
            </a:r>
          </a:p>
          <a:p>
            <a:endParaRPr lang="en-US" sz="1600" dirty="0"/>
          </a:p>
          <a:p>
            <a:r>
              <a:rPr lang="en-US" sz="1600" dirty="0"/>
              <a:t>Thank you for downloading the corporate presentation. This presentation will help you to present our UT story so that your audience will remember it.</a:t>
            </a:r>
          </a:p>
          <a:p>
            <a:endParaRPr lang="en-US" sz="1600" dirty="0"/>
          </a:p>
          <a:p>
            <a:r>
              <a:rPr lang="en-US" sz="1600" dirty="0"/>
              <a:t>Before you start, please consider:</a:t>
            </a:r>
          </a:p>
          <a:p>
            <a:pPr marL="285750" indent="-285750">
              <a:buFont typeface="Arial" panose="020B0604020202020204" pitchFamily="34" charset="0"/>
              <a:buChar char="•"/>
            </a:pPr>
            <a:r>
              <a:rPr lang="en-US" sz="1600" dirty="0"/>
              <a:t>The presentation has a </a:t>
            </a:r>
            <a:r>
              <a:rPr lang="en-US" sz="1600" b="1" dirty="0"/>
              <a:t>basic set of slides</a:t>
            </a:r>
            <a:r>
              <a:rPr lang="en-US" sz="1600" dirty="0"/>
              <a:t> (slide 1 up to and including slide 41)</a:t>
            </a:r>
          </a:p>
          <a:p>
            <a:pPr marL="285750" indent="-285750">
              <a:buFont typeface="Arial" panose="020B0604020202020204" pitchFamily="34" charset="0"/>
              <a:buChar char="•"/>
            </a:pPr>
            <a:r>
              <a:rPr lang="en-US" sz="1600" dirty="0"/>
              <a:t>We provided </a:t>
            </a:r>
            <a:r>
              <a:rPr lang="en-US" sz="1600" b="1" dirty="0"/>
              <a:t>optional slides</a:t>
            </a:r>
            <a:r>
              <a:rPr lang="en-US" sz="1600" dirty="0"/>
              <a:t> that you can use to tell your story. </a:t>
            </a:r>
            <a:r>
              <a:rPr lang="en-US" sz="1600" b="1" dirty="0"/>
              <a:t>See slides 42-52</a:t>
            </a:r>
            <a:r>
              <a:rPr lang="en-US" sz="1600" dirty="0"/>
              <a:t>.</a:t>
            </a:r>
          </a:p>
          <a:p>
            <a:endParaRPr lang="en-US" sz="1600" dirty="0"/>
          </a:p>
          <a:p>
            <a:r>
              <a:rPr lang="en-US" sz="1600" dirty="0"/>
              <a:t>After that, please browse through the different slide types the presentation offers. You can do that by clicking on the ‘new slide’ button above. Did you started with a slide, but do you want a different layout? Please click on the ‘layout’ button and select the slide type you prefer. You do not need to delete this slides as it is not visible in presentation mode; moreover, it might come in handy while building up your presentation.</a:t>
            </a:r>
          </a:p>
          <a:p>
            <a:endParaRPr lang="en-US" sz="1600" dirty="0"/>
          </a:p>
          <a:p>
            <a:r>
              <a:rPr lang="en-US" sz="1600" dirty="0"/>
              <a:t>Finally, please remember that the presentation should strengthen your story, not tell it.</a:t>
            </a:r>
          </a:p>
          <a:p>
            <a:endParaRPr lang="en-US" sz="1600" dirty="0"/>
          </a:p>
          <a:p>
            <a:r>
              <a:rPr lang="en-US" sz="1600" dirty="0"/>
              <a:t>Have fun sharing our story!</a:t>
            </a:r>
          </a:p>
          <a:p>
            <a:endParaRPr lang="en-US" sz="1600" dirty="0"/>
          </a:p>
        </p:txBody>
      </p:sp>
    </p:spTree>
    <p:extLst>
      <p:ext uri="{BB962C8B-B14F-4D97-AF65-F5344CB8AC3E}">
        <p14:creationId xmlns:p14="http://schemas.microsoft.com/office/powerpoint/2010/main" val="243083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FB40C5CB-B361-8CF4-AE91-04238BF82DBF}"/>
              </a:ext>
            </a:extLst>
          </p:cNvPr>
          <p:cNvPicPr>
            <a:picLocks noChangeAspect="1"/>
          </p:cNvPicPr>
          <p:nvPr/>
        </p:nvPicPr>
        <p:blipFill rotWithShape="1">
          <a:blip r:embed="rId3">
            <a:extLst>
              <a:ext uri="{28A0092B-C50C-407E-A947-70E740481C1C}">
                <a14:useLocalDpi xmlns:a14="http://schemas.microsoft.com/office/drawing/2010/main" val="0"/>
              </a:ext>
            </a:extLst>
          </a:blip>
          <a:srcRect l="86170"/>
          <a:stretch/>
        </p:blipFill>
        <p:spPr>
          <a:xfrm>
            <a:off x="10495222" y="0"/>
            <a:ext cx="1696778" cy="6858000"/>
          </a:xfrm>
          <a:prstGeom prst="rect">
            <a:avLst/>
          </a:prstGeom>
        </p:spPr>
      </p:pic>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US"/>
              <a:t>.</a:t>
            </a:r>
            <a:endParaRPr lang="en-US" dirty="0"/>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a:solidFill>
                  <a:srgbClr val="0094B3"/>
                </a:solidFill>
              </a:rPr>
              <a:t>Facts and figures 2023</a:t>
            </a:r>
          </a:p>
        </p:txBody>
      </p:sp>
      <p:sp>
        <p:nvSpPr>
          <p:cNvPr id="7" name="Text Placeholder 1">
            <a:extLst>
              <a:ext uri="{FF2B5EF4-FFF2-40B4-BE49-F238E27FC236}">
                <a16:creationId xmlns:a16="http://schemas.microsoft.com/office/drawing/2014/main" id="{6448085E-ABD8-342F-8B45-04611DB20C58}"/>
              </a:ext>
            </a:extLst>
          </p:cNvPr>
          <p:cNvSpPr txBox="1">
            <a:spLocks/>
          </p:cNvSpPr>
          <p:nvPr/>
        </p:nvSpPr>
        <p:spPr>
          <a:xfrm>
            <a:off x="1611786" y="2325875"/>
            <a:ext cx="7743230" cy="3571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 indent="0" fontAlgn="auto">
              <a:lnSpc>
                <a:spcPts val="200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NUMBER OF PHD GRADUATES                                                                                                                               </a:t>
            </a:r>
            <a:r>
              <a:rPr lang="nl-NL" sz="1400" b="1" i="0" cap="all" dirty="0">
                <a:solidFill>
                  <a:schemeClr val="accent5"/>
                </a:solidFill>
                <a:effectLst/>
                <a:latin typeface="+mj-lt"/>
              </a:rPr>
              <a:t>2022: 193</a:t>
            </a:r>
            <a:endParaRPr lang="en-US" altLang="x-none" sz="2000" dirty="0">
              <a:solidFill>
                <a:schemeClr val="bg1"/>
              </a:solidFill>
              <a:latin typeface="Arial Narrow" charset="0"/>
              <a:ea typeface="Arial Narrow" charset="0"/>
              <a:cs typeface="Arial Narrow" charset="0"/>
            </a:endParaRPr>
          </a:p>
          <a:p>
            <a:pPr marL="25200" indent="0" fontAlgn="auto">
              <a:lnSpc>
                <a:spcPts val="0"/>
              </a:lnSpc>
              <a:spcAft>
                <a:spcPts val="0"/>
              </a:spcAft>
              <a:buFont typeface="Arial" panose="020B0604020202020204" pitchFamily="34" charset="0"/>
              <a:buNone/>
            </a:pPr>
            <a:endParaRPr lang="en-US" altLang="x-none" sz="2000" dirty="0">
              <a:solidFill>
                <a:schemeClr val="bg1"/>
              </a:solidFill>
              <a:latin typeface="Arial Narrow" charset="0"/>
              <a:ea typeface="Arial Narrow" charset="0"/>
              <a:cs typeface="Arial Narrow" charset="0"/>
            </a:endParaRPr>
          </a:p>
          <a:p>
            <a:pPr marL="25200" indent="0" fontAlgn="auto">
              <a:lnSpc>
                <a:spcPts val="0"/>
              </a:lnSpc>
              <a:spcAft>
                <a:spcPts val="0"/>
              </a:spcAft>
              <a:buFont typeface="Arial" panose="020B0604020202020204" pitchFamily="34" charset="0"/>
              <a:buNone/>
            </a:pPr>
            <a:endParaRPr lang="en-US" altLang="x-none" sz="2000" dirty="0">
              <a:solidFill>
                <a:schemeClr val="bg1"/>
              </a:solidFill>
              <a:latin typeface="Arial Narrow" charset="0"/>
              <a:ea typeface="Arial Narrow" charset="0"/>
              <a:cs typeface="Arial Narrow" charset="0"/>
            </a:endParaRPr>
          </a:p>
          <a:p>
            <a:pPr marL="25200" indent="0" fontAlgn="auto">
              <a:lnSpc>
                <a:spcPts val="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NUMBER OF ENGINEERING DOCTORATES</a:t>
            </a:r>
          </a:p>
          <a:p>
            <a:pPr marL="25200" indent="0" fontAlgn="auto">
              <a:lnSpc>
                <a:spcPts val="0"/>
              </a:lnSpc>
              <a:spcAft>
                <a:spcPts val="0"/>
              </a:spcAft>
              <a:buFont typeface="Arial" panose="020B0604020202020204" pitchFamily="34" charset="0"/>
              <a:buNone/>
            </a:pPr>
            <a:endParaRPr lang="nl-NL" sz="1400" b="1" i="0" cap="all" dirty="0">
              <a:solidFill>
                <a:schemeClr val="bg2">
                  <a:lumMod val="75000"/>
                </a:schemeClr>
              </a:solidFill>
              <a:effectLst/>
              <a:latin typeface="+mj-lt"/>
            </a:endParaRPr>
          </a:p>
          <a:p>
            <a:pPr marL="25200" indent="0" fontAlgn="auto">
              <a:lnSpc>
                <a:spcPts val="0"/>
              </a:lnSpc>
              <a:spcAft>
                <a:spcPts val="0"/>
              </a:spcAft>
              <a:buFont typeface="Arial" panose="020B0604020202020204" pitchFamily="34" charset="0"/>
              <a:buNone/>
            </a:pPr>
            <a:r>
              <a:rPr lang="nl-NL" sz="1400" b="1" i="0" cap="all" dirty="0">
                <a:solidFill>
                  <a:schemeClr val="accent5"/>
                </a:solidFill>
                <a:effectLst/>
                <a:latin typeface="+mj-lt"/>
              </a:rPr>
              <a:t>202</a:t>
            </a:r>
            <a:r>
              <a:rPr lang="nl-NL" sz="1400" b="1" cap="all" dirty="0">
                <a:solidFill>
                  <a:schemeClr val="accent5"/>
                </a:solidFill>
                <a:latin typeface="+mj-lt"/>
              </a:rPr>
              <a:t>2</a:t>
            </a:r>
            <a:r>
              <a:rPr lang="nl-NL" sz="1400" b="1" i="0" cap="all" dirty="0">
                <a:solidFill>
                  <a:schemeClr val="accent5"/>
                </a:solidFill>
                <a:effectLst/>
                <a:latin typeface="+mj-lt"/>
              </a:rPr>
              <a:t>: 12</a:t>
            </a:r>
          </a:p>
          <a:p>
            <a:pPr marL="25200" indent="0" fontAlgn="auto">
              <a:lnSpc>
                <a:spcPts val="0"/>
              </a:lnSpc>
              <a:spcAft>
                <a:spcPts val="0"/>
              </a:spcAft>
              <a:buFont typeface="Arial" panose="020B0604020202020204" pitchFamily="34" charset="0"/>
              <a:buNone/>
            </a:pPr>
            <a:endParaRPr lang="nl-NL" altLang="x-none" sz="1400" b="1" cap="all" dirty="0">
              <a:solidFill>
                <a:schemeClr val="bg2">
                  <a:lumMod val="75000"/>
                </a:schemeClr>
              </a:solidFill>
              <a:latin typeface="+mj-lt"/>
              <a:ea typeface="Arial Narrow" charset="0"/>
              <a:cs typeface="Arial Narrow" charset="0"/>
            </a:endParaRPr>
          </a:p>
          <a:p>
            <a:pPr marL="25200" indent="0" fontAlgn="auto">
              <a:lnSpc>
                <a:spcPts val="0"/>
              </a:lnSpc>
              <a:spcAft>
                <a:spcPts val="0"/>
              </a:spcAft>
              <a:buFont typeface="Arial" panose="020B0604020202020204" pitchFamily="34" charset="0"/>
              <a:buNone/>
            </a:pPr>
            <a:endParaRPr lang="nl-NL" altLang="x-none" sz="1400" b="1" cap="all" dirty="0">
              <a:solidFill>
                <a:schemeClr val="bg2">
                  <a:lumMod val="75000"/>
                </a:schemeClr>
              </a:solidFill>
              <a:latin typeface="+mj-lt"/>
              <a:ea typeface="Arial Narrow" charset="0"/>
              <a:cs typeface="Arial Narrow" charset="0"/>
            </a:endParaRPr>
          </a:p>
          <a:p>
            <a:pPr marL="25200" indent="0" fontAlgn="auto">
              <a:lnSpc>
                <a:spcPts val="200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NUMBER OF REFEREED SCIENTIFIC PUBLICATIONS                                                                                          </a:t>
            </a:r>
            <a:r>
              <a:rPr lang="en-US" altLang="x-none" sz="1400" b="1" dirty="0">
                <a:solidFill>
                  <a:schemeClr val="accent5"/>
                </a:solidFill>
                <a:latin typeface="Arial Narrow" charset="0"/>
                <a:ea typeface="Arial Narrow" charset="0"/>
                <a:cs typeface="Arial Narrow" charset="0"/>
              </a:rPr>
              <a:t>2022: 2,431   </a:t>
            </a:r>
            <a:endParaRPr kumimoji="0" lang="en-US" altLang="x-none" sz="2000" b="0" i="0" u="none" strike="noStrike" kern="1200" cap="none" spc="0" normalizeH="0" baseline="0" noProof="0" dirty="0">
              <a:ln>
                <a:noFill/>
              </a:ln>
              <a:solidFill>
                <a:schemeClr val="accent5"/>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endParaRPr kumimoji="0" lang="en-US" altLang="x-none" sz="2000" b="0" i="0" u="none" strike="noStrike" kern="1200" cap="none" spc="0" normalizeH="0" baseline="0" noProof="0" dirty="0">
              <a:ln>
                <a:noFill/>
              </a:ln>
              <a:solidFill>
                <a:schemeClr val="bg1"/>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endParaRPr kumimoji="0" lang="en-US" altLang="x-none" sz="2000" b="0" i="0" u="none" strike="noStrike" kern="1200" cap="none" spc="0" normalizeH="0" baseline="0" noProof="0" dirty="0">
              <a:ln>
                <a:noFill/>
              </a:ln>
              <a:solidFill>
                <a:schemeClr val="bg1"/>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ltLang="x-none" sz="2000" dirty="0">
                <a:solidFill>
                  <a:schemeClr val="bg1"/>
                </a:solidFill>
                <a:latin typeface="Arial Narrow" charset="0"/>
                <a:ea typeface="Arial Narrow" charset="0"/>
                <a:cs typeface="Arial Narrow" charset="0"/>
              </a:rPr>
              <a:t>NUMBER OF EMPLOYEES (FTE)</a:t>
            </a:r>
          </a:p>
          <a:p>
            <a:pPr marL="2520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0" lang="en-US" altLang="x-none" sz="1400" b="1" i="0" u="none" strike="noStrike" kern="1200" cap="none" spc="0" normalizeH="0" baseline="0" noProof="0" dirty="0">
                <a:ln>
                  <a:noFill/>
                </a:ln>
                <a:solidFill>
                  <a:schemeClr val="accent5"/>
                </a:solidFill>
                <a:effectLst/>
                <a:uLnTx/>
                <a:uFillTx/>
                <a:latin typeface="Arial Narrow" charset="0"/>
                <a:ea typeface="Arial Narrow" charset="0"/>
                <a:cs typeface="Arial Narrow" charset="0"/>
              </a:rPr>
              <a:t>2022: 3,540 FTE</a:t>
            </a:r>
          </a:p>
          <a:p>
            <a:pPr marL="2520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endParaRPr kumimoji="0" lang="en-US" altLang="x-none" sz="1400" b="1" i="0" u="none" strike="noStrike" kern="1200" cap="none" spc="0" normalizeH="0" baseline="0" noProof="0" dirty="0">
              <a:ln>
                <a:noFill/>
              </a:ln>
              <a:solidFill>
                <a:schemeClr val="bg2">
                  <a:lumMod val="75000"/>
                </a:schemeClr>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lang="en-US" altLang="x-none" sz="2000" dirty="0">
                <a:solidFill>
                  <a:schemeClr val="bg1"/>
                </a:solidFill>
                <a:latin typeface="Arial Narrow" charset="0"/>
                <a:ea typeface="Arial Narrow" charset="0"/>
                <a:cs typeface="Arial Narrow" charset="0"/>
              </a:rPr>
              <a:t>ANNUAL BUDGET (IN MILLION EUROS)</a:t>
            </a:r>
          </a:p>
          <a:p>
            <a:pPr marL="2520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lang="en-US" altLang="x-none" sz="1400" b="1" dirty="0">
                <a:solidFill>
                  <a:schemeClr val="accent5"/>
                </a:solidFill>
                <a:latin typeface="Arial Narrow" charset="0"/>
                <a:ea typeface="Arial Narrow" charset="0"/>
                <a:cs typeface="Arial Narrow" charset="0"/>
              </a:rPr>
              <a:t>2022: 432.2 MILLION EUROS</a:t>
            </a:r>
            <a:endParaRPr kumimoji="0" lang="en-US" altLang="x-none" sz="1400" b="1" i="0" u="none" strike="noStrike" kern="1200" cap="none" spc="0" normalizeH="0" baseline="0" noProof="0" dirty="0">
              <a:ln>
                <a:noFill/>
              </a:ln>
              <a:solidFill>
                <a:schemeClr val="accent5"/>
              </a:solidFill>
              <a:effectLst/>
              <a:uLnTx/>
              <a:uFillTx/>
              <a:latin typeface="Arial Narrow" charset="0"/>
              <a:ea typeface="Arial Narrow" charset="0"/>
              <a:cs typeface="Arial Narrow" charset="0"/>
            </a:endParaRPr>
          </a:p>
        </p:txBody>
      </p:sp>
      <p:sp>
        <p:nvSpPr>
          <p:cNvPr id="12" name="Tekstvak 11">
            <a:extLst>
              <a:ext uri="{FF2B5EF4-FFF2-40B4-BE49-F238E27FC236}">
                <a16:creationId xmlns:a16="http://schemas.microsoft.com/office/drawing/2014/main" id="{F5AFC10C-A2D2-5230-B246-F88D36991423}"/>
              </a:ext>
            </a:extLst>
          </p:cNvPr>
          <p:cNvSpPr txBox="1"/>
          <p:nvPr/>
        </p:nvSpPr>
        <p:spPr>
          <a:xfrm>
            <a:off x="7412052" y="1786615"/>
            <a:ext cx="1696777" cy="984885"/>
          </a:xfrm>
          <a:prstGeom prst="rect">
            <a:avLst/>
          </a:prstGeom>
          <a:noFill/>
        </p:spPr>
        <p:txBody>
          <a:bodyPr wrap="square">
            <a:spAutoFit/>
          </a:bodyPr>
          <a:lstStyle/>
          <a:p>
            <a:br>
              <a:rPr lang="nl-NL" dirty="0"/>
            </a:br>
            <a:r>
              <a:rPr lang="nl-NL" sz="4000" b="1" i="0" dirty="0">
                <a:solidFill>
                  <a:srgbClr val="0094B3"/>
                </a:solidFill>
                <a:effectLst/>
                <a:latin typeface="+mj-lt"/>
              </a:rPr>
              <a:t>208</a:t>
            </a:r>
            <a:endParaRPr lang="nl-NL" sz="4000" b="1" dirty="0">
              <a:solidFill>
                <a:srgbClr val="0094B3"/>
              </a:solidFill>
              <a:latin typeface="+mj-lt"/>
            </a:endParaRPr>
          </a:p>
        </p:txBody>
      </p:sp>
      <p:sp>
        <p:nvSpPr>
          <p:cNvPr id="14" name="Tekstvak 13">
            <a:extLst>
              <a:ext uri="{FF2B5EF4-FFF2-40B4-BE49-F238E27FC236}">
                <a16:creationId xmlns:a16="http://schemas.microsoft.com/office/drawing/2014/main" id="{D972E215-1F6D-6F96-893D-215F9A363604}"/>
              </a:ext>
            </a:extLst>
          </p:cNvPr>
          <p:cNvSpPr txBox="1"/>
          <p:nvPr/>
        </p:nvSpPr>
        <p:spPr>
          <a:xfrm>
            <a:off x="7412051" y="2540046"/>
            <a:ext cx="1696777" cy="984885"/>
          </a:xfrm>
          <a:prstGeom prst="rect">
            <a:avLst/>
          </a:prstGeom>
          <a:noFill/>
        </p:spPr>
        <p:txBody>
          <a:bodyPr wrap="square">
            <a:spAutoFit/>
          </a:bodyPr>
          <a:lstStyle/>
          <a:p>
            <a:br>
              <a:rPr lang="nl-NL" dirty="0"/>
            </a:br>
            <a:r>
              <a:rPr lang="nl-NL" sz="4000" b="1" dirty="0">
                <a:solidFill>
                  <a:srgbClr val="0094B3"/>
                </a:solidFill>
                <a:latin typeface="+mj-lt"/>
              </a:rPr>
              <a:t>2</a:t>
            </a:r>
            <a:r>
              <a:rPr lang="nl-NL" sz="4000" b="1" i="0" dirty="0">
                <a:solidFill>
                  <a:srgbClr val="0094B3"/>
                </a:solidFill>
                <a:effectLst/>
                <a:latin typeface="+mj-lt"/>
              </a:rPr>
              <a:t>2</a:t>
            </a:r>
            <a:endParaRPr lang="nl-NL" sz="4000" b="1" dirty="0">
              <a:solidFill>
                <a:srgbClr val="0094B3"/>
              </a:solidFill>
              <a:latin typeface="+mj-lt"/>
            </a:endParaRPr>
          </a:p>
        </p:txBody>
      </p:sp>
      <p:sp>
        <p:nvSpPr>
          <p:cNvPr id="15" name="Tekstvak 14">
            <a:extLst>
              <a:ext uri="{FF2B5EF4-FFF2-40B4-BE49-F238E27FC236}">
                <a16:creationId xmlns:a16="http://schemas.microsoft.com/office/drawing/2014/main" id="{A17A805F-8F84-1177-465E-BD9033565F77}"/>
              </a:ext>
            </a:extLst>
          </p:cNvPr>
          <p:cNvSpPr txBox="1"/>
          <p:nvPr/>
        </p:nvSpPr>
        <p:spPr>
          <a:xfrm>
            <a:off x="7458945" y="3373209"/>
            <a:ext cx="1696777" cy="984885"/>
          </a:xfrm>
          <a:prstGeom prst="rect">
            <a:avLst/>
          </a:prstGeom>
          <a:noFill/>
        </p:spPr>
        <p:txBody>
          <a:bodyPr wrap="square">
            <a:spAutoFit/>
          </a:bodyPr>
          <a:lstStyle/>
          <a:p>
            <a:br>
              <a:rPr lang="nl-NL" dirty="0">
                <a:solidFill>
                  <a:srgbClr val="0094B3"/>
                </a:solidFill>
              </a:rPr>
            </a:br>
            <a:r>
              <a:rPr lang="nl-NL" sz="4000" b="1" i="0" dirty="0">
                <a:solidFill>
                  <a:srgbClr val="0094B3"/>
                </a:solidFill>
                <a:effectLst/>
                <a:latin typeface="+mj-lt"/>
              </a:rPr>
              <a:t>2,570</a:t>
            </a:r>
            <a:endParaRPr lang="nl-NL" sz="4000" b="1" dirty="0">
              <a:solidFill>
                <a:srgbClr val="0094B3"/>
              </a:solidFill>
              <a:latin typeface="+mj-lt"/>
            </a:endParaRPr>
          </a:p>
        </p:txBody>
      </p:sp>
      <p:cxnSp>
        <p:nvCxnSpPr>
          <p:cNvPr id="16" name="Rechte verbindingslijn 15">
            <a:extLst>
              <a:ext uri="{FF2B5EF4-FFF2-40B4-BE49-F238E27FC236}">
                <a16:creationId xmlns:a16="http://schemas.microsoft.com/office/drawing/2014/main" id="{0FCA3F4E-6C88-5C02-AC1B-1B662AE0200F}"/>
              </a:ext>
            </a:extLst>
          </p:cNvPr>
          <p:cNvCxnSpPr>
            <a:cxnSpLocks/>
          </p:cNvCxnSpPr>
          <p:nvPr/>
        </p:nvCxnSpPr>
        <p:spPr>
          <a:xfrm>
            <a:off x="7129817" y="2091415"/>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94F7B60-34B2-876B-3887-928A9DC9AB6C}"/>
              </a:ext>
            </a:extLst>
          </p:cNvPr>
          <p:cNvCxnSpPr>
            <a:cxnSpLocks/>
          </p:cNvCxnSpPr>
          <p:nvPr/>
        </p:nvCxnSpPr>
        <p:spPr>
          <a:xfrm>
            <a:off x="7120280" y="2892490"/>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3D6CFC1-1A89-27E8-FE9E-41BA891244E9}"/>
              </a:ext>
            </a:extLst>
          </p:cNvPr>
          <p:cNvCxnSpPr>
            <a:cxnSpLocks/>
          </p:cNvCxnSpPr>
          <p:nvPr/>
        </p:nvCxnSpPr>
        <p:spPr>
          <a:xfrm>
            <a:off x="7129817" y="3697477"/>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BE2640EE-9EAC-686A-F13E-CFD048DA4EEA}"/>
              </a:ext>
            </a:extLst>
          </p:cNvPr>
          <p:cNvCxnSpPr>
            <a:cxnSpLocks/>
          </p:cNvCxnSpPr>
          <p:nvPr/>
        </p:nvCxnSpPr>
        <p:spPr>
          <a:xfrm>
            <a:off x="7152471" y="4549423"/>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6BE762BB-8093-39E4-9FFF-3FFF4478863F}"/>
              </a:ext>
            </a:extLst>
          </p:cNvPr>
          <p:cNvSpPr txBox="1"/>
          <p:nvPr/>
        </p:nvSpPr>
        <p:spPr>
          <a:xfrm>
            <a:off x="7412051" y="4186008"/>
            <a:ext cx="1696777" cy="984885"/>
          </a:xfrm>
          <a:prstGeom prst="rect">
            <a:avLst/>
          </a:prstGeom>
          <a:noFill/>
        </p:spPr>
        <p:txBody>
          <a:bodyPr wrap="square">
            <a:spAutoFit/>
          </a:bodyPr>
          <a:lstStyle/>
          <a:p>
            <a:br>
              <a:rPr lang="nl-NL" dirty="0">
                <a:solidFill>
                  <a:srgbClr val="0094B3"/>
                </a:solidFill>
              </a:rPr>
            </a:br>
            <a:r>
              <a:rPr lang="nl-NL" sz="4000" b="1" i="0" dirty="0">
                <a:solidFill>
                  <a:srgbClr val="0094B3"/>
                </a:solidFill>
                <a:effectLst/>
                <a:latin typeface="+mj-lt"/>
              </a:rPr>
              <a:t>3,729</a:t>
            </a:r>
            <a:endParaRPr lang="nl-NL" sz="4000" b="1" dirty="0">
              <a:solidFill>
                <a:srgbClr val="0094B3"/>
              </a:solidFill>
              <a:latin typeface="+mj-lt"/>
            </a:endParaRPr>
          </a:p>
        </p:txBody>
      </p:sp>
      <p:pic>
        <p:nvPicPr>
          <p:cNvPr id="29" name="Graphic 28" descr="Man silhouet">
            <a:extLst>
              <a:ext uri="{FF2B5EF4-FFF2-40B4-BE49-F238E27FC236}">
                <a16:creationId xmlns:a16="http://schemas.microsoft.com/office/drawing/2014/main" id="{516A3C8C-1DC4-8BD3-0FFC-0CD1614227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001" y="2229296"/>
            <a:ext cx="621500" cy="621500"/>
          </a:xfrm>
          <a:prstGeom prst="rect">
            <a:avLst/>
          </a:prstGeom>
        </p:spPr>
      </p:pic>
      <p:pic>
        <p:nvPicPr>
          <p:cNvPr id="31" name="Graphic 30" descr="Man silhouet">
            <a:extLst>
              <a:ext uri="{FF2B5EF4-FFF2-40B4-BE49-F238E27FC236}">
                <a16:creationId xmlns:a16="http://schemas.microsoft.com/office/drawing/2014/main" id="{3ED40D7C-C897-7E72-38E1-EE3189615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989" y="3003110"/>
            <a:ext cx="621500" cy="621500"/>
          </a:xfrm>
          <a:prstGeom prst="rect">
            <a:avLst/>
          </a:prstGeom>
        </p:spPr>
      </p:pic>
      <p:pic>
        <p:nvPicPr>
          <p:cNvPr id="32" name="Graphic 31" descr="Man silhouet">
            <a:extLst>
              <a:ext uri="{FF2B5EF4-FFF2-40B4-BE49-F238E27FC236}">
                <a16:creationId xmlns:a16="http://schemas.microsoft.com/office/drawing/2014/main" id="{68BF0A8D-956A-ECCE-22E0-EB9716EA0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047" y="4579240"/>
            <a:ext cx="621500" cy="621500"/>
          </a:xfrm>
          <a:prstGeom prst="rect">
            <a:avLst/>
          </a:prstGeom>
        </p:spPr>
      </p:pic>
      <p:grpSp>
        <p:nvGrpSpPr>
          <p:cNvPr id="41" name="Groep 40">
            <a:extLst>
              <a:ext uri="{FF2B5EF4-FFF2-40B4-BE49-F238E27FC236}">
                <a16:creationId xmlns:a16="http://schemas.microsoft.com/office/drawing/2014/main" id="{FEC38FDA-D55F-8C6C-CFCC-D35E9F60E80C}"/>
              </a:ext>
            </a:extLst>
          </p:cNvPr>
          <p:cNvGrpSpPr/>
          <p:nvPr/>
        </p:nvGrpSpPr>
        <p:grpSpPr>
          <a:xfrm>
            <a:off x="801158" y="5395841"/>
            <a:ext cx="569520" cy="569520"/>
            <a:chOff x="4614521" y="5187601"/>
            <a:chExt cx="914400" cy="914400"/>
          </a:xfrm>
        </p:grpSpPr>
        <p:pic>
          <p:nvPicPr>
            <p:cNvPr id="42" name="Graphic 41" descr="Trofee silhouet">
              <a:extLst>
                <a:ext uri="{FF2B5EF4-FFF2-40B4-BE49-F238E27FC236}">
                  <a16:creationId xmlns:a16="http://schemas.microsoft.com/office/drawing/2014/main" id="{891DBD67-6473-8694-13BF-13358FA97D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4521" y="5187601"/>
              <a:ext cx="914400" cy="914400"/>
            </a:xfrm>
            <a:prstGeom prst="rect">
              <a:avLst/>
            </a:prstGeom>
          </p:spPr>
        </p:pic>
        <p:sp>
          <p:nvSpPr>
            <p:cNvPr id="43" name="Ster: 5 punten 42">
              <a:extLst>
                <a:ext uri="{FF2B5EF4-FFF2-40B4-BE49-F238E27FC236}">
                  <a16:creationId xmlns:a16="http://schemas.microsoft.com/office/drawing/2014/main" id="{15FCC3ED-DBB7-FC89-1B94-C4805EB0189A}"/>
                </a:ext>
              </a:extLst>
            </p:cNvPr>
            <p:cNvSpPr/>
            <p:nvPr/>
          </p:nvSpPr>
          <p:spPr>
            <a:xfrm>
              <a:off x="4919321" y="5341017"/>
              <a:ext cx="281353" cy="256892"/>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3" name="Rechte verbindingslijn 2">
            <a:extLst>
              <a:ext uri="{FF2B5EF4-FFF2-40B4-BE49-F238E27FC236}">
                <a16:creationId xmlns:a16="http://schemas.microsoft.com/office/drawing/2014/main" id="{CACB881D-3433-F2A9-84EA-D1B481A5817E}"/>
              </a:ext>
            </a:extLst>
          </p:cNvPr>
          <p:cNvCxnSpPr>
            <a:cxnSpLocks/>
          </p:cNvCxnSpPr>
          <p:nvPr/>
        </p:nvCxnSpPr>
        <p:spPr>
          <a:xfrm>
            <a:off x="7159822" y="5402102"/>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065CE39B-B3F7-0216-A5C4-E7EBE12D7A3B}"/>
              </a:ext>
            </a:extLst>
          </p:cNvPr>
          <p:cNvSpPr txBox="1"/>
          <p:nvPr/>
        </p:nvSpPr>
        <p:spPr>
          <a:xfrm>
            <a:off x="7412051" y="5081060"/>
            <a:ext cx="1696777" cy="984885"/>
          </a:xfrm>
          <a:prstGeom prst="rect">
            <a:avLst/>
          </a:prstGeom>
          <a:noFill/>
        </p:spPr>
        <p:txBody>
          <a:bodyPr wrap="square">
            <a:spAutoFit/>
          </a:bodyPr>
          <a:lstStyle/>
          <a:p>
            <a:br>
              <a:rPr lang="nl-NL" dirty="0"/>
            </a:br>
            <a:r>
              <a:rPr lang="nl-NL" sz="4000" b="1" i="0" dirty="0">
                <a:solidFill>
                  <a:srgbClr val="0094B3"/>
                </a:solidFill>
                <a:effectLst/>
                <a:latin typeface="+mj-lt"/>
              </a:rPr>
              <a:t>481.5</a:t>
            </a:r>
            <a:endParaRPr lang="nl-NL" sz="4000" b="1" dirty="0">
              <a:solidFill>
                <a:srgbClr val="0094B3"/>
              </a:solidFill>
              <a:latin typeface="+mj-lt"/>
            </a:endParaRPr>
          </a:p>
        </p:txBody>
      </p:sp>
      <p:grpSp>
        <p:nvGrpSpPr>
          <p:cNvPr id="6" name="Groep 5">
            <a:extLst>
              <a:ext uri="{FF2B5EF4-FFF2-40B4-BE49-F238E27FC236}">
                <a16:creationId xmlns:a16="http://schemas.microsoft.com/office/drawing/2014/main" id="{5FA3F46A-2067-D0F5-8794-3190FD2BD6BE}"/>
              </a:ext>
            </a:extLst>
          </p:cNvPr>
          <p:cNvGrpSpPr/>
          <p:nvPr/>
        </p:nvGrpSpPr>
        <p:grpSpPr>
          <a:xfrm>
            <a:off x="790038" y="3819188"/>
            <a:ext cx="569520" cy="569520"/>
            <a:chOff x="4614521" y="5187601"/>
            <a:chExt cx="914400" cy="914400"/>
          </a:xfrm>
        </p:grpSpPr>
        <p:pic>
          <p:nvPicPr>
            <p:cNvPr id="8" name="Graphic 7" descr="Trofee silhouet">
              <a:extLst>
                <a:ext uri="{FF2B5EF4-FFF2-40B4-BE49-F238E27FC236}">
                  <a16:creationId xmlns:a16="http://schemas.microsoft.com/office/drawing/2014/main" id="{FBEB3577-7046-3A88-195F-F4827AE884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4521" y="5187601"/>
              <a:ext cx="914400" cy="914400"/>
            </a:xfrm>
            <a:prstGeom prst="rect">
              <a:avLst/>
            </a:prstGeom>
          </p:spPr>
        </p:pic>
        <p:sp>
          <p:nvSpPr>
            <p:cNvPr id="9" name="Ster: 5 punten 8">
              <a:extLst>
                <a:ext uri="{FF2B5EF4-FFF2-40B4-BE49-F238E27FC236}">
                  <a16:creationId xmlns:a16="http://schemas.microsoft.com/office/drawing/2014/main" id="{4E01FF0D-252F-A790-FAB2-87DA8008FF13}"/>
                </a:ext>
              </a:extLst>
            </p:cNvPr>
            <p:cNvSpPr/>
            <p:nvPr/>
          </p:nvSpPr>
          <p:spPr>
            <a:xfrm>
              <a:off x="4919321" y="5341017"/>
              <a:ext cx="281353" cy="256892"/>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3343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745784D-C655-36EB-EA8B-EEC547F2E655}"/>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F4205808-9064-FFD8-10A1-87F9DDEA3754}"/>
              </a:ext>
            </a:extLst>
          </p:cNvPr>
          <p:cNvSpPr>
            <a:spLocks noGrp="1"/>
          </p:cNvSpPr>
          <p:nvPr>
            <p:ph type="ctrTitle"/>
          </p:nvPr>
        </p:nvSpPr>
        <p:spPr/>
        <p:txBody>
          <a:bodyPr/>
          <a:lstStyle/>
          <a:p>
            <a:r>
              <a:rPr lang="nl-NL" dirty="0"/>
              <a:t>Research </a:t>
            </a:r>
            <a:r>
              <a:rPr lang="nl-NL" dirty="0" err="1"/>
              <a:t>vision</a:t>
            </a:r>
            <a:endParaRPr lang="nl-NL" dirty="0"/>
          </a:p>
        </p:txBody>
      </p:sp>
      <p:sp>
        <p:nvSpPr>
          <p:cNvPr id="6" name="Tijdelijke aanduiding voor tekst 5">
            <a:extLst>
              <a:ext uri="{FF2B5EF4-FFF2-40B4-BE49-F238E27FC236}">
                <a16:creationId xmlns:a16="http://schemas.microsoft.com/office/drawing/2014/main" id="{8C3849CD-C52C-C74B-AE86-4CDCFF3F5F97}"/>
              </a:ext>
            </a:extLst>
          </p:cNvPr>
          <p:cNvSpPr>
            <a:spLocks noGrp="1"/>
          </p:cNvSpPr>
          <p:nvPr>
            <p:ph type="body" sz="quarter" idx="17"/>
          </p:nvPr>
        </p:nvSpPr>
        <p:spPr/>
        <p:txBody>
          <a:bodyPr/>
          <a:lstStyle/>
          <a:p>
            <a:r>
              <a:rPr lang="en-US" dirty="0"/>
              <a:t>04</a:t>
            </a:r>
            <a:endParaRPr lang="nl-NL" dirty="0"/>
          </a:p>
        </p:txBody>
      </p:sp>
    </p:spTree>
    <p:extLst>
      <p:ext uri="{BB962C8B-B14F-4D97-AF65-F5344CB8AC3E}">
        <p14:creationId xmlns:p14="http://schemas.microsoft.com/office/powerpoint/2010/main" val="205230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lant, clipart&#10;&#10;Automatisch gegenereerde beschrijving">
            <a:extLst>
              <a:ext uri="{FF2B5EF4-FFF2-40B4-BE49-F238E27FC236}">
                <a16:creationId xmlns:a16="http://schemas.microsoft.com/office/drawing/2014/main" id="{5E49816F-D1F6-B022-CFC4-6FCE513D300F}"/>
              </a:ext>
            </a:extLst>
          </p:cNvPr>
          <p:cNvPicPr>
            <a:picLocks noChangeAspect="1"/>
          </p:cNvPicPr>
          <p:nvPr/>
        </p:nvPicPr>
        <p:blipFill rotWithShape="1">
          <a:blip r:embed="rId2">
            <a:extLst>
              <a:ext uri="{28A0092B-C50C-407E-A947-70E740481C1C}">
                <a14:useLocalDpi xmlns:a14="http://schemas.microsoft.com/office/drawing/2010/main" val="0"/>
              </a:ext>
            </a:extLst>
          </a:blip>
          <a:srcRect r="47685"/>
          <a:stretch/>
        </p:blipFill>
        <p:spPr>
          <a:xfrm>
            <a:off x="-164123" y="0"/>
            <a:ext cx="6260123" cy="6858000"/>
          </a:xfrm>
          <a:prstGeom prst="rect">
            <a:avLst/>
          </a:prstGeom>
        </p:spPr>
      </p:pic>
      <p:sp>
        <p:nvSpPr>
          <p:cNvPr id="2" name="Text Placeholder 1">
            <a:extLst>
              <a:ext uri="{FF2B5EF4-FFF2-40B4-BE49-F238E27FC236}">
                <a16:creationId xmlns:a16="http://schemas.microsoft.com/office/drawing/2014/main" id="{5FE60E78-ADB2-44BB-AB47-1EE19481EDD4}"/>
              </a:ext>
            </a:extLst>
          </p:cNvPr>
          <p:cNvSpPr>
            <a:spLocks noGrp="1"/>
          </p:cNvSpPr>
          <p:nvPr>
            <p:ph type="body" sz="quarter" idx="16"/>
          </p:nvPr>
        </p:nvSpPr>
        <p:spPr>
          <a:xfrm>
            <a:off x="756001" y="1710279"/>
            <a:ext cx="4572000" cy="2952002"/>
          </a:xfrm>
        </p:spPr>
        <p:txBody>
          <a:bodyPr/>
          <a:lstStyle/>
          <a:p>
            <a:pPr marL="108000" indent="0">
              <a:buNone/>
            </a:pPr>
            <a:r>
              <a:rPr lang="en-US" altLang="x-none" sz="1800" dirty="0">
                <a:solidFill>
                  <a:schemeClr val="bg1"/>
                </a:solidFill>
                <a:latin typeface="Arial Narrow" charset="0"/>
                <a:ea typeface="Arial Narrow" charset="0"/>
                <a:cs typeface="Arial Narrow" charset="0"/>
              </a:rPr>
              <a:t>The University of Twente is the place where </a:t>
            </a:r>
            <a:r>
              <a:rPr lang="en-US" altLang="x-none" sz="1800" dirty="0">
                <a:solidFill>
                  <a:srgbClr val="0094B3"/>
                </a:solidFill>
                <a:latin typeface="Arial Narrow" charset="0"/>
                <a:ea typeface="Arial Narrow" charset="0"/>
                <a:cs typeface="Arial Narrow" charset="0"/>
              </a:rPr>
              <a:t>science</a:t>
            </a:r>
            <a:r>
              <a:rPr lang="en-US" altLang="x-none" sz="1800" dirty="0">
                <a:solidFill>
                  <a:schemeClr val="bg1"/>
                </a:solidFill>
                <a:latin typeface="Arial Narrow" charset="0"/>
                <a:ea typeface="Arial Narrow" charset="0"/>
                <a:cs typeface="Arial Narrow" charset="0"/>
              </a:rPr>
              <a:t>, </a:t>
            </a:r>
            <a:r>
              <a:rPr lang="en-US" altLang="x-none" sz="1800" dirty="0">
                <a:solidFill>
                  <a:srgbClr val="0094B3"/>
                </a:solidFill>
                <a:latin typeface="Arial Narrow" charset="0"/>
                <a:ea typeface="Arial Narrow" charset="0"/>
                <a:cs typeface="Arial Narrow" charset="0"/>
              </a:rPr>
              <a:t>technology</a:t>
            </a:r>
            <a:r>
              <a:rPr lang="en-US" altLang="x-none" sz="1800" dirty="0">
                <a:solidFill>
                  <a:schemeClr val="bg1"/>
                </a:solidFill>
                <a:latin typeface="Arial Narrow" charset="0"/>
                <a:ea typeface="Arial Narrow" charset="0"/>
                <a:cs typeface="Arial Narrow" charset="0"/>
              </a:rPr>
              <a:t>, and </a:t>
            </a:r>
            <a:r>
              <a:rPr lang="en-US" altLang="x-none" sz="1800" dirty="0">
                <a:solidFill>
                  <a:srgbClr val="0094B3"/>
                </a:solidFill>
                <a:latin typeface="Arial Narrow" charset="0"/>
                <a:ea typeface="Arial Narrow" charset="0"/>
                <a:cs typeface="Arial Narrow" charset="0"/>
              </a:rPr>
              <a:t>engineering</a:t>
            </a:r>
            <a:r>
              <a:rPr lang="en-US" altLang="x-none" sz="1800" dirty="0">
                <a:solidFill>
                  <a:schemeClr val="bg1"/>
                </a:solidFill>
                <a:latin typeface="Arial Narrow" charset="0"/>
                <a:ea typeface="Arial Narrow" charset="0"/>
                <a:cs typeface="Arial Narrow" charset="0"/>
              </a:rPr>
              <a:t> meet </a:t>
            </a:r>
            <a:r>
              <a:rPr lang="en-US" altLang="x-none" sz="1800" dirty="0">
                <a:solidFill>
                  <a:srgbClr val="0094B3"/>
                </a:solidFill>
                <a:latin typeface="Arial Narrow" charset="0"/>
                <a:ea typeface="Arial Narrow" charset="0"/>
                <a:cs typeface="Arial Narrow" charset="0"/>
              </a:rPr>
              <a:t>social sciences</a:t>
            </a:r>
            <a:r>
              <a:rPr lang="en-US" altLang="x-none" sz="1800" dirty="0">
                <a:solidFill>
                  <a:schemeClr val="bg1"/>
                </a:solidFill>
                <a:latin typeface="Arial Narrow" charset="0"/>
                <a:ea typeface="Arial Narrow" charset="0"/>
                <a:cs typeface="Arial Narrow" charset="0"/>
              </a:rPr>
              <a:t>. Thanks to our high-tech with a human touch, over 16,000 UT students and researchers make an impact on society every day. On our campus, we are working on scientific breakthroughs that put us at the forefront of technology and the digital revolution. Our teaching and research, therefore, reach far beyond the boundaries of our campus. UT’s campus community is making a substantial contribution to a </a:t>
            </a:r>
            <a:r>
              <a:rPr lang="en-US" altLang="x-none" sz="1800" dirty="0" err="1">
                <a:solidFill>
                  <a:schemeClr val="bg1"/>
                </a:solidFill>
                <a:latin typeface="Arial Narrow" charset="0"/>
                <a:ea typeface="Arial Narrow" charset="0"/>
                <a:cs typeface="Arial Narrow" charset="0"/>
              </a:rPr>
              <a:t>liveable</a:t>
            </a:r>
            <a:r>
              <a:rPr lang="en-US" altLang="x-none" sz="1800" dirty="0">
                <a:solidFill>
                  <a:schemeClr val="bg1"/>
                </a:solidFill>
                <a:latin typeface="Arial Narrow" charset="0"/>
                <a:ea typeface="Arial Narrow" charset="0"/>
                <a:cs typeface="Arial Narrow" charset="0"/>
              </a:rPr>
              <a:t> world. Both for ourselves and for future generations. </a:t>
            </a:r>
          </a:p>
          <a:p>
            <a:pPr marL="108000" indent="0">
              <a:buNone/>
            </a:pPr>
            <a:r>
              <a:rPr lang="en-US" altLang="x-none" sz="1800" dirty="0">
                <a:solidFill>
                  <a:schemeClr val="bg1"/>
                </a:solidFill>
                <a:latin typeface="Arial Narrow" charset="0"/>
                <a:ea typeface="Arial Narrow" charset="0"/>
                <a:cs typeface="Arial Narrow" charset="0"/>
              </a:rPr>
              <a:t>We have dedicated ourselves to a broad range of societal issues: from environmental adaptability and resilience to the </a:t>
            </a:r>
            <a:r>
              <a:rPr lang="en-US" altLang="x-none" sz="1800" dirty="0" err="1">
                <a:solidFill>
                  <a:schemeClr val="bg1"/>
                </a:solidFill>
                <a:latin typeface="Arial Narrow" charset="0"/>
                <a:ea typeface="Arial Narrow" charset="0"/>
                <a:cs typeface="Arial Narrow" charset="0"/>
              </a:rPr>
              <a:t>digitisation</a:t>
            </a:r>
            <a:r>
              <a:rPr lang="en-US" altLang="x-none" sz="1800" dirty="0">
                <a:solidFill>
                  <a:schemeClr val="bg1"/>
                </a:solidFill>
                <a:latin typeface="Arial Narrow" charset="0"/>
                <a:ea typeface="Arial Narrow" charset="0"/>
                <a:cs typeface="Arial Narrow" charset="0"/>
              </a:rPr>
              <a:t> of society, and from improving and </a:t>
            </a:r>
            <a:r>
              <a:rPr lang="en-US" altLang="x-none" sz="1800" dirty="0" err="1">
                <a:solidFill>
                  <a:schemeClr val="bg1"/>
                </a:solidFill>
                <a:latin typeface="Arial Narrow" charset="0"/>
                <a:ea typeface="Arial Narrow" charset="0"/>
                <a:cs typeface="Arial Narrow" charset="0"/>
              </a:rPr>
              <a:t>personalising</a:t>
            </a:r>
            <a:r>
              <a:rPr lang="en-US" altLang="x-none" sz="1800" dirty="0">
                <a:solidFill>
                  <a:schemeClr val="bg1"/>
                </a:solidFill>
                <a:latin typeface="Arial Narrow" charset="0"/>
                <a:ea typeface="Arial Narrow" charset="0"/>
                <a:cs typeface="Arial Narrow" charset="0"/>
              </a:rPr>
              <a:t> healthcare to sustainability and smart systems of production.</a:t>
            </a:r>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a:solidFill>
                  <a:schemeClr val="bg1"/>
                </a:solidFill>
              </a:rPr>
              <a:t>Research </a:t>
            </a:r>
            <a:r>
              <a:rPr lang="en-US" dirty="0">
                <a:solidFill>
                  <a:srgbClr val="0094B3"/>
                </a:solidFill>
              </a:rPr>
              <a:t>vision</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US"/>
              <a:t>.</a:t>
            </a:r>
            <a:endParaRPr lang="en-US" dirty="0"/>
          </a:p>
        </p:txBody>
      </p:sp>
      <p:pic>
        <p:nvPicPr>
          <p:cNvPr id="9" name="Afbeelding 8" descr="Afbeelding met snelweg&#10;&#10;Automatisch gegenereerde beschrijving">
            <a:extLst>
              <a:ext uri="{FF2B5EF4-FFF2-40B4-BE49-F238E27FC236}">
                <a16:creationId xmlns:a16="http://schemas.microsoft.com/office/drawing/2014/main" id="{57BB23FF-751C-1BA2-82A5-923A08CC2B70}"/>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r="4684"/>
          <a:stretch/>
        </p:blipFill>
        <p:spPr>
          <a:xfrm>
            <a:off x="6079058" y="0"/>
            <a:ext cx="6112942" cy="6858000"/>
          </a:xfrm>
          <a:prstGeom prst="rect">
            <a:avLst/>
          </a:prstGeom>
        </p:spPr>
      </p:pic>
    </p:spTree>
    <p:extLst>
      <p:ext uri="{BB962C8B-B14F-4D97-AF65-F5344CB8AC3E}">
        <p14:creationId xmlns:p14="http://schemas.microsoft.com/office/powerpoint/2010/main" val="403009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lant, clipart&#10;&#10;Automatisch gegenereerde beschrijving">
            <a:extLst>
              <a:ext uri="{FF2B5EF4-FFF2-40B4-BE49-F238E27FC236}">
                <a16:creationId xmlns:a16="http://schemas.microsoft.com/office/drawing/2014/main" id="{5E49816F-D1F6-B022-CFC4-6FCE513D300F}"/>
              </a:ext>
            </a:extLst>
          </p:cNvPr>
          <p:cNvPicPr>
            <a:picLocks noChangeAspect="1"/>
          </p:cNvPicPr>
          <p:nvPr/>
        </p:nvPicPr>
        <p:blipFill rotWithShape="1">
          <a:blip r:embed="rId3">
            <a:extLst>
              <a:ext uri="{28A0092B-C50C-407E-A947-70E740481C1C}">
                <a14:useLocalDpi xmlns:a14="http://schemas.microsoft.com/office/drawing/2010/main" val="0"/>
              </a:ext>
            </a:extLst>
          </a:blip>
          <a:srcRect r="47685"/>
          <a:stretch/>
        </p:blipFill>
        <p:spPr>
          <a:xfrm>
            <a:off x="-181065" y="0"/>
            <a:ext cx="6260123" cy="6858000"/>
          </a:xfrm>
          <a:prstGeom prst="rect">
            <a:avLst/>
          </a:prstGeom>
        </p:spPr>
      </p:pic>
      <p:sp>
        <p:nvSpPr>
          <p:cNvPr id="2" name="Text Placeholder 1">
            <a:extLst>
              <a:ext uri="{FF2B5EF4-FFF2-40B4-BE49-F238E27FC236}">
                <a16:creationId xmlns:a16="http://schemas.microsoft.com/office/drawing/2014/main" id="{5FE60E78-ADB2-44BB-AB47-1EE19481EDD4}"/>
              </a:ext>
            </a:extLst>
          </p:cNvPr>
          <p:cNvSpPr>
            <a:spLocks noGrp="1"/>
          </p:cNvSpPr>
          <p:nvPr>
            <p:ph type="body" sz="quarter" idx="16"/>
          </p:nvPr>
        </p:nvSpPr>
        <p:spPr>
          <a:xfrm>
            <a:off x="756001" y="2483997"/>
            <a:ext cx="4757032" cy="3526186"/>
          </a:xfrm>
        </p:spPr>
        <p:txBody>
          <a:bodyPr/>
          <a:lstStyle/>
          <a:p>
            <a:pPr marL="108000" indent="0">
              <a:buNone/>
            </a:pPr>
            <a:r>
              <a:rPr lang="en-US" altLang="x-none" sz="1800" dirty="0">
                <a:solidFill>
                  <a:schemeClr val="bg1"/>
                </a:solidFill>
                <a:latin typeface="Arial Narrow" charset="0"/>
                <a:ea typeface="Arial Narrow" charset="0"/>
                <a:cs typeface="Arial Narrow" charset="0"/>
              </a:rPr>
              <a:t>Scientists, teachers and students at the University of Twente feel a responsibility to develop societal relevant solutions, in order to be prepared for an unpredictable and highly changeable future. We focus on the following impact domains</a:t>
            </a:r>
            <a:r>
              <a:rPr lang="en-US" altLang="x-none" dirty="0">
                <a:solidFill>
                  <a:schemeClr val="bg1"/>
                </a:solidFill>
                <a:latin typeface="Arial Narrow" charset="0"/>
                <a:ea typeface="Arial Narrow" charset="0"/>
                <a:cs typeface="Arial Narrow" charset="0"/>
              </a:rPr>
              <a:t>:</a:t>
            </a:r>
            <a:endParaRPr lang="en-US" altLang="x-none" sz="1800" dirty="0">
              <a:solidFill>
                <a:schemeClr val="bg1"/>
              </a:solidFill>
              <a:latin typeface="Arial Narrow" charset="0"/>
              <a:ea typeface="Arial Narrow" charset="0"/>
              <a:cs typeface="Arial Narrow" charset="0"/>
            </a:endParaRPr>
          </a:p>
          <a:p>
            <a:pPr marL="108000" indent="0">
              <a:buNone/>
            </a:pPr>
            <a:endParaRPr lang="en-US" altLang="x-none" sz="1800" dirty="0">
              <a:solidFill>
                <a:schemeClr val="bg1"/>
              </a:solidFill>
              <a:latin typeface="Arial Narrow" charset="0"/>
              <a:ea typeface="Arial Narrow" charset="0"/>
              <a:cs typeface="Arial Narrow" charset="0"/>
            </a:endParaRPr>
          </a:p>
          <a:p>
            <a:pPr marL="108000" indent="0">
              <a:buNone/>
            </a:pPr>
            <a:endParaRPr lang="en-US" altLang="x-none" sz="1800" dirty="0">
              <a:solidFill>
                <a:schemeClr val="bg1"/>
              </a:solidFill>
              <a:latin typeface="Arial Narrow" charset="0"/>
              <a:ea typeface="Arial Narrow" charset="0"/>
              <a:cs typeface="Arial Narrow" charset="0"/>
            </a:endParaRPr>
          </a:p>
          <a:p>
            <a:pPr marL="108000" indent="0">
              <a:buNone/>
            </a:pPr>
            <a:endParaRPr lang="en-US" altLang="x-none" sz="1800" dirty="0">
              <a:solidFill>
                <a:schemeClr val="bg1"/>
              </a:solidFill>
              <a:latin typeface="Arial Narrow" charset="0"/>
              <a:ea typeface="Arial Narrow" charset="0"/>
              <a:cs typeface="Arial Narrow" charset="0"/>
            </a:endParaRPr>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a:solidFill>
                  <a:schemeClr val="bg1"/>
                </a:solidFill>
              </a:rPr>
              <a:t>Impact </a:t>
            </a:r>
            <a:r>
              <a:rPr lang="en-US" dirty="0">
                <a:solidFill>
                  <a:srgbClr val="0094B3"/>
                </a:solidFill>
              </a:rPr>
              <a:t>domains</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US"/>
              <a:t>.</a:t>
            </a:r>
            <a:endParaRPr lang="en-US" dirty="0"/>
          </a:p>
        </p:txBody>
      </p:sp>
      <p:sp>
        <p:nvSpPr>
          <p:cNvPr id="5" name="Text Placeholder 9">
            <a:extLst>
              <a:ext uri="{FF2B5EF4-FFF2-40B4-BE49-F238E27FC236}">
                <a16:creationId xmlns:a16="http://schemas.microsoft.com/office/drawing/2014/main" id="{65F47416-CB59-F286-EE97-98BA7F846842}"/>
              </a:ext>
            </a:extLst>
          </p:cNvPr>
          <p:cNvSpPr txBox="1">
            <a:spLocks/>
          </p:cNvSpPr>
          <p:nvPr/>
        </p:nvSpPr>
        <p:spPr>
          <a:xfrm>
            <a:off x="756000" y="4163864"/>
            <a:ext cx="5011754" cy="1514844"/>
          </a:xfrm>
          <a:prstGeom prst="rect">
            <a:avLst/>
          </a:prstGeom>
        </p:spPr>
        <p:txBody>
          <a:bodyPr/>
          <a:lst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a:lstStyle>
          <a:p>
            <a:r>
              <a:rPr lang="en-US" dirty="0">
                <a:solidFill>
                  <a:schemeClr val="bg1"/>
                </a:solidFill>
              </a:rPr>
              <a:t>Health</a:t>
            </a:r>
          </a:p>
          <a:p>
            <a:r>
              <a:rPr lang="en-US" dirty="0">
                <a:solidFill>
                  <a:schemeClr val="bg1"/>
                </a:solidFill>
              </a:rPr>
              <a:t>Safety</a:t>
            </a:r>
          </a:p>
          <a:p>
            <a:r>
              <a:rPr lang="en-US" dirty="0">
                <a:solidFill>
                  <a:schemeClr val="bg1"/>
                </a:solidFill>
              </a:rPr>
              <a:t>Climate</a:t>
            </a:r>
          </a:p>
          <a:p>
            <a:r>
              <a:rPr lang="en-US" dirty="0">
                <a:solidFill>
                  <a:schemeClr val="bg1"/>
                </a:solidFill>
              </a:rPr>
              <a:t>Chip technology</a:t>
            </a:r>
          </a:p>
        </p:txBody>
      </p:sp>
      <p:pic>
        <p:nvPicPr>
          <p:cNvPr id="12" name="Afbeelding 11" descr="Afbeelding met tekst&#10;&#10;Automatisch gegenereerde beschrijving">
            <a:extLst>
              <a:ext uri="{FF2B5EF4-FFF2-40B4-BE49-F238E27FC236}">
                <a16:creationId xmlns:a16="http://schemas.microsoft.com/office/drawing/2014/main" id="{52522B6F-791C-6538-4FBE-077A7AB76878}"/>
              </a:ext>
            </a:extLst>
          </p:cNvPr>
          <p:cNvPicPr>
            <a:picLocks noChangeAspect="1"/>
          </p:cNvPicPr>
          <p:nvPr/>
        </p:nvPicPr>
        <p:blipFill rotWithShape="1">
          <a:blip r:embed="rId4">
            <a:extLst>
              <a:ext uri="{28A0092B-C50C-407E-A947-70E740481C1C}">
                <a14:useLocalDpi xmlns:a14="http://schemas.microsoft.com/office/drawing/2010/main" val="0"/>
              </a:ext>
            </a:extLst>
          </a:blip>
          <a:srcRect l="30171" r="19161"/>
          <a:stretch/>
        </p:blipFill>
        <p:spPr>
          <a:xfrm>
            <a:off x="6060831" y="0"/>
            <a:ext cx="6131169" cy="6858000"/>
          </a:xfrm>
          <a:prstGeom prst="rect">
            <a:avLst/>
          </a:prstGeom>
        </p:spPr>
      </p:pic>
    </p:spTree>
    <p:extLst>
      <p:ext uri="{BB962C8B-B14F-4D97-AF65-F5344CB8AC3E}">
        <p14:creationId xmlns:p14="http://schemas.microsoft.com/office/powerpoint/2010/main" val="355714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745784D-C655-36EB-EA8B-EEC547F2E655}"/>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F4205808-9064-FFD8-10A1-87F9DDEA3754}"/>
              </a:ext>
            </a:extLst>
          </p:cNvPr>
          <p:cNvSpPr>
            <a:spLocks noGrp="1"/>
          </p:cNvSpPr>
          <p:nvPr>
            <p:ph type="ctrTitle"/>
          </p:nvPr>
        </p:nvSpPr>
        <p:spPr/>
        <p:txBody>
          <a:bodyPr/>
          <a:lstStyle/>
          <a:p>
            <a:r>
              <a:rPr lang="nl-NL" dirty="0" err="1"/>
              <a:t>Our</a:t>
            </a:r>
            <a:r>
              <a:rPr lang="nl-NL" dirty="0"/>
              <a:t> research </a:t>
            </a:r>
            <a:r>
              <a:rPr lang="nl-NL" dirty="0" err="1"/>
              <a:t>aims</a:t>
            </a:r>
            <a:r>
              <a:rPr lang="nl-NL" dirty="0"/>
              <a:t> for </a:t>
            </a:r>
            <a:r>
              <a:rPr lang="nl-NL" dirty="0" err="1">
                <a:solidFill>
                  <a:srgbClr val="FD3992"/>
                </a:solidFill>
              </a:rPr>
              <a:t>societal</a:t>
            </a:r>
            <a:r>
              <a:rPr lang="nl-NL" dirty="0">
                <a:solidFill>
                  <a:srgbClr val="FD3992"/>
                </a:solidFill>
              </a:rPr>
              <a:t> impact</a:t>
            </a:r>
          </a:p>
        </p:txBody>
      </p:sp>
      <p:sp>
        <p:nvSpPr>
          <p:cNvPr id="6" name="Tijdelijke aanduiding voor tekst 5">
            <a:extLst>
              <a:ext uri="{FF2B5EF4-FFF2-40B4-BE49-F238E27FC236}">
                <a16:creationId xmlns:a16="http://schemas.microsoft.com/office/drawing/2014/main" id="{8C3849CD-C52C-C74B-AE86-4CDCFF3F5F97}"/>
              </a:ext>
            </a:extLst>
          </p:cNvPr>
          <p:cNvSpPr>
            <a:spLocks noGrp="1"/>
          </p:cNvSpPr>
          <p:nvPr>
            <p:ph type="body" sz="quarter" idx="17"/>
          </p:nvPr>
        </p:nvSpPr>
        <p:spPr/>
        <p:txBody>
          <a:bodyPr/>
          <a:lstStyle/>
          <a:p>
            <a:r>
              <a:rPr lang="en-US" dirty="0"/>
              <a:t>05</a:t>
            </a:r>
            <a:endParaRPr lang="nl-NL" dirty="0"/>
          </a:p>
        </p:txBody>
      </p:sp>
    </p:spTree>
    <p:extLst>
      <p:ext uri="{BB962C8B-B14F-4D97-AF65-F5344CB8AC3E}">
        <p14:creationId xmlns:p14="http://schemas.microsoft.com/office/powerpoint/2010/main" val="348183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9C22695-DF72-7759-67DD-9127A05192F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899" r="9899"/>
          <a:stretch/>
        </p:blipFill>
        <p:spPr/>
      </p:pic>
      <p:sp>
        <p:nvSpPr>
          <p:cNvPr id="16" name="Tijdelijke aanduiding voor tekst 15">
            <a:extLst>
              <a:ext uri="{FF2B5EF4-FFF2-40B4-BE49-F238E27FC236}">
                <a16:creationId xmlns:a16="http://schemas.microsoft.com/office/drawing/2014/main" id="{DD7B156A-B600-DC29-60E9-AF36C99011B4}"/>
              </a:ext>
            </a:extLst>
          </p:cNvPr>
          <p:cNvSpPr>
            <a:spLocks noGrp="1"/>
          </p:cNvSpPr>
          <p:nvPr>
            <p:ph type="body" sz="quarter" idx="16"/>
          </p:nvPr>
        </p:nvSpPr>
        <p:spPr>
          <a:xfrm>
            <a:off x="756001" y="2945635"/>
            <a:ext cx="2700000" cy="2952002"/>
          </a:xfrm>
        </p:spPr>
        <p:txBody>
          <a:bodyPr/>
          <a:lstStyle/>
          <a:p>
            <a:pPr marL="0" indent="0">
              <a:buNone/>
            </a:pPr>
            <a:r>
              <a:rPr lang="en-US" dirty="0"/>
              <a:t>In the famous science-fiction series Star Trek, Doctors Phlox and McCoy used a ‘</a:t>
            </a:r>
            <a:r>
              <a:rPr lang="en-US" dirty="0" err="1"/>
              <a:t>hypospray</a:t>
            </a:r>
            <a:r>
              <a:rPr lang="en-US" dirty="0"/>
              <a:t>’ to vaccinate a fellow space </a:t>
            </a:r>
            <a:r>
              <a:rPr lang="en-US" dirty="0" err="1"/>
              <a:t>traveller</a:t>
            </a:r>
            <a:r>
              <a:rPr lang="en-US" dirty="0"/>
              <a:t>: instead of a needle, the vaccination was performed with a jet of liquid. UT scientist David Fernandez Rivas wants to turn this fictional device into reality. </a:t>
            </a:r>
            <a:endParaRPr lang="nl-NL" dirty="0"/>
          </a:p>
        </p:txBody>
      </p:sp>
      <p:sp>
        <p:nvSpPr>
          <p:cNvPr id="13" name="Titel 12">
            <a:extLst>
              <a:ext uri="{FF2B5EF4-FFF2-40B4-BE49-F238E27FC236}">
                <a16:creationId xmlns:a16="http://schemas.microsoft.com/office/drawing/2014/main" id="{4363200F-5957-693C-0394-3C52296D6A25}"/>
              </a:ext>
            </a:extLst>
          </p:cNvPr>
          <p:cNvSpPr>
            <a:spLocks noGrp="1"/>
          </p:cNvSpPr>
          <p:nvPr>
            <p:ph type="ctrTitle"/>
          </p:nvPr>
        </p:nvSpPr>
        <p:spPr>
          <a:xfrm>
            <a:off x="756001" y="755998"/>
            <a:ext cx="2700000" cy="2013835"/>
          </a:xfrm>
        </p:spPr>
        <p:txBody>
          <a:bodyPr/>
          <a:lstStyle/>
          <a:p>
            <a:r>
              <a:rPr lang="en-US" dirty="0">
                <a:solidFill>
                  <a:srgbClr val="0094B3"/>
                </a:solidFill>
              </a:rPr>
              <a:t>Enabling sustainable and </a:t>
            </a:r>
            <a:r>
              <a:rPr lang="en-US" dirty="0" err="1">
                <a:solidFill>
                  <a:srgbClr val="0094B3"/>
                </a:solidFill>
              </a:rPr>
              <a:t>personalised</a:t>
            </a:r>
            <a:r>
              <a:rPr lang="en-US" dirty="0">
                <a:solidFill>
                  <a:srgbClr val="0094B3"/>
                </a:solidFill>
              </a:rPr>
              <a:t> health by means of technology</a:t>
            </a:r>
            <a:endParaRPr lang="nl-NL" dirty="0">
              <a:solidFill>
                <a:srgbClr val="0094B3"/>
              </a:solidFill>
            </a:endParaRPr>
          </a:p>
        </p:txBody>
      </p:sp>
    </p:spTree>
    <p:extLst>
      <p:ext uri="{BB962C8B-B14F-4D97-AF65-F5344CB8AC3E}">
        <p14:creationId xmlns:p14="http://schemas.microsoft.com/office/powerpoint/2010/main" val="332078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363200F-5957-693C-0394-3C52296D6A25}"/>
              </a:ext>
            </a:extLst>
          </p:cNvPr>
          <p:cNvSpPr>
            <a:spLocks noGrp="1"/>
          </p:cNvSpPr>
          <p:nvPr>
            <p:ph type="ctrTitle"/>
          </p:nvPr>
        </p:nvSpPr>
        <p:spPr>
          <a:xfrm>
            <a:off x="756000" y="755998"/>
            <a:ext cx="2857211" cy="1454541"/>
          </a:xfrm>
        </p:spPr>
        <p:txBody>
          <a:bodyPr/>
          <a:lstStyle/>
          <a:p>
            <a:pPr marL="0" indent="0">
              <a:buNone/>
            </a:pPr>
            <a:r>
              <a:rPr lang="en-US" dirty="0">
                <a:solidFill>
                  <a:srgbClr val="0094B3"/>
                </a:solidFill>
              </a:rPr>
              <a:t>CHIPTECH TWENTE: A STRONG CLUSTER</a:t>
            </a:r>
          </a:p>
        </p:txBody>
      </p:sp>
      <p:sp>
        <p:nvSpPr>
          <p:cNvPr id="14" name="Ondertitel 13">
            <a:extLst>
              <a:ext uri="{FF2B5EF4-FFF2-40B4-BE49-F238E27FC236}">
                <a16:creationId xmlns:a16="http://schemas.microsoft.com/office/drawing/2014/main" id="{1641B91F-E179-E60D-F447-8745AD979CE9}"/>
              </a:ext>
            </a:extLst>
          </p:cNvPr>
          <p:cNvSpPr>
            <a:spLocks noGrp="1"/>
          </p:cNvSpPr>
          <p:nvPr>
            <p:ph type="body" sz="quarter" idx="15"/>
          </p:nvPr>
        </p:nvSpPr>
        <p:spPr/>
        <p:txBody>
          <a:bodyPr/>
          <a:lstStyle/>
          <a:p>
            <a:r>
              <a:rPr lang="en-US" dirty="0"/>
              <a:t>Needle-free injections with </a:t>
            </a:r>
          </a:p>
          <a:p>
            <a:r>
              <a:rPr lang="en-US" dirty="0"/>
              <a:t>the ‘bubble gun’</a:t>
            </a:r>
            <a:endParaRPr lang="nl-NL" dirty="0"/>
          </a:p>
        </p:txBody>
      </p:sp>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56001" y="2483997"/>
            <a:ext cx="2927976" cy="2952002"/>
          </a:xfrm>
        </p:spPr>
        <p:txBody>
          <a:bodyPr/>
          <a:lstStyle/>
          <a:p>
            <a:pPr marL="0" indent="0">
              <a:buNone/>
            </a:pPr>
            <a:r>
              <a:rPr lang="en-US" dirty="0"/>
              <a:t>Twente is on the national and international map as a hotspot for </a:t>
            </a:r>
            <a:r>
              <a:rPr lang="en-US" dirty="0" err="1"/>
              <a:t>semicon</a:t>
            </a:r>
            <a:r>
              <a:rPr lang="en-US" dirty="0"/>
              <a:t> and specifically for analogue chip design, photonics and as an important supplier to ASML. With a strong Integrated Circuit Design department at the University of Twente headed by Professor Bram </a:t>
            </a:r>
            <a:r>
              <a:rPr lang="en-US" dirty="0" err="1"/>
              <a:t>Nauta</a:t>
            </a:r>
            <a:r>
              <a:rPr lang="en-US" dirty="0"/>
              <a:t>, the MESA+ institute and around 50 semiconductor-related SMEs, customers worldwide benefit from the unique knowledge of Twente. </a:t>
            </a:r>
            <a:endParaRPr lang="nl-NL" dirty="0"/>
          </a:p>
        </p:txBody>
      </p:sp>
      <p:pic>
        <p:nvPicPr>
          <p:cNvPr id="26" name="Tijdelijke aanduiding voor afbeelding 25">
            <a:extLst>
              <a:ext uri="{FF2B5EF4-FFF2-40B4-BE49-F238E27FC236}">
                <a16:creationId xmlns:a16="http://schemas.microsoft.com/office/drawing/2014/main" id="{CF588511-9552-CB5B-58E6-C11C4AC2599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940" r="9940"/>
          <a:stretch/>
        </p:blipFill>
        <p:spPr/>
      </p:pic>
    </p:spTree>
    <p:extLst>
      <p:ext uri="{BB962C8B-B14F-4D97-AF65-F5344CB8AC3E}">
        <p14:creationId xmlns:p14="http://schemas.microsoft.com/office/powerpoint/2010/main" val="317669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363200F-5957-693C-0394-3C52296D6A25}"/>
              </a:ext>
            </a:extLst>
          </p:cNvPr>
          <p:cNvSpPr>
            <a:spLocks noGrp="1"/>
          </p:cNvSpPr>
          <p:nvPr>
            <p:ph type="ctrTitle"/>
          </p:nvPr>
        </p:nvSpPr>
        <p:spPr>
          <a:xfrm>
            <a:off x="756000" y="755999"/>
            <a:ext cx="2786189" cy="1427908"/>
          </a:xfrm>
        </p:spPr>
        <p:txBody>
          <a:bodyPr/>
          <a:lstStyle/>
          <a:p>
            <a:r>
              <a:rPr lang="en-US" dirty="0">
                <a:solidFill>
                  <a:srgbClr val="0094B3"/>
                </a:solidFill>
              </a:rPr>
              <a:t>CLEANER FLYING WITH LIGHTER MATERIALS</a:t>
            </a:r>
            <a:endParaRPr lang="nl-NL" dirty="0">
              <a:solidFill>
                <a:srgbClr val="0094B3"/>
              </a:solidFill>
            </a:endParaRPr>
          </a:p>
        </p:txBody>
      </p:sp>
      <p:sp>
        <p:nvSpPr>
          <p:cNvPr id="14" name="Ondertitel 13">
            <a:extLst>
              <a:ext uri="{FF2B5EF4-FFF2-40B4-BE49-F238E27FC236}">
                <a16:creationId xmlns:a16="http://schemas.microsoft.com/office/drawing/2014/main" id="{1641B91F-E179-E60D-F447-8745AD979CE9}"/>
              </a:ext>
            </a:extLst>
          </p:cNvPr>
          <p:cNvSpPr>
            <a:spLocks noGrp="1"/>
          </p:cNvSpPr>
          <p:nvPr>
            <p:ph type="body" sz="quarter" idx="15"/>
          </p:nvPr>
        </p:nvSpPr>
        <p:spPr/>
        <p:txBody>
          <a:bodyPr/>
          <a:lstStyle/>
          <a:p>
            <a:r>
              <a:rPr lang="en-US" dirty="0"/>
              <a:t>Needle-free injections with </a:t>
            </a:r>
          </a:p>
          <a:p>
            <a:r>
              <a:rPr lang="en-US" dirty="0"/>
              <a:t>the ‘bubble gun’</a:t>
            </a:r>
            <a:endParaRPr lang="nl-NL" dirty="0"/>
          </a:p>
        </p:txBody>
      </p:sp>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56001" y="2483997"/>
            <a:ext cx="2700000" cy="2952002"/>
          </a:xfrm>
        </p:spPr>
        <p:txBody>
          <a:bodyPr/>
          <a:lstStyle/>
          <a:p>
            <a:pPr marL="0" indent="0">
              <a:buNone/>
            </a:pPr>
            <a:r>
              <a:rPr lang="en-US" dirty="0"/>
              <a:t>With new, lighter materials the aeronautics, automotive and other industries can decrease fuel consumption and improve their environmental performance. At the Thermoplastic Composites Research Centre (TPRC.nl), companies like Boeing, Fokker and other global leaders work together with researchers from the UT on developing this up-and-coming material.</a:t>
            </a:r>
            <a:endParaRPr lang="nl-NL" dirty="0"/>
          </a:p>
        </p:txBody>
      </p:sp>
      <p:pic>
        <p:nvPicPr>
          <p:cNvPr id="9" name="Tijdelijke aanduiding voor afbeelding 8" descr="Afbeelding met gereedschap&#10;&#10;Automatisch gegenereerde beschrijving">
            <a:extLst>
              <a:ext uri="{FF2B5EF4-FFF2-40B4-BE49-F238E27FC236}">
                <a16:creationId xmlns:a16="http://schemas.microsoft.com/office/drawing/2014/main" id="{39841C17-ADF7-988D-D497-472DAE9728C6}"/>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890" r="9890"/>
          <a:stretch>
            <a:fillRect/>
          </a:stretch>
        </p:blipFill>
        <p:spPr>
          <a:xfrm>
            <a:off x="3948113" y="0"/>
            <a:ext cx="8243887" cy="6858000"/>
          </a:xfrm>
          <a:prstGeom prst="rect">
            <a:avLst/>
          </a:prstGeom>
        </p:spPr>
      </p:pic>
    </p:spTree>
    <p:extLst>
      <p:ext uri="{BB962C8B-B14F-4D97-AF65-F5344CB8AC3E}">
        <p14:creationId xmlns:p14="http://schemas.microsoft.com/office/powerpoint/2010/main" val="29994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ndertitel 13">
            <a:extLst>
              <a:ext uri="{FF2B5EF4-FFF2-40B4-BE49-F238E27FC236}">
                <a16:creationId xmlns:a16="http://schemas.microsoft.com/office/drawing/2014/main" id="{1641B91F-E179-E60D-F447-8745AD979CE9}"/>
              </a:ext>
            </a:extLst>
          </p:cNvPr>
          <p:cNvSpPr>
            <a:spLocks noGrp="1"/>
          </p:cNvSpPr>
          <p:nvPr>
            <p:ph type="body" sz="quarter" idx="15"/>
          </p:nvPr>
        </p:nvSpPr>
        <p:spPr/>
        <p:txBody>
          <a:bodyPr/>
          <a:lstStyle/>
          <a:p>
            <a:r>
              <a:rPr lang="en-US" dirty="0"/>
              <a:t>Needle-free injections with </a:t>
            </a:r>
          </a:p>
          <a:p>
            <a:r>
              <a:rPr lang="en-US" dirty="0"/>
              <a:t>the ‘bubble gun’</a:t>
            </a:r>
            <a:endParaRPr lang="nl-NL" dirty="0"/>
          </a:p>
        </p:txBody>
      </p:sp>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46545" y="2860668"/>
            <a:ext cx="2823570" cy="3621303"/>
          </a:xfrm>
        </p:spPr>
        <p:txBody>
          <a:bodyPr vert="horz" lIns="0" tIns="0" rIns="0" bIns="0" rtlCol="0" anchor="t">
            <a:noAutofit/>
          </a:bodyPr>
          <a:lstStyle/>
          <a:p>
            <a:pPr marL="0" indent="0">
              <a:buNone/>
            </a:pPr>
            <a:r>
              <a:rPr lang="en-US" dirty="0">
                <a:solidFill>
                  <a:srgbClr val="FFFFFF"/>
                </a:solidFill>
                <a:latin typeface="Arial Narrow"/>
                <a:cs typeface="Segoe UI"/>
              </a:rPr>
              <a:t>A public-private partnership where experts, professionals, entrepreneurs, researchers, and students from industry and knowledge partners collaborate to deliver talents, innovations, and know-how in the domain of cybersecurity. The mission of TUCCR is to strengthen the security and digital sovereignty of our society by performing top-level research on real-world data and network security challenges. </a:t>
            </a:r>
            <a:r>
              <a:rPr lang="en-US" dirty="0"/>
              <a:t>. </a:t>
            </a:r>
            <a:endParaRPr lang="nl-NL" dirty="0"/>
          </a:p>
        </p:txBody>
      </p:sp>
      <p:sp>
        <p:nvSpPr>
          <p:cNvPr id="4" name="Titel 12">
            <a:extLst>
              <a:ext uri="{FF2B5EF4-FFF2-40B4-BE49-F238E27FC236}">
                <a16:creationId xmlns:a16="http://schemas.microsoft.com/office/drawing/2014/main" id="{1457D9A3-8353-1F35-4E63-23F68CC7FB60}"/>
              </a:ext>
            </a:extLst>
          </p:cNvPr>
          <p:cNvSpPr>
            <a:spLocks noGrp="1"/>
          </p:cNvSpPr>
          <p:nvPr>
            <p:ph type="ctrTitle"/>
          </p:nvPr>
        </p:nvSpPr>
        <p:spPr>
          <a:xfrm>
            <a:off x="756001" y="755999"/>
            <a:ext cx="2946056" cy="1657592"/>
          </a:xfrm>
        </p:spPr>
        <p:txBody>
          <a:bodyPr/>
          <a:lstStyle/>
          <a:p>
            <a:r>
              <a:rPr lang="en-US" dirty="0">
                <a:solidFill>
                  <a:srgbClr val="0094B3"/>
                </a:solidFill>
              </a:rPr>
              <a:t>The Twente University Centre for Cybersecurity Research (TUCCR)</a:t>
            </a:r>
            <a:br>
              <a:rPr lang="en-US" dirty="0">
                <a:solidFill>
                  <a:srgbClr val="0094B3"/>
                </a:solidFill>
              </a:rPr>
            </a:br>
            <a:endParaRPr lang="nl-NL" dirty="0">
              <a:solidFill>
                <a:srgbClr val="0094B3"/>
              </a:solidFill>
            </a:endParaRPr>
          </a:p>
        </p:txBody>
      </p:sp>
      <p:pic>
        <p:nvPicPr>
          <p:cNvPr id="10" name="Tijdelijke aanduiding voor afbeelding 9">
            <a:extLst>
              <a:ext uri="{FF2B5EF4-FFF2-40B4-BE49-F238E27FC236}">
                <a16:creationId xmlns:a16="http://schemas.microsoft.com/office/drawing/2014/main" id="{AF6CF257-52B2-7369-C59F-0D454E4F2496}"/>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926" r="9926"/>
          <a:stretch/>
        </p:blipFill>
        <p:spPr>
          <a:xfrm>
            <a:off x="3948113" y="0"/>
            <a:ext cx="8243887" cy="6858000"/>
          </a:xfrm>
          <a:prstGeom prst="rect">
            <a:avLst/>
          </a:prstGeom>
        </p:spPr>
      </p:pic>
    </p:spTree>
    <p:extLst>
      <p:ext uri="{BB962C8B-B14F-4D97-AF65-F5344CB8AC3E}">
        <p14:creationId xmlns:p14="http://schemas.microsoft.com/office/powerpoint/2010/main" val="409522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9C22695-DF72-7759-67DD-9127A05192F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189" r="16189"/>
          <a:stretch/>
        </p:blipFill>
        <p:spPr/>
      </p:pic>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56001" y="2483997"/>
            <a:ext cx="2700000" cy="2952002"/>
          </a:xfrm>
        </p:spPr>
        <p:txBody>
          <a:bodyPr vert="horz" lIns="0" tIns="0" rIns="0" bIns="0" rtlCol="0" anchor="t">
            <a:noAutofit/>
          </a:bodyPr>
          <a:lstStyle/>
          <a:p>
            <a:pPr marL="0" indent="0">
              <a:buNone/>
            </a:pPr>
            <a:r>
              <a:rPr lang="en-US" dirty="0">
                <a:solidFill>
                  <a:srgbClr val="FFFFFF"/>
                </a:solidFill>
              </a:rPr>
              <a:t>Most</a:t>
            </a:r>
            <a:r>
              <a:rPr lang="en-US" dirty="0"/>
              <a:t> local authorities are not sufficiently considering the needs of vulnerable people when planning for climate change, according to a UT led study. </a:t>
            </a:r>
            <a:endParaRPr lang="nl-NL" dirty="0"/>
          </a:p>
          <a:p>
            <a:pPr marL="0" indent="0">
              <a:buNone/>
            </a:pPr>
            <a:r>
              <a:rPr lang="en-US" dirty="0"/>
              <a:t>The researchers developed a free Climate Change Adaptation Scoring tool. Local authorities can check whether their plans are covering the right topics to adapt their cities to the risks of climate change.</a:t>
            </a:r>
            <a:endParaRPr lang="nl-NL" dirty="0"/>
          </a:p>
        </p:txBody>
      </p:sp>
      <p:sp>
        <p:nvSpPr>
          <p:cNvPr id="4" name="Titel 12">
            <a:extLst>
              <a:ext uri="{FF2B5EF4-FFF2-40B4-BE49-F238E27FC236}">
                <a16:creationId xmlns:a16="http://schemas.microsoft.com/office/drawing/2014/main" id="{1457D9A3-8353-1F35-4E63-23F68CC7FB60}"/>
              </a:ext>
            </a:extLst>
          </p:cNvPr>
          <p:cNvSpPr>
            <a:spLocks noGrp="1"/>
          </p:cNvSpPr>
          <p:nvPr>
            <p:ph type="ctrTitle"/>
          </p:nvPr>
        </p:nvSpPr>
        <p:spPr>
          <a:xfrm>
            <a:off x="756001" y="755999"/>
            <a:ext cx="2700000" cy="756000"/>
          </a:xfrm>
        </p:spPr>
        <p:txBody>
          <a:bodyPr/>
          <a:lstStyle/>
          <a:p>
            <a:pPr marL="0" indent="0">
              <a:buNone/>
            </a:pPr>
            <a:r>
              <a:rPr lang="en-US" dirty="0">
                <a:solidFill>
                  <a:srgbClr val="0094B3"/>
                </a:solidFill>
              </a:rPr>
              <a:t>URBAN SUSTAINABILITY</a:t>
            </a:r>
            <a:endParaRPr lang="nl-NL" dirty="0">
              <a:solidFill>
                <a:srgbClr val="0094B3"/>
              </a:solidFill>
            </a:endParaRPr>
          </a:p>
        </p:txBody>
      </p:sp>
    </p:spTree>
    <p:extLst>
      <p:ext uri="{BB962C8B-B14F-4D97-AF65-F5344CB8AC3E}">
        <p14:creationId xmlns:p14="http://schemas.microsoft.com/office/powerpoint/2010/main" val="44591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9132D6A-EB76-65EC-89C4-DC4735D30513}"/>
              </a:ext>
            </a:extLst>
          </p:cNvPr>
          <p:cNvSpPr>
            <a:spLocks noGrp="1"/>
          </p:cNvSpPr>
          <p:nvPr>
            <p:ph type="ctrTitle"/>
          </p:nvPr>
        </p:nvSpPr>
        <p:spPr>
          <a:xfrm>
            <a:off x="755999" y="2088000"/>
            <a:ext cx="6699878" cy="1341000"/>
          </a:xfrm>
        </p:spPr>
        <p:txBody>
          <a:bodyPr/>
          <a:lstStyle/>
          <a:p>
            <a:r>
              <a:rPr lang="en-US" dirty="0"/>
              <a:t>Corporate presentation</a:t>
            </a:r>
            <a:endParaRPr lang="nl-NL" dirty="0"/>
          </a:p>
        </p:txBody>
      </p:sp>
      <p:sp>
        <p:nvSpPr>
          <p:cNvPr id="5" name="Ondertitel 4">
            <a:extLst>
              <a:ext uri="{FF2B5EF4-FFF2-40B4-BE49-F238E27FC236}">
                <a16:creationId xmlns:a16="http://schemas.microsoft.com/office/drawing/2014/main" id="{B060BC31-B91D-B3C2-4710-FFE35603C536}"/>
              </a:ext>
            </a:extLst>
          </p:cNvPr>
          <p:cNvSpPr>
            <a:spLocks noGrp="1"/>
          </p:cNvSpPr>
          <p:nvPr>
            <p:ph type="subTitle" idx="1"/>
          </p:nvPr>
        </p:nvSpPr>
        <p:spPr/>
        <p:txBody>
          <a:bodyPr/>
          <a:lstStyle/>
          <a:p>
            <a:r>
              <a:rPr lang="nl-NL" dirty="0"/>
              <a:t>Story University of Twente</a:t>
            </a:r>
          </a:p>
        </p:txBody>
      </p:sp>
      <p:sp>
        <p:nvSpPr>
          <p:cNvPr id="6" name="Tijdelijke aanduiding voor tekst 5">
            <a:extLst>
              <a:ext uri="{FF2B5EF4-FFF2-40B4-BE49-F238E27FC236}">
                <a16:creationId xmlns:a16="http://schemas.microsoft.com/office/drawing/2014/main" id="{283E94CC-6EC2-5F5A-4DCC-47E77702DB6B}"/>
              </a:ext>
            </a:extLst>
          </p:cNvPr>
          <p:cNvSpPr>
            <a:spLocks noGrp="1"/>
          </p:cNvSpPr>
          <p:nvPr>
            <p:ph type="body" sz="quarter" idx="14"/>
          </p:nvPr>
        </p:nvSpPr>
        <p:spPr/>
        <p:txBody>
          <a:bodyPr/>
          <a:lstStyle/>
          <a:p>
            <a:r>
              <a:rPr lang="nl-NL" dirty="0" err="1"/>
              <a:t>Department</a:t>
            </a:r>
            <a:endParaRPr lang="nl-NL" dirty="0"/>
          </a:p>
        </p:txBody>
      </p:sp>
      <p:sp>
        <p:nvSpPr>
          <p:cNvPr id="7" name="Tijdelijke aanduiding voor tekst 6">
            <a:extLst>
              <a:ext uri="{FF2B5EF4-FFF2-40B4-BE49-F238E27FC236}">
                <a16:creationId xmlns:a16="http://schemas.microsoft.com/office/drawing/2014/main" id="{AF43F657-22C1-F8A7-7BDD-7A6E91FA4DF6}"/>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307614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a:extLst>
              <a:ext uri="{FF2B5EF4-FFF2-40B4-BE49-F238E27FC236}">
                <a16:creationId xmlns:a16="http://schemas.microsoft.com/office/drawing/2014/main" id="{19C22695-DF72-7759-67DD-9127A05192F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4917" r="4917"/>
          <a:stretch/>
        </p:blipFill>
        <p:spPr/>
      </p:pic>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56001" y="2022358"/>
            <a:ext cx="2700000" cy="2952002"/>
          </a:xfrm>
        </p:spPr>
        <p:txBody>
          <a:bodyPr vert="horz" lIns="0" tIns="0" rIns="0" bIns="0" rtlCol="0" anchor="t">
            <a:noAutofit/>
          </a:bodyPr>
          <a:lstStyle/>
          <a:p>
            <a:pPr marL="0" indent="0">
              <a:buNone/>
            </a:pPr>
            <a:r>
              <a:rPr lang="en-US" dirty="0"/>
              <a:t>To prevent buildings from collapsing due to natural disasters, technology is crucial. But despite technical knowledge and assistance, builders rarely </a:t>
            </a:r>
            <a:r>
              <a:rPr lang="en-US" dirty="0">
                <a:ea typeface="+mn-lt"/>
                <a:cs typeface="+mn-lt"/>
              </a:rPr>
              <a:t>rebuild disaster-resistant houses after a collapse. </a:t>
            </a:r>
          </a:p>
          <a:p>
            <a:pPr marL="0" indent="0">
              <a:buNone/>
            </a:pPr>
            <a:r>
              <a:rPr lang="en-US" dirty="0">
                <a:ea typeface="+mn-lt"/>
                <a:cs typeface="+mn-lt"/>
              </a:rPr>
              <a:t>Eefje Hendriks examines the decision-making processes, to increase self-reliance.</a:t>
            </a:r>
            <a:endParaRPr lang="en-US" dirty="0"/>
          </a:p>
        </p:txBody>
      </p:sp>
      <p:sp>
        <p:nvSpPr>
          <p:cNvPr id="4" name="Titel 12">
            <a:extLst>
              <a:ext uri="{FF2B5EF4-FFF2-40B4-BE49-F238E27FC236}">
                <a16:creationId xmlns:a16="http://schemas.microsoft.com/office/drawing/2014/main" id="{1457D9A3-8353-1F35-4E63-23F68CC7FB60}"/>
              </a:ext>
            </a:extLst>
          </p:cNvPr>
          <p:cNvSpPr>
            <a:spLocks noGrp="1"/>
          </p:cNvSpPr>
          <p:nvPr>
            <p:ph type="ctrTitle"/>
          </p:nvPr>
        </p:nvSpPr>
        <p:spPr>
          <a:xfrm>
            <a:off x="756001" y="755999"/>
            <a:ext cx="2700000" cy="756000"/>
          </a:xfrm>
        </p:spPr>
        <p:txBody>
          <a:bodyPr/>
          <a:lstStyle/>
          <a:p>
            <a:pPr marL="0" indent="0">
              <a:buNone/>
            </a:pPr>
            <a:r>
              <a:rPr lang="en-US" dirty="0">
                <a:solidFill>
                  <a:srgbClr val="0094B3"/>
                </a:solidFill>
              </a:rPr>
              <a:t>BUILDING RESILIENCE</a:t>
            </a:r>
          </a:p>
        </p:txBody>
      </p:sp>
    </p:spTree>
    <p:extLst>
      <p:ext uri="{BB962C8B-B14F-4D97-AF65-F5344CB8AC3E}">
        <p14:creationId xmlns:p14="http://schemas.microsoft.com/office/powerpoint/2010/main" val="627079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A group of people looking at a computer&#10;&#10;Description automatically generated">
            <a:extLst>
              <a:ext uri="{FF2B5EF4-FFF2-40B4-BE49-F238E27FC236}">
                <a16:creationId xmlns:a16="http://schemas.microsoft.com/office/drawing/2014/main" id="{D33A2518-74DC-DF70-938A-05265FCD8131}"/>
              </a:ext>
            </a:extLst>
          </p:cNvPr>
          <p:cNvPicPr>
            <a:picLocks noChangeAspect="1"/>
          </p:cNvPicPr>
          <p:nvPr/>
        </p:nvPicPr>
        <p:blipFill rotWithShape="1">
          <a:blip r:embed="rId3">
            <a:extLst>
              <a:ext uri="{28A0092B-C50C-407E-A947-70E740481C1C}">
                <a14:useLocalDpi xmlns:a14="http://schemas.microsoft.com/office/drawing/2010/main" val="0"/>
              </a:ext>
            </a:extLst>
          </a:blip>
          <a:srcRect l="9200" t="13060" b="14942"/>
          <a:stretch/>
        </p:blipFill>
        <p:spPr>
          <a:xfrm>
            <a:off x="4706470" y="0"/>
            <a:ext cx="7485529" cy="6683188"/>
          </a:xfrm>
          <a:prstGeom prst="rect">
            <a:avLst/>
          </a:prstGeom>
          <a:noFill/>
        </p:spPr>
      </p:pic>
      <p:sp>
        <p:nvSpPr>
          <p:cNvPr id="22" name="Tijdelijke aanduiding voor tekst 15">
            <a:extLst>
              <a:ext uri="{FF2B5EF4-FFF2-40B4-BE49-F238E27FC236}">
                <a16:creationId xmlns:a16="http://schemas.microsoft.com/office/drawing/2014/main" id="{A664A15B-EEBD-9811-61E0-CBE1F4A9ABBA}"/>
              </a:ext>
            </a:extLst>
          </p:cNvPr>
          <p:cNvSpPr>
            <a:spLocks noGrp="1"/>
          </p:cNvSpPr>
          <p:nvPr>
            <p:ph type="body" sz="quarter" idx="16"/>
          </p:nvPr>
        </p:nvSpPr>
        <p:spPr>
          <a:xfrm>
            <a:off x="756000" y="1849613"/>
            <a:ext cx="3680197" cy="3716685"/>
          </a:xfrm>
        </p:spPr>
        <p:txBody>
          <a:bodyPr vert="horz" lIns="0" tIns="0" rIns="0" bIns="0" rtlCol="0" anchor="t">
            <a:noAutofit/>
          </a:bodyPr>
          <a:lstStyle/>
          <a:p>
            <a:pPr marL="0" indent="0">
              <a:buNone/>
            </a:pPr>
            <a:r>
              <a:rPr lang="en-US" sz="1800" dirty="0"/>
              <a:t>Facing the rapid changes in the world of work and society, continuous professional learning is vital for employees to keep up with and contribute to societal transformations and technological innovations.</a:t>
            </a:r>
          </a:p>
          <a:p>
            <a:pPr marL="0" indent="0">
              <a:buNone/>
            </a:pPr>
            <a:r>
              <a:rPr lang="en-US" sz="1800" dirty="0"/>
              <a:t>Our researchers from Professional Learning &amp; Technology study how employees develop themselves in the flow of work and how technology can support this. New lifelong learning solutions are developed and implemented to contribute to a skilled and resilient workforce. </a:t>
            </a:r>
          </a:p>
        </p:txBody>
      </p:sp>
      <p:sp>
        <p:nvSpPr>
          <p:cNvPr id="4" name="Titel 12">
            <a:extLst>
              <a:ext uri="{FF2B5EF4-FFF2-40B4-BE49-F238E27FC236}">
                <a16:creationId xmlns:a16="http://schemas.microsoft.com/office/drawing/2014/main" id="{1457D9A3-8353-1F35-4E63-23F68CC7FB60}"/>
              </a:ext>
            </a:extLst>
          </p:cNvPr>
          <p:cNvSpPr>
            <a:spLocks noGrp="1"/>
          </p:cNvSpPr>
          <p:nvPr>
            <p:ph type="ctrTitle"/>
          </p:nvPr>
        </p:nvSpPr>
        <p:spPr>
          <a:xfrm>
            <a:off x="756000" y="755999"/>
            <a:ext cx="3146043" cy="737823"/>
          </a:xfrm>
        </p:spPr>
        <p:txBody>
          <a:bodyPr>
            <a:normAutofit/>
          </a:bodyPr>
          <a:lstStyle/>
          <a:p>
            <a:r>
              <a:rPr lang="en-US" dirty="0">
                <a:solidFill>
                  <a:srgbClr val="0094B3"/>
                </a:solidFill>
              </a:rPr>
              <a:t>LIFELONG LEARNING</a:t>
            </a:r>
            <a:endParaRPr lang="nl-NL" b="1" dirty="0">
              <a:solidFill>
                <a:srgbClr val="0094B3"/>
              </a:solidFill>
            </a:endParaRPr>
          </a:p>
        </p:txBody>
      </p:sp>
    </p:spTree>
    <p:extLst>
      <p:ext uri="{BB962C8B-B14F-4D97-AF65-F5344CB8AC3E}">
        <p14:creationId xmlns:p14="http://schemas.microsoft.com/office/powerpoint/2010/main" val="2508793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01791D83-789E-98A6-6527-541F419A0126}"/>
              </a:ext>
            </a:extLst>
          </p:cNvPr>
          <p:cNvSpPr>
            <a:spLocks noGrp="1"/>
          </p:cNvSpPr>
          <p:nvPr>
            <p:ph type="body" sz="quarter" idx="15"/>
          </p:nvPr>
        </p:nvSpPr>
        <p:spPr/>
        <p:txBody>
          <a:bodyPr/>
          <a:lstStyle/>
          <a:p>
            <a:endParaRPr lang="nl-NL"/>
          </a:p>
        </p:txBody>
      </p:sp>
      <p:sp>
        <p:nvSpPr>
          <p:cNvPr id="12" name="Titel 11">
            <a:extLst>
              <a:ext uri="{FF2B5EF4-FFF2-40B4-BE49-F238E27FC236}">
                <a16:creationId xmlns:a16="http://schemas.microsoft.com/office/drawing/2014/main" id="{3B0B6651-AAFA-BB63-B38C-830647007029}"/>
              </a:ext>
            </a:extLst>
          </p:cNvPr>
          <p:cNvSpPr>
            <a:spLocks noGrp="1"/>
          </p:cNvSpPr>
          <p:nvPr>
            <p:ph type="ctrTitle"/>
          </p:nvPr>
        </p:nvSpPr>
        <p:spPr/>
        <p:txBody>
          <a:bodyPr/>
          <a:lstStyle/>
          <a:p>
            <a:r>
              <a:rPr lang="nl-NL" dirty="0"/>
              <a:t>Research </a:t>
            </a:r>
            <a:r>
              <a:rPr lang="nl-NL" dirty="0" err="1"/>
              <a:t>institutes</a:t>
            </a:r>
            <a:endParaRPr lang="nl-NL" dirty="0"/>
          </a:p>
        </p:txBody>
      </p:sp>
      <p:sp>
        <p:nvSpPr>
          <p:cNvPr id="15" name="Tijdelijke aanduiding voor tekst 14">
            <a:extLst>
              <a:ext uri="{FF2B5EF4-FFF2-40B4-BE49-F238E27FC236}">
                <a16:creationId xmlns:a16="http://schemas.microsoft.com/office/drawing/2014/main" id="{36EF0CBB-F034-7481-D597-3C028B82B990}"/>
              </a:ext>
            </a:extLst>
          </p:cNvPr>
          <p:cNvSpPr>
            <a:spLocks noGrp="1"/>
          </p:cNvSpPr>
          <p:nvPr>
            <p:ph type="body" sz="quarter" idx="17"/>
          </p:nvPr>
        </p:nvSpPr>
        <p:spPr/>
        <p:txBody>
          <a:bodyPr/>
          <a:lstStyle/>
          <a:p>
            <a:r>
              <a:rPr lang="nl-NL" dirty="0"/>
              <a:t>06</a:t>
            </a:r>
          </a:p>
        </p:txBody>
      </p:sp>
    </p:spTree>
    <p:extLst>
      <p:ext uri="{BB962C8B-B14F-4D97-AF65-F5344CB8AC3E}">
        <p14:creationId xmlns:p14="http://schemas.microsoft.com/office/powerpoint/2010/main" val="3662839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plant, clipart&#10;&#10;Automatisch gegenereerde beschrijving">
            <a:extLst>
              <a:ext uri="{FF2B5EF4-FFF2-40B4-BE49-F238E27FC236}">
                <a16:creationId xmlns:a16="http://schemas.microsoft.com/office/drawing/2014/main" id="{5E49816F-D1F6-B022-CFC4-6FCE513D300F}"/>
              </a:ext>
            </a:extLst>
          </p:cNvPr>
          <p:cNvPicPr>
            <a:picLocks noChangeAspect="1"/>
          </p:cNvPicPr>
          <p:nvPr/>
        </p:nvPicPr>
        <p:blipFill rotWithShape="1">
          <a:blip r:embed="rId2">
            <a:extLst>
              <a:ext uri="{28A0092B-C50C-407E-A947-70E740481C1C}">
                <a14:useLocalDpi xmlns:a14="http://schemas.microsoft.com/office/drawing/2010/main" val="0"/>
              </a:ext>
            </a:extLst>
          </a:blip>
          <a:srcRect r="47685"/>
          <a:stretch/>
        </p:blipFill>
        <p:spPr>
          <a:xfrm>
            <a:off x="-164123" y="0"/>
            <a:ext cx="6260123" cy="6858000"/>
          </a:xfrm>
          <a:prstGeom prst="rect">
            <a:avLst/>
          </a:prstGeom>
        </p:spPr>
      </p:pic>
      <p:sp>
        <p:nvSpPr>
          <p:cNvPr id="2" name="Text Placeholder 1">
            <a:extLst>
              <a:ext uri="{FF2B5EF4-FFF2-40B4-BE49-F238E27FC236}">
                <a16:creationId xmlns:a16="http://schemas.microsoft.com/office/drawing/2014/main" id="{5FE60E78-ADB2-44BB-AB47-1EE19481EDD4}"/>
              </a:ext>
            </a:extLst>
          </p:cNvPr>
          <p:cNvSpPr>
            <a:spLocks noGrp="1"/>
          </p:cNvSpPr>
          <p:nvPr>
            <p:ph type="body" sz="quarter" idx="16"/>
          </p:nvPr>
        </p:nvSpPr>
        <p:spPr>
          <a:xfrm>
            <a:off x="756001" y="2132307"/>
            <a:ext cx="4572000" cy="2952002"/>
          </a:xfrm>
        </p:spPr>
        <p:txBody>
          <a:bodyPr/>
          <a:lstStyle/>
          <a:p>
            <a:pPr marL="108000" indent="0">
              <a:buNone/>
            </a:pPr>
            <a:r>
              <a:rPr lang="en-US" altLang="x-none" sz="1800" dirty="0">
                <a:solidFill>
                  <a:schemeClr val="bg1"/>
                </a:solidFill>
                <a:latin typeface="Arial Narrow" charset="0"/>
                <a:ea typeface="Arial Narrow" charset="0"/>
                <a:cs typeface="Arial Narrow" charset="0"/>
              </a:rPr>
              <a:t>The University of Twente has </a:t>
            </a:r>
            <a:r>
              <a:rPr lang="en-US" altLang="x-none" sz="1800" dirty="0">
                <a:solidFill>
                  <a:srgbClr val="FED100"/>
                </a:solidFill>
                <a:latin typeface="Arial Narrow" charset="0"/>
                <a:ea typeface="Arial Narrow" charset="0"/>
                <a:cs typeface="Arial Narrow" charset="0"/>
              </a:rPr>
              <a:t>three powerful research institutes</a:t>
            </a:r>
            <a:r>
              <a:rPr lang="en-US" altLang="x-none" sz="1800" dirty="0">
                <a:solidFill>
                  <a:schemeClr val="bg1"/>
                </a:solidFill>
                <a:latin typeface="Arial Narrow" charset="0"/>
                <a:ea typeface="Arial Narrow" charset="0"/>
                <a:cs typeface="Arial Narrow" charset="0"/>
              </a:rPr>
              <a:t> that convert scientific excellence to economic activity and social applications. </a:t>
            </a:r>
          </a:p>
          <a:p>
            <a:pPr marL="108000" indent="0">
              <a:buNone/>
            </a:pPr>
            <a:r>
              <a:rPr lang="en-US" altLang="x-none" sz="1800" dirty="0">
                <a:solidFill>
                  <a:schemeClr val="bg1"/>
                </a:solidFill>
                <a:latin typeface="Arial Narrow" charset="0"/>
                <a:ea typeface="Arial Narrow" charset="0"/>
                <a:cs typeface="Arial Narrow" charset="0"/>
              </a:rPr>
              <a:t>Our strength lies in the collaboration between the various disciplines. In the research institutes the University of Twente connects technology (high tech) to human </a:t>
            </a:r>
            <a:r>
              <a:rPr lang="en-US" altLang="x-none" sz="1800" dirty="0" err="1">
                <a:solidFill>
                  <a:schemeClr val="bg1"/>
                </a:solidFill>
                <a:latin typeface="Arial Narrow" charset="0"/>
                <a:ea typeface="Arial Narrow" charset="0"/>
                <a:cs typeface="Arial Narrow" charset="0"/>
              </a:rPr>
              <a:t>behaviour</a:t>
            </a:r>
            <a:r>
              <a:rPr lang="en-US" altLang="x-none" sz="1800" dirty="0">
                <a:solidFill>
                  <a:schemeClr val="bg1"/>
                </a:solidFill>
                <a:latin typeface="Arial Narrow" charset="0"/>
                <a:ea typeface="Arial Narrow" charset="0"/>
                <a:cs typeface="Arial Narrow" charset="0"/>
              </a:rPr>
              <a:t> and societal relevance (human touch).</a:t>
            </a:r>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a:solidFill>
                  <a:schemeClr val="bg1"/>
                </a:solidFill>
              </a:rPr>
              <a:t>Research </a:t>
            </a:r>
            <a:r>
              <a:rPr lang="en-US" dirty="0">
                <a:solidFill>
                  <a:srgbClr val="FED100"/>
                </a:solidFill>
              </a:rPr>
              <a:t>institutes</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US"/>
              <a:t>.</a:t>
            </a:r>
            <a:endParaRPr lang="en-US" dirty="0"/>
          </a:p>
        </p:txBody>
      </p:sp>
      <p:pic>
        <p:nvPicPr>
          <p:cNvPr id="6" name="Picture 29">
            <a:extLst>
              <a:ext uri="{FF2B5EF4-FFF2-40B4-BE49-F238E27FC236}">
                <a16:creationId xmlns:a16="http://schemas.microsoft.com/office/drawing/2014/main" id="{0EF6A8AB-8A3C-D870-2179-FE6688B3CF2C}"/>
              </a:ext>
            </a:extLst>
          </p:cNvPr>
          <p:cNvPicPr>
            <a:picLocks noChangeAspect="1"/>
          </p:cNvPicPr>
          <p:nvPr/>
        </p:nvPicPr>
        <p:blipFill rotWithShape="1">
          <a:blip r:embed="rId3">
            <a:extLst>
              <a:ext uri="{28A0092B-C50C-407E-A947-70E740481C1C}">
                <a14:useLocalDpi xmlns:a14="http://schemas.microsoft.com/office/drawing/2010/main" val="0"/>
              </a:ext>
            </a:extLst>
          </a:blip>
          <a:srcRect l="14534" r="31199"/>
          <a:stretch/>
        </p:blipFill>
        <p:spPr>
          <a:xfrm>
            <a:off x="6084276" y="0"/>
            <a:ext cx="6107723" cy="6858000"/>
          </a:xfrm>
          <a:prstGeom prst="rect">
            <a:avLst/>
          </a:prstGeom>
        </p:spPr>
      </p:pic>
    </p:spTree>
    <p:extLst>
      <p:ext uri="{BB962C8B-B14F-4D97-AF65-F5344CB8AC3E}">
        <p14:creationId xmlns:p14="http://schemas.microsoft.com/office/powerpoint/2010/main" val="26960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E2E24B79-4322-3E13-9777-BB8149C8F3CA}"/>
              </a:ext>
            </a:extLst>
          </p:cNvPr>
          <p:cNvSpPr>
            <a:spLocks noGrp="1"/>
          </p:cNvSpPr>
          <p:nvPr>
            <p:ph type="body" sz="quarter" idx="16"/>
          </p:nvPr>
        </p:nvSpPr>
        <p:spPr>
          <a:xfrm>
            <a:off x="756135" y="1244338"/>
            <a:ext cx="5195921" cy="3756117"/>
          </a:xfrm>
        </p:spPr>
        <p:txBody>
          <a:bodyPr/>
          <a:lstStyle/>
          <a:p>
            <a:pPr marL="0" indent="0">
              <a:buNone/>
            </a:pPr>
            <a:r>
              <a:rPr lang="en-US" sz="1600" dirty="0" err="1">
                <a:latin typeface="+mj-lt"/>
              </a:rPr>
              <a:t>TechMed</a:t>
            </a:r>
            <a:r>
              <a:rPr lang="en-US" sz="1600" dirty="0">
                <a:latin typeface="+mj-lt"/>
              </a:rPr>
              <a:t> Centre is a leading innovation hub focused on advancing healthcare through technology, research, and education.</a:t>
            </a:r>
          </a:p>
          <a:p>
            <a:pPr>
              <a:lnSpc>
                <a:spcPct val="100000"/>
              </a:lnSpc>
            </a:pPr>
            <a:r>
              <a:rPr lang="en-US" sz="1600" b="1" dirty="0">
                <a:latin typeface="+mj-lt"/>
              </a:rPr>
              <a:t>Cutting-edge Facilities</a:t>
            </a:r>
            <a:r>
              <a:rPr lang="en-US" sz="1600" dirty="0">
                <a:latin typeface="+mj-lt"/>
              </a:rPr>
              <a:t> – Research labs, preclinical testing environments, and simulated hospital settings</a:t>
            </a:r>
          </a:p>
          <a:p>
            <a:pPr>
              <a:lnSpc>
                <a:spcPct val="100000"/>
              </a:lnSpc>
            </a:pPr>
            <a:r>
              <a:rPr lang="en-US" sz="1600" b="1" dirty="0">
                <a:latin typeface="+mj-lt"/>
              </a:rPr>
              <a:t>Impactful Collaboration </a:t>
            </a:r>
            <a:r>
              <a:rPr lang="en-US" sz="1600" dirty="0">
                <a:latin typeface="+mj-lt"/>
              </a:rPr>
              <a:t>– Working with healthcare professionals, industry, and policymakers to drive change</a:t>
            </a:r>
          </a:p>
          <a:p>
            <a:pPr>
              <a:lnSpc>
                <a:spcPct val="100000"/>
              </a:lnSpc>
            </a:pPr>
            <a:r>
              <a:rPr lang="en-US" sz="1600" b="1" dirty="0" err="1">
                <a:latin typeface="+mj-lt"/>
              </a:rPr>
              <a:t>Personalised</a:t>
            </a:r>
            <a:r>
              <a:rPr lang="en-US" sz="1600" b="1" dirty="0">
                <a:latin typeface="+mj-lt"/>
              </a:rPr>
              <a:t> &amp; Sustainable C</a:t>
            </a:r>
            <a:r>
              <a:rPr lang="en-US" sz="1600" dirty="0">
                <a:latin typeface="+mj-lt"/>
              </a:rPr>
              <a:t>are – Developing innovative solutions for diagnosis, treatment, and patient well-being.</a:t>
            </a:r>
          </a:p>
          <a:p>
            <a:pPr>
              <a:lnSpc>
                <a:spcPct val="100000"/>
              </a:lnSpc>
            </a:pPr>
            <a:r>
              <a:rPr lang="en-US" sz="1600" b="1" dirty="0">
                <a:latin typeface="+mj-lt"/>
              </a:rPr>
              <a:t>Boosting Entrepreneurship </a:t>
            </a:r>
            <a:r>
              <a:rPr lang="en-US" sz="1600" dirty="0">
                <a:latin typeface="+mj-lt"/>
              </a:rPr>
              <a:t>– Supporting startups and established companies in digital transformation and medical innovation.</a:t>
            </a:r>
          </a:p>
          <a:p>
            <a:pPr marL="0" indent="0">
              <a:buNone/>
            </a:pPr>
            <a:endParaRPr lang="nl-NL" dirty="0"/>
          </a:p>
        </p:txBody>
      </p:sp>
      <p:sp>
        <p:nvSpPr>
          <p:cNvPr id="12" name="Titel 11">
            <a:extLst>
              <a:ext uri="{FF2B5EF4-FFF2-40B4-BE49-F238E27FC236}">
                <a16:creationId xmlns:a16="http://schemas.microsoft.com/office/drawing/2014/main" id="{A9DA0698-F32A-D914-96F9-072B1E50F20C}"/>
              </a:ext>
            </a:extLst>
          </p:cNvPr>
          <p:cNvSpPr>
            <a:spLocks noGrp="1"/>
          </p:cNvSpPr>
          <p:nvPr>
            <p:ph type="ctrTitle"/>
          </p:nvPr>
        </p:nvSpPr>
        <p:spPr>
          <a:xfrm>
            <a:off x="756135" y="661731"/>
            <a:ext cx="4572000" cy="582607"/>
          </a:xfrm>
        </p:spPr>
        <p:txBody>
          <a:bodyPr/>
          <a:lstStyle/>
          <a:p>
            <a:r>
              <a:rPr lang="nl-NL" dirty="0">
                <a:solidFill>
                  <a:srgbClr val="0094B3"/>
                </a:solidFill>
              </a:rPr>
              <a:t>TECHMED CENTRE </a:t>
            </a:r>
          </a:p>
        </p:txBody>
      </p:sp>
      <p:sp>
        <p:nvSpPr>
          <p:cNvPr id="14" name="Tijdelijke aanduiding voor tekst 13">
            <a:extLst>
              <a:ext uri="{FF2B5EF4-FFF2-40B4-BE49-F238E27FC236}">
                <a16:creationId xmlns:a16="http://schemas.microsoft.com/office/drawing/2014/main" id="{437EBCA7-F543-653F-95E5-DDC8B1A0574E}"/>
              </a:ext>
            </a:extLst>
          </p:cNvPr>
          <p:cNvSpPr>
            <a:spLocks noGrp="1"/>
          </p:cNvSpPr>
          <p:nvPr>
            <p:ph type="body" sz="quarter" idx="15"/>
          </p:nvPr>
        </p:nvSpPr>
        <p:spPr/>
        <p:txBody>
          <a:bodyPr/>
          <a:lstStyle/>
          <a:p>
            <a:endParaRPr lang="nl-NL"/>
          </a:p>
        </p:txBody>
      </p:sp>
      <p:pic>
        <p:nvPicPr>
          <p:cNvPr id="17" name="Picture 11">
            <a:extLst>
              <a:ext uri="{FF2B5EF4-FFF2-40B4-BE49-F238E27FC236}">
                <a16:creationId xmlns:a16="http://schemas.microsoft.com/office/drawing/2014/main" id="{9C1AF742-BB7C-0099-48F4-7FEEE162597D}"/>
              </a:ext>
            </a:extLst>
          </p:cNvPr>
          <p:cNvPicPr>
            <a:picLocks noChangeAspect="1"/>
          </p:cNvPicPr>
          <p:nvPr/>
        </p:nvPicPr>
        <p:blipFill>
          <a:blip r:embed="rId3">
            <a:extLst>
              <a:ext uri="{28A0092B-C50C-407E-A947-70E740481C1C}">
                <a14:useLocalDpi xmlns:a14="http://schemas.microsoft.com/office/drawing/2010/main" val="0"/>
              </a:ext>
            </a:extLst>
          </a:blip>
          <a:srcRect t="12572" b="12572"/>
          <a:stretch/>
        </p:blipFill>
        <p:spPr>
          <a:xfrm flipH="1">
            <a:off x="6084273" y="0"/>
            <a:ext cx="6107724" cy="6858000"/>
          </a:xfrm>
          <a:prstGeom prst="rect">
            <a:avLst/>
          </a:prstGeom>
        </p:spPr>
      </p:pic>
      <p:sp>
        <p:nvSpPr>
          <p:cNvPr id="3" name="Rectangle 2">
            <a:extLst>
              <a:ext uri="{FF2B5EF4-FFF2-40B4-BE49-F238E27FC236}">
                <a16:creationId xmlns:a16="http://schemas.microsoft.com/office/drawing/2014/main" id="{B98FF896-474C-FE5B-7591-F0B87EAFB518}"/>
              </a:ext>
            </a:extLst>
          </p:cNvPr>
          <p:cNvSpPr/>
          <p:nvPr/>
        </p:nvSpPr>
        <p:spPr>
          <a:xfrm>
            <a:off x="-1" y="5094723"/>
            <a:ext cx="6084273" cy="17632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 name="Picture 9">
            <a:extLst>
              <a:ext uri="{FF2B5EF4-FFF2-40B4-BE49-F238E27FC236}">
                <a16:creationId xmlns:a16="http://schemas.microsoft.com/office/drawing/2014/main" id="{8D5340D3-83B7-30A5-DB91-A8ECFE4E9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20" y="4623038"/>
            <a:ext cx="5483810" cy="2741906"/>
          </a:xfrm>
          <a:prstGeom prst="rect">
            <a:avLst/>
          </a:prstGeom>
        </p:spPr>
      </p:pic>
    </p:spTree>
    <p:extLst>
      <p:ext uri="{BB962C8B-B14F-4D97-AF65-F5344CB8AC3E}">
        <p14:creationId xmlns:p14="http://schemas.microsoft.com/office/powerpoint/2010/main" val="130399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5EC0D-5479-A0F6-803E-68AFF6286601}"/>
              </a:ext>
            </a:extLst>
          </p:cNvPr>
          <p:cNvSpPr/>
          <p:nvPr/>
        </p:nvSpPr>
        <p:spPr>
          <a:xfrm>
            <a:off x="-1" y="5094723"/>
            <a:ext cx="6084273" cy="17632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jdelijke aanduiding voor tekst 14">
            <a:extLst>
              <a:ext uri="{FF2B5EF4-FFF2-40B4-BE49-F238E27FC236}">
                <a16:creationId xmlns:a16="http://schemas.microsoft.com/office/drawing/2014/main" id="{E2E24B79-4322-3E13-9777-BB8149C8F3CA}"/>
              </a:ext>
            </a:extLst>
          </p:cNvPr>
          <p:cNvSpPr>
            <a:spLocks noGrp="1"/>
          </p:cNvSpPr>
          <p:nvPr>
            <p:ph type="body" sz="quarter" idx="16"/>
          </p:nvPr>
        </p:nvSpPr>
        <p:spPr>
          <a:xfrm>
            <a:off x="756001" y="1935360"/>
            <a:ext cx="4572000" cy="2952002"/>
          </a:xfrm>
        </p:spPr>
        <p:txBody>
          <a:bodyPr/>
          <a:lstStyle/>
          <a:p>
            <a:pPr marL="0" indent="0">
              <a:buNone/>
            </a:pPr>
            <a:r>
              <a:rPr lang="en-US" dirty="0"/>
              <a:t>MESA+ is one of the world’s leading research institutes on nanostructures, nanomaterials, </a:t>
            </a:r>
            <a:r>
              <a:rPr lang="en-US" dirty="0" err="1"/>
              <a:t>nanosystems</a:t>
            </a:r>
            <a:r>
              <a:rPr lang="en-US" dirty="0"/>
              <a:t> and nanodevices. Embracing a cross-disciplinary approach and benefiting from the </a:t>
            </a:r>
            <a:r>
              <a:rPr lang="en-US" dirty="0" err="1"/>
              <a:t>NanoLab</a:t>
            </a:r>
            <a:r>
              <a:rPr lang="en-US" dirty="0"/>
              <a:t> - infrastructure that ranks among the very best on the globe - over 500 researchers deliver high quality, competitive and frequently ground-breaking research. The results are evident in our numerous publications as well as in various high-profile achievements.</a:t>
            </a:r>
            <a:endParaRPr lang="nl-NL" dirty="0"/>
          </a:p>
        </p:txBody>
      </p:sp>
      <p:sp>
        <p:nvSpPr>
          <p:cNvPr id="12" name="Titel 11">
            <a:extLst>
              <a:ext uri="{FF2B5EF4-FFF2-40B4-BE49-F238E27FC236}">
                <a16:creationId xmlns:a16="http://schemas.microsoft.com/office/drawing/2014/main" id="{A9DA0698-F32A-D914-96F9-072B1E50F20C}"/>
              </a:ext>
            </a:extLst>
          </p:cNvPr>
          <p:cNvSpPr>
            <a:spLocks noGrp="1"/>
          </p:cNvSpPr>
          <p:nvPr>
            <p:ph type="ctrTitle"/>
          </p:nvPr>
        </p:nvSpPr>
        <p:spPr/>
        <p:txBody>
          <a:bodyPr/>
          <a:lstStyle/>
          <a:p>
            <a:r>
              <a:rPr lang="nl-NL" dirty="0">
                <a:solidFill>
                  <a:srgbClr val="C60C30"/>
                </a:solidFill>
              </a:rPr>
              <a:t>MESA+ INSTITUTE FOR NANOTECHNOLOGY</a:t>
            </a:r>
          </a:p>
        </p:txBody>
      </p:sp>
      <p:sp>
        <p:nvSpPr>
          <p:cNvPr id="14" name="Tijdelijke aanduiding voor tekst 13">
            <a:extLst>
              <a:ext uri="{FF2B5EF4-FFF2-40B4-BE49-F238E27FC236}">
                <a16:creationId xmlns:a16="http://schemas.microsoft.com/office/drawing/2014/main" id="{437EBCA7-F543-653F-95E5-DDC8B1A0574E}"/>
              </a:ext>
            </a:extLst>
          </p:cNvPr>
          <p:cNvSpPr>
            <a:spLocks noGrp="1"/>
          </p:cNvSpPr>
          <p:nvPr>
            <p:ph type="body" sz="quarter" idx="15"/>
          </p:nvPr>
        </p:nvSpPr>
        <p:spPr/>
        <p:txBody>
          <a:bodyPr/>
          <a:lstStyle/>
          <a:p>
            <a:endParaRPr lang="nl-NL"/>
          </a:p>
        </p:txBody>
      </p:sp>
      <p:pic>
        <p:nvPicPr>
          <p:cNvPr id="6" name="Picture 11">
            <a:extLst>
              <a:ext uri="{FF2B5EF4-FFF2-40B4-BE49-F238E27FC236}">
                <a16:creationId xmlns:a16="http://schemas.microsoft.com/office/drawing/2014/main" id="{82FFE174-7198-C7C8-D5F4-5515CF837CDF}"/>
              </a:ext>
            </a:extLst>
          </p:cNvPr>
          <p:cNvPicPr>
            <a:picLocks noChangeAspect="1"/>
          </p:cNvPicPr>
          <p:nvPr/>
        </p:nvPicPr>
        <p:blipFill rotWithShape="1">
          <a:blip r:embed="rId3">
            <a:extLst>
              <a:ext uri="{28A0092B-C50C-407E-A947-70E740481C1C}">
                <a14:useLocalDpi xmlns:a14="http://schemas.microsoft.com/office/drawing/2010/main" val="0"/>
              </a:ext>
            </a:extLst>
          </a:blip>
          <a:srcRect l="15121" r="32473"/>
          <a:stretch/>
        </p:blipFill>
        <p:spPr>
          <a:xfrm>
            <a:off x="6084273" y="1"/>
            <a:ext cx="6107724" cy="6858000"/>
          </a:xfrm>
          <a:prstGeom prst="rect">
            <a:avLst/>
          </a:prstGeom>
        </p:spPr>
      </p:pic>
      <p:pic>
        <p:nvPicPr>
          <p:cNvPr id="10" name="Picture 9">
            <a:extLst>
              <a:ext uri="{FF2B5EF4-FFF2-40B4-BE49-F238E27FC236}">
                <a16:creationId xmlns:a16="http://schemas.microsoft.com/office/drawing/2014/main" id="{4AB642E2-6F1F-210F-CC4A-6F5761C86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20" y="4623038"/>
            <a:ext cx="5460350" cy="2730175"/>
          </a:xfrm>
          <a:prstGeom prst="rect">
            <a:avLst/>
          </a:prstGeom>
        </p:spPr>
      </p:pic>
    </p:spTree>
    <p:extLst>
      <p:ext uri="{BB962C8B-B14F-4D97-AF65-F5344CB8AC3E}">
        <p14:creationId xmlns:p14="http://schemas.microsoft.com/office/powerpoint/2010/main" val="3612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7BB05-6C56-78F4-BDFE-DF37DF144FFF}"/>
              </a:ext>
            </a:extLst>
          </p:cNvPr>
          <p:cNvSpPr/>
          <p:nvPr/>
        </p:nvSpPr>
        <p:spPr>
          <a:xfrm>
            <a:off x="-1" y="5094723"/>
            <a:ext cx="6084273" cy="17632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ijdelijke aanduiding voor tekst 14">
            <a:extLst>
              <a:ext uri="{FF2B5EF4-FFF2-40B4-BE49-F238E27FC236}">
                <a16:creationId xmlns:a16="http://schemas.microsoft.com/office/drawing/2014/main" id="{E2E24B79-4322-3E13-9777-BB8149C8F3CA}"/>
              </a:ext>
            </a:extLst>
          </p:cNvPr>
          <p:cNvSpPr>
            <a:spLocks noGrp="1"/>
          </p:cNvSpPr>
          <p:nvPr>
            <p:ph type="body" sz="quarter" idx="16"/>
          </p:nvPr>
        </p:nvSpPr>
        <p:spPr>
          <a:xfrm>
            <a:off x="756001" y="1935360"/>
            <a:ext cx="4572000" cy="2952002"/>
          </a:xfrm>
        </p:spPr>
        <p:txBody>
          <a:bodyPr/>
          <a:lstStyle/>
          <a:p>
            <a:pPr marL="0" indent="0">
              <a:buNone/>
            </a:pPr>
            <a:r>
              <a:rPr lang="en-US" dirty="0"/>
              <a:t>The Digital Society Institute performs scientific research in technology that is essential for digitalization, on methods and techniques for integrating digital technology in our environments, and in how we can come to intelligent, well-informed decision making. An important aspect of our mission is to conduct research that has an impact on society.</a:t>
            </a:r>
            <a:endParaRPr lang="nl-NL" dirty="0"/>
          </a:p>
        </p:txBody>
      </p:sp>
      <p:sp>
        <p:nvSpPr>
          <p:cNvPr id="12" name="Titel 11">
            <a:extLst>
              <a:ext uri="{FF2B5EF4-FFF2-40B4-BE49-F238E27FC236}">
                <a16:creationId xmlns:a16="http://schemas.microsoft.com/office/drawing/2014/main" id="{A9DA0698-F32A-D914-96F9-072B1E50F20C}"/>
              </a:ext>
            </a:extLst>
          </p:cNvPr>
          <p:cNvSpPr>
            <a:spLocks noGrp="1"/>
          </p:cNvSpPr>
          <p:nvPr>
            <p:ph type="ctrTitle"/>
          </p:nvPr>
        </p:nvSpPr>
        <p:spPr/>
        <p:txBody>
          <a:bodyPr/>
          <a:lstStyle/>
          <a:p>
            <a:r>
              <a:rPr lang="nl-NL" dirty="0">
                <a:solidFill>
                  <a:srgbClr val="4F2D7F"/>
                </a:solidFill>
              </a:rPr>
              <a:t>DIGITAL SOCIETY INSTITUTE</a:t>
            </a:r>
          </a:p>
        </p:txBody>
      </p:sp>
      <p:sp>
        <p:nvSpPr>
          <p:cNvPr id="14" name="Tijdelijke aanduiding voor tekst 13">
            <a:extLst>
              <a:ext uri="{FF2B5EF4-FFF2-40B4-BE49-F238E27FC236}">
                <a16:creationId xmlns:a16="http://schemas.microsoft.com/office/drawing/2014/main" id="{437EBCA7-F543-653F-95E5-DDC8B1A0574E}"/>
              </a:ext>
            </a:extLst>
          </p:cNvPr>
          <p:cNvSpPr>
            <a:spLocks noGrp="1"/>
          </p:cNvSpPr>
          <p:nvPr>
            <p:ph type="body" sz="quarter" idx="15"/>
          </p:nvPr>
        </p:nvSpPr>
        <p:spPr/>
        <p:txBody>
          <a:bodyPr/>
          <a:lstStyle/>
          <a:p>
            <a:endParaRPr lang="nl-NL"/>
          </a:p>
        </p:txBody>
      </p:sp>
      <p:pic>
        <p:nvPicPr>
          <p:cNvPr id="7" name="Picture 9">
            <a:extLst>
              <a:ext uri="{FF2B5EF4-FFF2-40B4-BE49-F238E27FC236}">
                <a16:creationId xmlns:a16="http://schemas.microsoft.com/office/drawing/2014/main" id="{1FCC6E46-158C-D7EA-7D47-AE322307CEA1}"/>
              </a:ext>
            </a:extLst>
          </p:cNvPr>
          <p:cNvPicPr>
            <a:picLocks noChangeAspect="1"/>
          </p:cNvPicPr>
          <p:nvPr/>
        </p:nvPicPr>
        <p:blipFill rotWithShape="1">
          <a:blip r:embed="rId2">
            <a:extLst>
              <a:ext uri="{28A0092B-C50C-407E-A947-70E740481C1C}">
                <a14:useLocalDpi xmlns:a14="http://schemas.microsoft.com/office/drawing/2010/main" val="0"/>
              </a:ext>
            </a:extLst>
          </a:blip>
          <a:srcRect l="26559" r="23346"/>
          <a:stretch/>
        </p:blipFill>
        <p:spPr>
          <a:xfrm>
            <a:off x="6084271" y="0"/>
            <a:ext cx="6107725" cy="6858000"/>
          </a:xfrm>
          <a:prstGeom prst="rect">
            <a:avLst/>
          </a:prstGeom>
        </p:spPr>
      </p:pic>
      <p:pic>
        <p:nvPicPr>
          <p:cNvPr id="8" name="Picture 7">
            <a:extLst>
              <a:ext uri="{FF2B5EF4-FFF2-40B4-BE49-F238E27FC236}">
                <a16:creationId xmlns:a16="http://schemas.microsoft.com/office/drawing/2014/main" id="{AC46435B-B906-3210-CBAC-8BDC1D763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20" y="4623038"/>
            <a:ext cx="5460350" cy="2730175"/>
          </a:xfrm>
          <a:prstGeom prst="rect">
            <a:avLst/>
          </a:prstGeom>
        </p:spPr>
      </p:pic>
    </p:spTree>
    <p:extLst>
      <p:ext uri="{BB962C8B-B14F-4D97-AF65-F5344CB8AC3E}">
        <p14:creationId xmlns:p14="http://schemas.microsoft.com/office/powerpoint/2010/main" val="25437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01791D83-789E-98A6-6527-541F419A0126}"/>
              </a:ext>
            </a:extLst>
          </p:cNvPr>
          <p:cNvSpPr>
            <a:spLocks noGrp="1"/>
          </p:cNvSpPr>
          <p:nvPr>
            <p:ph type="body" sz="quarter" idx="15"/>
          </p:nvPr>
        </p:nvSpPr>
        <p:spPr/>
        <p:txBody>
          <a:bodyPr/>
          <a:lstStyle/>
          <a:p>
            <a:endParaRPr lang="nl-NL"/>
          </a:p>
        </p:txBody>
      </p:sp>
      <p:sp>
        <p:nvSpPr>
          <p:cNvPr id="12" name="Titel 11">
            <a:extLst>
              <a:ext uri="{FF2B5EF4-FFF2-40B4-BE49-F238E27FC236}">
                <a16:creationId xmlns:a16="http://schemas.microsoft.com/office/drawing/2014/main" id="{3B0B6651-AAFA-BB63-B38C-830647007029}"/>
              </a:ext>
            </a:extLst>
          </p:cNvPr>
          <p:cNvSpPr>
            <a:spLocks noGrp="1"/>
          </p:cNvSpPr>
          <p:nvPr>
            <p:ph type="ctrTitle"/>
          </p:nvPr>
        </p:nvSpPr>
        <p:spPr/>
        <p:txBody>
          <a:bodyPr/>
          <a:lstStyle/>
          <a:p>
            <a:r>
              <a:rPr lang="nl-NL" dirty="0"/>
              <a:t>Partners </a:t>
            </a:r>
            <a:r>
              <a:rPr lang="nl-NL" dirty="0" err="1"/>
              <a:t>and</a:t>
            </a:r>
            <a:r>
              <a:rPr lang="nl-NL" dirty="0"/>
              <a:t> </a:t>
            </a:r>
            <a:r>
              <a:rPr lang="nl-NL" dirty="0" err="1"/>
              <a:t>collaboration</a:t>
            </a:r>
            <a:endParaRPr lang="nl-NL" dirty="0"/>
          </a:p>
        </p:txBody>
      </p:sp>
      <p:sp>
        <p:nvSpPr>
          <p:cNvPr id="15" name="Tijdelijke aanduiding voor tekst 14">
            <a:extLst>
              <a:ext uri="{FF2B5EF4-FFF2-40B4-BE49-F238E27FC236}">
                <a16:creationId xmlns:a16="http://schemas.microsoft.com/office/drawing/2014/main" id="{36EF0CBB-F034-7481-D597-3C028B82B990}"/>
              </a:ext>
            </a:extLst>
          </p:cNvPr>
          <p:cNvSpPr>
            <a:spLocks noGrp="1"/>
          </p:cNvSpPr>
          <p:nvPr>
            <p:ph type="body" sz="quarter" idx="17"/>
          </p:nvPr>
        </p:nvSpPr>
        <p:spPr/>
        <p:txBody>
          <a:bodyPr/>
          <a:lstStyle/>
          <a:p>
            <a:r>
              <a:rPr lang="nl-NL" dirty="0"/>
              <a:t>07</a:t>
            </a:r>
          </a:p>
        </p:txBody>
      </p:sp>
    </p:spTree>
    <p:extLst>
      <p:ext uri="{BB962C8B-B14F-4D97-AF65-F5344CB8AC3E}">
        <p14:creationId xmlns:p14="http://schemas.microsoft.com/office/powerpoint/2010/main" val="347633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lose-up of a paper&#10;&#10;Description automatically generated">
            <a:extLst>
              <a:ext uri="{FF2B5EF4-FFF2-40B4-BE49-F238E27FC236}">
                <a16:creationId xmlns:a16="http://schemas.microsoft.com/office/drawing/2014/main" id="{56D89701-224E-46D1-BB6A-99E41F79A19D}"/>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8015" b="8015"/>
          <a:stretch>
            <a:fillRect/>
          </a:stretch>
        </p:blipFill>
        <p:spPr/>
      </p:pic>
      <p:pic>
        <p:nvPicPr>
          <p:cNvPr id="19" name="Picture Placeholder 18" descr="A group of people in a room&#10;&#10;Description automatically generated">
            <a:extLst>
              <a:ext uri="{FF2B5EF4-FFF2-40B4-BE49-F238E27FC236}">
                <a16:creationId xmlns:a16="http://schemas.microsoft.com/office/drawing/2014/main" id="{055699B1-2916-6DE7-242E-B2134E0CBBA0}"/>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0949" b="10949"/>
          <a:stretch>
            <a:fillRect/>
          </a:stretch>
        </p:blipFill>
        <p:spPr/>
      </p:pic>
      <p:sp>
        <p:nvSpPr>
          <p:cNvPr id="6" name="Text Placeholder 5">
            <a:extLst>
              <a:ext uri="{FF2B5EF4-FFF2-40B4-BE49-F238E27FC236}">
                <a16:creationId xmlns:a16="http://schemas.microsoft.com/office/drawing/2014/main" id="{2A6221B5-6BD9-A331-4542-22E336052624}"/>
              </a:ext>
            </a:extLst>
          </p:cNvPr>
          <p:cNvSpPr>
            <a:spLocks noGrp="1"/>
          </p:cNvSpPr>
          <p:nvPr>
            <p:ph type="body" sz="quarter" idx="16"/>
          </p:nvPr>
        </p:nvSpPr>
        <p:spPr/>
        <p:txBody>
          <a:bodyPr vert="horz" lIns="0" tIns="0" rIns="0" bIns="0" rtlCol="0" anchor="t">
            <a:noAutofit/>
          </a:bodyPr>
          <a:lstStyle/>
          <a:p>
            <a:pPr marL="359410" indent="-359410"/>
            <a:r>
              <a:rPr lang="nl-NL" b="1" dirty="0"/>
              <a:t>Twente (e.g. Twente Board, </a:t>
            </a:r>
            <a:r>
              <a:rPr lang="nl-NL" b="1" dirty="0" err="1"/>
              <a:t>Novel</a:t>
            </a:r>
            <a:r>
              <a:rPr lang="nl-NL" b="1" dirty="0"/>
              <a:t>-T, </a:t>
            </a:r>
            <a:r>
              <a:rPr lang="nl-NL" b="1" dirty="0" err="1"/>
              <a:t>Province</a:t>
            </a:r>
            <a:r>
              <a:rPr lang="nl-NL" b="1" dirty="0"/>
              <a:t> of Overijssel)</a:t>
            </a:r>
          </a:p>
          <a:p>
            <a:pPr marL="359410" indent="-359410"/>
            <a:r>
              <a:rPr lang="nl-NL" b="1" dirty="0"/>
              <a:t>Zwolle (e.g. </a:t>
            </a:r>
            <a:r>
              <a:rPr lang="nl-NL" b="1" dirty="0" err="1"/>
              <a:t>Economic</a:t>
            </a:r>
            <a:r>
              <a:rPr lang="nl-NL" b="1" dirty="0"/>
              <a:t> Board, Windesheim)</a:t>
            </a:r>
          </a:p>
          <a:p>
            <a:pPr marL="359410" indent="-359410"/>
            <a:r>
              <a:rPr lang="nl-NL" b="1" dirty="0"/>
              <a:t>Apeldoorn (e.g. Centrum voor Veiligheid en Digitalisering, Sports Data)</a:t>
            </a:r>
          </a:p>
          <a:p>
            <a:pPr marL="359410" indent="-359410"/>
            <a:endParaRPr lang="nl-NL" b="1" dirty="0"/>
          </a:p>
        </p:txBody>
      </p:sp>
      <p:sp>
        <p:nvSpPr>
          <p:cNvPr id="8" name="Title 7">
            <a:extLst>
              <a:ext uri="{FF2B5EF4-FFF2-40B4-BE49-F238E27FC236}">
                <a16:creationId xmlns:a16="http://schemas.microsoft.com/office/drawing/2014/main" id="{DFF0E197-7263-EF5A-1F64-6816681F546A}"/>
              </a:ext>
            </a:extLst>
          </p:cNvPr>
          <p:cNvSpPr>
            <a:spLocks noGrp="1"/>
          </p:cNvSpPr>
          <p:nvPr>
            <p:ph type="ctrTitle"/>
          </p:nvPr>
        </p:nvSpPr>
        <p:spPr/>
        <p:txBody>
          <a:bodyPr/>
          <a:lstStyle/>
          <a:p>
            <a:r>
              <a:rPr lang="en-US" dirty="0"/>
              <a:t>Collaboration in  </a:t>
            </a:r>
            <a:r>
              <a:rPr lang="en-US" dirty="0">
                <a:solidFill>
                  <a:srgbClr val="0094B3"/>
                </a:solidFill>
              </a:rPr>
              <a:t>regional hotspots</a:t>
            </a:r>
            <a:endParaRPr lang="nl-NL" dirty="0">
              <a:solidFill>
                <a:srgbClr val="0094B3"/>
              </a:solidFill>
            </a:endParaRPr>
          </a:p>
        </p:txBody>
      </p:sp>
      <p:pic>
        <p:nvPicPr>
          <p:cNvPr id="15" name="Picture Placeholder 14" descr="A sign in a building&#10;&#10;Description automatically generated">
            <a:extLst>
              <a:ext uri="{FF2B5EF4-FFF2-40B4-BE49-F238E27FC236}">
                <a16:creationId xmlns:a16="http://schemas.microsoft.com/office/drawing/2014/main" id="{E35A1A21-1187-DE5D-8BCA-FCE3D5FA062C}"/>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t="9483" b="9483"/>
          <a:stretch>
            <a:fillRect/>
          </a:stretch>
        </p:blipFill>
        <p:spPr/>
      </p:pic>
    </p:spTree>
    <p:extLst>
      <p:ext uri="{BB962C8B-B14F-4D97-AF65-F5344CB8AC3E}">
        <p14:creationId xmlns:p14="http://schemas.microsoft.com/office/powerpoint/2010/main" val="621799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map of the world&#10;&#10;Description automatically generated">
            <a:extLst>
              <a:ext uri="{FF2B5EF4-FFF2-40B4-BE49-F238E27FC236}">
                <a16:creationId xmlns:a16="http://schemas.microsoft.com/office/drawing/2014/main" id="{C7572177-FCF4-8DC0-CD2A-FDB3D861EB89}"/>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3139" b="3139"/>
          <a:stretch/>
        </p:blipFill>
        <p:spPr/>
      </p:pic>
      <p:pic>
        <p:nvPicPr>
          <p:cNvPr id="30" name="Picture Placeholder 29">
            <a:extLst>
              <a:ext uri="{FF2B5EF4-FFF2-40B4-BE49-F238E27FC236}">
                <a16:creationId xmlns:a16="http://schemas.microsoft.com/office/drawing/2014/main" id="{2BE7A91C-EE78-AFF5-9C7A-20E0AB2387E2}"/>
              </a:ext>
            </a:extLst>
          </p:cNvPr>
          <p:cNvPicPr>
            <a:picLocks noGrp="1" noChangeAspect="1"/>
          </p:cNvPicPr>
          <p:nvPr>
            <p:ph type="pic" sz="quarter" idx="20"/>
          </p:nvPr>
        </p:nvPicPr>
        <p:blipFill rotWithShape="1">
          <a:blip r:embed="rId4"/>
          <a:srcRect l="-3236" t="267" r="12667" b="9612"/>
          <a:stretch/>
        </p:blipFill>
        <p:spPr>
          <a:xfrm>
            <a:off x="7989210" y="3986074"/>
            <a:ext cx="4202790" cy="2108963"/>
          </a:xfrm>
        </p:spPr>
      </p:pic>
      <p:sp>
        <p:nvSpPr>
          <p:cNvPr id="18" name="Text Placeholder 17">
            <a:extLst>
              <a:ext uri="{FF2B5EF4-FFF2-40B4-BE49-F238E27FC236}">
                <a16:creationId xmlns:a16="http://schemas.microsoft.com/office/drawing/2014/main" id="{D7C3C6FB-41D6-9BCE-18EF-9A130B8ABD8F}"/>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2A6221B5-6BD9-A331-4542-22E336052624}"/>
              </a:ext>
            </a:extLst>
          </p:cNvPr>
          <p:cNvSpPr>
            <a:spLocks noGrp="1"/>
          </p:cNvSpPr>
          <p:nvPr>
            <p:ph type="body" sz="quarter" idx="16"/>
          </p:nvPr>
        </p:nvSpPr>
        <p:spPr>
          <a:xfrm>
            <a:off x="756001" y="2286000"/>
            <a:ext cx="4572000" cy="2952002"/>
          </a:xfrm>
        </p:spPr>
        <p:txBody>
          <a:bodyPr/>
          <a:lstStyle/>
          <a:p>
            <a:pPr marL="0" indent="0">
              <a:buNone/>
            </a:pPr>
            <a:r>
              <a:rPr lang="en-US" b="1" dirty="0"/>
              <a:t>International strategic partners</a:t>
            </a:r>
          </a:p>
          <a:p>
            <a:r>
              <a:rPr lang="en-US" dirty="0"/>
              <a:t>ECIU University</a:t>
            </a:r>
          </a:p>
          <a:p>
            <a:r>
              <a:rPr lang="nl-NL" dirty="0"/>
              <a:t>University of Munster, Germany, University of São Paulo, Brazil </a:t>
            </a:r>
            <a:r>
              <a:rPr lang="nl-NL" dirty="0" err="1"/>
              <a:t>and</a:t>
            </a:r>
            <a:r>
              <a:rPr lang="nl-NL" dirty="0"/>
              <a:t> University of Waterloo, Canada</a:t>
            </a:r>
          </a:p>
          <a:p>
            <a:pPr marL="0" indent="0">
              <a:buNone/>
            </a:pPr>
            <a:r>
              <a:rPr lang="nl-NL" b="1" dirty="0"/>
              <a:t>National</a:t>
            </a:r>
          </a:p>
          <a:p>
            <a:r>
              <a:rPr lang="nl-NL" dirty="0"/>
              <a:t>4TU. </a:t>
            </a:r>
            <a:r>
              <a:rPr lang="nl-NL" dirty="0" err="1"/>
              <a:t>Federation</a:t>
            </a:r>
            <a:endParaRPr lang="nl-NL" dirty="0"/>
          </a:p>
          <a:p>
            <a:r>
              <a:rPr lang="nl-NL" dirty="0"/>
              <a:t>VU</a:t>
            </a:r>
          </a:p>
        </p:txBody>
      </p:sp>
      <p:sp>
        <p:nvSpPr>
          <p:cNvPr id="8" name="Title 7">
            <a:extLst>
              <a:ext uri="{FF2B5EF4-FFF2-40B4-BE49-F238E27FC236}">
                <a16:creationId xmlns:a16="http://schemas.microsoft.com/office/drawing/2014/main" id="{DFF0E197-7263-EF5A-1F64-6816681F546A}"/>
              </a:ext>
            </a:extLst>
          </p:cNvPr>
          <p:cNvSpPr>
            <a:spLocks noGrp="1"/>
          </p:cNvSpPr>
          <p:nvPr>
            <p:ph type="ctrTitle"/>
          </p:nvPr>
        </p:nvSpPr>
        <p:spPr/>
        <p:txBody>
          <a:bodyPr/>
          <a:lstStyle/>
          <a:p>
            <a:r>
              <a:rPr lang="en-US" dirty="0"/>
              <a:t>Collaboration with </a:t>
            </a:r>
            <a:r>
              <a:rPr lang="en-US" dirty="0">
                <a:solidFill>
                  <a:srgbClr val="0094B3"/>
                </a:solidFill>
              </a:rPr>
              <a:t>scientific partners</a:t>
            </a:r>
            <a:endParaRPr lang="nl-NL" dirty="0">
              <a:solidFill>
                <a:srgbClr val="0094B3"/>
              </a:solidFill>
            </a:endParaRPr>
          </a:p>
        </p:txBody>
      </p:sp>
      <p:pic>
        <p:nvPicPr>
          <p:cNvPr id="28" name="Picture Placeholder 27" descr="A grey and black logo&#10;&#10;Description automatically generated">
            <a:extLst>
              <a:ext uri="{FF2B5EF4-FFF2-40B4-BE49-F238E27FC236}">
                <a16:creationId xmlns:a16="http://schemas.microsoft.com/office/drawing/2014/main" id="{AC9AC59B-33DB-5493-8BF0-E5AFBA04D837}"/>
              </a:ext>
            </a:extLst>
          </p:cNvPr>
          <p:cNvPicPr>
            <a:picLocks noGrp="1" noChangeAspect="1"/>
          </p:cNvPicPr>
          <p:nvPr>
            <p:ph type="pic" sz="quarter" idx="21"/>
          </p:nvPr>
        </p:nvPicPr>
        <p:blipFill rotWithShape="1">
          <a:blip r:embed="rId5">
            <a:extLst>
              <a:ext uri="{28A0092B-C50C-407E-A947-70E740481C1C}">
                <a14:useLocalDpi xmlns:a14="http://schemas.microsoft.com/office/drawing/2010/main" val="0"/>
              </a:ext>
            </a:extLst>
          </a:blip>
          <a:srcRect l="-1" t="-90953" r="-153" b="-94094"/>
          <a:stretch/>
        </p:blipFill>
        <p:spPr>
          <a:xfrm>
            <a:off x="8124000" y="1984160"/>
            <a:ext cx="4068000" cy="2286000"/>
          </a:xfrm>
        </p:spPr>
      </p:pic>
    </p:spTree>
    <p:extLst>
      <p:ext uri="{BB962C8B-B14F-4D97-AF65-F5344CB8AC3E}">
        <p14:creationId xmlns:p14="http://schemas.microsoft.com/office/powerpoint/2010/main" val="387558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BA4B555-0D7F-6D39-4397-F940BEE22413}"/>
              </a:ext>
            </a:extLst>
          </p:cNvPr>
          <p:cNvSpPr>
            <a:spLocks noGrp="1"/>
          </p:cNvSpPr>
          <p:nvPr>
            <p:ph type="body" sz="quarter" idx="15"/>
          </p:nvPr>
        </p:nvSpPr>
        <p:spPr/>
        <p:txBody>
          <a:bodyPr/>
          <a:lstStyle/>
          <a:p>
            <a:endParaRPr lang="nl-NL"/>
          </a:p>
        </p:txBody>
      </p:sp>
      <p:sp>
        <p:nvSpPr>
          <p:cNvPr id="8" name="Tijdelijke aanduiding voor tekst 7">
            <a:extLst>
              <a:ext uri="{FF2B5EF4-FFF2-40B4-BE49-F238E27FC236}">
                <a16:creationId xmlns:a16="http://schemas.microsoft.com/office/drawing/2014/main" id="{054388FF-374B-052B-FB8F-905986CD730A}"/>
              </a:ext>
            </a:extLst>
          </p:cNvPr>
          <p:cNvSpPr>
            <a:spLocks noGrp="1"/>
          </p:cNvSpPr>
          <p:nvPr>
            <p:ph type="body" sz="quarter" idx="16"/>
          </p:nvPr>
        </p:nvSpPr>
        <p:spPr/>
        <p:txBody>
          <a:bodyPr/>
          <a:lstStyle/>
          <a:p>
            <a:r>
              <a:rPr lang="nl-NL" dirty="0" err="1"/>
              <a:t>Introduction</a:t>
            </a:r>
            <a:endParaRPr lang="nl-NL" dirty="0"/>
          </a:p>
          <a:p>
            <a:r>
              <a:rPr lang="nl-NL" dirty="0" err="1"/>
              <a:t>Our</a:t>
            </a:r>
            <a:r>
              <a:rPr lang="nl-NL" dirty="0"/>
              <a:t> story</a:t>
            </a:r>
          </a:p>
          <a:p>
            <a:r>
              <a:rPr lang="nl-NL" dirty="0" err="1"/>
              <a:t>Key</a:t>
            </a:r>
            <a:r>
              <a:rPr lang="nl-NL" dirty="0"/>
              <a:t> </a:t>
            </a:r>
            <a:r>
              <a:rPr lang="nl-NL" dirty="0" err="1"/>
              <a:t>figures</a:t>
            </a:r>
            <a:endParaRPr lang="nl-NL" dirty="0"/>
          </a:p>
          <a:p>
            <a:r>
              <a:rPr lang="nl-NL" dirty="0"/>
              <a:t>Research </a:t>
            </a:r>
            <a:r>
              <a:rPr lang="nl-NL" dirty="0" err="1"/>
              <a:t>vision</a:t>
            </a:r>
            <a:endParaRPr lang="nl-NL" dirty="0"/>
          </a:p>
          <a:p>
            <a:r>
              <a:rPr lang="nl-NL" dirty="0" err="1"/>
              <a:t>Our</a:t>
            </a:r>
            <a:r>
              <a:rPr lang="nl-NL" dirty="0"/>
              <a:t> research</a:t>
            </a:r>
          </a:p>
          <a:p>
            <a:r>
              <a:rPr lang="nl-NL" dirty="0"/>
              <a:t>Research </a:t>
            </a:r>
            <a:r>
              <a:rPr lang="nl-NL" dirty="0" err="1"/>
              <a:t>institutes</a:t>
            </a:r>
            <a:endParaRPr lang="nl-NL" dirty="0"/>
          </a:p>
          <a:p>
            <a:r>
              <a:rPr lang="nl-NL" dirty="0"/>
              <a:t>Partners </a:t>
            </a:r>
            <a:r>
              <a:rPr lang="nl-NL" dirty="0" err="1"/>
              <a:t>and</a:t>
            </a:r>
            <a:r>
              <a:rPr lang="nl-NL" dirty="0"/>
              <a:t> </a:t>
            </a:r>
            <a:r>
              <a:rPr lang="nl-NL" dirty="0" err="1"/>
              <a:t>collaboration</a:t>
            </a:r>
            <a:endParaRPr lang="nl-NL" dirty="0"/>
          </a:p>
          <a:p>
            <a:r>
              <a:rPr lang="nl-NL" dirty="0" err="1"/>
              <a:t>Education</a:t>
            </a:r>
            <a:r>
              <a:rPr lang="nl-NL" dirty="0"/>
              <a:t> </a:t>
            </a:r>
            <a:r>
              <a:rPr lang="nl-NL" dirty="0" err="1"/>
              <a:t>vision</a:t>
            </a:r>
            <a:endParaRPr lang="nl-NL" dirty="0"/>
          </a:p>
          <a:p>
            <a:r>
              <a:rPr lang="nl-NL" dirty="0" err="1"/>
              <a:t>Educational</a:t>
            </a:r>
            <a:r>
              <a:rPr lang="nl-NL" dirty="0"/>
              <a:t> </a:t>
            </a:r>
            <a:r>
              <a:rPr lang="nl-NL" dirty="0" err="1"/>
              <a:t>programmes</a:t>
            </a:r>
            <a:endParaRPr lang="nl-NL" dirty="0"/>
          </a:p>
          <a:p>
            <a:r>
              <a:rPr lang="nl-NL" dirty="0" err="1"/>
              <a:t>Useful</a:t>
            </a:r>
            <a:r>
              <a:rPr lang="nl-NL" dirty="0"/>
              <a:t> </a:t>
            </a:r>
            <a:r>
              <a:rPr lang="nl-NL" dirty="0" err="1"/>
              <a:t>other</a:t>
            </a:r>
            <a:r>
              <a:rPr lang="nl-NL" dirty="0"/>
              <a:t> slides</a:t>
            </a:r>
          </a:p>
          <a:p>
            <a:endParaRPr lang="nl-NL" dirty="0"/>
          </a:p>
        </p:txBody>
      </p:sp>
      <p:sp>
        <p:nvSpPr>
          <p:cNvPr id="9" name="Tijdelijke aanduiding voor tekst 8">
            <a:extLst>
              <a:ext uri="{FF2B5EF4-FFF2-40B4-BE49-F238E27FC236}">
                <a16:creationId xmlns:a16="http://schemas.microsoft.com/office/drawing/2014/main" id="{C9937B61-74A5-C0C2-0DBC-EE38795F626A}"/>
              </a:ext>
            </a:extLst>
          </p:cNvPr>
          <p:cNvSpPr>
            <a:spLocks noGrp="1"/>
          </p:cNvSpPr>
          <p:nvPr>
            <p:ph type="body" sz="quarter" idx="17"/>
          </p:nvPr>
        </p:nvSpPr>
        <p:spPr/>
        <p:txBody>
          <a:bodyPr/>
          <a:lstStyle/>
          <a:p>
            <a:r>
              <a:rPr lang="nl-NL" dirty="0"/>
              <a:t>01.</a:t>
            </a:r>
          </a:p>
          <a:p>
            <a:r>
              <a:rPr lang="nl-NL" dirty="0"/>
              <a:t>02.</a:t>
            </a:r>
          </a:p>
          <a:p>
            <a:r>
              <a:rPr lang="nl-NL" dirty="0"/>
              <a:t>03.</a:t>
            </a:r>
          </a:p>
          <a:p>
            <a:r>
              <a:rPr lang="nl-NL" dirty="0"/>
              <a:t>04.</a:t>
            </a:r>
          </a:p>
          <a:p>
            <a:r>
              <a:rPr lang="nl-NL" dirty="0"/>
              <a:t>05.</a:t>
            </a:r>
          </a:p>
          <a:p>
            <a:r>
              <a:rPr lang="nl-NL" dirty="0"/>
              <a:t>06.</a:t>
            </a:r>
          </a:p>
          <a:p>
            <a:r>
              <a:rPr lang="nl-NL" dirty="0"/>
              <a:t>07.</a:t>
            </a:r>
          </a:p>
          <a:p>
            <a:r>
              <a:rPr lang="nl-NL" dirty="0"/>
              <a:t>08.</a:t>
            </a:r>
          </a:p>
          <a:p>
            <a:r>
              <a:rPr lang="nl-NL" dirty="0"/>
              <a:t>09.</a:t>
            </a:r>
          </a:p>
          <a:p>
            <a:r>
              <a:rPr lang="nl-NL" dirty="0"/>
              <a:t>10.</a:t>
            </a:r>
          </a:p>
        </p:txBody>
      </p:sp>
      <p:sp>
        <p:nvSpPr>
          <p:cNvPr id="10" name="Titel 4">
            <a:extLst>
              <a:ext uri="{FF2B5EF4-FFF2-40B4-BE49-F238E27FC236}">
                <a16:creationId xmlns:a16="http://schemas.microsoft.com/office/drawing/2014/main" id="{4D8AD451-0AFD-2BBB-102D-4927FE7EBABD}"/>
              </a:ext>
            </a:extLst>
          </p:cNvPr>
          <p:cNvSpPr>
            <a:spLocks noGrp="1"/>
          </p:cNvSpPr>
          <p:nvPr>
            <p:ph type="ctrTitle"/>
          </p:nvPr>
        </p:nvSpPr>
        <p:spPr>
          <a:xfrm>
            <a:off x="756000" y="755999"/>
            <a:ext cx="5435250" cy="972000"/>
          </a:xfrm>
        </p:spPr>
        <p:txBody>
          <a:bodyPr/>
          <a:lstStyle/>
          <a:p>
            <a:r>
              <a:rPr lang="nl-NL" dirty="0" err="1"/>
              <a:t>Table</a:t>
            </a:r>
            <a:r>
              <a:rPr lang="nl-NL" dirty="0"/>
              <a:t> of contents</a:t>
            </a:r>
          </a:p>
        </p:txBody>
      </p:sp>
    </p:spTree>
    <p:extLst>
      <p:ext uri="{BB962C8B-B14F-4D97-AF65-F5344CB8AC3E}">
        <p14:creationId xmlns:p14="http://schemas.microsoft.com/office/powerpoint/2010/main" val="1386956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F42466-A5BF-73EA-E5E5-13670CF32A27}"/>
              </a:ext>
            </a:extLst>
          </p:cNvPr>
          <p:cNvSpPr>
            <a:spLocks noGrp="1"/>
          </p:cNvSpPr>
          <p:nvPr>
            <p:ph type="body" sz="quarter" idx="15"/>
          </p:nvPr>
        </p:nvSpPr>
        <p:spPr/>
        <p:txBody>
          <a:bodyPr/>
          <a:lstStyle/>
          <a:p>
            <a:endParaRPr lang="nl-NL"/>
          </a:p>
        </p:txBody>
      </p:sp>
      <p:sp>
        <p:nvSpPr>
          <p:cNvPr id="3" name="Subtitle 2">
            <a:extLst>
              <a:ext uri="{FF2B5EF4-FFF2-40B4-BE49-F238E27FC236}">
                <a16:creationId xmlns:a16="http://schemas.microsoft.com/office/drawing/2014/main" id="{30DACCAF-B493-AB82-2629-BE97DD5CD681}"/>
              </a:ext>
            </a:extLst>
          </p:cNvPr>
          <p:cNvSpPr>
            <a:spLocks noGrp="1"/>
          </p:cNvSpPr>
          <p:nvPr>
            <p:ph type="subTitle" idx="1"/>
          </p:nvPr>
        </p:nvSpPr>
        <p:spPr/>
        <p:txBody>
          <a:bodyPr/>
          <a:lstStyle/>
          <a:p>
            <a:endParaRPr lang="nl-NL" dirty="0"/>
          </a:p>
        </p:txBody>
      </p:sp>
      <p:sp>
        <p:nvSpPr>
          <p:cNvPr id="4" name="Title 3">
            <a:extLst>
              <a:ext uri="{FF2B5EF4-FFF2-40B4-BE49-F238E27FC236}">
                <a16:creationId xmlns:a16="http://schemas.microsoft.com/office/drawing/2014/main" id="{4A47A2EB-541A-C58D-9276-1289993821A2}"/>
              </a:ext>
            </a:extLst>
          </p:cNvPr>
          <p:cNvSpPr>
            <a:spLocks noGrp="1"/>
          </p:cNvSpPr>
          <p:nvPr>
            <p:ph type="ctrTitle"/>
          </p:nvPr>
        </p:nvSpPr>
        <p:spPr/>
        <p:txBody>
          <a:bodyPr/>
          <a:lstStyle/>
          <a:p>
            <a:r>
              <a:rPr lang="en-US" dirty="0"/>
              <a:t>Education vision</a:t>
            </a:r>
            <a:endParaRPr lang="nl-NL" dirty="0"/>
          </a:p>
        </p:txBody>
      </p:sp>
      <p:sp>
        <p:nvSpPr>
          <p:cNvPr id="5" name="Text Placeholder 4">
            <a:extLst>
              <a:ext uri="{FF2B5EF4-FFF2-40B4-BE49-F238E27FC236}">
                <a16:creationId xmlns:a16="http://schemas.microsoft.com/office/drawing/2014/main" id="{EA8B038E-D919-9521-E299-EE85E44BFC73}"/>
              </a:ext>
            </a:extLst>
          </p:cNvPr>
          <p:cNvSpPr>
            <a:spLocks noGrp="1"/>
          </p:cNvSpPr>
          <p:nvPr>
            <p:ph type="body" sz="quarter" idx="17"/>
          </p:nvPr>
        </p:nvSpPr>
        <p:spPr/>
        <p:txBody>
          <a:bodyPr/>
          <a:lstStyle/>
          <a:p>
            <a:r>
              <a:rPr lang="en-US" dirty="0"/>
              <a:t>08</a:t>
            </a:r>
            <a:endParaRPr lang="nl-NL" dirty="0"/>
          </a:p>
        </p:txBody>
      </p:sp>
    </p:spTree>
    <p:extLst>
      <p:ext uri="{BB962C8B-B14F-4D97-AF65-F5344CB8AC3E}">
        <p14:creationId xmlns:p14="http://schemas.microsoft.com/office/powerpoint/2010/main" val="3300556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in a room&#10;&#10;Description automatically generated">
            <a:extLst>
              <a:ext uri="{FF2B5EF4-FFF2-40B4-BE49-F238E27FC236}">
                <a16:creationId xmlns:a16="http://schemas.microsoft.com/office/drawing/2014/main" id="{78EB32B1-5F15-C7D0-A4A2-2303870C295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159" r="17159"/>
          <a:stretch>
            <a:fillRect/>
          </a:stretch>
        </p:blipFill>
        <p:spPr/>
      </p:pic>
      <p:sp>
        <p:nvSpPr>
          <p:cNvPr id="4" name="Content Placeholder 3">
            <a:extLst>
              <a:ext uri="{FF2B5EF4-FFF2-40B4-BE49-F238E27FC236}">
                <a16:creationId xmlns:a16="http://schemas.microsoft.com/office/drawing/2014/main" id="{CE6F56C0-0DA7-2C30-1C86-7A9F7FC8B204}"/>
              </a:ext>
            </a:extLst>
          </p:cNvPr>
          <p:cNvSpPr>
            <a:spLocks noGrp="1"/>
          </p:cNvSpPr>
          <p:nvPr>
            <p:ph type="body" sz="quarter" idx="16"/>
          </p:nvPr>
        </p:nvSpPr>
        <p:spPr/>
        <p:txBody>
          <a:bodyPr vert="horz" lIns="0" tIns="0" rIns="0" bIns="0" rtlCol="0" anchor="t">
            <a:noAutofit/>
          </a:bodyPr>
          <a:lstStyle/>
          <a:p>
            <a:pPr marL="0" indent="0">
              <a:buNone/>
            </a:pPr>
            <a:r>
              <a:rPr lang="nl-NL" dirty="0">
                <a:ea typeface="+mn-lt"/>
                <a:cs typeface="+mn-lt"/>
              </a:rPr>
              <a:t>The ‘UT </a:t>
            </a:r>
            <a:r>
              <a:rPr lang="nl-NL" dirty="0" err="1">
                <a:ea typeface="+mn-lt"/>
                <a:cs typeface="+mn-lt"/>
              </a:rPr>
              <a:t>Vision</a:t>
            </a:r>
            <a:r>
              <a:rPr lang="nl-NL" dirty="0">
                <a:ea typeface="+mn-lt"/>
                <a:cs typeface="+mn-lt"/>
              </a:rPr>
              <a:t> on Learning </a:t>
            </a:r>
            <a:r>
              <a:rPr lang="nl-NL" dirty="0" err="1">
                <a:ea typeface="+mn-lt"/>
                <a:cs typeface="+mn-lt"/>
              </a:rPr>
              <a:t>and</a:t>
            </a:r>
            <a:r>
              <a:rPr lang="nl-NL" dirty="0">
                <a:ea typeface="+mn-lt"/>
                <a:cs typeface="+mn-lt"/>
              </a:rPr>
              <a:t> Teaching’ </a:t>
            </a:r>
            <a:r>
              <a:rPr lang="nl-NL" dirty="0" err="1">
                <a:ea typeface="+mn-lt"/>
                <a:cs typeface="+mn-lt"/>
              </a:rPr>
              <a:t>places</a:t>
            </a:r>
            <a:r>
              <a:rPr lang="nl-NL" dirty="0">
                <a:ea typeface="+mn-lt"/>
                <a:cs typeface="+mn-lt"/>
              </a:rPr>
              <a:t> </a:t>
            </a:r>
            <a:r>
              <a:rPr lang="nl-NL" dirty="0" err="1">
                <a:ea typeface="+mn-lt"/>
                <a:cs typeface="+mn-lt"/>
              </a:rPr>
              <a:t>three</a:t>
            </a:r>
            <a:r>
              <a:rPr lang="nl-NL" dirty="0">
                <a:ea typeface="+mn-lt"/>
                <a:cs typeface="+mn-lt"/>
              </a:rPr>
              <a:t> goals at </a:t>
            </a:r>
            <a:r>
              <a:rPr lang="nl-NL" dirty="0" err="1">
                <a:ea typeface="+mn-lt"/>
                <a:cs typeface="+mn-lt"/>
              </a:rPr>
              <a:t>the</a:t>
            </a:r>
            <a:r>
              <a:rPr lang="nl-NL" dirty="0">
                <a:ea typeface="+mn-lt"/>
                <a:cs typeface="+mn-lt"/>
              </a:rPr>
              <a:t> </a:t>
            </a:r>
            <a:r>
              <a:rPr lang="nl-NL" dirty="0" err="1">
                <a:ea typeface="+mn-lt"/>
                <a:cs typeface="+mn-lt"/>
              </a:rPr>
              <a:t>heart</a:t>
            </a:r>
            <a:r>
              <a:rPr lang="nl-NL" dirty="0">
                <a:ea typeface="+mn-lt"/>
                <a:cs typeface="+mn-lt"/>
              </a:rPr>
              <a:t> of </a:t>
            </a:r>
            <a:r>
              <a:rPr lang="nl-NL" dirty="0" err="1">
                <a:ea typeface="+mn-lt"/>
                <a:cs typeface="+mn-lt"/>
              </a:rPr>
              <a:t>our</a:t>
            </a:r>
            <a:r>
              <a:rPr lang="nl-NL" dirty="0">
                <a:ea typeface="+mn-lt"/>
                <a:cs typeface="+mn-lt"/>
              </a:rPr>
              <a:t> </a:t>
            </a:r>
            <a:r>
              <a:rPr lang="nl-NL" dirty="0" err="1">
                <a:ea typeface="+mn-lt"/>
                <a:cs typeface="+mn-lt"/>
              </a:rPr>
              <a:t>education</a:t>
            </a:r>
            <a:r>
              <a:rPr lang="nl-NL" dirty="0">
                <a:ea typeface="+mn-lt"/>
                <a:cs typeface="+mn-lt"/>
              </a:rPr>
              <a:t>:</a:t>
            </a:r>
          </a:p>
          <a:p>
            <a:r>
              <a:rPr lang="nl-NL" dirty="0">
                <a:ea typeface="+mn-lt"/>
                <a:cs typeface="+mn-lt"/>
              </a:rPr>
              <a:t>Learning </a:t>
            </a:r>
            <a:r>
              <a:rPr lang="nl-NL" dirty="0" err="1">
                <a:ea typeface="+mn-lt"/>
                <a:cs typeface="+mn-lt"/>
              </a:rPr>
              <a:t>by-doing</a:t>
            </a:r>
            <a:endParaRPr lang="nl-NL" dirty="0">
              <a:ea typeface="+mn-lt"/>
              <a:cs typeface="+mn-lt"/>
            </a:endParaRPr>
          </a:p>
          <a:p>
            <a:r>
              <a:rPr lang="nl-NL" dirty="0">
                <a:ea typeface="+mn-lt"/>
                <a:cs typeface="+mn-lt"/>
              </a:rPr>
              <a:t>Building </a:t>
            </a:r>
            <a:r>
              <a:rPr lang="nl-NL" dirty="0" err="1">
                <a:ea typeface="+mn-lt"/>
                <a:cs typeface="+mn-lt"/>
              </a:rPr>
              <a:t>inclusive</a:t>
            </a:r>
            <a:r>
              <a:rPr lang="nl-NL" dirty="0">
                <a:ea typeface="+mn-lt"/>
                <a:cs typeface="+mn-lt"/>
              </a:rPr>
              <a:t> </a:t>
            </a:r>
            <a:r>
              <a:rPr lang="nl-NL" dirty="0" err="1">
                <a:ea typeface="+mn-lt"/>
                <a:cs typeface="+mn-lt"/>
              </a:rPr>
              <a:t>communities</a:t>
            </a:r>
            <a:r>
              <a:rPr lang="nl-NL" dirty="0">
                <a:ea typeface="+mn-lt"/>
                <a:cs typeface="+mn-lt"/>
              </a:rPr>
              <a:t> </a:t>
            </a:r>
          </a:p>
          <a:p>
            <a:r>
              <a:rPr lang="nl-NL" dirty="0" err="1">
                <a:ea typeface="+mn-lt"/>
                <a:cs typeface="+mn-lt"/>
              </a:rPr>
              <a:t>Self</a:t>
            </a:r>
            <a:r>
              <a:rPr lang="nl-NL" dirty="0">
                <a:ea typeface="+mn-lt"/>
                <a:cs typeface="+mn-lt"/>
              </a:rPr>
              <a:t>-development</a:t>
            </a:r>
            <a:endParaRPr lang="nl-NL" dirty="0"/>
          </a:p>
        </p:txBody>
      </p:sp>
      <p:sp>
        <p:nvSpPr>
          <p:cNvPr id="3" name="Title 2">
            <a:extLst>
              <a:ext uri="{FF2B5EF4-FFF2-40B4-BE49-F238E27FC236}">
                <a16:creationId xmlns:a16="http://schemas.microsoft.com/office/drawing/2014/main" id="{3DF9A4E2-D99F-45EE-BD4A-5C4F6CB1548E}"/>
              </a:ext>
            </a:extLst>
          </p:cNvPr>
          <p:cNvSpPr>
            <a:spLocks noGrp="1"/>
          </p:cNvSpPr>
          <p:nvPr>
            <p:ph type="ctrTitle"/>
          </p:nvPr>
        </p:nvSpPr>
        <p:spPr>
          <a:xfrm>
            <a:off x="756001" y="755999"/>
            <a:ext cx="2883844" cy="1205966"/>
          </a:xfrm>
        </p:spPr>
        <p:txBody>
          <a:bodyPr/>
          <a:lstStyle/>
          <a:p>
            <a:r>
              <a:rPr lang="en-US" dirty="0"/>
              <a:t>vision on </a:t>
            </a:r>
            <a:r>
              <a:rPr lang="en-US" dirty="0">
                <a:solidFill>
                  <a:srgbClr val="0094B3"/>
                </a:solidFill>
              </a:rPr>
              <a:t>Learning and Teaching</a:t>
            </a:r>
            <a:endParaRPr lang="nl-NL" dirty="0">
              <a:solidFill>
                <a:srgbClr val="0094B3"/>
              </a:solidFill>
            </a:endParaRPr>
          </a:p>
        </p:txBody>
      </p:sp>
    </p:spTree>
    <p:extLst>
      <p:ext uri="{BB962C8B-B14F-4D97-AF65-F5344CB8AC3E}">
        <p14:creationId xmlns:p14="http://schemas.microsoft.com/office/powerpoint/2010/main" val="836809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6F56C0-0DA7-2C30-1C86-7A9F7FC8B204}"/>
              </a:ext>
            </a:extLst>
          </p:cNvPr>
          <p:cNvSpPr>
            <a:spLocks noGrp="1"/>
          </p:cNvSpPr>
          <p:nvPr>
            <p:ph type="body" sz="quarter" idx="16"/>
          </p:nvPr>
        </p:nvSpPr>
        <p:spPr>
          <a:xfrm>
            <a:off x="755999" y="2224073"/>
            <a:ext cx="2700000" cy="2952002"/>
          </a:xfrm>
        </p:spPr>
        <p:txBody>
          <a:bodyPr vert="horz" lIns="0" tIns="0" rIns="0" bIns="0" rtlCol="0">
            <a:normAutofit fontScale="92500"/>
          </a:bodyPr>
          <a:lstStyle/>
          <a:p>
            <a:pPr marL="0" indent="0">
              <a:buNone/>
            </a:pPr>
            <a:r>
              <a:rPr lang="en-US" dirty="0"/>
              <a:t>UT enables students to develop professionally and academically in open </a:t>
            </a:r>
            <a:r>
              <a:rPr lang="en-US" i="1" dirty="0"/>
              <a:t>High Tech, Human Touch </a:t>
            </a:r>
            <a:r>
              <a:rPr lang="en-US" dirty="0"/>
              <a:t>learning communities and to choose learning trajectories that fit their personal talents. However, we believe that this is only possible if our education pursues all three goals. This belief will resonate in all our investments in learning and teaching.</a:t>
            </a:r>
            <a:endParaRPr lang="nl-NL" dirty="0"/>
          </a:p>
        </p:txBody>
      </p:sp>
      <p:sp>
        <p:nvSpPr>
          <p:cNvPr id="3" name="Title 2">
            <a:extLst>
              <a:ext uri="{FF2B5EF4-FFF2-40B4-BE49-F238E27FC236}">
                <a16:creationId xmlns:a16="http://schemas.microsoft.com/office/drawing/2014/main" id="{3DF9A4E2-D99F-45EE-BD4A-5C4F6CB1548E}"/>
              </a:ext>
            </a:extLst>
          </p:cNvPr>
          <p:cNvSpPr>
            <a:spLocks noGrp="1"/>
          </p:cNvSpPr>
          <p:nvPr>
            <p:ph type="ctrTitle"/>
          </p:nvPr>
        </p:nvSpPr>
        <p:spPr>
          <a:xfrm>
            <a:off x="755999" y="755999"/>
            <a:ext cx="8743107" cy="1126068"/>
          </a:xfrm>
        </p:spPr>
        <p:txBody>
          <a:bodyPr anchor="t">
            <a:normAutofit/>
          </a:bodyPr>
          <a:lstStyle/>
          <a:p>
            <a:r>
              <a:rPr lang="en-US" dirty="0">
                <a:solidFill>
                  <a:srgbClr val="0094B3"/>
                </a:solidFill>
              </a:rPr>
              <a:t>vision on Learning and Teaching</a:t>
            </a:r>
            <a:r>
              <a:rPr lang="en-US" dirty="0"/>
              <a:t> - A BORROMEAN KNOT</a:t>
            </a:r>
            <a:endParaRPr lang="nl-NL" dirty="0"/>
          </a:p>
        </p:txBody>
      </p:sp>
      <p:sp>
        <p:nvSpPr>
          <p:cNvPr id="15" name="Text Placeholder 14">
            <a:extLst>
              <a:ext uri="{FF2B5EF4-FFF2-40B4-BE49-F238E27FC236}">
                <a16:creationId xmlns:a16="http://schemas.microsoft.com/office/drawing/2014/main" id="{2E06AD59-95EF-8137-58AE-9E616196F330}"/>
              </a:ext>
            </a:extLst>
          </p:cNvPr>
          <p:cNvSpPr>
            <a:spLocks noGrp="1"/>
          </p:cNvSpPr>
          <p:nvPr>
            <p:ph type="body" sz="quarter" idx="15"/>
          </p:nvPr>
        </p:nvSpPr>
        <p:spPr/>
        <p:txBody>
          <a:bodyPr/>
          <a:lstStyle/>
          <a:p>
            <a:endParaRPr lang="nl-NL"/>
          </a:p>
        </p:txBody>
      </p:sp>
      <p:pic>
        <p:nvPicPr>
          <p:cNvPr id="5" name="Picture Placeholder 4" descr="A diagram of a colorful circle&#10;&#10;Description automatically generated">
            <a:extLst>
              <a:ext uri="{FF2B5EF4-FFF2-40B4-BE49-F238E27FC236}">
                <a16:creationId xmlns:a16="http://schemas.microsoft.com/office/drawing/2014/main" id="{0D41327D-94AA-AE1B-48F3-9B71CA4E772F}"/>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678" r="879"/>
          <a:stretch/>
        </p:blipFill>
        <p:spPr>
          <a:xfrm>
            <a:off x="4411362" y="2224073"/>
            <a:ext cx="7175156" cy="3471850"/>
          </a:xfrm>
        </p:spPr>
      </p:pic>
    </p:spTree>
    <p:extLst>
      <p:ext uri="{BB962C8B-B14F-4D97-AF65-F5344CB8AC3E}">
        <p14:creationId xmlns:p14="http://schemas.microsoft.com/office/powerpoint/2010/main" val="223926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4B68C21-C4E9-3BAE-EFDD-A22B19917079}"/>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1758" r="21758"/>
          <a:stretch/>
        </p:blipFill>
        <p:spPr>
          <a:xfrm>
            <a:off x="6378000" y="10"/>
            <a:ext cx="5814000" cy="6857990"/>
          </a:xfrm>
          <a:noFill/>
        </p:spPr>
      </p:pic>
      <p:sp>
        <p:nvSpPr>
          <p:cNvPr id="19" name="Text Placeholder 2">
            <a:extLst>
              <a:ext uri="{FF2B5EF4-FFF2-40B4-BE49-F238E27FC236}">
                <a16:creationId xmlns:a16="http://schemas.microsoft.com/office/drawing/2014/main" id="{1CD21E3D-8AD9-E80D-D2CA-7CA4C68E7E64}"/>
              </a:ext>
            </a:extLst>
          </p:cNvPr>
          <p:cNvSpPr>
            <a:spLocks noGrp="1"/>
          </p:cNvSpPr>
          <p:nvPr>
            <p:ph type="body" sz="quarter" idx="16"/>
          </p:nvPr>
        </p:nvSpPr>
        <p:spPr>
          <a:xfrm>
            <a:off x="756000" y="2483997"/>
            <a:ext cx="4828053" cy="3455164"/>
          </a:xfrm>
        </p:spPr>
        <p:txBody>
          <a:bodyPr/>
          <a:lstStyle/>
          <a:p>
            <a:pPr>
              <a:buFont typeface="+mj-lt"/>
              <a:buAutoNum type="arabicPeriod"/>
            </a:pPr>
            <a:r>
              <a:rPr lang="en-US" dirty="0"/>
              <a:t>Technical university that puts people and planet first</a:t>
            </a:r>
          </a:p>
          <a:p>
            <a:pPr>
              <a:buFont typeface="+mj-lt"/>
              <a:buAutoNum type="arabicPeriod"/>
            </a:pPr>
            <a:r>
              <a:rPr lang="en-US" dirty="0"/>
              <a:t>Benefit from a personal approach</a:t>
            </a:r>
          </a:p>
          <a:p>
            <a:pPr>
              <a:buFont typeface="+mj-lt"/>
              <a:buAutoNum type="arabicPeriod"/>
            </a:pPr>
            <a:r>
              <a:rPr lang="en-US" dirty="0"/>
              <a:t>The most entrepreneurial university</a:t>
            </a:r>
          </a:p>
          <a:p>
            <a:pPr>
              <a:buFont typeface="+mj-lt"/>
              <a:buAutoNum type="arabicPeriod"/>
            </a:pPr>
            <a:r>
              <a:rPr lang="en-US" dirty="0"/>
              <a:t>Gaining expertise while broadening your horizon</a:t>
            </a:r>
          </a:p>
          <a:p>
            <a:pPr>
              <a:buFont typeface="+mj-lt"/>
              <a:buAutoNum type="arabicPeriod"/>
            </a:pPr>
            <a:r>
              <a:rPr lang="en-US" dirty="0"/>
              <a:t>World renowned top-research universities</a:t>
            </a:r>
          </a:p>
          <a:p>
            <a:pPr>
              <a:buFont typeface="+mj-lt"/>
              <a:buAutoNum type="arabicPeriod"/>
            </a:pPr>
            <a:r>
              <a:rPr lang="nl-NL" dirty="0"/>
              <a:t>International community &gt; 114 </a:t>
            </a:r>
            <a:r>
              <a:rPr lang="nl-NL" dirty="0" err="1"/>
              <a:t>nationalities</a:t>
            </a:r>
            <a:r>
              <a:rPr lang="nl-NL" dirty="0"/>
              <a:t> </a:t>
            </a:r>
          </a:p>
          <a:p>
            <a:pPr>
              <a:buFont typeface="+mj-lt"/>
              <a:buAutoNum type="arabicPeriod"/>
            </a:pPr>
            <a:r>
              <a:rPr lang="en-US" dirty="0"/>
              <a:t>The only ‘all-in’ campus in the Netherlands</a:t>
            </a:r>
            <a:endParaRPr lang="nl-NL" dirty="0"/>
          </a:p>
          <a:p>
            <a:pPr>
              <a:buFont typeface="+mj-lt"/>
              <a:buAutoNum type="arabicPeriod"/>
            </a:pPr>
            <a:endParaRPr lang="en-US" dirty="0"/>
          </a:p>
          <a:p>
            <a:pPr marL="0" indent="0">
              <a:buNone/>
            </a:pPr>
            <a:endParaRPr lang="en-US" dirty="0"/>
          </a:p>
        </p:txBody>
      </p:sp>
      <p:sp>
        <p:nvSpPr>
          <p:cNvPr id="3" name="Title 2">
            <a:extLst>
              <a:ext uri="{FF2B5EF4-FFF2-40B4-BE49-F238E27FC236}">
                <a16:creationId xmlns:a16="http://schemas.microsoft.com/office/drawing/2014/main" id="{3DF9A4E2-D99F-45EE-BD4A-5C4F6CB1548E}"/>
              </a:ext>
            </a:extLst>
          </p:cNvPr>
          <p:cNvSpPr>
            <a:spLocks noGrp="1"/>
          </p:cNvSpPr>
          <p:nvPr>
            <p:ph type="ctrTitle"/>
          </p:nvPr>
        </p:nvSpPr>
        <p:spPr>
          <a:xfrm>
            <a:off x="756001" y="755999"/>
            <a:ext cx="4572000" cy="972000"/>
          </a:xfrm>
        </p:spPr>
        <p:txBody>
          <a:bodyPr anchor="t">
            <a:normAutofit/>
          </a:bodyPr>
          <a:lstStyle/>
          <a:p>
            <a:r>
              <a:rPr lang="en-US" sz="3100" dirty="0"/>
              <a:t>Why a study at the University of Twente?</a:t>
            </a:r>
            <a:endParaRPr lang="nl-NL" sz="3100" dirty="0"/>
          </a:p>
        </p:txBody>
      </p:sp>
    </p:spTree>
    <p:extLst>
      <p:ext uri="{BB962C8B-B14F-4D97-AF65-F5344CB8AC3E}">
        <p14:creationId xmlns:p14="http://schemas.microsoft.com/office/powerpoint/2010/main" val="153800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and person looking at a computer&#10;&#10;Description automatically generated">
            <a:extLst>
              <a:ext uri="{FF2B5EF4-FFF2-40B4-BE49-F238E27FC236}">
                <a16:creationId xmlns:a16="http://schemas.microsoft.com/office/drawing/2014/main" id="{185BF26A-4883-9771-7BD3-AA65A449C412}"/>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23246" r="23246"/>
          <a:stretch/>
        </p:blipFill>
        <p:spPr/>
      </p:pic>
      <p:sp>
        <p:nvSpPr>
          <p:cNvPr id="7" name="Text Placeholder 6">
            <a:extLst>
              <a:ext uri="{FF2B5EF4-FFF2-40B4-BE49-F238E27FC236}">
                <a16:creationId xmlns:a16="http://schemas.microsoft.com/office/drawing/2014/main" id="{451996D7-E9CD-A244-1BD0-E7D3BB65685A}"/>
              </a:ext>
            </a:extLst>
          </p:cNvPr>
          <p:cNvSpPr>
            <a:spLocks noGrp="1"/>
          </p:cNvSpPr>
          <p:nvPr>
            <p:ph type="body" sz="quarter" idx="16"/>
          </p:nvPr>
        </p:nvSpPr>
        <p:spPr>
          <a:xfrm>
            <a:off x="764879" y="2732571"/>
            <a:ext cx="4668254" cy="3872415"/>
          </a:xfrm>
        </p:spPr>
        <p:txBody>
          <a:bodyPr/>
          <a:lstStyle/>
          <a:p>
            <a:pPr marL="0" indent="0">
              <a:buNone/>
            </a:pPr>
            <a:r>
              <a:rPr lang="en-US" dirty="0"/>
              <a:t>Initiatives are mono- or multi-disciplinary in nature</a:t>
            </a:r>
          </a:p>
          <a:p>
            <a:r>
              <a:rPr lang="en-US" dirty="0"/>
              <a:t>Various domains, for instance:</a:t>
            </a:r>
            <a:br>
              <a:rPr lang="en-US" dirty="0"/>
            </a:br>
            <a:r>
              <a:rPr lang="en-US" dirty="0"/>
              <a:t>Health (TechMed), Spatial Sciences (ITC), IT, Management, Engineering, and </a:t>
            </a:r>
            <a:r>
              <a:rPr lang="en-US" dirty="0" err="1"/>
              <a:t>Behaviour</a:t>
            </a:r>
            <a:r>
              <a:rPr lang="en-US" dirty="0"/>
              <a:t> (PLD) &amp; Society </a:t>
            </a:r>
            <a:r>
              <a:rPr lang="en-US"/>
              <a:t>(Pro-U</a:t>
            </a:r>
            <a:r>
              <a:rPr lang="en-US" dirty="0"/>
              <a:t>); </a:t>
            </a:r>
          </a:p>
          <a:p>
            <a:r>
              <a:rPr lang="en-US" dirty="0"/>
              <a:t>For whom: individuals, professionals and industrial markets from varying sectors; </a:t>
            </a:r>
          </a:p>
          <a:p>
            <a:r>
              <a:rPr lang="en-US" dirty="0"/>
              <a:t>Delivery mode: on-campus, on-site, online, hybrid;</a:t>
            </a:r>
          </a:p>
          <a:p>
            <a:r>
              <a:rPr lang="en-US" dirty="0"/>
              <a:t>Unit of delivery: from single-courses / modules to full degrees</a:t>
            </a:r>
            <a:endParaRPr lang="nl-NL" dirty="0"/>
          </a:p>
        </p:txBody>
      </p:sp>
      <p:sp>
        <p:nvSpPr>
          <p:cNvPr id="8" name="Subtitle 7">
            <a:extLst>
              <a:ext uri="{FF2B5EF4-FFF2-40B4-BE49-F238E27FC236}">
                <a16:creationId xmlns:a16="http://schemas.microsoft.com/office/drawing/2014/main" id="{C624E7A1-E3F4-F31C-6651-967B8C246416}"/>
              </a:ext>
            </a:extLst>
          </p:cNvPr>
          <p:cNvSpPr>
            <a:spLocks noGrp="1"/>
          </p:cNvSpPr>
          <p:nvPr>
            <p:ph type="subTitle" idx="1"/>
          </p:nvPr>
        </p:nvSpPr>
        <p:spPr>
          <a:xfrm>
            <a:off x="756000" y="1745998"/>
            <a:ext cx="4668255" cy="571074"/>
          </a:xfrm>
        </p:spPr>
        <p:txBody>
          <a:bodyPr/>
          <a:lstStyle/>
          <a:p>
            <a:r>
              <a:rPr lang="en-US" dirty="0"/>
              <a:t>A process of learning that can take place throughout life.</a:t>
            </a:r>
          </a:p>
          <a:p>
            <a:endParaRPr lang="en-US" dirty="0"/>
          </a:p>
          <a:p>
            <a:endParaRPr lang="en-US" dirty="0"/>
          </a:p>
          <a:p>
            <a:endParaRPr lang="en-US" dirty="0"/>
          </a:p>
          <a:p>
            <a:endParaRPr lang="en-US" dirty="0"/>
          </a:p>
          <a:p>
            <a:endParaRPr lang="en-US" dirty="0"/>
          </a:p>
          <a:p>
            <a:endParaRPr lang="en-US" dirty="0"/>
          </a:p>
          <a:p>
            <a:endParaRPr lang="en-US" dirty="0"/>
          </a:p>
          <a:p>
            <a:endParaRPr lang="nl-NL" dirty="0"/>
          </a:p>
        </p:txBody>
      </p:sp>
      <p:sp>
        <p:nvSpPr>
          <p:cNvPr id="4" name="Title 3">
            <a:extLst>
              <a:ext uri="{FF2B5EF4-FFF2-40B4-BE49-F238E27FC236}">
                <a16:creationId xmlns:a16="http://schemas.microsoft.com/office/drawing/2014/main" id="{4A47A2EB-541A-C58D-9276-1289993821A2}"/>
              </a:ext>
            </a:extLst>
          </p:cNvPr>
          <p:cNvSpPr>
            <a:spLocks noGrp="1"/>
          </p:cNvSpPr>
          <p:nvPr>
            <p:ph type="ctrTitle"/>
          </p:nvPr>
        </p:nvSpPr>
        <p:spPr/>
        <p:txBody>
          <a:bodyPr/>
          <a:lstStyle/>
          <a:p>
            <a:r>
              <a:rPr lang="en-US" dirty="0">
                <a:solidFill>
                  <a:srgbClr val="0094B3"/>
                </a:solidFill>
              </a:rPr>
              <a:t>Lifelong learning </a:t>
            </a:r>
            <a:r>
              <a:rPr lang="en-US" dirty="0"/>
              <a:t>(LLL) vision</a:t>
            </a:r>
            <a:endParaRPr lang="nl-NL" dirty="0"/>
          </a:p>
        </p:txBody>
      </p:sp>
    </p:spTree>
    <p:extLst>
      <p:ext uri="{BB962C8B-B14F-4D97-AF65-F5344CB8AC3E}">
        <p14:creationId xmlns:p14="http://schemas.microsoft.com/office/powerpoint/2010/main" val="3002442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4A5855-360D-9392-AE2F-E0169FA8D28C}"/>
              </a:ext>
            </a:extLst>
          </p:cNvPr>
          <p:cNvSpPr>
            <a:spLocks noGrp="1"/>
          </p:cNvSpPr>
          <p:nvPr>
            <p:ph type="body" sz="quarter" idx="15"/>
          </p:nvPr>
        </p:nvSpPr>
        <p:spPr/>
        <p:txBody>
          <a:bodyPr/>
          <a:lstStyle/>
          <a:p>
            <a:endParaRPr lang="nl-NL"/>
          </a:p>
        </p:txBody>
      </p:sp>
      <p:sp>
        <p:nvSpPr>
          <p:cNvPr id="3" name="Title 2">
            <a:extLst>
              <a:ext uri="{FF2B5EF4-FFF2-40B4-BE49-F238E27FC236}">
                <a16:creationId xmlns:a16="http://schemas.microsoft.com/office/drawing/2014/main" id="{3B2657ED-CBA4-1B89-49BA-B731B3C0F791}"/>
              </a:ext>
            </a:extLst>
          </p:cNvPr>
          <p:cNvSpPr>
            <a:spLocks noGrp="1"/>
          </p:cNvSpPr>
          <p:nvPr>
            <p:ph type="ctrTitle"/>
          </p:nvPr>
        </p:nvSpPr>
        <p:spPr/>
        <p:txBody>
          <a:bodyPr/>
          <a:lstStyle/>
          <a:p>
            <a:r>
              <a:rPr lang="en-US" dirty="0"/>
              <a:t>faculties</a:t>
            </a:r>
            <a:endParaRPr lang="nl-NL" dirty="0"/>
          </a:p>
        </p:txBody>
      </p:sp>
      <p:sp>
        <p:nvSpPr>
          <p:cNvPr id="4" name="Content Placeholder 3">
            <a:extLst>
              <a:ext uri="{FF2B5EF4-FFF2-40B4-BE49-F238E27FC236}">
                <a16:creationId xmlns:a16="http://schemas.microsoft.com/office/drawing/2014/main" id="{6F9995D2-B915-9B8F-69C8-F899544903D2}"/>
              </a:ext>
            </a:extLst>
          </p:cNvPr>
          <p:cNvSpPr>
            <a:spLocks noGrp="1"/>
          </p:cNvSpPr>
          <p:nvPr>
            <p:ph sz="quarter" idx="17"/>
          </p:nvPr>
        </p:nvSpPr>
        <p:spPr/>
        <p:txBody>
          <a:bodyPr vert="horz" lIns="0" tIns="0" rIns="0" bIns="0" rtlCol="0" anchor="t">
            <a:noAutofit/>
          </a:bodyPr>
          <a:lstStyle/>
          <a:p>
            <a:pPr marL="0" indent="0">
              <a:buNone/>
            </a:pPr>
            <a:r>
              <a:rPr lang="en-US" dirty="0"/>
              <a:t>All research groups are embedded in one of our five faculties. Faculties are responsible for the educational </a:t>
            </a:r>
            <a:r>
              <a:rPr lang="en-US" dirty="0" err="1"/>
              <a:t>programmes</a:t>
            </a:r>
            <a:r>
              <a:rPr lang="en-US" dirty="0"/>
              <a:t> and the disciplinary research. The three Institutes stimulate interdisciplinary research and the societal impact in specific domains. </a:t>
            </a:r>
          </a:p>
          <a:p>
            <a:pPr marL="0" indent="0">
              <a:buNone/>
            </a:pPr>
            <a:endParaRPr lang="en-US" dirty="0"/>
          </a:p>
          <a:p>
            <a:pPr marL="0" indent="0">
              <a:buNone/>
            </a:pPr>
            <a:r>
              <a:rPr lang="en-US" dirty="0"/>
              <a:t>Our five faculties:</a:t>
            </a:r>
          </a:p>
          <a:p>
            <a:pPr>
              <a:spcBef>
                <a:spcPts val="2000"/>
              </a:spcBef>
              <a:buFont typeface="+mj-lt"/>
              <a:buAutoNum type="arabicPeriod"/>
            </a:pPr>
            <a:r>
              <a:rPr lang="en-US" dirty="0"/>
              <a:t>Engineering Technology (ET)</a:t>
            </a:r>
          </a:p>
          <a:p>
            <a:pPr>
              <a:spcBef>
                <a:spcPts val="2000"/>
              </a:spcBef>
              <a:buFont typeface="+mj-lt"/>
              <a:buAutoNum type="arabicPeriod"/>
            </a:pPr>
            <a:r>
              <a:rPr lang="en-US" dirty="0"/>
              <a:t>Electrical Engineering, Mathematics and Computer Science (EEMCS)</a:t>
            </a:r>
          </a:p>
          <a:p>
            <a:pPr>
              <a:spcBef>
                <a:spcPts val="2000"/>
              </a:spcBef>
              <a:buFont typeface="+mj-lt"/>
              <a:buAutoNum type="arabicPeriod"/>
            </a:pPr>
            <a:r>
              <a:rPr lang="en-US" dirty="0"/>
              <a:t>Science and Technology (S&amp;T)</a:t>
            </a:r>
          </a:p>
          <a:p>
            <a:pPr>
              <a:spcBef>
                <a:spcPts val="2000"/>
              </a:spcBef>
              <a:buFont typeface="+mj-lt"/>
              <a:buAutoNum type="arabicPeriod"/>
            </a:pPr>
            <a:r>
              <a:rPr lang="en-US" dirty="0" err="1"/>
              <a:t>Behavioural</a:t>
            </a:r>
            <a:r>
              <a:rPr lang="en-US" dirty="0"/>
              <a:t>, Management &amp; Social Sciences (BMS)</a:t>
            </a:r>
          </a:p>
          <a:p>
            <a:pPr>
              <a:spcBef>
                <a:spcPts val="2000"/>
              </a:spcBef>
              <a:buFont typeface="+mj-lt"/>
              <a:buAutoNum type="arabicPeriod"/>
            </a:pPr>
            <a:r>
              <a:rPr lang="en-US" dirty="0"/>
              <a:t>Geo-Information Science and Earth Observation (ITC)</a:t>
            </a:r>
          </a:p>
          <a:p>
            <a:pPr marL="0" indent="0">
              <a:buNone/>
            </a:pPr>
            <a:endParaRPr lang="nl-NL" dirty="0"/>
          </a:p>
        </p:txBody>
      </p:sp>
    </p:spTree>
    <p:extLst>
      <p:ext uri="{BB962C8B-B14F-4D97-AF65-F5344CB8AC3E}">
        <p14:creationId xmlns:p14="http://schemas.microsoft.com/office/powerpoint/2010/main" val="235267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F42466-A5BF-73EA-E5E5-13670CF32A27}"/>
              </a:ext>
            </a:extLst>
          </p:cNvPr>
          <p:cNvSpPr>
            <a:spLocks noGrp="1"/>
          </p:cNvSpPr>
          <p:nvPr>
            <p:ph type="body" sz="quarter" idx="15"/>
          </p:nvPr>
        </p:nvSpPr>
        <p:spPr/>
        <p:txBody>
          <a:bodyPr/>
          <a:lstStyle/>
          <a:p>
            <a:endParaRPr lang="nl-NL"/>
          </a:p>
        </p:txBody>
      </p:sp>
      <p:sp>
        <p:nvSpPr>
          <p:cNvPr id="3" name="Subtitle 2">
            <a:extLst>
              <a:ext uri="{FF2B5EF4-FFF2-40B4-BE49-F238E27FC236}">
                <a16:creationId xmlns:a16="http://schemas.microsoft.com/office/drawing/2014/main" id="{30DACCAF-B493-AB82-2629-BE97DD5CD681}"/>
              </a:ext>
            </a:extLst>
          </p:cNvPr>
          <p:cNvSpPr>
            <a:spLocks noGrp="1"/>
          </p:cNvSpPr>
          <p:nvPr>
            <p:ph type="subTitle" idx="1"/>
          </p:nvPr>
        </p:nvSpPr>
        <p:spPr/>
        <p:txBody>
          <a:bodyPr/>
          <a:lstStyle/>
          <a:p>
            <a:r>
              <a:rPr lang="en-US" dirty="0">
                <a:solidFill>
                  <a:srgbClr val="ADAFAF"/>
                </a:solidFill>
              </a:rPr>
              <a:t>Structured Per faculty</a:t>
            </a:r>
            <a:endParaRPr lang="nl-NL" dirty="0">
              <a:solidFill>
                <a:srgbClr val="ADAFAF"/>
              </a:solidFill>
            </a:endParaRPr>
          </a:p>
        </p:txBody>
      </p:sp>
      <p:sp>
        <p:nvSpPr>
          <p:cNvPr id="4" name="Title 3">
            <a:extLst>
              <a:ext uri="{FF2B5EF4-FFF2-40B4-BE49-F238E27FC236}">
                <a16:creationId xmlns:a16="http://schemas.microsoft.com/office/drawing/2014/main" id="{4A47A2EB-541A-C58D-9276-1289993821A2}"/>
              </a:ext>
            </a:extLst>
          </p:cNvPr>
          <p:cNvSpPr>
            <a:spLocks noGrp="1"/>
          </p:cNvSpPr>
          <p:nvPr>
            <p:ph type="ctrTitle"/>
          </p:nvPr>
        </p:nvSpPr>
        <p:spPr>
          <a:xfrm>
            <a:off x="1245600" y="2015230"/>
            <a:ext cx="5705615" cy="967547"/>
          </a:xfrm>
        </p:spPr>
        <p:txBody>
          <a:bodyPr/>
          <a:lstStyle/>
          <a:p>
            <a:r>
              <a:rPr lang="en-US" dirty="0"/>
              <a:t>Our Educational </a:t>
            </a:r>
            <a:r>
              <a:rPr lang="en-US" dirty="0" err="1"/>
              <a:t>programmes</a:t>
            </a:r>
            <a:r>
              <a:rPr lang="en-US" dirty="0"/>
              <a:t> </a:t>
            </a:r>
            <a:endParaRPr lang="nl-NL" dirty="0"/>
          </a:p>
        </p:txBody>
      </p:sp>
      <p:sp>
        <p:nvSpPr>
          <p:cNvPr id="5" name="Text Placeholder 4">
            <a:extLst>
              <a:ext uri="{FF2B5EF4-FFF2-40B4-BE49-F238E27FC236}">
                <a16:creationId xmlns:a16="http://schemas.microsoft.com/office/drawing/2014/main" id="{EA8B038E-D919-9521-E299-EE85E44BFC73}"/>
              </a:ext>
            </a:extLst>
          </p:cNvPr>
          <p:cNvSpPr>
            <a:spLocks noGrp="1"/>
          </p:cNvSpPr>
          <p:nvPr>
            <p:ph type="body" sz="quarter" idx="17"/>
          </p:nvPr>
        </p:nvSpPr>
        <p:spPr/>
        <p:txBody>
          <a:bodyPr/>
          <a:lstStyle/>
          <a:p>
            <a:r>
              <a:rPr lang="en-US" dirty="0"/>
              <a:t>09</a:t>
            </a:r>
            <a:endParaRPr lang="nl-NL" dirty="0"/>
          </a:p>
        </p:txBody>
      </p:sp>
    </p:spTree>
    <p:extLst>
      <p:ext uri="{BB962C8B-B14F-4D97-AF65-F5344CB8AC3E}">
        <p14:creationId xmlns:p14="http://schemas.microsoft.com/office/powerpoint/2010/main" val="1226943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45F28D-7FF9-4D10-52B3-A941C2D1C9B7}"/>
              </a:ext>
            </a:extLst>
          </p:cNvPr>
          <p:cNvSpPr>
            <a:spLocks noGrp="1"/>
          </p:cNvSpPr>
          <p:nvPr>
            <p:ph type="body" sz="quarter" idx="15"/>
          </p:nvPr>
        </p:nvSpPr>
        <p:spPr/>
        <p:txBody>
          <a:bodyPr/>
          <a:lstStyle/>
          <a:p>
            <a:endParaRPr lang="nl-NL"/>
          </a:p>
        </p:txBody>
      </p:sp>
      <p:sp>
        <p:nvSpPr>
          <p:cNvPr id="7" name="Text Placeholder 6">
            <a:extLst>
              <a:ext uri="{FF2B5EF4-FFF2-40B4-BE49-F238E27FC236}">
                <a16:creationId xmlns:a16="http://schemas.microsoft.com/office/drawing/2014/main" id="{461CAFE8-E155-9D6F-DF61-5EA4DA32E781}"/>
              </a:ext>
            </a:extLst>
          </p:cNvPr>
          <p:cNvSpPr>
            <a:spLocks noGrp="1"/>
          </p:cNvSpPr>
          <p:nvPr>
            <p:ph type="body" sz="quarter" idx="16"/>
          </p:nvPr>
        </p:nvSpPr>
        <p:spPr/>
        <p:txBody>
          <a:bodyPr/>
          <a:lstStyle/>
          <a:p>
            <a:pPr marL="0" indent="0">
              <a:spcBef>
                <a:spcPts val="600"/>
              </a:spcBef>
              <a:buNone/>
            </a:pPr>
            <a:r>
              <a:rPr lang="nl-NL" b="1" dirty="0">
                <a:solidFill>
                  <a:srgbClr val="3F9C35"/>
                </a:solidFill>
              </a:rPr>
              <a:t>Bachelor </a:t>
            </a:r>
            <a:r>
              <a:rPr lang="nl-NL" b="1" dirty="0" err="1">
                <a:solidFill>
                  <a:srgbClr val="3F9C35"/>
                </a:solidFill>
              </a:rPr>
              <a:t>programmes</a:t>
            </a:r>
            <a:endParaRPr lang="nl-NL" b="1" dirty="0">
              <a:solidFill>
                <a:srgbClr val="3F9C35"/>
              </a:solidFill>
            </a:endParaRPr>
          </a:p>
          <a:p>
            <a:pPr>
              <a:spcBef>
                <a:spcPts val="600"/>
              </a:spcBef>
            </a:pPr>
            <a:r>
              <a:rPr lang="nl-NL" dirty="0" err="1"/>
              <a:t>Civil</a:t>
            </a:r>
            <a:r>
              <a:rPr lang="nl-NL" dirty="0"/>
              <a:t> Engineering</a:t>
            </a:r>
          </a:p>
          <a:p>
            <a:pPr>
              <a:spcBef>
                <a:spcPts val="600"/>
              </a:spcBef>
            </a:pPr>
            <a:r>
              <a:rPr lang="en-US" dirty="0"/>
              <a:t>Mechanical Engineering – VU</a:t>
            </a:r>
          </a:p>
          <a:p>
            <a:pPr>
              <a:spcBef>
                <a:spcPts val="600"/>
              </a:spcBef>
            </a:pPr>
            <a:r>
              <a:rPr lang="en-US" dirty="0"/>
              <a:t>Mechanical Engineering – UT</a:t>
            </a:r>
          </a:p>
          <a:p>
            <a:pPr>
              <a:spcBef>
                <a:spcPts val="600"/>
              </a:spcBef>
            </a:pPr>
            <a:r>
              <a:rPr lang="en-US" dirty="0"/>
              <a:t>Industrial Design Engineering</a:t>
            </a:r>
          </a:p>
          <a:p>
            <a:pPr marL="0" indent="0">
              <a:spcBef>
                <a:spcPts val="600"/>
              </a:spcBef>
              <a:buNone/>
            </a:pPr>
            <a:endParaRPr lang="nl-NL" dirty="0"/>
          </a:p>
        </p:txBody>
      </p:sp>
      <p:sp>
        <p:nvSpPr>
          <p:cNvPr id="8" name="Text Placeholder 7">
            <a:extLst>
              <a:ext uri="{FF2B5EF4-FFF2-40B4-BE49-F238E27FC236}">
                <a16:creationId xmlns:a16="http://schemas.microsoft.com/office/drawing/2014/main" id="{A5CDE710-ADC6-97F5-889B-677679E6A3BE}"/>
              </a:ext>
            </a:extLst>
          </p:cNvPr>
          <p:cNvSpPr>
            <a:spLocks noGrp="1"/>
          </p:cNvSpPr>
          <p:nvPr>
            <p:ph type="body" sz="quarter" idx="17"/>
          </p:nvPr>
        </p:nvSpPr>
        <p:spPr/>
        <p:txBody>
          <a:bodyPr/>
          <a:lstStyle/>
          <a:p>
            <a:pPr marL="0" indent="0">
              <a:spcBef>
                <a:spcPts val="600"/>
              </a:spcBef>
              <a:buNone/>
            </a:pPr>
            <a:r>
              <a:rPr lang="en-US" b="1" dirty="0">
                <a:solidFill>
                  <a:srgbClr val="3F9C35"/>
                </a:solidFill>
              </a:rPr>
              <a:t>Master </a:t>
            </a:r>
            <a:r>
              <a:rPr lang="en-US" b="1" dirty="0" err="1">
                <a:solidFill>
                  <a:srgbClr val="3F9C35"/>
                </a:solidFill>
              </a:rPr>
              <a:t>programmes</a:t>
            </a:r>
            <a:endParaRPr lang="en-US" b="1" dirty="0">
              <a:solidFill>
                <a:srgbClr val="3F9C35"/>
              </a:solidFill>
            </a:endParaRPr>
          </a:p>
          <a:p>
            <a:pPr>
              <a:spcBef>
                <a:spcPts val="600"/>
              </a:spcBef>
            </a:pPr>
            <a:r>
              <a:rPr lang="en-US" dirty="0"/>
              <a:t>Industrial Design Engineering</a:t>
            </a:r>
          </a:p>
          <a:p>
            <a:pPr>
              <a:spcBef>
                <a:spcPts val="600"/>
              </a:spcBef>
            </a:pPr>
            <a:r>
              <a:rPr lang="en-US" dirty="0"/>
              <a:t>Civil Engineering and Management	</a:t>
            </a:r>
          </a:p>
          <a:p>
            <a:pPr>
              <a:spcBef>
                <a:spcPts val="600"/>
              </a:spcBef>
            </a:pPr>
            <a:r>
              <a:rPr lang="nl-NL" dirty="0"/>
              <a:t>Construction Management </a:t>
            </a:r>
            <a:r>
              <a:rPr lang="nl-NL" dirty="0" err="1"/>
              <a:t>and</a:t>
            </a:r>
            <a:r>
              <a:rPr lang="nl-NL" dirty="0"/>
              <a:t> Engineering</a:t>
            </a:r>
          </a:p>
          <a:p>
            <a:pPr>
              <a:spcBef>
                <a:spcPts val="600"/>
              </a:spcBef>
            </a:pPr>
            <a:r>
              <a:rPr lang="nl-NL" dirty="0" err="1"/>
              <a:t>Mechanical</a:t>
            </a:r>
            <a:r>
              <a:rPr lang="nl-NL" dirty="0"/>
              <a:t> Engineering</a:t>
            </a:r>
          </a:p>
          <a:p>
            <a:pPr>
              <a:spcBef>
                <a:spcPts val="600"/>
              </a:spcBef>
            </a:pPr>
            <a:r>
              <a:rPr lang="nl-NL" dirty="0" err="1"/>
              <a:t>Sustainable</a:t>
            </a:r>
            <a:r>
              <a:rPr lang="nl-NL" dirty="0"/>
              <a:t> Energy  Technology	</a:t>
            </a:r>
          </a:p>
          <a:p>
            <a:pPr>
              <a:spcBef>
                <a:spcPts val="600"/>
              </a:spcBef>
            </a:pPr>
            <a:endParaRPr lang="nl-NL" sz="1800" b="0" i="0" u="none" strike="noStrike" baseline="0" dirty="0">
              <a:solidFill>
                <a:srgbClr val="000000"/>
              </a:solidFill>
              <a:latin typeface="Calibri" panose="020F0502020204030204" pitchFamily="34" charset="0"/>
            </a:endParaRPr>
          </a:p>
          <a:p>
            <a:pPr marL="0" indent="0">
              <a:spcBef>
                <a:spcPts val="600"/>
              </a:spcBef>
              <a:buNone/>
            </a:pPr>
            <a:r>
              <a:rPr lang="nl-NL" sz="1800" b="0" i="0" u="none" strike="noStrike" baseline="0" dirty="0">
                <a:solidFill>
                  <a:srgbClr val="000000"/>
                </a:solidFill>
                <a:latin typeface="Calibri" panose="020F0502020204030204" pitchFamily="34" charset="0"/>
              </a:rPr>
              <a:t>	</a:t>
            </a:r>
          </a:p>
          <a:p>
            <a:endParaRPr lang="nl-NL" sz="1800" b="0" i="0" u="none" strike="noStrike" baseline="0" dirty="0">
              <a:solidFill>
                <a:srgbClr val="000000"/>
              </a:solidFill>
              <a:latin typeface="Calibri" panose="020F0502020204030204" pitchFamily="34" charset="0"/>
            </a:endParaRPr>
          </a:p>
          <a:p>
            <a:pPr marL="0" indent="0">
              <a:buNone/>
            </a:pPr>
            <a:r>
              <a:rPr lang="nl-NL" sz="1800" b="0" i="0" u="none" strike="noStrike" baseline="0" dirty="0">
                <a:solidFill>
                  <a:srgbClr val="000000"/>
                </a:solidFill>
                <a:latin typeface="Calibri" panose="020F0502020204030204" pitchFamily="34" charset="0"/>
              </a:rPr>
              <a:t>	</a:t>
            </a:r>
          </a:p>
          <a:p>
            <a:pPr marL="0" indent="0">
              <a:buNone/>
            </a:pPr>
            <a:endParaRPr lang="nl-NL" dirty="0"/>
          </a:p>
        </p:txBody>
      </p:sp>
      <p:sp>
        <p:nvSpPr>
          <p:cNvPr id="5" name="Subtitle 4">
            <a:extLst>
              <a:ext uri="{FF2B5EF4-FFF2-40B4-BE49-F238E27FC236}">
                <a16:creationId xmlns:a16="http://schemas.microsoft.com/office/drawing/2014/main" id="{A2EF9ECB-4A4E-4DF8-DD70-939824B6FA8F}"/>
              </a:ext>
            </a:extLst>
          </p:cNvPr>
          <p:cNvSpPr>
            <a:spLocks noGrp="1"/>
          </p:cNvSpPr>
          <p:nvPr>
            <p:ph type="subTitle" idx="1"/>
          </p:nvPr>
        </p:nvSpPr>
        <p:spPr/>
        <p:txBody>
          <a:bodyPr/>
          <a:lstStyle/>
          <a:p>
            <a:endParaRPr lang="nl-NL"/>
          </a:p>
        </p:txBody>
      </p:sp>
      <p:sp>
        <p:nvSpPr>
          <p:cNvPr id="3" name="Title 2">
            <a:extLst>
              <a:ext uri="{FF2B5EF4-FFF2-40B4-BE49-F238E27FC236}">
                <a16:creationId xmlns:a16="http://schemas.microsoft.com/office/drawing/2014/main" id="{21D2FE00-14BD-DD2B-F77D-A8270BCB047C}"/>
              </a:ext>
            </a:extLst>
          </p:cNvPr>
          <p:cNvSpPr>
            <a:spLocks noGrp="1"/>
          </p:cNvSpPr>
          <p:nvPr>
            <p:ph type="ctrTitle"/>
          </p:nvPr>
        </p:nvSpPr>
        <p:spPr/>
        <p:txBody>
          <a:bodyPr/>
          <a:lstStyle/>
          <a:p>
            <a:pPr marL="0" indent="0">
              <a:buNone/>
            </a:pPr>
            <a:r>
              <a:rPr lang="en-US" dirty="0"/>
              <a:t>Engineering Technology (ET)</a:t>
            </a:r>
            <a:br>
              <a:rPr lang="en-US" dirty="0"/>
            </a:br>
            <a:endParaRPr lang="en-US" dirty="0"/>
          </a:p>
        </p:txBody>
      </p:sp>
    </p:spTree>
    <p:extLst>
      <p:ext uri="{BB962C8B-B14F-4D97-AF65-F5344CB8AC3E}">
        <p14:creationId xmlns:p14="http://schemas.microsoft.com/office/powerpoint/2010/main" val="3789296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45F28D-7FF9-4D10-52B3-A941C2D1C9B7}"/>
              </a:ext>
            </a:extLst>
          </p:cNvPr>
          <p:cNvSpPr>
            <a:spLocks noGrp="1"/>
          </p:cNvSpPr>
          <p:nvPr>
            <p:ph type="body" sz="quarter" idx="15"/>
          </p:nvPr>
        </p:nvSpPr>
        <p:spPr/>
        <p:txBody>
          <a:bodyPr/>
          <a:lstStyle/>
          <a:p>
            <a:endParaRPr lang="nl-NL"/>
          </a:p>
        </p:txBody>
      </p:sp>
      <p:sp>
        <p:nvSpPr>
          <p:cNvPr id="7" name="Text Placeholder 6">
            <a:extLst>
              <a:ext uri="{FF2B5EF4-FFF2-40B4-BE49-F238E27FC236}">
                <a16:creationId xmlns:a16="http://schemas.microsoft.com/office/drawing/2014/main" id="{461CAFE8-E155-9D6F-DF61-5EA4DA32E781}"/>
              </a:ext>
            </a:extLst>
          </p:cNvPr>
          <p:cNvSpPr>
            <a:spLocks noGrp="1"/>
          </p:cNvSpPr>
          <p:nvPr>
            <p:ph type="body" sz="quarter" idx="16"/>
          </p:nvPr>
        </p:nvSpPr>
        <p:spPr>
          <a:xfrm>
            <a:off x="756000" y="2492089"/>
            <a:ext cx="4577425" cy="2952002"/>
          </a:xfrm>
        </p:spPr>
        <p:txBody>
          <a:bodyPr/>
          <a:lstStyle/>
          <a:p>
            <a:pPr marL="0" indent="0">
              <a:spcBef>
                <a:spcPts val="600"/>
              </a:spcBef>
              <a:buNone/>
            </a:pPr>
            <a:r>
              <a:rPr lang="nl-NL" b="1" dirty="0">
                <a:solidFill>
                  <a:srgbClr val="3F9C35"/>
                </a:solidFill>
              </a:rPr>
              <a:t>Bachelor </a:t>
            </a:r>
            <a:r>
              <a:rPr lang="nl-NL" b="1" dirty="0" err="1">
                <a:solidFill>
                  <a:srgbClr val="3F9C35"/>
                </a:solidFill>
              </a:rPr>
              <a:t>programmes</a:t>
            </a:r>
            <a:endParaRPr lang="nl-NL" b="1" dirty="0">
              <a:solidFill>
                <a:srgbClr val="3F9C35"/>
              </a:solidFill>
            </a:endParaRPr>
          </a:p>
          <a:p>
            <a:pPr>
              <a:spcBef>
                <a:spcPts val="600"/>
              </a:spcBef>
            </a:pPr>
            <a:r>
              <a:rPr lang="nl-NL" dirty="0" err="1"/>
              <a:t>Electrical</a:t>
            </a:r>
            <a:r>
              <a:rPr lang="nl-NL" dirty="0"/>
              <a:t> Engineering</a:t>
            </a:r>
          </a:p>
          <a:p>
            <a:pPr>
              <a:spcBef>
                <a:spcPts val="600"/>
              </a:spcBef>
            </a:pPr>
            <a:r>
              <a:rPr lang="en-US" dirty="0"/>
              <a:t>Applied Mathematics</a:t>
            </a:r>
          </a:p>
          <a:p>
            <a:pPr>
              <a:spcBef>
                <a:spcPts val="600"/>
              </a:spcBef>
            </a:pPr>
            <a:r>
              <a:rPr lang="en-US" dirty="0"/>
              <a:t>Creative Technology – VU </a:t>
            </a:r>
          </a:p>
          <a:p>
            <a:pPr>
              <a:spcBef>
                <a:spcPts val="600"/>
              </a:spcBef>
            </a:pPr>
            <a:r>
              <a:rPr lang="en-US" dirty="0"/>
              <a:t>Creative Technology – UT</a:t>
            </a:r>
          </a:p>
          <a:p>
            <a:pPr>
              <a:spcBef>
                <a:spcPts val="600"/>
              </a:spcBef>
            </a:pPr>
            <a:r>
              <a:rPr lang="en-US" dirty="0"/>
              <a:t>Business Information Technology</a:t>
            </a:r>
          </a:p>
          <a:p>
            <a:pPr>
              <a:spcBef>
                <a:spcPts val="600"/>
              </a:spcBef>
            </a:pPr>
            <a:r>
              <a:rPr lang="nl-NL" dirty="0"/>
              <a:t>Technical Computer </a:t>
            </a:r>
            <a:r>
              <a:rPr lang="nl-NL" dirty="0" err="1"/>
              <a:t>Science</a:t>
            </a:r>
            <a:r>
              <a:rPr lang="nl-NL" sz="1800" b="0" i="0" u="none" strike="noStrike" baseline="0" dirty="0">
                <a:solidFill>
                  <a:srgbClr val="000000"/>
                </a:solidFill>
                <a:latin typeface="Calibri" panose="020F0502020204030204" pitchFamily="34" charset="0"/>
              </a:rPr>
              <a:t>	</a:t>
            </a:r>
          </a:p>
          <a:p>
            <a:pPr marL="0" indent="0">
              <a:spcBef>
                <a:spcPts val="600"/>
              </a:spcBef>
              <a:buNone/>
            </a:pPr>
            <a:endParaRPr lang="nl-NL" dirty="0"/>
          </a:p>
        </p:txBody>
      </p:sp>
      <p:sp>
        <p:nvSpPr>
          <p:cNvPr id="8" name="Text Placeholder 7">
            <a:extLst>
              <a:ext uri="{FF2B5EF4-FFF2-40B4-BE49-F238E27FC236}">
                <a16:creationId xmlns:a16="http://schemas.microsoft.com/office/drawing/2014/main" id="{A5CDE710-ADC6-97F5-889B-677679E6A3BE}"/>
              </a:ext>
            </a:extLst>
          </p:cNvPr>
          <p:cNvSpPr>
            <a:spLocks noGrp="1"/>
          </p:cNvSpPr>
          <p:nvPr>
            <p:ph type="body" sz="quarter" idx="17"/>
          </p:nvPr>
        </p:nvSpPr>
        <p:spPr/>
        <p:txBody>
          <a:bodyPr/>
          <a:lstStyle/>
          <a:p>
            <a:pPr marL="0" indent="0">
              <a:spcBef>
                <a:spcPts val="600"/>
              </a:spcBef>
              <a:buNone/>
            </a:pPr>
            <a:r>
              <a:rPr lang="en-US" b="1" dirty="0">
                <a:solidFill>
                  <a:srgbClr val="3F9C35"/>
                </a:solidFill>
              </a:rPr>
              <a:t>Master </a:t>
            </a:r>
            <a:r>
              <a:rPr lang="en-US" b="1" dirty="0" err="1">
                <a:solidFill>
                  <a:srgbClr val="3F9C35"/>
                </a:solidFill>
              </a:rPr>
              <a:t>programmes</a:t>
            </a:r>
            <a:endParaRPr lang="en-US" b="1" dirty="0">
              <a:solidFill>
                <a:srgbClr val="3F9C35"/>
              </a:solidFill>
            </a:endParaRPr>
          </a:p>
          <a:p>
            <a:pPr>
              <a:spcBef>
                <a:spcPts val="600"/>
              </a:spcBef>
            </a:pPr>
            <a:r>
              <a:rPr lang="nl-NL" dirty="0" err="1"/>
              <a:t>Applied</a:t>
            </a:r>
            <a:r>
              <a:rPr lang="nl-NL" dirty="0"/>
              <a:t> </a:t>
            </a:r>
            <a:r>
              <a:rPr lang="nl-NL" dirty="0" err="1"/>
              <a:t>Mathematics</a:t>
            </a:r>
            <a:r>
              <a:rPr lang="nl-NL" dirty="0"/>
              <a:t>	</a:t>
            </a:r>
          </a:p>
          <a:p>
            <a:pPr>
              <a:spcBef>
                <a:spcPts val="600"/>
              </a:spcBef>
            </a:pPr>
            <a:r>
              <a:rPr lang="nl-NL" dirty="0"/>
              <a:t>Business Information Technology	</a:t>
            </a:r>
          </a:p>
          <a:p>
            <a:pPr>
              <a:spcBef>
                <a:spcPts val="600"/>
              </a:spcBef>
            </a:pPr>
            <a:r>
              <a:rPr lang="nl-NL" dirty="0"/>
              <a:t>Computer </a:t>
            </a:r>
            <a:r>
              <a:rPr lang="nl-NL" dirty="0" err="1"/>
              <a:t>Science</a:t>
            </a:r>
            <a:r>
              <a:rPr lang="nl-NL" dirty="0"/>
              <a:t>	</a:t>
            </a:r>
          </a:p>
          <a:p>
            <a:pPr>
              <a:spcBef>
                <a:spcPts val="600"/>
              </a:spcBef>
            </a:pPr>
            <a:r>
              <a:rPr lang="nl-NL" dirty="0" err="1"/>
              <a:t>Robotics</a:t>
            </a:r>
            <a:endParaRPr lang="nl-NL" dirty="0"/>
          </a:p>
          <a:p>
            <a:pPr>
              <a:spcBef>
                <a:spcPts val="600"/>
              </a:spcBef>
            </a:pPr>
            <a:r>
              <a:rPr lang="nl-NL" dirty="0" err="1"/>
              <a:t>Electrical</a:t>
            </a:r>
            <a:r>
              <a:rPr lang="nl-NL" dirty="0"/>
              <a:t> Engineering	</a:t>
            </a:r>
          </a:p>
          <a:p>
            <a:pPr>
              <a:spcBef>
                <a:spcPts val="600"/>
              </a:spcBef>
            </a:pPr>
            <a:r>
              <a:rPr lang="nl-NL" dirty="0" err="1"/>
              <a:t>Interaction</a:t>
            </a:r>
            <a:r>
              <a:rPr lang="nl-NL" dirty="0"/>
              <a:t> Technology	</a:t>
            </a:r>
          </a:p>
          <a:p>
            <a:pPr>
              <a:spcBef>
                <a:spcPts val="600"/>
              </a:spcBef>
            </a:pPr>
            <a:r>
              <a:rPr lang="nl-NL" dirty="0"/>
              <a:t>Embedded Systems</a:t>
            </a:r>
            <a:r>
              <a:rPr lang="nl-NL" sz="1800" b="0" i="0" u="none" strike="noStrike" baseline="0" dirty="0">
                <a:solidFill>
                  <a:srgbClr val="000000"/>
                </a:solidFill>
                <a:latin typeface="Calibri" panose="020F0502020204030204" pitchFamily="34" charset="0"/>
              </a:rPr>
              <a:t>	</a:t>
            </a:r>
          </a:p>
          <a:p>
            <a:pPr marL="0" indent="0">
              <a:spcBef>
                <a:spcPts val="600"/>
              </a:spcBef>
              <a:buNone/>
            </a:pPr>
            <a:r>
              <a:rPr lang="nl-NL" sz="1800" b="0" i="0" u="none" strike="noStrike" baseline="0" dirty="0">
                <a:solidFill>
                  <a:srgbClr val="000000"/>
                </a:solidFill>
                <a:latin typeface="Calibri" panose="020F0502020204030204" pitchFamily="34" charset="0"/>
              </a:rPr>
              <a:t>	</a:t>
            </a:r>
          </a:p>
          <a:p>
            <a:endParaRPr lang="nl-NL" sz="1800" b="0" i="0" u="none" strike="noStrike" baseline="0" dirty="0">
              <a:solidFill>
                <a:srgbClr val="000000"/>
              </a:solidFill>
              <a:latin typeface="Calibri" panose="020F0502020204030204" pitchFamily="34" charset="0"/>
            </a:endParaRPr>
          </a:p>
          <a:p>
            <a:pPr marL="0" indent="0">
              <a:buNone/>
            </a:pPr>
            <a:r>
              <a:rPr lang="nl-NL" sz="1800" b="0" i="0" u="none" strike="noStrike" baseline="0" dirty="0">
                <a:solidFill>
                  <a:srgbClr val="000000"/>
                </a:solidFill>
                <a:latin typeface="Calibri" panose="020F0502020204030204" pitchFamily="34" charset="0"/>
              </a:rPr>
              <a:t>	</a:t>
            </a:r>
          </a:p>
          <a:p>
            <a:pPr marL="0" indent="0">
              <a:buNone/>
            </a:pPr>
            <a:endParaRPr lang="nl-NL" dirty="0"/>
          </a:p>
        </p:txBody>
      </p:sp>
      <p:sp>
        <p:nvSpPr>
          <p:cNvPr id="5" name="Subtitle 4">
            <a:extLst>
              <a:ext uri="{FF2B5EF4-FFF2-40B4-BE49-F238E27FC236}">
                <a16:creationId xmlns:a16="http://schemas.microsoft.com/office/drawing/2014/main" id="{A2EF9ECB-4A4E-4DF8-DD70-939824B6FA8F}"/>
              </a:ext>
            </a:extLst>
          </p:cNvPr>
          <p:cNvSpPr>
            <a:spLocks noGrp="1"/>
          </p:cNvSpPr>
          <p:nvPr>
            <p:ph type="subTitle" idx="1"/>
          </p:nvPr>
        </p:nvSpPr>
        <p:spPr/>
        <p:txBody>
          <a:bodyPr/>
          <a:lstStyle/>
          <a:p>
            <a:endParaRPr lang="nl-NL"/>
          </a:p>
        </p:txBody>
      </p:sp>
      <p:sp>
        <p:nvSpPr>
          <p:cNvPr id="3" name="Title 2">
            <a:extLst>
              <a:ext uri="{FF2B5EF4-FFF2-40B4-BE49-F238E27FC236}">
                <a16:creationId xmlns:a16="http://schemas.microsoft.com/office/drawing/2014/main" id="{21D2FE00-14BD-DD2B-F77D-A8270BCB047C}"/>
              </a:ext>
            </a:extLst>
          </p:cNvPr>
          <p:cNvSpPr>
            <a:spLocks noGrp="1"/>
          </p:cNvSpPr>
          <p:nvPr>
            <p:ph type="ctrTitle"/>
          </p:nvPr>
        </p:nvSpPr>
        <p:spPr/>
        <p:txBody>
          <a:bodyPr/>
          <a:lstStyle/>
          <a:p>
            <a:pPr marL="0" indent="0">
              <a:buNone/>
            </a:pPr>
            <a:r>
              <a:rPr lang="en-US" dirty="0"/>
              <a:t>Electrical Engineering, Mathematics and Computer Science (EEMCS)</a:t>
            </a:r>
          </a:p>
        </p:txBody>
      </p:sp>
      <p:pic>
        <p:nvPicPr>
          <p:cNvPr id="4" name="Picture 3" descr="A blue and green badge with text&#10;&#10;AI-generated content may be incorrect.">
            <a:extLst>
              <a:ext uri="{FF2B5EF4-FFF2-40B4-BE49-F238E27FC236}">
                <a16:creationId xmlns:a16="http://schemas.microsoft.com/office/drawing/2014/main" id="{1B4BF663-5C63-D101-55E2-59E5294C2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819" y="3365770"/>
            <a:ext cx="593433" cy="714132"/>
          </a:xfrm>
          <a:prstGeom prst="rect">
            <a:avLst/>
          </a:prstGeom>
        </p:spPr>
      </p:pic>
    </p:spTree>
    <p:extLst>
      <p:ext uri="{BB962C8B-B14F-4D97-AF65-F5344CB8AC3E}">
        <p14:creationId xmlns:p14="http://schemas.microsoft.com/office/powerpoint/2010/main" val="166897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45F28D-7FF9-4D10-52B3-A941C2D1C9B7}"/>
              </a:ext>
            </a:extLst>
          </p:cNvPr>
          <p:cNvSpPr>
            <a:spLocks noGrp="1"/>
          </p:cNvSpPr>
          <p:nvPr>
            <p:ph type="body" sz="quarter" idx="15"/>
          </p:nvPr>
        </p:nvSpPr>
        <p:spPr/>
        <p:txBody>
          <a:bodyPr/>
          <a:lstStyle/>
          <a:p>
            <a:endParaRPr lang="nl-NL"/>
          </a:p>
        </p:txBody>
      </p:sp>
      <p:sp>
        <p:nvSpPr>
          <p:cNvPr id="7" name="Text Placeholder 6">
            <a:extLst>
              <a:ext uri="{FF2B5EF4-FFF2-40B4-BE49-F238E27FC236}">
                <a16:creationId xmlns:a16="http://schemas.microsoft.com/office/drawing/2014/main" id="{461CAFE8-E155-9D6F-DF61-5EA4DA32E781}"/>
              </a:ext>
            </a:extLst>
          </p:cNvPr>
          <p:cNvSpPr>
            <a:spLocks noGrp="1"/>
          </p:cNvSpPr>
          <p:nvPr>
            <p:ph type="body" sz="quarter" idx="16"/>
          </p:nvPr>
        </p:nvSpPr>
        <p:spPr>
          <a:xfrm>
            <a:off x="756001" y="2483997"/>
            <a:ext cx="4798494" cy="2788394"/>
          </a:xfrm>
        </p:spPr>
        <p:txBody>
          <a:bodyPr/>
          <a:lstStyle/>
          <a:p>
            <a:pPr marL="0" indent="0">
              <a:spcBef>
                <a:spcPts val="600"/>
              </a:spcBef>
              <a:buNone/>
            </a:pPr>
            <a:r>
              <a:rPr lang="nl-NL" b="1" dirty="0">
                <a:solidFill>
                  <a:srgbClr val="3F9C35"/>
                </a:solidFill>
              </a:rPr>
              <a:t>Bachelor </a:t>
            </a:r>
            <a:r>
              <a:rPr lang="nl-NL" b="1" dirty="0" err="1">
                <a:solidFill>
                  <a:srgbClr val="3F9C35"/>
                </a:solidFill>
              </a:rPr>
              <a:t>programmes</a:t>
            </a:r>
            <a:endParaRPr lang="nl-NL" b="1" dirty="0">
              <a:solidFill>
                <a:srgbClr val="3F9C35"/>
              </a:solidFill>
            </a:endParaRPr>
          </a:p>
          <a:p>
            <a:pPr>
              <a:spcBef>
                <a:spcPts val="600"/>
              </a:spcBef>
            </a:pPr>
            <a:r>
              <a:rPr lang="nl-NL" dirty="0"/>
              <a:t>Technische Natuurkunde</a:t>
            </a:r>
          </a:p>
          <a:p>
            <a:pPr>
              <a:spcBef>
                <a:spcPts val="600"/>
              </a:spcBef>
            </a:pPr>
            <a:r>
              <a:rPr lang="nl-NL" dirty="0"/>
              <a:t>Chemical </a:t>
            </a:r>
            <a:r>
              <a:rPr lang="nl-NL" dirty="0" err="1"/>
              <a:t>Science</a:t>
            </a:r>
            <a:r>
              <a:rPr lang="nl-NL" dirty="0"/>
              <a:t> &amp; Engineering</a:t>
            </a:r>
          </a:p>
          <a:p>
            <a:pPr>
              <a:spcBef>
                <a:spcPts val="600"/>
              </a:spcBef>
            </a:pPr>
            <a:r>
              <a:rPr lang="nl-NL" dirty="0"/>
              <a:t>Advanced Technology</a:t>
            </a:r>
          </a:p>
          <a:p>
            <a:pPr>
              <a:spcBef>
                <a:spcPts val="600"/>
              </a:spcBef>
            </a:pPr>
            <a:r>
              <a:rPr lang="nl-NL" dirty="0"/>
              <a:t>Biomedische Technologie	</a:t>
            </a:r>
          </a:p>
          <a:p>
            <a:pPr>
              <a:spcBef>
                <a:spcPts val="600"/>
              </a:spcBef>
            </a:pPr>
            <a:r>
              <a:rPr lang="nl-NL" dirty="0"/>
              <a:t>Technische Geneeskunde</a:t>
            </a:r>
          </a:p>
          <a:p>
            <a:pPr>
              <a:spcBef>
                <a:spcPts val="600"/>
              </a:spcBef>
            </a:pPr>
            <a:r>
              <a:rPr lang="nl-NL" dirty="0"/>
              <a:t>Gezondheidswetenschappen</a:t>
            </a:r>
          </a:p>
        </p:txBody>
      </p:sp>
      <p:sp>
        <p:nvSpPr>
          <p:cNvPr id="8" name="Text Placeholder 7">
            <a:extLst>
              <a:ext uri="{FF2B5EF4-FFF2-40B4-BE49-F238E27FC236}">
                <a16:creationId xmlns:a16="http://schemas.microsoft.com/office/drawing/2014/main" id="{A5CDE710-ADC6-97F5-889B-677679E6A3BE}"/>
              </a:ext>
            </a:extLst>
          </p:cNvPr>
          <p:cNvSpPr>
            <a:spLocks noGrp="1"/>
          </p:cNvSpPr>
          <p:nvPr>
            <p:ph type="body" sz="quarter" idx="17"/>
          </p:nvPr>
        </p:nvSpPr>
        <p:spPr/>
        <p:txBody>
          <a:bodyPr/>
          <a:lstStyle/>
          <a:p>
            <a:pPr marL="0" indent="0">
              <a:spcBef>
                <a:spcPts val="600"/>
              </a:spcBef>
              <a:buNone/>
            </a:pPr>
            <a:r>
              <a:rPr lang="en-US" b="1" dirty="0">
                <a:solidFill>
                  <a:srgbClr val="3F9C35"/>
                </a:solidFill>
              </a:rPr>
              <a:t>Master </a:t>
            </a:r>
            <a:r>
              <a:rPr lang="en-US" b="1" dirty="0" err="1">
                <a:solidFill>
                  <a:srgbClr val="3F9C35"/>
                </a:solidFill>
              </a:rPr>
              <a:t>programmes</a:t>
            </a:r>
            <a:endParaRPr lang="en-US" b="1" dirty="0">
              <a:solidFill>
                <a:srgbClr val="3F9C35"/>
              </a:solidFill>
            </a:endParaRPr>
          </a:p>
          <a:p>
            <a:pPr>
              <a:spcBef>
                <a:spcPts val="600"/>
              </a:spcBef>
            </a:pPr>
            <a:r>
              <a:rPr lang="en-US" dirty="0"/>
              <a:t>Water Technology</a:t>
            </a:r>
          </a:p>
          <a:p>
            <a:pPr>
              <a:spcBef>
                <a:spcPts val="600"/>
              </a:spcBef>
            </a:pPr>
            <a:r>
              <a:rPr lang="en-US" dirty="0"/>
              <a:t>Technical Medicine</a:t>
            </a:r>
          </a:p>
          <a:p>
            <a:pPr>
              <a:spcBef>
                <a:spcPts val="600"/>
              </a:spcBef>
            </a:pPr>
            <a:r>
              <a:rPr lang="nl-NL" dirty="0"/>
              <a:t>Chemical </a:t>
            </a:r>
            <a:r>
              <a:rPr lang="nl-NL" dirty="0" err="1"/>
              <a:t>Science</a:t>
            </a:r>
            <a:r>
              <a:rPr lang="nl-NL" dirty="0"/>
              <a:t> &amp; Engineering</a:t>
            </a:r>
          </a:p>
          <a:p>
            <a:pPr>
              <a:spcBef>
                <a:spcPts val="600"/>
              </a:spcBef>
            </a:pPr>
            <a:r>
              <a:rPr lang="en-US" dirty="0"/>
              <a:t>Biomedical Engineering</a:t>
            </a:r>
          </a:p>
          <a:p>
            <a:pPr>
              <a:spcBef>
                <a:spcPts val="600"/>
              </a:spcBef>
            </a:pPr>
            <a:r>
              <a:rPr lang="nl-NL" dirty="0" err="1"/>
              <a:t>Applied</a:t>
            </a:r>
            <a:r>
              <a:rPr lang="nl-NL" dirty="0"/>
              <a:t> </a:t>
            </a:r>
            <a:r>
              <a:rPr lang="nl-NL" dirty="0" err="1"/>
              <a:t>Physics</a:t>
            </a:r>
            <a:r>
              <a:rPr lang="nl-NL" dirty="0"/>
              <a:t>	</a:t>
            </a:r>
          </a:p>
          <a:p>
            <a:pPr>
              <a:spcBef>
                <a:spcPts val="600"/>
              </a:spcBef>
            </a:pPr>
            <a:r>
              <a:rPr lang="nl-NL" dirty="0"/>
              <a:t>Health Sciences</a:t>
            </a:r>
          </a:p>
          <a:p>
            <a:pPr>
              <a:spcBef>
                <a:spcPts val="600"/>
              </a:spcBef>
            </a:pPr>
            <a:r>
              <a:rPr lang="nl-NL" dirty="0" err="1"/>
              <a:t>Nanotechnology</a:t>
            </a:r>
            <a:r>
              <a:rPr lang="nl-NL" dirty="0"/>
              <a:t>	</a:t>
            </a:r>
          </a:p>
          <a:p>
            <a:endParaRPr lang="nl-NL" sz="1800" b="0" i="0" u="none" strike="noStrike" baseline="0" dirty="0">
              <a:solidFill>
                <a:srgbClr val="000000"/>
              </a:solidFill>
              <a:latin typeface="Calibri" panose="020F0502020204030204" pitchFamily="34" charset="0"/>
            </a:endParaRPr>
          </a:p>
          <a:p>
            <a:pPr marL="0" indent="0">
              <a:buNone/>
            </a:pPr>
            <a:r>
              <a:rPr lang="nl-NL" sz="1800" b="0" i="0" u="none" strike="noStrike" baseline="0" dirty="0">
                <a:solidFill>
                  <a:srgbClr val="000000"/>
                </a:solidFill>
                <a:latin typeface="Calibri" panose="020F0502020204030204" pitchFamily="34" charset="0"/>
              </a:rPr>
              <a:t>	</a:t>
            </a:r>
          </a:p>
          <a:p>
            <a:pPr marL="0" indent="0">
              <a:buNone/>
            </a:pPr>
            <a:endParaRPr lang="nl-NL" dirty="0"/>
          </a:p>
        </p:txBody>
      </p:sp>
      <p:sp>
        <p:nvSpPr>
          <p:cNvPr id="5" name="Subtitle 4">
            <a:extLst>
              <a:ext uri="{FF2B5EF4-FFF2-40B4-BE49-F238E27FC236}">
                <a16:creationId xmlns:a16="http://schemas.microsoft.com/office/drawing/2014/main" id="{A2EF9ECB-4A4E-4DF8-DD70-939824B6FA8F}"/>
              </a:ext>
            </a:extLst>
          </p:cNvPr>
          <p:cNvSpPr>
            <a:spLocks noGrp="1"/>
          </p:cNvSpPr>
          <p:nvPr>
            <p:ph type="subTitle" idx="1"/>
          </p:nvPr>
        </p:nvSpPr>
        <p:spPr/>
        <p:txBody>
          <a:bodyPr/>
          <a:lstStyle/>
          <a:p>
            <a:endParaRPr lang="nl-NL"/>
          </a:p>
        </p:txBody>
      </p:sp>
      <p:sp>
        <p:nvSpPr>
          <p:cNvPr id="3" name="Title 2">
            <a:extLst>
              <a:ext uri="{FF2B5EF4-FFF2-40B4-BE49-F238E27FC236}">
                <a16:creationId xmlns:a16="http://schemas.microsoft.com/office/drawing/2014/main" id="{21D2FE00-14BD-DD2B-F77D-A8270BCB047C}"/>
              </a:ext>
            </a:extLst>
          </p:cNvPr>
          <p:cNvSpPr>
            <a:spLocks noGrp="1"/>
          </p:cNvSpPr>
          <p:nvPr>
            <p:ph type="ctrTitle"/>
          </p:nvPr>
        </p:nvSpPr>
        <p:spPr/>
        <p:txBody>
          <a:bodyPr/>
          <a:lstStyle/>
          <a:p>
            <a:pPr marL="0" indent="0">
              <a:buNone/>
            </a:pPr>
            <a:r>
              <a:rPr lang="en-US" dirty="0"/>
              <a:t>Science and Technology (S&amp;T)</a:t>
            </a:r>
          </a:p>
        </p:txBody>
      </p:sp>
      <p:pic>
        <p:nvPicPr>
          <p:cNvPr id="4" name="Picture 3" descr="A blue and green badge with text&#10;&#10;AI-generated content may be incorrect.">
            <a:extLst>
              <a:ext uri="{FF2B5EF4-FFF2-40B4-BE49-F238E27FC236}">
                <a16:creationId xmlns:a16="http://schemas.microsoft.com/office/drawing/2014/main" id="{1E3A39B6-250C-F94A-AE5E-3F0C50C90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484" y="2577830"/>
            <a:ext cx="489055" cy="588523"/>
          </a:xfrm>
          <a:prstGeom prst="rect">
            <a:avLst/>
          </a:prstGeom>
        </p:spPr>
      </p:pic>
      <p:pic>
        <p:nvPicPr>
          <p:cNvPr id="9" name="Picture 8">
            <a:extLst>
              <a:ext uri="{FF2B5EF4-FFF2-40B4-BE49-F238E27FC236}">
                <a16:creationId xmlns:a16="http://schemas.microsoft.com/office/drawing/2014/main" id="{0333A618-7351-1F34-8C45-D9D063B7AFBB}"/>
              </a:ext>
            </a:extLst>
          </p:cNvPr>
          <p:cNvPicPr>
            <a:picLocks noChangeAspect="1"/>
          </p:cNvPicPr>
          <p:nvPr/>
        </p:nvPicPr>
        <p:blipFill>
          <a:blip r:embed="rId3"/>
          <a:stretch>
            <a:fillRect/>
          </a:stretch>
        </p:blipFill>
        <p:spPr>
          <a:xfrm>
            <a:off x="3904934" y="3003848"/>
            <a:ext cx="487722" cy="591363"/>
          </a:xfrm>
          <a:prstGeom prst="rect">
            <a:avLst/>
          </a:prstGeom>
        </p:spPr>
      </p:pic>
    </p:spTree>
    <p:extLst>
      <p:ext uri="{BB962C8B-B14F-4D97-AF65-F5344CB8AC3E}">
        <p14:creationId xmlns:p14="http://schemas.microsoft.com/office/powerpoint/2010/main" val="355300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745784D-C655-36EB-EA8B-EEC547F2E655}"/>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F4205808-9064-FFD8-10A1-87F9DDEA3754}"/>
              </a:ext>
            </a:extLst>
          </p:cNvPr>
          <p:cNvSpPr>
            <a:spLocks noGrp="1"/>
          </p:cNvSpPr>
          <p:nvPr>
            <p:ph type="ctrTitle"/>
          </p:nvPr>
        </p:nvSpPr>
        <p:spPr/>
        <p:txBody>
          <a:bodyPr/>
          <a:lstStyle/>
          <a:p>
            <a:r>
              <a:rPr lang="nl-NL" dirty="0" err="1"/>
              <a:t>Introduction</a:t>
            </a:r>
            <a:endParaRPr lang="nl-NL" dirty="0"/>
          </a:p>
        </p:txBody>
      </p:sp>
      <p:sp>
        <p:nvSpPr>
          <p:cNvPr id="6" name="Tijdelijke aanduiding voor tekst 5">
            <a:extLst>
              <a:ext uri="{FF2B5EF4-FFF2-40B4-BE49-F238E27FC236}">
                <a16:creationId xmlns:a16="http://schemas.microsoft.com/office/drawing/2014/main" id="{8C3849CD-C52C-C74B-AE86-4CDCFF3F5F97}"/>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4228557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465F00-365E-9BDD-5F24-06F41877F645}"/>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AB5531E7-D512-0D3A-D3C1-7B7F20C41F44}"/>
              </a:ext>
            </a:extLst>
          </p:cNvPr>
          <p:cNvSpPr>
            <a:spLocks noGrp="1"/>
          </p:cNvSpPr>
          <p:nvPr>
            <p:ph type="body" sz="quarter" idx="16"/>
          </p:nvPr>
        </p:nvSpPr>
        <p:spPr>
          <a:xfrm>
            <a:off x="6096000" y="2178000"/>
            <a:ext cx="4819177" cy="3997974"/>
          </a:xfrm>
        </p:spPr>
        <p:txBody>
          <a:bodyPr/>
          <a:lstStyle/>
          <a:p>
            <a:pPr marL="0" indent="0">
              <a:buNone/>
            </a:pPr>
            <a:r>
              <a:rPr lang="nl-NL" b="1" dirty="0">
                <a:solidFill>
                  <a:srgbClr val="3F9C35"/>
                </a:solidFill>
              </a:rPr>
              <a:t>Master </a:t>
            </a:r>
            <a:r>
              <a:rPr lang="nl-NL" b="1" dirty="0" err="1">
                <a:solidFill>
                  <a:srgbClr val="3F9C35"/>
                </a:solidFill>
              </a:rPr>
              <a:t>programmes</a:t>
            </a:r>
            <a:endParaRPr lang="nl-NL" b="1" dirty="0">
              <a:solidFill>
                <a:srgbClr val="3F9C35"/>
              </a:solidFill>
            </a:endParaRPr>
          </a:p>
          <a:p>
            <a:pPr>
              <a:spcBef>
                <a:spcPts val="600"/>
              </a:spcBef>
            </a:pPr>
            <a:r>
              <a:rPr lang="nl-NL" dirty="0"/>
              <a:t>Educatie en Com. in de </a:t>
            </a:r>
            <a:r>
              <a:rPr lang="nl-NL" dirty="0" err="1"/>
              <a:t>Bètawetensch</a:t>
            </a:r>
            <a:r>
              <a:rPr lang="nl-NL" dirty="0"/>
              <a:t>.	</a:t>
            </a:r>
          </a:p>
          <a:p>
            <a:pPr>
              <a:spcBef>
                <a:spcPts val="600"/>
              </a:spcBef>
            </a:pPr>
            <a:r>
              <a:rPr lang="nl-NL" dirty="0"/>
              <a:t>Industrial Engineering </a:t>
            </a:r>
            <a:r>
              <a:rPr lang="nl-NL" dirty="0" err="1"/>
              <a:t>and</a:t>
            </a:r>
            <a:r>
              <a:rPr lang="nl-NL" dirty="0"/>
              <a:t> Management	</a:t>
            </a:r>
          </a:p>
          <a:p>
            <a:pPr>
              <a:spcBef>
                <a:spcPts val="600"/>
              </a:spcBef>
            </a:pPr>
            <a:r>
              <a:rPr lang="nl-NL" dirty="0"/>
              <a:t>Public Administration	</a:t>
            </a:r>
          </a:p>
          <a:p>
            <a:pPr>
              <a:spcBef>
                <a:spcPts val="600"/>
              </a:spcBef>
            </a:pPr>
            <a:r>
              <a:rPr lang="nl-NL" dirty="0"/>
              <a:t>Communication </a:t>
            </a:r>
            <a:r>
              <a:rPr lang="nl-NL" dirty="0" err="1"/>
              <a:t>Science</a:t>
            </a:r>
            <a:r>
              <a:rPr lang="nl-NL" dirty="0"/>
              <a:t>	</a:t>
            </a:r>
          </a:p>
          <a:p>
            <a:pPr>
              <a:spcBef>
                <a:spcPts val="600"/>
              </a:spcBef>
            </a:pPr>
            <a:r>
              <a:rPr lang="nl-NL" dirty="0" err="1"/>
              <a:t>Philosophy</a:t>
            </a:r>
            <a:r>
              <a:rPr lang="nl-NL" dirty="0"/>
              <a:t> of </a:t>
            </a:r>
            <a:r>
              <a:rPr lang="nl-NL" dirty="0" err="1"/>
              <a:t>Science</a:t>
            </a:r>
            <a:r>
              <a:rPr lang="nl-NL" dirty="0"/>
              <a:t>, Tech. </a:t>
            </a:r>
            <a:r>
              <a:rPr lang="nl-NL" dirty="0" err="1"/>
              <a:t>and</a:t>
            </a:r>
            <a:r>
              <a:rPr lang="nl-NL" dirty="0"/>
              <a:t> Soc.</a:t>
            </a:r>
          </a:p>
          <a:p>
            <a:pPr>
              <a:spcBef>
                <a:spcPts val="600"/>
              </a:spcBef>
            </a:pPr>
            <a:r>
              <a:rPr lang="nl-NL" dirty="0" err="1"/>
              <a:t>Psychology</a:t>
            </a:r>
            <a:r>
              <a:rPr lang="nl-NL" dirty="0"/>
              <a:t>	</a:t>
            </a:r>
          </a:p>
          <a:p>
            <a:pPr>
              <a:spcBef>
                <a:spcPts val="600"/>
              </a:spcBef>
            </a:pPr>
            <a:r>
              <a:rPr lang="nl-NL" dirty="0"/>
              <a:t>European Studies	</a:t>
            </a:r>
          </a:p>
          <a:p>
            <a:pPr>
              <a:spcBef>
                <a:spcPts val="600"/>
              </a:spcBef>
            </a:pPr>
            <a:r>
              <a:rPr lang="nl-NL" dirty="0"/>
              <a:t>Business Administration		</a:t>
            </a:r>
          </a:p>
          <a:p>
            <a:pPr>
              <a:spcBef>
                <a:spcPts val="600"/>
              </a:spcBef>
            </a:pPr>
            <a:r>
              <a:rPr lang="nl-NL" dirty="0" err="1"/>
              <a:t>Educational</a:t>
            </a:r>
            <a:r>
              <a:rPr lang="nl-NL" dirty="0"/>
              <a:t> </a:t>
            </a:r>
            <a:r>
              <a:rPr lang="nl-NL" dirty="0" err="1"/>
              <a:t>Science</a:t>
            </a:r>
            <a:r>
              <a:rPr lang="nl-NL" dirty="0"/>
              <a:t> </a:t>
            </a:r>
            <a:r>
              <a:rPr lang="nl-NL" dirty="0" err="1"/>
              <a:t>and</a:t>
            </a:r>
            <a:r>
              <a:rPr lang="nl-NL" dirty="0"/>
              <a:t> </a:t>
            </a:r>
            <a:r>
              <a:rPr lang="nl-NL" dirty="0" err="1"/>
              <a:t>Techn</a:t>
            </a:r>
            <a:r>
              <a:rPr lang="nl-NL" dirty="0"/>
              <a:t>.</a:t>
            </a:r>
          </a:p>
          <a:p>
            <a:pPr>
              <a:spcBef>
                <a:spcPts val="600"/>
              </a:spcBef>
            </a:pPr>
            <a:r>
              <a:rPr lang="nl-NL" dirty="0"/>
              <a:t>Risicomanagement		</a:t>
            </a:r>
          </a:p>
          <a:p>
            <a:pPr>
              <a:spcBef>
                <a:spcPts val="600"/>
              </a:spcBef>
            </a:pPr>
            <a:r>
              <a:rPr lang="nl-NL" dirty="0"/>
              <a:t>Environment </a:t>
            </a:r>
            <a:r>
              <a:rPr lang="nl-NL" dirty="0" err="1"/>
              <a:t>and</a:t>
            </a:r>
            <a:r>
              <a:rPr lang="nl-NL" dirty="0"/>
              <a:t> Energy Management	</a:t>
            </a:r>
          </a:p>
          <a:p>
            <a:endParaRPr lang="nl-NL" dirty="0"/>
          </a:p>
        </p:txBody>
      </p:sp>
      <p:sp>
        <p:nvSpPr>
          <p:cNvPr id="7" name="Text Placeholder 6">
            <a:extLst>
              <a:ext uri="{FF2B5EF4-FFF2-40B4-BE49-F238E27FC236}">
                <a16:creationId xmlns:a16="http://schemas.microsoft.com/office/drawing/2014/main" id="{4F3372CA-06BF-886A-65A8-FA646E79AF85}"/>
              </a:ext>
            </a:extLst>
          </p:cNvPr>
          <p:cNvSpPr>
            <a:spLocks noGrp="1"/>
          </p:cNvSpPr>
          <p:nvPr>
            <p:ph type="body" sz="quarter" idx="17"/>
          </p:nvPr>
        </p:nvSpPr>
        <p:spPr>
          <a:xfrm>
            <a:off x="756000" y="2178000"/>
            <a:ext cx="4579200" cy="2952002"/>
          </a:xfrm>
        </p:spPr>
        <p:txBody>
          <a:bodyPr/>
          <a:lstStyle/>
          <a:p>
            <a:pPr marL="0" indent="0">
              <a:buNone/>
            </a:pPr>
            <a:r>
              <a:rPr lang="en-US" b="1" dirty="0">
                <a:solidFill>
                  <a:srgbClr val="3F9C35"/>
                </a:solidFill>
              </a:rPr>
              <a:t>Bachelor </a:t>
            </a:r>
            <a:r>
              <a:rPr lang="en-US" b="1" dirty="0" err="1">
                <a:solidFill>
                  <a:srgbClr val="3F9C35"/>
                </a:solidFill>
              </a:rPr>
              <a:t>programmes</a:t>
            </a:r>
            <a:endParaRPr lang="en-US" b="1" dirty="0">
              <a:solidFill>
                <a:srgbClr val="3F9C35"/>
              </a:solidFill>
            </a:endParaRPr>
          </a:p>
          <a:p>
            <a:pPr>
              <a:spcBef>
                <a:spcPts val="600"/>
              </a:spcBef>
            </a:pPr>
            <a:r>
              <a:rPr lang="en-US" dirty="0"/>
              <a:t>Industrial Eng. and Management</a:t>
            </a:r>
          </a:p>
          <a:p>
            <a:pPr>
              <a:spcBef>
                <a:spcPts val="600"/>
              </a:spcBef>
            </a:pPr>
            <a:r>
              <a:rPr lang="fr-FR" dirty="0"/>
              <a:t>Communication Science</a:t>
            </a:r>
          </a:p>
          <a:p>
            <a:pPr>
              <a:spcBef>
                <a:spcPts val="600"/>
              </a:spcBef>
            </a:pPr>
            <a:r>
              <a:rPr lang="nl-NL" dirty="0" err="1"/>
              <a:t>Psychology</a:t>
            </a:r>
            <a:r>
              <a:rPr lang="nl-NL" dirty="0"/>
              <a:t>	</a:t>
            </a:r>
          </a:p>
          <a:p>
            <a:pPr>
              <a:spcBef>
                <a:spcPts val="600"/>
              </a:spcBef>
            </a:pPr>
            <a:r>
              <a:rPr lang="nl-NL" dirty="0"/>
              <a:t>International Business Administration	</a:t>
            </a:r>
          </a:p>
          <a:p>
            <a:pPr>
              <a:spcBef>
                <a:spcPts val="600"/>
              </a:spcBef>
            </a:pPr>
            <a:r>
              <a:rPr lang="nl-NL" dirty="0"/>
              <a:t>Management, Society </a:t>
            </a:r>
            <a:r>
              <a:rPr lang="nl-NL" dirty="0" err="1"/>
              <a:t>and</a:t>
            </a:r>
            <a:r>
              <a:rPr lang="nl-NL" dirty="0"/>
              <a:t> Technology</a:t>
            </a:r>
            <a:r>
              <a:rPr lang="nl-NL" sz="1400" b="0" i="0" u="none" strike="noStrike" baseline="0" dirty="0">
                <a:solidFill>
                  <a:srgbClr val="000000"/>
                </a:solidFill>
                <a:latin typeface="Calibri" panose="020F0502020204030204" pitchFamily="34" charset="0"/>
              </a:rPr>
              <a:t>	</a:t>
            </a:r>
          </a:p>
          <a:p>
            <a:pPr marL="0" indent="0">
              <a:buNone/>
            </a:pPr>
            <a:endParaRPr lang="fr-FR" dirty="0"/>
          </a:p>
          <a:p>
            <a:endParaRPr lang="nl-NL" dirty="0"/>
          </a:p>
        </p:txBody>
      </p:sp>
      <p:sp>
        <p:nvSpPr>
          <p:cNvPr id="3" name="Title 2">
            <a:extLst>
              <a:ext uri="{FF2B5EF4-FFF2-40B4-BE49-F238E27FC236}">
                <a16:creationId xmlns:a16="http://schemas.microsoft.com/office/drawing/2014/main" id="{21D2FE00-14BD-DD2B-F77D-A8270BCB047C}"/>
              </a:ext>
            </a:extLst>
          </p:cNvPr>
          <p:cNvSpPr>
            <a:spLocks noGrp="1"/>
          </p:cNvSpPr>
          <p:nvPr>
            <p:ph type="ctrTitle"/>
          </p:nvPr>
        </p:nvSpPr>
        <p:spPr/>
        <p:txBody>
          <a:bodyPr/>
          <a:lstStyle/>
          <a:p>
            <a:pPr marL="0" indent="0">
              <a:buNone/>
            </a:pPr>
            <a:r>
              <a:rPr lang="en-US" dirty="0" err="1"/>
              <a:t>Behavioural</a:t>
            </a:r>
            <a:r>
              <a:rPr lang="en-US" dirty="0"/>
              <a:t>, Management &amp; Social Sciences (BMS)</a:t>
            </a:r>
          </a:p>
        </p:txBody>
      </p:sp>
      <p:pic>
        <p:nvPicPr>
          <p:cNvPr id="2" name="Picture 1">
            <a:extLst>
              <a:ext uri="{FF2B5EF4-FFF2-40B4-BE49-F238E27FC236}">
                <a16:creationId xmlns:a16="http://schemas.microsoft.com/office/drawing/2014/main" id="{5C42627F-6A6A-CE07-2D92-2E73A9B8CA5C}"/>
              </a:ext>
            </a:extLst>
          </p:cNvPr>
          <p:cNvPicPr>
            <a:picLocks noChangeAspect="1"/>
          </p:cNvPicPr>
          <p:nvPr/>
        </p:nvPicPr>
        <p:blipFill>
          <a:blip r:embed="rId2"/>
          <a:stretch>
            <a:fillRect/>
          </a:stretch>
        </p:blipFill>
        <p:spPr>
          <a:xfrm>
            <a:off x="4402718" y="3782061"/>
            <a:ext cx="487722" cy="591363"/>
          </a:xfrm>
          <a:prstGeom prst="rect">
            <a:avLst/>
          </a:prstGeom>
        </p:spPr>
      </p:pic>
      <p:pic>
        <p:nvPicPr>
          <p:cNvPr id="4" name="Picture 3">
            <a:extLst>
              <a:ext uri="{FF2B5EF4-FFF2-40B4-BE49-F238E27FC236}">
                <a16:creationId xmlns:a16="http://schemas.microsoft.com/office/drawing/2014/main" id="{0633E682-B0DF-C1EB-8D1F-4923AAAFE3AE}"/>
              </a:ext>
            </a:extLst>
          </p:cNvPr>
          <p:cNvPicPr>
            <a:picLocks noChangeAspect="1"/>
          </p:cNvPicPr>
          <p:nvPr/>
        </p:nvPicPr>
        <p:blipFill>
          <a:blip r:embed="rId2"/>
          <a:stretch>
            <a:fillRect/>
          </a:stretch>
        </p:blipFill>
        <p:spPr>
          <a:xfrm>
            <a:off x="3196488" y="2760656"/>
            <a:ext cx="487722" cy="591363"/>
          </a:xfrm>
          <a:prstGeom prst="rect">
            <a:avLst/>
          </a:prstGeom>
        </p:spPr>
      </p:pic>
    </p:spTree>
    <p:extLst>
      <p:ext uri="{BB962C8B-B14F-4D97-AF65-F5344CB8AC3E}">
        <p14:creationId xmlns:p14="http://schemas.microsoft.com/office/powerpoint/2010/main" val="3010865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465F00-365E-9BDD-5F24-06F41877F645}"/>
              </a:ext>
            </a:extLst>
          </p:cNvPr>
          <p:cNvSpPr>
            <a:spLocks noGrp="1"/>
          </p:cNvSpPr>
          <p:nvPr>
            <p:ph type="body" sz="quarter" idx="15"/>
          </p:nvPr>
        </p:nvSpPr>
        <p:spPr/>
        <p:txBody>
          <a:bodyPr/>
          <a:lstStyle/>
          <a:p>
            <a:endParaRPr lang="nl-NL"/>
          </a:p>
        </p:txBody>
      </p:sp>
      <p:sp>
        <p:nvSpPr>
          <p:cNvPr id="6" name="Text Placeholder 5">
            <a:extLst>
              <a:ext uri="{FF2B5EF4-FFF2-40B4-BE49-F238E27FC236}">
                <a16:creationId xmlns:a16="http://schemas.microsoft.com/office/drawing/2014/main" id="{AB5531E7-D512-0D3A-D3C1-7B7F20C41F44}"/>
              </a:ext>
            </a:extLst>
          </p:cNvPr>
          <p:cNvSpPr>
            <a:spLocks noGrp="1"/>
          </p:cNvSpPr>
          <p:nvPr>
            <p:ph type="body" sz="quarter" idx="16"/>
          </p:nvPr>
        </p:nvSpPr>
        <p:spPr>
          <a:xfrm>
            <a:off x="756000" y="2483997"/>
            <a:ext cx="4819177" cy="3997974"/>
          </a:xfrm>
        </p:spPr>
        <p:txBody>
          <a:bodyPr/>
          <a:lstStyle/>
          <a:p>
            <a:pPr marL="0" indent="0">
              <a:buNone/>
            </a:pPr>
            <a:r>
              <a:rPr lang="nl-NL" b="1" dirty="0">
                <a:solidFill>
                  <a:srgbClr val="3F9C35"/>
                </a:solidFill>
              </a:rPr>
              <a:t>Bachelor </a:t>
            </a:r>
            <a:r>
              <a:rPr lang="nl-NL" b="1" dirty="0" err="1">
                <a:solidFill>
                  <a:srgbClr val="3F9C35"/>
                </a:solidFill>
              </a:rPr>
              <a:t>programmes</a:t>
            </a:r>
            <a:endParaRPr lang="nl-NL" b="1" dirty="0">
              <a:solidFill>
                <a:srgbClr val="3F9C35"/>
              </a:solidFill>
            </a:endParaRPr>
          </a:p>
          <a:p>
            <a:pPr>
              <a:spcBef>
                <a:spcPts val="600"/>
              </a:spcBef>
            </a:pPr>
            <a:r>
              <a:rPr lang="nl-NL" dirty="0"/>
              <a:t>UCT - ATLAS</a:t>
            </a:r>
          </a:p>
          <a:p>
            <a:pPr marL="0" indent="0">
              <a:spcBef>
                <a:spcPts val="600"/>
              </a:spcBef>
              <a:buNone/>
            </a:pPr>
            <a:r>
              <a:rPr lang="nl-NL" dirty="0"/>
              <a:t>	</a:t>
            </a:r>
          </a:p>
          <a:p>
            <a:endParaRPr lang="nl-NL" dirty="0"/>
          </a:p>
        </p:txBody>
      </p:sp>
      <p:sp>
        <p:nvSpPr>
          <p:cNvPr id="7" name="Text Placeholder 6">
            <a:extLst>
              <a:ext uri="{FF2B5EF4-FFF2-40B4-BE49-F238E27FC236}">
                <a16:creationId xmlns:a16="http://schemas.microsoft.com/office/drawing/2014/main" id="{4F3372CA-06BF-886A-65A8-FA646E79AF85}"/>
              </a:ext>
            </a:extLst>
          </p:cNvPr>
          <p:cNvSpPr>
            <a:spLocks noGrp="1"/>
          </p:cNvSpPr>
          <p:nvPr>
            <p:ph type="body" sz="quarter" idx="17"/>
          </p:nvPr>
        </p:nvSpPr>
        <p:spPr/>
        <p:txBody>
          <a:bodyPr/>
          <a:lstStyle/>
          <a:p>
            <a:pPr marL="0" indent="0">
              <a:buNone/>
            </a:pPr>
            <a:r>
              <a:rPr lang="en-US" b="1" dirty="0">
                <a:solidFill>
                  <a:srgbClr val="3F9C35"/>
                </a:solidFill>
              </a:rPr>
              <a:t>Master </a:t>
            </a:r>
            <a:r>
              <a:rPr lang="en-US" b="1" dirty="0" err="1">
                <a:solidFill>
                  <a:srgbClr val="3F9C35"/>
                </a:solidFill>
              </a:rPr>
              <a:t>programmes</a:t>
            </a:r>
            <a:endParaRPr lang="en-US" b="1" dirty="0">
              <a:solidFill>
                <a:srgbClr val="3F9C35"/>
              </a:solidFill>
            </a:endParaRPr>
          </a:p>
          <a:p>
            <a:pPr>
              <a:spcBef>
                <a:spcPts val="600"/>
              </a:spcBef>
            </a:pPr>
            <a:r>
              <a:rPr lang="en-US" dirty="0"/>
              <a:t>Geoinformation Science and Earth </a:t>
            </a:r>
            <a:r>
              <a:rPr lang="fr-FR" dirty="0"/>
              <a:t>Observation</a:t>
            </a:r>
          </a:p>
          <a:p>
            <a:pPr>
              <a:spcBef>
                <a:spcPts val="600"/>
              </a:spcBef>
            </a:pPr>
            <a:r>
              <a:rPr lang="nl-NL" dirty="0" err="1"/>
              <a:t>Spatial</a:t>
            </a:r>
            <a:r>
              <a:rPr lang="nl-NL" dirty="0"/>
              <a:t> Engineering 	</a:t>
            </a:r>
          </a:p>
          <a:p>
            <a:pPr marL="0" indent="0">
              <a:spcBef>
                <a:spcPts val="600"/>
              </a:spcBef>
              <a:buNone/>
            </a:pPr>
            <a:r>
              <a:rPr lang="nl-NL" sz="1400" b="0" i="0" u="none" strike="noStrike" baseline="0" dirty="0">
                <a:solidFill>
                  <a:srgbClr val="000000"/>
                </a:solidFill>
                <a:latin typeface="Calibri" panose="020F0502020204030204" pitchFamily="34" charset="0"/>
              </a:rPr>
              <a:t>	</a:t>
            </a:r>
          </a:p>
          <a:p>
            <a:pPr marL="0" indent="0">
              <a:buNone/>
            </a:pPr>
            <a:endParaRPr lang="fr-FR" dirty="0"/>
          </a:p>
          <a:p>
            <a:endParaRPr lang="nl-NL" dirty="0"/>
          </a:p>
        </p:txBody>
      </p:sp>
      <p:sp>
        <p:nvSpPr>
          <p:cNvPr id="4" name="Content Placeholder 3">
            <a:extLst>
              <a:ext uri="{FF2B5EF4-FFF2-40B4-BE49-F238E27FC236}">
                <a16:creationId xmlns:a16="http://schemas.microsoft.com/office/drawing/2014/main" id="{7AFB3945-8B7C-60CB-479D-FBDF9199A075}"/>
              </a:ext>
            </a:extLst>
          </p:cNvPr>
          <p:cNvSpPr>
            <a:spLocks noGrp="1"/>
          </p:cNvSpPr>
          <p:nvPr>
            <p:ph type="subTitle" idx="1"/>
          </p:nvPr>
        </p:nvSpPr>
        <p:spPr/>
        <p:txBody>
          <a:bodyPr/>
          <a:lstStyle/>
          <a:p>
            <a:pPr marL="0" indent="0">
              <a:buNone/>
            </a:pPr>
            <a:endParaRPr lang="en-US" sz="1800" b="0" i="0" u="none" strike="noStrike" baseline="0" dirty="0">
              <a:solidFill>
                <a:srgbClr val="000000"/>
              </a:solidFill>
              <a:latin typeface="Calibri" panose="020F0502020204030204" pitchFamily="34" charset="0"/>
            </a:endParaRPr>
          </a:p>
        </p:txBody>
      </p:sp>
      <p:sp>
        <p:nvSpPr>
          <p:cNvPr id="3" name="Title 2">
            <a:extLst>
              <a:ext uri="{FF2B5EF4-FFF2-40B4-BE49-F238E27FC236}">
                <a16:creationId xmlns:a16="http://schemas.microsoft.com/office/drawing/2014/main" id="{21D2FE00-14BD-DD2B-F77D-A8270BCB047C}"/>
              </a:ext>
            </a:extLst>
          </p:cNvPr>
          <p:cNvSpPr>
            <a:spLocks noGrp="1"/>
          </p:cNvSpPr>
          <p:nvPr>
            <p:ph type="ctrTitle"/>
          </p:nvPr>
        </p:nvSpPr>
        <p:spPr/>
        <p:txBody>
          <a:bodyPr/>
          <a:lstStyle/>
          <a:p>
            <a:pPr marL="0" indent="0">
              <a:buNone/>
            </a:pPr>
            <a:r>
              <a:rPr lang="en-US" dirty="0"/>
              <a:t>Geo-Information Science and Earth Observation (ITC)</a:t>
            </a:r>
          </a:p>
        </p:txBody>
      </p:sp>
    </p:spTree>
    <p:extLst>
      <p:ext uri="{BB962C8B-B14F-4D97-AF65-F5344CB8AC3E}">
        <p14:creationId xmlns:p14="http://schemas.microsoft.com/office/powerpoint/2010/main" val="1072453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F42466-A5BF-73EA-E5E5-13670CF32A27}"/>
              </a:ext>
            </a:extLst>
          </p:cNvPr>
          <p:cNvSpPr>
            <a:spLocks noGrp="1"/>
          </p:cNvSpPr>
          <p:nvPr>
            <p:ph type="body" sz="quarter" idx="15"/>
          </p:nvPr>
        </p:nvSpPr>
        <p:spPr/>
        <p:txBody>
          <a:bodyPr/>
          <a:lstStyle/>
          <a:p>
            <a:endParaRPr lang="nl-NL"/>
          </a:p>
        </p:txBody>
      </p:sp>
      <p:sp>
        <p:nvSpPr>
          <p:cNvPr id="3" name="Subtitle 2">
            <a:extLst>
              <a:ext uri="{FF2B5EF4-FFF2-40B4-BE49-F238E27FC236}">
                <a16:creationId xmlns:a16="http://schemas.microsoft.com/office/drawing/2014/main" id="{30DACCAF-B493-AB82-2629-BE97DD5CD681}"/>
              </a:ext>
            </a:extLst>
          </p:cNvPr>
          <p:cNvSpPr>
            <a:spLocks noGrp="1"/>
          </p:cNvSpPr>
          <p:nvPr>
            <p:ph type="subTitle" idx="1"/>
          </p:nvPr>
        </p:nvSpPr>
        <p:spPr/>
        <p:txBody>
          <a:bodyPr/>
          <a:lstStyle/>
          <a:p>
            <a:endParaRPr lang="nl-NL" dirty="0"/>
          </a:p>
        </p:txBody>
      </p:sp>
      <p:sp>
        <p:nvSpPr>
          <p:cNvPr id="4" name="Title 3">
            <a:extLst>
              <a:ext uri="{FF2B5EF4-FFF2-40B4-BE49-F238E27FC236}">
                <a16:creationId xmlns:a16="http://schemas.microsoft.com/office/drawing/2014/main" id="{4A47A2EB-541A-C58D-9276-1289993821A2}"/>
              </a:ext>
            </a:extLst>
          </p:cNvPr>
          <p:cNvSpPr>
            <a:spLocks noGrp="1"/>
          </p:cNvSpPr>
          <p:nvPr>
            <p:ph type="ctrTitle"/>
          </p:nvPr>
        </p:nvSpPr>
        <p:spPr>
          <a:xfrm>
            <a:off x="1245600" y="2015230"/>
            <a:ext cx="5705615" cy="967547"/>
          </a:xfrm>
        </p:spPr>
        <p:txBody>
          <a:bodyPr/>
          <a:lstStyle/>
          <a:p>
            <a:r>
              <a:rPr lang="en-US" dirty="0"/>
              <a:t>Other useful slides</a:t>
            </a:r>
            <a:endParaRPr lang="nl-NL" dirty="0"/>
          </a:p>
        </p:txBody>
      </p:sp>
      <p:sp>
        <p:nvSpPr>
          <p:cNvPr id="5" name="Text Placeholder 4">
            <a:extLst>
              <a:ext uri="{FF2B5EF4-FFF2-40B4-BE49-F238E27FC236}">
                <a16:creationId xmlns:a16="http://schemas.microsoft.com/office/drawing/2014/main" id="{EA8B038E-D919-9521-E299-EE85E44BFC73}"/>
              </a:ext>
            </a:extLst>
          </p:cNvPr>
          <p:cNvSpPr>
            <a:spLocks noGrp="1"/>
          </p:cNvSpPr>
          <p:nvPr>
            <p:ph type="body" sz="quarter" idx="17"/>
          </p:nvPr>
        </p:nvSpPr>
        <p:spPr/>
        <p:txBody>
          <a:bodyPr/>
          <a:lstStyle/>
          <a:p>
            <a:r>
              <a:rPr lang="en-US" dirty="0"/>
              <a:t>10</a:t>
            </a:r>
            <a:endParaRPr lang="nl-NL" dirty="0"/>
          </a:p>
        </p:txBody>
      </p:sp>
    </p:spTree>
    <p:extLst>
      <p:ext uri="{BB962C8B-B14F-4D97-AF65-F5344CB8AC3E}">
        <p14:creationId xmlns:p14="http://schemas.microsoft.com/office/powerpoint/2010/main" val="2674417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in a building&#10;&#10;Description automatically generated with medium confidence">
            <a:extLst>
              <a:ext uri="{FF2B5EF4-FFF2-40B4-BE49-F238E27FC236}">
                <a16:creationId xmlns:a16="http://schemas.microsoft.com/office/drawing/2014/main" id="{72A571CC-4CB6-10E3-3673-EAC406E3CFA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2270" b="22270"/>
          <a:stretch>
            <a:fillRect/>
          </a:stretch>
        </p:blipFill>
        <p:spPr/>
      </p:pic>
      <p:sp>
        <p:nvSpPr>
          <p:cNvPr id="3" name="Subtitle 2">
            <a:extLst>
              <a:ext uri="{FF2B5EF4-FFF2-40B4-BE49-F238E27FC236}">
                <a16:creationId xmlns:a16="http://schemas.microsoft.com/office/drawing/2014/main" id="{9AD1AA11-71C7-E2A6-92FC-F350D5A7562E}"/>
              </a:ext>
            </a:extLst>
          </p:cNvPr>
          <p:cNvSpPr>
            <a:spLocks noGrp="1"/>
          </p:cNvSpPr>
          <p:nvPr>
            <p:ph type="body" sz="quarter" idx="16"/>
          </p:nvPr>
        </p:nvSpPr>
        <p:spPr>
          <a:xfrm>
            <a:off x="685663" y="1692689"/>
            <a:ext cx="2637830" cy="3997974"/>
          </a:xfrm>
        </p:spPr>
        <p:txBody>
          <a:bodyPr vert="horz" lIns="0" tIns="0" rIns="0" bIns="0" rtlCol="0" anchor="t">
            <a:noAutofit/>
          </a:bodyPr>
          <a:lstStyle/>
          <a:p>
            <a:pPr>
              <a:lnSpc>
                <a:spcPct val="100000"/>
              </a:lnSpc>
              <a:spcBef>
                <a:spcPts val="600"/>
              </a:spcBef>
            </a:pPr>
            <a:r>
              <a:rPr lang="nl-NL" dirty="0"/>
              <a:t>Solar Team Twente</a:t>
            </a:r>
          </a:p>
          <a:p>
            <a:pPr>
              <a:lnSpc>
                <a:spcPct val="100000"/>
              </a:lnSpc>
              <a:spcBef>
                <a:spcPts val="600"/>
              </a:spcBef>
            </a:pPr>
            <a:r>
              <a:rPr lang="nl-NL" dirty="0"/>
              <a:t>Green Team Twente</a:t>
            </a:r>
          </a:p>
          <a:p>
            <a:pPr>
              <a:lnSpc>
                <a:spcPct val="100000"/>
              </a:lnSpc>
              <a:spcBef>
                <a:spcPts val="600"/>
              </a:spcBef>
            </a:pPr>
            <a:r>
              <a:rPr lang="nl-NL" dirty="0"/>
              <a:t>Drone Team Twente</a:t>
            </a:r>
          </a:p>
          <a:p>
            <a:pPr>
              <a:lnSpc>
                <a:spcPct val="100000"/>
              </a:lnSpc>
              <a:spcBef>
                <a:spcPts val="600"/>
              </a:spcBef>
            </a:pPr>
            <a:r>
              <a:rPr lang="nl-NL" dirty="0"/>
              <a:t>Solar </a:t>
            </a:r>
            <a:r>
              <a:rPr lang="nl-NL" dirty="0" err="1"/>
              <a:t>Boat</a:t>
            </a:r>
            <a:r>
              <a:rPr lang="nl-NL" dirty="0"/>
              <a:t> Twente</a:t>
            </a:r>
          </a:p>
          <a:p>
            <a:pPr>
              <a:lnSpc>
                <a:spcPct val="100000"/>
              </a:lnSpc>
              <a:spcBef>
                <a:spcPts val="600"/>
              </a:spcBef>
            </a:pPr>
            <a:r>
              <a:rPr lang="nl-NL" dirty="0" err="1"/>
              <a:t>RoboTeam</a:t>
            </a:r>
            <a:r>
              <a:rPr lang="nl-NL" dirty="0"/>
              <a:t> Twente</a:t>
            </a:r>
          </a:p>
          <a:p>
            <a:pPr>
              <a:lnSpc>
                <a:spcPct val="100000"/>
              </a:lnSpc>
              <a:spcBef>
                <a:spcPts val="600"/>
              </a:spcBef>
            </a:pPr>
            <a:r>
              <a:rPr lang="nl-NL" dirty="0" err="1"/>
              <a:t>Esports</a:t>
            </a:r>
            <a:r>
              <a:rPr lang="nl-NL" dirty="0"/>
              <a:t> Team Twente</a:t>
            </a:r>
          </a:p>
          <a:p>
            <a:pPr>
              <a:lnSpc>
                <a:spcPct val="100000"/>
              </a:lnSpc>
              <a:spcBef>
                <a:spcPts val="600"/>
              </a:spcBef>
            </a:pPr>
            <a:r>
              <a:rPr lang="nl-NL" dirty="0"/>
              <a:t>Electric Superbike Twente</a:t>
            </a:r>
          </a:p>
          <a:p>
            <a:pPr>
              <a:lnSpc>
                <a:spcPct val="100000"/>
              </a:lnSpc>
              <a:spcBef>
                <a:spcPts val="600"/>
              </a:spcBef>
            </a:pPr>
            <a:r>
              <a:rPr lang="nl-NL" dirty="0"/>
              <a:t>RISE</a:t>
            </a:r>
          </a:p>
        </p:txBody>
      </p:sp>
      <p:sp>
        <p:nvSpPr>
          <p:cNvPr id="4" name="Title 3">
            <a:extLst>
              <a:ext uri="{FF2B5EF4-FFF2-40B4-BE49-F238E27FC236}">
                <a16:creationId xmlns:a16="http://schemas.microsoft.com/office/drawing/2014/main" id="{E282971F-F03F-B2B4-DBD8-7B21F6FB2C47}"/>
              </a:ext>
            </a:extLst>
          </p:cNvPr>
          <p:cNvSpPr>
            <a:spLocks noGrp="1"/>
          </p:cNvSpPr>
          <p:nvPr>
            <p:ph type="ctrTitle"/>
          </p:nvPr>
        </p:nvSpPr>
        <p:spPr/>
        <p:txBody>
          <a:bodyPr/>
          <a:lstStyle/>
          <a:p>
            <a:r>
              <a:rPr lang="en-US" dirty="0"/>
              <a:t>Student teams</a:t>
            </a:r>
            <a:endParaRPr lang="nl-NL" dirty="0"/>
          </a:p>
        </p:txBody>
      </p:sp>
    </p:spTree>
    <p:extLst>
      <p:ext uri="{BB962C8B-B14F-4D97-AF65-F5344CB8AC3E}">
        <p14:creationId xmlns:p14="http://schemas.microsoft.com/office/powerpoint/2010/main" val="201890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71525-F4E1-1235-A555-DD6A2841855C}"/>
              </a:ext>
            </a:extLst>
          </p:cNvPr>
          <p:cNvSpPr>
            <a:spLocks noGrp="1"/>
          </p:cNvSpPr>
          <p:nvPr>
            <p:ph type="body" sz="quarter" idx="15"/>
          </p:nvPr>
        </p:nvSpPr>
        <p:spPr/>
        <p:txBody>
          <a:bodyPr/>
          <a:lstStyle/>
          <a:p>
            <a:endParaRPr lang="nl-NL"/>
          </a:p>
        </p:txBody>
      </p:sp>
      <p:sp>
        <p:nvSpPr>
          <p:cNvPr id="3" name="Title 2">
            <a:extLst>
              <a:ext uri="{FF2B5EF4-FFF2-40B4-BE49-F238E27FC236}">
                <a16:creationId xmlns:a16="http://schemas.microsoft.com/office/drawing/2014/main" id="{B3F17EBB-6FEF-73FB-9310-470C4731E328}"/>
              </a:ext>
            </a:extLst>
          </p:cNvPr>
          <p:cNvSpPr>
            <a:spLocks noGrp="1"/>
          </p:cNvSpPr>
          <p:nvPr>
            <p:ph type="ctrTitle"/>
          </p:nvPr>
        </p:nvSpPr>
        <p:spPr/>
        <p:txBody>
          <a:bodyPr/>
          <a:lstStyle/>
          <a:p>
            <a:r>
              <a:rPr lang="en-US" dirty="0"/>
              <a:t>Meet the student teams</a:t>
            </a:r>
            <a:endParaRPr lang="nl-NL" dirty="0"/>
          </a:p>
        </p:txBody>
      </p:sp>
      <p:pic>
        <p:nvPicPr>
          <p:cNvPr id="7" name="Online Media 6" title="Meet the student teams!">
            <a:hlinkClick r:id="" action="ppaction://media"/>
            <a:extLst>
              <a:ext uri="{FF2B5EF4-FFF2-40B4-BE49-F238E27FC236}">
                <a16:creationId xmlns:a16="http://schemas.microsoft.com/office/drawing/2014/main" id="{4F12CFA0-5C01-927F-37D1-C06C68EE3C8E}"/>
              </a:ext>
            </a:extLst>
          </p:cNvPr>
          <p:cNvPicPr>
            <a:picLocks noGrp="1" noRot="1" noChangeAspect="1"/>
          </p:cNvPicPr>
          <p:nvPr>
            <p:ph type="media" sz="quarter" idx="16"/>
            <a:videoFile r:link="rId1"/>
          </p:nvPr>
        </p:nvPicPr>
        <p:blipFill>
          <a:blip r:embed="rId4"/>
          <a:stretch>
            <a:fillRect/>
          </a:stretch>
        </p:blipFill>
        <p:spPr>
          <a:xfrm>
            <a:off x="2611438" y="2124075"/>
            <a:ext cx="7040562" cy="3978275"/>
          </a:xfrm>
          <a:prstGeom prst="rect">
            <a:avLst/>
          </a:prstGeom>
        </p:spPr>
      </p:pic>
    </p:spTree>
    <p:extLst>
      <p:ext uri="{BB962C8B-B14F-4D97-AF65-F5344CB8AC3E}">
        <p14:creationId xmlns:p14="http://schemas.microsoft.com/office/powerpoint/2010/main" val="37908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indoor, person, person&#10;&#10;Description automatically generated">
            <a:extLst>
              <a:ext uri="{FF2B5EF4-FFF2-40B4-BE49-F238E27FC236}">
                <a16:creationId xmlns:a16="http://schemas.microsoft.com/office/drawing/2014/main" id="{DAAA9E19-CA8B-2996-7CC6-D5DCEE0238EB}"/>
              </a:ext>
            </a:extLst>
          </p:cNvPr>
          <p:cNvPicPr>
            <a:picLocks noGrp="1" noChangeAspect="1"/>
          </p:cNvPicPr>
          <p:nvPr>
            <p:ph type="pic" sz="quarter" idx="17"/>
          </p:nvPr>
        </p:nvPicPr>
        <p:blipFill>
          <a:blip r:embed="rId3"/>
          <a:srcRect l="20596" r="20596"/>
          <a:stretch/>
        </p:blipFill>
        <p:spPr/>
      </p:pic>
      <p:sp>
        <p:nvSpPr>
          <p:cNvPr id="3" name="Text Placeholder 2">
            <a:extLst>
              <a:ext uri="{FF2B5EF4-FFF2-40B4-BE49-F238E27FC236}">
                <a16:creationId xmlns:a16="http://schemas.microsoft.com/office/drawing/2014/main" id="{35C353C3-4984-A733-BF2A-19937F265D31}"/>
              </a:ext>
            </a:extLst>
          </p:cNvPr>
          <p:cNvSpPr>
            <a:spLocks noGrp="1"/>
          </p:cNvSpPr>
          <p:nvPr>
            <p:ph type="body" sz="quarter" idx="16"/>
          </p:nvPr>
        </p:nvSpPr>
        <p:spPr/>
        <p:txBody>
          <a:bodyPr vert="horz" lIns="0" tIns="0" rIns="0" bIns="0" rtlCol="0" anchor="t">
            <a:noAutofit/>
          </a:bodyPr>
          <a:lstStyle/>
          <a:p>
            <a:pPr marL="0" indent="0">
              <a:buNone/>
            </a:pPr>
            <a:r>
              <a:rPr lang="en-US" dirty="0"/>
              <a:t>UT Showcases their scientists as UT ambassadors: The Featured Scientists. On a special web page we make their talent more visible in a clear and convenient way. </a:t>
            </a:r>
            <a:r>
              <a:rPr lang="nl-NL" dirty="0" err="1"/>
              <a:t>Would</a:t>
            </a:r>
            <a:r>
              <a:rPr lang="nl-NL" dirty="0"/>
              <a:t> </a:t>
            </a:r>
            <a:r>
              <a:rPr lang="nl-NL" dirty="0" err="1"/>
              <a:t>you</a:t>
            </a:r>
            <a:r>
              <a:rPr lang="nl-NL" dirty="0"/>
              <a:t> like </a:t>
            </a:r>
            <a:r>
              <a:rPr lang="nl-NL" dirty="0" err="1"/>
              <a:t>to</a:t>
            </a:r>
            <a:r>
              <a:rPr lang="nl-NL" dirty="0"/>
              <a:t> </a:t>
            </a:r>
            <a:r>
              <a:rPr lang="nl-NL" dirty="0" err="1"/>
              <a:t>know</a:t>
            </a:r>
            <a:r>
              <a:rPr lang="nl-NL" dirty="0"/>
              <a:t> more? </a:t>
            </a:r>
          </a:p>
          <a:p>
            <a:pPr marL="0" indent="0">
              <a:buNone/>
            </a:pPr>
            <a:r>
              <a:rPr lang="nl-NL" dirty="0"/>
              <a:t>Go </a:t>
            </a:r>
            <a:r>
              <a:rPr lang="nl-NL" dirty="0" err="1"/>
              <a:t>to</a:t>
            </a:r>
            <a:r>
              <a:rPr lang="nl-NL" dirty="0"/>
              <a:t> </a:t>
            </a:r>
            <a:r>
              <a:rPr lang="nl-NL" dirty="0">
                <a:solidFill>
                  <a:srgbClr val="0094B3"/>
                </a:solidFill>
                <a:hlinkClick r:id="rId4">
                  <a:extLst>
                    <a:ext uri="{A12FA001-AC4F-418D-AE19-62706E023703}">
                      <ahyp:hlinkClr xmlns:ahyp="http://schemas.microsoft.com/office/drawing/2018/hyperlinkcolor" val="tx"/>
                    </a:ext>
                  </a:extLst>
                </a:hlinkClick>
              </a:rPr>
              <a:t>utwente.nl/featured-scientists</a:t>
            </a:r>
            <a:endParaRPr lang="en-US" dirty="0">
              <a:solidFill>
                <a:srgbClr val="0094B3"/>
              </a:solidFill>
            </a:endParaRPr>
          </a:p>
        </p:txBody>
      </p:sp>
      <p:sp>
        <p:nvSpPr>
          <p:cNvPr id="4" name="Subtitle 3">
            <a:extLst>
              <a:ext uri="{FF2B5EF4-FFF2-40B4-BE49-F238E27FC236}">
                <a16:creationId xmlns:a16="http://schemas.microsoft.com/office/drawing/2014/main" id="{37421B4C-A852-A8A6-E283-9351876EF352}"/>
              </a:ext>
            </a:extLst>
          </p:cNvPr>
          <p:cNvSpPr>
            <a:spLocks noGrp="1"/>
          </p:cNvSpPr>
          <p:nvPr>
            <p:ph type="subTitle" idx="1"/>
          </p:nvPr>
        </p:nvSpPr>
        <p:spPr/>
        <p:txBody>
          <a:bodyPr vert="horz" lIns="0" tIns="0" rIns="0" bIns="0" rtlCol="0" anchor="t">
            <a:noAutofit/>
          </a:bodyPr>
          <a:lstStyle/>
          <a:p>
            <a:endParaRPr lang="en-US" dirty="0" err="1"/>
          </a:p>
        </p:txBody>
      </p:sp>
      <p:sp>
        <p:nvSpPr>
          <p:cNvPr id="5" name="Title 4">
            <a:extLst>
              <a:ext uri="{FF2B5EF4-FFF2-40B4-BE49-F238E27FC236}">
                <a16:creationId xmlns:a16="http://schemas.microsoft.com/office/drawing/2014/main" id="{73923336-34CA-D1D0-EA4D-2444654C96E6}"/>
              </a:ext>
            </a:extLst>
          </p:cNvPr>
          <p:cNvSpPr>
            <a:spLocks noGrp="1"/>
          </p:cNvSpPr>
          <p:nvPr>
            <p:ph type="ctrTitle"/>
          </p:nvPr>
        </p:nvSpPr>
        <p:spPr/>
        <p:txBody>
          <a:bodyPr/>
          <a:lstStyle/>
          <a:p>
            <a:r>
              <a:rPr lang="en-US" dirty="0"/>
              <a:t>Meet our Scientists</a:t>
            </a:r>
            <a:endParaRPr lang="nl-NL" dirty="0"/>
          </a:p>
        </p:txBody>
      </p:sp>
    </p:spTree>
    <p:extLst>
      <p:ext uri="{BB962C8B-B14F-4D97-AF65-F5344CB8AC3E}">
        <p14:creationId xmlns:p14="http://schemas.microsoft.com/office/powerpoint/2010/main" val="3269052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C4C0BE70-EADD-02C8-96E0-9B1A2213AE88}"/>
              </a:ext>
            </a:extLst>
          </p:cNvPr>
          <p:cNvSpPr>
            <a:spLocks noGrp="1"/>
          </p:cNvSpPr>
          <p:nvPr>
            <p:ph type="body" sz="quarter" idx="15"/>
          </p:nvPr>
        </p:nvSpPr>
        <p:spPr>
          <a:xfrm>
            <a:off x="10942365" y="6175971"/>
            <a:ext cx="871637" cy="306000"/>
          </a:xfrm>
        </p:spPr>
        <p:txBody>
          <a:bodyPr/>
          <a:lstStyle/>
          <a:p>
            <a:endParaRPr lang="en-US"/>
          </a:p>
        </p:txBody>
      </p:sp>
      <p:pic>
        <p:nvPicPr>
          <p:cNvPr id="8" name="Picture Placeholder 10" descr="A screenshot of a computer&#10;&#10;Description automatically generated">
            <a:extLst>
              <a:ext uri="{FF2B5EF4-FFF2-40B4-BE49-F238E27FC236}">
                <a16:creationId xmlns:a16="http://schemas.microsoft.com/office/drawing/2014/main" id="{9985AC55-7B0A-B261-FD78-AF2A2725DCA5}"/>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377998" y="129219"/>
            <a:ext cx="9328002" cy="6599561"/>
          </a:xfrm>
          <a:noFill/>
        </p:spPr>
      </p:pic>
    </p:spTree>
    <p:extLst>
      <p:ext uri="{BB962C8B-B14F-4D97-AF65-F5344CB8AC3E}">
        <p14:creationId xmlns:p14="http://schemas.microsoft.com/office/powerpoint/2010/main" val="3095695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C4C0BE70-EADD-02C8-96E0-9B1A2213AE88}"/>
              </a:ext>
            </a:extLst>
          </p:cNvPr>
          <p:cNvSpPr>
            <a:spLocks noGrp="1"/>
          </p:cNvSpPr>
          <p:nvPr>
            <p:ph type="body" sz="quarter" idx="15"/>
          </p:nvPr>
        </p:nvSpPr>
        <p:spPr>
          <a:xfrm>
            <a:off x="10942365" y="6175971"/>
            <a:ext cx="871637" cy="306000"/>
          </a:xfrm>
        </p:spPr>
        <p:txBody>
          <a:bodyPr/>
          <a:lstStyle/>
          <a:p>
            <a:endParaRPr lang="en-US"/>
          </a:p>
        </p:txBody>
      </p:sp>
      <p:pic>
        <p:nvPicPr>
          <p:cNvPr id="5" name="Content Placeholder 4" descr="A picture containing text, screenshot, font, diagram&#10;&#10;Description automatically generated">
            <a:extLst>
              <a:ext uri="{FF2B5EF4-FFF2-40B4-BE49-F238E27FC236}">
                <a16:creationId xmlns:a16="http://schemas.microsoft.com/office/drawing/2014/main" id="{05A2E511-152D-DB5A-D7BA-1F3D54C0C4CD}"/>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tretch>
            <a:fillRect/>
          </a:stretch>
        </p:blipFill>
        <p:spPr>
          <a:xfrm>
            <a:off x="696192" y="334458"/>
            <a:ext cx="8873836" cy="6268349"/>
          </a:xfrm>
        </p:spPr>
      </p:pic>
    </p:spTree>
    <p:extLst>
      <p:ext uri="{BB962C8B-B14F-4D97-AF65-F5344CB8AC3E}">
        <p14:creationId xmlns:p14="http://schemas.microsoft.com/office/powerpoint/2010/main" val="3826847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the world&#10;&#10;AI-generated content may be incorrect.">
            <a:extLst>
              <a:ext uri="{FF2B5EF4-FFF2-40B4-BE49-F238E27FC236}">
                <a16:creationId xmlns:a16="http://schemas.microsoft.com/office/drawing/2014/main" id="{358B4060-FA24-3701-74E0-0BA4AF28EE0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p:blipFill>
        <p:spPr>
          <a:xfrm>
            <a:off x="20" y="10"/>
            <a:ext cx="12191980" cy="6857990"/>
          </a:xfrm>
          <a:noFill/>
        </p:spPr>
      </p:pic>
      <p:sp>
        <p:nvSpPr>
          <p:cNvPr id="10" name="Text Placeholder 2">
            <a:extLst>
              <a:ext uri="{FF2B5EF4-FFF2-40B4-BE49-F238E27FC236}">
                <a16:creationId xmlns:a16="http://schemas.microsoft.com/office/drawing/2014/main" id="{3A85D517-59BE-9A93-01B8-C9FC82FEB75A}"/>
              </a:ext>
            </a:extLst>
          </p:cNvPr>
          <p:cNvSpPr>
            <a:spLocks noGrp="1"/>
          </p:cNvSpPr>
          <p:nvPr>
            <p:ph type="body" sz="quarter" idx="15"/>
          </p:nvPr>
        </p:nvSpPr>
        <p:spPr>
          <a:xfrm>
            <a:off x="10942365" y="6175971"/>
            <a:ext cx="871637" cy="306000"/>
          </a:xfrm>
        </p:spPr>
        <p:txBody>
          <a:bodyPr/>
          <a:lstStyle/>
          <a:p>
            <a:endParaRPr lang="en-US"/>
          </a:p>
        </p:txBody>
      </p:sp>
    </p:spTree>
    <p:extLst>
      <p:ext uri="{BB962C8B-B14F-4D97-AF65-F5344CB8AC3E}">
        <p14:creationId xmlns:p14="http://schemas.microsoft.com/office/powerpoint/2010/main" val="626500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uilding with many windows and a parking lot&#10;&#10;Description automatically generated">
            <a:extLst>
              <a:ext uri="{FF2B5EF4-FFF2-40B4-BE49-F238E27FC236}">
                <a16:creationId xmlns:a16="http://schemas.microsoft.com/office/drawing/2014/main" id="{0FB96502-FF13-23DA-C610-2B5B5AC5293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4644" r="24644"/>
          <a:stretch/>
        </p:blipFill>
        <p:spPr/>
      </p:pic>
      <p:sp>
        <p:nvSpPr>
          <p:cNvPr id="3" name="Title 2">
            <a:extLst>
              <a:ext uri="{FF2B5EF4-FFF2-40B4-BE49-F238E27FC236}">
                <a16:creationId xmlns:a16="http://schemas.microsoft.com/office/drawing/2014/main" id="{55979B64-0068-8C61-01CD-93541D4F80D3}"/>
              </a:ext>
            </a:extLst>
          </p:cNvPr>
          <p:cNvSpPr>
            <a:spLocks noGrp="1"/>
          </p:cNvSpPr>
          <p:nvPr>
            <p:ph type="ctrTitle" idx="4294967295"/>
          </p:nvPr>
        </p:nvSpPr>
        <p:spPr>
          <a:xfrm>
            <a:off x="1139825" y="755650"/>
            <a:ext cx="11052175" cy="973138"/>
          </a:xfrm>
        </p:spPr>
        <p:txBody>
          <a:bodyPr anchor="t">
            <a:normAutofit/>
          </a:bodyPr>
          <a:lstStyle/>
          <a:p>
            <a:r>
              <a:rPr lang="en-US" dirty="0"/>
              <a:t>Our unique campus</a:t>
            </a:r>
            <a:endParaRPr lang="nl-NL" dirty="0"/>
          </a:p>
        </p:txBody>
      </p:sp>
      <p:pic>
        <p:nvPicPr>
          <p:cNvPr id="12" name="Picture 11">
            <a:extLst>
              <a:ext uri="{FF2B5EF4-FFF2-40B4-BE49-F238E27FC236}">
                <a16:creationId xmlns:a16="http://schemas.microsoft.com/office/drawing/2014/main" id="{4A08FE60-4D12-43E9-8775-BCB049D2A82D}"/>
              </a:ext>
            </a:extLst>
          </p:cNvPr>
          <p:cNvPicPr>
            <a:picLocks noChangeAspect="1"/>
          </p:cNvPicPr>
          <p:nvPr/>
        </p:nvPicPr>
        <p:blipFill>
          <a:blip r:embed="rId4"/>
          <a:stretch>
            <a:fillRect/>
          </a:stretch>
        </p:blipFill>
        <p:spPr>
          <a:xfrm>
            <a:off x="8854526" y="755650"/>
            <a:ext cx="2278072" cy="4242908"/>
          </a:xfrm>
          <a:prstGeom prst="rect">
            <a:avLst/>
          </a:prstGeom>
        </p:spPr>
      </p:pic>
    </p:spTree>
    <p:extLst>
      <p:ext uri="{BB962C8B-B14F-4D97-AF65-F5344CB8AC3E}">
        <p14:creationId xmlns:p14="http://schemas.microsoft.com/office/powerpoint/2010/main" val="3853311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D19168C-F188-0C63-CC6B-F8E4BF80CD10}"/>
              </a:ext>
            </a:extLst>
          </p:cNvPr>
          <p:cNvPicPr>
            <a:picLocks noChangeAspect="1"/>
          </p:cNvPicPr>
          <p:nvPr/>
        </p:nvPicPr>
        <p:blipFill>
          <a:blip r:embed="rId3">
            <a:extLst>
              <a:ext uri="{28A0092B-C50C-407E-A947-70E740481C1C}">
                <a14:useLocalDpi xmlns:a14="http://schemas.microsoft.com/office/drawing/2010/main" val="0"/>
              </a:ext>
            </a:extLst>
          </a:blip>
          <a:srcRect l="20404" r="20404"/>
          <a:stretch/>
        </p:blipFill>
        <p:spPr>
          <a:xfrm>
            <a:off x="5957774" y="-13176"/>
            <a:ext cx="6096002" cy="6871176"/>
          </a:xfrm>
          <a:prstGeom prst="rect">
            <a:avLst/>
          </a:prstGeom>
        </p:spPr>
      </p:pic>
      <p:pic>
        <p:nvPicPr>
          <p:cNvPr id="3" name="Afbeelding 2" descr="Afbeelding met tekst, plant, clipart&#10;&#10;Automatisch gegenereerde beschrijving">
            <a:extLst>
              <a:ext uri="{FF2B5EF4-FFF2-40B4-BE49-F238E27FC236}">
                <a16:creationId xmlns:a16="http://schemas.microsoft.com/office/drawing/2014/main" id="{5E49816F-D1F6-B022-CFC4-6FCE513D300F}"/>
              </a:ext>
            </a:extLst>
          </p:cNvPr>
          <p:cNvPicPr>
            <a:picLocks noChangeAspect="1"/>
          </p:cNvPicPr>
          <p:nvPr/>
        </p:nvPicPr>
        <p:blipFill rotWithShape="1">
          <a:blip r:embed="rId4">
            <a:extLst>
              <a:ext uri="{28A0092B-C50C-407E-A947-70E740481C1C}">
                <a14:useLocalDpi xmlns:a14="http://schemas.microsoft.com/office/drawing/2010/main" val="0"/>
              </a:ext>
            </a:extLst>
          </a:blip>
          <a:srcRect r="47685"/>
          <a:stretch/>
        </p:blipFill>
        <p:spPr>
          <a:xfrm>
            <a:off x="-93785" y="0"/>
            <a:ext cx="6189785" cy="6858000"/>
          </a:xfrm>
          <a:prstGeom prst="rect">
            <a:avLst/>
          </a:prstGeom>
        </p:spPr>
      </p:pic>
      <p:sp>
        <p:nvSpPr>
          <p:cNvPr id="2" name="Text Placeholder 1">
            <a:extLst>
              <a:ext uri="{FF2B5EF4-FFF2-40B4-BE49-F238E27FC236}">
                <a16:creationId xmlns:a16="http://schemas.microsoft.com/office/drawing/2014/main" id="{5FE60E78-ADB2-44BB-AB47-1EE19481EDD4}"/>
              </a:ext>
            </a:extLst>
          </p:cNvPr>
          <p:cNvSpPr>
            <a:spLocks noGrp="1"/>
          </p:cNvSpPr>
          <p:nvPr>
            <p:ph type="body" sz="quarter" idx="16"/>
          </p:nvPr>
        </p:nvSpPr>
        <p:spPr/>
        <p:txBody>
          <a:bodyPr/>
          <a:lstStyle/>
          <a:p>
            <a:pPr marL="108000" indent="0">
              <a:buNone/>
            </a:pPr>
            <a:r>
              <a:rPr lang="en-US" sz="1800" b="1" dirty="0">
                <a:solidFill>
                  <a:srgbClr val="0094B3"/>
                </a:solidFill>
                <a:effectLst/>
                <a:latin typeface="+mj-lt"/>
                <a:ea typeface="Calibri Light" panose="020F0302020204030204" pitchFamily="34" charset="0"/>
                <a:cs typeface="Times New Roman" panose="02020603050405020304" pitchFamily="18" charset="0"/>
              </a:rPr>
              <a:t>THE UNIVERSITY OF TWENTE – </a:t>
            </a:r>
            <a:r>
              <a:rPr lang="en-US" sz="1800" b="1" dirty="0">
                <a:solidFill>
                  <a:schemeClr val="bg1"/>
                </a:solidFill>
                <a:effectLst/>
                <a:latin typeface="+mj-lt"/>
                <a:ea typeface="Calibri Light" panose="020F0302020204030204" pitchFamily="34" charset="0"/>
                <a:cs typeface="Times New Roman" panose="02020603050405020304" pitchFamily="18" charset="0"/>
              </a:rPr>
              <a:t>HIGH TECH, HUMAN TOUCH </a:t>
            </a:r>
            <a:endParaRPr lang="nl-NL" sz="1800" dirty="0">
              <a:solidFill>
                <a:schemeClr val="bg1"/>
              </a:solidFill>
              <a:effectLst/>
              <a:latin typeface="+mj-lt"/>
              <a:ea typeface="Calibri" panose="020F0502020204030204" pitchFamily="34" charset="0"/>
              <a:cs typeface="Times New Roman" panose="02020603050405020304" pitchFamily="18" charset="0"/>
            </a:endParaRPr>
          </a:p>
          <a:p>
            <a:pPr marL="108000" indent="0">
              <a:buNone/>
            </a:pPr>
            <a:r>
              <a:rPr lang="en-US" altLang="x-none" sz="1800" dirty="0">
                <a:solidFill>
                  <a:schemeClr val="bg1"/>
                </a:solidFill>
                <a:latin typeface="Arial Narrow" charset="0"/>
                <a:ea typeface="Arial Narrow" charset="0"/>
                <a:cs typeface="Arial Narrow" charset="0"/>
              </a:rPr>
              <a:t>Global societal challenges do not just happen – they are the result of choices made by us human beings. That is why students and researchers at the University of Twente are coming up with </a:t>
            </a:r>
            <a:r>
              <a:rPr lang="en-US" altLang="x-none" sz="1800" dirty="0">
                <a:solidFill>
                  <a:srgbClr val="0094B3"/>
                </a:solidFill>
                <a:latin typeface="Arial Narrow" charset="0"/>
                <a:ea typeface="Arial Narrow" charset="0"/>
                <a:cs typeface="Arial Narrow" charset="0"/>
              </a:rPr>
              <a:t>cutting-edge solutions</a:t>
            </a:r>
            <a:r>
              <a:rPr lang="en-US" altLang="x-none" sz="1800" dirty="0">
                <a:solidFill>
                  <a:schemeClr val="bg1"/>
                </a:solidFill>
                <a:latin typeface="Arial Narrow" charset="0"/>
                <a:ea typeface="Arial Narrow" charset="0"/>
                <a:cs typeface="Arial Narrow" charset="0"/>
              </a:rPr>
              <a:t> that will make our world fairer and more sustainable. In a </a:t>
            </a:r>
            <a:r>
              <a:rPr lang="en-US" altLang="x-none" sz="1800" dirty="0">
                <a:solidFill>
                  <a:srgbClr val="0094B3"/>
                </a:solidFill>
                <a:latin typeface="Arial Narrow" charset="0"/>
                <a:ea typeface="Arial Narrow" charset="0"/>
                <a:cs typeface="Arial Narrow" charset="0"/>
              </a:rPr>
              <a:t>joint effort</a:t>
            </a:r>
            <a:r>
              <a:rPr lang="en-US" altLang="x-none" sz="1800" dirty="0">
                <a:solidFill>
                  <a:schemeClr val="bg1"/>
                </a:solidFill>
                <a:latin typeface="Arial Narrow" charset="0"/>
                <a:ea typeface="Arial Narrow" charset="0"/>
                <a:cs typeface="Arial Narrow" charset="0"/>
              </a:rPr>
              <a:t>, pooling their strengths and ever-growing expertise. With </a:t>
            </a:r>
            <a:r>
              <a:rPr lang="en-US" altLang="x-none" sz="1800" dirty="0">
                <a:solidFill>
                  <a:srgbClr val="0094B3"/>
                </a:solidFill>
                <a:latin typeface="Arial Narrow" charset="0"/>
                <a:ea typeface="Arial Narrow" charset="0"/>
                <a:cs typeface="Arial Narrow" charset="0"/>
              </a:rPr>
              <a:t>technology</a:t>
            </a:r>
            <a:r>
              <a:rPr lang="en-US" altLang="x-none" sz="1800" dirty="0">
                <a:solidFill>
                  <a:schemeClr val="bg1"/>
                </a:solidFill>
                <a:latin typeface="Arial Narrow" charset="0"/>
                <a:ea typeface="Arial Narrow" charset="0"/>
                <a:cs typeface="Arial Narrow" charset="0"/>
              </a:rPr>
              <a:t> that takes us further, while looking out for each other. High-tech, human touch.</a:t>
            </a:r>
          </a:p>
        </p:txBody>
      </p:sp>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p:txBody>
          <a:bodyPr/>
          <a:lstStyle/>
          <a:p>
            <a:r>
              <a:rPr lang="en-US" dirty="0">
                <a:solidFill>
                  <a:srgbClr val="0094B3"/>
                </a:solidFill>
              </a:rPr>
              <a:t>OUR </a:t>
            </a:r>
            <a:r>
              <a:rPr lang="en-US" dirty="0">
                <a:solidFill>
                  <a:schemeClr val="bg1"/>
                </a:solidFill>
              </a:rPr>
              <a:t>STORY</a:t>
            </a:r>
          </a:p>
        </p:txBody>
      </p:sp>
    </p:spTree>
    <p:extLst>
      <p:ext uri="{BB962C8B-B14F-4D97-AF65-F5344CB8AC3E}">
        <p14:creationId xmlns:p14="http://schemas.microsoft.com/office/powerpoint/2010/main" val="343832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ign on a building&#10;&#10;Description automatically generated">
            <a:extLst>
              <a:ext uri="{FF2B5EF4-FFF2-40B4-BE49-F238E27FC236}">
                <a16:creationId xmlns:a16="http://schemas.microsoft.com/office/drawing/2014/main" id="{9BF8A26B-D1DC-7DAD-1975-1E54DFF5503B}"/>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8212" r="18212"/>
          <a:stretch>
            <a:fillRect/>
          </a:stretch>
        </p:blipFill>
        <p:spPr/>
      </p:pic>
      <p:sp>
        <p:nvSpPr>
          <p:cNvPr id="6" name="Text Placeholder 5">
            <a:extLst>
              <a:ext uri="{FF2B5EF4-FFF2-40B4-BE49-F238E27FC236}">
                <a16:creationId xmlns:a16="http://schemas.microsoft.com/office/drawing/2014/main" id="{38B040AE-63D5-95B3-7274-CAB6036A45D2}"/>
              </a:ext>
            </a:extLst>
          </p:cNvPr>
          <p:cNvSpPr>
            <a:spLocks noGrp="1"/>
          </p:cNvSpPr>
          <p:nvPr>
            <p:ph type="body" sz="quarter" idx="16"/>
          </p:nvPr>
        </p:nvSpPr>
        <p:spPr>
          <a:xfrm>
            <a:off x="756000" y="2483997"/>
            <a:ext cx="4774787" cy="3997974"/>
          </a:xfrm>
        </p:spPr>
        <p:txBody>
          <a:bodyPr/>
          <a:lstStyle/>
          <a:p>
            <a:r>
              <a:rPr lang="en-US" dirty="0"/>
              <a:t>UT is </a:t>
            </a:r>
            <a:r>
              <a:rPr lang="en-US" dirty="0" err="1"/>
              <a:t>recognised</a:t>
            </a:r>
            <a:r>
              <a:rPr lang="en-US" dirty="0"/>
              <a:t> as the most entrepreneurial university in our own country. We are strong in transforming knowledge into business in order to impact society in meaningful ways. More than 1,000 successful start-ups have been launched here.</a:t>
            </a:r>
          </a:p>
          <a:p>
            <a:r>
              <a:rPr lang="en-US" b="1" dirty="0"/>
              <a:t>Example: </a:t>
            </a:r>
            <a:br>
              <a:rPr lang="en-US" dirty="0"/>
            </a:br>
            <a:r>
              <a:rPr lang="en-US" dirty="0"/>
              <a:t>KITE Robotics, a spin-off of the University of Twente, developed an autonomous window cleaning robot. Currently capable of cleaning medium to medium-high buildings up to 150 m, the Kite Robot covers the demands of the vast majority of (Western-) European market.</a:t>
            </a:r>
          </a:p>
          <a:p>
            <a:pPr marL="0" indent="0">
              <a:buNone/>
            </a:pPr>
            <a:endParaRPr lang="en-US" dirty="0"/>
          </a:p>
        </p:txBody>
      </p:sp>
      <p:sp>
        <p:nvSpPr>
          <p:cNvPr id="4" name="Subtitle 3">
            <a:extLst>
              <a:ext uri="{FF2B5EF4-FFF2-40B4-BE49-F238E27FC236}">
                <a16:creationId xmlns:a16="http://schemas.microsoft.com/office/drawing/2014/main" id="{F2CE49B9-8276-413D-3AD5-DC61C4D03739}"/>
              </a:ext>
            </a:extLst>
          </p:cNvPr>
          <p:cNvSpPr>
            <a:spLocks noGrp="1"/>
          </p:cNvSpPr>
          <p:nvPr>
            <p:ph type="subTitle" idx="1"/>
          </p:nvPr>
        </p:nvSpPr>
        <p:spPr/>
        <p:txBody>
          <a:bodyPr/>
          <a:lstStyle/>
          <a:p>
            <a:endParaRPr lang="nl-NL" dirty="0"/>
          </a:p>
        </p:txBody>
      </p:sp>
      <p:sp>
        <p:nvSpPr>
          <p:cNvPr id="3" name="Title 2">
            <a:extLst>
              <a:ext uri="{FF2B5EF4-FFF2-40B4-BE49-F238E27FC236}">
                <a16:creationId xmlns:a16="http://schemas.microsoft.com/office/drawing/2014/main" id="{55979B64-0068-8C61-01CD-93541D4F80D3}"/>
              </a:ext>
            </a:extLst>
          </p:cNvPr>
          <p:cNvSpPr>
            <a:spLocks noGrp="1"/>
          </p:cNvSpPr>
          <p:nvPr>
            <p:ph type="ctrTitle"/>
          </p:nvPr>
        </p:nvSpPr>
        <p:spPr/>
        <p:txBody>
          <a:bodyPr/>
          <a:lstStyle/>
          <a:p>
            <a:r>
              <a:rPr lang="en-US" dirty="0"/>
              <a:t>Entrepreneurship </a:t>
            </a:r>
            <a:endParaRPr lang="nl-NL" dirty="0"/>
          </a:p>
        </p:txBody>
      </p:sp>
    </p:spTree>
    <p:extLst>
      <p:ext uri="{BB962C8B-B14F-4D97-AF65-F5344CB8AC3E}">
        <p14:creationId xmlns:p14="http://schemas.microsoft.com/office/powerpoint/2010/main" val="137595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71525-F4E1-1235-A555-DD6A2841855C}"/>
              </a:ext>
            </a:extLst>
          </p:cNvPr>
          <p:cNvSpPr>
            <a:spLocks noGrp="1"/>
          </p:cNvSpPr>
          <p:nvPr>
            <p:ph type="body" sz="quarter" idx="15"/>
          </p:nvPr>
        </p:nvSpPr>
        <p:spPr/>
        <p:txBody>
          <a:bodyPr/>
          <a:lstStyle/>
          <a:p>
            <a:endParaRPr lang="nl-NL"/>
          </a:p>
        </p:txBody>
      </p:sp>
      <p:sp>
        <p:nvSpPr>
          <p:cNvPr id="3" name="Title 2">
            <a:extLst>
              <a:ext uri="{FF2B5EF4-FFF2-40B4-BE49-F238E27FC236}">
                <a16:creationId xmlns:a16="http://schemas.microsoft.com/office/drawing/2014/main" id="{B3F17EBB-6FEF-73FB-9310-470C4731E328}"/>
              </a:ext>
            </a:extLst>
          </p:cNvPr>
          <p:cNvSpPr>
            <a:spLocks noGrp="1"/>
          </p:cNvSpPr>
          <p:nvPr>
            <p:ph type="ctrTitle"/>
          </p:nvPr>
        </p:nvSpPr>
        <p:spPr/>
        <p:txBody>
          <a:bodyPr/>
          <a:lstStyle/>
          <a:p>
            <a:r>
              <a:rPr lang="en-US" dirty="0">
                <a:solidFill>
                  <a:srgbClr val="0094B3"/>
                </a:solidFill>
              </a:rPr>
              <a:t>Shaping2030</a:t>
            </a:r>
            <a:r>
              <a:rPr lang="en-US" dirty="0"/>
              <a:t>, University of Twente’s strategy</a:t>
            </a:r>
            <a:endParaRPr lang="nl-NL" dirty="0"/>
          </a:p>
        </p:txBody>
      </p:sp>
      <p:pic>
        <p:nvPicPr>
          <p:cNvPr id="5" name="Online Media 4" title="University of Twente - Shaping 2030">
            <a:hlinkClick r:id="" action="ppaction://media"/>
            <a:extLst>
              <a:ext uri="{FF2B5EF4-FFF2-40B4-BE49-F238E27FC236}">
                <a16:creationId xmlns:a16="http://schemas.microsoft.com/office/drawing/2014/main" id="{9D95A351-E737-CD2B-4B0C-DDE590D16051}"/>
              </a:ext>
            </a:extLst>
          </p:cNvPr>
          <p:cNvPicPr>
            <a:picLocks noGrp="1" noRot="1" noChangeAspect="1"/>
          </p:cNvPicPr>
          <p:nvPr>
            <p:ph type="media" sz="quarter" idx="16"/>
            <a:videoFile r:link="rId1"/>
          </p:nvPr>
        </p:nvPicPr>
        <p:blipFill>
          <a:blip r:embed="rId4"/>
          <a:stretch>
            <a:fillRect/>
          </a:stretch>
        </p:blipFill>
        <p:spPr>
          <a:xfrm>
            <a:off x="2611438" y="2124075"/>
            <a:ext cx="7040562" cy="3978275"/>
          </a:xfrm>
          <a:prstGeom prst="rect">
            <a:avLst/>
          </a:prstGeom>
        </p:spPr>
      </p:pic>
    </p:spTree>
    <p:extLst>
      <p:ext uri="{BB962C8B-B14F-4D97-AF65-F5344CB8AC3E}">
        <p14:creationId xmlns:p14="http://schemas.microsoft.com/office/powerpoint/2010/main" val="61608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71525-F4E1-1235-A555-DD6A2841855C}"/>
              </a:ext>
            </a:extLst>
          </p:cNvPr>
          <p:cNvSpPr>
            <a:spLocks noGrp="1"/>
          </p:cNvSpPr>
          <p:nvPr>
            <p:ph type="body" sz="quarter" idx="15"/>
          </p:nvPr>
        </p:nvSpPr>
        <p:spPr/>
        <p:txBody>
          <a:bodyPr/>
          <a:lstStyle/>
          <a:p>
            <a:endParaRPr lang="nl-NL"/>
          </a:p>
        </p:txBody>
      </p:sp>
      <p:sp>
        <p:nvSpPr>
          <p:cNvPr id="3" name="Title 2">
            <a:extLst>
              <a:ext uri="{FF2B5EF4-FFF2-40B4-BE49-F238E27FC236}">
                <a16:creationId xmlns:a16="http://schemas.microsoft.com/office/drawing/2014/main" id="{B3F17EBB-6FEF-73FB-9310-470C4731E328}"/>
              </a:ext>
            </a:extLst>
          </p:cNvPr>
          <p:cNvSpPr>
            <a:spLocks noGrp="1"/>
          </p:cNvSpPr>
          <p:nvPr>
            <p:ph type="ctrTitle"/>
          </p:nvPr>
        </p:nvSpPr>
        <p:spPr/>
        <p:txBody>
          <a:bodyPr/>
          <a:lstStyle/>
          <a:p>
            <a:r>
              <a:rPr lang="en-US" dirty="0"/>
              <a:t>Catch that </a:t>
            </a:r>
            <a:r>
              <a:rPr lang="en-US" dirty="0">
                <a:solidFill>
                  <a:srgbClr val="FED100"/>
                </a:solidFill>
              </a:rPr>
              <a:t>campus feeling</a:t>
            </a:r>
            <a:endParaRPr lang="nl-NL" dirty="0">
              <a:solidFill>
                <a:srgbClr val="FED100"/>
              </a:solidFill>
            </a:endParaRPr>
          </a:p>
        </p:txBody>
      </p:sp>
      <p:pic>
        <p:nvPicPr>
          <p:cNvPr id="7" name="Online Media 6" title="University of Twente | COME CATCH THAT CAMPUS FEELING!">
            <a:hlinkClick r:id="" action="ppaction://media"/>
            <a:extLst>
              <a:ext uri="{FF2B5EF4-FFF2-40B4-BE49-F238E27FC236}">
                <a16:creationId xmlns:a16="http://schemas.microsoft.com/office/drawing/2014/main" id="{598C9B0B-F099-7C92-E90A-5EC0B6A6DE90}"/>
              </a:ext>
            </a:extLst>
          </p:cNvPr>
          <p:cNvPicPr>
            <a:picLocks noGrp="1" noRot="1" noChangeAspect="1"/>
          </p:cNvPicPr>
          <p:nvPr>
            <p:ph type="media" sz="quarter" idx="16"/>
            <a:videoFile r:link="rId1"/>
          </p:nvPr>
        </p:nvPicPr>
        <p:blipFill>
          <a:blip r:embed="rId4"/>
          <a:stretch>
            <a:fillRect/>
          </a:stretch>
        </p:blipFill>
        <p:spPr>
          <a:xfrm>
            <a:off x="2611438" y="2124075"/>
            <a:ext cx="7040562" cy="3978275"/>
          </a:xfrm>
          <a:prstGeom prst="rect">
            <a:avLst/>
          </a:prstGeom>
        </p:spPr>
      </p:pic>
    </p:spTree>
    <p:extLst>
      <p:ext uri="{BB962C8B-B14F-4D97-AF65-F5344CB8AC3E}">
        <p14:creationId xmlns:p14="http://schemas.microsoft.com/office/powerpoint/2010/main" val="26605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745784D-C655-36EB-EA8B-EEC547F2E655}"/>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F4205808-9064-FFD8-10A1-87F9DDEA3754}"/>
              </a:ext>
            </a:extLst>
          </p:cNvPr>
          <p:cNvSpPr>
            <a:spLocks noGrp="1"/>
          </p:cNvSpPr>
          <p:nvPr>
            <p:ph type="ctrTitle"/>
          </p:nvPr>
        </p:nvSpPr>
        <p:spPr/>
        <p:txBody>
          <a:bodyPr/>
          <a:lstStyle/>
          <a:p>
            <a:r>
              <a:rPr lang="nl-NL" dirty="0" err="1"/>
              <a:t>Key</a:t>
            </a:r>
            <a:r>
              <a:rPr lang="nl-NL" dirty="0"/>
              <a:t> </a:t>
            </a:r>
            <a:r>
              <a:rPr lang="nl-NL" dirty="0" err="1"/>
              <a:t>figures</a:t>
            </a:r>
            <a:endParaRPr lang="nl-NL" dirty="0"/>
          </a:p>
        </p:txBody>
      </p:sp>
      <p:sp>
        <p:nvSpPr>
          <p:cNvPr id="6" name="Tijdelijke aanduiding voor tekst 5">
            <a:extLst>
              <a:ext uri="{FF2B5EF4-FFF2-40B4-BE49-F238E27FC236}">
                <a16:creationId xmlns:a16="http://schemas.microsoft.com/office/drawing/2014/main" id="{8C3849CD-C52C-C74B-AE86-4CDCFF3F5F97}"/>
              </a:ext>
            </a:extLst>
          </p:cNvPr>
          <p:cNvSpPr>
            <a:spLocks noGrp="1"/>
          </p:cNvSpPr>
          <p:nvPr>
            <p:ph type="body" sz="quarter" idx="17"/>
          </p:nvPr>
        </p:nvSpPr>
        <p:spPr/>
        <p:txBody>
          <a:bodyPr/>
          <a:lstStyle/>
          <a:p>
            <a:r>
              <a:rPr lang="en-US" dirty="0"/>
              <a:t>03</a:t>
            </a:r>
            <a:endParaRPr lang="nl-NL" dirty="0"/>
          </a:p>
        </p:txBody>
      </p:sp>
    </p:spTree>
    <p:extLst>
      <p:ext uri="{BB962C8B-B14F-4D97-AF65-F5344CB8AC3E}">
        <p14:creationId xmlns:p14="http://schemas.microsoft.com/office/powerpoint/2010/main" val="803565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FB40C5CB-B361-8CF4-AE91-04238BF82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6" y="0"/>
            <a:ext cx="12269116" cy="6858000"/>
          </a:xfrm>
          <a:prstGeom prst="rect">
            <a:avLst/>
          </a:prstGeom>
        </p:spPr>
      </p:pic>
      <p:sp>
        <p:nvSpPr>
          <p:cNvPr id="4" name="Title 3">
            <a:extLst>
              <a:ext uri="{FF2B5EF4-FFF2-40B4-BE49-F238E27FC236}">
                <a16:creationId xmlns:a16="http://schemas.microsoft.com/office/drawing/2014/main" id="{975167BC-1318-460A-BE3F-83F3EBA9BE43}"/>
              </a:ext>
            </a:extLst>
          </p:cNvPr>
          <p:cNvSpPr>
            <a:spLocks noGrp="1"/>
          </p:cNvSpPr>
          <p:nvPr>
            <p:ph type="ctrTitle"/>
          </p:nvPr>
        </p:nvSpPr>
        <p:spPr>
          <a:xfrm>
            <a:off x="756001" y="755999"/>
            <a:ext cx="10186364" cy="481017"/>
          </a:xfrm>
        </p:spPr>
        <p:txBody>
          <a:bodyPr/>
          <a:lstStyle/>
          <a:p>
            <a:r>
              <a:rPr lang="en-US" dirty="0">
                <a:solidFill>
                  <a:srgbClr val="0094B3"/>
                </a:solidFill>
              </a:rPr>
              <a:t>University of Twente’s Key figures 2023</a:t>
            </a:r>
          </a:p>
        </p:txBody>
      </p:sp>
      <p:sp>
        <p:nvSpPr>
          <p:cNvPr id="36" name="Text Placeholder 35">
            <a:extLst>
              <a:ext uri="{FF2B5EF4-FFF2-40B4-BE49-F238E27FC236}">
                <a16:creationId xmlns:a16="http://schemas.microsoft.com/office/drawing/2014/main" id="{BAAC4BD8-29BA-4CD6-BEE4-D7C5597618D1}"/>
              </a:ext>
            </a:extLst>
          </p:cNvPr>
          <p:cNvSpPr>
            <a:spLocks noGrp="1"/>
          </p:cNvSpPr>
          <p:nvPr>
            <p:ph type="body" sz="quarter" idx="15"/>
          </p:nvPr>
        </p:nvSpPr>
        <p:spPr/>
        <p:txBody>
          <a:bodyPr/>
          <a:lstStyle/>
          <a:p>
            <a:r>
              <a:rPr lang="en-US"/>
              <a:t>.</a:t>
            </a:r>
            <a:endParaRPr lang="en-US" dirty="0"/>
          </a:p>
        </p:txBody>
      </p:sp>
      <p:sp>
        <p:nvSpPr>
          <p:cNvPr id="7" name="Text Placeholder 1">
            <a:extLst>
              <a:ext uri="{FF2B5EF4-FFF2-40B4-BE49-F238E27FC236}">
                <a16:creationId xmlns:a16="http://schemas.microsoft.com/office/drawing/2014/main" id="{6448085E-ABD8-342F-8B45-04611DB20C58}"/>
              </a:ext>
            </a:extLst>
          </p:cNvPr>
          <p:cNvSpPr txBox="1">
            <a:spLocks/>
          </p:cNvSpPr>
          <p:nvPr/>
        </p:nvSpPr>
        <p:spPr>
          <a:xfrm>
            <a:off x="1611785" y="2185199"/>
            <a:ext cx="10684081" cy="3571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 indent="0" fontAlgn="auto">
              <a:lnSpc>
                <a:spcPts val="400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TOTAL NUMBER OF STUDENTS ENROLLED</a:t>
            </a:r>
          </a:p>
          <a:p>
            <a:pPr marL="25200" indent="0" fontAlgn="auto">
              <a:lnSpc>
                <a:spcPts val="0"/>
              </a:lnSpc>
              <a:spcAft>
                <a:spcPts val="0"/>
              </a:spcAft>
              <a:buFont typeface="Arial" panose="020B0604020202020204" pitchFamily="34" charset="0"/>
              <a:buNone/>
            </a:pPr>
            <a:r>
              <a:rPr lang="nl-NL" sz="1400" b="1" i="0" cap="all" dirty="0">
                <a:solidFill>
                  <a:schemeClr val="accent5"/>
                </a:solidFill>
                <a:effectLst/>
                <a:latin typeface="+mj-lt"/>
              </a:rPr>
              <a:t>2022: 12,493</a:t>
            </a:r>
            <a:endParaRPr lang="en-US" sz="2000" b="1" i="0" cap="all" dirty="0">
              <a:solidFill>
                <a:schemeClr val="accent5"/>
              </a:solidFill>
              <a:effectLst/>
              <a:latin typeface="+mj-lt"/>
            </a:endParaRPr>
          </a:p>
          <a:p>
            <a:pPr marL="25200" indent="0" fontAlgn="auto">
              <a:lnSpc>
                <a:spcPts val="0"/>
              </a:lnSpc>
              <a:spcAft>
                <a:spcPts val="0"/>
              </a:spcAft>
              <a:buFont typeface="Arial" panose="020B0604020202020204" pitchFamily="34" charset="0"/>
              <a:buNone/>
            </a:pPr>
            <a:endParaRPr lang="en-US" altLang="x-none" sz="2000" b="1" cap="all" dirty="0">
              <a:solidFill>
                <a:schemeClr val="bg1"/>
              </a:solidFill>
              <a:latin typeface="+mj-lt"/>
              <a:ea typeface="Arial Narrow" charset="0"/>
              <a:cs typeface="Arial Narrow" charset="0"/>
            </a:endParaRPr>
          </a:p>
          <a:p>
            <a:pPr marL="25200" indent="0" fontAlgn="auto">
              <a:lnSpc>
                <a:spcPts val="0"/>
              </a:lnSpc>
              <a:spcAft>
                <a:spcPts val="0"/>
              </a:spcAft>
              <a:buFont typeface="Arial" panose="020B0604020202020204" pitchFamily="34" charset="0"/>
              <a:buNone/>
            </a:pPr>
            <a:endParaRPr lang="en-US" altLang="x-none" sz="2000" b="1" cap="all" dirty="0">
              <a:solidFill>
                <a:schemeClr val="bg1"/>
              </a:solidFill>
              <a:latin typeface="+mj-lt"/>
              <a:ea typeface="Arial Narrow" charset="0"/>
              <a:cs typeface="Arial Narrow" charset="0"/>
            </a:endParaRPr>
          </a:p>
          <a:p>
            <a:pPr marL="25200" indent="0" fontAlgn="auto">
              <a:lnSpc>
                <a:spcPts val="0"/>
              </a:lnSpc>
              <a:spcAft>
                <a:spcPts val="0"/>
              </a:spcAft>
              <a:buFont typeface="Arial" panose="020B0604020202020204" pitchFamily="34" charset="0"/>
              <a:buNone/>
            </a:pPr>
            <a:endParaRPr lang="en-US" altLang="x-none" sz="2000" b="1" cap="all" dirty="0">
              <a:solidFill>
                <a:schemeClr val="bg1"/>
              </a:solidFill>
              <a:latin typeface="+mj-lt"/>
              <a:ea typeface="Arial Narrow" charset="0"/>
              <a:cs typeface="Arial Narrow" charset="0"/>
            </a:endParaRPr>
          </a:p>
          <a:p>
            <a:pPr marL="25200" indent="0" fontAlgn="auto">
              <a:lnSpc>
                <a:spcPts val="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NUMBER OF FIRST-YEAR STUDENTS (BSC + MSC)</a:t>
            </a:r>
          </a:p>
          <a:p>
            <a:pPr marL="25200" indent="0" fontAlgn="auto">
              <a:lnSpc>
                <a:spcPts val="0"/>
              </a:lnSpc>
              <a:spcAft>
                <a:spcPts val="0"/>
              </a:spcAft>
              <a:buFont typeface="Arial" panose="020B0604020202020204" pitchFamily="34" charset="0"/>
              <a:buNone/>
            </a:pPr>
            <a:endParaRPr lang="nl-NL" sz="1400" b="1" i="0" cap="all" dirty="0">
              <a:solidFill>
                <a:schemeClr val="bg2">
                  <a:lumMod val="75000"/>
                </a:schemeClr>
              </a:solidFill>
              <a:effectLst/>
              <a:latin typeface="+mj-lt"/>
            </a:endParaRPr>
          </a:p>
          <a:p>
            <a:pPr marL="25200" indent="0" fontAlgn="auto">
              <a:lnSpc>
                <a:spcPts val="0"/>
              </a:lnSpc>
              <a:spcAft>
                <a:spcPts val="0"/>
              </a:spcAft>
              <a:buFont typeface="Arial" panose="020B0604020202020204" pitchFamily="34" charset="0"/>
              <a:buNone/>
            </a:pPr>
            <a:r>
              <a:rPr lang="nl-NL" sz="1400" b="1" i="0" cap="all" dirty="0">
                <a:solidFill>
                  <a:schemeClr val="accent5"/>
                </a:solidFill>
                <a:effectLst/>
                <a:latin typeface="+mj-lt"/>
              </a:rPr>
              <a:t>2022: 4,024</a:t>
            </a:r>
            <a:endParaRPr lang="en-US" altLang="x-none" sz="2000" b="1" dirty="0">
              <a:solidFill>
                <a:schemeClr val="accent5"/>
              </a:solidFill>
              <a:latin typeface="+mj-lt"/>
              <a:ea typeface="Arial Narrow" charset="0"/>
              <a:cs typeface="Arial Narrow" charset="0"/>
            </a:endParaRPr>
          </a:p>
          <a:p>
            <a:pPr marL="25200" indent="0" fontAlgn="auto">
              <a:lnSpc>
                <a:spcPts val="4000"/>
              </a:lnSpc>
              <a:spcAft>
                <a:spcPts val="0"/>
              </a:spcAft>
              <a:buFont typeface="Arial" panose="020B0604020202020204" pitchFamily="34" charset="0"/>
              <a:buNone/>
            </a:pPr>
            <a:r>
              <a:rPr lang="en-US" altLang="x-none" sz="2000" dirty="0">
                <a:solidFill>
                  <a:schemeClr val="bg1"/>
                </a:solidFill>
                <a:latin typeface="Arial Narrow" charset="0"/>
                <a:ea typeface="Arial Narrow" charset="0"/>
                <a:cs typeface="Arial Narrow" charset="0"/>
              </a:rPr>
              <a:t>PERCENTAGE OF INTERNATIONAL STUDENTS</a:t>
            </a:r>
          </a:p>
          <a:p>
            <a:pPr marL="25200" indent="0" fontAlgn="auto">
              <a:lnSpc>
                <a:spcPts val="0"/>
              </a:lnSpc>
              <a:spcAft>
                <a:spcPts val="0"/>
              </a:spcAft>
              <a:buFont typeface="Arial" panose="020B0604020202020204" pitchFamily="34" charset="0"/>
              <a:buNone/>
            </a:pPr>
            <a:r>
              <a:rPr lang="en-US" altLang="x-none" sz="1400" b="1" dirty="0">
                <a:solidFill>
                  <a:schemeClr val="accent5"/>
                </a:solidFill>
                <a:latin typeface="Arial Narrow" charset="0"/>
                <a:ea typeface="Arial Narrow" charset="0"/>
                <a:cs typeface="Arial Narrow" charset="0"/>
              </a:rPr>
              <a:t>2022: 34    </a:t>
            </a:r>
            <a:endParaRPr kumimoji="0" lang="en-US" altLang="x-none" sz="2000" b="0" i="0" u="none" strike="noStrike" kern="1200" cap="none" spc="0" normalizeH="0" baseline="0" noProof="0" dirty="0">
              <a:ln>
                <a:noFill/>
              </a:ln>
              <a:solidFill>
                <a:schemeClr val="accent5"/>
              </a:solidFill>
              <a:effectLst/>
              <a:uLnTx/>
              <a:uFillTx/>
              <a:latin typeface="Arial Narrow" charset="0"/>
              <a:ea typeface="Arial Narrow" charset="0"/>
              <a:cs typeface="Arial Narrow" charset="0"/>
            </a:endParaRPr>
          </a:p>
          <a:p>
            <a:pPr marL="25200" marR="0" lvl="0" indent="0" algn="l" defTabSz="914400"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altLang="x-none" sz="2000" b="0" i="0" u="none" strike="noStrike" kern="1200" cap="none" spc="0" normalizeH="0" baseline="0" noProof="0" dirty="0">
                <a:ln>
                  <a:noFill/>
                </a:ln>
                <a:solidFill>
                  <a:schemeClr val="bg1"/>
                </a:solidFill>
                <a:effectLst/>
                <a:uLnTx/>
                <a:uFillTx/>
                <a:latin typeface="Arial Narrow" charset="0"/>
                <a:ea typeface="Arial Narrow" charset="0"/>
                <a:cs typeface="Arial Narrow" charset="0"/>
              </a:rPr>
              <a:t>NUMBER OF DIPLOMAS ISSUED</a:t>
            </a:r>
          </a:p>
          <a:p>
            <a:pPr marL="25200" marR="0" lvl="0" indent="0" algn="l" defTabSz="914400" rtl="0" eaLnBrk="1" fontAlgn="auto" latinLnBrk="0" hangingPunct="1">
              <a:lnSpc>
                <a:spcPts val="1100"/>
              </a:lnSpc>
              <a:spcBef>
                <a:spcPts val="0"/>
              </a:spcBef>
              <a:spcAft>
                <a:spcPts val="0"/>
              </a:spcAft>
              <a:buClrTx/>
              <a:buSzTx/>
              <a:buFont typeface="Arial" panose="020B0604020202020204" pitchFamily="34" charset="0"/>
              <a:buNone/>
              <a:tabLst/>
              <a:defRPr/>
            </a:pPr>
            <a:r>
              <a:rPr kumimoji="0" lang="en-US" altLang="x-none" sz="1400" b="1" i="0" u="none" strike="noStrike" kern="1200" cap="none" spc="0" normalizeH="0" baseline="0" noProof="0" dirty="0">
                <a:ln>
                  <a:noFill/>
                </a:ln>
                <a:solidFill>
                  <a:schemeClr val="accent5"/>
                </a:solidFill>
                <a:effectLst/>
                <a:uLnTx/>
                <a:uFillTx/>
                <a:latin typeface="Arial Narrow" charset="0"/>
                <a:ea typeface="Arial Narrow" charset="0"/>
                <a:cs typeface="Arial Narrow" charset="0"/>
              </a:rPr>
              <a:t>2022-2023: BACHELOR: 1,526 - MASTER: 1,592</a:t>
            </a:r>
          </a:p>
        </p:txBody>
      </p:sp>
      <p:sp>
        <p:nvSpPr>
          <p:cNvPr id="12" name="Tekstvak 11">
            <a:extLst>
              <a:ext uri="{FF2B5EF4-FFF2-40B4-BE49-F238E27FC236}">
                <a16:creationId xmlns:a16="http://schemas.microsoft.com/office/drawing/2014/main" id="{F5AFC10C-A2D2-5230-B246-F88D36991423}"/>
              </a:ext>
            </a:extLst>
          </p:cNvPr>
          <p:cNvSpPr txBox="1"/>
          <p:nvPr/>
        </p:nvSpPr>
        <p:spPr>
          <a:xfrm>
            <a:off x="7412052" y="1880399"/>
            <a:ext cx="1696777" cy="984885"/>
          </a:xfrm>
          <a:prstGeom prst="rect">
            <a:avLst/>
          </a:prstGeom>
          <a:noFill/>
        </p:spPr>
        <p:txBody>
          <a:bodyPr wrap="square">
            <a:spAutoFit/>
          </a:bodyPr>
          <a:lstStyle/>
          <a:p>
            <a:br>
              <a:rPr lang="nl-NL" dirty="0"/>
            </a:br>
            <a:r>
              <a:rPr lang="nl-NL" sz="4000" b="1" i="0" dirty="0">
                <a:solidFill>
                  <a:srgbClr val="0094B3"/>
                </a:solidFill>
                <a:effectLst/>
                <a:latin typeface="+mj-lt"/>
              </a:rPr>
              <a:t>12,147</a:t>
            </a:r>
            <a:endParaRPr lang="nl-NL" sz="4000" b="1" dirty="0">
              <a:solidFill>
                <a:srgbClr val="0094B3"/>
              </a:solidFill>
              <a:latin typeface="+mj-lt"/>
            </a:endParaRPr>
          </a:p>
        </p:txBody>
      </p:sp>
      <p:sp>
        <p:nvSpPr>
          <p:cNvPr id="14" name="Tekstvak 13">
            <a:extLst>
              <a:ext uri="{FF2B5EF4-FFF2-40B4-BE49-F238E27FC236}">
                <a16:creationId xmlns:a16="http://schemas.microsoft.com/office/drawing/2014/main" id="{D972E215-1F6D-6F96-893D-215F9A363604}"/>
              </a:ext>
            </a:extLst>
          </p:cNvPr>
          <p:cNvSpPr txBox="1"/>
          <p:nvPr/>
        </p:nvSpPr>
        <p:spPr>
          <a:xfrm>
            <a:off x="7412051" y="2633830"/>
            <a:ext cx="1696777" cy="984885"/>
          </a:xfrm>
          <a:prstGeom prst="rect">
            <a:avLst/>
          </a:prstGeom>
          <a:noFill/>
        </p:spPr>
        <p:txBody>
          <a:bodyPr wrap="square">
            <a:spAutoFit/>
          </a:bodyPr>
          <a:lstStyle/>
          <a:p>
            <a:br>
              <a:rPr lang="nl-NL" dirty="0">
                <a:solidFill>
                  <a:srgbClr val="0094B3"/>
                </a:solidFill>
              </a:rPr>
            </a:br>
            <a:r>
              <a:rPr lang="nl-NL" sz="4000" b="1" dirty="0">
                <a:solidFill>
                  <a:srgbClr val="0094B3"/>
                </a:solidFill>
                <a:latin typeface="+mj-lt"/>
              </a:rPr>
              <a:t>3</a:t>
            </a:r>
            <a:r>
              <a:rPr lang="nl-NL" sz="4000" b="1" i="0" dirty="0">
                <a:solidFill>
                  <a:srgbClr val="0094B3"/>
                </a:solidFill>
                <a:effectLst/>
                <a:latin typeface="+mj-lt"/>
              </a:rPr>
              <a:t>,215</a:t>
            </a:r>
            <a:endParaRPr lang="nl-NL" sz="4000" b="1" dirty="0">
              <a:solidFill>
                <a:srgbClr val="0094B3"/>
              </a:solidFill>
              <a:latin typeface="+mj-lt"/>
            </a:endParaRPr>
          </a:p>
        </p:txBody>
      </p:sp>
      <p:sp>
        <p:nvSpPr>
          <p:cNvPr id="15" name="Tekstvak 14">
            <a:extLst>
              <a:ext uri="{FF2B5EF4-FFF2-40B4-BE49-F238E27FC236}">
                <a16:creationId xmlns:a16="http://schemas.microsoft.com/office/drawing/2014/main" id="{A17A805F-8F84-1177-465E-BD9033565F77}"/>
              </a:ext>
            </a:extLst>
          </p:cNvPr>
          <p:cNvSpPr txBox="1"/>
          <p:nvPr/>
        </p:nvSpPr>
        <p:spPr>
          <a:xfrm>
            <a:off x="7458945" y="3466993"/>
            <a:ext cx="1696777" cy="984885"/>
          </a:xfrm>
          <a:prstGeom prst="rect">
            <a:avLst/>
          </a:prstGeom>
          <a:noFill/>
        </p:spPr>
        <p:txBody>
          <a:bodyPr wrap="square">
            <a:spAutoFit/>
          </a:bodyPr>
          <a:lstStyle/>
          <a:p>
            <a:br>
              <a:rPr lang="nl-NL" dirty="0"/>
            </a:br>
            <a:r>
              <a:rPr lang="nl-NL" sz="4000" b="1" i="0" dirty="0">
                <a:solidFill>
                  <a:srgbClr val="0094B3"/>
                </a:solidFill>
                <a:effectLst/>
                <a:latin typeface="+mj-lt"/>
              </a:rPr>
              <a:t>35</a:t>
            </a:r>
            <a:endParaRPr lang="nl-NL" sz="4000" b="1" dirty="0">
              <a:solidFill>
                <a:srgbClr val="0094B3"/>
              </a:solidFill>
              <a:latin typeface="+mj-lt"/>
            </a:endParaRPr>
          </a:p>
        </p:txBody>
      </p:sp>
      <p:cxnSp>
        <p:nvCxnSpPr>
          <p:cNvPr id="16" name="Rechte verbindingslijn 15">
            <a:extLst>
              <a:ext uri="{FF2B5EF4-FFF2-40B4-BE49-F238E27FC236}">
                <a16:creationId xmlns:a16="http://schemas.microsoft.com/office/drawing/2014/main" id="{0FCA3F4E-6C88-5C02-AC1B-1B662AE0200F}"/>
              </a:ext>
            </a:extLst>
          </p:cNvPr>
          <p:cNvCxnSpPr>
            <a:cxnSpLocks/>
          </p:cNvCxnSpPr>
          <p:nvPr/>
        </p:nvCxnSpPr>
        <p:spPr>
          <a:xfrm>
            <a:off x="7129817" y="2185199"/>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294F7B60-34B2-876B-3887-928A9DC9AB6C}"/>
              </a:ext>
            </a:extLst>
          </p:cNvPr>
          <p:cNvCxnSpPr>
            <a:cxnSpLocks/>
          </p:cNvCxnSpPr>
          <p:nvPr/>
        </p:nvCxnSpPr>
        <p:spPr>
          <a:xfrm>
            <a:off x="7120280" y="2986274"/>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13D6CFC1-1A89-27E8-FE9E-41BA891244E9}"/>
              </a:ext>
            </a:extLst>
          </p:cNvPr>
          <p:cNvCxnSpPr>
            <a:cxnSpLocks/>
          </p:cNvCxnSpPr>
          <p:nvPr/>
        </p:nvCxnSpPr>
        <p:spPr>
          <a:xfrm>
            <a:off x="7129817" y="3791261"/>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BE2640EE-9EAC-686A-F13E-CFD048DA4EEA}"/>
              </a:ext>
            </a:extLst>
          </p:cNvPr>
          <p:cNvCxnSpPr>
            <a:cxnSpLocks/>
          </p:cNvCxnSpPr>
          <p:nvPr/>
        </p:nvCxnSpPr>
        <p:spPr>
          <a:xfrm>
            <a:off x="7120280" y="4614542"/>
            <a:ext cx="0" cy="6800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6BE762BB-8093-39E4-9FFF-3FFF4478863F}"/>
              </a:ext>
            </a:extLst>
          </p:cNvPr>
          <p:cNvSpPr txBox="1"/>
          <p:nvPr/>
        </p:nvSpPr>
        <p:spPr>
          <a:xfrm>
            <a:off x="7412051" y="4279792"/>
            <a:ext cx="1696777" cy="984885"/>
          </a:xfrm>
          <a:prstGeom prst="rect">
            <a:avLst/>
          </a:prstGeom>
          <a:noFill/>
        </p:spPr>
        <p:txBody>
          <a:bodyPr wrap="square">
            <a:spAutoFit/>
          </a:bodyPr>
          <a:lstStyle/>
          <a:p>
            <a:br>
              <a:rPr lang="nl-NL" dirty="0">
                <a:solidFill>
                  <a:srgbClr val="0094B3"/>
                </a:solidFill>
              </a:rPr>
            </a:br>
            <a:r>
              <a:rPr lang="nl-NL" sz="4000" b="1" dirty="0">
                <a:solidFill>
                  <a:srgbClr val="0094B3"/>
                </a:solidFill>
                <a:latin typeface="+mj-lt"/>
              </a:rPr>
              <a:t>3</a:t>
            </a:r>
            <a:r>
              <a:rPr lang="nl-NL" sz="4000" b="1" i="0" dirty="0">
                <a:solidFill>
                  <a:srgbClr val="0094B3"/>
                </a:solidFill>
                <a:effectLst/>
                <a:latin typeface="+mj-lt"/>
              </a:rPr>
              <a:t>,118</a:t>
            </a:r>
            <a:endParaRPr lang="nl-NL" sz="4000" b="1" dirty="0">
              <a:solidFill>
                <a:srgbClr val="0094B3"/>
              </a:solidFill>
              <a:latin typeface="+mj-lt"/>
            </a:endParaRPr>
          </a:p>
        </p:txBody>
      </p:sp>
      <p:pic>
        <p:nvPicPr>
          <p:cNvPr id="29" name="Graphic 28" descr="Man silhouet">
            <a:extLst>
              <a:ext uri="{FF2B5EF4-FFF2-40B4-BE49-F238E27FC236}">
                <a16:creationId xmlns:a16="http://schemas.microsoft.com/office/drawing/2014/main" id="{516A3C8C-1DC4-8BD3-0FFC-0CD1614227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001" y="2323080"/>
            <a:ext cx="621500" cy="621500"/>
          </a:xfrm>
          <a:prstGeom prst="rect">
            <a:avLst/>
          </a:prstGeom>
        </p:spPr>
      </p:pic>
      <p:pic>
        <p:nvPicPr>
          <p:cNvPr id="31" name="Graphic 30" descr="Man silhouet">
            <a:extLst>
              <a:ext uri="{FF2B5EF4-FFF2-40B4-BE49-F238E27FC236}">
                <a16:creationId xmlns:a16="http://schemas.microsoft.com/office/drawing/2014/main" id="{3ED40D7C-C897-7E72-38E1-EE3189615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989" y="3096894"/>
            <a:ext cx="621500" cy="621500"/>
          </a:xfrm>
          <a:prstGeom prst="rect">
            <a:avLst/>
          </a:prstGeom>
        </p:spPr>
      </p:pic>
      <p:pic>
        <p:nvPicPr>
          <p:cNvPr id="32" name="Graphic 31" descr="Man silhouet">
            <a:extLst>
              <a:ext uri="{FF2B5EF4-FFF2-40B4-BE49-F238E27FC236}">
                <a16:creationId xmlns:a16="http://schemas.microsoft.com/office/drawing/2014/main" id="{68BF0A8D-956A-ECCE-22E0-EB9716EA0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047" y="3887578"/>
            <a:ext cx="621500" cy="621500"/>
          </a:xfrm>
          <a:prstGeom prst="rect">
            <a:avLst/>
          </a:prstGeom>
        </p:spPr>
      </p:pic>
      <p:grpSp>
        <p:nvGrpSpPr>
          <p:cNvPr id="41" name="Groep 40">
            <a:extLst>
              <a:ext uri="{FF2B5EF4-FFF2-40B4-BE49-F238E27FC236}">
                <a16:creationId xmlns:a16="http://schemas.microsoft.com/office/drawing/2014/main" id="{FEC38FDA-D55F-8C6C-CFCC-D35E9F60E80C}"/>
              </a:ext>
            </a:extLst>
          </p:cNvPr>
          <p:cNvGrpSpPr/>
          <p:nvPr/>
        </p:nvGrpSpPr>
        <p:grpSpPr>
          <a:xfrm>
            <a:off x="801158" y="4692458"/>
            <a:ext cx="569520" cy="569520"/>
            <a:chOff x="4614521" y="5187601"/>
            <a:chExt cx="914400" cy="914400"/>
          </a:xfrm>
        </p:grpSpPr>
        <p:pic>
          <p:nvPicPr>
            <p:cNvPr id="42" name="Graphic 41" descr="Trofee silhouet">
              <a:extLst>
                <a:ext uri="{FF2B5EF4-FFF2-40B4-BE49-F238E27FC236}">
                  <a16:creationId xmlns:a16="http://schemas.microsoft.com/office/drawing/2014/main" id="{891DBD67-6473-8694-13BF-13358FA97D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4521" y="5187601"/>
              <a:ext cx="914400" cy="914400"/>
            </a:xfrm>
            <a:prstGeom prst="rect">
              <a:avLst/>
            </a:prstGeom>
          </p:spPr>
        </p:pic>
        <p:sp>
          <p:nvSpPr>
            <p:cNvPr id="43" name="Ster: 5 punten 42">
              <a:extLst>
                <a:ext uri="{FF2B5EF4-FFF2-40B4-BE49-F238E27FC236}">
                  <a16:creationId xmlns:a16="http://schemas.microsoft.com/office/drawing/2014/main" id="{15FCC3ED-DBB7-FC89-1B94-C4805EB0189A}"/>
                </a:ext>
              </a:extLst>
            </p:cNvPr>
            <p:cNvSpPr/>
            <p:nvPr/>
          </p:nvSpPr>
          <p:spPr>
            <a:xfrm>
              <a:off x="4919321" y="5341017"/>
              <a:ext cx="281353" cy="256892"/>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6318019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AFD1DE94-BEE7-8744-8FFF-E5D5A4ECF16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78308D16-F183-BC40-B163-86F5FEB8AB11}"/>
    </a:ext>
  </a:extLst>
</a:theme>
</file>

<file path=ppt/theme/theme3.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74D93D0D-3C94-6045-9F70-611B2538DF76}"/>
    </a:ext>
  </a:extLst>
</a:theme>
</file>

<file path=ppt/theme/theme4.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FDE720BA-E2E0-BB4C-BB5E-8A38F400BF43}"/>
    </a:ext>
  </a:extLst>
</a:theme>
</file>

<file path=ppt/theme/theme5.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ADA443D4-0B8E-7945-AA7C-DA79D220DB64}"/>
    </a:ext>
  </a:extLst>
</a:theme>
</file>

<file path=ppt/theme/theme6.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E89048BA-ED06-934B-90E0-F5C23545F36D}"/>
    </a:ext>
  </a:extLst>
</a:theme>
</file>

<file path=ppt/theme/theme7.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44250A91-199E-FF44-BAF9-156577632770}"/>
    </a:ext>
  </a:extLst>
</a:theme>
</file>

<file path=ppt/theme/theme8.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4E7121BA-5693-024D-A602-918D4F5EA371}"/>
    </a:ext>
  </a:extLst>
</a:theme>
</file>

<file path=ppt/theme/theme9.xml><?xml version="1.0" encoding="utf-8"?>
<a:theme xmlns:a="http://schemas.openxmlformats.org/drawingml/2006/main" name="Titel slides 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presentation-university-of-twente" id="{B012E5F6-1804-EB48-953D-A7E7C7F74115}" vid="{E350CB17-DA0E-454D-9964-5CED93DF55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284f63f-cbf3-48ee-87f8-5c478837b7a6">
      <Terms xmlns="http://schemas.microsoft.com/office/infopath/2007/PartnerControls"/>
    </lcf76f155ced4ddcb4097134ff3c332f>
    <TaxCatchAll xmlns="a3580694-730a-4f86-8319-5f5d532b05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DDAF222FBA324084ABBE78896BC302" ma:contentTypeVersion="13" ma:contentTypeDescription="Create a new document." ma:contentTypeScope="" ma:versionID="b9e82e0f69e0961ecaff4f3fea8380c9">
  <xsd:schema xmlns:xsd="http://www.w3.org/2001/XMLSchema" xmlns:xs="http://www.w3.org/2001/XMLSchema" xmlns:p="http://schemas.microsoft.com/office/2006/metadata/properties" xmlns:ns2="d284f63f-cbf3-48ee-87f8-5c478837b7a6" xmlns:ns3="a3580694-730a-4f86-8319-5f5d532b05a4" targetNamespace="http://schemas.microsoft.com/office/2006/metadata/properties" ma:root="true" ma:fieldsID="d11a5c9a78e1127c09ae3f379441dd21" ns2:_="" ns3:_="">
    <xsd:import namespace="d284f63f-cbf3-48ee-87f8-5c478837b7a6"/>
    <xsd:import namespace="a3580694-730a-4f86-8319-5f5d532b05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4f63f-cbf3-48ee-87f8-5c478837b7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af58ba8-1e8d-4aec-a6f5-993f6032dc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580694-730a-4f86-8319-5f5d532b05a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e5eda4b-e060-4fb4-90a0-c19bb014be62}" ma:internalName="TaxCatchAll" ma:showField="CatchAllData" ma:web="a3580694-730a-4f86-8319-5f5d532b05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3F005D-20C1-47D7-855C-C5C9D4199643}">
  <ds:schemaRefs>
    <ds:schemaRef ds:uri="http://purl.org/dc/terms/"/>
    <ds:schemaRef ds:uri="http://schemas.microsoft.com/office/2006/documentManagement/types"/>
    <ds:schemaRef ds:uri="http://schemas.openxmlformats.org/package/2006/metadata/core-properties"/>
    <ds:schemaRef ds:uri="727c934d-a4f9-455c-bd3c-4ed24313c07b"/>
    <ds:schemaRef ds:uri="http://purl.org/dc/elements/1.1/"/>
    <ds:schemaRef ds:uri="http://schemas.microsoft.com/office/infopath/2007/PartnerControls"/>
    <ds:schemaRef ds:uri="7588473b-5163-453d-a6f6-dc82b1d277ac"/>
    <ds:schemaRef ds:uri="http://schemas.microsoft.com/office/2006/metadata/properties"/>
    <ds:schemaRef ds:uri="http://www.w3.org/XML/1998/namespace"/>
    <ds:schemaRef ds:uri="http://purl.org/dc/dcmitype/"/>
    <ds:schemaRef ds:uri="d284f63f-cbf3-48ee-87f8-5c478837b7a6"/>
    <ds:schemaRef ds:uri="a3580694-730a-4f86-8319-5f5d532b05a4"/>
  </ds:schemaRefs>
</ds:datastoreItem>
</file>

<file path=customXml/itemProps2.xml><?xml version="1.0" encoding="utf-8"?>
<ds:datastoreItem xmlns:ds="http://schemas.openxmlformats.org/officeDocument/2006/customXml" ds:itemID="{CBE148C8-C965-438B-824E-D034DC5E5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84f63f-cbf3-48ee-87f8-5c478837b7a6"/>
    <ds:schemaRef ds:uri="a3580694-730a-4f86-8319-5f5d532b05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6EA0CC-6001-48B9-A47A-9D635CE08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corporate-presentation-university-of-twente (1)</Template>
  <TotalTime>62</TotalTime>
  <Words>3322</Words>
  <Application>Microsoft Office PowerPoint</Application>
  <PresentationFormat>Widescreen</PresentationFormat>
  <Paragraphs>393</Paragraphs>
  <Slides>50</Slides>
  <Notes>32</Notes>
  <HiddenSlides>1</HiddenSlides>
  <MMClips>3</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50</vt:i4>
      </vt:variant>
    </vt:vector>
  </HeadingPairs>
  <TitlesOfParts>
    <vt:vector size="69" baseType="lpstr">
      <vt:lpstr>-apple-system</vt:lpstr>
      <vt:lpstr>Arial</vt:lpstr>
      <vt:lpstr>Arial Narrow</vt:lpstr>
      <vt:lpstr>Calibri</vt:lpstr>
      <vt:lpstr>Helvetica</vt:lpstr>
      <vt:lpstr>Linotype Univers</vt:lpstr>
      <vt:lpstr>Roboto</vt:lpstr>
      <vt:lpstr>Univers Next W02</vt:lpstr>
      <vt:lpstr>Wingdings</vt:lpstr>
      <vt:lpstr>YouTube Noto</vt:lpstr>
      <vt:lpstr>01 University of Twente - Title Slides</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Titel slides UT</vt:lpstr>
      <vt:lpstr>Instructions: READ ME!</vt:lpstr>
      <vt:lpstr>Corporate presentation</vt:lpstr>
      <vt:lpstr>Table of contents</vt:lpstr>
      <vt:lpstr>Introduction</vt:lpstr>
      <vt:lpstr>OUR STORY</vt:lpstr>
      <vt:lpstr>Shaping2030, University of Twente’s strategy</vt:lpstr>
      <vt:lpstr>Catch that campus feeling</vt:lpstr>
      <vt:lpstr>Key figures</vt:lpstr>
      <vt:lpstr>University of Twente’s Key figures 2023</vt:lpstr>
      <vt:lpstr>Facts and figures 2023</vt:lpstr>
      <vt:lpstr>Research vision</vt:lpstr>
      <vt:lpstr>Research vision</vt:lpstr>
      <vt:lpstr>Impact domains</vt:lpstr>
      <vt:lpstr>Our research aims for societal impact</vt:lpstr>
      <vt:lpstr>Enabling sustainable and personalised health by means of technology</vt:lpstr>
      <vt:lpstr>CHIPTECH TWENTE: A STRONG CLUSTER</vt:lpstr>
      <vt:lpstr>CLEANER FLYING WITH LIGHTER MATERIALS</vt:lpstr>
      <vt:lpstr>The Twente University Centre for Cybersecurity Research (TUCCR) </vt:lpstr>
      <vt:lpstr>URBAN SUSTAINABILITY</vt:lpstr>
      <vt:lpstr>BUILDING RESILIENCE</vt:lpstr>
      <vt:lpstr>LIFELONG LEARNING</vt:lpstr>
      <vt:lpstr>Research institutes</vt:lpstr>
      <vt:lpstr>Research institutes</vt:lpstr>
      <vt:lpstr>TECHMED CENTRE </vt:lpstr>
      <vt:lpstr>MESA+ INSTITUTE FOR NANOTECHNOLOGY</vt:lpstr>
      <vt:lpstr>DIGITAL SOCIETY INSTITUTE</vt:lpstr>
      <vt:lpstr>Partners and collaboration</vt:lpstr>
      <vt:lpstr>Collaboration in  regional hotspots</vt:lpstr>
      <vt:lpstr>Collaboration with scientific partners</vt:lpstr>
      <vt:lpstr>Education vision</vt:lpstr>
      <vt:lpstr>vision on Learning and Teaching</vt:lpstr>
      <vt:lpstr>vision on Learning and Teaching - A BORROMEAN KNOT</vt:lpstr>
      <vt:lpstr>Why a study at the University of Twente?</vt:lpstr>
      <vt:lpstr>Lifelong learning (LLL) vision</vt:lpstr>
      <vt:lpstr>faculties</vt:lpstr>
      <vt:lpstr>Our Educational programmes </vt:lpstr>
      <vt:lpstr>Engineering Technology (ET) </vt:lpstr>
      <vt:lpstr>Electrical Engineering, Mathematics and Computer Science (EEMCS)</vt:lpstr>
      <vt:lpstr>Science and Technology (S&amp;T)</vt:lpstr>
      <vt:lpstr>Behavioural, Management &amp; Social Sciences (BMS)</vt:lpstr>
      <vt:lpstr>Geo-Information Science and Earth Observation (ITC)</vt:lpstr>
      <vt:lpstr>Other useful slides</vt:lpstr>
      <vt:lpstr>Student teams</vt:lpstr>
      <vt:lpstr>Meet the student teams</vt:lpstr>
      <vt:lpstr>Meet our Scientists</vt:lpstr>
      <vt:lpstr>PowerPoint Presentation</vt:lpstr>
      <vt:lpstr>PowerPoint Presentation</vt:lpstr>
      <vt:lpstr>PowerPoint Presentation</vt:lpstr>
      <vt:lpstr>Our unique campus</vt:lpstr>
      <vt:lpstr>Entrepreneurship </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Omari, Saloa (UT-MC)</dc:creator>
  <dc:description>Template by HQ Solutions</dc:description>
  <cp:lastModifiedBy>Omari, Saloa (UT-MC)</cp:lastModifiedBy>
  <cp:revision>2</cp:revision>
  <dcterms:created xsi:type="dcterms:W3CDTF">2025-01-30T12:04:37Z</dcterms:created>
  <dcterms:modified xsi:type="dcterms:W3CDTF">2025-02-27T10:25:03Z</dcterms:modified>
  <cp:version>004</cp:version>
</cp:coreProperties>
</file>