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4" r:id="rId4"/>
    <p:sldId id="259" r:id="rId5"/>
    <p:sldId id="260" r:id="rId6"/>
    <p:sldId id="263" r:id="rId7"/>
    <p:sldId id="265" r:id="rId8"/>
    <p:sldId id="266" r:id="rId9"/>
    <p:sldId id="267" r:id="rId10"/>
    <p:sldId id="268" r:id="rId11"/>
    <p:sldId id="278" r:id="rId12"/>
    <p:sldId id="261" r:id="rId13"/>
    <p:sldId id="280" r:id="rId14"/>
    <p:sldId id="271" r:id="rId15"/>
    <p:sldId id="270" r:id="rId16"/>
    <p:sldId id="269" r:id="rId17"/>
    <p:sldId id="272" r:id="rId18"/>
    <p:sldId id="264" r:id="rId19"/>
    <p:sldId id="277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ijer, B.M. de (CTW)" initials="GBd(" lastIdx="5" clrIdx="0">
    <p:extLst>
      <p:ext uri="{19B8F6BF-5375-455C-9EA6-DF929625EA0E}">
        <p15:presenceInfo xmlns:p15="http://schemas.microsoft.com/office/powerpoint/2012/main" userId="S-1-5-21-950020493-2556186422-1790655746-119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 autoAdjust="0"/>
    <p:restoredTop sz="80478" autoAdjust="0"/>
  </p:normalViewPr>
  <p:slideViewPr>
    <p:cSldViewPr>
      <p:cViewPr varScale="1">
        <p:scale>
          <a:sx n="65" d="100"/>
          <a:sy n="65" d="100"/>
        </p:scale>
        <p:origin x="60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9E95-FFFC-4D6F-BD67-04551A83E40D}" type="datetimeFigureOut">
              <a:rPr lang="nl-NL" smtClean="0"/>
              <a:t>29-9-2016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6AE72-E3CB-420C-8AF8-722232952EF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29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2E14FE-0882-4360-A9F4-4A200A796912}" type="slidenum">
              <a:rPr lang="nl-NL" smtClean="0"/>
              <a:pPr eaLnBrk="1" hangingPunct="1"/>
              <a:t>2</a:t>
            </a:fld>
            <a:endParaRPr lang="nl-N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Moet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overeenkomen</a:t>
            </a:r>
            <a:r>
              <a:rPr lang="en-US" baseline="0" dirty="0" smtClean="0"/>
              <a:t> met de slides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3550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28C78-A7D9-4E41-BC9D-37A88A0A0636}" type="slidenum">
              <a:rPr lang="nl-NL" smtClean="0"/>
              <a:pPr eaLnBrk="1" hangingPunct="1"/>
              <a:t>11</a:t>
            </a:fld>
            <a:endParaRPr lang="nl-NL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3258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DB42B9-B6F7-408C-A58A-ED61082CC163}" type="slidenum">
              <a:rPr lang="nl-NL" smtClean="0"/>
              <a:pPr eaLnBrk="1" hangingPunct="1"/>
              <a:t>12</a:t>
            </a:fld>
            <a:endParaRPr lang="nl-N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Procedure </a:t>
            </a:r>
            <a:r>
              <a:rPr lang="en-US" dirty="0" err="1" smtClean="0"/>
              <a:t>en</a:t>
            </a:r>
            <a:r>
              <a:rPr lang="en-US" dirty="0" smtClean="0"/>
              <a:t> partner-</a:t>
            </a:r>
            <a:r>
              <a:rPr lang="en-US" dirty="0" err="1" smtClean="0"/>
              <a:t>mogelijkheden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 via website</a:t>
            </a:r>
          </a:p>
          <a:p>
            <a:pPr eaLnBrk="1" hangingPunct="1"/>
            <a:r>
              <a:rPr lang="en-US" baseline="0" dirty="0" err="1" smtClean="0"/>
              <a:t>Ingangseisen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opleidingen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minor, </a:t>
            </a:r>
            <a:r>
              <a:rPr lang="en-US" baseline="0" dirty="0" err="1" smtClean="0"/>
              <a:t>profileringsruimte</a:t>
            </a:r>
            <a:r>
              <a:rPr lang="en-US" baseline="0" dirty="0" smtClean="0"/>
              <a:t>, stage, </a:t>
            </a:r>
            <a:r>
              <a:rPr lang="en-US" baseline="0" dirty="0" err="1" smtClean="0"/>
              <a:t>eindopdrachten</a:t>
            </a:r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85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DB42B9-B6F7-408C-A58A-ED61082CC163}" type="slidenum">
              <a:rPr lang="nl-NL" smtClean="0"/>
              <a:pPr eaLnBrk="1" hangingPunct="1"/>
              <a:t>13</a:t>
            </a:fld>
            <a:endParaRPr lang="nl-N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Procedure </a:t>
            </a:r>
            <a:r>
              <a:rPr lang="en-US" dirty="0" err="1" smtClean="0"/>
              <a:t>en</a:t>
            </a:r>
            <a:r>
              <a:rPr lang="en-US" dirty="0" smtClean="0"/>
              <a:t> partner-</a:t>
            </a:r>
            <a:r>
              <a:rPr lang="en-US" dirty="0" err="1" smtClean="0"/>
              <a:t>mogelijkheden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 via website</a:t>
            </a:r>
          </a:p>
          <a:p>
            <a:pPr eaLnBrk="1" hangingPunct="1"/>
            <a:r>
              <a:rPr lang="en-US" baseline="0" dirty="0" err="1" smtClean="0"/>
              <a:t>Ingangseisen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opleidingen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minor, </a:t>
            </a:r>
            <a:r>
              <a:rPr lang="en-US" baseline="0" dirty="0" err="1" smtClean="0"/>
              <a:t>profileringsruimte</a:t>
            </a:r>
            <a:r>
              <a:rPr lang="en-US" baseline="0" dirty="0" smtClean="0"/>
              <a:t>, stage, </a:t>
            </a:r>
            <a:r>
              <a:rPr lang="en-US" baseline="0" dirty="0" err="1" smtClean="0"/>
              <a:t>eindopdrachten</a:t>
            </a:r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399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DB42B9-B6F7-408C-A58A-ED61082CC163}" type="slidenum">
              <a:rPr lang="nl-NL" smtClean="0"/>
              <a:pPr eaLnBrk="1" hangingPunct="1"/>
              <a:t>14</a:t>
            </a:fld>
            <a:endParaRPr lang="nl-N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Uitleggen</a:t>
            </a:r>
            <a:r>
              <a:rPr lang="en-US" dirty="0" smtClean="0"/>
              <a:t> via website</a:t>
            </a:r>
          </a:p>
        </p:txBody>
      </p:sp>
    </p:spTree>
    <p:extLst>
      <p:ext uri="{BB962C8B-B14F-4D97-AF65-F5344CB8AC3E}">
        <p14:creationId xmlns:p14="http://schemas.microsoft.com/office/powerpoint/2010/main" val="2645645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DB42B9-B6F7-408C-A58A-ED61082CC163}" type="slidenum">
              <a:rPr lang="nl-NL" smtClean="0"/>
              <a:pPr eaLnBrk="1" hangingPunct="1"/>
              <a:t>15</a:t>
            </a:fld>
            <a:endParaRPr lang="nl-N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6686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DB42B9-B6F7-408C-A58A-ED61082CC163}" type="slidenum">
              <a:rPr lang="nl-NL" smtClean="0"/>
              <a:pPr eaLnBrk="1" hangingPunct="1"/>
              <a:t>16</a:t>
            </a:fld>
            <a:endParaRPr lang="nl-N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6542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DB42B9-B6F7-408C-A58A-ED61082CC163}" type="slidenum">
              <a:rPr lang="nl-NL" smtClean="0"/>
              <a:pPr eaLnBrk="1" hangingPunct="1"/>
              <a:t>17</a:t>
            </a:fld>
            <a:endParaRPr lang="nl-N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Uitleggen</a:t>
            </a:r>
            <a:r>
              <a:rPr lang="en-US" dirty="0" smtClean="0"/>
              <a:t> via website</a:t>
            </a:r>
          </a:p>
        </p:txBody>
      </p:sp>
    </p:spTree>
    <p:extLst>
      <p:ext uri="{BB962C8B-B14F-4D97-AF65-F5344CB8AC3E}">
        <p14:creationId xmlns:p14="http://schemas.microsoft.com/office/powerpoint/2010/main" val="2168986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Flyers van Let’s go meenemen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6AE72-E3CB-420C-8AF8-722232952EF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08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DB42B9-B6F7-408C-A58A-ED61082CC163}" type="slidenum">
              <a:rPr lang="nl-NL" smtClean="0"/>
              <a:pPr eaLnBrk="1" hangingPunct="1"/>
              <a:t>19</a:t>
            </a:fld>
            <a:endParaRPr lang="nl-N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467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2E14FE-0882-4360-A9F4-4A200A796912}" type="slidenum">
              <a:rPr lang="nl-NL" smtClean="0"/>
              <a:pPr eaLnBrk="1" hangingPunct="1"/>
              <a:t>3</a:t>
            </a:fld>
            <a:endParaRPr lang="nl-N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Aanpassen</a:t>
            </a:r>
            <a:r>
              <a:rPr lang="en-US" dirty="0" smtClean="0"/>
              <a:t>?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665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28C78-A7D9-4E41-BC9D-37A88A0A0636}" type="slidenum">
              <a:rPr lang="nl-NL" smtClean="0"/>
              <a:pPr eaLnBrk="1" hangingPunct="1"/>
              <a:t>4</a:t>
            </a:fld>
            <a:endParaRPr lang="nl-NL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13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4A93F7-F145-4E97-A1E7-7DE5B639933F}" type="slidenum">
              <a:rPr lang="nl-NL" smtClean="0"/>
              <a:pPr eaLnBrk="1" hangingPunct="1"/>
              <a:t>5</a:t>
            </a:fld>
            <a:endParaRPr lang="nl-N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262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6AE72-E3CB-420C-8AF8-722232952EF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30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6AE72-E3CB-420C-8AF8-722232952EF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67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6AE72-E3CB-420C-8AF8-722232952EF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15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6AE72-E3CB-420C-8AF8-722232952EF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05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6AE72-E3CB-420C-8AF8-722232952EF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52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DA82-E2FF-4D79-8016-11830E976FA7}" type="datetime1">
              <a:rPr lang="nl-NL" smtClean="0"/>
              <a:t>29-9-2016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473A-46F0-4E1A-9A27-3D3732D012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89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D7CB-7B5D-4F69-84F8-121C04582D02}" type="datetime1">
              <a:rPr lang="nl-NL" smtClean="0"/>
              <a:t>29-9-2016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473A-46F0-4E1A-9A27-3D3732D012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85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B9C-57E4-4F8F-8E6D-4207EA659C28}" type="datetime1">
              <a:rPr lang="nl-NL" smtClean="0"/>
              <a:t>29-9-2016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473A-46F0-4E1A-9A27-3D3732D012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57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T Eng powerpoint sheet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880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0EA7-4732-4A82-9B24-736C0701A99B}" type="datetime1">
              <a:rPr lang="nl-NL" smtClean="0"/>
              <a:t>29-9-2016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473A-46F0-4E1A-9A27-3D3732D012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37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FCA3-2424-4836-883C-CFA07F2A12F7}" type="datetime1">
              <a:rPr lang="nl-NL" smtClean="0"/>
              <a:t>29-9-2016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473A-46F0-4E1A-9A27-3D3732D012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94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1C9D-9C60-43F6-87DE-767A7DD16E03}" type="datetime1">
              <a:rPr lang="nl-NL" smtClean="0"/>
              <a:t>29-9-2016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473A-46F0-4E1A-9A27-3D3732D012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52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3406-A30A-4A89-8542-374159078410}" type="datetime1">
              <a:rPr lang="nl-NL" smtClean="0"/>
              <a:t>29-9-2016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473A-46F0-4E1A-9A27-3D3732D012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40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3BDD-9540-4802-995F-AAD550385033}" type="datetime1">
              <a:rPr lang="nl-NL" smtClean="0"/>
              <a:t>29-9-2016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473A-46F0-4E1A-9A27-3D3732D012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57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AF11-8A9A-488B-9154-4423AE361170}" type="datetime1">
              <a:rPr lang="nl-NL" smtClean="0"/>
              <a:t>29-9-2016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473A-46F0-4E1A-9A27-3D3732D012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85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8209-47DD-45E2-8439-C98607789AC6}" type="datetime1">
              <a:rPr lang="nl-NL" smtClean="0"/>
              <a:t>29-9-2016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473A-46F0-4E1A-9A27-3D3732D012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9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3907-2221-4905-BBEE-730DA769A6EE}" type="datetime1">
              <a:rPr lang="nl-NL" smtClean="0"/>
              <a:t>29-9-2016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473A-46F0-4E1A-9A27-3D3732D012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3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196-F157-4612-B920-697DB841F9B2}" type="datetime1">
              <a:rPr lang="nl-NL" smtClean="0"/>
              <a:t>29-9-2016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5473A-46F0-4E1A-9A27-3D3732D012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49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hyperlink" Target="https://www.utwente.nl/ctw/student-mobility/partner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ursopener.n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twente.nl/ctw/student-mobility/contact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utwente.nl/studyabroad/" TargetMode="External"/><Relationship Id="rId7" Type="http://schemas.openxmlformats.org/officeDocument/2006/relationships/hyperlink" Target="http://www.facebook.com/esn.twent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utwentestudyabroad" TargetMode="External"/><Relationship Id="rId5" Type="http://schemas.openxmlformats.org/officeDocument/2006/relationships/hyperlink" Target="http://www.facebook.com/SMCCTW" TargetMode="External"/><Relationship Id="rId4" Type="http://schemas.openxmlformats.org/officeDocument/2006/relationships/hyperlink" Target="https://www.utwente.nl/studyabroad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wente.nl/ces/letsgo/fai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opportunities Study abroad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 smtClean="0"/>
              <a:t>29 </a:t>
            </a:r>
            <a:r>
              <a:rPr lang="en-US" sz="2200" dirty="0" err="1" smtClean="0"/>
              <a:t>september</a:t>
            </a:r>
            <a:r>
              <a:rPr lang="en-US" sz="2200" dirty="0" smtClean="0"/>
              <a:t> 2016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261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aster thesis</a:t>
            </a:r>
            <a:endParaRPr lang="nl-NL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29" y="1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440000"/>
            <a:ext cx="8373858" cy="37444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nl-NL" sz="2800" dirty="0" err="1" smtClean="0">
                <a:cs typeface="Arial" panose="020B0604020202020204" pitchFamily="34" charset="0"/>
              </a:rPr>
              <a:t>when</a:t>
            </a:r>
            <a:r>
              <a:rPr lang="nl-NL" sz="2800" dirty="0" smtClean="0">
                <a:cs typeface="Arial" panose="020B0604020202020204" pitchFamily="34" charset="0"/>
              </a:rPr>
              <a:t>:	2</a:t>
            </a:r>
            <a:r>
              <a:rPr lang="nl-NL" sz="2800" baseline="30000" dirty="0" smtClean="0">
                <a:cs typeface="Arial" panose="020B0604020202020204" pitchFamily="34" charset="0"/>
              </a:rPr>
              <a:t>nd</a:t>
            </a:r>
            <a:r>
              <a:rPr lang="nl-NL" sz="2800" dirty="0" smtClean="0"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cs typeface="Arial" panose="020B0604020202020204" pitchFamily="34" charset="0"/>
              </a:rPr>
              <a:t>year</a:t>
            </a:r>
            <a:r>
              <a:rPr lang="nl-NL" sz="2800" dirty="0" smtClean="0">
                <a:cs typeface="Arial" panose="020B0604020202020204" pitchFamily="34" charset="0"/>
              </a:rPr>
              <a:t> master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nl-NL" sz="2800" dirty="0" err="1" smtClean="0">
                <a:cs typeface="Arial" panose="020B0604020202020204" pitchFamily="34" charset="0"/>
              </a:rPr>
              <a:t>how</a:t>
            </a:r>
            <a:r>
              <a:rPr lang="nl-NL" sz="2800" dirty="0" smtClean="0"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cs typeface="Arial" panose="020B0604020202020204" pitchFamily="34" charset="0"/>
              </a:rPr>
              <a:t>much</a:t>
            </a:r>
            <a:r>
              <a:rPr lang="nl-NL" sz="2800" dirty="0" smtClean="0">
                <a:cs typeface="Arial" panose="020B0604020202020204" pitchFamily="34" charset="0"/>
              </a:rPr>
              <a:t>:	37,5 - 45 EC  (ME, SET, CEM, CME, IDE)</a:t>
            </a:r>
          </a:p>
          <a:p>
            <a:pPr>
              <a:spcBef>
                <a:spcPts val="600"/>
              </a:spcBef>
              <a:tabLst>
                <a:tab pos="2063750" algn="l"/>
              </a:tabLst>
            </a:pPr>
            <a:r>
              <a:rPr lang="nl-NL" sz="2800" dirty="0" err="1" smtClean="0">
                <a:cs typeface="Arial" panose="020B0604020202020204" pitchFamily="34" charset="0"/>
              </a:rPr>
              <a:t>where</a:t>
            </a:r>
            <a:r>
              <a:rPr lang="nl-NL" sz="2800" dirty="0" smtClean="0">
                <a:cs typeface="Arial" panose="020B0604020202020204" pitchFamily="34" charset="0"/>
              </a:rPr>
              <a:t>:	company, </a:t>
            </a:r>
            <a:r>
              <a:rPr lang="nl-NL" sz="2800" dirty="0" err="1" smtClean="0">
                <a:cs typeface="Arial" panose="020B0604020202020204" pitchFamily="34" charset="0"/>
              </a:rPr>
              <a:t>university</a:t>
            </a:r>
            <a:r>
              <a:rPr lang="nl-NL" sz="2800" dirty="0" smtClean="0">
                <a:cs typeface="Arial" panose="020B0604020202020204" pitchFamily="34" charset="0"/>
              </a:rPr>
              <a:t>, research </a:t>
            </a:r>
            <a:r>
              <a:rPr lang="nl-NL" sz="2800" dirty="0" err="1" smtClean="0">
                <a:cs typeface="Arial" panose="020B0604020202020204" pitchFamily="34" charset="0"/>
              </a:rPr>
              <a:t>institute</a:t>
            </a:r>
            <a:r>
              <a:rPr lang="nl-NL" sz="2800" dirty="0" smtClean="0">
                <a:cs typeface="Arial" panose="020B0604020202020204" pitchFamily="34" charset="0"/>
              </a:rPr>
              <a:t>;</a:t>
            </a:r>
            <a:endParaRPr lang="nl-NL" sz="28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063750" algn="l"/>
              </a:tabLst>
            </a:pPr>
            <a:r>
              <a:rPr lang="nl-NL" sz="2800" dirty="0" smtClean="0">
                <a:cs typeface="Arial" panose="020B0604020202020204" pitchFamily="34" charset="0"/>
              </a:rPr>
              <a:t>	</a:t>
            </a:r>
            <a:r>
              <a:rPr lang="nl-NL" sz="2800" dirty="0" err="1" smtClean="0">
                <a:cs typeface="Arial" panose="020B0604020202020204" pitchFamily="34" charset="0"/>
              </a:rPr>
              <a:t>abroad</a:t>
            </a:r>
            <a:r>
              <a:rPr lang="nl-NL" sz="2800" dirty="0" smtClean="0">
                <a:cs typeface="Arial" panose="020B0604020202020204" pitchFamily="34" charset="0"/>
              </a:rPr>
              <a:t> (or Netherlands)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nl-NL" sz="2800" dirty="0" err="1" smtClean="0">
                <a:cs typeface="Arial" panose="020B0604020202020204" pitchFamily="34" charset="0"/>
                <a:sym typeface="Wingdings" pitchFamily="2" charset="2"/>
              </a:rPr>
              <a:t>approval</a:t>
            </a:r>
            <a:r>
              <a:rPr lang="nl-NL" sz="2800" dirty="0" smtClean="0">
                <a:cs typeface="Arial" panose="020B0604020202020204" pitchFamily="34" charset="0"/>
                <a:sym typeface="Wingdings" pitchFamily="2" charset="2"/>
              </a:rPr>
              <a:t>:	track </a:t>
            </a:r>
            <a:r>
              <a:rPr lang="nl-NL" sz="2800" dirty="0" err="1" smtClean="0">
                <a:cs typeface="Arial" panose="020B0604020202020204" pitchFamily="34" charset="0"/>
                <a:sym typeface="Wingdings" pitchFamily="2" charset="2"/>
              </a:rPr>
              <a:t>coordinator</a:t>
            </a:r>
            <a:endParaRPr lang="nl-NL" sz="2800" dirty="0" smtClean="0"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15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2" y="274638"/>
            <a:ext cx="77231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Short term Activities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000" y="1440000"/>
            <a:ext cx="7355159" cy="4525963"/>
          </a:xfrm>
        </p:spPr>
        <p:txBody>
          <a:bodyPr>
            <a:normAutofit/>
          </a:bodyPr>
          <a:lstStyle/>
          <a:p>
            <a:pPr marL="265113" lvl="1" indent="-2651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Summer school</a:t>
            </a:r>
          </a:p>
          <a:p>
            <a:pPr marL="265113" lvl="1" indent="-265113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Study tour</a:t>
            </a:r>
          </a:p>
          <a:p>
            <a:pPr marL="265113" lvl="1" indent="-2651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International competitions (BEST, ESA, …)</a:t>
            </a:r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pic>
        <p:nvPicPr>
          <p:cNvPr id="11271" name="Afbeelding 7" descr="UT powerpoint sheet small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2" y="274638"/>
            <a:ext cx="7723187" cy="1143000"/>
          </a:xfrm>
        </p:spPr>
        <p:txBody>
          <a:bodyPr/>
          <a:lstStyle/>
          <a:p>
            <a:pPr eaLnBrk="1" hangingPunct="1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Procedure: assignments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000" y="1440000"/>
            <a:ext cx="7499175" cy="44973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latin typeface="+mj-lt"/>
                <a:cs typeface="Arial" panose="020B0604020202020204" pitchFamily="34" charset="0"/>
              </a:rPr>
              <a:t>See: Programme websites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latin typeface="+mj-lt"/>
                <a:cs typeface="Arial" panose="020B0604020202020204" pitchFamily="34" charset="0"/>
              </a:rPr>
              <a:t>All: registration in Mobility Online</a:t>
            </a:r>
          </a:p>
        </p:txBody>
      </p:sp>
      <p:pic>
        <p:nvPicPr>
          <p:cNvPr id="13319" name="Afbeelding 7" descr="UT powerpoint sheet small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6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Procedure: course exchange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190511"/>
              </p:ext>
            </p:extLst>
          </p:nvPr>
        </p:nvGraphicFramePr>
        <p:xfrm>
          <a:off x="1403648" y="1600200"/>
          <a:ext cx="7282813" cy="2647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3013959830"/>
                    </a:ext>
                  </a:extLst>
                </a:gridCol>
                <a:gridCol w="6058677">
                  <a:extLst>
                    <a:ext uri="{9D8B030D-6E8A-4147-A177-3AD203B41FA5}">
                      <a16:colId xmlns:a16="http://schemas.microsoft.com/office/drawing/2014/main" xmlns="" val="1151357224"/>
                    </a:ext>
                  </a:extLst>
                </a:gridCol>
              </a:tblGrid>
              <a:tr h="296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STUDENTS: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extLst>
                  <a:ext uri="{0D108BD9-81ED-4DB2-BD59-A6C34878D82A}">
                    <a16:rowId xmlns:a16="http://schemas.microsoft.com/office/drawing/2014/main" xmlns="" val="3715680235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1-jan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</a:t>
                      </a: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 </a:t>
                      </a:r>
                      <a:r>
                        <a:rPr lang="en-US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</a:t>
                      </a: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 Online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extLst>
                  <a:ext uri="{0D108BD9-81ED-4DB2-BD59-A6C34878D82A}">
                    <a16:rowId xmlns:a16="http://schemas.microsoft.com/office/drawing/2014/main" xmlns="" val="1653041149"/>
                  </a:ext>
                </a:extLst>
              </a:tr>
              <a:tr h="409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40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nl-NL" sz="140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baseline="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nl-NL" sz="140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baseline="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requirements</a:t>
                      </a:r>
                      <a:r>
                        <a:rPr lang="nl-NL" sz="140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nl-NL" sz="1400" baseline="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selection</a:t>
                      </a:r>
                      <a:r>
                        <a:rPr lang="nl-NL" sz="140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procedure: </a:t>
                      </a:r>
                      <a:r>
                        <a:rPr lang="nl-NL" sz="1400" baseline="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nl-NL" sz="140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website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extLst>
                  <a:ext uri="{0D108BD9-81ED-4DB2-BD59-A6C34878D82A}">
                    <a16:rowId xmlns:a16="http://schemas.microsoft.com/office/drawing/2014/main" xmlns="" val="139138159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15-feb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selection &amp; allocation UT-wide partners</a:t>
                      </a:r>
                      <a:r>
                        <a:rPr lang="en-US" sz="14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(by </a:t>
                      </a: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</a:t>
                      </a:r>
                      <a:r>
                        <a:rPr lang="en-US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</a:t>
                      </a:r>
                      <a:r>
                        <a:rPr lang="en-US" sz="14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extLst>
                  <a:ext uri="{0D108BD9-81ED-4DB2-BD59-A6C34878D82A}">
                    <a16:rowId xmlns:a16="http://schemas.microsoft.com/office/drawing/2014/main" xmlns="" val="41120368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400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End of Feb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Students </a:t>
                      </a:r>
                      <a:r>
                        <a:rPr lang="nl-NL" sz="140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receive</a:t>
                      </a: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allocation</a:t>
                      </a: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UT-</a:t>
                      </a:r>
                      <a:r>
                        <a:rPr lang="nl-NL" sz="140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wide</a:t>
                      </a:r>
                      <a:r>
                        <a:rPr lang="nl-NL" sz="14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partners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15-mar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receive allocation of </a:t>
                      </a:r>
                      <a:r>
                        <a:rPr lang="en-US" sz="140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partners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extLst>
                  <a:ext uri="{0D108BD9-81ED-4DB2-BD59-A6C34878D82A}">
                    <a16:rowId xmlns:a16="http://schemas.microsoft.com/office/drawing/2014/main" xmlns="" val="3500653189"/>
                  </a:ext>
                </a:extLst>
              </a:tr>
              <a:tr h="330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31-mar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deadline </a:t>
                      </a: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non-allocated students @ Mobility Online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extLst>
                  <a:ext uri="{0D108BD9-81ED-4DB2-BD59-A6C34878D82A}">
                    <a16:rowId xmlns:a16="http://schemas.microsoft.com/office/drawing/2014/main" xmlns="" val="3559768065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15-apr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</a:t>
                      </a: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 allocated </a:t>
                      </a:r>
                      <a:r>
                        <a:rPr lang="en-US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remaining </a:t>
                      </a:r>
                      <a:r>
                        <a:rPr lang="en-US" sz="140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partners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489" marR="77489" marT="0" marB="0"/>
                </a:tc>
                <a:extLst>
                  <a:ext uri="{0D108BD9-81ED-4DB2-BD59-A6C34878D82A}">
                    <a16:rowId xmlns:a16="http://schemas.microsoft.com/office/drawing/2014/main" xmlns="" val="3931071128"/>
                  </a:ext>
                </a:extLst>
              </a:tr>
            </a:tbl>
          </a:graphicData>
        </a:graphic>
      </p:graphicFrame>
      <p:pic>
        <p:nvPicPr>
          <p:cNvPr id="13319" name="Afbeelding 7" descr="UT powerpoint sheet small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9828" y="4475885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>
                <a:cs typeface="Arial" panose="020B0604020202020204" pitchFamily="34" charset="0"/>
              </a:rPr>
              <a:t>Selection</a:t>
            </a:r>
            <a:r>
              <a:rPr lang="nl-NL" sz="2800" dirty="0" smtClean="0">
                <a:cs typeface="Arial" panose="020B0604020202020204" pitchFamily="34" charset="0"/>
              </a:rPr>
              <a:t> procedure: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cs typeface="Arial" panose="020B0604020202020204" pitchFamily="34" charset="0"/>
              </a:rPr>
              <a:t>w</a:t>
            </a:r>
            <a:r>
              <a:rPr lang="nl-NL" sz="2800" dirty="0" err="1" smtClean="0">
                <a:cs typeface="Arial" panose="020B0604020202020204" pitchFamily="34" charset="0"/>
              </a:rPr>
              <a:t>ill</a:t>
            </a:r>
            <a:r>
              <a:rPr lang="nl-NL" sz="2800" dirty="0" smtClean="0"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cs typeface="Arial" panose="020B0604020202020204" pitchFamily="34" charset="0"/>
              </a:rPr>
              <a:t>be</a:t>
            </a:r>
            <a:r>
              <a:rPr lang="nl-NL" sz="2800" dirty="0" smtClean="0"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cs typeface="Arial" panose="020B0604020202020204" pitchFamily="34" charset="0"/>
              </a:rPr>
              <a:t>published</a:t>
            </a:r>
            <a:r>
              <a:rPr lang="nl-NL" sz="2800" dirty="0" smtClean="0">
                <a:cs typeface="Arial" panose="020B0604020202020204" pitchFamily="34" charset="0"/>
              </a:rPr>
              <a:t> on </a:t>
            </a:r>
            <a:r>
              <a:rPr lang="nl-NL" sz="2800" dirty="0" err="1" smtClean="0">
                <a:cs typeface="Arial" panose="020B0604020202020204" pitchFamily="34" charset="0"/>
              </a:rPr>
              <a:t>the</a:t>
            </a:r>
            <a:r>
              <a:rPr lang="nl-NL" sz="2800" dirty="0" smtClean="0">
                <a:cs typeface="Arial" panose="020B0604020202020204" pitchFamily="34" charset="0"/>
              </a:rPr>
              <a:t>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cs typeface="Arial" panose="020B0604020202020204" pitchFamily="34" charset="0"/>
              </a:rPr>
              <a:t>b</a:t>
            </a:r>
            <a:r>
              <a:rPr lang="nl-NL" sz="2800" dirty="0" err="1" smtClean="0">
                <a:cs typeface="Arial" panose="020B0604020202020204" pitchFamily="34" charset="0"/>
              </a:rPr>
              <a:t>ased</a:t>
            </a:r>
            <a:r>
              <a:rPr lang="nl-NL" sz="2800" dirty="0" smtClean="0">
                <a:cs typeface="Arial" panose="020B0604020202020204" pitchFamily="34" charset="0"/>
              </a:rPr>
              <a:t> on: </a:t>
            </a:r>
            <a:r>
              <a:rPr lang="nl-NL" sz="2800" dirty="0" err="1" smtClean="0">
                <a:cs typeface="Arial" panose="020B0604020202020204" pitchFamily="34" charset="0"/>
              </a:rPr>
              <a:t>average</a:t>
            </a:r>
            <a:r>
              <a:rPr lang="nl-NL" sz="2800" dirty="0" smtClean="0">
                <a:cs typeface="Arial" panose="020B0604020202020204" pitchFamily="34" charset="0"/>
              </a:rPr>
              <a:t> mark, # </a:t>
            </a:r>
            <a:r>
              <a:rPr lang="nl-NL" sz="2800" dirty="0" err="1" smtClean="0">
                <a:cs typeface="Arial" panose="020B0604020202020204" pitchFamily="34" charset="0"/>
              </a:rPr>
              <a:t>EC’s</a:t>
            </a:r>
            <a:endParaRPr lang="nl-NL" sz="2800" dirty="0" smtClean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cs typeface="Arial" panose="020B0604020202020204" pitchFamily="34" charset="0"/>
              </a:rPr>
              <a:t>a</a:t>
            </a:r>
            <a:r>
              <a:rPr lang="nl-NL" sz="2800" dirty="0" err="1" smtClean="0">
                <a:cs typeface="Arial" panose="020B0604020202020204" pitchFamily="34" charset="0"/>
              </a:rPr>
              <a:t>dditional</a:t>
            </a:r>
            <a:r>
              <a:rPr lang="nl-NL" sz="2800" dirty="0" smtClean="0">
                <a:cs typeface="Arial" panose="020B0604020202020204" pitchFamily="34" charset="0"/>
              </a:rPr>
              <a:t> minor </a:t>
            </a:r>
            <a:r>
              <a:rPr lang="nl-NL" sz="2800" dirty="0" err="1" smtClean="0">
                <a:cs typeface="Arial" panose="020B0604020202020204" pitchFamily="34" charset="0"/>
              </a:rPr>
              <a:t>requirements</a:t>
            </a:r>
            <a:r>
              <a:rPr lang="nl-NL" sz="2800" dirty="0" smtClean="0">
                <a:cs typeface="Arial" panose="020B0604020202020204" pitchFamily="34" charset="0"/>
              </a:rPr>
              <a:t>  (BSc course exchange)</a:t>
            </a:r>
            <a:endParaRPr lang="nl-NL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2" y="274638"/>
            <a:ext cx="77231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 universities CTW</a:t>
            </a:r>
          </a:p>
        </p:txBody>
      </p:sp>
      <p:pic>
        <p:nvPicPr>
          <p:cNvPr id="13319" name="Afbeelding 7" descr="UT powerpoint sheet small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9497" y="5875560"/>
            <a:ext cx="7622485" cy="7200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>
                <a:hlinkClick r:id="rId4"/>
              </a:rPr>
              <a:t>https://www.utwente.nl/ctw/student-mobility/partners</a:t>
            </a:r>
            <a:r>
              <a:rPr lang="en-GB" sz="2400" dirty="0" smtClean="0">
                <a:hlinkClick r:id="rId4"/>
              </a:rPr>
              <a:t>/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  <a:p>
            <a:pPr marL="0" indent="0" algn="ctr">
              <a:buNone/>
            </a:pPr>
            <a:endParaRPr lang="nl-NL" sz="2400" dirty="0"/>
          </a:p>
        </p:txBody>
      </p:sp>
      <p:pic>
        <p:nvPicPr>
          <p:cNvPr id="1026" name="Picture 2" descr="Afbeeldingsresultaat voor 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68" y="2198453"/>
            <a:ext cx="2023021" cy="20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9497" y="161199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85" y="2094788"/>
            <a:ext cx="2143125" cy="2143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0435" y="163227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48" y="4359336"/>
            <a:ext cx="3803543" cy="11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2" y="274638"/>
            <a:ext cx="77231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Finances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000" y="1440000"/>
            <a:ext cx="7283151" cy="420933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I</a:t>
            </a:r>
            <a:r>
              <a:rPr lang="en-US" sz="2800" dirty="0" smtClean="0">
                <a:cs typeface="Arial" panose="020B0604020202020204" pitchFamily="34" charset="0"/>
              </a:rPr>
              <a:t>nternship compensation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UT: Erasmus (study/ placement) , TMF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outside UT: </a:t>
            </a:r>
            <a:r>
              <a:rPr lang="en-US" sz="2800" dirty="0" smtClean="0">
                <a:cs typeface="Arial" panose="020B0604020202020204" pitchFamily="34" charset="0"/>
                <a:hlinkClick r:id="rId3"/>
              </a:rPr>
              <a:t>www.beursopener.nl</a:t>
            </a:r>
            <a:endParaRPr lang="en-US" sz="2800" dirty="0" smtClean="0"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cs typeface="Arial" panose="020B0604020202020204" pitchFamily="34" charset="0"/>
              </a:rPr>
              <a:t>Fulbright, VSB, CV-</a:t>
            </a:r>
            <a:r>
              <a:rPr lang="en-US" dirty="0" err="1" smtClean="0">
                <a:cs typeface="Arial" panose="020B0604020202020204" pitchFamily="34" charset="0"/>
              </a:rPr>
              <a:t>beurzen</a:t>
            </a:r>
            <a:endParaRPr 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Other: compensation ‘OV’,  housing</a:t>
            </a:r>
          </a:p>
        </p:txBody>
      </p:sp>
      <p:pic>
        <p:nvPicPr>
          <p:cNvPr id="13319" name="Afbeelding 7" descr="UT powerpoint sheet small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2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2" y="274638"/>
            <a:ext cx="77231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000" y="1440000"/>
            <a:ext cx="7283151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T</a:t>
            </a:r>
            <a:r>
              <a:rPr lang="en-US" sz="2800" dirty="0" smtClean="0">
                <a:cs typeface="Arial" panose="020B0604020202020204" pitchFamily="34" charset="0"/>
              </a:rPr>
              <a:t>ravel insurance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cs typeface="Arial" panose="020B0604020202020204" pitchFamily="34" charset="0"/>
              </a:rPr>
              <a:t>	--&gt; UT / private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Liability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Extra holiday after period of study?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Contact details insurance company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Report any </a:t>
            </a:r>
            <a:r>
              <a:rPr lang="en-US" sz="2800" dirty="0" smtClean="0">
                <a:cs typeface="Arial" panose="020B0604020202020204" pitchFamily="34" charset="0"/>
              </a:rPr>
              <a:t>incidents</a:t>
            </a:r>
            <a:endParaRPr lang="en-US" sz="2800" dirty="0" smtClean="0">
              <a:cs typeface="Arial" panose="020B060402020202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2" y="274638"/>
            <a:ext cx="77231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persons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000" y="1440000"/>
            <a:ext cx="8000876" cy="2227386"/>
          </a:xfrm>
        </p:spPr>
        <p:txBody>
          <a:bodyPr>
            <a:noAutofit/>
          </a:bodyPr>
          <a:lstStyle/>
          <a:p>
            <a:pPr marL="342000" indent="-342000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cs typeface="Arial" panose="020B0604020202020204" pitchFamily="34" charset="0"/>
              </a:rPr>
              <a:t>Bachelor/master thesis: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800" dirty="0" smtClean="0">
                <a:cs typeface="Arial" panose="020B0604020202020204" pitchFamily="34" charset="0"/>
              </a:rPr>
              <a:t>	Coordinator </a:t>
            </a:r>
            <a:r>
              <a:rPr lang="en-GB" sz="2800" dirty="0" smtClean="0">
                <a:cs typeface="Arial" panose="020B0604020202020204" pitchFamily="34" charset="0"/>
              </a:rPr>
              <a:t>of thesis within </a:t>
            </a:r>
            <a:r>
              <a:rPr lang="en-GB" sz="2800" dirty="0" smtClean="0">
                <a:cs typeface="Arial" panose="020B0604020202020204" pitchFamily="34" charset="0"/>
              </a:rPr>
              <a:t>programme</a:t>
            </a:r>
            <a:endParaRPr lang="en-GB" sz="2800" dirty="0" smtClean="0">
              <a:cs typeface="Arial" panose="020B0604020202020204" pitchFamily="34" charset="0"/>
            </a:endParaRPr>
          </a:p>
          <a:p>
            <a:pPr marL="342000" indent="-342000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cs typeface="Arial" panose="020B0604020202020204" pitchFamily="34" charset="0"/>
              </a:rPr>
              <a:t>Internship / exchange / general </a:t>
            </a:r>
            <a:r>
              <a:rPr lang="en-GB" sz="2800" dirty="0" smtClean="0">
                <a:cs typeface="Arial" panose="020B0604020202020204" pitchFamily="34" charset="0"/>
              </a:rPr>
              <a:t>questions:</a:t>
            </a:r>
            <a:endParaRPr lang="en-GB" sz="2800" dirty="0" smtClean="0">
              <a:cs typeface="Arial" panose="020B0604020202020204" pitchFamily="34" charset="0"/>
            </a:endParaRPr>
          </a:p>
        </p:txBody>
      </p:sp>
      <p:pic>
        <p:nvPicPr>
          <p:cNvPr id="13319" name="Afbeelding 7" descr="UT powerpoint sheet small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75867"/>
              </p:ext>
            </p:extLst>
          </p:nvPr>
        </p:nvGraphicFramePr>
        <p:xfrm>
          <a:off x="1547664" y="3457165"/>
          <a:ext cx="7125305" cy="1546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56374585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41009763"/>
                    </a:ext>
                  </a:extLst>
                </a:gridCol>
                <a:gridCol w="1580689">
                  <a:extLst>
                    <a:ext uri="{9D8B030D-6E8A-4147-A177-3AD203B41FA5}">
                      <a16:colId xmlns:a16="http://schemas.microsoft.com/office/drawing/2014/main" xmlns="" val="2748893569"/>
                    </a:ext>
                  </a:extLst>
                </a:gridCol>
              </a:tblGrid>
              <a:tr h="598512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</a:t>
                      </a:r>
                      <a:r>
                        <a:rPr lang="nl-N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/CEM/CME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Judith Roos-Krabbenbos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r>
                        <a:rPr lang="nl-NL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Z-214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514939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IO/IDE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Tineke Hoeksma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Z-210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419278"/>
                  </a:ext>
                </a:extLst>
              </a:tr>
              <a:tr h="367523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WB/ME/SET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Dorien van de Belt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W-204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75023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3612" y="5423437"/>
            <a:ext cx="7879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https://www.utwente.nl/ctw/student-mobility/contact</a:t>
            </a:r>
            <a:r>
              <a:rPr lang="nl-NL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nl-N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nl-N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</a:t>
            </a:r>
            <a:endParaRPr lang="nl-NL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440000"/>
            <a:ext cx="8229600" cy="4525963"/>
          </a:xfrm>
        </p:spPr>
        <p:txBody>
          <a:bodyPr>
            <a:noAutofit/>
          </a:bodyPr>
          <a:lstStyle/>
          <a:p>
            <a:pPr marL="342000" indent="-342000">
              <a:spcBef>
                <a:spcPts val="0"/>
              </a:spcBef>
            </a:pPr>
            <a:r>
              <a:rPr lang="nl-NL" sz="2800" dirty="0" smtClean="0">
                <a:cs typeface="Arial" panose="020B0604020202020204" pitchFamily="34" charset="0"/>
              </a:rPr>
              <a:t>Website of International </a:t>
            </a:r>
            <a:r>
              <a:rPr lang="nl-NL" sz="2800" dirty="0" smtClean="0">
                <a:cs typeface="Arial" panose="020B0604020202020204" pitchFamily="34" charset="0"/>
              </a:rPr>
              <a:t>Office:</a:t>
            </a:r>
            <a:br>
              <a:rPr lang="nl-NL" sz="2800" dirty="0" smtClean="0">
                <a:cs typeface="Arial" panose="020B0604020202020204" pitchFamily="34" charset="0"/>
              </a:rPr>
            </a:br>
            <a:r>
              <a:rPr lang="nl-NL" sz="2800" dirty="0" smtClean="0">
                <a:cs typeface="Arial" panose="020B0604020202020204" pitchFamily="34" charset="0"/>
                <a:hlinkClick r:id="rId3"/>
              </a:rPr>
              <a:t>www.utwente.nl/studyabroad/</a:t>
            </a:r>
            <a:endParaRPr lang="nl-NL" sz="2800" dirty="0">
              <a:cs typeface="Arial" panose="020B0604020202020204" pitchFamily="34" charset="0"/>
            </a:endParaRPr>
          </a:p>
          <a:p>
            <a:pPr marL="342000" indent="-342000">
              <a:spcBef>
                <a:spcPts val="1200"/>
              </a:spcBef>
            </a:pPr>
            <a:r>
              <a:rPr lang="nl-NL" sz="2800" dirty="0" smtClean="0">
                <a:cs typeface="Arial" panose="020B0604020202020204" pitchFamily="34" charset="0"/>
              </a:rPr>
              <a:t>Study </a:t>
            </a:r>
            <a:r>
              <a:rPr lang="nl-NL" sz="2800" dirty="0" err="1" smtClean="0">
                <a:cs typeface="Arial" panose="020B0604020202020204" pitchFamily="34" charset="0"/>
              </a:rPr>
              <a:t>abroad</a:t>
            </a:r>
            <a:r>
              <a:rPr lang="nl-NL" sz="2800" dirty="0" smtClean="0">
                <a:cs typeface="Arial" panose="020B0604020202020204" pitchFamily="34" charset="0"/>
              </a:rPr>
              <a:t> </a:t>
            </a:r>
            <a:r>
              <a:rPr lang="nl-NL" sz="2800" dirty="0" smtClean="0">
                <a:cs typeface="Arial" panose="020B0604020202020204" pitchFamily="34" charset="0"/>
              </a:rPr>
              <a:t>UT:</a:t>
            </a:r>
            <a:br>
              <a:rPr lang="nl-NL" sz="2800" dirty="0" smtClean="0">
                <a:cs typeface="Arial" panose="020B0604020202020204" pitchFamily="34" charset="0"/>
              </a:rPr>
            </a:br>
            <a:r>
              <a:rPr lang="en-GB" sz="2800" dirty="0" smtClean="0">
                <a:hlinkClick r:id="rId4"/>
              </a:rPr>
              <a:t>https</a:t>
            </a:r>
            <a:r>
              <a:rPr lang="en-GB" sz="2800" dirty="0">
                <a:hlinkClick r:id="rId4"/>
              </a:rPr>
              <a:t>://www.utwente.nl/studyabroad/</a:t>
            </a:r>
            <a:r>
              <a:rPr lang="en-GB" sz="2800" dirty="0"/>
              <a:t> </a:t>
            </a:r>
            <a:endParaRPr lang="nl-NL" sz="2800" dirty="0" smtClean="0">
              <a:cs typeface="Arial" panose="020B0604020202020204" pitchFamily="34" charset="0"/>
            </a:endParaRPr>
          </a:p>
          <a:p>
            <a:pPr marL="342000" indent="-342000">
              <a:spcBef>
                <a:spcPts val="1200"/>
              </a:spcBef>
            </a:pPr>
            <a:r>
              <a:rPr lang="nl-NL" sz="2800" dirty="0" err="1" smtClean="0">
                <a:cs typeface="Arial" panose="020B0604020202020204" pitchFamily="34" charset="0"/>
              </a:rPr>
              <a:t>Social</a:t>
            </a:r>
            <a:r>
              <a:rPr lang="nl-NL" sz="2800" dirty="0" smtClean="0">
                <a:cs typeface="Arial" panose="020B0604020202020204" pitchFamily="34" charset="0"/>
              </a:rPr>
              <a:t> </a:t>
            </a:r>
            <a:r>
              <a:rPr lang="nl-NL" sz="2800" dirty="0" smtClean="0">
                <a:cs typeface="Arial" panose="020B0604020202020204" pitchFamily="34" charset="0"/>
              </a:rPr>
              <a:t>Media:</a:t>
            </a:r>
            <a:br>
              <a:rPr lang="nl-NL" sz="2800" dirty="0" smtClean="0">
                <a:cs typeface="Arial" panose="020B0604020202020204" pitchFamily="34" charset="0"/>
              </a:rPr>
            </a:br>
            <a:r>
              <a:rPr lang="nl-NL" sz="2800" dirty="0" smtClean="0">
                <a:cs typeface="Arial" panose="020B0604020202020204" pitchFamily="34" charset="0"/>
                <a:hlinkClick r:id="rId5"/>
              </a:rPr>
              <a:t>www.facebook.com/SMCCTW</a:t>
            </a:r>
            <a:r>
              <a:rPr lang="nl-NL" sz="2800" dirty="0" smtClean="0">
                <a:cs typeface="Arial" panose="020B0604020202020204" pitchFamily="34" charset="0"/>
              </a:rPr>
              <a:t/>
            </a:r>
            <a:br>
              <a:rPr lang="nl-NL" sz="2800" dirty="0" smtClean="0">
                <a:cs typeface="Arial" panose="020B0604020202020204" pitchFamily="34" charset="0"/>
              </a:rPr>
            </a:br>
            <a:r>
              <a:rPr lang="nl-NL" sz="2800" dirty="0" smtClean="0">
                <a:cs typeface="Arial" panose="020B0604020202020204" pitchFamily="34" charset="0"/>
                <a:hlinkClick r:id="rId6"/>
              </a:rPr>
              <a:t>www.facebook.com/utwentestudyabroad</a:t>
            </a:r>
            <a:r>
              <a:rPr lang="nl-NL" sz="2800" dirty="0" smtClean="0">
                <a:cs typeface="Arial" panose="020B0604020202020204" pitchFamily="34" charset="0"/>
              </a:rPr>
              <a:t/>
            </a:r>
            <a:br>
              <a:rPr lang="nl-NL" sz="2800" dirty="0" smtClean="0">
                <a:cs typeface="Arial" panose="020B0604020202020204" pitchFamily="34" charset="0"/>
              </a:rPr>
            </a:br>
            <a:r>
              <a:rPr lang="nl-NL" sz="2800" dirty="0" smtClean="0">
                <a:cs typeface="Arial" panose="020B0604020202020204" pitchFamily="34" charset="0"/>
                <a:hlinkClick r:id="rId7"/>
              </a:rPr>
              <a:t>www.facebook.com/esn.twente</a:t>
            </a:r>
            <a:r>
              <a:rPr lang="nl-NL" sz="2800" dirty="0" smtClean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Afbeelding 7" descr="UT powerpoint sheet small 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7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2" y="274638"/>
            <a:ext cx="7723187" cy="1143000"/>
          </a:xfrm>
        </p:spPr>
        <p:txBody>
          <a:bodyPr/>
          <a:lstStyle/>
          <a:p>
            <a:pPr eaLnBrk="1" hangingPunct="1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en-US" dirty="0" smtClean="0"/>
              <a:t> GO!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000" y="1440000"/>
            <a:ext cx="7139135" cy="44973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Before you make your choice: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cs typeface="Arial" panose="020B0604020202020204" pitchFamily="34" charset="0"/>
              </a:rPr>
              <a:t>Visit the ‘Let’s go fair’!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Tuesday, 11</a:t>
            </a:r>
            <a:r>
              <a:rPr lang="en-US" sz="2800" baseline="30000" dirty="0" smtClean="0">
                <a:cs typeface="Arial" panose="020B0604020202020204" pitchFamily="34" charset="0"/>
              </a:rPr>
              <a:t>th</a:t>
            </a:r>
            <a:r>
              <a:rPr lang="en-US" sz="2800" dirty="0" smtClean="0">
                <a:cs typeface="Arial" panose="020B0604020202020204" pitchFamily="34" charset="0"/>
              </a:rPr>
              <a:t> of October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10.00 – 13.30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Atrium </a:t>
            </a:r>
            <a:r>
              <a:rPr lang="en-US" sz="2800" dirty="0" err="1" smtClean="0">
                <a:cs typeface="Arial" panose="020B0604020202020204" pitchFamily="34" charset="0"/>
              </a:rPr>
              <a:t>Ravelijn</a:t>
            </a:r>
            <a:endParaRPr lang="en-US" sz="28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cs typeface="Arial" panose="020B0604020202020204" pitchFamily="34" charset="0"/>
                <a:hlinkClick r:id="rId3"/>
              </a:rPr>
              <a:t>https</a:t>
            </a:r>
            <a:r>
              <a:rPr lang="en-US" sz="2800" dirty="0">
                <a:cs typeface="Arial" panose="020B0604020202020204" pitchFamily="34" charset="0"/>
                <a:hlinkClick r:id="rId3"/>
              </a:rPr>
              <a:t>://www.utwente.nl/ces/letsgo/fair</a:t>
            </a:r>
            <a:r>
              <a:rPr lang="en-US" sz="2800" dirty="0" smtClean="0">
                <a:cs typeface="Arial" panose="020B0604020202020204" pitchFamily="34" charset="0"/>
                <a:hlinkClick r:id="rId3"/>
              </a:rPr>
              <a:t>/</a:t>
            </a:r>
            <a:r>
              <a:rPr lang="en-US" sz="2800" dirty="0" smtClean="0">
                <a:cs typeface="Arial" panose="020B0604020202020204" pitchFamily="34" charset="0"/>
              </a:rPr>
              <a:t>  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13319" name="Afbeelding 7" descr="UT powerpoint sheet small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7000" t="19988" r="65534" b="68956"/>
          <a:stretch/>
        </p:blipFill>
        <p:spPr>
          <a:xfrm>
            <a:off x="6084168" y="2701925"/>
            <a:ext cx="2730500" cy="14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274638"/>
            <a:ext cx="7723186" cy="1143000"/>
          </a:xfrm>
        </p:spPr>
        <p:txBody>
          <a:bodyPr/>
          <a:lstStyle/>
          <a:p>
            <a:pPr eaLnBrk="1" hangingPunct="1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000" y="1440000"/>
            <a:ext cx="7740472" cy="3717192"/>
          </a:xfrm>
        </p:spPr>
        <p:txBody>
          <a:bodyPr>
            <a:noAutofit/>
          </a:bodyPr>
          <a:lstStyle/>
          <a:p>
            <a:pPr eaLnBrk="1" hangingPunct="1">
              <a:lnSpc>
                <a:spcPct val="160000"/>
              </a:lnSpc>
              <a:spcBef>
                <a:spcPts val="0"/>
              </a:spcBef>
            </a:pPr>
            <a:r>
              <a:rPr lang="en-GB" sz="2800" dirty="0" smtClean="0">
                <a:cs typeface="Arial" panose="020B0604020202020204" pitchFamily="34" charset="0"/>
              </a:rPr>
              <a:t>Introduction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</a:pPr>
            <a:r>
              <a:rPr lang="en-GB" sz="2800" dirty="0" smtClean="0">
                <a:cs typeface="Arial" panose="020B0604020202020204" pitchFamily="34" charset="0"/>
              </a:rPr>
              <a:t>Overview opportunities study abroad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P</a:t>
            </a:r>
            <a:r>
              <a:rPr lang="en-GB" sz="2800" dirty="0" smtClean="0">
                <a:cs typeface="Arial" panose="020B0604020202020204" pitchFamily="34" charset="0"/>
              </a:rPr>
              <a:t>rocedures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</a:pPr>
            <a:r>
              <a:rPr lang="en-GB" sz="2800" dirty="0" smtClean="0">
                <a:cs typeface="Arial" panose="020B0604020202020204" pitchFamily="34" charset="0"/>
              </a:rPr>
              <a:t>Finances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O</a:t>
            </a:r>
            <a:r>
              <a:rPr lang="en-GB" sz="2800" dirty="0" smtClean="0">
                <a:cs typeface="Arial" panose="020B0604020202020204" pitchFamily="34" charset="0"/>
              </a:rPr>
              <a:t>ther information</a:t>
            </a:r>
          </a:p>
        </p:txBody>
      </p:sp>
      <p:pic>
        <p:nvPicPr>
          <p:cNvPr id="10247" name="Afbeelding 7" descr="UT powerpoint sheet small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3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274638"/>
            <a:ext cx="7723186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study abroad?</a:t>
            </a:r>
          </a:p>
        </p:txBody>
      </p:sp>
      <p:pic>
        <p:nvPicPr>
          <p:cNvPr id="10247" name="Afbeelding 7" descr="UT powerpoint sheet small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042001" y="262842"/>
            <a:ext cx="4032671" cy="3229279"/>
            <a:chOff x="5508104" y="798653"/>
            <a:chExt cx="3384599" cy="2642830"/>
          </a:xfrm>
        </p:grpSpPr>
        <p:pic>
          <p:nvPicPr>
            <p:cNvPr id="8" name="Picture 9" descr="toilesa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798653"/>
              <a:ext cx="3384599" cy="2539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513351" y="2962905"/>
              <a:ext cx="3096344" cy="4785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 zone?</a:t>
              </a:r>
              <a:endPara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0749" y="3346786"/>
            <a:ext cx="5734144" cy="3538931"/>
            <a:chOff x="1782068" y="3169124"/>
            <a:chExt cx="4117218" cy="2743200"/>
          </a:xfrm>
        </p:grpSpPr>
        <p:pic>
          <p:nvPicPr>
            <p:cNvPr id="1028" name="Picture 4" descr="M:\Erik\Jolanthe\china\china2\IMG_877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486" y="3169124"/>
              <a:ext cx="41148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82068" y="3428999"/>
              <a:ext cx="2448272" cy="54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Culture</a:t>
              </a:r>
              <a:endPara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Afbeeldingsresultaat voor chinese mu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7" y="290882"/>
            <a:ext cx="4704366" cy="31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33550" y="2136986"/>
            <a:ext cx="382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21299" y="2998721"/>
            <a:ext cx="5922701" cy="3895657"/>
            <a:chOff x="2555776" y="31229"/>
            <a:chExt cx="4050493" cy="3037731"/>
          </a:xfrm>
        </p:grpSpPr>
        <p:pic>
          <p:nvPicPr>
            <p:cNvPr id="1029" name="Picture 5" descr="M:\Erik\Foto's\Foto's\Niels-Jasper\P222037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1229"/>
              <a:ext cx="4050493" cy="3037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707904" y="31229"/>
              <a:ext cx="2736304" cy="4079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  <a:r>
                <a:rPr lang="nl-NL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</a:t>
              </a:r>
              <a:endPara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4" descr="Afbeeldingsresultaat voor friends cul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19" y="4077351"/>
            <a:ext cx="6946181" cy="27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99992" y="5717386"/>
            <a:ext cx="331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nl-NL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2" y="274638"/>
            <a:ext cx="77231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</p:txBody>
      </p:sp>
      <p:pic>
        <p:nvPicPr>
          <p:cNvPr id="11271" name="Afbeelding 7" descr="UT powerpoint sheet small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80001" y="1440000"/>
            <a:ext cx="7606798" cy="541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70000"/>
              </a:lnSpc>
            </a:pPr>
            <a:r>
              <a:rPr lang="en-GB" sz="2800" dirty="0" smtClean="0">
                <a:cs typeface="Arial" panose="020B0604020202020204" pitchFamily="34" charset="0"/>
              </a:rPr>
              <a:t>Exchange semester for Bachelor (minor) &amp; Master’s programme (</a:t>
            </a:r>
            <a:r>
              <a:rPr lang="en-GB" sz="2800" dirty="0">
                <a:cs typeface="Arial" panose="020B0604020202020204" pitchFamily="34" charset="0"/>
              </a:rPr>
              <a:t>30 EC</a:t>
            </a:r>
            <a:r>
              <a:rPr lang="en-GB" sz="2800" dirty="0" smtClean="0"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I</a:t>
            </a:r>
            <a:r>
              <a:rPr lang="en-GB" sz="2800" dirty="0" smtClean="0">
                <a:cs typeface="Arial" panose="020B0604020202020204" pitchFamily="34" charset="0"/>
              </a:rPr>
              <a:t>nternship abroad(15-20 </a:t>
            </a:r>
            <a:r>
              <a:rPr lang="en-GB" sz="2800" dirty="0">
                <a:cs typeface="Arial" panose="020B0604020202020204" pitchFamily="34" charset="0"/>
              </a:rPr>
              <a:t>EC)</a:t>
            </a:r>
            <a:endParaRPr lang="nl-NL" sz="2800" dirty="0">
              <a:cs typeface="Arial" panose="020B060402020202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GB" sz="2800" dirty="0">
                <a:cs typeface="Arial" panose="020B0604020202020204" pitchFamily="34" charset="0"/>
              </a:rPr>
              <a:t>Bachelor assignment abroad (15 EC)</a:t>
            </a:r>
            <a:endParaRPr lang="nl-NL" sz="2800" dirty="0">
              <a:cs typeface="Arial" panose="020B060402020202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GB" sz="2800" dirty="0">
                <a:cs typeface="Arial" panose="020B0604020202020204" pitchFamily="34" charset="0"/>
              </a:rPr>
              <a:t>Master assignment abroad (30-45 EC)</a:t>
            </a:r>
            <a:endParaRPr lang="nl-NL" sz="2800" dirty="0">
              <a:cs typeface="Arial" panose="020B060402020202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GB" sz="2800" dirty="0">
                <a:cs typeface="Arial" panose="020B0604020202020204" pitchFamily="34" charset="0"/>
              </a:rPr>
              <a:t>Double Degree Master programme (60 EC</a:t>
            </a:r>
            <a:r>
              <a:rPr lang="en-GB" sz="2800" dirty="0" smtClean="0"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70000"/>
              </a:lnSpc>
            </a:pPr>
            <a:r>
              <a:rPr lang="en-GB" sz="2800" dirty="0" smtClean="0">
                <a:cs typeface="Arial" panose="020B0604020202020204" pitchFamily="34" charset="0"/>
              </a:rPr>
              <a:t>Short term </a:t>
            </a:r>
            <a:r>
              <a:rPr lang="en-GB" sz="2800" dirty="0" smtClean="0">
                <a:cs typeface="Arial" panose="020B0604020202020204" pitchFamily="34" charset="0"/>
              </a:rPr>
              <a:t>activities</a:t>
            </a:r>
            <a:endParaRPr lang="en-GB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130769"/>
            <a:ext cx="77231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722766"/>
              </p:ext>
            </p:extLst>
          </p:nvPr>
        </p:nvGraphicFramePr>
        <p:xfrm>
          <a:off x="1475656" y="1268760"/>
          <a:ext cx="6523399" cy="527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1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0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07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9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07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7062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minor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BSc thesis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MSc </a:t>
                      </a:r>
                      <a:r>
                        <a:rPr lang="nl-NL" sz="2400" dirty="0" err="1" smtClean="0"/>
                        <a:t>exch</a:t>
                      </a:r>
                      <a:r>
                        <a:rPr lang="nl-NL" sz="2400" dirty="0" smtClean="0"/>
                        <a:t>.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Intern </a:t>
                      </a:r>
                      <a:r>
                        <a:rPr lang="nl-NL" sz="2400" dirty="0" err="1" smtClean="0"/>
                        <a:t>ship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MSc thesis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062"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CiT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B3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B3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062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IO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B3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B3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7062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WB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B3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062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CEM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x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i="0" dirty="0" smtClean="0"/>
                        <a:t>-</a:t>
                      </a:r>
                      <a:endParaRPr lang="nl-NL" sz="2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x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7062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IDE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x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i="0" dirty="0" smtClean="0"/>
                        <a:t>-</a:t>
                      </a:r>
                      <a:endParaRPr lang="nl-NL" sz="2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x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7062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ME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x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i="0" dirty="0" smtClean="0"/>
                        <a:t>x</a:t>
                      </a:r>
                      <a:endParaRPr lang="nl-NL" sz="2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x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7062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CME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x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i="0" dirty="0" smtClean="0"/>
                        <a:t>-</a:t>
                      </a:r>
                      <a:endParaRPr lang="nl-NL" sz="2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x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7062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SET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x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i="0" dirty="0" smtClean="0"/>
                        <a:t>x</a:t>
                      </a:r>
                      <a:endParaRPr lang="nl-NL" sz="2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x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6" name="Afbeelding 7" descr="UT powerpoint sheet small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9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440000"/>
            <a:ext cx="7712843" cy="5256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GB" sz="2800" dirty="0">
                <a:cs typeface="Arial" panose="020B0604020202020204" pitchFamily="34" charset="0"/>
              </a:rPr>
              <a:t>w</a:t>
            </a:r>
            <a:r>
              <a:rPr lang="en-GB" sz="2800" dirty="0" smtClean="0">
                <a:cs typeface="Arial" panose="020B0604020202020204" pitchFamily="34" charset="0"/>
              </a:rPr>
              <a:t>hen:	3</a:t>
            </a:r>
            <a:r>
              <a:rPr lang="en-GB" sz="2800" baseline="30000" dirty="0" smtClean="0">
                <a:cs typeface="Arial" panose="020B0604020202020204" pitchFamily="34" charset="0"/>
              </a:rPr>
              <a:t>rd</a:t>
            </a:r>
            <a:r>
              <a:rPr lang="en-GB" sz="2800" dirty="0" smtClean="0">
                <a:cs typeface="Arial" panose="020B0604020202020204" pitchFamily="34" charset="0"/>
              </a:rPr>
              <a:t> year bachelor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GB" sz="2800" dirty="0" smtClean="0">
                <a:cs typeface="Arial" panose="020B0604020202020204" pitchFamily="34" charset="0"/>
              </a:rPr>
              <a:t>how much:	30 EC of subjects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GB" sz="2800" dirty="0" smtClean="0">
                <a:cs typeface="Arial" panose="020B0604020202020204" pitchFamily="34" charset="0"/>
              </a:rPr>
              <a:t>where:	university abroad</a:t>
            </a:r>
          </a:p>
          <a:p>
            <a:pPr marL="7223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063750" algn="l"/>
              </a:tabLst>
            </a:pPr>
            <a:r>
              <a:rPr lang="en-GB" sz="2800" i="1" dirty="0" smtClean="0">
                <a:cs typeface="Arial" panose="020B0604020202020204" pitchFamily="34" charset="0"/>
              </a:rPr>
              <a:t>1</a:t>
            </a:r>
            <a:r>
              <a:rPr lang="en-GB" sz="2800" i="1" baseline="30000" dirty="0" smtClean="0">
                <a:cs typeface="Arial" panose="020B0604020202020204" pitchFamily="34" charset="0"/>
              </a:rPr>
              <a:t>st</a:t>
            </a:r>
            <a:r>
              <a:rPr lang="en-GB" sz="2800" i="1" dirty="0" smtClean="0">
                <a:cs typeface="Arial" panose="020B0604020202020204" pitchFamily="34" charset="0"/>
              </a:rPr>
              <a:t> option</a:t>
            </a:r>
            <a:r>
              <a:rPr lang="en-GB" sz="2800" dirty="0" smtClean="0">
                <a:cs typeface="Arial" panose="020B0604020202020204" pitchFamily="34" charset="0"/>
              </a:rPr>
              <a:t>:</a:t>
            </a:r>
            <a:r>
              <a:rPr lang="en-GB" sz="2800" i="1" dirty="0" smtClean="0">
                <a:cs typeface="Arial" panose="020B0604020202020204" pitchFamily="34" charset="0"/>
              </a:rPr>
              <a:t> </a:t>
            </a:r>
            <a:r>
              <a:rPr lang="en-GB" sz="2800" dirty="0" smtClean="0">
                <a:cs typeface="Arial" panose="020B0604020202020204" pitchFamily="34" charset="0"/>
              </a:rPr>
              <a:t>partner university of your programme</a:t>
            </a:r>
          </a:p>
          <a:p>
            <a:pPr marL="7223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063750" algn="l"/>
              </a:tabLst>
            </a:pPr>
            <a:r>
              <a:rPr lang="en-GB" sz="2800" i="1" dirty="0" smtClean="0">
                <a:cs typeface="Arial" panose="020B0604020202020204" pitchFamily="34" charset="0"/>
              </a:rPr>
              <a:t>2</a:t>
            </a:r>
            <a:r>
              <a:rPr lang="en-GB" sz="2800" i="1" baseline="30000" dirty="0" smtClean="0">
                <a:cs typeface="Arial" panose="020B0604020202020204" pitchFamily="34" charset="0"/>
              </a:rPr>
              <a:t>nd</a:t>
            </a:r>
            <a:r>
              <a:rPr lang="en-GB" sz="2800" i="1" dirty="0" smtClean="0">
                <a:cs typeface="Arial" panose="020B0604020202020204" pitchFamily="34" charset="0"/>
              </a:rPr>
              <a:t> option</a:t>
            </a:r>
            <a:r>
              <a:rPr lang="en-GB" sz="2800" dirty="0" smtClean="0">
                <a:cs typeface="Arial" panose="020B0604020202020204" pitchFamily="34" charset="0"/>
              </a:rPr>
              <a:t>: partner university of other CTW / UT programme</a:t>
            </a:r>
          </a:p>
          <a:p>
            <a:pPr marL="722313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063750" algn="l"/>
              </a:tabLst>
            </a:pPr>
            <a:r>
              <a:rPr lang="en-GB" sz="2800" i="1" dirty="0" smtClean="0">
                <a:cs typeface="Arial" panose="020B0604020202020204" pitchFamily="34" charset="0"/>
              </a:rPr>
              <a:t>3</a:t>
            </a:r>
            <a:r>
              <a:rPr lang="en-GB" sz="2800" i="1" baseline="30000" dirty="0" smtClean="0">
                <a:cs typeface="Arial" panose="020B0604020202020204" pitchFamily="34" charset="0"/>
              </a:rPr>
              <a:t>rd</a:t>
            </a:r>
            <a:r>
              <a:rPr lang="en-GB" sz="2800" i="1" dirty="0" smtClean="0">
                <a:cs typeface="Arial" panose="020B0604020202020204" pitchFamily="34" charset="0"/>
              </a:rPr>
              <a:t> option</a:t>
            </a:r>
            <a:r>
              <a:rPr lang="en-GB" sz="2800" dirty="0" smtClean="0">
                <a:cs typeface="Arial" panose="020B0604020202020204" pitchFamily="34" charset="0"/>
              </a:rPr>
              <a:t>: other university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cs typeface="Arial" panose="020B0604020202020204" pitchFamily="34" charset="0"/>
              </a:rPr>
              <a:t>approval: Bachelor coordinator</a:t>
            </a:r>
            <a:endParaRPr lang="en-GB" sz="2800" dirty="0">
              <a:cs typeface="Arial" panose="020B0604020202020204" pitchFamily="34" charset="0"/>
            </a:endParaRPr>
          </a:p>
        </p:txBody>
      </p:sp>
      <p:pic>
        <p:nvPicPr>
          <p:cNvPr id="4" name="Afbeelding 7" descr="UT powerpoint sheet small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5119"/>
            <a:ext cx="8229600" cy="1143000"/>
          </a:xfrm>
        </p:spPr>
        <p:txBody>
          <a:bodyPr>
            <a:normAutofit/>
          </a:bodyPr>
          <a:lstStyle/>
          <a:p>
            <a:r>
              <a:rPr lang="nl-NL" sz="4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xchange minor / module 9 &amp; 10</a:t>
            </a:r>
            <a:endParaRPr lang="nl-NL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achelor thesis</a:t>
            </a:r>
            <a:endParaRPr lang="nl-NL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7" descr="UT powerpoint sheet small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440000"/>
            <a:ext cx="7577498" cy="51901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2065338" algn="l"/>
              </a:tabLst>
            </a:pPr>
            <a:r>
              <a:rPr lang="en-GB" sz="2800" dirty="0" smtClean="0">
                <a:cs typeface="Arial" panose="020B0604020202020204" pitchFamily="34" charset="0"/>
              </a:rPr>
              <a:t>when:	end of 3</a:t>
            </a:r>
            <a:r>
              <a:rPr lang="en-GB" sz="2800" baseline="30000" dirty="0" smtClean="0">
                <a:cs typeface="Arial" panose="020B0604020202020204" pitchFamily="34" charset="0"/>
              </a:rPr>
              <a:t>rd</a:t>
            </a:r>
            <a:r>
              <a:rPr lang="en-GB" sz="2800" dirty="0" smtClean="0">
                <a:cs typeface="Arial" panose="020B0604020202020204" pitchFamily="34" charset="0"/>
              </a:rPr>
              <a:t> year bachelor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065338" algn="l"/>
              </a:tabLst>
            </a:pPr>
            <a:r>
              <a:rPr lang="en-GB" sz="2800" dirty="0">
                <a:cs typeface="Arial" panose="020B0604020202020204" pitchFamily="34" charset="0"/>
              </a:rPr>
              <a:t>w</a:t>
            </a:r>
            <a:r>
              <a:rPr lang="en-GB" sz="2800" dirty="0" smtClean="0">
                <a:cs typeface="Arial" panose="020B0604020202020204" pitchFamily="34" charset="0"/>
              </a:rPr>
              <a:t>here: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en-GB" dirty="0" smtClean="0">
                <a:cs typeface="Arial" panose="020B0604020202020204" pitchFamily="34" charset="0"/>
              </a:rPr>
              <a:t>Foreign company, institute or university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en-GB" dirty="0" smtClean="0">
                <a:cs typeface="Arial" panose="020B0604020202020204" pitchFamily="34" charset="0"/>
              </a:rPr>
              <a:t>Dutch company or institute with a project abroad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en-GB" dirty="0" smtClean="0">
                <a:cs typeface="Arial" panose="020B0604020202020204" pitchFamily="34" charset="0"/>
              </a:rPr>
              <a:t>(UT) Research project abroad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065338" algn="l"/>
              </a:tabLst>
            </a:pPr>
            <a:r>
              <a:rPr lang="en-GB" sz="2800" dirty="0" smtClean="0">
                <a:cs typeface="Arial" panose="020B0604020202020204" pitchFamily="34" charset="0"/>
              </a:rPr>
              <a:t>Approval:	UT </a:t>
            </a:r>
            <a:r>
              <a:rPr lang="en-GB" sz="2800" dirty="0" smtClean="0">
                <a:cs typeface="Arial" panose="020B0604020202020204" pitchFamily="34" charset="0"/>
              </a:rPr>
              <a:t>supervisor</a:t>
            </a:r>
            <a:endParaRPr lang="en-GB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xchange master subjects</a:t>
            </a:r>
            <a:endParaRPr lang="nl-NL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440000"/>
            <a:ext cx="8208912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GB" sz="2600" dirty="0" smtClean="0"/>
              <a:t>when:	1</a:t>
            </a:r>
            <a:r>
              <a:rPr lang="en-GB" sz="2600" baseline="30000" dirty="0" smtClean="0"/>
              <a:t>st</a:t>
            </a:r>
            <a:r>
              <a:rPr lang="en-GB" sz="2600" dirty="0" smtClean="0"/>
              <a:t> or 2</a:t>
            </a:r>
            <a:r>
              <a:rPr lang="en-GB" sz="2600" baseline="30000" dirty="0" smtClean="0"/>
              <a:t>nd</a:t>
            </a:r>
            <a:r>
              <a:rPr lang="en-GB" sz="2600" dirty="0" smtClean="0"/>
              <a:t> year master</a:t>
            </a:r>
          </a:p>
          <a:p>
            <a:pPr>
              <a:lnSpc>
                <a:spcPct val="16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GB" sz="2600" dirty="0" smtClean="0"/>
              <a:t>how much:	usually 1 semester</a:t>
            </a:r>
          </a:p>
          <a:p>
            <a:pPr>
              <a:lnSpc>
                <a:spcPct val="16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GB" sz="2600" dirty="0" smtClean="0"/>
              <a:t>where:	university abroad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600" i="1" dirty="0" smtClean="0"/>
              <a:t>1</a:t>
            </a:r>
            <a:r>
              <a:rPr lang="en-GB" sz="2600" i="1" baseline="30000" dirty="0" smtClean="0"/>
              <a:t>st</a:t>
            </a:r>
            <a:r>
              <a:rPr lang="en-GB" sz="2600" i="1" dirty="0" smtClean="0"/>
              <a:t> option</a:t>
            </a:r>
            <a:r>
              <a:rPr lang="en-GB" sz="2600" dirty="0" smtClean="0"/>
              <a:t>: partner university of programme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600" i="1" dirty="0" smtClean="0"/>
              <a:t>2</a:t>
            </a:r>
            <a:r>
              <a:rPr lang="en-GB" sz="2600" i="1" baseline="30000" dirty="0" smtClean="0"/>
              <a:t>nd</a:t>
            </a:r>
            <a:r>
              <a:rPr lang="en-GB" sz="2600" i="1" dirty="0" smtClean="0"/>
              <a:t> option</a:t>
            </a:r>
            <a:r>
              <a:rPr lang="en-GB" sz="2600" dirty="0" smtClean="0"/>
              <a:t>: partner university of other CTW/UT programme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600" i="1" dirty="0" smtClean="0"/>
              <a:t>3</a:t>
            </a:r>
            <a:r>
              <a:rPr lang="en-GB" sz="2600" i="1" baseline="30000" dirty="0" smtClean="0"/>
              <a:t>rd</a:t>
            </a:r>
            <a:r>
              <a:rPr lang="en-GB" sz="2600" i="1" dirty="0" smtClean="0"/>
              <a:t> option</a:t>
            </a:r>
            <a:r>
              <a:rPr lang="en-GB" sz="2600" dirty="0" smtClean="0"/>
              <a:t>: other university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2063750" algn="l"/>
              </a:tabLst>
            </a:pPr>
            <a:r>
              <a:rPr lang="en-GB" sz="2600" dirty="0" smtClean="0"/>
              <a:t>what:	</a:t>
            </a:r>
            <a:r>
              <a:rPr lang="en-GB" sz="2600" dirty="0" smtClean="0">
                <a:sym typeface="Wingdings" pitchFamily="2" charset="2"/>
              </a:rPr>
              <a:t>subjects in the field of the chosen </a:t>
            </a:r>
            <a:r>
              <a:rPr lang="en-GB" sz="2600" dirty="0" smtClean="0">
                <a:sym typeface="Wingdings" pitchFamily="2" charset="2"/>
              </a:rPr>
              <a:t>	specialisation (deepening/broadening)</a:t>
            </a:r>
            <a:endParaRPr lang="en-GB" sz="2600" dirty="0" smtClean="0">
              <a:sym typeface="Wingdings" pitchFamily="2" charset="2"/>
            </a:endParaRPr>
          </a:p>
          <a:p>
            <a:pPr>
              <a:lnSpc>
                <a:spcPct val="16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GB" sz="2600" dirty="0" smtClean="0">
                <a:sym typeface="Wingdings" pitchFamily="2" charset="2"/>
              </a:rPr>
              <a:t>approval:	track coordinator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6541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nternship</a:t>
            </a:r>
            <a:endParaRPr lang="nl-NL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7" descr="UT powerpoint sheet small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1440000"/>
            <a:ext cx="8229600" cy="4525963"/>
          </a:xfrm>
        </p:spPr>
        <p:txBody>
          <a:bodyPr>
            <a:normAutofit/>
          </a:bodyPr>
          <a:lstStyle/>
          <a:p>
            <a:pPr marL="342000" indent="-342000">
              <a:lnSpc>
                <a:spcPct val="15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GB" sz="2800" dirty="0" smtClean="0">
                <a:cs typeface="Arial" panose="020B0604020202020204" pitchFamily="34" charset="0"/>
              </a:rPr>
              <a:t>when:	2</a:t>
            </a:r>
            <a:r>
              <a:rPr lang="en-GB" sz="2800" baseline="30000" dirty="0" smtClean="0">
                <a:cs typeface="Arial" panose="020B0604020202020204" pitchFamily="34" charset="0"/>
              </a:rPr>
              <a:t>nd</a:t>
            </a:r>
            <a:r>
              <a:rPr lang="en-GB" sz="2800" dirty="0" smtClean="0">
                <a:cs typeface="Arial" panose="020B0604020202020204" pitchFamily="34" charset="0"/>
              </a:rPr>
              <a:t> year master (ME/SET)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GB" sz="2800" dirty="0" smtClean="0">
                <a:cs typeface="Arial" panose="020B0604020202020204" pitchFamily="34" charset="0"/>
              </a:rPr>
              <a:t>how much: 	</a:t>
            </a:r>
            <a:r>
              <a:rPr lang="en-GB" sz="2800" dirty="0" err="1" smtClean="0">
                <a:cs typeface="Arial" panose="020B0604020202020204" pitchFamily="34" charset="0"/>
              </a:rPr>
              <a:t>appr</a:t>
            </a:r>
            <a:r>
              <a:rPr lang="en-GB" sz="2800" dirty="0" smtClean="0">
                <a:cs typeface="Arial" panose="020B0604020202020204" pitchFamily="34" charset="0"/>
              </a:rPr>
              <a:t>.</a:t>
            </a:r>
            <a:r>
              <a:rPr lang="en-GB" sz="2800" dirty="0" smtClean="0"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GB" sz="2800" dirty="0" smtClean="0">
                <a:cs typeface="Arial" panose="020B0604020202020204" pitchFamily="34" charset="0"/>
              </a:rPr>
              <a:t>15-20 EC  (min. 11 weeks)</a:t>
            </a:r>
          </a:p>
          <a:p>
            <a:pPr marL="342000" indent="-342000">
              <a:spcBef>
                <a:spcPts val="600"/>
              </a:spcBef>
              <a:tabLst>
                <a:tab pos="2063750" algn="l"/>
              </a:tabLst>
            </a:pPr>
            <a:r>
              <a:rPr lang="en-GB" sz="2800" dirty="0" smtClean="0">
                <a:cs typeface="Arial" panose="020B0604020202020204" pitchFamily="34" charset="0"/>
              </a:rPr>
              <a:t>where:	company, university, research </a:t>
            </a:r>
            <a:r>
              <a:rPr lang="en-GB" sz="2800" dirty="0" smtClean="0">
                <a:cs typeface="Arial" panose="020B0604020202020204" pitchFamily="34" charset="0"/>
              </a:rPr>
              <a:t>institute; 	abroad </a:t>
            </a:r>
            <a:r>
              <a:rPr lang="en-GB" sz="2800" dirty="0" smtClean="0">
                <a:cs typeface="Arial" panose="020B0604020202020204" pitchFamily="34" charset="0"/>
              </a:rPr>
              <a:t>(or Netherlands)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GB" sz="2800" dirty="0" smtClean="0">
                <a:cs typeface="Arial" panose="020B0604020202020204" pitchFamily="34" charset="0"/>
                <a:sym typeface="Wingdings" pitchFamily="2" charset="2"/>
              </a:rPr>
              <a:t>approval:	UT supervisor &amp; internship coordinator</a:t>
            </a:r>
            <a:endParaRPr lang="en-GB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442</Words>
  <Application>Microsoft Office PowerPoint</Application>
  <PresentationFormat>On-screen Show (4:3)</PresentationFormat>
  <Paragraphs>192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Wingdings</vt:lpstr>
      <vt:lpstr>Office Theme</vt:lpstr>
      <vt:lpstr>opportunities Study abroad</vt:lpstr>
      <vt:lpstr>Today</vt:lpstr>
      <vt:lpstr>Why study abroad?</vt:lpstr>
      <vt:lpstr>Opportunities</vt:lpstr>
      <vt:lpstr>Overview</vt:lpstr>
      <vt:lpstr>Exchange minor / module 9 &amp; 10</vt:lpstr>
      <vt:lpstr>Bachelor thesis</vt:lpstr>
      <vt:lpstr>Exchange master subjects</vt:lpstr>
      <vt:lpstr>Internship</vt:lpstr>
      <vt:lpstr>Master thesis</vt:lpstr>
      <vt:lpstr>Short term Activities</vt:lpstr>
      <vt:lpstr>Procedure: assignments</vt:lpstr>
      <vt:lpstr>Procedure: course exchange</vt:lpstr>
      <vt:lpstr>Partner universities CTW</vt:lpstr>
      <vt:lpstr>Finances</vt:lpstr>
      <vt:lpstr>Insurance</vt:lpstr>
      <vt:lpstr>Contact persons</vt:lpstr>
      <vt:lpstr>Other Information</vt:lpstr>
      <vt:lpstr>Let’s GO!</vt:lpstr>
    </vt:vector>
  </TitlesOfParts>
  <Company>University of Twente - ICTS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Study abroad</dc:title>
  <dc:creator>ICTS</dc:creator>
  <cp:lastModifiedBy>Belt, D. van de (CTW)</cp:lastModifiedBy>
  <cp:revision>83</cp:revision>
  <dcterms:created xsi:type="dcterms:W3CDTF">2012-11-07T14:51:25Z</dcterms:created>
  <dcterms:modified xsi:type="dcterms:W3CDTF">2016-09-29T10:23:30Z</dcterms:modified>
</cp:coreProperties>
</file>