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8"/>
  </p:notesMasterIdLst>
  <p:handoutMasterIdLst>
    <p:handoutMasterId r:id="rId49"/>
  </p:handoutMasterIdLst>
  <p:sldIdLst>
    <p:sldId id="269" r:id="rId2"/>
    <p:sldId id="328" r:id="rId3"/>
    <p:sldId id="401" r:id="rId4"/>
    <p:sldId id="402" r:id="rId5"/>
    <p:sldId id="431" r:id="rId6"/>
    <p:sldId id="397" r:id="rId7"/>
    <p:sldId id="398" r:id="rId8"/>
    <p:sldId id="432" r:id="rId9"/>
    <p:sldId id="395" r:id="rId10"/>
    <p:sldId id="406" r:id="rId11"/>
    <p:sldId id="407" r:id="rId12"/>
    <p:sldId id="408" r:id="rId13"/>
    <p:sldId id="409" r:id="rId14"/>
    <p:sldId id="411" r:id="rId15"/>
    <p:sldId id="412" r:id="rId16"/>
    <p:sldId id="413" r:id="rId17"/>
    <p:sldId id="415" r:id="rId18"/>
    <p:sldId id="416" r:id="rId19"/>
    <p:sldId id="418" r:id="rId20"/>
    <p:sldId id="456" r:id="rId21"/>
    <p:sldId id="419" r:id="rId22"/>
    <p:sldId id="420" r:id="rId23"/>
    <p:sldId id="433" r:id="rId24"/>
    <p:sldId id="421" r:id="rId25"/>
    <p:sldId id="459" r:id="rId26"/>
    <p:sldId id="435" r:id="rId27"/>
    <p:sldId id="439" r:id="rId28"/>
    <p:sldId id="442" r:id="rId29"/>
    <p:sldId id="443" r:id="rId30"/>
    <p:sldId id="444" r:id="rId31"/>
    <p:sldId id="445" r:id="rId32"/>
    <p:sldId id="446" r:id="rId33"/>
    <p:sldId id="448" r:id="rId34"/>
    <p:sldId id="449" r:id="rId35"/>
    <p:sldId id="453" r:id="rId36"/>
    <p:sldId id="436" r:id="rId37"/>
    <p:sldId id="437" r:id="rId38"/>
    <p:sldId id="464" r:id="rId39"/>
    <p:sldId id="438" r:id="rId40"/>
    <p:sldId id="461" r:id="rId41"/>
    <p:sldId id="424" r:id="rId42"/>
    <p:sldId id="423" r:id="rId43"/>
    <p:sldId id="426" r:id="rId44"/>
    <p:sldId id="427" r:id="rId45"/>
    <p:sldId id="428" r:id="rId46"/>
    <p:sldId id="295" r:id="rId47"/>
  </p:sldIdLst>
  <p:sldSz cx="9144000" cy="6858000" type="screen4x3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66CCFF"/>
    <a:srgbClr val="CCFFFF"/>
    <a:srgbClr val="FF9900"/>
    <a:srgbClr val="C1F2FF"/>
    <a:srgbClr val="ABEDFF"/>
    <a:srgbClr val="FF505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>
      <p:cViewPr varScale="1">
        <p:scale>
          <a:sx n="110" d="100"/>
          <a:sy n="110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DP State 1</c:v>
          </c:tx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Sheet1!$B$1:$B$500</c:f>
              <c:numCache>
                <c:formatCode>General</c:formatCode>
                <c:ptCount val="500"/>
                <c:pt idx="0">
                  <c:v>74.191037690000002</c:v>
                </c:pt>
                <c:pt idx="1">
                  <c:v>74.191037690000002</c:v>
                </c:pt>
                <c:pt idx="2">
                  <c:v>74.191037690000002</c:v>
                </c:pt>
                <c:pt idx="3">
                  <c:v>74.191037690000002</c:v>
                </c:pt>
                <c:pt idx="4">
                  <c:v>74.191037690000002</c:v>
                </c:pt>
                <c:pt idx="5">
                  <c:v>74.191037690000002</c:v>
                </c:pt>
                <c:pt idx="6">
                  <c:v>74.191037690000002</c:v>
                </c:pt>
                <c:pt idx="7">
                  <c:v>74.191037690000002</c:v>
                </c:pt>
                <c:pt idx="8">
                  <c:v>74.191037690000002</c:v>
                </c:pt>
                <c:pt idx="9">
                  <c:v>74.191037690000002</c:v>
                </c:pt>
                <c:pt idx="10">
                  <c:v>74.191037690000002</c:v>
                </c:pt>
                <c:pt idx="11">
                  <c:v>74.191037690000002</c:v>
                </c:pt>
                <c:pt idx="12">
                  <c:v>74.191037690000002</c:v>
                </c:pt>
                <c:pt idx="13">
                  <c:v>74.191037690000002</c:v>
                </c:pt>
                <c:pt idx="14">
                  <c:v>74.191037690000002</c:v>
                </c:pt>
                <c:pt idx="15">
                  <c:v>74.191037690000002</c:v>
                </c:pt>
                <c:pt idx="16">
                  <c:v>74.191037690000002</c:v>
                </c:pt>
                <c:pt idx="17">
                  <c:v>74.191037690000002</c:v>
                </c:pt>
                <c:pt idx="18">
                  <c:v>74.191037690000002</c:v>
                </c:pt>
                <c:pt idx="19">
                  <c:v>74.191037690000002</c:v>
                </c:pt>
                <c:pt idx="20">
                  <c:v>74.191037690000002</c:v>
                </c:pt>
                <c:pt idx="21">
                  <c:v>74.191037690000002</c:v>
                </c:pt>
                <c:pt idx="22">
                  <c:v>74.191037690000002</c:v>
                </c:pt>
                <c:pt idx="23">
                  <c:v>74.191037690000002</c:v>
                </c:pt>
                <c:pt idx="24">
                  <c:v>74.191037690000002</c:v>
                </c:pt>
                <c:pt idx="25">
                  <c:v>74.191037690000002</c:v>
                </c:pt>
                <c:pt idx="26">
                  <c:v>74.191037690000002</c:v>
                </c:pt>
                <c:pt idx="27">
                  <c:v>74.191037690000002</c:v>
                </c:pt>
                <c:pt idx="28">
                  <c:v>74.191037690000002</c:v>
                </c:pt>
                <c:pt idx="29">
                  <c:v>74.191037690000002</c:v>
                </c:pt>
                <c:pt idx="30">
                  <c:v>74.191037690000002</c:v>
                </c:pt>
                <c:pt idx="31">
                  <c:v>74.191037690000002</c:v>
                </c:pt>
                <c:pt idx="32">
                  <c:v>74.191037690000002</c:v>
                </c:pt>
                <c:pt idx="33">
                  <c:v>74.191037690000002</c:v>
                </c:pt>
                <c:pt idx="34">
                  <c:v>74.191037690000002</c:v>
                </c:pt>
                <c:pt idx="35">
                  <c:v>74.191037690000002</c:v>
                </c:pt>
                <c:pt idx="36">
                  <c:v>74.191037690000002</c:v>
                </c:pt>
                <c:pt idx="37">
                  <c:v>74.191037690000002</c:v>
                </c:pt>
                <c:pt idx="38">
                  <c:v>74.191037690000002</c:v>
                </c:pt>
                <c:pt idx="39">
                  <c:v>74.191037690000002</c:v>
                </c:pt>
                <c:pt idx="40">
                  <c:v>74.191037690000002</c:v>
                </c:pt>
                <c:pt idx="41">
                  <c:v>74.191037690000002</c:v>
                </c:pt>
                <c:pt idx="42">
                  <c:v>74.191037690000002</c:v>
                </c:pt>
                <c:pt idx="43">
                  <c:v>74.191037690000002</c:v>
                </c:pt>
                <c:pt idx="44">
                  <c:v>74.191037690000002</c:v>
                </c:pt>
                <c:pt idx="45">
                  <c:v>74.191037690000002</c:v>
                </c:pt>
                <c:pt idx="46">
                  <c:v>74.191037690000002</c:v>
                </c:pt>
                <c:pt idx="47">
                  <c:v>74.191037690000002</c:v>
                </c:pt>
                <c:pt idx="48">
                  <c:v>74.191037690000002</c:v>
                </c:pt>
                <c:pt idx="49">
                  <c:v>74.191037690000002</c:v>
                </c:pt>
                <c:pt idx="50">
                  <c:v>74.191037690000002</c:v>
                </c:pt>
                <c:pt idx="51">
                  <c:v>74.191037690000002</c:v>
                </c:pt>
                <c:pt idx="52">
                  <c:v>74.191037690000002</c:v>
                </c:pt>
                <c:pt idx="53">
                  <c:v>74.191037690000002</c:v>
                </c:pt>
                <c:pt idx="54">
                  <c:v>74.191037690000002</c:v>
                </c:pt>
                <c:pt idx="55">
                  <c:v>74.191037690000002</c:v>
                </c:pt>
                <c:pt idx="56">
                  <c:v>74.191037690000002</c:v>
                </c:pt>
                <c:pt idx="57">
                  <c:v>74.191037690000002</c:v>
                </c:pt>
                <c:pt idx="58">
                  <c:v>74.191037690000002</c:v>
                </c:pt>
                <c:pt idx="59">
                  <c:v>74.191037690000002</c:v>
                </c:pt>
                <c:pt idx="60">
                  <c:v>74.191037690000002</c:v>
                </c:pt>
                <c:pt idx="61">
                  <c:v>74.191037690000002</c:v>
                </c:pt>
                <c:pt idx="62">
                  <c:v>74.191037690000002</c:v>
                </c:pt>
                <c:pt idx="63">
                  <c:v>74.191037690000002</c:v>
                </c:pt>
                <c:pt idx="64">
                  <c:v>74.191037690000002</c:v>
                </c:pt>
                <c:pt idx="65">
                  <c:v>74.191037690000002</c:v>
                </c:pt>
                <c:pt idx="66">
                  <c:v>74.191037690000002</c:v>
                </c:pt>
                <c:pt idx="67">
                  <c:v>74.191037690000002</c:v>
                </c:pt>
                <c:pt idx="68">
                  <c:v>74.191037690000002</c:v>
                </c:pt>
                <c:pt idx="69">
                  <c:v>74.191037690000002</c:v>
                </c:pt>
                <c:pt idx="70">
                  <c:v>74.191037690000002</c:v>
                </c:pt>
                <c:pt idx="71">
                  <c:v>74.191037690000002</c:v>
                </c:pt>
                <c:pt idx="72">
                  <c:v>74.191037690000002</c:v>
                </c:pt>
                <c:pt idx="73">
                  <c:v>74.191037690000002</c:v>
                </c:pt>
                <c:pt idx="74">
                  <c:v>74.191037690000002</c:v>
                </c:pt>
                <c:pt idx="75">
                  <c:v>74.191037690000002</c:v>
                </c:pt>
                <c:pt idx="76">
                  <c:v>74.191037690000002</c:v>
                </c:pt>
                <c:pt idx="77">
                  <c:v>74.191037690000002</c:v>
                </c:pt>
                <c:pt idx="78">
                  <c:v>74.191037690000002</c:v>
                </c:pt>
                <c:pt idx="79">
                  <c:v>74.191037690000002</c:v>
                </c:pt>
                <c:pt idx="80">
                  <c:v>74.191037690000002</c:v>
                </c:pt>
                <c:pt idx="81">
                  <c:v>74.191037690000002</c:v>
                </c:pt>
                <c:pt idx="82">
                  <c:v>74.191037690000002</c:v>
                </c:pt>
                <c:pt idx="83">
                  <c:v>74.191037690000002</c:v>
                </c:pt>
                <c:pt idx="84">
                  <c:v>74.191037690000002</c:v>
                </c:pt>
                <c:pt idx="85">
                  <c:v>74.191037690000002</c:v>
                </c:pt>
                <c:pt idx="86">
                  <c:v>74.191037690000002</c:v>
                </c:pt>
                <c:pt idx="87">
                  <c:v>74.191037690000002</c:v>
                </c:pt>
                <c:pt idx="88">
                  <c:v>74.191037690000002</c:v>
                </c:pt>
                <c:pt idx="89">
                  <c:v>74.191037690000002</c:v>
                </c:pt>
                <c:pt idx="90">
                  <c:v>74.191037690000002</c:v>
                </c:pt>
                <c:pt idx="91">
                  <c:v>74.191037690000002</c:v>
                </c:pt>
                <c:pt idx="92">
                  <c:v>74.191037690000002</c:v>
                </c:pt>
                <c:pt idx="93">
                  <c:v>74.191037690000002</c:v>
                </c:pt>
                <c:pt idx="94">
                  <c:v>74.191037690000002</c:v>
                </c:pt>
                <c:pt idx="95">
                  <c:v>74.191037690000002</c:v>
                </c:pt>
                <c:pt idx="96">
                  <c:v>74.191037690000002</c:v>
                </c:pt>
                <c:pt idx="97">
                  <c:v>74.191037690000002</c:v>
                </c:pt>
                <c:pt idx="98">
                  <c:v>74.191037690000002</c:v>
                </c:pt>
                <c:pt idx="99">
                  <c:v>74.191037690000002</c:v>
                </c:pt>
                <c:pt idx="100">
                  <c:v>74.191037690000002</c:v>
                </c:pt>
                <c:pt idx="101">
                  <c:v>74.191037690000002</c:v>
                </c:pt>
                <c:pt idx="102">
                  <c:v>74.191037690000002</c:v>
                </c:pt>
                <c:pt idx="103">
                  <c:v>74.191037690000002</c:v>
                </c:pt>
                <c:pt idx="104">
                  <c:v>74.191037690000002</c:v>
                </c:pt>
                <c:pt idx="105">
                  <c:v>74.191037690000002</c:v>
                </c:pt>
                <c:pt idx="106">
                  <c:v>74.191037690000002</c:v>
                </c:pt>
                <c:pt idx="107">
                  <c:v>74.191037690000002</c:v>
                </c:pt>
                <c:pt idx="108">
                  <c:v>74.191037690000002</c:v>
                </c:pt>
                <c:pt idx="109">
                  <c:v>74.191037690000002</c:v>
                </c:pt>
                <c:pt idx="110">
                  <c:v>74.191037690000002</c:v>
                </c:pt>
                <c:pt idx="111">
                  <c:v>74.191037690000002</c:v>
                </c:pt>
                <c:pt idx="112">
                  <c:v>74.191037690000002</c:v>
                </c:pt>
                <c:pt idx="113">
                  <c:v>74.191037690000002</c:v>
                </c:pt>
                <c:pt idx="114">
                  <c:v>74.191037690000002</c:v>
                </c:pt>
                <c:pt idx="115">
                  <c:v>74.191037690000002</c:v>
                </c:pt>
                <c:pt idx="116">
                  <c:v>74.191037690000002</c:v>
                </c:pt>
                <c:pt idx="117">
                  <c:v>74.191037690000002</c:v>
                </c:pt>
                <c:pt idx="118">
                  <c:v>74.191037690000002</c:v>
                </c:pt>
                <c:pt idx="119">
                  <c:v>74.191037690000002</c:v>
                </c:pt>
                <c:pt idx="120">
                  <c:v>74.191037690000002</c:v>
                </c:pt>
                <c:pt idx="121">
                  <c:v>74.191037690000002</c:v>
                </c:pt>
                <c:pt idx="122">
                  <c:v>74.191037690000002</c:v>
                </c:pt>
                <c:pt idx="123">
                  <c:v>74.191037690000002</c:v>
                </c:pt>
                <c:pt idx="124">
                  <c:v>74.191037690000002</c:v>
                </c:pt>
                <c:pt idx="125">
                  <c:v>74.191037690000002</c:v>
                </c:pt>
                <c:pt idx="126">
                  <c:v>74.191037690000002</c:v>
                </c:pt>
                <c:pt idx="127">
                  <c:v>74.191037690000002</c:v>
                </c:pt>
                <c:pt idx="128">
                  <c:v>74.191037690000002</c:v>
                </c:pt>
                <c:pt idx="129">
                  <c:v>74.191037690000002</c:v>
                </c:pt>
                <c:pt idx="130">
                  <c:v>74.191037690000002</c:v>
                </c:pt>
                <c:pt idx="131">
                  <c:v>74.191037690000002</c:v>
                </c:pt>
                <c:pt idx="132">
                  <c:v>74.191037690000002</c:v>
                </c:pt>
                <c:pt idx="133">
                  <c:v>74.191037690000002</c:v>
                </c:pt>
                <c:pt idx="134">
                  <c:v>74.191037690000002</c:v>
                </c:pt>
                <c:pt idx="135">
                  <c:v>74.191037690000002</c:v>
                </c:pt>
                <c:pt idx="136">
                  <c:v>74.191037690000002</c:v>
                </c:pt>
                <c:pt idx="137">
                  <c:v>74.191037690000002</c:v>
                </c:pt>
                <c:pt idx="138">
                  <c:v>74.191037690000002</c:v>
                </c:pt>
                <c:pt idx="139">
                  <c:v>74.191037690000002</c:v>
                </c:pt>
                <c:pt idx="140">
                  <c:v>74.191037690000002</c:v>
                </c:pt>
                <c:pt idx="141">
                  <c:v>74.191037690000002</c:v>
                </c:pt>
                <c:pt idx="142">
                  <c:v>74.191037690000002</c:v>
                </c:pt>
                <c:pt idx="143">
                  <c:v>74.191037690000002</c:v>
                </c:pt>
                <c:pt idx="144">
                  <c:v>74.191037690000002</c:v>
                </c:pt>
                <c:pt idx="145">
                  <c:v>74.191037690000002</c:v>
                </c:pt>
                <c:pt idx="146">
                  <c:v>74.191037690000002</c:v>
                </c:pt>
                <c:pt idx="147">
                  <c:v>74.191037690000002</c:v>
                </c:pt>
                <c:pt idx="148">
                  <c:v>74.191037690000002</c:v>
                </c:pt>
                <c:pt idx="149">
                  <c:v>74.191037690000002</c:v>
                </c:pt>
                <c:pt idx="150">
                  <c:v>74.191037690000002</c:v>
                </c:pt>
                <c:pt idx="151">
                  <c:v>74.191037690000002</c:v>
                </c:pt>
                <c:pt idx="152">
                  <c:v>74.191037690000002</c:v>
                </c:pt>
                <c:pt idx="153">
                  <c:v>74.191037690000002</c:v>
                </c:pt>
                <c:pt idx="154">
                  <c:v>74.191037690000002</c:v>
                </c:pt>
                <c:pt idx="155">
                  <c:v>74.191037690000002</c:v>
                </c:pt>
                <c:pt idx="156">
                  <c:v>74.191037690000002</c:v>
                </c:pt>
                <c:pt idx="157">
                  <c:v>74.191037690000002</c:v>
                </c:pt>
                <c:pt idx="158">
                  <c:v>74.191037690000002</c:v>
                </c:pt>
                <c:pt idx="159">
                  <c:v>74.191037690000002</c:v>
                </c:pt>
                <c:pt idx="160">
                  <c:v>74.191037690000002</c:v>
                </c:pt>
                <c:pt idx="161">
                  <c:v>74.191037690000002</c:v>
                </c:pt>
                <c:pt idx="162">
                  <c:v>74.191037690000002</c:v>
                </c:pt>
                <c:pt idx="163">
                  <c:v>74.191037690000002</c:v>
                </c:pt>
                <c:pt idx="164">
                  <c:v>74.191037690000002</c:v>
                </c:pt>
                <c:pt idx="165">
                  <c:v>74.191037690000002</c:v>
                </c:pt>
                <c:pt idx="166">
                  <c:v>74.191037690000002</c:v>
                </c:pt>
                <c:pt idx="167">
                  <c:v>74.191037690000002</c:v>
                </c:pt>
                <c:pt idx="168">
                  <c:v>74.191037690000002</c:v>
                </c:pt>
                <c:pt idx="169">
                  <c:v>74.191037690000002</c:v>
                </c:pt>
                <c:pt idx="170">
                  <c:v>74.191037690000002</c:v>
                </c:pt>
                <c:pt idx="171">
                  <c:v>74.191037690000002</c:v>
                </c:pt>
                <c:pt idx="172">
                  <c:v>74.191037690000002</c:v>
                </c:pt>
                <c:pt idx="173">
                  <c:v>74.191037690000002</c:v>
                </c:pt>
                <c:pt idx="174">
                  <c:v>74.191037690000002</c:v>
                </c:pt>
                <c:pt idx="175">
                  <c:v>74.191037690000002</c:v>
                </c:pt>
                <c:pt idx="176">
                  <c:v>74.191037690000002</c:v>
                </c:pt>
                <c:pt idx="177">
                  <c:v>74.191037690000002</c:v>
                </c:pt>
                <c:pt idx="178">
                  <c:v>74.191037690000002</c:v>
                </c:pt>
                <c:pt idx="179">
                  <c:v>74.191037690000002</c:v>
                </c:pt>
                <c:pt idx="180">
                  <c:v>74.191037690000002</c:v>
                </c:pt>
                <c:pt idx="181">
                  <c:v>74.191037690000002</c:v>
                </c:pt>
                <c:pt idx="182">
                  <c:v>74.191037690000002</c:v>
                </c:pt>
                <c:pt idx="183">
                  <c:v>74.191037690000002</c:v>
                </c:pt>
                <c:pt idx="184">
                  <c:v>74.191037690000002</c:v>
                </c:pt>
                <c:pt idx="185">
                  <c:v>74.191037690000002</c:v>
                </c:pt>
                <c:pt idx="186">
                  <c:v>74.191037690000002</c:v>
                </c:pt>
                <c:pt idx="187">
                  <c:v>74.191037690000002</c:v>
                </c:pt>
                <c:pt idx="188">
                  <c:v>74.191037690000002</c:v>
                </c:pt>
                <c:pt idx="189">
                  <c:v>74.191037690000002</c:v>
                </c:pt>
                <c:pt idx="190">
                  <c:v>74.191037690000002</c:v>
                </c:pt>
                <c:pt idx="191">
                  <c:v>74.191037690000002</c:v>
                </c:pt>
                <c:pt idx="192">
                  <c:v>74.191037690000002</c:v>
                </c:pt>
                <c:pt idx="193">
                  <c:v>74.191037690000002</c:v>
                </c:pt>
                <c:pt idx="194">
                  <c:v>74.191037690000002</c:v>
                </c:pt>
                <c:pt idx="195">
                  <c:v>74.191037690000002</c:v>
                </c:pt>
                <c:pt idx="196">
                  <c:v>74.191037690000002</c:v>
                </c:pt>
                <c:pt idx="197">
                  <c:v>74.191037690000002</c:v>
                </c:pt>
                <c:pt idx="198">
                  <c:v>74.191037690000002</c:v>
                </c:pt>
                <c:pt idx="199">
                  <c:v>74.191037690000002</c:v>
                </c:pt>
                <c:pt idx="200">
                  <c:v>74.191037690000002</c:v>
                </c:pt>
                <c:pt idx="201">
                  <c:v>74.191037690000002</c:v>
                </c:pt>
                <c:pt idx="202">
                  <c:v>74.191037690000002</c:v>
                </c:pt>
                <c:pt idx="203">
                  <c:v>74.191037690000002</c:v>
                </c:pt>
                <c:pt idx="204">
                  <c:v>74.191037690000002</c:v>
                </c:pt>
                <c:pt idx="205">
                  <c:v>74.191037690000002</c:v>
                </c:pt>
                <c:pt idx="206">
                  <c:v>74.191037690000002</c:v>
                </c:pt>
                <c:pt idx="207">
                  <c:v>74.191037690000002</c:v>
                </c:pt>
                <c:pt idx="208">
                  <c:v>74.191037690000002</c:v>
                </c:pt>
                <c:pt idx="209">
                  <c:v>74.191037690000002</c:v>
                </c:pt>
                <c:pt idx="210">
                  <c:v>74.191037690000002</c:v>
                </c:pt>
                <c:pt idx="211">
                  <c:v>74.191037690000002</c:v>
                </c:pt>
                <c:pt idx="212">
                  <c:v>74.191037690000002</c:v>
                </c:pt>
                <c:pt idx="213">
                  <c:v>74.191037690000002</c:v>
                </c:pt>
                <c:pt idx="214">
                  <c:v>74.191037690000002</c:v>
                </c:pt>
                <c:pt idx="215">
                  <c:v>74.191037690000002</c:v>
                </c:pt>
                <c:pt idx="216">
                  <c:v>74.191037690000002</c:v>
                </c:pt>
                <c:pt idx="217">
                  <c:v>74.191037690000002</c:v>
                </c:pt>
                <c:pt idx="218">
                  <c:v>74.191037690000002</c:v>
                </c:pt>
                <c:pt idx="219">
                  <c:v>74.191037690000002</c:v>
                </c:pt>
                <c:pt idx="220">
                  <c:v>74.191037690000002</c:v>
                </c:pt>
                <c:pt idx="221">
                  <c:v>74.191037690000002</c:v>
                </c:pt>
                <c:pt idx="222">
                  <c:v>74.191037690000002</c:v>
                </c:pt>
                <c:pt idx="223">
                  <c:v>74.191037690000002</c:v>
                </c:pt>
                <c:pt idx="224">
                  <c:v>74.191037690000002</c:v>
                </c:pt>
                <c:pt idx="225">
                  <c:v>74.191037690000002</c:v>
                </c:pt>
                <c:pt idx="226">
                  <c:v>74.191037690000002</c:v>
                </c:pt>
                <c:pt idx="227">
                  <c:v>74.191037690000002</c:v>
                </c:pt>
                <c:pt idx="228">
                  <c:v>74.191037690000002</c:v>
                </c:pt>
                <c:pt idx="229">
                  <c:v>74.191037690000002</c:v>
                </c:pt>
                <c:pt idx="230">
                  <c:v>74.191037690000002</c:v>
                </c:pt>
                <c:pt idx="231">
                  <c:v>74.191037690000002</c:v>
                </c:pt>
                <c:pt idx="232">
                  <c:v>74.191037690000002</c:v>
                </c:pt>
                <c:pt idx="233">
                  <c:v>74.191037690000002</c:v>
                </c:pt>
                <c:pt idx="234">
                  <c:v>74.191037690000002</c:v>
                </c:pt>
                <c:pt idx="235">
                  <c:v>74.191037690000002</c:v>
                </c:pt>
                <c:pt idx="236">
                  <c:v>74.191037690000002</c:v>
                </c:pt>
                <c:pt idx="237">
                  <c:v>74.191037690000002</c:v>
                </c:pt>
                <c:pt idx="238">
                  <c:v>74.191037690000002</c:v>
                </c:pt>
                <c:pt idx="239">
                  <c:v>74.191037690000002</c:v>
                </c:pt>
                <c:pt idx="240">
                  <c:v>74.191037690000002</c:v>
                </c:pt>
                <c:pt idx="241">
                  <c:v>74.191037690000002</c:v>
                </c:pt>
                <c:pt idx="242">
                  <c:v>74.191037690000002</c:v>
                </c:pt>
                <c:pt idx="243">
                  <c:v>74.191037690000002</c:v>
                </c:pt>
                <c:pt idx="244">
                  <c:v>74.191037690000002</c:v>
                </c:pt>
                <c:pt idx="245">
                  <c:v>74.191037690000002</c:v>
                </c:pt>
                <c:pt idx="246">
                  <c:v>74.191037690000002</c:v>
                </c:pt>
                <c:pt idx="247">
                  <c:v>74.191037690000002</c:v>
                </c:pt>
                <c:pt idx="248">
                  <c:v>74.191037690000002</c:v>
                </c:pt>
                <c:pt idx="249">
                  <c:v>74.191037690000002</c:v>
                </c:pt>
                <c:pt idx="250">
                  <c:v>74.191037690000002</c:v>
                </c:pt>
                <c:pt idx="251">
                  <c:v>74.191037690000002</c:v>
                </c:pt>
                <c:pt idx="252">
                  <c:v>74.191037690000002</c:v>
                </c:pt>
                <c:pt idx="253">
                  <c:v>74.191037690000002</c:v>
                </c:pt>
                <c:pt idx="254">
                  <c:v>74.191037690000002</c:v>
                </c:pt>
                <c:pt idx="255">
                  <c:v>74.191037690000002</c:v>
                </c:pt>
                <c:pt idx="256">
                  <c:v>74.191037690000002</c:v>
                </c:pt>
                <c:pt idx="257">
                  <c:v>74.191037690000002</c:v>
                </c:pt>
                <c:pt idx="258">
                  <c:v>74.191037690000002</c:v>
                </c:pt>
                <c:pt idx="259">
                  <c:v>74.191037690000002</c:v>
                </c:pt>
                <c:pt idx="260">
                  <c:v>74.191037690000002</c:v>
                </c:pt>
                <c:pt idx="261">
                  <c:v>74.191037690000002</c:v>
                </c:pt>
                <c:pt idx="262">
                  <c:v>74.191037690000002</c:v>
                </c:pt>
                <c:pt idx="263">
                  <c:v>74.191037690000002</c:v>
                </c:pt>
                <c:pt idx="264">
                  <c:v>74.191037690000002</c:v>
                </c:pt>
                <c:pt idx="265">
                  <c:v>74.191037690000002</c:v>
                </c:pt>
                <c:pt idx="266">
                  <c:v>74.191037690000002</c:v>
                </c:pt>
                <c:pt idx="267">
                  <c:v>74.191037690000002</c:v>
                </c:pt>
                <c:pt idx="268">
                  <c:v>74.191037690000002</c:v>
                </c:pt>
                <c:pt idx="269">
                  <c:v>74.191037690000002</c:v>
                </c:pt>
                <c:pt idx="270">
                  <c:v>74.191037690000002</c:v>
                </c:pt>
                <c:pt idx="271">
                  <c:v>74.191037690000002</c:v>
                </c:pt>
                <c:pt idx="272">
                  <c:v>74.191037690000002</c:v>
                </c:pt>
                <c:pt idx="273">
                  <c:v>74.191037690000002</c:v>
                </c:pt>
                <c:pt idx="274">
                  <c:v>74.191037690000002</c:v>
                </c:pt>
                <c:pt idx="275">
                  <c:v>74.191037690000002</c:v>
                </c:pt>
                <c:pt idx="276">
                  <c:v>74.191037690000002</c:v>
                </c:pt>
                <c:pt idx="277">
                  <c:v>74.191037690000002</c:v>
                </c:pt>
                <c:pt idx="278">
                  <c:v>74.191037690000002</c:v>
                </c:pt>
                <c:pt idx="279">
                  <c:v>74.191037690000002</c:v>
                </c:pt>
                <c:pt idx="280">
                  <c:v>74.191037690000002</c:v>
                </c:pt>
                <c:pt idx="281">
                  <c:v>74.191037690000002</c:v>
                </c:pt>
                <c:pt idx="282">
                  <c:v>74.191037690000002</c:v>
                </c:pt>
                <c:pt idx="283">
                  <c:v>74.191037690000002</c:v>
                </c:pt>
                <c:pt idx="284">
                  <c:v>74.191037690000002</c:v>
                </c:pt>
                <c:pt idx="285">
                  <c:v>74.191037690000002</c:v>
                </c:pt>
                <c:pt idx="286">
                  <c:v>74.191037690000002</c:v>
                </c:pt>
                <c:pt idx="287">
                  <c:v>74.191037690000002</c:v>
                </c:pt>
                <c:pt idx="288">
                  <c:v>74.191037690000002</c:v>
                </c:pt>
                <c:pt idx="289">
                  <c:v>74.191037690000002</c:v>
                </c:pt>
                <c:pt idx="290">
                  <c:v>74.191037690000002</c:v>
                </c:pt>
                <c:pt idx="291">
                  <c:v>74.191037690000002</c:v>
                </c:pt>
                <c:pt idx="292">
                  <c:v>74.191037690000002</c:v>
                </c:pt>
                <c:pt idx="293">
                  <c:v>74.191037690000002</c:v>
                </c:pt>
                <c:pt idx="294">
                  <c:v>74.191037690000002</c:v>
                </c:pt>
                <c:pt idx="295">
                  <c:v>74.191037690000002</c:v>
                </c:pt>
                <c:pt idx="296">
                  <c:v>74.191037690000002</c:v>
                </c:pt>
                <c:pt idx="297">
                  <c:v>74.191037690000002</c:v>
                </c:pt>
                <c:pt idx="298">
                  <c:v>74.191037690000002</c:v>
                </c:pt>
                <c:pt idx="299">
                  <c:v>74.191037690000002</c:v>
                </c:pt>
                <c:pt idx="300">
                  <c:v>74.191037690000002</c:v>
                </c:pt>
                <c:pt idx="301">
                  <c:v>74.191037690000002</c:v>
                </c:pt>
                <c:pt idx="302">
                  <c:v>74.191037690000002</c:v>
                </c:pt>
                <c:pt idx="303">
                  <c:v>74.191037690000002</c:v>
                </c:pt>
                <c:pt idx="304">
                  <c:v>74.191037690000002</c:v>
                </c:pt>
                <c:pt idx="305">
                  <c:v>74.191037690000002</c:v>
                </c:pt>
                <c:pt idx="306">
                  <c:v>74.191037690000002</c:v>
                </c:pt>
                <c:pt idx="307">
                  <c:v>74.191037690000002</c:v>
                </c:pt>
                <c:pt idx="308">
                  <c:v>74.191037690000002</c:v>
                </c:pt>
                <c:pt idx="309">
                  <c:v>74.191037690000002</c:v>
                </c:pt>
                <c:pt idx="310">
                  <c:v>74.191037690000002</c:v>
                </c:pt>
                <c:pt idx="311">
                  <c:v>74.191037690000002</c:v>
                </c:pt>
                <c:pt idx="312">
                  <c:v>74.191037690000002</c:v>
                </c:pt>
                <c:pt idx="313">
                  <c:v>74.191037690000002</c:v>
                </c:pt>
                <c:pt idx="314">
                  <c:v>74.191037690000002</c:v>
                </c:pt>
                <c:pt idx="315">
                  <c:v>74.191037690000002</c:v>
                </c:pt>
                <c:pt idx="316">
                  <c:v>74.191037690000002</c:v>
                </c:pt>
                <c:pt idx="317">
                  <c:v>74.191037690000002</c:v>
                </c:pt>
                <c:pt idx="318">
                  <c:v>74.191037690000002</c:v>
                </c:pt>
                <c:pt idx="319">
                  <c:v>74.191037690000002</c:v>
                </c:pt>
                <c:pt idx="320">
                  <c:v>74.191037690000002</c:v>
                </c:pt>
                <c:pt idx="321">
                  <c:v>74.191037690000002</c:v>
                </c:pt>
                <c:pt idx="322">
                  <c:v>74.191037690000002</c:v>
                </c:pt>
                <c:pt idx="323">
                  <c:v>74.191037690000002</c:v>
                </c:pt>
                <c:pt idx="324">
                  <c:v>74.191037690000002</c:v>
                </c:pt>
                <c:pt idx="325">
                  <c:v>74.191037690000002</c:v>
                </c:pt>
                <c:pt idx="326">
                  <c:v>74.191037690000002</c:v>
                </c:pt>
                <c:pt idx="327">
                  <c:v>74.191037690000002</c:v>
                </c:pt>
                <c:pt idx="328">
                  <c:v>74.191037690000002</c:v>
                </c:pt>
                <c:pt idx="329">
                  <c:v>74.191037690000002</c:v>
                </c:pt>
                <c:pt idx="330">
                  <c:v>74.191037690000002</c:v>
                </c:pt>
                <c:pt idx="331">
                  <c:v>74.191037690000002</c:v>
                </c:pt>
                <c:pt idx="332">
                  <c:v>74.191037690000002</c:v>
                </c:pt>
                <c:pt idx="333">
                  <c:v>74.191037690000002</c:v>
                </c:pt>
                <c:pt idx="334">
                  <c:v>74.191037690000002</c:v>
                </c:pt>
                <c:pt idx="335">
                  <c:v>74.191037690000002</c:v>
                </c:pt>
                <c:pt idx="336">
                  <c:v>74.191037690000002</c:v>
                </c:pt>
                <c:pt idx="337">
                  <c:v>74.191037690000002</c:v>
                </c:pt>
                <c:pt idx="338">
                  <c:v>74.191037690000002</c:v>
                </c:pt>
                <c:pt idx="339">
                  <c:v>74.191037690000002</c:v>
                </c:pt>
                <c:pt idx="340">
                  <c:v>74.191037690000002</c:v>
                </c:pt>
                <c:pt idx="341">
                  <c:v>74.191037690000002</c:v>
                </c:pt>
                <c:pt idx="342">
                  <c:v>74.191037690000002</c:v>
                </c:pt>
                <c:pt idx="343">
                  <c:v>74.191037690000002</c:v>
                </c:pt>
                <c:pt idx="344">
                  <c:v>74.191037690000002</c:v>
                </c:pt>
                <c:pt idx="345">
                  <c:v>74.191037690000002</c:v>
                </c:pt>
                <c:pt idx="346">
                  <c:v>74.191037690000002</c:v>
                </c:pt>
                <c:pt idx="347">
                  <c:v>74.191037690000002</c:v>
                </c:pt>
                <c:pt idx="348">
                  <c:v>74.191037690000002</c:v>
                </c:pt>
                <c:pt idx="349">
                  <c:v>74.191037690000002</c:v>
                </c:pt>
                <c:pt idx="350">
                  <c:v>74.191037690000002</c:v>
                </c:pt>
                <c:pt idx="351">
                  <c:v>74.191037690000002</c:v>
                </c:pt>
                <c:pt idx="352">
                  <c:v>74.191037690000002</c:v>
                </c:pt>
                <c:pt idx="353">
                  <c:v>74.191037690000002</c:v>
                </c:pt>
                <c:pt idx="354">
                  <c:v>74.191037690000002</c:v>
                </c:pt>
                <c:pt idx="355">
                  <c:v>74.191037690000002</c:v>
                </c:pt>
                <c:pt idx="356">
                  <c:v>74.191037690000002</c:v>
                </c:pt>
                <c:pt idx="357">
                  <c:v>74.191037690000002</c:v>
                </c:pt>
                <c:pt idx="358">
                  <c:v>74.191037690000002</c:v>
                </c:pt>
                <c:pt idx="359">
                  <c:v>74.191037690000002</c:v>
                </c:pt>
                <c:pt idx="360">
                  <c:v>74.191037690000002</c:v>
                </c:pt>
                <c:pt idx="361">
                  <c:v>74.191037690000002</c:v>
                </c:pt>
                <c:pt idx="362">
                  <c:v>74.191037690000002</c:v>
                </c:pt>
                <c:pt idx="363">
                  <c:v>74.191037690000002</c:v>
                </c:pt>
                <c:pt idx="364">
                  <c:v>74.191037690000002</c:v>
                </c:pt>
                <c:pt idx="365">
                  <c:v>74.191037690000002</c:v>
                </c:pt>
                <c:pt idx="366">
                  <c:v>74.191037690000002</c:v>
                </c:pt>
                <c:pt idx="367">
                  <c:v>74.191037690000002</c:v>
                </c:pt>
                <c:pt idx="368">
                  <c:v>74.191037690000002</c:v>
                </c:pt>
                <c:pt idx="369">
                  <c:v>74.191037690000002</c:v>
                </c:pt>
                <c:pt idx="370">
                  <c:v>74.191037690000002</c:v>
                </c:pt>
                <c:pt idx="371">
                  <c:v>74.191037690000002</c:v>
                </c:pt>
                <c:pt idx="372">
                  <c:v>74.191037690000002</c:v>
                </c:pt>
                <c:pt idx="373">
                  <c:v>74.191037690000002</c:v>
                </c:pt>
                <c:pt idx="374">
                  <c:v>74.191037690000002</c:v>
                </c:pt>
                <c:pt idx="375">
                  <c:v>74.191037690000002</c:v>
                </c:pt>
                <c:pt idx="376">
                  <c:v>74.191037690000002</c:v>
                </c:pt>
                <c:pt idx="377">
                  <c:v>74.191037690000002</c:v>
                </c:pt>
                <c:pt idx="378">
                  <c:v>74.191037690000002</c:v>
                </c:pt>
                <c:pt idx="379">
                  <c:v>74.191037690000002</c:v>
                </c:pt>
                <c:pt idx="380">
                  <c:v>74.191037690000002</c:v>
                </c:pt>
                <c:pt idx="381">
                  <c:v>74.191037690000002</c:v>
                </c:pt>
                <c:pt idx="382">
                  <c:v>74.191037690000002</c:v>
                </c:pt>
                <c:pt idx="383">
                  <c:v>74.191037690000002</c:v>
                </c:pt>
                <c:pt idx="384">
                  <c:v>74.191037690000002</c:v>
                </c:pt>
                <c:pt idx="385">
                  <c:v>74.191037690000002</c:v>
                </c:pt>
                <c:pt idx="386">
                  <c:v>74.191037690000002</c:v>
                </c:pt>
                <c:pt idx="387">
                  <c:v>74.191037690000002</c:v>
                </c:pt>
                <c:pt idx="388">
                  <c:v>74.191037690000002</c:v>
                </c:pt>
                <c:pt idx="389">
                  <c:v>74.191037690000002</c:v>
                </c:pt>
                <c:pt idx="390">
                  <c:v>74.191037690000002</c:v>
                </c:pt>
                <c:pt idx="391">
                  <c:v>74.191037690000002</c:v>
                </c:pt>
                <c:pt idx="392">
                  <c:v>74.191037690000002</c:v>
                </c:pt>
                <c:pt idx="393">
                  <c:v>74.191037690000002</c:v>
                </c:pt>
                <c:pt idx="394">
                  <c:v>74.191037690000002</c:v>
                </c:pt>
                <c:pt idx="395">
                  <c:v>74.191037690000002</c:v>
                </c:pt>
                <c:pt idx="396">
                  <c:v>74.191037690000002</c:v>
                </c:pt>
                <c:pt idx="397">
                  <c:v>74.191037690000002</c:v>
                </c:pt>
                <c:pt idx="398">
                  <c:v>74.191037690000002</c:v>
                </c:pt>
                <c:pt idx="399">
                  <c:v>74.191037690000002</c:v>
                </c:pt>
                <c:pt idx="400">
                  <c:v>74.191037690000002</c:v>
                </c:pt>
                <c:pt idx="401">
                  <c:v>74.191037690000002</c:v>
                </c:pt>
                <c:pt idx="402">
                  <c:v>74.191037690000002</c:v>
                </c:pt>
                <c:pt idx="403">
                  <c:v>74.191037690000002</c:v>
                </c:pt>
                <c:pt idx="404">
                  <c:v>74.191037690000002</c:v>
                </c:pt>
                <c:pt idx="405">
                  <c:v>74.191037690000002</c:v>
                </c:pt>
                <c:pt idx="406">
                  <c:v>74.191037690000002</c:v>
                </c:pt>
                <c:pt idx="407">
                  <c:v>74.191037690000002</c:v>
                </c:pt>
                <c:pt idx="408">
                  <c:v>74.191037690000002</c:v>
                </c:pt>
                <c:pt idx="409">
                  <c:v>74.191037690000002</c:v>
                </c:pt>
                <c:pt idx="410">
                  <c:v>74.191037690000002</c:v>
                </c:pt>
                <c:pt idx="411">
                  <c:v>74.191037690000002</c:v>
                </c:pt>
                <c:pt idx="412">
                  <c:v>74.191037690000002</c:v>
                </c:pt>
                <c:pt idx="413">
                  <c:v>74.191037690000002</c:v>
                </c:pt>
                <c:pt idx="414">
                  <c:v>74.191037690000002</c:v>
                </c:pt>
                <c:pt idx="415">
                  <c:v>74.191037690000002</c:v>
                </c:pt>
                <c:pt idx="416">
                  <c:v>74.191037690000002</c:v>
                </c:pt>
                <c:pt idx="417">
                  <c:v>74.191037690000002</c:v>
                </c:pt>
                <c:pt idx="418">
                  <c:v>74.191037690000002</c:v>
                </c:pt>
                <c:pt idx="419">
                  <c:v>74.191037690000002</c:v>
                </c:pt>
                <c:pt idx="420">
                  <c:v>74.191037690000002</c:v>
                </c:pt>
                <c:pt idx="421">
                  <c:v>74.191037690000002</c:v>
                </c:pt>
                <c:pt idx="422">
                  <c:v>74.191037690000002</c:v>
                </c:pt>
                <c:pt idx="423">
                  <c:v>74.191037690000002</c:v>
                </c:pt>
                <c:pt idx="424">
                  <c:v>74.191037690000002</c:v>
                </c:pt>
                <c:pt idx="425">
                  <c:v>74.191037690000002</c:v>
                </c:pt>
                <c:pt idx="426">
                  <c:v>74.191037690000002</c:v>
                </c:pt>
                <c:pt idx="427">
                  <c:v>74.191037690000002</c:v>
                </c:pt>
                <c:pt idx="428">
                  <c:v>74.191037690000002</c:v>
                </c:pt>
                <c:pt idx="429">
                  <c:v>74.191037690000002</c:v>
                </c:pt>
                <c:pt idx="430">
                  <c:v>74.191037690000002</c:v>
                </c:pt>
                <c:pt idx="431">
                  <c:v>74.191037690000002</c:v>
                </c:pt>
                <c:pt idx="432">
                  <c:v>74.191037690000002</c:v>
                </c:pt>
                <c:pt idx="433">
                  <c:v>74.191037690000002</c:v>
                </c:pt>
                <c:pt idx="434">
                  <c:v>74.191037690000002</c:v>
                </c:pt>
                <c:pt idx="435">
                  <c:v>74.191037690000002</c:v>
                </c:pt>
                <c:pt idx="436">
                  <c:v>74.191037690000002</c:v>
                </c:pt>
                <c:pt idx="437">
                  <c:v>74.191037690000002</c:v>
                </c:pt>
                <c:pt idx="438">
                  <c:v>74.191037690000002</c:v>
                </c:pt>
                <c:pt idx="439">
                  <c:v>74.191037690000002</c:v>
                </c:pt>
                <c:pt idx="440">
                  <c:v>74.191037690000002</c:v>
                </c:pt>
                <c:pt idx="441">
                  <c:v>74.191037690000002</c:v>
                </c:pt>
                <c:pt idx="442">
                  <c:v>74.191037690000002</c:v>
                </c:pt>
                <c:pt idx="443">
                  <c:v>74.191037690000002</c:v>
                </c:pt>
                <c:pt idx="444">
                  <c:v>74.191037690000002</c:v>
                </c:pt>
                <c:pt idx="445">
                  <c:v>74.191037690000002</c:v>
                </c:pt>
                <c:pt idx="446">
                  <c:v>74.191037690000002</c:v>
                </c:pt>
                <c:pt idx="447">
                  <c:v>74.191037690000002</c:v>
                </c:pt>
                <c:pt idx="448">
                  <c:v>74.191037690000002</c:v>
                </c:pt>
                <c:pt idx="449">
                  <c:v>74.191037690000002</c:v>
                </c:pt>
                <c:pt idx="450">
                  <c:v>74.191037690000002</c:v>
                </c:pt>
                <c:pt idx="451">
                  <c:v>74.191037690000002</c:v>
                </c:pt>
                <c:pt idx="452">
                  <c:v>74.191037690000002</c:v>
                </c:pt>
                <c:pt idx="453">
                  <c:v>74.191037690000002</c:v>
                </c:pt>
                <c:pt idx="454">
                  <c:v>74.191037690000002</c:v>
                </c:pt>
                <c:pt idx="455">
                  <c:v>74.191037690000002</c:v>
                </c:pt>
                <c:pt idx="456">
                  <c:v>74.191037690000002</c:v>
                </c:pt>
                <c:pt idx="457">
                  <c:v>74.191037690000002</c:v>
                </c:pt>
                <c:pt idx="458">
                  <c:v>74.191037690000002</c:v>
                </c:pt>
                <c:pt idx="459">
                  <c:v>74.191037690000002</c:v>
                </c:pt>
                <c:pt idx="460">
                  <c:v>74.191037690000002</c:v>
                </c:pt>
                <c:pt idx="461">
                  <c:v>74.191037690000002</c:v>
                </c:pt>
                <c:pt idx="462">
                  <c:v>74.191037690000002</c:v>
                </c:pt>
                <c:pt idx="463">
                  <c:v>74.191037690000002</c:v>
                </c:pt>
                <c:pt idx="464">
                  <c:v>74.191037690000002</c:v>
                </c:pt>
                <c:pt idx="465">
                  <c:v>74.191037690000002</c:v>
                </c:pt>
                <c:pt idx="466">
                  <c:v>74.191037690000002</c:v>
                </c:pt>
                <c:pt idx="467">
                  <c:v>74.191037690000002</c:v>
                </c:pt>
                <c:pt idx="468">
                  <c:v>74.191037690000002</c:v>
                </c:pt>
                <c:pt idx="469">
                  <c:v>74.191037690000002</c:v>
                </c:pt>
                <c:pt idx="470">
                  <c:v>74.191037690000002</c:v>
                </c:pt>
                <c:pt idx="471">
                  <c:v>74.191037690000002</c:v>
                </c:pt>
                <c:pt idx="472">
                  <c:v>74.191037690000002</c:v>
                </c:pt>
                <c:pt idx="473">
                  <c:v>74.191037690000002</c:v>
                </c:pt>
                <c:pt idx="474">
                  <c:v>74.191037690000002</c:v>
                </c:pt>
                <c:pt idx="475">
                  <c:v>74.191037690000002</c:v>
                </c:pt>
                <c:pt idx="476">
                  <c:v>74.191037690000002</c:v>
                </c:pt>
                <c:pt idx="477">
                  <c:v>74.191037690000002</c:v>
                </c:pt>
                <c:pt idx="478">
                  <c:v>74.191037690000002</c:v>
                </c:pt>
                <c:pt idx="479">
                  <c:v>74.191037690000002</c:v>
                </c:pt>
                <c:pt idx="480">
                  <c:v>74.191037690000002</c:v>
                </c:pt>
                <c:pt idx="481">
                  <c:v>74.191037690000002</c:v>
                </c:pt>
                <c:pt idx="482">
                  <c:v>74.191037690000002</c:v>
                </c:pt>
                <c:pt idx="483">
                  <c:v>74.191037690000002</c:v>
                </c:pt>
                <c:pt idx="484">
                  <c:v>74.191037690000002</c:v>
                </c:pt>
                <c:pt idx="485">
                  <c:v>74.191037690000002</c:v>
                </c:pt>
                <c:pt idx="486">
                  <c:v>74.191037690000002</c:v>
                </c:pt>
                <c:pt idx="487">
                  <c:v>74.191037690000002</c:v>
                </c:pt>
                <c:pt idx="488">
                  <c:v>74.191037690000002</c:v>
                </c:pt>
                <c:pt idx="489">
                  <c:v>74.191037690000002</c:v>
                </c:pt>
                <c:pt idx="490">
                  <c:v>74.191037690000002</c:v>
                </c:pt>
                <c:pt idx="491">
                  <c:v>74.191037690000002</c:v>
                </c:pt>
                <c:pt idx="492">
                  <c:v>74.191037690000002</c:v>
                </c:pt>
                <c:pt idx="493">
                  <c:v>74.191037690000002</c:v>
                </c:pt>
                <c:pt idx="494">
                  <c:v>74.191037690000002</c:v>
                </c:pt>
                <c:pt idx="495">
                  <c:v>74.191037690000002</c:v>
                </c:pt>
                <c:pt idx="496">
                  <c:v>74.191037690000002</c:v>
                </c:pt>
                <c:pt idx="497">
                  <c:v>74.191037690000002</c:v>
                </c:pt>
                <c:pt idx="498">
                  <c:v>74.191037690000002</c:v>
                </c:pt>
                <c:pt idx="499">
                  <c:v>74.191037690000002</c:v>
                </c:pt>
              </c:numCache>
            </c:numRef>
          </c:yVal>
          <c:smooth val="0"/>
        </c:ser>
        <c:ser>
          <c:idx val="1"/>
          <c:order val="1"/>
          <c:tx>
            <c:v>ADP State 1</c:v>
          </c:tx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Sheet1!$C$1:$C$500</c:f>
              <c:numCache>
                <c:formatCode>General</c:formatCode>
                <c:ptCount val="500"/>
                <c:pt idx="0">
                  <c:v>21.9</c:v>
                </c:pt>
                <c:pt idx="1">
                  <c:v>22.127704399999999</c:v>
                </c:pt>
                <c:pt idx="2">
                  <c:v>22.572668650000001</c:v>
                </c:pt>
                <c:pt idx="3">
                  <c:v>23.413652299999999</c:v>
                </c:pt>
                <c:pt idx="4">
                  <c:v>24.411273550000001</c:v>
                </c:pt>
                <c:pt idx="5">
                  <c:v>25.72561662</c:v>
                </c:pt>
                <c:pt idx="6">
                  <c:v>27.4345432</c:v>
                </c:pt>
                <c:pt idx="7">
                  <c:v>28.375745340000002</c:v>
                </c:pt>
                <c:pt idx="8">
                  <c:v>29.600101240000001</c:v>
                </c:pt>
                <c:pt idx="9">
                  <c:v>31.793601989999999</c:v>
                </c:pt>
                <c:pt idx="10">
                  <c:v>33.044428770000003</c:v>
                </c:pt>
                <c:pt idx="11">
                  <c:v>35.691116360000002</c:v>
                </c:pt>
                <c:pt idx="12">
                  <c:v>37.217606940000003</c:v>
                </c:pt>
                <c:pt idx="13">
                  <c:v>38.861080819999998</c:v>
                </c:pt>
                <c:pt idx="14">
                  <c:v>40.360538220000002</c:v>
                </c:pt>
                <c:pt idx="15">
                  <c:v>43.088787080000003</c:v>
                </c:pt>
                <c:pt idx="16">
                  <c:v>45.287070219999997</c:v>
                </c:pt>
                <c:pt idx="17">
                  <c:v>46.950920379999999</c:v>
                </c:pt>
                <c:pt idx="18">
                  <c:v>49.238291160000003</c:v>
                </c:pt>
                <c:pt idx="19">
                  <c:v>50.09809362</c:v>
                </c:pt>
                <c:pt idx="20">
                  <c:v>51.733233849999998</c:v>
                </c:pt>
                <c:pt idx="21">
                  <c:v>52.511156620000001</c:v>
                </c:pt>
                <c:pt idx="22">
                  <c:v>53.329050500000001</c:v>
                </c:pt>
                <c:pt idx="23">
                  <c:v>54.000391839999999</c:v>
                </c:pt>
                <c:pt idx="24">
                  <c:v>55.041450679999997</c:v>
                </c:pt>
                <c:pt idx="25">
                  <c:v>56.027750810000001</c:v>
                </c:pt>
                <c:pt idx="26">
                  <c:v>56.058419970000003</c:v>
                </c:pt>
                <c:pt idx="27">
                  <c:v>57.461778440000003</c:v>
                </c:pt>
                <c:pt idx="28">
                  <c:v>58.652419639999998</c:v>
                </c:pt>
                <c:pt idx="29">
                  <c:v>59.659722840000001</c:v>
                </c:pt>
                <c:pt idx="30">
                  <c:v>61.536099819999997</c:v>
                </c:pt>
                <c:pt idx="31">
                  <c:v>61.751150969999998</c:v>
                </c:pt>
                <c:pt idx="32">
                  <c:v>62.087937920000002</c:v>
                </c:pt>
                <c:pt idx="33">
                  <c:v>63.936980839999997</c:v>
                </c:pt>
                <c:pt idx="34">
                  <c:v>64.681452469999996</c:v>
                </c:pt>
                <c:pt idx="35">
                  <c:v>65.361551770000005</c:v>
                </c:pt>
                <c:pt idx="36">
                  <c:v>65.597347729999996</c:v>
                </c:pt>
                <c:pt idx="37">
                  <c:v>65.935992490000004</c:v>
                </c:pt>
                <c:pt idx="38">
                  <c:v>66.615875439999996</c:v>
                </c:pt>
                <c:pt idx="39">
                  <c:v>68.057693110000002</c:v>
                </c:pt>
                <c:pt idx="40">
                  <c:v>68.938992010000007</c:v>
                </c:pt>
                <c:pt idx="41">
                  <c:v>69.049021929999995</c:v>
                </c:pt>
                <c:pt idx="42">
                  <c:v>70.055371570000005</c:v>
                </c:pt>
                <c:pt idx="43">
                  <c:v>70.648187469999996</c:v>
                </c:pt>
                <c:pt idx="44">
                  <c:v>70.698845259999999</c:v>
                </c:pt>
                <c:pt idx="45">
                  <c:v>70.620570470000004</c:v>
                </c:pt>
                <c:pt idx="46">
                  <c:v>70.641568629999995</c:v>
                </c:pt>
                <c:pt idx="47">
                  <c:v>70.580486379999996</c:v>
                </c:pt>
                <c:pt idx="48">
                  <c:v>70.983505170000001</c:v>
                </c:pt>
                <c:pt idx="49">
                  <c:v>70.382418700000002</c:v>
                </c:pt>
                <c:pt idx="50">
                  <c:v>71.504774769999997</c:v>
                </c:pt>
                <c:pt idx="51">
                  <c:v>71.607017979999995</c:v>
                </c:pt>
                <c:pt idx="52">
                  <c:v>72.127445539999997</c:v>
                </c:pt>
                <c:pt idx="53">
                  <c:v>71.407724130000005</c:v>
                </c:pt>
                <c:pt idx="54">
                  <c:v>72.660096980000006</c:v>
                </c:pt>
                <c:pt idx="55">
                  <c:v>73.207823099999999</c:v>
                </c:pt>
                <c:pt idx="56">
                  <c:v>73.52151576</c:v>
                </c:pt>
                <c:pt idx="57">
                  <c:v>73.684907949999996</c:v>
                </c:pt>
                <c:pt idx="58">
                  <c:v>74.0902052</c:v>
                </c:pt>
                <c:pt idx="59">
                  <c:v>75.166972349999995</c:v>
                </c:pt>
                <c:pt idx="60">
                  <c:v>75.521150739999996</c:v>
                </c:pt>
                <c:pt idx="61">
                  <c:v>75.917680419999996</c:v>
                </c:pt>
                <c:pt idx="62">
                  <c:v>75.166600369999998</c:v>
                </c:pt>
                <c:pt idx="63">
                  <c:v>74.77043381</c:v>
                </c:pt>
                <c:pt idx="64">
                  <c:v>74.286650589999994</c:v>
                </c:pt>
                <c:pt idx="65">
                  <c:v>74.295689909999993</c:v>
                </c:pt>
                <c:pt idx="66">
                  <c:v>75.314494249999996</c:v>
                </c:pt>
                <c:pt idx="67">
                  <c:v>75.214809360000004</c:v>
                </c:pt>
                <c:pt idx="68">
                  <c:v>74.866893709999999</c:v>
                </c:pt>
                <c:pt idx="69">
                  <c:v>74.852869470000002</c:v>
                </c:pt>
                <c:pt idx="70">
                  <c:v>74.877023879999996</c:v>
                </c:pt>
                <c:pt idx="71">
                  <c:v>74.437759069999998</c:v>
                </c:pt>
                <c:pt idx="72">
                  <c:v>74.546965529999994</c:v>
                </c:pt>
                <c:pt idx="73">
                  <c:v>74.277828009999993</c:v>
                </c:pt>
                <c:pt idx="74">
                  <c:v>74.552974710000001</c:v>
                </c:pt>
                <c:pt idx="75">
                  <c:v>74.986120729999996</c:v>
                </c:pt>
                <c:pt idx="76">
                  <c:v>74.948326039999998</c:v>
                </c:pt>
                <c:pt idx="77">
                  <c:v>74.928557170000005</c:v>
                </c:pt>
                <c:pt idx="78">
                  <c:v>75.514142949999993</c:v>
                </c:pt>
                <c:pt idx="79">
                  <c:v>75.271313829999997</c:v>
                </c:pt>
                <c:pt idx="80">
                  <c:v>75.136490249999994</c:v>
                </c:pt>
                <c:pt idx="81">
                  <c:v>75.157282460000005</c:v>
                </c:pt>
                <c:pt idx="82">
                  <c:v>75.142899119999996</c:v>
                </c:pt>
                <c:pt idx="83">
                  <c:v>74.946675819999996</c:v>
                </c:pt>
                <c:pt idx="84">
                  <c:v>75.047353259999994</c:v>
                </c:pt>
                <c:pt idx="85">
                  <c:v>75.533728760000002</c:v>
                </c:pt>
                <c:pt idx="86">
                  <c:v>75.413984799999994</c:v>
                </c:pt>
                <c:pt idx="87">
                  <c:v>75.380323529999998</c:v>
                </c:pt>
                <c:pt idx="88">
                  <c:v>75.321509320000004</c:v>
                </c:pt>
                <c:pt idx="89">
                  <c:v>75.653238029999997</c:v>
                </c:pt>
                <c:pt idx="90">
                  <c:v>75.391550170000002</c:v>
                </c:pt>
                <c:pt idx="91">
                  <c:v>75.241930879999998</c:v>
                </c:pt>
                <c:pt idx="92">
                  <c:v>75.039812850000004</c:v>
                </c:pt>
                <c:pt idx="93">
                  <c:v>74.808536489999995</c:v>
                </c:pt>
                <c:pt idx="94">
                  <c:v>75.466057059999997</c:v>
                </c:pt>
                <c:pt idx="95">
                  <c:v>75.794823679999993</c:v>
                </c:pt>
                <c:pt idx="96">
                  <c:v>75.669481649999994</c:v>
                </c:pt>
                <c:pt idx="97">
                  <c:v>75.560411830000007</c:v>
                </c:pt>
                <c:pt idx="98">
                  <c:v>75.424546680000006</c:v>
                </c:pt>
                <c:pt idx="99">
                  <c:v>75.369375109999993</c:v>
                </c:pt>
                <c:pt idx="100">
                  <c:v>75.226276909999996</c:v>
                </c:pt>
                <c:pt idx="101">
                  <c:v>75.184280770000001</c:v>
                </c:pt>
                <c:pt idx="102">
                  <c:v>75.092594099999999</c:v>
                </c:pt>
                <c:pt idx="103">
                  <c:v>75.913134510000006</c:v>
                </c:pt>
                <c:pt idx="104">
                  <c:v>75.936378829999995</c:v>
                </c:pt>
                <c:pt idx="105">
                  <c:v>75.786264160000002</c:v>
                </c:pt>
                <c:pt idx="106">
                  <c:v>75.714141080000005</c:v>
                </c:pt>
                <c:pt idx="107">
                  <c:v>75.689072400000001</c:v>
                </c:pt>
                <c:pt idx="108">
                  <c:v>75.705625789999999</c:v>
                </c:pt>
                <c:pt idx="109">
                  <c:v>75.846128930000006</c:v>
                </c:pt>
                <c:pt idx="110">
                  <c:v>76.145288010000002</c:v>
                </c:pt>
                <c:pt idx="111">
                  <c:v>76.050285770000002</c:v>
                </c:pt>
                <c:pt idx="112">
                  <c:v>76.260878849999997</c:v>
                </c:pt>
                <c:pt idx="113">
                  <c:v>76.307363330000001</c:v>
                </c:pt>
                <c:pt idx="114">
                  <c:v>76.489486159999998</c:v>
                </c:pt>
                <c:pt idx="115">
                  <c:v>76.568517229999998</c:v>
                </c:pt>
                <c:pt idx="116">
                  <c:v>76.507937600000005</c:v>
                </c:pt>
                <c:pt idx="117">
                  <c:v>76.588108860000006</c:v>
                </c:pt>
                <c:pt idx="118">
                  <c:v>76.516154869999994</c:v>
                </c:pt>
                <c:pt idx="119">
                  <c:v>76.694500180000006</c:v>
                </c:pt>
                <c:pt idx="120">
                  <c:v>76.945956749999993</c:v>
                </c:pt>
                <c:pt idx="121">
                  <c:v>75.063882269999993</c:v>
                </c:pt>
                <c:pt idx="122">
                  <c:v>75.899539959999998</c:v>
                </c:pt>
                <c:pt idx="123">
                  <c:v>77.117307409999995</c:v>
                </c:pt>
                <c:pt idx="124">
                  <c:v>77.160763970000005</c:v>
                </c:pt>
                <c:pt idx="125">
                  <c:v>77.609165739999995</c:v>
                </c:pt>
                <c:pt idx="126">
                  <c:v>77.526800080000001</c:v>
                </c:pt>
                <c:pt idx="127">
                  <c:v>77.42312416</c:v>
                </c:pt>
                <c:pt idx="128">
                  <c:v>77.433229470000001</c:v>
                </c:pt>
                <c:pt idx="129">
                  <c:v>77.460407559999993</c:v>
                </c:pt>
                <c:pt idx="130">
                  <c:v>77.466814200000002</c:v>
                </c:pt>
                <c:pt idx="131">
                  <c:v>77.297222239999996</c:v>
                </c:pt>
                <c:pt idx="132">
                  <c:v>77.314686179999995</c:v>
                </c:pt>
                <c:pt idx="133">
                  <c:v>77.167497519999998</c:v>
                </c:pt>
                <c:pt idx="134">
                  <c:v>77.145424980000001</c:v>
                </c:pt>
                <c:pt idx="135">
                  <c:v>77.134844470000004</c:v>
                </c:pt>
                <c:pt idx="136">
                  <c:v>77.002693539999996</c:v>
                </c:pt>
                <c:pt idx="137">
                  <c:v>77.018750019999999</c:v>
                </c:pt>
                <c:pt idx="138">
                  <c:v>76.922706360000006</c:v>
                </c:pt>
                <c:pt idx="139">
                  <c:v>76.657665030000004</c:v>
                </c:pt>
                <c:pt idx="140">
                  <c:v>76.749275839999996</c:v>
                </c:pt>
                <c:pt idx="141">
                  <c:v>76.659898190000007</c:v>
                </c:pt>
                <c:pt idx="142">
                  <c:v>76.616330250000004</c:v>
                </c:pt>
                <c:pt idx="143">
                  <c:v>76.769939280000003</c:v>
                </c:pt>
                <c:pt idx="144">
                  <c:v>76.74816534</c:v>
                </c:pt>
                <c:pt idx="145">
                  <c:v>76.544017440000005</c:v>
                </c:pt>
                <c:pt idx="146">
                  <c:v>76.923523430000003</c:v>
                </c:pt>
                <c:pt idx="147">
                  <c:v>76.774315200000004</c:v>
                </c:pt>
                <c:pt idx="148">
                  <c:v>76.926757109999997</c:v>
                </c:pt>
                <c:pt idx="149">
                  <c:v>76.833235619999996</c:v>
                </c:pt>
                <c:pt idx="150">
                  <c:v>76.720146470000003</c:v>
                </c:pt>
                <c:pt idx="151">
                  <c:v>76.38276157</c:v>
                </c:pt>
                <c:pt idx="152">
                  <c:v>76.322837430000007</c:v>
                </c:pt>
                <c:pt idx="153">
                  <c:v>76.250114870000004</c:v>
                </c:pt>
                <c:pt idx="154">
                  <c:v>76.167300310000002</c:v>
                </c:pt>
                <c:pt idx="155">
                  <c:v>76.327036329999999</c:v>
                </c:pt>
                <c:pt idx="156">
                  <c:v>76.345505590000002</c:v>
                </c:pt>
                <c:pt idx="157">
                  <c:v>76.411480580000003</c:v>
                </c:pt>
                <c:pt idx="158">
                  <c:v>76.360612200000006</c:v>
                </c:pt>
                <c:pt idx="159">
                  <c:v>76.187193530000002</c:v>
                </c:pt>
                <c:pt idx="160">
                  <c:v>76.505970730000001</c:v>
                </c:pt>
                <c:pt idx="161">
                  <c:v>76.543548079999994</c:v>
                </c:pt>
                <c:pt idx="162">
                  <c:v>76.446203760000003</c:v>
                </c:pt>
                <c:pt idx="163">
                  <c:v>76.300596889999994</c:v>
                </c:pt>
                <c:pt idx="164">
                  <c:v>76.173085139999998</c:v>
                </c:pt>
                <c:pt idx="165">
                  <c:v>76.054568570000001</c:v>
                </c:pt>
                <c:pt idx="166">
                  <c:v>75.983299110000004</c:v>
                </c:pt>
                <c:pt idx="167">
                  <c:v>75.892188379999993</c:v>
                </c:pt>
                <c:pt idx="168">
                  <c:v>75.748007389999998</c:v>
                </c:pt>
                <c:pt idx="169">
                  <c:v>75.621278169999997</c:v>
                </c:pt>
                <c:pt idx="170">
                  <c:v>75.936086549999999</c:v>
                </c:pt>
                <c:pt idx="171">
                  <c:v>75.980291050000005</c:v>
                </c:pt>
                <c:pt idx="172">
                  <c:v>75.935355240000007</c:v>
                </c:pt>
                <c:pt idx="173">
                  <c:v>75.966748219999999</c:v>
                </c:pt>
                <c:pt idx="174">
                  <c:v>75.940803750000001</c:v>
                </c:pt>
                <c:pt idx="175">
                  <c:v>76.116714160000001</c:v>
                </c:pt>
                <c:pt idx="176">
                  <c:v>76.071295030000002</c:v>
                </c:pt>
                <c:pt idx="177">
                  <c:v>76.120146360000007</c:v>
                </c:pt>
                <c:pt idx="178">
                  <c:v>76.083163389999996</c:v>
                </c:pt>
                <c:pt idx="179">
                  <c:v>75.832872390000006</c:v>
                </c:pt>
                <c:pt idx="180">
                  <c:v>75.788008599999998</c:v>
                </c:pt>
                <c:pt idx="181">
                  <c:v>75.676088609999994</c:v>
                </c:pt>
                <c:pt idx="182">
                  <c:v>75.595053550000003</c:v>
                </c:pt>
                <c:pt idx="183">
                  <c:v>75.772059459999994</c:v>
                </c:pt>
                <c:pt idx="184">
                  <c:v>75.917417929999999</c:v>
                </c:pt>
                <c:pt idx="185">
                  <c:v>75.785920840000003</c:v>
                </c:pt>
                <c:pt idx="186">
                  <c:v>75.767649989999995</c:v>
                </c:pt>
                <c:pt idx="187">
                  <c:v>75.766517320000005</c:v>
                </c:pt>
                <c:pt idx="188">
                  <c:v>75.849028820000001</c:v>
                </c:pt>
                <c:pt idx="189">
                  <c:v>75.924598570000001</c:v>
                </c:pt>
                <c:pt idx="190">
                  <c:v>75.881350600000005</c:v>
                </c:pt>
                <c:pt idx="191">
                  <c:v>75.849783169999995</c:v>
                </c:pt>
                <c:pt idx="192">
                  <c:v>75.793325539999998</c:v>
                </c:pt>
                <c:pt idx="193">
                  <c:v>75.735997819999994</c:v>
                </c:pt>
                <c:pt idx="194">
                  <c:v>75.711919449999996</c:v>
                </c:pt>
                <c:pt idx="195">
                  <c:v>76.07906156</c:v>
                </c:pt>
                <c:pt idx="196">
                  <c:v>76.285842990000006</c:v>
                </c:pt>
                <c:pt idx="197">
                  <c:v>76.198113969999994</c:v>
                </c:pt>
                <c:pt idx="198">
                  <c:v>76.117060629999997</c:v>
                </c:pt>
                <c:pt idx="199">
                  <c:v>76.028577990000002</c:v>
                </c:pt>
                <c:pt idx="200">
                  <c:v>76.045635959999998</c:v>
                </c:pt>
                <c:pt idx="201">
                  <c:v>76.252293420000001</c:v>
                </c:pt>
                <c:pt idx="202">
                  <c:v>76.247978000000003</c:v>
                </c:pt>
                <c:pt idx="203">
                  <c:v>76.206165990000002</c:v>
                </c:pt>
                <c:pt idx="204">
                  <c:v>76.219349910000005</c:v>
                </c:pt>
                <c:pt idx="205">
                  <c:v>76.119150430000005</c:v>
                </c:pt>
                <c:pt idx="206">
                  <c:v>76.109547730000003</c:v>
                </c:pt>
                <c:pt idx="207">
                  <c:v>76.039920350000003</c:v>
                </c:pt>
                <c:pt idx="208">
                  <c:v>76.132631779999997</c:v>
                </c:pt>
                <c:pt idx="209">
                  <c:v>76.175973729999995</c:v>
                </c:pt>
                <c:pt idx="210">
                  <c:v>76.417760770000001</c:v>
                </c:pt>
                <c:pt idx="211">
                  <c:v>76.44967063</c:v>
                </c:pt>
                <c:pt idx="212">
                  <c:v>76.375248470000002</c:v>
                </c:pt>
                <c:pt idx="213">
                  <c:v>76.267903649999994</c:v>
                </c:pt>
                <c:pt idx="214">
                  <c:v>76.110555739999995</c:v>
                </c:pt>
                <c:pt idx="215">
                  <c:v>76.208934880000001</c:v>
                </c:pt>
                <c:pt idx="216">
                  <c:v>76.139907440000002</c:v>
                </c:pt>
                <c:pt idx="217">
                  <c:v>76.348179479999999</c:v>
                </c:pt>
                <c:pt idx="218">
                  <c:v>76.340138539999998</c:v>
                </c:pt>
                <c:pt idx="219">
                  <c:v>76.505159599999999</c:v>
                </c:pt>
                <c:pt idx="220">
                  <c:v>76.489465940000002</c:v>
                </c:pt>
                <c:pt idx="221">
                  <c:v>76.466211119999997</c:v>
                </c:pt>
                <c:pt idx="222">
                  <c:v>76.861601340000007</c:v>
                </c:pt>
                <c:pt idx="223">
                  <c:v>76.964642459999993</c:v>
                </c:pt>
                <c:pt idx="224">
                  <c:v>77.236559790000001</c:v>
                </c:pt>
                <c:pt idx="225">
                  <c:v>77.125969850000004</c:v>
                </c:pt>
                <c:pt idx="226">
                  <c:v>77.042751440000004</c:v>
                </c:pt>
                <c:pt idx="227">
                  <c:v>76.974295850000004</c:v>
                </c:pt>
                <c:pt idx="228">
                  <c:v>76.998615819999998</c:v>
                </c:pt>
                <c:pt idx="229">
                  <c:v>77.010615700000002</c:v>
                </c:pt>
                <c:pt idx="230">
                  <c:v>76.973234700000006</c:v>
                </c:pt>
                <c:pt idx="231">
                  <c:v>76.786423830000004</c:v>
                </c:pt>
                <c:pt idx="232">
                  <c:v>76.9390389</c:v>
                </c:pt>
                <c:pt idx="233">
                  <c:v>77.066071780000001</c:v>
                </c:pt>
                <c:pt idx="234">
                  <c:v>77.072812069999998</c:v>
                </c:pt>
                <c:pt idx="235">
                  <c:v>77.165454069999996</c:v>
                </c:pt>
                <c:pt idx="236">
                  <c:v>77.166915500000002</c:v>
                </c:pt>
                <c:pt idx="237">
                  <c:v>77.188578419999999</c:v>
                </c:pt>
                <c:pt idx="238">
                  <c:v>77.158194350000002</c:v>
                </c:pt>
                <c:pt idx="239">
                  <c:v>77.215524680000001</c:v>
                </c:pt>
                <c:pt idx="240">
                  <c:v>77.126752069999995</c:v>
                </c:pt>
                <c:pt idx="241">
                  <c:v>77.047640439999995</c:v>
                </c:pt>
                <c:pt idx="242">
                  <c:v>76.938471919999998</c:v>
                </c:pt>
                <c:pt idx="243">
                  <c:v>76.957273520000001</c:v>
                </c:pt>
                <c:pt idx="244">
                  <c:v>77.00383927</c:v>
                </c:pt>
                <c:pt idx="245">
                  <c:v>77.001018900000005</c:v>
                </c:pt>
                <c:pt idx="246">
                  <c:v>77.159254070000003</c:v>
                </c:pt>
                <c:pt idx="247">
                  <c:v>77.319642700000003</c:v>
                </c:pt>
                <c:pt idx="248">
                  <c:v>77.136719580000005</c:v>
                </c:pt>
                <c:pt idx="249">
                  <c:v>77.160261669999997</c:v>
                </c:pt>
                <c:pt idx="250">
                  <c:v>77.113920109999995</c:v>
                </c:pt>
                <c:pt idx="251">
                  <c:v>77.057282049999998</c:v>
                </c:pt>
                <c:pt idx="252">
                  <c:v>76.894451180000004</c:v>
                </c:pt>
                <c:pt idx="253">
                  <c:v>77.073158969999994</c:v>
                </c:pt>
                <c:pt idx="254">
                  <c:v>77.009507029999995</c:v>
                </c:pt>
                <c:pt idx="255">
                  <c:v>76.903871370000005</c:v>
                </c:pt>
                <c:pt idx="256">
                  <c:v>76.870041360000002</c:v>
                </c:pt>
                <c:pt idx="257">
                  <c:v>76.860473099999993</c:v>
                </c:pt>
                <c:pt idx="258">
                  <c:v>76.87741518</c:v>
                </c:pt>
                <c:pt idx="259">
                  <c:v>76.813977100000002</c:v>
                </c:pt>
                <c:pt idx="260">
                  <c:v>76.874345199999993</c:v>
                </c:pt>
                <c:pt idx="261">
                  <c:v>76.823178119999994</c:v>
                </c:pt>
                <c:pt idx="262">
                  <c:v>76.690810310000003</c:v>
                </c:pt>
                <c:pt idx="263">
                  <c:v>76.62983826</c:v>
                </c:pt>
                <c:pt idx="264">
                  <c:v>76.652021039999994</c:v>
                </c:pt>
                <c:pt idx="265">
                  <c:v>76.641869760000006</c:v>
                </c:pt>
                <c:pt idx="266">
                  <c:v>76.601166370000001</c:v>
                </c:pt>
                <c:pt idx="267">
                  <c:v>76.588937799999997</c:v>
                </c:pt>
                <c:pt idx="268">
                  <c:v>76.692227590000002</c:v>
                </c:pt>
                <c:pt idx="269">
                  <c:v>76.671827129999997</c:v>
                </c:pt>
                <c:pt idx="270">
                  <c:v>76.679336199999995</c:v>
                </c:pt>
                <c:pt idx="271">
                  <c:v>76.740643939999998</c:v>
                </c:pt>
                <c:pt idx="272">
                  <c:v>76.715124270000004</c:v>
                </c:pt>
                <c:pt idx="273">
                  <c:v>76.626475909999996</c:v>
                </c:pt>
                <c:pt idx="274">
                  <c:v>76.639161720000004</c:v>
                </c:pt>
                <c:pt idx="275">
                  <c:v>76.614685739999999</c:v>
                </c:pt>
                <c:pt idx="276">
                  <c:v>76.532706770000004</c:v>
                </c:pt>
                <c:pt idx="277">
                  <c:v>76.518995480000001</c:v>
                </c:pt>
                <c:pt idx="278">
                  <c:v>76.455415720000005</c:v>
                </c:pt>
                <c:pt idx="279">
                  <c:v>76.336628779999998</c:v>
                </c:pt>
                <c:pt idx="280">
                  <c:v>76.358400680000003</c:v>
                </c:pt>
                <c:pt idx="281">
                  <c:v>76.319615529999993</c:v>
                </c:pt>
                <c:pt idx="282">
                  <c:v>76.307695600000002</c:v>
                </c:pt>
                <c:pt idx="283">
                  <c:v>76.281536130000006</c:v>
                </c:pt>
                <c:pt idx="284">
                  <c:v>76.275941759999995</c:v>
                </c:pt>
                <c:pt idx="285">
                  <c:v>76.284671610000004</c:v>
                </c:pt>
                <c:pt idx="286">
                  <c:v>76.298044689999998</c:v>
                </c:pt>
                <c:pt idx="287">
                  <c:v>76.408033239999995</c:v>
                </c:pt>
                <c:pt idx="288">
                  <c:v>76.560347780000001</c:v>
                </c:pt>
                <c:pt idx="289">
                  <c:v>76.749699000000007</c:v>
                </c:pt>
                <c:pt idx="290">
                  <c:v>76.656906039999996</c:v>
                </c:pt>
                <c:pt idx="291">
                  <c:v>76.576724049999996</c:v>
                </c:pt>
                <c:pt idx="292">
                  <c:v>76.473049610000004</c:v>
                </c:pt>
                <c:pt idx="293">
                  <c:v>76.497486280000004</c:v>
                </c:pt>
                <c:pt idx="294">
                  <c:v>76.364026890000005</c:v>
                </c:pt>
                <c:pt idx="295">
                  <c:v>76.415412439999997</c:v>
                </c:pt>
                <c:pt idx="296">
                  <c:v>76.396568880000004</c:v>
                </c:pt>
                <c:pt idx="297">
                  <c:v>76.340348219999996</c:v>
                </c:pt>
                <c:pt idx="298">
                  <c:v>76.429930970000001</c:v>
                </c:pt>
                <c:pt idx="299">
                  <c:v>76.406663469999998</c:v>
                </c:pt>
                <c:pt idx="300">
                  <c:v>76.512076179999994</c:v>
                </c:pt>
                <c:pt idx="301">
                  <c:v>76.593958349999994</c:v>
                </c:pt>
                <c:pt idx="302">
                  <c:v>76.601159989999999</c:v>
                </c:pt>
                <c:pt idx="303">
                  <c:v>76.623899769999994</c:v>
                </c:pt>
                <c:pt idx="304">
                  <c:v>76.691971749999993</c:v>
                </c:pt>
                <c:pt idx="305">
                  <c:v>76.624247920000002</c:v>
                </c:pt>
                <c:pt idx="306">
                  <c:v>76.676403059999998</c:v>
                </c:pt>
                <c:pt idx="307">
                  <c:v>76.795135549999998</c:v>
                </c:pt>
                <c:pt idx="308">
                  <c:v>76.81402319</c:v>
                </c:pt>
                <c:pt idx="309">
                  <c:v>76.770446879999994</c:v>
                </c:pt>
                <c:pt idx="310">
                  <c:v>76.713145429999997</c:v>
                </c:pt>
                <c:pt idx="311">
                  <c:v>76.657493709999997</c:v>
                </c:pt>
                <c:pt idx="312">
                  <c:v>76.767883029999993</c:v>
                </c:pt>
                <c:pt idx="313">
                  <c:v>76.685294400000004</c:v>
                </c:pt>
                <c:pt idx="314">
                  <c:v>76.600287609999995</c:v>
                </c:pt>
                <c:pt idx="315">
                  <c:v>76.539668500000005</c:v>
                </c:pt>
                <c:pt idx="316">
                  <c:v>76.571438270000002</c:v>
                </c:pt>
                <c:pt idx="317">
                  <c:v>76.480544809999998</c:v>
                </c:pt>
                <c:pt idx="318">
                  <c:v>76.428704049999993</c:v>
                </c:pt>
                <c:pt idx="319">
                  <c:v>76.427042119999996</c:v>
                </c:pt>
                <c:pt idx="320">
                  <c:v>76.512847600000001</c:v>
                </c:pt>
                <c:pt idx="321">
                  <c:v>76.483360129999994</c:v>
                </c:pt>
                <c:pt idx="322">
                  <c:v>76.424840799999998</c:v>
                </c:pt>
                <c:pt idx="323">
                  <c:v>76.310526550000006</c:v>
                </c:pt>
                <c:pt idx="324">
                  <c:v>76.344994310000004</c:v>
                </c:pt>
                <c:pt idx="325">
                  <c:v>76.305521400000003</c:v>
                </c:pt>
                <c:pt idx="326">
                  <c:v>76.349103409999998</c:v>
                </c:pt>
                <c:pt idx="327">
                  <c:v>76.316036629999999</c:v>
                </c:pt>
                <c:pt idx="328">
                  <c:v>76.370576420000006</c:v>
                </c:pt>
                <c:pt idx="329">
                  <c:v>76.404133470000005</c:v>
                </c:pt>
                <c:pt idx="330">
                  <c:v>76.3455254</c:v>
                </c:pt>
                <c:pt idx="331">
                  <c:v>76.237604619999999</c:v>
                </c:pt>
                <c:pt idx="332">
                  <c:v>76.18848887</c:v>
                </c:pt>
                <c:pt idx="333">
                  <c:v>76.3369888</c:v>
                </c:pt>
                <c:pt idx="334">
                  <c:v>76.383333629999996</c:v>
                </c:pt>
                <c:pt idx="335">
                  <c:v>76.321735140000001</c:v>
                </c:pt>
                <c:pt idx="336">
                  <c:v>76.308781710000005</c:v>
                </c:pt>
                <c:pt idx="337">
                  <c:v>76.308928829999999</c:v>
                </c:pt>
                <c:pt idx="338">
                  <c:v>76.435523680000003</c:v>
                </c:pt>
                <c:pt idx="339">
                  <c:v>76.371386680000001</c:v>
                </c:pt>
                <c:pt idx="340">
                  <c:v>76.394911570000005</c:v>
                </c:pt>
                <c:pt idx="341">
                  <c:v>76.528727970000006</c:v>
                </c:pt>
                <c:pt idx="342">
                  <c:v>76.486261519999999</c:v>
                </c:pt>
                <c:pt idx="343">
                  <c:v>76.508898270000003</c:v>
                </c:pt>
                <c:pt idx="344">
                  <c:v>76.447247680000004</c:v>
                </c:pt>
                <c:pt idx="345">
                  <c:v>76.412462320000003</c:v>
                </c:pt>
                <c:pt idx="346">
                  <c:v>76.391590410000006</c:v>
                </c:pt>
                <c:pt idx="347">
                  <c:v>76.355397190000005</c:v>
                </c:pt>
                <c:pt idx="348">
                  <c:v>76.226768469999996</c:v>
                </c:pt>
                <c:pt idx="349">
                  <c:v>76.167658579999994</c:v>
                </c:pt>
                <c:pt idx="350">
                  <c:v>76.083130179999998</c:v>
                </c:pt>
                <c:pt idx="351">
                  <c:v>76.025192480000001</c:v>
                </c:pt>
                <c:pt idx="352">
                  <c:v>75.921922609999996</c:v>
                </c:pt>
                <c:pt idx="353">
                  <c:v>75.931889440000006</c:v>
                </c:pt>
                <c:pt idx="354">
                  <c:v>76.012019730000006</c:v>
                </c:pt>
                <c:pt idx="355">
                  <c:v>76.046027679999995</c:v>
                </c:pt>
                <c:pt idx="356">
                  <c:v>75.838125300000002</c:v>
                </c:pt>
                <c:pt idx="357">
                  <c:v>75.819276110000004</c:v>
                </c:pt>
                <c:pt idx="358">
                  <c:v>75.918825929999997</c:v>
                </c:pt>
                <c:pt idx="359">
                  <c:v>75.991331689999996</c:v>
                </c:pt>
                <c:pt idx="360">
                  <c:v>76.052027949999996</c:v>
                </c:pt>
                <c:pt idx="361">
                  <c:v>76.012661339999994</c:v>
                </c:pt>
                <c:pt idx="362">
                  <c:v>76.204633709999996</c:v>
                </c:pt>
                <c:pt idx="363">
                  <c:v>76.168343419999999</c:v>
                </c:pt>
                <c:pt idx="364">
                  <c:v>76.034570900000006</c:v>
                </c:pt>
                <c:pt idx="365">
                  <c:v>76.056457890000004</c:v>
                </c:pt>
                <c:pt idx="366">
                  <c:v>75.966249140000002</c:v>
                </c:pt>
                <c:pt idx="367">
                  <c:v>75.931673520000004</c:v>
                </c:pt>
                <c:pt idx="368">
                  <c:v>75.881876120000001</c:v>
                </c:pt>
                <c:pt idx="369">
                  <c:v>75.951655639999998</c:v>
                </c:pt>
                <c:pt idx="370">
                  <c:v>75.913818710000001</c:v>
                </c:pt>
                <c:pt idx="371">
                  <c:v>75.882624269999994</c:v>
                </c:pt>
                <c:pt idx="372">
                  <c:v>75.846271900000005</c:v>
                </c:pt>
                <c:pt idx="373">
                  <c:v>75.912776690000001</c:v>
                </c:pt>
                <c:pt idx="374">
                  <c:v>75.980535399999994</c:v>
                </c:pt>
                <c:pt idx="375">
                  <c:v>76.080850170000005</c:v>
                </c:pt>
                <c:pt idx="376">
                  <c:v>76.061679150000003</c:v>
                </c:pt>
                <c:pt idx="377">
                  <c:v>75.981261849999996</c:v>
                </c:pt>
                <c:pt idx="378">
                  <c:v>76.029284050000001</c:v>
                </c:pt>
                <c:pt idx="379">
                  <c:v>76.05302494</c:v>
                </c:pt>
                <c:pt idx="380">
                  <c:v>76.10040798</c:v>
                </c:pt>
                <c:pt idx="381">
                  <c:v>76.154455600000006</c:v>
                </c:pt>
                <c:pt idx="382">
                  <c:v>76.139595150000005</c:v>
                </c:pt>
                <c:pt idx="383">
                  <c:v>76.109967690000005</c:v>
                </c:pt>
                <c:pt idx="384">
                  <c:v>76.114630969999993</c:v>
                </c:pt>
                <c:pt idx="385">
                  <c:v>76.084420730000005</c:v>
                </c:pt>
                <c:pt idx="386">
                  <c:v>76.182133429999993</c:v>
                </c:pt>
                <c:pt idx="387">
                  <c:v>76.2262348</c:v>
                </c:pt>
                <c:pt idx="388">
                  <c:v>76.257894820000004</c:v>
                </c:pt>
                <c:pt idx="389">
                  <c:v>76.130746130000006</c:v>
                </c:pt>
                <c:pt idx="390">
                  <c:v>76.071626839999993</c:v>
                </c:pt>
                <c:pt idx="391">
                  <c:v>76.032682820000005</c:v>
                </c:pt>
                <c:pt idx="392">
                  <c:v>75.9795053</c:v>
                </c:pt>
                <c:pt idx="393">
                  <c:v>75.973640770000003</c:v>
                </c:pt>
                <c:pt idx="394">
                  <c:v>75.950810270000005</c:v>
                </c:pt>
                <c:pt idx="395">
                  <c:v>75.88234405</c:v>
                </c:pt>
                <c:pt idx="396">
                  <c:v>75.857556549999998</c:v>
                </c:pt>
                <c:pt idx="397">
                  <c:v>75.888661189999993</c:v>
                </c:pt>
                <c:pt idx="398">
                  <c:v>75.995291899999998</c:v>
                </c:pt>
                <c:pt idx="399">
                  <c:v>75.964248389999995</c:v>
                </c:pt>
                <c:pt idx="400">
                  <c:v>75.925902669999999</c:v>
                </c:pt>
                <c:pt idx="401">
                  <c:v>75.956347480000005</c:v>
                </c:pt>
                <c:pt idx="402">
                  <c:v>75.970730950000004</c:v>
                </c:pt>
                <c:pt idx="403">
                  <c:v>75.970876910000001</c:v>
                </c:pt>
                <c:pt idx="404">
                  <c:v>75.998379830000005</c:v>
                </c:pt>
                <c:pt idx="405">
                  <c:v>75.980195190000003</c:v>
                </c:pt>
                <c:pt idx="406">
                  <c:v>75.917603920000005</c:v>
                </c:pt>
                <c:pt idx="407">
                  <c:v>75.880162429999999</c:v>
                </c:pt>
                <c:pt idx="408">
                  <c:v>75.827405240000004</c:v>
                </c:pt>
                <c:pt idx="409">
                  <c:v>75.835621140000001</c:v>
                </c:pt>
                <c:pt idx="410">
                  <c:v>75.798861189999997</c:v>
                </c:pt>
                <c:pt idx="411">
                  <c:v>75.826726399999998</c:v>
                </c:pt>
                <c:pt idx="412">
                  <c:v>75.786941679999998</c:v>
                </c:pt>
                <c:pt idx="413">
                  <c:v>75.772576839999999</c:v>
                </c:pt>
                <c:pt idx="414">
                  <c:v>75.822195129999997</c:v>
                </c:pt>
                <c:pt idx="415">
                  <c:v>75.823055620000005</c:v>
                </c:pt>
                <c:pt idx="416">
                  <c:v>75.956671200000002</c:v>
                </c:pt>
                <c:pt idx="417">
                  <c:v>75.934405810000001</c:v>
                </c:pt>
                <c:pt idx="418">
                  <c:v>75.862659260000001</c:v>
                </c:pt>
                <c:pt idx="419">
                  <c:v>75.858525049999997</c:v>
                </c:pt>
                <c:pt idx="420">
                  <c:v>75.87752768</c:v>
                </c:pt>
                <c:pt idx="421">
                  <c:v>75.835983990000003</c:v>
                </c:pt>
                <c:pt idx="422">
                  <c:v>75.940639779999998</c:v>
                </c:pt>
                <c:pt idx="423">
                  <c:v>75.881594239999998</c:v>
                </c:pt>
                <c:pt idx="424">
                  <c:v>76.009993530000003</c:v>
                </c:pt>
                <c:pt idx="425">
                  <c:v>75.967435690000002</c:v>
                </c:pt>
                <c:pt idx="426">
                  <c:v>75.991149620000002</c:v>
                </c:pt>
                <c:pt idx="427">
                  <c:v>75.965336579999999</c:v>
                </c:pt>
                <c:pt idx="428">
                  <c:v>75.936579640000005</c:v>
                </c:pt>
                <c:pt idx="429">
                  <c:v>75.943894110000002</c:v>
                </c:pt>
                <c:pt idx="430">
                  <c:v>75.959714020000007</c:v>
                </c:pt>
                <c:pt idx="431">
                  <c:v>75.966110110000002</c:v>
                </c:pt>
                <c:pt idx="432">
                  <c:v>75.950782910000001</c:v>
                </c:pt>
                <c:pt idx="433">
                  <c:v>76.022845090000004</c:v>
                </c:pt>
                <c:pt idx="434">
                  <c:v>76.023510060000007</c:v>
                </c:pt>
                <c:pt idx="435">
                  <c:v>75.998800299999999</c:v>
                </c:pt>
                <c:pt idx="436">
                  <c:v>75.953553119999995</c:v>
                </c:pt>
                <c:pt idx="437">
                  <c:v>75.917036440000004</c:v>
                </c:pt>
                <c:pt idx="438">
                  <c:v>75.929631299999997</c:v>
                </c:pt>
                <c:pt idx="439">
                  <c:v>75.929191220000007</c:v>
                </c:pt>
                <c:pt idx="440">
                  <c:v>75.919635450000001</c:v>
                </c:pt>
                <c:pt idx="441">
                  <c:v>75.938954480000007</c:v>
                </c:pt>
                <c:pt idx="442">
                  <c:v>75.979320310000006</c:v>
                </c:pt>
                <c:pt idx="443">
                  <c:v>75.927342839999994</c:v>
                </c:pt>
                <c:pt idx="444">
                  <c:v>75.922400609999997</c:v>
                </c:pt>
                <c:pt idx="445">
                  <c:v>75.946037599999997</c:v>
                </c:pt>
                <c:pt idx="446">
                  <c:v>75.957522560000001</c:v>
                </c:pt>
                <c:pt idx="447">
                  <c:v>75.903125200000005</c:v>
                </c:pt>
                <c:pt idx="448">
                  <c:v>75.873715610000005</c:v>
                </c:pt>
                <c:pt idx="449">
                  <c:v>75.981471850000005</c:v>
                </c:pt>
                <c:pt idx="450">
                  <c:v>75.967442980000001</c:v>
                </c:pt>
                <c:pt idx="451">
                  <c:v>75.960177419999994</c:v>
                </c:pt>
                <c:pt idx="452">
                  <c:v>75.947045529999997</c:v>
                </c:pt>
                <c:pt idx="453">
                  <c:v>75.928837340000001</c:v>
                </c:pt>
                <c:pt idx="454">
                  <c:v>75.933567920000002</c:v>
                </c:pt>
                <c:pt idx="455">
                  <c:v>75.93386065</c:v>
                </c:pt>
                <c:pt idx="456">
                  <c:v>75.893116489999997</c:v>
                </c:pt>
                <c:pt idx="457">
                  <c:v>75.919906269999998</c:v>
                </c:pt>
                <c:pt idx="458">
                  <c:v>75.960380060000006</c:v>
                </c:pt>
                <c:pt idx="459">
                  <c:v>75.913967700000001</c:v>
                </c:pt>
                <c:pt idx="460">
                  <c:v>75.87149162</c:v>
                </c:pt>
                <c:pt idx="461">
                  <c:v>75.834366700000004</c:v>
                </c:pt>
                <c:pt idx="462">
                  <c:v>75.780130349999993</c:v>
                </c:pt>
                <c:pt idx="463">
                  <c:v>75.765930589999996</c:v>
                </c:pt>
                <c:pt idx="464">
                  <c:v>75.728065790000002</c:v>
                </c:pt>
                <c:pt idx="465">
                  <c:v>75.745759899999996</c:v>
                </c:pt>
                <c:pt idx="466">
                  <c:v>75.726783380000001</c:v>
                </c:pt>
                <c:pt idx="467">
                  <c:v>75.67145318</c:v>
                </c:pt>
                <c:pt idx="468">
                  <c:v>75.663582309999995</c:v>
                </c:pt>
                <c:pt idx="469">
                  <c:v>75.761156549999995</c:v>
                </c:pt>
                <c:pt idx="470">
                  <c:v>75.7458314</c:v>
                </c:pt>
                <c:pt idx="471">
                  <c:v>75.768184289999994</c:v>
                </c:pt>
                <c:pt idx="472">
                  <c:v>75.883787670000004</c:v>
                </c:pt>
                <c:pt idx="473">
                  <c:v>75.87157182</c:v>
                </c:pt>
                <c:pt idx="474">
                  <c:v>75.908748380000006</c:v>
                </c:pt>
                <c:pt idx="475">
                  <c:v>75.931628880000005</c:v>
                </c:pt>
                <c:pt idx="476">
                  <c:v>75.930513680000004</c:v>
                </c:pt>
                <c:pt idx="477">
                  <c:v>75.965105249999993</c:v>
                </c:pt>
                <c:pt idx="478">
                  <c:v>75.888415660000007</c:v>
                </c:pt>
                <c:pt idx="479">
                  <c:v>75.874244759999996</c:v>
                </c:pt>
                <c:pt idx="480">
                  <c:v>75.929022680000003</c:v>
                </c:pt>
                <c:pt idx="481">
                  <c:v>75.872403340000005</c:v>
                </c:pt>
                <c:pt idx="482">
                  <c:v>75.823757380000004</c:v>
                </c:pt>
                <c:pt idx="483">
                  <c:v>75.864575950000003</c:v>
                </c:pt>
                <c:pt idx="484">
                  <c:v>75.843065409999994</c:v>
                </c:pt>
                <c:pt idx="485">
                  <c:v>75.844401770000005</c:v>
                </c:pt>
                <c:pt idx="486">
                  <c:v>75.839548300000004</c:v>
                </c:pt>
                <c:pt idx="487">
                  <c:v>75.822387599999999</c:v>
                </c:pt>
                <c:pt idx="488">
                  <c:v>75.773185929999997</c:v>
                </c:pt>
                <c:pt idx="489">
                  <c:v>75.786400909999998</c:v>
                </c:pt>
                <c:pt idx="490">
                  <c:v>75.791360760000003</c:v>
                </c:pt>
                <c:pt idx="491">
                  <c:v>75.752786740000005</c:v>
                </c:pt>
                <c:pt idx="492">
                  <c:v>75.757862939999995</c:v>
                </c:pt>
                <c:pt idx="493">
                  <c:v>75.754784760000007</c:v>
                </c:pt>
                <c:pt idx="494">
                  <c:v>75.690250059999997</c:v>
                </c:pt>
                <c:pt idx="495">
                  <c:v>75.668581270000004</c:v>
                </c:pt>
                <c:pt idx="496">
                  <c:v>75.630224499999997</c:v>
                </c:pt>
                <c:pt idx="497">
                  <c:v>75.624999970000005</c:v>
                </c:pt>
                <c:pt idx="498">
                  <c:v>75.600375639999996</c:v>
                </c:pt>
                <c:pt idx="499">
                  <c:v>75.602647669999996</c:v>
                </c:pt>
              </c:numCache>
            </c:numRef>
          </c:yVal>
          <c:smooth val="0"/>
        </c:ser>
        <c:ser>
          <c:idx val="2"/>
          <c:order val="2"/>
          <c:tx>
            <c:v>DP State 2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Sheet1!$D$1:$D$500</c:f>
              <c:numCache>
                <c:formatCode>General</c:formatCode>
                <c:ptCount val="500"/>
                <c:pt idx="0">
                  <c:v>99.556431410000002</c:v>
                </c:pt>
                <c:pt idx="1">
                  <c:v>99.556431410000002</c:v>
                </c:pt>
                <c:pt idx="2">
                  <c:v>99.556431410000002</c:v>
                </c:pt>
                <c:pt idx="3">
                  <c:v>99.556431410000002</c:v>
                </c:pt>
                <c:pt idx="4">
                  <c:v>99.556431410000002</c:v>
                </c:pt>
                <c:pt idx="5">
                  <c:v>99.556431410000002</c:v>
                </c:pt>
                <c:pt idx="6">
                  <c:v>99.556431410000002</c:v>
                </c:pt>
                <c:pt idx="7">
                  <c:v>99.556431410000002</c:v>
                </c:pt>
                <c:pt idx="8">
                  <c:v>99.556431410000002</c:v>
                </c:pt>
                <c:pt idx="9">
                  <c:v>99.556431410000002</c:v>
                </c:pt>
                <c:pt idx="10">
                  <c:v>99.556431410000002</c:v>
                </c:pt>
                <c:pt idx="11">
                  <c:v>99.556431410000002</c:v>
                </c:pt>
                <c:pt idx="12">
                  <c:v>99.556431410000002</c:v>
                </c:pt>
                <c:pt idx="13">
                  <c:v>99.556431410000002</c:v>
                </c:pt>
                <c:pt idx="14">
                  <c:v>99.556431410000002</c:v>
                </c:pt>
                <c:pt idx="15">
                  <c:v>99.556431410000002</c:v>
                </c:pt>
                <c:pt idx="16">
                  <c:v>99.556431410000002</c:v>
                </c:pt>
                <c:pt idx="17">
                  <c:v>99.556431410000002</c:v>
                </c:pt>
                <c:pt idx="18">
                  <c:v>99.556431410000002</c:v>
                </c:pt>
                <c:pt idx="19">
                  <c:v>99.556431410000002</c:v>
                </c:pt>
                <c:pt idx="20">
                  <c:v>99.556431410000002</c:v>
                </c:pt>
                <c:pt idx="21">
                  <c:v>99.556431410000002</c:v>
                </c:pt>
                <c:pt idx="22">
                  <c:v>99.556431410000002</c:v>
                </c:pt>
                <c:pt idx="23">
                  <c:v>99.556431410000002</c:v>
                </c:pt>
                <c:pt idx="24">
                  <c:v>99.556431410000002</c:v>
                </c:pt>
                <c:pt idx="25">
                  <c:v>99.556431410000002</c:v>
                </c:pt>
                <c:pt idx="26">
                  <c:v>99.556431410000002</c:v>
                </c:pt>
                <c:pt idx="27">
                  <c:v>99.556431410000002</c:v>
                </c:pt>
                <c:pt idx="28">
                  <c:v>99.556431410000002</c:v>
                </c:pt>
                <c:pt idx="29">
                  <c:v>99.556431410000002</c:v>
                </c:pt>
                <c:pt idx="30">
                  <c:v>99.556431410000002</c:v>
                </c:pt>
                <c:pt idx="31">
                  <c:v>99.556431410000002</c:v>
                </c:pt>
                <c:pt idx="32">
                  <c:v>99.556431410000002</c:v>
                </c:pt>
                <c:pt idx="33">
                  <c:v>99.556431410000002</c:v>
                </c:pt>
                <c:pt idx="34">
                  <c:v>99.556431410000002</c:v>
                </c:pt>
                <c:pt idx="35">
                  <c:v>99.556431410000002</c:v>
                </c:pt>
                <c:pt idx="36">
                  <c:v>99.556431410000002</c:v>
                </c:pt>
                <c:pt idx="37">
                  <c:v>99.556431410000002</c:v>
                </c:pt>
                <c:pt idx="38">
                  <c:v>99.556431410000002</c:v>
                </c:pt>
                <c:pt idx="39">
                  <c:v>99.556431410000002</c:v>
                </c:pt>
                <c:pt idx="40">
                  <c:v>99.556431410000002</c:v>
                </c:pt>
                <c:pt idx="41">
                  <c:v>99.556431410000002</c:v>
                </c:pt>
                <c:pt idx="42">
                  <c:v>99.556431410000002</c:v>
                </c:pt>
                <c:pt idx="43">
                  <c:v>99.556431410000002</c:v>
                </c:pt>
                <c:pt idx="44">
                  <c:v>99.556431410000002</c:v>
                </c:pt>
                <c:pt idx="45">
                  <c:v>99.556431410000002</c:v>
                </c:pt>
                <c:pt idx="46">
                  <c:v>99.556431410000002</c:v>
                </c:pt>
                <c:pt idx="47">
                  <c:v>99.556431410000002</c:v>
                </c:pt>
                <c:pt idx="48">
                  <c:v>99.556431410000002</c:v>
                </c:pt>
                <c:pt idx="49">
                  <c:v>99.556431410000002</c:v>
                </c:pt>
                <c:pt idx="50">
                  <c:v>99.556431410000002</c:v>
                </c:pt>
                <c:pt idx="51">
                  <c:v>99.556431410000002</c:v>
                </c:pt>
                <c:pt idx="52">
                  <c:v>99.556431410000002</c:v>
                </c:pt>
                <c:pt idx="53">
                  <c:v>99.556431410000002</c:v>
                </c:pt>
                <c:pt idx="54">
                  <c:v>99.556431410000002</c:v>
                </c:pt>
                <c:pt idx="55">
                  <c:v>99.556431410000002</c:v>
                </c:pt>
                <c:pt idx="56">
                  <c:v>99.556431410000002</c:v>
                </c:pt>
                <c:pt idx="57">
                  <c:v>99.556431410000002</c:v>
                </c:pt>
                <c:pt idx="58">
                  <c:v>99.556431410000002</c:v>
                </c:pt>
                <c:pt idx="59">
                  <c:v>99.556431410000002</c:v>
                </c:pt>
                <c:pt idx="60">
                  <c:v>99.556431410000002</c:v>
                </c:pt>
                <c:pt idx="61">
                  <c:v>99.556431410000002</c:v>
                </c:pt>
                <c:pt idx="62">
                  <c:v>99.556431410000002</c:v>
                </c:pt>
                <c:pt idx="63">
                  <c:v>99.556431410000002</c:v>
                </c:pt>
                <c:pt idx="64">
                  <c:v>99.556431410000002</c:v>
                </c:pt>
                <c:pt idx="65">
                  <c:v>99.556431410000002</c:v>
                </c:pt>
                <c:pt idx="66">
                  <c:v>99.556431410000002</c:v>
                </c:pt>
                <c:pt idx="67">
                  <c:v>99.556431410000002</c:v>
                </c:pt>
                <c:pt idx="68">
                  <c:v>99.556431410000002</c:v>
                </c:pt>
                <c:pt idx="69">
                  <c:v>99.556431410000002</c:v>
                </c:pt>
                <c:pt idx="70">
                  <c:v>99.556431410000002</c:v>
                </c:pt>
                <c:pt idx="71">
                  <c:v>99.556431410000002</c:v>
                </c:pt>
                <c:pt idx="72">
                  <c:v>99.556431410000002</c:v>
                </c:pt>
                <c:pt idx="73">
                  <c:v>99.556431410000002</c:v>
                </c:pt>
                <c:pt idx="74">
                  <c:v>99.556431410000002</c:v>
                </c:pt>
                <c:pt idx="75">
                  <c:v>99.556431410000002</c:v>
                </c:pt>
                <c:pt idx="76">
                  <c:v>99.556431410000002</c:v>
                </c:pt>
                <c:pt idx="77">
                  <c:v>99.556431410000002</c:v>
                </c:pt>
                <c:pt idx="78">
                  <c:v>99.556431410000002</c:v>
                </c:pt>
                <c:pt idx="79">
                  <c:v>99.556431410000002</c:v>
                </c:pt>
                <c:pt idx="80">
                  <c:v>99.556431410000002</c:v>
                </c:pt>
                <c:pt idx="81">
                  <c:v>99.556431410000002</c:v>
                </c:pt>
                <c:pt idx="82">
                  <c:v>99.556431410000002</c:v>
                </c:pt>
                <c:pt idx="83">
                  <c:v>99.556431410000002</c:v>
                </c:pt>
                <c:pt idx="84">
                  <c:v>99.556431410000002</c:v>
                </c:pt>
                <c:pt idx="85">
                  <c:v>99.556431410000002</c:v>
                </c:pt>
                <c:pt idx="86">
                  <c:v>99.556431410000002</c:v>
                </c:pt>
                <c:pt idx="87">
                  <c:v>99.556431410000002</c:v>
                </c:pt>
                <c:pt idx="88">
                  <c:v>99.556431410000002</c:v>
                </c:pt>
                <c:pt idx="89">
                  <c:v>99.556431410000002</c:v>
                </c:pt>
                <c:pt idx="90">
                  <c:v>99.556431410000002</c:v>
                </c:pt>
                <c:pt idx="91">
                  <c:v>99.556431410000002</c:v>
                </c:pt>
                <c:pt idx="92">
                  <c:v>99.556431410000002</c:v>
                </c:pt>
                <c:pt idx="93">
                  <c:v>99.556431410000002</c:v>
                </c:pt>
                <c:pt idx="94">
                  <c:v>99.556431410000002</c:v>
                </c:pt>
                <c:pt idx="95">
                  <c:v>99.556431410000002</c:v>
                </c:pt>
                <c:pt idx="96">
                  <c:v>99.556431410000002</c:v>
                </c:pt>
                <c:pt idx="97">
                  <c:v>99.556431410000002</c:v>
                </c:pt>
                <c:pt idx="98">
                  <c:v>99.556431410000002</c:v>
                </c:pt>
                <c:pt idx="99">
                  <c:v>99.556431410000002</c:v>
                </c:pt>
                <c:pt idx="100">
                  <c:v>99.556431410000002</c:v>
                </c:pt>
                <c:pt idx="101">
                  <c:v>99.556431410000002</c:v>
                </c:pt>
                <c:pt idx="102">
                  <c:v>99.556431410000002</c:v>
                </c:pt>
                <c:pt idx="103">
                  <c:v>99.556431410000002</c:v>
                </c:pt>
                <c:pt idx="104">
                  <c:v>99.556431410000002</c:v>
                </c:pt>
                <c:pt idx="105">
                  <c:v>99.556431410000002</c:v>
                </c:pt>
                <c:pt idx="106">
                  <c:v>99.556431410000002</c:v>
                </c:pt>
                <c:pt idx="107">
                  <c:v>99.556431410000002</c:v>
                </c:pt>
                <c:pt idx="108">
                  <c:v>99.556431410000002</c:v>
                </c:pt>
                <c:pt idx="109">
                  <c:v>99.556431410000002</c:v>
                </c:pt>
                <c:pt idx="110">
                  <c:v>99.556431410000002</c:v>
                </c:pt>
                <c:pt idx="111">
                  <c:v>99.556431410000002</c:v>
                </c:pt>
                <c:pt idx="112">
                  <c:v>99.556431410000002</c:v>
                </c:pt>
                <c:pt idx="113">
                  <c:v>99.556431410000002</c:v>
                </c:pt>
                <c:pt idx="114">
                  <c:v>99.556431410000002</c:v>
                </c:pt>
                <c:pt idx="115">
                  <c:v>99.556431410000002</c:v>
                </c:pt>
                <c:pt idx="116">
                  <c:v>99.556431410000002</c:v>
                </c:pt>
                <c:pt idx="117">
                  <c:v>99.556431410000002</c:v>
                </c:pt>
                <c:pt idx="118">
                  <c:v>99.556431410000002</c:v>
                </c:pt>
                <c:pt idx="119">
                  <c:v>99.556431410000002</c:v>
                </c:pt>
                <c:pt idx="120">
                  <c:v>99.556431410000002</c:v>
                </c:pt>
                <c:pt idx="121">
                  <c:v>99.556431410000002</c:v>
                </c:pt>
                <c:pt idx="122">
                  <c:v>99.556431410000002</c:v>
                </c:pt>
                <c:pt idx="123">
                  <c:v>99.556431410000002</c:v>
                </c:pt>
                <c:pt idx="124">
                  <c:v>99.556431410000002</c:v>
                </c:pt>
                <c:pt idx="125">
                  <c:v>99.556431410000002</c:v>
                </c:pt>
                <c:pt idx="126">
                  <c:v>99.556431410000002</c:v>
                </c:pt>
                <c:pt idx="127">
                  <c:v>99.556431410000002</c:v>
                </c:pt>
                <c:pt idx="128">
                  <c:v>99.556431410000002</c:v>
                </c:pt>
                <c:pt idx="129">
                  <c:v>99.556431410000002</c:v>
                </c:pt>
                <c:pt idx="130">
                  <c:v>99.556431410000002</c:v>
                </c:pt>
                <c:pt idx="131">
                  <c:v>99.556431410000002</c:v>
                </c:pt>
                <c:pt idx="132">
                  <c:v>99.556431410000002</c:v>
                </c:pt>
                <c:pt idx="133">
                  <c:v>99.556431410000002</c:v>
                </c:pt>
                <c:pt idx="134">
                  <c:v>99.556431410000002</c:v>
                </c:pt>
                <c:pt idx="135">
                  <c:v>99.556431410000002</c:v>
                </c:pt>
                <c:pt idx="136">
                  <c:v>99.556431410000002</c:v>
                </c:pt>
                <c:pt idx="137">
                  <c:v>99.556431410000002</c:v>
                </c:pt>
                <c:pt idx="138">
                  <c:v>99.556431410000002</c:v>
                </c:pt>
                <c:pt idx="139">
                  <c:v>99.556431410000002</c:v>
                </c:pt>
                <c:pt idx="140">
                  <c:v>99.556431410000002</c:v>
                </c:pt>
                <c:pt idx="141">
                  <c:v>99.556431410000002</c:v>
                </c:pt>
                <c:pt idx="142">
                  <c:v>99.556431410000002</c:v>
                </c:pt>
                <c:pt idx="143">
                  <c:v>99.556431410000002</c:v>
                </c:pt>
                <c:pt idx="144">
                  <c:v>99.556431410000002</c:v>
                </c:pt>
                <c:pt idx="145">
                  <c:v>99.556431410000002</c:v>
                </c:pt>
                <c:pt idx="146">
                  <c:v>99.556431410000002</c:v>
                </c:pt>
                <c:pt idx="147">
                  <c:v>99.556431410000002</c:v>
                </c:pt>
                <c:pt idx="148">
                  <c:v>99.556431410000002</c:v>
                </c:pt>
                <c:pt idx="149">
                  <c:v>99.556431410000002</c:v>
                </c:pt>
                <c:pt idx="150">
                  <c:v>99.556431410000002</c:v>
                </c:pt>
                <c:pt idx="151">
                  <c:v>99.556431410000002</c:v>
                </c:pt>
                <c:pt idx="152">
                  <c:v>99.556431410000002</c:v>
                </c:pt>
                <c:pt idx="153">
                  <c:v>99.556431410000002</c:v>
                </c:pt>
                <c:pt idx="154">
                  <c:v>99.556431410000002</c:v>
                </c:pt>
                <c:pt idx="155">
                  <c:v>99.556431410000002</c:v>
                </c:pt>
                <c:pt idx="156">
                  <c:v>99.556431410000002</c:v>
                </c:pt>
                <c:pt idx="157">
                  <c:v>99.556431410000002</c:v>
                </c:pt>
                <c:pt idx="158">
                  <c:v>99.556431410000002</c:v>
                </c:pt>
                <c:pt idx="159">
                  <c:v>99.556431410000002</c:v>
                </c:pt>
                <c:pt idx="160">
                  <c:v>99.556431410000002</c:v>
                </c:pt>
                <c:pt idx="161">
                  <c:v>99.556431410000002</c:v>
                </c:pt>
                <c:pt idx="162">
                  <c:v>99.556431410000002</c:v>
                </c:pt>
                <c:pt idx="163">
                  <c:v>99.556431410000002</c:v>
                </c:pt>
                <c:pt idx="164">
                  <c:v>99.556431410000002</c:v>
                </c:pt>
                <c:pt idx="165">
                  <c:v>99.556431410000002</c:v>
                </c:pt>
                <c:pt idx="166">
                  <c:v>99.556431410000002</c:v>
                </c:pt>
                <c:pt idx="167">
                  <c:v>99.556431410000002</c:v>
                </c:pt>
                <c:pt idx="168">
                  <c:v>99.556431410000002</c:v>
                </c:pt>
                <c:pt idx="169">
                  <c:v>99.556431410000002</c:v>
                </c:pt>
                <c:pt idx="170">
                  <c:v>99.556431410000002</c:v>
                </c:pt>
                <c:pt idx="171">
                  <c:v>99.556431410000002</c:v>
                </c:pt>
                <c:pt idx="172">
                  <c:v>99.556431410000002</c:v>
                </c:pt>
                <c:pt idx="173">
                  <c:v>99.556431410000002</c:v>
                </c:pt>
                <c:pt idx="174">
                  <c:v>99.556431410000002</c:v>
                </c:pt>
                <c:pt idx="175">
                  <c:v>99.556431410000002</c:v>
                </c:pt>
                <c:pt idx="176">
                  <c:v>99.556431410000002</c:v>
                </c:pt>
                <c:pt idx="177">
                  <c:v>99.556431410000002</c:v>
                </c:pt>
                <c:pt idx="178">
                  <c:v>99.556431410000002</c:v>
                </c:pt>
                <c:pt idx="179">
                  <c:v>99.556431410000002</c:v>
                </c:pt>
                <c:pt idx="180">
                  <c:v>99.556431410000002</c:v>
                </c:pt>
                <c:pt idx="181">
                  <c:v>99.556431410000002</c:v>
                </c:pt>
                <c:pt idx="182">
                  <c:v>99.556431410000002</c:v>
                </c:pt>
                <c:pt idx="183">
                  <c:v>99.556431410000002</c:v>
                </c:pt>
                <c:pt idx="184">
                  <c:v>99.556431410000002</c:v>
                </c:pt>
                <c:pt idx="185">
                  <c:v>99.556431410000002</c:v>
                </c:pt>
                <c:pt idx="186">
                  <c:v>99.556431410000002</c:v>
                </c:pt>
                <c:pt idx="187">
                  <c:v>99.556431410000002</c:v>
                </c:pt>
                <c:pt idx="188">
                  <c:v>99.556431410000002</c:v>
                </c:pt>
                <c:pt idx="189">
                  <c:v>99.556431410000002</c:v>
                </c:pt>
                <c:pt idx="190">
                  <c:v>99.556431410000002</c:v>
                </c:pt>
                <c:pt idx="191">
                  <c:v>99.556431410000002</c:v>
                </c:pt>
                <c:pt idx="192">
                  <c:v>99.556431410000002</c:v>
                </c:pt>
                <c:pt idx="193">
                  <c:v>99.556431410000002</c:v>
                </c:pt>
                <c:pt idx="194">
                  <c:v>99.556431410000002</c:v>
                </c:pt>
                <c:pt idx="195">
                  <c:v>99.556431410000002</c:v>
                </c:pt>
                <c:pt idx="196">
                  <c:v>99.556431410000002</c:v>
                </c:pt>
                <c:pt idx="197">
                  <c:v>99.556431410000002</c:v>
                </c:pt>
                <c:pt idx="198">
                  <c:v>99.556431410000002</c:v>
                </c:pt>
                <c:pt idx="199">
                  <c:v>99.556431410000002</c:v>
                </c:pt>
                <c:pt idx="200">
                  <c:v>99.556431410000002</c:v>
                </c:pt>
                <c:pt idx="201">
                  <c:v>99.556431410000002</c:v>
                </c:pt>
                <c:pt idx="202">
                  <c:v>99.556431410000002</c:v>
                </c:pt>
                <c:pt idx="203">
                  <c:v>99.556431410000002</c:v>
                </c:pt>
                <c:pt idx="204">
                  <c:v>99.556431410000002</c:v>
                </c:pt>
                <c:pt idx="205">
                  <c:v>99.556431410000002</c:v>
                </c:pt>
                <c:pt idx="206">
                  <c:v>99.556431410000002</c:v>
                </c:pt>
                <c:pt idx="207">
                  <c:v>99.556431410000002</c:v>
                </c:pt>
                <c:pt idx="208">
                  <c:v>99.556431410000002</c:v>
                </c:pt>
                <c:pt idx="209">
                  <c:v>99.556431410000002</c:v>
                </c:pt>
                <c:pt idx="210">
                  <c:v>99.556431410000002</c:v>
                </c:pt>
                <c:pt idx="211">
                  <c:v>99.556431410000002</c:v>
                </c:pt>
                <c:pt idx="212">
                  <c:v>99.556431410000002</c:v>
                </c:pt>
                <c:pt idx="213">
                  <c:v>99.556431410000002</c:v>
                </c:pt>
                <c:pt idx="214">
                  <c:v>99.556431410000002</c:v>
                </c:pt>
                <c:pt idx="215">
                  <c:v>99.556431410000002</c:v>
                </c:pt>
                <c:pt idx="216">
                  <c:v>99.556431410000002</c:v>
                </c:pt>
                <c:pt idx="217">
                  <c:v>99.556431410000002</c:v>
                </c:pt>
                <c:pt idx="218">
                  <c:v>99.556431410000002</c:v>
                </c:pt>
                <c:pt idx="219">
                  <c:v>99.556431410000002</c:v>
                </c:pt>
                <c:pt idx="220">
                  <c:v>99.556431410000002</c:v>
                </c:pt>
                <c:pt idx="221">
                  <c:v>99.556431410000002</c:v>
                </c:pt>
                <c:pt idx="222">
                  <c:v>99.556431410000002</c:v>
                </c:pt>
                <c:pt idx="223">
                  <c:v>99.556431410000002</c:v>
                </c:pt>
                <c:pt idx="224">
                  <c:v>99.556431410000002</c:v>
                </c:pt>
                <c:pt idx="225">
                  <c:v>99.556431410000002</c:v>
                </c:pt>
                <c:pt idx="226">
                  <c:v>99.556431410000002</c:v>
                </c:pt>
                <c:pt idx="227">
                  <c:v>99.556431410000002</c:v>
                </c:pt>
                <c:pt idx="228">
                  <c:v>99.556431410000002</c:v>
                </c:pt>
                <c:pt idx="229">
                  <c:v>99.556431410000002</c:v>
                </c:pt>
                <c:pt idx="230">
                  <c:v>99.556431410000002</c:v>
                </c:pt>
                <c:pt idx="231">
                  <c:v>99.556431410000002</c:v>
                </c:pt>
                <c:pt idx="232">
                  <c:v>99.556431410000002</c:v>
                </c:pt>
                <c:pt idx="233">
                  <c:v>99.556431410000002</c:v>
                </c:pt>
                <c:pt idx="234">
                  <c:v>99.556431410000002</c:v>
                </c:pt>
                <c:pt idx="235">
                  <c:v>99.556431410000002</c:v>
                </c:pt>
                <c:pt idx="236">
                  <c:v>99.556431410000002</c:v>
                </c:pt>
                <c:pt idx="237">
                  <c:v>99.556431410000002</c:v>
                </c:pt>
                <c:pt idx="238">
                  <c:v>99.556431410000002</c:v>
                </c:pt>
                <c:pt idx="239">
                  <c:v>99.556431410000002</c:v>
                </c:pt>
                <c:pt idx="240">
                  <c:v>99.556431410000002</c:v>
                </c:pt>
                <c:pt idx="241">
                  <c:v>99.556431410000002</c:v>
                </c:pt>
                <c:pt idx="242">
                  <c:v>99.556431410000002</c:v>
                </c:pt>
                <c:pt idx="243">
                  <c:v>99.556431410000002</c:v>
                </c:pt>
                <c:pt idx="244">
                  <c:v>99.556431410000002</c:v>
                </c:pt>
                <c:pt idx="245">
                  <c:v>99.556431410000002</c:v>
                </c:pt>
                <c:pt idx="246">
                  <c:v>99.556431410000002</c:v>
                </c:pt>
                <c:pt idx="247">
                  <c:v>99.556431410000002</c:v>
                </c:pt>
                <c:pt idx="248">
                  <c:v>99.556431410000002</c:v>
                </c:pt>
                <c:pt idx="249">
                  <c:v>99.556431410000002</c:v>
                </c:pt>
                <c:pt idx="250">
                  <c:v>99.556431410000002</c:v>
                </c:pt>
                <c:pt idx="251">
                  <c:v>99.556431410000002</c:v>
                </c:pt>
                <c:pt idx="252">
                  <c:v>99.556431410000002</c:v>
                </c:pt>
                <c:pt idx="253">
                  <c:v>99.556431410000002</c:v>
                </c:pt>
                <c:pt idx="254">
                  <c:v>99.556431410000002</c:v>
                </c:pt>
                <c:pt idx="255">
                  <c:v>99.556431410000002</c:v>
                </c:pt>
                <c:pt idx="256">
                  <c:v>99.556431410000002</c:v>
                </c:pt>
                <c:pt idx="257">
                  <c:v>99.556431410000002</c:v>
                </c:pt>
                <c:pt idx="258">
                  <c:v>99.556431410000002</c:v>
                </c:pt>
                <c:pt idx="259">
                  <c:v>99.556431410000002</c:v>
                </c:pt>
                <c:pt idx="260">
                  <c:v>99.556431410000002</c:v>
                </c:pt>
                <c:pt idx="261">
                  <c:v>99.556431410000002</c:v>
                </c:pt>
                <c:pt idx="262">
                  <c:v>99.556431410000002</c:v>
                </c:pt>
                <c:pt idx="263">
                  <c:v>99.556431410000002</c:v>
                </c:pt>
                <c:pt idx="264">
                  <c:v>99.556431410000002</c:v>
                </c:pt>
                <c:pt idx="265">
                  <c:v>99.556431410000002</c:v>
                </c:pt>
                <c:pt idx="266">
                  <c:v>99.556431410000002</c:v>
                </c:pt>
                <c:pt idx="267">
                  <c:v>99.556431410000002</c:v>
                </c:pt>
                <c:pt idx="268">
                  <c:v>99.556431410000002</c:v>
                </c:pt>
                <c:pt idx="269">
                  <c:v>99.556431410000002</c:v>
                </c:pt>
                <c:pt idx="270">
                  <c:v>99.556431410000002</c:v>
                </c:pt>
                <c:pt idx="271">
                  <c:v>99.556431410000002</c:v>
                </c:pt>
                <c:pt idx="272">
                  <c:v>99.556431410000002</c:v>
                </c:pt>
                <c:pt idx="273">
                  <c:v>99.556431410000002</c:v>
                </c:pt>
                <c:pt idx="274">
                  <c:v>99.556431410000002</c:v>
                </c:pt>
                <c:pt idx="275">
                  <c:v>99.556431410000002</c:v>
                </c:pt>
                <c:pt idx="276">
                  <c:v>99.556431410000002</c:v>
                </c:pt>
                <c:pt idx="277">
                  <c:v>99.556431410000002</c:v>
                </c:pt>
                <c:pt idx="278">
                  <c:v>99.556431410000002</c:v>
                </c:pt>
                <c:pt idx="279">
                  <c:v>99.556431410000002</c:v>
                </c:pt>
                <c:pt idx="280">
                  <c:v>99.556431410000002</c:v>
                </c:pt>
                <c:pt idx="281">
                  <c:v>99.556431410000002</c:v>
                </c:pt>
                <c:pt idx="282">
                  <c:v>99.556431410000002</c:v>
                </c:pt>
                <c:pt idx="283">
                  <c:v>99.556431410000002</c:v>
                </c:pt>
                <c:pt idx="284">
                  <c:v>99.556431410000002</c:v>
                </c:pt>
                <c:pt idx="285">
                  <c:v>99.556431410000002</c:v>
                </c:pt>
                <c:pt idx="286">
                  <c:v>99.556431410000002</c:v>
                </c:pt>
                <c:pt idx="287">
                  <c:v>99.556431410000002</c:v>
                </c:pt>
                <c:pt idx="288">
                  <c:v>99.556431410000002</c:v>
                </c:pt>
                <c:pt idx="289">
                  <c:v>99.556431410000002</c:v>
                </c:pt>
                <c:pt idx="290">
                  <c:v>99.556431410000002</c:v>
                </c:pt>
                <c:pt idx="291">
                  <c:v>99.556431410000002</c:v>
                </c:pt>
                <c:pt idx="292">
                  <c:v>99.556431410000002</c:v>
                </c:pt>
                <c:pt idx="293">
                  <c:v>99.556431410000002</c:v>
                </c:pt>
                <c:pt idx="294">
                  <c:v>99.556431410000002</c:v>
                </c:pt>
                <c:pt idx="295">
                  <c:v>99.556431410000002</c:v>
                </c:pt>
                <c:pt idx="296">
                  <c:v>99.556431410000002</c:v>
                </c:pt>
                <c:pt idx="297">
                  <c:v>99.556431410000002</c:v>
                </c:pt>
                <c:pt idx="298">
                  <c:v>99.556431410000002</c:v>
                </c:pt>
                <c:pt idx="299">
                  <c:v>99.556431410000002</c:v>
                </c:pt>
                <c:pt idx="300">
                  <c:v>99.556431410000002</c:v>
                </c:pt>
                <c:pt idx="301">
                  <c:v>99.556431410000002</c:v>
                </c:pt>
                <c:pt idx="302">
                  <c:v>99.556431410000002</c:v>
                </c:pt>
                <c:pt idx="303">
                  <c:v>99.556431410000002</c:v>
                </c:pt>
                <c:pt idx="304">
                  <c:v>99.556431410000002</c:v>
                </c:pt>
                <c:pt idx="305">
                  <c:v>99.556431410000002</c:v>
                </c:pt>
                <c:pt idx="306">
                  <c:v>99.556431410000002</c:v>
                </c:pt>
                <c:pt idx="307">
                  <c:v>99.556431410000002</c:v>
                </c:pt>
                <c:pt idx="308">
                  <c:v>99.556431410000002</c:v>
                </c:pt>
                <c:pt idx="309">
                  <c:v>99.556431410000002</c:v>
                </c:pt>
                <c:pt idx="310">
                  <c:v>99.556431410000002</c:v>
                </c:pt>
                <c:pt idx="311">
                  <c:v>99.556431410000002</c:v>
                </c:pt>
                <c:pt idx="312">
                  <c:v>99.556431410000002</c:v>
                </c:pt>
                <c:pt idx="313">
                  <c:v>99.556431410000002</c:v>
                </c:pt>
                <c:pt idx="314">
                  <c:v>99.556431410000002</c:v>
                </c:pt>
                <c:pt idx="315">
                  <c:v>99.556431410000002</c:v>
                </c:pt>
                <c:pt idx="316">
                  <c:v>99.556431410000002</c:v>
                </c:pt>
                <c:pt idx="317">
                  <c:v>99.556431410000002</c:v>
                </c:pt>
                <c:pt idx="318">
                  <c:v>99.556431410000002</c:v>
                </c:pt>
                <c:pt idx="319">
                  <c:v>99.556431410000002</c:v>
                </c:pt>
                <c:pt idx="320">
                  <c:v>99.556431410000002</c:v>
                </c:pt>
                <c:pt idx="321">
                  <c:v>99.556431410000002</c:v>
                </c:pt>
                <c:pt idx="322">
                  <c:v>99.556431410000002</c:v>
                </c:pt>
                <c:pt idx="323">
                  <c:v>99.556431410000002</c:v>
                </c:pt>
                <c:pt idx="324">
                  <c:v>99.556431410000002</c:v>
                </c:pt>
                <c:pt idx="325">
                  <c:v>99.556431410000002</c:v>
                </c:pt>
                <c:pt idx="326">
                  <c:v>99.556431410000002</c:v>
                </c:pt>
                <c:pt idx="327">
                  <c:v>99.556431410000002</c:v>
                </c:pt>
                <c:pt idx="328">
                  <c:v>99.556431410000002</c:v>
                </c:pt>
                <c:pt idx="329">
                  <c:v>99.556431410000002</c:v>
                </c:pt>
                <c:pt idx="330">
                  <c:v>99.556431410000002</c:v>
                </c:pt>
                <c:pt idx="331">
                  <c:v>99.556431410000002</c:v>
                </c:pt>
                <c:pt idx="332">
                  <c:v>99.556431410000002</c:v>
                </c:pt>
                <c:pt idx="333">
                  <c:v>99.556431410000002</c:v>
                </c:pt>
                <c:pt idx="334">
                  <c:v>99.556431410000002</c:v>
                </c:pt>
                <c:pt idx="335">
                  <c:v>99.556431410000002</c:v>
                </c:pt>
                <c:pt idx="336">
                  <c:v>99.556431410000002</c:v>
                </c:pt>
                <c:pt idx="337">
                  <c:v>99.556431410000002</c:v>
                </c:pt>
                <c:pt idx="338">
                  <c:v>99.556431410000002</c:v>
                </c:pt>
                <c:pt idx="339">
                  <c:v>99.556431410000002</c:v>
                </c:pt>
                <c:pt idx="340">
                  <c:v>99.556431410000002</c:v>
                </c:pt>
                <c:pt idx="341">
                  <c:v>99.556431410000002</c:v>
                </c:pt>
                <c:pt idx="342">
                  <c:v>99.556431410000002</c:v>
                </c:pt>
                <c:pt idx="343">
                  <c:v>99.556431410000002</c:v>
                </c:pt>
                <c:pt idx="344">
                  <c:v>99.556431410000002</c:v>
                </c:pt>
                <c:pt idx="345">
                  <c:v>99.556431410000002</c:v>
                </c:pt>
                <c:pt idx="346">
                  <c:v>99.556431410000002</c:v>
                </c:pt>
                <c:pt idx="347">
                  <c:v>99.556431410000002</c:v>
                </c:pt>
                <c:pt idx="348">
                  <c:v>99.556431410000002</c:v>
                </c:pt>
                <c:pt idx="349">
                  <c:v>99.556431410000002</c:v>
                </c:pt>
                <c:pt idx="350">
                  <c:v>99.556431410000002</c:v>
                </c:pt>
                <c:pt idx="351">
                  <c:v>99.556431410000002</c:v>
                </c:pt>
                <c:pt idx="352">
                  <c:v>99.556431410000002</c:v>
                </c:pt>
                <c:pt idx="353">
                  <c:v>99.556431410000002</c:v>
                </c:pt>
                <c:pt idx="354">
                  <c:v>99.556431410000002</c:v>
                </c:pt>
                <c:pt idx="355">
                  <c:v>99.556431410000002</c:v>
                </c:pt>
                <c:pt idx="356">
                  <c:v>99.556431410000002</c:v>
                </c:pt>
                <c:pt idx="357">
                  <c:v>99.556431410000002</c:v>
                </c:pt>
                <c:pt idx="358">
                  <c:v>99.556431410000002</c:v>
                </c:pt>
                <c:pt idx="359">
                  <c:v>99.556431410000002</c:v>
                </c:pt>
                <c:pt idx="360">
                  <c:v>99.556431410000002</c:v>
                </c:pt>
                <c:pt idx="361">
                  <c:v>99.556431410000002</c:v>
                </c:pt>
                <c:pt idx="362">
                  <c:v>99.556431410000002</c:v>
                </c:pt>
                <c:pt idx="363">
                  <c:v>99.556431410000002</c:v>
                </c:pt>
                <c:pt idx="364">
                  <c:v>99.556431410000002</c:v>
                </c:pt>
                <c:pt idx="365">
                  <c:v>99.556431410000002</c:v>
                </c:pt>
                <c:pt idx="366">
                  <c:v>99.556431410000002</c:v>
                </c:pt>
                <c:pt idx="367">
                  <c:v>99.556431410000002</c:v>
                </c:pt>
                <c:pt idx="368">
                  <c:v>99.556431410000002</c:v>
                </c:pt>
                <c:pt idx="369">
                  <c:v>99.556431410000002</c:v>
                </c:pt>
                <c:pt idx="370">
                  <c:v>99.556431410000002</c:v>
                </c:pt>
                <c:pt idx="371">
                  <c:v>99.556431410000002</c:v>
                </c:pt>
                <c:pt idx="372">
                  <c:v>99.556431410000002</c:v>
                </c:pt>
                <c:pt idx="373">
                  <c:v>99.556431410000002</c:v>
                </c:pt>
                <c:pt idx="374">
                  <c:v>99.556431410000002</c:v>
                </c:pt>
                <c:pt idx="375">
                  <c:v>99.556431410000002</c:v>
                </c:pt>
                <c:pt idx="376">
                  <c:v>99.556431410000002</c:v>
                </c:pt>
                <c:pt idx="377">
                  <c:v>99.556431410000002</c:v>
                </c:pt>
                <c:pt idx="378">
                  <c:v>99.556431410000002</c:v>
                </c:pt>
                <c:pt idx="379">
                  <c:v>99.556431410000002</c:v>
                </c:pt>
                <c:pt idx="380">
                  <c:v>99.556431410000002</c:v>
                </c:pt>
                <c:pt idx="381">
                  <c:v>99.556431410000002</c:v>
                </c:pt>
                <c:pt idx="382">
                  <c:v>99.556431410000002</c:v>
                </c:pt>
                <c:pt idx="383">
                  <c:v>99.556431410000002</c:v>
                </c:pt>
                <c:pt idx="384">
                  <c:v>99.556431410000002</c:v>
                </c:pt>
                <c:pt idx="385">
                  <c:v>99.556431410000002</c:v>
                </c:pt>
                <c:pt idx="386">
                  <c:v>99.556431410000002</c:v>
                </c:pt>
                <c:pt idx="387">
                  <c:v>99.556431410000002</c:v>
                </c:pt>
                <c:pt idx="388">
                  <c:v>99.556431410000002</c:v>
                </c:pt>
                <c:pt idx="389">
                  <c:v>99.556431410000002</c:v>
                </c:pt>
                <c:pt idx="390">
                  <c:v>99.556431410000002</c:v>
                </c:pt>
                <c:pt idx="391">
                  <c:v>99.556431410000002</c:v>
                </c:pt>
                <c:pt idx="392">
                  <c:v>99.556431410000002</c:v>
                </c:pt>
                <c:pt idx="393">
                  <c:v>99.556431410000002</c:v>
                </c:pt>
                <c:pt idx="394">
                  <c:v>99.556431410000002</c:v>
                </c:pt>
                <c:pt idx="395">
                  <c:v>99.556431410000002</c:v>
                </c:pt>
                <c:pt idx="396">
                  <c:v>99.556431410000002</c:v>
                </c:pt>
                <c:pt idx="397">
                  <c:v>99.556431410000002</c:v>
                </c:pt>
                <c:pt idx="398">
                  <c:v>99.556431410000002</c:v>
                </c:pt>
                <c:pt idx="399">
                  <c:v>99.556431410000002</c:v>
                </c:pt>
                <c:pt idx="400">
                  <c:v>99.556431410000002</c:v>
                </c:pt>
                <c:pt idx="401">
                  <c:v>99.556431410000002</c:v>
                </c:pt>
                <c:pt idx="402">
                  <c:v>99.556431410000002</c:v>
                </c:pt>
                <c:pt idx="403">
                  <c:v>99.556431410000002</c:v>
                </c:pt>
                <c:pt idx="404">
                  <c:v>99.556431410000002</c:v>
                </c:pt>
                <c:pt idx="405">
                  <c:v>99.556431410000002</c:v>
                </c:pt>
                <c:pt idx="406">
                  <c:v>99.556431410000002</c:v>
                </c:pt>
                <c:pt idx="407">
                  <c:v>99.556431410000002</c:v>
                </c:pt>
                <c:pt idx="408">
                  <c:v>99.556431410000002</c:v>
                </c:pt>
                <c:pt idx="409">
                  <c:v>99.556431410000002</c:v>
                </c:pt>
                <c:pt idx="410">
                  <c:v>99.556431410000002</c:v>
                </c:pt>
                <c:pt idx="411">
                  <c:v>99.556431410000002</c:v>
                </c:pt>
                <c:pt idx="412">
                  <c:v>99.556431410000002</c:v>
                </c:pt>
                <c:pt idx="413">
                  <c:v>99.556431410000002</c:v>
                </c:pt>
                <c:pt idx="414">
                  <c:v>99.556431410000002</c:v>
                </c:pt>
                <c:pt idx="415">
                  <c:v>99.556431410000002</c:v>
                </c:pt>
                <c:pt idx="416">
                  <c:v>99.556431410000002</c:v>
                </c:pt>
                <c:pt idx="417">
                  <c:v>99.556431410000002</c:v>
                </c:pt>
                <c:pt idx="418">
                  <c:v>99.556431410000002</c:v>
                </c:pt>
                <c:pt idx="419">
                  <c:v>99.556431410000002</c:v>
                </c:pt>
                <c:pt idx="420">
                  <c:v>99.556431410000002</c:v>
                </c:pt>
                <c:pt idx="421">
                  <c:v>99.556431410000002</c:v>
                </c:pt>
                <c:pt idx="422">
                  <c:v>99.556431410000002</c:v>
                </c:pt>
                <c:pt idx="423">
                  <c:v>99.556431410000002</c:v>
                </c:pt>
                <c:pt idx="424">
                  <c:v>99.556431410000002</c:v>
                </c:pt>
                <c:pt idx="425">
                  <c:v>99.556431410000002</c:v>
                </c:pt>
                <c:pt idx="426">
                  <c:v>99.556431410000002</c:v>
                </c:pt>
                <c:pt idx="427">
                  <c:v>99.556431410000002</c:v>
                </c:pt>
                <c:pt idx="428">
                  <c:v>99.556431410000002</c:v>
                </c:pt>
                <c:pt idx="429">
                  <c:v>99.556431410000002</c:v>
                </c:pt>
                <c:pt idx="430">
                  <c:v>99.556431410000002</c:v>
                </c:pt>
                <c:pt idx="431">
                  <c:v>99.556431410000002</c:v>
                </c:pt>
                <c:pt idx="432">
                  <c:v>99.556431410000002</c:v>
                </c:pt>
                <c:pt idx="433">
                  <c:v>99.556431410000002</c:v>
                </c:pt>
                <c:pt idx="434">
                  <c:v>99.556431410000002</c:v>
                </c:pt>
                <c:pt idx="435">
                  <c:v>99.556431410000002</c:v>
                </c:pt>
                <c:pt idx="436">
                  <c:v>99.556431410000002</c:v>
                </c:pt>
                <c:pt idx="437">
                  <c:v>99.556431410000002</c:v>
                </c:pt>
                <c:pt idx="438">
                  <c:v>99.556431410000002</c:v>
                </c:pt>
                <c:pt idx="439">
                  <c:v>99.556431410000002</c:v>
                </c:pt>
                <c:pt idx="440">
                  <c:v>99.556431410000002</c:v>
                </c:pt>
                <c:pt idx="441">
                  <c:v>99.556431410000002</c:v>
                </c:pt>
                <c:pt idx="442">
                  <c:v>99.556431410000002</c:v>
                </c:pt>
                <c:pt idx="443">
                  <c:v>99.556431410000002</c:v>
                </c:pt>
                <c:pt idx="444">
                  <c:v>99.556431410000002</c:v>
                </c:pt>
                <c:pt idx="445">
                  <c:v>99.556431410000002</c:v>
                </c:pt>
                <c:pt idx="446">
                  <c:v>99.556431410000002</c:v>
                </c:pt>
                <c:pt idx="447">
                  <c:v>99.556431410000002</c:v>
                </c:pt>
                <c:pt idx="448">
                  <c:v>99.556431410000002</c:v>
                </c:pt>
                <c:pt idx="449">
                  <c:v>99.556431410000002</c:v>
                </c:pt>
                <c:pt idx="450">
                  <c:v>99.556431410000002</c:v>
                </c:pt>
                <c:pt idx="451">
                  <c:v>99.556431410000002</c:v>
                </c:pt>
                <c:pt idx="452">
                  <c:v>99.556431410000002</c:v>
                </c:pt>
                <c:pt idx="453">
                  <c:v>99.556431410000002</c:v>
                </c:pt>
                <c:pt idx="454">
                  <c:v>99.556431410000002</c:v>
                </c:pt>
                <c:pt idx="455">
                  <c:v>99.556431410000002</c:v>
                </c:pt>
                <c:pt idx="456">
                  <c:v>99.556431410000002</c:v>
                </c:pt>
                <c:pt idx="457">
                  <c:v>99.556431410000002</c:v>
                </c:pt>
                <c:pt idx="458">
                  <c:v>99.556431410000002</c:v>
                </c:pt>
                <c:pt idx="459">
                  <c:v>99.556431410000002</c:v>
                </c:pt>
                <c:pt idx="460">
                  <c:v>99.556431410000002</c:v>
                </c:pt>
                <c:pt idx="461">
                  <c:v>99.556431410000002</c:v>
                </c:pt>
                <c:pt idx="462">
                  <c:v>99.556431410000002</c:v>
                </c:pt>
                <c:pt idx="463">
                  <c:v>99.556431410000002</c:v>
                </c:pt>
                <c:pt idx="464">
                  <c:v>99.556431410000002</c:v>
                </c:pt>
                <c:pt idx="465">
                  <c:v>99.556431410000002</c:v>
                </c:pt>
                <c:pt idx="466">
                  <c:v>99.556431410000002</c:v>
                </c:pt>
                <c:pt idx="467">
                  <c:v>99.556431410000002</c:v>
                </c:pt>
                <c:pt idx="468">
                  <c:v>99.556431410000002</c:v>
                </c:pt>
                <c:pt idx="469">
                  <c:v>99.556431410000002</c:v>
                </c:pt>
                <c:pt idx="470">
                  <c:v>99.556431410000002</c:v>
                </c:pt>
                <c:pt idx="471">
                  <c:v>99.556431410000002</c:v>
                </c:pt>
                <c:pt idx="472">
                  <c:v>99.556431410000002</c:v>
                </c:pt>
                <c:pt idx="473">
                  <c:v>99.556431410000002</c:v>
                </c:pt>
                <c:pt idx="474">
                  <c:v>99.556431410000002</c:v>
                </c:pt>
                <c:pt idx="475">
                  <c:v>99.556431410000002</c:v>
                </c:pt>
                <c:pt idx="476">
                  <c:v>99.556431410000002</c:v>
                </c:pt>
                <c:pt idx="477">
                  <c:v>99.556431410000002</c:v>
                </c:pt>
                <c:pt idx="478">
                  <c:v>99.556431410000002</c:v>
                </c:pt>
                <c:pt idx="479">
                  <c:v>99.556431410000002</c:v>
                </c:pt>
                <c:pt idx="480">
                  <c:v>99.556431410000002</c:v>
                </c:pt>
                <c:pt idx="481">
                  <c:v>99.556431410000002</c:v>
                </c:pt>
                <c:pt idx="482">
                  <c:v>99.556431410000002</c:v>
                </c:pt>
                <c:pt idx="483">
                  <c:v>99.556431410000002</c:v>
                </c:pt>
                <c:pt idx="484">
                  <c:v>99.556431410000002</c:v>
                </c:pt>
                <c:pt idx="485">
                  <c:v>99.556431410000002</c:v>
                </c:pt>
                <c:pt idx="486">
                  <c:v>99.556431410000002</c:v>
                </c:pt>
                <c:pt idx="487">
                  <c:v>99.556431410000002</c:v>
                </c:pt>
                <c:pt idx="488">
                  <c:v>99.556431410000002</c:v>
                </c:pt>
                <c:pt idx="489">
                  <c:v>99.556431410000002</c:v>
                </c:pt>
                <c:pt idx="490">
                  <c:v>99.556431410000002</c:v>
                </c:pt>
                <c:pt idx="491">
                  <c:v>99.556431410000002</c:v>
                </c:pt>
                <c:pt idx="492">
                  <c:v>99.556431410000002</c:v>
                </c:pt>
                <c:pt idx="493">
                  <c:v>99.556431410000002</c:v>
                </c:pt>
                <c:pt idx="494">
                  <c:v>99.556431410000002</c:v>
                </c:pt>
                <c:pt idx="495">
                  <c:v>99.556431410000002</c:v>
                </c:pt>
                <c:pt idx="496">
                  <c:v>99.556431410000002</c:v>
                </c:pt>
                <c:pt idx="497">
                  <c:v>99.556431410000002</c:v>
                </c:pt>
                <c:pt idx="498">
                  <c:v>99.556431410000002</c:v>
                </c:pt>
                <c:pt idx="499">
                  <c:v>99.556431410000002</c:v>
                </c:pt>
              </c:numCache>
            </c:numRef>
          </c:yVal>
          <c:smooth val="0"/>
        </c:ser>
        <c:ser>
          <c:idx val="3"/>
          <c:order val="3"/>
          <c:tx>
            <c:v>ADP State 2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Sheet1!$A$1:$A$500</c:f>
              <c:numCache>
                <c:formatCode>General</c:formatCode>
                <c:ptCount val="5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</c:numCache>
            </c:numRef>
          </c:xVal>
          <c:yVal>
            <c:numRef>
              <c:f>Sheet1!$E$1:$E$500</c:f>
              <c:numCache>
                <c:formatCode>General</c:formatCode>
                <c:ptCount val="500"/>
                <c:pt idx="0">
                  <c:v>34.299999999999997</c:v>
                </c:pt>
                <c:pt idx="1">
                  <c:v>35.068419710000001</c:v>
                </c:pt>
                <c:pt idx="2">
                  <c:v>36.779186510000002</c:v>
                </c:pt>
                <c:pt idx="3">
                  <c:v>39.351126669999999</c:v>
                </c:pt>
                <c:pt idx="4">
                  <c:v>42.001168849999999</c:v>
                </c:pt>
                <c:pt idx="5">
                  <c:v>45.734366719999997</c:v>
                </c:pt>
                <c:pt idx="6">
                  <c:v>48.078238630000001</c:v>
                </c:pt>
                <c:pt idx="7">
                  <c:v>51.746347419999999</c:v>
                </c:pt>
                <c:pt idx="8">
                  <c:v>54.51461029</c:v>
                </c:pt>
                <c:pt idx="9">
                  <c:v>57.608437780000003</c:v>
                </c:pt>
                <c:pt idx="10">
                  <c:v>59.12849404</c:v>
                </c:pt>
                <c:pt idx="11">
                  <c:v>63.023495779999998</c:v>
                </c:pt>
                <c:pt idx="12">
                  <c:v>66.951969469999995</c:v>
                </c:pt>
                <c:pt idx="13">
                  <c:v>69.874286859999998</c:v>
                </c:pt>
                <c:pt idx="14">
                  <c:v>73.168075569999999</c:v>
                </c:pt>
                <c:pt idx="15">
                  <c:v>77.001460809999998</c:v>
                </c:pt>
                <c:pt idx="16">
                  <c:v>79.695469610000004</c:v>
                </c:pt>
                <c:pt idx="17">
                  <c:v>80.571407149999999</c:v>
                </c:pt>
                <c:pt idx="18">
                  <c:v>81.227168730000002</c:v>
                </c:pt>
                <c:pt idx="19">
                  <c:v>82.469809530000006</c:v>
                </c:pt>
                <c:pt idx="20">
                  <c:v>84.505160180000004</c:v>
                </c:pt>
                <c:pt idx="21">
                  <c:v>85.689700119999998</c:v>
                </c:pt>
                <c:pt idx="22">
                  <c:v>86.689085449999993</c:v>
                </c:pt>
                <c:pt idx="23">
                  <c:v>87.419111990000005</c:v>
                </c:pt>
                <c:pt idx="24">
                  <c:v>87.506420410000004</c:v>
                </c:pt>
                <c:pt idx="25">
                  <c:v>88.126565200000002</c:v>
                </c:pt>
                <c:pt idx="26">
                  <c:v>88.93186025</c:v>
                </c:pt>
                <c:pt idx="27">
                  <c:v>89.675416200000001</c:v>
                </c:pt>
                <c:pt idx="28">
                  <c:v>90.817184979999993</c:v>
                </c:pt>
                <c:pt idx="29">
                  <c:v>92.209361150000007</c:v>
                </c:pt>
                <c:pt idx="30">
                  <c:v>93.049522269999997</c:v>
                </c:pt>
                <c:pt idx="31">
                  <c:v>94.040399989999997</c:v>
                </c:pt>
                <c:pt idx="32">
                  <c:v>94.708175550000007</c:v>
                </c:pt>
                <c:pt idx="33">
                  <c:v>96.703006590000001</c:v>
                </c:pt>
                <c:pt idx="34">
                  <c:v>97.820016559999999</c:v>
                </c:pt>
                <c:pt idx="35">
                  <c:v>98.473063699999997</c:v>
                </c:pt>
                <c:pt idx="36">
                  <c:v>98.59902554</c:v>
                </c:pt>
                <c:pt idx="37">
                  <c:v>97.942108270000006</c:v>
                </c:pt>
                <c:pt idx="38">
                  <c:v>98.258763959999996</c:v>
                </c:pt>
                <c:pt idx="39">
                  <c:v>98.794907420000001</c:v>
                </c:pt>
                <c:pt idx="40">
                  <c:v>99.365181000000007</c:v>
                </c:pt>
                <c:pt idx="41">
                  <c:v>99.511699039999996</c:v>
                </c:pt>
                <c:pt idx="42">
                  <c:v>99.770940400000001</c:v>
                </c:pt>
                <c:pt idx="43">
                  <c:v>99.880406899999997</c:v>
                </c:pt>
                <c:pt idx="44">
                  <c:v>100.8074146</c:v>
                </c:pt>
                <c:pt idx="45">
                  <c:v>101.4513652</c:v>
                </c:pt>
                <c:pt idx="46">
                  <c:v>101.4894738</c:v>
                </c:pt>
                <c:pt idx="47">
                  <c:v>101.7474994</c:v>
                </c:pt>
                <c:pt idx="48">
                  <c:v>102.2677072</c:v>
                </c:pt>
                <c:pt idx="49">
                  <c:v>100.9154006</c:v>
                </c:pt>
                <c:pt idx="50">
                  <c:v>99.894833070000004</c:v>
                </c:pt>
                <c:pt idx="51">
                  <c:v>99.193778629999997</c:v>
                </c:pt>
                <c:pt idx="52">
                  <c:v>99.359874090000005</c:v>
                </c:pt>
                <c:pt idx="53">
                  <c:v>99.048828650000004</c:v>
                </c:pt>
                <c:pt idx="54">
                  <c:v>98.632288740000007</c:v>
                </c:pt>
                <c:pt idx="55">
                  <c:v>97.651066299999997</c:v>
                </c:pt>
                <c:pt idx="56">
                  <c:v>96.637040540000001</c:v>
                </c:pt>
                <c:pt idx="57">
                  <c:v>96.450142869999993</c:v>
                </c:pt>
                <c:pt idx="58">
                  <c:v>96.390978869999998</c:v>
                </c:pt>
                <c:pt idx="59">
                  <c:v>97.490971329999994</c:v>
                </c:pt>
                <c:pt idx="60">
                  <c:v>97.750876250000005</c:v>
                </c:pt>
                <c:pt idx="61">
                  <c:v>97.98242759</c:v>
                </c:pt>
                <c:pt idx="62">
                  <c:v>98.498312260000006</c:v>
                </c:pt>
                <c:pt idx="63">
                  <c:v>99.616496220000002</c:v>
                </c:pt>
                <c:pt idx="64">
                  <c:v>100.0765775</c:v>
                </c:pt>
                <c:pt idx="65">
                  <c:v>99.834770700000007</c:v>
                </c:pt>
                <c:pt idx="66">
                  <c:v>99.131402699999995</c:v>
                </c:pt>
                <c:pt idx="67">
                  <c:v>99.418622479999996</c:v>
                </c:pt>
                <c:pt idx="68">
                  <c:v>100.120244</c:v>
                </c:pt>
                <c:pt idx="69">
                  <c:v>99.819206539999996</c:v>
                </c:pt>
                <c:pt idx="70">
                  <c:v>99.442959029999997</c:v>
                </c:pt>
                <c:pt idx="71">
                  <c:v>99.309221930000007</c:v>
                </c:pt>
                <c:pt idx="72">
                  <c:v>98.695253679999993</c:v>
                </c:pt>
                <c:pt idx="73">
                  <c:v>99.147637880000005</c:v>
                </c:pt>
                <c:pt idx="74">
                  <c:v>98.439968010000001</c:v>
                </c:pt>
                <c:pt idx="75">
                  <c:v>98.894839790000006</c:v>
                </c:pt>
                <c:pt idx="76">
                  <c:v>99.190330619999997</c:v>
                </c:pt>
                <c:pt idx="77">
                  <c:v>99.491704260000006</c:v>
                </c:pt>
                <c:pt idx="78">
                  <c:v>99.705689719999995</c:v>
                </c:pt>
                <c:pt idx="79">
                  <c:v>100.2583846</c:v>
                </c:pt>
                <c:pt idx="80">
                  <c:v>100.2423778</c:v>
                </c:pt>
                <c:pt idx="81">
                  <c:v>100.8090241</c:v>
                </c:pt>
                <c:pt idx="82">
                  <c:v>100.9235125</c:v>
                </c:pt>
                <c:pt idx="83">
                  <c:v>100.1829855</c:v>
                </c:pt>
                <c:pt idx="84">
                  <c:v>100.0931755</c:v>
                </c:pt>
                <c:pt idx="85">
                  <c:v>100.1747981</c:v>
                </c:pt>
                <c:pt idx="86">
                  <c:v>99.487052430000006</c:v>
                </c:pt>
                <c:pt idx="87">
                  <c:v>99.254423840000001</c:v>
                </c:pt>
                <c:pt idx="88">
                  <c:v>99.466062379999997</c:v>
                </c:pt>
                <c:pt idx="89">
                  <c:v>99.486779010000006</c:v>
                </c:pt>
                <c:pt idx="90">
                  <c:v>99.337730350000001</c:v>
                </c:pt>
                <c:pt idx="91">
                  <c:v>99.360915340000005</c:v>
                </c:pt>
                <c:pt idx="92">
                  <c:v>99.40627954</c:v>
                </c:pt>
                <c:pt idx="93">
                  <c:v>100.0142385</c:v>
                </c:pt>
                <c:pt idx="94">
                  <c:v>99.793208899999996</c:v>
                </c:pt>
                <c:pt idx="95">
                  <c:v>100.2709346</c:v>
                </c:pt>
                <c:pt idx="96">
                  <c:v>100.88236240000001</c:v>
                </c:pt>
                <c:pt idx="97">
                  <c:v>100.9571263</c:v>
                </c:pt>
                <c:pt idx="98">
                  <c:v>100.7545834</c:v>
                </c:pt>
                <c:pt idx="99">
                  <c:v>100.3186302</c:v>
                </c:pt>
                <c:pt idx="100">
                  <c:v>100.4410829</c:v>
                </c:pt>
                <c:pt idx="101">
                  <c:v>100.7011589</c:v>
                </c:pt>
                <c:pt idx="102">
                  <c:v>100.84724799999999</c:v>
                </c:pt>
                <c:pt idx="103">
                  <c:v>100.9550344</c:v>
                </c:pt>
                <c:pt idx="104">
                  <c:v>100.84567490000001</c:v>
                </c:pt>
                <c:pt idx="105">
                  <c:v>101.04710420000001</c:v>
                </c:pt>
                <c:pt idx="106">
                  <c:v>100.4736166</c:v>
                </c:pt>
                <c:pt idx="107">
                  <c:v>100.9371891</c:v>
                </c:pt>
                <c:pt idx="108">
                  <c:v>100.9287812</c:v>
                </c:pt>
                <c:pt idx="109">
                  <c:v>101.4378303</c:v>
                </c:pt>
                <c:pt idx="110">
                  <c:v>101.5929379</c:v>
                </c:pt>
                <c:pt idx="111">
                  <c:v>101.5663181</c:v>
                </c:pt>
                <c:pt idx="112">
                  <c:v>101.8638904</c:v>
                </c:pt>
                <c:pt idx="113">
                  <c:v>101.9975635</c:v>
                </c:pt>
                <c:pt idx="114">
                  <c:v>101.9643693</c:v>
                </c:pt>
                <c:pt idx="115">
                  <c:v>101.90813900000001</c:v>
                </c:pt>
                <c:pt idx="116">
                  <c:v>101.4738857</c:v>
                </c:pt>
                <c:pt idx="117">
                  <c:v>101.24519669999999</c:v>
                </c:pt>
                <c:pt idx="118">
                  <c:v>101.40974780000001</c:v>
                </c:pt>
                <c:pt idx="119">
                  <c:v>101.5266915</c:v>
                </c:pt>
                <c:pt idx="120">
                  <c:v>101.9121514</c:v>
                </c:pt>
                <c:pt idx="121">
                  <c:v>101.820148</c:v>
                </c:pt>
                <c:pt idx="122">
                  <c:v>101.4103606</c:v>
                </c:pt>
                <c:pt idx="123">
                  <c:v>101.3840199</c:v>
                </c:pt>
                <c:pt idx="124">
                  <c:v>101.1734417</c:v>
                </c:pt>
                <c:pt idx="125">
                  <c:v>100.7519728</c:v>
                </c:pt>
                <c:pt idx="126">
                  <c:v>101.0761284</c:v>
                </c:pt>
                <c:pt idx="127">
                  <c:v>100.9538474</c:v>
                </c:pt>
                <c:pt idx="128">
                  <c:v>100.7064968</c:v>
                </c:pt>
                <c:pt idx="129">
                  <c:v>100.21114</c:v>
                </c:pt>
                <c:pt idx="130">
                  <c:v>100.1999442</c:v>
                </c:pt>
                <c:pt idx="131">
                  <c:v>100.6366632</c:v>
                </c:pt>
                <c:pt idx="132">
                  <c:v>100.8255892</c:v>
                </c:pt>
                <c:pt idx="133">
                  <c:v>100.65155660000001</c:v>
                </c:pt>
                <c:pt idx="134">
                  <c:v>100.8550494</c:v>
                </c:pt>
                <c:pt idx="135">
                  <c:v>100.9732004</c:v>
                </c:pt>
                <c:pt idx="136">
                  <c:v>101.0661475</c:v>
                </c:pt>
                <c:pt idx="137">
                  <c:v>101.03041589999999</c:v>
                </c:pt>
                <c:pt idx="138">
                  <c:v>100.8723411</c:v>
                </c:pt>
                <c:pt idx="139">
                  <c:v>100.9695364</c:v>
                </c:pt>
                <c:pt idx="140">
                  <c:v>101.03062389999999</c:v>
                </c:pt>
                <c:pt idx="141">
                  <c:v>101.1794544</c:v>
                </c:pt>
                <c:pt idx="142">
                  <c:v>101.0812907</c:v>
                </c:pt>
                <c:pt idx="143">
                  <c:v>101.28414069999999</c:v>
                </c:pt>
                <c:pt idx="144">
                  <c:v>100.8680276</c:v>
                </c:pt>
                <c:pt idx="145">
                  <c:v>101.0405366</c:v>
                </c:pt>
                <c:pt idx="146">
                  <c:v>101.1351315</c:v>
                </c:pt>
                <c:pt idx="147">
                  <c:v>101.1309588</c:v>
                </c:pt>
                <c:pt idx="148">
                  <c:v>101.209243</c:v>
                </c:pt>
                <c:pt idx="149">
                  <c:v>101.3722442</c:v>
                </c:pt>
                <c:pt idx="150">
                  <c:v>101.6334252</c:v>
                </c:pt>
                <c:pt idx="151">
                  <c:v>101.6585171</c:v>
                </c:pt>
                <c:pt idx="152">
                  <c:v>101.7832284</c:v>
                </c:pt>
                <c:pt idx="153">
                  <c:v>102.0711719</c:v>
                </c:pt>
                <c:pt idx="154">
                  <c:v>101.68833100000001</c:v>
                </c:pt>
                <c:pt idx="155">
                  <c:v>101.8515524</c:v>
                </c:pt>
                <c:pt idx="156">
                  <c:v>101.51350069999999</c:v>
                </c:pt>
                <c:pt idx="157">
                  <c:v>101.52408200000001</c:v>
                </c:pt>
                <c:pt idx="158">
                  <c:v>101.73746370000001</c:v>
                </c:pt>
                <c:pt idx="159">
                  <c:v>101.4754447</c:v>
                </c:pt>
                <c:pt idx="160">
                  <c:v>101.49051900000001</c:v>
                </c:pt>
                <c:pt idx="161">
                  <c:v>101.5660747</c:v>
                </c:pt>
                <c:pt idx="162">
                  <c:v>101.52152719999999</c:v>
                </c:pt>
                <c:pt idx="163">
                  <c:v>101.3081811</c:v>
                </c:pt>
                <c:pt idx="164">
                  <c:v>101.32082509999999</c:v>
                </c:pt>
                <c:pt idx="165">
                  <c:v>101.149393</c:v>
                </c:pt>
                <c:pt idx="166">
                  <c:v>101.39725249999999</c:v>
                </c:pt>
                <c:pt idx="167">
                  <c:v>101.3561328</c:v>
                </c:pt>
                <c:pt idx="168">
                  <c:v>101.0511217</c:v>
                </c:pt>
                <c:pt idx="169">
                  <c:v>100.7476427</c:v>
                </c:pt>
                <c:pt idx="170">
                  <c:v>100.68528790000001</c:v>
                </c:pt>
                <c:pt idx="171">
                  <c:v>100.5177527</c:v>
                </c:pt>
                <c:pt idx="172">
                  <c:v>100.2807995</c:v>
                </c:pt>
                <c:pt idx="173">
                  <c:v>100.53619</c:v>
                </c:pt>
                <c:pt idx="174">
                  <c:v>100.6305022</c:v>
                </c:pt>
                <c:pt idx="175">
                  <c:v>100.4291214</c:v>
                </c:pt>
                <c:pt idx="176">
                  <c:v>100.44139749999999</c:v>
                </c:pt>
                <c:pt idx="177">
                  <c:v>100.7288822</c:v>
                </c:pt>
                <c:pt idx="178">
                  <c:v>100.88680549999999</c:v>
                </c:pt>
                <c:pt idx="179">
                  <c:v>100.68906130000001</c:v>
                </c:pt>
                <c:pt idx="180">
                  <c:v>100.7504141</c:v>
                </c:pt>
                <c:pt idx="181">
                  <c:v>100.8070218</c:v>
                </c:pt>
                <c:pt idx="182">
                  <c:v>101.09338529999999</c:v>
                </c:pt>
                <c:pt idx="183">
                  <c:v>100.8335893</c:v>
                </c:pt>
                <c:pt idx="184">
                  <c:v>100.9832328</c:v>
                </c:pt>
                <c:pt idx="185">
                  <c:v>100.7638252</c:v>
                </c:pt>
                <c:pt idx="186">
                  <c:v>100.8457916</c:v>
                </c:pt>
                <c:pt idx="187">
                  <c:v>100.92103969999999</c:v>
                </c:pt>
                <c:pt idx="188">
                  <c:v>100.9004655</c:v>
                </c:pt>
                <c:pt idx="189">
                  <c:v>100.55534609999999</c:v>
                </c:pt>
                <c:pt idx="190">
                  <c:v>100.7224987</c:v>
                </c:pt>
                <c:pt idx="191">
                  <c:v>101.016947</c:v>
                </c:pt>
                <c:pt idx="192">
                  <c:v>100.78619550000001</c:v>
                </c:pt>
                <c:pt idx="193">
                  <c:v>100.87182319999999</c:v>
                </c:pt>
                <c:pt idx="194">
                  <c:v>100.90080469999999</c:v>
                </c:pt>
                <c:pt idx="195">
                  <c:v>100.65598559999999</c:v>
                </c:pt>
                <c:pt idx="196">
                  <c:v>100.438903</c:v>
                </c:pt>
                <c:pt idx="197">
                  <c:v>100.54840780000001</c:v>
                </c:pt>
                <c:pt idx="198">
                  <c:v>100.737471</c:v>
                </c:pt>
                <c:pt idx="199">
                  <c:v>100.6289969</c:v>
                </c:pt>
                <c:pt idx="200">
                  <c:v>100.786835</c:v>
                </c:pt>
                <c:pt idx="201">
                  <c:v>100.82563089999999</c:v>
                </c:pt>
                <c:pt idx="202">
                  <c:v>100.94674929999999</c:v>
                </c:pt>
                <c:pt idx="203">
                  <c:v>100.9109821</c:v>
                </c:pt>
                <c:pt idx="204">
                  <c:v>100.9479709</c:v>
                </c:pt>
                <c:pt idx="205">
                  <c:v>100.9076493</c:v>
                </c:pt>
                <c:pt idx="206">
                  <c:v>100.9524286</c:v>
                </c:pt>
                <c:pt idx="207">
                  <c:v>101.0854932</c:v>
                </c:pt>
                <c:pt idx="208">
                  <c:v>101.08466780000001</c:v>
                </c:pt>
                <c:pt idx="209">
                  <c:v>101.1415004</c:v>
                </c:pt>
                <c:pt idx="210">
                  <c:v>100.9855797</c:v>
                </c:pt>
                <c:pt idx="211">
                  <c:v>100.8842282</c:v>
                </c:pt>
                <c:pt idx="212">
                  <c:v>100.91688670000001</c:v>
                </c:pt>
                <c:pt idx="213">
                  <c:v>101.08414759999999</c:v>
                </c:pt>
                <c:pt idx="214">
                  <c:v>100.8129514</c:v>
                </c:pt>
                <c:pt idx="215">
                  <c:v>100.71358189999999</c:v>
                </c:pt>
                <c:pt idx="216">
                  <c:v>100.58773650000001</c:v>
                </c:pt>
                <c:pt idx="217">
                  <c:v>100.6516465</c:v>
                </c:pt>
                <c:pt idx="218">
                  <c:v>100.8419717</c:v>
                </c:pt>
                <c:pt idx="219">
                  <c:v>100.67396460000001</c:v>
                </c:pt>
                <c:pt idx="220">
                  <c:v>100.5477765</c:v>
                </c:pt>
                <c:pt idx="221">
                  <c:v>100.4429789</c:v>
                </c:pt>
                <c:pt idx="222">
                  <c:v>100.5594231</c:v>
                </c:pt>
                <c:pt idx="223">
                  <c:v>100.4884504</c:v>
                </c:pt>
                <c:pt idx="224">
                  <c:v>100.47065139999999</c:v>
                </c:pt>
                <c:pt idx="225">
                  <c:v>100.6565514</c:v>
                </c:pt>
                <c:pt idx="226">
                  <c:v>100.6876877</c:v>
                </c:pt>
                <c:pt idx="227">
                  <c:v>100.7463731</c:v>
                </c:pt>
                <c:pt idx="228">
                  <c:v>100.72955519999999</c:v>
                </c:pt>
                <c:pt idx="229">
                  <c:v>100.7406742</c:v>
                </c:pt>
                <c:pt idx="230">
                  <c:v>100.8082837</c:v>
                </c:pt>
                <c:pt idx="231">
                  <c:v>100.86777960000001</c:v>
                </c:pt>
                <c:pt idx="232">
                  <c:v>101.04597699999999</c:v>
                </c:pt>
                <c:pt idx="233">
                  <c:v>101.24766080000001</c:v>
                </c:pt>
                <c:pt idx="234">
                  <c:v>101.15136149999999</c:v>
                </c:pt>
                <c:pt idx="235">
                  <c:v>101.15859589999999</c:v>
                </c:pt>
                <c:pt idx="236">
                  <c:v>100.98607730000001</c:v>
                </c:pt>
                <c:pt idx="237">
                  <c:v>100.81575719999999</c:v>
                </c:pt>
                <c:pt idx="238">
                  <c:v>100.96597869999999</c:v>
                </c:pt>
                <c:pt idx="239">
                  <c:v>101.009558</c:v>
                </c:pt>
                <c:pt idx="240">
                  <c:v>100.8398162</c:v>
                </c:pt>
                <c:pt idx="241">
                  <c:v>100.79821819999999</c:v>
                </c:pt>
                <c:pt idx="242">
                  <c:v>100.91020690000001</c:v>
                </c:pt>
                <c:pt idx="243">
                  <c:v>101.0290439</c:v>
                </c:pt>
                <c:pt idx="244">
                  <c:v>101.1614534</c:v>
                </c:pt>
                <c:pt idx="245">
                  <c:v>101.1342594</c:v>
                </c:pt>
                <c:pt idx="246">
                  <c:v>101.244376</c:v>
                </c:pt>
                <c:pt idx="247">
                  <c:v>101.1505526</c:v>
                </c:pt>
                <c:pt idx="248">
                  <c:v>101.102259</c:v>
                </c:pt>
                <c:pt idx="249">
                  <c:v>101.0786636</c:v>
                </c:pt>
                <c:pt idx="250">
                  <c:v>101.2368008</c:v>
                </c:pt>
                <c:pt idx="251">
                  <c:v>101.1870768</c:v>
                </c:pt>
                <c:pt idx="252">
                  <c:v>101.3232278</c:v>
                </c:pt>
                <c:pt idx="253">
                  <c:v>101.2112676</c:v>
                </c:pt>
                <c:pt idx="254">
                  <c:v>101.0153012</c:v>
                </c:pt>
                <c:pt idx="255">
                  <c:v>101.04917949999999</c:v>
                </c:pt>
                <c:pt idx="256">
                  <c:v>101.0839613</c:v>
                </c:pt>
                <c:pt idx="257">
                  <c:v>101.2636334</c:v>
                </c:pt>
                <c:pt idx="258">
                  <c:v>101.0858492</c:v>
                </c:pt>
                <c:pt idx="259">
                  <c:v>101.0542947</c:v>
                </c:pt>
                <c:pt idx="260">
                  <c:v>101.08593020000001</c:v>
                </c:pt>
                <c:pt idx="261">
                  <c:v>101.0290773</c:v>
                </c:pt>
                <c:pt idx="262">
                  <c:v>101.15734809999999</c:v>
                </c:pt>
                <c:pt idx="263">
                  <c:v>101.0788462</c:v>
                </c:pt>
                <c:pt idx="264">
                  <c:v>100.9179194</c:v>
                </c:pt>
                <c:pt idx="265">
                  <c:v>100.87955289999999</c:v>
                </c:pt>
                <c:pt idx="266">
                  <c:v>101.034555</c:v>
                </c:pt>
                <c:pt idx="267">
                  <c:v>100.93195489999999</c:v>
                </c:pt>
                <c:pt idx="268">
                  <c:v>101.0257136</c:v>
                </c:pt>
                <c:pt idx="269">
                  <c:v>100.9313839</c:v>
                </c:pt>
                <c:pt idx="270">
                  <c:v>100.8158942</c:v>
                </c:pt>
                <c:pt idx="271">
                  <c:v>100.77914060000001</c:v>
                </c:pt>
                <c:pt idx="272">
                  <c:v>100.7317705</c:v>
                </c:pt>
                <c:pt idx="273">
                  <c:v>100.57997810000001</c:v>
                </c:pt>
                <c:pt idx="274">
                  <c:v>100.65355719999999</c:v>
                </c:pt>
                <c:pt idx="275">
                  <c:v>100.5955099</c:v>
                </c:pt>
                <c:pt idx="276">
                  <c:v>100.5115449</c:v>
                </c:pt>
                <c:pt idx="277">
                  <c:v>100.45614879999999</c:v>
                </c:pt>
                <c:pt idx="278">
                  <c:v>100.50438699999999</c:v>
                </c:pt>
                <c:pt idx="279">
                  <c:v>100.4506378</c:v>
                </c:pt>
                <c:pt idx="280">
                  <c:v>100.4462324</c:v>
                </c:pt>
                <c:pt idx="281">
                  <c:v>100.35772969999999</c:v>
                </c:pt>
                <c:pt idx="282">
                  <c:v>100.35047160000001</c:v>
                </c:pt>
                <c:pt idx="283">
                  <c:v>100.15973150000001</c:v>
                </c:pt>
                <c:pt idx="284">
                  <c:v>100.07418989999999</c:v>
                </c:pt>
                <c:pt idx="285">
                  <c:v>100.22321359999999</c:v>
                </c:pt>
                <c:pt idx="286">
                  <c:v>100.2100126</c:v>
                </c:pt>
                <c:pt idx="287">
                  <c:v>100.16214770000001</c:v>
                </c:pt>
                <c:pt idx="288">
                  <c:v>99.9702822</c:v>
                </c:pt>
                <c:pt idx="289">
                  <c:v>100.0856837</c:v>
                </c:pt>
                <c:pt idx="290">
                  <c:v>100.28139229999999</c:v>
                </c:pt>
                <c:pt idx="291">
                  <c:v>100.1421859</c:v>
                </c:pt>
                <c:pt idx="292">
                  <c:v>100.1583133</c:v>
                </c:pt>
                <c:pt idx="293">
                  <c:v>100.1117915</c:v>
                </c:pt>
                <c:pt idx="294">
                  <c:v>100.1065035</c:v>
                </c:pt>
                <c:pt idx="295">
                  <c:v>100.1057825</c:v>
                </c:pt>
                <c:pt idx="296">
                  <c:v>100.035354</c:v>
                </c:pt>
                <c:pt idx="297">
                  <c:v>100.0048599</c:v>
                </c:pt>
                <c:pt idx="298">
                  <c:v>100.02604669999999</c:v>
                </c:pt>
                <c:pt idx="299">
                  <c:v>100.0603768</c:v>
                </c:pt>
                <c:pt idx="300">
                  <c:v>100.01893130000001</c:v>
                </c:pt>
                <c:pt idx="301">
                  <c:v>99.981216489999994</c:v>
                </c:pt>
                <c:pt idx="302">
                  <c:v>99.863440659999995</c:v>
                </c:pt>
                <c:pt idx="303">
                  <c:v>99.736949620000004</c:v>
                </c:pt>
                <c:pt idx="304">
                  <c:v>99.781364569999994</c:v>
                </c:pt>
                <c:pt idx="305">
                  <c:v>99.481700110000006</c:v>
                </c:pt>
                <c:pt idx="306">
                  <c:v>99.54379711</c:v>
                </c:pt>
                <c:pt idx="307">
                  <c:v>99.480654759999993</c:v>
                </c:pt>
                <c:pt idx="308">
                  <c:v>99.516426710000005</c:v>
                </c:pt>
                <c:pt idx="309">
                  <c:v>99.388196800000003</c:v>
                </c:pt>
                <c:pt idx="310">
                  <c:v>99.435062799999997</c:v>
                </c:pt>
                <c:pt idx="311">
                  <c:v>99.52212385</c:v>
                </c:pt>
                <c:pt idx="312">
                  <c:v>99.660591260000004</c:v>
                </c:pt>
                <c:pt idx="313">
                  <c:v>99.774348009999997</c:v>
                </c:pt>
                <c:pt idx="314">
                  <c:v>99.762010489999994</c:v>
                </c:pt>
                <c:pt idx="315">
                  <c:v>99.883899700000001</c:v>
                </c:pt>
                <c:pt idx="316">
                  <c:v>99.909895469999995</c:v>
                </c:pt>
                <c:pt idx="317">
                  <c:v>99.993353900000002</c:v>
                </c:pt>
                <c:pt idx="318">
                  <c:v>99.881481429999994</c:v>
                </c:pt>
                <c:pt idx="319">
                  <c:v>99.943737400000003</c:v>
                </c:pt>
                <c:pt idx="320">
                  <c:v>99.938891589999997</c:v>
                </c:pt>
                <c:pt idx="321">
                  <c:v>99.969317430000004</c:v>
                </c:pt>
                <c:pt idx="322">
                  <c:v>99.788763599999996</c:v>
                </c:pt>
                <c:pt idx="323">
                  <c:v>99.912590699999996</c:v>
                </c:pt>
                <c:pt idx="324">
                  <c:v>99.953158349999995</c:v>
                </c:pt>
                <c:pt idx="325">
                  <c:v>99.972886889999998</c:v>
                </c:pt>
                <c:pt idx="326">
                  <c:v>99.900629670000001</c:v>
                </c:pt>
                <c:pt idx="327">
                  <c:v>99.85649239</c:v>
                </c:pt>
                <c:pt idx="328">
                  <c:v>99.882709649999995</c:v>
                </c:pt>
                <c:pt idx="329">
                  <c:v>99.881399560000006</c:v>
                </c:pt>
                <c:pt idx="330">
                  <c:v>99.892192359999996</c:v>
                </c:pt>
                <c:pt idx="331">
                  <c:v>99.871747369999994</c:v>
                </c:pt>
                <c:pt idx="332">
                  <c:v>99.748336660000007</c:v>
                </c:pt>
                <c:pt idx="333">
                  <c:v>99.752839570000006</c:v>
                </c:pt>
                <c:pt idx="334">
                  <c:v>99.745356970000003</c:v>
                </c:pt>
                <c:pt idx="335">
                  <c:v>99.700229309999997</c:v>
                </c:pt>
                <c:pt idx="336">
                  <c:v>99.679251649999998</c:v>
                </c:pt>
                <c:pt idx="337">
                  <c:v>99.621960770000001</c:v>
                </c:pt>
                <c:pt idx="338">
                  <c:v>99.611405559999994</c:v>
                </c:pt>
                <c:pt idx="339">
                  <c:v>99.591137560000007</c:v>
                </c:pt>
                <c:pt idx="340">
                  <c:v>99.615045910000006</c:v>
                </c:pt>
                <c:pt idx="341">
                  <c:v>99.630945139999994</c:v>
                </c:pt>
                <c:pt idx="342">
                  <c:v>99.811937999999998</c:v>
                </c:pt>
                <c:pt idx="343">
                  <c:v>99.904127419999995</c:v>
                </c:pt>
                <c:pt idx="344">
                  <c:v>99.815786619999997</c:v>
                </c:pt>
                <c:pt idx="345">
                  <c:v>99.821668729999999</c:v>
                </c:pt>
                <c:pt idx="346">
                  <c:v>99.923564040000002</c:v>
                </c:pt>
                <c:pt idx="347">
                  <c:v>99.767873109999996</c:v>
                </c:pt>
                <c:pt idx="348">
                  <c:v>99.894319069999995</c:v>
                </c:pt>
                <c:pt idx="349">
                  <c:v>99.873971749999995</c:v>
                </c:pt>
                <c:pt idx="350">
                  <c:v>99.940211259999998</c:v>
                </c:pt>
                <c:pt idx="351">
                  <c:v>99.862908219999994</c:v>
                </c:pt>
                <c:pt idx="352">
                  <c:v>99.79381746</c:v>
                </c:pt>
                <c:pt idx="353">
                  <c:v>99.914547659999997</c:v>
                </c:pt>
                <c:pt idx="354">
                  <c:v>99.978866249999996</c:v>
                </c:pt>
                <c:pt idx="355">
                  <c:v>99.933115020000002</c:v>
                </c:pt>
                <c:pt idx="356">
                  <c:v>99.925088369999997</c:v>
                </c:pt>
                <c:pt idx="357">
                  <c:v>99.993458200000006</c:v>
                </c:pt>
                <c:pt idx="358">
                  <c:v>99.990709960000004</c:v>
                </c:pt>
                <c:pt idx="359">
                  <c:v>99.918563050000003</c:v>
                </c:pt>
                <c:pt idx="360">
                  <c:v>99.853478670000001</c:v>
                </c:pt>
                <c:pt idx="361">
                  <c:v>99.853367410000004</c:v>
                </c:pt>
                <c:pt idx="362">
                  <c:v>99.890891030000006</c:v>
                </c:pt>
                <c:pt idx="363">
                  <c:v>99.971126279999993</c:v>
                </c:pt>
                <c:pt idx="364">
                  <c:v>99.89825836</c:v>
                </c:pt>
                <c:pt idx="365">
                  <c:v>99.836913030000005</c:v>
                </c:pt>
                <c:pt idx="366">
                  <c:v>99.813290570000007</c:v>
                </c:pt>
                <c:pt idx="367">
                  <c:v>99.719246429999998</c:v>
                </c:pt>
                <c:pt idx="368">
                  <c:v>99.859804969999999</c:v>
                </c:pt>
                <c:pt idx="369">
                  <c:v>99.746214039999998</c:v>
                </c:pt>
                <c:pt idx="370">
                  <c:v>99.757458589999999</c:v>
                </c:pt>
                <c:pt idx="371">
                  <c:v>99.741747309999994</c:v>
                </c:pt>
                <c:pt idx="372">
                  <c:v>99.662754370000002</c:v>
                </c:pt>
                <c:pt idx="373">
                  <c:v>99.654759279999993</c:v>
                </c:pt>
                <c:pt idx="374">
                  <c:v>99.679694330000004</c:v>
                </c:pt>
                <c:pt idx="375">
                  <c:v>99.663679090000002</c:v>
                </c:pt>
                <c:pt idx="376">
                  <c:v>99.607149750000005</c:v>
                </c:pt>
                <c:pt idx="377">
                  <c:v>99.620681829999995</c:v>
                </c:pt>
                <c:pt idx="378">
                  <c:v>99.532163819999994</c:v>
                </c:pt>
                <c:pt idx="379">
                  <c:v>99.519723889999995</c:v>
                </c:pt>
                <c:pt idx="380">
                  <c:v>99.501262980000007</c:v>
                </c:pt>
                <c:pt idx="381">
                  <c:v>99.577979819999996</c:v>
                </c:pt>
                <c:pt idx="382">
                  <c:v>99.633224949999999</c:v>
                </c:pt>
                <c:pt idx="383">
                  <c:v>99.563149370000005</c:v>
                </c:pt>
                <c:pt idx="384">
                  <c:v>99.537736390000006</c:v>
                </c:pt>
                <c:pt idx="385">
                  <c:v>99.506482099999999</c:v>
                </c:pt>
                <c:pt idx="386">
                  <c:v>99.551194699999996</c:v>
                </c:pt>
                <c:pt idx="387">
                  <c:v>99.463387969999999</c:v>
                </c:pt>
                <c:pt idx="388">
                  <c:v>99.47213644</c:v>
                </c:pt>
                <c:pt idx="389">
                  <c:v>99.36981969</c:v>
                </c:pt>
                <c:pt idx="390">
                  <c:v>99.341529530000003</c:v>
                </c:pt>
                <c:pt idx="391">
                  <c:v>99.304961899999995</c:v>
                </c:pt>
                <c:pt idx="392">
                  <c:v>99.421180750000005</c:v>
                </c:pt>
                <c:pt idx="393">
                  <c:v>99.524681720000004</c:v>
                </c:pt>
                <c:pt idx="394">
                  <c:v>99.573447209999998</c:v>
                </c:pt>
                <c:pt idx="395">
                  <c:v>99.532718700000004</c:v>
                </c:pt>
                <c:pt idx="396">
                  <c:v>99.581196180000006</c:v>
                </c:pt>
                <c:pt idx="397">
                  <c:v>99.546490750000004</c:v>
                </c:pt>
                <c:pt idx="398">
                  <c:v>99.596323279999993</c:v>
                </c:pt>
                <c:pt idx="399">
                  <c:v>99.606662400000005</c:v>
                </c:pt>
                <c:pt idx="400">
                  <c:v>99.556317379999996</c:v>
                </c:pt>
                <c:pt idx="401">
                  <c:v>99.628086379999999</c:v>
                </c:pt>
                <c:pt idx="402">
                  <c:v>99.64975561</c:v>
                </c:pt>
                <c:pt idx="403">
                  <c:v>99.714112569999998</c:v>
                </c:pt>
                <c:pt idx="404">
                  <c:v>99.870052430000001</c:v>
                </c:pt>
                <c:pt idx="405">
                  <c:v>99.977282369999998</c:v>
                </c:pt>
                <c:pt idx="406">
                  <c:v>99.921776739999999</c:v>
                </c:pt>
                <c:pt idx="407">
                  <c:v>99.932766090000001</c:v>
                </c:pt>
                <c:pt idx="408">
                  <c:v>99.979485019999998</c:v>
                </c:pt>
                <c:pt idx="409">
                  <c:v>99.958476309999995</c:v>
                </c:pt>
                <c:pt idx="410">
                  <c:v>99.976495470000003</c:v>
                </c:pt>
                <c:pt idx="411">
                  <c:v>99.95156446</c:v>
                </c:pt>
                <c:pt idx="412">
                  <c:v>99.980006279999998</c:v>
                </c:pt>
                <c:pt idx="413">
                  <c:v>100.11597380000001</c:v>
                </c:pt>
                <c:pt idx="414">
                  <c:v>100.0705026</c:v>
                </c:pt>
                <c:pt idx="415">
                  <c:v>100.1045676</c:v>
                </c:pt>
                <c:pt idx="416">
                  <c:v>100.056178</c:v>
                </c:pt>
                <c:pt idx="417">
                  <c:v>100.1952488</c:v>
                </c:pt>
                <c:pt idx="418">
                  <c:v>100.06087410000001</c:v>
                </c:pt>
                <c:pt idx="419">
                  <c:v>99.994022569999998</c:v>
                </c:pt>
                <c:pt idx="420">
                  <c:v>100.07310200000001</c:v>
                </c:pt>
                <c:pt idx="421">
                  <c:v>100.0017799</c:v>
                </c:pt>
                <c:pt idx="422">
                  <c:v>100.0678583</c:v>
                </c:pt>
                <c:pt idx="423">
                  <c:v>100.0290796</c:v>
                </c:pt>
                <c:pt idx="424">
                  <c:v>100.05008460000001</c:v>
                </c:pt>
                <c:pt idx="425">
                  <c:v>100.0717226</c:v>
                </c:pt>
                <c:pt idx="426">
                  <c:v>100.0846358</c:v>
                </c:pt>
                <c:pt idx="427">
                  <c:v>99.989386479999993</c:v>
                </c:pt>
                <c:pt idx="428">
                  <c:v>99.953754979999999</c:v>
                </c:pt>
                <c:pt idx="429">
                  <c:v>99.862654710000001</c:v>
                </c:pt>
                <c:pt idx="430">
                  <c:v>99.940495799999994</c:v>
                </c:pt>
                <c:pt idx="431">
                  <c:v>99.999309789999998</c:v>
                </c:pt>
                <c:pt idx="432">
                  <c:v>99.917856259999994</c:v>
                </c:pt>
                <c:pt idx="433">
                  <c:v>99.946601200000003</c:v>
                </c:pt>
                <c:pt idx="434">
                  <c:v>99.959084730000001</c:v>
                </c:pt>
                <c:pt idx="435">
                  <c:v>99.923404579999996</c:v>
                </c:pt>
                <c:pt idx="436">
                  <c:v>100.0181657</c:v>
                </c:pt>
                <c:pt idx="437">
                  <c:v>99.970226120000007</c:v>
                </c:pt>
                <c:pt idx="438">
                  <c:v>99.893814610000007</c:v>
                </c:pt>
                <c:pt idx="439">
                  <c:v>99.797508280000002</c:v>
                </c:pt>
                <c:pt idx="440">
                  <c:v>99.732789339999997</c:v>
                </c:pt>
                <c:pt idx="441">
                  <c:v>99.831848969999996</c:v>
                </c:pt>
                <c:pt idx="442">
                  <c:v>99.795056439999996</c:v>
                </c:pt>
                <c:pt idx="443">
                  <c:v>99.797476430000003</c:v>
                </c:pt>
                <c:pt idx="444">
                  <c:v>99.806608569999995</c:v>
                </c:pt>
                <c:pt idx="445">
                  <c:v>99.748546270000006</c:v>
                </c:pt>
                <c:pt idx="446">
                  <c:v>99.772740659999997</c:v>
                </c:pt>
                <c:pt idx="447">
                  <c:v>99.746278040000007</c:v>
                </c:pt>
                <c:pt idx="448">
                  <c:v>99.666646979999996</c:v>
                </c:pt>
                <c:pt idx="449">
                  <c:v>99.593461149999996</c:v>
                </c:pt>
                <c:pt idx="450">
                  <c:v>99.604849169999994</c:v>
                </c:pt>
                <c:pt idx="451">
                  <c:v>99.562436390000002</c:v>
                </c:pt>
                <c:pt idx="452">
                  <c:v>99.565098610000007</c:v>
                </c:pt>
                <c:pt idx="453">
                  <c:v>99.635884320000002</c:v>
                </c:pt>
                <c:pt idx="454">
                  <c:v>99.626515299999994</c:v>
                </c:pt>
                <c:pt idx="455">
                  <c:v>99.518000369999996</c:v>
                </c:pt>
                <c:pt idx="456">
                  <c:v>99.597258729999993</c:v>
                </c:pt>
                <c:pt idx="457">
                  <c:v>99.511862059999999</c:v>
                </c:pt>
                <c:pt idx="458">
                  <c:v>99.531376640000005</c:v>
                </c:pt>
                <c:pt idx="459">
                  <c:v>99.51027096</c:v>
                </c:pt>
                <c:pt idx="460">
                  <c:v>99.505897430000005</c:v>
                </c:pt>
                <c:pt idx="461">
                  <c:v>99.551948109999998</c:v>
                </c:pt>
                <c:pt idx="462">
                  <c:v>99.598418640000006</c:v>
                </c:pt>
                <c:pt idx="463">
                  <c:v>99.61663265</c:v>
                </c:pt>
                <c:pt idx="464">
                  <c:v>99.594674040000001</c:v>
                </c:pt>
                <c:pt idx="465">
                  <c:v>99.555727439999998</c:v>
                </c:pt>
                <c:pt idx="466">
                  <c:v>99.575430589999996</c:v>
                </c:pt>
                <c:pt idx="467">
                  <c:v>99.572976980000007</c:v>
                </c:pt>
                <c:pt idx="468">
                  <c:v>99.59323139</c:v>
                </c:pt>
                <c:pt idx="469">
                  <c:v>99.571607020000002</c:v>
                </c:pt>
                <c:pt idx="470">
                  <c:v>99.506341789999993</c:v>
                </c:pt>
                <c:pt idx="471">
                  <c:v>99.449946740000001</c:v>
                </c:pt>
                <c:pt idx="472">
                  <c:v>99.491641110000003</c:v>
                </c:pt>
                <c:pt idx="473">
                  <c:v>99.436950409999994</c:v>
                </c:pt>
                <c:pt idx="474">
                  <c:v>99.353899940000005</c:v>
                </c:pt>
                <c:pt idx="475">
                  <c:v>99.326566369999995</c:v>
                </c:pt>
                <c:pt idx="476">
                  <c:v>99.322411610000003</c:v>
                </c:pt>
                <c:pt idx="477">
                  <c:v>99.358634190000004</c:v>
                </c:pt>
                <c:pt idx="478">
                  <c:v>99.443921700000004</c:v>
                </c:pt>
                <c:pt idx="479">
                  <c:v>99.41436453</c:v>
                </c:pt>
                <c:pt idx="480">
                  <c:v>99.327609730000006</c:v>
                </c:pt>
                <c:pt idx="481">
                  <c:v>99.377996670000002</c:v>
                </c:pt>
                <c:pt idx="482">
                  <c:v>99.465936560000003</c:v>
                </c:pt>
                <c:pt idx="483">
                  <c:v>99.515544000000006</c:v>
                </c:pt>
                <c:pt idx="484">
                  <c:v>99.584727479999998</c:v>
                </c:pt>
                <c:pt idx="485">
                  <c:v>99.546064450000003</c:v>
                </c:pt>
                <c:pt idx="486">
                  <c:v>99.632589809999999</c:v>
                </c:pt>
                <c:pt idx="487">
                  <c:v>99.622508400000001</c:v>
                </c:pt>
                <c:pt idx="488">
                  <c:v>99.656007639999999</c:v>
                </c:pt>
                <c:pt idx="489">
                  <c:v>99.598371189999995</c:v>
                </c:pt>
                <c:pt idx="490">
                  <c:v>99.578332759999995</c:v>
                </c:pt>
                <c:pt idx="491">
                  <c:v>99.468533239999999</c:v>
                </c:pt>
                <c:pt idx="492">
                  <c:v>99.542174149999994</c:v>
                </c:pt>
                <c:pt idx="493">
                  <c:v>99.556811249999996</c:v>
                </c:pt>
                <c:pt idx="494">
                  <c:v>99.502174760000003</c:v>
                </c:pt>
                <c:pt idx="495">
                  <c:v>99.500825340000006</c:v>
                </c:pt>
                <c:pt idx="496">
                  <c:v>99.548988699999995</c:v>
                </c:pt>
                <c:pt idx="497">
                  <c:v>99.511405089999997</c:v>
                </c:pt>
                <c:pt idx="498">
                  <c:v>99.526684099999997</c:v>
                </c:pt>
                <c:pt idx="499">
                  <c:v>99.541871450000002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88032"/>
        <c:axId val="48198016"/>
      </c:scatterChart>
      <c:valAx>
        <c:axId val="48188032"/>
        <c:scaling>
          <c:orientation val="minMax"/>
          <c:max val="500"/>
        </c:scaling>
        <c:delete val="0"/>
        <c:axPos val="b"/>
        <c:numFmt formatCode="General" sourceLinked="1"/>
        <c:majorTickMark val="cross"/>
        <c:minorTickMark val="none"/>
        <c:tickLblPos val="nextTo"/>
        <c:crossAx val="48198016"/>
        <c:crosses val="autoZero"/>
        <c:crossBetween val="midCat"/>
      </c:valAx>
      <c:valAx>
        <c:axId val="4819801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>
            <a:solidFill>
              <a:schemeClr val="tx1"/>
            </a:solidFill>
          </a:ln>
        </c:spPr>
        <c:crossAx val="4818803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30/10/2013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3488"/>
            <a:ext cx="5443537" cy="447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11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12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13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14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15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16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18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20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3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23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24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25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91279-0B3A-4585-B44D-383FAB851298}" type="slidenum">
              <a:rPr lang="nl-NL" altLang="nl-NL"/>
              <a:pPr/>
              <a:t>35</a:t>
            </a:fld>
            <a:endParaRPr lang="nl-NL" altLang="nl-NL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41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42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43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44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4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87C400-BAA7-4D86-BD10-32811FE557B3}" type="slidenum">
              <a:rPr lang="nl-NL" smtClean="0"/>
              <a:pPr eaLnBrk="1" hangingPunct="1"/>
              <a:t>45</a:t>
            </a:fld>
            <a:endParaRPr lang="nl-N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5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C2CEB-16D9-4812-93A1-280808600651}" type="slidenum">
              <a:rPr lang="nl-NL" altLang="nl-NL" smtClean="0"/>
              <a:pPr eaLnBrk="1" hangingPunct="1"/>
              <a:t>6</a:t>
            </a:fld>
            <a:endParaRPr lang="nl-NL" altLang="nl-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AC2CEB-16D9-4812-93A1-280808600651}" type="slidenum">
              <a:rPr lang="nl-NL" altLang="nl-NL" smtClean="0"/>
              <a:pPr eaLnBrk="1" hangingPunct="1"/>
              <a:t>7</a:t>
            </a:fld>
            <a:endParaRPr lang="nl-NL" altLang="nl-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8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9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A02B3-AD9A-424B-90CA-AC028904747C}" type="slidenum">
              <a:rPr lang="nl-NL" altLang="nl-NL" smtClean="0"/>
              <a:pPr eaLnBrk="1" hangingPunct="1"/>
              <a:t>10</a:t>
            </a:fld>
            <a:endParaRPr lang="nl-NL" altLang="nl-NL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363538"/>
            <a:ext cx="7121525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8" y="1341438"/>
            <a:ext cx="34829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5" y="363538"/>
            <a:ext cx="71215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341438"/>
            <a:ext cx="71183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opmaakprofielen</a:t>
            </a:r>
            <a:r>
              <a:rPr lang="en-US" noProof="0" dirty="0" smtClean="0"/>
              <a:t> van de </a:t>
            </a:r>
            <a:r>
              <a:rPr lang="en-US" noProof="0" dirty="0" err="1" smtClean="0"/>
              <a:t>modeltekst</a:t>
            </a:r>
            <a:r>
              <a:rPr lang="en-US" noProof="0" dirty="0" smtClean="0"/>
              <a:t> te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5" y="1125538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8" descr="UT_Logo_Black_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332538"/>
            <a:ext cx="20986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402388"/>
            <a:ext cx="475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400800"/>
            <a:ext cx="495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/45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3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0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5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0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6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0.png"/><Relationship Id="rId4" Type="http://schemas.openxmlformats.org/officeDocument/2006/relationships/image" Target="../media/image67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9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0.png"/><Relationship Id="rId4" Type="http://schemas.openxmlformats.org/officeDocument/2006/relationships/image" Target="../media/image70.png"/><Relationship Id="rId9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2064" y="1609173"/>
            <a:ext cx="3300136" cy="59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UT_Titel zwart_2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9488" y="1052736"/>
            <a:ext cx="5706888" cy="1603158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z="2800" dirty="0"/>
              <a:t>Tactical </a:t>
            </a:r>
            <a:r>
              <a:rPr lang="en-US" sz="2800" dirty="0" smtClean="0"/>
              <a:t>Planning </a:t>
            </a:r>
            <a:r>
              <a:rPr lang="en-US" sz="2800" dirty="0"/>
              <a:t>in </a:t>
            </a:r>
            <a:r>
              <a:rPr lang="en-US" sz="2800" dirty="0" smtClean="0"/>
              <a:t>Healthcare using Approximate Dynamic Programming </a:t>
            </a:r>
            <a:r>
              <a:rPr lang="en-US" sz="2800" dirty="0"/>
              <a:t>with Bayesian </a:t>
            </a:r>
            <a:r>
              <a:rPr lang="en-US" sz="2800" dirty="0" smtClean="0"/>
              <a:t>Exploration</a:t>
            </a:r>
            <a:endParaRPr lang="en-US" sz="28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47900" y="3284538"/>
            <a:ext cx="6788150" cy="2160587"/>
          </a:xfrm>
        </p:spPr>
        <p:txBody>
          <a:bodyPr/>
          <a:lstStyle/>
          <a:p>
            <a:pPr eaLnBrk="1" hangingPunct="1"/>
            <a:r>
              <a:rPr lang="en-US" sz="1700" b="1" dirty="0" smtClean="0"/>
              <a:t>Martijn Mes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>
                <a:solidFill>
                  <a:srgbClr val="66CCFF"/>
                </a:solidFill>
              </a:rPr>
              <a:t>Department of Industrial Engineering and Business Information Systems</a:t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University of Twente</a:t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The Netherlands</a:t>
            </a:r>
          </a:p>
          <a:p>
            <a:pPr eaLnBrk="1" hangingPunct="1"/>
            <a:endParaRPr lang="en-US" sz="1700" dirty="0">
              <a:solidFill>
                <a:srgbClr val="66CCFF"/>
              </a:solidFill>
            </a:endParaRPr>
          </a:p>
          <a:p>
            <a:pPr eaLnBrk="1" hangingPunct="1"/>
            <a:r>
              <a:rPr lang="en-US" sz="1700" b="1" dirty="0" smtClean="0"/>
              <a:t>Joint work with:</a:t>
            </a:r>
            <a:r>
              <a:rPr lang="en-US" sz="1700" dirty="0" smtClean="0">
                <a:solidFill>
                  <a:srgbClr val="66CCFF"/>
                </a:solidFill>
              </a:rPr>
              <a:t> Ilya Ryzhov, Warren Powell, Peter </a:t>
            </a:r>
            <a:r>
              <a:rPr lang="en-US" sz="1700" dirty="0" smtClean="0">
                <a:solidFill>
                  <a:srgbClr val="66CCFF"/>
                </a:solidFill>
              </a:rPr>
              <a:t>Hulshof, Erwin Hans, </a:t>
            </a:r>
            <a:br>
              <a:rPr lang="en-US" sz="1700" dirty="0" smtClean="0">
                <a:solidFill>
                  <a:srgbClr val="66CCFF"/>
                </a:solidFill>
              </a:rPr>
            </a:br>
            <a:r>
              <a:rPr lang="en-US" sz="1700" dirty="0" smtClean="0">
                <a:solidFill>
                  <a:srgbClr val="66CCFF"/>
                </a:solidFill>
              </a:rPr>
              <a:t>Richard Boucherie.</a:t>
            </a:r>
            <a:endParaRPr lang="en-US" sz="1700" dirty="0" smtClean="0">
              <a:solidFill>
                <a:srgbClr val="66CCFF"/>
              </a:solidFill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275856" y="6227763"/>
            <a:ext cx="586496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Wednesday, 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>October </a:t>
            </a: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30, 2013</a:t>
            </a:r>
            <a:r>
              <a:rPr lang="en-US" sz="1700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1700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Cornell University – </a:t>
            </a: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ORIE/SCAN </a:t>
            </a: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Seminar Fall 2013</a:t>
            </a:r>
            <a:r>
              <a:rPr lang="en-GB" sz="1700" dirty="0" smtClean="0">
                <a:solidFill>
                  <a:schemeClr val="bg1"/>
                </a:solidFill>
                <a:latin typeface="Arial Narrow" pitchFamily="34" charset="0"/>
              </a:rPr>
              <a:t>, Ithaca, NY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MODELLING STOCHASTICITY 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introduce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vector </a:t>
                </a:r>
                <a:r>
                  <a:rPr lang="en-US" dirty="0"/>
                  <a:t>of random variables representing all the </a:t>
                </a:r>
                <a:r>
                  <a:rPr lang="en-US" dirty="0" smtClean="0"/>
                  <a:t>new information </a:t>
                </a:r>
                <a:r>
                  <a:rPr lang="en-US" dirty="0"/>
                  <a:t>that becomes available between time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t−1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chemeClr val="accent6"/>
                    </a:solidFill>
                  </a:rPr>
                  <a:t>t</a:t>
                </a:r>
                <a:r>
                  <a:rPr lang="en-US" i="1" dirty="0" smtClean="0"/>
                  <a:t>.</a:t>
                </a:r>
              </a:p>
              <a:p>
                <a:r>
                  <a:rPr lang="en-US" dirty="0"/>
                  <a:t>We distinguish </a:t>
                </a:r>
                <a:r>
                  <a:rPr lang="en-US" dirty="0" smtClean="0"/>
                  <a:t>between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exogenous</a:t>
                </a:r>
                <a:r>
                  <a:rPr lang="en-US" i="1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endogenous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information:</a:t>
                </a:r>
                <a:endParaRPr lang="en-US" altLang="nl-NL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10</a:t>
            </a:fld>
            <a:r>
              <a:rPr lang="en-GB" altLang="nl-NL" dirty="0" smtClean="0"/>
              <a:t>/45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4439221" cy="57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35813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arrivals from outside the system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07904" y="3149332"/>
            <a:ext cx="288032" cy="581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4008" y="3581380"/>
                <a:ext cx="3600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Patient transitions as a function of the decision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, the number of patients we decided to treat in the previous time period.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581380"/>
                <a:ext cx="36004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525" t="-2538" r="-1695" b="-71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220072" y="3211276"/>
            <a:ext cx="360040" cy="298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MODELLING STOCHASTICITY </a:t>
            </a:r>
            <a:r>
              <a:rPr lang="en-US" altLang="nl-NL" dirty="0" smtClean="0"/>
              <a:t>[2/2</a:t>
            </a:r>
            <a:r>
              <a:rPr lang="en-US" altLang="nl-NL" dirty="0"/>
              <a:t>]</a:t>
            </a:r>
            <a:endParaRPr lang="en-US" altLang="nl-NL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Transition function to </a:t>
                </a:r>
                <a:r>
                  <a:rPr lang="en-US" dirty="0"/>
                  <a:t>capture the evolution of the system over time as </a:t>
                </a:r>
                <a:r>
                  <a:rPr lang="en-US" dirty="0" smtClean="0"/>
                  <a:t>a result </a:t>
                </a:r>
                <a:r>
                  <a:rPr lang="en-US" dirty="0"/>
                  <a:t>of the decisions and the random </a:t>
                </a:r>
                <a:r>
                  <a:rPr lang="en-US" dirty="0" smtClean="0"/>
                  <a:t>information: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nl-NL" altLang="nl-NL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</m:sSup>
                      <m:d>
                        <m:dPr>
                          <m:ctrlP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nl-NL" altLang="nl-NL" sz="28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nl-NL" altLang="nl-NL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nl-NL" sz="2800" dirty="0" smtClean="0"/>
              </a:p>
              <a:p>
                <a:r>
                  <a:rPr lang="en-US" altLang="nl-NL" dirty="0" smtClean="0"/>
                  <a:t>Where</a:t>
                </a:r>
              </a:p>
              <a:p>
                <a:endParaRPr lang="en-US" altLang="nl-NL" dirty="0"/>
              </a:p>
              <a:p>
                <a:endParaRPr lang="en-US" altLang="nl-NL" dirty="0" smtClean="0"/>
              </a:p>
              <a:p>
                <a:endParaRPr lang="en-US" altLang="nl-NL" dirty="0" smtClean="0"/>
              </a:p>
              <a:p>
                <a:endParaRPr lang="en-US" altLang="nl-NL" dirty="0"/>
              </a:p>
              <a:p>
                <a:endParaRPr lang="en-US" altLang="nl-NL" dirty="0" smtClean="0"/>
              </a:p>
              <a:p>
                <a:endParaRPr lang="en-US" altLang="nl-NL" dirty="0"/>
              </a:p>
              <a:p>
                <a:endParaRPr lang="en-US" altLang="nl-NL" dirty="0" smtClean="0"/>
              </a:p>
              <a:p>
                <a:r>
                  <a:rPr lang="en-US" dirty="0" smtClean="0"/>
                  <a:t>Stochastic </a:t>
                </a:r>
                <a:r>
                  <a:rPr lang="en-US" dirty="0"/>
                  <a:t>counterparts of the first </a:t>
                </a:r>
                <a:r>
                  <a:rPr lang="en-US" dirty="0" smtClean="0"/>
                  <a:t>three constraints in the ILP formulation.</a:t>
                </a:r>
                <a:endParaRPr lang="en-US" altLang="nl-NL" dirty="0" smtClean="0"/>
              </a:p>
              <a:p>
                <a:endParaRPr lang="en-US" altLang="nl-NL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798" t="-642" r="-1113" b="-128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11</a:t>
            </a:fld>
            <a:r>
              <a:rPr lang="en-GB" altLang="nl-NL" dirty="0" smtClean="0"/>
              <a:t>/45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30" y="3085347"/>
            <a:ext cx="7386066" cy="199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OBJECTIVE [1/2]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 policy (a decision function) to make decisions about the number </a:t>
                </a:r>
                <a:r>
                  <a:rPr lang="en-US" dirty="0"/>
                  <a:t>of patients to serve at each queue</a:t>
                </a:r>
                <a:r>
                  <a:rPr lang="en-US" dirty="0" smtClean="0"/>
                  <a:t>.</a:t>
                </a:r>
              </a:p>
              <a:p>
                <a:r>
                  <a:rPr lang="en-US" altLang="nl-NL" dirty="0" smtClean="0"/>
                  <a:t>Decision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nl-NL" altLang="nl-NL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nl-NL" altLang="nl-NL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function that returns a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𝒳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under the </a:t>
                </a:r>
                <a:r>
                  <a:rPr lang="nl-NL" dirty="0" smtClean="0"/>
                  <a:t>policy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𝜋</m:t>
                    </m:r>
                    <m:r>
                      <a:rPr lang="el-GR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𝛱</m:t>
                    </m:r>
                    <m:r>
                      <a:rPr lang="el-GR" i="1" dirty="0" smtClean="0">
                        <a:latin typeface="Cambria Math"/>
                      </a:rPr>
                      <m:t>.</m:t>
                    </m:r>
                  </m:oMath>
                </a14:m>
                <a:endParaRPr lang="nl-NL" i="1" dirty="0" smtClean="0"/>
              </a:p>
              <a:p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𝛱</m:t>
                    </m:r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refers to the set of potential </a:t>
                </a:r>
                <a:r>
                  <a:rPr lang="en-US" dirty="0" smtClean="0"/>
                  <a:t>policies</a:t>
                </a:r>
                <a:r>
                  <a:rPr lang="en-US" dirty="0"/>
                  <a:t>. </a:t>
                </a:r>
                <a:endParaRPr lang="nl-NL" i="1" dirty="0" smtClean="0">
                  <a:solidFill>
                    <a:schemeClr val="accent6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set</m:t>
                    </m:r>
                    <m:r>
                      <a:rPr lang="nl-NL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𝒳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refers </a:t>
                </a:r>
                <a:r>
                  <a:rPr lang="en-US" dirty="0" smtClean="0"/>
                  <a:t>to the </a:t>
                </a:r>
                <a:r>
                  <a:rPr lang="en-US" dirty="0"/>
                  <a:t>set of feasible decisions at time </a:t>
                </a:r>
                <a:r>
                  <a:rPr lang="en-US" i="1" dirty="0">
                    <a:solidFill>
                      <a:schemeClr val="accent6"/>
                    </a:solidFill>
                  </a:rPr>
                  <a:t>t</a:t>
                </a:r>
                <a:r>
                  <a:rPr lang="en-US" dirty="0"/>
                  <a:t>, which is given </a:t>
                </a:r>
                <a:r>
                  <a:rPr lang="en-US" dirty="0" smtClean="0"/>
                  <a:t>by:</a:t>
                </a:r>
              </a:p>
              <a:p>
                <a:endParaRPr lang="en-US" dirty="0" smtClean="0"/>
              </a:p>
              <a:p>
                <a:endParaRPr lang="en-US" i="1" dirty="0"/>
              </a:p>
              <a:p>
                <a:endParaRPr lang="en-US" i="1" dirty="0" smtClean="0"/>
              </a:p>
              <a:p>
                <a:endParaRPr lang="en-US" i="1" dirty="0"/>
              </a:p>
              <a:p>
                <a:endParaRPr lang="en-US" i="1" dirty="0" smtClean="0"/>
              </a:p>
              <a:p>
                <a:r>
                  <a:rPr lang="en-US" dirty="0" smtClean="0"/>
                  <a:t>Equal to the last three constraints in the ILP formulation.</a:t>
                </a:r>
                <a:endParaRPr lang="nl-NL" dirty="0"/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12</a:t>
            </a:fld>
            <a:r>
              <a:rPr lang="en-GB" altLang="nl-NL" dirty="0" smtClean="0"/>
              <a:t>/45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736078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OBJECTIVE [2/2]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13</a:t>
            </a:fld>
            <a:r>
              <a:rPr lang="en-GB" altLang="nl-NL" dirty="0" smtClean="0"/>
              <a:t>/45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132856"/>
            <a:ext cx="4320479" cy="101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4437112"/>
            <a:ext cx="7391722" cy="54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3" y="1341438"/>
                <a:ext cx="7118350" cy="5111898"/>
              </a:xfrm>
            </p:spPr>
            <p:txBody>
              <a:bodyPr/>
              <a:lstStyle/>
              <a:p>
                <a:r>
                  <a:rPr lang="en-US" dirty="0" smtClean="0"/>
                  <a:t>Our goal is to find a policy </a:t>
                </a:r>
                <a:r>
                  <a:rPr lang="en-US" i="1" dirty="0">
                    <a:solidFill>
                      <a:schemeClr val="accent6"/>
                    </a:solidFill>
                  </a:rPr>
                  <a:t>π</a:t>
                </a:r>
                <a:r>
                  <a:rPr lang="en-US" dirty="0"/>
                  <a:t>, among the set of policies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𝛱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that minimizes </a:t>
                </a:r>
                <a:r>
                  <a:rPr lang="en-US" dirty="0"/>
                  <a:t>the expected costs over all time periods given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endParaRPr lang="en-US" i="1" dirty="0"/>
              </a:p>
              <a:p>
                <a:pPr lvl="1"/>
                <a:endParaRPr lang="en-US" i="1" dirty="0" smtClean="0"/>
              </a:p>
              <a:p>
                <a:endParaRPr lang="en-US" i="1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𝒳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By Bellman's principal of optimality, we can find the optimal policy by </a:t>
                </a:r>
                <a:r>
                  <a:rPr lang="en-US" dirty="0" smtClean="0"/>
                  <a:t>solving:</a:t>
                </a:r>
              </a:p>
              <a:p>
                <a:endParaRPr lang="en-US" i="1" dirty="0"/>
              </a:p>
              <a:p>
                <a:endParaRPr lang="en-US" dirty="0" smtClean="0"/>
              </a:p>
              <a:p>
                <a:r>
                  <a:rPr lang="en-US" dirty="0" smtClean="0"/>
                  <a:t>Compute </a:t>
                </a:r>
                <a:r>
                  <a:rPr lang="en-US" dirty="0"/>
                  <a:t>expectation evaluating all possible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representing </a:t>
                </a:r>
                <a:r>
                  <a:rPr lang="en-US" dirty="0"/>
                  <a:t>a realization for the number of patients transferred </a:t>
                </a:r>
                <a:r>
                  <a:rPr lang="en-US" dirty="0" smtClean="0"/>
                  <a:t>from </a:t>
                </a:r>
                <a:r>
                  <a:rPr lang="en-US" i="1" dirty="0">
                    <a:solidFill>
                      <a:schemeClr val="accent6"/>
                    </a:solidFill>
                  </a:rPr>
                  <a:t>i</a:t>
                </a:r>
                <a:r>
                  <a:rPr lang="en-US" dirty="0"/>
                  <a:t> to </a:t>
                </a:r>
                <a:r>
                  <a:rPr lang="en-US" i="1" dirty="0">
                    <a:solidFill>
                      <a:schemeClr val="accent6"/>
                    </a:solidFill>
                  </a:rPr>
                  <a:t>j</a:t>
                </a:r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representing external </a:t>
                </a:r>
                <a:r>
                  <a:rPr lang="en-US" dirty="0" smtClean="0"/>
                  <a:t>arrivals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/>
                  <a:t> patients leaving the </a:t>
                </a:r>
                <a:r>
                  <a:rPr lang="en-US" dirty="0" smtClean="0"/>
                  <a:t>system.</a:t>
                </a:r>
                <a:endParaRPr lang="en-US" dirty="0"/>
              </a:p>
              <a:p>
                <a:endParaRPr lang="en-US" i="1" dirty="0"/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3" y="1341438"/>
                <a:ext cx="7118350" cy="5111898"/>
              </a:xfrm>
              <a:blipFill rotWithShape="1">
                <a:blip r:embed="rId6"/>
                <a:stretch>
                  <a:fillRect l="-1798" t="-596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DYNAMIC PROGRAMMING FORMULATION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Solve: 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eaLnBrk="1" hangingPunct="1"/>
            <a:r>
              <a:rPr lang="en-US" dirty="0" smtClean="0"/>
              <a:t>Where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By backward induction.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14</a:t>
            </a:fld>
            <a:r>
              <a:rPr lang="en-GB" dirty="0" smtClean="0"/>
              <a:t>/45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124"/>
            <a:ext cx="6372200" cy="57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94" y="2117997"/>
            <a:ext cx="6019824" cy="229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9160"/>
            <a:ext cx="3384376" cy="6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79" y="4544865"/>
            <a:ext cx="4401454" cy="82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CURSUS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State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too </a:t>
                </a:r>
                <a:r>
                  <a:rPr lang="en-US" dirty="0"/>
                  <a:t>large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all states: </a:t>
                </a:r>
              </a:p>
              <a:p>
                <a:pPr marL="739775" lvl="1" indent="-457200"/>
                <a:r>
                  <a:rPr lang="en-US" dirty="0" smtClean="0"/>
                  <a:t>Suppose </a:t>
                </a:r>
                <a:r>
                  <a:rPr lang="en-US" dirty="0"/>
                  <a:t>we have a maximum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for the number of patients per queue and per number of time periods waiting. </a:t>
                </a:r>
                <a:r>
                  <a:rPr lang="en-US" dirty="0" smtClean="0"/>
                  <a:t>Then, the number of states per time period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</m:d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739775" lvl="1" indent="-457200"/>
                <a:r>
                  <a:rPr lang="en-US" dirty="0" smtClean="0"/>
                  <a:t>Suppose we have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40</a:t>
                </a:r>
                <a:r>
                  <a:rPr lang="en-US" dirty="0" smtClean="0"/>
                  <a:t> queues (e.g., </a:t>
                </a:r>
                <a:r>
                  <a:rPr lang="en-US" i="1" dirty="0">
                    <a:solidFill>
                      <a:schemeClr val="accent6"/>
                    </a:solidFill>
                  </a:rPr>
                  <a:t>8</a:t>
                </a:r>
                <a:r>
                  <a:rPr lang="en-US" dirty="0"/>
                  <a:t> care processes with an average of </a:t>
                </a:r>
                <a:r>
                  <a:rPr lang="en-US" i="1" dirty="0">
                    <a:solidFill>
                      <a:schemeClr val="accent6"/>
                    </a:solidFill>
                  </a:rPr>
                  <a:t>5</a:t>
                </a:r>
                <a:r>
                  <a:rPr lang="en-US" dirty="0"/>
                  <a:t> </a:t>
                </a:r>
                <a:r>
                  <a:rPr lang="en-US" dirty="0" smtClean="0"/>
                  <a:t>stages), </a:t>
                </a:r>
                <a:r>
                  <a:rPr lang="en-US" dirty="0"/>
                  <a:t>and a maximum </a:t>
                </a:r>
                <a:r>
                  <a:rPr lang="en-US" dirty="0" smtClean="0"/>
                  <a:t>of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</a:t>
                </a:r>
                <a:r>
                  <a:rPr lang="en-US" dirty="0" smtClean="0"/>
                  <a:t> time </a:t>
                </a:r>
                <a:r>
                  <a:rPr lang="en-US" dirty="0"/>
                  <a:t>periods </a:t>
                </a:r>
                <a:r>
                  <a:rPr lang="en-US" dirty="0" smtClean="0"/>
                  <a:t>waiting.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160</m:t>
                        </m:r>
                      </m:sup>
                    </m:sSup>
                  </m:oMath>
                </a14:m>
                <a:r>
                  <a:rPr lang="en-US" dirty="0" smtClean="0"/>
                  <a:t> states, which is intractable for any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nl-NL" b="0" i="1" smtClean="0">
                        <a:solidFill>
                          <a:schemeClr val="accent6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Decision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𝒳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(combination of patients to treat) is too large to evaluate the impact of every decision.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Outcome </a:t>
                </a:r>
                <a:r>
                  <a:rPr lang="en-US" dirty="0"/>
                  <a:t>space (possible states for the next time period) </a:t>
                </a:r>
                <a:r>
                  <a:rPr lang="en-US" dirty="0" smtClean="0"/>
                  <a:t>is too large to compute the expectation </a:t>
                </a:r>
                <a:r>
                  <a:rPr lang="en-US" dirty="0"/>
                  <a:t>of cost-to-go). </a:t>
                </a:r>
                <a:r>
                  <a:rPr lang="en-US" dirty="0" smtClean="0"/>
                  <a:t>Outcome space is large because state space and decision space is large.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6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15</a:t>
            </a:fld>
            <a:r>
              <a:rPr lang="en-GB" dirty="0" smtClean="0"/>
              <a:t>/45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APPROXIMATE DYNAMIC PROGRAMMING (ADP)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ADP is able to handle realistic-sized problems:</a:t>
                </a:r>
              </a:p>
              <a:p>
                <a:pPr lvl="1"/>
                <a:r>
                  <a:rPr lang="en-US" dirty="0" smtClean="0"/>
                  <a:t>Large state space: generate sample paths, stepping forward through time.</a:t>
                </a:r>
              </a:p>
              <a:p>
                <a:pPr lvl="1"/>
                <a:r>
                  <a:rPr lang="en-US" dirty="0" smtClean="0"/>
                  <a:t>Large outcome space: use post-decision state.</a:t>
                </a:r>
              </a:p>
              <a:p>
                <a:pPr lvl="1"/>
                <a:r>
                  <a:rPr lang="en-US" dirty="0" smtClean="0"/>
                  <a:t>Large decision space: problem remains (although evaluation of each decision becomes easier).</a:t>
                </a:r>
              </a:p>
              <a:p>
                <a:r>
                  <a:rPr lang="en-US" dirty="0" smtClean="0"/>
                  <a:t>Post-decision state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[1,2]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/>
                  <a:t> that is reached, directly after a decision has been made in the current pre-decision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but before any 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has arrived.</a:t>
                </a:r>
              </a:p>
              <a:p>
                <a:pPr lvl="1"/>
                <a:r>
                  <a:rPr lang="en-US" dirty="0"/>
                  <a:t>Used as a single representation for all the different states at </a:t>
                </a:r>
                <a:r>
                  <a:rPr lang="en-US" i="1" dirty="0">
                    <a:solidFill>
                      <a:schemeClr val="accent6"/>
                    </a:solidFill>
                  </a:rPr>
                  <a:t>t+1</a:t>
                </a:r>
                <a:r>
                  <a:rPr lang="en-US" dirty="0"/>
                  <a:t>,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the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Simplifies the calculation of </a:t>
                </a:r>
                <a:r>
                  <a:rPr lang="en-US" dirty="0"/>
                  <a:t>cost-to-go.</a:t>
                </a: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16</a:t>
            </a:fld>
            <a:r>
              <a:rPr lang="en-GB" dirty="0" smtClean="0"/>
              <a:t>/45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438" y="5733256"/>
            <a:ext cx="724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70C0"/>
                </a:solidFill>
              </a:rPr>
              <a:t>[1] </a:t>
            </a:r>
            <a:r>
              <a:rPr lang="en-US" sz="1000" dirty="0">
                <a:solidFill>
                  <a:srgbClr val="0070C0"/>
                </a:solidFill>
              </a:rPr>
              <a:t>Van </a:t>
            </a:r>
            <a:r>
              <a:rPr lang="en-US" sz="1000" dirty="0" smtClean="0">
                <a:solidFill>
                  <a:srgbClr val="0070C0"/>
                </a:solidFill>
              </a:rPr>
              <a:t>Roy B, </a:t>
            </a:r>
            <a:r>
              <a:rPr lang="en-US" sz="1000" dirty="0" err="1" smtClean="0">
                <a:solidFill>
                  <a:srgbClr val="0070C0"/>
                </a:solidFill>
              </a:rPr>
              <a:t>Bertsekas</a:t>
            </a:r>
            <a:r>
              <a:rPr lang="en-US" sz="1000" dirty="0" smtClean="0">
                <a:solidFill>
                  <a:srgbClr val="0070C0"/>
                </a:solidFill>
              </a:rPr>
              <a:t> D, Lee Y, </a:t>
            </a:r>
            <a:r>
              <a:rPr lang="en-US" sz="1000" dirty="0" err="1" smtClean="0">
                <a:solidFill>
                  <a:srgbClr val="0070C0"/>
                </a:solidFill>
              </a:rPr>
              <a:t>Tsitsiklis</a:t>
            </a:r>
            <a:r>
              <a:rPr lang="en-US" sz="1000" dirty="0" smtClean="0">
                <a:solidFill>
                  <a:srgbClr val="0070C0"/>
                </a:solidFill>
              </a:rPr>
              <a:t> J </a:t>
            </a:r>
            <a:r>
              <a:rPr lang="en-US" sz="1000" dirty="0">
                <a:solidFill>
                  <a:srgbClr val="0070C0"/>
                </a:solidFill>
              </a:rPr>
              <a:t>(1997) </a:t>
            </a:r>
            <a:r>
              <a:rPr lang="en-US" sz="1000" dirty="0" smtClean="0">
                <a:solidFill>
                  <a:srgbClr val="0070C0"/>
                </a:solidFill>
              </a:rPr>
              <a:t>A </a:t>
            </a:r>
            <a:r>
              <a:rPr lang="en-US" sz="1000" dirty="0" err="1" smtClean="0">
                <a:solidFill>
                  <a:srgbClr val="0070C0"/>
                </a:solidFill>
              </a:rPr>
              <a:t>neuro</a:t>
            </a:r>
            <a:r>
              <a:rPr lang="en-US" sz="1000" dirty="0" smtClean="0">
                <a:solidFill>
                  <a:srgbClr val="0070C0"/>
                </a:solidFill>
              </a:rPr>
              <a:t>-dynamic </a:t>
            </a:r>
            <a:r>
              <a:rPr lang="en-US" sz="1000" dirty="0">
                <a:solidFill>
                  <a:srgbClr val="0070C0"/>
                </a:solidFill>
              </a:rPr>
              <a:t>programming approach to retailer </a:t>
            </a:r>
            <a:r>
              <a:rPr lang="en-US" sz="1000" dirty="0" smtClean="0">
                <a:solidFill>
                  <a:srgbClr val="0070C0"/>
                </a:solidFill>
              </a:rPr>
              <a:t>inventory management, Proc. </a:t>
            </a:r>
            <a:r>
              <a:rPr lang="en-US" sz="1000" dirty="0">
                <a:solidFill>
                  <a:srgbClr val="0070C0"/>
                </a:solidFill>
              </a:rPr>
              <a:t>of the 36th IEEE </a:t>
            </a:r>
            <a:r>
              <a:rPr lang="en-US" sz="1000" dirty="0" smtClean="0">
                <a:solidFill>
                  <a:srgbClr val="0070C0"/>
                </a:solidFill>
              </a:rPr>
              <a:t>Conf. </a:t>
            </a:r>
            <a:r>
              <a:rPr lang="en-US" sz="1000" dirty="0">
                <a:solidFill>
                  <a:srgbClr val="0070C0"/>
                </a:solidFill>
              </a:rPr>
              <a:t>on </a:t>
            </a:r>
            <a:r>
              <a:rPr lang="en-US" sz="1000" dirty="0" smtClean="0">
                <a:solidFill>
                  <a:srgbClr val="0070C0"/>
                </a:solidFill>
              </a:rPr>
              <a:t>Decision and </a:t>
            </a:r>
            <a:r>
              <a:rPr lang="en-US" sz="1000" dirty="0">
                <a:solidFill>
                  <a:srgbClr val="0070C0"/>
                </a:solidFill>
              </a:rPr>
              <a:t>Control, pp. </a:t>
            </a:r>
            <a:r>
              <a:rPr lang="en-US" sz="1000" dirty="0" smtClean="0">
                <a:solidFill>
                  <a:srgbClr val="0070C0"/>
                </a:solidFill>
              </a:rPr>
              <a:t>4052-4057</a:t>
            </a:r>
            <a:r>
              <a:rPr lang="en-US" sz="1000" dirty="0">
                <a:solidFill>
                  <a:srgbClr val="0070C0"/>
                </a:solidFill>
              </a:rPr>
              <a:t>. </a:t>
            </a:r>
            <a:endParaRPr lang="en-US" sz="1000" dirty="0" smtClean="0">
              <a:solidFill>
                <a:srgbClr val="0070C0"/>
              </a:solidFill>
            </a:endParaRPr>
          </a:p>
          <a:p>
            <a:r>
              <a:rPr lang="en-US" sz="1000" dirty="0" smtClean="0">
                <a:solidFill>
                  <a:srgbClr val="0070C0"/>
                </a:solidFill>
              </a:rPr>
              <a:t>[2] </a:t>
            </a:r>
            <a:r>
              <a:rPr lang="en-US" sz="1000" dirty="0">
                <a:solidFill>
                  <a:srgbClr val="0070C0"/>
                </a:solidFill>
              </a:rPr>
              <a:t>Powell WB (2011) Approximate Dynamic Programming: Solving the Curses of Dimensionality, 2nd Edition, </a:t>
            </a:r>
            <a:r>
              <a:rPr lang="en-US" sz="1000" dirty="0" smtClean="0">
                <a:solidFill>
                  <a:srgbClr val="0070C0"/>
                </a:solidFill>
              </a:rPr>
              <a:t>Wiley.</a:t>
            </a:r>
            <a:endParaRPr lang="nl-NL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TRANSITION TO POST-DECISION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Besides the earlier transition function, we now define a transition function from pre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to post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With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Deterministic function of the current state and decision.</a:t>
                </a:r>
              </a:p>
              <a:p>
                <a:r>
                  <a:rPr lang="en-US" dirty="0" smtClean="0"/>
                  <a:t>Expected results of our decision are included, not the new arrivals.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25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17</a:t>
            </a:fld>
            <a:r>
              <a:rPr lang="en-GB" dirty="0" smtClean="0"/>
              <a:t>/45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70172"/>
            <a:ext cx="6984776" cy="187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stCxn id="10" idx="1"/>
          </p:cNvCxnSpPr>
          <p:nvPr/>
        </p:nvCxnSpPr>
        <p:spPr>
          <a:xfrm flipH="1">
            <a:off x="4499992" y="2600038"/>
            <a:ext cx="1944216" cy="6129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44208" y="2276872"/>
            <a:ext cx="252028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Expected transitions of the treated patients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9712" y="2084330"/>
                <a:ext cx="4104456" cy="523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nl-NL" sz="2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nl-NL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NL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NL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084330"/>
                <a:ext cx="4104456" cy="5233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9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ADP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rewrite the DP formulation as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282575" lvl="1" indent="0">
                  <a:buNone/>
                </a:pPr>
                <a:r>
                  <a:rPr lang="en-US" sz="1800" dirty="0" smtClean="0"/>
                  <a:t>where the value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1800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800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800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sz="1800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800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sz="1800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for the </a:t>
                </a:r>
                <a:r>
                  <a:rPr lang="en-US" sz="1800" dirty="0" smtClean="0"/>
                  <a:t>cost-to-go </a:t>
                </a:r>
                <a:r>
                  <a:rPr lang="en-US" sz="1800" dirty="0"/>
                  <a:t>of </a:t>
                </a:r>
                <a:r>
                  <a:rPr lang="en-US" sz="1800" dirty="0" smtClean="0"/>
                  <a:t>the post-decision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sz="1800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1800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sz="1800" dirty="0" smtClean="0"/>
                  <a:t> is given by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replace this function with an approximation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err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err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now have to solve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representing the value of decision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18</a:t>
            </a:fld>
            <a:r>
              <a:rPr lang="en-GB" dirty="0" smtClean="0"/>
              <a:t>/45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79712" y="1728197"/>
                <a:ext cx="6516724" cy="62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nl-N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728197"/>
                <a:ext cx="6516724" cy="620683"/>
              </a:xfrm>
              <a:prstGeom prst="rect">
                <a:avLst/>
              </a:prstGeom>
              <a:blipFill rotWithShape="1">
                <a:blip r:embed="rId5"/>
                <a:stretch>
                  <a:fillRect l="-28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79712" y="3111351"/>
                <a:ext cx="65167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nl-NL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nl-NL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nl-NL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bSup>
                      <m:d>
                        <m:dPr>
                          <m:ctrlPr>
                            <a:rPr lang="nl-NL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e>
                      </m:d>
                      <m:r>
                        <a:rPr lang="nl-NL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111351"/>
                <a:ext cx="651672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81" b="-197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79712" y="4453280"/>
                <a:ext cx="6516724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nl-NL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453280"/>
                <a:ext cx="6516724" cy="6319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0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Initialization:</a:t>
                </a:r>
              </a:p>
              <a:p>
                <a:pPr lvl="1"/>
                <a:r>
                  <a:rPr lang="en-US" dirty="0" smtClean="0"/>
                  <a:t>Initial approximation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, </m:t>
                    </m:r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∀</m:t>
                    </m:r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  <m:r>
                      <a:rPr lang="nl-NL" b="0" i="0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n=1</a:t>
                </a:r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Do for t=1,…,T</a:t>
                </a:r>
              </a:p>
              <a:p>
                <a:pPr lvl="1"/>
                <a:r>
                  <a:rPr lang="en-US" dirty="0" smtClean="0"/>
                  <a:t>Solve: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t&gt;1</a:t>
                </a:r>
                <a:r>
                  <a:rPr lang="en-US" dirty="0" smtClean="0"/>
                  <a:t> update approximation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the previous post 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 using the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nl-NL" i="1" dirty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resulting from decision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err="1" smtClean="0"/>
                  <a:t>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Find the post 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Obtain a sample realization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and compute </a:t>
                </a:r>
                <a:br>
                  <a:rPr lang="en-US" dirty="0" smtClean="0"/>
                </a:br>
                <a:r>
                  <a:rPr lang="en-US" dirty="0" smtClean="0"/>
                  <a:t>new pre-decision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Increment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n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≤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go to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2</a:t>
                </a:r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𝑁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, ∀</m:t>
                    </m:r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b="-19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19</a:t>
            </a:fld>
            <a:r>
              <a:rPr lang="en-GB" dirty="0" smtClean="0"/>
              <a:t>/45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6660232" y="2294314"/>
            <a:ext cx="792089" cy="8187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49357" y="1862266"/>
            <a:ext cx="3146315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Value function approx. allows us to step forward in time.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64088" y="4568068"/>
            <a:ext cx="20882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5472" y="4430439"/>
                <a:ext cx="1800200" cy="1200329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Deterministic function of the current state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S</a:t>
                </a:r>
                <a:r>
                  <a:rPr lang="en-US" i="1" baseline="-25000" dirty="0" smtClean="0">
                    <a:solidFill>
                      <a:schemeClr val="accent6"/>
                    </a:solidFill>
                  </a:rPr>
                  <a:t>t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and decision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i="1" baseline="-25000" dirty="0" smtClean="0">
                    <a:solidFill>
                      <a:schemeClr val="accent6"/>
                    </a:solidFill>
                  </a:rPr>
                  <a:t> </a:t>
                </a:r>
                <a:endParaRPr lang="en-US" i="1" baseline="-25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472" y="4430439"/>
                <a:ext cx="18002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703" t="-2538" r="-5405" b="-71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07504" y="3073564"/>
            <a:ext cx="1614934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Deterministic optimization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5" y="3823220"/>
            <a:ext cx="1614934" cy="64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4579417"/>
            <a:ext cx="1614935" cy="64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>
            <a:off x="1503961" y="3292043"/>
            <a:ext cx="649782" cy="21283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1503962" y="4041696"/>
            <a:ext cx="649782" cy="21283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1503962" y="4797893"/>
            <a:ext cx="649782" cy="21283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12230" y="3113048"/>
                <a:ext cx="6516724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nl-NL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230" y="3113048"/>
                <a:ext cx="6516724" cy="6319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1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introduction</a:t>
            </a:r>
          </a:p>
          <a:p>
            <a:r>
              <a:rPr lang="en-US" dirty="0" smtClean="0"/>
              <a:t>Problem formulation</a:t>
            </a:r>
          </a:p>
          <a:p>
            <a:r>
              <a:rPr lang="en-US" dirty="0" smtClean="0"/>
              <a:t>Solution approaches:</a:t>
            </a:r>
          </a:p>
          <a:p>
            <a:pPr lvl="1"/>
            <a:r>
              <a:rPr lang="en-US" dirty="0" smtClean="0"/>
              <a:t>Integer Linear Programming</a:t>
            </a:r>
          </a:p>
          <a:p>
            <a:pPr lvl="1"/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Approximate Dynamic Programming</a:t>
            </a:r>
          </a:p>
          <a:p>
            <a:r>
              <a:rPr lang="en-US" dirty="0" smtClean="0"/>
              <a:t>Challenges in ADP</a:t>
            </a:r>
          </a:p>
          <a:p>
            <a:pPr lvl="1"/>
            <a:r>
              <a:rPr lang="en-US" dirty="0" smtClean="0"/>
              <a:t>Value Function Approximation</a:t>
            </a:r>
          </a:p>
          <a:p>
            <a:pPr lvl="1"/>
            <a:r>
              <a:rPr lang="en-US" dirty="0" smtClean="0"/>
              <a:t>Bayesian Exploration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</a:t>
            </a:fld>
            <a:r>
              <a:rPr lang="en-GB" dirty="0" smtClean="0"/>
              <a:t>/45</a:t>
            </a:r>
          </a:p>
        </p:txBody>
      </p:sp>
      <p:sp>
        <p:nvSpPr>
          <p:cNvPr id="2" name="Rectangle 1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zgtcardio.nl/wp-content/uploads/2008/10/zgt-logo-1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83" y="1196752"/>
            <a:ext cx="129536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ysiogym.nl/sites/fysiogym.nl/files/mst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39" y="2060848"/>
            <a:ext cx="1437206" cy="7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oas.nl/logo%20Reinier%20de%20graaf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83" y="3025961"/>
            <a:ext cx="1295362" cy="6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zorgkiezer.nl/nieuw/images/instellingen/26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972433"/>
            <a:ext cx="1545218" cy="2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binnenspel.nl/wp-content/uploads/2010/02/viecuri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8817" y="5085184"/>
            <a:ext cx="1280728" cy="7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uzero.com/site/wp-content/uploads/2011/10/isala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4327" y="4509120"/>
            <a:ext cx="1545217" cy="3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5785447"/>
            <a:ext cx="38578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research is </a:t>
            </a:r>
            <a:r>
              <a:rPr lang="en-US" sz="900" dirty="0" smtClean="0"/>
              <a:t>partly supported </a:t>
            </a:r>
            <a:r>
              <a:rPr lang="en-US" sz="900" dirty="0"/>
              <a:t>by the Dutch Technology Foundation STW, applied science division of NWO and the Technology Program of the Ministry of Economic Affairs.</a:t>
            </a:r>
            <a:endParaRPr lang="nl-NL" sz="900" dirty="0"/>
          </a:p>
        </p:txBody>
      </p:sp>
      <p:pic>
        <p:nvPicPr>
          <p:cNvPr id="4" name="Picture 2" descr="http://www.acti-nl.org/Content/AcTI-nl/STW299-transp%2020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17" y="5753273"/>
            <a:ext cx="1098501" cy="4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REMAINING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63712" y="1341438"/>
                <a:ext cx="7272783" cy="4751387"/>
              </a:xfrm>
            </p:spPr>
            <p:txBody>
              <a:bodyPr/>
              <a:lstStyle/>
              <a:p>
                <a:r>
                  <a:rPr lang="en-US" dirty="0" smtClean="0"/>
                  <a:t>What we have so far:</a:t>
                </a:r>
              </a:p>
              <a:p>
                <a:pPr lvl="1"/>
                <a:r>
                  <a:rPr lang="en-US" dirty="0" smtClean="0"/>
                  <a:t>ADP formulation that uses all of the constraints from the ILP formulation</a:t>
                </a:r>
                <a:r>
                  <a:rPr lang="en-US" dirty="0"/>
                  <a:t> </a:t>
                </a:r>
                <a:r>
                  <a:rPr lang="en-US" dirty="0" smtClean="0"/>
                  <a:t>and uses a similar objective function (although formulated in a recursive manner).</a:t>
                </a:r>
              </a:p>
              <a:p>
                <a:pPr lvl="1"/>
                <a:r>
                  <a:rPr lang="en-US" dirty="0" smtClean="0"/>
                  <a:t>ADP differs from the other approaches by using sample paths.</a:t>
                </a:r>
              </a:p>
              <a:p>
                <a:r>
                  <a:rPr lang="en-US" dirty="0" smtClean="0"/>
                  <a:t>Two challenges:</a:t>
                </a:r>
                <a:endParaRPr lang="en-US" dirty="0"/>
              </a:p>
              <a:p>
                <a:pPr marL="600075" lvl="1" indent="-342900">
                  <a:buFont typeface="+mj-lt"/>
                  <a:buAutoNum type="arabicPeriod"/>
                </a:pPr>
                <a:r>
                  <a:rPr lang="en-US" dirty="0" smtClean="0"/>
                  <a:t>The sample paths visit one state per time period. For our problem, we are able to visit only a fraction of the states per time unit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1%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marL="863600" lvl="2" indent="-34290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Generalize states – Value Function Approximation</a:t>
                </a:r>
              </a:p>
              <a:p>
                <a:pPr marL="600075" lvl="1" indent="-342900">
                  <a:buFont typeface="+mj-lt"/>
                  <a:buAutoNum type="arabicPeriod"/>
                </a:pPr>
                <a:r>
                  <a:rPr lang="en-US" dirty="0" smtClean="0"/>
                  <a:t>It is likely that we get stuck in local optima, since we only visit states that seems best given the knowledge that we have:</a:t>
                </a:r>
              </a:p>
              <a:p>
                <a:pPr marL="317500" indent="-342900"/>
                <a:endParaRPr lang="en-US" dirty="0" smtClean="0"/>
              </a:p>
              <a:p>
                <a:pPr marL="317500" indent="-342900"/>
                <a:endParaRPr lang="en-US" dirty="0"/>
              </a:p>
              <a:p>
                <a:pPr marL="863600" lvl="2" indent="-34290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Exploration/exploitation dilemma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341438"/>
                <a:ext cx="7272783" cy="4751387"/>
              </a:xfrm>
              <a:blipFill rotWithShape="1">
                <a:blip r:embed="rId3"/>
                <a:stretch>
                  <a:fillRect l="-1760" t="-642" r="-16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20</a:t>
            </a:fld>
            <a:r>
              <a:rPr lang="en-GB" dirty="0" smtClean="0"/>
              <a:t>/45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67744" y="4971648"/>
                <a:ext cx="6516724" cy="63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nl-NL" sz="2400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l-NL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NL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NL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nl-NL" sz="2400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971648"/>
                <a:ext cx="6516724" cy="6319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63713" y="1341438"/>
                <a:ext cx="7200776" cy="4751387"/>
              </a:xfrm>
            </p:spPr>
            <p:txBody>
              <a:bodyPr/>
              <a:lstStyle/>
              <a:p>
                <a:r>
                  <a:rPr lang="en-US" dirty="0" smtClean="0"/>
                  <a:t>Design </a:t>
                </a:r>
                <a:r>
                  <a:rPr lang="en-US" dirty="0"/>
                  <a:t>a proper approximation for the ‘future’ </a:t>
                </a:r>
                <a:r>
                  <a:rPr lang="en-US" dirty="0" smtClean="0"/>
                  <a:t>costs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…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hat is </a:t>
                </a:r>
                <a:r>
                  <a:rPr lang="en-US" dirty="0"/>
                  <a:t>computationally </a:t>
                </a:r>
                <a:r>
                  <a:rPr lang="en-US" dirty="0" smtClean="0"/>
                  <a:t>tractable,</a:t>
                </a:r>
              </a:p>
              <a:p>
                <a:pPr lvl="1"/>
                <a:r>
                  <a:rPr lang="en-US" dirty="0" smtClean="0"/>
                  <a:t>provides </a:t>
                </a:r>
                <a:r>
                  <a:rPr lang="en-US" dirty="0"/>
                  <a:t>a good </a:t>
                </a:r>
                <a:r>
                  <a:rPr lang="en-US" dirty="0" smtClean="0"/>
                  <a:t>approximation of </a:t>
                </a:r>
                <a:r>
                  <a:rPr lang="en-US" dirty="0"/>
                  <a:t>the actual </a:t>
                </a:r>
                <a:r>
                  <a:rPr lang="en-US" dirty="0" smtClean="0"/>
                  <a:t>value,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s able to generalize across the state space.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Value Function Approximations (see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[1]</a:t>
                </a:r>
                <a:r>
                  <a:rPr lang="en-US" dirty="0" smtClean="0"/>
                  <a:t>):</a:t>
                </a:r>
              </a:p>
              <a:p>
                <a:pPr lvl="1"/>
                <a:r>
                  <a:rPr lang="en-US" dirty="0" smtClean="0"/>
                  <a:t>Aggregation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[2]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Parametric Representation (next slide)</a:t>
                </a:r>
              </a:p>
              <a:p>
                <a:pPr lvl="1"/>
                <a:r>
                  <a:rPr lang="en-US" dirty="0" smtClean="0"/>
                  <a:t>Nonparametric Representation (local approximations like nearest neighbor, kernel regression)</a:t>
                </a:r>
              </a:p>
              <a:p>
                <a:pPr lvl="1"/>
                <a:r>
                  <a:rPr lang="en-US" dirty="0" smtClean="0"/>
                  <a:t>Piecewise Linear Approximation (convexity of true value functions)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3" y="1341438"/>
                <a:ext cx="7200776" cy="4751387"/>
              </a:xfrm>
              <a:blipFill rotWithShape="1">
                <a:blip r:embed="rId3"/>
                <a:stretch>
                  <a:fillRect l="-1777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21</a:t>
            </a:fld>
            <a:r>
              <a:rPr lang="en-GB" dirty="0" smtClean="0"/>
              <a:t>/45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6"/>
          <p:cNvSpPr>
            <a:spLocks noChangeArrowheads="1"/>
          </p:cNvSpPr>
          <p:nvPr/>
        </p:nvSpPr>
        <p:spPr bwMode="auto">
          <a:xfrm rot="10800000">
            <a:off x="6118831" y="4183111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Function approximation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51921" y="3350301"/>
                <a:ext cx="2421111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nl-NL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nl-NL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𝒢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1" y="3350301"/>
                <a:ext cx="2421111" cy="7961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22438" y="5733256"/>
            <a:ext cx="724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[1] </a:t>
            </a:r>
            <a:r>
              <a:rPr lang="en-US" sz="1000" dirty="0">
                <a:solidFill>
                  <a:srgbClr val="0070C0"/>
                </a:solidFill>
              </a:rPr>
              <a:t>Powell WB (2011) Approximate Dynamic Programming: Solving the Curses of Dimensionality, 2nd Edition, </a:t>
            </a:r>
            <a:r>
              <a:rPr lang="en-US" sz="1000" dirty="0" smtClean="0">
                <a:solidFill>
                  <a:srgbClr val="0070C0"/>
                </a:solidFill>
              </a:rPr>
              <a:t>Wiley.</a:t>
            </a:r>
          </a:p>
          <a:p>
            <a:r>
              <a:rPr lang="en-US" sz="1000" dirty="0" smtClean="0">
                <a:solidFill>
                  <a:srgbClr val="0070C0"/>
                </a:solidFill>
              </a:rPr>
              <a:t>[2] George A, Powell WB, </a:t>
            </a:r>
            <a:r>
              <a:rPr lang="en-US" sz="1000" dirty="0" err="1" smtClean="0">
                <a:solidFill>
                  <a:srgbClr val="0070C0"/>
                </a:solidFill>
              </a:rPr>
              <a:t>Kulkarni</a:t>
            </a:r>
            <a:r>
              <a:rPr lang="en-US" sz="1000" dirty="0" smtClean="0">
                <a:solidFill>
                  <a:srgbClr val="0070C0"/>
                </a:solidFill>
              </a:rPr>
              <a:t> SR (2008) Value Function Approximation using Multiple Aggregation for </a:t>
            </a:r>
            <a:r>
              <a:rPr lang="en-US" sz="1000" dirty="0" err="1" smtClean="0">
                <a:solidFill>
                  <a:srgbClr val="0070C0"/>
                </a:solidFill>
              </a:rPr>
              <a:t>Multiattribute</a:t>
            </a:r>
            <a:r>
              <a:rPr lang="en-US" sz="1000" dirty="0" smtClean="0">
                <a:solidFill>
                  <a:srgbClr val="0070C0"/>
                </a:solidFill>
              </a:rPr>
              <a:t> Resource Management, JMLR 9</a:t>
            </a:r>
            <a:r>
              <a:rPr lang="en-US" sz="1000" dirty="0">
                <a:solidFill>
                  <a:srgbClr val="0070C0"/>
                </a:solidFill>
              </a:rPr>
              <a:t>, pp. </a:t>
            </a:r>
            <a:r>
              <a:rPr lang="en-US" sz="1000" dirty="0" smtClean="0">
                <a:solidFill>
                  <a:srgbClr val="0070C0"/>
                </a:solidFill>
              </a:rPr>
              <a:t>2079-2111. </a:t>
            </a:r>
            <a:endParaRPr lang="nl-NL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PARAMETRIC VFA [1/2]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Basis functions:</a:t>
                </a:r>
              </a:p>
              <a:p>
                <a:pPr lvl="1"/>
                <a:r>
                  <a:rPr lang="en-US" dirty="0" smtClean="0"/>
                  <a:t>Particular features of the state vector have a significant impact on the value function.</a:t>
                </a:r>
              </a:p>
              <a:p>
                <a:pPr lvl="1"/>
                <a:r>
                  <a:rPr lang="en-US" dirty="0" smtClean="0"/>
                  <a:t>Create basis functions for each individual feature.</a:t>
                </a:r>
              </a:p>
              <a:p>
                <a:pPr lvl="1"/>
                <a:r>
                  <a:rPr lang="en-US" dirty="0" smtClean="0"/>
                  <a:t>Examples: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Total number of patients waiting in a queue.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Average/longest waiting time of patients in a queue</a:t>
                </a:r>
                <a:r>
                  <a:rPr lang="en-US" dirty="0" smtClean="0"/>
                  <a:t>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Number of waiting patients requiring resource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r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Combination of these.</a:t>
                </a:r>
              </a:p>
              <a:p>
                <a:r>
                  <a:rPr lang="en-US" dirty="0" smtClean="0"/>
                  <a:t>We now define the value function approximations as: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e>
                      </m:d>
                      <m:r>
                        <a:rPr lang="nl-NL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ℱ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e>
                          </m:d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,     ∀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𝒯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a weight for each feature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ℱ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value of the particular feature given the post-decision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err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b="-154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22</a:t>
            </a:fld>
            <a:r>
              <a:rPr lang="en-GB" dirty="0" smtClean="0"/>
              <a:t>/45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Function approximation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PARAMETRIC VFA </a:t>
            </a:r>
            <a:r>
              <a:rPr lang="en-US" dirty="0" smtClean="0"/>
              <a:t>[2/2</a:t>
            </a:r>
            <a:r>
              <a:rPr lang="en-US" dirty="0"/>
              <a:t>]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basis </a:t>
                </a:r>
                <a:r>
                  <a:rPr lang="en-US" dirty="0" smtClean="0"/>
                  <a:t>functions </a:t>
                </a:r>
                <a:r>
                  <a:rPr lang="en-US" dirty="0"/>
                  <a:t>can be observed as independent variables in the regression </a:t>
                </a:r>
                <a:r>
                  <a:rPr lang="en-US" dirty="0" smtClean="0"/>
                  <a:t>literature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→</a:t>
                </a:r>
                <a:r>
                  <a:rPr lang="en-US" dirty="0" smtClean="0"/>
                  <a:t> we use regression analysis to find the features that have a significant impact on the value function.</a:t>
                </a:r>
              </a:p>
              <a:p>
                <a:r>
                  <a:rPr lang="en-US" dirty="0" smtClean="0"/>
                  <a:t>We use the features “number </a:t>
                </a:r>
                <a:r>
                  <a:rPr lang="en-US" dirty="0"/>
                  <a:t>of </a:t>
                </a:r>
                <a:r>
                  <a:rPr lang="en-US" dirty="0" smtClean="0"/>
                  <a:t>patients in </a:t>
                </a:r>
                <a:r>
                  <a:rPr lang="en-US" dirty="0"/>
                  <a:t>queue </a:t>
                </a:r>
                <a:r>
                  <a:rPr lang="en-US" i="1" dirty="0">
                    <a:solidFill>
                      <a:schemeClr val="accent6"/>
                    </a:solidFill>
                  </a:rPr>
                  <a:t>j</a:t>
                </a:r>
                <a:r>
                  <a:rPr lang="en-US" i="1" dirty="0"/>
                  <a:t> </a:t>
                </a:r>
                <a:r>
                  <a:rPr lang="en-US" dirty="0"/>
                  <a:t>that are </a:t>
                </a:r>
                <a:r>
                  <a:rPr lang="en-US" i="1" dirty="0">
                    <a:solidFill>
                      <a:schemeClr val="accent6"/>
                    </a:solidFill>
                  </a:rPr>
                  <a:t>u</a:t>
                </a:r>
                <a:r>
                  <a:rPr lang="en-US" i="1" dirty="0"/>
                  <a:t> </a:t>
                </a:r>
                <a:r>
                  <a:rPr lang="en-US" dirty="0" smtClean="0"/>
                  <a:t>time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periods waiting at time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</a:t>
                </a:r>
                <a:r>
                  <a:rPr lang="en-US" dirty="0" smtClean="0"/>
                  <a:t>” in combination with a constant.</a:t>
                </a:r>
              </a:p>
              <a:p>
                <a:r>
                  <a:rPr lang="en-US" dirty="0" smtClean="0"/>
                  <a:t>This choice of basis functions explains </a:t>
                </a:r>
                <a:r>
                  <a:rPr lang="en-US" dirty="0"/>
                  <a:t>a large part of the variance in the computed values with the </a:t>
                </a:r>
                <a:r>
                  <a:rPr lang="en-US" dirty="0" smtClean="0"/>
                  <a:t>exact DP </a:t>
                </a:r>
                <a:r>
                  <a:rPr lang="en-US" dirty="0"/>
                  <a:t>approach (</a:t>
                </a:r>
                <a:r>
                  <a:rPr lang="en-US" i="1" dirty="0">
                    <a:solidFill>
                      <a:schemeClr val="accent6"/>
                    </a:solidFill>
                  </a:rPr>
                  <a:t>R</a:t>
                </a:r>
                <a:r>
                  <a:rPr lang="en-US" baseline="30000" dirty="0">
                    <a:solidFill>
                      <a:schemeClr val="accent6"/>
                    </a:solidFill>
                  </a:rPr>
                  <a:t>2</a:t>
                </a:r>
                <a:r>
                  <a:rPr lang="en-US" dirty="0">
                    <a:solidFill>
                      <a:schemeClr val="accent6"/>
                    </a:solidFill>
                  </a:rPr>
                  <a:t> = 0</a:t>
                </a:r>
                <a:r>
                  <a:rPr lang="en-US" i="1" dirty="0">
                    <a:solidFill>
                      <a:schemeClr val="accent6"/>
                    </a:solidFill>
                  </a:rPr>
                  <a:t>.</a:t>
                </a:r>
                <a:r>
                  <a:rPr lang="en-US" dirty="0">
                    <a:solidFill>
                      <a:schemeClr val="accent6"/>
                    </a:solidFill>
                  </a:rPr>
                  <a:t>954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/>
                  <a:t>We use the recursive least squares method for non-stationary data to update the 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 r="-128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23</a:t>
            </a:fld>
            <a:r>
              <a:rPr lang="en-GB" dirty="0" smtClean="0"/>
              <a:t>/45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Function approximation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 PROBLEM WITHIN ONE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63713" y="1341438"/>
                <a:ext cx="7118350" cy="4895874"/>
              </a:xfrm>
            </p:spPr>
            <p:txBody>
              <a:bodyPr/>
              <a:lstStyle/>
              <a:p>
                <a:r>
                  <a:rPr lang="en-US" dirty="0" smtClean="0"/>
                  <a:t>Our ADP algorithm is able to handle…</a:t>
                </a:r>
              </a:p>
              <a:p>
                <a:pPr lvl="1"/>
                <a:r>
                  <a:rPr lang="en-US" dirty="0" smtClean="0"/>
                  <a:t>a large state space through generalization (VFA)</a:t>
                </a:r>
                <a:endParaRPr lang="en-US" dirty="0"/>
              </a:p>
              <a:p>
                <a:pPr lvl="1"/>
                <a:r>
                  <a:rPr lang="en-US" dirty="0" smtClean="0"/>
                  <a:t>a large outcome space using the post-decision state</a:t>
                </a:r>
              </a:p>
              <a:p>
                <a:r>
                  <a:rPr lang="en-US" dirty="0" smtClean="0"/>
                  <a:t>Still, the decision space is large.</a:t>
                </a:r>
              </a:p>
              <a:p>
                <a:r>
                  <a:rPr lang="en-US" dirty="0" smtClean="0"/>
                  <a:t>Again, we use a MILP to solve the decision problem:</a:t>
                </a:r>
              </a:p>
              <a:p>
                <a:endParaRPr lang="nl-NL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𝒳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nl-NL" b="0" i="1" smtClean="0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𝒥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a:rPr lang="nl-NL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𝒰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NL" b="0" i="1" smtClean="0">
                                              <a:solidFill>
                                                <a:schemeClr val="accent6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nl-NL" b="0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b="0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nl-NL" b="0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nl-NL" b="0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l-NL" b="0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nl-NL" b="0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𝑢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b="0" i="1" smtClean="0">
                                                  <a:solidFill>
                                                    <a:schemeClr val="accent6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Subject to the original constraints:</a:t>
                </a:r>
              </a:p>
              <a:p>
                <a:pPr lvl="1"/>
                <a:r>
                  <a:rPr lang="en-US" dirty="0" smtClean="0"/>
                  <a:t>Constraints given by the transition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Constraints on the decision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𝒳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3" y="1341438"/>
                <a:ext cx="7118350" cy="4895874"/>
              </a:xfrm>
              <a:blipFill rotWithShape="1">
                <a:blip r:embed="rId3"/>
                <a:stretch>
                  <a:fillRect l="-1798" t="-62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24</a:t>
            </a:fld>
            <a:r>
              <a:rPr lang="en-GB" dirty="0" smtClean="0"/>
              <a:t>/45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Function approximation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EXPLORATION/EXPLOITATION DILEMMA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341438"/>
            <a:ext cx="7200776" cy="4751387"/>
          </a:xfrm>
        </p:spPr>
        <p:txBody>
          <a:bodyPr/>
          <a:lstStyle/>
          <a:p>
            <a:r>
              <a:rPr lang="en-US" dirty="0" smtClean="0"/>
              <a:t>Exploration/exploitation dilemma</a:t>
            </a:r>
          </a:p>
          <a:p>
            <a:pPr lvl="1">
              <a:lnSpc>
                <a:spcPts val="2200"/>
              </a:lnSpc>
            </a:pPr>
            <a:r>
              <a:rPr lang="en-US" altLang="nl-NL" dirty="0"/>
              <a:t>Exploitation: we do we currently think is </a:t>
            </a:r>
            <a:r>
              <a:rPr lang="en-US" altLang="nl-NL" dirty="0" smtClean="0"/>
              <a:t>best.</a:t>
            </a:r>
            <a:endParaRPr lang="en-US" altLang="nl-NL" dirty="0"/>
          </a:p>
          <a:p>
            <a:pPr lvl="1">
              <a:lnSpc>
                <a:spcPts val="2200"/>
              </a:lnSpc>
            </a:pPr>
            <a:r>
              <a:rPr lang="en-US" altLang="nl-NL" dirty="0"/>
              <a:t>Exploration: we choose to try something and learn more (information collection</a:t>
            </a:r>
            <a:r>
              <a:rPr lang="en-US" altLang="nl-NL" dirty="0" smtClean="0"/>
              <a:t>).</a:t>
            </a:r>
          </a:p>
          <a:p>
            <a:pPr>
              <a:lnSpc>
                <a:spcPts val="2200"/>
              </a:lnSpc>
            </a:pPr>
            <a:r>
              <a:rPr lang="en-US" altLang="nl-NL" dirty="0"/>
              <a:t>Techniques from Optimal Learning might help here</a:t>
            </a:r>
          </a:p>
          <a:p>
            <a:pPr lvl="1"/>
            <a:r>
              <a:rPr lang="en-US" altLang="nl-NL" dirty="0"/>
              <a:t>Undirected exploration. Try to randomly explore the whole state space. Examples: pure exploration and epsilon greedy (explore with probability </a:t>
            </a:r>
            <a:r>
              <a:rPr lang="el-GR" altLang="nl-NL" i="1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en-US" altLang="nl-NL" i="1" baseline="30000" dirty="0">
                <a:solidFill>
                  <a:schemeClr val="accent2"/>
                </a:solidFill>
                <a:cs typeface="Arial" charset="0"/>
              </a:rPr>
              <a:t>n</a:t>
            </a:r>
            <a:r>
              <a:rPr lang="en-US" altLang="nl-NL" dirty="0">
                <a:cs typeface="Arial" charset="0"/>
              </a:rPr>
              <a:t> and exploit with probability </a:t>
            </a:r>
            <a:r>
              <a:rPr lang="en-US" altLang="nl-NL" i="1" dirty="0">
                <a:solidFill>
                  <a:schemeClr val="accent2"/>
                </a:solidFill>
                <a:cs typeface="Arial" charset="0"/>
              </a:rPr>
              <a:t>1- </a:t>
            </a:r>
            <a:r>
              <a:rPr lang="el-GR" altLang="nl-NL" i="1" dirty="0">
                <a:solidFill>
                  <a:schemeClr val="accent2"/>
                </a:solidFill>
                <a:cs typeface="Arial" charset="0"/>
              </a:rPr>
              <a:t>ε</a:t>
            </a:r>
            <a:r>
              <a:rPr lang="en-US" altLang="nl-NL" i="1" baseline="30000" dirty="0">
                <a:solidFill>
                  <a:schemeClr val="accent2"/>
                </a:solidFill>
                <a:cs typeface="Arial" charset="0"/>
              </a:rPr>
              <a:t>n</a:t>
            </a:r>
            <a:r>
              <a:rPr lang="en-US" altLang="nl-NL" dirty="0">
                <a:cs typeface="Arial" charset="0"/>
              </a:rPr>
              <a:t>)</a:t>
            </a:r>
          </a:p>
          <a:p>
            <a:pPr lvl="1"/>
            <a:r>
              <a:rPr lang="en-US" altLang="nl-NL" dirty="0">
                <a:cs typeface="Arial" charset="0"/>
              </a:rPr>
              <a:t>Directed exploration. Utilize past experience to execute efficient exploration (costs are gradually avoided by making more expensive actions less likely). Examples: Boltzmann exploration, Interval estimation, Knowledge Gradient</a:t>
            </a:r>
            <a:r>
              <a:rPr lang="en-US" altLang="nl-NL" dirty="0" smtClean="0">
                <a:cs typeface="Arial" charset="0"/>
              </a:rPr>
              <a:t>.</a:t>
            </a:r>
          </a:p>
          <a:p>
            <a:pPr lvl="1"/>
            <a:r>
              <a:rPr lang="en-US" altLang="nl-NL" dirty="0" smtClean="0">
                <a:cs typeface="Arial" charset="0"/>
              </a:rPr>
              <a:t>Our focus: The Knowledge Gradient Policy</a:t>
            </a:r>
            <a:endParaRPr lang="en-US" altLang="nl-NL" dirty="0">
              <a:cs typeface="Arial" charset="0"/>
            </a:endParaRPr>
          </a:p>
          <a:p>
            <a:pPr lvl="1">
              <a:lnSpc>
                <a:spcPts val="2200"/>
              </a:lnSpc>
            </a:pPr>
            <a:endParaRPr lang="en-US" altLang="nl-NL" dirty="0"/>
          </a:p>
          <a:p>
            <a:endParaRPr lang="en-US" dirty="0" smtClean="0"/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25</a:t>
            </a:fld>
            <a:r>
              <a:rPr lang="en-GB" dirty="0" smtClean="0"/>
              <a:t>/45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AutoShape 66"/>
          <p:cNvSpPr>
            <a:spLocks noChangeArrowheads="1"/>
          </p:cNvSpPr>
          <p:nvPr/>
        </p:nvSpPr>
        <p:spPr bwMode="auto">
          <a:xfrm rot="10800000">
            <a:off x="6532663" y="5196094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3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THE KNOWLEDGE GRADIENT POLICY [1/2]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26</a:t>
            </a:fld>
            <a:r>
              <a:rPr lang="en-GB" dirty="0" smtClean="0"/>
              <a:t>/45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63713" y="1341438"/>
            <a:ext cx="72723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80988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+mn-lt"/>
              </a:defRPr>
            </a:lvl2pPr>
            <a:lvl3pPr marL="801688" indent="-238125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077913" indent="-250825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4pPr>
            <a:lvl5pPr marL="1344613" indent="-255588" algn="l" defTabSz="238125" rtl="0" eaLnBrk="0" fontAlgn="base" hangingPunct="0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18018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2590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7162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173413" indent="-255588" algn="l" defTabSz="238125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nl-NL" kern="0" smtClean="0"/>
              <a:t>Basic principle:</a:t>
            </a:r>
          </a:p>
          <a:p>
            <a:pPr lvl="1"/>
            <a:r>
              <a:rPr lang="en-US" altLang="nl-NL" kern="0" smtClean="0"/>
              <a:t>Assume you can make only one measurement, after which you have to make a final choice (the implementation decision)</a:t>
            </a:r>
          </a:p>
          <a:p>
            <a:pPr lvl="1"/>
            <a:r>
              <a:rPr lang="en-US" altLang="nl-NL" kern="0" smtClean="0"/>
              <a:t>What choice would you make now to maximize the expected value of the implementation decision?</a:t>
            </a:r>
            <a:endParaRPr lang="en-US" altLang="nl-NL" kern="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787525" y="5757863"/>
            <a:ext cx="469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Rectangle 6" descr="Dark upward diagonal"/>
          <p:cNvSpPr>
            <a:spLocks noChangeArrowheads="1"/>
          </p:cNvSpPr>
          <p:nvPr/>
        </p:nvSpPr>
        <p:spPr bwMode="auto">
          <a:xfrm>
            <a:off x="2249488" y="4805363"/>
            <a:ext cx="227012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nl-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7" descr="Dark upward diagonal"/>
          <p:cNvSpPr>
            <a:spLocks noChangeArrowheads="1"/>
          </p:cNvSpPr>
          <p:nvPr/>
        </p:nvSpPr>
        <p:spPr bwMode="auto">
          <a:xfrm>
            <a:off x="3113088" y="4543425"/>
            <a:ext cx="227012" cy="11985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nl-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8" descr="Dark upward diagonal"/>
          <p:cNvSpPr>
            <a:spLocks noChangeArrowheads="1"/>
          </p:cNvSpPr>
          <p:nvPr/>
        </p:nvSpPr>
        <p:spPr bwMode="auto">
          <a:xfrm>
            <a:off x="3976688" y="4335463"/>
            <a:ext cx="227012" cy="140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nl-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9" descr="Dark upward diagonal"/>
          <p:cNvSpPr>
            <a:spLocks noChangeArrowheads="1"/>
          </p:cNvSpPr>
          <p:nvPr/>
        </p:nvSpPr>
        <p:spPr bwMode="auto">
          <a:xfrm>
            <a:off x="4840288" y="4129088"/>
            <a:ext cx="227012" cy="1612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nl-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10" descr="Dark upward diagonal"/>
          <p:cNvSpPr>
            <a:spLocks noChangeArrowheads="1"/>
          </p:cNvSpPr>
          <p:nvPr/>
        </p:nvSpPr>
        <p:spPr bwMode="auto">
          <a:xfrm>
            <a:off x="5703888" y="4583113"/>
            <a:ext cx="227012" cy="1158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en-US" altLang="nl-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953000" y="4129088"/>
            <a:ext cx="131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27263" y="57610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nl-NL" sz="1600">
                <a:cs typeface="Arial" charset="0"/>
              </a:rPr>
              <a:t>1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81338" y="57610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nl-NL" sz="1600">
                <a:cs typeface="Arial" charset="0"/>
              </a:rPr>
              <a:t>2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962400" y="57610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nl-NL" sz="1600">
                <a:cs typeface="Arial" charset="0"/>
              </a:rPr>
              <a:t>3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26000" y="576103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nl-NL" sz="1600">
                <a:cs typeface="Arial" charset="0"/>
              </a:rPr>
              <a:t>4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697538" y="57531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nl-NL" sz="1600">
                <a:cs typeface="Arial" charset="0"/>
              </a:rPr>
              <a:t>5</a:t>
            </a:r>
          </a:p>
        </p:txBody>
      </p: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5703888" y="3740150"/>
            <a:ext cx="542925" cy="1668463"/>
            <a:chOff x="3511" y="2356"/>
            <a:chExt cx="342" cy="1051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 rot="-5400000">
              <a:off x="2985" y="28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 rot="5400000">
              <a:off x="3163" y="2711"/>
              <a:ext cx="1042" cy="338"/>
              <a:chOff x="2226" y="800"/>
              <a:chExt cx="1656" cy="376"/>
            </a:xfrm>
          </p:grpSpPr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nl-NL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nl-NL" sz="2400"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511" y="2359"/>
              <a:ext cx="99" cy="242"/>
            </a:xfrm>
            <a:custGeom>
              <a:avLst/>
              <a:gdLst>
                <a:gd name="T0" fmla="*/ 0 w 108"/>
                <a:gd name="T1" fmla="*/ 291 h 291"/>
                <a:gd name="T2" fmla="*/ 108 w 108"/>
                <a:gd name="T3" fmla="*/ 285 h 291"/>
                <a:gd name="T4" fmla="*/ 45 w 108"/>
                <a:gd name="T5" fmla="*/ 216 h 291"/>
                <a:gd name="T6" fmla="*/ 18 w 108"/>
                <a:gd name="T7" fmla="*/ 126 h 291"/>
                <a:gd name="T8" fmla="*/ 0 w 108"/>
                <a:gd name="T9" fmla="*/ 0 h 291"/>
                <a:gd name="T10" fmla="*/ 0 w 108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91"/>
                <a:gd name="T20" fmla="*/ 108 w 108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91">
                  <a:moveTo>
                    <a:pt x="0" y="291"/>
                  </a:moveTo>
                  <a:lnTo>
                    <a:pt x="108" y="285"/>
                  </a:lnTo>
                  <a:lnTo>
                    <a:pt x="45" y="216"/>
                  </a:lnTo>
                  <a:lnTo>
                    <a:pt x="18" y="126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nl-NL" sz="240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5508627" y="2781300"/>
            <a:ext cx="3435351" cy="1543050"/>
            <a:chOff x="3304" y="1980"/>
            <a:chExt cx="2164" cy="972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3304" y="2464"/>
              <a:ext cx="344" cy="488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nl-NL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592" y="1980"/>
              <a:ext cx="187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nl-NL" dirty="0" smtClean="0">
                  <a:solidFill>
                    <a:schemeClr val="folHlink"/>
                  </a:solidFill>
                  <a:cs typeface="Arial" charset="0"/>
                </a:rPr>
                <a:t>Observations that might produce </a:t>
              </a:r>
              <a:r>
                <a:rPr lang="en-US" altLang="nl-NL" dirty="0">
                  <a:solidFill>
                    <a:schemeClr val="folHlink"/>
                  </a:solidFill>
                  <a:cs typeface="Arial" charset="0"/>
                </a:rPr>
                <a:t>a change in the decision.</a:t>
              </a:r>
            </a:p>
          </p:txBody>
        </p:sp>
      </p:grpSp>
      <p:grpSp>
        <p:nvGrpSpPr>
          <p:cNvPr id="28" name="Group 101"/>
          <p:cNvGrpSpPr>
            <a:grpSpLocks/>
          </p:cNvGrpSpPr>
          <p:nvPr/>
        </p:nvGrpSpPr>
        <p:grpSpPr bwMode="auto">
          <a:xfrm>
            <a:off x="5700713" y="3838576"/>
            <a:ext cx="3290887" cy="1200151"/>
            <a:chOff x="3591" y="2418"/>
            <a:chExt cx="2073" cy="756"/>
          </a:xfrm>
        </p:grpSpPr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4170" y="2418"/>
              <a:ext cx="149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nl-NL" dirty="0">
                  <a:solidFill>
                    <a:schemeClr val="folHlink"/>
                  </a:solidFill>
                  <a:cs typeface="Arial" charset="0"/>
                </a:rPr>
                <a:t>Change in estimated value of option 5 due to measurement of </a:t>
              </a:r>
              <a:r>
                <a:rPr lang="en-US" altLang="nl-NL" dirty="0" smtClean="0">
                  <a:solidFill>
                    <a:schemeClr val="folHlink"/>
                  </a:solidFill>
                  <a:cs typeface="Arial" charset="0"/>
                </a:rPr>
                <a:t>option 5  </a:t>
              </a:r>
              <a:endParaRPr lang="en-US" altLang="nl-NL" dirty="0">
                <a:solidFill>
                  <a:schemeClr val="folHlink"/>
                </a:solidFill>
                <a:cs typeface="Arial" charset="0"/>
              </a:endParaRPr>
            </a:p>
          </p:txBody>
        </p:sp>
        <p:sp>
          <p:nvSpPr>
            <p:cNvPr id="30" name="AutoShape 89"/>
            <p:cNvSpPr>
              <a:spLocks/>
            </p:cNvSpPr>
            <p:nvPr/>
          </p:nvSpPr>
          <p:spPr bwMode="auto">
            <a:xfrm>
              <a:off x="4014" y="2568"/>
              <a:ext cx="136" cy="318"/>
            </a:xfrm>
            <a:prstGeom prst="rightBrace">
              <a:avLst>
                <a:gd name="adj1" fmla="val 1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Line 92"/>
            <p:cNvSpPr>
              <a:spLocks noChangeShapeType="1"/>
            </p:cNvSpPr>
            <p:nvPr/>
          </p:nvSpPr>
          <p:spPr bwMode="auto">
            <a:xfrm flipH="1">
              <a:off x="3591" y="288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2" name="Group 100"/>
          <p:cNvGrpSpPr>
            <a:grpSpLocks/>
          </p:cNvGrpSpPr>
          <p:nvPr/>
        </p:nvGrpSpPr>
        <p:grpSpPr bwMode="auto">
          <a:xfrm>
            <a:off x="1979613" y="3644900"/>
            <a:ext cx="4297362" cy="641350"/>
            <a:chOff x="1247" y="2296"/>
            <a:chExt cx="2707" cy="404"/>
          </a:xfrm>
        </p:grpSpPr>
        <p:sp>
          <p:nvSpPr>
            <p:cNvPr id="33" name="Line 90"/>
            <p:cNvSpPr>
              <a:spLocks noChangeShapeType="1"/>
            </p:cNvSpPr>
            <p:nvPr/>
          </p:nvSpPr>
          <p:spPr bwMode="auto">
            <a:xfrm flipH="1">
              <a:off x="3591" y="257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Line 93"/>
            <p:cNvSpPr>
              <a:spLocks noChangeShapeType="1"/>
            </p:cNvSpPr>
            <p:nvPr/>
          </p:nvSpPr>
          <p:spPr bwMode="auto">
            <a:xfrm>
              <a:off x="2653" y="2523"/>
              <a:ext cx="90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Text Box 94"/>
            <p:cNvSpPr txBox="1">
              <a:spLocks noChangeArrowheads="1"/>
            </p:cNvSpPr>
            <p:nvPr/>
          </p:nvSpPr>
          <p:spPr bwMode="auto">
            <a:xfrm>
              <a:off x="1247" y="2296"/>
              <a:ext cx="14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>
                  <a:solidFill>
                    <a:schemeClr val="folHlink"/>
                  </a:solidFill>
                </a:rPr>
                <a:t>Updated estimate of the value of option 5</a:t>
              </a:r>
            </a:p>
          </p:txBody>
        </p:sp>
      </p:grpSp>
      <p:grpSp>
        <p:nvGrpSpPr>
          <p:cNvPr id="36" name="Group 99"/>
          <p:cNvGrpSpPr>
            <a:grpSpLocks/>
          </p:cNvGrpSpPr>
          <p:nvPr/>
        </p:nvGrpSpPr>
        <p:grpSpPr bwMode="auto">
          <a:xfrm>
            <a:off x="3419475" y="3181350"/>
            <a:ext cx="2319338" cy="847725"/>
            <a:chOff x="2154" y="2004"/>
            <a:chExt cx="1461" cy="534"/>
          </a:xfrm>
        </p:grpSpPr>
        <p:sp>
          <p:nvSpPr>
            <p:cNvPr id="37" name="Oval 96"/>
            <p:cNvSpPr>
              <a:spLocks noChangeArrowheads="1"/>
            </p:cNvSpPr>
            <p:nvPr/>
          </p:nvSpPr>
          <p:spPr bwMode="auto">
            <a:xfrm>
              <a:off x="3570" y="2493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Line 97"/>
            <p:cNvSpPr>
              <a:spLocks noChangeShapeType="1"/>
            </p:cNvSpPr>
            <p:nvPr/>
          </p:nvSpPr>
          <p:spPr bwMode="auto">
            <a:xfrm>
              <a:off x="3016" y="2205"/>
              <a:ext cx="544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Text Box 98"/>
            <p:cNvSpPr txBox="1">
              <a:spLocks noChangeArrowheads="1"/>
            </p:cNvSpPr>
            <p:nvPr/>
          </p:nvSpPr>
          <p:spPr bwMode="auto">
            <a:xfrm>
              <a:off x="2154" y="2004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>
                  <a:solidFill>
                    <a:schemeClr val="folHlink"/>
                  </a:solidFill>
                </a:rPr>
                <a:t>Observation</a:t>
              </a:r>
            </a:p>
          </p:txBody>
        </p:sp>
      </p:grp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THE KNOWLEDGE GRADIENT POLICY </a:t>
            </a:r>
            <a:r>
              <a:rPr lang="en-US" altLang="nl-NL" dirty="0" smtClean="0"/>
              <a:t>[2/2</a:t>
            </a:r>
            <a:r>
              <a:rPr lang="en-US" altLang="nl-NL" dirty="0"/>
              <a:t>]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27</a:t>
            </a:fld>
            <a:r>
              <a:rPr lang="en-GB" dirty="0" smtClean="0"/>
              <a:t>/45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5588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809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chemeClr val="tx1"/>
                    </a:solidFill>
                    <a:latin typeface="+mn-lt"/>
                  </a:defRPr>
                </a:lvl2pPr>
                <a:lvl3pPr marL="801688" indent="-2381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077913" indent="-2508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344613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18018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2590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7162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1734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nl-NL" dirty="0" smtClean="0"/>
                  <a:t>The knowledge gradient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𝐾𝐺</m:t>
                        </m:r>
                      </m:sup>
                    </m:sSubSup>
                  </m:oMath>
                </a14:m>
                <a:r>
                  <a:rPr lang="en-US" altLang="nl-NL" dirty="0" smtClean="0"/>
                  <a:t> is </a:t>
                </a:r>
                <a:r>
                  <a:rPr lang="en-US" altLang="nl-NL" dirty="0"/>
                  <a:t>the expected marginal value of a single measurement </a:t>
                </a:r>
                <a:r>
                  <a:rPr lang="en-US" altLang="nl-NL" i="1" dirty="0">
                    <a:solidFill>
                      <a:schemeClr val="accent2"/>
                    </a:solidFill>
                  </a:rPr>
                  <a:t>x</a:t>
                </a:r>
                <a:endParaRPr lang="en-US" altLang="nl-NL" dirty="0"/>
              </a:p>
              <a:p>
                <a:r>
                  <a:rPr lang="en-US" altLang="nl-NL" dirty="0"/>
                  <a:t>The knowledge gradient policy is given by</a:t>
                </a:r>
              </a:p>
              <a:p>
                <a:r>
                  <a:rPr lang="en-US" altLang="nl-NL" dirty="0"/>
                  <a:t>There are many problems where making one measurement tells us something about what we might observe from other measurements </a:t>
                </a:r>
                <a:r>
                  <a:rPr lang="en-US" altLang="nl-NL" dirty="0" smtClean="0"/>
                  <a:t>(patients in different queues the require the same resources might have similar properties)</a:t>
                </a:r>
                <a:endParaRPr lang="en-US" altLang="nl-NL" dirty="0"/>
              </a:p>
              <a:p>
                <a:r>
                  <a:rPr lang="en-US" altLang="nl-NL" dirty="0"/>
                  <a:t>Correlations are particularly important when the number of possible measurements is extremely large (</a:t>
                </a:r>
                <a:r>
                  <a:rPr lang="en-US" altLang="nl-NL" dirty="0" smtClean="0"/>
                  <a:t>relative </a:t>
                </a:r>
                <a:r>
                  <a:rPr lang="en-US" altLang="nl-NL" dirty="0"/>
                  <a:t>to </a:t>
                </a:r>
                <a:r>
                  <a:rPr lang="en-US" altLang="nl-NL" dirty="0" smtClean="0"/>
                  <a:t>measurement budget) There </a:t>
                </a:r>
                <a:r>
                  <a:rPr lang="en-US" altLang="nl-NL" dirty="0"/>
                  <a:t>are various extensions of the Knowledge Gradient policy that take into account similarities between </a:t>
                </a:r>
                <a:r>
                  <a:rPr lang="en-US" altLang="nl-NL" dirty="0" smtClean="0"/>
                  <a:t>alternatives, e.g.:</a:t>
                </a:r>
              </a:p>
              <a:p>
                <a:pPr lvl="1"/>
                <a:r>
                  <a:rPr lang="en-US" altLang="nl-NL" dirty="0" smtClean="0"/>
                  <a:t>Knowledge Gradient for Correlated Beliefs </a:t>
                </a:r>
                <a:r>
                  <a:rPr lang="en-US" altLang="nl-NL" dirty="0" smtClean="0">
                    <a:solidFill>
                      <a:srgbClr val="00B0F0"/>
                    </a:solidFill>
                  </a:rPr>
                  <a:t>[1]</a:t>
                </a:r>
              </a:p>
              <a:p>
                <a:pPr lvl="1"/>
                <a:r>
                  <a:rPr lang="en-US" altLang="nl-NL" dirty="0" smtClean="0"/>
                  <a:t>Hierarchical Knowledge Gradient </a:t>
                </a:r>
                <a:r>
                  <a:rPr lang="en-US" altLang="nl-NL" dirty="0" smtClean="0">
                    <a:solidFill>
                      <a:srgbClr val="00B0F0"/>
                    </a:solidFill>
                  </a:rPr>
                  <a:t>[2]</a:t>
                </a:r>
                <a:r>
                  <a:rPr lang="en-US" altLang="nl-NL" dirty="0" smtClean="0"/>
                  <a:t> </a:t>
                </a:r>
                <a:r>
                  <a:rPr lang="en-US" altLang="nl-NL" dirty="0"/>
                  <a:t>	</a:t>
                </a:r>
              </a:p>
              <a:p>
                <a:pPr>
                  <a:buNone/>
                </a:pPr>
                <a:r>
                  <a:rPr lang="en-US" altLang="nl-NL" dirty="0"/>
                  <a:t>	</a:t>
                </a:r>
              </a:p>
              <a:p>
                <a:endParaRPr lang="en-US" altLang="nl-NL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blipFill rotWithShape="1">
                <a:blip r:embed="rId3"/>
                <a:stretch>
                  <a:fillRect l="-1760" t="-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62870"/>
              </p:ext>
            </p:extLst>
          </p:nvPr>
        </p:nvGraphicFramePr>
        <p:xfrm>
          <a:off x="6372200" y="1964457"/>
          <a:ext cx="21542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5" imgW="1180588" imgH="291973" progId="Equation.DSMT4">
                  <p:embed/>
                </p:oleObj>
              </mc:Choice>
              <mc:Fallback>
                <p:oleObj name="Equation" r:id="rId5" imgW="1180588" imgH="291973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964457"/>
                        <a:ext cx="21542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2438" y="5733256"/>
            <a:ext cx="7421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70C0"/>
                </a:solidFill>
              </a:rPr>
              <a:t>[1] </a:t>
            </a:r>
            <a:r>
              <a:rPr lang="nl-NL" sz="1000" dirty="0" err="1" smtClean="0">
                <a:solidFill>
                  <a:srgbClr val="0070C0"/>
                </a:solidFill>
              </a:rPr>
              <a:t>Frazier</a:t>
            </a:r>
            <a:r>
              <a:rPr lang="nl-NL" sz="1000" dirty="0" smtClean="0">
                <a:solidFill>
                  <a:srgbClr val="0070C0"/>
                </a:solidFill>
              </a:rPr>
              <a:t> PI, Powell WB, </a:t>
            </a:r>
            <a:r>
              <a:rPr lang="nl-NL" sz="1000" dirty="0" err="1" smtClean="0">
                <a:solidFill>
                  <a:srgbClr val="0070C0"/>
                </a:solidFill>
              </a:rPr>
              <a:t>Dayanik</a:t>
            </a:r>
            <a:r>
              <a:rPr lang="nl-NL" sz="1000" dirty="0" smtClean="0">
                <a:solidFill>
                  <a:srgbClr val="0070C0"/>
                </a:solidFill>
              </a:rPr>
              <a:t> S (2009 The </a:t>
            </a:r>
            <a:r>
              <a:rPr lang="nl-NL" sz="1000" dirty="0">
                <a:solidFill>
                  <a:srgbClr val="0070C0"/>
                </a:solidFill>
              </a:rPr>
              <a:t>Knowledge-</a:t>
            </a:r>
            <a:r>
              <a:rPr lang="nl-NL" sz="1000" dirty="0" err="1">
                <a:solidFill>
                  <a:srgbClr val="0070C0"/>
                </a:solidFill>
              </a:rPr>
              <a:t>Gradient</a:t>
            </a:r>
            <a:r>
              <a:rPr lang="nl-NL" sz="1000" dirty="0">
                <a:solidFill>
                  <a:srgbClr val="0070C0"/>
                </a:solidFill>
              </a:rPr>
              <a:t> Policy </a:t>
            </a:r>
            <a:r>
              <a:rPr lang="nl-NL" sz="1000" dirty="0" err="1">
                <a:solidFill>
                  <a:srgbClr val="0070C0"/>
                </a:solidFill>
              </a:rPr>
              <a:t>for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Correlated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Normal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Beliefs</a:t>
            </a:r>
            <a:r>
              <a:rPr lang="nl-NL" sz="1000" dirty="0" smtClean="0">
                <a:solidFill>
                  <a:srgbClr val="0070C0"/>
                </a:solidFill>
              </a:rPr>
              <a:t>, </a:t>
            </a:r>
            <a:r>
              <a:rPr lang="nl-NL" sz="1000" dirty="0" err="1">
                <a:solidFill>
                  <a:srgbClr val="0070C0"/>
                </a:solidFill>
              </a:rPr>
              <a:t>Informs</a:t>
            </a:r>
            <a:r>
              <a:rPr lang="nl-NL" sz="1000" dirty="0">
                <a:solidFill>
                  <a:srgbClr val="0070C0"/>
                </a:solidFill>
              </a:rPr>
              <a:t> Journal on </a:t>
            </a:r>
            <a:r>
              <a:rPr lang="nl-NL" sz="1000" dirty="0" smtClean="0">
                <a:solidFill>
                  <a:srgbClr val="0070C0"/>
                </a:solidFill>
              </a:rPr>
              <a:t>Computing 21(4), </a:t>
            </a:r>
            <a:r>
              <a:rPr lang="nl-NL" sz="1000" dirty="0">
                <a:solidFill>
                  <a:srgbClr val="0070C0"/>
                </a:solidFill>
              </a:rPr>
              <a:t>pp. </a:t>
            </a:r>
            <a:r>
              <a:rPr lang="nl-NL" sz="1000" dirty="0" smtClean="0">
                <a:solidFill>
                  <a:srgbClr val="0070C0"/>
                </a:solidFill>
              </a:rPr>
              <a:t>585-598.</a:t>
            </a:r>
            <a:endParaRPr lang="nl-NL" sz="1000" dirty="0">
              <a:solidFill>
                <a:srgbClr val="0070C0"/>
              </a:solidFill>
            </a:endParaRPr>
          </a:p>
          <a:p>
            <a:r>
              <a:rPr lang="nl-NL" sz="1000" dirty="0" smtClean="0">
                <a:solidFill>
                  <a:srgbClr val="0070C0"/>
                </a:solidFill>
              </a:rPr>
              <a:t>[2] Mes</a:t>
            </a:r>
            <a:r>
              <a:rPr lang="nl-NL" sz="1000" dirty="0">
                <a:solidFill>
                  <a:srgbClr val="0070C0"/>
                </a:solidFill>
              </a:rPr>
              <a:t>, </a:t>
            </a:r>
            <a:r>
              <a:rPr lang="nl-NL" sz="1000" dirty="0" smtClean="0">
                <a:solidFill>
                  <a:srgbClr val="0070C0"/>
                </a:solidFill>
              </a:rPr>
              <a:t>MRK, </a:t>
            </a:r>
            <a:r>
              <a:rPr lang="nl-NL" sz="1000" dirty="0" err="1" smtClean="0">
                <a:solidFill>
                  <a:srgbClr val="0070C0"/>
                </a:solidFill>
              </a:rPr>
              <a:t>Frazier</a:t>
            </a:r>
            <a:r>
              <a:rPr lang="nl-NL" sz="1000" dirty="0" smtClean="0">
                <a:solidFill>
                  <a:srgbClr val="0070C0"/>
                </a:solidFill>
              </a:rPr>
              <a:t> PI, Powell WB (2011) </a:t>
            </a:r>
            <a:r>
              <a:rPr lang="nl-NL" sz="1000" dirty="0" err="1" smtClean="0">
                <a:solidFill>
                  <a:srgbClr val="0070C0"/>
                </a:solidFill>
              </a:rPr>
              <a:t>Hierarchical</a:t>
            </a:r>
            <a:r>
              <a:rPr lang="nl-NL" sz="1000" dirty="0" smtClean="0">
                <a:solidFill>
                  <a:srgbClr val="0070C0"/>
                </a:solidFill>
              </a:rPr>
              <a:t> </a:t>
            </a:r>
            <a:r>
              <a:rPr lang="nl-NL" sz="1000" dirty="0">
                <a:solidFill>
                  <a:srgbClr val="0070C0"/>
                </a:solidFill>
              </a:rPr>
              <a:t>Knowledge </a:t>
            </a:r>
            <a:r>
              <a:rPr lang="nl-NL" sz="1000" dirty="0" err="1">
                <a:solidFill>
                  <a:srgbClr val="0070C0"/>
                </a:solidFill>
              </a:rPr>
              <a:t>Gradient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for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Sequential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smtClean="0">
                <a:solidFill>
                  <a:srgbClr val="0070C0"/>
                </a:solidFill>
              </a:rPr>
              <a:t>Sampling, JMLR 12, </a:t>
            </a:r>
            <a:r>
              <a:rPr lang="nl-NL" sz="1000" dirty="0">
                <a:solidFill>
                  <a:srgbClr val="0070C0"/>
                </a:solidFill>
              </a:rPr>
              <a:t>pp. </a:t>
            </a:r>
            <a:r>
              <a:rPr lang="nl-NL" sz="1000" dirty="0" smtClean="0">
                <a:solidFill>
                  <a:srgbClr val="0070C0"/>
                </a:solidFill>
              </a:rPr>
              <a:t>2931-2974. </a:t>
            </a:r>
            <a:endParaRPr lang="nl-NL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7-11-2010</a:t>
            </a:r>
            <a:endParaRPr lang="en-GB" altLang="nl-NL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350" y="6400800"/>
            <a:ext cx="495300" cy="476250"/>
          </a:xfrm>
          <a:prstGeom prst="rect">
            <a:avLst/>
          </a:prstGeom>
        </p:spPr>
        <p:txBody>
          <a:bodyPr/>
          <a:lstStyle/>
          <a:p>
            <a:fld id="{BF7D3168-AA6C-4193-B3CA-FB8BB66C8BC6}" type="slidenum">
              <a:rPr lang="en-GB" altLang="nl-NL" smtClean="0"/>
              <a:pPr/>
              <a:t>28</a:t>
            </a:fld>
            <a:r>
              <a:rPr lang="en-GB" altLang="nl-NL" dirty="0" smtClean="0"/>
              <a:t>/45</a:t>
            </a:r>
            <a:endParaRPr lang="en-GB" altLang="nl-NL" dirty="0"/>
          </a:p>
        </p:txBody>
      </p:sp>
      <p:pic>
        <p:nvPicPr>
          <p:cNvPr id="2744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7812088" y="54641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7380288" y="5834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6981825" y="61753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8245475" y="50942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74445" name="Rectangle 1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nl-NL" dirty="0" smtClean="0"/>
              <a:t>BAYESIAN EXPLORATION FOR ADP [1/7]</a:t>
            </a:r>
            <a:endParaRPr lang="en-US" altLang="nl-NL" dirty="0"/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4450" name="Rectangle 18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63713" y="1341438"/>
                <a:ext cx="7272337" cy="4751387"/>
              </a:xfrm>
            </p:spPr>
            <p:txBody>
              <a:bodyPr/>
              <a:lstStyle/>
              <a:p>
                <a:r>
                  <a:rPr lang="en-US" altLang="nl-NL" dirty="0" smtClean="0"/>
                  <a:t>Illustration of exploration in finite horizon ADP.</a:t>
                </a:r>
              </a:p>
              <a:p>
                <a:r>
                  <a:rPr lang="en-US" altLang="nl-NL" dirty="0" smtClean="0"/>
                  <a:t>4 states.</a:t>
                </a:r>
              </a:p>
              <a:p>
                <a:r>
                  <a:rPr lang="en-US" altLang="nl-NL" dirty="0" smtClean="0"/>
                  <a:t>Our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nl-NL" dirty="0" smtClean="0"/>
                  <a:t> brought us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nl-NL" dirty="0" smtClean="0"/>
                  <a:t>.</a:t>
                </a:r>
                <a:endParaRPr lang="en-US" altLang="nl-NL" dirty="0"/>
              </a:p>
            </p:txBody>
          </p:sp>
        </mc:Choice>
        <mc:Fallback xmlns="">
          <p:sp>
            <p:nvSpPr>
              <p:cNvPr id="274450" name="Rectangle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63713" y="1341438"/>
                <a:ext cx="7272337" cy="4751387"/>
              </a:xfrm>
              <a:blipFill rotWithShape="1">
                <a:blip r:embed="rId4"/>
                <a:stretch>
                  <a:fillRect l="-1760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509" name="Text Box 77"/>
          <p:cNvSpPr txBox="1">
            <a:spLocks noChangeArrowheads="1"/>
          </p:cNvSpPr>
          <p:nvPr/>
        </p:nvSpPr>
        <p:spPr bwMode="auto">
          <a:xfrm rot="16200000">
            <a:off x="492125" y="5907088"/>
            <a:ext cx="458787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time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74510" name="Text Box 78"/>
          <p:cNvSpPr txBox="1">
            <a:spLocks noChangeArrowheads="1"/>
          </p:cNvSpPr>
          <p:nvPr/>
        </p:nvSpPr>
        <p:spPr bwMode="auto">
          <a:xfrm rot="13500000">
            <a:off x="8191650" y="5457825"/>
            <a:ext cx="46166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dirty="0" smtClean="0">
                <a:solidFill>
                  <a:schemeClr val="folHlink"/>
                </a:solidFill>
              </a:rPr>
              <a:t>state </a:t>
            </a:r>
            <a:r>
              <a:rPr lang="en-US" altLang="nl-NL" dirty="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blipFill rotWithShape="1"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blipFill rotWithShape="1"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87624" y="6278425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6278425"/>
                <a:ext cx="1287780" cy="383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1812782" y="5805264"/>
            <a:ext cx="0" cy="546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7-11-2010</a:t>
            </a:r>
            <a:endParaRPr lang="en-GB" altLang="nl-NL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8350" y="6400800"/>
            <a:ext cx="495300" cy="476250"/>
          </a:xfrm>
          <a:prstGeom prst="rect">
            <a:avLst/>
          </a:prstGeom>
        </p:spPr>
        <p:txBody>
          <a:bodyPr/>
          <a:lstStyle/>
          <a:p>
            <a:fld id="{B621BDEC-5BC8-4D1D-A7EE-FD45FB8EB0BE}" type="slidenum">
              <a:rPr lang="en-GB" altLang="nl-NL" smtClean="0"/>
              <a:pPr/>
              <a:t>29</a:t>
            </a:fld>
            <a:r>
              <a:rPr lang="en-GB" altLang="nl-NL" dirty="0" smtClean="0"/>
              <a:t>/45</a:t>
            </a:r>
            <a:endParaRPr lang="en-GB" altLang="nl-NL" dirty="0"/>
          </a:p>
        </p:txBody>
      </p:sp>
      <p:pic>
        <p:nvPicPr>
          <p:cNvPr id="275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nl-NL" dirty="0"/>
              <a:t>BAYESIAN EXPLORATION FOR </a:t>
            </a:r>
            <a:r>
              <a:rPr lang="en-US" altLang="nl-NL" dirty="0" smtClean="0"/>
              <a:t>ADP</a:t>
            </a:r>
            <a:r>
              <a:rPr lang="en-US" altLang="nl-NL" dirty="0"/>
              <a:t> </a:t>
            </a:r>
            <a:r>
              <a:rPr lang="en-US" altLang="nl-NL" dirty="0" smtClean="0"/>
              <a:t>[2/7</a:t>
            </a:r>
            <a:r>
              <a:rPr lang="en-US" altLang="nl-NL" dirty="0"/>
              <a:t>]</a:t>
            </a:r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7812088" y="54641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7380288" y="5834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6981825" y="61753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8245475" y="50942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5494" name="Text Box 38"/>
          <p:cNvSpPr txBox="1">
            <a:spLocks noChangeArrowheads="1"/>
          </p:cNvSpPr>
          <p:nvPr/>
        </p:nvSpPr>
        <p:spPr bwMode="auto">
          <a:xfrm rot="16200000">
            <a:off x="492125" y="5907088"/>
            <a:ext cx="458787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time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75495" name="Text Box 39"/>
          <p:cNvSpPr txBox="1">
            <a:spLocks noChangeArrowheads="1"/>
          </p:cNvSpPr>
          <p:nvPr/>
        </p:nvSpPr>
        <p:spPr bwMode="auto">
          <a:xfrm rot="13500000">
            <a:off x="8191650" y="5457825"/>
            <a:ext cx="46166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dirty="0" smtClean="0">
                <a:solidFill>
                  <a:schemeClr val="folHlink"/>
                </a:solidFill>
              </a:rPr>
              <a:t>state </a:t>
            </a:r>
            <a:r>
              <a:rPr lang="en-US" altLang="nl-NL" dirty="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blipFill rotWithShape="1"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23728" y="6502266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502266"/>
                <a:ext cx="1287780" cy="383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2748886" y="6340315"/>
            <a:ext cx="0" cy="2352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8"/>
              <p:cNvSpPr txBox="1">
                <a:spLocks noChangeArrowheads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5588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809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chemeClr val="tx1"/>
                    </a:solidFill>
                    <a:latin typeface="+mn-lt"/>
                  </a:defRPr>
                </a:lvl2pPr>
                <a:lvl3pPr marL="801688" indent="-2381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077913" indent="-2508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344613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18018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2590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7162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1734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nl-NL" kern="0" dirty="0" smtClean="0"/>
                  <a:t>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nl-NL" kern="0" dirty="0" smtClean="0"/>
                  <a:t> takes us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nl-NL" kern="0" dirty="0" smtClean="0"/>
                  <a:t>.</a:t>
                </a:r>
              </a:p>
              <a:p>
                <a:r>
                  <a:rPr lang="en-US" altLang="nl-NL" kern="0" dirty="0" smtClean="0"/>
                  <a:t>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nl-NL" kern="0" dirty="0" smtClean="0"/>
                  <a:t> to visit state </a:t>
                </a:r>
                <a:r>
                  <a:rPr lang="en-US" altLang="nl-NL" i="1" kern="0" dirty="0" smtClean="0">
                    <a:solidFill>
                      <a:schemeClr val="accent6"/>
                    </a:solidFill>
                  </a:rPr>
                  <a:t>B</a:t>
                </a:r>
                <a:r>
                  <a:rPr lang="en-US" altLang="nl-NL" kern="0" dirty="0" smtClean="0"/>
                  <a:t>, </a:t>
                </a:r>
                <a:r>
                  <a:rPr lang="en-US" altLang="nl-NL" i="1" kern="0" dirty="0" smtClean="0">
                    <a:solidFill>
                      <a:schemeClr val="accent6"/>
                    </a:solidFill>
                  </a:rPr>
                  <a:t>C</a:t>
                </a:r>
                <a:r>
                  <a:rPr lang="en-US" altLang="nl-NL" kern="0" dirty="0" smtClean="0"/>
                  <a:t>, or </a:t>
                </a:r>
                <a:r>
                  <a:rPr lang="en-US" altLang="nl-NL" i="1" kern="0" dirty="0" smtClean="0">
                    <a:solidFill>
                      <a:schemeClr val="accent6"/>
                    </a:solidFill>
                  </a:rPr>
                  <a:t>D</a:t>
                </a:r>
                <a:r>
                  <a:rPr lang="en-US" altLang="nl-NL" kern="0" dirty="0" smtClean="0"/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nl-NL" kern="0" dirty="0" smtClean="0"/>
                  <a:t> and has an effect on…</a:t>
                </a:r>
              </a:p>
              <a:p>
                <a:pPr lvl="1"/>
                <a:r>
                  <a:rPr lang="en-US" altLang="nl-NL" kern="0" dirty="0" smtClean="0"/>
                  <a:t>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nl-NL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nl-NL" kern="0" dirty="0" smtClean="0"/>
                  <a:t> (with on-policy control),</a:t>
                </a:r>
              </a:p>
              <a:p>
                <a:pPr lvl="1"/>
                <a:r>
                  <a:rPr lang="en-US" altLang="nl-NL" kern="0" dirty="0" smtClean="0"/>
                  <a:t>the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nl-NL" kern="0" dirty="0"/>
                  <a:t> </a:t>
                </a:r>
                <a:r>
                  <a:rPr lang="en-US" altLang="nl-NL" kern="0" dirty="0" smtClean="0"/>
                  <a:t>we are going visit in the next time unit</a:t>
                </a:r>
                <a:r>
                  <a:rPr lang="en-US" altLang="nl-NL" kern="0" dirty="0"/>
                  <a:t>,</a:t>
                </a:r>
                <a:endParaRPr lang="en-US" altLang="nl-NL" kern="0" dirty="0" smtClean="0"/>
              </a:p>
              <a:p>
                <a:pPr lvl="1"/>
                <a:r>
                  <a:rPr lang="en-US" altLang="nl-NL" kern="0" dirty="0"/>
                  <a:t>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nl-NL" kern="0" dirty="0" smtClean="0"/>
                  <a:t> that we are going to update next.</a:t>
                </a:r>
                <a:endParaRPr lang="en-US" altLang="nl-NL" kern="0" dirty="0"/>
              </a:p>
            </p:txBody>
          </p:sp>
        </mc:Choice>
        <mc:Fallback xmlns="">
          <p:sp>
            <p:nvSpPr>
              <p:cNvPr id="34" name="Rectang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blipFill rotWithShape="1">
                <a:blip r:embed="rId8"/>
                <a:stretch>
                  <a:fillRect l="-1760" t="-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909378" y="6019420"/>
            <a:ext cx="0" cy="546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Healthcare </a:t>
            </a:r>
            <a:r>
              <a:rPr lang="en-US" dirty="0"/>
              <a:t>providers face the challenging task to organize their processes more </a:t>
            </a:r>
            <a:r>
              <a:rPr lang="en-US" dirty="0" smtClean="0"/>
              <a:t>effectively </a:t>
            </a:r>
            <a:r>
              <a:rPr lang="en-US" dirty="0"/>
              <a:t>and </a:t>
            </a:r>
            <a:r>
              <a:rPr lang="en-US" dirty="0" smtClean="0"/>
              <a:t>efficiently</a:t>
            </a:r>
          </a:p>
          <a:p>
            <a:pPr lvl="1"/>
            <a:r>
              <a:rPr lang="en-US" dirty="0" smtClean="0"/>
              <a:t>Growing </a:t>
            </a:r>
            <a:r>
              <a:rPr lang="en-US" dirty="0"/>
              <a:t>healthcare </a:t>
            </a:r>
            <a:r>
              <a:rPr lang="en-US" dirty="0" smtClean="0"/>
              <a:t>costs (12% of GDP in the Netherlands)</a:t>
            </a:r>
          </a:p>
          <a:p>
            <a:pPr lvl="1"/>
            <a:r>
              <a:rPr lang="en-US" dirty="0" smtClean="0"/>
              <a:t>Competition </a:t>
            </a:r>
            <a:r>
              <a:rPr lang="en-US" dirty="0"/>
              <a:t>in </a:t>
            </a:r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power from health </a:t>
            </a:r>
            <a:r>
              <a:rPr lang="en-US" dirty="0" smtClean="0"/>
              <a:t>insures</a:t>
            </a:r>
          </a:p>
          <a:p>
            <a:r>
              <a:rPr lang="en-US" altLang="nl-NL" dirty="0" smtClean="0"/>
              <a:t>Our focus: </a:t>
            </a:r>
            <a:r>
              <a:rPr lang="en-US" altLang="nl-NL" u="sng" dirty="0" smtClean="0"/>
              <a:t>integrated </a:t>
            </a:r>
            <a:r>
              <a:rPr lang="en-US" altLang="nl-NL" dirty="0" smtClean="0"/>
              <a:t>decision making </a:t>
            </a:r>
            <a:r>
              <a:rPr lang="en-US" dirty="0" smtClean="0"/>
              <a:t>on the </a:t>
            </a:r>
            <a:r>
              <a:rPr lang="en-US" u="sng" dirty="0" smtClean="0"/>
              <a:t>tactical</a:t>
            </a:r>
            <a:r>
              <a:rPr lang="en-US" dirty="0" smtClean="0"/>
              <a:t> planning level:</a:t>
            </a:r>
          </a:p>
          <a:p>
            <a:pPr lvl="1"/>
            <a:r>
              <a:rPr lang="en-US" altLang="nl-NL" dirty="0" smtClean="0"/>
              <a:t>Patient </a:t>
            </a:r>
            <a:r>
              <a:rPr lang="en-US" altLang="nl-NL" u="sng" dirty="0" smtClean="0"/>
              <a:t>care processes </a:t>
            </a:r>
            <a:r>
              <a:rPr lang="en-US" altLang="nl-NL" dirty="0" smtClean="0"/>
              <a:t>connect multiple departments and resources, which require an </a:t>
            </a:r>
            <a:r>
              <a:rPr lang="en-US" altLang="nl-NL" u="sng" dirty="0" smtClean="0"/>
              <a:t>integrated</a:t>
            </a:r>
            <a:r>
              <a:rPr lang="en-US" altLang="nl-NL" dirty="0" smtClean="0"/>
              <a:t> approach.</a:t>
            </a:r>
          </a:p>
          <a:p>
            <a:pPr lvl="1"/>
            <a:r>
              <a:rPr lang="en-US" altLang="nl-NL" dirty="0" smtClean="0"/>
              <a:t>Operational decisions often depend on a </a:t>
            </a:r>
            <a:r>
              <a:rPr lang="en-US" altLang="nl-NL" u="sng" dirty="0" smtClean="0"/>
              <a:t>tactical</a:t>
            </a:r>
            <a:r>
              <a:rPr lang="en-US" altLang="nl-NL" dirty="0" smtClean="0"/>
              <a:t> plan, e.g., </a:t>
            </a:r>
            <a:r>
              <a:rPr lang="en-US" dirty="0" smtClean="0"/>
              <a:t>tactical allocation of blocks of resource time to specialties and</a:t>
            </a:r>
            <a:r>
              <a:rPr lang="en-US" i="1" dirty="0" smtClean="0"/>
              <a:t>/</a:t>
            </a:r>
            <a:r>
              <a:rPr lang="en-US" dirty="0" smtClean="0"/>
              <a:t>or patient categories </a:t>
            </a:r>
            <a:r>
              <a:rPr lang="en-US" altLang="nl-NL" dirty="0" smtClean="0"/>
              <a:t>(master schedule / block plan)</a:t>
            </a:r>
            <a:r>
              <a:rPr lang="en-US" dirty="0" smtClean="0"/>
              <a:t>.</a:t>
            </a:r>
          </a:p>
          <a:p>
            <a:r>
              <a:rPr lang="en-US" altLang="nl-NL" dirty="0"/>
              <a:t>Care process: </a:t>
            </a:r>
            <a:r>
              <a:rPr lang="en-US" dirty="0"/>
              <a:t>a chain of care stages for a patient, e.g., consultation, surgery, or a visit to the outpatient clinic</a:t>
            </a:r>
            <a:endParaRPr lang="en-US" altLang="nl-NL" dirty="0"/>
          </a:p>
          <a:p>
            <a:pPr lvl="1"/>
            <a:endParaRPr lang="en-US" altLang="nl-NL" dirty="0" smtClean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3</a:t>
            </a:fld>
            <a:r>
              <a:rPr lang="en-GB" altLang="nl-NL" dirty="0" smtClean="0"/>
              <a:t>/45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Introduction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7-11-2010</a:t>
            </a:r>
            <a:endParaRPr lang="en-GB" altLang="nl-NL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8350" y="6400800"/>
            <a:ext cx="495300" cy="476250"/>
          </a:xfrm>
          <a:prstGeom prst="rect">
            <a:avLst/>
          </a:prstGeom>
        </p:spPr>
        <p:txBody>
          <a:bodyPr/>
          <a:lstStyle/>
          <a:p>
            <a:fld id="{B357C2F7-457F-4190-BDE8-5B5122F11508}" type="slidenum">
              <a:rPr lang="en-GB" altLang="nl-NL" smtClean="0"/>
              <a:pPr/>
              <a:t>30</a:t>
            </a:fld>
            <a:r>
              <a:rPr lang="en-GB" altLang="nl-NL" dirty="0" smtClean="0"/>
              <a:t>/45</a:t>
            </a:r>
            <a:endParaRPr lang="en-GB" altLang="nl-NL" dirty="0"/>
          </a:p>
        </p:txBody>
      </p:sp>
      <p:pic>
        <p:nvPicPr>
          <p:cNvPr id="2764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48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nl-NL" dirty="0"/>
              <a:t>BAYESIAN EXPLORATION FOR </a:t>
            </a:r>
            <a:r>
              <a:rPr lang="en-US" altLang="nl-NL" dirty="0" smtClean="0"/>
              <a:t>ADP</a:t>
            </a:r>
            <a:r>
              <a:rPr lang="en-US" altLang="nl-NL" dirty="0"/>
              <a:t> </a:t>
            </a:r>
            <a:r>
              <a:rPr lang="en-US" altLang="nl-NL" dirty="0" smtClean="0"/>
              <a:t>[3/7</a:t>
            </a:r>
            <a:r>
              <a:rPr lang="en-US" altLang="nl-NL" dirty="0"/>
              <a:t>]</a:t>
            </a:r>
          </a:p>
        </p:txBody>
      </p: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7812088" y="54641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380288" y="5834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276492" name="Text Box 12"/>
          <p:cNvSpPr txBox="1">
            <a:spLocks noChangeArrowheads="1"/>
          </p:cNvSpPr>
          <p:nvPr/>
        </p:nvSpPr>
        <p:spPr bwMode="auto">
          <a:xfrm>
            <a:off x="6981825" y="61753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8245475" y="50942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76498" name="Rectangle 18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6527" name="Text Box 47"/>
          <p:cNvSpPr txBox="1">
            <a:spLocks noChangeArrowheads="1"/>
          </p:cNvSpPr>
          <p:nvPr/>
        </p:nvSpPr>
        <p:spPr bwMode="auto">
          <a:xfrm rot="10800000">
            <a:off x="0" y="4941888"/>
            <a:ext cx="458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</a:t>
            </a:r>
          </a:p>
        </p:txBody>
      </p:sp>
      <p:sp>
        <p:nvSpPr>
          <p:cNvPr id="276528" name="Text Box 48"/>
          <p:cNvSpPr txBox="1">
            <a:spLocks noChangeArrowheads="1"/>
          </p:cNvSpPr>
          <p:nvPr/>
        </p:nvSpPr>
        <p:spPr bwMode="auto">
          <a:xfrm rot="10800000">
            <a:off x="0" y="3213100"/>
            <a:ext cx="4587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n+1</a:t>
            </a:r>
          </a:p>
        </p:txBody>
      </p:sp>
      <p:sp>
        <p:nvSpPr>
          <p:cNvPr id="276529" name="Text Box 49"/>
          <p:cNvSpPr txBox="1">
            <a:spLocks noChangeArrowheads="1"/>
          </p:cNvSpPr>
          <p:nvPr/>
        </p:nvSpPr>
        <p:spPr bwMode="auto">
          <a:xfrm rot="10800000">
            <a:off x="-1588" y="1701800"/>
            <a:ext cx="458788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iteration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76530" name="Text Box 50"/>
          <p:cNvSpPr txBox="1">
            <a:spLocks noChangeArrowheads="1"/>
          </p:cNvSpPr>
          <p:nvPr/>
        </p:nvSpPr>
        <p:spPr bwMode="auto">
          <a:xfrm rot="16200000">
            <a:off x="492125" y="5907088"/>
            <a:ext cx="458787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time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76531" name="Text Box 51"/>
          <p:cNvSpPr txBox="1">
            <a:spLocks noChangeArrowheads="1"/>
          </p:cNvSpPr>
          <p:nvPr/>
        </p:nvSpPr>
        <p:spPr bwMode="auto">
          <a:xfrm rot="13500000">
            <a:off x="8191650" y="5457825"/>
            <a:ext cx="46166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dirty="0" smtClean="0">
                <a:solidFill>
                  <a:schemeClr val="folHlink"/>
                </a:solidFill>
              </a:rPr>
              <a:t>state </a:t>
            </a:r>
            <a:r>
              <a:rPr lang="en-US" altLang="nl-NL" dirty="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blipFill rotWithShape="1"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18"/>
              <p:cNvSpPr txBox="1">
                <a:spLocks noChangeArrowheads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5588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809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chemeClr val="tx1"/>
                    </a:solidFill>
                    <a:latin typeface="+mn-lt"/>
                  </a:defRPr>
                </a:lvl2pPr>
                <a:lvl3pPr marL="801688" indent="-2381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077913" indent="-2508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344613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18018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2590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7162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1734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nl-NL" altLang="nl-NL" kern="0" dirty="0" smtClean="0"/>
                  <a:t>After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nl-NL" kern="0" dirty="0" smtClean="0"/>
                  <a:t> we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altLang="nl-NL" i="1" kern="0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nl-NL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  <m:sup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nl-NL" altLang="nl-NL" b="0" i="1" kern="0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nl-NL" kern="0" dirty="0" smtClean="0"/>
                  <a:t>.</a:t>
                </a:r>
              </a:p>
            </p:txBody>
          </p:sp>
        </mc:Choice>
        <mc:Fallback xmlns="">
          <p:sp>
            <p:nvSpPr>
              <p:cNvPr id="34" name="Rectang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blipFill rotWithShape="1">
                <a:blip r:embed="rId7"/>
                <a:stretch>
                  <a:fillRect l="-1760" t="-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909378" y="6019420"/>
            <a:ext cx="0" cy="546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7-11-2010</a:t>
            </a:r>
            <a:endParaRPr lang="en-GB" altLang="nl-NL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8350" y="6400800"/>
            <a:ext cx="495300" cy="476250"/>
          </a:xfrm>
          <a:prstGeom prst="rect">
            <a:avLst/>
          </a:prstGeom>
        </p:spPr>
        <p:txBody>
          <a:bodyPr/>
          <a:lstStyle/>
          <a:p>
            <a:fld id="{DA9EAEDA-C6FC-4F3C-85A6-7497AD63C578}" type="slidenum">
              <a:rPr lang="en-GB" altLang="nl-NL" smtClean="0"/>
              <a:pPr/>
              <a:t>31</a:t>
            </a:fld>
            <a:r>
              <a:rPr lang="en-GB" altLang="nl-NL" dirty="0" smtClean="0"/>
              <a:t>/45</a:t>
            </a:r>
            <a:endParaRPr lang="en-GB" altLang="nl-NL" dirty="0"/>
          </a:p>
        </p:txBody>
      </p:sp>
      <p:pic>
        <p:nvPicPr>
          <p:cNvPr id="277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50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nl-NL" dirty="0"/>
              <a:t>BAYESIAN EXPLORATION FOR </a:t>
            </a:r>
            <a:r>
              <a:rPr lang="en-US" altLang="nl-NL" dirty="0" smtClean="0"/>
              <a:t>ADP</a:t>
            </a:r>
            <a:r>
              <a:rPr lang="en-US" altLang="nl-NL" dirty="0"/>
              <a:t> </a:t>
            </a:r>
            <a:r>
              <a:rPr lang="en-US" altLang="nl-NL" dirty="0" smtClean="0"/>
              <a:t>[4/7</a:t>
            </a:r>
            <a:r>
              <a:rPr lang="en-US" altLang="nl-NL" dirty="0"/>
              <a:t>]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7812088" y="54641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7380288" y="5834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6981825" y="61753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8245475" y="50942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77520" name="Rectangle 16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7541" name="Text Box 37"/>
          <p:cNvSpPr txBox="1">
            <a:spLocks noChangeArrowheads="1"/>
          </p:cNvSpPr>
          <p:nvPr/>
        </p:nvSpPr>
        <p:spPr bwMode="auto">
          <a:xfrm rot="10800000">
            <a:off x="0" y="4941888"/>
            <a:ext cx="458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</a:t>
            </a:r>
          </a:p>
        </p:txBody>
      </p:sp>
      <p:sp>
        <p:nvSpPr>
          <p:cNvPr id="277542" name="Text Box 38"/>
          <p:cNvSpPr txBox="1">
            <a:spLocks noChangeArrowheads="1"/>
          </p:cNvSpPr>
          <p:nvPr/>
        </p:nvSpPr>
        <p:spPr bwMode="auto">
          <a:xfrm rot="10800000">
            <a:off x="0" y="3213100"/>
            <a:ext cx="4587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n+1</a:t>
            </a:r>
          </a:p>
        </p:txBody>
      </p:sp>
      <p:sp>
        <p:nvSpPr>
          <p:cNvPr id="277543" name="Text Box 39"/>
          <p:cNvSpPr txBox="1">
            <a:spLocks noChangeArrowheads="1"/>
          </p:cNvSpPr>
          <p:nvPr/>
        </p:nvSpPr>
        <p:spPr bwMode="auto">
          <a:xfrm rot="10800000">
            <a:off x="-1588" y="1701800"/>
            <a:ext cx="458788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iteration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77544" name="Text Box 40"/>
          <p:cNvSpPr txBox="1">
            <a:spLocks noChangeArrowheads="1"/>
          </p:cNvSpPr>
          <p:nvPr/>
        </p:nvSpPr>
        <p:spPr bwMode="auto">
          <a:xfrm rot="16200000">
            <a:off x="492125" y="5907088"/>
            <a:ext cx="458787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time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77545" name="Text Box 41"/>
          <p:cNvSpPr txBox="1">
            <a:spLocks noChangeArrowheads="1"/>
          </p:cNvSpPr>
          <p:nvPr/>
        </p:nvSpPr>
        <p:spPr bwMode="auto">
          <a:xfrm rot="13500000">
            <a:off x="8191650" y="5457825"/>
            <a:ext cx="46166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dirty="0" smtClean="0">
                <a:solidFill>
                  <a:schemeClr val="folHlink"/>
                </a:solidFill>
              </a:rPr>
              <a:t>state </a:t>
            </a:r>
            <a:r>
              <a:rPr lang="en-US" altLang="nl-NL" dirty="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8"/>
              <p:cNvSpPr txBox="1">
                <a:spLocks noChangeArrowheads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5588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809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chemeClr val="tx1"/>
                    </a:solidFill>
                    <a:latin typeface="+mn-lt"/>
                  </a:defRPr>
                </a:lvl2pPr>
                <a:lvl3pPr marL="801688" indent="-2381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077913" indent="-2508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344613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18018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2590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7162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1734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nl-NL" altLang="nl-NL" kern="0" dirty="0" smtClean="0"/>
                  <a:t>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nl-NL" kern="0" dirty="0" smtClean="0"/>
                  <a:t> will determine which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altLang="nl-NL" i="1" kern="0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nl-NL" kern="0" dirty="0" smtClean="0"/>
                  <a:t> we are going to update next.</a:t>
                </a:r>
              </a:p>
            </p:txBody>
          </p:sp>
        </mc:Choice>
        <mc:Fallback xmlns="">
          <p:sp>
            <p:nvSpPr>
              <p:cNvPr id="31" name="Rectang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blipFill rotWithShape="1">
                <a:blip r:embed="rId4"/>
                <a:stretch>
                  <a:fillRect l="-1760" t="-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blipFill rotWithShape="1"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blipFill rotWithShape="1"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909378" y="6019420"/>
            <a:ext cx="0" cy="546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7-11-2010</a:t>
            </a:r>
            <a:endParaRPr lang="en-GB" altLang="nl-NL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8350" y="6400800"/>
            <a:ext cx="495300" cy="476250"/>
          </a:xfrm>
          <a:prstGeom prst="rect">
            <a:avLst/>
          </a:prstGeom>
        </p:spPr>
        <p:txBody>
          <a:bodyPr/>
          <a:lstStyle/>
          <a:p>
            <a:fld id="{8920A37E-FC0D-437D-9246-028DC855EEA1}" type="slidenum">
              <a:rPr lang="en-GB" altLang="nl-NL" smtClean="0"/>
              <a:pPr/>
              <a:t>32</a:t>
            </a:fld>
            <a:r>
              <a:rPr lang="en-GB" altLang="nl-NL" dirty="0" smtClean="0"/>
              <a:t>/45</a:t>
            </a:r>
            <a:endParaRPr lang="en-GB" altLang="nl-NL" dirty="0"/>
          </a:p>
        </p:txBody>
      </p:sp>
      <p:pic>
        <p:nvPicPr>
          <p:cNvPr id="278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853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nl-NL" dirty="0"/>
              <a:t>BAYESIAN EXPLORATION FOR </a:t>
            </a:r>
            <a:r>
              <a:rPr lang="en-US" altLang="nl-NL" dirty="0" smtClean="0"/>
              <a:t>ADP</a:t>
            </a:r>
            <a:r>
              <a:rPr lang="en-US" altLang="nl-NL" dirty="0"/>
              <a:t> </a:t>
            </a:r>
            <a:r>
              <a:rPr lang="en-US" altLang="nl-NL" dirty="0" smtClean="0"/>
              <a:t>[5/7</a:t>
            </a:r>
            <a:r>
              <a:rPr lang="en-US" altLang="nl-NL" dirty="0"/>
              <a:t>]</a:t>
            </a: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7812088" y="54641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7380288" y="5834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6981825" y="61753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278539" name="Text Box 11"/>
          <p:cNvSpPr txBox="1">
            <a:spLocks noChangeArrowheads="1"/>
          </p:cNvSpPr>
          <p:nvPr/>
        </p:nvSpPr>
        <p:spPr bwMode="auto">
          <a:xfrm>
            <a:off x="8245475" y="50942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78544" name="Rectangle 16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8563" name="Text Box 35"/>
          <p:cNvSpPr txBox="1">
            <a:spLocks noChangeArrowheads="1"/>
          </p:cNvSpPr>
          <p:nvPr/>
        </p:nvSpPr>
        <p:spPr bwMode="auto">
          <a:xfrm rot="10800000">
            <a:off x="0" y="4941888"/>
            <a:ext cx="458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</a:t>
            </a:r>
          </a:p>
        </p:txBody>
      </p:sp>
      <p:sp>
        <p:nvSpPr>
          <p:cNvPr id="278564" name="Text Box 36"/>
          <p:cNvSpPr txBox="1">
            <a:spLocks noChangeArrowheads="1"/>
          </p:cNvSpPr>
          <p:nvPr/>
        </p:nvSpPr>
        <p:spPr bwMode="auto">
          <a:xfrm rot="10800000">
            <a:off x="0" y="3213100"/>
            <a:ext cx="4587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n+1</a:t>
            </a:r>
          </a:p>
        </p:txBody>
      </p:sp>
      <p:sp>
        <p:nvSpPr>
          <p:cNvPr id="278565" name="Text Box 37"/>
          <p:cNvSpPr txBox="1">
            <a:spLocks noChangeArrowheads="1"/>
          </p:cNvSpPr>
          <p:nvPr/>
        </p:nvSpPr>
        <p:spPr bwMode="auto">
          <a:xfrm rot="10800000">
            <a:off x="-1588" y="1701800"/>
            <a:ext cx="458788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iteration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78566" name="Text Box 38"/>
          <p:cNvSpPr txBox="1">
            <a:spLocks noChangeArrowheads="1"/>
          </p:cNvSpPr>
          <p:nvPr/>
        </p:nvSpPr>
        <p:spPr bwMode="auto">
          <a:xfrm rot="16200000">
            <a:off x="492125" y="5907088"/>
            <a:ext cx="458787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time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78567" name="Text Box 39"/>
          <p:cNvSpPr txBox="1">
            <a:spLocks noChangeArrowheads="1"/>
          </p:cNvSpPr>
          <p:nvPr/>
        </p:nvSpPr>
        <p:spPr bwMode="auto">
          <a:xfrm rot="13500000">
            <a:off x="8191650" y="5457825"/>
            <a:ext cx="46166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dirty="0" smtClean="0">
                <a:solidFill>
                  <a:schemeClr val="folHlink"/>
                </a:solidFill>
              </a:rPr>
              <a:t>state </a:t>
            </a:r>
            <a:r>
              <a:rPr lang="en-US" altLang="nl-NL" dirty="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blipFill rotWithShape="1">
                <a:blip r:embed="rId6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18"/>
              <p:cNvSpPr txBox="1">
                <a:spLocks noChangeArrowheads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5588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809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chemeClr val="tx1"/>
                    </a:solidFill>
                    <a:latin typeface="+mn-lt"/>
                  </a:defRPr>
                </a:lvl2pPr>
                <a:lvl3pPr marL="801688" indent="-2381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077913" indent="-2508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344613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18018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2590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7162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1734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nl-NL" kern="0" dirty="0" smtClean="0"/>
                  <a:t>Question: can we account for the change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nl-NL" b="0" i="1" kern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nl-NL" kern="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nl-NL" i="1" ker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nl-NL" kern="0" dirty="0" smtClean="0"/>
                  <a:t> before we choose to go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nl-NL" i="1" ker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nl-NL" kern="0" dirty="0" smtClean="0"/>
                  <a:t>?</a:t>
                </a:r>
              </a:p>
            </p:txBody>
          </p:sp>
        </mc:Choice>
        <mc:Fallback xmlns="">
          <p:sp>
            <p:nvSpPr>
              <p:cNvPr id="32" name="Rectang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1341438"/>
                <a:ext cx="7272337" cy="4751387"/>
              </a:xfrm>
              <a:prstGeom prst="rect">
                <a:avLst/>
              </a:prstGeom>
              <a:blipFill rotWithShape="1">
                <a:blip r:embed="rId7"/>
                <a:stretch>
                  <a:fillRect l="-1760" t="-6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3909378" y="6019420"/>
            <a:ext cx="0" cy="546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7-11-2010</a:t>
            </a:r>
            <a:endParaRPr lang="en-GB" altLang="nl-NL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8350" y="6400800"/>
            <a:ext cx="495300" cy="476250"/>
          </a:xfrm>
          <a:prstGeom prst="rect">
            <a:avLst/>
          </a:prstGeom>
        </p:spPr>
        <p:txBody>
          <a:bodyPr/>
          <a:lstStyle/>
          <a:p>
            <a:fld id="{E768F787-1899-4CCD-A5C7-729A87C6E993}" type="slidenum">
              <a:rPr lang="en-GB" altLang="nl-NL" smtClean="0"/>
              <a:pPr/>
              <a:t>33</a:t>
            </a:fld>
            <a:r>
              <a:rPr lang="en-GB" altLang="nl-NL" dirty="0" smtClean="0"/>
              <a:t>/45</a:t>
            </a:r>
            <a:endParaRPr lang="en-GB" altLang="nl-NL" dirty="0"/>
          </a:p>
        </p:txBody>
      </p:sp>
      <p:pic>
        <p:nvPicPr>
          <p:cNvPr id="280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58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nl-NL" dirty="0"/>
              <a:t>BAYESIAN EXPLORATION FOR </a:t>
            </a:r>
            <a:r>
              <a:rPr lang="en-US" altLang="nl-NL" dirty="0" smtClean="0"/>
              <a:t>ADP</a:t>
            </a:r>
            <a:r>
              <a:rPr lang="en-US" altLang="nl-NL" dirty="0"/>
              <a:t> </a:t>
            </a:r>
            <a:r>
              <a:rPr lang="en-US" altLang="nl-NL" dirty="0" smtClean="0"/>
              <a:t>[6/7</a:t>
            </a:r>
            <a:r>
              <a:rPr lang="en-US" altLang="nl-NL" dirty="0"/>
              <a:t>]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7812088" y="54641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7380288" y="5834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6981825" y="61753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8245475" y="50942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80592" name="Rectangle 16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80613" name="Text Box 37"/>
          <p:cNvSpPr txBox="1">
            <a:spLocks noChangeArrowheads="1"/>
          </p:cNvSpPr>
          <p:nvPr/>
        </p:nvSpPr>
        <p:spPr bwMode="auto">
          <a:xfrm rot="10800000">
            <a:off x="0" y="4941888"/>
            <a:ext cx="458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</a:t>
            </a:r>
          </a:p>
        </p:txBody>
      </p:sp>
      <p:sp>
        <p:nvSpPr>
          <p:cNvPr id="280614" name="Text Box 38"/>
          <p:cNvSpPr txBox="1">
            <a:spLocks noChangeArrowheads="1"/>
          </p:cNvSpPr>
          <p:nvPr/>
        </p:nvSpPr>
        <p:spPr bwMode="auto">
          <a:xfrm rot="10800000">
            <a:off x="0" y="3213100"/>
            <a:ext cx="4587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n+1</a:t>
            </a:r>
          </a:p>
        </p:txBody>
      </p:sp>
      <p:sp>
        <p:nvSpPr>
          <p:cNvPr id="280615" name="Text Box 39"/>
          <p:cNvSpPr txBox="1">
            <a:spLocks noChangeArrowheads="1"/>
          </p:cNvSpPr>
          <p:nvPr/>
        </p:nvSpPr>
        <p:spPr bwMode="auto">
          <a:xfrm rot="10800000">
            <a:off x="-1588" y="1701800"/>
            <a:ext cx="458788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iteration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80616" name="Text Box 40"/>
          <p:cNvSpPr txBox="1">
            <a:spLocks noChangeArrowheads="1"/>
          </p:cNvSpPr>
          <p:nvPr/>
        </p:nvSpPr>
        <p:spPr bwMode="auto">
          <a:xfrm rot="16200000">
            <a:off x="492125" y="5907088"/>
            <a:ext cx="458787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time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80617" name="Text Box 41"/>
          <p:cNvSpPr txBox="1">
            <a:spLocks noChangeArrowheads="1"/>
          </p:cNvSpPr>
          <p:nvPr/>
        </p:nvSpPr>
        <p:spPr bwMode="auto">
          <a:xfrm rot="13500000">
            <a:off x="8191650" y="5457825"/>
            <a:ext cx="46166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dirty="0" smtClean="0">
                <a:solidFill>
                  <a:schemeClr val="folHlink"/>
                </a:solidFill>
              </a:rPr>
              <a:t>state </a:t>
            </a:r>
            <a:r>
              <a:rPr lang="en-US" altLang="nl-NL" dirty="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8"/>
              <p:cNvSpPr txBox="1">
                <a:spLocks noChangeArrowheads="1"/>
              </p:cNvSpPr>
              <p:nvPr/>
            </p:nvSpPr>
            <p:spPr bwMode="auto">
              <a:xfrm>
                <a:off x="1763713" y="1341438"/>
                <a:ext cx="7272337" cy="449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5588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809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chemeClr val="tx1"/>
                    </a:solidFill>
                    <a:latin typeface="+mn-lt"/>
                  </a:defRPr>
                </a:lvl2pPr>
                <a:lvl3pPr marL="801688" indent="-2381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077913" indent="-2508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344613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18018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2590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7162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1734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nl-NL" kern="0" dirty="0" smtClean="0"/>
                  <a:t>Basic idea: for each possible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nl-NL" kern="0" dirty="0" smtClean="0"/>
                  <a:t>, we generate possible realizations of the new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nl-NL" kern="0" dirty="0" smtClean="0"/>
                  <a:t>…</a:t>
                </a:r>
              </a:p>
            </p:txBody>
          </p:sp>
        </mc:Choice>
        <mc:Fallback xmlns="">
          <p:sp>
            <p:nvSpPr>
              <p:cNvPr id="35" name="Rectang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1341438"/>
                <a:ext cx="7272337" cy="4492625"/>
              </a:xfrm>
              <a:prstGeom prst="rect">
                <a:avLst/>
              </a:prstGeom>
              <a:blipFill rotWithShape="1">
                <a:blip r:embed="rId4"/>
                <a:stretch>
                  <a:fillRect l="-1760" t="-6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blipFill rotWithShape="1"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blipFill rotWithShape="1"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3909378" y="6019420"/>
            <a:ext cx="0" cy="546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75313" y="6493264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13" y="6493264"/>
                <a:ext cx="1287780" cy="3831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V="1">
            <a:off x="6319203" y="6002063"/>
            <a:ext cx="0" cy="546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/>
              <a:t>7-11-2010</a:t>
            </a:r>
            <a:endParaRPr lang="en-GB" altLang="nl-NL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8350" y="6400800"/>
            <a:ext cx="495300" cy="476250"/>
          </a:xfrm>
          <a:prstGeom prst="rect">
            <a:avLst/>
          </a:prstGeom>
        </p:spPr>
        <p:txBody>
          <a:bodyPr/>
          <a:lstStyle/>
          <a:p>
            <a:fld id="{AA7E66E6-A126-478A-8AAD-CD02D7104DE7}" type="slidenum">
              <a:rPr lang="en-GB" altLang="nl-NL" smtClean="0"/>
              <a:pPr/>
              <a:t>34</a:t>
            </a:fld>
            <a:r>
              <a:rPr lang="en-GB" altLang="nl-NL" dirty="0" smtClean="0"/>
              <a:t>/45</a:t>
            </a:r>
            <a:endParaRPr lang="en-GB" altLang="nl-NL" dirty="0"/>
          </a:p>
        </p:txBody>
      </p:sp>
      <p:pic>
        <p:nvPicPr>
          <p:cNvPr id="281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nl-NL" dirty="0"/>
              <a:t>BAYESIAN EXPLORATION FOR </a:t>
            </a:r>
            <a:r>
              <a:rPr lang="en-US" altLang="nl-NL" dirty="0" smtClean="0"/>
              <a:t>ADP</a:t>
            </a:r>
            <a:r>
              <a:rPr lang="en-US" altLang="nl-NL" dirty="0"/>
              <a:t> </a:t>
            </a:r>
            <a:r>
              <a:rPr lang="en-US" altLang="nl-NL" dirty="0" smtClean="0"/>
              <a:t>[7/7</a:t>
            </a:r>
            <a:r>
              <a:rPr lang="en-US" altLang="nl-NL" dirty="0"/>
              <a:t>]</a:t>
            </a: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7812088" y="54641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7380288" y="58340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6981825" y="617537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8245475" y="50942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281616" name="Rectangle 16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81648" name="Text Box 48"/>
          <p:cNvSpPr txBox="1">
            <a:spLocks noChangeArrowheads="1"/>
          </p:cNvSpPr>
          <p:nvPr/>
        </p:nvSpPr>
        <p:spPr bwMode="auto">
          <a:xfrm rot="10800000">
            <a:off x="0" y="4941888"/>
            <a:ext cx="458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</a:t>
            </a:r>
          </a:p>
        </p:txBody>
      </p:sp>
      <p:sp>
        <p:nvSpPr>
          <p:cNvPr id="281649" name="Text Box 49"/>
          <p:cNvSpPr txBox="1">
            <a:spLocks noChangeArrowheads="1"/>
          </p:cNvSpPr>
          <p:nvPr/>
        </p:nvSpPr>
        <p:spPr bwMode="auto">
          <a:xfrm rot="10800000">
            <a:off x="0" y="3213100"/>
            <a:ext cx="4587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n+1</a:t>
            </a:r>
          </a:p>
        </p:txBody>
      </p:sp>
      <p:sp>
        <p:nvSpPr>
          <p:cNvPr id="281650" name="Text Box 50"/>
          <p:cNvSpPr txBox="1">
            <a:spLocks noChangeArrowheads="1"/>
          </p:cNvSpPr>
          <p:nvPr/>
        </p:nvSpPr>
        <p:spPr bwMode="auto">
          <a:xfrm rot="10800000">
            <a:off x="-1588" y="1701800"/>
            <a:ext cx="458788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iteration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81651" name="Text Box 51"/>
          <p:cNvSpPr txBox="1">
            <a:spLocks noChangeArrowheads="1"/>
          </p:cNvSpPr>
          <p:nvPr/>
        </p:nvSpPr>
        <p:spPr bwMode="auto">
          <a:xfrm rot="16200000">
            <a:off x="492125" y="5907088"/>
            <a:ext cx="458787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>
                <a:solidFill>
                  <a:schemeClr val="folHlink"/>
                </a:solidFill>
              </a:rPr>
              <a:t>time </a:t>
            </a:r>
            <a:r>
              <a:rPr lang="en-US" altLang="nl-NL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p:sp>
        <p:nvSpPr>
          <p:cNvPr id="281652" name="Text Box 52"/>
          <p:cNvSpPr txBox="1">
            <a:spLocks noChangeArrowheads="1"/>
          </p:cNvSpPr>
          <p:nvPr/>
        </p:nvSpPr>
        <p:spPr bwMode="auto">
          <a:xfrm rot="13500000">
            <a:off x="8191650" y="5457825"/>
            <a:ext cx="46166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nl-NL" dirty="0" smtClean="0">
                <a:solidFill>
                  <a:schemeClr val="folHlink"/>
                </a:solidFill>
              </a:rPr>
              <a:t>state </a:t>
            </a:r>
            <a:r>
              <a:rPr lang="en-US" altLang="nl-NL" dirty="0">
                <a:solidFill>
                  <a:schemeClr val="folHlink"/>
                </a:solidFill>
                <a:cs typeface="Arial" charset="0"/>
              </a:rPr>
              <a:t>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8"/>
              <p:cNvSpPr txBox="1">
                <a:spLocks noChangeArrowheads="1"/>
              </p:cNvSpPr>
              <p:nvPr/>
            </p:nvSpPr>
            <p:spPr bwMode="auto">
              <a:xfrm>
                <a:off x="1763713" y="1341438"/>
                <a:ext cx="7272337" cy="449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5588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809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chemeClr val="tx1"/>
                    </a:solidFill>
                    <a:latin typeface="+mn-lt"/>
                  </a:defRPr>
                </a:lvl2pPr>
                <a:lvl3pPr marL="801688" indent="-2381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077913" indent="-250825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500">
                    <a:solidFill>
                      <a:schemeClr val="tx1"/>
                    </a:solidFill>
                    <a:latin typeface="+mn-lt"/>
                  </a:defRPr>
                </a:lvl4pPr>
                <a:lvl5pPr marL="1344613" indent="-255588" algn="l" defTabSz="238125" rtl="0" eaLnBrk="0" fontAlgn="base" hangingPunct="0">
                  <a:lnSpc>
                    <a:spcPts val="23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18018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2590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7162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173413" indent="-255588" algn="l" defTabSz="238125" rtl="0" fontAlgn="base">
                  <a:lnSpc>
                    <a:spcPts val="25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nl-NL" kern="0" dirty="0" smtClean="0"/>
                  <a:t>…and calculate the knowledge gain (knowledge gradient)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nl-NL" kern="0" dirty="0" smtClean="0"/>
                  <a:t> given the best 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nl-NL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nl-NL" altLang="nl-NL" b="0" i="1" kern="0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nl-NL" kern="0" dirty="0" smtClean="0"/>
                  <a:t>.</a:t>
                </a:r>
              </a:p>
            </p:txBody>
          </p:sp>
        </mc:Choice>
        <mc:Fallback xmlns="">
          <p:sp>
            <p:nvSpPr>
              <p:cNvPr id="35" name="Rectang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13" y="1341438"/>
                <a:ext cx="7272337" cy="4492625"/>
              </a:xfrm>
              <a:prstGeom prst="rect">
                <a:avLst/>
              </a:prstGeom>
              <a:blipFill rotWithShape="1">
                <a:blip r:embed="rId4"/>
                <a:stretch>
                  <a:fillRect l="-1760" t="-6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733256"/>
                <a:ext cx="1277619" cy="383118"/>
              </a:xfrm>
              <a:prstGeom prst="rect">
                <a:avLst/>
              </a:prstGeom>
              <a:blipFill rotWithShape="1"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019420"/>
                <a:ext cx="1287780" cy="383118"/>
              </a:xfrm>
              <a:prstGeom prst="rect">
                <a:avLst/>
              </a:prstGeom>
              <a:blipFill rotWithShape="1"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NL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299731"/>
                <a:ext cx="1287780" cy="383118"/>
              </a:xfrm>
              <a:prstGeom prst="rect">
                <a:avLst/>
              </a:prstGeom>
              <a:blipFill rotWithShape="1"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0" y="6492581"/>
                <a:ext cx="1287780" cy="38311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3909378" y="6019420"/>
            <a:ext cx="0" cy="5464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56220" y="4221088"/>
                <a:ext cx="1287780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220" y="4221088"/>
                <a:ext cx="1287780" cy="3831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7524328" y="4604206"/>
            <a:ext cx="721148" cy="49008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BIASED OBSERVATIONS IN ADP</a:t>
            </a:r>
            <a:endParaRPr lang="en-US" altLang="nl-NL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sz="2000" dirty="0" smtClean="0"/>
              <a:t>Common issue in ADP in general.</a:t>
            </a:r>
          </a:p>
          <a:p>
            <a:pPr lvl="1"/>
            <a:r>
              <a:rPr lang="en-US" altLang="nl-NL" sz="1800" dirty="0" smtClean="0"/>
              <a:t>The decision </a:t>
            </a:r>
            <a:r>
              <a:rPr lang="en-US" altLang="nl-NL" sz="1800" dirty="0"/>
              <a:t>to measure a </a:t>
            </a:r>
            <a:r>
              <a:rPr lang="en-US" altLang="nl-NL" sz="1800" dirty="0" smtClean="0"/>
              <a:t>state will </a:t>
            </a:r>
            <a:br>
              <a:rPr lang="en-US" altLang="nl-NL" sz="1800" dirty="0" smtClean="0"/>
            </a:br>
            <a:r>
              <a:rPr lang="en-US" altLang="nl-NL" sz="1800" dirty="0" smtClean="0"/>
              <a:t>change </a:t>
            </a:r>
            <a:r>
              <a:rPr lang="en-US" altLang="nl-NL" sz="1800" dirty="0"/>
              <a:t>its </a:t>
            </a:r>
            <a:r>
              <a:rPr lang="en-US" altLang="nl-NL" sz="1800" dirty="0" smtClean="0"/>
              <a:t>value, </a:t>
            </a:r>
            <a:r>
              <a:rPr lang="en-US" altLang="nl-NL" sz="1800" dirty="0"/>
              <a:t>which in turn </a:t>
            </a:r>
            <a:r>
              <a:rPr lang="en-US" altLang="nl-NL" sz="1800" dirty="0" smtClean="0"/>
              <a:t/>
            </a:r>
            <a:br>
              <a:rPr lang="en-US" altLang="nl-NL" sz="1800" dirty="0" smtClean="0"/>
            </a:br>
            <a:r>
              <a:rPr lang="en-US" altLang="nl-NL" sz="1800" dirty="0" smtClean="0"/>
              <a:t>influences </a:t>
            </a:r>
            <a:r>
              <a:rPr lang="en-US" altLang="nl-NL" sz="1800" dirty="0"/>
              <a:t>our decisions in the </a:t>
            </a:r>
            <a:r>
              <a:rPr lang="en-US" altLang="nl-NL" sz="1800" dirty="0" smtClean="0"/>
              <a:t>next</a:t>
            </a:r>
            <a:br>
              <a:rPr lang="en-US" altLang="nl-NL" sz="1800" dirty="0" smtClean="0"/>
            </a:br>
            <a:r>
              <a:rPr lang="en-US" altLang="nl-NL" sz="1800" dirty="0" smtClean="0"/>
              <a:t>iteration.</a:t>
            </a:r>
          </a:p>
          <a:p>
            <a:pPr lvl="1"/>
            <a:r>
              <a:rPr lang="en-US" altLang="nl-NL" sz="1800" dirty="0" smtClean="0"/>
              <a:t>Measuring states more </a:t>
            </a:r>
            <a:r>
              <a:rPr lang="en-US" altLang="nl-NL" sz="1800" dirty="0"/>
              <a:t>often might </a:t>
            </a:r>
            <a:r>
              <a:rPr lang="en-US" altLang="nl-NL" sz="1800" dirty="0" smtClean="0"/>
              <a:t/>
            </a:r>
            <a:br>
              <a:rPr lang="en-US" altLang="nl-NL" sz="1800" dirty="0" smtClean="0"/>
            </a:br>
            <a:r>
              <a:rPr lang="en-US" altLang="nl-NL" sz="1800" dirty="0" smtClean="0"/>
              <a:t>increase their estimated values, </a:t>
            </a:r>
            <a:br>
              <a:rPr lang="en-US" altLang="nl-NL" sz="1800" dirty="0" smtClean="0"/>
            </a:br>
            <a:r>
              <a:rPr lang="en-US" altLang="nl-NL" sz="1800" dirty="0" smtClean="0"/>
              <a:t>which </a:t>
            </a:r>
            <a:r>
              <a:rPr lang="en-US" altLang="nl-NL" sz="1800" dirty="0"/>
              <a:t>in </a:t>
            </a:r>
            <a:r>
              <a:rPr lang="en-US" altLang="nl-NL" sz="1800" dirty="0" smtClean="0"/>
              <a:t>turn makes them </a:t>
            </a:r>
            <a:r>
              <a:rPr lang="en-US" altLang="nl-NL" sz="1800" dirty="0"/>
              <a:t>more </a:t>
            </a:r>
            <a:r>
              <a:rPr lang="en-US" altLang="nl-NL" sz="1800" dirty="0" smtClean="0"/>
              <a:t/>
            </a:r>
            <a:br>
              <a:rPr lang="en-US" altLang="nl-NL" sz="1800" dirty="0" smtClean="0"/>
            </a:br>
            <a:r>
              <a:rPr lang="en-US" altLang="nl-NL" sz="1800" dirty="0" smtClean="0"/>
              <a:t>attractive to measure next time </a:t>
            </a:r>
            <a:br>
              <a:rPr lang="en-US" altLang="nl-NL" sz="1800" dirty="0" smtClean="0"/>
            </a:br>
            <a:r>
              <a:rPr lang="en-US" altLang="nl-NL" sz="1800" dirty="0" smtClean="0"/>
              <a:t>(transient bias due to smoothing), less visible in infinite ADP.</a:t>
            </a:r>
          </a:p>
          <a:p>
            <a:r>
              <a:rPr lang="en-US" altLang="nl-NL" sz="1900" dirty="0" smtClean="0"/>
              <a:t>But of particular important when also learning is involved.</a:t>
            </a:r>
          </a:p>
          <a:p>
            <a:pPr lvl="1"/>
            <a:r>
              <a:rPr lang="en-US" altLang="nl-NL" sz="1800" dirty="0" smtClean="0"/>
              <a:t>A proper VFA could help here: when measuring one state, we also update the value of other (similar) states.</a:t>
            </a:r>
          </a:p>
          <a:p>
            <a:pPr lvl="1"/>
            <a:r>
              <a:rPr lang="en-US" altLang="nl-NL" sz="1800" dirty="0" smtClean="0"/>
              <a:t>Another solution would be to use projected value functions </a:t>
            </a:r>
            <a:r>
              <a:rPr lang="en-US" altLang="nl-NL" sz="1800" dirty="0" smtClean="0">
                <a:solidFill>
                  <a:srgbClr val="00B0F0"/>
                </a:solidFill>
              </a:rPr>
              <a:t>[1]</a:t>
            </a:r>
            <a:r>
              <a:rPr lang="en-US" altLang="nl-NL" sz="1800" dirty="0" smtClean="0"/>
              <a:t>.</a:t>
            </a:r>
          </a:p>
          <a:p>
            <a:pPr lvl="1"/>
            <a:endParaRPr lang="en-US" altLang="nl-NL" sz="1800" dirty="0" smtClean="0"/>
          </a:p>
          <a:p>
            <a:pPr>
              <a:buFont typeface="Wingdings" pitchFamily="2" charset="2"/>
              <a:buNone/>
            </a:pPr>
            <a:endParaRPr lang="en-US" altLang="nl-NL" dirty="0"/>
          </a:p>
        </p:txBody>
      </p:sp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8350" y="6400800"/>
            <a:ext cx="495300" cy="476250"/>
          </a:xfrm>
        </p:spPr>
        <p:txBody>
          <a:bodyPr/>
          <a:lstStyle/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35</a:t>
            </a:fld>
            <a:r>
              <a:rPr lang="en-GB" dirty="0" smtClean="0"/>
              <a:t>/45</a:t>
            </a:r>
            <a:endParaRPr lang="en-GB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"/>
          <a:stretch/>
        </p:blipFill>
        <p:spPr bwMode="auto">
          <a:xfrm>
            <a:off x="5937725" y="1150114"/>
            <a:ext cx="3206275" cy="293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22438" y="5885293"/>
            <a:ext cx="742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70C0"/>
                </a:solidFill>
              </a:rPr>
              <a:t>[1] </a:t>
            </a:r>
            <a:r>
              <a:rPr lang="en-US" sz="1000" dirty="0">
                <a:solidFill>
                  <a:srgbClr val="0070C0"/>
                </a:solidFill>
              </a:rPr>
              <a:t>Frazier PI, Powell WB, </a:t>
            </a:r>
            <a:r>
              <a:rPr lang="en-US" sz="1000" dirty="0" err="1">
                <a:solidFill>
                  <a:srgbClr val="0070C0"/>
                </a:solidFill>
              </a:rPr>
              <a:t>Simao</a:t>
            </a:r>
            <a:r>
              <a:rPr lang="en-US" sz="1000" dirty="0">
                <a:solidFill>
                  <a:srgbClr val="0070C0"/>
                </a:solidFill>
              </a:rPr>
              <a:t> HP, (2009) Simulation Model Calibration with Correlated Knowledge-Gradients, Winter Simulation Conference, pp. 339-351.</a:t>
            </a:r>
            <a:endParaRPr lang="nl-NL" sz="1000" dirty="0">
              <a:solidFill>
                <a:srgbClr val="0070C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"/>
          <a:stretch/>
        </p:blipFill>
        <p:spPr bwMode="auto">
          <a:xfrm>
            <a:off x="5940152" y="1148807"/>
            <a:ext cx="3207497" cy="293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1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BAYESIAN LEARNING IN </a:t>
            </a:r>
            <a:r>
              <a:rPr lang="en-US" altLang="nl-NL" dirty="0" smtClean="0"/>
              <a:t>INFINITE </a:t>
            </a:r>
            <a:r>
              <a:rPr lang="en-US" altLang="nl-NL" dirty="0"/>
              <a:t>HORIZON ADP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Infinite horizon for our healthcare problem:</a:t>
                </a:r>
              </a:p>
              <a:p>
                <a:pPr lvl="1"/>
                <a:r>
                  <a:rPr lang="en-US" dirty="0" smtClean="0"/>
                  <a:t>We have time dependent parameters (e.g., resource availabilities).</a:t>
                </a:r>
              </a:p>
              <a:p>
                <a:pPr lvl="1"/>
                <a:r>
                  <a:rPr lang="en-US" dirty="0" smtClean="0"/>
                  <a:t>But it is quite common to have cyclic plans (e.g., for block planning and the master surgical schedule). </a:t>
                </a:r>
              </a:p>
              <a:p>
                <a:pPr lvl="1"/>
                <a:r>
                  <a:rPr lang="en-US" dirty="0" smtClean="0"/>
                  <a:t>So, we include time in our state description, with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</a:t>
                </a:r>
                <a:r>
                  <a:rPr lang="en-US" dirty="0" smtClean="0"/>
                  <a:t> the original horizon length now being the length of one planning cycle (e.g., 4 weeks)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becomes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Overall size of the state space remains the same.</a:t>
                </a:r>
              </a:p>
              <a:p>
                <a:r>
                  <a:rPr lang="en-US" dirty="0" smtClean="0"/>
                  <a:t>Now, we can add more features to account for interactions between queues, e.g</a:t>
                </a:r>
                <a:r>
                  <a:rPr lang="en-US" dirty="0"/>
                  <a:t>., number of patients </a:t>
                </a:r>
                <a:r>
                  <a:rPr lang="en-US" dirty="0" smtClean="0"/>
                  <a:t>that require resource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r</a:t>
                </a:r>
                <a:r>
                  <a:rPr lang="en-US" dirty="0" smtClean="0"/>
                  <a:t> and that </a:t>
                </a:r>
                <a:r>
                  <a:rPr lang="en-US" dirty="0"/>
                  <a:t>are </a:t>
                </a:r>
                <a:r>
                  <a:rPr lang="en-US" i="1" dirty="0">
                    <a:solidFill>
                      <a:schemeClr val="accent6"/>
                    </a:solidFill>
                  </a:rPr>
                  <a:t>u</a:t>
                </a:r>
                <a:r>
                  <a:rPr lang="en-US" i="1" dirty="0"/>
                  <a:t> </a:t>
                </a:r>
                <a:r>
                  <a:rPr lang="en-US" dirty="0"/>
                  <a:t>time</a:t>
                </a:r>
                <a:r>
                  <a:rPr lang="en-US" i="1" dirty="0"/>
                  <a:t> </a:t>
                </a:r>
                <a:r>
                  <a:rPr lang="en-US" dirty="0"/>
                  <a:t>periods waiting at time </a:t>
                </a:r>
                <a:r>
                  <a:rPr lang="en-US" i="1" dirty="0">
                    <a:solidFill>
                      <a:schemeClr val="accent6"/>
                    </a:solidFill>
                  </a:rPr>
                  <a:t>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Importance of exploration: if we initialize all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i="1" dirty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b/>
                      <m:sup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zero  and we want to minimize costs, we always prefer states we never measured before, which makes it hard to accumulate discounted infinite horizon rewards.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98" t="-642" b="-25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36</a:t>
            </a:fld>
            <a:r>
              <a:rPr lang="en-GB" dirty="0" smtClean="0"/>
              <a:t>/45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6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BAYESIAN LEARNING IN INFINITE HORIZON </a:t>
            </a:r>
            <a:r>
              <a:rPr lang="en-US" altLang="nl-NL" dirty="0" smtClean="0"/>
              <a:t>ADP [1/2]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1341438"/>
                <a:ext cx="7380288" cy="4751387"/>
              </a:xfrm>
            </p:spPr>
            <p:txBody>
              <a:bodyPr/>
              <a:lstStyle/>
              <a:p>
                <a:r>
                  <a:rPr lang="en-US" dirty="0" smtClean="0"/>
                  <a:t>The original ADP decision problem: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an approximate observation of the value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𝑉</m:t>
                    </m:r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 the Bayesian philosophy, any unknown quantity is a random variable whose distribution reflects our prior knowledge or belief.</a:t>
                </a:r>
              </a:p>
              <a:p>
                <a:r>
                  <a:rPr lang="en-US" dirty="0" smtClean="0"/>
                  <a:t>Unknown quantity         the value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Task: (i) select a Bayesian belief model and (ii) setup the KG decision rule. </a:t>
                </a:r>
              </a:p>
              <a:p>
                <a:r>
                  <a:rPr lang="en-US" dirty="0" smtClean="0"/>
                  <a:t>Variety of Bayesian belief models:</a:t>
                </a:r>
              </a:p>
              <a:p>
                <a:pPr marL="625475" lvl="1" indent="-342900">
                  <a:buFont typeface="+mj-lt"/>
                  <a:buAutoNum type="arabicPeriod"/>
                </a:pPr>
                <a:r>
                  <a:rPr lang="en-US" dirty="0" smtClean="0"/>
                  <a:t>Correlated beliefs: we </a:t>
                </a:r>
                <a:r>
                  <a:rPr lang="en-US" dirty="0"/>
                  <a:t>place a multivariate Gaussian prior with mean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and covariance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on </a:t>
                </a:r>
                <a:r>
                  <a:rPr lang="en-US" i="1" dirty="0">
                    <a:solidFill>
                      <a:schemeClr val="accent6"/>
                    </a:solidFill>
                  </a:rPr>
                  <a:t>V</a:t>
                </a:r>
                <a:r>
                  <a:rPr lang="en-US" dirty="0"/>
                  <a:t>, and assume the observation </a:t>
                </a:r>
                <a:r>
                  <a:rPr lang="nl-NL" i="1" dirty="0" smtClean="0">
                    <a:solidFill>
                      <a:schemeClr val="accent6"/>
                    </a:solidFill>
                    <a:latin typeface="Cambria Math"/>
                  </a:rPr>
                  <a:t/>
                </a:r>
                <a:br>
                  <a:rPr lang="nl-NL" i="1" dirty="0" smtClean="0">
                    <a:solidFill>
                      <a:schemeClr val="accent6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nl-NL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nl-NL" i="1">
                        <a:solidFill>
                          <a:schemeClr val="accent6"/>
                        </a:solidFill>
                        <a:latin typeface="Cambria Math"/>
                      </a:rPr>
                      <m:t>𝒩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with known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 See </a:t>
                </a:r>
                <a:r>
                  <a:rPr lang="en-US" dirty="0">
                    <a:solidFill>
                      <a:srgbClr val="00B0F0"/>
                    </a:solidFill>
                  </a:rPr>
                  <a:t>[1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]</a:t>
                </a:r>
                <a:r>
                  <a:rPr lang="en-US" dirty="0"/>
                  <a:t>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341438"/>
                <a:ext cx="7380288" cy="4751387"/>
              </a:xfrm>
              <a:blipFill rotWithShape="1">
                <a:blip r:embed="rId2"/>
                <a:stretch>
                  <a:fillRect l="-1734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37</a:t>
            </a:fld>
            <a:r>
              <a:rPr lang="en-GB" dirty="0" smtClean="0"/>
              <a:t>/45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00192" y="1188731"/>
            <a:ext cx="2784248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Switched to max notation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5796136" y="1373397"/>
            <a:ext cx="504056" cy="3274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6"/>
          <p:cNvSpPr>
            <a:spLocks noChangeArrowheads="1"/>
          </p:cNvSpPr>
          <p:nvPr/>
        </p:nvSpPr>
        <p:spPr bwMode="auto">
          <a:xfrm>
            <a:off x="3898442" y="3477126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" name="TextBox 26"/>
          <p:cNvSpPr txBox="1"/>
          <p:nvPr/>
        </p:nvSpPr>
        <p:spPr>
          <a:xfrm>
            <a:off x="1722438" y="5869105"/>
            <a:ext cx="742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70C0"/>
                </a:solidFill>
              </a:rPr>
              <a:t>[1] </a:t>
            </a:r>
            <a:r>
              <a:rPr lang="nl-NL" sz="1000" dirty="0" err="1" smtClean="0">
                <a:solidFill>
                  <a:srgbClr val="0070C0"/>
                </a:solidFill>
              </a:rPr>
              <a:t>Frazier</a:t>
            </a:r>
            <a:r>
              <a:rPr lang="nl-NL" sz="1000" dirty="0" smtClean="0">
                <a:solidFill>
                  <a:srgbClr val="0070C0"/>
                </a:solidFill>
              </a:rPr>
              <a:t> PI, Powell WB, </a:t>
            </a:r>
            <a:r>
              <a:rPr lang="nl-NL" sz="1000" dirty="0" err="1" smtClean="0">
                <a:solidFill>
                  <a:srgbClr val="0070C0"/>
                </a:solidFill>
              </a:rPr>
              <a:t>Dayanik</a:t>
            </a:r>
            <a:r>
              <a:rPr lang="nl-NL" sz="1000" dirty="0" smtClean="0">
                <a:solidFill>
                  <a:srgbClr val="0070C0"/>
                </a:solidFill>
              </a:rPr>
              <a:t> S (2009 The </a:t>
            </a:r>
            <a:r>
              <a:rPr lang="nl-NL" sz="1000" dirty="0">
                <a:solidFill>
                  <a:srgbClr val="0070C0"/>
                </a:solidFill>
              </a:rPr>
              <a:t>Knowledge-</a:t>
            </a:r>
            <a:r>
              <a:rPr lang="nl-NL" sz="1000" dirty="0" err="1">
                <a:solidFill>
                  <a:srgbClr val="0070C0"/>
                </a:solidFill>
              </a:rPr>
              <a:t>Gradient</a:t>
            </a:r>
            <a:r>
              <a:rPr lang="nl-NL" sz="1000" dirty="0">
                <a:solidFill>
                  <a:srgbClr val="0070C0"/>
                </a:solidFill>
              </a:rPr>
              <a:t> Policy </a:t>
            </a:r>
            <a:r>
              <a:rPr lang="nl-NL" sz="1000" dirty="0" err="1">
                <a:solidFill>
                  <a:srgbClr val="0070C0"/>
                </a:solidFill>
              </a:rPr>
              <a:t>for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Correlated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Normal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Beliefs</a:t>
            </a:r>
            <a:r>
              <a:rPr lang="nl-NL" sz="1000" dirty="0" smtClean="0">
                <a:solidFill>
                  <a:srgbClr val="0070C0"/>
                </a:solidFill>
              </a:rPr>
              <a:t>, </a:t>
            </a:r>
            <a:r>
              <a:rPr lang="nl-NL" sz="1000" dirty="0" err="1">
                <a:solidFill>
                  <a:srgbClr val="0070C0"/>
                </a:solidFill>
              </a:rPr>
              <a:t>Informs</a:t>
            </a:r>
            <a:r>
              <a:rPr lang="nl-NL" sz="1000" dirty="0">
                <a:solidFill>
                  <a:srgbClr val="0070C0"/>
                </a:solidFill>
              </a:rPr>
              <a:t> Journal on </a:t>
            </a:r>
            <a:r>
              <a:rPr lang="nl-NL" sz="1000" dirty="0" smtClean="0">
                <a:solidFill>
                  <a:srgbClr val="0070C0"/>
                </a:solidFill>
              </a:rPr>
              <a:t>Computing 21(4), </a:t>
            </a:r>
            <a:r>
              <a:rPr lang="nl-NL" sz="1000" dirty="0">
                <a:solidFill>
                  <a:srgbClr val="0070C0"/>
                </a:solidFill>
              </a:rPr>
              <a:t>pp. </a:t>
            </a:r>
            <a:r>
              <a:rPr lang="nl-NL" sz="1000" dirty="0" smtClean="0">
                <a:solidFill>
                  <a:srgbClr val="0070C0"/>
                </a:solidFill>
              </a:rPr>
              <a:t>585-598.</a:t>
            </a:r>
            <a:endParaRPr lang="nl-NL" sz="1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97709" y="1772816"/>
                <a:ext cx="4690515" cy="582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sSup>
                            <m:sSupPr>
                              <m:ctrlPr>
                                <a:rPr lang="nl-NL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NL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nl-NL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709" y="1772816"/>
                <a:ext cx="4690515" cy="582404"/>
              </a:xfrm>
              <a:prstGeom prst="rect">
                <a:avLst/>
              </a:prstGeom>
              <a:blipFill rotWithShape="1">
                <a:blip r:embed="rId4"/>
                <a:stretch>
                  <a:fillRect t="-1053" b="-105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0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BAYESIAN LEARNING IN INFINITE HORIZON ADP </a:t>
            </a:r>
            <a:r>
              <a:rPr lang="en-US" altLang="nl-NL" dirty="0" smtClean="0"/>
              <a:t>[2/2</a:t>
            </a:r>
            <a:r>
              <a:rPr lang="en-US" altLang="nl-NL" dirty="0"/>
              <a:t>]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1341438"/>
                <a:ext cx="7380288" cy="4751387"/>
              </a:xfrm>
            </p:spPr>
            <p:txBody>
              <a:bodyPr/>
              <a:lstStyle/>
              <a:p>
                <a:r>
                  <a:rPr lang="en-US" dirty="0" smtClean="0"/>
                  <a:t>Variety of Bayesian belief models (cont.):</a:t>
                </a:r>
                <a:endParaRPr lang="en-US" altLang="nl-NL" dirty="0" smtClean="0"/>
              </a:p>
              <a:p>
                <a:pPr marL="600075" lvl="1" indent="-342900">
                  <a:buFont typeface="+mj-lt"/>
                  <a:buAutoNum type="arabicPeriod" startAt="2"/>
                </a:pPr>
                <a:r>
                  <a:rPr lang="en-US" altLang="nl-NL" dirty="0" smtClean="0"/>
                  <a:t>Aggregated beliefs: each measurement gives us observations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nl-NL" altLang="nl-NL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nl-NL" altLang="nl-NL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p>
                        </m:sSup>
                        <m:d>
                          <m:dPr>
                            <m:ctrlP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nl-NL" altLang="nl-NL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sub>
                          <m:sup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nl-NL" altLang="nl-NL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nl-NL" altLang="nl-NL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nl-NL" dirty="0" smtClean="0"/>
                  <a:t>, and we express </a:t>
                </a:r>
                <a:r>
                  <a:rPr lang="en-US" altLang="nl-NL" dirty="0"/>
                  <a:t>our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nl-NL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alt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altLang="nl-NL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nl-NL" alt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alt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alt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nl-NL" alt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nl-NL" dirty="0" smtClean="0"/>
                  <a:t>:</a:t>
                </a:r>
              </a:p>
              <a:p>
                <a:pPr marL="257175" lvl="1" indent="0">
                  <a:buNone/>
                </a:pPr>
                <a:endParaRPr lang="en-US" altLang="nl-NL" dirty="0" smtClean="0"/>
              </a:p>
              <a:p>
                <a:pPr lvl="1"/>
                <a:endParaRPr lang="en-US" altLang="nl-NL" dirty="0"/>
              </a:p>
              <a:p>
                <a:pPr marL="257175" lvl="1" indent="0">
                  <a:buNone/>
                </a:pPr>
                <a:r>
                  <a:rPr lang="en-US" altLang="nl-NL" dirty="0" smtClean="0"/>
                  <a:t>	 Highest </a:t>
                </a:r>
                <a:r>
                  <a:rPr lang="en-US" altLang="nl-NL" dirty="0"/>
                  <a:t>weight to levels with lowest sum of variance and </a:t>
                </a:r>
                <a:r>
                  <a:rPr lang="en-US" altLang="nl-NL" dirty="0" smtClean="0"/>
                  <a:t>bias. See </a:t>
                </a:r>
                <a:r>
                  <a:rPr lang="en-US" altLang="nl-NL" dirty="0" smtClean="0">
                    <a:solidFill>
                      <a:srgbClr val="00B0F0"/>
                    </a:solidFill>
                  </a:rPr>
                  <a:t>[1]</a:t>
                </a:r>
                <a:r>
                  <a:rPr lang="en-US" altLang="nl-NL" dirty="0" smtClean="0"/>
                  <a:t>.</a:t>
                </a:r>
              </a:p>
              <a:p>
                <a:endParaRPr lang="en-US" altLang="nl-NL" dirty="0"/>
              </a:p>
              <a:p>
                <a:pPr marL="600075" lvl="1" indent="-342900">
                  <a:buFont typeface="+mj-lt"/>
                  <a:buAutoNum type="arabicPeriod" startAt="3"/>
                </a:pPr>
                <a:r>
                  <a:rPr lang="en-US" altLang="nl-NL" dirty="0" smtClean="0"/>
                  <a:t>Basis functions: we have a belief on the vector of </a:t>
                </a:r>
                <a:r>
                  <a:rPr lang="en-US" dirty="0" smtClean="0"/>
                  <a:t>weights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and we assume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ea typeface="Cambria Math"/>
                  </a:rPr>
                  <a:t>.</a:t>
                </a:r>
                <a:r>
                  <a:rPr lang="en-US" dirty="0" smtClean="0">
                    <a:ea typeface="Cambria Math"/>
                  </a:rPr>
                  <a:t> KG </a:t>
                </a:r>
                <a:r>
                  <a:rPr lang="en-US" dirty="0">
                    <a:ea typeface="Cambria Math"/>
                  </a:rPr>
                  <a:t>algorithm remains virtually unchanged, we only need to replace: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accent6"/>
                  </a:solidFill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^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𝜙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marL="563563" lvl="2" indent="0">
                  <a:buNone/>
                </a:pPr>
                <a:r>
                  <a:rPr lang="en-US" dirty="0" smtClean="0">
                    <a:ea typeface="Cambria Math"/>
                  </a:rPr>
                  <a:t>See </a:t>
                </a:r>
                <a:r>
                  <a:rPr lang="en-US" dirty="0" smtClean="0">
                    <a:solidFill>
                      <a:srgbClr val="00B0F0"/>
                    </a:solidFill>
                    <a:ea typeface="Cambria Math"/>
                  </a:rPr>
                  <a:t>[2]</a:t>
                </a:r>
                <a:r>
                  <a:rPr lang="en-US" dirty="0" smtClean="0">
                    <a:ea typeface="Cambria Math"/>
                  </a:rPr>
                  <a:t>.</a:t>
                </a:r>
                <a:endParaRPr lang="en-US" dirty="0">
                  <a:ea typeface="Cambria Math"/>
                </a:endParaRPr>
              </a:p>
              <a:p>
                <a:endParaRPr lang="en-US" alt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341438"/>
                <a:ext cx="7380288" cy="4751387"/>
              </a:xfrm>
              <a:blipFill rotWithShape="1">
                <a:blip r:embed="rId2"/>
                <a:stretch>
                  <a:fillRect l="-1734" t="-642" r="-1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38</a:t>
            </a:fld>
            <a:r>
              <a:rPr lang="en-GB" dirty="0" smtClean="0"/>
              <a:t>/45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22438" y="5733256"/>
            <a:ext cx="7421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70C0"/>
                </a:solidFill>
              </a:rPr>
              <a:t>[1] Mes</a:t>
            </a:r>
            <a:r>
              <a:rPr lang="nl-NL" sz="1000" dirty="0">
                <a:solidFill>
                  <a:srgbClr val="0070C0"/>
                </a:solidFill>
              </a:rPr>
              <a:t>, </a:t>
            </a:r>
            <a:r>
              <a:rPr lang="nl-NL" sz="1000" dirty="0" smtClean="0">
                <a:solidFill>
                  <a:srgbClr val="0070C0"/>
                </a:solidFill>
              </a:rPr>
              <a:t>MRK, </a:t>
            </a:r>
            <a:r>
              <a:rPr lang="nl-NL" sz="1000" dirty="0" err="1" smtClean="0">
                <a:solidFill>
                  <a:srgbClr val="0070C0"/>
                </a:solidFill>
              </a:rPr>
              <a:t>Frazier</a:t>
            </a:r>
            <a:r>
              <a:rPr lang="nl-NL" sz="1000" dirty="0" smtClean="0">
                <a:solidFill>
                  <a:srgbClr val="0070C0"/>
                </a:solidFill>
              </a:rPr>
              <a:t> PI, Powell WB (2011) </a:t>
            </a:r>
            <a:r>
              <a:rPr lang="nl-NL" sz="1000" dirty="0" err="1" smtClean="0">
                <a:solidFill>
                  <a:srgbClr val="0070C0"/>
                </a:solidFill>
              </a:rPr>
              <a:t>Hierarchical</a:t>
            </a:r>
            <a:r>
              <a:rPr lang="nl-NL" sz="1000" dirty="0" smtClean="0">
                <a:solidFill>
                  <a:srgbClr val="0070C0"/>
                </a:solidFill>
              </a:rPr>
              <a:t> </a:t>
            </a:r>
            <a:r>
              <a:rPr lang="nl-NL" sz="1000" dirty="0">
                <a:solidFill>
                  <a:srgbClr val="0070C0"/>
                </a:solidFill>
              </a:rPr>
              <a:t>Knowledge </a:t>
            </a:r>
            <a:r>
              <a:rPr lang="nl-NL" sz="1000" dirty="0" err="1">
                <a:solidFill>
                  <a:srgbClr val="0070C0"/>
                </a:solidFill>
              </a:rPr>
              <a:t>Gradient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for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err="1">
                <a:solidFill>
                  <a:srgbClr val="0070C0"/>
                </a:solidFill>
              </a:rPr>
              <a:t>Sequential</a:t>
            </a:r>
            <a:r>
              <a:rPr lang="nl-NL" sz="1000" dirty="0">
                <a:solidFill>
                  <a:srgbClr val="0070C0"/>
                </a:solidFill>
              </a:rPr>
              <a:t> </a:t>
            </a:r>
            <a:r>
              <a:rPr lang="nl-NL" sz="1000" dirty="0" smtClean="0">
                <a:solidFill>
                  <a:srgbClr val="0070C0"/>
                </a:solidFill>
              </a:rPr>
              <a:t>Sampling, JMLR 12, </a:t>
            </a:r>
            <a:r>
              <a:rPr lang="nl-NL" sz="1000" dirty="0">
                <a:solidFill>
                  <a:srgbClr val="0070C0"/>
                </a:solidFill>
              </a:rPr>
              <a:t>pp. </a:t>
            </a:r>
            <a:r>
              <a:rPr lang="nl-NL" sz="1000" dirty="0" smtClean="0">
                <a:solidFill>
                  <a:srgbClr val="0070C0"/>
                </a:solidFill>
              </a:rPr>
              <a:t>2931-2974.</a:t>
            </a:r>
          </a:p>
          <a:p>
            <a:r>
              <a:rPr lang="nl-NL" sz="1000" dirty="0" smtClean="0">
                <a:solidFill>
                  <a:srgbClr val="0070C0"/>
                </a:solidFill>
              </a:rPr>
              <a:t>[2] </a:t>
            </a:r>
            <a:r>
              <a:rPr lang="en-US" sz="1000" dirty="0">
                <a:solidFill>
                  <a:srgbClr val="0070C0"/>
                </a:solidFill>
              </a:rPr>
              <a:t>Ryzhov IO, Powell WB (2011) Bayesian Active Learning With Basis Functions, 2011 IEEE Symposium on Adaptive Dynamic Programming And Reinforcement Learning (ADPRL).</a:t>
            </a:r>
            <a:r>
              <a:rPr lang="nl-NL" sz="1000" dirty="0" smtClean="0">
                <a:solidFill>
                  <a:srgbClr val="0070C0"/>
                </a:solidFill>
              </a:rPr>
              <a:t> </a:t>
            </a:r>
            <a:endParaRPr lang="nl-NL" sz="1000" dirty="0">
              <a:solidFill>
                <a:srgbClr val="0070C0"/>
              </a:solidFill>
            </a:endParaRPr>
          </a:p>
        </p:txBody>
      </p:sp>
      <p:sp>
        <p:nvSpPr>
          <p:cNvPr id="21" name="AutoShape 66"/>
          <p:cNvSpPr>
            <a:spLocks noChangeArrowheads="1"/>
          </p:cNvSpPr>
          <p:nvPr/>
        </p:nvSpPr>
        <p:spPr bwMode="auto">
          <a:xfrm>
            <a:off x="2338908" y="3421590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Text Box 67"/>
          <p:cNvSpPr txBox="1">
            <a:spLocks noChangeArrowheads="1"/>
          </p:cNvSpPr>
          <p:nvPr/>
        </p:nvSpPr>
        <p:spPr bwMode="auto">
          <a:xfrm>
            <a:off x="2988196" y="3342299"/>
            <a:ext cx="5256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nl-NL" dirty="0" smtClean="0">
                <a:solidFill>
                  <a:srgbClr val="00B0F0"/>
                </a:solidFill>
              </a:rPr>
              <a:t>Demo Hierarchical </a:t>
            </a:r>
            <a:r>
              <a:rPr lang="en-US" altLang="nl-NL" dirty="0">
                <a:solidFill>
                  <a:srgbClr val="00B0F0"/>
                </a:solidFill>
              </a:rPr>
              <a:t>Knowledge Gradient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87776" y="2276872"/>
                <a:ext cx="3428503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nl-NL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nl-NL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𝒢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nl-NL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nl-NL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  <m:sup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nl-NL" b="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l-NL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ctrlPr>
                            <a:rPr lang="nl-NL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76" y="2276872"/>
                <a:ext cx="3428503" cy="7984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1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KG DECISION RULE [1/2]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One-period look ahead policy: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6"/>
                  </a:solidFill>
                </a:endParaRPr>
              </a:p>
              <a:p>
                <a:r>
                  <a:rPr lang="en-US" dirty="0" smtClean="0"/>
                  <a:t>So, we do not only look forward to the next physical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but also to the next knowledge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l-NL" b="0" i="1" dirty="0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It can be shown that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[1]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98" t="-642" r="-17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39</a:t>
            </a:fld>
            <a:r>
              <a:rPr lang="en-GB" dirty="0" smtClean="0"/>
              <a:t>/45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13634" y="1772816"/>
                <a:ext cx="6186758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𝐾𝐺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6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34" y="1772816"/>
                <a:ext cx="6186758" cy="585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1640" y="3429000"/>
                <a:ext cx="7812360" cy="1050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𝐾𝐺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nl-NL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+</m:t>
                          </m:r>
                        </m:e>
                      </m:func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nl-NL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𝐾𝐺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algn="r"/>
                <a:endParaRPr lang="nl-NL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29000"/>
                <a:ext cx="7812360" cy="1050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22438" y="5869105"/>
            <a:ext cx="742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0070C0"/>
                </a:solidFill>
              </a:rPr>
              <a:t>[1] </a:t>
            </a:r>
            <a:r>
              <a:rPr lang="en-US" sz="1000" dirty="0">
                <a:solidFill>
                  <a:srgbClr val="0070C0"/>
                </a:solidFill>
              </a:rPr>
              <a:t>Ryzhov IO, Powell WB (2010) Approximate dynamic programming with correlated Bayesian beliefs, In proceeding of: 2010 48th Annual </a:t>
            </a:r>
            <a:r>
              <a:rPr lang="en-US" sz="1000" dirty="0" err="1">
                <a:solidFill>
                  <a:srgbClr val="0070C0"/>
                </a:solidFill>
              </a:rPr>
              <a:t>Allerton</a:t>
            </a:r>
            <a:r>
              <a:rPr lang="en-US" sz="1000" dirty="0">
                <a:solidFill>
                  <a:srgbClr val="0070C0"/>
                </a:solidFill>
              </a:rPr>
              <a:t> Conference on Communication, Control, and Computing (</a:t>
            </a:r>
            <a:r>
              <a:rPr lang="en-US" sz="1000" dirty="0" err="1">
                <a:solidFill>
                  <a:srgbClr val="0070C0"/>
                </a:solidFill>
              </a:rPr>
              <a:t>Allerton</a:t>
            </a:r>
            <a:r>
              <a:rPr lang="en-US" sz="1000" dirty="0">
                <a:solidFill>
                  <a:srgbClr val="0070C0"/>
                </a:solidFill>
              </a:rPr>
              <a:t>). </a:t>
            </a:r>
            <a:endParaRPr lang="nl-NL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CONTROLLED ACCESS TIMES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2" y="1341438"/>
            <a:ext cx="7272784" cy="4751387"/>
          </a:xfrm>
        </p:spPr>
        <p:txBody>
          <a:bodyPr/>
          <a:lstStyle/>
          <a:p>
            <a:r>
              <a:rPr lang="en-US" altLang="nl-NL" dirty="0" smtClean="0"/>
              <a:t>Tactical planning objectives: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Achieve equitable access and treatment duration.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Serve the strategically agreed target number of patients.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Maximize resource utilization and balance the workload.</a:t>
            </a:r>
          </a:p>
          <a:p>
            <a:r>
              <a:rPr lang="en-US" dirty="0" smtClean="0"/>
              <a:t>We focus on access times, which are incurred at each care stage in a patient’s treatment at the hospital.</a:t>
            </a:r>
          </a:p>
          <a:p>
            <a:r>
              <a:rPr lang="en-US" dirty="0" smtClean="0"/>
              <a:t>Controlled access times:</a:t>
            </a:r>
          </a:p>
          <a:p>
            <a:pPr lvl="1"/>
            <a:r>
              <a:rPr lang="en-US" dirty="0" smtClean="0"/>
              <a:t>To ensure quality of care for the patient and to prevent patients from seeking treatment elsewhere.</a:t>
            </a:r>
          </a:p>
          <a:p>
            <a:pPr lvl="1"/>
            <a:r>
              <a:rPr lang="en-US" dirty="0" smtClean="0"/>
              <a:t>Payments might come only after patients have</a:t>
            </a:r>
            <a:br>
              <a:rPr lang="en-US" dirty="0" smtClean="0"/>
            </a:br>
            <a:r>
              <a:rPr lang="en-US" dirty="0" smtClean="0"/>
              <a:t>completed their health care process. </a:t>
            </a:r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4</a:t>
            </a:fld>
            <a:r>
              <a:rPr lang="en-GB" altLang="nl-NL" dirty="0" smtClean="0"/>
              <a:t>/45</a:t>
            </a:r>
          </a:p>
        </p:txBody>
      </p:sp>
      <p:pic>
        <p:nvPicPr>
          <p:cNvPr id="7" name="Picture 7" descr="queu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76" y="4077072"/>
            <a:ext cx="3241675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Introduction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KG DECISION RULE </a:t>
            </a:r>
            <a:r>
              <a:rPr lang="en-US" altLang="nl-NL" dirty="0" smtClean="0"/>
              <a:t>[2/2</a:t>
            </a:r>
            <a:r>
              <a:rPr lang="en-US" altLang="nl-NL" dirty="0"/>
              <a:t>]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Repeat: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Balance between exploration and exploitation is evident: preference to high immediate rewards and high value of information. </a:t>
                </a:r>
              </a:p>
              <a:p>
                <a:r>
                  <a:rPr lang="en-US" dirty="0"/>
                  <a:t>The transition probabilities are </a:t>
                </a:r>
                <a:r>
                  <a:rPr lang="en-US" dirty="0" smtClean="0"/>
                  <a:t>difficult </a:t>
                </a:r>
                <a:r>
                  <a:rPr lang="en-US" dirty="0"/>
                  <a:t>to compute, but we </a:t>
                </a:r>
                <a:r>
                  <a:rPr lang="en-US" dirty="0" smtClean="0"/>
                  <a:t>can simulate </a:t>
                </a:r>
                <a:r>
                  <a:rPr lang="en-US" i="1" dirty="0">
                    <a:solidFill>
                      <a:schemeClr val="accent6"/>
                    </a:solidFill>
                  </a:rPr>
                  <a:t>K</a:t>
                </a:r>
                <a:r>
                  <a:rPr lang="en-US" dirty="0"/>
                  <a:t> transitions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, and compute the average knowledge gradient.</a:t>
                </a:r>
              </a:p>
              <a:p>
                <a:r>
                  <a:rPr lang="en-US" dirty="0" smtClean="0"/>
                  <a:t>Offline learning: only use the value of information. Might need off-policy control: use greedy action to 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Cornell University - </a:t>
            </a:r>
            <a:r>
              <a:rPr lang="en-US" dirty="0" smtClean="0"/>
              <a:t>ORIE/SCAN </a:t>
            </a:r>
            <a:r>
              <a:rPr lang="en-US" dirty="0" smtClean="0"/>
              <a:t>Seminar Fall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40</a:t>
            </a:fld>
            <a:r>
              <a:rPr lang="en-GB" dirty="0" smtClean="0"/>
              <a:t>/45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Bayesian exploration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9992" y="2699628"/>
            <a:ext cx="2358871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Bellman’s equation</a:t>
            </a:r>
          </a:p>
          <a:p>
            <a:pPr algn="ctr"/>
            <a:r>
              <a:rPr lang="en-US" dirty="0" smtClean="0"/>
              <a:t>(immediate rewards)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02237" y="2699628"/>
            <a:ext cx="220449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Value of information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21296" y="1649019"/>
                <a:ext cx="7812360" cy="1050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𝐾𝐺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nl-NL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+</m:t>
                          </m:r>
                        </m:e>
                      </m:func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nl-NL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𝐾𝐺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l-NL" i="1">
                                  <a:solidFill>
                                    <a:schemeClr val="accent6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nl-NL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algn="r"/>
                <a:endParaRPr lang="nl-NL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296" y="1649019"/>
                <a:ext cx="7812360" cy="1050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 rot="5400000">
            <a:off x="4089509" y="1377383"/>
            <a:ext cx="318129" cy="208701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ight Brace 34"/>
          <p:cNvSpPr/>
          <p:nvPr/>
        </p:nvSpPr>
        <p:spPr>
          <a:xfrm rot="5400000">
            <a:off x="7045419" y="667190"/>
            <a:ext cx="318129" cy="352000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1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 ADP with basis functions without KG.</a:t>
                </a:r>
              </a:p>
              <a:p>
                <a:r>
                  <a:rPr lang="en-US" dirty="0" smtClean="0"/>
                  <a:t>Small instances: </a:t>
                </a:r>
              </a:p>
              <a:p>
                <a:pPr lvl="1"/>
                <a:r>
                  <a:rPr lang="en-US" dirty="0" smtClean="0"/>
                  <a:t>To study convergence behavior.</a:t>
                </a:r>
              </a:p>
              <a:p>
                <a:pPr lvl="1"/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time units,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resource types,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care process,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3</a:t>
                </a:r>
                <a:r>
                  <a:rPr lang="en-US" dirty="0" smtClean="0"/>
                  <a:t> stages in the care process (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3</a:t>
                </a:r>
                <a:r>
                  <a:rPr lang="en-US" dirty="0" smtClean="0"/>
                  <a:t> queues),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U=1</a:t>
                </a:r>
                <a:r>
                  <a:rPr lang="en-US" dirty="0" smtClean="0"/>
                  <a:t> (zero or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dirty="0" smtClean="0"/>
                  <a:t> time unit waiting), for DP max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patients per queue.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8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=2,097,152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en-US" dirty="0" smtClean="0"/>
                  <a:t>states in total (already large for DP given that decision space and outcome space are also huge).</a:t>
                </a:r>
              </a:p>
              <a:p>
                <a:r>
                  <a:rPr lang="en-US" dirty="0" smtClean="0"/>
                  <a:t>Large instances:</a:t>
                </a:r>
              </a:p>
              <a:p>
                <a:pPr lvl="1"/>
                <a:r>
                  <a:rPr lang="en-US" dirty="0" smtClean="0"/>
                  <a:t>To study the practical relevance of our approach on real-life instances inspired by the hospitals we cooperate with.</a:t>
                </a:r>
              </a:p>
              <a:p>
                <a:pPr lvl="1"/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time units,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4</a:t>
                </a:r>
                <a:r>
                  <a:rPr lang="en-US" dirty="0" smtClean="0"/>
                  <a:t> resource types,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8</a:t>
                </a:r>
                <a:r>
                  <a:rPr lang="en-US" dirty="0" smtClean="0"/>
                  <a:t> care processes,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3-7</a:t>
                </a:r>
                <a:r>
                  <a:rPr lang="en-US" dirty="0" smtClean="0"/>
                  <a:t> stages per care process,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U=3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98" t="-64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41</a:t>
            </a:fld>
            <a:r>
              <a:rPr lang="en-GB" dirty="0" smtClean="0"/>
              <a:t>/45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Results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CONVERGENCE RESULTS ON SMALL INSTANCES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on </a:t>
            </a:r>
            <a:r>
              <a:rPr lang="en-US" i="1" dirty="0" smtClean="0">
                <a:solidFill>
                  <a:schemeClr val="accent6"/>
                </a:solidFill>
              </a:rPr>
              <a:t>5000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random initial states.</a:t>
            </a:r>
          </a:p>
          <a:p>
            <a:r>
              <a:rPr lang="en-US" dirty="0" smtClean="0"/>
              <a:t>DP requires </a:t>
            </a:r>
            <a:r>
              <a:rPr lang="en-US" i="1" dirty="0" smtClean="0">
                <a:solidFill>
                  <a:schemeClr val="accent6"/>
                </a:solidFill>
              </a:rPr>
              <a:t>120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hours, ADP </a:t>
            </a:r>
            <a:r>
              <a:rPr lang="en-US" i="1" dirty="0" smtClean="0">
                <a:solidFill>
                  <a:schemeClr val="accent6"/>
                </a:solidFill>
              </a:rPr>
              <a:t>0.439</a:t>
            </a:r>
            <a:r>
              <a:rPr lang="en-US" dirty="0" smtClean="0"/>
              <a:t> seconds for </a:t>
            </a:r>
            <a:r>
              <a:rPr lang="en-US" i="1" dirty="0" smtClean="0">
                <a:solidFill>
                  <a:schemeClr val="accent6"/>
                </a:solidFill>
              </a:rPr>
              <a:t>N=500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ADP overestimates the value functions (</a:t>
            </a:r>
            <a:r>
              <a:rPr lang="en-US" i="1" dirty="0" smtClean="0">
                <a:solidFill>
                  <a:schemeClr val="accent6"/>
                </a:solidFill>
              </a:rPr>
              <a:t>+2.5%</a:t>
            </a:r>
            <a:r>
              <a:rPr lang="en-US" dirty="0" smtClean="0"/>
              <a:t>) caused by the truncated state space.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42</a:t>
            </a:fld>
            <a:r>
              <a:rPr lang="en-GB" dirty="0" smtClean="0"/>
              <a:t>/45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185862"/>
              </p:ext>
            </p:extLst>
          </p:nvPr>
        </p:nvGraphicFramePr>
        <p:xfrm>
          <a:off x="1722438" y="2780928"/>
          <a:ext cx="6835626" cy="353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Results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PERFORMANCE ON SMALL AND LARGE INSTANCES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with greedy policy: fist serve the queue with the highest costs until another queue has the highest costs, or until resource capacity is insufficient.</a:t>
            </a:r>
          </a:p>
          <a:p>
            <a:r>
              <a:rPr lang="en-US" dirty="0" smtClean="0"/>
              <a:t>We train ADP using </a:t>
            </a:r>
            <a:r>
              <a:rPr lang="en-US" i="1" dirty="0" smtClean="0">
                <a:solidFill>
                  <a:schemeClr val="accent6"/>
                </a:solidFill>
              </a:rPr>
              <a:t>100</a:t>
            </a:r>
            <a:r>
              <a:rPr lang="en-US" dirty="0" smtClean="0"/>
              <a:t> replication after which we fix our value functions.</a:t>
            </a:r>
          </a:p>
          <a:p>
            <a:r>
              <a:rPr lang="en-US" dirty="0" smtClean="0"/>
              <a:t>We simulate the performance of using (i) the greedy policy and (ii) the policy determined by the value functions.</a:t>
            </a:r>
          </a:p>
          <a:p>
            <a:r>
              <a:rPr lang="en-US" dirty="0" smtClean="0"/>
              <a:t>We generate </a:t>
            </a:r>
            <a:r>
              <a:rPr lang="en-US" i="1" dirty="0">
                <a:solidFill>
                  <a:schemeClr val="accent6"/>
                </a:solidFill>
              </a:rPr>
              <a:t>5000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initial states, simulating each policy with </a:t>
            </a:r>
            <a:r>
              <a:rPr lang="en-US" i="1" dirty="0" smtClean="0">
                <a:solidFill>
                  <a:schemeClr val="accent6"/>
                </a:solidFill>
              </a:rPr>
              <a:t>5000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sample paths.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Small instances: ADP </a:t>
            </a:r>
            <a:r>
              <a:rPr lang="en-US" i="1" dirty="0" smtClean="0">
                <a:solidFill>
                  <a:schemeClr val="accent6"/>
                </a:solidFill>
              </a:rPr>
              <a:t>2%</a:t>
            </a:r>
            <a:r>
              <a:rPr lang="en-US" dirty="0" smtClean="0"/>
              <a:t> away from optimum and greedy </a:t>
            </a:r>
            <a:r>
              <a:rPr lang="en-US" i="1" dirty="0" smtClean="0">
                <a:solidFill>
                  <a:schemeClr val="accent6"/>
                </a:solidFill>
              </a:rPr>
              <a:t>52%</a:t>
            </a:r>
            <a:r>
              <a:rPr lang="en-US" dirty="0" smtClean="0"/>
              <a:t> away from optimum.</a:t>
            </a:r>
          </a:p>
          <a:p>
            <a:pPr lvl="1"/>
            <a:r>
              <a:rPr lang="en-US" dirty="0" smtClean="0"/>
              <a:t>Large instances: ADP results </a:t>
            </a:r>
            <a:r>
              <a:rPr lang="en-US" i="1" dirty="0" smtClean="0">
                <a:solidFill>
                  <a:schemeClr val="accent6"/>
                </a:solidFill>
              </a:rPr>
              <a:t>29%</a:t>
            </a:r>
            <a:r>
              <a:rPr lang="en-US" dirty="0" smtClean="0"/>
              <a:t> savings compared to greedy (higher fluctuations in resource availability or patient arrivals results in larger differences between ADP and greedy). 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43</a:t>
            </a:fld>
            <a:r>
              <a:rPr lang="en-GB" dirty="0" smtClean="0"/>
              <a:t>/45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Results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MANAGERIAL IMPLICATIONS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ADP approach can be used to establish long-term tactical plans (e.g., three month periods) in two steps:</a:t>
            </a:r>
          </a:p>
          <a:p>
            <a:pPr lvl="1"/>
            <a:r>
              <a:rPr lang="en-US" dirty="0" smtClean="0"/>
              <a:t>Run </a:t>
            </a:r>
            <a:r>
              <a:rPr lang="en-US" i="1" dirty="0" smtClean="0">
                <a:solidFill>
                  <a:schemeClr val="accent6"/>
                </a:solidFill>
              </a:rPr>
              <a:t>N</a:t>
            </a:r>
            <a:r>
              <a:rPr lang="en-US" dirty="0" smtClean="0"/>
              <a:t> iterations of the ADP algorithm to find the value functions given by the feature weights for all time periods.</a:t>
            </a:r>
          </a:p>
          <a:p>
            <a:pPr lvl="1"/>
            <a:r>
              <a:rPr lang="en-US" dirty="0" smtClean="0"/>
              <a:t>These value functions can be used to determine the tactical planning decision for each state and time period by generating the </a:t>
            </a:r>
            <a:r>
              <a:rPr lang="en-US" u="sng" dirty="0" smtClean="0"/>
              <a:t>most likely sample path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Implementation in a rolling horizon approach:</a:t>
            </a:r>
          </a:p>
          <a:p>
            <a:pPr lvl="1"/>
            <a:r>
              <a:rPr lang="en-US" dirty="0" smtClean="0"/>
              <a:t>Finite horizon approach may cause unwanted and short-term focused behavior in the last time periods.</a:t>
            </a:r>
          </a:p>
          <a:p>
            <a:pPr lvl="1"/>
            <a:r>
              <a:rPr lang="en-US" dirty="0" smtClean="0"/>
              <a:t>Recalculation of tactical plans ensures that the most recent information is used, can be done with existing value functions.</a:t>
            </a:r>
          </a:p>
          <a:p>
            <a:r>
              <a:rPr lang="en-US" dirty="0" smtClean="0"/>
              <a:t>Our extension towards infinite horizon ADP with learning can be used to improve the plans (taking into account interaction effects) and to establish cyclic plans.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44</a:t>
            </a:fld>
            <a:r>
              <a:rPr lang="en-GB" dirty="0" smtClean="0"/>
              <a:t>/45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Conclusions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cs typeface="Arial" charset="0"/>
              </a:rPr>
              <a:t>Cornell University - </a:t>
            </a:r>
            <a:r>
              <a:rPr lang="en-US" dirty="0" smtClean="0">
                <a:cs typeface="Arial" charset="0"/>
              </a:rPr>
              <a:t>ORIE/SCAN </a:t>
            </a:r>
            <a:r>
              <a:rPr lang="en-US" dirty="0" smtClean="0">
                <a:cs typeface="Arial" charset="0"/>
              </a:rPr>
              <a:t>Seminar Fall 2013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REMEMBER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763712" y="1341438"/>
            <a:ext cx="7200775" cy="4967882"/>
          </a:xfrm>
        </p:spPr>
        <p:txBody>
          <a:bodyPr/>
          <a:lstStyle/>
          <a:p>
            <a:r>
              <a:rPr lang="en-US" dirty="0" smtClean="0"/>
              <a:t>Stochastic model for tactical resource capacity and patient admission planning.</a:t>
            </a:r>
          </a:p>
          <a:p>
            <a:r>
              <a:rPr lang="en-US" dirty="0" smtClean="0"/>
              <a:t>Our ADP approach with basis functions…</a:t>
            </a:r>
          </a:p>
          <a:p>
            <a:pPr lvl="1"/>
            <a:r>
              <a:rPr lang="en-US" dirty="0" smtClean="0"/>
              <a:t>allows for time dependent parameters to be set for patient arrivals and resource capacities to cope with anticipated fluctuations;</a:t>
            </a:r>
          </a:p>
          <a:p>
            <a:pPr lvl="1"/>
            <a:r>
              <a:rPr lang="en-US" dirty="0"/>
              <a:t>provides value functions that can be used to create robust tactical plans and periodic readjustments of these </a:t>
            </a:r>
            <a:r>
              <a:rPr lang="en-US" dirty="0" smtClean="0"/>
              <a:t>plans;</a:t>
            </a:r>
            <a:endParaRPr lang="en-US" dirty="0"/>
          </a:p>
          <a:p>
            <a:pPr lvl="1"/>
            <a:r>
              <a:rPr lang="en-US" dirty="0"/>
              <a:t>is fast, capable of solving real-life sized </a:t>
            </a:r>
            <a:r>
              <a:rPr lang="en-US" dirty="0" smtClean="0"/>
              <a:t>instances</a:t>
            </a:r>
            <a:r>
              <a:rPr lang="en-US" dirty="0"/>
              <a:t>;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generic: </a:t>
            </a:r>
            <a:r>
              <a:rPr lang="en-US" dirty="0" smtClean="0"/>
              <a:t>objective </a:t>
            </a:r>
            <a:r>
              <a:rPr lang="en-US" dirty="0"/>
              <a:t>function </a:t>
            </a:r>
            <a:r>
              <a:rPr lang="en-US" dirty="0" smtClean="0"/>
              <a:t>and constraints can easily be adapted to suit </a:t>
            </a:r>
            <a:r>
              <a:rPr lang="en-US" dirty="0"/>
              <a:t>the hospital situation at </a:t>
            </a:r>
            <a:r>
              <a:rPr lang="en-US" dirty="0" smtClean="0"/>
              <a:t>hand.</a:t>
            </a:r>
          </a:p>
          <a:p>
            <a:r>
              <a:rPr lang="en-US" dirty="0" smtClean="0"/>
              <a:t>Our ADP approach can be extended with the KG decision rule to overcome the exploration/exploitation dilemma in larger problems. </a:t>
            </a:r>
          </a:p>
          <a:p>
            <a:r>
              <a:rPr lang="en-US" dirty="0" smtClean="0"/>
              <a:t>The KG in ADP approach can be combined with the existing parametric VFA (basis functions) as well as with KGCB and HKG.</a:t>
            </a:r>
          </a:p>
        </p:txBody>
      </p:sp>
      <p:sp>
        <p:nvSpPr>
          <p:cNvPr id="61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AA3C2-E192-4486-81D0-958406978C4E}" type="slidenum">
              <a:rPr lang="en-GB" smtClean="0"/>
              <a:pPr eaLnBrk="1" hangingPunct="1"/>
              <a:t>45</a:t>
            </a:fld>
            <a:r>
              <a:rPr lang="en-GB" dirty="0" smtClean="0"/>
              <a:t>/45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Conclusions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644650"/>
            <a:ext cx="6618287" cy="704850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2852738"/>
            <a:ext cx="4860925" cy="3313112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Assistant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600" dirty="0">
                <a:solidFill>
                  <a:srgbClr val="66CCFF"/>
                </a:solidFill>
                <a:latin typeface="Arial" charset="0"/>
              </a:rPr>
              <a:t>Industrial Engineering and Business Information </a:t>
            </a:r>
            <a:r>
              <a:rPr lang="en-GB" sz="1600" dirty="0" smtClean="0">
                <a:solidFill>
                  <a:srgbClr val="66CCFF"/>
                </a:solidFill>
                <a:latin typeface="Arial" charset="0"/>
              </a:rPr>
              <a:t>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 smtClean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solidFill>
                  <a:srgbClr val="66CCFF"/>
                </a:solidFill>
                <a:latin typeface="Arial" charset="0"/>
              </a:rPr>
              <a:t>Web: 	http://www.utwente.nl/mb/iebis/staff/Mes/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TACTICAL PLANNING AT HOSPITALS IN OUR STUDY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setting: </a:t>
            </a:r>
            <a:r>
              <a:rPr lang="en-US" i="1" dirty="0" smtClean="0">
                <a:solidFill>
                  <a:schemeClr val="accent6"/>
                </a:solidFill>
              </a:rPr>
              <a:t>8</a:t>
            </a:r>
            <a:r>
              <a:rPr lang="en-US" dirty="0" smtClean="0"/>
              <a:t> </a:t>
            </a:r>
            <a:r>
              <a:rPr lang="en-US" dirty="0"/>
              <a:t>care processes, </a:t>
            </a:r>
            <a:r>
              <a:rPr lang="en-US" i="1" dirty="0" smtClean="0">
                <a:solidFill>
                  <a:schemeClr val="accent6"/>
                </a:solidFill>
              </a:rPr>
              <a:t>8</a:t>
            </a:r>
            <a:r>
              <a:rPr lang="en-US" dirty="0" smtClean="0"/>
              <a:t> </a:t>
            </a:r>
            <a:r>
              <a:rPr lang="en-US" dirty="0"/>
              <a:t>weeks as a planning horizon, and </a:t>
            </a:r>
            <a:r>
              <a:rPr lang="en-US" i="1" dirty="0" smtClean="0">
                <a:solidFill>
                  <a:schemeClr val="accent6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/>
              <a:t>resource </a:t>
            </a:r>
            <a:r>
              <a:rPr lang="en-US" dirty="0" smtClean="0"/>
              <a:t>types (inspired by 7 Dutch hospitals). </a:t>
            </a:r>
          </a:p>
          <a:p>
            <a:r>
              <a:rPr lang="en-US" dirty="0" smtClean="0"/>
              <a:t>Current way of creating/adjusting tactical plans:</a:t>
            </a:r>
          </a:p>
          <a:p>
            <a:pPr lvl="1"/>
            <a:r>
              <a:rPr lang="en-US" dirty="0" smtClean="0"/>
              <a:t>In biweekly </a:t>
            </a:r>
            <a:r>
              <a:rPr lang="en-US" dirty="0"/>
              <a:t>meeting with decision </a:t>
            </a:r>
            <a:r>
              <a:rPr lang="en-US" dirty="0" smtClean="0"/>
              <a:t>makers.</a:t>
            </a:r>
          </a:p>
          <a:p>
            <a:pPr lvl="1"/>
            <a:r>
              <a:rPr lang="en-US" dirty="0" smtClean="0"/>
              <a:t>Using spreadsheet solutions.</a:t>
            </a:r>
          </a:p>
          <a:p>
            <a:r>
              <a:rPr lang="en-US" dirty="0" smtClean="0"/>
              <a:t>Our </a:t>
            </a:r>
            <a:r>
              <a:rPr lang="en-US" dirty="0"/>
              <a:t>model provides an optimization step that supports rational  decision making in tactical planning.</a:t>
            </a:r>
            <a:endParaRPr lang="nl-NL" dirty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5</a:t>
            </a:fld>
            <a:r>
              <a:rPr lang="en-GB" altLang="nl-NL" dirty="0" smtClean="0"/>
              <a:t>/45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19746"/>
            <a:ext cx="7128917" cy="170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Introduction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PROBLEM FORMULATION 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2" y="1341438"/>
                <a:ext cx="7380288" cy="5183187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Discretized finite planning </a:t>
                </a:r>
                <a:r>
                  <a:rPr lang="en-US" dirty="0"/>
                  <a:t>horizon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  <m:r>
                      <a:rPr lang="nl-NL" b="0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1,2,…,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r>
                  <a:rPr lang="en-US" dirty="0" smtClean="0"/>
                  <a:t>Patients: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Set of patient care processes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∈{1,2,…,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dirty="0" smtClean="0"/>
                  <a:t>Each care process consists of a set of stages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1,2,…,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 eaLnBrk="1" hangingPunct="1">
                  <a:defRPr/>
                </a:pPr>
                <a:r>
                  <a:rPr lang="en-US" dirty="0" smtClean="0">
                    <a:ea typeface="Cambria Math"/>
                  </a:rPr>
                  <a:t>A patient following care process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en-US" dirty="0" smtClean="0">
                    <a:ea typeface="Cambria Math"/>
                  </a:rPr>
                  <a:t> follows the stages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,1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,2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,…,(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ea typeface="Cambria Math"/>
                </a:endParaRPr>
              </a:p>
              <a:p>
                <a:pPr eaLnBrk="1" hangingPunct="1">
                  <a:defRPr/>
                </a:pPr>
                <a:r>
                  <a:rPr lang="en-US" dirty="0" smtClean="0"/>
                  <a:t>Resources: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Set </a:t>
                </a:r>
                <a:r>
                  <a:rPr lang="en-US" dirty="0"/>
                  <a:t>of resource types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∈{1,2,…,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dirty="0" smtClean="0"/>
                  <a:t>Resource capacities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per resource type and time period</a:t>
                </a:r>
              </a:p>
              <a:p>
                <a:pPr lvl="1" eaLnBrk="1" hangingPunct="1">
                  <a:defRPr/>
                </a:pPr>
                <a:r>
                  <a:rPr lang="en-US" dirty="0" smtClean="0"/>
                  <a:t>To service a patient in stage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err="1" smtClean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  <m:r>
                      <a:rPr lang="en-US" i="1" dirty="0" err="1" smtClean="0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of care process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resource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r>
                  <a:rPr lang="en-US" dirty="0" smtClean="0"/>
                  <a:t>From now on, we denote each stage in a care process by a queue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eaLnBrk="1" hangingPunct="1">
                  <a:defRPr/>
                </a:pPr>
                <a:endParaRPr lang="en-US" dirty="0" smtClean="0"/>
              </a:p>
              <a:p>
                <a:pPr marL="0" indent="0" eaLnBrk="1" hangingPunct="1">
                  <a:buNone/>
                  <a:defRPr/>
                </a:pPr>
                <a:endParaRPr lang="en-US" dirty="0" smtClean="0"/>
              </a:p>
              <a:p>
                <a:pPr eaLnBrk="1" hangingPunct="1">
                  <a:defRPr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78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2" y="1341438"/>
                <a:ext cx="7380288" cy="5183187"/>
              </a:xfrm>
              <a:blipFill rotWithShape="1">
                <a:blip r:embed="rId3"/>
                <a:stretch>
                  <a:fillRect l="-1734" t="-58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38391-99B9-4841-998A-CE162E48E3FB}" type="slidenum">
              <a:rPr lang="en-GB" altLang="nl-NL" smtClean="0"/>
              <a:pPr eaLnBrk="1" hangingPunct="1"/>
              <a:t>6</a:t>
            </a:fld>
            <a:r>
              <a:rPr lang="en-GB" altLang="nl-NL" dirty="0" smtClean="0"/>
              <a:t>/45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Problem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PROBLEM </a:t>
            </a:r>
            <a:r>
              <a:rPr lang="en-US" altLang="nl-NL" dirty="0" smtClean="0"/>
              <a:t>FORMULATION [2/2]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63713" y="1341439"/>
                <a:ext cx="7129462" cy="518390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After service in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i</a:t>
                </a:r>
                <a:r>
                  <a:rPr lang="en-US" dirty="0" smtClean="0"/>
                  <a:t>, we have a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b="0" i="1" dirty="0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that the patient is transferred to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.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Probability to leave the system: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=1−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nl-NL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i="1" u="sng" dirty="0" smtClean="0"/>
              </a:p>
              <a:p>
                <a:pPr eaLnBrk="1" hangingPunct="1">
                  <a:defRPr/>
                </a:pPr>
                <a:r>
                  <a:rPr lang="en-US" dirty="0"/>
                  <a:t>Newly arriving patients joining queue </a:t>
                </a:r>
                <a:r>
                  <a:rPr lang="en-US" i="1" dirty="0">
                    <a:solidFill>
                      <a:schemeClr val="accent6"/>
                    </a:solidFill>
                  </a:rPr>
                  <a:t>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Waiting list: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dirty="0"/>
              </a:p>
              <a:p>
                <a:pPr eaLnBrk="1" hangingPunct="1">
                  <a:defRPr/>
                </a:pPr>
                <a:r>
                  <a:rPr lang="en-US" dirty="0" smtClean="0"/>
                  <a:t>Decision: for </a:t>
                </a:r>
                <a:r>
                  <a:rPr lang="en-US" dirty="0" smtClean="0"/>
                  <a:t>each time period, we determine a patient admission plan: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indicates the number of patients to serve in time period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t</a:t>
                </a:r>
                <a:r>
                  <a:rPr lang="en-US" dirty="0" smtClean="0"/>
                  <a:t> that have been waiting precisely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smtClean="0">
                    <a:solidFill>
                      <a:schemeClr val="accent6"/>
                    </a:solidFill>
                  </a:rPr>
                  <a:t>u</a:t>
                </a:r>
                <a:r>
                  <a:rPr lang="en-US" dirty="0" smtClean="0"/>
                  <a:t> </a:t>
                </a:r>
                <a:r>
                  <a:rPr lang="en-US" dirty="0" smtClean="0"/>
                  <a:t>time periods at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.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Time </a:t>
                </a:r>
                <a:r>
                  <a:rPr lang="en-US" dirty="0" smtClean="0"/>
                  <a:t>lag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between service in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i</a:t>
                </a:r>
                <a:r>
                  <a:rPr lang="en-US" dirty="0" smtClean="0"/>
                  <a:t> and entrance to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 (might be medically required to recover from a procedure).</a:t>
                </a:r>
              </a:p>
              <a:p>
                <a:pPr eaLnBrk="1" hangingPunct="1"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atients entering queue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j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∀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eaLnBrk="1" hangingPunct="1">
                  <a:defRPr/>
                </a:pPr>
                <a:r>
                  <a:rPr lang="en-US" dirty="0" smtClean="0"/>
                  <a:t>Temporarily </a:t>
                </a:r>
                <a:r>
                  <a:rPr lang="en-US" dirty="0"/>
                  <a:t>assume: patient arrivals, patient transfers, resource requirements, and resource capacities are deterministic and known.</a:t>
                </a:r>
              </a:p>
            </p:txBody>
          </p:sp>
        </mc:Choice>
        <mc:Fallback>
          <p:sp>
            <p:nvSpPr>
              <p:cNvPr id="378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63713" y="1341439"/>
                <a:ext cx="7129462" cy="5183905"/>
              </a:xfrm>
              <a:blipFill rotWithShape="1">
                <a:blip r:embed="rId3"/>
                <a:stretch>
                  <a:fillRect l="-1795" t="-706" r="-153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638391-99B9-4841-998A-CE162E48E3FB}" type="slidenum">
              <a:rPr lang="en-GB" altLang="nl-NL" smtClean="0"/>
              <a:pPr eaLnBrk="1" hangingPunct="1"/>
              <a:t>7</a:t>
            </a:fld>
            <a:r>
              <a:rPr lang="en-GB" altLang="nl-NL" dirty="0" smtClean="0"/>
              <a:t>/45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Problem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Solutions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1"/>
            <a:ext cx="733258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6403640"/>
            <a:ext cx="6055960" cy="4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MIXED INTEGER LINEAR PROGRAM</a:t>
            </a: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8</a:t>
            </a:fld>
            <a:r>
              <a:rPr lang="en-GB" altLang="nl-NL" dirty="0" smtClean="0"/>
              <a:t>/45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2438" y="1134269"/>
            <a:ext cx="342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patients in queue </a:t>
            </a:r>
            <a:r>
              <a:rPr lang="en-US" sz="1600" i="1" dirty="0" smtClean="0">
                <a:solidFill>
                  <a:schemeClr val="accent6"/>
                </a:solidFill>
              </a:rPr>
              <a:t>j</a:t>
            </a:r>
            <a:r>
              <a:rPr lang="en-US" sz="1600" dirty="0" smtClean="0"/>
              <a:t> at time </a:t>
            </a:r>
            <a:r>
              <a:rPr lang="en-US" sz="1600" i="1" dirty="0" smtClean="0">
                <a:solidFill>
                  <a:schemeClr val="accent6"/>
                </a:solidFill>
              </a:rPr>
              <a:t>t</a:t>
            </a:r>
            <a:r>
              <a:rPr lang="en-US" sz="1600" dirty="0" smtClean="0"/>
              <a:t> with waiting time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663" y="113298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patients to treat in queue </a:t>
            </a:r>
            <a:r>
              <a:rPr lang="en-US" sz="1600" i="1" dirty="0" smtClean="0">
                <a:solidFill>
                  <a:schemeClr val="accent6"/>
                </a:solidFill>
              </a:rPr>
              <a:t>j</a:t>
            </a:r>
            <a:r>
              <a:rPr lang="en-US" sz="1600" dirty="0" smtClean="0"/>
              <a:t> at time </a:t>
            </a:r>
            <a:r>
              <a:rPr lang="en-US" sz="1600" i="1" dirty="0" smtClean="0">
                <a:solidFill>
                  <a:schemeClr val="accent6"/>
                </a:solidFill>
              </a:rPr>
              <a:t>t</a:t>
            </a:r>
            <a:r>
              <a:rPr lang="en-US" sz="1600" dirty="0" smtClean="0"/>
              <a:t> with a waiting time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4008" y="1556792"/>
            <a:ext cx="1947588" cy="5760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96336" y="1677863"/>
            <a:ext cx="0" cy="4549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30994" y="2066414"/>
            <a:ext cx="44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F0"/>
                </a:solidFill>
              </a:rPr>
              <a:t>[1]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2924944"/>
            <a:ext cx="1722438" cy="393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0" y="6457890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</a:rPr>
              <a:t>[1] Hulshof </a:t>
            </a:r>
            <a:r>
              <a:rPr lang="en-US" sz="1000" dirty="0">
                <a:solidFill>
                  <a:srgbClr val="0070C0"/>
                </a:solidFill>
              </a:rPr>
              <a:t>PJ, Boucherie RJ, Hans EW, </a:t>
            </a:r>
            <a:r>
              <a:rPr lang="en-US" sz="1000" dirty="0" err="1">
                <a:solidFill>
                  <a:srgbClr val="0070C0"/>
                </a:solidFill>
              </a:rPr>
              <a:t>Hurink</a:t>
            </a:r>
            <a:r>
              <a:rPr lang="en-US" sz="1000" dirty="0">
                <a:solidFill>
                  <a:srgbClr val="0070C0"/>
                </a:solidFill>
              </a:rPr>
              <a:t> JL. (2013) Tactical resource allocation and </a:t>
            </a:r>
            <a:r>
              <a:rPr lang="en-US" sz="1000" dirty="0" smtClean="0">
                <a:solidFill>
                  <a:srgbClr val="0070C0"/>
                </a:solidFill>
              </a:rPr>
              <a:t/>
            </a:r>
            <a:br>
              <a:rPr lang="en-US" sz="1000" dirty="0" smtClean="0">
                <a:solidFill>
                  <a:srgbClr val="0070C0"/>
                </a:solidFill>
              </a:rPr>
            </a:br>
            <a:r>
              <a:rPr lang="en-US" sz="1000" dirty="0" smtClean="0">
                <a:solidFill>
                  <a:srgbClr val="0070C0"/>
                </a:solidFill>
              </a:rPr>
              <a:t>elective </a:t>
            </a:r>
            <a:r>
              <a:rPr lang="en-US" sz="1000" dirty="0">
                <a:solidFill>
                  <a:srgbClr val="0070C0"/>
                </a:solidFill>
              </a:rPr>
              <a:t>patient admission planning in care processes. Health Care </a:t>
            </a:r>
            <a:r>
              <a:rPr lang="en-US" sz="1000" dirty="0" err="1">
                <a:solidFill>
                  <a:srgbClr val="0070C0"/>
                </a:solidFill>
              </a:rPr>
              <a:t>Manag</a:t>
            </a:r>
            <a:r>
              <a:rPr lang="en-US" sz="1000" dirty="0">
                <a:solidFill>
                  <a:srgbClr val="0070C0"/>
                </a:solidFill>
              </a:rPr>
              <a:t> Sci. 16(2):152-66.</a:t>
            </a:r>
            <a:endParaRPr lang="nl-NL" sz="1000" dirty="0">
              <a:solidFill>
                <a:srgbClr val="0070C0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691680" y="3284984"/>
            <a:ext cx="360040" cy="16561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Left Brace 27"/>
          <p:cNvSpPr/>
          <p:nvPr/>
        </p:nvSpPr>
        <p:spPr>
          <a:xfrm>
            <a:off x="1691680" y="5013176"/>
            <a:ext cx="360040" cy="12241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162805" y="3697577"/>
            <a:ext cx="154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Updating</a:t>
            </a:r>
          </a:p>
          <a:p>
            <a:r>
              <a:rPr lang="en-US" sz="1600" dirty="0" smtClean="0"/>
              <a:t>waiting list &amp; </a:t>
            </a:r>
          </a:p>
          <a:p>
            <a:r>
              <a:rPr lang="en-US" sz="1600" dirty="0" smtClean="0"/>
              <a:t>bound on </a:t>
            </a:r>
            <a:r>
              <a:rPr lang="en-US" sz="1600" i="1" dirty="0" smtClean="0">
                <a:solidFill>
                  <a:schemeClr val="accent6"/>
                </a:solidFill>
              </a:rPr>
              <a:t>u</a:t>
            </a:r>
            <a:endParaRPr lang="en-US" sz="1600" i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805" y="5335930"/>
            <a:ext cx="154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Limit on the decision space</a:t>
            </a:r>
            <a:endParaRPr lang="en-US" sz="1600" dirty="0"/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635375" y="6402388"/>
            <a:ext cx="4752975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076056" y="2976751"/>
            <a:ext cx="864096" cy="4522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17802" y="2768228"/>
                <a:ext cx="2835923" cy="391646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dirty="0" err="1" smtClean="0"/>
                  <a:t>Assume</a:t>
                </a:r>
                <a:r>
                  <a:rPr lang="nl-NL" dirty="0" smtClean="0"/>
                  <a:t> time </a:t>
                </a:r>
                <a:r>
                  <a:rPr lang="nl-NL" dirty="0" err="1" smtClean="0"/>
                  <a:t>lags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nl-NL" i="1" dirty="0">
                            <a:solidFill>
                              <a:schemeClr val="accent6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chemeClr val="accent6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02" y="2768228"/>
                <a:ext cx="2835923" cy="391646"/>
              </a:xfrm>
              <a:prstGeom prst="rect">
                <a:avLst/>
              </a:prstGeom>
              <a:blipFill rotWithShape="1">
                <a:blip r:embed="rId5"/>
                <a:stretch>
                  <a:fillRect l="-1935" t="-7813" b="-1875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3" idx="1"/>
          </p:cNvCxnSpPr>
          <p:nvPr/>
        </p:nvCxnSpPr>
        <p:spPr>
          <a:xfrm flipH="1">
            <a:off x="3222104" y="3769216"/>
            <a:ext cx="2395698" cy="2145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17802" y="3573016"/>
            <a:ext cx="3202670" cy="3924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Assume</a:t>
            </a:r>
            <a:r>
              <a:rPr lang="nl-NL" dirty="0" smtClean="0"/>
              <a:t> </a:t>
            </a:r>
            <a:r>
              <a:rPr lang="nl-NL" dirty="0" err="1" smtClean="0"/>
              <a:t>upper</a:t>
            </a:r>
            <a:r>
              <a:rPr lang="nl-NL" dirty="0" smtClean="0"/>
              <a:t> </a:t>
            </a:r>
            <a:r>
              <a:rPr lang="nl-NL" dirty="0" err="1" smtClean="0"/>
              <a:t>bound</a:t>
            </a:r>
            <a:r>
              <a:rPr lang="nl-NL" dirty="0" smtClean="0"/>
              <a:t> </a:t>
            </a:r>
            <a:r>
              <a:rPr lang="nl-NL" i="1" dirty="0" smtClean="0">
                <a:solidFill>
                  <a:schemeClr val="accent6"/>
                </a:solidFill>
              </a:rPr>
              <a:t>U</a:t>
            </a:r>
            <a:r>
              <a:rPr lang="nl-NL" dirty="0" smtClean="0"/>
              <a:t> on </a:t>
            </a:r>
            <a:r>
              <a:rPr lang="nl-NL" i="1" dirty="0" smtClean="0">
                <a:solidFill>
                  <a:schemeClr val="accent6"/>
                </a:solidFill>
              </a:rPr>
              <a:t>u</a:t>
            </a:r>
            <a:endParaRPr lang="nl-NL" i="1" dirty="0">
              <a:solidFill>
                <a:schemeClr val="accent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PROS &amp; CONS OF THE MILP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Pros:</a:t>
            </a:r>
          </a:p>
          <a:p>
            <a:pPr lvl="1" eaLnBrk="1" hangingPunct="1"/>
            <a:r>
              <a:rPr lang="en-US" altLang="nl-NL" dirty="0" smtClean="0"/>
              <a:t>Suitable to support integrated </a:t>
            </a:r>
            <a:r>
              <a:rPr lang="en-US" altLang="nl-NL" dirty="0"/>
              <a:t>decision making for multiple resources, multiple time periods, and multiple patient groups. </a:t>
            </a:r>
          </a:p>
          <a:p>
            <a:pPr lvl="1" eaLnBrk="1" hangingPunct="1"/>
            <a:r>
              <a:rPr lang="en-US" altLang="nl-NL" dirty="0" smtClean="0"/>
              <a:t>Flexible formulation (other objective functions can easily be incorporated).</a:t>
            </a:r>
          </a:p>
          <a:p>
            <a:pPr eaLnBrk="1" hangingPunct="1"/>
            <a:r>
              <a:rPr lang="en-US" altLang="nl-NL" dirty="0" smtClean="0"/>
              <a:t>Cons:</a:t>
            </a:r>
          </a:p>
          <a:p>
            <a:pPr lvl="1" eaLnBrk="1" hangingPunct="1"/>
            <a:r>
              <a:rPr lang="en-US" altLang="nl-NL" dirty="0" smtClean="0"/>
              <a:t>Quite limited in the state space.</a:t>
            </a:r>
          </a:p>
          <a:p>
            <a:pPr lvl="1" eaLnBrk="1" hangingPunct="1"/>
            <a:r>
              <a:rPr lang="en-US" altLang="nl-NL" dirty="0" smtClean="0"/>
              <a:t>Rounding problems with fraction of patients moving from one queue to another after service.</a:t>
            </a:r>
          </a:p>
          <a:p>
            <a:pPr lvl="1" eaLnBrk="1" hangingPunct="1"/>
            <a:r>
              <a:rPr lang="en-US" altLang="nl-NL" dirty="0"/>
              <a:t>Model does not include any form of randomness.</a:t>
            </a:r>
          </a:p>
          <a:p>
            <a:pPr lvl="1" eaLnBrk="1" hangingPunct="1"/>
            <a:endParaRPr lang="en-US" altLang="nl-NL" dirty="0" smtClean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dirty="0" smtClean="0">
                <a:cs typeface="Arial" charset="0"/>
              </a:rPr>
              <a:t>Cornell University - </a:t>
            </a:r>
            <a:r>
              <a:rPr lang="en-US" altLang="nl-NL" dirty="0" smtClean="0">
                <a:cs typeface="Arial" charset="0"/>
              </a:rPr>
              <a:t>ORIE/SCAN </a:t>
            </a:r>
            <a:r>
              <a:rPr lang="en-US" altLang="nl-NL" dirty="0" smtClean="0">
                <a:cs typeface="Arial" charset="0"/>
              </a:rPr>
              <a:t>Seminar Fall 2013</a:t>
            </a:r>
            <a:endParaRPr lang="en-US" altLang="nl-NL" dirty="0">
              <a:cs typeface="Arial" charset="0"/>
            </a:endParaRPr>
          </a:p>
        </p:txBody>
      </p:sp>
      <p:sp>
        <p:nvSpPr>
          <p:cNvPr id="7175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8E99-1AFD-4356-B9F9-4FD764737028}" type="slidenum">
              <a:rPr lang="en-GB" altLang="nl-NL" smtClean="0"/>
              <a:pPr eaLnBrk="1" hangingPunct="1"/>
              <a:t>9</a:t>
            </a:fld>
            <a:r>
              <a:rPr lang="en-GB" altLang="nl-NL" dirty="0" smtClean="0"/>
              <a:t>/45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24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22438" y="12286"/>
            <a:ext cx="905346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9792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1" y="12286"/>
            <a:ext cx="720080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 dirty="0" smtClean="0">
                <a:solidFill>
                  <a:schemeClr val="accent6"/>
                </a:solidFill>
              </a:rPr>
              <a:t>Solutions</a:t>
            </a:r>
            <a:endParaRPr lang="en-US" sz="1000" u="sng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325" y="12998"/>
            <a:ext cx="1528811" cy="248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Function approximation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8144" y="12998"/>
            <a:ext cx="1368151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Bayesian exploration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08303" y="12998"/>
            <a:ext cx="64807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8384" y="12998"/>
            <a:ext cx="936104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jabloon_wit">
  <a:themeElements>
    <a:clrScheme name="1_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0</TotalTime>
  <Words>6475</Words>
  <Application>Microsoft Office PowerPoint</Application>
  <PresentationFormat>On-screen Show (4:3)</PresentationFormat>
  <Paragraphs>939</Paragraphs>
  <Slides>46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1_sjabloon_wit</vt:lpstr>
      <vt:lpstr>Equation</vt:lpstr>
      <vt:lpstr>Tactical Planning in Healthcare using Approximate Dynamic Programming with Bayesian Exploration</vt:lpstr>
      <vt:lpstr>OUTLINE</vt:lpstr>
      <vt:lpstr>INTRODUCTION</vt:lpstr>
      <vt:lpstr>CONTROLLED ACCESS TIMES</vt:lpstr>
      <vt:lpstr>TACTICAL PLANNING AT HOSPITALS IN OUR STUDY</vt:lpstr>
      <vt:lpstr>PROBLEM FORMULATION [1/2]</vt:lpstr>
      <vt:lpstr>PROBLEM FORMULATION [2/2]</vt:lpstr>
      <vt:lpstr>MIXED INTEGER LINEAR PROGRAM</vt:lpstr>
      <vt:lpstr>PROS &amp; CONS OF THE MILP</vt:lpstr>
      <vt:lpstr>MODELLING STOCHASTICITY [1/2]</vt:lpstr>
      <vt:lpstr>MODELLING STOCHASTICITY [2/2]</vt:lpstr>
      <vt:lpstr>OBJECTIVE [1/2]</vt:lpstr>
      <vt:lpstr>OBJECTIVE [2/2]</vt:lpstr>
      <vt:lpstr>DYNAMIC PROGRAMMING FORMULATION</vt:lpstr>
      <vt:lpstr>THREE CURSUS OF DIMENSIONALITY</vt:lpstr>
      <vt:lpstr>APPROXIMATE DYNAMIC PROGRAMMING (ADP)</vt:lpstr>
      <vt:lpstr>TRANSITION TO POST-DECISION STATE</vt:lpstr>
      <vt:lpstr>ADP FORMULATION</vt:lpstr>
      <vt:lpstr>ADP ALGORITHM</vt:lpstr>
      <vt:lpstr>REMAINING CHALLENGES</vt:lpstr>
      <vt:lpstr>VALUE FUNCTION APPROXIMATION</vt:lpstr>
      <vt:lpstr>PARAMETRIC VFA [1/2]</vt:lpstr>
      <vt:lpstr>PARAMETRIC VFA [2/2]</vt:lpstr>
      <vt:lpstr>DECISION PROBLEM WITHIN ONE STATE</vt:lpstr>
      <vt:lpstr>EXPLORATION/EXPLOITATION DILEMMA</vt:lpstr>
      <vt:lpstr>THE KNOWLEDGE GRADIENT POLICY [1/2]</vt:lpstr>
      <vt:lpstr>THE KNOWLEDGE GRADIENT POLICY [2/2]</vt:lpstr>
      <vt:lpstr>BAYESIAN EXPLORATION FOR ADP [1/7]</vt:lpstr>
      <vt:lpstr>BAYESIAN EXPLORATION FOR ADP [2/7]</vt:lpstr>
      <vt:lpstr>BAYESIAN EXPLORATION FOR ADP [3/7]</vt:lpstr>
      <vt:lpstr>BAYESIAN EXPLORATION FOR ADP [4/7]</vt:lpstr>
      <vt:lpstr>BAYESIAN EXPLORATION FOR ADP [5/7]</vt:lpstr>
      <vt:lpstr>BAYESIAN EXPLORATION FOR ADP [6/7]</vt:lpstr>
      <vt:lpstr>BAYESIAN EXPLORATION FOR ADP [7/7]</vt:lpstr>
      <vt:lpstr>BIASED OBSERVATIONS IN ADP</vt:lpstr>
      <vt:lpstr>BAYESIAN LEARNING IN INFINITE HORIZON ADP</vt:lpstr>
      <vt:lpstr>BAYESIAN LEARNING IN INFINITE HORIZON ADP [1/2]</vt:lpstr>
      <vt:lpstr>BAYESIAN LEARNING IN INFINITE HORIZON ADP [2/2]</vt:lpstr>
      <vt:lpstr>KG DECISION RULE [1/2]</vt:lpstr>
      <vt:lpstr>KG DECISION RULE [2/2]</vt:lpstr>
      <vt:lpstr>EXPERIMENTS</vt:lpstr>
      <vt:lpstr>CONVERGENCE RESULTS ON SMALL INSTANCES</vt:lpstr>
      <vt:lpstr>PERFORMANCE ON SMALL AND LARGE INSTANCES</vt:lpstr>
      <vt:lpstr>MANAGERIAL IMPLICATIONS</vt:lpstr>
      <vt:lpstr>WHAT TO REMEMBER</vt:lpstr>
      <vt:lpstr>QUESTIONS?</vt:lpstr>
    </vt:vector>
  </TitlesOfParts>
  <Company>NykampNyboer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Tactical Planning in Healthcare using Approximate Dynamic Programming with Bayesian Exploration</dc:title>
  <dc:creator>m.r.k.mes@utwente.nl</dc:creator>
  <cp:lastModifiedBy>Martijn Mes</cp:lastModifiedBy>
  <cp:revision>1659</cp:revision>
  <cp:lastPrinted>2013-10-01T10:47:06Z</cp:lastPrinted>
  <dcterms:created xsi:type="dcterms:W3CDTF">2009-08-03T11:31:04Z</dcterms:created>
  <dcterms:modified xsi:type="dcterms:W3CDTF">2013-10-30T13:45:40Z</dcterms:modified>
</cp:coreProperties>
</file>