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50" r:id="rId1"/>
  </p:sldMasterIdLst>
  <p:notesMasterIdLst>
    <p:notesMasterId r:id="rId20"/>
  </p:notesMasterIdLst>
  <p:handoutMasterIdLst>
    <p:handoutMasterId r:id="rId21"/>
  </p:handoutMasterIdLst>
  <p:sldIdLst>
    <p:sldId id="976" r:id="rId2"/>
    <p:sldId id="981" r:id="rId3"/>
    <p:sldId id="979" r:id="rId4"/>
    <p:sldId id="984" r:id="rId5"/>
    <p:sldId id="986" r:id="rId6"/>
    <p:sldId id="990" r:id="rId7"/>
    <p:sldId id="991" r:id="rId8"/>
    <p:sldId id="987" r:id="rId9"/>
    <p:sldId id="988" r:id="rId10"/>
    <p:sldId id="995" r:id="rId11"/>
    <p:sldId id="996" r:id="rId12"/>
    <p:sldId id="989" r:id="rId13"/>
    <p:sldId id="992" r:id="rId14"/>
    <p:sldId id="994" r:id="rId15"/>
    <p:sldId id="993" r:id="rId16"/>
    <p:sldId id="998" r:id="rId17"/>
    <p:sldId id="983" r:id="rId18"/>
    <p:sldId id="997" r:id="rId19"/>
  </p:sldIdLst>
  <p:sldSz cx="9906000" cy="6858000" type="A4"/>
  <p:notesSz cx="6669088" cy="9926638"/>
  <p:custDataLst>
    <p:tags r:id="rId22"/>
  </p:custDataLst>
  <p:defaultTextStyle>
    <a:defPPr>
      <a:defRPr lang="de-DE"/>
    </a:defPPr>
    <a:lvl1pPr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986" userDrawn="1">
          <p15:clr>
            <a:srgbClr val="A4A3A4"/>
          </p15:clr>
        </p15:guide>
        <p15:guide id="2" orient="horz" pos="910" userDrawn="1">
          <p15:clr>
            <a:srgbClr val="A4A3A4"/>
          </p15:clr>
        </p15:guide>
        <p15:guide id="3" orient="horz" pos="3827" userDrawn="1">
          <p15:clr>
            <a:srgbClr val="A4A3A4"/>
          </p15:clr>
        </p15:guide>
        <p15:guide id="4" orient="horz" pos="3902" userDrawn="1">
          <p15:clr>
            <a:srgbClr val="A4A3A4"/>
          </p15:clr>
        </p15:guide>
        <p15:guide id="5" orient="horz" pos="4054" userDrawn="1">
          <p15:clr>
            <a:srgbClr val="A4A3A4"/>
          </p15:clr>
        </p15:guide>
        <p15:guide id="6" orient="horz" pos="4167" userDrawn="1">
          <p15:clr>
            <a:srgbClr val="A4A3A4"/>
          </p15:clr>
        </p15:guide>
        <p15:guide id="7" pos="3120" userDrawn="1">
          <p15:clr>
            <a:srgbClr val="A4A3A4"/>
          </p15:clr>
        </p15:guide>
        <p15:guide id="8" pos="5923" userDrawn="1">
          <p15:clr>
            <a:srgbClr val="A4A3A4"/>
          </p15:clr>
        </p15:guide>
        <p15:guide id="9" pos="5999" userDrawn="1">
          <p15:clr>
            <a:srgbClr val="A4A3A4"/>
          </p15:clr>
        </p15:guide>
        <p15:guide id="10" pos="317" userDrawn="1">
          <p15:clr>
            <a:srgbClr val="A4A3A4"/>
          </p15:clr>
        </p15:guide>
        <p15:guide id="11" pos="241"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Vangorp" initials="PV" lastIdx="6" clrIdx="0">
    <p:extLst>
      <p:ext uri="{19B8F6BF-5375-455C-9EA6-DF929625EA0E}">
        <p15:presenceInfo xmlns:p15="http://schemas.microsoft.com/office/powerpoint/2012/main" userId="S::Vangorp@edgehill.ac.uk::3587515f-ddb1-4fe9-9d4f-a483c432d0d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6"/>
    <a:srgbClr val="FFFF99"/>
    <a:srgbClr val="004895"/>
    <a:srgbClr val="5A8DCA"/>
    <a:srgbClr val="7FA3CA"/>
    <a:srgbClr val="CCDAEA"/>
    <a:srgbClr val="B2B2B2"/>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72" autoAdjust="0"/>
    <p:restoredTop sz="91003" autoAdjust="0"/>
  </p:normalViewPr>
  <p:slideViewPr>
    <p:cSldViewPr snapToGrid="0">
      <p:cViewPr varScale="1">
        <p:scale>
          <a:sx n="84" d="100"/>
          <a:sy n="84" d="100"/>
        </p:scale>
        <p:origin x="508" y="64"/>
      </p:cViewPr>
      <p:guideLst>
        <p:guide orient="horz" pos="986"/>
        <p:guide orient="horz" pos="910"/>
        <p:guide orient="horz" pos="3827"/>
        <p:guide orient="horz" pos="3902"/>
        <p:guide orient="horz" pos="4054"/>
        <p:guide orient="horz" pos="4167"/>
        <p:guide pos="3120"/>
        <p:guide pos="5923"/>
        <p:guide pos="5999"/>
        <p:guide pos="317"/>
        <p:guide pos="2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18581"/>
    </p:cViewPr>
  </p:sorterViewPr>
  <p:notesViewPr>
    <p:cSldViewPr snapToGrid="0">
      <p:cViewPr varScale="1">
        <p:scale>
          <a:sx n="56" d="100"/>
          <a:sy n="56" d="100"/>
        </p:scale>
        <p:origin x="-2658" y="-78"/>
      </p:cViewPr>
      <p:guideLst>
        <p:guide orient="horz" pos="3126"/>
        <p:guide pos="2100"/>
      </p:guideLst>
    </p:cSldViewPr>
  </p:notesViewPr>
  <p:gridSpacing cx="60128" cy="6012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1901603-392A-41EC-99B4-D94D174DC8D1}"/>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7" name="Rectangle 3">
            <a:extLst>
              <a:ext uri="{FF2B5EF4-FFF2-40B4-BE49-F238E27FC236}">
                <a16:creationId xmlns:a16="http://schemas.microsoft.com/office/drawing/2014/main" id="{873EAD01-7B0A-4973-BEB3-0752CAE6EA7A}"/>
              </a:ext>
            </a:extLst>
          </p:cNvPr>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mn-cs"/>
              </a:defRPr>
            </a:lvl1pPr>
          </a:lstStyle>
          <a:p>
            <a:pPr>
              <a:defRPr/>
            </a:pPr>
            <a:endParaRPr lang="en-US"/>
          </a:p>
        </p:txBody>
      </p:sp>
      <p:sp>
        <p:nvSpPr>
          <p:cNvPr id="425988" name="Rectangle 4">
            <a:extLst>
              <a:ext uri="{FF2B5EF4-FFF2-40B4-BE49-F238E27FC236}">
                <a16:creationId xmlns:a16="http://schemas.microsoft.com/office/drawing/2014/main" id="{77DF1C88-1E52-4C96-ACCF-47508392469D}"/>
              </a:ext>
            </a:extLst>
          </p:cNvPr>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9" name="Rectangle 5">
            <a:extLst>
              <a:ext uri="{FF2B5EF4-FFF2-40B4-BE49-F238E27FC236}">
                <a16:creationId xmlns:a16="http://schemas.microsoft.com/office/drawing/2014/main" id="{F5B82894-EEBD-4FDE-8D75-60F781D74185}"/>
              </a:ext>
            </a:extLst>
          </p:cNvPr>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EA2274-D112-40EE-9AB0-32E6CF97BC68}"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ABF623D-C4F0-45BA-B971-3C1C22295C53}"/>
              </a:ext>
            </a:extLst>
          </p:cNvPr>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59" name="Rectangle 3">
            <a:extLst>
              <a:ext uri="{FF2B5EF4-FFF2-40B4-BE49-F238E27FC236}">
                <a16:creationId xmlns:a16="http://schemas.microsoft.com/office/drawing/2014/main" id="{E4BCE6A4-8EE8-40CB-84E2-111FC6A71F1A}"/>
              </a:ext>
            </a:extLst>
          </p:cNvPr>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5124" name="Rectangle 4">
            <a:extLst>
              <a:ext uri="{FF2B5EF4-FFF2-40B4-BE49-F238E27FC236}">
                <a16:creationId xmlns:a16="http://schemas.microsoft.com/office/drawing/2014/main" id="{DA3A9297-E4F0-4663-B15D-91CEAA000060}"/>
              </a:ext>
            </a:extLst>
          </p:cNvPr>
          <p:cNvSpPr>
            <a:spLocks noGrp="1" noRot="1" noChangeAspect="1" noChangeArrowheads="1" noTextEdit="1"/>
          </p:cNvSpPr>
          <p:nvPr>
            <p:ph type="sldImg" idx="2"/>
          </p:nvPr>
        </p:nvSpPr>
        <p:spPr bwMode="auto">
          <a:xfrm>
            <a:off x="646113" y="744538"/>
            <a:ext cx="53768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3BE091CC-8BB5-44F9-AE21-AF515785ABAE}"/>
              </a:ext>
            </a:extLst>
          </p:cNvPr>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Textmasterformate durch Klicken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19462" name="Rectangle 6">
            <a:extLst>
              <a:ext uri="{FF2B5EF4-FFF2-40B4-BE49-F238E27FC236}">
                <a16:creationId xmlns:a16="http://schemas.microsoft.com/office/drawing/2014/main" id="{641191D1-7067-4B9C-BA8C-6B5011CB0D85}"/>
              </a:ext>
            </a:extLst>
          </p:cNvPr>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63" name="Rectangle 7">
            <a:extLst>
              <a:ext uri="{FF2B5EF4-FFF2-40B4-BE49-F238E27FC236}">
                <a16:creationId xmlns:a16="http://schemas.microsoft.com/office/drawing/2014/main" id="{5833621A-A4BA-48EE-9D8E-A263A04648DF}"/>
              </a:ext>
            </a:extLst>
          </p:cNvPr>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7738">
              <a:defRPr sz="1200"/>
            </a:lvl1pPr>
          </a:lstStyle>
          <a:p>
            <a:fld id="{57630AC6-73BA-43EE-861F-8E4EC2B00FE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57630AC6-73BA-43EE-861F-8E4EC2B00FE5}" type="slidenum">
              <a:rPr lang="en-US" altLang="en-US" smtClean="0"/>
              <a:pPr/>
              <a:t>17</a:t>
            </a:fld>
            <a:endParaRPr lang="en-US" altLang="en-US"/>
          </a:p>
        </p:txBody>
      </p:sp>
    </p:spTree>
    <p:extLst>
      <p:ext uri="{BB962C8B-B14F-4D97-AF65-F5344CB8AC3E}">
        <p14:creationId xmlns:p14="http://schemas.microsoft.com/office/powerpoint/2010/main" val="336612125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sp>
        <p:nvSpPr>
          <p:cNvPr id="9" name="Rectangle 3">
            <a:extLst>
              <a:ext uri="{FF2B5EF4-FFF2-40B4-BE49-F238E27FC236}">
                <a16:creationId xmlns:a16="http://schemas.microsoft.com/office/drawing/2014/main" id="{20FE0A15-F6D2-4C09-89AE-997292D4E712}"/>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bg1"/>
                </a:solidFill>
              </a:defRPr>
            </a:lvl1pPr>
          </a:lstStyle>
          <a:p>
            <a:r>
              <a:rPr lang="en-US" dirty="0"/>
              <a:t>Subtitle</a:t>
            </a:r>
          </a:p>
        </p:txBody>
      </p:sp>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4FF5ECBC-4982-4437-ADA5-B37F96CDA88D}"/>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26" name="Picture 25" descr="Logo&#10;&#10;Description automatically generated">
            <a:extLst>
              <a:ext uri="{FF2B5EF4-FFF2-40B4-BE49-F238E27FC236}">
                <a16:creationId xmlns:a16="http://schemas.microsoft.com/office/drawing/2014/main" id="{0EAC1C10-FC16-4EB7-8F24-A7362C744C33}"/>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3" name="Picture 12">
            <a:extLst>
              <a:ext uri="{FF2B5EF4-FFF2-40B4-BE49-F238E27FC236}">
                <a16:creationId xmlns:a16="http://schemas.microsoft.com/office/drawing/2014/main" id="{9372259A-1061-4113-9F25-34145314703D}"/>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0509932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B470C947-4BD8-419C-B925-85DD1867A251}"/>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021214" y="3297936"/>
            <a:ext cx="5884786" cy="2300860"/>
          </a:xfrm>
          <a:prstGeom prst="rect">
            <a:avLst/>
          </a:prstGeom>
        </p:spPr>
      </p:pic>
      <p:pic>
        <p:nvPicPr>
          <p:cNvPr id="8" name="Picture 7" descr="A picture containing building, umbrella&#10;&#10;Description automatically generated">
            <a:extLst>
              <a:ext uri="{FF2B5EF4-FFF2-40B4-BE49-F238E27FC236}">
                <a16:creationId xmlns:a16="http://schemas.microsoft.com/office/drawing/2014/main" id="{85860ED9-6BE3-4B6A-9FD0-2BEB19C6486C}"/>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sp>
        <p:nvSpPr>
          <p:cNvPr id="9" name="Rectangle 2">
            <a:extLst>
              <a:ext uri="{FF2B5EF4-FFF2-40B4-BE49-F238E27FC236}">
                <a16:creationId xmlns:a16="http://schemas.microsoft.com/office/drawing/2014/main" id="{52210053-EBAB-4481-901E-D19D0A89746A}"/>
              </a:ext>
            </a:extLst>
          </p:cNvPr>
          <p:cNvSpPr txBox="1">
            <a:spLocks noChangeArrowheads="1"/>
          </p:cNvSpPr>
          <p:nvPr userDrawn="1"/>
        </p:nvSpPr>
        <p:spPr bwMode="auto">
          <a:xfrm>
            <a:off x="4236021" y="1000818"/>
            <a:ext cx="544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defTabSz="762000" rtl="0" eaLnBrk="0" fontAlgn="base" hangingPunct="0">
              <a:spcBef>
                <a:spcPct val="0"/>
              </a:spcBef>
              <a:spcAft>
                <a:spcPct val="0"/>
              </a:spcAft>
              <a:buSzPct val="115000"/>
              <a:buFont typeface="Symbol" panose="05050102010706020507" pitchFamily="18" charset="2"/>
              <a:defRPr sz="2800" b="0" i="1">
                <a:solidFill>
                  <a:schemeClr val="tx2"/>
                </a:solidFill>
                <a:latin typeface="+mj-lt"/>
                <a:ea typeface="+mj-ea"/>
                <a:cs typeface="+mj-cs"/>
              </a:defRPr>
            </a:lvl1pPr>
            <a:lvl2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00" algn="l" defTabSz="762000" rtl="0" fontAlgn="base">
              <a:spcBef>
                <a:spcPct val="0"/>
              </a:spcBef>
              <a:spcAft>
                <a:spcPct val="0"/>
              </a:spcAft>
              <a:buSzPct val="115000"/>
              <a:buFont typeface="Symbol" pitchFamily="18" charset="2"/>
              <a:defRPr b="1" i="1">
                <a:solidFill>
                  <a:schemeClr val="tx2"/>
                </a:solidFill>
                <a:latin typeface="Arial" pitchFamily="34" charset="0"/>
              </a:defRPr>
            </a:lvl6pPr>
            <a:lvl7pPr marL="914400" algn="l" defTabSz="762000" rtl="0" fontAlgn="base">
              <a:spcBef>
                <a:spcPct val="0"/>
              </a:spcBef>
              <a:spcAft>
                <a:spcPct val="0"/>
              </a:spcAft>
              <a:buSzPct val="115000"/>
              <a:buFont typeface="Symbol" pitchFamily="18" charset="2"/>
              <a:defRPr b="1" i="1">
                <a:solidFill>
                  <a:schemeClr val="tx2"/>
                </a:solidFill>
                <a:latin typeface="Arial" pitchFamily="34" charset="0"/>
              </a:defRPr>
            </a:lvl7pPr>
            <a:lvl8pPr marL="1371600" algn="l" defTabSz="762000" rtl="0" fontAlgn="base">
              <a:spcBef>
                <a:spcPct val="0"/>
              </a:spcBef>
              <a:spcAft>
                <a:spcPct val="0"/>
              </a:spcAft>
              <a:buSzPct val="115000"/>
              <a:buFont typeface="Symbol" pitchFamily="18" charset="2"/>
              <a:defRPr b="1" i="1">
                <a:solidFill>
                  <a:schemeClr val="tx2"/>
                </a:solidFill>
                <a:latin typeface="Arial" pitchFamily="34" charset="0"/>
              </a:defRPr>
            </a:lvl8pPr>
            <a:lvl9pPr marL="1828800" algn="l" defTabSz="762000" rtl="0" fontAlgn="base">
              <a:spcBef>
                <a:spcPct val="0"/>
              </a:spcBef>
              <a:spcAft>
                <a:spcPct val="0"/>
              </a:spcAft>
              <a:buSzPct val="115000"/>
              <a:buFont typeface="Symbol" pitchFamily="18" charset="2"/>
              <a:defRPr b="1" i="1">
                <a:solidFill>
                  <a:schemeClr val="tx2"/>
                </a:solidFill>
                <a:latin typeface="Arial" pitchFamily="34" charset="0"/>
              </a:defRPr>
            </a:lvl9pPr>
          </a:lstStyle>
          <a:p>
            <a:r>
              <a:rPr lang="en-US" sz="2800" kern="0" dirty="0">
                <a:solidFill>
                  <a:schemeClr val="bg1"/>
                </a:solidFill>
              </a:rPr>
              <a:t>Title</a:t>
            </a:r>
          </a:p>
        </p:txBody>
      </p:sp>
      <p:sp>
        <p:nvSpPr>
          <p:cNvPr id="10" name="Rectangle 3">
            <a:extLst>
              <a:ext uri="{FF2B5EF4-FFF2-40B4-BE49-F238E27FC236}">
                <a16:creationId xmlns:a16="http://schemas.microsoft.com/office/drawing/2014/main" id="{C41A92DB-1050-4100-9205-C6FA7C88A33D}"/>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tx1"/>
                </a:solidFill>
              </a:defRPr>
            </a:lvl1pPr>
          </a:lstStyle>
          <a:p>
            <a:r>
              <a:rPr lang="en-US" dirty="0"/>
              <a:t>Subtitle</a:t>
            </a:r>
          </a:p>
        </p:txBody>
      </p:sp>
      <p:sp>
        <p:nvSpPr>
          <p:cNvPr id="19" name="Title 1">
            <a:extLst>
              <a:ext uri="{FF2B5EF4-FFF2-40B4-BE49-F238E27FC236}">
                <a16:creationId xmlns:a16="http://schemas.microsoft.com/office/drawing/2014/main" id="{7009508C-9069-4B6A-99F3-1F4ABCB6AB6C}"/>
              </a:ext>
            </a:extLst>
          </p:cNvPr>
          <p:cNvSpPr>
            <a:spLocks noGrp="1"/>
          </p:cNvSpPr>
          <p:nvPr>
            <p:ph type="title"/>
          </p:nvPr>
        </p:nvSpPr>
        <p:spPr>
          <a:xfrm>
            <a:off x="4236022" y="883920"/>
            <a:ext cx="5445125" cy="457200"/>
          </a:xfrm>
        </p:spPr>
        <p:txBody>
          <a:bodyPr anchor="t"/>
          <a:lstStyle>
            <a:lvl1pPr>
              <a:defRPr sz="2400">
                <a:solidFill>
                  <a:schemeClr val="tx1"/>
                </a:solidFill>
              </a:defRPr>
            </a:lvl1pPr>
          </a:lstStyle>
          <a:p>
            <a:r>
              <a:rPr lang="en-US" dirty="0"/>
              <a:t>Click to edit Master title style</a:t>
            </a:r>
          </a:p>
        </p:txBody>
      </p:sp>
      <p:sp>
        <p:nvSpPr>
          <p:cNvPr id="11" name="Rectangle 10">
            <a:extLst>
              <a:ext uri="{FF2B5EF4-FFF2-40B4-BE49-F238E27FC236}">
                <a16:creationId xmlns:a16="http://schemas.microsoft.com/office/drawing/2014/main" id="{745CD4F6-E636-47D9-9A59-C31AC7B63EE7}"/>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12" name="Picture 11">
            <a:extLst>
              <a:ext uri="{FF2B5EF4-FFF2-40B4-BE49-F238E27FC236}">
                <a16:creationId xmlns:a16="http://schemas.microsoft.com/office/drawing/2014/main" id="{12BDF07D-0F48-452B-8785-B315966FA3D3}"/>
              </a:ext>
            </a:extLst>
          </p:cNvPr>
          <p:cNvPicPr>
            <a:picLocks noChangeAspect="1"/>
          </p:cNvPicPr>
          <p:nvPr userDrawn="1"/>
        </p:nvPicPr>
        <p:blipFill>
          <a:blip r:embed="rId4"/>
          <a:stretch>
            <a:fillRect/>
          </a:stretch>
        </p:blipFill>
        <p:spPr>
          <a:xfrm>
            <a:off x="7743494" y="6418218"/>
            <a:ext cx="1538989" cy="350503"/>
          </a:xfrm>
          <a:prstGeom prst="rect">
            <a:avLst/>
          </a:prstGeom>
        </p:spPr>
      </p:pic>
      <p:pic>
        <p:nvPicPr>
          <p:cNvPr id="13" name="Picture 4" descr="http://www.mobidem.tu-dortmund.de/joomla/images/tu-dortmund-logo.png">
            <a:extLst>
              <a:ext uri="{FF2B5EF4-FFF2-40B4-BE49-F238E27FC236}">
                <a16:creationId xmlns:a16="http://schemas.microsoft.com/office/drawing/2014/main" id="{F9CA64BF-1DA0-4457-9063-C29511215DA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www.utwente.nl/huisstijl/downloads/woordmerk/ut-logo-2400-black-nl.png">
            <a:extLst>
              <a:ext uri="{FF2B5EF4-FFF2-40B4-BE49-F238E27FC236}">
                <a16:creationId xmlns:a16="http://schemas.microsoft.com/office/drawing/2014/main" id="{DB016AA7-7B9E-4C9A-B031-7B0EF452C8C0}"/>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09C377B5-67B0-4CBF-AAFA-E1D06C6E7B24}"/>
              </a:ext>
            </a:extLst>
          </p:cNvPr>
          <p:cNvPicPr>
            <a:picLocks noChangeAspect="1"/>
          </p:cNvPicPr>
          <p:nvPr userDrawn="1"/>
        </p:nvPicPr>
        <p:blipFill>
          <a:blip r:embed="rId4"/>
          <a:stretch>
            <a:fillRect/>
          </a:stretch>
        </p:blipFill>
        <p:spPr>
          <a:xfrm>
            <a:off x="7634313" y="6384198"/>
            <a:ext cx="1668140" cy="379917"/>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E1896ECE-2DAA-4861-8844-DA373AFD6DB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305686"/>
            <a:ext cx="1257855" cy="554789"/>
          </a:xfrm>
          <a:prstGeom prst="rect">
            <a:avLst/>
          </a:prstGeom>
        </p:spPr>
      </p:pic>
      <p:pic>
        <p:nvPicPr>
          <p:cNvPr id="17" name="Picture 16" descr="Logo&#10;&#10;Description automatically generated">
            <a:extLst>
              <a:ext uri="{FF2B5EF4-FFF2-40B4-BE49-F238E27FC236}">
                <a16:creationId xmlns:a16="http://schemas.microsoft.com/office/drawing/2014/main" id="{CE9D4944-D3CC-4CC4-84AD-92D5876185A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350980"/>
            <a:ext cx="511638" cy="464200"/>
          </a:xfrm>
          <a:prstGeom prst="rect">
            <a:avLst/>
          </a:prstGeom>
        </p:spPr>
      </p:pic>
      <p:pic>
        <p:nvPicPr>
          <p:cNvPr id="18" name="Picture 17">
            <a:extLst>
              <a:ext uri="{FF2B5EF4-FFF2-40B4-BE49-F238E27FC236}">
                <a16:creationId xmlns:a16="http://schemas.microsoft.com/office/drawing/2014/main" id="{A9AC97A4-3B75-4874-B36B-E5B2A4101605}"/>
              </a:ext>
            </a:extLst>
          </p:cNvPr>
          <p:cNvPicPr>
            <a:picLocks noChangeAspect="1"/>
          </p:cNvPicPr>
          <p:nvPr userDrawn="1"/>
        </p:nvPicPr>
        <p:blipFill>
          <a:blip r:embed="rId9"/>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330352952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st of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3" name="Text Placeholder 2">
            <a:extLst>
              <a:ext uri="{FF2B5EF4-FFF2-40B4-BE49-F238E27FC236}">
                <a16:creationId xmlns:a16="http://schemas.microsoft.com/office/drawing/2014/main" id="{E03A3EC8-CF75-4A75-8310-3C51270F756D}"/>
              </a:ext>
            </a:extLst>
          </p:cNvPr>
          <p:cNvSpPr>
            <a:spLocks noGrp="1"/>
          </p:cNvSpPr>
          <p:nvPr>
            <p:ph type="body" sz="quarter" idx="10" hasCustomPrompt="1"/>
          </p:nvPr>
        </p:nvSpPr>
        <p:spPr>
          <a:xfrm>
            <a:off x="1347789" y="1987550"/>
            <a:ext cx="6491287" cy="3584575"/>
          </a:xfrm>
        </p:spPr>
        <p:txBody>
          <a:bodyPr/>
          <a:lstStyle>
            <a:lvl1pPr marL="342908" indent="-342908" algn="ctr">
              <a:lnSpc>
                <a:spcPct val="150000"/>
              </a:lnSpc>
              <a:buFont typeface="+mj-lt"/>
              <a:buAutoNum type="arabicPeriod"/>
              <a:defRPr/>
            </a:lvl1pPr>
          </a:lstStyle>
          <a:p>
            <a:pPr lvl="0"/>
            <a:r>
              <a:rPr lang="en-US" dirty="0"/>
              <a:t>Chapter</a:t>
            </a:r>
          </a:p>
          <a:p>
            <a:pPr lvl="0"/>
            <a:r>
              <a:rPr lang="en-US" dirty="0"/>
              <a:t>Chapter</a:t>
            </a:r>
          </a:p>
          <a:p>
            <a:pPr lvl="0"/>
            <a:r>
              <a:rPr lang="en-US" dirty="0"/>
              <a:t>Chapter</a:t>
            </a:r>
          </a:p>
        </p:txBody>
      </p:sp>
      <p:sp>
        <p:nvSpPr>
          <p:cNvPr id="16" name="Rectangle 6">
            <a:extLst>
              <a:ext uri="{FF2B5EF4-FFF2-40B4-BE49-F238E27FC236}">
                <a16:creationId xmlns:a16="http://schemas.microsoft.com/office/drawing/2014/main" id="{F70CBB2C-AA72-4C15-BD55-CE7C33E917D4}"/>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8" name="Picture 17">
            <a:extLst>
              <a:ext uri="{FF2B5EF4-FFF2-40B4-BE49-F238E27FC236}">
                <a16:creationId xmlns:a16="http://schemas.microsoft.com/office/drawing/2014/main" id="{8737E56F-AC94-461E-A68D-CA0086979F0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9" name="Inhaltsplatzhalter 2">
            <a:extLst>
              <a:ext uri="{FF2B5EF4-FFF2-40B4-BE49-F238E27FC236}">
                <a16:creationId xmlns:a16="http://schemas.microsoft.com/office/drawing/2014/main" id="{45421780-8B20-4E10-A773-395070030571}"/>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31140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one content">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400" i="0"/>
            </a:lvl1pPr>
          </a:lstStyle>
          <a:p>
            <a:pPr lvl="0"/>
            <a:r>
              <a:rPr lang="en-US" dirty="0"/>
              <a:t>Click to edit sub title</a:t>
            </a:r>
          </a:p>
        </p:txBody>
      </p:sp>
    </p:spTree>
    <p:extLst>
      <p:ext uri="{BB962C8B-B14F-4D97-AF65-F5344CB8AC3E}">
        <p14:creationId xmlns:p14="http://schemas.microsoft.com/office/powerpoint/2010/main" val="2449124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7" name="Footer Placeholder 2">
            <a:extLst>
              <a:ext uri="{FF2B5EF4-FFF2-40B4-BE49-F238E27FC236}">
                <a16:creationId xmlns:a16="http://schemas.microsoft.com/office/drawing/2014/main" id="{284AA0DE-689A-4406-986A-684ED49C07E0}"/>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9" name="Inhaltsplatzhalter 2">
            <a:extLst>
              <a:ext uri="{FF2B5EF4-FFF2-40B4-BE49-F238E27FC236}">
                <a16:creationId xmlns:a16="http://schemas.microsoft.com/office/drawing/2014/main" id="{4AC972D2-E7AA-4F22-AA5A-CB62CCBC57F5}"/>
              </a:ext>
            </a:extLst>
          </p:cNvPr>
          <p:cNvSpPr>
            <a:spLocks noGrp="1"/>
          </p:cNvSpPr>
          <p:nvPr>
            <p:ph idx="10"/>
          </p:nvPr>
        </p:nvSpPr>
        <p:spPr>
          <a:xfrm>
            <a:off x="386971"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Line 8">
            <a:extLst>
              <a:ext uri="{FF2B5EF4-FFF2-40B4-BE49-F238E27FC236}">
                <a16:creationId xmlns:a16="http://schemas.microsoft.com/office/drawing/2014/main" id="{8DFFD01A-D9E1-4703-B905-3CCFCC7EBBE6}"/>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9" name="Inhaltsplatzhalter 2">
            <a:extLst>
              <a:ext uri="{FF2B5EF4-FFF2-40B4-BE49-F238E27FC236}">
                <a16:creationId xmlns:a16="http://schemas.microsoft.com/office/drawing/2014/main" id="{87447F4E-43EB-4D7E-BC56-A0869723C647}"/>
              </a:ext>
            </a:extLst>
          </p:cNvPr>
          <p:cNvSpPr>
            <a:spLocks noGrp="1"/>
          </p:cNvSpPr>
          <p:nvPr>
            <p:ph idx="12"/>
          </p:nvPr>
        </p:nvSpPr>
        <p:spPr>
          <a:xfrm>
            <a:off x="5122935"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6">
            <a:extLst>
              <a:ext uri="{FF2B5EF4-FFF2-40B4-BE49-F238E27FC236}">
                <a16:creationId xmlns:a16="http://schemas.microsoft.com/office/drawing/2014/main" id="{EAFC4E04-1AAB-4D98-8D86-304734AAC901}"/>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7" name="Picture 16">
            <a:extLst>
              <a:ext uri="{FF2B5EF4-FFF2-40B4-BE49-F238E27FC236}">
                <a16:creationId xmlns:a16="http://schemas.microsoft.com/office/drawing/2014/main" id="{04605153-A1A6-46FC-A326-039BDB297E9F}"/>
              </a:ext>
            </a:extLst>
          </p:cNvPr>
          <p:cNvPicPr>
            <a:picLocks noChangeAspect="1"/>
          </p:cNvPicPr>
          <p:nvPr userDrawn="1"/>
        </p:nvPicPr>
        <p:blipFill rotWithShape="1">
          <a:blip r:embed="rId4"/>
          <a:srcRect l="780"/>
          <a:stretch/>
        </p:blipFill>
        <p:spPr>
          <a:xfrm>
            <a:off x="7723632" y="827638"/>
            <a:ext cx="1795398" cy="522894"/>
          </a:xfrm>
          <a:prstGeom prst="rect">
            <a:avLst/>
          </a:prstGeom>
        </p:spPr>
      </p:pic>
      <p:sp>
        <p:nvSpPr>
          <p:cNvPr id="18" name="Inhaltsplatzhalter 2">
            <a:extLst>
              <a:ext uri="{FF2B5EF4-FFF2-40B4-BE49-F238E27FC236}">
                <a16:creationId xmlns:a16="http://schemas.microsoft.com/office/drawing/2014/main" id="{FDA22978-66F8-42AA-BD86-F98D32A85CCE}"/>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901669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blac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0F83F-6868-40E0-8DD2-6B0C2396F0A6}"/>
              </a:ext>
            </a:extLst>
          </p:cNvPr>
          <p:cNvSpPr/>
          <p:nvPr userDrawn="1"/>
        </p:nvSpPr>
        <p:spPr bwMode="auto">
          <a:xfrm>
            <a:off x="0" y="602102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C67E3AE7-F87F-414A-A2CD-0BAE7BF56C5D}"/>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9" name="Picture 8" descr="A picture containing drawing, plate&#10;&#10;Description automatically generated">
            <a:extLst>
              <a:ext uri="{FF2B5EF4-FFF2-40B4-BE49-F238E27FC236}">
                <a16:creationId xmlns:a16="http://schemas.microsoft.com/office/drawing/2014/main" id="{C8C0B885-91E0-4DFE-BB27-359AEC94C4CB}"/>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3" name="Picture 12">
            <a:extLst>
              <a:ext uri="{FF2B5EF4-FFF2-40B4-BE49-F238E27FC236}">
                <a16:creationId xmlns:a16="http://schemas.microsoft.com/office/drawing/2014/main" id="{8585A7E7-5EE6-44ED-913D-A4DF11585C93}"/>
              </a:ext>
            </a:extLst>
          </p:cNvPr>
          <p:cNvPicPr>
            <a:picLocks noChangeAspect="1"/>
          </p:cNvPicPr>
          <p:nvPr userDrawn="1"/>
        </p:nvPicPr>
        <p:blipFill>
          <a:blip r:embed="rId4"/>
          <a:stretch>
            <a:fillRect/>
          </a:stretch>
        </p:blipFill>
        <p:spPr>
          <a:xfrm>
            <a:off x="7743494" y="611951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228A4E1E-2217-4F86-A73C-3E69681C6881}"/>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644509" y="616760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DF3822EF-6A26-49E8-9E42-820B6687D465}"/>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4645" t="1" r="3847" b="8887"/>
          <a:stretch/>
        </p:blipFill>
        <p:spPr bwMode="auto">
          <a:xfrm>
            <a:off x="623518" y="6133083"/>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icture containing text&#10;&#10;Description automatically generated">
            <a:extLst>
              <a:ext uri="{FF2B5EF4-FFF2-40B4-BE49-F238E27FC236}">
                <a16:creationId xmlns:a16="http://schemas.microsoft.com/office/drawing/2014/main" id="{6884D627-CCC3-48DF-B2E5-7D880973C4D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862122" y="6006982"/>
            <a:ext cx="1257855" cy="554789"/>
          </a:xfrm>
          <a:prstGeom prst="rect">
            <a:avLst/>
          </a:prstGeom>
        </p:spPr>
      </p:pic>
      <p:pic>
        <p:nvPicPr>
          <p:cNvPr id="19" name="Picture 18" descr="Logo&#10;&#10;Description automatically generated">
            <a:extLst>
              <a:ext uri="{FF2B5EF4-FFF2-40B4-BE49-F238E27FC236}">
                <a16:creationId xmlns:a16="http://schemas.microsoft.com/office/drawing/2014/main" id="{E20B6D0F-914A-4754-92DF-AF91D8054B7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897208" y="6052276"/>
            <a:ext cx="511638" cy="464200"/>
          </a:xfrm>
          <a:prstGeom prst="rect">
            <a:avLst/>
          </a:prstGeom>
        </p:spPr>
      </p:pic>
      <p:pic>
        <p:nvPicPr>
          <p:cNvPr id="10" name="Picture 9">
            <a:extLst>
              <a:ext uri="{FF2B5EF4-FFF2-40B4-BE49-F238E27FC236}">
                <a16:creationId xmlns:a16="http://schemas.microsoft.com/office/drawing/2014/main" id="{834E8657-7FDA-4F17-A28C-3E01BD30F926}"/>
              </a:ext>
            </a:extLst>
          </p:cNvPr>
          <p:cNvPicPr>
            <a:picLocks noChangeAspect="1"/>
          </p:cNvPicPr>
          <p:nvPr userDrawn="1"/>
        </p:nvPicPr>
        <p:blipFill>
          <a:blip r:embed="rId9"/>
          <a:stretch>
            <a:fillRect/>
          </a:stretch>
        </p:blipFill>
        <p:spPr>
          <a:xfrm>
            <a:off x="8154457" y="5490350"/>
            <a:ext cx="1751542" cy="529536"/>
          </a:xfrm>
          <a:prstGeom prst="rect">
            <a:avLst/>
          </a:prstGeom>
        </p:spPr>
      </p:pic>
      <p:sp>
        <p:nvSpPr>
          <p:cNvPr id="11" name="TextBox 10">
            <a:extLst>
              <a:ext uri="{FF2B5EF4-FFF2-40B4-BE49-F238E27FC236}">
                <a16:creationId xmlns:a16="http://schemas.microsoft.com/office/drawing/2014/main" id="{8C7F0C0F-D4C6-4FE5-A957-3E802030CB7D}"/>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bg1"/>
                </a:solidFill>
                <a:latin typeface="+mj-lt"/>
                <a:ea typeface="+mj-ea"/>
                <a:cs typeface="+mj-cs"/>
              </a:rPr>
              <a:t>Contact</a:t>
            </a:r>
            <a:r>
              <a:rPr lang="en-US" sz="1200" b="0" dirty="0">
                <a:solidFill>
                  <a:schemeClr val="bg1"/>
                </a:solidFill>
              </a:rPr>
              <a:t> </a:t>
            </a:r>
            <a:r>
              <a:rPr lang="en-US" sz="2000" b="0" i="1" kern="1200" dirty="0">
                <a:solidFill>
                  <a:schemeClr val="bg1"/>
                </a:solidFill>
                <a:latin typeface="+mj-lt"/>
                <a:ea typeface="+mj-ea"/>
                <a:cs typeface="+mj-cs"/>
              </a:rPr>
              <a:t>Information</a:t>
            </a:r>
          </a:p>
        </p:txBody>
      </p:sp>
      <p:sp>
        <p:nvSpPr>
          <p:cNvPr id="12" name="TextBox 11">
            <a:extLst>
              <a:ext uri="{FF2B5EF4-FFF2-40B4-BE49-F238E27FC236}">
                <a16:creationId xmlns:a16="http://schemas.microsoft.com/office/drawing/2014/main" id="{40EA9A5E-A5BE-490E-8F37-11969F2A7416}"/>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bg1"/>
                </a:solidFill>
                <a:latin typeface="+mj-lt"/>
                <a:ea typeface="+mj-ea"/>
                <a:cs typeface="+mj-cs"/>
              </a:rPr>
              <a:t>Website: http://project-persist.eu/ </a:t>
            </a:r>
          </a:p>
          <a:p>
            <a:r>
              <a:rPr lang="en-US" sz="1400" b="0" i="1" kern="1200" dirty="0">
                <a:solidFill>
                  <a:schemeClr val="bg1"/>
                </a:solidFill>
                <a:latin typeface="+mj-lt"/>
                <a:ea typeface="+mj-ea"/>
                <a:cs typeface="+mj-cs"/>
              </a:rPr>
              <a:t>LinkedIn: PERSIST group</a:t>
            </a:r>
          </a:p>
          <a:p>
            <a:r>
              <a:rPr lang="en-US" sz="1400" b="0" i="1" kern="1200" dirty="0" err="1">
                <a:solidFill>
                  <a:schemeClr val="bg1"/>
                </a:solidFill>
                <a:latin typeface="+mj-lt"/>
                <a:ea typeface="+mj-ea"/>
                <a:cs typeface="+mj-cs"/>
              </a:rPr>
              <a:t>EMail</a:t>
            </a:r>
            <a:r>
              <a:rPr lang="en-US" sz="1400" b="0" i="1" kern="1200" dirty="0">
                <a:solidFill>
                  <a:schemeClr val="bg1"/>
                </a:solidFill>
                <a:latin typeface="+mj-lt"/>
                <a:ea typeface="+mj-ea"/>
                <a:cs typeface="+mj-cs"/>
              </a:rPr>
              <a:t>: project-persist@utwente.nl</a:t>
            </a:r>
          </a:p>
        </p:txBody>
      </p:sp>
      <p:pic>
        <p:nvPicPr>
          <p:cNvPr id="16" name="Picture 15" descr="A close up of a logo&#10;&#10;Description automatically generated">
            <a:extLst>
              <a:ext uri="{FF2B5EF4-FFF2-40B4-BE49-F238E27FC236}">
                <a16:creationId xmlns:a16="http://schemas.microsoft.com/office/drawing/2014/main" id="{29BBD33D-7541-4B79-B1A8-04868F5A214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17" name="Inhaltsplatzhalter 2">
            <a:extLst>
              <a:ext uri="{FF2B5EF4-FFF2-40B4-BE49-F238E27FC236}">
                <a16:creationId xmlns:a16="http://schemas.microsoft.com/office/drawing/2014/main" id="{192BC3C8-13E3-498E-9E3F-B7CBB1A89028}"/>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solidFill>
                  <a:schemeClr val="bg1"/>
                </a:solidFill>
              </a:defRPr>
            </a:lvl1pPr>
          </a:lstStyle>
          <a:p>
            <a:pPr lvl="0"/>
            <a:r>
              <a:rPr lang="en-US" dirty="0"/>
              <a:t>IO2</a:t>
            </a:r>
          </a:p>
          <a:p>
            <a:pPr lvl="0"/>
            <a:r>
              <a:rPr lang="en-US" dirty="0"/>
              <a:t>???</a:t>
            </a:r>
          </a:p>
          <a:p>
            <a:pPr lvl="0"/>
            <a:endParaRPr lang="en-US" dirty="0"/>
          </a:p>
        </p:txBody>
      </p:sp>
      <p:sp>
        <p:nvSpPr>
          <p:cNvPr id="20" name="TextBox 19">
            <a:extLst>
              <a:ext uri="{FF2B5EF4-FFF2-40B4-BE49-F238E27FC236}">
                <a16:creationId xmlns:a16="http://schemas.microsoft.com/office/drawing/2014/main" id="{9A0063C9-1BF3-4F95-94D2-0AA3A97371E2}"/>
              </a:ext>
            </a:extLst>
          </p:cNvPr>
          <p:cNvSpPr txBox="1"/>
          <p:nvPr userDrawn="1"/>
        </p:nvSpPr>
        <p:spPr>
          <a:xfrm>
            <a:off x="4218432" y="1865376"/>
            <a:ext cx="2188464" cy="307777"/>
          </a:xfrm>
          <a:prstGeom prst="rect">
            <a:avLst/>
          </a:prstGeom>
          <a:noFill/>
        </p:spPr>
        <p:txBody>
          <a:bodyPr wrap="square" rtlCol="0">
            <a:spAutoFit/>
          </a:bodyPr>
          <a:lstStyle/>
          <a:p>
            <a:r>
              <a:rPr lang="en-US" b="0" u="sng" dirty="0">
                <a:solidFill>
                  <a:schemeClr val="bg1"/>
                </a:solidFill>
              </a:rPr>
              <a:t>Next steps:</a:t>
            </a:r>
          </a:p>
        </p:txBody>
      </p:sp>
      <p:sp>
        <p:nvSpPr>
          <p:cNvPr id="21" name="Rectangle 20">
            <a:extLst>
              <a:ext uri="{FF2B5EF4-FFF2-40B4-BE49-F238E27FC236}">
                <a16:creationId xmlns:a16="http://schemas.microsoft.com/office/drawing/2014/main" id="{32B230F5-93BA-44E9-8C3E-8345D9670402}"/>
              </a:ext>
            </a:extLst>
          </p:cNvPr>
          <p:cNvSpPr/>
          <p:nvPr userDrawn="1"/>
        </p:nvSpPr>
        <p:spPr>
          <a:xfrm>
            <a:off x="0" y="6551914"/>
            <a:ext cx="9906000" cy="307777"/>
          </a:xfrm>
          <a:prstGeom prst="rect">
            <a:avLst/>
          </a:prstGeom>
          <a:solidFill>
            <a:schemeClr val="bg1"/>
          </a:solidFill>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spTree>
    <p:extLst>
      <p:ext uri="{BB962C8B-B14F-4D97-AF65-F5344CB8AC3E}">
        <p14:creationId xmlns:p14="http://schemas.microsoft.com/office/powerpoint/2010/main" val="4549589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whit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6F66BF9-2943-4992-9D42-B55B9E59FF1A}"/>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6" name="Rectangle 5">
            <a:extLst>
              <a:ext uri="{FF2B5EF4-FFF2-40B4-BE49-F238E27FC236}">
                <a16:creationId xmlns:a16="http://schemas.microsoft.com/office/drawing/2014/main" id="{CB8D6988-6C50-4B06-AD8D-3DD63F89F122}"/>
              </a:ext>
            </a:extLst>
          </p:cNvPr>
          <p:cNvSpPr/>
          <p:nvPr userDrawn="1"/>
        </p:nvSpPr>
        <p:spPr bwMode="auto">
          <a:xfrm>
            <a:off x="0" y="5990544"/>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6CCEDA70-1ACC-4791-B684-026FB354F8C9}"/>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503800"/>
            <a:ext cx="4112196" cy="4290068"/>
          </a:xfrm>
          <a:prstGeom prst="rect">
            <a:avLst/>
          </a:prstGeom>
        </p:spPr>
      </p:pic>
      <p:pic>
        <p:nvPicPr>
          <p:cNvPr id="13" name="Picture 12">
            <a:extLst>
              <a:ext uri="{FF2B5EF4-FFF2-40B4-BE49-F238E27FC236}">
                <a16:creationId xmlns:a16="http://schemas.microsoft.com/office/drawing/2014/main" id="{8464D011-FCED-4999-9F7A-48FE86B3EB76}"/>
              </a:ext>
            </a:extLst>
          </p:cNvPr>
          <p:cNvPicPr>
            <a:picLocks noChangeAspect="1"/>
          </p:cNvPicPr>
          <p:nvPr userDrawn="1"/>
        </p:nvPicPr>
        <p:blipFill>
          <a:blip r:embed="rId3"/>
          <a:stretch>
            <a:fillRect/>
          </a:stretch>
        </p:blipFill>
        <p:spPr>
          <a:xfrm>
            <a:off x="7743494" y="6089034"/>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10DC0D86-74A3-4DF4-83B0-FA8CDB37EEF4}"/>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644509" y="6137124"/>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78B23EB9-5F86-4AE9-90C7-3A647170A9D2}"/>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4645" t="1" r="3847" b="8887"/>
          <a:stretch/>
        </p:blipFill>
        <p:spPr bwMode="auto">
          <a:xfrm>
            <a:off x="623518" y="6102603"/>
            <a:ext cx="1772690" cy="32336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B8FEA631-B45E-4262-8126-2DFF0A299D44}"/>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tx1"/>
                </a:solidFill>
                <a:latin typeface="+mj-lt"/>
                <a:ea typeface="+mj-ea"/>
                <a:cs typeface="+mj-cs"/>
              </a:rPr>
              <a:t>Contact</a:t>
            </a:r>
            <a:r>
              <a:rPr lang="en-US" sz="1200" b="0" dirty="0">
                <a:solidFill>
                  <a:schemeClr val="tx1"/>
                </a:solidFill>
              </a:rPr>
              <a:t> </a:t>
            </a:r>
            <a:r>
              <a:rPr lang="en-US" sz="2000" b="0" i="1" kern="1200" dirty="0">
                <a:solidFill>
                  <a:schemeClr val="tx1"/>
                </a:solidFill>
                <a:latin typeface="+mj-lt"/>
                <a:ea typeface="+mj-ea"/>
                <a:cs typeface="+mj-cs"/>
              </a:rPr>
              <a:t>Information</a:t>
            </a:r>
          </a:p>
        </p:txBody>
      </p:sp>
      <p:sp>
        <p:nvSpPr>
          <p:cNvPr id="19" name="TextBox 18">
            <a:extLst>
              <a:ext uri="{FF2B5EF4-FFF2-40B4-BE49-F238E27FC236}">
                <a16:creationId xmlns:a16="http://schemas.microsoft.com/office/drawing/2014/main" id="{F5C12965-AC0D-4E9A-AE7F-48CB6A2FA49D}"/>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tx1"/>
                </a:solidFill>
                <a:latin typeface="+mj-lt"/>
                <a:ea typeface="+mj-ea"/>
                <a:cs typeface="+mj-cs"/>
              </a:rPr>
              <a:t>Website: http://project-persist.eu/ </a:t>
            </a:r>
          </a:p>
          <a:p>
            <a:r>
              <a:rPr lang="en-US" sz="1400" b="0" i="1" kern="1200" dirty="0">
                <a:solidFill>
                  <a:schemeClr val="tx1"/>
                </a:solidFill>
                <a:latin typeface="+mj-lt"/>
                <a:ea typeface="+mj-ea"/>
                <a:cs typeface="+mj-cs"/>
              </a:rPr>
              <a:t>LinkedIn: PERSIST group</a:t>
            </a:r>
          </a:p>
          <a:p>
            <a:r>
              <a:rPr lang="en-US" sz="1400" b="0" i="1" kern="1200" dirty="0" err="1">
                <a:solidFill>
                  <a:schemeClr val="tx1"/>
                </a:solidFill>
                <a:latin typeface="+mj-lt"/>
                <a:ea typeface="+mj-ea"/>
                <a:cs typeface="+mj-cs"/>
              </a:rPr>
              <a:t>EMail</a:t>
            </a:r>
            <a:r>
              <a:rPr lang="en-US" sz="1400" b="0" i="1" kern="1200" dirty="0">
                <a:solidFill>
                  <a:schemeClr val="tx1"/>
                </a:solidFill>
                <a:latin typeface="+mj-lt"/>
                <a:ea typeface="+mj-ea"/>
                <a:cs typeface="+mj-cs"/>
              </a:rPr>
              <a:t>: project-persist@utwente.nl</a:t>
            </a:r>
          </a:p>
        </p:txBody>
      </p:sp>
      <p:sp>
        <p:nvSpPr>
          <p:cNvPr id="2" name="Rectangle 1">
            <a:extLst>
              <a:ext uri="{FF2B5EF4-FFF2-40B4-BE49-F238E27FC236}">
                <a16:creationId xmlns:a16="http://schemas.microsoft.com/office/drawing/2014/main" id="{256E175B-3298-4050-AF66-01D83F4A75CD}"/>
              </a:ext>
            </a:extLst>
          </p:cNvPr>
          <p:cNvSpPr/>
          <p:nvPr userDrawn="1"/>
        </p:nvSpPr>
        <p:spPr>
          <a:xfrm>
            <a:off x="0" y="6551914"/>
            <a:ext cx="9906000" cy="307777"/>
          </a:xfrm>
          <a:prstGeom prst="rect">
            <a:avLst/>
          </a:prstGeom>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pic>
        <p:nvPicPr>
          <p:cNvPr id="4" name="Picture 3">
            <a:extLst>
              <a:ext uri="{FF2B5EF4-FFF2-40B4-BE49-F238E27FC236}">
                <a16:creationId xmlns:a16="http://schemas.microsoft.com/office/drawing/2014/main" id="{95D160F2-8DB1-4444-8D81-1EF8A7481A19}"/>
              </a:ext>
            </a:extLst>
          </p:cNvPr>
          <p:cNvPicPr>
            <a:picLocks noChangeAspect="1"/>
          </p:cNvPicPr>
          <p:nvPr userDrawn="1"/>
        </p:nvPicPr>
        <p:blipFill>
          <a:blip r:embed="rId6">
            <a:alphaModFix amt="50000"/>
          </a:blip>
          <a:stretch>
            <a:fillRect/>
          </a:stretch>
        </p:blipFill>
        <p:spPr>
          <a:xfrm>
            <a:off x="4261104" y="3885563"/>
            <a:ext cx="5538660" cy="1883398"/>
          </a:xfrm>
          <a:prstGeom prst="rect">
            <a:avLst/>
          </a:prstGeom>
        </p:spPr>
      </p:pic>
      <p:pic>
        <p:nvPicPr>
          <p:cNvPr id="7" name="Picture 6" descr="A close up of a logo&#10;&#10;Description automatically generated">
            <a:extLst>
              <a:ext uri="{FF2B5EF4-FFF2-40B4-BE49-F238E27FC236}">
                <a16:creationId xmlns:a16="http://schemas.microsoft.com/office/drawing/2014/main" id="{3D59742F-9DED-42EA-86B0-D8E90E25CBC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20" name="Inhaltsplatzhalter 2">
            <a:extLst>
              <a:ext uri="{FF2B5EF4-FFF2-40B4-BE49-F238E27FC236}">
                <a16:creationId xmlns:a16="http://schemas.microsoft.com/office/drawing/2014/main" id="{11BCB360-7334-429E-BBD4-5041AB6BB99F}"/>
              </a:ext>
            </a:extLst>
          </p:cNvPr>
          <p:cNvSpPr>
            <a:spLocks noGrp="1"/>
          </p:cNvSpPr>
          <p:nvPr>
            <p:ph idx="11" hasCustomPrompt="1"/>
          </p:nvPr>
        </p:nvSpPr>
        <p:spPr>
          <a:xfrm>
            <a:off x="4303776" y="2291853"/>
            <a:ext cx="5334000" cy="1499824"/>
          </a:xfrm>
        </p:spPr>
        <p:txBody>
          <a:bodyPr anchor="t"/>
          <a:lstStyle>
            <a:lvl1pPr>
              <a:buFont typeface="Arial" panose="020B0604020202020204" pitchFamily="34" charset="0"/>
              <a:buChar char="•"/>
              <a:defRPr sz="1600" i="1"/>
            </a:lvl1pPr>
          </a:lstStyle>
          <a:p>
            <a:pPr lvl="0"/>
            <a:r>
              <a:rPr lang="en-US" dirty="0"/>
              <a:t>IO2</a:t>
            </a:r>
          </a:p>
          <a:p>
            <a:pPr lvl="0"/>
            <a:r>
              <a:rPr lang="en-US" dirty="0"/>
              <a:t>???</a:t>
            </a:r>
          </a:p>
          <a:p>
            <a:pPr lvl="0"/>
            <a:endParaRPr lang="en-US" dirty="0"/>
          </a:p>
        </p:txBody>
      </p:sp>
      <p:sp>
        <p:nvSpPr>
          <p:cNvPr id="21" name="TextBox 20">
            <a:extLst>
              <a:ext uri="{FF2B5EF4-FFF2-40B4-BE49-F238E27FC236}">
                <a16:creationId xmlns:a16="http://schemas.microsoft.com/office/drawing/2014/main" id="{D7379032-8B11-4450-A751-4466AF4A80DD}"/>
              </a:ext>
            </a:extLst>
          </p:cNvPr>
          <p:cNvSpPr txBox="1"/>
          <p:nvPr userDrawn="1"/>
        </p:nvSpPr>
        <p:spPr>
          <a:xfrm>
            <a:off x="4218432" y="1865376"/>
            <a:ext cx="2188464" cy="307777"/>
          </a:xfrm>
          <a:prstGeom prst="rect">
            <a:avLst/>
          </a:prstGeom>
          <a:noFill/>
        </p:spPr>
        <p:txBody>
          <a:bodyPr wrap="square" rtlCol="0">
            <a:spAutoFit/>
          </a:bodyPr>
          <a:lstStyle/>
          <a:p>
            <a:r>
              <a:rPr lang="en-US" b="0" u="sng" dirty="0"/>
              <a:t>Next steps:</a:t>
            </a:r>
          </a:p>
        </p:txBody>
      </p:sp>
      <p:pic>
        <p:nvPicPr>
          <p:cNvPr id="22" name="Picture 21" descr="A picture containing text&#10;&#10;Description automatically generated">
            <a:extLst>
              <a:ext uri="{FF2B5EF4-FFF2-40B4-BE49-F238E27FC236}">
                <a16:creationId xmlns:a16="http://schemas.microsoft.com/office/drawing/2014/main" id="{AA8BC05E-5ED7-4737-8324-795947E1FEB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870016" y="6025809"/>
            <a:ext cx="1073760" cy="473592"/>
          </a:xfrm>
          <a:prstGeom prst="rect">
            <a:avLst/>
          </a:prstGeom>
        </p:spPr>
      </p:pic>
      <p:pic>
        <p:nvPicPr>
          <p:cNvPr id="23" name="Picture 22" descr="Logo&#10;&#10;Description automatically generated">
            <a:extLst>
              <a:ext uri="{FF2B5EF4-FFF2-40B4-BE49-F238E27FC236}">
                <a16:creationId xmlns:a16="http://schemas.microsoft.com/office/drawing/2014/main" id="{940B14DA-E1F8-49E9-92E7-215BEFEEFB1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88027" y="6020387"/>
            <a:ext cx="511638" cy="464200"/>
          </a:xfrm>
          <a:prstGeom prst="rect">
            <a:avLst/>
          </a:prstGeom>
        </p:spPr>
      </p:pic>
      <p:pic>
        <p:nvPicPr>
          <p:cNvPr id="24" name="Picture 23">
            <a:extLst>
              <a:ext uri="{FF2B5EF4-FFF2-40B4-BE49-F238E27FC236}">
                <a16:creationId xmlns:a16="http://schemas.microsoft.com/office/drawing/2014/main" id="{89977BDF-5256-43E0-9127-D020318A037D}"/>
              </a:ext>
            </a:extLst>
          </p:cNvPr>
          <p:cNvPicPr>
            <a:picLocks noChangeAspect="1"/>
          </p:cNvPicPr>
          <p:nvPr userDrawn="1"/>
        </p:nvPicPr>
        <p:blipFill>
          <a:blip r:embed="rId10"/>
          <a:stretch>
            <a:fillRect/>
          </a:stretch>
        </p:blipFill>
        <p:spPr>
          <a:xfrm>
            <a:off x="8154457" y="5563502"/>
            <a:ext cx="1751542" cy="529536"/>
          </a:xfrm>
          <a:prstGeom prst="rect">
            <a:avLst/>
          </a:prstGeom>
        </p:spPr>
      </p:pic>
    </p:spTree>
    <p:extLst>
      <p:ext uri="{BB962C8B-B14F-4D97-AF65-F5344CB8AC3E}">
        <p14:creationId xmlns:p14="http://schemas.microsoft.com/office/powerpoint/2010/main" val="40292810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
            <a:extLst>
              <a:ext uri="{FF2B5EF4-FFF2-40B4-BE49-F238E27FC236}">
                <a16:creationId xmlns:a16="http://schemas.microsoft.com/office/drawing/2014/main" id="{D0D8AAEE-7702-4F24-A7AA-700DFBA892F5}"/>
              </a:ext>
            </a:extLst>
          </p:cNvPr>
          <p:cNvSpPr>
            <a:spLocks noGrp="1" noChangeArrowheads="1"/>
          </p:cNvSpPr>
          <p:nvPr>
            <p:ph type="title"/>
            <p:custDataLst>
              <p:tags r:id="rId9"/>
            </p:custDataLst>
          </p:nvPr>
        </p:nvSpPr>
        <p:spPr bwMode="auto">
          <a:xfrm>
            <a:off x="382588" y="317500"/>
            <a:ext cx="914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sp>
        <p:nvSpPr>
          <p:cNvPr id="1027" name="Rectangle 7">
            <a:extLst>
              <a:ext uri="{FF2B5EF4-FFF2-40B4-BE49-F238E27FC236}">
                <a16:creationId xmlns:a16="http://schemas.microsoft.com/office/drawing/2014/main" id="{8570737F-938D-47E3-8E90-80824C805387}"/>
              </a:ext>
            </a:extLst>
          </p:cNvPr>
          <p:cNvSpPr>
            <a:spLocks noGrp="1" noChangeArrowheads="1"/>
          </p:cNvSpPr>
          <p:nvPr>
            <p:ph type="body" idx="1"/>
            <p:custDataLst>
              <p:tags r:id="rId10"/>
            </p:custDataLst>
          </p:nvPr>
        </p:nvSpPr>
        <p:spPr bwMode="auto">
          <a:xfrm>
            <a:off x="382588" y="952500"/>
            <a:ext cx="9140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graphicFrame>
        <p:nvGraphicFramePr>
          <p:cNvPr id="1029" name="Rectangle 11" hidden="1">
            <a:extLst>
              <a:ext uri="{FF2B5EF4-FFF2-40B4-BE49-F238E27FC236}">
                <a16:creationId xmlns:a16="http://schemas.microsoft.com/office/drawing/2014/main" id="{2412572D-4491-4E3E-91EE-9DA7299887E5}"/>
              </a:ext>
            </a:extLst>
          </p:cNvPr>
          <p:cNvGraphicFramePr>
            <a:graphicFrameLocks/>
          </p:cNvGraphicFramePr>
          <p:nvPr>
            <p:custDataLst>
              <p:tags r:id="rId11"/>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name="think-cell Slide" r:id="rId12" imgW="0" imgH="0" progId="">
                  <p:embed/>
                </p:oleObj>
              </mc:Choice>
              <mc:Fallback>
                <p:oleObj name="think-cell Slide" r:id="rId12" imgW="0" imgH="0" progId="">
                  <p:embed/>
                  <p:pic>
                    <p:nvPicPr>
                      <p:cNvPr id="1029" name="Rectangle 11" hidden="1">
                        <a:extLst>
                          <a:ext uri="{FF2B5EF4-FFF2-40B4-BE49-F238E27FC236}">
                            <a16:creationId xmlns:a16="http://schemas.microsoft.com/office/drawing/2014/main" id="{2412572D-4491-4E3E-91EE-9DA7299887E5}"/>
                          </a:ext>
                        </a:extLst>
                      </p:cNvPr>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Footer Placeholder 2">
            <a:extLst>
              <a:ext uri="{FF2B5EF4-FFF2-40B4-BE49-F238E27FC236}">
                <a16:creationId xmlns:a16="http://schemas.microsoft.com/office/drawing/2014/main" id="{130BBF92-D768-4681-BAA5-A43F3EE157D1}"/>
              </a:ext>
            </a:extLst>
          </p:cNvPr>
          <p:cNvSpPr>
            <a:spLocks noGrp="1"/>
          </p:cNvSpPr>
          <p:nvPr>
            <p:ph type="ftr" sz="quarter" idx="3"/>
          </p:nvPr>
        </p:nvSpPr>
        <p:spPr>
          <a:xfrm>
            <a:off x="382588" y="6356351"/>
            <a:ext cx="3118803"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pic>
        <p:nvPicPr>
          <p:cNvPr id="8" name="Picture 4" descr="http://www.mobidem.tu-dortmund.de/joomla/images/tu-dortmund-logo.png">
            <a:extLst>
              <a:ext uri="{FF2B5EF4-FFF2-40B4-BE49-F238E27FC236}">
                <a16:creationId xmlns:a16="http://schemas.microsoft.com/office/drawing/2014/main" id="{AAD89F8C-D46A-4098-AC18-1B06390275E0}"/>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5295837" y="6383801"/>
            <a:ext cx="1100210" cy="1609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3">
            <a:extLst>
              <a:ext uri="{FF2B5EF4-FFF2-40B4-BE49-F238E27FC236}">
                <a16:creationId xmlns:a16="http://schemas.microsoft.com/office/drawing/2014/main" id="{B2E82A9E-D2B8-4377-BB10-C878EFF5E7F6}"/>
              </a:ext>
            </a:extLst>
          </p:cNvPr>
          <p:cNvPicPr>
            <a:picLocks noChangeAspect="1"/>
          </p:cNvPicPr>
          <p:nvPr userDrawn="1"/>
        </p:nvPicPr>
        <p:blipFill>
          <a:blip r:embed="rId14"/>
          <a:stretch>
            <a:fillRect/>
          </a:stretch>
        </p:blipFill>
        <p:spPr>
          <a:xfrm>
            <a:off x="5337011" y="6605567"/>
            <a:ext cx="1017862" cy="231817"/>
          </a:xfrm>
          <a:prstGeom prst="rect">
            <a:avLst/>
          </a:prstGeom>
        </p:spPr>
      </p:pic>
      <p:pic>
        <p:nvPicPr>
          <p:cNvPr id="12" name="Picture 2" descr="http://www.utwente.nl/huisstijl/downloads/woordmerk/ut-logo-2400-black-nl.png">
            <a:extLst>
              <a:ext uri="{FF2B5EF4-FFF2-40B4-BE49-F238E27FC236}">
                <a16:creationId xmlns:a16="http://schemas.microsoft.com/office/drawing/2014/main" id="{5558C7FD-8FF8-439A-9CF2-E043807C2FB2}"/>
              </a:ext>
            </a:extLst>
          </p:cNvPr>
          <p:cNvPicPr>
            <a:picLocks noChangeAspect="1" noChangeArrowheads="1"/>
          </p:cNvPicPr>
          <p:nvPr userDrawn="1"/>
        </p:nvPicPr>
        <p:blipFill rotWithShape="1">
          <a:blip r:embed="rId15" cstate="print">
            <a:extLst>
              <a:ext uri="{28A0092B-C50C-407E-A947-70E740481C1C}">
                <a14:useLocalDpi xmlns:a14="http://schemas.microsoft.com/office/drawing/2010/main" val="0"/>
              </a:ext>
            </a:extLst>
          </a:blip>
          <a:srcRect l="4645" t="1" r="3847" b="8887"/>
          <a:stretch/>
        </p:blipFill>
        <p:spPr bwMode="auto">
          <a:xfrm>
            <a:off x="3501392" y="6356351"/>
            <a:ext cx="1218340" cy="2222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icture containing text&#10;&#10;Description automatically generated">
            <a:extLst>
              <a:ext uri="{FF2B5EF4-FFF2-40B4-BE49-F238E27FC236}">
                <a16:creationId xmlns:a16="http://schemas.microsoft.com/office/drawing/2014/main" id="{E213FFB1-9215-4312-8A53-F2AF18B268D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763644" y="6562770"/>
            <a:ext cx="693836" cy="306023"/>
          </a:xfrm>
          <a:prstGeom prst="rect">
            <a:avLst/>
          </a:prstGeom>
        </p:spPr>
      </p:pic>
      <p:pic>
        <p:nvPicPr>
          <p:cNvPr id="14" name="Picture 13" descr="Logo&#10;&#10;Description automatically generated">
            <a:extLst>
              <a:ext uri="{FF2B5EF4-FFF2-40B4-BE49-F238E27FC236}">
                <a16:creationId xmlns:a16="http://schemas.microsoft.com/office/drawing/2014/main" id="{645E8F1E-BC77-474D-901E-91CB6CED3118}"/>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4743084" y="6396447"/>
            <a:ext cx="419831" cy="380905"/>
          </a:xfrm>
          <a:prstGeom prst="rect">
            <a:avLst/>
          </a:prstGeom>
        </p:spPr>
      </p:pic>
      <p:sp>
        <p:nvSpPr>
          <p:cNvPr id="15" name="TextBox 14">
            <a:extLst>
              <a:ext uri="{FF2B5EF4-FFF2-40B4-BE49-F238E27FC236}">
                <a16:creationId xmlns:a16="http://schemas.microsoft.com/office/drawing/2014/main" id="{14A8A84A-D979-44F8-91C6-D9D6AE05A952}"/>
              </a:ext>
            </a:extLst>
          </p:cNvPr>
          <p:cNvSpPr txBox="1"/>
          <p:nvPr userDrawn="1"/>
        </p:nvSpPr>
        <p:spPr>
          <a:xfrm>
            <a:off x="9110103" y="6356351"/>
            <a:ext cx="413309" cy="215444"/>
          </a:xfrm>
          <a:prstGeom prst="rect">
            <a:avLst/>
          </a:prstGeom>
          <a:noFill/>
        </p:spPr>
        <p:txBody>
          <a:bodyPr wrap="square">
            <a:spAutoFit/>
          </a:bodyPr>
          <a:lstStyle/>
          <a:p>
            <a:fld id="{A4CA0D4A-ABDC-4976-ABAD-3B4D4081987F}" type="slidenum">
              <a:rPr lang="en-US" sz="800" kern="1200" smtClean="0">
                <a:solidFill>
                  <a:schemeClr val="tx1">
                    <a:tint val="75000"/>
                  </a:schemeClr>
                </a:solidFill>
                <a:latin typeface="Arial" panose="020B0604020202020204" pitchFamily="34" charset="0"/>
                <a:ea typeface="+mn-ea"/>
                <a:cs typeface="Arial" panose="020B0604020202020204" pitchFamily="34" charset="0"/>
              </a:rPr>
              <a:pPr/>
              <a:t>‹#›</a:t>
            </a:fld>
            <a:endParaRPr lang="en-US" sz="800" kern="1200" dirty="0">
              <a:solidFill>
                <a:schemeClr val="tx1">
                  <a:tint val="75000"/>
                </a:schemeClr>
              </a:solidFill>
              <a:latin typeface="Arial" panose="020B0604020202020204" pitchFamily="34" charset="0"/>
              <a:ea typeface="+mn-ea"/>
              <a:cs typeface="Arial" panose="020B0604020202020204" pitchFamily="34" charset="0"/>
            </a:endParaRPr>
          </a:p>
        </p:txBody>
      </p:sp>
      <p:sp>
        <p:nvSpPr>
          <p:cNvPr id="16" name="TextBox 15">
            <a:extLst>
              <a:ext uri="{FF2B5EF4-FFF2-40B4-BE49-F238E27FC236}">
                <a16:creationId xmlns:a16="http://schemas.microsoft.com/office/drawing/2014/main" id="{CEE64E0A-302C-421F-958F-825B547A2460}"/>
              </a:ext>
            </a:extLst>
          </p:cNvPr>
          <p:cNvSpPr txBox="1"/>
          <p:nvPr userDrawn="1"/>
        </p:nvSpPr>
        <p:spPr>
          <a:xfrm>
            <a:off x="6549664" y="6356351"/>
            <a:ext cx="2433399" cy="338554"/>
          </a:xfrm>
          <a:prstGeom prst="rect">
            <a:avLst/>
          </a:prstGeom>
          <a:noFill/>
        </p:spPr>
        <p:txBody>
          <a:bodyPr wrap="square">
            <a:spAutoFit/>
          </a:bodyPr>
          <a:lstStyle/>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PERSIST - Multiplier Event</a:t>
            </a:r>
          </a:p>
          <a:p>
            <a:pPr algn="l" rtl="0" fontAlgn="base">
              <a:spcBef>
                <a:spcPct val="0"/>
              </a:spcBef>
              <a:spcAft>
                <a:spcPct val="0"/>
              </a:spcAft>
            </a:pPr>
            <a:r>
              <a:rPr lang="en-US" sz="800" kern="1200" dirty="0">
                <a:solidFill>
                  <a:schemeClr val="tx1">
                    <a:tint val="75000"/>
                  </a:schemeClr>
                </a:solidFill>
                <a:latin typeface="Arial" panose="020B0604020202020204" pitchFamily="34" charset="0"/>
                <a:ea typeface="+mn-ea"/>
                <a:cs typeface="Arial" panose="020B0604020202020204" pitchFamily="34" charset="0"/>
              </a:rPr>
              <a:t>08/02/2022</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1" r:id="rId3"/>
    <p:sldLayoutId id="2147483724" r:id="rId4"/>
    <p:sldLayoutId id="2147483732" r:id="rId5"/>
    <p:sldLayoutId id="2147483734" r:id="rId6"/>
    <p:sldLayoutId id="2147483733" r:id="rId7"/>
  </p:sldLayoutIdLst>
  <p:transition/>
  <p:hf hdr="0"/>
  <p:txStyles>
    <p:titleStyle>
      <a:lvl1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mj-lt"/>
          <a:ea typeface="+mj-ea"/>
          <a:cs typeface="+mj-cs"/>
        </a:defRPr>
      </a:lvl1pPr>
      <a:lvl2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12" algn="l" defTabSz="762019" rtl="0" fontAlgn="base">
        <a:spcBef>
          <a:spcPct val="0"/>
        </a:spcBef>
        <a:spcAft>
          <a:spcPct val="0"/>
        </a:spcAft>
        <a:buSzPct val="115000"/>
        <a:buFont typeface="Symbol" pitchFamily="18" charset="2"/>
        <a:defRPr b="1" i="1">
          <a:solidFill>
            <a:schemeClr val="tx2"/>
          </a:solidFill>
          <a:latin typeface="Arial" pitchFamily="34" charset="0"/>
        </a:defRPr>
      </a:lvl6pPr>
      <a:lvl7pPr marL="914423" algn="l" defTabSz="762019" rtl="0" fontAlgn="base">
        <a:spcBef>
          <a:spcPct val="0"/>
        </a:spcBef>
        <a:spcAft>
          <a:spcPct val="0"/>
        </a:spcAft>
        <a:buSzPct val="115000"/>
        <a:buFont typeface="Symbol" pitchFamily="18" charset="2"/>
        <a:defRPr b="1" i="1">
          <a:solidFill>
            <a:schemeClr val="tx2"/>
          </a:solidFill>
          <a:latin typeface="Arial" pitchFamily="34" charset="0"/>
        </a:defRPr>
      </a:lvl7pPr>
      <a:lvl8pPr marL="1371634" algn="l" defTabSz="762019" rtl="0" fontAlgn="base">
        <a:spcBef>
          <a:spcPct val="0"/>
        </a:spcBef>
        <a:spcAft>
          <a:spcPct val="0"/>
        </a:spcAft>
        <a:buSzPct val="115000"/>
        <a:buFont typeface="Symbol" pitchFamily="18" charset="2"/>
        <a:defRPr b="1" i="1">
          <a:solidFill>
            <a:schemeClr val="tx2"/>
          </a:solidFill>
          <a:latin typeface="Arial" pitchFamily="34" charset="0"/>
        </a:defRPr>
      </a:lvl8pPr>
      <a:lvl9pPr marL="1828846" algn="l" defTabSz="762019" rtl="0" fontAlgn="base">
        <a:spcBef>
          <a:spcPct val="0"/>
        </a:spcBef>
        <a:spcAft>
          <a:spcPct val="0"/>
        </a:spcAft>
        <a:buSzPct val="115000"/>
        <a:buFont typeface="Symbol" pitchFamily="18" charset="2"/>
        <a:defRPr b="1" i="1">
          <a:solidFill>
            <a:schemeClr val="tx2"/>
          </a:solidFill>
          <a:latin typeface="Arial" pitchFamily="34" charset="0"/>
        </a:defRPr>
      </a:lvl9pPr>
    </p:titleStyle>
    <p:body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p:bodyStyle>
    <p:otherStyle>
      <a:defPPr>
        <a:defRPr lang="de-DE"/>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1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49C9FC-A1A9-4FB1-9134-020496F607F9}"/>
              </a:ext>
            </a:extLst>
          </p:cNvPr>
          <p:cNvSpPr>
            <a:spLocks noGrp="1"/>
          </p:cNvSpPr>
          <p:nvPr>
            <p:ph type="title"/>
          </p:nvPr>
        </p:nvSpPr>
        <p:spPr>
          <a:xfrm>
            <a:off x="2451799" y="659990"/>
            <a:ext cx="6980972" cy="1198955"/>
          </a:xfrm>
        </p:spPr>
        <p:txBody>
          <a:bodyPr/>
          <a:lstStyle/>
          <a:p>
            <a:pPr algn="ctr"/>
            <a:r>
              <a:rPr lang="en-US" sz="3200" b="1" dirty="0"/>
              <a:t>Introduction to procurement business analytics </a:t>
            </a:r>
            <a:endParaRPr lang="en-US" sz="3200" dirty="0"/>
          </a:p>
        </p:txBody>
      </p:sp>
      <p:pic>
        <p:nvPicPr>
          <p:cNvPr id="4" name="Picture 3">
            <a:extLst>
              <a:ext uri="{FF2B5EF4-FFF2-40B4-BE49-F238E27FC236}">
                <a16:creationId xmlns:a16="http://schemas.microsoft.com/office/drawing/2014/main" id="{84D21C99-0934-4516-9A11-32DE96E1F19D}"/>
              </a:ext>
            </a:extLst>
          </p:cNvPr>
          <p:cNvPicPr>
            <a:picLocks noChangeAspect="1"/>
          </p:cNvPicPr>
          <p:nvPr/>
        </p:nvPicPr>
        <p:blipFill>
          <a:blip r:embed="rId2"/>
          <a:stretch>
            <a:fillRect/>
          </a:stretch>
        </p:blipFill>
        <p:spPr>
          <a:xfrm>
            <a:off x="8154457" y="5789054"/>
            <a:ext cx="1751542" cy="529536"/>
          </a:xfrm>
          <a:prstGeom prst="rect">
            <a:avLst/>
          </a:prstGeom>
        </p:spPr>
      </p:pic>
    </p:spTree>
    <p:extLst>
      <p:ext uri="{BB962C8B-B14F-4D97-AF65-F5344CB8AC3E}">
        <p14:creationId xmlns:p14="http://schemas.microsoft.com/office/powerpoint/2010/main" val="294274943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Analytics are divided into 3 categories: </a:t>
            </a:r>
            <a:r>
              <a:rPr lang="en-US" sz="1800" b="1" dirty="0"/>
              <a:t>descriptive, predictive and prescriptive</a:t>
            </a:r>
            <a:r>
              <a:rPr lang="en-US" sz="1800" dirty="0"/>
              <a:t>.</a:t>
            </a:r>
          </a:p>
          <a:p>
            <a:endParaRPr lang="en-US" sz="1800" dirty="0"/>
          </a:p>
          <a:p>
            <a:r>
              <a:rPr lang="en-US" sz="1800" b="1" dirty="0"/>
              <a:t>II. Predictive analytics</a:t>
            </a:r>
          </a:p>
          <a:p>
            <a:r>
              <a:rPr lang="en-US" sz="1800" dirty="0"/>
              <a:t>Predictive analytics attempts to predict the future by analyzing current and historical data</a:t>
            </a:r>
          </a:p>
          <a:p>
            <a:r>
              <a:rPr lang="en-US" sz="1800" dirty="0"/>
              <a:t>(</a:t>
            </a:r>
            <a:r>
              <a:rPr lang="en-US" sz="1800" dirty="0" err="1"/>
              <a:t>Assunção</a:t>
            </a:r>
            <a:r>
              <a:rPr lang="en-US" sz="1800" dirty="0"/>
              <a:t> et al, 2015).</a:t>
            </a:r>
          </a:p>
          <a:p>
            <a:r>
              <a:rPr lang="en-US" sz="1800" dirty="0"/>
              <a:t>It has the technology to learn from data via machine learning and data mining algorithms.</a:t>
            </a:r>
          </a:p>
          <a:p>
            <a:r>
              <a:rPr lang="en-US" sz="1800" dirty="0"/>
              <a:t>Time series analysis, advanced forecasting of safety stocks, regression and </a:t>
            </a:r>
          </a:p>
          <a:p>
            <a:r>
              <a:rPr lang="en-US" sz="1800" dirty="0"/>
              <a:t>statistical analysis-examples of techniques used in this type of analytics (</a:t>
            </a:r>
            <a:r>
              <a:rPr lang="en-US" sz="1800" dirty="0" err="1"/>
              <a:t>Rozados</a:t>
            </a:r>
            <a:r>
              <a:rPr lang="en-US" sz="1800" dirty="0"/>
              <a:t> et al, </a:t>
            </a:r>
          </a:p>
          <a:p>
            <a:r>
              <a:rPr lang="en-US" sz="1800" dirty="0"/>
              <a:t>2014).</a:t>
            </a:r>
          </a:p>
          <a:p>
            <a:r>
              <a:rPr lang="en-US" sz="1800" dirty="0"/>
              <a:t>Waller et al (2013) defines predictive analytics in supply chain as: </a:t>
            </a:r>
          </a:p>
          <a:p>
            <a:r>
              <a:rPr lang="en-US" sz="1800" dirty="0"/>
              <a:t>Analytics use both quantitative and qualitative methods to improve supply chain design </a:t>
            </a:r>
          </a:p>
          <a:p>
            <a:r>
              <a:rPr lang="en-US" sz="1800" dirty="0"/>
              <a:t>and competitiveness by estimating past and  future levels of integration of business </a:t>
            </a:r>
          </a:p>
          <a:p>
            <a:r>
              <a:rPr lang="en-US" sz="1800" dirty="0"/>
              <a:t>processes among functions or companies, as well as the associated costs.</a:t>
            </a:r>
          </a:p>
          <a:p>
            <a:endParaRPr lang="en-US" sz="1800" dirty="0"/>
          </a:p>
          <a:p>
            <a:endParaRPr lang="en-US" sz="1800" b="1"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2590" y="916177"/>
            <a:ext cx="9145206" cy="457200"/>
          </a:xfrm>
        </p:spPr>
        <p:txBody>
          <a:bodyPr/>
          <a:lstStyle/>
          <a:p>
            <a:r>
              <a:rPr lang="en-US" sz="2400" dirty="0"/>
              <a:t>Types of analytics</a:t>
            </a:r>
          </a:p>
        </p:txBody>
      </p:sp>
    </p:spTree>
    <p:extLst>
      <p:ext uri="{BB962C8B-B14F-4D97-AF65-F5344CB8AC3E}">
        <p14:creationId xmlns:p14="http://schemas.microsoft.com/office/powerpoint/2010/main" val="297189484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Analytics are divided into 3 categories: </a:t>
            </a:r>
            <a:r>
              <a:rPr lang="en-US" sz="1800" b="1" dirty="0"/>
              <a:t>descriptive, predictive and prescriptive</a:t>
            </a:r>
            <a:r>
              <a:rPr lang="en-US" sz="1800" dirty="0"/>
              <a:t>.</a:t>
            </a:r>
          </a:p>
          <a:p>
            <a:endParaRPr lang="en-US" sz="1800" dirty="0"/>
          </a:p>
          <a:p>
            <a:r>
              <a:rPr lang="en-US" sz="1800" b="1" dirty="0"/>
              <a:t>III. Prescriptive analytics</a:t>
            </a:r>
          </a:p>
          <a:p>
            <a:r>
              <a:rPr lang="en-US" sz="1800" dirty="0"/>
              <a:t>Prescriptive analytics use the predictions in order to propose actions in situations that will</a:t>
            </a:r>
          </a:p>
          <a:p>
            <a:r>
              <a:rPr lang="en-US" sz="1800" dirty="0"/>
              <a:t>be faced in future whether to benefit from them or avoid risks.</a:t>
            </a:r>
          </a:p>
          <a:p>
            <a:endParaRPr lang="en-US" sz="1800" dirty="0"/>
          </a:p>
          <a:p>
            <a:r>
              <a:rPr lang="en-US" sz="1800" dirty="0"/>
              <a:t>Optimizations, simulations, what/if scenario analysis and similar techniques that serve the</a:t>
            </a:r>
          </a:p>
          <a:p>
            <a:r>
              <a:rPr lang="en-US" sz="1800" dirty="0"/>
              <a:t>purpose of dealing with uncertainties is related to this domain (</a:t>
            </a:r>
            <a:r>
              <a:rPr lang="en-US" sz="1800" dirty="0" err="1"/>
              <a:t>Rozados</a:t>
            </a:r>
            <a:r>
              <a:rPr lang="en-US" sz="1800" dirty="0"/>
              <a:t> et al, 2014).</a:t>
            </a:r>
          </a:p>
          <a:p>
            <a:endParaRPr lang="en-US" sz="1800" dirty="0"/>
          </a:p>
          <a:p>
            <a:r>
              <a:rPr lang="en-US" sz="1800" dirty="0"/>
              <a:t>This type of analytics is the least common among firms. Additionally, trusting a system</a:t>
            </a:r>
          </a:p>
          <a:p>
            <a:r>
              <a:rPr lang="en-US" sz="1800" dirty="0"/>
              <a:t>with making decision is still subject of consideration in minds of practitioners.</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2590" y="916177"/>
            <a:ext cx="9145206" cy="457200"/>
          </a:xfrm>
        </p:spPr>
        <p:txBody>
          <a:bodyPr/>
          <a:lstStyle/>
          <a:p>
            <a:r>
              <a:rPr lang="en-US" sz="2400" dirty="0"/>
              <a:t>Types of analytics</a:t>
            </a:r>
          </a:p>
        </p:txBody>
      </p:sp>
    </p:spTree>
    <p:extLst>
      <p:ext uri="{BB962C8B-B14F-4D97-AF65-F5344CB8AC3E}">
        <p14:creationId xmlns:p14="http://schemas.microsoft.com/office/powerpoint/2010/main" val="208560279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Data analytics and intelligence tools are important factors to gain supply chain visibility </a:t>
            </a:r>
          </a:p>
          <a:p>
            <a:r>
              <a:rPr lang="en-US" sz="1800" dirty="0"/>
              <a:t>and support real-time decision making. </a:t>
            </a:r>
          </a:p>
          <a:p>
            <a:endParaRPr lang="en-US" sz="1800" dirty="0"/>
          </a:p>
          <a:p>
            <a:r>
              <a:rPr lang="en-US" sz="1800" dirty="0"/>
              <a:t>Key applications for procurement analytics are: (Baily, P., 2022)</a:t>
            </a:r>
          </a:p>
          <a:p>
            <a:pPr>
              <a:buFont typeface="Arial" panose="020B0604020202020204" pitchFamily="34" charset="0"/>
              <a:buChar char="•"/>
            </a:pPr>
            <a:r>
              <a:rPr lang="en-US" sz="1800" dirty="0"/>
              <a:t>cost optimization,</a:t>
            </a:r>
          </a:p>
          <a:p>
            <a:pPr>
              <a:buFont typeface="Arial" panose="020B0604020202020204" pitchFamily="34" charset="0"/>
              <a:buChar char="•"/>
            </a:pPr>
            <a:r>
              <a:rPr lang="en-US" sz="1800" dirty="0"/>
              <a:t>process efficiency,</a:t>
            </a:r>
          </a:p>
          <a:p>
            <a:pPr>
              <a:buFont typeface="Arial" panose="020B0604020202020204" pitchFamily="34" charset="0"/>
              <a:buChar char="•"/>
            </a:pPr>
            <a:r>
              <a:rPr lang="en-US" sz="1800" dirty="0"/>
              <a:t>management reporting.</a:t>
            </a:r>
          </a:p>
          <a:p>
            <a:pPr>
              <a:buFont typeface="Arial" panose="020B0604020202020204" pitchFamily="34" charset="0"/>
              <a:buChar char="•"/>
            </a:pPr>
            <a:endParaRPr lang="en-US" sz="1800" dirty="0"/>
          </a:p>
          <a:p>
            <a:pPr marL="0" indent="0"/>
            <a:r>
              <a:rPr lang="en-US" sz="1800" dirty="0"/>
              <a:t>Predictive analytics, defined as data mining that can make predictions about future events, uses past data to predict future events. It uses data mining, statistics, text analytics, machine learning and artificial intelligence to produce models that can interpret Big Data to predict likely future outcomes.</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85393"/>
            <a:ext cx="9145206" cy="457200"/>
          </a:xfrm>
        </p:spPr>
        <p:txBody>
          <a:bodyPr/>
          <a:lstStyle/>
          <a:p>
            <a:r>
              <a:rPr lang="en-US" sz="2400" dirty="0"/>
              <a:t>Impact of Data analytics in procurement</a:t>
            </a:r>
          </a:p>
        </p:txBody>
      </p:sp>
    </p:spTree>
    <p:extLst>
      <p:ext uri="{BB962C8B-B14F-4D97-AF65-F5344CB8AC3E}">
        <p14:creationId xmlns:p14="http://schemas.microsoft.com/office/powerpoint/2010/main" val="273833402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b="1" dirty="0"/>
              <a:t>Predictive analytics </a:t>
            </a:r>
            <a:r>
              <a:rPr lang="en-US" sz="1800" dirty="0"/>
              <a:t>is achieved using the following: </a:t>
            </a:r>
          </a:p>
          <a:p>
            <a:pPr>
              <a:buFont typeface="Arial" panose="020B0604020202020204" pitchFamily="34" charset="0"/>
              <a:buChar char="•"/>
            </a:pPr>
            <a:r>
              <a:rPr lang="en-US" sz="1800" dirty="0"/>
              <a:t>data (having a single source of truth),</a:t>
            </a:r>
          </a:p>
          <a:p>
            <a:pPr>
              <a:buFont typeface="Arial" panose="020B0604020202020204" pitchFamily="34" charset="0"/>
              <a:buChar char="•"/>
            </a:pPr>
            <a:r>
              <a:rPr lang="en-US" sz="1800" dirty="0"/>
              <a:t>statistics (usually ‘regression models’, which predict a number, or ‘classification</a:t>
            </a:r>
          </a:p>
          <a:p>
            <a:pPr marL="0" indent="0"/>
            <a:r>
              <a:rPr lang="en-US" sz="1800" dirty="0"/>
              <a:t>      models’, which predict outcome),</a:t>
            </a:r>
          </a:p>
          <a:p>
            <a:pPr>
              <a:buFont typeface="Arial" panose="020B0604020202020204" pitchFamily="34" charset="0"/>
              <a:buChar char="•"/>
            </a:pPr>
            <a:r>
              <a:rPr lang="en-US" sz="1800" dirty="0"/>
              <a:t>and assumptions (which need to be up to date).</a:t>
            </a:r>
          </a:p>
          <a:p>
            <a:pPr marL="0" indent="0"/>
            <a:endParaRPr lang="en-US" sz="1800" dirty="0"/>
          </a:p>
          <a:p>
            <a:pPr marL="0" indent="0"/>
            <a:endParaRPr lang="en-US" sz="1800" dirty="0"/>
          </a:p>
          <a:p>
            <a:pPr marL="0" indent="0"/>
            <a:r>
              <a:rPr lang="en-US" sz="1800" dirty="0"/>
              <a:t>Bringing all the financial data, customer-demand data and real-time supplier data,</a:t>
            </a:r>
          </a:p>
          <a:p>
            <a:pPr marL="0" indent="0"/>
            <a:r>
              <a:rPr lang="en-US" sz="1800" dirty="0"/>
              <a:t>together with third-party external feeds such as weather events, port shut-downs</a:t>
            </a:r>
          </a:p>
          <a:p>
            <a:pPr marL="0" indent="0"/>
            <a:r>
              <a:rPr lang="en-US" sz="1800" dirty="0"/>
              <a:t>and natural events, into one central data repository is essential for analytics.</a:t>
            </a:r>
          </a:p>
          <a:p>
            <a:pPr marL="0" indent="0"/>
            <a:r>
              <a:rPr lang="en-US" sz="1800" dirty="0"/>
              <a:t>AI can then be used to scan for predictive patterns, stress test all parts of the</a:t>
            </a:r>
          </a:p>
          <a:p>
            <a:pPr marL="0" indent="0"/>
            <a:r>
              <a:rPr lang="en-US" sz="1800" dirty="0"/>
              <a:t>supply chain, and conduct ‘what-if?’ </a:t>
            </a:r>
          </a:p>
          <a:p>
            <a:pPr marL="0" indent="0"/>
            <a:endParaRPr lang="en-US"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85393"/>
            <a:ext cx="9145206" cy="457200"/>
          </a:xfrm>
        </p:spPr>
        <p:txBody>
          <a:bodyPr/>
          <a:lstStyle/>
          <a:p>
            <a:r>
              <a:rPr lang="en-US" sz="2400" dirty="0"/>
              <a:t>Impact of Data analytics in procurement</a:t>
            </a:r>
          </a:p>
        </p:txBody>
      </p:sp>
    </p:spTree>
    <p:extLst>
      <p:ext uri="{BB962C8B-B14F-4D97-AF65-F5344CB8AC3E}">
        <p14:creationId xmlns:p14="http://schemas.microsoft.com/office/powerpoint/2010/main" val="426262724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Access to data in real time means creating a ‘</a:t>
            </a:r>
            <a:r>
              <a:rPr lang="en-US" sz="1800" b="1" dirty="0"/>
              <a:t>what-if’</a:t>
            </a:r>
            <a:r>
              <a:rPr lang="en-US" sz="1800" dirty="0"/>
              <a:t> model that can be invaluable</a:t>
            </a:r>
          </a:p>
          <a:p>
            <a:r>
              <a:rPr lang="en-US" sz="1800" dirty="0"/>
              <a:t>to risk management, such as identifying if a bottleneck in the supply chain would cause a</a:t>
            </a:r>
          </a:p>
          <a:p>
            <a:r>
              <a:rPr lang="en-US" sz="1800" dirty="0"/>
              <a:t>massive delay and risk putting delivery times behind schedule. This knowledge helps to </a:t>
            </a:r>
          </a:p>
          <a:p>
            <a:r>
              <a:rPr lang="en-US" sz="1800" dirty="0"/>
              <a:t>build resilience and sustainability into the supply chain.</a:t>
            </a:r>
          </a:p>
          <a:p>
            <a:endParaRPr lang="en-US" sz="1800" dirty="0"/>
          </a:p>
          <a:p>
            <a:r>
              <a:rPr lang="en-US" sz="1800" dirty="0"/>
              <a:t>Technology challenges that have prevented many from enabling rapid changes in</a:t>
            </a:r>
          </a:p>
          <a:p>
            <a:r>
              <a:rPr lang="en-US" sz="1800" dirty="0"/>
              <a:t>consumer demand are:</a:t>
            </a:r>
          </a:p>
          <a:p>
            <a:pPr>
              <a:buFont typeface="Arial" panose="020B0604020202020204" pitchFamily="34" charset="0"/>
              <a:buChar char="•"/>
            </a:pPr>
            <a:r>
              <a:rPr lang="en-US" sz="1800" dirty="0"/>
              <a:t>real-time visibility of data,</a:t>
            </a:r>
          </a:p>
          <a:p>
            <a:pPr>
              <a:buFont typeface="Arial" panose="020B0604020202020204" pitchFamily="34" charset="0"/>
              <a:buChar char="•"/>
            </a:pPr>
            <a:r>
              <a:rPr lang="en-US" sz="1800" dirty="0"/>
              <a:t>inflexibility of processes,</a:t>
            </a:r>
          </a:p>
          <a:p>
            <a:pPr>
              <a:buFont typeface="Arial" panose="020B0604020202020204" pitchFamily="34" charset="0"/>
              <a:buChar char="•"/>
            </a:pPr>
            <a:r>
              <a:rPr lang="en-US" sz="1800" dirty="0"/>
              <a:t>problems performing analytics.</a:t>
            </a:r>
          </a:p>
          <a:p>
            <a:pPr>
              <a:buFont typeface="Arial" panose="020B0604020202020204" pitchFamily="34" charset="0"/>
              <a:buChar char="•"/>
            </a:pPr>
            <a:endParaRPr lang="en-US" sz="1800" dirty="0"/>
          </a:p>
          <a:p>
            <a:pPr marL="0" indent="0"/>
            <a:r>
              <a:rPr lang="en-US" sz="1800" dirty="0"/>
              <a:t>Procurement teams that will capture the most long-term value from their digital and analytics transformations are those that manage to systematically identify, evaluate and mitigate the risks.</a:t>
            </a:r>
          </a:p>
          <a:p>
            <a:pPr marL="0" indent="0"/>
            <a:endParaRPr lang="en-US" sz="1800" dirty="0"/>
          </a:p>
          <a:p>
            <a:endParaRPr lang="en-US" sz="1800" dirty="0"/>
          </a:p>
          <a:p>
            <a:pPr marL="0" indent="0"/>
            <a:endParaRPr lang="en-US"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85393"/>
            <a:ext cx="9145206" cy="457200"/>
          </a:xfrm>
        </p:spPr>
        <p:txBody>
          <a:bodyPr/>
          <a:lstStyle/>
          <a:p>
            <a:r>
              <a:rPr lang="en-US" sz="2400" dirty="0"/>
              <a:t>Impact of Data analytics in procurement</a:t>
            </a:r>
          </a:p>
        </p:txBody>
      </p:sp>
    </p:spTree>
    <p:extLst>
      <p:ext uri="{BB962C8B-B14F-4D97-AF65-F5344CB8AC3E}">
        <p14:creationId xmlns:p14="http://schemas.microsoft.com/office/powerpoint/2010/main" val="179264820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buFont typeface="Arial" panose="020B0604020202020204" pitchFamily="34" charset="0"/>
              <a:buChar char="•"/>
            </a:pPr>
            <a:r>
              <a:rPr lang="en-US" sz="1800" dirty="0"/>
              <a:t>Retailers determine what to stock and how much, as well as to predict consumer behavior. For example, office supplies retailer Staples saw a 137 per cent return on investment when it used analytics.</a:t>
            </a:r>
          </a:p>
          <a:p>
            <a:pPr>
              <a:buFont typeface="Arial" panose="020B0604020202020204" pitchFamily="34" charset="0"/>
              <a:buChar char="•"/>
            </a:pPr>
            <a:endParaRPr lang="en-US" sz="1800" dirty="0"/>
          </a:p>
          <a:p>
            <a:pPr>
              <a:buFont typeface="Arial" panose="020B0604020202020204" pitchFamily="34" charset="0"/>
              <a:buChar char="•"/>
            </a:pPr>
            <a:r>
              <a:rPr lang="en-US" sz="1800" dirty="0"/>
              <a:t>Financial services are using such tools to predict fraud, while health insurance firms can identify those most at risk of chronic diseases and plan solutions.</a:t>
            </a:r>
          </a:p>
          <a:p>
            <a:pPr marL="0" indent="0"/>
            <a:endParaRPr lang="en-US" sz="1800" dirty="0"/>
          </a:p>
          <a:p>
            <a:pPr>
              <a:buFont typeface="Arial" panose="020B0604020202020204" pitchFamily="34" charset="0"/>
              <a:buChar char="•"/>
            </a:pPr>
            <a:r>
              <a:rPr lang="en-US" sz="1800" dirty="0"/>
              <a:t>Manufacturers can predict machine failures, allowing prevention rather than cure and reducing downtime.</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Impact of Data analytics in procurement</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Examples of use</a:t>
            </a:r>
            <a:endParaRPr lang="en-US" dirty="0"/>
          </a:p>
        </p:txBody>
      </p:sp>
    </p:spTree>
    <p:extLst>
      <p:ext uri="{BB962C8B-B14F-4D97-AF65-F5344CB8AC3E}">
        <p14:creationId xmlns:p14="http://schemas.microsoft.com/office/powerpoint/2010/main" val="143642454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buFont typeface="Arial" panose="020B0604020202020204" pitchFamily="34" charset="0"/>
              <a:buChar char="•"/>
            </a:pPr>
            <a:r>
              <a:rPr lang="en-US" sz="1800" dirty="0"/>
              <a:t>Retailers determine what to stock and how much, as well as to predict consumer behavior. For example, office supplies retailer Staples saw a 137 per cent return on investment when it used analytics.</a:t>
            </a:r>
          </a:p>
          <a:p>
            <a:pPr>
              <a:buFont typeface="Arial" panose="020B0604020202020204" pitchFamily="34" charset="0"/>
              <a:buChar char="•"/>
            </a:pPr>
            <a:endParaRPr lang="en-US" sz="1800" dirty="0"/>
          </a:p>
          <a:p>
            <a:pPr>
              <a:buFont typeface="Arial" panose="020B0604020202020204" pitchFamily="34" charset="0"/>
              <a:buChar char="•"/>
            </a:pPr>
            <a:r>
              <a:rPr lang="en-US" sz="1800" dirty="0"/>
              <a:t>Financial services are using such tools to predict fraud, while health insurance firms can identify those most at risk of chronic diseases and plan solutions.</a:t>
            </a:r>
          </a:p>
          <a:p>
            <a:pPr marL="0" indent="0"/>
            <a:endParaRPr lang="en-US" sz="1800" dirty="0"/>
          </a:p>
          <a:p>
            <a:pPr>
              <a:buFont typeface="Arial" panose="020B0604020202020204" pitchFamily="34" charset="0"/>
              <a:buChar char="•"/>
            </a:pPr>
            <a:r>
              <a:rPr lang="en-US" sz="1800" dirty="0"/>
              <a:t>Manufacturers can predict machine failures, allowing prevention rather than cure and reducing downtime.</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Impact of Data analytics in procurement</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Examples of use</a:t>
            </a:r>
            <a:endParaRPr lang="en-US" dirty="0"/>
          </a:p>
        </p:txBody>
      </p:sp>
    </p:spTree>
    <p:extLst>
      <p:ext uri="{BB962C8B-B14F-4D97-AF65-F5344CB8AC3E}">
        <p14:creationId xmlns:p14="http://schemas.microsoft.com/office/powerpoint/2010/main" val="317218279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lgn="just"/>
            <a:r>
              <a:rPr lang="en-US" sz="1600" dirty="0"/>
              <a:t>ASSUNCAO, Marcos; CALHEIROS, Rodrigo; BIANCHI, Silvia et al. (2014). Big Data computing and </a:t>
            </a:r>
          </a:p>
          <a:p>
            <a:pPr algn="just"/>
            <a:r>
              <a:rPr lang="en-US" sz="1600" dirty="0"/>
              <a:t>clouds: Trends and future directions. Journal of Parallel and Distributed Computing. 75.</a:t>
            </a:r>
          </a:p>
          <a:p>
            <a:pPr algn="just"/>
            <a:endParaRPr lang="en-US" sz="1600" dirty="0"/>
          </a:p>
          <a:p>
            <a:pPr algn="just"/>
            <a:r>
              <a:rPr lang="en-US" sz="1600" dirty="0"/>
              <a:t>BAILY, Peter JH, et al. Procurement Principles and Management: A Global Approach to Adding Value </a:t>
            </a:r>
          </a:p>
          <a:p>
            <a:pPr algn="just"/>
            <a:r>
              <a:rPr lang="en-US" sz="1600" dirty="0"/>
              <a:t>And Transformation. Pearson, 2022.</a:t>
            </a:r>
          </a:p>
          <a:p>
            <a:pPr algn="just"/>
            <a:endParaRPr lang="en-US" sz="1600" dirty="0"/>
          </a:p>
          <a:p>
            <a:pPr algn="just"/>
            <a:r>
              <a:rPr lang="en-US" sz="1600" dirty="0"/>
              <a:t>DIETRICH, D.; HELLER, B.; YANG, B. Data Science &amp; Big Data Analytics Discovering, Analyzing, </a:t>
            </a:r>
          </a:p>
          <a:p>
            <a:pPr algn="just"/>
            <a:r>
              <a:rPr lang="en-US" sz="1600" dirty="0"/>
              <a:t>Visualizing and Presenting Data pp. 420. 2015.</a:t>
            </a:r>
          </a:p>
          <a:p>
            <a:pPr algn="just"/>
            <a:endParaRPr lang="en-US" sz="1600" dirty="0"/>
          </a:p>
          <a:p>
            <a:pPr algn="just"/>
            <a:r>
              <a:rPr lang="en-US" sz="1600" dirty="0"/>
              <a:t>MOREIRA, João; CARVALHO, Andre; HORVATH, Tomás. A general introduction to data analytics. </a:t>
            </a:r>
          </a:p>
          <a:p>
            <a:pPr algn="just"/>
            <a:r>
              <a:rPr lang="en-US" sz="1600" dirty="0"/>
              <a:t>John Wiley &amp;Sons, 2018.</a:t>
            </a:r>
          </a:p>
          <a:p>
            <a:pPr algn="just"/>
            <a:endParaRPr lang="en-US" sz="1600" dirty="0"/>
          </a:p>
          <a:p>
            <a:pPr algn="just"/>
            <a:r>
              <a:rPr lang="en-US" sz="1600" dirty="0"/>
              <a:t>PROVOST, Foster; FAWCETT, Tom. Data Science for Business: What You Need to Know about </a:t>
            </a:r>
          </a:p>
          <a:p>
            <a:pPr algn="just"/>
            <a:r>
              <a:rPr lang="en-US" sz="1600" dirty="0"/>
              <a:t>Data Mining and Data-Analytic Thinking 1st Edition, O'Reilly Media, 2013.</a:t>
            </a:r>
          </a:p>
          <a:p>
            <a:pPr algn="just"/>
            <a:endParaRPr lang="en-US" sz="1600" dirty="0"/>
          </a:p>
          <a:p>
            <a:pPr algn="just"/>
            <a:endParaRPr lang="en-US" sz="1600" dirty="0"/>
          </a:p>
          <a:p>
            <a:pPr algn="just"/>
            <a:endParaRPr lang="en-US" dirty="0"/>
          </a:p>
          <a:p>
            <a:endParaRPr lang="en-US" dirty="0"/>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85393"/>
            <a:ext cx="9145206" cy="457200"/>
          </a:xfrm>
        </p:spPr>
        <p:txBody>
          <a:bodyPr/>
          <a:lstStyle/>
          <a:p>
            <a:r>
              <a:rPr lang="en-US" dirty="0"/>
              <a:t>References</a:t>
            </a:r>
          </a:p>
        </p:txBody>
      </p:sp>
    </p:spTree>
    <p:extLst>
      <p:ext uri="{BB962C8B-B14F-4D97-AF65-F5344CB8AC3E}">
        <p14:creationId xmlns:p14="http://schemas.microsoft.com/office/powerpoint/2010/main" val="418056619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lgn="just"/>
            <a:r>
              <a:rPr lang="en-US" sz="1600" b="0" i="0" dirty="0">
                <a:solidFill>
                  <a:srgbClr val="222222"/>
                </a:solidFill>
                <a:effectLst/>
                <a:latin typeface="Arial" panose="020B0604020202020204" pitchFamily="34" charset="0"/>
              </a:rPr>
              <a:t>ROZADOS, Ivan Varela; TJAHJONO, Benny. Big data analytics in supply chain management: Trends </a:t>
            </a:r>
          </a:p>
          <a:p>
            <a:pPr algn="just"/>
            <a:r>
              <a:rPr lang="en-US" sz="1600" b="0" i="0" dirty="0">
                <a:solidFill>
                  <a:srgbClr val="222222"/>
                </a:solidFill>
                <a:effectLst/>
                <a:latin typeface="Arial" panose="020B0604020202020204" pitchFamily="34" charset="0"/>
              </a:rPr>
              <a:t>and related research. In: </a:t>
            </a:r>
            <a:r>
              <a:rPr lang="en-US" sz="1600" b="0" i="1" dirty="0">
                <a:solidFill>
                  <a:srgbClr val="222222"/>
                </a:solidFill>
                <a:effectLst/>
                <a:latin typeface="Arial" panose="020B0604020202020204" pitchFamily="34" charset="0"/>
              </a:rPr>
              <a:t>6th International Conference on Operations and Supply Chain Management</a:t>
            </a:r>
            <a:r>
              <a:rPr lang="en-US" sz="1600" b="0" i="0" dirty="0">
                <a:solidFill>
                  <a:srgbClr val="222222"/>
                </a:solidFill>
                <a:effectLst/>
                <a:latin typeface="Arial" panose="020B0604020202020204" pitchFamily="34" charset="0"/>
              </a:rPr>
              <a:t>. </a:t>
            </a:r>
          </a:p>
          <a:p>
            <a:pPr algn="just"/>
            <a:r>
              <a:rPr lang="en-US" sz="1600" b="0" i="0" dirty="0">
                <a:solidFill>
                  <a:srgbClr val="222222"/>
                </a:solidFill>
                <a:effectLst/>
                <a:latin typeface="Arial" panose="020B0604020202020204" pitchFamily="34" charset="0"/>
              </a:rPr>
              <a:t>2014. p. 13.</a:t>
            </a:r>
          </a:p>
          <a:p>
            <a:pPr algn="just"/>
            <a:endParaRPr lang="en-US" sz="1600" dirty="0">
              <a:solidFill>
                <a:srgbClr val="222222"/>
              </a:solidFill>
              <a:latin typeface="Arial" panose="020B0604020202020204" pitchFamily="34" charset="0"/>
            </a:endParaRPr>
          </a:p>
          <a:p>
            <a:pPr algn="just"/>
            <a:r>
              <a:rPr lang="en-US" sz="1600" dirty="0"/>
              <a:t>WALLER, Matthew A.; FAWCETT, Stanley E. Click here for a data scientist: Big data, predictive </a:t>
            </a:r>
          </a:p>
          <a:p>
            <a:pPr algn="just"/>
            <a:r>
              <a:rPr lang="en-US" sz="1600" dirty="0"/>
              <a:t>analytics, and theory development in the era of a maker movement supply chain. Journal of Business </a:t>
            </a:r>
          </a:p>
          <a:p>
            <a:pPr algn="just"/>
            <a:r>
              <a:rPr lang="en-US" sz="1600" dirty="0"/>
              <a:t>Logistics, 2013, 34.4: 249-252.</a:t>
            </a:r>
          </a:p>
          <a:p>
            <a:pPr algn="just"/>
            <a:endParaRPr lang="en-US" sz="1600" dirty="0"/>
          </a:p>
          <a:p>
            <a:pPr algn="just"/>
            <a:r>
              <a:rPr lang="en-US" sz="1600" dirty="0"/>
              <a:t>WANG, M.; CARVER, J.; PHELAN, V. et al. Sharing and community curation of mass spectrometry </a:t>
            </a:r>
          </a:p>
          <a:p>
            <a:pPr algn="just"/>
            <a:r>
              <a:rPr lang="en-US" sz="1600" dirty="0"/>
              <a:t>data with Global Natural Products Social Molecular Networking. Nat </a:t>
            </a:r>
            <a:r>
              <a:rPr lang="en-US" sz="1600" dirty="0" err="1"/>
              <a:t>Biotechnol</a:t>
            </a:r>
            <a:r>
              <a:rPr lang="en-US" sz="1600" dirty="0"/>
              <a:t> 34, 828–837 (2016).</a:t>
            </a:r>
          </a:p>
          <a:p>
            <a:endParaRPr lang="en-US" dirty="0"/>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85393"/>
            <a:ext cx="9145206" cy="457200"/>
          </a:xfrm>
        </p:spPr>
        <p:txBody>
          <a:bodyPr/>
          <a:lstStyle/>
          <a:p>
            <a:r>
              <a:rPr lang="en-US" dirty="0"/>
              <a:t>References</a:t>
            </a:r>
          </a:p>
        </p:txBody>
      </p:sp>
    </p:spTree>
    <p:extLst>
      <p:ext uri="{BB962C8B-B14F-4D97-AF65-F5344CB8AC3E}">
        <p14:creationId xmlns:p14="http://schemas.microsoft.com/office/powerpoint/2010/main" val="286535597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sk-SK" dirty="0" err="1"/>
              <a:t>Understanding</a:t>
            </a:r>
            <a:r>
              <a:rPr lang="sk-SK" dirty="0"/>
              <a:t> </a:t>
            </a:r>
            <a:r>
              <a:rPr lang="sk-SK" dirty="0" err="1"/>
              <a:t>the</a:t>
            </a:r>
            <a:r>
              <a:rPr lang="sk-SK" dirty="0"/>
              <a:t> </a:t>
            </a:r>
            <a:r>
              <a:rPr lang="sk-SK" dirty="0" err="1"/>
              <a:t>data</a:t>
            </a:r>
            <a:r>
              <a:rPr lang="sk-SK" dirty="0"/>
              <a:t> and </a:t>
            </a:r>
            <a:r>
              <a:rPr lang="sk-SK" dirty="0" err="1"/>
              <a:t>their</a:t>
            </a:r>
            <a:r>
              <a:rPr lang="sk-SK" dirty="0"/>
              <a:t> </a:t>
            </a:r>
            <a:r>
              <a:rPr lang="sk-SK" dirty="0" err="1"/>
              <a:t>concept</a:t>
            </a:r>
            <a:r>
              <a:rPr lang="en-US" dirty="0"/>
              <a:t>.</a:t>
            </a:r>
          </a:p>
          <a:p>
            <a:endParaRPr lang="en-US" dirty="0"/>
          </a:p>
          <a:p>
            <a:r>
              <a:rPr lang="en-US" dirty="0"/>
              <a:t>How can be data used.</a:t>
            </a:r>
          </a:p>
          <a:p>
            <a:endParaRPr lang="en-US" dirty="0"/>
          </a:p>
          <a:p>
            <a:r>
              <a:rPr lang="en-US" dirty="0"/>
              <a:t>Characterization of Big Data and their benefits.</a:t>
            </a:r>
          </a:p>
          <a:p>
            <a:endParaRPr lang="en-US" dirty="0"/>
          </a:p>
          <a:p>
            <a:r>
              <a:rPr lang="en-US" dirty="0"/>
              <a:t>Options for data storage – repositories.</a:t>
            </a:r>
          </a:p>
          <a:p>
            <a:endParaRPr lang="en-US" dirty="0"/>
          </a:p>
          <a:p>
            <a:r>
              <a:rPr lang="en-US" dirty="0"/>
              <a:t>Types of analytics done with Big Data.</a:t>
            </a:r>
          </a:p>
          <a:p>
            <a:endParaRPr lang="en-US" dirty="0"/>
          </a:p>
          <a:p>
            <a:r>
              <a:rPr lang="en-US" dirty="0"/>
              <a:t>Usage of gathered data in process of procurement.</a:t>
            </a:r>
          </a:p>
          <a:p>
            <a:endParaRPr lang="en-US" dirty="0"/>
          </a:p>
          <a:p>
            <a:endParaRPr lang="sk-SK" dirty="0"/>
          </a:p>
          <a:p>
            <a:endParaRPr lang="sk-SK" dirty="0"/>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p:txBody>
          <a:bodyPr/>
          <a:lstStyle/>
          <a:p>
            <a:r>
              <a:rPr lang="sk-SK" dirty="0" err="1"/>
              <a:t>Learning</a:t>
            </a:r>
            <a:r>
              <a:rPr lang="sk-SK" dirty="0"/>
              <a:t> </a:t>
            </a:r>
            <a:r>
              <a:rPr lang="sk-SK" dirty="0" err="1"/>
              <a:t>objectives</a:t>
            </a:r>
            <a:endParaRPr lang="en-US" dirty="0"/>
          </a:p>
        </p:txBody>
      </p:sp>
      <p:sp>
        <p:nvSpPr>
          <p:cNvPr id="8" name="Zástupný objekt pre obsah 7">
            <a:extLst>
              <a:ext uri="{FF2B5EF4-FFF2-40B4-BE49-F238E27FC236}">
                <a16:creationId xmlns:a16="http://schemas.microsoft.com/office/drawing/2014/main" id="{7D67AEA8-901C-A45E-6A99-DB0CD27BCE25}"/>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303566307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a:xfrm>
            <a:off x="386970" y="2961860"/>
            <a:ext cx="9140825" cy="3317019"/>
          </a:xfrm>
        </p:spPr>
        <p:txBody>
          <a:bodyPr/>
          <a:lstStyle/>
          <a:p>
            <a:r>
              <a:rPr lang="sk-SK" sz="1800" dirty="0" err="1"/>
              <a:t>Data</a:t>
            </a:r>
            <a:r>
              <a:rPr lang="sk-SK" sz="1800" dirty="0"/>
              <a:t> are a </a:t>
            </a:r>
            <a:r>
              <a:rPr lang="en-US" sz="1800" dirty="0"/>
              <a:t>large set of bits encoding numbers, texts, images, sounds, videos,</a:t>
            </a:r>
            <a:r>
              <a:rPr lang="sk-SK" sz="1800" dirty="0"/>
              <a:t> etc.</a:t>
            </a:r>
          </a:p>
          <a:p>
            <a:endParaRPr lang="sk-SK" sz="1800" dirty="0"/>
          </a:p>
          <a:p>
            <a:r>
              <a:rPr lang="sk-SK" sz="1800" dirty="0" err="1"/>
              <a:t>But</a:t>
            </a:r>
            <a:r>
              <a:rPr lang="sk-SK" sz="1800" dirty="0"/>
              <a:t> u</a:t>
            </a:r>
            <a:r>
              <a:rPr lang="en-US" sz="1800" dirty="0" err="1"/>
              <a:t>nless</a:t>
            </a:r>
            <a:r>
              <a:rPr lang="en-US" sz="1800" dirty="0"/>
              <a:t> we add information to data, they are meaningless</a:t>
            </a:r>
            <a:r>
              <a:rPr lang="sk-SK" sz="1800" dirty="0"/>
              <a:t>.</a:t>
            </a:r>
          </a:p>
          <a:p>
            <a:endParaRPr lang="sk-SK" sz="1800" dirty="0"/>
          </a:p>
          <a:p>
            <a:r>
              <a:rPr lang="sk-SK" sz="1800" dirty="0"/>
              <a:t>A</a:t>
            </a:r>
            <a:r>
              <a:rPr lang="en-US" sz="1800" dirty="0"/>
              <a:t>dd</a:t>
            </a:r>
            <a:r>
              <a:rPr lang="sk-SK" sz="1800" dirty="0" err="1"/>
              <a:t>ing</a:t>
            </a:r>
            <a:r>
              <a:rPr lang="sk-SK" sz="1800" dirty="0"/>
              <a:t> </a:t>
            </a:r>
            <a:r>
              <a:rPr lang="sk-SK" sz="1800" dirty="0" err="1"/>
              <a:t>an</a:t>
            </a:r>
            <a:r>
              <a:rPr lang="en-US" sz="1800" dirty="0"/>
              <a:t> information, giving a meaning to </a:t>
            </a:r>
            <a:r>
              <a:rPr lang="sk-SK" sz="1800" dirty="0" err="1"/>
              <a:t>data</a:t>
            </a:r>
            <a:r>
              <a:rPr lang="sk-SK" sz="1800" dirty="0"/>
              <a:t> =</a:t>
            </a:r>
            <a:r>
              <a:rPr lang="en-US" sz="1800" dirty="0"/>
              <a:t>&gt;  </a:t>
            </a:r>
            <a:r>
              <a:rPr lang="en-US" sz="1800" b="1" dirty="0"/>
              <a:t>data become knowledge.</a:t>
            </a:r>
          </a:p>
          <a:p>
            <a:endParaRPr lang="en-US" sz="1800" b="1" dirty="0"/>
          </a:p>
          <a:p>
            <a:pPr algn="ctr"/>
            <a:r>
              <a:rPr lang="en-US" sz="1800" dirty="0"/>
              <a:t>Before data become knowledge, they pass through several steps where they are still</a:t>
            </a:r>
          </a:p>
          <a:p>
            <a:pPr algn="ctr"/>
            <a:r>
              <a:rPr lang="en-US" sz="1800" dirty="0"/>
              <a:t>referred to as data, despite being a bit more organized that is</a:t>
            </a:r>
          </a:p>
          <a:p>
            <a:pPr algn="ctr"/>
            <a:r>
              <a:rPr lang="en-US" sz="1800" dirty="0"/>
              <a:t>they have some </a:t>
            </a:r>
            <a:r>
              <a:rPr lang="en-US" sz="1800" b="1" dirty="0"/>
              <a:t>information</a:t>
            </a:r>
            <a:r>
              <a:rPr lang="en-US" sz="1800" dirty="0"/>
              <a:t> associated with them. (</a:t>
            </a:r>
            <a:r>
              <a:rPr lang="en-GB" sz="1800" dirty="0">
                <a:solidFill>
                  <a:srgbClr val="222222"/>
                </a:solidFill>
                <a:effectLst/>
                <a:latin typeface="Arial" panose="020B0604020202020204" pitchFamily="34" charset="0"/>
                <a:ea typeface="Calibri" panose="020F0502020204030204" pitchFamily="34" charset="0"/>
              </a:rPr>
              <a:t>Moreira, J. et al., 2018)</a:t>
            </a:r>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What</a:t>
            </a:r>
            <a:r>
              <a:rPr lang="sk-SK" sz="2400" dirty="0"/>
              <a:t> </a:t>
            </a:r>
            <a:r>
              <a:rPr lang="sk-SK" sz="2400" dirty="0" err="1"/>
              <a:t>is</a:t>
            </a:r>
            <a:r>
              <a:rPr lang="sk-SK" sz="2400" dirty="0"/>
              <a:t> </a:t>
            </a:r>
            <a:r>
              <a:rPr lang="sk-SK" sz="2400" dirty="0" err="1"/>
              <a:t>data</a:t>
            </a:r>
            <a:r>
              <a:rPr lang="sk-SK" sz="2400" dirty="0"/>
              <a:t>?</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Definition of data</a:t>
            </a:r>
          </a:p>
        </p:txBody>
      </p:sp>
      <p:sp>
        <p:nvSpPr>
          <p:cNvPr id="6" name="BlokTextu 5">
            <a:extLst>
              <a:ext uri="{FF2B5EF4-FFF2-40B4-BE49-F238E27FC236}">
                <a16:creationId xmlns:a16="http://schemas.microsoft.com/office/drawing/2014/main" id="{C4BBC815-1D91-098A-86FB-4B36CDC3BAD7}"/>
              </a:ext>
            </a:extLst>
          </p:cNvPr>
          <p:cNvSpPr txBox="1"/>
          <p:nvPr/>
        </p:nvSpPr>
        <p:spPr>
          <a:xfrm>
            <a:off x="1282028" y="1542425"/>
            <a:ext cx="6955192" cy="1169551"/>
          </a:xfrm>
          <a:prstGeom prst="rect">
            <a:avLst/>
          </a:prstGeom>
          <a:solidFill>
            <a:schemeClr val="bg1">
              <a:lumMod val="85000"/>
            </a:schemeClr>
          </a:solidFill>
        </p:spPr>
        <p:txBody>
          <a:bodyPr wrap="square" rtlCol="0">
            <a:spAutoFit/>
          </a:bodyPr>
          <a:lstStyle/>
          <a:p>
            <a:pPr algn="just"/>
            <a:r>
              <a:rPr lang="en-GB" b="1" i="0" dirty="0">
                <a:solidFill>
                  <a:srgbClr val="303333"/>
                </a:solidFill>
                <a:effectLst/>
                <a:latin typeface="+mn-lt"/>
              </a:rPr>
              <a:t>In ancient times land was the most important asset in the world...</a:t>
            </a:r>
            <a:endParaRPr lang="sk-SK" b="1" i="0" dirty="0">
              <a:solidFill>
                <a:srgbClr val="303333"/>
              </a:solidFill>
              <a:effectLst/>
              <a:latin typeface="+mn-lt"/>
            </a:endParaRPr>
          </a:p>
          <a:p>
            <a:pPr algn="just"/>
            <a:r>
              <a:rPr lang="en-GB" b="1" i="0" dirty="0">
                <a:solidFill>
                  <a:srgbClr val="303333"/>
                </a:solidFill>
                <a:effectLst/>
                <a:latin typeface="+mn-lt"/>
              </a:rPr>
              <a:t>In the modern era machines and factories became more important than land...</a:t>
            </a:r>
            <a:endParaRPr lang="sk-SK" b="1" i="0" dirty="0">
              <a:solidFill>
                <a:srgbClr val="303333"/>
              </a:solidFill>
              <a:effectLst/>
              <a:latin typeface="+mn-lt"/>
            </a:endParaRPr>
          </a:p>
          <a:p>
            <a:pPr algn="just"/>
            <a:r>
              <a:rPr lang="en-GB" b="1" i="0" dirty="0">
                <a:solidFill>
                  <a:srgbClr val="303333"/>
                </a:solidFill>
                <a:effectLst/>
                <a:latin typeface="+mn-lt"/>
              </a:rPr>
              <a:t>In the twenty-first century, however, data will eclipse both land and machinery as the most important asset.</a:t>
            </a:r>
            <a:endParaRPr lang="sk-SK" b="1" i="0" dirty="0">
              <a:solidFill>
                <a:srgbClr val="303333"/>
              </a:solidFill>
              <a:effectLst/>
              <a:latin typeface="+mn-lt"/>
            </a:endParaRPr>
          </a:p>
          <a:p>
            <a:pPr algn="just"/>
            <a:r>
              <a:rPr lang="sk-SK" i="1" dirty="0">
                <a:solidFill>
                  <a:srgbClr val="303333"/>
                </a:solidFill>
                <a:latin typeface="+mn-lt"/>
              </a:rPr>
              <a:t>                                                                                                         </a:t>
            </a:r>
            <a:r>
              <a:rPr lang="sk-SK" i="1" dirty="0" err="1">
                <a:solidFill>
                  <a:srgbClr val="303333"/>
                </a:solidFill>
                <a:latin typeface="+mn-lt"/>
              </a:rPr>
              <a:t>Yuval</a:t>
            </a:r>
            <a:r>
              <a:rPr lang="sk-SK" i="1" dirty="0">
                <a:solidFill>
                  <a:srgbClr val="303333"/>
                </a:solidFill>
                <a:latin typeface="+mn-lt"/>
              </a:rPr>
              <a:t> </a:t>
            </a:r>
            <a:r>
              <a:rPr lang="sk-SK" i="1" dirty="0" err="1">
                <a:solidFill>
                  <a:srgbClr val="303333"/>
                </a:solidFill>
                <a:latin typeface="+mn-lt"/>
              </a:rPr>
              <a:t>Noah</a:t>
            </a:r>
            <a:r>
              <a:rPr lang="sk-SK" i="1" dirty="0">
                <a:solidFill>
                  <a:srgbClr val="303333"/>
                </a:solidFill>
                <a:latin typeface="+mn-lt"/>
              </a:rPr>
              <a:t> </a:t>
            </a:r>
            <a:r>
              <a:rPr lang="sk-SK" i="1" dirty="0" err="1">
                <a:solidFill>
                  <a:srgbClr val="303333"/>
                </a:solidFill>
                <a:latin typeface="+mn-lt"/>
              </a:rPr>
              <a:t>Harari</a:t>
            </a:r>
            <a:endParaRPr lang="sk-SK" b="0" i="1" dirty="0">
              <a:solidFill>
                <a:srgbClr val="303333"/>
              </a:solidFill>
              <a:effectLst/>
              <a:latin typeface="+mn-lt"/>
            </a:endParaRPr>
          </a:p>
        </p:txBody>
      </p:sp>
    </p:spTree>
    <p:extLst>
      <p:ext uri="{BB962C8B-B14F-4D97-AF65-F5344CB8AC3E}">
        <p14:creationId xmlns:p14="http://schemas.microsoft.com/office/powerpoint/2010/main" val="130947641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pPr algn="ctr">
              <a:defRPr/>
            </a:pPr>
            <a:r>
              <a:rPr lang="sk-SK" sz="1800" b="1" i="1" dirty="0">
                <a:solidFill>
                  <a:srgbClr val="000000"/>
                </a:solidFill>
                <a:latin typeface="Arial"/>
              </a:rPr>
              <a:t>„</a:t>
            </a:r>
            <a:r>
              <a:rPr lang="en-US" sz="1800" b="1" i="1" dirty="0">
                <a:solidFill>
                  <a:srgbClr val="000000"/>
                </a:solidFill>
                <a:latin typeface="Arial"/>
              </a:rPr>
              <a:t>Every 2 Days We Create As Much Information As We Did Up To 2003</a:t>
            </a:r>
            <a:r>
              <a:rPr lang="sk-SK" sz="1800" b="1" i="1" dirty="0">
                <a:solidFill>
                  <a:srgbClr val="000000"/>
                </a:solidFill>
                <a:latin typeface="Arial"/>
              </a:rPr>
              <a:t>“</a:t>
            </a:r>
          </a:p>
          <a:p>
            <a:pPr>
              <a:defRPr/>
            </a:pPr>
            <a:r>
              <a:rPr lang="sk-SK" sz="1800" dirty="0">
                <a:solidFill>
                  <a:srgbClr val="000000"/>
                </a:solidFill>
                <a:latin typeface="Arial"/>
              </a:rPr>
              <a:t>                                                                     </a:t>
            </a:r>
            <a:r>
              <a:rPr lang="en-US" sz="1800" dirty="0">
                <a:solidFill>
                  <a:srgbClr val="000000"/>
                </a:solidFill>
                <a:latin typeface="Arial"/>
              </a:rPr>
              <a:t>Eric Schmidt</a:t>
            </a:r>
            <a:r>
              <a:rPr lang="sk-SK" sz="1800" dirty="0">
                <a:solidFill>
                  <a:srgbClr val="000000"/>
                </a:solidFill>
                <a:latin typeface="Arial"/>
              </a:rPr>
              <a:t>, 2010  (</a:t>
            </a:r>
            <a:r>
              <a:rPr lang="sk-SK" sz="1800" dirty="0" err="1">
                <a:solidFill>
                  <a:srgbClr val="000000"/>
                </a:solidFill>
                <a:latin typeface="Arial"/>
              </a:rPr>
              <a:t>former</a:t>
            </a:r>
            <a:r>
              <a:rPr lang="sk-SK" sz="1800" dirty="0">
                <a:solidFill>
                  <a:srgbClr val="000000"/>
                </a:solidFill>
                <a:latin typeface="Arial"/>
              </a:rPr>
              <a:t> Google CEO)</a:t>
            </a:r>
          </a:p>
          <a:p>
            <a:pPr marL="342908" marR="0" lvl="0" indent="-342908" algn="l" defTabSz="762019" rtl="0" eaLnBrk="0" fontAlgn="base" latinLnBrk="0" hangingPunct="0">
              <a:lnSpc>
                <a:spcPct val="95000"/>
              </a:lnSpc>
              <a:spcBef>
                <a:spcPct val="30000"/>
              </a:spcBef>
              <a:spcAft>
                <a:spcPct val="0"/>
              </a:spcAft>
              <a:buClrTx/>
              <a:buSzPct val="115000"/>
              <a:buFont typeface="Symbol" panose="05050102010706020507" pitchFamily="18" charset="2"/>
              <a:buNone/>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Big data, a technology for data processing, was initially defined by the “three Vs”, </a:t>
            </a:r>
          </a:p>
          <a:p>
            <a:pPr marL="342908" marR="0" lvl="0" indent="-342908" algn="l" defTabSz="762019" rtl="0" eaLnBrk="0" fontAlgn="base" latinLnBrk="0" hangingPunct="0">
              <a:lnSpc>
                <a:spcPct val="95000"/>
              </a:lnSpc>
              <a:spcBef>
                <a:spcPct val="30000"/>
              </a:spcBef>
              <a:spcAft>
                <a:spcPct val="0"/>
              </a:spcAft>
              <a:buClrTx/>
              <a:buSzPct val="115000"/>
              <a:buFont typeface="Symbol" panose="05050102010706020507" pitchFamily="18" charset="2"/>
              <a:buNone/>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	Volume is concerned with how to store big data: data repositories for large amounts of data.</a:t>
            </a:r>
          </a:p>
          <a:p>
            <a:pPr marL="342908" marR="0" lvl="0" indent="-342908" algn="l" defTabSz="762019" rtl="0" eaLnBrk="0" fontAlgn="base" latinLnBrk="0" hangingPunct="0">
              <a:lnSpc>
                <a:spcPct val="95000"/>
              </a:lnSpc>
              <a:spcBef>
                <a:spcPct val="30000"/>
              </a:spcBef>
              <a:spcAft>
                <a:spcPct val="0"/>
              </a:spcAft>
              <a:buClrTx/>
              <a:buSzPct val="115000"/>
              <a:buFont typeface="Symbol" panose="05050102010706020507" pitchFamily="18" charset="2"/>
              <a:buNone/>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	Variety is concerned with how to put together data from different sources.</a:t>
            </a:r>
          </a:p>
          <a:p>
            <a:pPr marL="342908" marR="0" lvl="0" indent="-342908" algn="l" defTabSz="762019" rtl="0" eaLnBrk="0" fontAlgn="base" latinLnBrk="0" hangingPunct="0">
              <a:lnSpc>
                <a:spcPct val="95000"/>
              </a:lnSpc>
              <a:spcBef>
                <a:spcPct val="30000"/>
              </a:spcBef>
              <a:spcAft>
                <a:spcPct val="0"/>
              </a:spcAft>
              <a:buClrTx/>
              <a:buSzPct val="115000"/>
              <a:buFont typeface="Symbol" panose="05050102010706020507" pitchFamily="18" charset="2"/>
              <a:buNone/>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	Velocity concerns the ability to deal with data arriving very fast, in streams known as data streams</a:t>
            </a:r>
            <a:endParaRPr kumimoji="0" lang="sk-SK" sz="1800" b="0" i="0" u="none" strike="noStrike" kern="0" cap="none" spc="0" normalizeH="0" baseline="0" noProof="0" dirty="0">
              <a:ln>
                <a:noFill/>
              </a:ln>
              <a:solidFill>
                <a:srgbClr val="000000"/>
              </a:solidFill>
              <a:effectLst/>
              <a:uLnTx/>
              <a:uFillTx/>
              <a:latin typeface="Arial"/>
              <a:ea typeface="+mn-ea"/>
              <a:cs typeface="+mn-cs"/>
            </a:endParaRPr>
          </a:p>
          <a:p>
            <a:pPr marL="342908" marR="0" lvl="0" indent="-342908" algn="l" defTabSz="762019" rtl="0" eaLnBrk="0" fontAlgn="base" latinLnBrk="0" hangingPunct="0">
              <a:lnSpc>
                <a:spcPct val="95000"/>
              </a:lnSpc>
              <a:spcBef>
                <a:spcPct val="30000"/>
              </a:spcBef>
              <a:spcAft>
                <a:spcPct val="0"/>
              </a:spcAft>
              <a:buClrTx/>
              <a:buSzPct val="115000"/>
              <a:buFont typeface="Symbol" panose="05050102010706020507" pitchFamily="18" charset="2"/>
              <a:buNone/>
              <a:tabLst/>
              <a:defRPr/>
            </a:pPr>
            <a:endParaRPr kumimoji="0" lang="en-US" sz="1800" b="0" i="0" u="none" strike="noStrike" kern="0" cap="none" spc="0" normalizeH="0" baseline="0" noProof="0" dirty="0">
              <a:ln>
                <a:noFill/>
              </a:ln>
              <a:solidFill>
                <a:srgbClr val="000000"/>
              </a:solidFill>
              <a:effectLst/>
              <a:uLnTx/>
              <a:uFillTx/>
              <a:latin typeface="Arial"/>
              <a:ea typeface="+mn-ea"/>
              <a:cs typeface="+mn-cs"/>
            </a:endParaRPr>
          </a:p>
          <a:p>
            <a:pPr marL="342908" marR="0" lvl="0" indent="-342908" algn="l" defTabSz="762019" rtl="0" eaLnBrk="0" fontAlgn="base" latinLnBrk="0" hangingPunct="0">
              <a:lnSpc>
                <a:spcPct val="95000"/>
              </a:lnSpc>
              <a:spcBef>
                <a:spcPct val="30000"/>
              </a:spcBef>
              <a:spcAft>
                <a:spcPct val="0"/>
              </a:spcAft>
              <a:buClrTx/>
              <a:buSzPct val="115000"/>
              <a:buFont typeface="Symbol" panose="05050102010706020507" pitchFamily="18" charset="2"/>
              <a:buNone/>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Big data are data sets that are too large to be managed by conventional data-processing technologies, requiring the</a:t>
            </a:r>
          </a:p>
          <a:p>
            <a:pPr marL="342908" marR="0" lvl="0" indent="-342908" algn="l" defTabSz="762019" rtl="0" eaLnBrk="0" fontAlgn="base" latinLnBrk="0" hangingPunct="0">
              <a:lnSpc>
                <a:spcPct val="95000"/>
              </a:lnSpc>
              <a:spcBef>
                <a:spcPct val="30000"/>
              </a:spcBef>
              <a:spcAft>
                <a:spcPct val="0"/>
              </a:spcAft>
              <a:buClrTx/>
              <a:buSzPct val="115000"/>
              <a:buFont typeface="Symbol" panose="05050102010706020507" pitchFamily="18" charset="2"/>
              <a:buNone/>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development of new techniques and tools for: (Provost and Fawcett, 2013)</a:t>
            </a:r>
          </a:p>
          <a:p>
            <a:pPr marL="342908" marR="0" lvl="0" indent="-342908" algn="l" defTabSz="762019" rtl="0" eaLnBrk="0" fontAlgn="base" latinLnBrk="0" hangingPunct="0">
              <a:lnSpc>
                <a:spcPct val="95000"/>
              </a:lnSpc>
              <a:spcBef>
                <a:spcPct val="30000"/>
              </a:spcBef>
              <a:spcAft>
                <a:spcPct val="0"/>
              </a:spcAft>
              <a:buClrTx/>
              <a:buSzPct val="115000"/>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data storage,</a:t>
            </a:r>
          </a:p>
          <a:p>
            <a:pPr marL="342908" marR="0" lvl="0" indent="-342908" algn="l" defTabSz="762019" rtl="0" eaLnBrk="0" fontAlgn="base" latinLnBrk="0" hangingPunct="0">
              <a:lnSpc>
                <a:spcPct val="95000"/>
              </a:lnSpc>
              <a:spcBef>
                <a:spcPct val="30000"/>
              </a:spcBef>
              <a:spcAft>
                <a:spcPct val="0"/>
              </a:spcAft>
              <a:buClrTx/>
              <a:buSzPct val="115000"/>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processing,</a:t>
            </a:r>
          </a:p>
          <a:p>
            <a:pPr marL="342908" marR="0" lvl="0" indent="-342908" algn="l" defTabSz="762019" rtl="0" eaLnBrk="0" fontAlgn="base" latinLnBrk="0" hangingPunct="0">
              <a:lnSpc>
                <a:spcPct val="95000"/>
              </a:lnSpc>
              <a:spcBef>
                <a:spcPct val="30000"/>
              </a:spcBef>
              <a:spcAft>
                <a:spcPct val="0"/>
              </a:spcAft>
              <a:buClrTx/>
              <a:buSzPct val="115000"/>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transmission.</a:t>
            </a:r>
          </a:p>
          <a:p>
            <a:endParaRPr lang="en-US"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Big Data</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Overview of Big Data</a:t>
            </a:r>
            <a:endParaRPr lang="en-US" dirty="0"/>
          </a:p>
        </p:txBody>
      </p:sp>
    </p:spTree>
    <p:extLst>
      <p:ext uri="{BB962C8B-B14F-4D97-AF65-F5344CB8AC3E}">
        <p14:creationId xmlns:p14="http://schemas.microsoft.com/office/powerpoint/2010/main" val="213944659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The word “big” can refer to: (Moreira, J. et al., 2018)</a:t>
            </a:r>
          </a:p>
          <a:p>
            <a:pPr>
              <a:buFont typeface="Arial" panose="020B0604020202020204" pitchFamily="34" charset="0"/>
              <a:buChar char="•"/>
            </a:pPr>
            <a:r>
              <a:rPr lang="en-US" sz="1800" dirty="0"/>
              <a:t>the number of data sources, to the importance of the data,</a:t>
            </a:r>
          </a:p>
          <a:p>
            <a:pPr>
              <a:buFont typeface="Arial" panose="020B0604020202020204" pitchFamily="34" charset="0"/>
              <a:buChar char="•"/>
            </a:pPr>
            <a:r>
              <a:rPr lang="en-US" sz="1800" dirty="0"/>
              <a:t>the need for new processing techniques,</a:t>
            </a:r>
          </a:p>
          <a:p>
            <a:pPr>
              <a:buFont typeface="Arial" panose="020B0604020202020204" pitchFamily="34" charset="0"/>
              <a:buChar char="•"/>
            </a:pPr>
            <a:r>
              <a:rPr lang="en-US" sz="1800" dirty="0"/>
              <a:t>how fast data arrive,</a:t>
            </a:r>
          </a:p>
          <a:p>
            <a:pPr>
              <a:buFont typeface="Arial" panose="020B0604020202020204" pitchFamily="34" charset="0"/>
              <a:buChar char="•"/>
            </a:pPr>
            <a:r>
              <a:rPr lang="en-US" sz="1800" dirty="0"/>
              <a:t>the combination of different sets of data so they can be analyzed in real time.</a:t>
            </a:r>
            <a:endParaRPr lang="sk-SK" sz="1800" dirty="0"/>
          </a:p>
          <a:p>
            <a:pPr marL="0" indent="0"/>
            <a:endParaRPr lang="sk-SK" sz="1800" dirty="0"/>
          </a:p>
          <a:p>
            <a:pPr marL="0" indent="0" algn="ctr"/>
            <a:r>
              <a:rPr lang="sk-SK" sz="2400" dirty="0" err="1"/>
              <a:t>From</a:t>
            </a:r>
            <a:r>
              <a:rPr lang="sk-SK" sz="2400" dirty="0"/>
              <a:t> </a:t>
            </a:r>
            <a:r>
              <a:rPr lang="sk-SK" sz="2400" dirty="0" err="1"/>
              <a:t>static</a:t>
            </a:r>
            <a:r>
              <a:rPr lang="sk-SK" sz="2400" dirty="0"/>
              <a:t> </a:t>
            </a:r>
            <a:r>
              <a:rPr lang="sk-SK" sz="2400" dirty="0" err="1"/>
              <a:t>analysis</a:t>
            </a:r>
            <a:r>
              <a:rPr lang="sk-SK" sz="2400" dirty="0"/>
              <a:t> to </a:t>
            </a:r>
            <a:r>
              <a:rPr lang="sk-SK" sz="2400" dirty="0" err="1"/>
              <a:t>dynamic</a:t>
            </a:r>
            <a:r>
              <a:rPr lang="sk-SK" sz="2400" dirty="0"/>
              <a:t> </a:t>
            </a:r>
            <a:r>
              <a:rPr lang="sk-SK" sz="2400" dirty="0" err="1"/>
              <a:t>real-time</a:t>
            </a:r>
            <a:r>
              <a:rPr lang="sk-SK" sz="2400" dirty="0"/>
              <a:t> </a:t>
            </a:r>
            <a:r>
              <a:rPr lang="sk-SK" sz="2400" dirty="0" err="1"/>
              <a:t>analysis</a:t>
            </a:r>
            <a:endParaRPr lang="en-US" sz="2400" dirty="0"/>
          </a:p>
          <a:p>
            <a:pPr>
              <a:buFont typeface="Arial" panose="020B0604020202020204" pitchFamily="34" charset="0"/>
              <a:buChar char="•"/>
            </a:pPr>
            <a:endParaRPr lang="en-US" sz="1800" dirty="0"/>
          </a:p>
          <a:p>
            <a:r>
              <a:rPr lang="en-US" sz="1800" dirty="0"/>
              <a:t>Big data is more concerned with </a:t>
            </a:r>
            <a:r>
              <a:rPr lang="en-US" sz="1800" b="1" dirty="0"/>
              <a:t>technology</a:t>
            </a:r>
            <a:r>
              <a:rPr lang="en-US" sz="1800" dirty="0"/>
              <a:t>. It provides a computing environment, not </a:t>
            </a:r>
          </a:p>
          <a:p>
            <a:r>
              <a:rPr lang="en-US" sz="1800" dirty="0"/>
              <a:t>Only for analytics, but also for other data processing tasks. These tasks include:</a:t>
            </a:r>
          </a:p>
          <a:p>
            <a:pPr>
              <a:buFont typeface="Arial" panose="020B0604020202020204" pitchFamily="34" charset="0"/>
              <a:buChar char="•"/>
            </a:pPr>
            <a:r>
              <a:rPr lang="en-US" sz="1800" dirty="0"/>
              <a:t>finance transaction processing,</a:t>
            </a:r>
          </a:p>
          <a:p>
            <a:pPr>
              <a:buFont typeface="Arial" panose="020B0604020202020204" pitchFamily="34" charset="0"/>
              <a:buChar char="•"/>
            </a:pPr>
            <a:r>
              <a:rPr lang="en-US" sz="1800" dirty="0"/>
              <a:t>web data processing, </a:t>
            </a:r>
          </a:p>
          <a:p>
            <a:pPr>
              <a:buFont typeface="Arial" panose="020B0604020202020204" pitchFamily="34" charset="0"/>
              <a:buChar char="•"/>
            </a:pPr>
            <a:r>
              <a:rPr lang="en-US" sz="1800" dirty="0"/>
              <a:t>georeferenced data processing.</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en-US" sz="2400" dirty="0"/>
              <a:t>Big Data</a:t>
            </a:r>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Overview of Big Data</a:t>
            </a:r>
            <a:endParaRPr lang="en-US" dirty="0"/>
          </a:p>
        </p:txBody>
      </p:sp>
    </p:spTree>
    <p:extLst>
      <p:ext uri="{BB962C8B-B14F-4D97-AF65-F5344CB8AC3E}">
        <p14:creationId xmlns:p14="http://schemas.microsoft.com/office/powerpoint/2010/main" val="88058543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Data science is concerned with the creation of models able to extract patterns from</a:t>
            </a:r>
          </a:p>
          <a:p>
            <a:r>
              <a:rPr lang="en-US" sz="1800" dirty="0"/>
              <a:t>complex data and the use of these models in real-life problems.</a:t>
            </a:r>
          </a:p>
          <a:p>
            <a:endParaRPr lang="en-US" sz="1800" dirty="0"/>
          </a:p>
          <a:p>
            <a:r>
              <a:rPr lang="en-US" sz="1800" dirty="0"/>
              <a:t>Data science extracts meaningful and useful knowledge from data, with the support of</a:t>
            </a:r>
          </a:p>
          <a:p>
            <a:r>
              <a:rPr lang="en-US" sz="1800" dirty="0"/>
              <a:t>suitable technologies. It has a close relationship to analytics and data mining.</a:t>
            </a:r>
          </a:p>
          <a:p>
            <a:endParaRPr lang="en-US" sz="1800" dirty="0"/>
          </a:p>
          <a:p>
            <a:r>
              <a:rPr lang="en-US" sz="1800" dirty="0"/>
              <a:t>Data science goes beyond data mining by providing a knowledge extraction framework,</a:t>
            </a:r>
          </a:p>
          <a:p>
            <a:r>
              <a:rPr lang="en-US" sz="1800" dirty="0"/>
              <a:t>including statistics and visualization.</a:t>
            </a:r>
          </a:p>
          <a:p>
            <a:r>
              <a:rPr lang="en-US" sz="1800" dirty="0"/>
              <a:t>Big data gives support to data collection and management, data science applies</a:t>
            </a:r>
          </a:p>
          <a:p>
            <a:r>
              <a:rPr lang="en-US" sz="1800" dirty="0"/>
              <a:t>techniques to these data to discover new and useful knowledge:</a:t>
            </a:r>
          </a:p>
          <a:p>
            <a:pPr algn="ctr"/>
            <a:r>
              <a:rPr lang="en-US" sz="1800" dirty="0"/>
              <a:t> </a:t>
            </a:r>
            <a:r>
              <a:rPr lang="en-US" sz="1800" b="1" dirty="0"/>
              <a:t>big data collects, and data science discovers. </a:t>
            </a:r>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454665"/>
            <a:ext cx="9145206" cy="457200"/>
          </a:xfrm>
        </p:spPr>
        <p:txBody>
          <a:bodyPr/>
          <a:lstStyle/>
          <a:p>
            <a:r>
              <a:rPr lang="sk-SK" sz="2400" dirty="0" err="1"/>
              <a:t>Data</a:t>
            </a:r>
            <a:r>
              <a:rPr lang="sk-SK" sz="2400" dirty="0"/>
              <a:t> </a:t>
            </a:r>
            <a:r>
              <a:rPr lang="sk-SK" sz="2400" dirty="0" err="1"/>
              <a:t>science</a:t>
            </a:r>
            <a:endParaRPr lang="en-US" sz="2400" dirty="0"/>
          </a:p>
        </p:txBody>
      </p:sp>
      <p:sp>
        <p:nvSpPr>
          <p:cNvPr id="5" name="Content Placeholder 4">
            <a:extLst>
              <a:ext uri="{FF2B5EF4-FFF2-40B4-BE49-F238E27FC236}">
                <a16:creationId xmlns:a16="http://schemas.microsoft.com/office/drawing/2014/main" id="{E5B3740F-4DB8-4DB4-95D1-8D3CC3C02CD8}"/>
              </a:ext>
            </a:extLst>
          </p:cNvPr>
          <p:cNvSpPr>
            <a:spLocks noGrp="1"/>
          </p:cNvSpPr>
          <p:nvPr>
            <p:ph idx="11"/>
          </p:nvPr>
        </p:nvSpPr>
        <p:spPr/>
        <p:txBody>
          <a:bodyPr/>
          <a:lstStyle/>
          <a:p>
            <a:r>
              <a:rPr lang="en-US" sz="1800" dirty="0"/>
              <a:t>Overview</a:t>
            </a:r>
            <a:endParaRPr lang="en-US" dirty="0"/>
          </a:p>
        </p:txBody>
      </p:sp>
    </p:spTree>
    <p:extLst>
      <p:ext uri="{BB962C8B-B14F-4D97-AF65-F5344CB8AC3E}">
        <p14:creationId xmlns:p14="http://schemas.microsoft.com/office/powerpoint/2010/main" val="26799508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Types of data repositories – analyst perspective: (</a:t>
            </a:r>
            <a:r>
              <a:rPr lang="en-GB" sz="1800" dirty="0">
                <a:solidFill>
                  <a:srgbClr val="222222"/>
                </a:solidFill>
                <a:effectLst/>
                <a:latin typeface="Arial" panose="020B0604020202020204" pitchFamily="34" charset="0"/>
                <a:ea typeface="Calibri" panose="020F0502020204030204" pitchFamily="34" charset="0"/>
              </a:rPr>
              <a:t>Dietrich et al., 2015</a:t>
            </a:r>
            <a:r>
              <a:rPr lang="en-US" sz="1800" dirty="0"/>
              <a:t>)</a:t>
            </a:r>
          </a:p>
          <a:p>
            <a:endParaRPr lang="en-US" sz="1800" dirty="0"/>
          </a:p>
          <a:p>
            <a:endParaRPr lang="en-US" sz="1800" dirty="0"/>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16177"/>
            <a:ext cx="9145206" cy="457200"/>
          </a:xfrm>
        </p:spPr>
        <p:txBody>
          <a:bodyPr/>
          <a:lstStyle/>
          <a:p>
            <a:r>
              <a:rPr lang="en-US" sz="2400" dirty="0"/>
              <a:t>Data repositories</a:t>
            </a:r>
          </a:p>
        </p:txBody>
      </p:sp>
      <p:graphicFrame>
        <p:nvGraphicFramePr>
          <p:cNvPr id="5" name="Tabuľka 5">
            <a:extLst>
              <a:ext uri="{FF2B5EF4-FFF2-40B4-BE49-F238E27FC236}">
                <a16:creationId xmlns:a16="http://schemas.microsoft.com/office/drawing/2014/main" id="{5DB47751-F1F5-4E93-BA44-9B08845D7DA7}"/>
              </a:ext>
            </a:extLst>
          </p:cNvPr>
          <p:cNvGraphicFramePr>
            <a:graphicFrameLocks noGrp="1"/>
          </p:cNvGraphicFramePr>
          <p:nvPr>
            <p:extLst>
              <p:ext uri="{D42A27DB-BD31-4B8C-83A1-F6EECF244321}">
                <p14:modId xmlns:p14="http://schemas.microsoft.com/office/powerpoint/2010/main" val="1488513667"/>
              </p:ext>
            </p:extLst>
          </p:nvPr>
        </p:nvGraphicFramePr>
        <p:xfrm>
          <a:off x="1651000" y="1880809"/>
          <a:ext cx="6604000" cy="4302760"/>
        </p:xfrm>
        <a:graphic>
          <a:graphicData uri="http://schemas.openxmlformats.org/drawingml/2006/table">
            <a:tbl>
              <a:tblPr firstRow="1" bandRow="1">
                <a:tableStyleId>{5C22544A-7EE6-4342-B048-85BDC9FD1C3A}</a:tableStyleId>
              </a:tblPr>
              <a:tblGrid>
                <a:gridCol w="1966407">
                  <a:extLst>
                    <a:ext uri="{9D8B030D-6E8A-4147-A177-3AD203B41FA5}">
                      <a16:colId xmlns:a16="http://schemas.microsoft.com/office/drawing/2014/main" val="2718655397"/>
                    </a:ext>
                  </a:extLst>
                </a:gridCol>
                <a:gridCol w="4637593">
                  <a:extLst>
                    <a:ext uri="{9D8B030D-6E8A-4147-A177-3AD203B41FA5}">
                      <a16:colId xmlns:a16="http://schemas.microsoft.com/office/drawing/2014/main" val="2529522496"/>
                    </a:ext>
                  </a:extLst>
                </a:gridCol>
              </a:tblGrid>
              <a:tr h="370840">
                <a:tc>
                  <a:txBody>
                    <a:bodyPr/>
                    <a:lstStyle/>
                    <a:p>
                      <a:r>
                        <a:rPr lang="en-US" dirty="0"/>
                        <a:t>Data repository</a:t>
                      </a:r>
                      <a:endParaRPr lang="sk-SK" dirty="0"/>
                    </a:p>
                  </a:txBody>
                  <a:tcPr/>
                </a:tc>
                <a:tc>
                  <a:txBody>
                    <a:bodyPr/>
                    <a:lstStyle/>
                    <a:p>
                      <a:r>
                        <a:rPr lang="en-US" dirty="0"/>
                        <a:t>Characteristics</a:t>
                      </a:r>
                      <a:endParaRPr lang="sk-SK" dirty="0"/>
                    </a:p>
                  </a:txBody>
                  <a:tcPr/>
                </a:tc>
                <a:extLst>
                  <a:ext uri="{0D108BD9-81ED-4DB2-BD59-A6C34878D82A}">
                    <a16:rowId xmlns:a16="http://schemas.microsoft.com/office/drawing/2014/main" val="3529879403"/>
                  </a:ext>
                </a:extLst>
              </a:tr>
              <a:tr h="370840">
                <a:tc>
                  <a:txBody>
                    <a:bodyPr/>
                    <a:lstStyle/>
                    <a:p>
                      <a:r>
                        <a:rPr lang="en-US" sz="1600" dirty="0"/>
                        <a:t>Spreadsheets</a:t>
                      </a:r>
                      <a:br>
                        <a:rPr lang="en-US" sz="1600" dirty="0"/>
                      </a:br>
                      <a:r>
                        <a:rPr lang="en-US" sz="1600" dirty="0"/>
                        <a:t>Data marts</a:t>
                      </a:r>
                      <a:endParaRPr lang="sk-SK" sz="1600" dirty="0"/>
                    </a:p>
                  </a:txBody>
                  <a:tcPr/>
                </a:tc>
                <a:tc>
                  <a:txBody>
                    <a:bodyPr/>
                    <a:lstStyle/>
                    <a:p>
                      <a:r>
                        <a:rPr lang="en-US" sz="1600" dirty="0"/>
                        <a:t>Spreadsheets and low-volume database for recordkeeping.</a:t>
                      </a:r>
                    </a:p>
                    <a:p>
                      <a:r>
                        <a:rPr lang="en-US" sz="1600" dirty="0"/>
                        <a:t>Analyst depends on data extract.</a:t>
                      </a:r>
                      <a:endParaRPr lang="sk-SK" sz="1600" dirty="0"/>
                    </a:p>
                  </a:txBody>
                  <a:tcPr/>
                </a:tc>
                <a:extLst>
                  <a:ext uri="{0D108BD9-81ED-4DB2-BD59-A6C34878D82A}">
                    <a16:rowId xmlns:a16="http://schemas.microsoft.com/office/drawing/2014/main" val="3077228573"/>
                  </a:ext>
                </a:extLst>
              </a:tr>
              <a:tr h="370840">
                <a:tc>
                  <a:txBody>
                    <a:bodyPr/>
                    <a:lstStyle/>
                    <a:p>
                      <a:r>
                        <a:rPr lang="en-US" sz="1600" dirty="0"/>
                        <a:t>Data Warehouses</a:t>
                      </a:r>
                    </a:p>
                  </a:txBody>
                  <a:tcPr/>
                </a:tc>
                <a:tc>
                  <a:txBody>
                    <a:bodyPr/>
                    <a:lstStyle/>
                    <a:p>
                      <a:r>
                        <a:rPr lang="en-US" sz="1600" dirty="0"/>
                        <a:t>Centralized data containers in a purpose-built space.</a:t>
                      </a:r>
                      <a:br>
                        <a:rPr lang="en-US" sz="1600" dirty="0"/>
                      </a:br>
                      <a:r>
                        <a:rPr lang="en-US" sz="1600" dirty="0"/>
                        <a:t>Supports BI and reporting but restricts robust analyses.</a:t>
                      </a:r>
                    </a:p>
                    <a:p>
                      <a:r>
                        <a:rPr lang="en-US" sz="1600" dirty="0"/>
                        <a:t>Analyst depended on IT and DBA for data access and scheme.</a:t>
                      </a:r>
                      <a:endParaRPr lang="sk-SK" sz="1600" dirty="0"/>
                    </a:p>
                  </a:txBody>
                  <a:tcPr/>
                </a:tc>
                <a:extLst>
                  <a:ext uri="{0D108BD9-81ED-4DB2-BD59-A6C34878D82A}">
                    <a16:rowId xmlns:a16="http://schemas.microsoft.com/office/drawing/2014/main" val="434313222"/>
                  </a:ext>
                </a:extLst>
              </a:tr>
              <a:tr h="370840">
                <a:tc>
                  <a:txBody>
                    <a:bodyPr/>
                    <a:lstStyle/>
                    <a:p>
                      <a:r>
                        <a:rPr lang="en-US" sz="1600" dirty="0"/>
                        <a:t>Analytic Sandbox</a:t>
                      </a:r>
                      <a:endParaRPr lang="sk-SK" sz="1600" dirty="0"/>
                    </a:p>
                  </a:txBody>
                  <a:tcPr/>
                </a:tc>
                <a:tc>
                  <a:txBody>
                    <a:bodyPr/>
                    <a:lstStyle/>
                    <a:p>
                      <a:r>
                        <a:rPr lang="en-US" sz="1600" dirty="0"/>
                        <a:t>Data assets gathered from multiple sources and technologies. Enables high-performance and flexible analysis.</a:t>
                      </a:r>
                    </a:p>
                    <a:p>
                      <a:r>
                        <a:rPr lang="en-US" sz="1600" dirty="0"/>
                        <a:t>Reduce risks and costs related to data replication in “shadow” file system.</a:t>
                      </a:r>
                    </a:p>
                    <a:p>
                      <a:r>
                        <a:rPr lang="en-US" sz="1600" dirty="0"/>
                        <a:t>Analyst owned, rather than DBA owned.</a:t>
                      </a:r>
                      <a:endParaRPr lang="sk-SK" sz="1600" dirty="0"/>
                    </a:p>
                  </a:txBody>
                  <a:tcPr/>
                </a:tc>
                <a:extLst>
                  <a:ext uri="{0D108BD9-81ED-4DB2-BD59-A6C34878D82A}">
                    <a16:rowId xmlns:a16="http://schemas.microsoft.com/office/drawing/2014/main" val="2863708874"/>
                  </a:ext>
                </a:extLst>
              </a:tr>
            </a:tbl>
          </a:graphicData>
        </a:graphic>
      </p:graphicFrame>
    </p:spTree>
    <p:extLst>
      <p:ext uri="{BB962C8B-B14F-4D97-AF65-F5344CB8AC3E}">
        <p14:creationId xmlns:p14="http://schemas.microsoft.com/office/powerpoint/2010/main" val="222050960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With the proliferation of data islands, the need to centralize the data is pressing than ever.</a:t>
            </a:r>
          </a:p>
          <a:p>
            <a:r>
              <a:rPr lang="en-US" sz="1800" dirty="0"/>
              <a:t>As data needs grew, so did more scalable data warehousing solutions. (</a:t>
            </a:r>
            <a:r>
              <a:rPr lang="en-GB" sz="1800" dirty="0">
                <a:solidFill>
                  <a:srgbClr val="222222"/>
                </a:solidFill>
                <a:effectLst/>
                <a:latin typeface="Arial" panose="020B0604020202020204" pitchFamily="34" charset="0"/>
                <a:ea typeface="Calibri" panose="020F0502020204030204" pitchFamily="34" charset="0"/>
              </a:rPr>
              <a:t>Dietrich et al., </a:t>
            </a:r>
          </a:p>
          <a:p>
            <a:r>
              <a:rPr lang="en-GB" sz="1800" dirty="0">
                <a:solidFill>
                  <a:srgbClr val="222222"/>
                </a:solidFill>
                <a:effectLst/>
                <a:latin typeface="Arial" panose="020B0604020202020204" pitchFamily="34" charset="0"/>
                <a:ea typeface="Calibri" panose="020F0502020204030204" pitchFamily="34" charset="0"/>
              </a:rPr>
              <a:t>2015</a:t>
            </a:r>
            <a:r>
              <a:rPr lang="en-US" sz="1800" dirty="0"/>
              <a:t>)</a:t>
            </a:r>
          </a:p>
          <a:p>
            <a:endParaRPr lang="en-US" sz="1800" dirty="0"/>
          </a:p>
          <a:p>
            <a:endParaRPr lang="en-US" sz="1800" dirty="0"/>
          </a:p>
          <a:p>
            <a:r>
              <a:rPr lang="en-US" sz="1800" dirty="0"/>
              <a:t>Technologies enabled data to be managed centrally, providing benefits of security, </a:t>
            </a:r>
          </a:p>
          <a:p>
            <a:r>
              <a:rPr lang="en-US" sz="1800" dirty="0"/>
              <a:t>failover, and a single source of data for financial reporting or other critical tasks.</a:t>
            </a:r>
          </a:p>
          <a:p>
            <a:endParaRPr lang="en-US" sz="1800" dirty="0"/>
          </a:p>
          <a:p>
            <a:r>
              <a:rPr lang="en-US" sz="1800" dirty="0"/>
              <a:t>This structure also enabled the creation of OLAP cubes and BI analytical tools, which</a:t>
            </a:r>
          </a:p>
          <a:p>
            <a:r>
              <a:rPr lang="en-US" sz="1800" dirty="0"/>
              <a:t>provided quick access to a set of dimensions within an RDBMS.</a:t>
            </a:r>
          </a:p>
          <a:p>
            <a:r>
              <a:rPr lang="en-US" sz="1800" dirty="0"/>
              <a:t>Advanced features enabled performance of in-depth analytical techniques such as </a:t>
            </a:r>
          </a:p>
          <a:p>
            <a:r>
              <a:rPr lang="en-US" sz="1800" dirty="0"/>
              <a:t>regressions and neural networks.</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0397" y="916177"/>
            <a:ext cx="9145206" cy="457200"/>
          </a:xfrm>
        </p:spPr>
        <p:txBody>
          <a:bodyPr/>
          <a:lstStyle/>
          <a:p>
            <a:r>
              <a:rPr lang="en-US" sz="2400" dirty="0"/>
              <a:t>Data repositories</a:t>
            </a:r>
          </a:p>
        </p:txBody>
      </p:sp>
    </p:spTree>
    <p:extLst>
      <p:ext uri="{BB962C8B-B14F-4D97-AF65-F5344CB8AC3E}">
        <p14:creationId xmlns:p14="http://schemas.microsoft.com/office/powerpoint/2010/main" val="25089523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2E5260-8D2B-4DDD-8CF8-F0D9092B2CB9}"/>
              </a:ext>
            </a:extLst>
          </p:cNvPr>
          <p:cNvSpPr>
            <a:spLocks noGrp="1"/>
          </p:cNvSpPr>
          <p:nvPr>
            <p:ph type="ftr" sz="quarter" idx="3"/>
          </p:nvPr>
        </p:nvSpPr>
        <p:spPr/>
        <p:txBody>
          <a:bodyPr/>
          <a:lstStyle/>
          <a:p>
            <a:endParaRPr lang="en-US" dirty="0"/>
          </a:p>
        </p:txBody>
      </p:sp>
      <p:sp>
        <p:nvSpPr>
          <p:cNvPr id="3" name="Content Placeholder 2">
            <a:extLst>
              <a:ext uri="{FF2B5EF4-FFF2-40B4-BE49-F238E27FC236}">
                <a16:creationId xmlns:a16="http://schemas.microsoft.com/office/drawing/2014/main" id="{8EB42C04-59A1-4855-93D7-4328AB6DF02D}"/>
              </a:ext>
            </a:extLst>
          </p:cNvPr>
          <p:cNvSpPr>
            <a:spLocks noGrp="1"/>
          </p:cNvSpPr>
          <p:nvPr>
            <p:ph idx="10"/>
          </p:nvPr>
        </p:nvSpPr>
        <p:spPr/>
        <p:txBody>
          <a:bodyPr/>
          <a:lstStyle/>
          <a:p>
            <a:r>
              <a:rPr lang="en-US" sz="1800" dirty="0"/>
              <a:t>Analytics are divided into 3 categories: </a:t>
            </a:r>
            <a:r>
              <a:rPr lang="en-US" sz="1800" b="1" dirty="0"/>
              <a:t>descriptive, predictive and prescriptive</a:t>
            </a:r>
            <a:r>
              <a:rPr lang="en-US" sz="1800" dirty="0"/>
              <a:t>.</a:t>
            </a:r>
          </a:p>
          <a:p>
            <a:endParaRPr lang="en-US" sz="1800" dirty="0"/>
          </a:p>
          <a:p>
            <a:r>
              <a:rPr lang="en-US" sz="1800" b="1" dirty="0"/>
              <a:t>I. Descriptive analytics</a:t>
            </a:r>
          </a:p>
          <a:p>
            <a:r>
              <a:rPr lang="en-US" sz="1800" dirty="0"/>
              <a:t>Descriptive analytics is used whenever necessary. It tries to identify problems and</a:t>
            </a:r>
          </a:p>
          <a:p>
            <a:r>
              <a:rPr lang="en-US" sz="1800" dirty="0"/>
              <a:t>opportunities in the existing processes and functions by techniques such as OLAP and</a:t>
            </a:r>
          </a:p>
          <a:p>
            <a:r>
              <a:rPr lang="en-US" sz="1800" dirty="0"/>
              <a:t>drill down (Wang et al, 2016).</a:t>
            </a:r>
          </a:p>
          <a:p>
            <a:endParaRPr lang="en-US" sz="1800" dirty="0"/>
          </a:p>
          <a:p>
            <a:r>
              <a:rPr lang="en-US" sz="1800" dirty="0"/>
              <a:t>It uses historical data to identify patterns and modelling past </a:t>
            </a:r>
            <a:r>
              <a:rPr lang="en-US" sz="1800" dirty="0" err="1"/>
              <a:t>behaviour</a:t>
            </a:r>
            <a:r>
              <a:rPr lang="en-US" sz="1800" dirty="0"/>
              <a:t> (</a:t>
            </a:r>
            <a:r>
              <a:rPr lang="en-US" sz="1800" dirty="0" err="1"/>
              <a:t>Assunção</a:t>
            </a:r>
            <a:r>
              <a:rPr lang="en-US" sz="1800" dirty="0"/>
              <a:t> et al, </a:t>
            </a:r>
          </a:p>
          <a:p>
            <a:r>
              <a:rPr lang="en-US" sz="1800" dirty="0"/>
              <a:t>2015).</a:t>
            </a:r>
          </a:p>
          <a:p>
            <a:endParaRPr lang="en-US" sz="1800" dirty="0"/>
          </a:p>
          <a:p>
            <a:r>
              <a:rPr lang="en-US" sz="1800" dirty="0"/>
              <a:t>Questions that are answered are what has happened in past? What trends existed and </a:t>
            </a:r>
          </a:p>
          <a:p>
            <a:r>
              <a:rPr lang="en-US" sz="1800" dirty="0"/>
              <a:t>what were the exceptions?</a:t>
            </a:r>
          </a:p>
        </p:txBody>
      </p:sp>
      <p:sp>
        <p:nvSpPr>
          <p:cNvPr id="4" name="Title 3">
            <a:extLst>
              <a:ext uri="{FF2B5EF4-FFF2-40B4-BE49-F238E27FC236}">
                <a16:creationId xmlns:a16="http://schemas.microsoft.com/office/drawing/2014/main" id="{D0B5C600-6D53-4095-9B5E-CCBE9456F8E5}"/>
              </a:ext>
            </a:extLst>
          </p:cNvPr>
          <p:cNvSpPr>
            <a:spLocks noGrp="1"/>
          </p:cNvSpPr>
          <p:nvPr>
            <p:ph type="title"/>
          </p:nvPr>
        </p:nvSpPr>
        <p:spPr>
          <a:xfrm>
            <a:off x="382590" y="916177"/>
            <a:ext cx="9145206" cy="457200"/>
          </a:xfrm>
        </p:spPr>
        <p:txBody>
          <a:bodyPr/>
          <a:lstStyle/>
          <a:p>
            <a:r>
              <a:rPr lang="en-US" sz="2400" dirty="0"/>
              <a:t>Types of analytics</a:t>
            </a:r>
          </a:p>
        </p:txBody>
      </p:sp>
    </p:spTree>
    <p:extLst>
      <p:ext uri="{BB962C8B-B14F-4D97-AF65-F5344CB8AC3E}">
        <p14:creationId xmlns:p14="http://schemas.microsoft.com/office/powerpoint/2010/main" val="1602361684"/>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184&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4&quot;&gt;&lt;elem&gt;&lt;m_ppcolschidx val=&quot;0&quot;/&gt;&lt;m_rgb r=&quot;5d&quot; g=&quot;5d&quot; b=&quot;5d&quot;/&gt;&lt;/elem&gt;&lt;elem&gt;&lt;m_ppcolschidx val=&quot;0&quot;/&gt;&lt;m_rgb r=&quot;37&quot; g=&quot;37&quot; b=&quot;37&quot;/&gt;&lt;/elem&gt;&lt;elem&gt;&lt;m_ppcolschidx val=&quot;0&quot;/&gt;&lt;m_rgb r=&quot;c8&quot; g=&quot;c8&quot; b=&quot;c8&quot;/&gt;&lt;/elem&gt;&lt;elem&gt;&lt;m_ppcolschidx val=&quot;0&quot;/&gt;&lt;m_rgb r=&quot;b2&quot; g=&quot;b2&quot; b=&quot;b2&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E4rdz1tE.Byq4Pu.0D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heme/theme1.xml><?xml version="1.0" encoding="utf-8"?>
<a:theme xmlns:a="http://schemas.openxmlformats.org/drawingml/2006/main" name="2009_h&amp;z Folienmaster english">
  <a:themeElements>
    <a:clrScheme name="PERSIST">
      <a:dk1>
        <a:srgbClr val="000000"/>
      </a:dk1>
      <a:lt1>
        <a:srgbClr val="FFFFFF"/>
      </a:lt1>
      <a:dk2>
        <a:srgbClr val="000000"/>
      </a:dk2>
      <a:lt2>
        <a:srgbClr val="002356"/>
      </a:lt2>
      <a:accent1>
        <a:srgbClr val="004895"/>
      </a:accent1>
      <a:accent2>
        <a:srgbClr val="85C9F0"/>
      </a:accent2>
      <a:accent3>
        <a:srgbClr val="FFFFFF"/>
      </a:accent3>
      <a:accent4>
        <a:srgbClr val="000000"/>
      </a:accent4>
      <a:accent5>
        <a:srgbClr val="AAB1C8"/>
      </a:accent5>
      <a:accent6>
        <a:srgbClr val="7293B7"/>
      </a:accent6>
      <a:hlink>
        <a:srgbClr val="CCDAEA"/>
      </a:hlink>
      <a:folHlink>
        <a:srgbClr val="E5E5E5"/>
      </a:folHlink>
    </a:clrScheme>
    <a:fontScheme name="2009_h&amp;z Folienmaster englis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09_h&amp;z Folienmaster english 1">
        <a:dk1>
          <a:srgbClr val="000000"/>
        </a:dk1>
        <a:lt1>
          <a:srgbClr val="FFFFFF"/>
        </a:lt1>
        <a:dk2>
          <a:srgbClr val="000000"/>
        </a:dk2>
        <a:lt2>
          <a:srgbClr val="002356"/>
        </a:lt2>
        <a:accent1>
          <a:srgbClr val="004895"/>
        </a:accent1>
        <a:accent2>
          <a:srgbClr val="7FA3CA"/>
        </a:accent2>
        <a:accent3>
          <a:srgbClr val="FFFFFF"/>
        </a:accent3>
        <a:accent4>
          <a:srgbClr val="000000"/>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2">
        <a:dk1>
          <a:srgbClr val="000000"/>
        </a:dk1>
        <a:lt1>
          <a:srgbClr val="FFFFFF"/>
        </a:lt1>
        <a:dk2>
          <a:srgbClr val="000000"/>
        </a:dk2>
        <a:lt2>
          <a:srgbClr val="666666"/>
        </a:lt2>
        <a:accent1>
          <a:srgbClr val="7F7F7F"/>
        </a:accent1>
        <a:accent2>
          <a:srgbClr val="B2B2B2"/>
        </a:accent2>
        <a:accent3>
          <a:srgbClr val="FFFFFF"/>
        </a:accent3>
        <a:accent4>
          <a:srgbClr val="000000"/>
        </a:accent4>
        <a:accent5>
          <a:srgbClr val="C0C0C0"/>
        </a:accent5>
        <a:accent6>
          <a:srgbClr val="A1A1A1"/>
        </a:accent6>
        <a:hlink>
          <a:srgbClr val="CCCCCC"/>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3">
        <a:dk1>
          <a:srgbClr val="E5E5E5"/>
        </a:dk1>
        <a:lt1>
          <a:srgbClr val="FFFFFF"/>
        </a:lt1>
        <a:dk2>
          <a:srgbClr val="000000"/>
        </a:dk2>
        <a:lt2>
          <a:srgbClr val="FFFF99"/>
        </a:lt2>
        <a:accent1>
          <a:srgbClr val="CCDAEA"/>
        </a:accent1>
        <a:accent2>
          <a:srgbClr val="7FA3CA"/>
        </a:accent2>
        <a:accent3>
          <a:srgbClr val="AAAAAA"/>
        </a:accent3>
        <a:accent4>
          <a:srgbClr val="DADADA"/>
        </a:accent4>
        <a:accent5>
          <a:srgbClr val="E2EAF3"/>
        </a:accent5>
        <a:accent6>
          <a:srgbClr val="7293B7"/>
        </a:accent6>
        <a:hlink>
          <a:srgbClr val="004895"/>
        </a:hlink>
        <a:folHlink>
          <a:srgbClr val="002356"/>
        </a:folHlink>
      </a:clrScheme>
      <a:clrMap bg1="dk2" tx1="lt1" bg2="dk1" tx2="lt2" accent1="accent1" accent2="accent2" accent3="accent3" accent4="accent4" accent5="accent5" accent6="accent6" hlink="hlink" folHlink="folHlink"/>
    </a:extraClrScheme>
    <a:extraClrScheme>
      <a:clrScheme name="2009_h&amp;z Folienmaster english 4">
        <a:dk1>
          <a:srgbClr val="002356"/>
        </a:dk1>
        <a:lt1>
          <a:srgbClr val="FFFFFF"/>
        </a:lt1>
        <a:dk2>
          <a:srgbClr val="002356"/>
        </a:dk2>
        <a:lt2>
          <a:srgbClr val="002356"/>
        </a:lt2>
        <a:accent1>
          <a:srgbClr val="004895"/>
        </a:accent1>
        <a:accent2>
          <a:srgbClr val="7FA3CA"/>
        </a:accent2>
        <a:accent3>
          <a:srgbClr val="FFFFFF"/>
        </a:accent3>
        <a:accent4>
          <a:srgbClr val="001C48"/>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2009_h&amp;z Folienmaster english</Template>
  <TotalTime>446</TotalTime>
  <Words>1930</Words>
  <Application>Microsoft Office PowerPoint</Application>
  <PresentationFormat>A4 (210 x 297 mm)</PresentationFormat>
  <Paragraphs>221</Paragraphs>
  <Slides>18</Slides>
  <Notes>1</Notes>
  <HiddenSlides>0</HiddenSlides>
  <MMClips>0</MMClips>
  <ScaleCrop>false</ScaleCrop>
  <HeadingPairs>
    <vt:vector size="8" baseType="variant">
      <vt:variant>
        <vt:lpstr>Použité písma</vt:lpstr>
      </vt:variant>
      <vt:variant>
        <vt:i4>2</vt:i4>
      </vt:variant>
      <vt:variant>
        <vt:lpstr>Motív</vt:lpstr>
      </vt:variant>
      <vt:variant>
        <vt:i4>1</vt:i4>
      </vt:variant>
      <vt:variant>
        <vt:lpstr>Vložené servery OLE</vt:lpstr>
      </vt:variant>
      <vt:variant>
        <vt:i4>1</vt:i4>
      </vt:variant>
      <vt:variant>
        <vt:lpstr>Nadpisy snímok</vt:lpstr>
      </vt:variant>
      <vt:variant>
        <vt:i4>18</vt:i4>
      </vt:variant>
    </vt:vector>
  </HeadingPairs>
  <TitlesOfParts>
    <vt:vector size="22" baseType="lpstr">
      <vt:lpstr>Arial</vt:lpstr>
      <vt:lpstr>Symbol</vt:lpstr>
      <vt:lpstr>2009_h&amp;z Folienmaster english</vt:lpstr>
      <vt:lpstr>think-cell Slide</vt:lpstr>
      <vt:lpstr>Introduction to procurement business analytics </vt:lpstr>
      <vt:lpstr>Learning objectives</vt:lpstr>
      <vt:lpstr>What is data?</vt:lpstr>
      <vt:lpstr>Big Data</vt:lpstr>
      <vt:lpstr>Big Data</vt:lpstr>
      <vt:lpstr>Data science</vt:lpstr>
      <vt:lpstr>Data repositories</vt:lpstr>
      <vt:lpstr>Data repositories</vt:lpstr>
      <vt:lpstr>Types of analytics</vt:lpstr>
      <vt:lpstr>Types of analytics</vt:lpstr>
      <vt:lpstr>Types of analytics</vt:lpstr>
      <vt:lpstr>Impact of Data analytics in procurement</vt:lpstr>
      <vt:lpstr>Impact of Data analytics in procurement</vt:lpstr>
      <vt:lpstr>Impact of Data analytics in procurement</vt:lpstr>
      <vt:lpstr>Impact of Data analytics in procurement</vt:lpstr>
      <vt:lpstr>Impact of Data analytics in procurement</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v.f.delke@utwente.nl</dc:creator>
  <cp:lastModifiedBy>Michal Tkáč</cp:lastModifiedBy>
  <cp:revision>243</cp:revision>
  <dcterms:created xsi:type="dcterms:W3CDTF">2009-09-24T14:23:52Z</dcterms:created>
  <dcterms:modified xsi:type="dcterms:W3CDTF">2022-08-18T10:49:11Z</dcterms:modified>
  <cp:category>h&amp;z Business Consulting</cp:category>
</cp:coreProperties>
</file>