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50" r:id="rId1"/>
  </p:sldMasterIdLst>
  <p:notesMasterIdLst>
    <p:notesMasterId r:id="rId21"/>
  </p:notesMasterIdLst>
  <p:handoutMasterIdLst>
    <p:handoutMasterId r:id="rId22"/>
  </p:handoutMasterIdLst>
  <p:sldIdLst>
    <p:sldId id="976" r:id="rId2"/>
    <p:sldId id="981" r:id="rId3"/>
    <p:sldId id="982" r:id="rId4"/>
    <p:sldId id="979" r:id="rId5"/>
    <p:sldId id="1031" r:id="rId6"/>
    <p:sldId id="1018" r:id="rId7"/>
    <p:sldId id="1032" r:id="rId8"/>
    <p:sldId id="1033" r:id="rId9"/>
    <p:sldId id="1035" r:id="rId10"/>
    <p:sldId id="1036" r:id="rId11"/>
    <p:sldId id="1037" r:id="rId12"/>
    <p:sldId id="1038" r:id="rId13"/>
    <p:sldId id="1039" r:id="rId14"/>
    <p:sldId id="1040" r:id="rId15"/>
    <p:sldId id="1023" r:id="rId16"/>
    <p:sldId id="1041" r:id="rId17"/>
    <p:sldId id="1042" r:id="rId18"/>
    <p:sldId id="1024" r:id="rId19"/>
    <p:sldId id="983" r:id="rId20"/>
  </p:sldIdLst>
  <p:sldSz cx="9906000" cy="6858000" type="A4"/>
  <p:notesSz cx="6669088" cy="9926638"/>
  <p:custDataLst>
    <p:tags r:id="rId23"/>
  </p:custDataLst>
  <p:defaultTextStyle>
    <a:defPPr>
      <a:defRPr lang="de-DE"/>
    </a:defPPr>
    <a:lvl1pPr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986" userDrawn="1">
          <p15:clr>
            <a:srgbClr val="A4A3A4"/>
          </p15:clr>
        </p15:guide>
        <p15:guide id="2" orient="horz" pos="910" userDrawn="1">
          <p15:clr>
            <a:srgbClr val="A4A3A4"/>
          </p15:clr>
        </p15:guide>
        <p15:guide id="3" orient="horz" pos="3827" userDrawn="1">
          <p15:clr>
            <a:srgbClr val="A4A3A4"/>
          </p15:clr>
        </p15:guide>
        <p15:guide id="4" orient="horz" pos="3902" userDrawn="1">
          <p15:clr>
            <a:srgbClr val="A4A3A4"/>
          </p15:clr>
        </p15:guide>
        <p15:guide id="5" orient="horz" pos="4054" userDrawn="1">
          <p15:clr>
            <a:srgbClr val="A4A3A4"/>
          </p15:clr>
        </p15:guide>
        <p15:guide id="6" orient="horz" pos="4167" userDrawn="1">
          <p15:clr>
            <a:srgbClr val="A4A3A4"/>
          </p15:clr>
        </p15:guide>
        <p15:guide id="7" pos="3120" userDrawn="1">
          <p15:clr>
            <a:srgbClr val="A4A3A4"/>
          </p15:clr>
        </p15:guide>
        <p15:guide id="8" pos="5923" userDrawn="1">
          <p15:clr>
            <a:srgbClr val="A4A3A4"/>
          </p15:clr>
        </p15:guide>
        <p15:guide id="9" pos="5999" userDrawn="1">
          <p15:clr>
            <a:srgbClr val="A4A3A4"/>
          </p15:clr>
        </p15:guide>
        <p15:guide id="10" pos="317" userDrawn="1">
          <p15:clr>
            <a:srgbClr val="A4A3A4"/>
          </p15:clr>
        </p15:guide>
        <p15:guide id="11" pos="241" userDrawn="1">
          <p15:clr>
            <a:srgbClr val="A4A3A4"/>
          </p15:clr>
        </p15:guide>
      </p15:sldGuideLst>
    </p:ext>
    <p:ext uri="{2D200454-40CA-4A62-9FC3-DE9A4176ACB9}">
      <p15:notesGuideLst xmlns:p15="http://schemas.microsoft.com/office/powerpoint/2012/main">
        <p15:guide id="1" orient="horz" pos="3126">
          <p15:clr>
            <a:srgbClr val="A4A3A4"/>
          </p15:clr>
        </p15:guide>
        <p15:guide id="2" pos="210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Vangorp" initials="PV" lastIdx="6" clrIdx="0">
    <p:extLst>
      <p:ext uri="{19B8F6BF-5375-455C-9EA6-DF929625EA0E}">
        <p15:presenceInfo xmlns:p15="http://schemas.microsoft.com/office/powerpoint/2012/main" userId="S::Vangorp@edgehill.ac.uk::3587515f-ddb1-4fe9-9d4f-a483c432d0d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356"/>
    <a:srgbClr val="FFFF99"/>
    <a:srgbClr val="004895"/>
    <a:srgbClr val="5A8DCA"/>
    <a:srgbClr val="7FA3CA"/>
    <a:srgbClr val="CCDAEA"/>
    <a:srgbClr val="B2B2B2"/>
    <a:srgbClr val="E5E5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E171933-4619-4E11-9A3F-F7608DF75F80}" styleName="Mittlere Formatvorlage 1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71" autoAdjust="0"/>
    <p:restoredTop sz="91003" autoAdjust="0"/>
  </p:normalViewPr>
  <p:slideViewPr>
    <p:cSldViewPr snapToGrid="0">
      <p:cViewPr varScale="1">
        <p:scale>
          <a:sx n="84" d="100"/>
          <a:sy n="84" d="100"/>
        </p:scale>
        <p:origin x="1708" y="64"/>
      </p:cViewPr>
      <p:guideLst>
        <p:guide orient="horz" pos="986"/>
        <p:guide orient="horz" pos="910"/>
        <p:guide orient="horz" pos="3827"/>
        <p:guide orient="horz" pos="3902"/>
        <p:guide orient="horz" pos="4054"/>
        <p:guide orient="horz" pos="4167"/>
        <p:guide pos="3120"/>
        <p:guide pos="5923"/>
        <p:guide pos="5999"/>
        <p:guide pos="317"/>
        <p:guide pos="24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18581"/>
    </p:cViewPr>
  </p:sorterViewPr>
  <p:notesViewPr>
    <p:cSldViewPr snapToGrid="0">
      <p:cViewPr varScale="1">
        <p:scale>
          <a:sx n="56" d="100"/>
          <a:sy n="56" d="100"/>
        </p:scale>
        <p:origin x="-2658" y="-78"/>
      </p:cViewPr>
      <p:guideLst>
        <p:guide orient="horz" pos="3126"/>
        <p:guide pos="2100"/>
      </p:guideLst>
    </p:cSldViewPr>
  </p:notesViewPr>
  <p:gridSpacing cx="60128" cy="6012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5986" name="Rectangle 2">
            <a:extLst>
              <a:ext uri="{FF2B5EF4-FFF2-40B4-BE49-F238E27FC236}">
                <a16:creationId xmlns:a16="http://schemas.microsoft.com/office/drawing/2014/main" id="{81901603-392A-41EC-99B4-D94D174DC8D1}"/>
              </a:ext>
            </a:extLst>
          </p:cNvPr>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7" name="Rectangle 3">
            <a:extLst>
              <a:ext uri="{FF2B5EF4-FFF2-40B4-BE49-F238E27FC236}">
                <a16:creationId xmlns:a16="http://schemas.microsoft.com/office/drawing/2014/main" id="{873EAD01-7B0A-4973-BEB3-0752CAE6EA7A}"/>
              </a:ext>
            </a:extLst>
          </p:cNvPr>
          <p:cNvSpPr>
            <a:spLocks noGrp="1" noChangeArrowheads="1"/>
          </p:cNvSpPr>
          <p:nvPr>
            <p:ph type="dt" sz="quarter"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SzTx/>
              <a:buFontTx/>
              <a:buNone/>
              <a:defRPr sz="1200">
                <a:latin typeface="Arial" pitchFamily="34" charset="0"/>
                <a:cs typeface="+mn-cs"/>
              </a:defRPr>
            </a:lvl1pPr>
          </a:lstStyle>
          <a:p>
            <a:pPr>
              <a:defRPr/>
            </a:pPr>
            <a:endParaRPr lang="en-US"/>
          </a:p>
        </p:txBody>
      </p:sp>
      <p:sp>
        <p:nvSpPr>
          <p:cNvPr id="425988" name="Rectangle 4">
            <a:extLst>
              <a:ext uri="{FF2B5EF4-FFF2-40B4-BE49-F238E27FC236}">
                <a16:creationId xmlns:a16="http://schemas.microsoft.com/office/drawing/2014/main" id="{77DF1C88-1E52-4C96-ACCF-47508392469D}"/>
              </a:ext>
            </a:extLst>
          </p:cNvPr>
          <p:cNvSpPr>
            <a:spLocks noGrp="1" noChangeArrowheads="1"/>
          </p:cNvSpPr>
          <p:nvPr>
            <p:ph type="ftr" sz="quarter" idx="2"/>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9" name="Rectangle 5">
            <a:extLst>
              <a:ext uri="{FF2B5EF4-FFF2-40B4-BE49-F238E27FC236}">
                <a16:creationId xmlns:a16="http://schemas.microsoft.com/office/drawing/2014/main" id="{F5B82894-EEBD-4FDE-8D75-60F781D74185}"/>
              </a:ext>
            </a:extLst>
          </p:cNvPr>
          <p:cNvSpPr>
            <a:spLocks noGrp="1" noChangeArrowheads="1"/>
          </p:cNvSpPr>
          <p:nvPr>
            <p:ph type="sldNum" sz="quarter" idx="3"/>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EA2274-D112-40EE-9AB0-32E6CF97BC68}"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9ABF623D-C4F0-45BA-B971-3C1C22295C53}"/>
              </a:ext>
            </a:extLst>
          </p:cNvPr>
          <p:cNvSpPr>
            <a:spLocks noGrp="1" noChangeArrowheads="1"/>
          </p:cNvSpPr>
          <p:nvPr>
            <p:ph type="hdr" sz="quarter"/>
          </p:nvPr>
        </p:nvSpPr>
        <p:spPr bwMode="auto">
          <a:xfrm>
            <a:off x="0" y="0"/>
            <a:ext cx="2890838"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59" name="Rectangle 3">
            <a:extLst>
              <a:ext uri="{FF2B5EF4-FFF2-40B4-BE49-F238E27FC236}">
                <a16:creationId xmlns:a16="http://schemas.microsoft.com/office/drawing/2014/main" id="{E4BCE6A4-8EE8-40CB-84E2-111FC6A71F1A}"/>
              </a:ext>
            </a:extLst>
          </p:cNvPr>
          <p:cNvSpPr>
            <a:spLocks noGrp="1" noChangeArrowheads="1"/>
          </p:cNvSpPr>
          <p:nvPr>
            <p:ph type="dt" idx="1"/>
          </p:nvPr>
        </p:nvSpPr>
        <p:spPr bwMode="auto">
          <a:xfrm>
            <a:off x="3778250" y="0"/>
            <a:ext cx="2889250"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algn="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5124" name="Rectangle 4">
            <a:extLst>
              <a:ext uri="{FF2B5EF4-FFF2-40B4-BE49-F238E27FC236}">
                <a16:creationId xmlns:a16="http://schemas.microsoft.com/office/drawing/2014/main" id="{DA3A9297-E4F0-4663-B15D-91CEAA000060}"/>
              </a:ext>
            </a:extLst>
          </p:cNvPr>
          <p:cNvSpPr>
            <a:spLocks noGrp="1" noRot="1" noChangeAspect="1" noChangeArrowheads="1" noTextEdit="1"/>
          </p:cNvSpPr>
          <p:nvPr>
            <p:ph type="sldImg" idx="2"/>
          </p:nvPr>
        </p:nvSpPr>
        <p:spPr bwMode="auto">
          <a:xfrm>
            <a:off x="646113" y="744538"/>
            <a:ext cx="537686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1" name="Rectangle 5">
            <a:extLst>
              <a:ext uri="{FF2B5EF4-FFF2-40B4-BE49-F238E27FC236}">
                <a16:creationId xmlns:a16="http://schemas.microsoft.com/office/drawing/2014/main" id="{3BE091CC-8BB5-44F9-AE21-AF515785ABAE}"/>
              </a:ext>
            </a:extLst>
          </p:cNvPr>
          <p:cNvSpPr>
            <a:spLocks noGrp="1" noChangeArrowheads="1"/>
          </p:cNvSpPr>
          <p:nvPr>
            <p:ph type="body" sz="quarter" idx="3"/>
          </p:nvPr>
        </p:nvSpPr>
        <p:spPr bwMode="auto">
          <a:xfrm>
            <a:off x="666750" y="4714875"/>
            <a:ext cx="5335588" cy="4467225"/>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p>
            <a:pPr lvl="0"/>
            <a:r>
              <a:rPr lang="en-US" noProof="0"/>
              <a:t>Textmasterformate durch Klicken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19462" name="Rectangle 6">
            <a:extLst>
              <a:ext uri="{FF2B5EF4-FFF2-40B4-BE49-F238E27FC236}">
                <a16:creationId xmlns:a16="http://schemas.microsoft.com/office/drawing/2014/main" id="{641191D1-7067-4B9C-BA8C-6B5011CB0D85}"/>
              </a:ext>
            </a:extLst>
          </p:cNvPr>
          <p:cNvSpPr>
            <a:spLocks noGrp="1" noChangeArrowheads="1"/>
          </p:cNvSpPr>
          <p:nvPr>
            <p:ph type="ftr" sz="quarter" idx="4"/>
          </p:nvPr>
        </p:nvSpPr>
        <p:spPr bwMode="auto">
          <a:xfrm>
            <a:off x="0" y="9429750"/>
            <a:ext cx="2890838"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63" name="Rectangle 7">
            <a:extLst>
              <a:ext uri="{FF2B5EF4-FFF2-40B4-BE49-F238E27FC236}">
                <a16:creationId xmlns:a16="http://schemas.microsoft.com/office/drawing/2014/main" id="{5833621A-A4BA-48EE-9D8E-A263A04648DF}"/>
              </a:ext>
            </a:extLst>
          </p:cNvPr>
          <p:cNvSpPr>
            <a:spLocks noGrp="1" noChangeArrowheads="1"/>
          </p:cNvSpPr>
          <p:nvPr>
            <p:ph type="sldNum" sz="quarter" idx="5"/>
          </p:nvPr>
        </p:nvSpPr>
        <p:spPr bwMode="auto">
          <a:xfrm>
            <a:off x="3778250" y="9429750"/>
            <a:ext cx="2889250"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algn="r" defTabSz="947738">
              <a:defRPr sz="1200"/>
            </a:lvl1pPr>
          </a:lstStyle>
          <a:p>
            <a:fld id="{57630AC6-73BA-43EE-861F-8E4EC2B00FE5}"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57630AC6-73BA-43EE-861F-8E4EC2B00FE5}" type="slidenum">
              <a:rPr lang="en-US" altLang="en-US" smtClean="0"/>
              <a:pPr/>
              <a:t>19</a:t>
            </a:fld>
            <a:endParaRPr lang="en-US" altLang="en-US"/>
          </a:p>
        </p:txBody>
      </p:sp>
    </p:spTree>
    <p:extLst>
      <p:ext uri="{BB962C8B-B14F-4D97-AF65-F5344CB8AC3E}">
        <p14:creationId xmlns:p14="http://schemas.microsoft.com/office/powerpoint/2010/main" val="336612125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png"/><Relationship Id="rId7"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10"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1.png"/><Relationship Id="rId9"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Black ">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56B2780-DA2C-4CDA-8239-191ACA063748}"/>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2" name="Title 1">
            <a:extLst>
              <a:ext uri="{FF2B5EF4-FFF2-40B4-BE49-F238E27FC236}">
                <a16:creationId xmlns:a16="http://schemas.microsoft.com/office/drawing/2014/main" id="{B9935F28-D798-4C27-A74C-D1AEAA3C5C1C}"/>
              </a:ext>
            </a:extLst>
          </p:cNvPr>
          <p:cNvSpPr>
            <a:spLocks noGrp="1"/>
          </p:cNvSpPr>
          <p:nvPr>
            <p:ph type="title"/>
          </p:nvPr>
        </p:nvSpPr>
        <p:spPr>
          <a:xfrm>
            <a:off x="4236022" y="883920"/>
            <a:ext cx="5445125" cy="457200"/>
          </a:xfrm>
        </p:spPr>
        <p:txBody>
          <a:bodyPr anchor="t"/>
          <a:lstStyle>
            <a:lvl1pPr>
              <a:defRPr sz="2400">
                <a:solidFill>
                  <a:schemeClr val="bg1"/>
                </a:solidFill>
              </a:defRPr>
            </a:lvl1pPr>
          </a:lstStyle>
          <a:p>
            <a:r>
              <a:rPr lang="en-US" dirty="0"/>
              <a:t>Click to edit Master title style</a:t>
            </a:r>
          </a:p>
        </p:txBody>
      </p:sp>
      <p:pic>
        <p:nvPicPr>
          <p:cNvPr id="6" name="Picture 5" descr="A picture containing building, umbrella&#10;&#10;Description automatically generated">
            <a:extLst>
              <a:ext uri="{FF2B5EF4-FFF2-40B4-BE49-F238E27FC236}">
                <a16:creationId xmlns:a16="http://schemas.microsoft.com/office/drawing/2014/main" id="{C1F24F23-DEBC-41AD-AEDF-9790D75B4763}"/>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7" name="Picture 6" descr="A picture containing drawing, plate&#10;&#10;Description automatically generated">
            <a:extLst>
              <a:ext uri="{FF2B5EF4-FFF2-40B4-BE49-F238E27FC236}">
                <a16:creationId xmlns:a16="http://schemas.microsoft.com/office/drawing/2014/main" id="{7A7073DC-F880-4F65-9E78-2DD50717AD87}"/>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sp>
        <p:nvSpPr>
          <p:cNvPr id="9" name="Rectangle 3">
            <a:extLst>
              <a:ext uri="{FF2B5EF4-FFF2-40B4-BE49-F238E27FC236}">
                <a16:creationId xmlns:a16="http://schemas.microsoft.com/office/drawing/2014/main" id="{20FE0A15-F6D2-4C09-89AE-997292D4E712}"/>
              </a:ext>
            </a:extLst>
          </p:cNvPr>
          <p:cNvSpPr>
            <a:spLocks noGrp="1" noChangeArrowheads="1"/>
          </p:cNvSpPr>
          <p:nvPr>
            <p:ph type="subTitle" idx="1"/>
          </p:nvPr>
        </p:nvSpPr>
        <p:spPr>
          <a:xfrm>
            <a:off x="4236022" y="2189257"/>
            <a:ext cx="5445125" cy="307777"/>
          </a:xfrm>
        </p:spPr>
        <p:txBody>
          <a:bodyPr tIns="0" bIns="0" anchor="t">
            <a:spAutoFit/>
          </a:bodyPr>
          <a:lstStyle>
            <a:lvl1pPr>
              <a:lnSpc>
                <a:spcPct val="100000"/>
              </a:lnSpc>
              <a:spcBef>
                <a:spcPct val="0"/>
              </a:spcBef>
              <a:defRPr sz="2000" i="1">
                <a:solidFill>
                  <a:schemeClr val="bg1"/>
                </a:solidFill>
              </a:defRPr>
            </a:lvl1pPr>
          </a:lstStyle>
          <a:p>
            <a:r>
              <a:rPr lang="en-US" dirty="0"/>
              <a:t>Subtitle</a:t>
            </a:r>
          </a:p>
        </p:txBody>
      </p:sp>
      <p:pic>
        <p:nvPicPr>
          <p:cNvPr id="16" name="Picture 15">
            <a:extLst>
              <a:ext uri="{FF2B5EF4-FFF2-40B4-BE49-F238E27FC236}">
                <a16:creationId xmlns:a16="http://schemas.microsoft.com/office/drawing/2014/main" id="{51B1E346-65B9-4A1B-94BD-82A53CED5883}"/>
              </a:ext>
            </a:extLst>
          </p:cNvPr>
          <p:cNvPicPr>
            <a:picLocks noChangeAspect="1"/>
          </p:cNvPicPr>
          <p:nvPr userDrawn="1"/>
        </p:nvPicPr>
        <p:blipFill>
          <a:blip r:embed="rId4"/>
          <a:stretch>
            <a:fillRect/>
          </a:stretch>
        </p:blipFill>
        <p:spPr>
          <a:xfrm>
            <a:off x="7743494" y="6418218"/>
            <a:ext cx="1538989" cy="350503"/>
          </a:xfrm>
          <a:prstGeom prst="rect">
            <a:avLst/>
          </a:prstGeom>
        </p:spPr>
      </p:pic>
      <p:pic>
        <p:nvPicPr>
          <p:cNvPr id="19" name="Picture 4" descr="http://www.mobidem.tu-dortmund.de/joomla/images/tu-dortmund-logo.png">
            <a:extLst>
              <a:ext uri="{FF2B5EF4-FFF2-40B4-BE49-F238E27FC236}">
                <a16:creationId xmlns:a16="http://schemas.microsoft.com/office/drawing/2014/main" id="{3A8C030A-AE1A-4192-A2CC-2EED5D269643}"/>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www.utwente.nl/huisstijl/downloads/woordmerk/ut-logo-2400-black-nl.png">
            <a:extLst>
              <a:ext uri="{FF2B5EF4-FFF2-40B4-BE49-F238E27FC236}">
                <a16:creationId xmlns:a16="http://schemas.microsoft.com/office/drawing/2014/main" id="{DEE554A9-D09C-48E2-A008-E6CE97B565F4}"/>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C96011B3-056C-4CF0-8297-241F185B191C}"/>
              </a:ext>
            </a:extLst>
          </p:cNvPr>
          <p:cNvPicPr>
            <a:picLocks noChangeAspect="1"/>
          </p:cNvPicPr>
          <p:nvPr userDrawn="1"/>
        </p:nvPicPr>
        <p:blipFill>
          <a:blip r:embed="rId4"/>
          <a:stretch>
            <a:fillRect/>
          </a:stretch>
        </p:blipFill>
        <p:spPr>
          <a:xfrm>
            <a:off x="7634313" y="6384198"/>
            <a:ext cx="1668140" cy="379917"/>
          </a:xfrm>
          <a:prstGeom prst="rect">
            <a:avLst/>
          </a:prstGeom>
        </p:spPr>
      </p:pic>
      <p:pic>
        <p:nvPicPr>
          <p:cNvPr id="5" name="Picture 4" descr="A picture containing text&#10;&#10;Description automatically generated">
            <a:extLst>
              <a:ext uri="{FF2B5EF4-FFF2-40B4-BE49-F238E27FC236}">
                <a16:creationId xmlns:a16="http://schemas.microsoft.com/office/drawing/2014/main" id="{4FF5ECBC-4982-4437-ADA5-B37F96CDA88D}"/>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305686"/>
            <a:ext cx="1257855" cy="554789"/>
          </a:xfrm>
          <a:prstGeom prst="rect">
            <a:avLst/>
          </a:prstGeom>
        </p:spPr>
      </p:pic>
      <p:pic>
        <p:nvPicPr>
          <p:cNvPr id="26" name="Picture 25" descr="Logo&#10;&#10;Description automatically generated">
            <a:extLst>
              <a:ext uri="{FF2B5EF4-FFF2-40B4-BE49-F238E27FC236}">
                <a16:creationId xmlns:a16="http://schemas.microsoft.com/office/drawing/2014/main" id="{0EAC1C10-FC16-4EB7-8F24-A7362C744C33}"/>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350980"/>
            <a:ext cx="511638" cy="464200"/>
          </a:xfrm>
          <a:prstGeom prst="rect">
            <a:avLst/>
          </a:prstGeom>
        </p:spPr>
      </p:pic>
      <p:pic>
        <p:nvPicPr>
          <p:cNvPr id="13" name="Picture 12">
            <a:extLst>
              <a:ext uri="{FF2B5EF4-FFF2-40B4-BE49-F238E27FC236}">
                <a16:creationId xmlns:a16="http://schemas.microsoft.com/office/drawing/2014/main" id="{9372259A-1061-4113-9F25-34145314703D}"/>
              </a:ext>
            </a:extLst>
          </p:cNvPr>
          <p:cNvPicPr>
            <a:picLocks noChangeAspect="1"/>
          </p:cNvPicPr>
          <p:nvPr userDrawn="1"/>
        </p:nvPicPr>
        <p:blipFill>
          <a:blip r:embed="rId9"/>
          <a:stretch>
            <a:fillRect/>
          </a:stretch>
        </p:blipFill>
        <p:spPr>
          <a:xfrm>
            <a:off x="8154457" y="5789054"/>
            <a:ext cx="1751542" cy="529536"/>
          </a:xfrm>
          <a:prstGeom prst="rect">
            <a:avLst/>
          </a:prstGeom>
        </p:spPr>
      </p:pic>
    </p:spTree>
    <p:extLst>
      <p:ext uri="{BB962C8B-B14F-4D97-AF65-F5344CB8AC3E}">
        <p14:creationId xmlns:p14="http://schemas.microsoft.com/office/powerpoint/2010/main" val="305099328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hite">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id="{B470C947-4BD8-419C-B925-85DD1867A251}"/>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4021214" y="3297936"/>
            <a:ext cx="5884786" cy="2300860"/>
          </a:xfrm>
          <a:prstGeom prst="rect">
            <a:avLst/>
          </a:prstGeom>
        </p:spPr>
      </p:pic>
      <p:pic>
        <p:nvPicPr>
          <p:cNvPr id="8" name="Picture 7" descr="A picture containing building, umbrella&#10;&#10;Description automatically generated">
            <a:extLst>
              <a:ext uri="{FF2B5EF4-FFF2-40B4-BE49-F238E27FC236}">
                <a16:creationId xmlns:a16="http://schemas.microsoft.com/office/drawing/2014/main" id="{85860ED9-6BE3-4B6A-9FD0-2BEB19C6486C}"/>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sp>
        <p:nvSpPr>
          <p:cNvPr id="9" name="Rectangle 2">
            <a:extLst>
              <a:ext uri="{FF2B5EF4-FFF2-40B4-BE49-F238E27FC236}">
                <a16:creationId xmlns:a16="http://schemas.microsoft.com/office/drawing/2014/main" id="{52210053-EBAB-4481-901E-D19D0A89746A}"/>
              </a:ext>
            </a:extLst>
          </p:cNvPr>
          <p:cNvSpPr txBox="1">
            <a:spLocks noChangeArrowheads="1"/>
          </p:cNvSpPr>
          <p:nvPr userDrawn="1"/>
        </p:nvSpPr>
        <p:spPr bwMode="auto">
          <a:xfrm>
            <a:off x="4236021" y="1000818"/>
            <a:ext cx="54451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lgn="l" defTabSz="762000" rtl="0" eaLnBrk="0" fontAlgn="base" hangingPunct="0">
              <a:spcBef>
                <a:spcPct val="0"/>
              </a:spcBef>
              <a:spcAft>
                <a:spcPct val="0"/>
              </a:spcAft>
              <a:buSzPct val="115000"/>
              <a:buFont typeface="Symbol" panose="05050102010706020507" pitchFamily="18" charset="2"/>
              <a:defRPr sz="2800" b="0" i="1">
                <a:solidFill>
                  <a:schemeClr val="tx2"/>
                </a:solidFill>
                <a:latin typeface="+mj-lt"/>
                <a:ea typeface="+mj-ea"/>
                <a:cs typeface="+mj-cs"/>
              </a:defRPr>
            </a:lvl1pPr>
            <a:lvl2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00" algn="l" defTabSz="762000" rtl="0" fontAlgn="base">
              <a:spcBef>
                <a:spcPct val="0"/>
              </a:spcBef>
              <a:spcAft>
                <a:spcPct val="0"/>
              </a:spcAft>
              <a:buSzPct val="115000"/>
              <a:buFont typeface="Symbol" pitchFamily="18" charset="2"/>
              <a:defRPr b="1" i="1">
                <a:solidFill>
                  <a:schemeClr val="tx2"/>
                </a:solidFill>
                <a:latin typeface="Arial" pitchFamily="34" charset="0"/>
              </a:defRPr>
            </a:lvl6pPr>
            <a:lvl7pPr marL="914400" algn="l" defTabSz="762000" rtl="0" fontAlgn="base">
              <a:spcBef>
                <a:spcPct val="0"/>
              </a:spcBef>
              <a:spcAft>
                <a:spcPct val="0"/>
              </a:spcAft>
              <a:buSzPct val="115000"/>
              <a:buFont typeface="Symbol" pitchFamily="18" charset="2"/>
              <a:defRPr b="1" i="1">
                <a:solidFill>
                  <a:schemeClr val="tx2"/>
                </a:solidFill>
                <a:latin typeface="Arial" pitchFamily="34" charset="0"/>
              </a:defRPr>
            </a:lvl7pPr>
            <a:lvl8pPr marL="1371600" algn="l" defTabSz="762000" rtl="0" fontAlgn="base">
              <a:spcBef>
                <a:spcPct val="0"/>
              </a:spcBef>
              <a:spcAft>
                <a:spcPct val="0"/>
              </a:spcAft>
              <a:buSzPct val="115000"/>
              <a:buFont typeface="Symbol" pitchFamily="18" charset="2"/>
              <a:defRPr b="1" i="1">
                <a:solidFill>
                  <a:schemeClr val="tx2"/>
                </a:solidFill>
                <a:latin typeface="Arial" pitchFamily="34" charset="0"/>
              </a:defRPr>
            </a:lvl8pPr>
            <a:lvl9pPr marL="1828800" algn="l" defTabSz="762000" rtl="0" fontAlgn="base">
              <a:spcBef>
                <a:spcPct val="0"/>
              </a:spcBef>
              <a:spcAft>
                <a:spcPct val="0"/>
              </a:spcAft>
              <a:buSzPct val="115000"/>
              <a:buFont typeface="Symbol" pitchFamily="18" charset="2"/>
              <a:defRPr b="1" i="1">
                <a:solidFill>
                  <a:schemeClr val="tx2"/>
                </a:solidFill>
                <a:latin typeface="Arial" pitchFamily="34" charset="0"/>
              </a:defRPr>
            </a:lvl9pPr>
          </a:lstStyle>
          <a:p>
            <a:r>
              <a:rPr lang="en-US" sz="2800" kern="0" dirty="0">
                <a:solidFill>
                  <a:schemeClr val="bg1"/>
                </a:solidFill>
              </a:rPr>
              <a:t>Title</a:t>
            </a:r>
          </a:p>
        </p:txBody>
      </p:sp>
      <p:sp>
        <p:nvSpPr>
          <p:cNvPr id="10" name="Rectangle 3">
            <a:extLst>
              <a:ext uri="{FF2B5EF4-FFF2-40B4-BE49-F238E27FC236}">
                <a16:creationId xmlns:a16="http://schemas.microsoft.com/office/drawing/2014/main" id="{C41A92DB-1050-4100-9205-C6FA7C88A33D}"/>
              </a:ext>
            </a:extLst>
          </p:cNvPr>
          <p:cNvSpPr>
            <a:spLocks noGrp="1" noChangeArrowheads="1"/>
          </p:cNvSpPr>
          <p:nvPr>
            <p:ph type="subTitle" idx="1"/>
          </p:nvPr>
        </p:nvSpPr>
        <p:spPr>
          <a:xfrm>
            <a:off x="4236022" y="2189257"/>
            <a:ext cx="5445125" cy="307777"/>
          </a:xfrm>
        </p:spPr>
        <p:txBody>
          <a:bodyPr tIns="0" bIns="0" anchor="t">
            <a:spAutoFit/>
          </a:bodyPr>
          <a:lstStyle>
            <a:lvl1pPr>
              <a:lnSpc>
                <a:spcPct val="100000"/>
              </a:lnSpc>
              <a:spcBef>
                <a:spcPct val="0"/>
              </a:spcBef>
              <a:defRPr sz="2000" i="1">
                <a:solidFill>
                  <a:schemeClr val="tx1"/>
                </a:solidFill>
              </a:defRPr>
            </a:lvl1pPr>
          </a:lstStyle>
          <a:p>
            <a:r>
              <a:rPr lang="en-US" dirty="0"/>
              <a:t>Subtitle</a:t>
            </a:r>
          </a:p>
        </p:txBody>
      </p:sp>
      <p:sp>
        <p:nvSpPr>
          <p:cNvPr id="19" name="Title 1">
            <a:extLst>
              <a:ext uri="{FF2B5EF4-FFF2-40B4-BE49-F238E27FC236}">
                <a16:creationId xmlns:a16="http://schemas.microsoft.com/office/drawing/2014/main" id="{7009508C-9069-4B6A-99F3-1F4ABCB6AB6C}"/>
              </a:ext>
            </a:extLst>
          </p:cNvPr>
          <p:cNvSpPr>
            <a:spLocks noGrp="1"/>
          </p:cNvSpPr>
          <p:nvPr>
            <p:ph type="title"/>
          </p:nvPr>
        </p:nvSpPr>
        <p:spPr>
          <a:xfrm>
            <a:off x="4236022" y="883920"/>
            <a:ext cx="5445125" cy="457200"/>
          </a:xfrm>
        </p:spPr>
        <p:txBody>
          <a:bodyPr anchor="t"/>
          <a:lstStyle>
            <a:lvl1pPr>
              <a:defRPr sz="2400">
                <a:solidFill>
                  <a:schemeClr val="tx1"/>
                </a:solidFill>
              </a:defRPr>
            </a:lvl1pPr>
          </a:lstStyle>
          <a:p>
            <a:r>
              <a:rPr lang="en-US" dirty="0"/>
              <a:t>Click to edit Master title style</a:t>
            </a:r>
          </a:p>
        </p:txBody>
      </p:sp>
      <p:sp>
        <p:nvSpPr>
          <p:cNvPr id="11" name="Rectangle 10">
            <a:extLst>
              <a:ext uri="{FF2B5EF4-FFF2-40B4-BE49-F238E27FC236}">
                <a16:creationId xmlns:a16="http://schemas.microsoft.com/office/drawing/2014/main" id="{745CD4F6-E636-47D9-9A59-C31AC7B63EE7}"/>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12" name="Picture 11">
            <a:extLst>
              <a:ext uri="{FF2B5EF4-FFF2-40B4-BE49-F238E27FC236}">
                <a16:creationId xmlns:a16="http://schemas.microsoft.com/office/drawing/2014/main" id="{12BDF07D-0F48-452B-8785-B315966FA3D3}"/>
              </a:ext>
            </a:extLst>
          </p:cNvPr>
          <p:cNvPicPr>
            <a:picLocks noChangeAspect="1"/>
          </p:cNvPicPr>
          <p:nvPr userDrawn="1"/>
        </p:nvPicPr>
        <p:blipFill>
          <a:blip r:embed="rId4"/>
          <a:stretch>
            <a:fillRect/>
          </a:stretch>
        </p:blipFill>
        <p:spPr>
          <a:xfrm>
            <a:off x="7743494" y="6418218"/>
            <a:ext cx="1538989" cy="350503"/>
          </a:xfrm>
          <a:prstGeom prst="rect">
            <a:avLst/>
          </a:prstGeom>
        </p:spPr>
      </p:pic>
      <p:pic>
        <p:nvPicPr>
          <p:cNvPr id="13" name="Picture 4" descr="http://www.mobidem.tu-dortmund.de/joomla/images/tu-dortmund-logo.png">
            <a:extLst>
              <a:ext uri="{FF2B5EF4-FFF2-40B4-BE49-F238E27FC236}">
                <a16:creationId xmlns:a16="http://schemas.microsoft.com/office/drawing/2014/main" id="{F9CA64BF-1DA0-4457-9063-C29511215DA8}"/>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www.utwente.nl/huisstijl/downloads/woordmerk/ut-logo-2400-black-nl.png">
            <a:extLst>
              <a:ext uri="{FF2B5EF4-FFF2-40B4-BE49-F238E27FC236}">
                <a16:creationId xmlns:a16="http://schemas.microsoft.com/office/drawing/2014/main" id="{DB016AA7-7B9E-4C9A-B031-7B0EF452C8C0}"/>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09C377B5-67B0-4CBF-AAFA-E1D06C6E7B24}"/>
              </a:ext>
            </a:extLst>
          </p:cNvPr>
          <p:cNvPicPr>
            <a:picLocks noChangeAspect="1"/>
          </p:cNvPicPr>
          <p:nvPr userDrawn="1"/>
        </p:nvPicPr>
        <p:blipFill>
          <a:blip r:embed="rId4"/>
          <a:stretch>
            <a:fillRect/>
          </a:stretch>
        </p:blipFill>
        <p:spPr>
          <a:xfrm>
            <a:off x="7634313" y="6384198"/>
            <a:ext cx="1668140" cy="379917"/>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E1896ECE-2DAA-4861-8844-DA373AFD6DB5}"/>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305686"/>
            <a:ext cx="1257855" cy="554789"/>
          </a:xfrm>
          <a:prstGeom prst="rect">
            <a:avLst/>
          </a:prstGeom>
        </p:spPr>
      </p:pic>
      <p:pic>
        <p:nvPicPr>
          <p:cNvPr id="17" name="Picture 16" descr="Logo&#10;&#10;Description automatically generated">
            <a:extLst>
              <a:ext uri="{FF2B5EF4-FFF2-40B4-BE49-F238E27FC236}">
                <a16:creationId xmlns:a16="http://schemas.microsoft.com/office/drawing/2014/main" id="{CE9D4944-D3CC-4CC4-84AD-92D5876185A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350980"/>
            <a:ext cx="511638" cy="464200"/>
          </a:xfrm>
          <a:prstGeom prst="rect">
            <a:avLst/>
          </a:prstGeom>
        </p:spPr>
      </p:pic>
      <p:pic>
        <p:nvPicPr>
          <p:cNvPr id="18" name="Picture 17">
            <a:extLst>
              <a:ext uri="{FF2B5EF4-FFF2-40B4-BE49-F238E27FC236}">
                <a16:creationId xmlns:a16="http://schemas.microsoft.com/office/drawing/2014/main" id="{A9AC97A4-3B75-4874-B36B-E5B2A4101605}"/>
              </a:ext>
            </a:extLst>
          </p:cNvPr>
          <p:cNvPicPr>
            <a:picLocks noChangeAspect="1"/>
          </p:cNvPicPr>
          <p:nvPr userDrawn="1"/>
        </p:nvPicPr>
        <p:blipFill>
          <a:blip r:embed="rId9"/>
          <a:stretch>
            <a:fillRect/>
          </a:stretch>
        </p:blipFill>
        <p:spPr>
          <a:xfrm>
            <a:off x="8154457" y="5789054"/>
            <a:ext cx="1751542" cy="529536"/>
          </a:xfrm>
          <a:prstGeom prst="rect">
            <a:avLst/>
          </a:prstGeom>
        </p:spPr>
      </p:pic>
    </p:spTree>
    <p:extLst>
      <p:ext uri="{BB962C8B-B14F-4D97-AF65-F5344CB8AC3E}">
        <p14:creationId xmlns:p14="http://schemas.microsoft.com/office/powerpoint/2010/main" val="330352952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ist of content">
    <p:spTree>
      <p:nvGrpSpPr>
        <p:cNvPr id="1" name=""/>
        <p:cNvGrpSpPr/>
        <p:nvPr/>
      </p:nvGrpSpPr>
      <p:grpSpPr>
        <a:xfrm>
          <a:off x="0" y="0"/>
          <a:ext cx="0" cy="0"/>
          <a:chOff x="0" y="0"/>
          <a:chExt cx="0" cy="0"/>
        </a:xfrm>
      </p:grpSpPr>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3" name="Text Placeholder 2">
            <a:extLst>
              <a:ext uri="{FF2B5EF4-FFF2-40B4-BE49-F238E27FC236}">
                <a16:creationId xmlns:a16="http://schemas.microsoft.com/office/drawing/2014/main" id="{E03A3EC8-CF75-4A75-8310-3C51270F756D}"/>
              </a:ext>
            </a:extLst>
          </p:cNvPr>
          <p:cNvSpPr>
            <a:spLocks noGrp="1"/>
          </p:cNvSpPr>
          <p:nvPr>
            <p:ph type="body" sz="quarter" idx="10" hasCustomPrompt="1"/>
          </p:nvPr>
        </p:nvSpPr>
        <p:spPr>
          <a:xfrm>
            <a:off x="1347789" y="1987550"/>
            <a:ext cx="6491287" cy="3584575"/>
          </a:xfrm>
        </p:spPr>
        <p:txBody>
          <a:bodyPr/>
          <a:lstStyle>
            <a:lvl1pPr marL="342908" indent="-342908" algn="ctr">
              <a:lnSpc>
                <a:spcPct val="150000"/>
              </a:lnSpc>
              <a:buFont typeface="+mj-lt"/>
              <a:buAutoNum type="arabicPeriod"/>
              <a:defRPr/>
            </a:lvl1pPr>
          </a:lstStyle>
          <a:p>
            <a:pPr lvl="0"/>
            <a:r>
              <a:rPr lang="en-US" dirty="0"/>
              <a:t>Chapter</a:t>
            </a:r>
          </a:p>
          <a:p>
            <a:pPr lvl="0"/>
            <a:r>
              <a:rPr lang="en-US" dirty="0"/>
              <a:t>Chapter</a:t>
            </a:r>
          </a:p>
          <a:p>
            <a:pPr lvl="0"/>
            <a:r>
              <a:rPr lang="en-US" dirty="0"/>
              <a:t>Chapter</a:t>
            </a:r>
          </a:p>
        </p:txBody>
      </p:sp>
      <p:sp>
        <p:nvSpPr>
          <p:cNvPr id="16" name="Rectangle 6">
            <a:extLst>
              <a:ext uri="{FF2B5EF4-FFF2-40B4-BE49-F238E27FC236}">
                <a16:creationId xmlns:a16="http://schemas.microsoft.com/office/drawing/2014/main" id="{F70CBB2C-AA72-4C15-BD55-CE7C33E917D4}"/>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8" name="Picture 17">
            <a:extLst>
              <a:ext uri="{FF2B5EF4-FFF2-40B4-BE49-F238E27FC236}">
                <a16:creationId xmlns:a16="http://schemas.microsoft.com/office/drawing/2014/main" id="{8737E56F-AC94-461E-A68D-CA0086979F0F}"/>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19" name="Inhaltsplatzhalter 2">
            <a:extLst>
              <a:ext uri="{FF2B5EF4-FFF2-40B4-BE49-F238E27FC236}">
                <a16:creationId xmlns:a16="http://schemas.microsoft.com/office/drawing/2014/main" id="{45421780-8B20-4E10-A773-395070030571}"/>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5311409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one content">
    <p:spTree>
      <p:nvGrpSpPr>
        <p:cNvPr id="1" name=""/>
        <p:cNvGrpSpPr/>
        <p:nvPr/>
      </p:nvGrpSpPr>
      <p:grpSpPr>
        <a:xfrm>
          <a:off x="0" y="0"/>
          <a:ext cx="0" cy="0"/>
          <a:chOff x="0" y="0"/>
          <a:chExt cx="0" cy="0"/>
        </a:xfrm>
      </p:grpSpPr>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7" name="Inhaltsplatzhalter 2">
            <a:extLst>
              <a:ext uri="{FF2B5EF4-FFF2-40B4-BE49-F238E27FC236}">
                <a16:creationId xmlns:a16="http://schemas.microsoft.com/office/drawing/2014/main" id="{DB5D1F01-122D-4985-9A4B-143846F130B5}"/>
              </a:ext>
            </a:extLst>
          </p:cNvPr>
          <p:cNvSpPr>
            <a:spLocks noGrp="1"/>
          </p:cNvSpPr>
          <p:nvPr>
            <p:ph idx="10"/>
          </p:nvPr>
        </p:nvSpPr>
        <p:spPr>
          <a:xfrm>
            <a:off x="386970" y="1511808"/>
            <a:ext cx="9140825"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8" name="Rectangle 6">
            <a:extLst>
              <a:ext uri="{FF2B5EF4-FFF2-40B4-BE49-F238E27FC236}">
                <a16:creationId xmlns:a16="http://schemas.microsoft.com/office/drawing/2014/main" id="{FF474B75-E0F1-40A6-9B82-2215B21AC7A5}"/>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21" name="Picture 20">
            <a:extLst>
              <a:ext uri="{FF2B5EF4-FFF2-40B4-BE49-F238E27FC236}">
                <a16:creationId xmlns:a16="http://schemas.microsoft.com/office/drawing/2014/main" id="{D1AD9493-A10A-4E3D-B2D9-B8DCD8B8193E}"/>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23" name="Inhaltsplatzhalter 2">
            <a:extLst>
              <a:ext uri="{FF2B5EF4-FFF2-40B4-BE49-F238E27FC236}">
                <a16:creationId xmlns:a16="http://schemas.microsoft.com/office/drawing/2014/main" id="{FD7A0F0C-7CF9-40ED-AD6C-5B17DD197658}"/>
              </a:ext>
            </a:extLst>
          </p:cNvPr>
          <p:cNvSpPr>
            <a:spLocks noGrp="1"/>
          </p:cNvSpPr>
          <p:nvPr>
            <p:ph idx="11" hasCustomPrompt="1"/>
          </p:nvPr>
        </p:nvSpPr>
        <p:spPr>
          <a:xfrm>
            <a:off x="386970" y="981080"/>
            <a:ext cx="7226934" cy="311461"/>
          </a:xfrm>
        </p:spPr>
        <p:txBody>
          <a:bodyPr anchor="ctr"/>
          <a:lstStyle>
            <a:lvl1pPr>
              <a:defRPr sz="1400" i="0"/>
            </a:lvl1pPr>
          </a:lstStyle>
          <a:p>
            <a:pPr lvl="0"/>
            <a:r>
              <a:rPr lang="en-US" dirty="0"/>
              <a:t>Click to edit sub title</a:t>
            </a:r>
          </a:p>
        </p:txBody>
      </p:sp>
    </p:spTree>
    <p:extLst>
      <p:ext uri="{BB962C8B-B14F-4D97-AF65-F5344CB8AC3E}">
        <p14:creationId xmlns:p14="http://schemas.microsoft.com/office/powerpoint/2010/main" val="244912490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7" name="Footer Placeholder 2">
            <a:extLst>
              <a:ext uri="{FF2B5EF4-FFF2-40B4-BE49-F238E27FC236}">
                <a16:creationId xmlns:a16="http://schemas.microsoft.com/office/drawing/2014/main" id="{284AA0DE-689A-4406-986A-684ED49C07E0}"/>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9" name="Inhaltsplatzhalter 2">
            <a:extLst>
              <a:ext uri="{FF2B5EF4-FFF2-40B4-BE49-F238E27FC236}">
                <a16:creationId xmlns:a16="http://schemas.microsoft.com/office/drawing/2014/main" id="{4AC972D2-E7AA-4F22-AA5A-CB62CCBC57F5}"/>
              </a:ext>
            </a:extLst>
          </p:cNvPr>
          <p:cNvSpPr>
            <a:spLocks noGrp="1"/>
          </p:cNvSpPr>
          <p:nvPr>
            <p:ph idx="10"/>
          </p:nvPr>
        </p:nvSpPr>
        <p:spPr>
          <a:xfrm>
            <a:off x="386971"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Line 8">
            <a:extLst>
              <a:ext uri="{FF2B5EF4-FFF2-40B4-BE49-F238E27FC236}">
                <a16:creationId xmlns:a16="http://schemas.microsoft.com/office/drawing/2014/main" id="{8DFFD01A-D9E1-4703-B905-3CCFCC7EBBE6}"/>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9" name="Inhaltsplatzhalter 2">
            <a:extLst>
              <a:ext uri="{FF2B5EF4-FFF2-40B4-BE49-F238E27FC236}">
                <a16:creationId xmlns:a16="http://schemas.microsoft.com/office/drawing/2014/main" id="{87447F4E-43EB-4D7E-BC56-A0869723C647}"/>
              </a:ext>
            </a:extLst>
          </p:cNvPr>
          <p:cNvSpPr>
            <a:spLocks noGrp="1"/>
          </p:cNvSpPr>
          <p:nvPr>
            <p:ph idx="12"/>
          </p:nvPr>
        </p:nvSpPr>
        <p:spPr>
          <a:xfrm>
            <a:off x="5122935"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Rectangle 6">
            <a:extLst>
              <a:ext uri="{FF2B5EF4-FFF2-40B4-BE49-F238E27FC236}">
                <a16:creationId xmlns:a16="http://schemas.microsoft.com/office/drawing/2014/main" id="{EAFC4E04-1AAB-4D98-8D86-304734AAC901}"/>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7" name="Picture 16">
            <a:extLst>
              <a:ext uri="{FF2B5EF4-FFF2-40B4-BE49-F238E27FC236}">
                <a16:creationId xmlns:a16="http://schemas.microsoft.com/office/drawing/2014/main" id="{04605153-A1A6-46FC-A326-039BDB297E9F}"/>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18" name="Inhaltsplatzhalter 2">
            <a:extLst>
              <a:ext uri="{FF2B5EF4-FFF2-40B4-BE49-F238E27FC236}">
                <a16:creationId xmlns:a16="http://schemas.microsoft.com/office/drawing/2014/main" id="{FDA22978-66F8-42AA-BD86-F98D32A85CCE}"/>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9016698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losing black">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9E0F83F-6868-40E0-8DD2-6B0C2396F0A6}"/>
              </a:ext>
            </a:extLst>
          </p:cNvPr>
          <p:cNvSpPr/>
          <p:nvPr userDrawn="1"/>
        </p:nvSpPr>
        <p:spPr bwMode="auto">
          <a:xfrm>
            <a:off x="0" y="6021024"/>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8" name="Picture 7" descr="A picture containing building, umbrella&#10;&#10;Description automatically generated">
            <a:extLst>
              <a:ext uri="{FF2B5EF4-FFF2-40B4-BE49-F238E27FC236}">
                <a16:creationId xmlns:a16="http://schemas.microsoft.com/office/drawing/2014/main" id="{C67E3AE7-F87F-414A-A2CD-0BAE7BF56C5D}"/>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9" name="Picture 8" descr="A picture containing drawing, plate&#10;&#10;Description automatically generated">
            <a:extLst>
              <a:ext uri="{FF2B5EF4-FFF2-40B4-BE49-F238E27FC236}">
                <a16:creationId xmlns:a16="http://schemas.microsoft.com/office/drawing/2014/main" id="{C8C0B885-91E0-4DFE-BB27-359AEC94C4CB}"/>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pic>
        <p:nvPicPr>
          <p:cNvPr id="13" name="Picture 12">
            <a:extLst>
              <a:ext uri="{FF2B5EF4-FFF2-40B4-BE49-F238E27FC236}">
                <a16:creationId xmlns:a16="http://schemas.microsoft.com/office/drawing/2014/main" id="{8585A7E7-5EE6-44ED-913D-A4DF11585C93}"/>
              </a:ext>
            </a:extLst>
          </p:cNvPr>
          <p:cNvPicPr>
            <a:picLocks noChangeAspect="1"/>
          </p:cNvPicPr>
          <p:nvPr userDrawn="1"/>
        </p:nvPicPr>
        <p:blipFill>
          <a:blip r:embed="rId4"/>
          <a:stretch>
            <a:fillRect/>
          </a:stretch>
        </p:blipFill>
        <p:spPr>
          <a:xfrm>
            <a:off x="7743494" y="6119514"/>
            <a:ext cx="1538989" cy="350503"/>
          </a:xfrm>
          <a:prstGeom prst="rect">
            <a:avLst/>
          </a:prstGeom>
        </p:spPr>
      </p:pic>
      <p:pic>
        <p:nvPicPr>
          <p:cNvPr id="14" name="Picture 4" descr="http://www.mobidem.tu-dortmund.de/joomla/images/tu-dortmund-logo.png">
            <a:extLst>
              <a:ext uri="{FF2B5EF4-FFF2-40B4-BE49-F238E27FC236}">
                <a16:creationId xmlns:a16="http://schemas.microsoft.com/office/drawing/2014/main" id="{228A4E1E-2217-4F86-A73C-3E69681C6881}"/>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167604"/>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utwente.nl/huisstijl/downloads/woordmerk/ut-logo-2400-black-nl.png">
            <a:extLst>
              <a:ext uri="{FF2B5EF4-FFF2-40B4-BE49-F238E27FC236}">
                <a16:creationId xmlns:a16="http://schemas.microsoft.com/office/drawing/2014/main" id="{DF3822EF-6A26-49E8-9E42-820B6687D465}"/>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133083"/>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A picture containing text&#10;&#10;Description automatically generated">
            <a:extLst>
              <a:ext uri="{FF2B5EF4-FFF2-40B4-BE49-F238E27FC236}">
                <a16:creationId xmlns:a16="http://schemas.microsoft.com/office/drawing/2014/main" id="{6884D627-CCC3-48DF-B2E5-7D880973C4D0}"/>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006982"/>
            <a:ext cx="1257855" cy="554789"/>
          </a:xfrm>
          <a:prstGeom prst="rect">
            <a:avLst/>
          </a:prstGeom>
        </p:spPr>
      </p:pic>
      <p:pic>
        <p:nvPicPr>
          <p:cNvPr id="19" name="Picture 18" descr="Logo&#10;&#10;Description automatically generated">
            <a:extLst>
              <a:ext uri="{FF2B5EF4-FFF2-40B4-BE49-F238E27FC236}">
                <a16:creationId xmlns:a16="http://schemas.microsoft.com/office/drawing/2014/main" id="{E20B6D0F-914A-4754-92DF-AF91D8054B72}"/>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052276"/>
            <a:ext cx="511638" cy="464200"/>
          </a:xfrm>
          <a:prstGeom prst="rect">
            <a:avLst/>
          </a:prstGeom>
        </p:spPr>
      </p:pic>
      <p:pic>
        <p:nvPicPr>
          <p:cNvPr id="10" name="Picture 9">
            <a:extLst>
              <a:ext uri="{FF2B5EF4-FFF2-40B4-BE49-F238E27FC236}">
                <a16:creationId xmlns:a16="http://schemas.microsoft.com/office/drawing/2014/main" id="{834E8657-7FDA-4F17-A28C-3E01BD30F926}"/>
              </a:ext>
            </a:extLst>
          </p:cNvPr>
          <p:cNvPicPr>
            <a:picLocks noChangeAspect="1"/>
          </p:cNvPicPr>
          <p:nvPr userDrawn="1"/>
        </p:nvPicPr>
        <p:blipFill>
          <a:blip r:embed="rId9"/>
          <a:stretch>
            <a:fillRect/>
          </a:stretch>
        </p:blipFill>
        <p:spPr>
          <a:xfrm>
            <a:off x="8154457" y="5490350"/>
            <a:ext cx="1751542" cy="529536"/>
          </a:xfrm>
          <a:prstGeom prst="rect">
            <a:avLst/>
          </a:prstGeom>
        </p:spPr>
      </p:pic>
      <p:sp>
        <p:nvSpPr>
          <p:cNvPr id="11" name="TextBox 10">
            <a:extLst>
              <a:ext uri="{FF2B5EF4-FFF2-40B4-BE49-F238E27FC236}">
                <a16:creationId xmlns:a16="http://schemas.microsoft.com/office/drawing/2014/main" id="{8C7F0C0F-D4C6-4FE5-A957-3E802030CB7D}"/>
              </a:ext>
            </a:extLst>
          </p:cNvPr>
          <p:cNvSpPr txBox="1"/>
          <p:nvPr userDrawn="1"/>
        </p:nvSpPr>
        <p:spPr>
          <a:xfrm>
            <a:off x="5068125" y="335609"/>
            <a:ext cx="5445125" cy="400110"/>
          </a:xfrm>
          <a:prstGeom prst="rect">
            <a:avLst/>
          </a:prstGeom>
          <a:noFill/>
        </p:spPr>
        <p:txBody>
          <a:bodyPr wrap="square" rtlCol="0">
            <a:spAutoFit/>
          </a:bodyPr>
          <a:lstStyle/>
          <a:p>
            <a:r>
              <a:rPr lang="en-US" sz="2000" b="0" i="1" dirty="0">
                <a:solidFill>
                  <a:schemeClr val="bg1"/>
                </a:solidFill>
                <a:latin typeface="+mj-lt"/>
                <a:ea typeface="+mj-ea"/>
                <a:cs typeface="+mj-cs"/>
              </a:rPr>
              <a:t>Contact</a:t>
            </a:r>
            <a:r>
              <a:rPr lang="en-US" sz="1200" b="0" dirty="0">
                <a:solidFill>
                  <a:schemeClr val="bg1"/>
                </a:solidFill>
              </a:rPr>
              <a:t> </a:t>
            </a:r>
            <a:r>
              <a:rPr lang="en-US" sz="2000" b="0" i="1" kern="1200" dirty="0">
                <a:solidFill>
                  <a:schemeClr val="bg1"/>
                </a:solidFill>
                <a:latin typeface="+mj-lt"/>
                <a:ea typeface="+mj-ea"/>
                <a:cs typeface="+mj-cs"/>
              </a:rPr>
              <a:t>Information</a:t>
            </a:r>
          </a:p>
        </p:txBody>
      </p:sp>
      <p:sp>
        <p:nvSpPr>
          <p:cNvPr id="12" name="TextBox 11">
            <a:extLst>
              <a:ext uri="{FF2B5EF4-FFF2-40B4-BE49-F238E27FC236}">
                <a16:creationId xmlns:a16="http://schemas.microsoft.com/office/drawing/2014/main" id="{40EA9A5E-A5BE-490E-8F37-11969F2A7416}"/>
              </a:ext>
            </a:extLst>
          </p:cNvPr>
          <p:cNvSpPr txBox="1"/>
          <p:nvPr userDrawn="1"/>
        </p:nvSpPr>
        <p:spPr>
          <a:xfrm>
            <a:off x="5068125" y="851443"/>
            <a:ext cx="5445125" cy="738664"/>
          </a:xfrm>
          <a:prstGeom prst="rect">
            <a:avLst/>
          </a:prstGeom>
          <a:noFill/>
        </p:spPr>
        <p:txBody>
          <a:bodyPr wrap="square" rtlCol="0">
            <a:spAutoFit/>
          </a:bodyPr>
          <a:lstStyle/>
          <a:p>
            <a:r>
              <a:rPr lang="en-US" sz="1400" b="0" i="1" dirty="0">
                <a:solidFill>
                  <a:schemeClr val="bg1"/>
                </a:solidFill>
                <a:latin typeface="+mj-lt"/>
                <a:ea typeface="+mj-ea"/>
                <a:cs typeface="+mj-cs"/>
              </a:rPr>
              <a:t>Website: http://project-persist.eu/ </a:t>
            </a:r>
          </a:p>
          <a:p>
            <a:r>
              <a:rPr lang="en-US" sz="1400" b="0" i="1" kern="1200" dirty="0">
                <a:solidFill>
                  <a:schemeClr val="bg1"/>
                </a:solidFill>
                <a:latin typeface="+mj-lt"/>
                <a:ea typeface="+mj-ea"/>
                <a:cs typeface="+mj-cs"/>
              </a:rPr>
              <a:t>LinkedIn: PERSIST group</a:t>
            </a:r>
          </a:p>
          <a:p>
            <a:r>
              <a:rPr lang="en-US" sz="1400" b="0" i="1" kern="1200" dirty="0" err="1">
                <a:solidFill>
                  <a:schemeClr val="bg1"/>
                </a:solidFill>
                <a:latin typeface="+mj-lt"/>
                <a:ea typeface="+mj-ea"/>
                <a:cs typeface="+mj-cs"/>
              </a:rPr>
              <a:t>EMail</a:t>
            </a:r>
            <a:r>
              <a:rPr lang="en-US" sz="1400" b="0" i="1" kern="1200" dirty="0">
                <a:solidFill>
                  <a:schemeClr val="bg1"/>
                </a:solidFill>
                <a:latin typeface="+mj-lt"/>
                <a:ea typeface="+mj-ea"/>
                <a:cs typeface="+mj-cs"/>
              </a:rPr>
              <a:t>: project-persist@utwente.nl</a:t>
            </a:r>
          </a:p>
        </p:txBody>
      </p:sp>
      <p:pic>
        <p:nvPicPr>
          <p:cNvPr id="16" name="Picture 15" descr="A close up of a logo&#10;&#10;Description automatically generated">
            <a:extLst>
              <a:ext uri="{FF2B5EF4-FFF2-40B4-BE49-F238E27FC236}">
                <a16:creationId xmlns:a16="http://schemas.microsoft.com/office/drawing/2014/main" id="{29BBD33D-7541-4B79-B1A8-04868F5A214C}"/>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266584" y="246685"/>
            <a:ext cx="1472352" cy="1472352"/>
          </a:xfrm>
          <a:prstGeom prst="rect">
            <a:avLst/>
          </a:prstGeom>
        </p:spPr>
      </p:pic>
      <p:sp>
        <p:nvSpPr>
          <p:cNvPr id="17" name="Inhaltsplatzhalter 2">
            <a:extLst>
              <a:ext uri="{FF2B5EF4-FFF2-40B4-BE49-F238E27FC236}">
                <a16:creationId xmlns:a16="http://schemas.microsoft.com/office/drawing/2014/main" id="{192BC3C8-13E3-498E-9E3F-B7CBB1A89028}"/>
              </a:ext>
            </a:extLst>
          </p:cNvPr>
          <p:cNvSpPr>
            <a:spLocks noGrp="1"/>
          </p:cNvSpPr>
          <p:nvPr>
            <p:ph idx="11" hasCustomPrompt="1"/>
          </p:nvPr>
        </p:nvSpPr>
        <p:spPr>
          <a:xfrm>
            <a:off x="4303776" y="2291853"/>
            <a:ext cx="5334000" cy="1499824"/>
          </a:xfrm>
        </p:spPr>
        <p:txBody>
          <a:bodyPr anchor="t"/>
          <a:lstStyle>
            <a:lvl1pPr>
              <a:buFont typeface="Arial" panose="020B0604020202020204" pitchFamily="34" charset="0"/>
              <a:buChar char="•"/>
              <a:defRPr sz="1600" i="1">
                <a:solidFill>
                  <a:schemeClr val="bg1"/>
                </a:solidFill>
              </a:defRPr>
            </a:lvl1pPr>
          </a:lstStyle>
          <a:p>
            <a:pPr lvl="0"/>
            <a:r>
              <a:rPr lang="en-US" dirty="0"/>
              <a:t>IO2</a:t>
            </a:r>
          </a:p>
          <a:p>
            <a:pPr lvl="0"/>
            <a:r>
              <a:rPr lang="en-US" dirty="0"/>
              <a:t>???</a:t>
            </a:r>
          </a:p>
          <a:p>
            <a:pPr lvl="0"/>
            <a:endParaRPr lang="en-US" dirty="0"/>
          </a:p>
        </p:txBody>
      </p:sp>
      <p:sp>
        <p:nvSpPr>
          <p:cNvPr id="20" name="TextBox 19">
            <a:extLst>
              <a:ext uri="{FF2B5EF4-FFF2-40B4-BE49-F238E27FC236}">
                <a16:creationId xmlns:a16="http://schemas.microsoft.com/office/drawing/2014/main" id="{9A0063C9-1BF3-4F95-94D2-0AA3A97371E2}"/>
              </a:ext>
            </a:extLst>
          </p:cNvPr>
          <p:cNvSpPr txBox="1"/>
          <p:nvPr userDrawn="1"/>
        </p:nvSpPr>
        <p:spPr>
          <a:xfrm>
            <a:off x="4218432" y="1865376"/>
            <a:ext cx="2188464" cy="307777"/>
          </a:xfrm>
          <a:prstGeom prst="rect">
            <a:avLst/>
          </a:prstGeom>
          <a:noFill/>
        </p:spPr>
        <p:txBody>
          <a:bodyPr wrap="square" rtlCol="0">
            <a:spAutoFit/>
          </a:bodyPr>
          <a:lstStyle/>
          <a:p>
            <a:r>
              <a:rPr lang="en-US" b="0" u="sng" dirty="0">
                <a:solidFill>
                  <a:schemeClr val="bg1"/>
                </a:solidFill>
              </a:rPr>
              <a:t>Next steps:</a:t>
            </a:r>
          </a:p>
        </p:txBody>
      </p:sp>
      <p:sp>
        <p:nvSpPr>
          <p:cNvPr id="21" name="Rectangle 20">
            <a:extLst>
              <a:ext uri="{FF2B5EF4-FFF2-40B4-BE49-F238E27FC236}">
                <a16:creationId xmlns:a16="http://schemas.microsoft.com/office/drawing/2014/main" id="{32B230F5-93BA-44E9-8C3E-8345D9670402}"/>
              </a:ext>
            </a:extLst>
          </p:cNvPr>
          <p:cNvSpPr/>
          <p:nvPr userDrawn="1"/>
        </p:nvSpPr>
        <p:spPr>
          <a:xfrm>
            <a:off x="0" y="6551914"/>
            <a:ext cx="9906000" cy="307777"/>
          </a:xfrm>
          <a:prstGeom prst="rect">
            <a:avLst/>
          </a:prstGeom>
          <a:solidFill>
            <a:schemeClr val="bg1"/>
          </a:solidFill>
        </p:spPr>
        <p:txBody>
          <a:bodyPr wrap="square">
            <a:spAutoFit/>
          </a:bodyPr>
          <a:lstStyle/>
          <a:p>
            <a:pPr algn="just"/>
            <a:r>
              <a:rPr lang="en-US" sz="700" dirty="0">
                <a:solidFill>
                  <a:schemeClr val="accent4">
                    <a:lumMod val="50000"/>
                    <a:lumOff val="50000"/>
                  </a:schemeClr>
                </a:solidFill>
              </a:rPr>
              <a:t>This research is part of Project PERSIST (project-persist.eu), co-funded by the Erasmus+ </a:t>
            </a:r>
            <a:r>
              <a:rPr lang="en-US" sz="700" dirty="0" err="1">
                <a:solidFill>
                  <a:schemeClr val="accent4">
                    <a:lumMod val="50000"/>
                    <a:lumOff val="50000"/>
                  </a:schemeClr>
                </a:solidFill>
              </a:rPr>
              <a:t>Programme</a:t>
            </a:r>
            <a:r>
              <a:rPr lang="en-US" sz="700" dirty="0">
                <a:solidFill>
                  <a:schemeClr val="accent4">
                    <a:lumMod val="50000"/>
                    <a:lumOff val="50000"/>
                  </a:schemeClr>
                </a:solidFill>
              </a:rPr>
              <a:t> of the European Union with project number 2019-1-NL01-KA203-060501.Disclaimer:TheEuropean Commission support for the production of this publication does not constitute an endorsement of the contents which reflects the views only of the authors, the Commission and the NA DAAD cannot be held responsible for any use which may be made of the information contained therein.</a:t>
            </a:r>
          </a:p>
        </p:txBody>
      </p:sp>
    </p:spTree>
    <p:extLst>
      <p:ext uri="{BB962C8B-B14F-4D97-AF65-F5344CB8AC3E}">
        <p14:creationId xmlns:p14="http://schemas.microsoft.com/office/powerpoint/2010/main" val="45495899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whit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6F66BF9-2943-4992-9D42-B55B9E59FF1A}"/>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6" name="Rectangle 5">
            <a:extLst>
              <a:ext uri="{FF2B5EF4-FFF2-40B4-BE49-F238E27FC236}">
                <a16:creationId xmlns:a16="http://schemas.microsoft.com/office/drawing/2014/main" id="{CB8D6988-6C50-4B06-AD8D-3DD63F89F122}"/>
              </a:ext>
            </a:extLst>
          </p:cNvPr>
          <p:cNvSpPr/>
          <p:nvPr userDrawn="1"/>
        </p:nvSpPr>
        <p:spPr bwMode="auto">
          <a:xfrm>
            <a:off x="0" y="5990544"/>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8" name="Picture 7" descr="A picture containing building, umbrella&#10;&#10;Description automatically generated">
            <a:extLst>
              <a:ext uri="{FF2B5EF4-FFF2-40B4-BE49-F238E27FC236}">
                <a16:creationId xmlns:a16="http://schemas.microsoft.com/office/drawing/2014/main" id="{6CCEDA70-1ACC-4791-B684-026FB354F8C9}"/>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503800"/>
            <a:ext cx="4112196" cy="4290068"/>
          </a:xfrm>
          <a:prstGeom prst="rect">
            <a:avLst/>
          </a:prstGeom>
        </p:spPr>
      </p:pic>
      <p:pic>
        <p:nvPicPr>
          <p:cNvPr id="13" name="Picture 12">
            <a:extLst>
              <a:ext uri="{FF2B5EF4-FFF2-40B4-BE49-F238E27FC236}">
                <a16:creationId xmlns:a16="http://schemas.microsoft.com/office/drawing/2014/main" id="{8464D011-FCED-4999-9F7A-48FE86B3EB76}"/>
              </a:ext>
            </a:extLst>
          </p:cNvPr>
          <p:cNvPicPr>
            <a:picLocks noChangeAspect="1"/>
          </p:cNvPicPr>
          <p:nvPr userDrawn="1"/>
        </p:nvPicPr>
        <p:blipFill>
          <a:blip r:embed="rId3"/>
          <a:stretch>
            <a:fillRect/>
          </a:stretch>
        </p:blipFill>
        <p:spPr>
          <a:xfrm>
            <a:off x="7743494" y="6089034"/>
            <a:ext cx="1538989" cy="350503"/>
          </a:xfrm>
          <a:prstGeom prst="rect">
            <a:avLst/>
          </a:prstGeom>
        </p:spPr>
      </p:pic>
      <p:pic>
        <p:nvPicPr>
          <p:cNvPr id="14" name="Picture 4" descr="http://www.mobidem.tu-dortmund.de/joomla/images/tu-dortmund-logo.png">
            <a:extLst>
              <a:ext uri="{FF2B5EF4-FFF2-40B4-BE49-F238E27FC236}">
                <a16:creationId xmlns:a16="http://schemas.microsoft.com/office/drawing/2014/main" id="{10DC0D86-74A3-4DF4-83B0-FA8CDB37EEF4}"/>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644509" y="6137124"/>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utwente.nl/huisstijl/downloads/woordmerk/ut-logo-2400-black-nl.png">
            <a:extLst>
              <a:ext uri="{FF2B5EF4-FFF2-40B4-BE49-F238E27FC236}">
                <a16:creationId xmlns:a16="http://schemas.microsoft.com/office/drawing/2014/main" id="{78B23EB9-5F86-4AE9-90C7-3A647170A9D2}"/>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l="4645" t="1" r="3847" b="8887"/>
          <a:stretch/>
        </p:blipFill>
        <p:spPr bwMode="auto">
          <a:xfrm>
            <a:off x="623518" y="6102603"/>
            <a:ext cx="1772690" cy="323365"/>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B8FEA631-B45E-4262-8126-2DFF0A299D44}"/>
              </a:ext>
            </a:extLst>
          </p:cNvPr>
          <p:cNvSpPr txBox="1"/>
          <p:nvPr userDrawn="1"/>
        </p:nvSpPr>
        <p:spPr>
          <a:xfrm>
            <a:off x="5068125" y="335609"/>
            <a:ext cx="5445125" cy="400110"/>
          </a:xfrm>
          <a:prstGeom prst="rect">
            <a:avLst/>
          </a:prstGeom>
          <a:noFill/>
        </p:spPr>
        <p:txBody>
          <a:bodyPr wrap="square" rtlCol="0">
            <a:spAutoFit/>
          </a:bodyPr>
          <a:lstStyle/>
          <a:p>
            <a:r>
              <a:rPr lang="en-US" sz="2000" b="0" i="1" dirty="0">
                <a:solidFill>
                  <a:schemeClr val="tx1"/>
                </a:solidFill>
                <a:latin typeface="+mj-lt"/>
                <a:ea typeface="+mj-ea"/>
                <a:cs typeface="+mj-cs"/>
              </a:rPr>
              <a:t>Contact</a:t>
            </a:r>
            <a:r>
              <a:rPr lang="en-US" sz="1200" b="0" dirty="0">
                <a:solidFill>
                  <a:schemeClr val="tx1"/>
                </a:solidFill>
              </a:rPr>
              <a:t> </a:t>
            </a:r>
            <a:r>
              <a:rPr lang="en-US" sz="2000" b="0" i="1" kern="1200" dirty="0">
                <a:solidFill>
                  <a:schemeClr val="tx1"/>
                </a:solidFill>
                <a:latin typeface="+mj-lt"/>
                <a:ea typeface="+mj-ea"/>
                <a:cs typeface="+mj-cs"/>
              </a:rPr>
              <a:t>Information</a:t>
            </a:r>
          </a:p>
        </p:txBody>
      </p:sp>
      <p:sp>
        <p:nvSpPr>
          <p:cNvPr id="19" name="TextBox 18">
            <a:extLst>
              <a:ext uri="{FF2B5EF4-FFF2-40B4-BE49-F238E27FC236}">
                <a16:creationId xmlns:a16="http://schemas.microsoft.com/office/drawing/2014/main" id="{F5C12965-AC0D-4E9A-AE7F-48CB6A2FA49D}"/>
              </a:ext>
            </a:extLst>
          </p:cNvPr>
          <p:cNvSpPr txBox="1"/>
          <p:nvPr userDrawn="1"/>
        </p:nvSpPr>
        <p:spPr>
          <a:xfrm>
            <a:off x="5068125" y="851443"/>
            <a:ext cx="5445125" cy="738664"/>
          </a:xfrm>
          <a:prstGeom prst="rect">
            <a:avLst/>
          </a:prstGeom>
          <a:noFill/>
        </p:spPr>
        <p:txBody>
          <a:bodyPr wrap="square" rtlCol="0">
            <a:spAutoFit/>
          </a:bodyPr>
          <a:lstStyle/>
          <a:p>
            <a:r>
              <a:rPr lang="en-US" sz="1400" b="0" i="1" dirty="0">
                <a:solidFill>
                  <a:schemeClr val="tx1"/>
                </a:solidFill>
                <a:latin typeface="+mj-lt"/>
                <a:ea typeface="+mj-ea"/>
                <a:cs typeface="+mj-cs"/>
              </a:rPr>
              <a:t>Website: http://project-persist.eu/ </a:t>
            </a:r>
          </a:p>
          <a:p>
            <a:r>
              <a:rPr lang="en-US" sz="1400" b="0" i="1" kern="1200" dirty="0">
                <a:solidFill>
                  <a:schemeClr val="tx1"/>
                </a:solidFill>
                <a:latin typeface="+mj-lt"/>
                <a:ea typeface="+mj-ea"/>
                <a:cs typeface="+mj-cs"/>
              </a:rPr>
              <a:t>LinkedIn: PERSIST group</a:t>
            </a:r>
          </a:p>
          <a:p>
            <a:r>
              <a:rPr lang="en-US" sz="1400" b="0" i="1" kern="1200" dirty="0" err="1">
                <a:solidFill>
                  <a:schemeClr val="tx1"/>
                </a:solidFill>
                <a:latin typeface="+mj-lt"/>
                <a:ea typeface="+mj-ea"/>
                <a:cs typeface="+mj-cs"/>
              </a:rPr>
              <a:t>EMail</a:t>
            </a:r>
            <a:r>
              <a:rPr lang="en-US" sz="1400" b="0" i="1" kern="1200" dirty="0">
                <a:solidFill>
                  <a:schemeClr val="tx1"/>
                </a:solidFill>
                <a:latin typeface="+mj-lt"/>
                <a:ea typeface="+mj-ea"/>
                <a:cs typeface="+mj-cs"/>
              </a:rPr>
              <a:t>: project-persist@utwente.nl</a:t>
            </a:r>
          </a:p>
        </p:txBody>
      </p:sp>
      <p:sp>
        <p:nvSpPr>
          <p:cNvPr id="2" name="Rectangle 1">
            <a:extLst>
              <a:ext uri="{FF2B5EF4-FFF2-40B4-BE49-F238E27FC236}">
                <a16:creationId xmlns:a16="http://schemas.microsoft.com/office/drawing/2014/main" id="{256E175B-3298-4050-AF66-01D83F4A75CD}"/>
              </a:ext>
            </a:extLst>
          </p:cNvPr>
          <p:cNvSpPr/>
          <p:nvPr userDrawn="1"/>
        </p:nvSpPr>
        <p:spPr>
          <a:xfrm>
            <a:off x="0" y="6551914"/>
            <a:ext cx="9906000" cy="307777"/>
          </a:xfrm>
          <a:prstGeom prst="rect">
            <a:avLst/>
          </a:prstGeom>
        </p:spPr>
        <p:txBody>
          <a:bodyPr wrap="square">
            <a:spAutoFit/>
          </a:bodyPr>
          <a:lstStyle/>
          <a:p>
            <a:pPr algn="just"/>
            <a:r>
              <a:rPr lang="en-US" sz="700" dirty="0">
                <a:solidFill>
                  <a:schemeClr val="accent4">
                    <a:lumMod val="50000"/>
                    <a:lumOff val="50000"/>
                  </a:schemeClr>
                </a:solidFill>
              </a:rPr>
              <a:t>This research is part of Project PERSIST (project-persist.eu), co-funded by the Erasmus+ </a:t>
            </a:r>
            <a:r>
              <a:rPr lang="en-US" sz="700" dirty="0" err="1">
                <a:solidFill>
                  <a:schemeClr val="accent4">
                    <a:lumMod val="50000"/>
                    <a:lumOff val="50000"/>
                  </a:schemeClr>
                </a:solidFill>
              </a:rPr>
              <a:t>Programme</a:t>
            </a:r>
            <a:r>
              <a:rPr lang="en-US" sz="700" dirty="0">
                <a:solidFill>
                  <a:schemeClr val="accent4">
                    <a:lumMod val="50000"/>
                    <a:lumOff val="50000"/>
                  </a:schemeClr>
                </a:solidFill>
              </a:rPr>
              <a:t> of the European Union with project number 2019-1-NL01-KA203-060501.Disclaimer:TheEuropean Commission support for the production of this publication does not constitute an endorsement of the contents which reflects the views only of the authors, the Commission and the NA DAAD cannot be held responsible for any use which may be made of the information contained therein.</a:t>
            </a:r>
          </a:p>
        </p:txBody>
      </p:sp>
      <p:pic>
        <p:nvPicPr>
          <p:cNvPr id="4" name="Picture 3">
            <a:extLst>
              <a:ext uri="{FF2B5EF4-FFF2-40B4-BE49-F238E27FC236}">
                <a16:creationId xmlns:a16="http://schemas.microsoft.com/office/drawing/2014/main" id="{95D160F2-8DB1-4444-8D81-1EF8A7481A19}"/>
              </a:ext>
            </a:extLst>
          </p:cNvPr>
          <p:cNvPicPr>
            <a:picLocks noChangeAspect="1"/>
          </p:cNvPicPr>
          <p:nvPr userDrawn="1"/>
        </p:nvPicPr>
        <p:blipFill>
          <a:blip r:embed="rId6">
            <a:alphaModFix amt="50000"/>
          </a:blip>
          <a:stretch>
            <a:fillRect/>
          </a:stretch>
        </p:blipFill>
        <p:spPr>
          <a:xfrm>
            <a:off x="4261104" y="3885563"/>
            <a:ext cx="5538660" cy="1883398"/>
          </a:xfrm>
          <a:prstGeom prst="rect">
            <a:avLst/>
          </a:prstGeom>
        </p:spPr>
      </p:pic>
      <p:pic>
        <p:nvPicPr>
          <p:cNvPr id="7" name="Picture 6" descr="A close up of a logo&#10;&#10;Description automatically generated">
            <a:extLst>
              <a:ext uri="{FF2B5EF4-FFF2-40B4-BE49-F238E27FC236}">
                <a16:creationId xmlns:a16="http://schemas.microsoft.com/office/drawing/2014/main" id="{3D59742F-9DED-42EA-86B0-D8E90E25CBC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8266584" y="246685"/>
            <a:ext cx="1472352" cy="1472352"/>
          </a:xfrm>
          <a:prstGeom prst="rect">
            <a:avLst/>
          </a:prstGeom>
        </p:spPr>
      </p:pic>
      <p:sp>
        <p:nvSpPr>
          <p:cNvPr id="20" name="Inhaltsplatzhalter 2">
            <a:extLst>
              <a:ext uri="{FF2B5EF4-FFF2-40B4-BE49-F238E27FC236}">
                <a16:creationId xmlns:a16="http://schemas.microsoft.com/office/drawing/2014/main" id="{11BCB360-7334-429E-BBD4-5041AB6BB99F}"/>
              </a:ext>
            </a:extLst>
          </p:cNvPr>
          <p:cNvSpPr>
            <a:spLocks noGrp="1"/>
          </p:cNvSpPr>
          <p:nvPr>
            <p:ph idx="11" hasCustomPrompt="1"/>
          </p:nvPr>
        </p:nvSpPr>
        <p:spPr>
          <a:xfrm>
            <a:off x="4303776" y="2291853"/>
            <a:ext cx="5334000" cy="1499824"/>
          </a:xfrm>
        </p:spPr>
        <p:txBody>
          <a:bodyPr anchor="t"/>
          <a:lstStyle>
            <a:lvl1pPr>
              <a:buFont typeface="Arial" panose="020B0604020202020204" pitchFamily="34" charset="0"/>
              <a:buChar char="•"/>
              <a:defRPr sz="1600" i="1"/>
            </a:lvl1pPr>
          </a:lstStyle>
          <a:p>
            <a:pPr lvl="0"/>
            <a:r>
              <a:rPr lang="en-US" dirty="0"/>
              <a:t>IO2</a:t>
            </a:r>
          </a:p>
          <a:p>
            <a:pPr lvl="0"/>
            <a:r>
              <a:rPr lang="en-US" dirty="0"/>
              <a:t>???</a:t>
            </a:r>
          </a:p>
          <a:p>
            <a:pPr lvl="0"/>
            <a:endParaRPr lang="en-US" dirty="0"/>
          </a:p>
        </p:txBody>
      </p:sp>
      <p:sp>
        <p:nvSpPr>
          <p:cNvPr id="21" name="TextBox 20">
            <a:extLst>
              <a:ext uri="{FF2B5EF4-FFF2-40B4-BE49-F238E27FC236}">
                <a16:creationId xmlns:a16="http://schemas.microsoft.com/office/drawing/2014/main" id="{D7379032-8B11-4450-A751-4466AF4A80DD}"/>
              </a:ext>
            </a:extLst>
          </p:cNvPr>
          <p:cNvSpPr txBox="1"/>
          <p:nvPr userDrawn="1"/>
        </p:nvSpPr>
        <p:spPr>
          <a:xfrm>
            <a:off x="4218432" y="1865376"/>
            <a:ext cx="2188464" cy="307777"/>
          </a:xfrm>
          <a:prstGeom prst="rect">
            <a:avLst/>
          </a:prstGeom>
          <a:noFill/>
        </p:spPr>
        <p:txBody>
          <a:bodyPr wrap="square" rtlCol="0">
            <a:spAutoFit/>
          </a:bodyPr>
          <a:lstStyle/>
          <a:p>
            <a:r>
              <a:rPr lang="en-US" b="0" u="sng" dirty="0"/>
              <a:t>Next steps:</a:t>
            </a:r>
          </a:p>
        </p:txBody>
      </p:sp>
      <p:pic>
        <p:nvPicPr>
          <p:cNvPr id="22" name="Picture 21" descr="A picture containing text&#10;&#10;Description automatically generated">
            <a:extLst>
              <a:ext uri="{FF2B5EF4-FFF2-40B4-BE49-F238E27FC236}">
                <a16:creationId xmlns:a16="http://schemas.microsoft.com/office/drawing/2014/main" id="{AA8BC05E-5ED7-4737-8324-795947E1FEB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5870016" y="6025809"/>
            <a:ext cx="1073760" cy="473592"/>
          </a:xfrm>
          <a:prstGeom prst="rect">
            <a:avLst/>
          </a:prstGeom>
        </p:spPr>
      </p:pic>
      <p:pic>
        <p:nvPicPr>
          <p:cNvPr id="23" name="Picture 22" descr="Logo&#10;&#10;Description automatically generated">
            <a:extLst>
              <a:ext uri="{FF2B5EF4-FFF2-40B4-BE49-F238E27FC236}">
                <a16:creationId xmlns:a16="http://schemas.microsoft.com/office/drawing/2014/main" id="{940B14DA-E1F8-49E9-92E7-215BEFEEFB1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88027" y="6020387"/>
            <a:ext cx="511638" cy="464200"/>
          </a:xfrm>
          <a:prstGeom prst="rect">
            <a:avLst/>
          </a:prstGeom>
        </p:spPr>
      </p:pic>
      <p:pic>
        <p:nvPicPr>
          <p:cNvPr id="24" name="Picture 23">
            <a:extLst>
              <a:ext uri="{FF2B5EF4-FFF2-40B4-BE49-F238E27FC236}">
                <a16:creationId xmlns:a16="http://schemas.microsoft.com/office/drawing/2014/main" id="{89977BDF-5256-43E0-9127-D020318A037D}"/>
              </a:ext>
            </a:extLst>
          </p:cNvPr>
          <p:cNvPicPr>
            <a:picLocks noChangeAspect="1"/>
          </p:cNvPicPr>
          <p:nvPr userDrawn="1"/>
        </p:nvPicPr>
        <p:blipFill>
          <a:blip r:embed="rId10"/>
          <a:stretch>
            <a:fillRect/>
          </a:stretch>
        </p:blipFill>
        <p:spPr>
          <a:xfrm>
            <a:off x="8154457" y="5563502"/>
            <a:ext cx="1751542" cy="529536"/>
          </a:xfrm>
          <a:prstGeom prst="rect">
            <a:avLst/>
          </a:prstGeom>
        </p:spPr>
      </p:pic>
    </p:spTree>
    <p:extLst>
      <p:ext uri="{BB962C8B-B14F-4D97-AF65-F5344CB8AC3E}">
        <p14:creationId xmlns:p14="http://schemas.microsoft.com/office/powerpoint/2010/main" val="40292810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4.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tags" Target="../tags/tag2.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
            <a:extLst>
              <a:ext uri="{FF2B5EF4-FFF2-40B4-BE49-F238E27FC236}">
                <a16:creationId xmlns:a16="http://schemas.microsoft.com/office/drawing/2014/main" id="{D0D8AAEE-7702-4F24-A7AA-700DFBA892F5}"/>
              </a:ext>
            </a:extLst>
          </p:cNvPr>
          <p:cNvSpPr>
            <a:spLocks noGrp="1" noChangeArrowheads="1"/>
          </p:cNvSpPr>
          <p:nvPr>
            <p:ph type="title"/>
            <p:custDataLst>
              <p:tags r:id="rId9"/>
            </p:custDataLst>
          </p:nvPr>
        </p:nvSpPr>
        <p:spPr bwMode="auto">
          <a:xfrm>
            <a:off x="382588" y="317500"/>
            <a:ext cx="9140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sp>
        <p:nvSpPr>
          <p:cNvPr id="1027" name="Rectangle 7">
            <a:extLst>
              <a:ext uri="{FF2B5EF4-FFF2-40B4-BE49-F238E27FC236}">
                <a16:creationId xmlns:a16="http://schemas.microsoft.com/office/drawing/2014/main" id="{8570737F-938D-47E3-8E90-80824C805387}"/>
              </a:ext>
            </a:extLst>
          </p:cNvPr>
          <p:cNvSpPr>
            <a:spLocks noGrp="1" noChangeArrowheads="1"/>
          </p:cNvSpPr>
          <p:nvPr>
            <p:ph type="body" idx="1"/>
            <p:custDataLst>
              <p:tags r:id="rId10"/>
            </p:custDataLst>
          </p:nvPr>
        </p:nvSpPr>
        <p:spPr bwMode="auto">
          <a:xfrm>
            <a:off x="382588" y="952500"/>
            <a:ext cx="91408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graphicFrame>
        <p:nvGraphicFramePr>
          <p:cNvPr id="1029" name="Rectangle 11" hidden="1">
            <a:extLst>
              <a:ext uri="{FF2B5EF4-FFF2-40B4-BE49-F238E27FC236}">
                <a16:creationId xmlns:a16="http://schemas.microsoft.com/office/drawing/2014/main" id="{2412572D-4491-4E3E-91EE-9DA7299887E5}"/>
              </a:ext>
            </a:extLst>
          </p:cNvPr>
          <p:cNvGraphicFramePr>
            <a:graphicFrameLocks/>
          </p:cNvGraphicFramePr>
          <p:nvPr>
            <p:custDataLst>
              <p:tags r:id="rId11"/>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name="think-cell Slide" r:id="rId12" imgW="0" imgH="0" progId="">
                  <p:embed/>
                </p:oleObj>
              </mc:Choice>
              <mc:Fallback>
                <p:oleObj name="think-cell Slide" r:id="rId12" imgW="0" imgH="0" progId="">
                  <p:embed/>
                  <p:pic>
                    <p:nvPicPr>
                      <p:cNvPr id="1029" name="Rectangle 11" hidden="1">
                        <a:extLst>
                          <a:ext uri="{FF2B5EF4-FFF2-40B4-BE49-F238E27FC236}">
                            <a16:creationId xmlns:a16="http://schemas.microsoft.com/office/drawing/2014/main" id="{2412572D-4491-4E3E-91EE-9DA7299887E5}"/>
                          </a:ext>
                        </a:extLst>
                      </p:cNvPr>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Footer Placeholder 2">
            <a:extLst>
              <a:ext uri="{FF2B5EF4-FFF2-40B4-BE49-F238E27FC236}">
                <a16:creationId xmlns:a16="http://schemas.microsoft.com/office/drawing/2014/main" id="{130BBF92-D768-4681-BAA5-A43F3EE157D1}"/>
              </a:ext>
            </a:extLst>
          </p:cNvPr>
          <p:cNvSpPr>
            <a:spLocks noGrp="1"/>
          </p:cNvSpPr>
          <p:nvPr>
            <p:ph type="ftr" sz="quarter" idx="3"/>
          </p:nvPr>
        </p:nvSpPr>
        <p:spPr>
          <a:xfrm>
            <a:off x="382588" y="6356351"/>
            <a:ext cx="3118803"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pic>
        <p:nvPicPr>
          <p:cNvPr id="8" name="Picture 4" descr="http://www.mobidem.tu-dortmund.de/joomla/images/tu-dortmund-logo.png">
            <a:extLst>
              <a:ext uri="{FF2B5EF4-FFF2-40B4-BE49-F238E27FC236}">
                <a16:creationId xmlns:a16="http://schemas.microsoft.com/office/drawing/2014/main" id="{AAD89F8C-D46A-4098-AC18-1B06390275E0}"/>
              </a:ext>
            </a:extLst>
          </p:cNvPr>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5295837" y="6383801"/>
            <a:ext cx="1100210" cy="16095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3">
            <a:extLst>
              <a:ext uri="{FF2B5EF4-FFF2-40B4-BE49-F238E27FC236}">
                <a16:creationId xmlns:a16="http://schemas.microsoft.com/office/drawing/2014/main" id="{B2E82A9E-D2B8-4377-BB10-C878EFF5E7F6}"/>
              </a:ext>
            </a:extLst>
          </p:cNvPr>
          <p:cNvPicPr>
            <a:picLocks noChangeAspect="1"/>
          </p:cNvPicPr>
          <p:nvPr userDrawn="1"/>
        </p:nvPicPr>
        <p:blipFill>
          <a:blip r:embed="rId14"/>
          <a:stretch>
            <a:fillRect/>
          </a:stretch>
        </p:blipFill>
        <p:spPr>
          <a:xfrm>
            <a:off x="5337011" y="6605567"/>
            <a:ext cx="1017862" cy="231817"/>
          </a:xfrm>
          <a:prstGeom prst="rect">
            <a:avLst/>
          </a:prstGeom>
        </p:spPr>
      </p:pic>
      <p:pic>
        <p:nvPicPr>
          <p:cNvPr id="12" name="Picture 2" descr="http://www.utwente.nl/huisstijl/downloads/woordmerk/ut-logo-2400-black-nl.png">
            <a:extLst>
              <a:ext uri="{FF2B5EF4-FFF2-40B4-BE49-F238E27FC236}">
                <a16:creationId xmlns:a16="http://schemas.microsoft.com/office/drawing/2014/main" id="{5558C7FD-8FF8-439A-9CF2-E043807C2FB2}"/>
              </a:ext>
            </a:extLst>
          </p:cNvPr>
          <p:cNvPicPr>
            <a:picLocks noChangeAspect="1" noChangeArrowheads="1"/>
          </p:cNvPicPr>
          <p:nvPr userDrawn="1"/>
        </p:nvPicPr>
        <p:blipFill rotWithShape="1">
          <a:blip r:embed="rId15" cstate="print">
            <a:extLst>
              <a:ext uri="{28A0092B-C50C-407E-A947-70E740481C1C}">
                <a14:useLocalDpi xmlns:a14="http://schemas.microsoft.com/office/drawing/2010/main" val="0"/>
              </a:ext>
            </a:extLst>
          </a:blip>
          <a:srcRect l="4645" t="1" r="3847" b="8887"/>
          <a:stretch/>
        </p:blipFill>
        <p:spPr bwMode="auto">
          <a:xfrm>
            <a:off x="3501392" y="6356351"/>
            <a:ext cx="1218340" cy="22224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picture containing text&#10;&#10;Description automatically generated">
            <a:extLst>
              <a:ext uri="{FF2B5EF4-FFF2-40B4-BE49-F238E27FC236}">
                <a16:creationId xmlns:a16="http://schemas.microsoft.com/office/drawing/2014/main" id="{E213FFB1-9215-4312-8A53-F2AF18B268D9}"/>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3763644" y="6562770"/>
            <a:ext cx="693836" cy="306023"/>
          </a:xfrm>
          <a:prstGeom prst="rect">
            <a:avLst/>
          </a:prstGeom>
        </p:spPr>
      </p:pic>
      <p:pic>
        <p:nvPicPr>
          <p:cNvPr id="14" name="Picture 13" descr="Logo&#10;&#10;Description automatically generated">
            <a:extLst>
              <a:ext uri="{FF2B5EF4-FFF2-40B4-BE49-F238E27FC236}">
                <a16:creationId xmlns:a16="http://schemas.microsoft.com/office/drawing/2014/main" id="{645E8F1E-BC77-474D-901E-91CB6CED3118}"/>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4743084" y="6396447"/>
            <a:ext cx="419831" cy="380905"/>
          </a:xfrm>
          <a:prstGeom prst="rect">
            <a:avLst/>
          </a:prstGeom>
        </p:spPr>
      </p:pic>
      <p:sp>
        <p:nvSpPr>
          <p:cNvPr id="15" name="TextBox 14">
            <a:extLst>
              <a:ext uri="{FF2B5EF4-FFF2-40B4-BE49-F238E27FC236}">
                <a16:creationId xmlns:a16="http://schemas.microsoft.com/office/drawing/2014/main" id="{14A8A84A-D979-44F8-91C6-D9D6AE05A952}"/>
              </a:ext>
            </a:extLst>
          </p:cNvPr>
          <p:cNvSpPr txBox="1"/>
          <p:nvPr userDrawn="1"/>
        </p:nvSpPr>
        <p:spPr>
          <a:xfrm>
            <a:off x="9110103" y="6356351"/>
            <a:ext cx="413309" cy="215444"/>
          </a:xfrm>
          <a:prstGeom prst="rect">
            <a:avLst/>
          </a:prstGeom>
          <a:noFill/>
        </p:spPr>
        <p:txBody>
          <a:bodyPr wrap="square">
            <a:spAutoFit/>
          </a:bodyPr>
          <a:lstStyle/>
          <a:p>
            <a:fld id="{A4CA0D4A-ABDC-4976-ABAD-3B4D4081987F}" type="slidenum">
              <a:rPr lang="en-US" sz="800" kern="1200" smtClean="0">
                <a:solidFill>
                  <a:schemeClr val="tx1">
                    <a:tint val="75000"/>
                  </a:schemeClr>
                </a:solidFill>
                <a:latin typeface="Arial" panose="020B0604020202020204" pitchFamily="34" charset="0"/>
                <a:ea typeface="+mn-ea"/>
                <a:cs typeface="Arial" panose="020B0604020202020204" pitchFamily="34" charset="0"/>
              </a:rPr>
              <a:pPr/>
              <a:t>‹#›</a:t>
            </a:fld>
            <a:endParaRPr lang="en-US" sz="800" kern="1200" dirty="0">
              <a:solidFill>
                <a:schemeClr val="tx1">
                  <a:tint val="75000"/>
                </a:schemeClr>
              </a:solidFill>
              <a:latin typeface="Arial" panose="020B0604020202020204" pitchFamily="34" charset="0"/>
              <a:ea typeface="+mn-ea"/>
              <a:cs typeface="Arial" panose="020B0604020202020204" pitchFamily="34" charset="0"/>
            </a:endParaRPr>
          </a:p>
        </p:txBody>
      </p:sp>
      <p:sp>
        <p:nvSpPr>
          <p:cNvPr id="16" name="TextBox 15">
            <a:extLst>
              <a:ext uri="{FF2B5EF4-FFF2-40B4-BE49-F238E27FC236}">
                <a16:creationId xmlns:a16="http://schemas.microsoft.com/office/drawing/2014/main" id="{CEE64E0A-302C-421F-958F-825B547A2460}"/>
              </a:ext>
            </a:extLst>
          </p:cNvPr>
          <p:cNvSpPr txBox="1"/>
          <p:nvPr userDrawn="1"/>
        </p:nvSpPr>
        <p:spPr>
          <a:xfrm>
            <a:off x="6549664" y="6356351"/>
            <a:ext cx="2433399" cy="338554"/>
          </a:xfrm>
          <a:prstGeom prst="rect">
            <a:avLst/>
          </a:prstGeom>
          <a:noFill/>
        </p:spPr>
        <p:txBody>
          <a:bodyPr wrap="square">
            <a:spAutoFit/>
          </a:bodyPr>
          <a:lstStyle/>
          <a:p>
            <a:pPr algn="l" rtl="0" fontAlgn="base">
              <a:spcBef>
                <a:spcPct val="0"/>
              </a:spcBef>
              <a:spcAft>
                <a:spcPct val="0"/>
              </a:spcAft>
            </a:pPr>
            <a:r>
              <a:rPr lang="en-US" sz="800" kern="1200" dirty="0">
                <a:solidFill>
                  <a:schemeClr val="tx1">
                    <a:tint val="75000"/>
                  </a:schemeClr>
                </a:solidFill>
                <a:latin typeface="Arial" panose="020B0604020202020204" pitchFamily="34" charset="0"/>
                <a:ea typeface="+mn-ea"/>
                <a:cs typeface="Arial" panose="020B0604020202020204" pitchFamily="34" charset="0"/>
              </a:rPr>
              <a:t>PERSIST - Multiplier Event</a:t>
            </a:r>
          </a:p>
          <a:p>
            <a:pPr algn="l" rtl="0" fontAlgn="base">
              <a:spcBef>
                <a:spcPct val="0"/>
              </a:spcBef>
              <a:spcAft>
                <a:spcPct val="0"/>
              </a:spcAft>
            </a:pPr>
            <a:r>
              <a:rPr lang="en-US" sz="800" kern="1200" dirty="0">
                <a:solidFill>
                  <a:schemeClr val="tx1">
                    <a:tint val="75000"/>
                  </a:schemeClr>
                </a:solidFill>
                <a:latin typeface="Arial" panose="020B0604020202020204" pitchFamily="34" charset="0"/>
                <a:ea typeface="+mn-ea"/>
                <a:cs typeface="Arial" panose="020B0604020202020204" pitchFamily="34" charset="0"/>
              </a:rPr>
              <a:t>08/02/2022</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1" r:id="rId3"/>
    <p:sldLayoutId id="2147483724" r:id="rId4"/>
    <p:sldLayoutId id="2147483732" r:id="rId5"/>
    <p:sldLayoutId id="2147483734" r:id="rId6"/>
    <p:sldLayoutId id="2147483733" r:id="rId7"/>
  </p:sldLayoutIdLst>
  <p:transition/>
  <p:hf hdr="0"/>
  <p:txStyles>
    <p:titleStyle>
      <a:lvl1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mj-lt"/>
          <a:ea typeface="+mj-ea"/>
          <a:cs typeface="+mj-cs"/>
        </a:defRPr>
      </a:lvl1pPr>
      <a:lvl2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12" algn="l" defTabSz="762019" rtl="0" fontAlgn="base">
        <a:spcBef>
          <a:spcPct val="0"/>
        </a:spcBef>
        <a:spcAft>
          <a:spcPct val="0"/>
        </a:spcAft>
        <a:buSzPct val="115000"/>
        <a:buFont typeface="Symbol" pitchFamily="18" charset="2"/>
        <a:defRPr b="1" i="1">
          <a:solidFill>
            <a:schemeClr val="tx2"/>
          </a:solidFill>
          <a:latin typeface="Arial" pitchFamily="34" charset="0"/>
        </a:defRPr>
      </a:lvl6pPr>
      <a:lvl7pPr marL="914423" algn="l" defTabSz="762019" rtl="0" fontAlgn="base">
        <a:spcBef>
          <a:spcPct val="0"/>
        </a:spcBef>
        <a:spcAft>
          <a:spcPct val="0"/>
        </a:spcAft>
        <a:buSzPct val="115000"/>
        <a:buFont typeface="Symbol" pitchFamily="18" charset="2"/>
        <a:defRPr b="1" i="1">
          <a:solidFill>
            <a:schemeClr val="tx2"/>
          </a:solidFill>
          <a:latin typeface="Arial" pitchFamily="34" charset="0"/>
        </a:defRPr>
      </a:lvl7pPr>
      <a:lvl8pPr marL="1371634" algn="l" defTabSz="762019" rtl="0" fontAlgn="base">
        <a:spcBef>
          <a:spcPct val="0"/>
        </a:spcBef>
        <a:spcAft>
          <a:spcPct val="0"/>
        </a:spcAft>
        <a:buSzPct val="115000"/>
        <a:buFont typeface="Symbol" pitchFamily="18" charset="2"/>
        <a:defRPr b="1" i="1">
          <a:solidFill>
            <a:schemeClr val="tx2"/>
          </a:solidFill>
          <a:latin typeface="Arial" pitchFamily="34" charset="0"/>
        </a:defRPr>
      </a:lvl8pPr>
      <a:lvl9pPr marL="1828846" algn="l" defTabSz="762019" rtl="0" fontAlgn="base">
        <a:spcBef>
          <a:spcPct val="0"/>
        </a:spcBef>
        <a:spcAft>
          <a:spcPct val="0"/>
        </a:spcAft>
        <a:buSzPct val="115000"/>
        <a:buFont typeface="Symbol" pitchFamily="18" charset="2"/>
        <a:defRPr b="1" i="1">
          <a:solidFill>
            <a:schemeClr val="tx2"/>
          </a:solidFill>
          <a:latin typeface="Arial" pitchFamily="34" charset="0"/>
        </a:defRPr>
      </a:lvl9pPr>
    </p:titleStyle>
    <p:bodyStyle>
      <a:lvl1pPr marL="342908" indent="-342908" algn="l" defTabSz="762019" rtl="0" eaLnBrk="0" fontAlgn="base" hangingPunct="0">
        <a:lnSpc>
          <a:spcPct val="95000"/>
        </a:lnSpc>
        <a:spcBef>
          <a:spcPct val="30000"/>
        </a:spcBef>
        <a:spcAft>
          <a:spcPct val="0"/>
        </a:spcAft>
        <a:buSzPct val="115000"/>
        <a:buFont typeface="Symbol" panose="05050102010706020507" pitchFamily="18" charset="2"/>
        <a:defRPr sz="1400">
          <a:solidFill>
            <a:schemeClr val="tx1"/>
          </a:solidFill>
          <a:latin typeface="+mn-lt"/>
          <a:ea typeface="+mn-ea"/>
          <a:cs typeface="+mn-cs"/>
        </a:defRPr>
      </a:lvl1pPr>
      <a:lvl2pPr marL="269882" indent="-268295" algn="l" defTabSz="762019" rtl="0" eaLnBrk="0" fontAlgn="base" hangingPunct="0">
        <a:lnSpc>
          <a:spcPct val="95000"/>
        </a:lnSpc>
        <a:spcBef>
          <a:spcPct val="20000"/>
        </a:spcBef>
        <a:spcAft>
          <a:spcPct val="0"/>
        </a:spcAft>
        <a:buSzPct val="115000"/>
        <a:buFont typeface="Symbol" panose="05050102010706020507" pitchFamily="18" charset="2"/>
        <a:buChar char="·"/>
        <a:defRPr sz="1400">
          <a:solidFill>
            <a:schemeClr val="tx1"/>
          </a:solidFill>
          <a:latin typeface="+mn-lt"/>
        </a:defRPr>
      </a:lvl2pPr>
      <a:lvl3pPr marL="536589" indent="-265120" algn="l" defTabSz="762019" rtl="0" eaLnBrk="0" fontAlgn="base" hangingPunct="0">
        <a:lnSpc>
          <a:spcPct val="95000"/>
        </a:lnSpc>
        <a:spcBef>
          <a:spcPct val="15000"/>
        </a:spcBef>
        <a:spcAft>
          <a:spcPct val="0"/>
        </a:spcAft>
        <a:buFont typeface="Arial" panose="020B0604020202020204" pitchFamily="34" charset="0"/>
        <a:buChar char="–"/>
        <a:defRPr sz="1400">
          <a:solidFill>
            <a:schemeClr val="tx1"/>
          </a:solidFill>
          <a:latin typeface="+mn-lt"/>
        </a:defRPr>
      </a:lvl3pPr>
      <a:lvl4pPr marL="804883" indent="-266706" algn="l" defTabSz="762019" rtl="0" eaLnBrk="0" fontAlgn="base" hangingPunct="0">
        <a:lnSpc>
          <a:spcPct val="95000"/>
        </a:lnSpc>
        <a:spcBef>
          <a:spcPct val="10000"/>
        </a:spcBef>
        <a:spcAft>
          <a:spcPct val="0"/>
        </a:spcAft>
        <a:buFont typeface="Symbol" panose="05050102010706020507" pitchFamily="18" charset="2"/>
        <a:buChar char="·"/>
        <a:defRPr sz="1400">
          <a:solidFill>
            <a:schemeClr val="tx1"/>
          </a:solidFill>
          <a:latin typeface="+mn-lt"/>
        </a:defRPr>
      </a:lvl4pPr>
      <a:lvl5pPr marL="1074765" indent="-268295" algn="l" defTabSz="762019" rtl="0" eaLnBrk="0" fontAlgn="base" hangingPunct="0">
        <a:lnSpc>
          <a:spcPct val="95000"/>
        </a:lnSpc>
        <a:spcBef>
          <a:spcPct val="5000"/>
        </a:spcBef>
        <a:spcAft>
          <a:spcPct val="0"/>
        </a:spcAft>
        <a:buFont typeface="Symbol" panose="05050102010706020507" pitchFamily="18" charset="2"/>
        <a:buChar char="-"/>
        <a:defRPr sz="1400">
          <a:solidFill>
            <a:schemeClr val="tx1"/>
          </a:solidFill>
          <a:latin typeface="+mn-lt"/>
        </a:defRPr>
      </a:lvl5pPr>
      <a:lvl6pPr marL="1531976"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6pPr>
      <a:lvl7pPr marL="1989188"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7pPr>
      <a:lvl8pPr marL="2446399"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8pPr>
      <a:lvl9pPr marL="2903611"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9pPr>
    </p:bodyStyle>
    <p:otherStyle>
      <a:defPPr>
        <a:defRPr lang="de-DE"/>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12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A5419E01-BA02-404C-B326-38D0DB8720FB}"/>
              </a:ext>
            </a:extLst>
          </p:cNvPr>
          <p:cNvSpPr>
            <a:spLocks noGrp="1"/>
          </p:cNvSpPr>
          <p:nvPr>
            <p:ph type="subTitle" idx="1"/>
          </p:nvPr>
        </p:nvSpPr>
        <p:spPr>
          <a:xfrm>
            <a:off x="4195828" y="2028483"/>
            <a:ext cx="5445125" cy="1046440"/>
          </a:xfrm>
        </p:spPr>
        <p:txBody>
          <a:bodyPr/>
          <a:lstStyle/>
          <a:p>
            <a:r>
              <a:rPr lang="sk-SK" sz="2400" dirty="0" err="1"/>
              <a:t>Assoc</a:t>
            </a:r>
            <a:r>
              <a:rPr lang="sk-SK" sz="2400" dirty="0"/>
              <a:t>. Prof. Michal Tkáč, PhD.</a:t>
            </a:r>
          </a:p>
          <a:p>
            <a:endParaRPr lang="sk-SK" sz="2400" dirty="0"/>
          </a:p>
          <a:p>
            <a:r>
              <a:rPr lang="sk-SK" dirty="0"/>
              <a:t>michal.tkac1@euba.sk</a:t>
            </a:r>
            <a:endParaRPr lang="en-US" dirty="0"/>
          </a:p>
        </p:txBody>
      </p:sp>
      <p:sp>
        <p:nvSpPr>
          <p:cNvPr id="3" name="Title 2">
            <a:extLst>
              <a:ext uri="{FF2B5EF4-FFF2-40B4-BE49-F238E27FC236}">
                <a16:creationId xmlns:a16="http://schemas.microsoft.com/office/drawing/2014/main" id="{5E49C9FC-A1A9-4FB1-9134-020496F607F9}"/>
              </a:ext>
            </a:extLst>
          </p:cNvPr>
          <p:cNvSpPr>
            <a:spLocks noGrp="1"/>
          </p:cNvSpPr>
          <p:nvPr>
            <p:ph type="title"/>
          </p:nvPr>
        </p:nvSpPr>
        <p:spPr>
          <a:xfrm>
            <a:off x="2451799" y="659990"/>
            <a:ext cx="6980972" cy="1198955"/>
          </a:xfrm>
        </p:spPr>
        <p:txBody>
          <a:bodyPr/>
          <a:lstStyle/>
          <a:p>
            <a:pPr algn="ctr"/>
            <a:r>
              <a:rPr lang="en-US" sz="3200" b="1" dirty="0"/>
              <a:t>Procurement analytics tools and techniques</a:t>
            </a:r>
            <a:endParaRPr lang="en-US" sz="3200" dirty="0"/>
          </a:p>
        </p:txBody>
      </p:sp>
      <p:pic>
        <p:nvPicPr>
          <p:cNvPr id="4" name="Picture 3">
            <a:extLst>
              <a:ext uri="{FF2B5EF4-FFF2-40B4-BE49-F238E27FC236}">
                <a16:creationId xmlns:a16="http://schemas.microsoft.com/office/drawing/2014/main" id="{84D21C99-0934-4516-9A11-32DE96E1F19D}"/>
              </a:ext>
            </a:extLst>
          </p:cNvPr>
          <p:cNvPicPr>
            <a:picLocks noChangeAspect="1"/>
          </p:cNvPicPr>
          <p:nvPr/>
        </p:nvPicPr>
        <p:blipFill>
          <a:blip r:embed="rId2"/>
          <a:stretch>
            <a:fillRect/>
          </a:stretch>
        </p:blipFill>
        <p:spPr>
          <a:xfrm>
            <a:off x="8154457" y="5789054"/>
            <a:ext cx="1751542" cy="529536"/>
          </a:xfrm>
          <a:prstGeom prst="rect">
            <a:avLst/>
          </a:prstGeom>
        </p:spPr>
      </p:pic>
    </p:spTree>
    <p:extLst>
      <p:ext uri="{BB962C8B-B14F-4D97-AF65-F5344CB8AC3E}">
        <p14:creationId xmlns:p14="http://schemas.microsoft.com/office/powerpoint/2010/main" val="294274943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0397" y="1511808"/>
            <a:ext cx="9140825" cy="4767072"/>
          </a:xfrm>
        </p:spPr>
        <p:txBody>
          <a:bodyPr/>
          <a:lstStyle/>
          <a:p>
            <a:r>
              <a:rPr lang="sk-SK" sz="1800" b="1" dirty="0"/>
              <a:t>D</a:t>
            </a:r>
            <a:r>
              <a:rPr lang="en-US" sz="1800" b="1" dirty="0" err="1"/>
              <a:t>ata</a:t>
            </a:r>
            <a:r>
              <a:rPr lang="en-US" sz="1800" b="1" dirty="0"/>
              <a:t> </a:t>
            </a:r>
            <a:r>
              <a:rPr lang="sk-SK" sz="1800" b="1" dirty="0" err="1"/>
              <a:t>siloes</a:t>
            </a:r>
            <a:r>
              <a:rPr lang="en-US" sz="1800" b="1" dirty="0"/>
              <a:t> </a:t>
            </a:r>
            <a:r>
              <a:rPr lang="en-US" sz="1800" dirty="0"/>
              <a:t>are impeding access to real-time data and therefore end-to-end digital connections are required, as having manual processes within the supply chain and a lack of flexibility can have serious impacts on the ability to respond to rapidly changing requirements, thus affecting resilience.</a:t>
            </a:r>
          </a:p>
          <a:p>
            <a:r>
              <a:rPr lang="sk-SK" sz="1800" dirty="0"/>
              <a:t>D</a:t>
            </a:r>
            <a:r>
              <a:rPr lang="en-US" sz="1800" dirty="0" err="1"/>
              <a:t>igitalisation</a:t>
            </a:r>
            <a:r>
              <a:rPr lang="en-US" sz="1800" dirty="0"/>
              <a:t> such as </a:t>
            </a:r>
            <a:r>
              <a:rPr lang="en-US" sz="1800" b="1" dirty="0"/>
              <a:t>Blockchain</a:t>
            </a:r>
            <a:r>
              <a:rPr lang="en-US" sz="1800" dirty="0"/>
              <a:t> and the </a:t>
            </a:r>
            <a:r>
              <a:rPr lang="en-US" sz="1800" b="1" dirty="0"/>
              <a:t>Internet of Things (IoT) </a:t>
            </a:r>
            <a:r>
              <a:rPr lang="en-US" sz="1800" dirty="0"/>
              <a:t>has the potential to radically change procurement and supply chains, making them more:</a:t>
            </a:r>
          </a:p>
          <a:p>
            <a:r>
              <a:rPr lang="en-US" sz="1800" dirty="0"/>
              <a:t>■ resilient;</a:t>
            </a:r>
          </a:p>
          <a:p>
            <a:r>
              <a:rPr lang="en-US" sz="1800" dirty="0"/>
              <a:t>■ sustainable;</a:t>
            </a:r>
          </a:p>
          <a:p>
            <a:r>
              <a:rPr lang="en-US" sz="1800" dirty="0"/>
              <a:t>■ transparent;</a:t>
            </a:r>
          </a:p>
          <a:p>
            <a:r>
              <a:rPr lang="en-US" sz="1800" dirty="0"/>
              <a:t>■ cost effective;</a:t>
            </a:r>
          </a:p>
          <a:p>
            <a:r>
              <a:rPr lang="en-US" sz="1800" dirty="0"/>
              <a:t>■ able to have real-time capability;</a:t>
            </a:r>
          </a:p>
          <a:p>
            <a:r>
              <a:rPr lang="en-US" sz="1800" dirty="0"/>
              <a:t>■ agile;</a:t>
            </a:r>
          </a:p>
          <a:p>
            <a:r>
              <a:rPr lang="en-US" sz="1800" dirty="0"/>
              <a:t>■ efficient in decision making.</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Procurement analytics tools and techniques</a:t>
            </a:r>
          </a:p>
        </p:txBody>
      </p:sp>
      <p:sp>
        <p:nvSpPr>
          <p:cNvPr id="6" name="Zástupný objekt pre obsah 5">
            <a:extLst>
              <a:ext uri="{FF2B5EF4-FFF2-40B4-BE49-F238E27FC236}">
                <a16:creationId xmlns:a16="http://schemas.microsoft.com/office/drawing/2014/main" id="{D40A7EA2-6031-4D2A-8C13-7FBDAF046586}"/>
              </a:ext>
            </a:extLst>
          </p:cNvPr>
          <p:cNvSpPr>
            <a:spLocks noGrp="1"/>
          </p:cNvSpPr>
          <p:nvPr>
            <p:ph idx="11"/>
          </p:nvPr>
        </p:nvSpPr>
        <p:spPr/>
        <p:txBody>
          <a:bodyPr/>
          <a:lstStyle/>
          <a:p>
            <a:endParaRPr lang="sk-SK"/>
          </a:p>
        </p:txBody>
      </p:sp>
    </p:spTree>
    <p:extLst>
      <p:ext uri="{BB962C8B-B14F-4D97-AF65-F5344CB8AC3E}">
        <p14:creationId xmlns:p14="http://schemas.microsoft.com/office/powerpoint/2010/main" val="326753593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0397" y="1511808"/>
            <a:ext cx="9140825" cy="4767072"/>
          </a:xfrm>
        </p:spPr>
        <p:txBody>
          <a:bodyPr/>
          <a:lstStyle/>
          <a:p>
            <a:r>
              <a:rPr lang="en-US" sz="1800" dirty="0"/>
              <a:t>Intended to be a methodology that could cope with all the processes necessary to extract knowledge from data, the KDD process proposes a sequence of nine steps.</a:t>
            </a:r>
            <a:endParaRPr lang="sk-SK" sz="1800" dirty="0"/>
          </a:p>
          <a:p>
            <a:r>
              <a:rPr lang="en-US" sz="1800" dirty="0"/>
              <a:t>In spite of the sequence, the KDD process considers the possibility of going back to any previous step in order to redo some part of the process.</a:t>
            </a:r>
            <a:endParaRPr lang="sk-SK" sz="1800" dirty="0"/>
          </a:p>
          <a:p>
            <a:endParaRPr lang="sk-SK" sz="1800" dirty="0"/>
          </a:p>
          <a:p>
            <a:r>
              <a:rPr lang="sk-SK" sz="1800" dirty="0" err="1"/>
              <a:t>The</a:t>
            </a:r>
            <a:r>
              <a:rPr lang="sk-SK" sz="1800" dirty="0"/>
              <a:t> KDD</a:t>
            </a:r>
            <a:r>
              <a:rPr lang="en-US" sz="1800" dirty="0"/>
              <a:t> steps are:</a:t>
            </a:r>
            <a:endParaRPr lang="sk-SK" sz="1800" dirty="0"/>
          </a:p>
          <a:p>
            <a:r>
              <a:rPr lang="en-US" sz="1800" dirty="0"/>
              <a:t>1) Learning the application domain: What is expected in terms of the application</a:t>
            </a:r>
            <a:r>
              <a:rPr lang="sk-SK" sz="1800" dirty="0"/>
              <a:t> </a:t>
            </a:r>
            <a:r>
              <a:rPr lang="en-US" sz="1800" dirty="0"/>
              <a:t>domain? What are the characteristics of the problem; its specificities? A good understanding of the application domain is required.</a:t>
            </a:r>
          </a:p>
          <a:p>
            <a:endParaRPr lang="en-US" sz="1800" dirty="0"/>
          </a:p>
          <a:p>
            <a:r>
              <a:rPr lang="en-US" sz="1800" dirty="0"/>
              <a:t>2) Creating a target dataset: What data are needed for the problem? Which attributes? How will they be collected and put in the desired format (say, a tabular data set)?</a:t>
            </a:r>
            <a:endParaRPr lang="sk-SK" sz="1800" dirty="0"/>
          </a:p>
          <a:p>
            <a:r>
              <a:rPr lang="en-US" sz="1800" dirty="0"/>
              <a:t>Once the application domain is known, the data analyst team should be able to identify the data necessary to accomplish the project.</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The KDD</a:t>
            </a:r>
            <a:r>
              <a:rPr lang="sk-SK" sz="2400" dirty="0"/>
              <a:t> – </a:t>
            </a:r>
            <a:r>
              <a:rPr lang="sk-SK" sz="2400" dirty="0" err="1"/>
              <a:t>Knowledge</a:t>
            </a:r>
            <a:r>
              <a:rPr lang="sk-SK" sz="2400" dirty="0"/>
              <a:t> </a:t>
            </a:r>
            <a:r>
              <a:rPr lang="sk-SK" sz="2400" dirty="0" err="1"/>
              <a:t>Discovery</a:t>
            </a:r>
            <a:r>
              <a:rPr lang="sk-SK" sz="2400" dirty="0"/>
              <a:t> in </a:t>
            </a:r>
            <a:r>
              <a:rPr lang="sk-SK" sz="2400" dirty="0" err="1"/>
              <a:t>Databases</a:t>
            </a:r>
            <a:endParaRPr lang="en-US" sz="2400" dirty="0"/>
          </a:p>
        </p:txBody>
      </p:sp>
      <p:sp>
        <p:nvSpPr>
          <p:cNvPr id="6" name="Zástupný objekt pre obsah 5">
            <a:extLst>
              <a:ext uri="{FF2B5EF4-FFF2-40B4-BE49-F238E27FC236}">
                <a16:creationId xmlns:a16="http://schemas.microsoft.com/office/drawing/2014/main" id="{DD1FEB41-A6FB-46D1-8B6D-0F8D301F6F0A}"/>
              </a:ext>
            </a:extLst>
          </p:cNvPr>
          <p:cNvSpPr>
            <a:spLocks noGrp="1"/>
          </p:cNvSpPr>
          <p:nvPr>
            <p:ph idx="11"/>
          </p:nvPr>
        </p:nvSpPr>
        <p:spPr/>
        <p:txBody>
          <a:bodyPr/>
          <a:lstStyle/>
          <a:p>
            <a:endParaRPr lang="sk-SK"/>
          </a:p>
        </p:txBody>
      </p:sp>
    </p:spTree>
    <p:extLst>
      <p:ext uri="{BB962C8B-B14F-4D97-AF65-F5344CB8AC3E}">
        <p14:creationId xmlns:p14="http://schemas.microsoft.com/office/powerpoint/2010/main" val="89746816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0397" y="1511808"/>
            <a:ext cx="9140825" cy="4767072"/>
          </a:xfrm>
        </p:spPr>
        <p:txBody>
          <a:bodyPr/>
          <a:lstStyle/>
          <a:p>
            <a:r>
              <a:rPr lang="sk-SK" sz="1800" dirty="0" err="1"/>
              <a:t>The</a:t>
            </a:r>
            <a:r>
              <a:rPr lang="sk-SK" sz="1800" dirty="0"/>
              <a:t> KDD</a:t>
            </a:r>
            <a:r>
              <a:rPr lang="en-US" sz="1800" dirty="0"/>
              <a:t> steps are:</a:t>
            </a:r>
            <a:endParaRPr lang="sk-SK" sz="1800" dirty="0"/>
          </a:p>
          <a:p>
            <a:endParaRPr lang="sk-SK" sz="1800" dirty="0"/>
          </a:p>
          <a:p>
            <a:r>
              <a:rPr lang="en-US" sz="1800" dirty="0"/>
              <a:t>3) Data cleaning and pre-processing: How should missing values and/or outliers such as extreme values be handled? What data type should we choose for each attribute? It is necessary to put the data in a specific format, such as a tabular format.</a:t>
            </a:r>
          </a:p>
          <a:p>
            <a:endParaRPr lang="en-US" sz="1800" dirty="0"/>
          </a:p>
          <a:p>
            <a:r>
              <a:rPr lang="en-US" sz="1800" dirty="0"/>
              <a:t>4) Data reduction and projection: Which features should we include to represent the data? From the available features, which ones should be discarded? Should further information be added, such as adding the day of the week to a timestamp? This can be useful in some tasks. Irrelevant attributes should be removed.</a:t>
            </a:r>
          </a:p>
          <a:p>
            <a:endParaRPr lang="en-US" sz="1800" dirty="0"/>
          </a:p>
          <a:p>
            <a:r>
              <a:rPr lang="en-US" sz="1800" dirty="0"/>
              <a:t>5) Choosing the data mining function: Which type of methods should be used? Four types of method are: summarization, clustering, classification and regression. The first two are from the branch of descriptive analytics while the latter two are from predictive analytics. </a:t>
            </a:r>
          </a:p>
          <a:p>
            <a:endParaRPr lang="sk-SK" sz="1800" dirty="0"/>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The KDD</a:t>
            </a:r>
            <a:r>
              <a:rPr lang="sk-SK" sz="2400" dirty="0"/>
              <a:t> – </a:t>
            </a:r>
            <a:r>
              <a:rPr lang="sk-SK" sz="2400" dirty="0" err="1"/>
              <a:t>Knowledge</a:t>
            </a:r>
            <a:r>
              <a:rPr lang="sk-SK" sz="2400" dirty="0"/>
              <a:t> </a:t>
            </a:r>
            <a:r>
              <a:rPr lang="sk-SK" sz="2400" dirty="0" err="1"/>
              <a:t>Discovery</a:t>
            </a:r>
            <a:r>
              <a:rPr lang="sk-SK" sz="2400" dirty="0"/>
              <a:t> in </a:t>
            </a:r>
            <a:r>
              <a:rPr lang="sk-SK" sz="2400" dirty="0" err="1"/>
              <a:t>Databases</a:t>
            </a:r>
            <a:endParaRPr lang="en-US" sz="2400" dirty="0"/>
          </a:p>
        </p:txBody>
      </p:sp>
      <p:sp>
        <p:nvSpPr>
          <p:cNvPr id="6" name="Zástupný objekt pre obsah 5">
            <a:extLst>
              <a:ext uri="{FF2B5EF4-FFF2-40B4-BE49-F238E27FC236}">
                <a16:creationId xmlns:a16="http://schemas.microsoft.com/office/drawing/2014/main" id="{DD1FEB41-A6FB-46D1-8B6D-0F8D301F6F0A}"/>
              </a:ext>
            </a:extLst>
          </p:cNvPr>
          <p:cNvSpPr>
            <a:spLocks noGrp="1"/>
          </p:cNvSpPr>
          <p:nvPr>
            <p:ph idx="11"/>
          </p:nvPr>
        </p:nvSpPr>
        <p:spPr/>
        <p:txBody>
          <a:bodyPr/>
          <a:lstStyle/>
          <a:p>
            <a:endParaRPr lang="sk-SK"/>
          </a:p>
        </p:txBody>
      </p:sp>
    </p:spTree>
    <p:extLst>
      <p:ext uri="{BB962C8B-B14F-4D97-AF65-F5344CB8AC3E}">
        <p14:creationId xmlns:p14="http://schemas.microsoft.com/office/powerpoint/2010/main" val="260954083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0397" y="1511808"/>
            <a:ext cx="9140825" cy="4767072"/>
          </a:xfrm>
        </p:spPr>
        <p:txBody>
          <a:bodyPr/>
          <a:lstStyle/>
          <a:p>
            <a:r>
              <a:rPr lang="sk-SK" sz="1800" dirty="0" err="1"/>
              <a:t>The</a:t>
            </a:r>
            <a:r>
              <a:rPr lang="sk-SK" sz="1800" dirty="0"/>
              <a:t> KDD</a:t>
            </a:r>
            <a:r>
              <a:rPr lang="en-US" sz="1800" dirty="0"/>
              <a:t> steps are:</a:t>
            </a:r>
            <a:endParaRPr lang="sk-SK" sz="1800" dirty="0"/>
          </a:p>
          <a:p>
            <a:endParaRPr lang="sk-SK" sz="1800" dirty="0"/>
          </a:p>
          <a:p>
            <a:r>
              <a:rPr lang="en-US" sz="1800" dirty="0"/>
              <a:t>6) Choosing the datamining algorithm(s): Given the characteristics of the problem and the characteristics of the data, which methods should be used? It is expected that specific algorithms will be selected.</a:t>
            </a:r>
          </a:p>
          <a:p>
            <a:endParaRPr lang="en-US" sz="1800" dirty="0"/>
          </a:p>
          <a:p>
            <a:r>
              <a:rPr lang="en-US" sz="1800" dirty="0"/>
              <a:t>7) Data mining: Given the characteristics of the problem, the characteristics of the data, and the applicable method type, which specific methods should be used? Which values should be assigned to the hyper-parameters? The choice of method depends on many different factors: interpretability, ability to handle missing values, capacity to deal with outliers, computational efficiency, among others.</a:t>
            </a:r>
          </a:p>
          <a:p>
            <a:endParaRPr lang="en-US" sz="1800" dirty="0"/>
          </a:p>
          <a:p>
            <a:r>
              <a:rPr lang="en-US" sz="1800" dirty="0"/>
              <a:t>8) Interpretation: What is the meaning of the results? What is the utility for the final user? To select the useful results and to evaluate them in terms of the application domain is the goal of this step. It is common to go back to a previous step when the results are not as good as expected.</a:t>
            </a:r>
          </a:p>
          <a:p>
            <a:endParaRPr lang="sk-SK" sz="1800" dirty="0"/>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The KDD</a:t>
            </a:r>
            <a:r>
              <a:rPr lang="sk-SK" sz="2400" dirty="0"/>
              <a:t> – </a:t>
            </a:r>
            <a:r>
              <a:rPr lang="sk-SK" sz="2400" dirty="0" err="1"/>
              <a:t>Knowledge</a:t>
            </a:r>
            <a:r>
              <a:rPr lang="sk-SK" sz="2400" dirty="0"/>
              <a:t> </a:t>
            </a:r>
            <a:r>
              <a:rPr lang="sk-SK" sz="2400" dirty="0" err="1"/>
              <a:t>Discovery</a:t>
            </a:r>
            <a:r>
              <a:rPr lang="sk-SK" sz="2400" dirty="0"/>
              <a:t> in </a:t>
            </a:r>
            <a:r>
              <a:rPr lang="sk-SK" sz="2400" dirty="0" err="1"/>
              <a:t>Databases</a:t>
            </a:r>
            <a:endParaRPr lang="en-US" sz="2400" dirty="0"/>
          </a:p>
        </p:txBody>
      </p:sp>
      <p:sp>
        <p:nvSpPr>
          <p:cNvPr id="6" name="Zástupný objekt pre obsah 5">
            <a:extLst>
              <a:ext uri="{FF2B5EF4-FFF2-40B4-BE49-F238E27FC236}">
                <a16:creationId xmlns:a16="http://schemas.microsoft.com/office/drawing/2014/main" id="{DD1FEB41-A6FB-46D1-8B6D-0F8D301F6F0A}"/>
              </a:ext>
            </a:extLst>
          </p:cNvPr>
          <p:cNvSpPr>
            <a:spLocks noGrp="1"/>
          </p:cNvSpPr>
          <p:nvPr>
            <p:ph idx="11"/>
          </p:nvPr>
        </p:nvSpPr>
        <p:spPr/>
        <p:txBody>
          <a:bodyPr/>
          <a:lstStyle/>
          <a:p>
            <a:endParaRPr lang="sk-SK"/>
          </a:p>
        </p:txBody>
      </p:sp>
    </p:spTree>
    <p:extLst>
      <p:ext uri="{BB962C8B-B14F-4D97-AF65-F5344CB8AC3E}">
        <p14:creationId xmlns:p14="http://schemas.microsoft.com/office/powerpoint/2010/main" val="256593146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0397" y="1511808"/>
            <a:ext cx="9140825" cy="4767072"/>
          </a:xfrm>
        </p:spPr>
        <p:txBody>
          <a:bodyPr/>
          <a:lstStyle/>
          <a:p>
            <a:r>
              <a:rPr lang="sk-SK" sz="1800" dirty="0" err="1"/>
              <a:t>The</a:t>
            </a:r>
            <a:r>
              <a:rPr lang="sk-SK" sz="1800" dirty="0"/>
              <a:t> KDD</a:t>
            </a:r>
            <a:r>
              <a:rPr lang="en-US" sz="1800" dirty="0"/>
              <a:t> steps are:</a:t>
            </a:r>
            <a:endParaRPr lang="sk-SK" sz="1800" dirty="0"/>
          </a:p>
          <a:p>
            <a:endParaRPr lang="sk-SK" sz="1800" dirty="0"/>
          </a:p>
          <a:p>
            <a:r>
              <a:rPr lang="en-US" sz="1800" dirty="0"/>
              <a:t>9) Using discovered knowledge: How can we apply the new knowledge in practice? How is it integrated in everyday </a:t>
            </a:r>
            <a:r>
              <a:rPr lang="en-US" sz="1800" dirty="0" err="1"/>
              <a:t>life?This</a:t>
            </a:r>
            <a:r>
              <a:rPr lang="en-US" sz="1800" dirty="0"/>
              <a:t> implies the integration of the new knowledge into the operational system or in the reporting system.</a:t>
            </a:r>
          </a:p>
          <a:p>
            <a:endParaRPr lang="en-US" sz="1800" dirty="0"/>
          </a:p>
          <a:p>
            <a:r>
              <a:rPr lang="en-US" sz="1800" dirty="0"/>
              <a:t>In practice, some jumps are often necessary. As an example, steps 3 and 4 can be grouped together with steps 5 and 6. The way we pre-process the data depends on the methods we will use. </a:t>
            </a:r>
            <a:endParaRPr lang="sk-SK" sz="1800" dirty="0"/>
          </a:p>
          <a:p>
            <a:r>
              <a:rPr lang="en-US" sz="1800" dirty="0"/>
              <a:t>For instance, some methods are able to deal with missing values, others not. When a method is not able to deal with missing values, those missing values should be included somehow, or some attributes or instances should be removed. Also, there are methods that are too sensitive to outliers or extreme values. When this happens, outliers should be removed. Otherwise, it is not necessary to remove them. </a:t>
            </a:r>
          </a:p>
          <a:p>
            <a:endParaRPr lang="sk-SK" sz="1800" dirty="0"/>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The KDD</a:t>
            </a:r>
            <a:r>
              <a:rPr lang="sk-SK" sz="2400" dirty="0"/>
              <a:t> – </a:t>
            </a:r>
            <a:r>
              <a:rPr lang="sk-SK" sz="2400" dirty="0" err="1"/>
              <a:t>Knowledge</a:t>
            </a:r>
            <a:r>
              <a:rPr lang="sk-SK" sz="2400" dirty="0"/>
              <a:t> </a:t>
            </a:r>
            <a:r>
              <a:rPr lang="sk-SK" sz="2400" dirty="0" err="1"/>
              <a:t>Discovery</a:t>
            </a:r>
            <a:r>
              <a:rPr lang="sk-SK" sz="2400" dirty="0"/>
              <a:t> in </a:t>
            </a:r>
            <a:r>
              <a:rPr lang="sk-SK" sz="2400" dirty="0" err="1"/>
              <a:t>Databases</a:t>
            </a:r>
            <a:endParaRPr lang="en-US" sz="2400" dirty="0"/>
          </a:p>
        </p:txBody>
      </p:sp>
      <p:sp>
        <p:nvSpPr>
          <p:cNvPr id="6" name="Zástupný objekt pre obsah 5">
            <a:extLst>
              <a:ext uri="{FF2B5EF4-FFF2-40B4-BE49-F238E27FC236}">
                <a16:creationId xmlns:a16="http://schemas.microsoft.com/office/drawing/2014/main" id="{DD1FEB41-A6FB-46D1-8B6D-0F8D301F6F0A}"/>
              </a:ext>
            </a:extLst>
          </p:cNvPr>
          <p:cNvSpPr>
            <a:spLocks noGrp="1"/>
          </p:cNvSpPr>
          <p:nvPr>
            <p:ph idx="11"/>
          </p:nvPr>
        </p:nvSpPr>
        <p:spPr/>
        <p:txBody>
          <a:bodyPr/>
          <a:lstStyle/>
          <a:p>
            <a:endParaRPr lang="sk-SK"/>
          </a:p>
        </p:txBody>
      </p:sp>
    </p:spTree>
    <p:extLst>
      <p:ext uri="{BB962C8B-B14F-4D97-AF65-F5344CB8AC3E}">
        <p14:creationId xmlns:p14="http://schemas.microsoft.com/office/powerpoint/2010/main" val="296226170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0397" y="1511808"/>
            <a:ext cx="9140825" cy="4767072"/>
          </a:xfrm>
        </p:spPr>
        <p:txBody>
          <a:bodyPr/>
          <a:lstStyle/>
          <a:p>
            <a:r>
              <a:rPr lang="en-US" sz="1800" dirty="0"/>
              <a:t>Cross-Industry Standard Process for Data Mining (CRISP-DM) is a six-step method, which, like the KDD process, uses a non-rigid sequential framework. Despite the six phases,</a:t>
            </a:r>
            <a:r>
              <a:rPr lang="sk-SK" sz="1800" dirty="0"/>
              <a:t> </a:t>
            </a:r>
            <a:r>
              <a:rPr lang="en-US" sz="1800" dirty="0"/>
              <a:t>CRISP-DM is seen as a perpetual process, used throughout the life of a company in successive iterations.</a:t>
            </a:r>
            <a:endParaRPr lang="sk-SK" sz="1800" dirty="0"/>
          </a:p>
          <a:p>
            <a:endParaRPr lang="sk-SK" sz="1800" dirty="0"/>
          </a:p>
          <a:p>
            <a:r>
              <a:rPr lang="en-US" sz="1800" dirty="0"/>
              <a:t>The six phases </a:t>
            </a:r>
            <a:r>
              <a:rPr lang="sk-SK" sz="1800" dirty="0"/>
              <a:t>of CRISP-DM</a:t>
            </a:r>
            <a:r>
              <a:rPr lang="en-US" sz="1800" dirty="0"/>
              <a:t>:</a:t>
            </a:r>
          </a:p>
          <a:p>
            <a:r>
              <a:rPr lang="en-US" sz="1800" dirty="0"/>
              <a:t>1) Business understanding: This involves understanding the business domain, being able to define the problem from the business domain perspective, and finally being able to translate such business problems into a data analytics problem.</a:t>
            </a:r>
          </a:p>
          <a:p>
            <a:endParaRPr lang="en-US" sz="1800" dirty="0"/>
          </a:p>
          <a:p>
            <a:r>
              <a:rPr lang="en-US" sz="1800" dirty="0"/>
              <a:t>2) Data understanding: This involves collection of the necessary data and their initial visualization/summarization in order to obtain the first insights, particularly but not exclusively, about data quality problems such as missing data or outliers.</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a:t>CRISP-DM</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endParaRPr lang="en-US" sz="1800" dirty="0"/>
          </a:p>
        </p:txBody>
      </p:sp>
    </p:spTree>
    <p:extLst>
      <p:ext uri="{BB962C8B-B14F-4D97-AF65-F5344CB8AC3E}">
        <p14:creationId xmlns:p14="http://schemas.microsoft.com/office/powerpoint/2010/main" val="300656058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0397" y="1511808"/>
            <a:ext cx="9140825" cy="4767072"/>
          </a:xfrm>
        </p:spPr>
        <p:txBody>
          <a:bodyPr/>
          <a:lstStyle/>
          <a:p>
            <a:r>
              <a:rPr lang="en-US" sz="1800" dirty="0"/>
              <a:t>The six phases of CRISP-DM:</a:t>
            </a:r>
            <a:endParaRPr lang="sk-SK" sz="1800" dirty="0"/>
          </a:p>
          <a:p>
            <a:endParaRPr lang="sk-SK" sz="1800" dirty="0"/>
          </a:p>
          <a:p>
            <a:r>
              <a:rPr lang="en-US" sz="1800" dirty="0"/>
              <a:t>3) Data preparation: This involves preparing the data set for the modelling tool, and includes data transformation, feature construction, outlier removal, missing data fulfillment and incomplete instances removal.</a:t>
            </a:r>
          </a:p>
          <a:p>
            <a:endParaRPr lang="en-US" sz="1800" dirty="0"/>
          </a:p>
          <a:p>
            <a:r>
              <a:rPr lang="en-US" sz="1800" dirty="0"/>
              <a:t>4) Modelling: Typically there are several methods that can be used to solve the same problem in analytics, often with specific data requirements. This implies that there may be a need for additional data preparation tasks that are method specific.</a:t>
            </a:r>
            <a:endParaRPr lang="sk-SK" sz="1800" dirty="0"/>
          </a:p>
          <a:p>
            <a:endParaRPr lang="sk-SK" sz="1800" dirty="0"/>
          </a:p>
          <a:p>
            <a:r>
              <a:rPr lang="en-US" sz="1800" dirty="0"/>
              <a:t>In such case it is necessary to go back to the previous step. The modeling phase also includes tuning the hyper-parameters for each of the chosen method(s).</a:t>
            </a:r>
          </a:p>
          <a:p>
            <a:endParaRPr lang="en-US" sz="1800" dirty="0"/>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a:t>CRISP-DM</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endParaRPr lang="en-US" sz="1800" dirty="0"/>
          </a:p>
        </p:txBody>
      </p:sp>
    </p:spTree>
    <p:extLst>
      <p:ext uri="{BB962C8B-B14F-4D97-AF65-F5344CB8AC3E}">
        <p14:creationId xmlns:p14="http://schemas.microsoft.com/office/powerpoint/2010/main" val="1223976274"/>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0397" y="1511808"/>
            <a:ext cx="9140825" cy="4767072"/>
          </a:xfrm>
        </p:spPr>
        <p:txBody>
          <a:bodyPr/>
          <a:lstStyle/>
          <a:p>
            <a:r>
              <a:rPr lang="en-US" sz="1800" dirty="0"/>
              <a:t>The six phases </a:t>
            </a:r>
            <a:r>
              <a:rPr lang="sk-SK" sz="1800" dirty="0"/>
              <a:t>of CRISP-DM</a:t>
            </a:r>
            <a:r>
              <a:rPr lang="en-US" sz="1800" dirty="0"/>
              <a:t>:</a:t>
            </a:r>
          </a:p>
          <a:p>
            <a:endParaRPr lang="sk-SK" sz="1800" dirty="0"/>
          </a:p>
          <a:p>
            <a:r>
              <a:rPr lang="en-US" sz="1800" dirty="0"/>
              <a:t>5) Evaluation: Solving the problem from the data analytics point of view is not the end of the process. It is now necessary to understand how its use is meaningful from the business perspective; in other words, that the obtained solution answers to the business requirements.</a:t>
            </a:r>
          </a:p>
          <a:p>
            <a:endParaRPr lang="en-US" sz="1800" dirty="0"/>
          </a:p>
          <a:p>
            <a:r>
              <a:rPr lang="en-US" sz="1800" dirty="0"/>
              <a:t>6) Deployment: The integration of the data analytics solution in the business process is the main purpose of this phase. Typically, it implies the integration of the obtained solution into a decision-support tool, website maintenance process, reporting process or elsewhere.</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a:t>CRISP-DM</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endParaRPr lang="en-US" sz="1800" dirty="0"/>
          </a:p>
        </p:txBody>
      </p:sp>
    </p:spTree>
    <p:extLst>
      <p:ext uri="{BB962C8B-B14F-4D97-AF65-F5344CB8AC3E}">
        <p14:creationId xmlns:p14="http://schemas.microsoft.com/office/powerpoint/2010/main" val="50437472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0397" y="1511808"/>
            <a:ext cx="9140825" cy="4767072"/>
          </a:xfrm>
        </p:spPr>
        <p:txBody>
          <a:bodyPr/>
          <a:lstStyle/>
          <a:p>
            <a:r>
              <a:rPr lang="en-US" sz="1800" dirty="0"/>
              <a:t>The most successful tool from industry, was and still is the </a:t>
            </a:r>
            <a:r>
              <a:rPr lang="en-US" sz="1800" dirty="0" err="1"/>
              <a:t>CRoss</a:t>
            </a:r>
            <a:r>
              <a:rPr lang="en-US" sz="1800" dirty="0"/>
              <a:t>-Industry Standard Process for Data Mining (CRISP-DM). Conceived in 1996, it later got underway as an European Union project under the ESPRIT funding initiative.</a:t>
            </a:r>
          </a:p>
          <a:p>
            <a:endParaRPr lang="en-US" sz="1800" dirty="0"/>
          </a:p>
          <a:p>
            <a:r>
              <a:rPr lang="en-US" sz="1800" dirty="0"/>
              <a:t>The project had five partners from industry: SPSS, Teradata, Daimler AG, NCR Corporation and OHRA, an insurance company. In 1999 the first version was presented. An attempt to create a new version began between 2006 and 2008 but no new discoveries are known from these efforts.</a:t>
            </a:r>
            <a:endParaRPr lang="sk-SK" sz="1800" dirty="0"/>
          </a:p>
          <a:p>
            <a:endParaRPr lang="sk-SK" sz="1800" dirty="0"/>
          </a:p>
          <a:p>
            <a:r>
              <a:rPr lang="en-US" sz="1800" dirty="0"/>
              <a:t>CRISP-DM is nowadays used by many different practitioners and by several corporations, in particular IBM. However, despite its popularity, CRISP-DM needs new developments in order to meet the new challenges from the age of big data.</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Tools for Data Analytics</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endParaRPr lang="en-US" sz="1800" dirty="0"/>
          </a:p>
        </p:txBody>
      </p:sp>
    </p:spTree>
    <p:extLst>
      <p:ext uri="{BB962C8B-B14F-4D97-AF65-F5344CB8AC3E}">
        <p14:creationId xmlns:p14="http://schemas.microsoft.com/office/powerpoint/2010/main" val="3967451597"/>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pPr algn="just"/>
            <a:r>
              <a:rPr lang="en-US" sz="1600" dirty="0"/>
              <a:t>BAILY, Peter JH, et al. Procurement Principles and Management: A Global Approach to Adding Value </a:t>
            </a:r>
          </a:p>
          <a:p>
            <a:pPr algn="just"/>
            <a:r>
              <a:rPr lang="en-US" sz="1600" dirty="0"/>
              <a:t>And Transformation. Pearson, 2022.</a:t>
            </a:r>
          </a:p>
          <a:p>
            <a:pPr algn="just"/>
            <a:endParaRPr lang="en-US" sz="1600" dirty="0"/>
          </a:p>
          <a:p>
            <a:pPr algn="just"/>
            <a:r>
              <a:rPr lang="en-US" sz="1600" dirty="0"/>
              <a:t>DIETRICH, D.; HELLER, B.; YANG, B. Data Science &amp; Big Data Analytics Discovering, Analyzing, </a:t>
            </a:r>
          </a:p>
          <a:p>
            <a:pPr algn="just"/>
            <a:r>
              <a:rPr lang="en-US" sz="1600" dirty="0"/>
              <a:t>Visualizing and Presenting Data pp. 420. 2015.</a:t>
            </a:r>
          </a:p>
          <a:p>
            <a:pPr algn="just"/>
            <a:endParaRPr lang="en-US" sz="1600" dirty="0"/>
          </a:p>
          <a:p>
            <a:pPr algn="just"/>
            <a:r>
              <a:rPr lang="en-US" sz="1600" dirty="0"/>
              <a:t>MOREIRA, João; CARVALHO, Andre; HORVATH, Tomás. A general introduction to data analytics. </a:t>
            </a:r>
          </a:p>
          <a:p>
            <a:pPr algn="just"/>
            <a:r>
              <a:rPr lang="en-US" sz="1600" dirty="0"/>
              <a:t>John Wiley &amp;Sons, 2018.</a:t>
            </a:r>
          </a:p>
          <a:p>
            <a:pPr algn="just"/>
            <a:endParaRPr lang="en-US" sz="1600" dirty="0"/>
          </a:p>
          <a:p>
            <a:pPr algn="just"/>
            <a:r>
              <a:rPr lang="en-US" sz="1600" dirty="0"/>
              <a:t>PROVOST, Foster; FAWCETT, Tom. Data Science for Business: What You Need to Know about </a:t>
            </a:r>
          </a:p>
          <a:p>
            <a:pPr algn="just"/>
            <a:r>
              <a:rPr lang="en-US" sz="1600" dirty="0"/>
              <a:t>Data Mining and Data-Analytic Thinking 1st Edition, O'Reilly Media, 2013.</a:t>
            </a:r>
            <a:endParaRPr lang="sk-SK" sz="1600" dirty="0"/>
          </a:p>
          <a:p>
            <a:pPr algn="just"/>
            <a:endParaRPr lang="en-US" sz="1600" dirty="0"/>
          </a:p>
          <a:p>
            <a:pPr algn="just"/>
            <a:r>
              <a:rPr lang="en-US" sz="1600" dirty="0" err="1"/>
              <a:t>Probyto</a:t>
            </a:r>
            <a:r>
              <a:rPr lang="en-US" sz="1600" dirty="0"/>
              <a:t> Data Science and Consulting Pvt. Ltd.</a:t>
            </a:r>
            <a:r>
              <a:rPr lang="sk-SK" sz="1600" dirty="0"/>
              <a:t> </a:t>
            </a:r>
            <a:r>
              <a:rPr lang="en-US" sz="1600" dirty="0"/>
              <a:t>Data Science for Business Professionals: A Practical Guide for Beginners</a:t>
            </a:r>
            <a:r>
              <a:rPr lang="sk-SK" sz="1600" dirty="0"/>
              <a:t>, </a:t>
            </a:r>
            <a:r>
              <a:rPr lang="en-US" sz="1600" dirty="0"/>
              <a:t>1st Edition, </a:t>
            </a:r>
            <a:r>
              <a:rPr lang="sk-SK" sz="1600" dirty="0"/>
              <a:t> 2020</a:t>
            </a:r>
            <a:endParaRPr lang="en-US" sz="1600" dirty="0"/>
          </a:p>
          <a:p>
            <a:pPr algn="just"/>
            <a:endParaRPr lang="en-US" dirty="0"/>
          </a:p>
          <a:p>
            <a:endParaRPr lang="en-US" dirty="0"/>
          </a:p>
          <a:p>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985393"/>
            <a:ext cx="9145206" cy="457200"/>
          </a:xfrm>
        </p:spPr>
        <p:txBody>
          <a:bodyPr/>
          <a:lstStyle/>
          <a:p>
            <a:r>
              <a:rPr lang="en-US" dirty="0"/>
              <a:t>References</a:t>
            </a:r>
          </a:p>
        </p:txBody>
      </p:sp>
    </p:spTree>
    <p:extLst>
      <p:ext uri="{BB962C8B-B14F-4D97-AF65-F5344CB8AC3E}">
        <p14:creationId xmlns:p14="http://schemas.microsoft.com/office/powerpoint/2010/main" val="418056619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pPr>
              <a:buFont typeface="Arial" panose="020B0604020202020204" pitchFamily="34" charset="0"/>
              <a:buChar char="•"/>
            </a:pPr>
            <a:endParaRPr lang="en-US" sz="2400" dirty="0"/>
          </a:p>
          <a:p>
            <a:pPr>
              <a:buFont typeface="Arial" panose="020B0604020202020204" pitchFamily="34" charset="0"/>
              <a:buChar char="•"/>
            </a:pPr>
            <a:r>
              <a:rPr lang="sk-SK" sz="2400" dirty="0" err="1"/>
              <a:t>Application</a:t>
            </a:r>
            <a:r>
              <a:rPr lang="sk-SK" sz="2400" dirty="0"/>
              <a:t> of </a:t>
            </a:r>
            <a:r>
              <a:rPr lang="sk-SK" sz="2400" dirty="0" err="1"/>
              <a:t>procurement</a:t>
            </a:r>
            <a:r>
              <a:rPr lang="sk-SK" sz="2400" dirty="0"/>
              <a:t> </a:t>
            </a:r>
            <a:r>
              <a:rPr lang="sk-SK" sz="2400" dirty="0" err="1"/>
              <a:t>analysis</a:t>
            </a:r>
            <a:endParaRPr lang="en-US" sz="2400" dirty="0"/>
          </a:p>
          <a:p>
            <a:pPr>
              <a:buFont typeface="Arial" panose="020B0604020202020204" pitchFamily="34" charset="0"/>
              <a:buChar char="•"/>
            </a:pPr>
            <a:endParaRPr lang="en-US" sz="2400" dirty="0"/>
          </a:p>
          <a:p>
            <a:pPr>
              <a:buFont typeface="Arial" panose="020B0604020202020204" pitchFamily="34" charset="0"/>
              <a:buChar char="•"/>
            </a:pPr>
            <a:r>
              <a:rPr lang="sk-SK" sz="2400" dirty="0" err="1"/>
              <a:t>Knowledge</a:t>
            </a:r>
            <a:r>
              <a:rPr lang="sk-SK" sz="2400" dirty="0"/>
              <a:t> </a:t>
            </a:r>
            <a:r>
              <a:rPr lang="sk-SK" sz="2400" dirty="0" err="1"/>
              <a:t>Discovery</a:t>
            </a:r>
            <a:r>
              <a:rPr lang="sk-SK" sz="2400" dirty="0"/>
              <a:t> in </a:t>
            </a:r>
            <a:r>
              <a:rPr lang="sk-SK" sz="2400" dirty="0" err="1"/>
              <a:t>Databases</a:t>
            </a:r>
            <a:r>
              <a:rPr lang="sk-SK" sz="2400" dirty="0"/>
              <a:t> (KDD) </a:t>
            </a:r>
            <a:r>
              <a:rPr lang="sk-SK" sz="2400" dirty="0" err="1"/>
              <a:t>phases</a:t>
            </a:r>
            <a:r>
              <a:rPr lang="sk-SK" sz="2400" dirty="0"/>
              <a:t> and </a:t>
            </a:r>
            <a:r>
              <a:rPr lang="sk-SK" sz="2400" dirty="0" err="1"/>
              <a:t>its</a:t>
            </a:r>
            <a:r>
              <a:rPr lang="sk-SK" sz="2400" dirty="0"/>
              <a:t> </a:t>
            </a:r>
            <a:r>
              <a:rPr lang="sk-SK" sz="2400" dirty="0" err="1"/>
              <a:t>implementation</a:t>
            </a:r>
            <a:endParaRPr lang="en-US" sz="2400" dirty="0"/>
          </a:p>
          <a:p>
            <a:pPr>
              <a:buFont typeface="Arial" panose="020B0604020202020204" pitchFamily="34" charset="0"/>
              <a:buChar char="•"/>
            </a:pPr>
            <a:endParaRPr lang="en-US" sz="2400" dirty="0"/>
          </a:p>
          <a:p>
            <a:pPr>
              <a:buFont typeface="Arial" panose="020B0604020202020204" pitchFamily="34" charset="0"/>
              <a:buChar char="•"/>
            </a:pPr>
            <a:r>
              <a:rPr lang="sk-SK" sz="2400" dirty="0"/>
              <a:t>CRISP-DM </a:t>
            </a:r>
            <a:r>
              <a:rPr lang="sk-SK" sz="2400" dirty="0" err="1"/>
              <a:t>steps</a:t>
            </a:r>
            <a:endParaRPr lang="en-US" sz="2400" dirty="0"/>
          </a:p>
          <a:p>
            <a:pPr>
              <a:buFont typeface="Arial" panose="020B0604020202020204" pitchFamily="34" charset="0"/>
              <a:buChar char="•"/>
            </a:pPr>
            <a:endParaRPr lang="en-US" sz="2400" dirty="0"/>
          </a:p>
          <a:p>
            <a:pPr marL="0" indent="0"/>
            <a:endParaRPr lang="sk-SK" sz="2400" dirty="0"/>
          </a:p>
          <a:p>
            <a:pPr>
              <a:buFont typeface="Arial" panose="020B0604020202020204" pitchFamily="34" charset="0"/>
              <a:buChar char="•"/>
            </a:pPr>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916177"/>
            <a:ext cx="9145206" cy="457200"/>
          </a:xfrm>
        </p:spPr>
        <p:txBody>
          <a:bodyPr/>
          <a:lstStyle/>
          <a:p>
            <a:r>
              <a:rPr lang="sk-SK" sz="2400" dirty="0" err="1"/>
              <a:t>Learning</a:t>
            </a:r>
            <a:r>
              <a:rPr lang="sk-SK" dirty="0"/>
              <a:t> </a:t>
            </a:r>
            <a:r>
              <a:rPr lang="sk-SK" sz="2400" dirty="0" err="1"/>
              <a:t>objectives</a:t>
            </a:r>
            <a:endParaRPr lang="en-US" sz="2400" dirty="0"/>
          </a:p>
        </p:txBody>
      </p:sp>
    </p:spTree>
    <p:extLst>
      <p:ext uri="{BB962C8B-B14F-4D97-AF65-F5344CB8AC3E}">
        <p14:creationId xmlns:p14="http://schemas.microsoft.com/office/powerpoint/2010/main" val="303566307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2590" y="1581023"/>
            <a:ext cx="9140825" cy="4767072"/>
          </a:xfrm>
        </p:spPr>
        <p:txBody>
          <a:bodyPr/>
          <a:lstStyle/>
          <a:p>
            <a:pPr>
              <a:buFont typeface="Arial" panose="020B0604020202020204" pitchFamily="34" charset="0"/>
              <a:buChar char="•"/>
            </a:pPr>
            <a:r>
              <a:rPr lang="en-US" sz="2400" dirty="0"/>
              <a:t>Knowledge Discovery in Database</a:t>
            </a:r>
          </a:p>
          <a:p>
            <a:pPr>
              <a:buFont typeface="Arial" panose="020B0604020202020204" pitchFamily="34" charset="0"/>
              <a:buChar char="•"/>
            </a:pPr>
            <a:r>
              <a:rPr lang="en-US" sz="2400" dirty="0"/>
              <a:t>CRISP-DM, which stands for Cross-Industry Standard Process for Data Mining</a:t>
            </a:r>
          </a:p>
          <a:p>
            <a:pPr>
              <a:buFont typeface="Arial" panose="020B0604020202020204" pitchFamily="34" charset="0"/>
              <a:buChar char="•"/>
            </a:pPr>
            <a:r>
              <a:rPr lang="en-US" sz="2400" dirty="0"/>
              <a:t>Overview of data analytics tools</a:t>
            </a:r>
          </a:p>
          <a:p>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63578" y="1054608"/>
            <a:ext cx="9145206" cy="457200"/>
          </a:xfrm>
        </p:spPr>
        <p:txBody>
          <a:bodyPr/>
          <a:lstStyle/>
          <a:p>
            <a:r>
              <a:rPr lang="sk-SK" sz="2400" b="1" dirty="0" err="1"/>
              <a:t>Content</a:t>
            </a:r>
            <a:r>
              <a:rPr lang="sk-SK" sz="2400" b="1" dirty="0"/>
              <a:t> of </a:t>
            </a:r>
            <a:r>
              <a:rPr lang="sk-SK" sz="2400" b="1" dirty="0" err="1"/>
              <a:t>lecture</a:t>
            </a:r>
            <a:br>
              <a:rPr lang="sk-SK" sz="2400" b="1" dirty="0"/>
            </a:br>
            <a:endParaRPr lang="en-US" sz="2400" dirty="0"/>
          </a:p>
        </p:txBody>
      </p:sp>
    </p:spTree>
    <p:extLst>
      <p:ext uri="{BB962C8B-B14F-4D97-AF65-F5344CB8AC3E}">
        <p14:creationId xmlns:p14="http://schemas.microsoft.com/office/powerpoint/2010/main" val="70415705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Many firms are investing in data analytics and intelligence tools to gain supply chain visibility and support real-time decision making, as the biggest challenge for most procurement functions is improving the quality of the supplier data.</a:t>
            </a:r>
            <a:endParaRPr lang="sk-SK" sz="1800" dirty="0"/>
          </a:p>
          <a:p>
            <a:endParaRPr lang="sk-SK" sz="1800" dirty="0"/>
          </a:p>
          <a:p>
            <a:r>
              <a:rPr lang="en-US" sz="1800" dirty="0"/>
              <a:t>Procurement should have access to procurement analytics tools in order to be able to inform others using up-to-date graphical data that can be quickly translated into decisions.</a:t>
            </a:r>
          </a:p>
          <a:p>
            <a:endParaRPr lang="en-US" sz="1800" dirty="0"/>
          </a:p>
          <a:p>
            <a:r>
              <a:rPr lang="en-US" sz="1800" dirty="0"/>
              <a:t>Key applications for procurement analytics are:</a:t>
            </a:r>
          </a:p>
          <a:p>
            <a:r>
              <a:rPr lang="en-US" sz="1800" dirty="0"/>
              <a:t>■ cost </a:t>
            </a:r>
            <a:r>
              <a:rPr lang="en-US" sz="1800" dirty="0" err="1"/>
              <a:t>optimisation</a:t>
            </a:r>
            <a:r>
              <a:rPr lang="en-US" sz="1800" dirty="0"/>
              <a:t>;</a:t>
            </a:r>
          </a:p>
          <a:p>
            <a:r>
              <a:rPr lang="en-US" sz="1800" dirty="0"/>
              <a:t>■ process efficiency;</a:t>
            </a:r>
          </a:p>
          <a:p>
            <a:r>
              <a:rPr lang="en-US" sz="1800" dirty="0"/>
              <a:t>■ management reporting.</a:t>
            </a:r>
          </a:p>
          <a:p>
            <a:endParaRPr lang="sk-SK"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Procurement analytics tools and techniques</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sk-SK" sz="1800" dirty="0" err="1"/>
              <a:t>Overview</a:t>
            </a:r>
            <a:endParaRPr lang="en-US" sz="1800" dirty="0"/>
          </a:p>
        </p:txBody>
      </p:sp>
    </p:spTree>
    <p:extLst>
      <p:ext uri="{BB962C8B-B14F-4D97-AF65-F5344CB8AC3E}">
        <p14:creationId xmlns:p14="http://schemas.microsoft.com/office/powerpoint/2010/main" val="130947641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Supply chains start with real-time customer demand forecasting, which informs future production schedules and purchases, and such real-time data enables fast and accurate decision making, which can provide opportunities or avoid risks. The biggest challenge for most companies is improving the quality of their supplier data</a:t>
            </a:r>
            <a:r>
              <a:rPr lang="sk-SK" sz="1800" dirty="0"/>
              <a:t>.</a:t>
            </a:r>
          </a:p>
          <a:p>
            <a:endParaRPr lang="en-US" sz="1800" dirty="0"/>
          </a:p>
          <a:p>
            <a:r>
              <a:rPr lang="sk-SK" sz="1800" dirty="0"/>
              <a:t>M</a:t>
            </a:r>
            <a:r>
              <a:rPr lang="en-US" sz="1800" dirty="0" err="1"/>
              <a:t>ost</a:t>
            </a:r>
            <a:r>
              <a:rPr lang="en-US" sz="1800" dirty="0"/>
              <a:t> companies only collect data from their tier-one suppliers. Instead, multinationals with multi-step, multi-geography supply chains need to capture critical data from tier-one suppliers as well as suppliers two or three tiers up, in order to truly map and manage their end-to-end supply chains.</a:t>
            </a:r>
            <a:endParaRPr lang="sk-SK" sz="1800" dirty="0"/>
          </a:p>
          <a:p>
            <a:endParaRPr lang="en-US" sz="1800" dirty="0"/>
          </a:p>
          <a:p>
            <a:r>
              <a:rPr lang="en-US" sz="1800" dirty="0"/>
              <a:t>Information involving orders, inventory and shipments needs to be obtained from tier-two and tier-three suppliers to put yourself in the best position to gain real-time visibility into the entire global supply chain.</a:t>
            </a:r>
          </a:p>
          <a:p>
            <a:endParaRPr lang="sk-SK"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Procurement analytics tools and techniques</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sk-SK" sz="1800" dirty="0" err="1"/>
              <a:t>Descriptive</a:t>
            </a:r>
            <a:r>
              <a:rPr lang="sk-SK" sz="1800" dirty="0"/>
              <a:t> </a:t>
            </a:r>
            <a:r>
              <a:rPr lang="sk-SK" sz="1800" dirty="0" err="1"/>
              <a:t>analytics</a:t>
            </a:r>
            <a:endParaRPr lang="sk-SK" sz="1800" dirty="0"/>
          </a:p>
        </p:txBody>
      </p:sp>
    </p:spTree>
    <p:extLst>
      <p:ext uri="{BB962C8B-B14F-4D97-AF65-F5344CB8AC3E}">
        <p14:creationId xmlns:p14="http://schemas.microsoft.com/office/powerpoint/2010/main" val="338344574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0397" y="1511808"/>
            <a:ext cx="9140825" cy="4767072"/>
          </a:xfrm>
        </p:spPr>
        <p:txBody>
          <a:bodyPr/>
          <a:lstStyle/>
          <a:p>
            <a:r>
              <a:rPr lang="en-US" sz="1800" dirty="0"/>
              <a:t>Predictive analytics, defined as data mining that can make predictions about future events, uses past data to predict future events. It uses data mining, statistics, text analytics, machine learning and artificial intelligence to produce models that can interpret Big Data to predict likely future outcomes.</a:t>
            </a:r>
          </a:p>
          <a:p>
            <a:endParaRPr lang="en-US" sz="1800" dirty="0"/>
          </a:p>
          <a:p>
            <a:r>
              <a:rPr lang="en-US" sz="1800" dirty="0"/>
              <a:t>Predictive analytics is achieved using the following: data (having a single source of truth); statistics (usually ‘regression models’, which predict a number, or ‘classification models’, which predict outcome); and assumptions (which need to be up to date).</a:t>
            </a:r>
          </a:p>
          <a:p>
            <a:endParaRPr lang="en-US" sz="1800" dirty="0"/>
          </a:p>
          <a:p>
            <a:r>
              <a:rPr lang="en-US" sz="1800" dirty="0"/>
              <a:t>Without such technology, the visibility of supply chain activities becomes all the more distant, impairing the ability to ensure compliance and governance.</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Procurement analytics tools and techniques</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Predictive analytics</a:t>
            </a:r>
          </a:p>
        </p:txBody>
      </p:sp>
    </p:spTree>
    <p:extLst>
      <p:ext uri="{BB962C8B-B14F-4D97-AF65-F5344CB8AC3E}">
        <p14:creationId xmlns:p14="http://schemas.microsoft.com/office/powerpoint/2010/main" val="387614021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0397" y="1511808"/>
            <a:ext cx="9140825" cy="4767072"/>
          </a:xfrm>
        </p:spPr>
        <p:txBody>
          <a:bodyPr/>
          <a:lstStyle/>
          <a:p>
            <a:r>
              <a:rPr lang="en-US" sz="1800" dirty="0"/>
              <a:t>Examples of use are as follows:</a:t>
            </a:r>
            <a:endParaRPr lang="sk-SK" sz="1800" dirty="0"/>
          </a:p>
          <a:p>
            <a:endParaRPr lang="en-US" sz="1800" dirty="0"/>
          </a:p>
          <a:p>
            <a:r>
              <a:rPr lang="en-US" sz="1800" dirty="0"/>
              <a:t>■ Retailers determine what to stock and how much, as well as to predict consumer </a:t>
            </a:r>
            <a:r>
              <a:rPr lang="en-US" sz="1800" dirty="0" err="1"/>
              <a:t>behaviour</a:t>
            </a:r>
            <a:r>
              <a:rPr lang="en-US" sz="1800" dirty="0"/>
              <a:t>. For example, office supplies retailer Staples saw a 137 per cent</a:t>
            </a:r>
            <a:r>
              <a:rPr lang="sk-SK" sz="1800" dirty="0"/>
              <a:t> </a:t>
            </a:r>
            <a:r>
              <a:rPr lang="en-US" sz="1800" dirty="0"/>
              <a:t>return on investment when it used analytics.</a:t>
            </a:r>
            <a:endParaRPr lang="sk-SK" sz="1800" dirty="0"/>
          </a:p>
          <a:p>
            <a:endParaRPr lang="en-US" sz="1800" dirty="0"/>
          </a:p>
          <a:p>
            <a:r>
              <a:rPr lang="en-US" sz="1800" dirty="0"/>
              <a:t>■ Financial services are using such tools to predict fraud, while health insurance</a:t>
            </a:r>
            <a:r>
              <a:rPr lang="sk-SK" sz="1800" dirty="0"/>
              <a:t> </a:t>
            </a:r>
            <a:r>
              <a:rPr lang="en-US" sz="1800" dirty="0"/>
              <a:t>firms can identify those most at risk of chronic diseases and plan solutions.</a:t>
            </a:r>
            <a:endParaRPr lang="sk-SK" sz="1800" dirty="0"/>
          </a:p>
          <a:p>
            <a:endParaRPr lang="en-US" sz="1800" dirty="0"/>
          </a:p>
          <a:p>
            <a:r>
              <a:rPr lang="en-US" sz="1800" dirty="0"/>
              <a:t>■ Manufacturers can predict machine failures, allowing prevention rather than</a:t>
            </a:r>
            <a:r>
              <a:rPr lang="sk-SK" sz="1800" dirty="0"/>
              <a:t> </a:t>
            </a:r>
            <a:r>
              <a:rPr lang="en-US" sz="1800" dirty="0"/>
              <a:t>cure and reducing downtime.</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Procurement analytics tools and techniques</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Predictive analytics</a:t>
            </a:r>
          </a:p>
        </p:txBody>
      </p:sp>
    </p:spTree>
    <p:extLst>
      <p:ext uri="{BB962C8B-B14F-4D97-AF65-F5344CB8AC3E}">
        <p14:creationId xmlns:p14="http://schemas.microsoft.com/office/powerpoint/2010/main" val="401283367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0397" y="1511808"/>
            <a:ext cx="9140825" cy="4767072"/>
          </a:xfrm>
        </p:spPr>
        <p:txBody>
          <a:bodyPr/>
          <a:lstStyle/>
          <a:p>
            <a:r>
              <a:rPr lang="en-US" sz="1800" dirty="0"/>
              <a:t>Bringing all the financial data, customer-demand data and real-time supplier data, together with third-party external feeds such as</a:t>
            </a:r>
            <a:r>
              <a:rPr lang="sk-SK" sz="1800" dirty="0"/>
              <a:t>:</a:t>
            </a:r>
          </a:p>
          <a:p>
            <a:pPr>
              <a:buFont typeface="Arial" panose="020B0604020202020204" pitchFamily="34" charset="0"/>
              <a:buChar char="•"/>
            </a:pPr>
            <a:r>
              <a:rPr lang="en-US" sz="1800" dirty="0"/>
              <a:t>weather events, </a:t>
            </a:r>
            <a:endParaRPr lang="sk-SK" sz="1800" dirty="0"/>
          </a:p>
          <a:p>
            <a:pPr>
              <a:buFont typeface="Arial" panose="020B0604020202020204" pitchFamily="34" charset="0"/>
              <a:buChar char="•"/>
            </a:pPr>
            <a:r>
              <a:rPr lang="en-US" sz="1800" dirty="0"/>
              <a:t>port shut-downs </a:t>
            </a:r>
            <a:endParaRPr lang="sk-SK" sz="1800" dirty="0"/>
          </a:p>
          <a:p>
            <a:pPr>
              <a:buFont typeface="Arial" panose="020B0604020202020204" pitchFamily="34" charset="0"/>
              <a:buChar char="•"/>
            </a:pPr>
            <a:r>
              <a:rPr lang="en-US" sz="1800" dirty="0"/>
              <a:t>and natural events, into one central data repository is essential for analytics. </a:t>
            </a:r>
            <a:endParaRPr lang="sk-SK" sz="1800" dirty="0"/>
          </a:p>
          <a:p>
            <a:endParaRPr lang="sk-SK" sz="1800" dirty="0"/>
          </a:p>
          <a:p>
            <a:r>
              <a:rPr lang="en-US" sz="1800" dirty="0"/>
              <a:t>AI can then be used to scan for predictive patterns, stress test all parts of the supply chain, and conduct ‘what-if?’ planning in order to effectively mitigate risk. Investing in data analytics and intelligence tools helps procurement to gain supply chain visibility and supports real-time decision making.</a:t>
            </a:r>
            <a:endParaRPr lang="sk-SK" sz="1800" dirty="0"/>
          </a:p>
          <a:p>
            <a:endParaRPr lang="sk-SK" sz="1800" dirty="0"/>
          </a:p>
          <a:p>
            <a:r>
              <a:rPr lang="en-US" sz="1800" dirty="0"/>
              <a:t>Another use of analytics will be to track and predict third-party risk, such as that of a cyber security breach, assessing vulnerabilities and enabling improved decision making.</a:t>
            </a:r>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Procurement analytics tools and techniques</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GB" sz="1800" dirty="0"/>
              <a:t>Controlling the data- prescriptive analytics</a:t>
            </a:r>
          </a:p>
        </p:txBody>
      </p:sp>
    </p:spTree>
    <p:extLst>
      <p:ext uri="{BB962C8B-B14F-4D97-AF65-F5344CB8AC3E}">
        <p14:creationId xmlns:p14="http://schemas.microsoft.com/office/powerpoint/2010/main" val="253840818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0397" y="1511808"/>
            <a:ext cx="9140825" cy="4767072"/>
          </a:xfrm>
        </p:spPr>
        <p:txBody>
          <a:bodyPr/>
          <a:lstStyle/>
          <a:p>
            <a:r>
              <a:rPr lang="en-US" sz="1800" dirty="0"/>
              <a:t>Access to data in real time means creating a ‘</a:t>
            </a:r>
            <a:r>
              <a:rPr lang="en-US" sz="1800" b="1" dirty="0"/>
              <a:t>what-if’ model </a:t>
            </a:r>
            <a:r>
              <a:rPr lang="en-US" sz="1800" dirty="0"/>
              <a:t>that can be invaluable to risk management, such as identifying if a bottleneck in the supply chain would cause a massive delay and risk putting delivery times behind schedule. This knowledge helps to build resilience and sustainability into the supply chain.</a:t>
            </a:r>
          </a:p>
          <a:p>
            <a:endParaRPr lang="en-US" sz="1800" dirty="0"/>
          </a:p>
          <a:p>
            <a:r>
              <a:rPr lang="en-US" sz="1800" dirty="0"/>
              <a:t>There is overwhelming evidence from research that effective implementation of Industry 4.0 (e-procurement, </a:t>
            </a:r>
            <a:r>
              <a:rPr lang="en-US" sz="1800" dirty="0" err="1"/>
              <a:t>digitalisation</a:t>
            </a:r>
            <a:r>
              <a:rPr lang="en-US" sz="1800" dirty="0"/>
              <a:t> and analytics), which actively involves all of the stakeholders, can make a positive contribution to not only lowering total costs of ownership, but also to improvements in customer service, availability and scenario planning. It is therefore essential to sustaining competitive advantage.</a:t>
            </a:r>
          </a:p>
          <a:p>
            <a:endParaRPr lang="en-US" sz="1800" dirty="0"/>
          </a:p>
          <a:p>
            <a:r>
              <a:rPr lang="sk-SK" sz="1800" dirty="0"/>
              <a:t>T</a:t>
            </a:r>
            <a:r>
              <a:rPr lang="en-US" sz="1800" dirty="0" err="1"/>
              <a:t>echnology</a:t>
            </a:r>
            <a:r>
              <a:rPr lang="en-US" sz="1800" dirty="0"/>
              <a:t> challenges that have prevented many from enabling rapid changes in consumer demand are:</a:t>
            </a:r>
          </a:p>
          <a:p>
            <a:r>
              <a:rPr lang="en-US" sz="1800" dirty="0"/>
              <a:t>■ real-time visibility of data;</a:t>
            </a:r>
          </a:p>
          <a:p>
            <a:r>
              <a:rPr lang="en-US" sz="1800" dirty="0"/>
              <a:t>■ inflexibility of processes;</a:t>
            </a:r>
          </a:p>
          <a:p>
            <a:r>
              <a:rPr lang="en-US" sz="1800" dirty="0"/>
              <a:t>■ problems performing analytics.</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Procurement analytics tools and techniques</a:t>
            </a:r>
          </a:p>
        </p:txBody>
      </p:sp>
      <p:sp>
        <p:nvSpPr>
          <p:cNvPr id="6" name="Zástupný objekt pre obsah 5">
            <a:extLst>
              <a:ext uri="{FF2B5EF4-FFF2-40B4-BE49-F238E27FC236}">
                <a16:creationId xmlns:a16="http://schemas.microsoft.com/office/drawing/2014/main" id="{CD7BD3DC-A87C-4473-91E3-60AB4713D0BD}"/>
              </a:ext>
            </a:extLst>
          </p:cNvPr>
          <p:cNvSpPr>
            <a:spLocks noGrp="1"/>
          </p:cNvSpPr>
          <p:nvPr>
            <p:ph idx="11"/>
          </p:nvPr>
        </p:nvSpPr>
        <p:spPr/>
        <p:txBody>
          <a:bodyPr/>
          <a:lstStyle/>
          <a:p>
            <a:r>
              <a:rPr lang="en-GB" dirty="0"/>
              <a:t>Prescriptive analytics</a:t>
            </a:r>
          </a:p>
        </p:txBody>
      </p:sp>
    </p:spTree>
    <p:extLst>
      <p:ext uri="{BB962C8B-B14F-4D97-AF65-F5344CB8AC3E}">
        <p14:creationId xmlns:p14="http://schemas.microsoft.com/office/powerpoint/2010/main" val="4263807478"/>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gt;&lt;version val=&quot;17184&quot;/&gt;&lt;partner val=&quot;530&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4&quot;&gt;&lt;elem&gt;&lt;m_ppcolschidx val=&quot;0&quot;/&gt;&lt;m_rgb r=&quot;5d&quot; g=&quot;5d&quot; b=&quot;5d&quot;/&gt;&lt;/elem&gt;&lt;elem&gt;&lt;m_ppcolschidx val=&quot;0&quot;/&gt;&lt;m_rgb r=&quot;37&quot; g=&quot;37&quot; b=&quot;37&quot;/&gt;&lt;/elem&gt;&lt;elem&gt;&lt;m_ppcolschidx val=&quot;0&quot;/&gt;&lt;m_rgb r=&quot;c8&quot; g=&quot;c8&quot; b=&quot;c8&quot;/&gt;&lt;/elem&gt;&lt;elem&gt;&lt;m_ppcolschidx val=&quot;0&quot;/&gt;&lt;m_rgb r=&quot;b2&quot; g=&quot;b2&quot; b=&quot;b2&quot;/&gt;&lt;/elem&gt;&lt;/m_vecMRU&gt;&lt;/m_mruColor&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precDefault&gt;&lt;/CDefaultPrec&gt;&lt;/root&gt;"/>
  <p:tag name="THINKCELLUNDODONOTDELETE" val="399"/>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HbE4rdz1tE.Byq4Pu.0DO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heme/theme1.xml><?xml version="1.0" encoding="utf-8"?>
<a:theme xmlns:a="http://schemas.openxmlformats.org/drawingml/2006/main" name="2009_h&amp;z Folienmaster english">
  <a:themeElements>
    <a:clrScheme name="PERSIST">
      <a:dk1>
        <a:srgbClr val="000000"/>
      </a:dk1>
      <a:lt1>
        <a:srgbClr val="FFFFFF"/>
      </a:lt1>
      <a:dk2>
        <a:srgbClr val="000000"/>
      </a:dk2>
      <a:lt2>
        <a:srgbClr val="002356"/>
      </a:lt2>
      <a:accent1>
        <a:srgbClr val="004895"/>
      </a:accent1>
      <a:accent2>
        <a:srgbClr val="85C9F0"/>
      </a:accent2>
      <a:accent3>
        <a:srgbClr val="FFFFFF"/>
      </a:accent3>
      <a:accent4>
        <a:srgbClr val="000000"/>
      </a:accent4>
      <a:accent5>
        <a:srgbClr val="AAB1C8"/>
      </a:accent5>
      <a:accent6>
        <a:srgbClr val="7293B7"/>
      </a:accent6>
      <a:hlink>
        <a:srgbClr val="CCDAEA"/>
      </a:hlink>
      <a:folHlink>
        <a:srgbClr val="E5E5E5"/>
      </a:folHlink>
    </a:clrScheme>
    <a:fontScheme name="2009_h&amp;z Folienmaster english">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009_h&amp;z Folienmaster english 1">
        <a:dk1>
          <a:srgbClr val="000000"/>
        </a:dk1>
        <a:lt1>
          <a:srgbClr val="FFFFFF"/>
        </a:lt1>
        <a:dk2>
          <a:srgbClr val="000000"/>
        </a:dk2>
        <a:lt2>
          <a:srgbClr val="002356"/>
        </a:lt2>
        <a:accent1>
          <a:srgbClr val="004895"/>
        </a:accent1>
        <a:accent2>
          <a:srgbClr val="7FA3CA"/>
        </a:accent2>
        <a:accent3>
          <a:srgbClr val="FFFFFF"/>
        </a:accent3>
        <a:accent4>
          <a:srgbClr val="000000"/>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2">
        <a:dk1>
          <a:srgbClr val="000000"/>
        </a:dk1>
        <a:lt1>
          <a:srgbClr val="FFFFFF"/>
        </a:lt1>
        <a:dk2>
          <a:srgbClr val="000000"/>
        </a:dk2>
        <a:lt2>
          <a:srgbClr val="666666"/>
        </a:lt2>
        <a:accent1>
          <a:srgbClr val="7F7F7F"/>
        </a:accent1>
        <a:accent2>
          <a:srgbClr val="B2B2B2"/>
        </a:accent2>
        <a:accent3>
          <a:srgbClr val="FFFFFF"/>
        </a:accent3>
        <a:accent4>
          <a:srgbClr val="000000"/>
        </a:accent4>
        <a:accent5>
          <a:srgbClr val="C0C0C0"/>
        </a:accent5>
        <a:accent6>
          <a:srgbClr val="A1A1A1"/>
        </a:accent6>
        <a:hlink>
          <a:srgbClr val="CCCCCC"/>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3">
        <a:dk1>
          <a:srgbClr val="E5E5E5"/>
        </a:dk1>
        <a:lt1>
          <a:srgbClr val="FFFFFF"/>
        </a:lt1>
        <a:dk2>
          <a:srgbClr val="000000"/>
        </a:dk2>
        <a:lt2>
          <a:srgbClr val="FFFF99"/>
        </a:lt2>
        <a:accent1>
          <a:srgbClr val="CCDAEA"/>
        </a:accent1>
        <a:accent2>
          <a:srgbClr val="7FA3CA"/>
        </a:accent2>
        <a:accent3>
          <a:srgbClr val="AAAAAA"/>
        </a:accent3>
        <a:accent4>
          <a:srgbClr val="DADADA"/>
        </a:accent4>
        <a:accent5>
          <a:srgbClr val="E2EAF3"/>
        </a:accent5>
        <a:accent6>
          <a:srgbClr val="7293B7"/>
        </a:accent6>
        <a:hlink>
          <a:srgbClr val="004895"/>
        </a:hlink>
        <a:folHlink>
          <a:srgbClr val="002356"/>
        </a:folHlink>
      </a:clrScheme>
      <a:clrMap bg1="dk2" tx1="lt1" bg2="dk1" tx2="lt2" accent1="accent1" accent2="accent2" accent3="accent3" accent4="accent4" accent5="accent5" accent6="accent6" hlink="hlink" folHlink="folHlink"/>
    </a:extraClrScheme>
    <a:extraClrScheme>
      <a:clrScheme name="2009_h&amp;z Folienmaster english 4">
        <a:dk1>
          <a:srgbClr val="002356"/>
        </a:dk1>
        <a:lt1>
          <a:srgbClr val="FFFFFF"/>
        </a:lt1>
        <a:dk2>
          <a:srgbClr val="002356"/>
        </a:dk2>
        <a:lt2>
          <a:srgbClr val="002356"/>
        </a:lt2>
        <a:accent1>
          <a:srgbClr val="004895"/>
        </a:accent1>
        <a:accent2>
          <a:srgbClr val="7FA3CA"/>
        </a:accent2>
        <a:accent3>
          <a:srgbClr val="FFFFFF"/>
        </a:accent3>
        <a:accent4>
          <a:srgbClr val="001C48"/>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2009_h&amp;z Folienmaster english</Template>
  <TotalTime>640</TotalTime>
  <Words>2270</Words>
  <Application>Microsoft Office PowerPoint</Application>
  <PresentationFormat>A4 (210 x 297 mm)</PresentationFormat>
  <Paragraphs>154</Paragraphs>
  <Slides>19</Slides>
  <Notes>1</Notes>
  <HiddenSlides>2</HiddenSlides>
  <MMClips>0</MMClips>
  <ScaleCrop>false</ScaleCrop>
  <HeadingPairs>
    <vt:vector size="8" baseType="variant">
      <vt:variant>
        <vt:lpstr>Použité písma</vt:lpstr>
      </vt:variant>
      <vt:variant>
        <vt:i4>2</vt:i4>
      </vt:variant>
      <vt:variant>
        <vt:lpstr>Motív</vt:lpstr>
      </vt:variant>
      <vt:variant>
        <vt:i4>1</vt:i4>
      </vt:variant>
      <vt:variant>
        <vt:lpstr>Vložené servery OLE</vt:lpstr>
      </vt:variant>
      <vt:variant>
        <vt:i4>1</vt:i4>
      </vt:variant>
      <vt:variant>
        <vt:lpstr>Nadpisy snímok</vt:lpstr>
      </vt:variant>
      <vt:variant>
        <vt:i4>19</vt:i4>
      </vt:variant>
    </vt:vector>
  </HeadingPairs>
  <TitlesOfParts>
    <vt:vector size="23" baseType="lpstr">
      <vt:lpstr>Arial</vt:lpstr>
      <vt:lpstr>Symbol</vt:lpstr>
      <vt:lpstr>2009_h&amp;z Folienmaster english</vt:lpstr>
      <vt:lpstr>think-cell Slide</vt:lpstr>
      <vt:lpstr>Procurement analytics tools and techniques</vt:lpstr>
      <vt:lpstr>Learning objectives</vt:lpstr>
      <vt:lpstr>Content of lecture </vt:lpstr>
      <vt:lpstr>Procurement analytics tools and techniques</vt:lpstr>
      <vt:lpstr>Procurement analytics tools and techniques</vt:lpstr>
      <vt:lpstr>Procurement analytics tools and techniques</vt:lpstr>
      <vt:lpstr>Procurement analytics tools and techniques</vt:lpstr>
      <vt:lpstr>Procurement analytics tools and techniques</vt:lpstr>
      <vt:lpstr>Procurement analytics tools and techniques</vt:lpstr>
      <vt:lpstr>Procurement analytics tools and techniques</vt:lpstr>
      <vt:lpstr>The KDD – Knowledge Discovery in Databases</vt:lpstr>
      <vt:lpstr>The KDD – Knowledge Discovery in Databases</vt:lpstr>
      <vt:lpstr>The KDD – Knowledge Discovery in Databases</vt:lpstr>
      <vt:lpstr>The KDD – Knowledge Discovery in Databases</vt:lpstr>
      <vt:lpstr>CRISP-DM</vt:lpstr>
      <vt:lpstr>CRISP-DM</vt:lpstr>
      <vt:lpstr>CRISP-DM</vt:lpstr>
      <vt:lpstr>Tools for Data Analytics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v.f.delke@utwente.nl</dc:creator>
  <cp:lastModifiedBy>Michal Tkáč</cp:lastModifiedBy>
  <cp:revision>252</cp:revision>
  <dcterms:created xsi:type="dcterms:W3CDTF">2009-09-24T14:23:52Z</dcterms:created>
  <dcterms:modified xsi:type="dcterms:W3CDTF">2022-08-18T10:27:51Z</dcterms:modified>
  <cp:category>h&amp;z Business Consulting</cp:category>
</cp:coreProperties>
</file>