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25"/>
  </p:notesMasterIdLst>
  <p:handoutMasterIdLst>
    <p:handoutMasterId r:id="rId26"/>
  </p:handoutMasterIdLst>
  <p:sldIdLst>
    <p:sldId id="976" r:id="rId2"/>
    <p:sldId id="981" r:id="rId3"/>
    <p:sldId id="982" r:id="rId4"/>
    <p:sldId id="979" r:id="rId5"/>
    <p:sldId id="998" r:id="rId6"/>
    <p:sldId id="999" r:id="rId7"/>
    <p:sldId id="984" r:id="rId8"/>
    <p:sldId id="1003" r:id="rId9"/>
    <p:sldId id="1004" r:id="rId10"/>
    <p:sldId id="1005" r:id="rId11"/>
    <p:sldId id="1007" r:id="rId12"/>
    <p:sldId id="1006" r:id="rId13"/>
    <p:sldId id="1008" r:id="rId14"/>
    <p:sldId id="1009" r:id="rId15"/>
    <p:sldId id="1010" r:id="rId16"/>
    <p:sldId id="1011" r:id="rId17"/>
    <p:sldId id="1014" r:id="rId18"/>
    <p:sldId id="1013" r:id="rId19"/>
    <p:sldId id="1015" r:id="rId20"/>
    <p:sldId id="1016" r:id="rId21"/>
    <p:sldId id="1012" r:id="rId22"/>
    <p:sldId id="1017" r:id="rId23"/>
    <p:sldId id="983" r:id="rId24"/>
  </p:sldIdLst>
  <p:sldSz cx="9906000" cy="6858000" type="A4"/>
  <p:notesSz cx="6669088" cy="9926638"/>
  <p:embeddedFontLst>
    <p:embeddedFont>
      <p:font typeface="Calibri" panose="020F0502020204030204" pitchFamily="34" charset="0"/>
      <p:regular r:id="rId27"/>
      <p:bold r:id="rId28"/>
      <p:italic r:id="rId29"/>
      <p:boldItalic r:id="rId30"/>
    </p:embeddedFont>
  </p:embeddedFontLst>
  <p:custDataLst>
    <p:tags r:id="rId31"/>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91003" autoAdjust="0"/>
  </p:normalViewPr>
  <p:slideViewPr>
    <p:cSldViewPr snapToGrid="0">
      <p:cViewPr varScale="1">
        <p:scale>
          <a:sx n="76" d="100"/>
          <a:sy n="76" d="100"/>
        </p:scale>
        <p:origin x="1373" y="53"/>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57630AC6-73BA-43EE-861F-8E4EC2B00FE5}" type="slidenum">
              <a:rPr lang="en-US" altLang="en-US" smtClean="0"/>
              <a:pPr/>
              <a:t>23</a:t>
            </a:fld>
            <a:endParaRPr lang="en-US" altLang="en-US"/>
          </a:p>
        </p:txBody>
      </p:sp>
    </p:spTree>
    <p:extLst>
      <p:ext uri="{BB962C8B-B14F-4D97-AF65-F5344CB8AC3E}">
        <p14:creationId xmlns:p14="http://schemas.microsoft.com/office/powerpoint/2010/main" val="33661212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oleObject" Target="../embeddings/oleObject1.bin"/><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4.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3.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vmlDrawing" Target="../drawings/vmlDrawing1.v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10"/>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1"/>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098" name="think-cell Slide" r:id="rId13" imgW="0" imgH="0" progId="">
                  <p:embed/>
                </p:oleObj>
              </mc:Choice>
              <mc:Fallback>
                <p:oleObj name="think-cell Slide" r:id="rId13"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5"/>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6"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5419E01-BA02-404C-B326-38D0DB8720FB}"/>
              </a:ext>
            </a:extLst>
          </p:cNvPr>
          <p:cNvSpPr>
            <a:spLocks noGrp="1"/>
          </p:cNvSpPr>
          <p:nvPr>
            <p:ph type="subTitle" idx="1"/>
          </p:nvPr>
        </p:nvSpPr>
        <p:spPr>
          <a:xfrm>
            <a:off x="4195828" y="2028483"/>
            <a:ext cx="5445125" cy="1046440"/>
          </a:xfrm>
        </p:spPr>
        <p:txBody>
          <a:bodyPr/>
          <a:lstStyle/>
          <a:p>
            <a:r>
              <a:rPr lang="sk-SK" sz="2400" dirty="0" err="1"/>
              <a:t>Assoc</a:t>
            </a:r>
            <a:r>
              <a:rPr lang="sk-SK" sz="2400" dirty="0"/>
              <a:t>. Prof. Michal Tkáč, PhD.</a:t>
            </a:r>
          </a:p>
          <a:p>
            <a:endParaRPr lang="sk-SK" sz="2400" dirty="0"/>
          </a:p>
          <a:p>
            <a:r>
              <a:rPr lang="sk-SK" dirty="0"/>
              <a:t>michal.tkac1@euba.sk</a:t>
            </a:r>
            <a:endParaRPr lang="en-US" dirty="0"/>
          </a:p>
        </p:txBody>
      </p:sp>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US" sz="3200" b="1" dirty="0"/>
              <a:t>Procurement data analytics life cycle </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294274943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I</a:t>
            </a:r>
            <a:r>
              <a:rPr lang="en-US" sz="1800" dirty="0" err="1"/>
              <a:t>dentify</a:t>
            </a:r>
            <a:r>
              <a:rPr lang="en-US" sz="1800" dirty="0"/>
              <a:t> the key stakeholders and their interests. During these discussions, the team can identify the success criteria, key risks, and stakeholders</a:t>
            </a:r>
            <a:r>
              <a:rPr lang="sk-SK" sz="1800" dirty="0"/>
              <a:t> </a:t>
            </a:r>
            <a:r>
              <a:rPr lang="en-US" sz="1800" dirty="0"/>
              <a:t>impacted</a:t>
            </a:r>
            <a:r>
              <a:rPr lang="sk-SK" sz="1800" dirty="0"/>
              <a:t> by </a:t>
            </a:r>
            <a:r>
              <a:rPr lang="en-US" sz="1800" dirty="0"/>
              <a:t>project.</a:t>
            </a:r>
            <a:endParaRPr lang="sk-SK" sz="1800" dirty="0"/>
          </a:p>
          <a:p>
            <a:endParaRPr lang="sk-SK" sz="1800" dirty="0"/>
          </a:p>
          <a:p>
            <a:r>
              <a:rPr lang="sk-SK" sz="1800" dirty="0"/>
              <a:t>T</a:t>
            </a:r>
            <a:r>
              <a:rPr lang="en-US" sz="1800" dirty="0" err="1"/>
              <a:t>eam</a:t>
            </a:r>
            <a:r>
              <a:rPr lang="en-US" sz="1800" dirty="0"/>
              <a:t> may consider outlining the type of activity and participation expected from each stakeholder and participant. This will set clear expectations with the participants and avoid delays later</a:t>
            </a:r>
            <a:r>
              <a:rPr lang="sk-SK" sz="1800" dirty="0"/>
              <a:t>.</a:t>
            </a:r>
          </a:p>
          <a:p>
            <a:endParaRPr lang="sk-SK" sz="1800" dirty="0"/>
          </a:p>
          <a:p>
            <a:r>
              <a:rPr lang="sk-SK" sz="1800" dirty="0"/>
              <a:t>F</a:t>
            </a:r>
            <a:r>
              <a:rPr lang="en-US" sz="1800" dirty="0"/>
              <a:t>or example, the team may feel it needs to wait for approval from someone who views himself as an adviser rather than an</a:t>
            </a:r>
            <a:r>
              <a:rPr lang="sk-SK" sz="1800" dirty="0"/>
              <a:t> </a:t>
            </a:r>
            <a:r>
              <a:rPr lang="en-US" sz="1800" dirty="0"/>
              <a:t>approver of the work product.</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Identifying Key Stakeholders</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719930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The team should plan to collaborate with the stakeholders to clarify and frame the analytics problem.</a:t>
            </a:r>
            <a:r>
              <a:rPr lang="sk-SK" sz="1800" dirty="0"/>
              <a:t> T</a:t>
            </a:r>
            <a:r>
              <a:rPr lang="en-US" sz="1800" dirty="0" err="1"/>
              <a:t>eam</a:t>
            </a:r>
            <a:r>
              <a:rPr lang="en-US" sz="1800" dirty="0"/>
              <a:t> must use its knowledge and expertise to identify the true underlying problem and appropriate solution.</a:t>
            </a:r>
            <a:endParaRPr lang="sk-SK" sz="1800" dirty="0"/>
          </a:p>
          <a:p>
            <a:endParaRPr lang="sk-SK" sz="1800" dirty="0"/>
          </a:p>
          <a:p>
            <a:r>
              <a:rPr lang="en-US" sz="1800" dirty="0"/>
              <a:t>Key parts for interviewing project sponsors:</a:t>
            </a:r>
          </a:p>
          <a:p>
            <a:r>
              <a:rPr lang="en-US" sz="1600" dirty="0"/>
              <a:t>● Prepare for the interview; draft questions, and review with colleagues.</a:t>
            </a:r>
          </a:p>
          <a:p>
            <a:r>
              <a:rPr lang="en-US" sz="1600" dirty="0"/>
              <a:t>● Use open-ended questions; avoid asking leading questions.</a:t>
            </a:r>
          </a:p>
          <a:p>
            <a:r>
              <a:rPr lang="en-US" sz="1600" dirty="0"/>
              <a:t>● Probe for details and pose follow-up questions.</a:t>
            </a:r>
          </a:p>
          <a:p>
            <a:r>
              <a:rPr lang="en-US" sz="1600" dirty="0"/>
              <a:t>● Let the sponsors express their ideas and ask clarifying questions, such as “Why? Is that correct? Is this idea on target? Is there anything else?”</a:t>
            </a:r>
            <a:endParaRPr lang="sk-SK" sz="1600" dirty="0"/>
          </a:p>
          <a:p>
            <a:r>
              <a:rPr lang="en-US" sz="1600" dirty="0"/>
              <a:t>● How will the focus and scope of the problem change if the following dimensions change:</a:t>
            </a:r>
          </a:p>
          <a:p>
            <a:pPr>
              <a:buFont typeface="Wingdings" panose="05000000000000000000" pitchFamily="2" charset="2"/>
              <a:buChar char="q"/>
            </a:pPr>
            <a:r>
              <a:rPr lang="en-US" dirty="0"/>
              <a:t>Time: Analyzing 1 year or 10 years’ worth of data?</a:t>
            </a:r>
          </a:p>
          <a:p>
            <a:pPr>
              <a:buFont typeface="Wingdings" panose="05000000000000000000" pitchFamily="2" charset="2"/>
              <a:buChar char="q"/>
            </a:pPr>
            <a:r>
              <a:rPr lang="en-US" dirty="0"/>
              <a:t>People: Assess impact of changes in resources on project timeline.</a:t>
            </a:r>
          </a:p>
          <a:p>
            <a:pPr>
              <a:buFont typeface="Wingdings" panose="05000000000000000000" pitchFamily="2" charset="2"/>
              <a:buChar char="q"/>
            </a:pPr>
            <a:r>
              <a:rPr lang="en-US" dirty="0"/>
              <a:t>Risk: Conservative to aggressive</a:t>
            </a:r>
          </a:p>
          <a:p>
            <a:pPr>
              <a:buFont typeface="Wingdings" panose="05000000000000000000" pitchFamily="2" charset="2"/>
              <a:buChar char="q"/>
            </a:pPr>
            <a:r>
              <a:rPr lang="en-US" dirty="0"/>
              <a:t>Resources: None to unlimited (tools, technology, systems)</a:t>
            </a:r>
          </a:p>
          <a:p>
            <a:pPr>
              <a:buFont typeface="Wingdings" panose="05000000000000000000" pitchFamily="2" charset="2"/>
              <a:buChar char="q"/>
            </a:pPr>
            <a:r>
              <a:rPr lang="en-US" dirty="0"/>
              <a:t>Size and attributes of data: Including internal and external data sources</a:t>
            </a:r>
          </a:p>
          <a:p>
            <a:endParaRPr lang="en-US" sz="1800" dirty="0"/>
          </a:p>
          <a:p>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Interviewing the Analytics Sponsor</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55163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I</a:t>
            </a:r>
            <a:r>
              <a:rPr lang="en-US" sz="1800" dirty="0" err="1"/>
              <a:t>nvolves</a:t>
            </a:r>
            <a:r>
              <a:rPr lang="en-US" sz="1800" dirty="0"/>
              <a:t> forming ideas that the team can test with data. Generally, it is best to come up with a few primary hypotheses to test and then be creative about developing several more.</a:t>
            </a:r>
            <a:endParaRPr lang="sk-SK" sz="1800" dirty="0"/>
          </a:p>
          <a:p>
            <a:endParaRPr lang="en-US" sz="1800" dirty="0"/>
          </a:p>
          <a:p>
            <a:r>
              <a:rPr lang="en-US" sz="1800" dirty="0"/>
              <a:t>IHs form the basis of the analytical tests the team will use in later phases and serve as the foundation for the findings in Phase 5. </a:t>
            </a:r>
            <a:endParaRPr lang="sk-SK" sz="1800" dirty="0"/>
          </a:p>
          <a:p>
            <a:endParaRPr lang="en-US" sz="1800" dirty="0"/>
          </a:p>
          <a:p>
            <a:r>
              <a:rPr lang="sk-SK" sz="1800" dirty="0"/>
              <a:t>T</a:t>
            </a:r>
            <a:r>
              <a:rPr lang="en-US" sz="1800" dirty="0"/>
              <a:t>he team can compare its answers with the outcome of an experiment or test to generate additional possible solutions to problems</a:t>
            </a:r>
            <a:r>
              <a:rPr lang="sk-SK" sz="1800" dirty="0"/>
              <a:t>.</a:t>
            </a:r>
          </a:p>
          <a:p>
            <a:endParaRPr lang="en-US" sz="1800" dirty="0"/>
          </a:p>
          <a:p>
            <a:r>
              <a:rPr lang="en-US" sz="1800" dirty="0"/>
              <a:t>Another part of this process involves gathering and assessing hypotheses from stakeholders and domain experts who may have their own perspective on what the problem is, what the solution should be, and how to arrive at a solution.</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Developing Initial Hypotheses</a:t>
            </a:r>
            <a:r>
              <a:rPr lang="sk-SK" sz="1800" b="1" i="1" dirty="0">
                <a:effectLst/>
                <a:latin typeface="Times New Roman" panose="02020603050405020304" pitchFamily="18" charset="0"/>
                <a:ea typeface="Calibri" panose="020F0502020204030204" pitchFamily="34" charset="0"/>
                <a:cs typeface="Times New Roman" panose="02020603050405020304" pitchFamily="18" charset="0"/>
              </a:rPr>
              <a:t> (</a:t>
            </a:r>
            <a:r>
              <a:rPr lang="sk-SK" sz="1800" b="1" i="1" dirty="0" err="1">
                <a:effectLst/>
                <a:latin typeface="Times New Roman" panose="02020603050405020304" pitchFamily="18" charset="0"/>
                <a:ea typeface="Calibri" panose="020F0502020204030204" pitchFamily="34" charset="0"/>
                <a:cs typeface="Times New Roman" panose="02020603050405020304" pitchFamily="18" charset="0"/>
              </a:rPr>
              <a:t>IHs</a:t>
            </a:r>
            <a:r>
              <a:rPr lang="sk-SK" sz="1800" b="1" i="1" dirty="0">
                <a:effectLst/>
                <a:latin typeface="Times New Roman" panose="02020603050405020304" pitchFamily="18" charset="0"/>
                <a:ea typeface="Calibri" panose="020F0502020204030204" pitchFamily="34" charset="0"/>
                <a:cs typeface="Times New Roman" panose="02020603050405020304" pitchFamily="18" charset="0"/>
              </a:rPr>
              <a:t>)</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930329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I</a:t>
            </a:r>
            <a:r>
              <a:rPr lang="en-US" sz="1600" dirty="0" err="1"/>
              <a:t>dentify</a:t>
            </a:r>
            <a:r>
              <a:rPr lang="en-US" sz="1600" dirty="0"/>
              <a:t> </a:t>
            </a:r>
            <a:r>
              <a:rPr lang="sk-SK" sz="1600" dirty="0" err="1"/>
              <a:t>types</a:t>
            </a:r>
            <a:r>
              <a:rPr lang="sk-SK" sz="1600" dirty="0"/>
              <a:t> </a:t>
            </a:r>
            <a:r>
              <a:rPr lang="en-US" sz="1600" dirty="0"/>
              <a:t>of data the team will need to solve the problem. Consider the volume, type, and time span of the data needed to test the hypotheses</a:t>
            </a:r>
            <a:r>
              <a:rPr lang="sk-SK" sz="1600" dirty="0"/>
              <a:t>.</a:t>
            </a:r>
          </a:p>
          <a:p>
            <a:endParaRPr lang="en-US" sz="1800" dirty="0"/>
          </a:p>
          <a:p>
            <a:r>
              <a:rPr lang="en-US" sz="1600" u="sng" dirty="0"/>
              <a:t>The team should perform five main activities during this step of the discovery phase:</a:t>
            </a:r>
          </a:p>
          <a:p>
            <a:r>
              <a:rPr lang="en-US" sz="1600" dirty="0"/>
              <a:t>● </a:t>
            </a:r>
            <a:r>
              <a:rPr lang="en-US" sz="1600" b="1" dirty="0"/>
              <a:t>Identify data sources</a:t>
            </a:r>
            <a:r>
              <a:rPr lang="en-US" sz="1600" dirty="0"/>
              <a:t>: Make a list of candidate data sources the team may need to test the initial hypotheses outlined in this phase. </a:t>
            </a:r>
          </a:p>
          <a:p>
            <a:r>
              <a:rPr lang="en-US" sz="1600" dirty="0"/>
              <a:t>● </a:t>
            </a:r>
            <a:r>
              <a:rPr lang="en-US" sz="1600" b="1" dirty="0"/>
              <a:t>Capture aggregate data sources</a:t>
            </a:r>
            <a:r>
              <a:rPr lang="en-US" sz="1600" dirty="0"/>
              <a:t>: This is for previewing the data and providing high-level understanding. It enables the team to gain a quick overview of the data and perform further exploration on specific areas. </a:t>
            </a:r>
          </a:p>
          <a:p>
            <a:r>
              <a:rPr lang="en-US" sz="1600" dirty="0"/>
              <a:t>● </a:t>
            </a:r>
            <a:r>
              <a:rPr lang="en-US" sz="1600" b="1" dirty="0"/>
              <a:t>Review the raw data: </a:t>
            </a:r>
            <a:r>
              <a:rPr lang="en-US" sz="1600" dirty="0"/>
              <a:t>Obtain preliminary data from initial data feeds. Begin understanding the interdependencies among the data attributes</a:t>
            </a:r>
            <a:r>
              <a:rPr lang="sk-SK" sz="1600" dirty="0"/>
              <a:t>.</a:t>
            </a:r>
            <a:endParaRPr lang="en-US" sz="1600" dirty="0"/>
          </a:p>
          <a:p>
            <a:r>
              <a:rPr lang="en-US" sz="1600" dirty="0"/>
              <a:t>● </a:t>
            </a:r>
            <a:r>
              <a:rPr lang="en-US" sz="1600" b="1" dirty="0"/>
              <a:t>Evaluate the data structures and tools needed: </a:t>
            </a:r>
            <a:r>
              <a:rPr lang="en-US" sz="1600" dirty="0"/>
              <a:t>The data type and structure dictate which tools the team can use to analyze the data. </a:t>
            </a:r>
          </a:p>
          <a:p>
            <a:r>
              <a:rPr lang="en-US" sz="1600" dirty="0"/>
              <a:t>● </a:t>
            </a:r>
            <a:r>
              <a:rPr lang="en-US" sz="1600" b="1" dirty="0"/>
              <a:t>Scope the sort of data infrastructure needed for this type of problem</a:t>
            </a:r>
            <a:r>
              <a:rPr lang="en-US" sz="1600" dirty="0"/>
              <a:t>: In addition to the tools</a:t>
            </a:r>
            <a:r>
              <a:rPr lang="sk-SK" sz="1600" dirty="0"/>
              <a:t> </a:t>
            </a:r>
            <a:r>
              <a:rPr lang="en-US" sz="1600" dirty="0"/>
              <a:t>needed, the data influences the kind of infrastructure that’s required</a:t>
            </a:r>
            <a:r>
              <a:rPr lang="sk-SK" sz="1600" dirty="0"/>
              <a:t>.</a:t>
            </a:r>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Identifying Potential Data Sources</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97354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The second phase of the Data Analytics Lifecycle involves data preparation, which includes the steps to explore, pre-process, and condition data prior to modelling and analysis. In this phase, the team needs to create a robust environment in which it can explore the data that is separate from a production environment.</a:t>
            </a:r>
            <a:endParaRPr lang="sk-SK" sz="1800" dirty="0"/>
          </a:p>
          <a:p>
            <a:endParaRPr lang="sk-SK" sz="1800" dirty="0"/>
          </a:p>
          <a:p>
            <a:r>
              <a:rPr lang="sk-SK" sz="1800" b="1" dirty="0" err="1"/>
              <a:t>Learning</a:t>
            </a:r>
            <a:r>
              <a:rPr lang="sk-SK" sz="1800" b="1" dirty="0"/>
              <a:t> </a:t>
            </a:r>
            <a:r>
              <a:rPr lang="sk-SK" sz="1800" b="1" dirty="0" err="1"/>
              <a:t>About</a:t>
            </a:r>
            <a:r>
              <a:rPr lang="sk-SK" sz="1800" b="1" dirty="0"/>
              <a:t> </a:t>
            </a:r>
            <a:r>
              <a:rPr lang="sk-SK" sz="1800" b="1" dirty="0" err="1"/>
              <a:t>the</a:t>
            </a:r>
            <a:r>
              <a:rPr lang="sk-SK" sz="1800" b="1" dirty="0"/>
              <a:t> </a:t>
            </a:r>
            <a:r>
              <a:rPr lang="sk-SK" sz="1800" b="1" dirty="0" err="1"/>
              <a:t>Data</a:t>
            </a:r>
            <a:endParaRPr lang="sk-SK" sz="1800" b="1" dirty="0"/>
          </a:p>
          <a:p>
            <a:r>
              <a:rPr lang="en-US" sz="1800" dirty="0"/>
              <a:t>A critical aspect of a data science project is to become familiar with the data itself. Spending time to learn the nuances of the datasets provides context to understand what constitutes a reasonable value and expected output versus what is a surprising finding.</a:t>
            </a:r>
          </a:p>
          <a:p>
            <a:endParaRPr lang="en-US" sz="1800" dirty="0"/>
          </a:p>
          <a:p>
            <a:r>
              <a:rPr lang="en-US" sz="1800" dirty="0"/>
              <a:t>● Clarifies the data that the data science team has access to at the start of the project</a:t>
            </a:r>
          </a:p>
          <a:p>
            <a:r>
              <a:rPr lang="en-US" sz="1800" dirty="0"/>
              <a:t>● Highlights gaps by identifying datasets within an organization that the team may find useful but may not be accessible to the team today. </a:t>
            </a:r>
          </a:p>
          <a:p>
            <a:r>
              <a:rPr lang="en-US" sz="1800" dirty="0"/>
              <a:t>● Identifies datasets outside the organization that may be useful to obtain, through open APIs, data sharing, or purchasing data to supplement already existing datasets</a:t>
            </a:r>
            <a:r>
              <a:rPr lang="sk-SK" sz="1800" dirty="0"/>
              <a:t>.</a:t>
            </a:r>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 – </a:t>
            </a:r>
            <a:r>
              <a:rPr lang="sk-SK" sz="2400" dirty="0" err="1"/>
              <a:t>Data</a:t>
            </a:r>
            <a:r>
              <a:rPr lang="sk-SK" sz="2400" dirty="0"/>
              <a:t> </a:t>
            </a:r>
            <a:r>
              <a:rPr lang="sk-SK" sz="2400" dirty="0" err="1"/>
              <a:t>Preparation</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Learning About the Data</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5825277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D</a:t>
            </a:r>
            <a:r>
              <a:rPr lang="en-US" sz="1800" dirty="0" err="1"/>
              <a:t>ata</a:t>
            </a:r>
            <a:r>
              <a:rPr lang="en-US" sz="1800" dirty="0"/>
              <a:t> conditioning can involve many complex steps to join or merge datasets or otherwise get datasets into a state that enables analysis in further phases.</a:t>
            </a:r>
            <a:endParaRPr lang="sk-SK" sz="1800" dirty="0"/>
          </a:p>
          <a:p>
            <a:endParaRPr lang="en-US" sz="1800" dirty="0"/>
          </a:p>
          <a:p>
            <a:r>
              <a:rPr lang="sk-SK" sz="1800" dirty="0"/>
              <a:t>O</a:t>
            </a:r>
            <a:r>
              <a:rPr lang="en-US" sz="1800" dirty="0" err="1"/>
              <a:t>ften</a:t>
            </a:r>
            <a:r>
              <a:rPr lang="en-US" sz="1800" dirty="0"/>
              <a:t> viewed as a pre-processing step for the data analysis because it involves many operations on the dataset before developing models to process or analyze the data.</a:t>
            </a:r>
            <a:endParaRPr lang="sk-SK" sz="1800" dirty="0"/>
          </a:p>
          <a:p>
            <a:endParaRPr lang="en-US" sz="1800" dirty="0"/>
          </a:p>
          <a:p>
            <a:r>
              <a:rPr lang="sk-SK" sz="1800" dirty="0"/>
              <a:t>Q</a:t>
            </a:r>
            <a:r>
              <a:rPr lang="en-US" sz="1800" dirty="0" err="1"/>
              <a:t>uestions</a:t>
            </a:r>
            <a:r>
              <a:rPr lang="en-US" sz="1800" dirty="0"/>
              <a:t> and considerations for the data conditioning step include these:</a:t>
            </a:r>
          </a:p>
          <a:p>
            <a:r>
              <a:rPr lang="en-US" sz="1800" dirty="0"/>
              <a:t>● What are the data sources? What are the target fields (for example, columns of the tables)?</a:t>
            </a:r>
          </a:p>
          <a:p>
            <a:r>
              <a:rPr lang="en-US" sz="1800" dirty="0"/>
              <a:t>● How clean is the data? How consistent are the contents and files? </a:t>
            </a:r>
            <a:r>
              <a:rPr lang="sk-SK" sz="1800" dirty="0"/>
              <a:t> </a:t>
            </a:r>
            <a:r>
              <a:rPr lang="en-US" sz="1800" dirty="0"/>
              <a:t>Determine to what degree the data contains missing or inconsistent values and if the data contains values deviating from normal.</a:t>
            </a:r>
          </a:p>
          <a:p>
            <a:r>
              <a:rPr lang="en-US" sz="1800" dirty="0"/>
              <a:t>● Assess the consistency of the data types. For instance, certain data</a:t>
            </a:r>
            <a:r>
              <a:rPr lang="sk-SK" sz="1800" dirty="0"/>
              <a:t> are </a:t>
            </a:r>
            <a:r>
              <a:rPr lang="sk-SK" sz="1800" dirty="0" err="1"/>
              <a:t>expected</a:t>
            </a:r>
            <a:r>
              <a:rPr lang="en-US" sz="1800" dirty="0"/>
              <a:t> to be numeric, confirm it is numeric or if it is a mixture of alphanumeric strings and text.</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 – </a:t>
            </a:r>
            <a:r>
              <a:rPr lang="sk-SK" sz="2400" dirty="0" err="1"/>
              <a:t>Data</a:t>
            </a:r>
            <a:r>
              <a:rPr lang="sk-SK" sz="2400" dirty="0"/>
              <a:t> </a:t>
            </a:r>
            <a:r>
              <a:rPr lang="sk-SK" sz="2400" dirty="0" err="1"/>
              <a:t>Preparation</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Data Conditioning</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9845193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After the team has collected and obtained at least some of the datasets needed for the subsequent</a:t>
            </a:r>
            <a:r>
              <a:rPr lang="sk-SK" sz="1800" dirty="0"/>
              <a:t> </a:t>
            </a:r>
            <a:r>
              <a:rPr lang="en-US" sz="1800" dirty="0"/>
              <a:t>analysis, a useful step is to leverage data visualization tools to gain an overview of the data. Seeing high-level patterns in the data enables one to understand characteristics about the data</a:t>
            </a:r>
            <a:r>
              <a:rPr lang="sk-SK" sz="1800" dirty="0"/>
              <a:t>.</a:t>
            </a:r>
          </a:p>
          <a:p>
            <a:endParaRPr lang="sk-SK" sz="1800" dirty="0"/>
          </a:p>
          <a:p>
            <a:r>
              <a:rPr lang="en-US" sz="1800" dirty="0"/>
              <a:t>One example is using data visualization to examine data quality, such as whether the data contains many unexpected values or other indicators of dirty data. Another example is skewness</a:t>
            </a:r>
            <a:r>
              <a:rPr lang="sk-SK" sz="1800" dirty="0"/>
              <a:t>.</a:t>
            </a:r>
          </a:p>
          <a:p>
            <a:r>
              <a:rPr lang="sk-SK" sz="1800" dirty="0"/>
              <a:t>D</a:t>
            </a:r>
            <a:r>
              <a:rPr lang="en-US" sz="1800" dirty="0" err="1"/>
              <a:t>ata</a:t>
            </a:r>
            <a:r>
              <a:rPr lang="en-US" sz="1800" dirty="0"/>
              <a:t> visualization</a:t>
            </a:r>
            <a:r>
              <a:rPr lang="sk-SK" sz="1800" dirty="0"/>
              <a:t> </a:t>
            </a:r>
            <a:r>
              <a:rPr lang="en-US" sz="1800" dirty="0"/>
              <a:t>statistical package</a:t>
            </a:r>
            <a:r>
              <a:rPr lang="sk-SK" sz="1800" dirty="0"/>
              <a:t> </a:t>
            </a:r>
            <a:r>
              <a:rPr lang="en-US" sz="1800" dirty="0"/>
              <a:t>guidelines</a:t>
            </a:r>
            <a:r>
              <a:rPr lang="sk-SK" sz="1800" dirty="0"/>
              <a:t> </a:t>
            </a:r>
            <a:r>
              <a:rPr lang="en-US" sz="1800" dirty="0"/>
              <a:t>are recommended</a:t>
            </a:r>
            <a:r>
              <a:rPr lang="sk-SK" sz="1800" dirty="0"/>
              <a:t>: </a:t>
            </a:r>
            <a:endParaRPr lang="en-US" sz="1800" dirty="0"/>
          </a:p>
          <a:p>
            <a:r>
              <a:rPr lang="en-US" sz="1800" dirty="0"/>
              <a:t>● Review data to ensure that calculations remained consistent within columns or across tables for a given data field. </a:t>
            </a:r>
          </a:p>
          <a:p>
            <a:r>
              <a:rPr lang="en-US" sz="1800" dirty="0"/>
              <a:t>● Does the data distribution stay consistent over all the data? </a:t>
            </a:r>
          </a:p>
          <a:p>
            <a:r>
              <a:rPr lang="en-US" sz="1800" dirty="0"/>
              <a:t>● Assess the granularity of the data, the range of values, and the level of aggregation of the data.</a:t>
            </a:r>
          </a:p>
          <a:p>
            <a:r>
              <a:rPr lang="en-US" sz="1800" dirty="0"/>
              <a:t>● Is the data standardized/normalized? Are the scales consistent? </a:t>
            </a:r>
          </a:p>
          <a:p>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 – </a:t>
            </a:r>
            <a:r>
              <a:rPr lang="sk-SK" sz="2400" dirty="0" err="1"/>
              <a:t>Data</a:t>
            </a:r>
            <a:r>
              <a:rPr lang="sk-SK" sz="2400" dirty="0"/>
              <a:t> </a:t>
            </a:r>
            <a:r>
              <a:rPr lang="sk-SK" sz="2400" dirty="0" err="1"/>
              <a:t>Preparation</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Survey and Visualize</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419001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In Phase 3, the data science team identifies candidate models to apply to the data for clustering,</a:t>
            </a:r>
            <a:r>
              <a:rPr lang="sk-SK" sz="1800" dirty="0"/>
              <a:t> </a:t>
            </a:r>
            <a:r>
              <a:rPr lang="en-US" sz="1800" dirty="0"/>
              <a:t>classifying, or finding relationships in the data depending on the goal of the project. It is during this phase that the team refers to the hypotheses developed in Phase 1</a:t>
            </a:r>
            <a:r>
              <a:rPr lang="sk-SK" sz="1800" dirty="0"/>
              <a:t>.</a:t>
            </a:r>
          </a:p>
          <a:p>
            <a:endParaRPr lang="en-US" sz="1800" dirty="0"/>
          </a:p>
          <a:p>
            <a:r>
              <a:rPr lang="en-US" sz="1800" dirty="0"/>
              <a:t>Some of the activities to consider in this phase include the following:</a:t>
            </a:r>
          </a:p>
          <a:p>
            <a:r>
              <a:rPr lang="en-US" sz="1800" dirty="0"/>
              <a:t>● Assess the structure of the datasets. The structure of the datasets is one factor that dictates the tools and analytical techniques for the next phase. Depending on whether the team plans to analyze textual data or transactional data</a:t>
            </a:r>
            <a:r>
              <a:rPr lang="sk-SK" sz="1800" dirty="0"/>
              <a:t>.</a:t>
            </a:r>
          </a:p>
          <a:p>
            <a:endParaRPr lang="en-US" sz="1800" dirty="0"/>
          </a:p>
          <a:p>
            <a:r>
              <a:rPr lang="en-US" sz="1800" dirty="0"/>
              <a:t>● Ensure that the analytical techniques enable the team to meet the business objectives and accept or reject the working hypotheses</a:t>
            </a:r>
            <a:r>
              <a:rPr lang="sk-SK" sz="1800" dirty="0"/>
              <a:t>.</a:t>
            </a:r>
          </a:p>
          <a:p>
            <a:endParaRPr lang="sk-SK" sz="1800" dirty="0"/>
          </a:p>
          <a:p>
            <a:r>
              <a:rPr lang="en-US" sz="1800" dirty="0"/>
              <a:t>● Determine if the situation warrants a single model or a series of techniques as part of a larger analytic workflow. </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III. – Model </a:t>
            </a:r>
            <a:r>
              <a:rPr lang="sk-SK" sz="2400" dirty="0" err="1"/>
              <a:t>Planning</a:t>
            </a:r>
            <a:r>
              <a:rPr lang="sk-SK" sz="2400" dirty="0"/>
              <a:t> </a:t>
            </a:r>
            <a:endParaRPr lang="en-US" sz="2400" dirty="0"/>
          </a:p>
        </p:txBody>
      </p:sp>
    </p:spTree>
    <p:extLst>
      <p:ext uri="{BB962C8B-B14F-4D97-AF65-F5344CB8AC3E}">
        <p14:creationId xmlns:p14="http://schemas.microsoft.com/office/powerpoint/2010/main" val="28092065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the objective of the data exploration is to understand the relationships among the variables to inform selection of the variables and methods and to understand the problem domain.</a:t>
            </a:r>
          </a:p>
          <a:p>
            <a:r>
              <a:rPr lang="en-US" sz="1800" dirty="0"/>
              <a:t>A common way to conduct this step involves using tools</a:t>
            </a:r>
            <a:r>
              <a:rPr lang="sk-SK" sz="1800" dirty="0"/>
              <a:t> </a:t>
            </a:r>
            <a:r>
              <a:rPr lang="en-US" sz="1800" dirty="0"/>
              <a:t>to perform data visualizations. Approaching the data exploration in this way aids the team in previewing the data and assessing relationships between variables at a high level</a:t>
            </a:r>
            <a:r>
              <a:rPr lang="sk-SK" sz="1800" dirty="0"/>
              <a:t>.</a:t>
            </a:r>
            <a:endParaRPr lang="en-US" sz="1800" dirty="0"/>
          </a:p>
          <a:p>
            <a:r>
              <a:rPr lang="en-US" sz="1800" dirty="0"/>
              <a:t>In many cases, stakeholders and subject matter experts have instincts and hunches about what the data science team should be considering and analyzing</a:t>
            </a:r>
          </a:p>
          <a:p>
            <a:r>
              <a:rPr lang="en-US" sz="1800" dirty="0"/>
              <a:t>Data scientists have to approach problems with an unbiased mind-set and be ready to question all assumptions. As the team begins to question the incoming assumptions and test initial ideas of the project sponsors and stakeholders, it needs to consider the inputs and data that will be needed, and then it must examine whether these inputs are actually correlated with the outcomes that the team plans to predict or analyze.</a:t>
            </a:r>
          </a:p>
          <a:p>
            <a:r>
              <a:rPr lang="en-US" sz="1800" dirty="0"/>
              <a:t>If the team plans to run regression analyses, identify the candidate predictors and outcome variables of the model.</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III. – Model </a:t>
            </a:r>
            <a:r>
              <a:rPr lang="sk-SK" sz="2400" dirty="0" err="1"/>
              <a:t>Planning</a:t>
            </a:r>
            <a:r>
              <a:rPr lang="sk-SK" sz="2400" dirty="0"/>
              <a:t> </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rPr>
              <a:t>Data Exploration and Variable Selection</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3307089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T</a:t>
            </a:r>
            <a:r>
              <a:rPr lang="en-US" sz="1800" dirty="0"/>
              <a:t>he team’s main goal is to choose an analytical technique, or a short list of candidate techniques, based on the end goal of the project. In this case, a model simply refers to an abstraction from reality.</a:t>
            </a:r>
            <a:endParaRPr lang="sk-SK" sz="1800" dirty="0"/>
          </a:p>
          <a:p>
            <a:endParaRPr lang="en-US" sz="1800" dirty="0"/>
          </a:p>
          <a:p>
            <a:r>
              <a:rPr lang="en-US" sz="1800" dirty="0"/>
              <a:t>The team can move to the model building phase once it has a good idea about the type of model to try and the team has gained enough knowledge to refine the analytics plan.</a:t>
            </a:r>
            <a:endParaRPr lang="sk-SK" sz="1800" dirty="0"/>
          </a:p>
          <a:p>
            <a:endParaRPr lang="sk-SK" sz="1800" dirty="0"/>
          </a:p>
          <a:p>
            <a:r>
              <a:rPr lang="en-US" sz="1800" dirty="0"/>
              <a:t> Advancing from this phase requires a general methodology for the analytical model, a solid understanding of the variables and techniques to use, and a description or diagram of the analytic workflow.</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III. – Model </a:t>
            </a:r>
            <a:r>
              <a:rPr lang="sk-SK" sz="2400" dirty="0" err="1"/>
              <a:t>Planning</a:t>
            </a:r>
            <a:r>
              <a:rPr lang="sk-SK" sz="2400" dirty="0"/>
              <a:t> </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Model Selection</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663456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buFont typeface="Arial" panose="020B0604020202020204" pitchFamily="34" charset="0"/>
              <a:buChar char="•"/>
            </a:pPr>
            <a:endParaRPr lang="en-US" sz="2400" dirty="0"/>
          </a:p>
          <a:p>
            <a:pPr>
              <a:buFont typeface="Arial" panose="020B0604020202020204" pitchFamily="34" charset="0"/>
              <a:buChar char="•"/>
            </a:pPr>
            <a:r>
              <a:rPr lang="sk-SK" sz="2400" dirty="0" err="1"/>
              <a:t>Define</a:t>
            </a:r>
            <a:r>
              <a:rPr lang="sk-SK" sz="2400" dirty="0"/>
              <a:t> and </a:t>
            </a:r>
            <a:r>
              <a:rPr lang="sk-SK" sz="2400" dirty="0" err="1"/>
              <a:t>demonstrate</a:t>
            </a:r>
            <a:r>
              <a:rPr lang="sk-SK" sz="2400" dirty="0"/>
              <a:t> </a:t>
            </a:r>
            <a:r>
              <a:rPr lang="sk-SK" sz="2400" dirty="0" err="1"/>
              <a:t>all</a:t>
            </a:r>
            <a:r>
              <a:rPr lang="sk-SK" sz="2400" dirty="0"/>
              <a:t> </a:t>
            </a:r>
            <a:r>
              <a:rPr lang="sk-SK" sz="2400" dirty="0" err="1"/>
              <a:t>stages</a:t>
            </a:r>
            <a:r>
              <a:rPr lang="sk-SK" sz="2400" dirty="0"/>
              <a:t> of </a:t>
            </a:r>
            <a:r>
              <a:rPr lang="sk-SK" sz="2400" dirty="0" err="1"/>
              <a:t>Data</a:t>
            </a:r>
            <a:r>
              <a:rPr lang="sk-SK" sz="2400" dirty="0"/>
              <a:t> </a:t>
            </a:r>
            <a:r>
              <a:rPr lang="sk-SK" sz="2400" dirty="0" err="1"/>
              <a:t>Analytics</a:t>
            </a:r>
            <a:r>
              <a:rPr lang="sk-SK" sz="2400" dirty="0"/>
              <a:t> </a:t>
            </a:r>
            <a:r>
              <a:rPr lang="sk-SK" sz="2400" dirty="0" err="1"/>
              <a:t>Lifecycle</a:t>
            </a:r>
            <a:endParaRPr lang="sk-SK" sz="2400" dirty="0"/>
          </a:p>
          <a:p>
            <a:pPr>
              <a:buFont typeface="Arial" panose="020B0604020202020204" pitchFamily="34" charset="0"/>
              <a:buChar char="•"/>
            </a:pPr>
            <a:endParaRPr lang="sk-SK" sz="2400" dirty="0"/>
          </a:p>
          <a:p>
            <a:pPr>
              <a:buFont typeface="Arial" panose="020B0604020202020204" pitchFamily="34" charset="0"/>
              <a:buChar char="•"/>
            </a:pPr>
            <a:r>
              <a:rPr lang="sk-SK" sz="2400" dirty="0" err="1"/>
              <a:t>Associations</a:t>
            </a:r>
            <a:r>
              <a:rPr lang="sk-SK" sz="2400" dirty="0"/>
              <a:t> and </a:t>
            </a:r>
            <a:r>
              <a:rPr lang="sk-SK" sz="2400" dirty="0" err="1"/>
              <a:t>implemenation</a:t>
            </a:r>
            <a:r>
              <a:rPr lang="sk-SK" sz="2400" dirty="0"/>
              <a:t> of DAL in </a:t>
            </a:r>
            <a:r>
              <a:rPr lang="sk-SK" sz="2400" dirty="0" err="1"/>
              <a:t>procurement</a:t>
            </a:r>
            <a:r>
              <a:rPr lang="sk-SK" sz="2400" dirty="0"/>
              <a:t> </a:t>
            </a:r>
            <a:r>
              <a:rPr lang="sk-SK" sz="2400" dirty="0" err="1"/>
              <a:t>environment</a:t>
            </a:r>
            <a:endParaRPr lang="sk-SK" sz="2400" dirty="0"/>
          </a:p>
          <a:p>
            <a:pPr>
              <a:buFont typeface="Arial" panose="020B0604020202020204" pitchFamily="34" charset="0"/>
              <a:buChar char="•"/>
            </a:pPr>
            <a:endParaRPr lang="sk-SK" sz="2400" dirty="0"/>
          </a:p>
          <a:p>
            <a:pPr>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16177"/>
            <a:ext cx="9145206" cy="457200"/>
          </a:xfrm>
        </p:spPr>
        <p:txBody>
          <a:bodyPr/>
          <a:lstStyle/>
          <a:p>
            <a:r>
              <a:rPr lang="sk-SK" sz="2400" dirty="0" err="1"/>
              <a:t>Learning</a:t>
            </a:r>
            <a:r>
              <a:rPr lang="sk-SK" dirty="0"/>
              <a:t> </a:t>
            </a:r>
            <a:r>
              <a:rPr lang="sk-SK" sz="2400" dirty="0" err="1"/>
              <a:t>objectives</a:t>
            </a:r>
            <a:endParaRPr lang="en-US" sz="2400" dirty="0"/>
          </a:p>
        </p:txBody>
      </p:sp>
    </p:spTree>
    <p:extLst>
      <p:ext uri="{BB962C8B-B14F-4D97-AF65-F5344CB8AC3E}">
        <p14:creationId xmlns:p14="http://schemas.microsoft.com/office/powerpoint/2010/main" val="303566307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600" dirty="0"/>
              <a:t>In Phase 4, the data science team needs to develop datasets for training, testing, and production purposes. These datasets enable the data scientist to develop the analytical model and train it (“training data”), while holding aside some of the data (“hold-out data” or “test data”) for testing the model.</a:t>
            </a:r>
            <a:endParaRPr lang="sk-SK" sz="1600" dirty="0"/>
          </a:p>
          <a:p>
            <a:endParaRPr lang="sk-SK" sz="1600" dirty="0"/>
          </a:p>
          <a:p>
            <a:r>
              <a:rPr lang="en-US" sz="1600" dirty="0"/>
              <a:t>During this process, it is critical to ensure that the training and test datasets are sufficiently robust for the model and analytical techniques.</a:t>
            </a:r>
          </a:p>
          <a:p>
            <a:r>
              <a:rPr lang="en-US" sz="1600" dirty="0"/>
              <a:t>As part of this phase, the data science team needs to execute the models defined in Phase 3.</a:t>
            </a:r>
          </a:p>
          <a:p>
            <a:r>
              <a:rPr lang="en-US" sz="1600" dirty="0"/>
              <a:t>During this phase, on a small scale, assess the validity of the model and its results.</a:t>
            </a:r>
          </a:p>
          <a:p>
            <a:r>
              <a:rPr lang="en-US" sz="1600" dirty="0"/>
              <a:t>At this point, refine the models to optimize the results, such as by modifying variable inputs or reducing correlated variables where appropriate</a:t>
            </a:r>
          </a:p>
          <a:p>
            <a:r>
              <a:rPr lang="en-US" sz="1600" u="sng" dirty="0"/>
              <a:t>Questions to consider include these:</a:t>
            </a:r>
          </a:p>
          <a:p>
            <a:r>
              <a:rPr lang="en-US" sz="1600" dirty="0"/>
              <a:t>● Does the model appear valid and accurate on the test data?</a:t>
            </a:r>
          </a:p>
          <a:p>
            <a:r>
              <a:rPr lang="en-US" sz="1600" dirty="0"/>
              <a:t>● Does the model output/behavior make sense to the domain experts? That is, does it appear as if the model is giving answers that make sense in this context?</a:t>
            </a:r>
          </a:p>
          <a:p>
            <a:r>
              <a:rPr lang="en-US" sz="1600" dirty="0"/>
              <a:t>● Do the parameter values of the fitted model make sense in the context of the domain?</a:t>
            </a:r>
          </a:p>
          <a:p>
            <a:r>
              <a:rPr lang="en-US" sz="1600" dirty="0"/>
              <a:t>● Is the model sufficiently accurate to meet the goal?</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IV. – Model </a:t>
            </a:r>
            <a:r>
              <a:rPr lang="sk-SK" sz="2400" dirty="0" err="1"/>
              <a:t>Building</a:t>
            </a:r>
            <a:r>
              <a:rPr lang="sk-SK" sz="2400" dirty="0"/>
              <a:t> </a:t>
            </a:r>
            <a:endParaRPr lang="en-US" sz="2400" dirty="0"/>
          </a:p>
        </p:txBody>
      </p:sp>
    </p:spTree>
    <p:extLst>
      <p:ext uri="{BB962C8B-B14F-4D97-AF65-F5344CB8AC3E}">
        <p14:creationId xmlns:p14="http://schemas.microsoft.com/office/powerpoint/2010/main" val="71219205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After executing the model, the team needs to compare the outcomes of the modeling to the criteria established for success and failure.</a:t>
            </a:r>
            <a:endParaRPr lang="sk-SK" sz="1800" dirty="0"/>
          </a:p>
          <a:p>
            <a:endParaRPr lang="en-US" sz="1800" dirty="0"/>
          </a:p>
          <a:p>
            <a:r>
              <a:rPr lang="en-US" sz="1800" dirty="0"/>
              <a:t>As part of Phase 5, the team needs to determine if it succeeded or failed in its objectives. </a:t>
            </a:r>
          </a:p>
          <a:p>
            <a:r>
              <a:rPr lang="en-US" sz="1800" dirty="0"/>
              <a:t>During this step, assess the results and identify which data points</a:t>
            </a:r>
            <a:r>
              <a:rPr lang="sk-SK" sz="1800" dirty="0"/>
              <a:t> </a:t>
            </a:r>
            <a:r>
              <a:rPr lang="en-US" sz="1800" dirty="0"/>
              <a:t>may have been surprising and which were in line with the hypotheses that were developed in Phase 1.</a:t>
            </a:r>
            <a:endParaRPr lang="sk-SK" sz="1800" dirty="0"/>
          </a:p>
          <a:p>
            <a:endParaRPr lang="en-US" sz="1800" dirty="0"/>
          </a:p>
          <a:p>
            <a:r>
              <a:rPr lang="en-US" sz="1800" dirty="0"/>
              <a:t>Comparing the actual results to the ideas formulated early on produces additional ideas and insights that would have been missed if the team had not taken time to formulate initial hypotheses early in the process.</a:t>
            </a:r>
            <a:endParaRPr lang="sk-SK" sz="1800" dirty="0"/>
          </a:p>
          <a:p>
            <a:endParaRPr lang="en-US" sz="1800" dirty="0"/>
          </a:p>
          <a:p>
            <a:r>
              <a:rPr lang="en-US" sz="1800" dirty="0"/>
              <a:t>As a result of this phase, the team will have documented the key findings and major insights derived from the analysis. </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V. – </a:t>
            </a:r>
            <a:r>
              <a:rPr lang="sk-SK" sz="2400" dirty="0" err="1"/>
              <a:t>Communicate</a:t>
            </a:r>
            <a:r>
              <a:rPr lang="sk-SK" sz="2400" dirty="0"/>
              <a:t> </a:t>
            </a:r>
            <a:r>
              <a:rPr lang="sk-SK" sz="2400" dirty="0" err="1"/>
              <a:t>Results</a:t>
            </a:r>
            <a:endParaRPr lang="en-US" sz="2400" dirty="0"/>
          </a:p>
        </p:txBody>
      </p:sp>
    </p:spTree>
    <p:extLst>
      <p:ext uri="{BB962C8B-B14F-4D97-AF65-F5344CB8AC3E}">
        <p14:creationId xmlns:p14="http://schemas.microsoft.com/office/powerpoint/2010/main" val="423981718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In the final phase, the team communicates the benefits of the project more broadly and sets up a pilot project to deploy the work in a controlled way before broadening the work to a full enterprise or ecosystem of users.</a:t>
            </a:r>
            <a:endParaRPr lang="sk-SK" sz="1800" dirty="0"/>
          </a:p>
          <a:p>
            <a:endParaRPr lang="en-US" sz="1800" dirty="0"/>
          </a:p>
          <a:p>
            <a:r>
              <a:rPr lang="en-US" sz="1800" dirty="0"/>
              <a:t>While scoping the effort involved in conducting a pilot project, consider running the model in a production environment for a discrete set of products or a single line of business, which tests the model in a live setting.</a:t>
            </a:r>
            <a:endParaRPr lang="sk-SK" sz="1800" dirty="0"/>
          </a:p>
          <a:p>
            <a:endParaRPr lang="en-US" sz="1800" dirty="0"/>
          </a:p>
          <a:p>
            <a:r>
              <a:rPr lang="en-US" sz="1800" dirty="0"/>
              <a:t>Part of the operationalizing phase includes creating a mechanism for performing ongoing monitoring of model accuracy and, if accuracy degrades, finding ways to retrain the model. If feasible, design alerts for when the model is operating “out-of-bounds.”</a:t>
            </a:r>
            <a:endParaRPr lang="sk-SK" sz="1800" dirty="0"/>
          </a:p>
          <a:p>
            <a:endParaRPr lang="en-US" sz="1800" dirty="0"/>
          </a:p>
          <a:p>
            <a:r>
              <a:rPr lang="en-US" sz="1800" dirty="0"/>
              <a:t>Often, analytical projects yield new insights about a business, a problem, or an idea that people may have taken at face value or thought was impossible to explore</a:t>
            </a:r>
            <a:r>
              <a:rPr lang="sk-SK" sz="1800" dirty="0"/>
              <a:t>.</a:t>
            </a:r>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VI. – </a:t>
            </a:r>
            <a:r>
              <a:rPr lang="sk-SK" sz="2400" dirty="0" err="1"/>
              <a:t>Operationalize</a:t>
            </a:r>
            <a:endParaRPr lang="en-US" sz="2400" dirty="0"/>
          </a:p>
        </p:txBody>
      </p:sp>
    </p:spTree>
    <p:extLst>
      <p:ext uri="{BB962C8B-B14F-4D97-AF65-F5344CB8AC3E}">
        <p14:creationId xmlns:p14="http://schemas.microsoft.com/office/powerpoint/2010/main" val="322416019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just"/>
            <a:r>
              <a:rPr lang="en-US" sz="1600" dirty="0"/>
              <a:t>BAILY, Peter JH, et al. Procurement Principles and Management: A Global Approach to Adding Value </a:t>
            </a:r>
          </a:p>
          <a:p>
            <a:pPr algn="just"/>
            <a:r>
              <a:rPr lang="en-US" sz="1600" dirty="0"/>
              <a:t>And Transformation. Pearson, 2022.</a:t>
            </a:r>
          </a:p>
          <a:p>
            <a:pPr algn="just"/>
            <a:endParaRPr lang="en-US" sz="1600" dirty="0"/>
          </a:p>
          <a:p>
            <a:pPr algn="just"/>
            <a:r>
              <a:rPr lang="en-US" sz="1600" dirty="0"/>
              <a:t>DIETRICH, D.; HELLER, B.; YANG, B. Data Science &amp; Big Data Analytics Discovering, Analyzing, </a:t>
            </a:r>
          </a:p>
          <a:p>
            <a:pPr algn="just"/>
            <a:r>
              <a:rPr lang="en-US" sz="1600" dirty="0"/>
              <a:t>Visualizing and Presenting Data pp. 420. 2015.</a:t>
            </a:r>
          </a:p>
          <a:p>
            <a:pPr algn="just"/>
            <a:endParaRPr lang="en-US" sz="1600" dirty="0"/>
          </a:p>
          <a:p>
            <a:pPr algn="just"/>
            <a:r>
              <a:rPr lang="en-US" sz="1600" dirty="0"/>
              <a:t>MOREIRA, João; CARVALHO, Andre; HORVATH, Tomás. A general introduction to data analytics. </a:t>
            </a:r>
          </a:p>
          <a:p>
            <a:pPr algn="just"/>
            <a:r>
              <a:rPr lang="en-US" sz="1600" dirty="0"/>
              <a:t>John Wiley &amp;Sons, 2018.</a:t>
            </a:r>
          </a:p>
          <a:p>
            <a:pPr algn="just"/>
            <a:endParaRPr lang="en-US" sz="1600" dirty="0"/>
          </a:p>
          <a:p>
            <a:pPr algn="just"/>
            <a:r>
              <a:rPr lang="en-US" sz="1600" dirty="0"/>
              <a:t>PROVOST, Foster; FAWCETT, Tom. Data Science for Business: What You Need to Know about </a:t>
            </a:r>
          </a:p>
          <a:p>
            <a:pPr algn="just"/>
            <a:r>
              <a:rPr lang="en-US" sz="1600" dirty="0"/>
              <a:t>Data Mining and Data-Analytic Thinking 1st Edition, O'Reilly Media, 2013.</a:t>
            </a:r>
          </a:p>
          <a:p>
            <a:pPr algn="just"/>
            <a:endParaRPr lang="en-US" sz="1600" dirty="0"/>
          </a:p>
          <a:p>
            <a:pPr algn="just"/>
            <a:endParaRPr lang="en-US" sz="1600" dirty="0"/>
          </a:p>
          <a:p>
            <a:pPr algn="just"/>
            <a:endParaRPr lang="en-US" dirty="0"/>
          </a:p>
          <a:p>
            <a:endParaRPr lang="en-US"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dirty="0"/>
              <a:t>References</a:t>
            </a:r>
          </a:p>
        </p:txBody>
      </p:sp>
    </p:spTree>
    <p:extLst>
      <p:ext uri="{BB962C8B-B14F-4D97-AF65-F5344CB8AC3E}">
        <p14:creationId xmlns:p14="http://schemas.microsoft.com/office/powerpoint/2010/main" val="418056619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2590" y="1581023"/>
            <a:ext cx="9140825" cy="4767072"/>
          </a:xfrm>
        </p:spPr>
        <p:txBody>
          <a:bodyPr/>
          <a:lstStyle/>
          <a:p>
            <a:pPr>
              <a:buFont typeface="Arial" panose="020B0604020202020204" pitchFamily="34" charset="0"/>
              <a:buChar char="•"/>
            </a:pPr>
            <a:r>
              <a:rPr lang="en-US" sz="2400" dirty="0"/>
              <a:t>Data discovery</a:t>
            </a:r>
          </a:p>
          <a:p>
            <a:pPr>
              <a:buFont typeface="Arial" panose="020B0604020202020204" pitchFamily="34" charset="0"/>
              <a:buChar char="•"/>
            </a:pPr>
            <a:r>
              <a:rPr lang="en-US" sz="2400" dirty="0"/>
              <a:t>Data preparation</a:t>
            </a:r>
          </a:p>
          <a:p>
            <a:pPr>
              <a:buFont typeface="Arial" panose="020B0604020202020204" pitchFamily="34" charset="0"/>
              <a:buChar char="•"/>
            </a:pPr>
            <a:r>
              <a:rPr lang="en-US" sz="2400" dirty="0"/>
              <a:t>Model planning</a:t>
            </a:r>
          </a:p>
          <a:p>
            <a:pPr>
              <a:buFont typeface="Arial" panose="020B0604020202020204" pitchFamily="34" charset="0"/>
              <a:buChar char="•"/>
            </a:pPr>
            <a:r>
              <a:rPr lang="en-US" sz="2400" dirty="0"/>
              <a:t>Model building</a:t>
            </a:r>
          </a:p>
          <a:p>
            <a:pPr>
              <a:buFont typeface="Arial" panose="020B0604020202020204" pitchFamily="34" charset="0"/>
              <a:buChar char="•"/>
            </a:pPr>
            <a:r>
              <a:rPr lang="en-US" sz="2400" dirty="0"/>
              <a:t>Communication of results</a:t>
            </a:r>
          </a:p>
          <a:p>
            <a:pPr>
              <a:buFont typeface="Arial" panose="020B0604020202020204" pitchFamily="34" charset="0"/>
              <a:buChar char="•"/>
            </a:pPr>
            <a:r>
              <a:rPr lang="en-US" sz="2400" dirty="0"/>
              <a:t>Operationalization</a:t>
            </a:r>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63578" y="1054608"/>
            <a:ext cx="9145206" cy="457200"/>
          </a:xfrm>
        </p:spPr>
        <p:txBody>
          <a:bodyPr/>
          <a:lstStyle/>
          <a:p>
            <a:r>
              <a:rPr lang="sk-SK" sz="2400" b="1" dirty="0" err="1"/>
              <a:t>Content</a:t>
            </a:r>
            <a:r>
              <a:rPr lang="sk-SK" sz="2400" b="1" dirty="0"/>
              <a:t> of </a:t>
            </a:r>
            <a:r>
              <a:rPr lang="sk-SK" sz="2400" b="1" dirty="0" err="1"/>
              <a:t>lecture</a:t>
            </a:r>
            <a:br>
              <a:rPr lang="sk-SK" sz="2400" b="1" dirty="0"/>
            </a:br>
            <a:endParaRPr lang="en-US" sz="2400" dirty="0"/>
          </a:p>
        </p:txBody>
      </p:sp>
    </p:spTree>
    <p:extLst>
      <p:ext uri="{BB962C8B-B14F-4D97-AF65-F5344CB8AC3E}">
        <p14:creationId xmlns:p14="http://schemas.microsoft.com/office/powerpoint/2010/main" val="7041570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 </a:t>
            </a:r>
            <a:r>
              <a:rPr lang="en-US" sz="1800" dirty="0"/>
              <a:t>brief overview of the main phases of the Data Analytics Lifecycle:</a:t>
            </a:r>
            <a:endParaRPr lang="sk-SK" sz="1800" dirty="0"/>
          </a:p>
          <a:p>
            <a:endParaRPr lang="sk-SK" sz="1800" dirty="0"/>
          </a:p>
          <a:p>
            <a:r>
              <a:rPr lang="en-US" sz="1800" b="1" dirty="0"/>
              <a:t>Phase 1</a:t>
            </a:r>
            <a:r>
              <a:rPr lang="sk-SK" sz="1800" b="1" dirty="0"/>
              <a:t>- </a:t>
            </a:r>
            <a:r>
              <a:rPr lang="en-US" sz="1800" b="1" dirty="0"/>
              <a:t>Discovery</a:t>
            </a:r>
            <a:r>
              <a:rPr lang="en-US" sz="1800" dirty="0"/>
              <a:t>: </a:t>
            </a:r>
            <a:r>
              <a:rPr lang="sk-SK" sz="1800" dirty="0" err="1"/>
              <a:t>the</a:t>
            </a:r>
            <a:r>
              <a:rPr lang="sk-SK" sz="1800" dirty="0"/>
              <a:t> </a:t>
            </a:r>
            <a:r>
              <a:rPr lang="en-US" sz="1800" dirty="0"/>
              <a:t>team learns the business domain, including relevant history such as whether the organization has attempted similar projects in the past from which they can learn.</a:t>
            </a:r>
            <a:endParaRPr lang="sk-SK" sz="1800" dirty="0"/>
          </a:p>
          <a:p>
            <a:r>
              <a:rPr lang="en-US" sz="1800" dirty="0"/>
              <a:t>The team assesses the resources available to support the project in terms of people, technology, time, and data. Important activities in this phase include framing the business problem as an analytics challenge that can be addressed in subsequent phases and formulating initial hypotheses (IHs) to test and begin learning the data</a:t>
            </a:r>
            <a:r>
              <a:rPr lang="sk-SK" sz="1800" dirty="0"/>
              <a:t>.</a:t>
            </a:r>
          </a:p>
          <a:p>
            <a:endParaRPr lang="sk-SK" sz="1800" dirty="0"/>
          </a:p>
          <a:p>
            <a:r>
              <a:rPr lang="en-US" sz="1800" b="1" dirty="0"/>
              <a:t>Phase 2</a:t>
            </a:r>
            <a:r>
              <a:rPr lang="sk-SK" sz="1800" b="1" dirty="0"/>
              <a:t> - </a:t>
            </a:r>
            <a:r>
              <a:rPr lang="en-US" sz="1800" b="1" dirty="0"/>
              <a:t>Data preparation:</a:t>
            </a:r>
            <a:r>
              <a:rPr lang="en-US" sz="1800" dirty="0"/>
              <a:t> requires the presence of an analytic sandbox, in which the team can work with data and perform analytics for the duration of the project. </a:t>
            </a:r>
          </a:p>
          <a:p>
            <a:r>
              <a:rPr lang="en-US" sz="1800" dirty="0"/>
              <a:t>In this phase, the team also needs to familiarize itself with the data thoroughly and take steps to condition the data.</a:t>
            </a:r>
          </a:p>
          <a:p>
            <a:endParaRPr lang="sk-SK" sz="1800" dirty="0"/>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Analytics Lifecycle</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13094764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 </a:t>
            </a:r>
            <a:r>
              <a:rPr lang="en-US" sz="1800" dirty="0"/>
              <a:t>brief overview of the main phases of the Data Analytics Lifecycle:</a:t>
            </a:r>
            <a:endParaRPr lang="sk-SK" sz="1800" dirty="0"/>
          </a:p>
          <a:p>
            <a:endParaRPr lang="sk-SK" sz="1800" dirty="0"/>
          </a:p>
          <a:p>
            <a:r>
              <a:rPr lang="en-US" sz="1800" b="1" dirty="0"/>
              <a:t>Phase 3</a:t>
            </a:r>
            <a:r>
              <a:rPr lang="sk-SK" sz="1800" b="1" dirty="0"/>
              <a:t> - </a:t>
            </a:r>
            <a:r>
              <a:rPr lang="en-US" sz="1800" b="1" dirty="0"/>
              <a:t>Model planning</a:t>
            </a:r>
            <a:r>
              <a:rPr lang="en-US" sz="1800" dirty="0"/>
              <a:t>: the team determines the methods, techniques, and workflow it intends to follow for the subsequent model building phase.</a:t>
            </a:r>
            <a:endParaRPr lang="sk-SK" sz="1800" dirty="0"/>
          </a:p>
          <a:p>
            <a:r>
              <a:rPr lang="en-US" sz="1800" dirty="0"/>
              <a:t>The team explores the data to learn about the relationships between variables and subsequently selects key variables and the most suitable models</a:t>
            </a:r>
            <a:r>
              <a:rPr lang="sk-SK" sz="1800" dirty="0"/>
              <a:t>.</a:t>
            </a:r>
          </a:p>
          <a:p>
            <a:endParaRPr lang="sk-SK" sz="1800" dirty="0"/>
          </a:p>
          <a:p>
            <a:r>
              <a:rPr lang="en-US" sz="1800" b="1" dirty="0"/>
              <a:t>Phase 4</a:t>
            </a:r>
            <a:r>
              <a:rPr lang="sk-SK" sz="1800" b="1" dirty="0"/>
              <a:t> - </a:t>
            </a:r>
            <a:r>
              <a:rPr lang="en-US" sz="1800" b="1" dirty="0"/>
              <a:t>Model building</a:t>
            </a:r>
            <a:r>
              <a:rPr lang="en-US" sz="1800" dirty="0"/>
              <a:t>: the team develops datasets for testing, training, and production purposes. In addition, in this phase the team builds and executes models based on the work done in the model planning phase.</a:t>
            </a:r>
            <a:endParaRPr lang="sk-SK" sz="1800" dirty="0"/>
          </a:p>
          <a:p>
            <a:r>
              <a:rPr lang="en-US" sz="1800" dirty="0"/>
              <a:t>The team considers whether its existing tools will suffice for running the models, or if it will need a more robust environment for executing models and workflows (for example, fast hardware and parallel processing, if applicable).</a:t>
            </a:r>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Analytics Lifecycle</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113444740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sz="1800" dirty="0"/>
              <a:t> A </a:t>
            </a:r>
            <a:r>
              <a:rPr lang="en-US" sz="1800" dirty="0"/>
              <a:t>brief overview of the main phases of the Data Analytics Lifecycle:</a:t>
            </a:r>
            <a:endParaRPr lang="sk-SK" sz="1800" dirty="0"/>
          </a:p>
          <a:p>
            <a:endParaRPr lang="sk-SK" sz="1800" dirty="0"/>
          </a:p>
          <a:p>
            <a:r>
              <a:rPr lang="en-US" sz="1800" b="1" dirty="0"/>
              <a:t>Phase 5</a:t>
            </a:r>
            <a:r>
              <a:rPr lang="sk-SK" sz="1800" b="1" dirty="0"/>
              <a:t> - </a:t>
            </a:r>
            <a:r>
              <a:rPr lang="en-US" sz="1800" b="1" dirty="0"/>
              <a:t>Communicate results: </a:t>
            </a:r>
            <a:r>
              <a:rPr lang="en-US" sz="1800" dirty="0"/>
              <a:t>the team in collaboration with major stakeholders</a:t>
            </a:r>
            <a:r>
              <a:rPr lang="sk-SK" sz="1800" dirty="0"/>
              <a:t> </a:t>
            </a:r>
            <a:r>
              <a:rPr lang="en-US" sz="1800" dirty="0"/>
              <a:t>determines if the results of the project are a success or a failure based on the criteria developed in Phase 1.</a:t>
            </a:r>
            <a:endParaRPr lang="sk-SK" sz="1800" dirty="0"/>
          </a:p>
          <a:p>
            <a:r>
              <a:rPr lang="en-US" sz="1800" dirty="0"/>
              <a:t>The team should identify key findings, quantify the business value, and develop a narrative to summarize and convey findings to stakeholders</a:t>
            </a:r>
            <a:r>
              <a:rPr lang="sk-SK" sz="1800" dirty="0"/>
              <a:t>.</a:t>
            </a:r>
          </a:p>
          <a:p>
            <a:endParaRPr lang="sk-SK" sz="1800" dirty="0"/>
          </a:p>
          <a:p>
            <a:r>
              <a:rPr lang="en-US" sz="1800" b="1" dirty="0"/>
              <a:t>Phase 6</a:t>
            </a:r>
            <a:r>
              <a:rPr lang="sk-SK" sz="1800" b="1" dirty="0"/>
              <a:t> - </a:t>
            </a:r>
            <a:r>
              <a:rPr lang="en-US" sz="1800" b="1" dirty="0"/>
              <a:t>Operationalize: </a:t>
            </a:r>
            <a:r>
              <a:rPr lang="en-US" sz="1800" dirty="0"/>
              <a:t>the team delivers final reports, briefings, code, and technical documents. In addition, the team may run a pilot project to implement the models in a production environment.</a:t>
            </a:r>
            <a:endParaRPr lang="sk-SK" sz="1800" dirty="0"/>
          </a:p>
          <a:p>
            <a:r>
              <a:rPr lang="sk-SK" sz="1800" dirty="0"/>
              <a:t>I</a:t>
            </a:r>
            <a:r>
              <a:rPr lang="en-US" sz="1800" dirty="0"/>
              <a:t>t is critical to frame the results of the work in a manner that demonstrates clear value. If the team performs a technically accurate analysis but fails to translate the results into a language that resonates with the audience, people will not see the value</a:t>
            </a:r>
            <a:r>
              <a:rPr lang="sk-SK" sz="1800" dirty="0"/>
              <a:t>.</a:t>
            </a:r>
          </a:p>
          <a:p>
            <a:endParaRPr lang="sk-SK"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Data Analytics Lifecycle</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sk-SK" sz="1800" dirty="0" err="1"/>
              <a:t>Overview</a:t>
            </a:r>
            <a:endParaRPr lang="en-US" sz="1800" dirty="0"/>
          </a:p>
        </p:txBody>
      </p:sp>
    </p:spTree>
    <p:extLst>
      <p:ext uri="{BB962C8B-B14F-4D97-AF65-F5344CB8AC3E}">
        <p14:creationId xmlns:p14="http://schemas.microsoft.com/office/powerpoint/2010/main" val="369016580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Understanding the domain area of the problem is essential. In many cases, data scientists will have deep computational and quantitative knowledge that can be broadly applied across many disciplines.</a:t>
            </a:r>
            <a:endParaRPr lang="sk-SK" sz="1800" dirty="0"/>
          </a:p>
          <a:p>
            <a:endParaRPr lang="sk-SK" sz="1800" dirty="0"/>
          </a:p>
          <a:p>
            <a:r>
              <a:rPr lang="en-US" sz="1800" dirty="0"/>
              <a:t>At this early stage in the process, the team needs to determine how much business or domain knowledge the data scientist needs to develop models in Phases 3 and 4.</a:t>
            </a:r>
            <a:endParaRPr lang="sk-SK" sz="1800" dirty="0"/>
          </a:p>
          <a:p>
            <a:endParaRPr lang="sk-SK" sz="1800" dirty="0"/>
          </a:p>
          <a:p>
            <a:r>
              <a:rPr lang="en-US" sz="1800" dirty="0"/>
              <a:t>The earlier the team can make this assessment the better, </a:t>
            </a:r>
            <a:r>
              <a:rPr lang="sk-SK" sz="1800" dirty="0" err="1"/>
              <a:t>it</a:t>
            </a:r>
            <a:r>
              <a:rPr lang="sk-SK" sz="1800" dirty="0"/>
              <a:t> </a:t>
            </a:r>
            <a:r>
              <a:rPr lang="en-US" sz="1800" dirty="0"/>
              <a:t>helps dictate the resources needed for the project team and ensures the team has the right balance of</a:t>
            </a:r>
            <a:r>
              <a:rPr lang="sk-SK" sz="1800" dirty="0"/>
              <a:t>:</a:t>
            </a:r>
          </a:p>
          <a:p>
            <a:pPr>
              <a:buFont typeface="Arial" panose="020B0604020202020204" pitchFamily="34" charset="0"/>
              <a:buChar char="•"/>
            </a:pPr>
            <a:r>
              <a:rPr lang="en-US" sz="1800" dirty="0"/>
              <a:t>domain knowledge</a:t>
            </a:r>
            <a:r>
              <a:rPr lang="sk-SK" sz="1800" dirty="0"/>
              <a:t>,</a:t>
            </a:r>
          </a:p>
          <a:p>
            <a:pPr>
              <a:buFont typeface="Arial" panose="020B0604020202020204" pitchFamily="34" charset="0"/>
              <a:buChar char="•"/>
            </a:pPr>
            <a:r>
              <a:rPr lang="en-US" sz="1800" dirty="0"/>
              <a:t>and technical expertise.</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Learning the Business Domain</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3944659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As part of the discovery phase, the team needs to assess the resources available to support the project. In this context, resources include</a:t>
            </a:r>
            <a:r>
              <a:rPr lang="sk-SK" sz="1800" dirty="0"/>
              <a:t>:</a:t>
            </a:r>
          </a:p>
          <a:p>
            <a:pPr>
              <a:buFont typeface="Arial" panose="020B0604020202020204" pitchFamily="34" charset="0"/>
              <a:buChar char="•"/>
            </a:pPr>
            <a:r>
              <a:rPr lang="en-US" sz="1800" dirty="0"/>
              <a:t>technology,</a:t>
            </a:r>
            <a:endParaRPr lang="sk-SK" sz="1800" dirty="0"/>
          </a:p>
          <a:p>
            <a:pPr>
              <a:buFont typeface="Arial" panose="020B0604020202020204" pitchFamily="34" charset="0"/>
              <a:buChar char="•"/>
            </a:pPr>
            <a:r>
              <a:rPr lang="en-US" sz="1800" dirty="0"/>
              <a:t>tools,</a:t>
            </a:r>
            <a:endParaRPr lang="sk-SK" sz="1800" dirty="0"/>
          </a:p>
          <a:p>
            <a:pPr>
              <a:buFont typeface="Arial" panose="020B0604020202020204" pitchFamily="34" charset="0"/>
              <a:buChar char="•"/>
            </a:pPr>
            <a:r>
              <a:rPr lang="en-US" sz="1800" dirty="0"/>
              <a:t>systems,</a:t>
            </a:r>
            <a:endParaRPr lang="sk-SK" sz="1800" dirty="0"/>
          </a:p>
          <a:p>
            <a:pPr>
              <a:buFont typeface="Arial" panose="020B0604020202020204" pitchFamily="34" charset="0"/>
              <a:buChar char="•"/>
            </a:pPr>
            <a:r>
              <a:rPr lang="en-US" sz="1800" dirty="0"/>
              <a:t>data,</a:t>
            </a:r>
            <a:r>
              <a:rPr lang="sk-SK" sz="1800" dirty="0"/>
              <a:t> and </a:t>
            </a:r>
            <a:r>
              <a:rPr lang="sk-SK" sz="1800" dirty="0" err="1"/>
              <a:t>people</a:t>
            </a:r>
            <a:r>
              <a:rPr lang="sk-SK" sz="1800" dirty="0"/>
              <a:t>.</a:t>
            </a:r>
          </a:p>
          <a:p>
            <a:pPr>
              <a:buFont typeface="Arial" panose="020B0604020202020204" pitchFamily="34" charset="0"/>
              <a:buChar char="•"/>
            </a:pPr>
            <a:endParaRPr lang="sk-SK" sz="1800" dirty="0"/>
          </a:p>
          <a:p>
            <a:pPr marL="0" indent="0"/>
            <a:r>
              <a:rPr lang="en-US" sz="1800" u="sng" dirty="0"/>
              <a:t>For the project to have long-term success</a:t>
            </a:r>
            <a:r>
              <a:rPr lang="sk-SK" sz="1800" dirty="0"/>
              <a:t>:</a:t>
            </a:r>
          </a:p>
          <a:p>
            <a:pPr marL="0" indent="0"/>
            <a:r>
              <a:rPr lang="sk-SK" sz="1800" dirty="0"/>
              <a:t>W</a:t>
            </a:r>
            <a:r>
              <a:rPr lang="en-US" sz="1800" dirty="0"/>
              <a:t>hat types of skills and roles will be needed for the recipients of the model being developed?</a:t>
            </a:r>
            <a:endParaRPr lang="sk-SK" sz="1800" dirty="0"/>
          </a:p>
          <a:p>
            <a:pPr marL="0" indent="0"/>
            <a:r>
              <a:rPr lang="en-US" sz="1800" dirty="0"/>
              <a:t>Does the requisite level of expertise exist within the organization today, or will it need to be cultivated?</a:t>
            </a:r>
            <a:endParaRPr lang="sk-SK" sz="1800" dirty="0"/>
          </a:p>
          <a:p>
            <a:pPr marL="0" indent="0"/>
            <a:r>
              <a:rPr lang="en-US" sz="1800" dirty="0"/>
              <a:t>Answering these questions will influence the techniques the team selects and the kind of implementation the team chooses to pursue in subsequent phases of the Data Analytics Lifecycle.</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Resources</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67562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Framing is the process of stating the analytics problem to be solved and</a:t>
            </a:r>
            <a:r>
              <a:rPr lang="sk-SK" sz="1800" dirty="0"/>
              <a:t> </a:t>
            </a:r>
            <a:r>
              <a:rPr lang="sk-SK" sz="1800" dirty="0" err="1"/>
              <a:t>it</a:t>
            </a:r>
            <a:r>
              <a:rPr lang="sk-SK" sz="1800" dirty="0"/>
              <a:t> </a:t>
            </a:r>
            <a:r>
              <a:rPr lang="sk-SK" sz="1800" dirty="0" err="1"/>
              <a:t>is</a:t>
            </a:r>
            <a:r>
              <a:rPr lang="sk-SK" sz="1800" dirty="0"/>
              <a:t> </a:t>
            </a:r>
            <a:r>
              <a:rPr lang="en-US" sz="1800" dirty="0"/>
              <a:t>critical to the success of the project</a:t>
            </a:r>
            <a:r>
              <a:rPr lang="sk-SK" sz="1800" dirty="0"/>
              <a:t>.</a:t>
            </a:r>
          </a:p>
          <a:p>
            <a:endParaRPr lang="sk-SK" sz="1800" dirty="0"/>
          </a:p>
          <a:p>
            <a:r>
              <a:rPr lang="en-US" sz="1800" dirty="0"/>
              <a:t>it is important to</a:t>
            </a:r>
            <a:r>
              <a:rPr lang="sk-SK" sz="1800" dirty="0"/>
              <a:t>:</a:t>
            </a:r>
          </a:p>
          <a:p>
            <a:pPr>
              <a:buFont typeface="Arial" panose="020B0604020202020204" pitchFamily="34" charset="0"/>
              <a:buChar char="•"/>
            </a:pPr>
            <a:r>
              <a:rPr lang="en-US" sz="1800" dirty="0"/>
              <a:t>identify the main objectives of the project,</a:t>
            </a:r>
            <a:endParaRPr lang="sk-SK" sz="1800" dirty="0"/>
          </a:p>
          <a:p>
            <a:pPr>
              <a:buFont typeface="Arial" panose="020B0604020202020204" pitchFamily="34" charset="0"/>
              <a:buChar char="•"/>
            </a:pPr>
            <a:r>
              <a:rPr lang="en-US" sz="1800" dirty="0"/>
              <a:t>identify what needs to be achieved in business terms,</a:t>
            </a:r>
            <a:endParaRPr lang="sk-SK" sz="1800" dirty="0"/>
          </a:p>
          <a:p>
            <a:pPr>
              <a:buFont typeface="Arial" panose="020B0604020202020204" pitchFamily="34" charset="0"/>
              <a:buChar char="•"/>
            </a:pPr>
            <a:r>
              <a:rPr lang="en-US" sz="1800" dirty="0"/>
              <a:t>identify what needs to be done to meet the needs</a:t>
            </a:r>
            <a:r>
              <a:rPr lang="sk-SK" sz="1800" dirty="0"/>
              <a:t>.</a:t>
            </a:r>
          </a:p>
          <a:p>
            <a:pPr>
              <a:buFont typeface="Arial" panose="020B0604020202020204" pitchFamily="34" charset="0"/>
              <a:buChar char="•"/>
            </a:pPr>
            <a:endParaRPr lang="sk-SK" sz="1800" dirty="0"/>
          </a:p>
          <a:p>
            <a:pPr marL="0" indent="0"/>
            <a:r>
              <a:rPr lang="en-US" sz="1800" dirty="0"/>
              <a:t>It is best practice to share the statement of goals and success criteria with the team and confirm alignment with the project sponsor’s expectations. Perhaps equally important is to establish failure criteria.</a:t>
            </a:r>
            <a:endParaRPr lang="sk-SK" sz="1800" dirty="0"/>
          </a:p>
          <a:p>
            <a:pPr marL="0" indent="0"/>
            <a:r>
              <a:rPr lang="en-US" sz="1800" dirty="0"/>
              <a:t>The failure criteria will guide the team in understanding when it is best to stop trying or settle for the results that have been gleaned from the data.</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Phase</a:t>
            </a:r>
            <a:r>
              <a:rPr lang="sk-SK" sz="2400" dirty="0"/>
              <a:t> I. - </a:t>
            </a:r>
            <a:r>
              <a:rPr lang="sk-SK" sz="2400" dirty="0" err="1"/>
              <a:t>Discovery</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pPr marL="0" marR="0" algn="just">
              <a:lnSpc>
                <a:spcPct val="107000"/>
              </a:lnSpc>
              <a:spcBef>
                <a:spcPts val="0"/>
              </a:spcBef>
              <a:spcAft>
                <a:spcPts val="0"/>
              </a:spcAft>
            </a:pPr>
            <a:r>
              <a:rPr lang="en-GB" sz="1800" b="1" i="1" dirty="0">
                <a:effectLst/>
                <a:latin typeface="Times New Roman" panose="02020603050405020304" pitchFamily="18" charset="0"/>
                <a:ea typeface="Calibri" panose="020F0502020204030204" pitchFamily="34" charset="0"/>
                <a:cs typeface="Times New Roman" panose="02020603050405020304" pitchFamily="18" charset="0"/>
              </a:rPr>
              <a:t>Framing the Problem</a:t>
            </a:r>
            <a:endParaRPr lang="sk-S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8129602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437</TotalTime>
  <Words>3175</Words>
  <Application>Microsoft Office PowerPoint</Application>
  <PresentationFormat>A4 (210 x 297 mm)</PresentationFormat>
  <Paragraphs>215</Paragraphs>
  <Slides>23</Slides>
  <Notes>1</Notes>
  <HiddenSlides>0</HiddenSlides>
  <MMClips>0</MMClips>
  <ScaleCrop>false</ScaleCrop>
  <HeadingPairs>
    <vt:vector size="8" baseType="variant">
      <vt:variant>
        <vt:lpstr>Použité písma</vt:lpstr>
      </vt:variant>
      <vt:variant>
        <vt:i4>5</vt:i4>
      </vt:variant>
      <vt:variant>
        <vt:lpstr>Motív</vt:lpstr>
      </vt:variant>
      <vt:variant>
        <vt:i4>1</vt:i4>
      </vt:variant>
      <vt:variant>
        <vt:lpstr>Vložené servery OLE</vt:lpstr>
      </vt:variant>
      <vt:variant>
        <vt:i4>1</vt:i4>
      </vt:variant>
      <vt:variant>
        <vt:lpstr>Nadpisy snímok</vt:lpstr>
      </vt:variant>
      <vt:variant>
        <vt:i4>23</vt:i4>
      </vt:variant>
    </vt:vector>
  </HeadingPairs>
  <TitlesOfParts>
    <vt:vector size="30" baseType="lpstr">
      <vt:lpstr>Symbol</vt:lpstr>
      <vt:lpstr>Times New Roman</vt:lpstr>
      <vt:lpstr>Arial</vt:lpstr>
      <vt:lpstr>Wingdings</vt:lpstr>
      <vt:lpstr>Calibri</vt:lpstr>
      <vt:lpstr>2009_h&amp;z Folienmaster english</vt:lpstr>
      <vt:lpstr>think-cell Slide</vt:lpstr>
      <vt:lpstr>Procurement data analytics life cycle </vt:lpstr>
      <vt:lpstr>Learning objectives</vt:lpstr>
      <vt:lpstr>Content of lecture </vt:lpstr>
      <vt:lpstr>Data Analytics Lifecycle</vt:lpstr>
      <vt:lpstr>Data Analytics Lifecycle</vt:lpstr>
      <vt:lpstr>Data Analytics Lifecycle</vt:lpstr>
      <vt:lpstr>Phase I. - Discovery</vt:lpstr>
      <vt:lpstr>Phase I. - Discovery</vt:lpstr>
      <vt:lpstr>Phase I. - Discovery</vt:lpstr>
      <vt:lpstr>Phase I. - Discovery</vt:lpstr>
      <vt:lpstr>Phase I. - Discovery</vt:lpstr>
      <vt:lpstr>Phase I. - Discovery</vt:lpstr>
      <vt:lpstr>Phase I. – Discovery</vt:lpstr>
      <vt:lpstr>Phase II. – Data Preparation</vt:lpstr>
      <vt:lpstr>Phase II. – Data Preparation</vt:lpstr>
      <vt:lpstr>Phase II. – Data Preparation</vt:lpstr>
      <vt:lpstr>Phase III. – Model Planning </vt:lpstr>
      <vt:lpstr>Phase III. – Model Planning </vt:lpstr>
      <vt:lpstr>Phase III. – Model Planning </vt:lpstr>
      <vt:lpstr>Phase IV. – Model Building </vt:lpstr>
      <vt:lpstr>Phase V. – Communicate Results</vt:lpstr>
      <vt:lpstr>Phase VI. – Operationalize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Jakub Sieber | PHF EU v Košiciach</cp:lastModifiedBy>
  <cp:revision>237</cp:revision>
  <dcterms:created xsi:type="dcterms:W3CDTF">2009-09-24T14:23:52Z</dcterms:created>
  <dcterms:modified xsi:type="dcterms:W3CDTF">2022-04-06T15:35:36Z</dcterms:modified>
  <cp:category>h&amp;z Business Consulting</cp:category>
</cp:coreProperties>
</file>