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22"/>
  </p:notesMasterIdLst>
  <p:handoutMasterIdLst>
    <p:handoutMasterId r:id="rId23"/>
  </p:handoutMasterIdLst>
  <p:sldIdLst>
    <p:sldId id="976" r:id="rId2"/>
    <p:sldId id="981" r:id="rId3"/>
    <p:sldId id="982" r:id="rId4"/>
    <p:sldId id="979" r:id="rId5"/>
    <p:sldId id="1018" r:id="rId6"/>
    <p:sldId id="1023" r:id="rId7"/>
    <p:sldId id="1024" r:id="rId8"/>
    <p:sldId id="1019" r:id="rId9"/>
    <p:sldId id="1020" r:id="rId10"/>
    <p:sldId id="1021" r:id="rId11"/>
    <p:sldId id="1022" r:id="rId12"/>
    <p:sldId id="998" r:id="rId13"/>
    <p:sldId id="1025" r:id="rId14"/>
    <p:sldId id="1026" r:id="rId15"/>
    <p:sldId id="1027" r:id="rId16"/>
    <p:sldId id="1028" r:id="rId17"/>
    <p:sldId id="1029" r:id="rId18"/>
    <p:sldId id="999" r:id="rId19"/>
    <p:sldId id="1030" r:id="rId20"/>
    <p:sldId id="983" r:id="rId21"/>
  </p:sldIdLst>
  <p:sldSz cx="9906000" cy="6858000" type="A4"/>
  <p:notesSz cx="6669088" cy="9926638"/>
  <p:custDataLst>
    <p:tags r:id="rId24"/>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1003" autoAdjust="0"/>
  </p:normalViewPr>
  <p:slideViewPr>
    <p:cSldViewPr snapToGrid="0">
      <p:cViewPr varScale="1">
        <p:scale>
          <a:sx n="64" d="100"/>
          <a:sy n="64" d="100"/>
        </p:scale>
        <p:origin x="1044" y="48"/>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57630AC6-73BA-43EE-861F-8E4EC2B00FE5}" type="slidenum">
              <a:rPr lang="en-US" altLang="en-US" smtClean="0"/>
              <a:pPr/>
              <a:t>20</a:t>
            </a:fld>
            <a:endParaRPr lang="en-US" altLang="en-US"/>
          </a:p>
        </p:txBody>
      </p:sp>
    </p:spTree>
    <p:extLst>
      <p:ext uri="{BB962C8B-B14F-4D97-AF65-F5344CB8AC3E}">
        <p14:creationId xmlns:p14="http://schemas.microsoft.com/office/powerpoint/2010/main" val="33661212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4"/>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5"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5419E01-BA02-404C-B326-38D0DB8720FB}"/>
              </a:ext>
            </a:extLst>
          </p:cNvPr>
          <p:cNvSpPr>
            <a:spLocks noGrp="1"/>
          </p:cNvSpPr>
          <p:nvPr>
            <p:ph type="subTitle" idx="1"/>
          </p:nvPr>
        </p:nvSpPr>
        <p:spPr>
          <a:xfrm>
            <a:off x="4195828" y="2028483"/>
            <a:ext cx="5445125" cy="1046440"/>
          </a:xfrm>
        </p:spPr>
        <p:txBody>
          <a:bodyPr/>
          <a:lstStyle/>
          <a:p>
            <a:r>
              <a:rPr lang="sk-SK" sz="2400" dirty="0" err="1"/>
              <a:t>Assoc</a:t>
            </a:r>
            <a:r>
              <a:rPr lang="sk-SK" sz="2400" dirty="0"/>
              <a:t>. Prof. Michal Tkáč, PhD.</a:t>
            </a:r>
          </a:p>
          <a:p>
            <a:endParaRPr lang="sk-SK" sz="2400" dirty="0"/>
          </a:p>
          <a:p>
            <a:r>
              <a:rPr lang="sk-SK" dirty="0"/>
              <a:t>michal.tkac1@euba.sk</a:t>
            </a:r>
            <a:endParaRPr lang="en-US" dirty="0"/>
          </a:p>
        </p:txBody>
      </p:sp>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US" sz="3200" b="1" dirty="0"/>
              <a:t>Quality and standardization of data</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294274943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Noisy data are data that do not meet the set of standards expected for them. Noise can be caused by incorrect or distorted measurements, human error or even contamination of the samples.</a:t>
            </a:r>
          </a:p>
          <a:p>
            <a:endParaRPr lang="en-US" sz="1800" dirty="0"/>
          </a:p>
          <a:p>
            <a:r>
              <a:rPr lang="en-US" sz="1800" dirty="0"/>
              <a:t>Noise detection can be performed by adaptation of classification algorithms or by the use of noise filters for data pre-processing. It is usually performed with noise filters, which can look for noise in either the predictive attributes or in the target attribute.</a:t>
            </a:r>
          </a:p>
          <a:p>
            <a:endParaRPr lang="en-US" sz="1800" dirty="0"/>
          </a:p>
          <a:p>
            <a:r>
              <a:rPr lang="en-US" sz="1800" dirty="0"/>
              <a:t>The noise can be present in either the predictive or in the label attributes.</a:t>
            </a:r>
          </a:p>
          <a:p>
            <a:endParaRPr lang="en-US" sz="1800" dirty="0"/>
          </a:p>
          <a:p>
            <a:r>
              <a:rPr lang="en-US" sz="1800" dirty="0"/>
              <a:t>Many label noise filters are based on the k-NN algorithm. They detect a noisy object by looking at the label of the k most similar objects. They assume that an object is likely to be noisy if its class label is different from the class label of the closest objects.</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Noisy Data</a:t>
            </a:r>
          </a:p>
        </p:txBody>
      </p:sp>
    </p:spTree>
    <p:extLst>
      <p:ext uri="{BB962C8B-B14F-4D97-AF65-F5344CB8AC3E}">
        <p14:creationId xmlns:p14="http://schemas.microsoft.com/office/powerpoint/2010/main" val="318537635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In a data set, outliers are anomalous values or objects. They can also be defined as objects whose values for one or more predictive attributes are very different from the values found in the same predictive attributes of other objects.</a:t>
            </a:r>
          </a:p>
          <a:p>
            <a:endParaRPr lang="en-US" sz="1800" dirty="0"/>
          </a:p>
          <a:p>
            <a:r>
              <a:rPr lang="en-US" sz="1800" dirty="0"/>
              <a:t>In contrast to noisy data points, outliers can be legitimate values. There are several data analysis applications whose main goal is to find outliers in a data set.</a:t>
            </a:r>
          </a:p>
          <a:p>
            <a:endParaRPr lang="en-US" sz="1800" dirty="0"/>
          </a:p>
          <a:p>
            <a:r>
              <a:rPr lang="en-US" sz="1800" dirty="0"/>
              <a:t>the presence of outliers can indicate the presence of noise. A simple yet effective method to detect outliers in quantitative attributes is based in the interquartile range.</a:t>
            </a:r>
          </a:p>
          <a:p>
            <a:endParaRPr lang="en-US" sz="1800" dirty="0"/>
          </a:p>
          <a:p>
            <a:r>
              <a:rPr lang="en-US" sz="1800" dirty="0"/>
              <a:t>Let Q1 and Q3 be the first quartile and the third quartile, respectively. The interquartile range is given by IQ = Q3 − Q1. Values below Q1 − 1.5 × IQ or above Q3 + 1.5 × IQ are considered too far away from central values to be reasonable.</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Outliers</a:t>
            </a:r>
          </a:p>
        </p:txBody>
      </p:sp>
    </p:spTree>
    <p:extLst>
      <p:ext uri="{BB962C8B-B14F-4D97-AF65-F5344CB8AC3E}">
        <p14:creationId xmlns:p14="http://schemas.microsoft.com/office/powerpoint/2010/main" val="281285069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Measurement is the act or the result of a quantitative comparison between a predefined standard and an unknown magnitude. If the result is to be generally meaningful, two requirements must be met in the act of measurement:</a:t>
            </a:r>
          </a:p>
          <a:p>
            <a:endParaRPr lang="en-US" sz="1800" dirty="0"/>
          </a:p>
          <a:p>
            <a:r>
              <a:rPr lang="en-US" sz="1800" dirty="0"/>
              <a:t>1. The standard that is used for comparison must be accurately known and commonly accepted. </a:t>
            </a:r>
          </a:p>
          <a:p>
            <a:r>
              <a:rPr lang="en-US" sz="1800" dirty="0"/>
              <a:t>2. </a:t>
            </a:r>
            <a:r>
              <a:rPr lang="en-GB" sz="1800" dirty="0"/>
              <a:t>The measurement systems  must be </a:t>
            </a:r>
            <a:r>
              <a:rPr lang="en-GB" sz="1800" b="1" dirty="0"/>
              <a:t>repeatable and </a:t>
            </a:r>
            <a:r>
              <a:rPr lang="sk-SK" sz="1800" b="1" dirty="0" err="1"/>
              <a:t>reproducible</a:t>
            </a:r>
            <a:r>
              <a:rPr lang="en-GB" sz="1800" b="1" dirty="0"/>
              <a:t> </a:t>
            </a:r>
          </a:p>
          <a:p>
            <a:endParaRPr lang="en-US" sz="1800" dirty="0"/>
          </a:p>
          <a:p>
            <a:r>
              <a:rPr lang="en-US" sz="1800" dirty="0"/>
              <a:t>The first requirement is that there is an accepted standard of comparison. A comparison must be made, and unless it is made relative to something generally recognized as a standard, the measurement can only have a limited meaning. This holds for any quantitative measurement we may wish to make.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113444740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Nominal scale is the lowest level of measurement scales. It classifies items into categories.</a:t>
            </a:r>
          </a:p>
          <a:p>
            <a:endParaRPr lang="en-US" sz="1800" dirty="0"/>
          </a:p>
          <a:p>
            <a:r>
              <a:rPr lang="en-US" sz="1800" dirty="0"/>
              <a:t>The categories are mutually exclusive and collectively exhaustive. That is, the categories do not overlap, and they cover all possible categories of the characteristics being observed.</a:t>
            </a:r>
          </a:p>
          <a:p>
            <a:endParaRPr lang="en-US" sz="1800" dirty="0"/>
          </a:p>
          <a:p>
            <a:r>
              <a:rPr lang="en-US" sz="1800" dirty="0"/>
              <a:t>For example, in the analysis of the critical path in a project network, each job is classified as either critical or not critical.</a:t>
            </a:r>
          </a:p>
          <a:p>
            <a:endParaRPr lang="en-US" sz="1800" dirty="0"/>
          </a:p>
          <a:p>
            <a:r>
              <a:rPr lang="en-US" sz="1800" dirty="0"/>
              <a:t>Gender, type of industry, job classification, and </a:t>
            </a:r>
            <a:r>
              <a:rPr lang="en-US" sz="1800" dirty="0" err="1"/>
              <a:t>colour</a:t>
            </a:r>
            <a:r>
              <a:rPr lang="en-US" sz="1800" dirty="0"/>
              <a:t> are examples of measurements on a nominal scale.</a:t>
            </a:r>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Nominal Scale of Measurement</a:t>
            </a:r>
          </a:p>
        </p:txBody>
      </p:sp>
    </p:spTree>
    <p:extLst>
      <p:ext uri="{BB962C8B-B14F-4D97-AF65-F5344CB8AC3E}">
        <p14:creationId xmlns:p14="http://schemas.microsoft.com/office/powerpoint/2010/main" val="187689303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Ordinal scale is distinguished from a nominal scale by the property of order among the categories.</a:t>
            </a:r>
          </a:p>
          <a:p>
            <a:endParaRPr lang="en-US" sz="1800" dirty="0"/>
          </a:p>
          <a:p>
            <a:r>
              <a:rPr lang="en-US" sz="1800" dirty="0"/>
              <a:t>An example is the process of prioritizing project tasks for resource allocation. We know that first is above second, but we do not know how far above.</a:t>
            </a:r>
          </a:p>
          <a:p>
            <a:endParaRPr lang="en-US" sz="1800" dirty="0"/>
          </a:p>
          <a:p>
            <a:r>
              <a:rPr lang="en-US" sz="1800" dirty="0"/>
              <a:t>Similarly, we know that better is preferred to good, but we do not know by how much. In quality control, the ABC classification of items based on the Pareto distribution is an example of a measurement on an ordinal scale.</a:t>
            </a:r>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Ordinal Scale of Measurement</a:t>
            </a:r>
          </a:p>
        </p:txBody>
      </p:sp>
    </p:spTree>
    <p:extLst>
      <p:ext uri="{BB962C8B-B14F-4D97-AF65-F5344CB8AC3E}">
        <p14:creationId xmlns:p14="http://schemas.microsoft.com/office/powerpoint/2010/main" val="244887529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Interval scale is distinguished from an ordinal scale by having equal intervals between the units of measurement.</a:t>
            </a:r>
          </a:p>
          <a:p>
            <a:endParaRPr lang="en-US" sz="1800" dirty="0"/>
          </a:p>
          <a:p>
            <a:r>
              <a:rPr lang="en-US" sz="1800" dirty="0"/>
              <a:t>The assignment of priority ratings to project objectives on a scale of 0–10 is an example of a measurement on an interval scale. Even though an objective may have a priority rating of zero, it does not mean that the objective has absolutely no significance to the project team.</a:t>
            </a:r>
          </a:p>
          <a:p>
            <a:endParaRPr lang="en-US" sz="1800" dirty="0"/>
          </a:p>
          <a:p>
            <a:r>
              <a:rPr lang="en-US" sz="1800" dirty="0"/>
              <a:t>Similarly, the scoring of zero on an examination does not imply that a student knows absolutely nothing about the materials covered by the examination.</a:t>
            </a:r>
          </a:p>
          <a:p>
            <a:endParaRPr lang="en-US" sz="1800" dirty="0"/>
          </a:p>
          <a:p>
            <a:r>
              <a:rPr lang="en-US" sz="1800" dirty="0"/>
              <a:t>Temperature is a good example of an item that is measured on an interval scale. Even though there is a zero point on the temperature scale, it is an arbitrary relative measure. Other examples of interval scale are IQ measurements and aptitude ratings.</a:t>
            </a:r>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Interval Scale of Measurement</a:t>
            </a:r>
          </a:p>
        </p:txBody>
      </p:sp>
    </p:spTree>
    <p:extLst>
      <p:ext uri="{BB962C8B-B14F-4D97-AF65-F5344CB8AC3E}">
        <p14:creationId xmlns:p14="http://schemas.microsoft.com/office/powerpoint/2010/main" val="20177305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Ratio scale has the same properties of an interval scale but with a true zero point. For example, an estimate of zero-time unit for the duration of a task is a ratio scale measurement.</a:t>
            </a:r>
          </a:p>
          <a:p>
            <a:endParaRPr lang="en-US" sz="1800" dirty="0"/>
          </a:p>
          <a:p>
            <a:r>
              <a:rPr lang="en-US" sz="1800" dirty="0"/>
              <a:t>Other examples of items measured on a ratio scale are cost, time, volume, length, height, weight, and inventory level. Many of the items measured in engineering systems will be on a ratio scale.</a:t>
            </a:r>
          </a:p>
          <a:p>
            <a:endParaRPr lang="en-US" sz="1800" dirty="0"/>
          </a:p>
          <a:p>
            <a:r>
              <a:rPr lang="en-US" sz="1800" dirty="0"/>
              <a:t>Another important aspect of measurement involves the classification scheme used. Most systems will have both quantitative and qualitative data. Quantitative data require that we describe the characteristics of the items being studied numerically.</a:t>
            </a:r>
          </a:p>
          <a:p>
            <a:endParaRPr lang="en-US" sz="1800" dirty="0"/>
          </a:p>
          <a:p>
            <a:r>
              <a:rPr lang="en-US" sz="1800" dirty="0"/>
              <a:t>Qualitative data, on the other hand, are associated with attributes that are not measured numerically. Most items measured on the nominal and ordinal scales will normally be classified into the qualitative data category, whereas those measured on the interval and ratio scales will normally be classified into the quantitative data category.</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Ratio Scale Measurement</a:t>
            </a:r>
          </a:p>
        </p:txBody>
      </p:sp>
    </p:spTree>
    <p:extLst>
      <p:ext uri="{BB962C8B-B14F-4D97-AF65-F5344CB8AC3E}">
        <p14:creationId xmlns:p14="http://schemas.microsoft.com/office/powerpoint/2010/main" val="227871261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t>
            </a:r>
            <a:r>
              <a:rPr lang="en-US" sz="1800" dirty="0"/>
              <a:t>Examples of the four types of data measurement scales:</a:t>
            </a:r>
          </a:p>
          <a:p>
            <a:endParaRPr lang="en-US" sz="1800" dirty="0"/>
          </a:p>
          <a:p>
            <a:r>
              <a:rPr lang="en-US" sz="1800" dirty="0"/>
              <a:t>• Nominal scale (attribute of classification): color, gender, design type</a:t>
            </a:r>
          </a:p>
          <a:p>
            <a:endParaRPr lang="en-US" sz="1800" dirty="0"/>
          </a:p>
          <a:p>
            <a:r>
              <a:rPr lang="en-US" sz="1800" dirty="0"/>
              <a:t>• Ordinal scale (attribute of order): first, second, low, high, good, better</a:t>
            </a:r>
          </a:p>
          <a:p>
            <a:endParaRPr lang="en-US" sz="1800" dirty="0"/>
          </a:p>
          <a:p>
            <a:r>
              <a:rPr lang="en-US" sz="1800" dirty="0"/>
              <a:t>• Interval scale (attribute of relative measure): intelligence quotient, grade point average, temperature</a:t>
            </a:r>
          </a:p>
          <a:p>
            <a:endParaRPr lang="en-US" sz="1800" dirty="0"/>
          </a:p>
          <a:p>
            <a:r>
              <a:rPr lang="en-US" sz="1800" dirty="0"/>
              <a:t>• Ratio (attribute of true zero): cost, voltage, income, budget</a:t>
            </a:r>
          </a:p>
          <a:p>
            <a:endParaRPr lang="en-US" sz="1800" dirty="0"/>
          </a:p>
          <a:p>
            <a:r>
              <a:rPr lang="en-US" sz="1800" dirty="0"/>
              <a:t>Notice that temperature is included in the “relative” category rather the “true zero” category. Even though there are zero temperature points on the common temperature scales (i.e., Fahrenheit, Celsius, and Kelvin), those points are experimentally or </a:t>
            </a:r>
            <a:r>
              <a:rPr lang="en-US" sz="1800" dirty="0" err="1"/>
              <a:t>theo-retically</a:t>
            </a:r>
            <a:r>
              <a:rPr lang="en-US" sz="1800" dirty="0"/>
              <a:t> established. </a:t>
            </a:r>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Measurement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Summary - examples</a:t>
            </a:r>
          </a:p>
        </p:txBody>
      </p:sp>
    </p:spTree>
    <p:extLst>
      <p:ext uri="{BB962C8B-B14F-4D97-AF65-F5344CB8AC3E}">
        <p14:creationId xmlns:p14="http://schemas.microsoft.com/office/powerpoint/2010/main" val="293852601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t>
            </a:r>
            <a:r>
              <a:rPr lang="en-US" sz="1800" dirty="0"/>
              <a:t>Big data can come in multiple forms, including structured and non-structured data such as financial data, text files, multimedia files, and genetic mappings.</a:t>
            </a:r>
          </a:p>
          <a:p>
            <a:endParaRPr lang="en-US" sz="1800" dirty="0"/>
          </a:p>
          <a:p>
            <a:r>
              <a:rPr lang="en-US" sz="1800" dirty="0"/>
              <a:t>Contrary to much of the traditional data analysis performed by organizations, most of the Big Data is unstructured or semi-structured in nature, which requires different techniques and tools to process and analyze.</a:t>
            </a:r>
          </a:p>
          <a:p>
            <a:r>
              <a:rPr lang="en-US" sz="1800" dirty="0"/>
              <a:t>There are four types of data structures, with 80–90% of future data growth coming from nonstructured data types. Though different, the four are commonly mixed. For example, a classic Relational Database Management System (RDBMS) may store call logs for a software support call center. The RDBMS may store characteristics of the support calls as typical structured data, with attributes such as time stamps, machine type, problem type, and operating system.</a:t>
            </a:r>
          </a:p>
          <a:p>
            <a:r>
              <a:rPr lang="en-US" sz="1800" dirty="0"/>
              <a:t>The system will likely have unstructured, quasi- or semi-structured data, such as free-form call log information taken from an e-mail ticket of the problem, customer chat history, or transcript of a phone call describing the technical problem and the solution or audio file of the phone call conversation.</a:t>
            </a:r>
          </a:p>
          <a:p>
            <a:endParaRPr lang="en-US" sz="1800" dirty="0"/>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Structures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369016580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t>
            </a:r>
            <a:r>
              <a:rPr lang="en-US" sz="1800" dirty="0"/>
              <a:t>Examples of how each of the four main types of data structures may look.</a:t>
            </a:r>
          </a:p>
          <a:p>
            <a:r>
              <a:rPr lang="en-US" sz="1800" dirty="0"/>
              <a:t>•	</a:t>
            </a:r>
            <a:r>
              <a:rPr lang="en-US" sz="1800" b="1" dirty="0"/>
              <a:t>Structured data: </a:t>
            </a:r>
            <a:r>
              <a:rPr lang="en-US" sz="1800" dirty="0"/>
              <a:t>Data containing a defined data type, format, and structure (that is, transaction data, online analytical processing [OLAP] data cubes, traditional RDBMS, CSV files, and even simple spreadsheets).</a:t>
            </a:r>
          </a:p>
          <a:p>
            <a:endParaRPr lang="en-US" sz="1800" dirty="0"/>
          </a:p>
          <a:p>
            <a:r>
              <a:rPr lang="en-US" sz="1800" dirty="0"/>
              <a:t>•	</a:t>
            </a:r>
            <a:r>
              <a:rPr lang="en-US" sz="1800" b="1" dirty="0"/>
              <a:t>Semi-structured data: </a:t>
            </a:r>
            <a:r>
              <a:rPr lang="en-US" sz="1800" dirty="0"/>
              <a:t>Textual data files with a discernible pattern that enables parsing (such as Extensible Markup Language [XML] data files that are self-describing and defined by an XML schema). </a:t>
            </a:r>
          </a:p>
          <a:p>
            <a:endParaRPr lang="en-US" sz="1800" dirty="0"/>
          </a:p>
          <a:p>
            <a:r>
              <a:rPr lang="en-US" sz="1800" dirty="0"/>
              <a:t>•	</a:t>
            </a:r>
            <a:r>
              <a:rPr lang="en-US" sz="1800" b="1" dirty="0"/>
              <a:t>Quasi-structured data: </a:t>
            </a:r>
            <a:r>
              <a:rPr lang="en-US" sz="1800" dirty="0"/>
              <a:t>Textual data with erratic data formats that can be formatted with effort, tools, and time (for instance, web clickstream data that may contain inconsistencies in data values and formats).</a:t>
            </a:r>
          </a:p>
          <a:p>
            <a:endParaRPr lang="en-US" sz="1800" dirty="0"/>
          </a:p>
          <a:p>
            <a:r>
              <a:rPr lang="en-US" sz="1800" dirty="0"/>
              <a:t>•	</a:t>
            </a:r>
            <a:r>
              <a:rPr lang="en-US" sz="1800" b="1" dirty="0"/>
              <a:t>Unstructured data: </a:t>
            </a:r>
            <a:r>
              <a:rPr lang="en-US" sz="1800" dirty="0"/>
              <a:t>Data that has no inherent structure, which may include text documents, PDFs, images, and video. </a:t>
            </a:r>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Structures</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Types of Data Structures</a:t>
            </a:r>
          </a:p>
        </p:txBody>
      </p:sp>
    </p:spTree>
    <p:extLst>
      <p:ext uri="{BB962C8B-B14F-4D97-AF65-F5344CB8AC3E}">
        <p14:creationId xmlns:p14="http://schemas.microsoft.com/office/powerpoint/2010/main" val="415126587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buFont typeface="Arial" panose="020B0604020202020204" pitchFamily="34" charset="0"/>
              <a:buChar char="•"/>
            </a:pPr>
            <a:endParaRPr lang="en-US" sz="2400" dirty="0"/>
          </a:p>
          <a:p>
            <a:pPr>
              <a:buFont typeface="Arial" panose="020B0604020202020204" pitchFamily="34" charset="0"/>
              <a:buChar char="•"/>
            </a:pPr>
            <a:r>
              <a:rPr lang="en-US" sz="2400" dirty="0"/>
              <a:t>Understanding of data measurement in general</a:t>
            </a:r>
          </a:p>
          <a:p>
            <a:pPr>
              <a:buFont typeface="Arial" panose="020B0604020202020204" pitchFamily="34" charset="0"/>
              <a:buChar char="•"/>
            </a:pPr>
            <a:endParaRPr lang="en-US" sz="2400" dirty="0"/>
          </a:p>
          <a:p>
            <a:pPr>
              <a:buFont typeface="Arial" panose="020B0604020202020204" pitchFamily="34" charset="0"/>
              <a:buChar char="•"/>
            </a:pPr>
            <a:r>
              <a:rPr lang="en-US" sz="2400" dirty="0"/>
              <a:t>Differences of data measurement and its application</a:t>
            </a:r>
          </a:p>
          <a:p>
            <a:pPr>
              <a:buFont typeface="Arial" panose="020B0604020202020204" pitchFamily="34" charset="0"/>
              <a:buChar char="•"/>
            </a:pPr>
            <a:endParaRPr lang="en-US" sz="2400" dirty="0"/>
          </a:p>
          <a:p>
            <a:pPr>
              <a:buFont typeface="Arial" panose="020B0604020202020204" pitchFamily="34" charset="0"/>
              <a:buChar char="•"/>
            </a:pPr>
            <a:r>
              <a:rPr lang="en-US" sz="2400" dirty="0"/>
              <a:t>Data structures used in Big Data</a:t>
            </a:r>
          </a:p>
          <a:p>
            <a:pPr>
              <a:buFont typeface="Arial" panose="020B0604020202020204" pitchFamily="34" charset="0"/>
              <a:buChar char="•"/>
            </a:pPr>
            <a:endParaRPr lang="en-US" sz="2400" dirty="0"/>
          </a:p>
          <a:p>
            <a:pPr marL="0" indent="0"/>
            <a:endParaRPr lang="sk-SK" sz="2400" dirty="0"/>
          </a:p>
          <a:p>
            <a:pPr>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16177"/>
            <a:ext cx="9145206" cy="457200"/>
          </a:xfrm>
        </p:spPr>
        <p:txBody>
          <a:bodyPr/>
          <a:lstStyle/>
          <a:p>
            <a:r>
              <a:rPr lang="sk-SK" sz="2400" dirty="0" err="1"/>
              <a:t>Learning</a:t>
            </a:r>
            <a:r>
              <a:rPr lang="sk-SK" dirty="0"/>
              <a:t> </a:t>
            </a:r>
            <a:r>
              <a:rPr lang="sk-SK" sz="2400" dirty="0" err="1"/>
              <a:t>objectives</a:t>
            </a:r>
            <a:endParaRPr lang="en-US" sz="2400" dirty="0"/>
          </a:p>
        </p:txBody>
      </p:sp>
    </p:spTree>
    <p:extLst>
      <p:ext uri="{BB962C8B-B14F-4D97-AF65-F5344CB8AC3E}">
        <p14:creationId xmlns:p14="http://schemas.microsoft.com/office/powerpoint/2010/main" val="303566307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just"/>
            <a:r>
              <a:rPr lang="en-US" sz="1600" dirty="0"/>
              <a:t>BAILY, Peter JH, et al. Procurement Principles and Management: A Global Approach to Adding Value </a:t>
            </a:r>
          </a:p>
          <a:p>
            <a:pPr algn="just"/>
            <a:r>
              <a:rPr lang="en-US" sz="1600" dirty="0"/>
              <a:t>And Transformation. Pearson, 2022.</a:t>
            </a:r>
          </a:p>
          <a:p>
            <a:pPr algn="just"/>
            <a:endParaRPr lang="en-US" sz="1600" dirty="0"/>
          </a:p>
          <a:p>
            <a:pPr algn="just"/>
            <a:r>
              <a:rPr lang="en-US" sz="1600" dirty="0"/>
              <a:t>DIETRICH, D.; HELLER, B.; YANG, B. Data Science &amp; Big Data Analytics Discovering, Analyzing, </a:t>
            </a:r>
          </a:p>
          <a:p>
            <a:pPr algn="just"/>
            <a:r>
              <a:rPr lang="en-US" sz="1600" dirty="0"/>
              <a:t>Visualizing and Presenting Data pp. 420. 2015.</a:t>
            </a:r>
          </a:p>
          <a:p>
            <a:pPr algn="just"/>
            <a:endParaRPr lang="en-US" sz="1600" dirty="0"/>
          </a:p>
          <a:p>
            <a:pPr algn="just"/>
            <a:r>
              <a:rPr lang="en-US" sz="1600" dirty="0"/>
              <a:t>MOREIRA, João; CARVALHO, Andre; HORVATH, Tomás. A general introduction to data analytics. </a:t>
            </a:r>
          </a:p>
          <a:p>
            <a:pPr algn="just"/>
            <a:r>
              <a:rPr lang="en-US" sz="1600" dirty="0"/>
              <a:t>John Wiley &amp;Sons, 2018.</a:t>
            </a:r>
          </a:p>
          <a:p>
            <a:pPr algn="just"/>
            <a:endParaRPr lang="en-US" sz="1600" dirty="0"/>
          </a:p>
          <a:p>
            <a:pPr algn="just"/>
            <a:r>
              <a:rPr lang="en-US" sz="1600" dirty="0"/>
              <a:t>PROVOST, Foster; FAWCETT, Tom. Data Science for Business: What You Need to Know about </a:t>
            </a:r>
          </a:p>
          <a:p>
            <a:pPr algn="just"/>
            <a:r>
              <a:rPr lang="en-US" sz="1600" dirty="0"/>
              <a:t>Data Mining and Data-Analytic Thinking 1st Edition, O'Reilly Media, 2013.</a:t>
            </a:r>
          </a:p>
          <a:p>
            <a:pPr algn="just"/>
            <a:endParaRPr lang="en-US" sz="1600" dirty="0"/>
          </a:p>
          <a:p>
            <a:pPr algn="just"/>
            <a:endParaRPr lang="en-US" sz="1600" dirty="0"/>
          </a:p>
          <a:p>
            <a:pPr algn="just"/>
            <a:endParaRPr lang="en-US" dirty="0"/>
          </a:p>
          <a:p>
            <a:endParaRPr lang="en-US"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dirty="0"/>
              <a:t>References</a:t>
            </a:r>
          </a:p>
        </p:txBody>
      </p:sp>
    </p:spTree>
    <p:extLst>
      <p:ext uri="{BB962C8B-B14F-4D97-AF65-F5344CB8AC3E}">
        <p14:creationId xmlns:p14="http://schemas.microsoft.com/office/powerpoint/2010/main" val="418056619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2590" y="1581023"/>
            <a:ext cx="9140825" cy="4767072"/>
          </a:xfrm>
        </p:spPr>
        <p:txBody>
          <a:bodyPr/>
          <a:lstStyle/>
          <a:p>
            <a:pPr>
              <a:buFont typeface="Arial" panose="020B0604020202020204" pitchFamily="34" charset="0"/>
              <a:buChar char="•"/>
            </a:pPr>
            <a:r>
              <a:rPr lang="en-US" sz="2400" dirty="0"/>
              <a:t>Type of data</a:t>
            </a:r>
          </a:p>
          <a:p>
            <a:pPr>
              <a:buFont typeface="Arial" panose="020B0604020202020204" pitchFamily="34" charset="0"/>
              <a:buChar char="•"/>
            </a:pPr>
            <a:r>
              <a:rPr lang="en-US" sz="2400" dirty="0"/>
              <a:t>Data measurement</a:t>
            </a:r>
          </a:p>
          <a:p>
            <a:pPr>
              <a:buFont typeface="Arial" panose="020B0604020202020204" pitchFamily="34" charset="0"/>
              <a:buChar char="•"/>
            </a:pPr>
            <a:r>
              <a:rPr lang="en-US" sz="2400" dirty="0"/>
              <a:t>Data structures</a:t>
            </a:r>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63578" y="1054608"/>
            <a:ext cx="9145206" cy="457200"/>
          </a:xfrm>
        </p:spPr>
        <p:txBody>
          <a:bodyPr/>
          <a:lstStyle/>
          <a:p>
            <a:r>
              <a:rPr lang="sk-SK" sz="2400" b="1" dirty="0" err="1"/>
              <a:t>Content</a:t>
            </a:r>
            <a:r>
              <a:rPr lang="sk-SK" sz="2400" b="1" dirty="0"/>
              <a:t> of </a:t>
            </a:r>
            <a:r>
              <a:rPr lang="sk-SK" sz="2400" b="1" dirty="0" err="1"/>
              <a:t>lecture</a:t>
            </a:r>
            <a:br>
              <a:rPr lang="sk-SK" sz="2400" b="1" dirty="0"/>
            </a:br>
            <a:endParaRPr lang="en-US" sz="2400" dirty="0"/>
          </a:p>
        </p:txBody>
      </p:sp>
    </p:spTree>
    <p:extLst>
      <p:ext uri="{BB962C8B-B14F-4D97-AF65-F5344CB8AC3E}">
        <p14:creationId xmlns:p14="http://schemas.microsoft.com/office/powerpoint/2010/main" val="7041570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t>
            </a:r>
            <a:r>
              <a:rPr lang="en-US" sz="1800" dirty="0"/>
              <a:t>Depending on the type of data scale, different data quality and pre-processing techniques can be used.</a:t>
            </a:r>
          </a:p>
          <a:p>
            <a:endParaRPr lang="en-US" sz="1800" dirty="0"/>
          </a:p>
          <a:p>
            <a:r>
              <a:rPr lang="en-US" sz="1800" dirty="0"/>
              <a:t>The quality of the models, charts and studies in data analytics depends on the quality of the data being used. The nature of the application domain, human error, the integration of different data sets (from different devices), and the methodology used to collect data can generate data sets that are noisy, inconsistent, or contain duplicate records.</a:t>
            </a:r>
          </a:p>
          <a:p>
            <a:endParaRPr lang="en-US" sz="1800" dirty="0"/>
          </a:p>
          <a:p>
            <a:r>
              <a:rPr lang="en-US" sz="1800" b="1" dirty="0"/>
              <a:t>Data quality </a:t>
            </a:r>
            <a:r>
              <a:rPr lang="en-US" sz="1800" dirty="0"/>
              <a:t>is important and can be affected by internal and external factors:</a:t>
            </a:r>
          </a:p>
          <a:p>
            <a:r>
              <a:rPr lang="en-US" sz="1800" dirty="0"/>
              <a:t>• </a:t>
            </a:r>
            <a:r>
              <a:rPr lang="en-US" sz="1800" b="1" dirty="0"/>
              <a:t>Internal factors</a:t>
            </a:r>
            <a:r>
              <a:rPr lang="en-US" sz="1800" dirty="0"/>
              <a:t> can be linked to the measurement process and the collection of information through the attributes chosen.</a:t>
            </a:r>
          </a:p>
          <a:p>
            <a:r>
              <a:rPr lang="en-US" sz="1800" dirty="0"/>
              <a:t>• </a:t>
            </a:r>
            <a:r>
              <a:rPr lang="en-US" sz="1800" b="1" dirty="0"/>
              <a:t>External factors</a:t>
            </a:r>
            <a:r>
              <a:rPr lang="en-US" sz="1800" dirty="0"/>
              <a:t> are related to faults in the data collection process and can involve the absence of values for some attributes and the voluntary or involuntary addition of errors to others.</a:t>
            </a:r>
          </a:p>
          <a:p>
            <a:r>
              <a:rPr lang="en-US" sz="1800" dirty="0"/>
              <a:t>The main problems affecting data quality are associated with missing values, and with inconsistency, redundancy, noise and outliers in a data set.</a:t>
            </a:r>
          </a:p>
          <a:p>
            <a:endParaRPr lang="sk-SK" sz="1800" dirty="0"/>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13094764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In real-life applications, it is common that some of predictive attribute values for some of the records may be missing in the data set.</a:t>
            </a:r>
          </a:p>
          <a:p>
            <a:endParaRPr lang="en-US" sz="1800" dirty="0"/>
          </a:p>
          <a:p>
            <a:r>
              <a:rPr lang="en-US" sz="1800" dirty="0"/>
              <a:t>There are several causes of missing values, among them:</a:t>
            </a:r>
          </a:p>
          <a:p>
            <a:r>
              <a:rPr lang="en-US" sz="1800" dirty="0"/>
              <a:t>• attributes values only recorded some time after the start of data collection, so that early records do not have a value,</a:t>
            </a:r>
          </a:p>
          <a:p>
            <a:r>
              <a:rPr lang="en-US" sz="1800" dirty="0"/>
              <a:t>• the value of an attribute being unknown at time of collection,</a:t>
            </a:r>
          </a:p>
          <a:p>
            <a:r>
              <a:rPr lang="en-US" sz="1800" dirty="0"/>
              <a:t>• distraction, misunderstanding or refusal at time of collection,</a:t>
            </a:r>
          </a:p>
          <a:p>
            <a:r>
              <a:rPr lang="en-US" sz="1800" dirty="0"/>
              <a:t>• attribute not required for particular objects,</a:t>
            </a:r>
          </a:p>
          <a:p>
            <a:r>
              <a:rPr lang="en-US" sz="1800" dirty="0"/>
              <a:t>• non-existence of a value,</a:t>
            </a:r>
          </a:p>
          <a:p>
            <a:r>
              <a:rPr lang="en-US" sz="1800" dirty="0"/>
              <a:t>• fault in the data collection device,</a:t>
            </a:r>
          </a:p>
          <a:p>
            <a:r>
              <a:rPr lang="en-US" sz="1800" dirty="0"/>
              <a:t>• cost or difficulty of assigning a class label to an object in classification problems.</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Missing Values</a:t>
            </a:r>
          </a:p>
        </p:txBody>
      </p:sp>
    </p:spTree>
    <p:extLst>
      <p:ext uri="{BB962C8B-B14F-4D97-AF65-F5344CB8AC3E}">
        <p14:creationId xmlns:p14="http://schemas.microsoft.com/office/powerpoint/2010/main" val="387614021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Approaches to deal with missing values:</a:t>
            </a:r>
          </a:p>
          <a:p>
            <a:endParaRPr lang="en-US" sz="1800" dirty="0"/>
          </a:p>
          <a:p>
            <a:r>
              <a:rPr lang="en-US" sz="1800" dirty="0"/>
              <a:t>• Ignore missing values: Use for each object only the attributes with values, without paying attention to missing values. This does not require any change in the modelling algorithm used, but the distance function should ignore the values of attributes with at least one missing value. Modify a learning algorithm to allow it to accept and work with missing values.</a:t>
            </a:r>
          </a:p>
          <a:p>
            <a:endParaRPr lang="en-US" sz="1800" dirty="0"/>
          </a:p>
          <a:p>
            <a:r>
              <a:rPr lang="en-US" sz="1800" dirty="0"/>
              <a:t>• Remove objects: Use only those objects with values for all attributes.</a:t>
            </a:r>
          </a:p>
          <a:p>
            <a:endParaRPr lang="en-US" sz="1800" dirty="0"/>
          </a:p>
          <a:p>
            <a:r>
              <a:rPr lang="en-US" sz="1800" dirty="0"/>
              <a:t>• Make estimates: Fill the missing values with estimates based on values for this attribute in the other objects</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Missing Values</a:t>
            </a:r>
          </a:p>
        </p:txBody>
      </p:sp>
    </p:spTree>
    <p:extLst>
      <p:ext uri="{BB962C8B-B14F-4D97-AF65-F5344CB8AC3E}">
        <p14:creationId xmlns:p14="http://schemas.microsoft.com/office/powerpoint/2010/main" val="300656058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0397" y="1511808"/>
            <a:ext cx="9140825" cy="4767072"/>
          </a:xfrm>
        </p:spPr>
        <p:txBody>
          <a:bodyPr/>
          <a:lstStyle/>
          <a:p>
            <a:r>
              <a:rPr lang="en-US" sz="1800" dirty="0"/>
              <a:t>The filling of missing data is the most common approach. The simplest approach here is to create a new value for the attribute to indicate that the correct value was missing. This alternative is mainly used for qualitative attributes. The most efficient alternative is to estimate a value. Several methods can be used:</a:t>
            </a:r>
          </a:p>
          <a:p>
            <a:endParaRPr lang="en-US" sz="1800" dirty="0"/>
          </a:p>
          <a:p>
            <a:r>
              <a:rPr lang="en-US" sz="1800" dirty="0"/>
              <a:t>• Fill with a location value: the mean or median for quantitative and ordinal attributes, and the mode for nominal values. The mean is just the average of the values, and the mode is the quantitative value that appears most often in the attribute. The median is the value that is greater than half of the values and lower than the remaining half.</a:t>
            </a:r>
          </a:p>
          <a:p>
            <a:r>
              <a:rPr lang="en-US" sz="1800" dirty="0"/>
              <a:t>• For classification tasks, we can use the previous method, namely using only instances from the same class to calculate the location statistic. In other words, if we intend to fill the value of attribute at of instance </a:t>
            </a:r>
            <a:r>
              <a:rPr lang="en-US" sz="1800" dirty="0" err="1"/>
              <a:t>i</a:t>
            </a:r>
            <a:r>
              <a:rPr lang="en-US" sz="1800" dirty="0"/>
              <a:t> that belongs to class C1, we will use only instances from the class C1 that do not have missing values in the attribute.</a:t>
            </a:r>
          </a:p>
          <a:p>
            <a:r>
              <a:rPr lang="en-US" sz="1800" dirty="0"/>
              <a:t>• A learning algorithm can be used to as a prediction model giving a replacement value for one that is missing in a particular attribute. </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Missing Values</a:t>
            </a:r>
          </a:p>
        </p:txBody>
      </p:sp>
    </p:spTree>
    <p:extLst>
      <p:ext uri="{BB962C8B-B14F-4D97-AF65-F5344CB8AC3E}">
        <p14:creationId xmlns:p14="http://schemas.microsoft.com/office/powerpoint/2010/main" val="396745159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While missing values are a lack of data, redundant data is the excess of it. Redundant objects are those that do not bring any new information to a data set - irrelevant data.</a:t>
            </a:r>
          </a:p>
          <a:p>
            <a:endParaRPr lang="en-US" sz="1800" dirty="0"/>
          </a:p>
          <a:p>
            <a:r>
              <a:rPr lang="en-US" sz="1800" dirty="0"/>
              <a:t>Redundancy occurs mainly in the whole set of attributes. Redundant data could be due to small mistakes or noise in the data collection, such as the same addresses for people whose names differ by just a single letter.</a:t>
            </a:r>
          </a:p>
          <a:p>
            <a:endParaRPr lang="en-US" sz="1800" dirty="0"/>
          </a:p>
          <a:p>
            <a:r>
              <a:rPr lang="en-US" sz="1800" dirty="0"/>
              <a:t>In the extreme, redundant data can be duplicate data.</a:t>
            </a:r>
          </a:p>
          <a:p>
            <a:endParaRPr lang="en-US" sz="1800" dirty="0"/>
          </a:p>
          <a:p>
            <a:r>
              <a:rPr lang="en-US" sz="1800" dirty="0"/>
              <a:t>The presence of duplicate objects will make the ML technique overweight such objects than others in the data set.</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Redundant Data</a:t>
            </a:r>
          </a:p>
        </p:txBody>
      </p:sp>
    </p:spTree>
    <p:extLst>
      <p:ext uri="{BB962C8B-B14F-4D97-AF65-F5344CB8AC3E}">
        <p14:creationId xmlns:p14="http://schemas.microsoft.com/office/powerpoint/2010/main" val="20485750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 data set can also have inconsistent values. The presence of inconsistent values in a data set usually reduces the quality of the model induced by ML algorithms</a:t>
            </a:r>
          </a:p>
          <a:p>
            <a:endParaRPr lang="en-US" sz="1800" dirty="0"/>
          </a:p>
          <a:p>
            <a:r>
              <a:rPr lang="en-US" sz="1800" dirty="0"/>
              <a:t>Inconsistent values can be found in the predictive and/or target attributes.</a:t>
            </a:r>
          </a:p>
          <a:p>
            <a:endParaRPr lang="en-US" sz="1800" dirty="0"/>
          </a:p>
          <a:p>
            <a:r>
              <a:rPr lang="en-US" sz="1800" dirty="0"/>
              <a:t>In predictive problems, inconsistent values in the target attribute can lead to ambiguity, since it allows two objects with the same predictive attribute values to share different target values.</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Quality</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Inconsistent Data</a:t>
            </a:r>
          </a:p>
        </p:txBody>
      </p:sp>
    </p:spTree>
    <p:extLst>
      <p:ext uri="{BB962C8B-B14F-4D97-AF65-F5344CB8AC3E}">
        <p14:creationId xmlns:p14="http://schemas.microsoft.com/office/powerpoint/2010/main" val="77276417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561</TotalTime>
  <Words>2461</Words>
  <Application>Microsoft Office PowerPoint</Application>
  <PresentationFormat>A4 (210 x 297 mm)</PresentationFormat>
  <Paragraphs>176</Paragraphs>
  <Slides>20</Slides>
  <Notes>1</Notes>
  <HiddenSlides>0</HiddenSlides>
  <MMClips>0</MMClips>
  <ScaleCrop>false</ScaleCrop>
  <HeadingPairs>
    <vt:vector size="8" baseType="variant">
      <vt:variant>
        <vt:lpstr>Použité písma</vt:lpstr>
      </vt:variant>
      <vt:variant>
        <vt:i4>2</vt:i4>
      </vt:variant>
      <vt:variant>
        <vt:lpstr>Motív</vt:lpstr>
      </vt:variant>
      <vt:variant>
        <vt:i4>1</vt:i4>
      </vt:variant>
      <vt:variant>
        <vt:lpstr>Vložené servery OLE</vt:lpstr>
      </vt:variant>
      <vt:variant>
        <vt:i4>1</vt:i4>
      </vt:variant>
      <vt:variant>
        <vt:lpstr>Nadpisy snímok</vt:lpstr>
      </vt:variant>
      <vt:variant>
        <vt:i4>20</vt:i4>
      </vt:variant>
    </vt:vector>
  </HeadingPairs>
  <TitlesOfParts>
    <vt:vector size="24" baseType="lpstr">
      <vt:lpstr>Symbol</vt:lpstr>
      <vt:lpstr>Arial</vt:lpstr>
      <vt:lpstr>2009_h&amp;z Folienmaster english</vt:lpstr>
      <vt:lpstr>think-cell Slide</vt:lpstr>
      <vt:lpstr>Quality and standardization of data</vt:lpstr>
      <vt:lpstr>Learning objectives</vt:lpstr>
      <vt:lpstr>Content of lecture </vt:lpstr>
      <vt:lpstr>Data Quality</vt:lpstr>
      <vt:lpstr>Data Quality</vt:lpstr>
      <vt:lpstr>Data Quality</vt:lpstr>
      <vt:lpstr>Data Quality</vt:lpstr>
      <vt:lpstr>Data Quality</vt:lpstr>
      <vt:lpstr>Data Quality</vt:lpstr>
      <vt:lpstr>Data Quality</vt:lpstr>
      <vt:lpstr>Data Quality</vt:lpstr>
      <vt:lpstr>Data Measurement</vt:lpstr>
      <vt:lpstr>Data Measurement</vt:lpstr>
      <vt:lpstr>Data Measurement</vt:lpstr>
      <vt:lpstr>Data Measurement</vt:lpstr>
      <vt:lpstr>Data Measurement</vt:lpstr>
      <vt:lpstr>Data Measurement</vt:lpstr>
      <vt:lpstr>Data Structures</vt:lpstr>
      <vt:lpstr>Data Structures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Michal Tkac</cp:lastModifiedBy>
  <cp:revision>244</cp:revision>
  <dcterms:created xsi:type="dcterms:W3CDTF">2009-09-24T14:23:52Z</dcterms:created>
  <dcterms:modified xsi:type="dcterms:W3CDTF">2022-06-14T10:07:10Z</dcterms:modified>
  <cp:category>h&amp;z Business Consulting</cp:category>
</cp:coreProperties>
</file>