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50" r:id="rId1"/>
  </p:sldMasterIdLst>
  <p:notesMasterIdLst>
    <p:notesMasterId r:id="rId9"/>
  </p:notesMasterIdLst>
  <p:handoutMasterIdLst>
    <p:handoutMasterId r:id="rId10"/>
  </p:handoutMasterIdLst>
  <p:sldIdLst>
    <p:sldId id="976" r:id="rId2"/>
    <p:sldId id="982" r:id="rId3"/>
    <p:sldId id="979" r:id="rId4"/>
    <p:sldId id="999" r:id="rId5"/>
    <p:sldId id="1003" r:id="rId6"/>
    <p:sldId id="1004" r:id="rId7"/>
    <p:sldId id="1000" r:id="rId8"/>
  </p:sldIdLst>
  <p:sldSz cx="9906000" cy="6858000" type="A4"/>
  <p:notesSz cx="6669088" cy="9926638"/>
  <p:embeddedFontLst>
    <p:embeddedFont>
      <p:font typeface="Abadi" panose="020B0604020104020204" pitchFamily="34" charset="0"/>
      <p:regular r:id="rId11"/>
    </p:embeddedFont>
  </p:embeddedFontLst>
  <p:custDataLst>
    <p:tags r:id="rId12"/>
  </p:custDataLst>
  <p:defaultTextStyle>
    <a:defPPr>
      <a:defRPr lang="de-DE"/>
    </a:defPPr>
    <a:lvl1pPr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986" userDrawn="1">
          <p15:clr>
            <a:srgbClr val="A4A3A4"/>
          </p15:clr>
        </p15:guide>
        <p15:guide id="2" orient="horz" pos="910" userDrawn="1">
          <p15:clr>
            <a:srgbClr val="A4A3A4"/>
          </p15:clr>
        </p15:guide>
        <p15:guide id="3" orient="horz" pos="3827" userDrawn="1">
          <p15:clr>
            <a:srgbClr val="A4A3A4"/>
          </p15:clr>
        </p15:guide>
        <p15:guide id="4" orient="horz" pos="3902" userDrawn="1">
          <p15:clr>
            <a:srgbClr val="A4A3A4"/>
          </p15:clr>
        </p15:guide>
        <p15:guide id="5" orient="horz" pos="4054" userDrawn="1">
          <p15:clr>
            <a:srgbClr val="A4A3A4"/>
          </p15:clr>
        </p15:guide>
        <p15:guide id="6" orient="horz" pos="4167" userDrawn="1">
          <p15:clr>
            <a:srgbClr val="A4A3A4"/>
          </p15:clr>
        </p15:guide>
        <p15:guide id="7" pos="3120" userDrawn="1">
          <p15:clr>
            <a:srgbClr val="A4A3A4"/>
          </p15:clr>
        </p15:guide>
        <p15:guide id="8" pos="5923" userDrawn="1">
          <p15:clr>
            <a:srgbClr val="A4A3A4"/>
          </p15:clr>
        </p15:guide>
        <p15:guide id="9" pos="5999" userDrawn="1">
          <p15:clr>
            <a:srgbClr val="A4A3A4"/>
          </p15:clr>
        </p15:guide>
        <p15:guide id="10" pos="317" userDrawn="1">
          <p15:clr>
            <a:srgbClr val="A4A3A4"/>
          </p15:clr>
        </p15:guide>
        <p15:guide id="11" pos="241"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Vangorp" initials="PV" lastIdx="6" clrIdx="0">
    <p:extLst>
      <p:ext uri="{19B8F6BF-5375-455C-9EA6-DF929625EA0E}">
        <p15:presenceInfo xmlns:p15="http://schemas.microsoft.com/office/powerpoint/2012/main" userId="S::Vangorp@edgehill.ac.uk::3587515f-ddb1-4fe9-9d4f-a483c432d0d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6"/>
    <a:srgbClr val="FFFF99"/>
    <a:srgbClr val="004895"/>
    <a:srgbClr val="5A8DCA"/>
    <a:srgbClr val="7FA3CA"/>
    <a:srgbClr val="CCDAEA"/>
    <a:srgbClr val="B2B2B2"/>
    <a:srgbClr val="E5E5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redný štýl 2 - zvýrazneni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72" autoAdjust="0"/>
    <p:restoredTop sz="91003" autoAdjust="0"/>
  </p:normalViewPr>
  <p:slideViewPr>
    <p:cSldViewPr snapToGrid="0">
      <p:cViewPr varScale="1">
        <p:scale>
          <a:sx n="64" d="100"/>
          <a:sy n="64" d="100"/>
        </p:scale>
        <p:origin x="76" y="48"/>
      </p:cViewPr>
      <p:guideLst>
        <p:guide orient="horz" pos="986"/>
        <p:guide orient="horz" pos="910"/>
        <p:guide orient="horz" pos="3827"/>
        <p:guide orient="horz" pos="3902"/>
        <p:guide orient="horz" pos="4054"/>
        <p:guide orient="horz" pos="4167"/>
        <p:guide pos="3120"/>
        <p:guide pos="5923"/>
        <p:guide pos="5999"/>
        <p:guide pos="317"/>
        <p:guide pos="2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18581"/>
    </p:cViewPr>
  </p:sorterViewPr>
  <p:notesViewPr>
    <p:cSldViewPr snapToGrid="0">
      <p:cViewPr varScale="1">
        <p:scale>
          <a:sx n="56" d="100"/>
          <a:sy n="56" d="100"/>
        </p:scale>
        <p:origin x="-2658" y="-78"/>
      </p:cViewPr>
      <p:guideLst>
        <p:guide orient="horz" pos="3126"/>
        <p:guide pos="2100"/>
      </p:guideLst>
    </p:cSldViewPr>
  </p:notesViewPr>
  <p:gridSpacing cx="60128" cy="6012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5986" name="Rectangle 2">
            <a:extLst>
              <a:ext uri="{FF2B5EF4-FFF2-40B4-BE49-F238E27FC236}">
                <a16:creationId xmlns:a16="http://schemas.microsoft.com/office/drawing/2014/main" id="{81901603-392A-41EC-99B4-D94D174DC8D1}"/>
              </a:ext>
            </a:extLst>
          </p:cNvPr>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7" name="Rectangle 3">
            <a:extLst>
              <a:ext uri="{FF2B5EF4-FFF2-40B4-BE49-F238E27FC236}">
                <a16:creationId xmlns:a16="http://schemas.microsoft.com/office/drawing/2014/main" id="{873EAD01-7B0A-4973-BEB3-0752CAE6EA7A}"/>
              </a:ext>
            </a:extLst>
          </p:cNvPr>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atin typeface="Arial" pitchFamily="34" charset="0"/>
                <a:cs typeface="+mn-cs"/>
              </a:defRPr>
            </a:lvl1pPr>
          </a:lstStyle>
          <a:p>
            <a:pPr>
              <a:defRPr/>
            </a:pPr>
            <a:endParaRPr lang="en-US"/>
          </a:p>
        </p:txBody>
      </p:sp>
      <p:sp>
        <p:nvSpPr>
          <p:cNvPr id="425988" name="Rectangle 4">
            <a:extLst>
              <a:ext uri="{FF2B5EF4-FFF2-40B4-BE49-F238E27FC236}">
                <a16:creationId xmlns:a16="http://schemas.microsoft.com/office/drawing/2014/main" id="{77DF1C88-1E52-4C96-ACCF-47508392469D}"/>
              </a:ext>
            </a:extLst>
          </p:cNvPr>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9" name="Rectangle 5">
            <a:extLst>
              <a:ext uri="{FF2B5EF4-FFF2-40B4-BE49-F238E27FC236}">
                <a16:creationId xmlns:a16="http://schemas.microsoft.com/office/drawing/2014/main" id="{F5B82894-EEBD-4FDE-8D75-60F781D74185}"/>
              </a:ext>
            </a:extLst>
          </p:cNvPr>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EA2274-D112-40EE-9AB0-32E6CF97BC68}"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9ABF623D-C4F0-45BA-B971-3C1C22295C53}"/>
              </a:ext>
            </a:extLst>
          </p:cNvPr>
          <p:cNvSpPr>
            <a:spLocks noGrp="1" noChangeArrowheads="1"/>
          </p:cNvSpPr>
          <p:nvPr>
            <p:ph type="hdr" sz="quarter"/>
          </p:nvPr>
        </p:nvSpPr>
        <p:spPr bwMode="auto">
          <a:xfrm>
            <a:off x="0" y="0"/>
            <a:ext cx="2890838"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59" name="Rectangle 3">
            <a:extLst>
              <a:ext uri="{FF2B5EF4-FFF2-40B4-BE49-F238E27FC236}">
                <a16:creationId xmlns:a16="http://schemas.microsoft.com/office/drawing/2014/main" id="{E4BCE6A4-8EE8-40CB-84E2-111FC6A71F1A}"/>
              </a:ext>
            </a:extLst>
          </p:cNvPr>
          <p:cNvSpPr>
            <a:spLocks noGrp="1" noChangeArrowheads="1"/>
          </p:cNvSpPr>
          <p:nvPr>
            <p:ph type="dt" idx="1"/>
          </p:nvPr>
        </p:nvSpPr>
        <p:spPr bwMode="auto">
          <a:xfrm>
            <a:off x="3778250" y="0"/>
            <a:ext cx="2889250"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5124" name="Rectangle 4">
            <a:extLst>
              <a:ext uri="{FF2B5EF4-FFF2-40B4-BE49-F238E27FC236}">
                <a16:creationId xmlns:a16="http://schemas.microsoft.com/office/drawing/2014/main" id="{DA3A9297-E4F0-4663-B15D-91CEAA000060}"/>
              </a:ext>
            </a:extLst>
          </p:cNvPr>
          <p:cNvSpPr>
            <a:spLocks noGrp="1" noRot="1" noChangeAspect="1" noChangeArrowheads="1" noTextEdit="1"/>
          </p:cNvSpPr>
          <p:nvPr>
            <p:ph type="sldImg" idx="2"/>
          </p:nvPr>
        </p:nvSpPr>
        <p:spPr bwMode="auto">
          <a:xfrm>
            <a:off x="646113" y="744538"/>
            <a:ext cx="537686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a:extLst>
              <a:ext uri="{FF2B5EF4-FFF2-40B4-BE49-F238E27FC236}">
                <a16:creationId xmlns:a16="http://schemas.microsoft.com/office/drawing/2014/main" id="{3BE091CC-8BB5-44F9-AE21-AF515785ABAE}"/>
              </a:ext>
            </a:extLst>
          </p:cNvPr>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n-US" noProof="0"/>
              <a:t>Textmasterformate durch Klicken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19462" name="Rectangle 6">
            <a:extLst>
              <a:ext uri="{FF2B5EF4-FFF2-40B4-BE49-F238E27FC236}">
                <a16:creationId xmlns:a16="http://schemas.microsoft.com/office/drawing/2014/main" id="{641191D1-7067-4B9C-BA8C-6B5011CB0D85}"/>
              </a:ext>
            </a:extLst>
          </p:cNvPr>
          <p:cNvSpPr>
            <a:spLocks noGrp="1" noChangeArrowheads="1"/>
          </p:cNvSpPr>
          <p:nvPr>
            <p:ph type="ftr" sz="quarter" idx="4"/>
          </p:nvPr>
        </p:nvSpPr>
        <p:spPr bwMode="auto">
          <a:xfrm>
            <a:off x="0" y="9429750"/>
            <a:ext cx="2890838"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63" name="Rectangle 7">
            <a:extLst>
              <a:ext uri="{FF2B5EF4-FFF2-40B4-BE49-F238E27FC236}">
                <a16:creationId xmlns:a16="http://schemas.microsoft.com/office/drawing/2014/main" id="{5833621A-A4BA-48EE-9D8E-A263A04648DF}"/>
              </a:ext>
            </a:extLst>
          </p:cNvPr>
          <p:cNvSpPr>
            <a:spLocks noGrp="1" noChangeArrowheads="1"/>
          </p:cNvSpPr>
          <p:nvPr>
            <p:ph type="sldNum" sz="quarter" idx="5"/>
          </p:nvPr>
        </p:nvSpPr>
        <p:spPr bwMode="auto">
          <a:xfrm>
            <a:off x="3778250" y="9429750"/>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defTabSz="947738">
              <a:defRPr sz="1200"/>
            </a:lvl1pPr>
          </a:lstStyle>
          <a:p>
            <a:fld id="{57630AC6-73BA-43EE-861F-8E4EC2B00FE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sp>
        <p:nvSpPr>
          <p:cNvPr id="9" name="Rectangle 3">
            <a:extLst>
              <a:ext uri="{FF2B5EF4-FFF2-40B4-BE49-F238E27FC236}">
                <a16:creationId xmlns:a16="http://schemas.microsoft.com/office/drawing/2014/main" id="{20FE0A15-F6D2-4C09-89AE-997292D4E712}"/>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bg1"/>
                </a:solidFill>
              </a:defRPr>
            </a:lvl1pPr>
          </a:lstStyle>
          <a:p>
            <a:r>
              <a:rPr lang="en-US" dirty="0"/>
              <a:t>Subtitle</a:t>
            </a:r>
          </a:p>
        </p:txBody>
      </p:sp>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4FF5ECBC-4982-4437-ADA5-B37F96CDA88D}"/>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26" name="Picture 25" descr="Logo&#10;&#10;Description automatically generated">
            <a:extLst>
              <a:ext uri="{FF2B5EF4-FFF2-40B4-BE49-F238E27FC236}">
                <a16:creationId xmlns:a16="http://schemas.microsoft.com/office/drawing/2014/main" id="{0EAC1C10-FC16-4EB7-8F24-A7362C744C33}"/>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3" name="Picture 12">
            <a:extLst>
              <a:ext uri="{FF2B5EF4-FFF2-40B4-BE49-F238E27FC236}">
                <a16:creationId xmlns:a16="http://schemas.microsoft.com/office/drawing/2014/main" id="{9372259A-1061-4113-9F25-34145314703D}"/>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05099328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hite">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B470C947-4BD8-419C-B925-85DD1867A251}"/>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4021214" y="3297936"/>
            <a:ext cx="5884786" cy="2300860"/>
          </a:xfrm>
          <a:prstGeom prst="rect">
            <a:avLst/>
          </a:prstGeom>
        </p:spPr>
      </p:pic>
      <p:pic>
        <p:nvPicPr>
          <p:cNvPr id="8" name="Picture 7" descr="A picture containing building, umbrella&#10;&#10;Description automatically generated">
            <a:extLst>
              <a:ext uri="{FF2B5EF4-FFF2-40B4-BE49-F238E27FC236}">
                <a16:creationId xmlns:a16="http://schemas.microsoft.com/office/drawing/2014/main" id="{85860ED9-6BE3-4B6A-9FD0-2BEB19C6486C}"/>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sp>
        <p:nvSpPr>
          <p:cNvPr id="9" name="Rectangle 2">
            <a:extLst>
              <a:ext uri="{FF2B5EF4-FFF2-40B4-BE49-F238E27FC236}">
                <a16:creationId xmlns:a16="http://schemas.microsoft.com/office/drawing/2014/main" id="{52210053-EBAB-4481-901E-D19D0A89746A}"/>
              </a:ext>
            </a:extLst>
          </p:cNvPr>
          <p:cNvSpPr txBox="1">
            <a:spLocks noChangeArrowheads="1"/>
          </p:cNvSpPr>
          <p:nvPr userDrawn="1"/>
        </p:nvSpPr>
        <p:spPr bwMode="auto">
          <a:xfrm>
            <a:off x="4236021" y="1000818"/>
            <a:ext cx="544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lgn="l" defTabSz="762000" rtl="0" eaLnBrk="0" fontAlgn="base" hangingPunct="0">
              <a:spcBef>
                <a:spcPct val="0"/>
              </a:spcBef>
              <a:spcAft>
                <a:spcPct val="0"/>
              </a:spcAft>
              <a:buSzPct val="115000"/>
              <a:buFont typeface="Symbol" panose="05050102010706020507" pitchFamily="18" charset="2"/>
              <a:defRPr sz="2800" b="0" i="1">
                <a:solidFill>
                  <a:schemeClr val="tx2"/>
                </a:solidFill>
                <a:latin typeface="+mj-lt"/>
                <a:ea typeface="+mj-ea"/>
                <a:cs typeface="+mj-cs"/>
              </a:defRPr>
            </a:lvl1pPr>
            <a:lvl2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00" algn="l" defTabSz="762000" rtl="0" fontAlgn="base">
              <a:spcBef>
                <a:spcPct val="0"/>
              </a:spcBef>
              <a:spcAft>
                <a:spcPct val="0"/>
              </a:spcAft>
              <a:buSzPct val="115000"/>
              <a:buFont typeface="Symbol" pitchFamily="18" charset="2"/>
              <a:defRPr b="1" i="1">
                <a:solidFill>
                  <a:schemeClr val="tx2"/>
                </a:solidFill>
                <a:latin typeface="Arial" pitchFamily="34" charset="0"/>
              </a:defRPr>
            </a:lvl6pPr>
            <a:lvl7pPr marL="914400" algn="l" defTabSz="762000" rtl="0" fontAlgn="base">
              <a:spcBef>
                <a:spcPct val="0"/>
              </a:spcBef>
              <a:spcAft>
                <a:spcPct val="0"/>
              </a:spcAft>
              <a:buSzPct val="115000"/>
              <a:buFont typeface="Symbol" pitchFamily="18" charset="2"/>
              <a:defRPr b="1" i="1">
                <a:solidFill>
                  <a:schemeClr val="tx2"/>
                </a:solidFill>
                <a:latin typeface="Arial" pitchFamily="34" charset="0"/>
              </a:defRPr>
            </a:lvl7pPr>
            <a:lvl8pPr marL="1371600" algn="l" defTabSz="762000" rtl="0" fontAlgn="base">
              <a:spcBef>
                <a:spcPct val="0"/>
              </a:spcBef>
              <a:spcAft>
                <a:spcPct val="0"/>
              </a:spcAft>
              <a:buSzPct val="115000"/>
              <a:buFont typeface="Symbol" pitchFamily="18" charset="2"/>
              <a:defRPr b="1" i="1">
                <a:solidFill>
                  <a:schemeClr val="tx2"/>
                </a:solidFill>
                <a:latin typeface="Arial" pitchFamily="34" charset="0"/>
              </a:defRPr>
            </a:lvl8pPr>
            <a:lvl9pPr marL="1828800" algn="l" defTabSz="762000" rtl="0" fontAlgn="base">
              <a:spcBef>
                <a:spcPct val="0"/>
              </a:spcBef>
              <a:spcAft>
                <a:spcPct val="0"/>
              </a:spcAft>
              <a:buSzPct val="115000"/>
              <a:buFont typeface="Symbol" pitchFamily="18" charset="2"/>
              <a:defRPr b="1" i="1">
                <a:solidFill>
                  <a:schemeClr val="tx2"/>
                </a:solidFill>
                <a:latin typeface="Arial" pitchFamily="34" charset="0"/>
              </a:defRPr>
            </a:lvl9pPr>
          </a:lstStyle>
          <a:p>
            <a:r>
              <a:rPr lang="en-US" sz="2800" kern="0" dirty="0">
                <a:solidFill>
                  <a:schemeClr val="bg1"/>
                </a:solidFill>
              </a:rPr>
              <a:t>Title</a:t>
            </a:r>
          </a:p>
        </p:txBody>
      </p:sp>
      <p:sp>
        <p:nvSpPr>
          <p:cNvPr id="10" name="Rectangle 3">
            <a:extLst>
              <a:ext uri="{FF2B5EF4-FFF2-40B4-BE49-F238E27FC236}">
                <a16:creationId xmlns:a16="http://schemas.microsoft.com/office/drawing/2014/main" id="{C41A92DB-1050-4100-9205-C6FA7C88A33D}"/>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tx1"/>
                </a:solidFill>
              </a:defRPr>
            </a:lvl1pPr>
          </a:lstStyle>
          <a:p>
            <a:r>
              <a:rPr lang="en-US" dirty="0"/>
              <a:t>Subtitle</a:t>
            </a:r>
          </a:p>
        </p:txBody>
      </p:sp>
      <p:sp>
        <p:nvSpPr>
          <p:cNvPr id="19" name="Title 1">
            <a:extLst>
              <a:ext uri="{FF2B5EF4-FFF2-40B4-BE49-F238E27FC236}">
                <a16:creationId xmlns:a16="http://schemas.microsoft.com/office/drawing/2014/main" id="{7009508C-9069-4B6A-99F3-1F4ABCB6AB6C}"/>
              </a:ext>
            </a:extLst>
          </p:cNvPr>
          <p:cNvSpPr>
            <a:spLocks noGrp="1"/>
          </p:cNvSpPr>
          <p:nvPr>
            <p:ph type="title"/>
          </p:nvPr>
        </p:nvSpPr>
        <p:spPr>
          <a:xfrm>
            <a:off x="4236022" y="883920"/>
            <a:ext cx="5445125" cy="457200"/>
          </a:xfrm>
        </p:spPr>
        <p:txBody>
          <a:bodyPr anchor="t"/>
          <a:lstStyle>
            <a:lvl1pPr>
              <a:defRPr sz="2400">
                <a:solidFill>
                  <a:schemeClr val="tx1"/>
                </a:solidFill>
              </a:defRPr>
            </a:lvl1pPr>
          </a:lstStyle>
          <a:p>
            <a:r>
              <a:rPr lang="en-US" dirty="0"/>
              <a:t>Click to edit Master title style</a:t>
            </a:r>
          </a:p>
        </p:txBody>
      </p:sp>
      <p:sp>
        <p:nvSpPr>
          <p:cNvPr id="11" name="Rectangle 10">
            <a:extLst>
              <a:ext uri="{FF2B5EF4-FFF2-40B4-BE49-F238E27FC236}">
                <a16:creationId xmlns:a16="http://schemas.microsoft.com/office/drawing/2014/main" id="{745CD4F6-E636-47D9-9A59-C31AC7B63EE7}"/>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12" name="Picture 11">
            <a:extLst>
              <a:ext uri="{FF2B5EF4-FFF2-40B4-BE49-F238E27FC236}">
                <a16:creationId xmlns:a16="http://schemas.microsoft.com/office/drawing/2014/main" id="{12BDF07D-0F48-452B-8785-B315966FA3D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3" name="Picture 4" descr="http://www.mobidem.tu-dortmund.de/joomla/images/tu-dortmund-logo.png">
            <a:extLst>
              <a:ext uri="{FF2B5EF4-FFF2-40B4-BE49-F238E27FC236}">
                <a16:creationId xmlns:a16="http://schemas.microsoft.com/office/drawing/2014/main" id="{F9CA64BF-1DA0-4457-9063-C29511215DA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www.utwente.nl/huisstijl/downloads/woordmerk/ut-logo-2400-black-nl.png">
            <a:extLst>
              <a:ext uri="{FF2B5EF4-FFF2-40B4-BE49-F238E27FC236}">
                <a16:creationId xmlns:a16="http://schemas.microsoft.com/office/drawing/2014/main" id="{DB016AA7-7B9E-4C9A-B031-7B0EF452C8C0}"/>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09C377B5-67B0-4CBF-AAFA-E1D06C6E7B24}"/>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E1896ECE-2DAA-4861-8844-DA373AFD6DB5}"/>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17" name="Picture 16" descr="Logo&#10;&#10;Description automatically generated">
            <a:extLst>
              <a:ext uri="{FF2B5EF4-FFF2-40B4-BE49-F238E27FC236}">
                <a16:creationId xmlns:a16="http://schemas.microsoft.com/office/drawing/2014/main" id="{CE9D4944-D3CC-4CC4-84AD-92D5876185A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8" name="Picture 17">
            <a:extLst>
              <a:ext uri="{FF2B5EF4-FFF2-40B4-BE49-F238E27FC236}">
                <a16:creationId xmlns:a16="http://schemas.microsoft.com/office/drawing/2014/main" id="{A9AC97A4-3B75-4874-B36B-E5B2A4101605}"/>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30352952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ist of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3" name="Text Placeholder 2">
            <a:extLst>
              <a:ext uri="{FF2B5EF4-FFF2-40B4-BE49-F238E27FC236}">
                <a16:creationId xmlns:a16="http://schemas.microsoft.com/office/drawing/2014/main" id="{E03A3EC8-CF75-4A75-8310-3C51270F756D}"/>
              </a:ext>
            </a:extLst>
          </p:cNvPr>
          <p:cNvSpPr>
            <a:spLocks noGrp="1"/>
          </p:cNvSpPr>
          <p:nvPr>
            <p:ph type="body" sz="quarter" idx="10" hasCustomPrompt="1"/>
          </p:nvPr>
        </p:nvSpPr>
        <p:spPr>
          <a:xfrm>
            <a:off x="1347789" y="1987550"/>
            <a:ext cx="6491287" cy="3584575"/>
          </a:xfrm>
        </p:spPr>
        <p:txBody>
          <a:bodyPr/>
          <a:lstStyle>
            <a:lvl1pPr marL="342908" indent="-342908" algn="ctr">
              <a:lnSpc>
                <a:spcPct val="150000"/>
              </a:lnSpc>
              <a:buFont typeface="+mj-lt"/>
              <a:buAutoNum type="arabicPeriod"/>
              <a:defRPr/>
            </a:lvl1pPr>
          </a:lstStyle>
          <a:p>
            <a:pPr lvl="0"/>
            <a:r>
              <a:rPr lang="en-US" dirty="0"/>
              <a:t>Chapter</a:t>
            </a:r>
          </a:p>
          <a:p>
            <a:pPr lvl="0"/>
            <a:r>
              <a:rPr lang="en-US" dirty="0"/>
              <a:t>Chapter</a:t>
            </a:r>
          </a:p>
          <a:p>
            <a:pPr lvl="0"/>
            <a:r>
              <a:rPr lang="en-US" dirty="0"/>
              <a:t>Chapter</a:t>
            </a:r>
          </a:p>
        </p:txBody>
      </p:sp>
      <p:sp>
        <p:nvSpPr>
          <p:cNvPr id="16" name="Rectangle 6">
            <a:extLst>
              <a:ext uri="{FF2B5EF4-FFF2-40B4-BE49-F238E27FC236}">
                <a16:creationId xmlns:a16="http://schemas.microsoft.com/office/drawing/2014/main" id="{F70CBB2C-AA72-4C15-BD55-CE7C33E917D4}"/>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8" name="Picture 17">
            <a:extLst>
              <a:ext uri="{FF2B5EF4-FFF2-40B4-BE49-F238E27FC236}">
                <a16:creationId xmlns:a16="http://schemas.microsoft.com/office/drawing/2014/main" id="{8737E56F-AC94-461E-A68D-CA0086979F0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9" name="Inhaltsplatzhalter 2">
            <a:extLst>
              <a:ext uri="{FF2B5EF4-FFF2-40B4-BE49-F238E27FC236}">
                <a16:creationId xmlns:a16="http://schemas.microsoft.com/office/drawing/2014/main" id="{45421780-8B20-4E10-A773-395070030571}"/>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5311409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one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7" name="Inhaltsplatzhalter 2">
            <a:extLst>
              <a:ext uri="{FF2B5EF4-FFF2-40B4-BE49-F238E27FC236}">
                <a16:creationId xmlns:a16="http://schemas.microsoft.com/office/drawing/2014/main" id="{DB5D1F01-122D-4985-9A4B-143846F130B5}"/>
              </a:ext>
            </a:extLst>
          </p:cNvPr>
          <p:cNvSpPr>
            <a:spLocks noGrp="1"/>
          </p:cNvSpPr>
          <p:nvPr>
            <p:ph idx="10"/>
          </p:nvPr>
        </p:nvSpPr>
        <p:spPr>
          <a:xfrm>
            <a:off x="386970" y="1511808"/>
            <a:ext cx="9140825"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8" name="Rectangle 6">
            <a:extLst>
              <a:ext uri="{FF2B5EF4-FFF2-40B4-BE49-F238E27FC236}">
                <a16:creationId xmlns:a16="http://schemas.microsoft.com/office/drawing/2014/main" id="{FF474B75-E0F1-40A6-9B82-2215B21AC7A5}"/>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21" name="Picture 20">
            <a:extLst>
              <a:ext uri="{FF2B5EF4-FFF2-40B4-BE49-F238E27FC236}">
                <a16:creationId xmlns:a16="http://schemas.microsoft.com/office/drawing/2014/main" id="{D1AD9493-A10A-4E3D-B2D9-B8DCD8B8193E}"/>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23" name="Inhaltsplatzhalter 2">
            <a:extLst>
              <a:ext uri="{FF2B5EF4-FFF2-40B4-BE49-F238E27FC236}">
                <a16:creationId xmlns:a16="http://schemas.microsoft.com/office/drawing/2014/main" id="{FD7A0F0C-7CF9-40ED-AD6C-5B17DD197658}"/>
              </a:ext>
            </a:extLst>
          </p:cNvPr>
          <p:cNvSpPr>
            <a:spLocks noGrp="1"/>
          </p:cNvSpPr>
          <p:nvPr>
            <p:ph idx="11" hasCustomPrompt="1"/>
          </p:nvPr>
        </p:nvSpPr>
        <p:spPr>
          <a:xfrm>
            <a:off x="386970" y="981080"/>
            <a:ext cx="7226934" cy="311461"/>
          </a:xfrm>
        </p:spPr>
        <p:txBody>
          <a:bodyPr anchor="ctr"/>
          <a:lstStyle>
            <a:lvl1pPr>
              <a:defRPr sz="1400" i="0"/>
            </a:lvl1pPr>
          </a:lstStyle>
          <a:p>
            <a:pPr lvl="0"/>
            <a:r>
              <a:rPr lang="en-US" dirty="0"/>
              <a:t>Click to edit sub title</a:t>
            </a:r>
          </a:p>
        </p:txBody>
      </p:sp>
    </p:spTree>
    <p:extLst>
      <p:ext uri="{BB962C8B-B14F-4D97-AF65-F5344CB8AC3E}">
        <p14:creationId xmlns:p14="http://schemas.microsoft.com/office/powerpoint/2010/main" val="244912490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7" name="Footer Placeholder 2">
            <a:extLst>
              <a:ext uri="{FF2B5EF4-FFF2-40B4-BE49-F238E27FC236}">
                <a16:creationId xmlns:a16="http://schemas.microsoft.com/office/drawing/2014/main" id="{284AA0DE-689A-4406-986A-684ED49C07E0}"/>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9" name="Inhaltsplatzhalter 2">
            <a:extLst>
              <a:ext uri="{FF2B5EF4-FFF2-40B4-BE49-F238E27FC236}">
                <a16:creationId xmlns:a16="http://schemas.microsoft.com/office/drawing/2014/main" id="{4AC972D2-E7AA-4F22-AA5A-CB62CCBC57F5}"/>
              </a:ext>
            </a:extLst>
          </p:cNvPr>
          <p:cNvSpPr>
            <a:spLocks noGrp="1"/>
          </p:cNvSpPr>
          <p:nvPr>
            <p:ph idx="10"/>
          </p:nvPr>
        </p:nvSpPr>
        <p:spPr>
          <a:xfrm>
            <a:off x="386971"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Line 8">
            <a:extLst>
              <a:ext uri="{FF2B5EF4-FFF2-40B4-BE49-F238E27FC236}">
                <a16:creationId xmlns:a16="http://schemas.microsoft.com/office/drawing/2014/main" id="{8DFFD01A-D9E1-4703-B905-3CCFCC7EBBE6}"/>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9" name="Inhaltsplatzhalter 2">
            <a:extLst>
              <a:ext uri="{FF2B5EF4-FFF2-40B4-BE49-F238E27FC236}">
                <a16:creationId xmlns:a16="http://schemas.microsoft.com/office/drawing/2014/main" id="{87447F4E-43EB-4D7E-BC56-A0869723C647}"/>
              </a:ext>
            </a:extLst>
          </p:cNvPr>
          <p:cNvSpPr>
            <a:spLocks noGrp="1"/>
          </p:cNvSpPr>
          <p:nvPr>
            <p:ph idx="12"/>
          </p:nvPr>
        </p:nvSpPr>
        <p:spPr>
          <a:xfrm>
            <a:off x="5122935"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ectangle 6">
            <a:extLst>
              <a:ext uri="{FF2B5EF4-FFF2-40B4-BE49-F238E27FC236}">
                <a16:creationId xmlns:a16="http://schemas.microsoft.com/office/drawing/2014/main" id="{EAFC4E04-1AAB-4D98-8D86-304734AAC901}"/>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7" name="Picture 16">
            <a:extLst>
              <a:ext uri="{FF2B5EF4-FFF2-40B4-BE49-F238E27FC236}">
                <a16:creationId xmlns:a16="http://schemas.microsoft.com/office/drawing/2014/main" id="{04605153-A1A6-46FC-A326-039BDB297E9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8" name="Inhaltsplatzhalter 2">
            <a:extLst>
              <a:ext uri="{FF2B5EF4-FFF2-40B4-BE49-F238E27FC236}">
                <a16:creationId xmlns:a16="http://schemas.microsoft.com/office/drawing/2014/main" id="{FDA22978-66F8-42AA-BD86-F98D32A85CCE}"/>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9016698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sing blac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9E0F83F-6868-40E0-8DD2-6B0C2396F0A6}"/>
              </a:ext>
            </a:extLst>
          </p:cNvPr>
          <p:cNvSpPr/>
          <p:nvPr userDrawn="1"/>
        </p:nvSpPr>
        <p:spPr bwMode="auto">
          <a:xfrm>
            <a:off x="0" y="602102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C67E3AE7-F87F-414A-A2CD-0BAE7BF56C5D}"/>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9" name="Picture 8" descr="A picture containing drawing, plate&#10;&#10;Description automatically generated">
            <a:extLst>
              <a:ext uri="{FF2B5EF4-FFF2-40B4-BE49-F238E27FC236}">
                <a16:creationId xmlns:a16="http://schemas.microsoft.com/office/drawing/2014/main" id="{C8C0B885-91E0-4DFE-BB27-359AEC94C4CB}"/>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3" name="Picture 12">
            <a:extLst>
              <a:ext uri="{FF2B5EF4-FFF2-40B4-BE49-F238E27FC236}">
                <a16:creationId xmlns:a16="http://schemas.microsoft.com/office/drawing/2014/main" id="{8585A7E7-5EE6-44ED-913D-A4DF11585C93}"/>
              </a:ext>
            </a:extLst>
          </p:cNvPr>
          <p:cNvPicPr>
            <a:picLocks noChangeAspect="1"/>
          </p:cNvPicPr>
          <p:nvPr userDrawn="1"/>
        </p:nvPicPr>
        <p:blipFill>
          <a:blip r:embed="rId4"/>
          <a:stretch>
            <a:fillRect/>
          </a:stretch>
        </p:blipFill>
        <p:spPr>
          <a:xfrm>
            <a:off x="7743494" y="611951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228A4E1E-2217-4F86-A73C-3E69681C6881}"/>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16760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DF3822EF-6A26-49E8-9E42-820B6687D465}"/>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133083"/>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picture containing text&#10;&#10;Description automatically generated">
            <a:extLst>
              <a:ext uri="{FF2B5EF4-FFF2-40B4-BE49-F238E27FC236}">
                <a16:creationId xmlns:a16="http://schemas.microsoft.com/office/drawing/2014/main" id="{6884D627-CCC3-48DF-B2E5-7D880973C4D0}"/>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006982"/>
            <a:ext cx="1257855" cy="554789"/>
          </a:xfrm>
          <a:prstGeom prst="rect">
            <a:avLst/>
          </a:prstGeom>
        </p:spPr>
      </p:pic>
      <p:pic>
        <p:nvPicPr>
          <p:cNvPr id="19" name="Picture 18" descr="Logo&#10;&#10;Description automatically generated">
            <a:extLst>
              <a:ext uri="{FF2B5EF4-FFF2-40B4-BE49-F238E27FC236}">
                <a16:creationId xmlns:a16="http://schemas.microsoft.com/office/drawing/2014/main" id="{E20B6D0F-914A-4754-92DF-AF91D8054B7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052276"/>
            <a:ext cx="511638" cy="464200"/>
          </a:xfrm>
          <a:prstGeom prst="rect">
            <a:avLst/>
          </a:prstGeom>
        </p:spPr>
      </p:pic>
      <p:pic>
        <p:nvPicPr>
          <p:cNvPr id="10" name="Picture 9">
            <a:extLst>
              <a:ext uri="{FF2B5EF4-FFF2-40B4-BE49-F238E27FC236}">
                <a16:creationId xmlns:a16="http://schemas.microsoft.com/office/drawing/2014/main" id="{834E8657-7FDA-4F17-A28C-3E01BD30F926}"/>
              </a:ext>
            </a:extLst>
          </p:cNvPr>
          <p:cNvPicPr>
            <a:picLocks noChangeAspect="1"/>
          </p:cNvPicPr>
          <p:nvPr userDrawn="1"/>
        </p:nvPicPr>
        <p:blipFill>
          <a:blip r:embed="rId9"/>
          <a:stretch>
            <a:fillRect/>
          </a:stretch>
        </p:blipFill>
        <p:spPr>
          <a:xfrm>
            <a:off x="8154457" y="5490350"/>
            <a:ext cx="1751542" cy="529536"/>
          </a:xfrm>
          <a:prstGeom prst="rect">
            <a:avLst/>
          </a:prstGeom>
        </p:spPr>
      </p:pic>
      <p:sp>
        <p:nvSpPr>
          <p:cNvPr id="11" name="TextBox 10">
            <a:extLst>
              <a:ext uri="{FF2B5EF4-FFF2-40B4-BE49-F238E27FC236}">
                <a16:creationId xmlns:a16="http://schemas.microsoft.com/office/drawing/2014/main" id="{8C7F0C0F-D4C6-4FE5-A957-3E802030CB7D}"/>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bg1"/>
                </a:solidFill>
                <a:latin typeface="+mj-lt"/>
                <a:ea typeface="+mj-ea"/>
                <a:cs typeface="+mj-cs"/>
              </a:rPr>
              <a:t>Contact</a:t>
            </a:r>
            <a:r>
              <a:rPr lang="en-US" sz="1200" b="0" dirty="0">
                <a:solidFill>
                  <a:schemeClr val="bg1"/>
                </a:solidFill>
              </a:rPr>
              <a:t> </a:t>
            </a:r>
            <a:r>
              <a:rPr lang="en-US" sz="2000" b="0" i="1" kern="1200" dirty="0">
                <a:solidFill>
                  <a:schemeClr val="bg1"/>
                </a:solidFill>
                <a:latin typeface="+mj-lt"/>
                <a:ea typeface="+mj-ea"/>
                <a:cs typeface="+mj-cs"/>
              </a:rPr>
              <a:t>Information</a:t>
            </a:r>
          </a:p>
        </p:txBody>
      </p:sp>
      <p:sp>
        <p:nvSpPr>
          <p:cNvPr id="12" name="TextBox 11">
            <a:extLst>
              <a:ext uri="{FF2B5EF4-FFF2-40B4-BE49-F238E27FC236}">
                <a16:creationId xmlns:a16="http://schemas.microsoft.com/office/drawing/2014/main" id="{40EA9A5E-A5BE-490E-8F37-11969F2A7416}"/>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bg1"/>
                </a:solidFill>
                <a:latin typeface="+mj-lt"/>
                <a:ea typeface="+mj-ea"/>
                <a:cs typeface="+mj-cs"/>
              </a:rPr>
              <a:t>Website: http://project-persist.eu/ </a:t>
            </a:r>
          </a:p>
          <a:p>
            <a:r>
              <a:rPr lang="en-US" sz="1400" b="0" i="1" kern="1200" dirty="0">
                <a:solidFill>
                  <a:schemeClr val="bg1"/>
                </a:solidFill>
                <a:latin typeface="+mj-lt"/>
                <a:ea typeface="+mj-ea"/>
                <a:cs typeface="+mj-cs"/>
              </a:rPr>
              <a:t>LinkedIn: PERSIST group</a:t>
            </a:r>
          </a:p>
          <a:p>
            <a:r>
              <a:rPr lang="en-US" sz="1400" b="0" i="1" kern="1200" dirty="0" err="1">
                <a:solidFill>
                  <a:schemeClr val="bg1"/>
                </a:solidFill>
                <a:latin typeface="+mj-lt"/>
                <a:ea typeface="+mj-ea"/>
                <a:cs typeface="+mj-cs"/>
              </a:rPr>
              <a:t>EMail</a:t>
            </a:r>
            <a:r>
              <a:rPr lang="en-US" sz="1400" b="0" i="1" kern="1200" dirty="0">
                <a:solidFill>
                  <a:schemeClr val="bg1"/>
                </a:solidFill>
                <a:latin typeface="+mj-lt"/>
                <a:ea typeface="+mj-ea"/>
                <a:cs typeface="+mj-cs"/>
              </a:rPr>
              <a:t>: project-persist@utwente.nl</a:t>
            </a:r>
          </a:p>
        </p:txBody>
      </p:sp>
      <p:pic>
        <p:nvPicPr>
          <p:cNvPr id="16" name="Picture 15" descr="A close up of a logo&#10;&#10;Description automatically generated">
            <a:extLst>
              <a:ext uri="{FF2B5EF4-FFF2-40B4-BE49-F238E27FC236}">
                <a16:creationId xmlns:a16="http://schemas.microsoft.com/office/drawing/2014/main" id="{29BBD33D-7541-4B79-B1A8-04868F5A214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17" name="Inhaltsplatzhalter 2">
            <a:extLst>
              <a:ext uri="{FF2B5EF4-FFF2-40B4-BE49-F238E27FC236}">
                <a16:creationId xmlns:a16="http://schemas.microsoft.com/office/drawing/2014/main" id="{192BC3C8-13E3-498E-9E3F-B7CBB1A89028}"/>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solidFill>
                  <a:schemeClr val="bg1"/>
                </a:solidFill>
              </a:defRPr>
            </a:lvl1pPr>
          </a:lstStyle>
          <a:p>
            <a:pPr lvl="0"/>
            <a:r>
              <a:rPr lang="en-US" dirty="0"/>
              <a:t>IO2</a:t>
            </a:r>
          </a:p>
          <a:p>
            <a:pPr lvl="0"/>
            <a:r>
              <a:rPr lang="en-US" dirty="0"/>
              <a:t>???</a:t>
            </a:r>
          </a:p>
          <a:p>
            <a:pPr lvl="0"/>
            <a:endParaRPr lang="en-US" dirty="0"/>
          </a:p>
        </p:txBody>
      </p:sp>
      <p:sp>
        <p:nvSpPr>
          <p:cNvPr id="20" name="TextBox 19">
            <a:extLst>
              <a:ext uri="{FF2B5EF4-FFF2-40B4-BE49-F238E27FC236}">
                <a16:creationId xmlns:a16="http://schemas.microsoft.com/office/drawing/2014/main" id="{9A0063C9-1BF3-4F95-94D2-0AA3A97371E2}"/>
              </a:ext>
            </a:extLst>
          </p:cNvPr>
          <p:cNvSpPr txBox="1"/>
          <p:nvPr userDrawn="1"/>
        </p:nvSpPr>
        <p:spPr>
          <a:xfrm>
            <a:off x="4218432" y="1865376"/>
            <a:ext cx="2188464" cy="307777"/>
          </a:xfrm>
          <a:prstGeom prst="rect">
            <a:avLst/>
          </a:prstGeom>
          <a:noFill/>
        </p:spPr>
        <p:txBody>
          <a:bodyPr wrap="square" rtlCol="0">
            <a:spAutoFit/>
          </a:bodyPr>
          <a:lstStyle/>
          <a:p>
            <a:r>
              <a:rPr lang="en-US" b="0" u="sng" dirty="0">
                <a:solidFill>
                  <a:schemeClr val="bg1"/>
                </a:solidFill>
              </a:rPr>
              <a:t>Next steps:</a:t>
            </a:r>
          </a:p>
        </p:txBody>
      </p:sp>
      <p:sp>
        <p:nvSpPr>
          <p:cNvPr id="21" name="Rectangle 20">
            <a:extLst>
              <a:ext uri="{FF2B5EF4-FFF2-40B4-BE49-F238E27FC236}">
                <a16:creationId xmlns:a16="http://schemas.microsoft.com/office/drawing/2014/main" id="{32B230F5-93BA-44E9-8C3E-8345D9670402}"/>
              </a:ext>
            </a:extLst>
          </p:cNvPr>
          <p:cNvSpPr/>
          <p:nvPr userDrawn="1"/>
        </p:nvSpPr>
        <p:spPr>
          <a:xfrm>
            <a:off x="0" y="6551914"/>
            <a:ext cx="9906000" cy="307777"/>
          </a:xfrm>
          <a:prstGeom prst="rect">
            <a:avLst/>
          </a:prstGeom>
          <a:solidFill>
            <a:schemeClr val="bg1"/>
          </a:solidFill>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spTree>
    <p:extLst>
      <p:ext uri="{BB962C8B-B14F-4D97-AF65-F5344CB8AC3E}">
        <p14:creationId xmlns:p14="http://schemas.microsoft.com/office/powerpoint/2010/main" val="4549589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whit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6F66BF9-2943-4992-9D42-B55B9E59FF1A}"/>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6" name="Rectangle 5">
            <a:extLst>
              <a:ext uri="{FF2B5EF4-FFF2-40B4-BE49-F238E27FC236}">
                <a16:creationId xmlns:a16="http://schemas.microsoft.com/office/drawing/2014/main" id="{CB8D6988-6C50-4B06-AD8D-3DD63F89F122}"/>
              </a:ext>
            </a:extLst>
          </p:cNvPr>
          <p:cNvSpPr/>
          <p:nvPr userDrawn="1"/>
        </p:nvSpPr>
        <p:spPr bwMode="auto">
          <a:xfrm>
            <a:off x="0" y="599054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6CCEDA70-1ACC-4791-B684-026FB354F8C9}"/>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503800"/>
            <a:ext cx="4112196" cy="4290068"/>
          </a:xfrm>
          <a:prstGeom prst="rect">
            <a:avLst/>
          </a:prstGeom>
        </p:spPr>
      </p:pic>
      <p:pic>
        <p:nvPicPr>
          <p:cNvPr id="13" name="Picture 12">
            <a:extLst>
              <a:ext uri="{FF2B5EF4-FFF2-40B4-BE49-F238E27FC236}">
                <a16:creationId xmlns:a16="http://schemas.microsoft.com/office/drawing/2014/main" id="{8464D011-FCED-4999-9F7A-48FE86B3EB76}"/>
              </a:ext>
            </a:extLst>
          </p:cNvPr>
          <p:cNvPicPr>
            <a:picLocks noChangeAspect="1"/>
          </p:cNvPicPr>
          <p:nvPr userDrawn="1"/>
        </p:nvPicPr>
        <p:blipFill>
          <a:blip r:embed="rId3"/>
          <a:stretch>
            <a:fillRect/>
          </a:stretch>
        </p:blipFill>
        <p:spPr>
          <a:xfrm>
            <a:off x="7743494" y="608903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10DC0D86-74A3-4DF4-83B0-FA8CDB37EEF4}"/>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644509" y="613712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78B23EB9-5F86-4AE9-90C7-3A647170A9D2}"/>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l="4645" t="1" r="3847" b="8887"/>
          <a:stretch/>
        </p:blipFill>
        <p:spPr bwMode="auto">
          <a:xfrm>
            <a:off x="623518" y="6102603"/>
            <a:ext cx="1772690" cy="32336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B8FEA631-B45E-4262-8126-2DFF0A299D44}"/>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tx1"/>
                </a:solidFill>
                <a:latin typeface="+mj-lt"/>
                <a:ea typeface="+mj-ea"/>
                <a:cs typeface="+mj-cs"/>
              </a:rPr>
              <a:t>Contact</a:t>
            </a:r>
            <a:r>
              <a:rPr lang="en-US" sz="1200" b="0" dirty="0">
                <a:solidFill>
                  <a:schemeClr val="tx1"/>
                </a:solidFill>
              </a:rPr>
              <a:t> </a:t>
            </a:r>
            <a:r>
              <a:rPr lang="en-US" sz="2000" b="0" i="1" kern="1200" dirty="0">
                <a:solidFill>
                  <a:schemeClr val="tx1"/>
                </a:solidFill>
                <a:latin typeface="+mj-lt"/>
                <a:ea typeface="+mj-ea"/>
                <a:cs typeface="+mj-cs"/>
              </a:rPr>
              <a:t>Information</a:t>
            </a:r>
          </a:p>
        </p:txBody>
      </p:sp>
      <p:sp>
        <p:nvSpPr>
          <p:cNvPr id="19" name="TextBox 18">
            <a:extLst>
              <a:ext uri="{FF2B5EF4-FFF2-40B4-BE49-F238E27FC236}">
                <a16:creationId xmlns:a16="http://schemas.microsoft.com/office/drawing/2014/main" id="{F5C12965-AC0D-4E9A-AE7F-48CB6A2FA49D}"/>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tx1"/>
                </a:solidFill>
                <a:latin typeface="+mj-lt"/>
                <a:ea typeface="+mj-ea"/>
                <a:cs typeface="+mj-cs"/>
              </a:rPr>
              <a:t>Website: http://project-persist.eu/ </a:t>
            </a:r>
          </a:p>
          <a:p>
            <a:r>
              <a:rPr lang="en-US" sz="1400" b="0" i="1" kern="1200" dirty="0">
                <a:solidFill>
                  <a:schemeClr val="tx1"/>
                </a:solidFill>
                <a:latin typeface="+mj-lt"/>
                <a:ea typeface="+mj-ea"/>
                <a:cs typeface="+mj-cs"/>
              </a:rPr>
              <a:t>LinkedIn: PERSIST group</a:t>
            </a:r>
          </a:p>
          <a:p>
            <a:r>
              <a:rPr lang="en-US" sz="1400" b="0" i="1" kern="1200" dirty="0" err="1">
                <a:solidFill>
                  <a:schemeClr val="tx1"/>
                </a:solidFill>
                <a:latin typeface="+mj-lt"/>
                <a:ea typeface="+mj-ea"/>
                <a:cs typeface="+mj-cs"/>
              </a:rPr>
              <a:t>EMail</a:t>
            </a:r>
            <a:r>
              <a:rPr lang="en-US" sz="1400" b="0" i="1" kern="1200" dirty="0">
                <a:solidFill>
                  <a:schemeClr val="tx1"/>
                </a:solidFill>
                <a:latin typeface="+mj-lt"/>
                <a:ea typeface="+mj-ea"/>
                <a:cs typeface="+mj-cs"/>
              </a:rPr>
              <a:t>: project-persist@utwente.nl</a:t>
            </a:r>
          </a:p>
        </p:txBody>
      </p:sp>
      <p:sp>
        <p:nvSpPr>
          <p:cNvPr id="2" name="Rectangle 1">
            <a:extLst>
              <a:ext uri="{FF2B5EF4-FFF2-40B4-BE49-F238E27FC236}">
                <a16:creationId xmlns:a16="http://schemas.microsoft.com/office/drawing/2014/main" id="{256E175B-3298-4050-AF66-01D83F4A75CD}"/>
              </a:ext>
            </a:extLst>
          </p:cNvPr>
          <p:cNvSpPr/>
          <p:nvPr userDrawn="1"/>
        </p:nvSpPr>
        <p:spPr>
          <a:xfrm>
            <a:off x="0" y="6551914"/>
            <a:ext cx="9906000" cy="307777"/>
          </a:xfrm>
          <a:prstGeom prst="rect">
            <a:avLst/>
          </a:prstGeom>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pic>
        <p:nvPicPr>
          <p:cNvPr id="4" name="Picture 3">
            <a:extLst>
              <a:ext uri="{FF2B5EF4-FFF2-40B4-BE49-F238E27FC236}">
                <a16:creationId xmlns:a16="http://schemas.microsoft.com/office/drawing/2014/main" id="{95D160F2-8DB1-4444-8D81-1EF8A7481A19}"/>
              </a:ext>
            </a:extLst>
          </p:cNvPr>
          <p:cNvPicPr>
            <a:picLocks noChangeAspect="1"/>
          </p:cNvPicPr>
          <p:nvPr userDrawn="1"/>
        </p:nvPicPr>
        <p:blipFill>
          <a:blip r:embed="rId6">
            <a:alphaModFix amt="50000"/>
          </a:blip>
          <a:stretch>
            <a:fillRect/>
          </a:stretch>
        </p:blipFill>
        <p:spPr>
          <a:xfrm>
            <a:off x="4261104" y="3885563"/>
            <a:ext cx="5538660" cy="1883398"/>
          </a:xfrm>
          <a:prstGeom prst="rect">
            <a:avLst/>
          </a:prstGeom>
        </p:spPr>
      </p:pic>
      <p:pic>
        <p:nvPicPr>
          <p:cNvPr id="7" name="Picture 6" descr="A close up of a logo&#10;&#10;Description automatically generated">
            <a:extLst>
              <a:ext uri="{FF2B5EF4-FFF2-40B4-BE49-F238E27FC236}">
                <a16:creationId xmlns:a16="http://schemas.microsoft.com/office/drawing/2014/main" id="{3D59742F-9DED-42EA-86B0-D8E90E25CBC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20" name="Inhaltsplatzhalter 2">
            <a:extLst>
              <a:ext uri="{FF2B5EF4-FFF2-40B4-BE49-F238E27FC236}">
                <a16:creationId xmlns:a16="http://schemas.microsoft.com/office/drawing/2014/main" id="{11BCB360-7334-429E-BBD4-5041AB6BB99F}"/>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lvl1pPr>
          </a:lstStyle>
          <a:p>
            <a:pPr lvl="0"/>
            <a:r>
              <a:rPr lang="en-US" dirty="0"/>
              <a:t>IO2</a:t>
            </a:r>
          </a:p>
          <a:p>
            <a:pPr lvl="0"/>
            <a:r>
              <a:rPr lang="en-US" dirty="0"/>
              <a:t>???</a:t>
            </a:r>
          </a:p>
          <a:p>
            <a:pPr lvl="0"/>
            <a:endParaRPr lang="en-US" dirty="0"/>
          </a:p>
        </p:txBody>
      </p:sp>
      <p:sp>
        <p:nvSpPr>
          <p:cNvPr id="21" name="TextBox 20">
            <a:extLst>
              <a:ext uri="{FF2B5EF4-FFF2-40B4-BE49-F238E27FC236}">
                <a16:creationId xmlns:a16="http://schemas.microsoft.com/office/drawing/2014/main" id="{D7379032-8B11-4450-A751-4466AF4A80DD}"/>
              </a:ext>
            </a:extLst>
          </p:cNvPr>
          <p:cNvSpPr txBox="1"/>
          <p:nvPr userDrawn="1"/>
        </p:nvSpPr>
        <p:spPr>
          <a:xfrm>
            <a:off x="4218432" y="1865376"/>
            <a:ext cx="2188464" cy="307777"/>
          </a:xfrm>
          <a:prstGeom prst="rect">
            <a:avLst/>
          </a:prstGeom>
          <a:noFill/>
        </p:spPr>
        <p:txBody>
          <a:bodyPr wrap="square" rtlCol="0">
            <a:spAutoFit/>
          </a:bodyPr>
          <a:lstStyle/>
          <a:p>
            <a:r>
              <a:rPr lang="en-US" b="0" u="sng" dirty="0"/>
              <a:t>Next steps:</a:t>
            </a:r>
          </a:p>
        </p:txBody>
      </p:sp>
      <p:pic>
        <p:nvPicPr>
          <p:cNvPr id="22" name="Picture 21" descr="A picture containing text&#10;&#10;Description automatically generated">
            <a:extLst>
              <a:ext uri="{FF2B5EF4-FFF2-40B4-BE49-F238E27FC236}">
                <a16:creationId xmlns:a16="http://schemas.microsoft.com/office/drawing/2014/main" id="{AA8BC05E-5ED7-4737-8324-795947E1FEB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5870016" y="6025809"/>
            <a:ext cx="1073760" cy="473592"/>
          </a:xfrm>
          <a:prstGeom prst="rect">
            <a:avLst/>
          </a:prstGeom>
        </p:spPr>
      </p:pic>
      <p:pic>
        <p:nvPicPr>
          <p:cNvPr id="23" name="Picture 22" descr="Logo&#10;&#10;Description automatically generated">
            <a:extLst>
              <a:ext uri="{FF2B5EF4-FFF2-40B4-BE49-F238E27FC236}">
                <a16:creationId xmlns:a16="http://schemas.microsoft.com/office/drawing/2014/main" id="{940B14DA-E1F8-49E9-92E7-215BEFEEFB1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88027" y="6020387"/>
            <a:ext cx="511638" cy="464200"/>
          </a:xfrm>
          <a:prstGeom prst="rect">
            <a:avLst/>
          </a:prstGeom>
        </p:spPr>
      </p:pic>
      <p:pic>
        <p:nvPicPr>
          <p:cNvPr id="24" name="Picture 23">
            <a:extLst>
              <a:ext uri="{FF2B5EF4-FFF2-40B4-BE49-F238E27FC236}">
                <a16:creationId xmlns:a16="http://schemas.microsoft.com/office/drawing/2014/main" id="{89977BDF-5256-43E0-9127-D020318A037D}"/>
              </a:ext>
            </a:extLst>
          </p:cNvPr>
          <p:cNvPicPr>
            <a:picLocks noChangeAspect="1"/>
          </p:cNvPicPr>
          <p:nvPr userDrawn="1"/>
        </p:nvPicPr>
        <p:blipFill>
          <a:blip r:embed="rId10"/>
          <a:stretch>
            <a:fillRect/>
          </a:stretch>
        </p:blipFill>
        <p:spPr>
          <a:xfrm>
            <a:off x="8154457" y="5563502"/>
            <a:ext cx="1751542" cy="529536"/>
          </a:xfrm>
          <a:prstGeom prst="rect">
            <a:avLst/>
          </a:prstGeom>
        </p:spPr>
      </p:pic>
    </p:spTree>
    <p:extLst>
      <p:ext uri="{BB962C8B-B14F-4D97-AF65-F5344CB8AC3E}">
        <p14:creationId xmlns:p14="http://schemas.microsoft.com/office/powerpoint/2010/main" val="40292810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
            <a:extLst>
              <a:ext uri="{FF2B5EF4-FFF2-40B4-BE49-F238E27FC236}">
                <a16:creationId xmlns:a16="http://schemas.microsoft.com/office/drawing/2014/main" id="{D0D8AAEE-7702-4F24-A7AA-700DFBA892F5}"/>
              </a:ext>
            </a:extLst>
          </p:cNvPr>
          <p:cNvSpPr>
            <a:spLocks noGrp="1" noChangeArrowheads="1"/>
          </p:cNvSpPr>
          <p:nvPr>
            <p:ph type="title"/>
            <p:custDataLst>
              <p:tags r:id="rId9"/>
            </p:custDataLst>
          </p:nvPr>
        </p:nvSpPr>
        <p:spPr bwMode="auto">
          <a:xfrm>
            <a:off x="382588" y="317500"/>
            <a:ext cx="9140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sp>
        <p:nvSpPr>
          <p:cNvPr id="1027" name="Rectangle 7">
            <a:extLst>
              <a:ext uri="{FF2B5EF4-FFF2-40B4-BE49-F238E27FC236}">
                <a16:creationId xmlns:a16="http://schemas.microsoft.com/office/drawing/2014/main" id="{8570737F-938D-47E3-8E90-80824C805387}"/>
              </a:ext>
            </a:extLst>
          </p:cNvPr>
          <p:cNvSpPr>
            <a:spLocks noGrp="1" noChangeArrowheads="1"/>
          </p:cNvSpPr>
          <p:nvPr>
            <p:ph type="body" idx="1"/>
            <p:custDataLst>
              <p:tags r:id="rId10"/>
            </p:custDataLst>
          </p:nvPr>
        </p:nvSpPr>
        <p:spPr bwMode="auto">
          <a:xfrm>
            <a:off x="382588" y="952500"/>
            <a:ext cx="91408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graphicFrame>
        <p:nvGraphicFramePr>
          <p:cNvPr id="1029" name="Rectangle 11" hidden="1">
            <a:extLst>
              <a:ext uri="{FF2B5EF4-FFF2-40B4-BE49-F238E27FC236}">
                <a16:creationId xmlns:a16="http://schemas.microsoft.com/office/drawing/2014/main" id="{2412572D-4491-4E3E-91EE-9DA7299887E5}"/>
              </a:ext>
            </a:extLst>
          </p:cNvPr>
          <p:cNvGraphicFramePr>
            <a:graphicFrameLocks/>
          </p:cNvGraphicFramePr>
          <p:nvPr>
            <p:custDataLst>
              <p:tags r:id="rId11"/>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name="think-cell Slide" r:id="rId12" imgW="0" imgH="0" progId="">
                  <p:embed/>
                </p:oleObj>
              </mc:Choice>
              <mc:Fallback>
                <p:oleObj name="think-cell Slide" r:id="rId12" imgW="0" imgH="0" progId="">
                  <p:embed/>
                  <p:pic>
                    <p:nvPicPr>
                      <p:cNvPr id="1029" name="Rectangle 11" hidden="1">
                        <a:extLst>
                          <a:ext uri="{FF2B5EF4-FFF2-40B4-BE49-F238E27FC236}">
                            <a16:creationId xmlns:a16="http://schemas.microsoft.com/office/drawing/2014/main" id="{2412572D-4491-4E3E-91EE-9DA7299887E5}"/>
                          </a:ext>
                        </a:extLst>
                      </p:cNvPr>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Footer Placeholder 2">
            <a:extLst>
              <a:ext uri="{FF2B5EF4-FFF2-40B4-BE49-F238E27FC236}">
                <a16:creationId xmlns:a16="http://schemas.microsoft.com/office/drawing/2014/main" id="{130BBF92-D768-4681-BAA5-A43F3EE157D1}"/>
              </a:ext>
            </a:extLst>
          </p:cNvPr>
          <p:cNvSpPr>
            <a:spLocks noGrp="1"/>
          </p:cNvSpPr>
          <p:nvPr>
            <p:ph type="ftr" sz="quarter" idx="3"/>
          </p:nvPr>
        </p:nvSpPr>
        <p:spPr>
          <a:xfrm>
            <a:off x="382588" y="6356351"/>
            <a:ext cx="3118803"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pic>
        <p:nvPicPr>
          <p:cNvPr id="8" name="Picture 4" descr="http://www.mobidem.tu-dortmund.de/joomla/images/tu-dortmund-logo.png">
            <a:extLst>
              <a:ext uri="{FF2B5EF4-FFF2-40B4-BE49-F238E27FC236}">
                <a16:creationId xmlns:a16="http://schemas.microsoft.com/office/drawing/2014/main" id="{AAD89F8C-D46A-4098-AC18-1B06390275E0}"/>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5295837" y="6383801"/>
            <a:ext cx="1100210" cy="1609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3">
            <a:extLst>
              <a:ext uri="{FF2B5EF4-FFF2-40B4-BE49-F238E27FC236}">
                <a16:creationId xmlns:a16="http://schemas.microsoft.com/office/drawing/2014/main" id="{B2E82A9E-D2B8-4377-BB10-C878EFF5E7F6}"/>
              </a:ext>
            </a:extLst>
          </p:cNvPr>
          <p:cNvPicPr>
            <a:picLocks noChangeAspect="1"/>
          </p:cNvPicPr>
          <p:nvPr userDrawn="1"/>
        </p:nvPicPr>
        <p:blipFill>
          <a:blip r:embed="rId14"/>
          <a:stretch>
            <a:fillRect/>
          </a:stretch>
        </p:blipFill>
        <p:spPr>
          <a:xfrm>
            <a:off x="5337011" y="6605567"/>
            <a:ext cx="1017862" cy="231817"/>
          </a:xfrm>
          <a:prstGeom prst="rect">
            <a:avLst/>
          </a:prstGeom>
        </p:spPr>
      </p:pic>
      <p:pic>
        <p:nvPicPr>
          <p:cNvPr id="12" name="Picture 2" descr="http://www.utwente.nl/huisstijl/downloads/woordmerk/ut-logo-2400-black-nl.png">
            <a:extLst>
              <a:ext uri="{FF2B5EF4-FFF2-40B4-BE49-F238E27FC236}">
                <a16:creationId xmlns:a16="http://schemas.microsoft.com/office/drawing/2014/main" id="{5558C7FD-8FF8-439A-9CF2-E043807C2FB2}"/>
              </a:ext>
            </a:extLst>
          </p:cNvPr>
          <p:cNvPicPr>
            <a:picLocks noChangeAspect="1" noChangeArrowheads="1"/>
          </p:cNvPicPr>
          <p:nvPr userDrawn="1"/>
        </p:nvPicPr>
        <p:blipFill rotWithShape="1">
          <a:blip r:embed="rId15" cstate="print">
            <a:extLst>
              <a:ext uri="{28A0092B-C50C-407E-A947-70E740481C1C}">
                <a14:useLocalDpi xmlns:a14="http://schemas.microsoft.com/office/drawing/2010/main" val="0"/>
              </a:ext>
            </a:extLst>
          </a:blip>
          <a:srcRect l="4645" t="1" r="3847" b="8887"/>
          <a:stretch/>
        </p:blipFill>
        <p:spPr bwMode="auto">
          <a:xfrm>
            <a:off x="3501392" y="6356351"/>
            <a:ext cx="1218340" cy="22224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picture containing text&#10;&#10;Description automatically generated">
            <a:extLst>
              <a:ext uri="{FF2B5EF4-FFF2-40B4-BE49-F238E27FC236}">
                <a16:creationId xmlns:a16="http://schemas.microsoft.com/office/drawing/2014/main" id="{E213FFB1-9215-4312-8A53-F2AF18B268D9}"/>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763644" y="6562770"/>
            <a:ext cx="693836" cy="306023"/>
          </a:xfrm>
          <a:prstGeom prst="rect">
            <a:avLst/>
          </a:prstGeom>
        </p:spPr>
      </p:pic>
      <p:pic>
        <p:nvPicPr>
          <p:cNvPr id="14" name="Picture 13" descr="Logo&#10;&#10;Description automatically generated">
            <a:extLst>
              <a:ext uri="{FF2B5EF4-FFF2-40B4-BE49-F238E27FC236}">
                <a16:creationId xmlns:a16="http://schemas.microsoft.com/office/drawing/2014/main" id="{645E8F1E-BC77-474D-901E-91CB6CED3118}"/>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4743084" y="6396447"/>
            <a:ext cx="419831" cy="380905"/>
          </a:xfrm>
          <a:prstGeom prst="rect">
            <a:avLst/>
          </a:prstGeom>
        </p:spPr>
      </p:pic>
      <p:sp>
        <p:nvSpPr>
          <p:cNvPr id="15" name="TextBox 14">
            <a:extLst>
              <a:ext uri="{FF2B5EF4-FFF2-40B4-BE49-F238E27FC236}">
                <a16:creationId xmlns:a16="http://schemas.microsoft.com/office/drawing/2014/main" id="{14A8A84A-D979-44F8-91C6-D9D6AE05A952}"/>
              </a:ext>
            </a:extLst>
          </p:cNvPr>
          <p:cNvSpPr txBox="1"/>
          <p:nvPr userDrawn="1"/>
        </p:nvSpPr>
        <p:spPr>
          <a:xfrm>
            <a:off x="9110103" y="6356351"/>
            <a:ext cx="413309" cy="215444"/>
          </a:xfrm>
          <a:prstGeom prst="rect">
            <a:avLst/>
          </a:prstGeom>
          <a:noFill/>
        </p:spPr>
        <p:txBody>
          <a:bodyPr wrap="square">
            <a:spAutoFit/>
          </a:bodyPr>
          <a:lstStyle/>
          <a:p>
            <a:fld id="{A4CA0D4A-ABDC-4976-ABAD-3B4D4081987F}" type="slidenum">
              <a:rPr lang="en-US" sz="800" kern="1200" smtClean="0">
                <a:solidFill>
                  <a:schemeClr val="tx1">
                    <a:tint val="75000"/>
                  </a:schemeClr>
                </a:solidFill>
                <a:latin typeface="Arial" panose="020B0604020202020204" pitchFamily="34" charset="0"/>
                <a:ea typeface="+mn-ea"/>
                <a:cs typeface="Arial" panose="020B0604020202020204" pitchFamily="34" charset="0"/>
              </a:rPr>
              <a:pPr/>
              <a:t>‹#›</a:t>
            </a:fld>
            <a:endParaRPr lang="en-US" sz="800" kern="1200" dirty="0">
              <a:solidFill>
                <a:schemeClr val="tx1">
                  <a:tint val="75000"/>
                </a:schemeClr>
              </a:solidFill>
              <a:latin typeface="Arial" panose="020B0604020202020204" pitchFamily="34" charset="0"/>
              <a:ea typeface="+mn-ea"/>
              <a:cs typeface="Arial" panose="020B0604020202020204" pitchFamily="34" charset="0"/>
            </a:endParaRPr>
          </a:p>
        </p:txBody>
      </p:sp>
      <p:sp>
        <p:nvSpPr>
          <p:cNvPr id="16" name="TextBox 15">
            <a:extLst>
              <a:ext uri="{FF2B5EF4-FFF2-40B4-BE49-F238E27FC236}">
                <a16:creationId xmlns:a16="http://schemas.microsoft.com/office/drawing/2014/main" id="{CEE64E0A-302C-421F-958F-825B547A2460}"/>
              </a:ext>
            </a:extLst>
          </p:cNvPr>
          <p:cNvSpPr txBox="1"/>
          <p:nvPr userDrawn="1"/>
        </p:nvSpPr>
        <p:spPr>
          <a:xfrm>
            <a:off x="6549664" y="6356351"/>
            <a:ext cx="2433399" cy="338554"/>
          </a:xfrm>
          <a:prstGeom prst="rect">
            <a:avLst/>
          </a:prstGeom>
          <a:noFill/>
        </p:spPr>
        <p:txBody>
          <a:bodyPr wrap="square">
            <a:spAutoFit/>
          </a:bodyPr>
          <a:lstStyle/>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PERSIST - Multiplier Event</a:t>
            </a:r>
          </a:p>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08/02/2022</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1" r:id="rId3"/>
    <p:sldLayoutId id="2147483724" r:id="rId4"/>
    <p:sldLayoutId id="2147483732" r:id="rId5"/>
    <p:sldLayoutId id="2147483734" r:id="rId6"/>
    <p:sldLayoutId id="2147483733" r:id="rId7"/>
  </p:sldLayoutIdLst>
  <p:transition/>
  <p:hf hdr="0"/>
  <p:txStyles>
    <p:titleStyle>
      <a:lvl1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mj-lt"/>
          <a:ea typeface="+mj-ea"/>
          <a:cs typeface="+mj-cs"/>
        </a:defRPr>
      </a:lvl1pPr>
      <a:lvl2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12" algn="l" defTabSz="762019" rtl="0" fontAlgn="base">
        <a:spcBef>
          <a:spcPct val="0"/>
        </a:spcBef>
        <a:spcAft>
          <a:spcPct val="0"/>
        </a:spcAft>
        <a:buSzPct val="115000"/>
        <a:buFont typeface="Symbol" pitchFamily="18" charset="2"/>
        <a:defRPr b="1" i="1">
          <a:solidFill>
            <a:schemeClr val="tx2"/>
          </a:solidFill>
          <a:latin typeface="Arial" pitchFamily="34" charset="0"/>
        </a:defRPr>
      </a:lvl6pPr>
      <a:lvl7pPr marL="914423" algn="l" defTabSz="762019" rtl="0" fontAlgn="base">
        <a:spcBef>
          <a:spcPct val="0"/>
        </a:spcBef>
        <a:spcAft>
          <a:spcPct val="0"/>
        </a:spcAft>
        <a:buSzPct val="115000"/>
        <a:buFont typeface="Symbol" pitchFamily="18" charset="2"/>
        <a:defRPr b="1" i="1">
          <a:solidFill>
            <a:schemeClr val="tx2"/>
          </a:solidFill>
          <a:latin typeface="Arial" pitchFamily="34" charset="0"/>
        </a:defRPr>
      </a:lvl7pPr>
      <a:lvl8pPr marL="1371634" algn="l" defTabSz="762019" rtl="0" fontAlgn="base">
        <a:spcBef>
          <a:spcPct val="0"/>
        </a:spcBef>
        <a:spcAft>
          <a:spcPct val="0"/>
        </a:spcAft>
        <a:buSzPct val="115000"/>
        <a:buFont typeface="Symbol" pitchFamily="18" charset="2"/>
        <a:defRPr b="1" i="1">
          <a:solidFill>
            <a:schemeClr val="tx2"/>
          </a:solidFill>
          <a:latin typeface="Arial" pitchFamily="34" charset="0"/>
        </a:defRPr>
      </a:lvl8pPr>
      <a:lvl9pPr marL="1828846" algn="l" defTabSz="762019" rtl="0" fontAlgn="base">
        <a:spcBef>
          <a:spcPct val="0"/>
        </a:spcBef>
        <a:spcAft>
          <a:spcPct val="0"/>
        </a:spcAft>
        <a:buSzPct val="115000"/>
        <a:buFont typeface="Symbol" pitchFamily="18" charset="2"/>
        <a:defRPr b="1" i="1">
          <a:solidFill>
            <a:schemeClr val="tx2"/>
          </a:solidFill>
          <a:latin typeface="Arial" pitchFamily="34" charset="0"/>
        </a:defRPr>
      </a:lvl9pPr>
    </p:titleStyle>
    <p:body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p:bodyStyle>
    <p:otherStyle>
      <a:defPPr>
        <a:defRPr lang="de-DE"/>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12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oleObject" Target="../embeddings/oleObject2.bin"/><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49C9FC-A1A9-4FB1-9134-020496F607F9}"/>
              </a:ext>
            </a:extLst>
          </p:cNvPr>
          <p:cNvSpPr>
            <a:spLocks noGrp="1"/>
          </p:cNvSpPr>
          <p:nvPr>
            <p:ph type="title"/>
          </p:nvPr>
        </p:nvSpPr>
        <p:spPr>
          <a:xfrm>
            <a:off x="2451799" y="659990"/>
            <a:ext cx="6980972" cy="1198955"/>
          </a:xfrm>
        </p:spPr>
        <p:txBody>
          <a:bodyPr/>
          <a:lstStyle/>
          <a:p>
            <a:pPr algn="ctr"/>
            <a:r>
              <a:rPr lang="en-US" sz="3200" b="1" dirty="0"/>
              <a:t>Introduction to</a:t>
            </a:r>
            <a:r>
              <a:rPr lang="sk-SK" sz="3200" dirty="0"/>
              <a:t> Game</a:t>
            </a:r>
            <a:br>
              <a:rPr lang="sk-SK" sz="3200" dirty="0"/>
            </a:br>
            <a:r>
              <a:rPr lang="sk-SK" sz="3200" dirty="0"/>
              <a:t>- </a:t>
            </a:r>
            <a:r>
              <a:rPr lang="en-GB" sz="3200" dirty="0"/>
              <a:t>Data</a:t>
            </a:r>
            <a:r>
              <a:rPr lang="sk-SK" sz="3200" dirty="0"/>
              <a:t> </a:t>
            </a:r>
            <a:r>
              <a:rPr lang="sk-SK" sz="3200" dirty="0" err="1"/>
              <a:t>Analysis</a:t>
            </a:r>
            <a:r>
              <a:rPr lang="sk-SK" sz="3200" dirty="0"/>
              <a:t> of </a:t>
            </a:r>
            <a:r>
              <a:rPr lang="sk-SK" sz="3200" dirty="0" err="1"/>
              <a:t>Procurement</a:t>
            </a:r>
            <a:endParaRPr lang="en-US" sz="3200" dirty="0"/>
          </a:p>
        </p:txBody>
      </p:sp>
      <p:pic>
        <p:nvPicPr>
          <p:cNvPr id="4" name="Picture 3">
            <a:extLst>
              <a:ext uri="{FF2B5EF4-FFF2-40B4-BE49-F238E27FC236}">
                <a16:creationId xmlns:a16="http://schemas.microsoft.com/office/drawing/2014/main" id="{84D21C99-0934-4516-9A11-32DE96E1F19D}"/>
              </a:ext>
            </a:extLst>
          </p:cNvPr>
          <p:cNvPicPr>
            <a:picLocks noChangeAspect="1"/>
          </p:cNvPicPr>
          <p:nvPr/>
        </p:nvPicPr>
        <p:blipFill>
          <a:blip r:embed="rId2"/>
          <a:stretch>
            <a:fillRect/>
          </a:stretch>
        </p:blipFill>
        <p:spPr>
          <a:xfrm>
            <a:off x="8154457" y="5789054"/>
            <a:ext cx="1751542" cy="529536"/>
          </a:xfrm>
          <a:prstGeom prst="rect">
            <a:avLst/>
          </a:prstGeom>
        </p:spPr>
      </p:pic>
      <p:sp>
        <p:nvSpPr>
          <p:cNvPr id="5" name="Podnadpis 4">
            <a:extLst>
              <a:ext uri="{FF2B5EF4-FFF2-40B4-BE49-F238E27FC236}">
                <a16:creationId xmlns:a16="http://schemas.microsoft.com/office/drawing/2014/main" id="{71D8AA17-0A8B-4B94-9926-8DF793E1301C}"/>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94274943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2590" y="1581023"/>
            <a:ext cx="9140825" cy="4767072"/>
          </a:xfrm>
        </p:spPr>
        <p:txBody>
          <a:bodyPr/>
          <a:lstStyle/>
          <a:p>
            <a:pPr>
              <a:buFont typeface="Arial" panose="020B0604020202020204" pitchFamily="34" charset="0"/>
              <a:buChar char="•"/>
            </a:pPr>
            <a:r>
              <a:rPr lang="sk-SK" sz="2400" dirty="0" err="1"/>
              <a:t>Background</a:t>
            </a:r>
            <a:r>
              <a:rPr lang="sk-SK" sz="2400" dirty="0"/>
              <a:t> </a:t>
            </a:r>
            <a:r>
              <a:rPr lang="sk-SK" sz="2400" dirty="0" err="1"/>
              <a:t>information</a:t>
            </a:r>
            <a:endParaRPr lang="sk-SK" sz="2400" dirty="0"/>
          </a:p>
          <a:p>
            <a:pPr>
              <a:buFont typeface="Arial" panose="020B0604020202020204" pitchFamily="34" charset="0"/>
              <a:buChar char="•"/>
            </a:pPr>
            <a:endParaRPr lang="sk-SK" sz="2400" dirty="0"/>
          </a:p>
          <a:p>
            <a:pPr>
              <a:buFont typeface="Arial" panose="020B0604020202020204" pitchFamily="34" charset="0"/>
              <a:buChar char="•"/>
            </a:pPr>
            <a:r>
              <a:rPr lang="sk-SK" sz="2400" dirty="0" err="1"/>
              <a:t>Dataset</a:t>
            </a:r>
            <a:r>
              <a:rPr lang="sk-SK" sz="2400" dirty="0"/>
              <a:t> </a:t>
            </a:r>
            <a:r>
              <a:rPr lang="sk-SK" sz="2400" dirty="0" err="1"/>
              <a:t>description</a:t>
            </a:r>
            <a:r>
              <a:rPr lang="en-US" sz="2400" dirty="0"/>
              <a:t> </a:t>
            </a:r>
            <a:endParaRPr lang="sk-SK" sz="2400" dirty="0"/>
          </a:p>
          <a:p>
            <a:pPr>
              <a:buFont typeface="Arial" panose="020B0604020202020204" pitchFamily="34" charset="0"/>
              <a:buChar char="•"/>
            </a:pPr>
            <a:endParaRPr lang="sk-SK" sz="2400" dirty="0"/>
          </a:p>
          <a:p>
            <a:pPr>
              <a:buFont typeface="Arial" panose="020B0604020202020204" pitchFamily="34" charset="0"/>
              <a:buChar char="•"/>
            </a:pPr>
            <a:r>
              <a:rPr lang="en-US" sz="2400" dirty="0"/>
              <a:t>Tasks</a:t>
            </a:r>
            <a:r>
              <a:rPr lang="sk-SK" sz="2400" dirty="0"/>
              <a:t> f</a:t>
            </a:r>
            <a:r>
              <a:rPr lang="en-US" sz="2400" dirty="0"/>
              <a:t>or</a:t>
            </a:r>
            <a:r>
              <a:rPr lang="sk-SK" sz="2400" dirty="0"/>
              <a:t> </a:t>
            </a:r>
            <a:r>
              <a:rPr lang="sk-SK" sz="2400" dirty="0" err="1"/>
              <a:t>the</a:t>
            </a:r>
            <a:r>
              <a:rPr lang="sk-SK" sz="2400" dirty="0"/>
              <a:t> game</a:t>
            </a:r>
            <a:endParaRPr lang="en-US" sz="2400" dirty="0"/>
          </a:p>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63578" y="1054608"/>
            <a:ext cx="9145206" cy="457200"/>
          </a:xfrm>
        </p:spPr>
        <p:txBody>
          <a:bodyPr/>
          <a:lstStyle/>
          <a:p>
            <a:r>
              <a:rPr lang="sk-SK" sz="2400" b="1" dirty="0" err="1"/>
              <a:t>Content</a:t>
            </a:r>
            <a:r>
              <a:rPr lang="sk-SK" sz="2400" b="1" dirty="0"/>
              <a:t> of </a:t>
            </a:r>
            <a:r>
              <a:rPr lang="sk-SK" sz="2400" b="1" dirty="0" err="1"/>
              <a:t>lecture</a:t>
            </a:r>
            <a:br>
              <a:rPr lang="sk-SK" sz="2400" b="1" dirty="0"/>
            </a:br>
            <a:endParaRPr lang="en-US" sz="2400" dirty="0"/>
          </a:p>
        </p:txBody>
      </p:sp>
    </p:spTree>
    <p:extLst>
      <p:ext uri="{BB962C8B-B14F-4D97-AF65-F5344CB8AC3E}">
        <p14:creationId xmlns:p14="http://schemas.microsoft.com/office/powerpoint/2010/main" val="70415705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6970" y="1511808"/>
            <a:ext cx="9140825" cy="1231711"/>
          </a:xfrm>
        </p:spPr>
        <p:txBody>
          <a:bodyPr/>
          <a:lstStyle/>
          <a:p>
            <a:pPr>
              <a:buFont typeface="Arial" panose="020B0604020202020204" pitchFamily="34" charset="0"/>
              <a:buChar char="•"/>
            </a:pPr>
            <a:r>
              <a:rPr lang="en-US" sz="1800" dirty="0"/>
              <a:t>You are employed in PERSIST Co. As a Junior Data Analyst. </a:t>
            </a:r>
            <a:endParaRPr lang="sk-SK" sz="1800" dirty="0"/>
          </a:p>
          <a:p>
            <a:pPr>
              <a:buFont typeface="Arial" panose="020B0604020202020204" pitchFamily="34" charset="0"/>
              <a:buChar char="•"/>
            </a:pPr>
            <a:endParaRPr lang="sk-SK" sz="1800" dirty="0"/>
          </a:p>
          <a:p>
            <a:pPr>
              <a:buFont typeface="Arial" panose="020B0604020202020204" pitchFamily="34" charset="0"/>
              <a:buChar char="•"/>
            </a:pPr>
            <a:r>
              <a:rPr lang="en-US" sz="1800" dirty="0"/>
              <a:t>The company acquired dataset containing few thousand of executed procurement competitions</a:t>
            </a:r>
            <a:r>
              <a:rPr lang="sk-SK" sz="1800" dirty="0"/>
              <a:t>.</a:t>
            </a:r>
          </a:p>
          <a:p>
            <a:pPr>
              <a:buFont typeface="Arial" panose="020B0604020202020204" pitchFamily="34" charset="0"/>
              <a:buChar char="•"/>
            </a:pPr>
            <a:endParaRPr lang="sk-SK" sz="1800" dirty="0"/>
          </a:p>
          <a:p>
            <a:pPr>
              <a:buFont typeface="Arial" panose="020B0604020202020204" pitchFamily="34" charset="0"/>
              <a:buChar char="•"/>
            </a:pPr>
            <a:endParaRPr lang="sk-SK" sz="1800" dirty="0"/>
          </a:p>
          <a:p>
            <a:pPr>
              <a:buFont typeface="Arial" panose="020B0604020202020204" pitchFamily="34" charset="0"/>
              <a:buChar char="•"/>
            </a:pPr>
            <a:endParaRPr lang="sk-SK" sz="1800" dirty="0"/>
          </a:p>
          <a:p>
            <a:pPr>
              <a:buFont typeface="Arial" panose="020B0604020202020204" pitchFamily="34" charset="0"/>
              <a:buChar char="•"/>
            </a:pPr>
            <a:endParaRPr lang="en-US"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Backstory</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sk-SK" sz="1800" dirty="0" err="1"/>
              <a:t>Description</a:t>
            </a:r>
            <a:r>
              <a:rPr lang="sk-SK" sz="1800" dirty="0"/>
              <a:t> </a:t>
            </a:r>
            <a:endParaRPr lang="en-US" sz="1800" dirty="0"/>
          </a:p>
        </p:txBody>
      </p:sp>
      <p:graphicFrame>
        <p:nvGraphicFramePr>
          <p:cNvPr id="6" name="Objekt 5">
            <a:extLst>
              <a:ext uri="{FF2B5EF4-FFF2-40B4-BE49-F238E27FC236}">
                <a16:creationId xmlns:a16="http://schemas.microsoft.com/office/drawing/2014/main" id="{AD099B45-170D-43AB-85AC-BD909E3B54C5}"/>
              </a:ext>
            </a:extLst>
          </p:cNvPr>
          <p:cNvGraphicFramePr>
            <a:graphicFrameLocks noChangeAspect="1"/>
          </p:cNvGraphicFramePr>
          <p:nvPr>
            <p:extLst>
              <p:ext uri="{D42A27DB-BD31-4B8C-83A1-F6EECF244321}">
                <p14:modId xmlns:p14="http://schemas.microsoft.com/office/powerpoint/2010/main" val="3773668592"/>
              </p:ext>
            </p:extLst>
          </p:nvPr>
        </p:nvGraphicFramePr>
        <p:xfrm>
          <a:off x="4403322" y="3124195"/>
          <a:ext cx="4946580" cy="2752725"/>
        </p:xfrm>
        <a:graphic>
          <a:graphicData uri="http://schemas.openxmlformats.org/presentationml/2006/ole">
            <mc:AlternateContent xmlns:mc="http://schemas.openxmlformats.org/markup-compatibility/2006">
              <mc:Choice xmlns:v="urn:schemas-microsoft-com:vml" Requires="v">
                <p:oleObj name="Bitová mapa" r:id="rId2" imgW="10020240" imgH="5575320" progId="Paint.Picture">
                  <p:embed/>
                </p:oleObj>
              </mc:Choice>
              <mc:Fallback>
                <p:oleObj name="Bitová mapa" r:id="rId2" imgW="10020240" imgH="5575320" progId="Paint.Picture">
                  <p:embed/>
                  <p:pic>
                    <p:nvPicPr>
                      <p:cNvPr id="0" name=""/>
                      <p:cNvPicPr/>
                      <p:nvPr/>
                    </p:nvPicPr>
                    <p:blipFill>
                      <a:blip r:embed="rId3"/>
                      <a:stretch>
                        <a:fillRect/>
                      </a:stretch>
                    </p:blipFill>
                    <p:spPr>
                      <a:xfrm>
                        <a:off x="4403322" y="3124195"/>
                        <a:ext cx="4946580" cy="2752725"/>
                      </a:xfrm>
                      <a:prstGeom prst="rect">
                        <a:avLst/>
                      </a:prstGeom>
                    </p:spPr>
                  </p:pic>
                </p:oleObj>
              </mc:Fallback>
            </mc:AlternateContent>
          </a:graphicData>
        </a:graphic>
      </p:graphicFrame>
      <p:sp>
        <p:nvSpPr>
          <p:cNvPr id="8" name="BlokTextu 7">
            <a:extLst>
              <a:ext uri="{FF2B5EF4-FFF2-40B4-BE49-F238E27FC236}">
                <a16:creationId xmlns:a16="http://schemas.microsoft.com/office/drawing/2014/main" id="{42F4372A-4C17-41C1-8BA0-87BBCB5673E7}"/>
              </a:ext>
            </a:extLst>
          </p:cNvPr>
          <p:cNvSpPr txBox="1"/>
          <p:nvPr/>
        </p:nvSpPr>
        <p:spPr>
          <a:xfrm>
            <a:off x="220377" y="3661648"/>
            <a:ext cx="3955383" cy="1200329"/>
          </a:xfrm>
          <a:prstGeom prst="rect">
            <a:avLst/>
          </a:prstGeom>
          <a:noFill/>
        </p:spPr>
        <p:txBody>
          <a:bodyPr wrap="square">
            <a:spAutoFit/>
          </a:bodyPr>
          <a:lstStyle/>
          <a:p>
            <a:pPr algn="ctr"/>
            <a:r>
              <a:rPr lang="sk-SK" sz="1800" b="1" dirty="0" err="1"/>
              <a:t>Use</a:t>
            </a:r>
            <a:r>
              <a:rPr lang="sk-SK" sz="1800" b="1" dirty="0"/>
              <a:t> </a:t>
            </a:r>
            <a:r>
              <a:rPr lang="sk-SK" sz="1800" b="1" dirty="0" err="1"/>
              <a:t>excel</a:t>
            </a:r>
            <a:r>
              <a:rPr lang="sk-SK" sz="1800" b="1" dirty="0"/>
              <a:t> filter </a:t>
            </a:r>
            <a:r>
              <a:rPr lang="sk-SK" sz="1800" b="1" dirty="0" err="1"/>
              <a:t>fuction</a:t>
            </a:r>
            <a:r>
              <a:rPr lang="sk-SK" sz="1800" b="1" dirty="0"/>
              <a:t> in </a:t>
            </a:r>
            <a:r>
              <a:rPr lang="sk-SK" sz="1800" b="1" dirty="0" err="1"/>
              <a:t>the</a:t>
            </a:r>
            <a:r>
              <a:rPr lang="sk-SK" sz="1800" b="1" dirty="0"/>
              <a:t> </a:t>
            </a:r>
            <a:r>
              <a:rPr lang="sk-SK" sz="1800" b="1" dirty="0" err="1"/>
              <a:t>Persist</a:t>
            </a:r>
            <a:r>
              <a:rPr lang="sk-SK" sz="1800" b="1" dirty="0"/>
              <a:t> Co. </a:t>
            </a:r>
            <a:r>
              <a:rPr lang="sk-SK" sz="1800" b="1" dirty="0" err="1"/>
              <a:t>dashboard</a:t>
            </a:r>
            <a:r>
              <a:rPr lang="sk-SK" sz="1800" b="1" dirty="0"/>
              <a:t> to </a:t>
            </a:r>
            <a:r>
              <a:rPr lang="sk-SK" sz="1800" b="1" dirty="0" err="1"/>
              <a:t>provide</a:t>
            </a:r>
            <a:r>
              <a:rPr lang="sk-SK" sz="1800" b="1" dirty="0"/>
              <a:t> </a:t>
            </a:r>
            <a:r>
              <a:rPr lang="sk-SK" sz="1800" b="1" dirty="0" err="1"/>
              <a:t>the</a:t>
            </a:r>
            <a:r>
              <a:rPr lang="sk-SK" sz="1800" b="1" dirty="0"/>
              <a:t> </a:t>
            </a:r>
            <a:r>
              <a:rPr lang="sk-SK" sz="1800" b="1" dirty="0" err="1"/>
              <a:t>answers</a:t>
            </a:r>
            <a:r>
              <a:rPr lang="sk-SK" sz="1800" b="1" dirty="0"/>
              <a:t> to </a:t>
            </a:r>
            <a:r>
              <a:rPr lang="sk-SK" sz="1800" b="1" dirty="0" err="1"/>
              <a:t>the</a:t>
            </a:r>
            <a:r>
              <a:rPr lang="sk-SK" sz="1800" b="1" dirty="0"/>
              <a:t> </a:t>
            </a:r>
            <a:r>
              <a:rPr lang="sk-SK" sz="1800" b="1" dirty="0" err="1"/>
              <a:t>requested</a:t>
            </a:r>
            <a:r>
              <a:rPr lang="sk-SK" sz="1800" b="1" dirty="0"/>
              <a:t> </a:t>
            </a:r>
            <a:r>
              <a:rPr lang="sk-SK" sz="1800" b="1" dirty="0" err="1"/>
              <a:t>questions</a:t>
            </a:r>
            <a:endParaRPr lang="sk-SK" sz="1800" b="1" dirty="0"/>
          </a:p>
        </p:txBody>
      </p:sp>
    </p:spTree>
    <p:extLst>
      <p:ext uri="{BB962C8B-B14F-4D97-AF65-F5344CB8AC3E}">
        <p14:creationId xmlns:p14="http://schemas.microsoft.com/office/powerpoint/2010/main" val="130947641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Description</a:t>
            </a:r>
            <a:r>
              <a:rPr lang="sk-SK" sz="2400" dirty="0"/>
              <a:t> of </a:t>
            </a:r>
            <a:r>
              <a:rPr lang="sk-SK" sz="2400" dirty="0" err="1"/>
              <a:t>data</a:t>
            </a:r>
            <a:r>
              <a:rPr lang="sk-SK" sz="2400" dirty="0"/>
              <a:t> set</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a:xfrm>
            <a:off x="386970" y="1045476"/>
            <a:ext cx="7226934" cy="311461"/>
          </a:xfrm>
        </p:spPr>
        <p:txBody>
          <a:bodyPr/>
          <a:lstStyle/>
          <a:p>
            <a:r>
              <a:rPr lang="sk-SK" sz="1800" dirty="0" err="1"/>
              <a:t>Description</a:t>
            </a:r>
            <a:endParaRPr lang="en-US" sz="1800" dirty="0"/>
          </a:p>
        </p:txBody>
      </p:sp>
      <p:graphicFrame>
        <p:nvGraphicFramePr>
          <p:cNvPr id="8" name="Tabuľka 12">
            <a:extLst>
              <a:ext uri="{FF2B5EF4-FFF2-40B4-BE49-F238E27FC236}">
                <a16:creationId xmlns:a16="http://schemas.microsoft.com/office/drawing/2014/main" id="{29227204-C1B8-4014-A088-461C4BDD377A}"/>
              </a:ext>
            </a:extLst>
          </p:cNvPr>
          <p:cNvGraphicFramePr>
            <a:graphicFrameLocks noGrp="1"/>
          </p:cNvGraphicFramePr>
          <p:nvPr>
            <p:extLst>
              <p:ext uri="{D42A27DB-BD31-4B8C-83A1-F6EECF244321}">
                <p14:modId xmlns:p14="http://schemas.microsoft.com/office/powerpoint/2010/main" val="1411555172"/>
              </p:ext>
            </p:extLst>
          </p:nvPr>
        </p:nvGraphicFramePr>
        <p:xfrm>
          <a:off x="380397" y="1490548"/>
          <a:ext cx="9253824" cy="3606800"/>
        </p:xfrm>
        <a:graphic>
          <a:graphicData uri="http://schemas.openxmlformats.org/drawingml/2006/table">
            <a:tbl>
              <a:tblPr firstRow="1" bandRow="1">
                <a:tableStyleId>{5C22544A-7EE6-4342-B048-85BDC9FD1C3A}</a:tableStyleId>
              </a:tblPr>
              <a:tblGrid>
                <a:gridCol w="3011196">
                  <a:extLst>
                    <a:ext uri="{9D8B030D-6E8A-4147-A177-3AD203B41FA5}">
                      <a16:colId xmlns:a16="http://schemas.microsoft.com/office/drawing/2014/main" val="2723605244"/>
                    </a:ext>
                  </a:extLst>
                </a:gridCol>
                <a:gridCol w="6242628">
                  <a:extLst>
                    <a:ext uri="{9D8B030D-6E8A-4147-A177-3AD203B41FA5}">
                      <a16:colId xmlns:a16="http://schemas.microsoft.com/office/drawing/2014/main" val="1642306000"/>
                    </a:ext>
                  </a:extLst>
                </a:gridCol>
              </a:tblGrid>
              <a:tr h="370840">
                <a:tc>
                  <a:txBody>
                    <a:bodyPr/>
                    <a:lstStyle/>
                    <a:p>
                      <a:r>
                        <a:rPr lang="en-GB" dirty="0">
                          <a:solidFill>
                            <a:sysClr val="windowText" lastClr="000000"/>
                          </a:solidFill>
                        </a:rPr>
                        <a:t>Attribute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ysClr val="windowText" lastClr="000000"/>
                          </a:solidFill>
                        </a:rPr>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3558311"/>
                  </a:ext>
                </a:extLst>
              </a:tr>
              <a:tr h="370840">
                <a:tc>
                  <a:txBody>
                    <a:bodyPr/>
                    <a:lstStyle/>
                    <a:p>
                      <a:r>
                        <a:rPr lang="sk-SK" sz="1800" b="1" kern="0" dirty="0" err="1"/>
                        <a:t>Auction</a:t>
                      </a:r>
                      <a:r>
                        <a:rPr lang="sk-SK" sz="1800" b="1" kern="0" dirty="0"/>
                        <a:t> ID </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Unique</a:t>
                      </a:r>
                      <a:r>
                        <a:rPr lang="sk-SK" sz="1800" kern="0" dirty="0"/>
                        <a:t> </a:t>
                      </a:r>
                      <a:r>
                        <a:rPr lang="sk-SK" sz="1800" kern="0" dirty="0" err="1"/>
                        <a:t>identification</a:t>
                      </a:r>
                      <a:r>
                        <a:rPr lang="sk-SK" sz="1800" kern="0" dirty="0"/>
                        <a:t> </a:t>
                      </a:r>
                      <a:r>
                        <a:rPr lang="sk-SK" sz="1800" kern="0" dirty="0" err="1"/>
                        <a:t>number</a:t>
                      </a:r>
                      <a:r>
                        <a:rPr lang="sk-SK" sz="1800" kern="0" dirty="0"/>
                        <a:t> of </a:t>
                      </a:r>
                      <a:r>
                        <a:rPr lang="sk-SK" sz="1800" kern="0" dirty="0" err="1"/>
                        <a:t>each</a:t>
                      </a:r>
                      <a:r>
                        <a:rPr lang="sk-SK" sz="1800" kern="0" dirty="0"/>
                        <a:t> </a:t>
                      </a:r>
                      <a:r>
                        <a:rPr lang="sk-SK" sz="1800" kern="0" dirty="0" err="1"/>
                        <a:t>realized</a:t>
                      </a:r>
                      <a:r>
                        <a:rPr lang="sk-SK" sz="1800" kern="0" dirty="0"/>
                        <a:t> </a:t>
                      </a:r>
                      <a:r>
                        <a:rPr lang="sk-SK" sz="1800" kern="0" dirty="0" err="1"/>
                        <a:t>purchase</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4228814"/>
                  </a:ext>
                </a:extLst>
              </a:tr>
              <a:tr h="370840">
                <a:tc>
                  <a:txBody>
                    <a:bodyPr/>
                    <a:lstStyle/>
                    <a:p>
                      <a:r>
                        <a:rPr lang="sk-SK" sz="1800" b="1" kern="0" dirty="0" err="1"/>
                        <a:t>Purchaser</a:t>
                      </a:r>
                      <a:r>
                        <a:rPr lang="sk-SK" sz="1800" b="1" kern="0" dirty="0"/>
                        <a:t> ID </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Unique</a:t>
                      </a:r>
                      <a:r>
                        <a:rPr lang="sk-SK" sz="1800" kern="0" dirty="0"/>
                        <a:t> </a:t>
                      </a:r>
                      <a:r>
                        <a:rPr lang="sk-SK" sz="1800" kern="0" dirty="0" err="1"/>
                        <a:t>identification</a:t>
                      </a:r>
                      <a:r>
                        <a:rPr lang="sk-SK" sz="1800" kern="0" dirty="0"/>
                        <a:t> </a:t>
                      </a:r>
                      <a:r>
                        <a:rPr lang="sk-SK" sz="1800" kern="0" dirty="0" err="1"/>
                        <a:t>number</a:t>
                      </a:r>
                      <a:r>
                        <a:rPr lang="sk-SK" sz="1800" kern="0" dirty="0"/>
                        <a:t> of </a:t>
                      </a:r>
                      <a:r>
                        <a:rPr lang="sk-SK" sz="1800" kern="0" dirty="0" err="1"/>
                        <a:t>each</a:t>
                      </a:r>
                      <a:r>
                        <a:rPr lang="sk-SK" sz="1800" kern="0" dirty="0"/>
                        <a:t> </a:t>
                      </a:r>
                      <a:r>
                        <a:rPr lang="sk-SK" sz="1800" kern="0" dirty="0" err="1"/>
                        <a:t>purchaser</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7007093"/>
                  </a:ext>
                </a:extLst>
              </a:tr>
              <a:tr h="370840">
                <a:tc>
                  <a:txBody>
                    <a:bodyPr/>
                    <a:lstStyle/>
                    <a:p>
                      <a:r>
                        <a:rPr lang="sk-SK" sz="1800" b="1" kern="0" dirty="0"/>
                        <a:t>End </a:t>
                      </a:r>
                      <a:r>
                        <a:rPr lang="sk-SK" sz="1800" b="1" kern="0" dirty="0" err="1"/>
                        <a:t>date</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sk-SK" sz="1800" kern="0" dirty="0" err="1"/>
                        <a:t>Date</a:t>
                      </a:r>
                      <a:r>
                        <a:rPr lang="sk-SK" sz="1800" kern="0" dirty="0"/>
                        <a:t> </a:t>
                      </a:r>
                      <a:r>
                        <a:rPr lang="sk-SK" sz="1800" kern="0" dirty="0" err="1"/>
                        <a:t>when</a:t>
                      </a:r>
                      <a:r>
                        <a:rPr lang="sk-SK" sz="1800" kern="0" dirty="0"/>
                        <a:t> </a:t>
                      </a:r>
                      <a:r>
                        <a:rPr lang="sk-SK" sz="1800" kern="0" dirty="0" err="1"/>
                        <a:t>the</a:t>
                      </a:r>
                      <a:r>
                        <a:rPr lang="sk-SK" sz="1800" kern="0" dirty="0"/>
                        <a:t> </a:t>
                      </a:r>
                      <a:r>
                        <a:rPr lang="sk-SK" sz="1800" kern="0" dirty="0" err="1"/>
                        <a:t>competition</a:t>
                      </a:r>
                      <a:r>
                        <a:rPr lang="sk-SK" sz="1800" kern="0" dirty="0"/>
                        <a:t> </a:t>
                      </a:r>
                      <a:r>
                        <a:rPr lang="sk-SK" sz="1800" kern="0" dirty="0" err="1"/>
                        <a:t>was</a:t>
                      </a:r>
                      <a:r>
                        <a:rPr lang="sk-SK" sz="1800" kern="0" dirty="0"/>
                        <a:t> </a:t>
                      </a:r>
                      <a:r>
                        <a:rPr lang="sk-SK" sz="1800" kern="0" dirty="0" err="1"/>
                        <a:t>finalized</a:t>
                      </a:r>
                      <a:r>
                        <a:rPr lang="sk-SK" sz="1800" kern="0" dirty="0"/>
                        <a:t>, </a:t>
                      </a:r>
                      <a:r>
                        <a:rPr lang="sk-SK" sz="1800" kern="0" dirty="0" err="1"/>
                        <a:t>ranging</a:t>
                      </a:r>
                      <a:r>
                        <a:rPr lang="sk-SK" sz="1800" kern="0" dirty="0"/>
                        <a:t> </a:t>
                      </a:r>
                      <a:r>
                        <a:rPr lang="sk-SK" sz="1800" kern="0" dirty="0" err="1"/>
                        <a:t>from</a:t>
                      </a:r>
                      <a:r>
                        <a:rPr lang="sk-SK" sz="1800" kern="0" dirty="0"/>
                        <a:t> 2015 to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01062712"/>
                  </a:ext>
                </a:extLst>
              </a:tr>
              <a:tr h="370840">
                <a:tc>
                  <a:txBody>
                    <a:bodyPr/>
                    <a:lstStyle/>
                    <a:p>
                      <a:r>
                        <a:rPr lang="sk-SK" sz="1800" b="1" kern="0" dirty="0"/>
                        <a:t>ID of </a:t>
                      </a:r>
                      <a:r>
                        <a:rPr lang="sk-SK" sz="1800" b="1" kern="0" dirty="0" err="1"/>
                        <a:t>purchased</a:t>
                      </a:r>
                      <a:r>
                        <a:rPr lang="sk-SK" sz="1800" b="1" kern="0" dirty="0"/>
                        <a:t> </a:t>
                      </a:r>
                      <a:r>
                        <a:rPr lang="sk-SK" sz="1800" b="1" kern="0" dirty="0" err="1"/>
                        <a:t>item</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Unique</a:t>
                      </a:r>
                      <a:r>
                        <a:rPr lang="sk-SK" sz="1800" kern="0" dirty="0"/>
                        <a:t> </a:t>
                      </a:r>
                      <a:r>
                        <a:rPr lang="sk-SK" sz="1800" kern="0" dirty="0" err="1"/>
                        <a:t>identification</a:t>
                      </a:r>
                      <a:r>
                        <a:rPr lang="sk-SK" sz="1800" kern="0" dirty="0"/>
                        <a:t> </a:t>
                      </a:r>
                      <a:r>
                        <a:rPr lang="sk-SK" sz="1800" kern="0" dirty="0" err="1"/>
                        <a:t>number</a:t>
                      </a:r>
                      <a:r>
                        <a:rPr lang="sk-SK" sz="1800" kern="0" dirty="0"/>
                        <a:t> of </a:t>
                      </a:r>
                      <a:r>
                        <a:rPr lang="sk-SK" sz="1800" kern="0" dirty="0" err="1"/>
                        <a:t>purchased</a:t>
                      </a:r>
                      <a:r>
                        <a:rPr lang="sk-SK" sz="1800" kern="0" dirty="0"/>
                        <a:t> </a:t>
                      </a:r>
                      <a:r>
                        <a:rPr lang="sk-SK" sz="1800" kern="0" dirty="0" err="1"/>
                        <a:t>item</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8058932"/>
                  </a:ext>
                </a:extLst>
              </a:tr>
              <a:tr h="370840">
                <a:tc>
                  <a:txBody>
                    <a:bodyPr/>
                    <a:lstStyle/>
                    <a:p>
                      <a:r>
                        <a:rPr lang="en-US" sz="1800" b="1" kern="0" dirty="0" err="1"/>
                        <a:t>Comparative_offer_EUR</a:t>
                      </a:r>
                      <a:r>
                        <a:rPr lang="en-US" sz="1800" b="1" kern="0" dirty="0"/>
                        <a:t> </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Estimated</a:t>
                      </a:r>
                      <a:r>
                        <a:rPr lang="sk-SK" sz="1800" kern="0" dirty="0"/>
                        <a:t> </a:t>
                      </a:r>
                      <a:r>
                        <a:rPr lang="sk-SK" sz="1800" kern="0" dirty="0" err="1"/>
                        <a:t>price</a:t>
                      </a:r>
                      <a:r>
                        <a:rPr lang="sk-SK" sz="1800" kern="0" dirty="0"/>
                        <a:t> </a:t>
                      </a:r>
                      <a:r>
                        <a:rPr lang="sk-SK" sz="1800" kern="0" dirty="0" err="1"/>
                        <a:t>for</a:t>
                      </a:r>
                      <a:r>
                        <a:rPr lang="sk-SK" sz="1800" kern="0" dirty="0"/>
                        <a:t> </a:t>
                      </a:r>
                      <a:r>
                        <a:rPr lang="sk-SK" sz="1800" kern="0" dirty="0" err="1"/>
                        <a:t>given</a:t>
                      </a:r>
                      <a:r>
                        <a:rPr lang="sk-SK" sz="1800" kern="0" dirty="0"/>
                        <a:t> </a:t>
                      </a:r>
                      <a:r>
                        <a:rPr lang="sk-SK" sz="1800" kern="0" dirty="0" err="1"/>
                        <a:t>procurement</a:t>
                      </a:r>
                      <a:r>
                        <a:rPr lang="sk-SK" sz="1800" kern="0" dirty="0"/>
                        <a:t> in EUR</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10548608"/>
                  </a:ext>
                </a:extLst>
              </a:tr>
              <a:tr h="370840">
                <a:tc>
                  <a:txBody>
                    <a:bodyPr/>
                    <a:lstStyle/>
                    <a:p>
                      <a:r>
                        <a:rPr lang="sk-SK" sz="1800" b="1" kern="0" dirty="0" err="1"/>
                        <a:t>First_bid_EUR</a:t>
                      </a:r>
                      <a:r>
                        <a:rPr lang="sk-SK" sz="1800" b="1" kern="0" dirty="0"/>
                        <a:t> </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First</a:t>
                      </a:r>
                      <a:r>
                        <a:rPr lang="sk-SK" sz="1800" kern="0" dirty="0"/>
                        <a:t> </a:t>
                      </a:r>
                      <a:r>
                        <a:rPr lang="sk-SK" sz="1800" kern="0" dirty="0" err="1"/>
                        <a:t>bid</a:t>
                      </a:r>
                      <a:r>
                        <a:rPr lang="sk-SK" sz="1800" kern="0" dirty="0"/>
                        <a:t> </a:t>
                      </a:r>
                      <a:r>
                        <a:rPr lang="sk-SK" sz="1800" kern="0" dirty="0" err="1"/>
                        <a:t>made</a:t>
                      </a:r>
                      <a:r>
                        <a:rPr lang="sk-SK" sz="1800" kern="0" dirty="0"/>
                        <a:t> in </a:t>
                      </a:r>
                      <a:r>
                        <a:rPr lang="sk-SK" sz="1800" kern="0" dirty="0" err="1"/>
                        <a:t>given</a:t>
                      </a:r>
                      <a:r>
                        <a:rPr lang="sk-SK" sz="1800" kern="0" dirty="0"/>
                        <a:t> </a:t>
                      </a:r>
                      <a:r>
                        <a:rPr lang="sk-SK" sz="1800" kern="0" dirty="0" err="1"/>
                        <a:t>procurement</a:t>
                      </a:r>
                      <a:r>
                        <a:rPr lang="sk-SK" sz="1800" kern="0" dirty="0"/>
                        <a:t> in EUR</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20958986"/>
                  </a:ext>
                </a:extLst>
              </a:tr>
              <a:tr h="370840">
                <a:tc>
                  <a:txBody>
                    <a:bodyPr/>
                    <a:lstStyle/>
                    <a:p>
                      <a:r>
                        <a:rPr lang="sk-SK" sz="1800" b="1" kern="0" dirty="0" err="1"/>
                        <a:t>Winnig_bid_EUR</a:t>
                      </a:r>
                      <a:r>
                        <a:rPr lang="sk-SK" sz="1800" b="1" kern="0" dirty="0"/>
                        <a:t> </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Bid</a:t>
                      </a:r>
                      <a:r>
                        <a:rPr lang="sk-SK" sz="1800" kern="0" dirty="0"/>
                        <a:t> </a:t>
                      </a:r>
                      <a:r>
                        <a:rPr lang="sk-SK" sz="1800" kern="0" dirty="0" err="1"/>
                        <a:t>which</a:t>
                      </a:r>
                      <a:r>
                        <a:rPr lang="sk-SK" sz="1800" kern="0" dirty="0"/>
                        <a:t> </a:t>
                      </a:r>
                      <a:r>
                        <a:rPr lang="sk-SK" sz="1800" kern="0" dirty="0" err="1"/>
                        <a:t>resulted</a:t>
                      </a:r>
                      <a:r>
                        <a:rPr lang="sk-SK" sz="1800" kern="0" dirty="0"/>
                        <a:t> in </a:t>
                      </a:r>
                      <a:r>
                        <a:rPr lang="sk-SK" sz="1800" kern="0" dirty="0" err="1"/>
                        <a:t>winning</a:t>
                      </a:r>
                      <a:r>
                        <a:rPr lang="sk-SK" sz="1800" kern="0" dirty="0"/>
                        <a:t> </a:t>
                      </a:r>
                      <a:r>
                        <a:rPr lang="sk-SK" sz="1800" kern="0" dirty="0" err="1"/>
                        <a:t>given</a:t>
                      </a:r>
                      <a:r>
                        <a:rPr lang="sk-SK" sz="1800" kern="0" dirty="0"/>
                        <a:t> </a:t>
                      </a:r>
                      <a:r>
                        <a:rPr lang="sk-SK" sz="1800" kern="0" dirty="0" err="1"/>
                        <a:t>procurement</a:t>
                      </a:r>
                      <a:r>
                        <a:rPr lang="sk-SK" sz="1800" kern="0" dirty="0"/>
                        <a:t> in EUR</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85070106"/>
                  </a:ext>
                </a:extLst>
              </a:tr>
              <a:tr h="370840">
                <a:tc>
                  <a:txBody>
                    <a:bodyPr/>
                    <a:lstStyle/>
                    <a:p>
                      <a:r>
                        <a:rPr lang="sk-SK" sz="1800" b="1" kern="0" dirty="0"/>
                        <a:t>ID of </a:t>
                      </a:r>
                      <a:r>
                        <a:rPr lang="sk-SK" sz="1800" b="1" kern="0" dirty="0" err="1"/>
                        <a:t>the</a:t>
                      </a:r>
                      <a:r>
                        <a:rPr lang="sk-SK" sz="1800" b="1" kern="0" dirty="0"/>
                        <a:t> </a:t>
                      </a:r>
                      <a:r>
                        <a:rPr lang="sk-SK" sz="1800" b="1" kern="0" dirty="0" err="1"/>
                        <a:t>winner</a:t>
                      </a:r>
                      <a:r>
                        <a:rPr lang="sk-SK" sz="1800" b="1" kern="0" dirty="0"/>
                        <a:t> </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Unique</a:t>
                      </a:r>
                      <a:r>
                        <a:rPr lang="sk-SK" sz="1800" kern="0" dirty="0"/>
                        <a:t> </a:t>
                      </a:r>
                      <a:r>
                        <a:rPr lang="sk-SK" sz="1800" kern="0" dirty="0" err="1"/>
                        <a:t>identification</a:t>
                      </a:r>
                      <a:r>
                        <a:rPr lang="sk-SK" sz="1800" kern="0" dirty="0"/>
                        <a:t> </a:t>
                      </a:r>
                      <a:r>
                        <a:rPr lang="sk-SK" sz="1800" kern="0" dirty="0" err="1"/>
                        <a:t>number</a:t>
                      </a:r>
                      <a:r>
                        <a:rPr lang="sk-SK" sz="1800" kern="0" dirty="0"/>
                        <a:t> of </a:t>
                      </a:r>
                      <a:r>
                        <a:rPr lang="sk-SK" sz="1800" kern="0" dirty="0" err="1"/>
                        <a:t>winner</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4247828"/>
                  </a:ext>
                </a:extLst>
              </a:tr>
            </a:tbl>
          </a:graphicData>
        </a:graphic>
      </p:graphicFrame>
    </p:spTree>
    <p:extLst>
      <p:ext uri="{BB962C8B-B14F-4D97-AF65-F5344CB8AC3E}">
        <p14:creationId xmlns:p14="http://schemas.microsoft.com/office/powerpoint/2010/main" val="427927752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Data</a:t>
            </a:r>
            <a:r>
              <a:rPr lang="sk-SK" sz="2400" dirty="0"/>
              <a:t> set</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a:xfrm>
            <a:off x="386970" y="1045476"/>
            <a:ext cx="7226934" cy="311461"/>
          </a:xfrm>
        </p:spPr>
        <p:txBody>
          <a:bodyPr/>
          <a:lstStyle/>
          <a:p>
            <a:r>
              <a:rPr lang="sk-SK" sz="1800" dirty="0" err="1"/>
              <a:t>Description</a:t>
            </a:r>
            <a:endParaRPr lang="en-US" sz="1800" dirty="0"/>
          </a:p>
        </p:txBody>
      </p:sp>
      <p:graphicFrame>
        <p:nvGraphicFramePr>
          <p:cNvPr id="6" name="Tabuľka 5">
            <a:extLst>
              <a:ext uri="{FF2B5EF4-FFF2-40B4-BE49-F238E27FC236}">
                <a16:creationId xmlns:a16="http://schemas.microsoft.com/office/drawing/2014/main" id="{34B47A9D-6273-4DEB-A2D7-5C20D66C4C81}"/>
              </a:ext>
            </a:extLst>
          </p:cNvPr>
          <p:cNvGraphicFramePr>
            <a:graphicFrameLocks noGrp="1"/>
          </p:cNvGraphicFramePr>
          <p:nvPr>
            <p:extLst>
              <p:ext uri="{D42A27DB-BD31-4B8C-83A1-F6EECF244321}">
                <p14:modId xmlns:p14="http://schemas.microsoft.com/office/powerpoint/2010/main" val="3787041422"/>
              </p:ext>
            </p:extLst>
          </p:nvPr>
        </p:nvGraphicFramePr>
        <p:xfrm>
          <a:off x="380397" y="1376132"/>
          <a:ext cx="8953029" cy="4480560"/>
        </p:xfrm>
        <a:graphic>
          <a:graphicData uri="http://schemas.openxmlformats.org/drawingml/2006/table">
            <a:tbl>
              <a:tblPr firstRow="1" bandRow="1">
                <a:tableStyleId>{5C22544A-7EE6-4342-B048-85BDC9FD1C3A}</a:tableStyleId>
              </a:tblPr>
              <a:tblGrid>
                <a:gridCol w="1999460">
                  <a:extLst>
                    <a:ext uri="{9D8B030D-6E8A-4147-A177-3AD203B41FA5}">
                      <a16:colId xmlns:a16="http://schemas.microsoft.com/office/drawing/2014/main" val="70994384"/>
                    </a:ext>
                  </a:extLst>
                </a:gridCol>
                <a:gridCol w="6953569">
                  <a:extLst>
                    <a:ext uri="{9D8B030D-6E8A-4147-A177-3AD203B41FA5}">
                      <a16:colId xmlns:a16="http://schemas.microsoft.com/office/drawing/2014/main" val="4171242313"/>
                    </a:ext>
                  </a:extLst>
                </a:gridCol>
              </a:tblGrid>
              <a:tr h="282632">
                <a:tc>
                  <a:txBody>
                    <a:bodyPr/>
                    <a:lstStyle/>
                    <a:p>
                      <a:r>
                        <a:rPr lang="en-GB" b="1" dirty="0">
                          <a:solidFill>
                            <a:schemeClr val="tx1"/>
                          </a:solidFill>
                        </a:rPr>
                        <a:t>Attribute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b="1" kern="0" dirty="0" err="1">
                          <a:solidFill>
                            <a:schemeClr val="tx1"/>
                          </a:solidFill>
                        </a:rPr>
                        <a:t>Description</a:t>
                      </a:r>
                      <a:endParaRPr lang="sk-SK" b="1" kern="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05777452"/>
                  </a:ext>
                </a:extLst>
              </a:tr>
              <a:tr h="1913122">
                <a:tc>
                  <a:txBody>
                    <a:bodyPr/>
                    <a:lstStyle/>
                    <a:p>
                      <a:r>
                        <a:rPr lang="sk-SK" sz="1800" b="1" kern="0" dirty="0" err="1">
                          <a:solidFill>
                            <a:schemeClr val="tx1"/>
                          </a:solidFill>
                        </a:rPr>
                        <a:t>Auction</a:t>
                      </a:r>
                      <a:r>
                        <a:rPr lang="sk-SK" sz="1800" b="1" kern="0" dirty="0">
                          <a:solidFill>
                            <a:schemeClr val="tx1"/>
                          </a:solidFill>
                        </a:rPr>
                        <a:t> type:</a:t>
                      </a:r>
                    </a:p>
                    <a:p>
                      <a:pPr algn="r"/>
                      <a:r>
                        <a:rPr lang="sk-SK" b="1" kern="0" dirty="0">
                          <a:solidFill>
                            <a:schemeClr val="tx1"/>
                          </a:solidFill>
                        </a:rPr>
                        <a:t>TENDER:</a:t>
                      </a:r>
                    </a:p>
                    <a:p>
                      <a:pPr algn="r"/>
                      <a:r>
                        <a:rPr lang="sk-SK" b="1" kern="0" dirty="0">
                          <a:solidFill>
                            <a:schemeClr val="tx1"/>
                          </a:solidFill>
                        </a:rPr>
                        <a:t>ERA</a:t>
                      </a:r>
                      <a:r>
                        <a:rPr lang="sk-SK" b="0" kern="0" dirty="0">
                          <a:solidFill>
                            <a:schemeClr val="tx1"/>
                          </a:solidFill>
                        </a:rPr>
                        <a:t>:</a:t>
                      </a:r>
                    </a:p>
                    <a:p>
                      <a:pPr algn="r"/>
                      <a:r>
                        <a:rPr lang="sk-SK" b="1" kern="0" dirty="0">
                          <a:solidFill>
                            <a:schemeClr val="tx1"/>
                          </a:solidFill>
                        </a:rPr>
                        <a:t>NIPPON:</a:t>
                      </a:r>
                    </a:p>
                    <a:p>
                      <a:pPr algn="r"/>
                      <a:endParaRPr lang="sk-SK" b="1" kern="0" dirty="0">
                        <a:solidFill>
                          <a:schemeClr val="tx1"/>
                        </a:solidFill>
                      </a:endParaRPr>
                    </a:p>
                    <a:p>
                      <a:pPr algn="r"/>
                      <a:r>
                        <a:rPr lang="sk-SK" b="1" kern="0" dirty="0">
                          <a:solidFill>
                            <a:schemeClr val="tx1"/>
                          </a:solidFill>
                        </a:rPr>
                        <a:t>DUTCH :</a:t>
                      </a:r>
                      <a:endParaRPr lang="en-GB"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sk-SK" b="1" kern="0" dirty="0">
                        <a:solidFill>
                          <a:schemeClr val="tx1"/>
                        </a:solidFill>
                      </a:endParaRPr>
                    </a:p>
                    <a:p>
                      <a:r>
                        <a:rPr lang="sk-SK" b="0" kern="0" dirty="0">
                          <a:solidFill>
                            <a:schemeClr val="tx1"/>
                          </a:solidFill>
                        </a:rPr>
                        <a:t>-   </a:t>
                      </a:r>
                      <a:r>
                        <a:rPr lang="sk-SK" b="0" kern="0" dirty="0" err="1">
                          <a:solidFill>
                            <a:schemeClr val="tx1"/>
                          </a:solidFill>
                        </a:rPr>
                        <a:t>one</a:t>
                      </a:r>
                      <a:r>
                        <a:rPr lang="sk-SK" b="0" kern="0" dirty="0">
                          <a:solidFill>
                            <a:schemeClr val="tx1"/>
                          </a:solidFill>
                        </a:rPr>
                        <a:t> </a:t>
                      </a:r>
                      <a:r>
                        <a:rPr lang="sk-SK" b="0" kern="0" dirty="0" err="1">
                          <a:solidFill>
                            <a:schemeClr val="tx1"/>
                          </a:solidFill>
                        </a:rPr>
                        <a:t>bid</a:t>
                      </a:r>
                      <a:r>
                        <a:rPr lang="sk-SK" b="0" kern="0" dirty="0">
                          <a:solidFill>
                            <a:schemeClr val="tx1"/>
                          </a:solidFill>
                        </a:rPr>
                        <a:t> </a:t>
                      </a:r>
                      <a:r>
                        <a:rPr lang="sk-SK" b="0" kern="0" dirty="0" err="1">
                          <a:solidFill>
                            <a:schemeClr val="tx1"/>
                          </a:solidFill>
                        </a:rPr>
                        <a:t>sealed</a:t>
                      </a:r>
                      <a:r>
                        <a:rPr lang="sk-SK" b="0" kern="0" dirty="0">
                          <a:solidFill>
                            <a:schemeClr val="tx1"/>
                          </a:solidFill>
                        </a:rPr>
                        <a:t> </a:t>
                      </a:r>
                      <a:r>
                        <a:rPr lang="sk-SK" b="0" kern="0" dirty="0" err="1">
                          <a:solidFill>
                            <a:schemeClr val="tx1"/>
                          </a:solidFill>
                        </a:rPr>
                        <a:t>offer</a:t>
                      </a:r>
                      <a:endParaRPr lang="sk-SK" b="0" kern="0" dirty="0">
                        <a:solidFill>
                          <a:schemeClr val="tx1"/>
                        </a:solidFill>
                      </a:endParaRPr>
                    </a:p>
                    <a:p>
                      <a:pPr marL="285750" indent="-285750">
                        <a:buFontTx/>
                        <a:buChar char="-"/>
                      </a:pPr>
                      <a:r>
                        <a:rPr lang="sk-SK" b="0" kern="0" dirty="0" err="1">
                          <a:solidFill>
                            <a:schemeClr val="tx1"/>
                          </a:solidFill>
                        </a:rPr>
                        <a:t>electronic</a:t>
                      </a:r>
                      <a:r>
                        <a:rPr lang="sk-SK" b="0" kern="0" dirty="0">
                          <a:solidFill>
                            <a:schemeClr val="tx1"/>
                          </a:solidFill>
                        </a:rPr>
                        <a:t> </a:t>
                      </a:r>
                      <a:r>
                        <a:rPr lang="sk-SK" b="0" kern="0" dirty="0" err="1">
                          <a:solidFill>
                            <a:schemeClr val="tx1"/>
                          </a:solidFill>
                        </a:rPr>
                        <a:t>reverse</a:t>
                      </a:r>
                      <a:r>
                        <a:rPr lang="sk-SK" b="0" kern="0" dirty="0">
                          <a:solidFill>
                            <a:schemeClr val="tx1"/>
                          </a:solidFill>
                        </a:rPr>
                        <a:t> </a:t>
                      </a:r>
                      <a:r>
                        <a:rPr lang="sk-SK" b="0" kern="0" dirty="0" err="1">
                          <a:solidFill>
                            <a:schemeClr val="tx1"/>
                          </a:solidFill>
                        </a:rPr>
                        <a:t>auction</a:t>
                      </a:r>
                      <a:r>
                        <a:rPr lang="sk-SK" b="0" kern="0" dirty="0">
                          <a:solidFill>
                            <a:schemeClr val="tx1"/>
                          </a:solidFill>
                        </a:rPr>
                        <a:t>. </a:t>
                      </a:r>
                      <a:r>
                        <a:rPr lang="sk-SK" b="0" kern="0" dirty="0" err="1">
                          <a:solidFill>
                            <a:schemeClr val="tx1"/>
                          </a:solidFill>
                        </a:rPr>
                        <a:t>Bidders</a:t>
                      </a:r>
                      <a:r>
                        <a:rPr lang="sk-SK" b="0" kern="0" dirty="0">
                          <a:solidFill>
                            <a:schemeClr val="tx1"/>
                          </a:solidFill>
                        </a:rPr>
                        <a:t> </a:t>
                      </a:r>
                      <a:r>
                        <a:rPr lang="sk-SK" b="0" kern="0" dirty="0" err="1">
                          <a:solidFill>
                            <a:schemeClr val="tx1"/>
                          </a:solidFill>
                        </a:rPr>
                        <a:t>bid</a:t>
                      </a:r>
                      <a:r>
                        <a:rPr lang="sk-SK" b="0" kern="0" dirty="0">
                          <a:solidFill>
                            <a:schemeClr val="tx1"/>
                          </a:solidFill>
                        </a:rPr>
                        <a:t> and </a:t>
                      </a:r>
                      <a:r>
                        <a:rPr lang="sk-SK" b="0" kern="0" dirty="0" err="1">
                          <a:solidFill>
                            <a:schemeClr val="tx1"/>
                          </a:solidFill>
                        </a:rPr>
                        <a:t>lowest</a:t>
                      </a:r>
                      <a:r>
                        <a:rPr lang="sk-SK" b="0" kern="0" dirty="0">
                          <a:solidFill>
                            <a:schemeClr val="tx1"/>
                          </a:solidFill>
                        </a:rPr>
                        <a:t> </a:t>
                      </a:r>
                      <a:r>
                        <a:rPr lang="sk-SK" b="0" kern="0" dirty="0" err="1">
                          <a:solidFill>
                            <a:schemeClr val="tx1"/>
                          </a:solidFill>
                        </a:rPr>
                        <a:t>bid</a:t>
                      </a:r>
                      <a:r>
                        <a:rPr lang="sk-SK" b="0" kern="0" dirty="0">
                          <a:solidFill>
                            <a:schemeClr val="tx1"/>
                          </a:solidFill>
                        </a:rPr>
                        <a:t> </a:t>
                      </a:r>
                      <a:r>
                        <a:rPr lang="sk-SK" b="0" kern="0" dirty="0" err="1">
                          <a:solidFill>
                            <a:schemeClr val="tx1"/>
                          </a:solidFill>
                        </a:rPr>
                        <a:t>win</a:t>
                      </a:r>
                      <a:r>
                        <a:rPr lang="sk-SK" b="0" kern="0" dirty="0">
                          <a:solidFill>
                            <a:schemeClr val="tx1"/>
                          </a:solidFill>
                        </a:rPr>
                        <a:t>.</a:t>
                      </a:r>
                    </a:p>
                    <a:p>
                      <a:pPr marL="285750" indent="-285750">
                        <a:buFontTx/>
                        <a:buChar char="-"/>
                      </a:pPr>
                      <a:r>
                        <a:rPr lang="en-US" b="0" kern="0" noProof="0" dirty="0">
                          <a:solidFill>
                            <a:schemeClr val="tx1"/>
                          </a:solidFill>
                        </a:rPr>
                        <a:t>dynamic auction with declining price. Every price change must be confirmed with buyers, until only on</a:t>
                      </a:r>
                      <a:r>
                        <a:rPr lang="sk-SK" b="0" kern="0" noProof="0" dirty="0">
                          <a:solidFill>
                            <a:schemeClr val="tx1"/>
                          </a:solidFill>
                        </a:rPr>
                        <a:t>e</a:t>
                      </a:r>
                      <a:r>
                        <a:rPr lang="en-US" b="0" kern="0" noProof="0" dirty="0">
                          <a:solidFill>
                            <a:schemeClr val="tx1"/>
                          </a:solidFill>
                        </a:rPr>
                        <a:t> confirms it</a:t>
                      </a:r>
                      <a:endParaRPr lang="sk-SK" b="0" kern="0" noProof="0" dirty="0">
                        <a:solidFill>
                          <a:schemeClr val="tx1"/>
                        </a:solidFill>
                      </a:endParaRPr>
                    </a:p>
                    <a:p>
                      <a:pPr marL="285750" indent="-285750">
                        <a:buFontTx/>
                        <a:buChar char="-"/>
                      </a:pPr>
                      <a:r>
                        <a:rPr lang="en-US" b="0" kern="0" noProof="0" dirty="0">
                          <a:solidFill>
                            <a:schemeClr val="tx1"/>
                          </a:solidFill>
                        </a:rPr>
                        <a:t>dynamic auction with</a:t>
                      </a:r>
                      <a:r>
                        <a:rPr lang="sk-SK" b="0" kern="0" noProof="0" dirty="0">
                          <a:solidFill>
                            <a:schemeClr val="tx1"/>
                          </a:solidFill>
                        </a:rPr>
                        <a:t> </a:t>
                      </a:r>
                      <a:r>
                        <a:rPr lang="sk-SK" b="0" kern="0" noProof="0" dirty="0" err="1">
                          <a:solidFill>
                            <a:schemeClr val="tx1"/>
                          </a:solidFill>
                        </a:rPr>
                        <a:t>raising</a:t>
                      </a:r>
                      <a:r>
                        <a:rPr lang="sk-SK" b="0" kern="0" noProof="0" dirty="0">
                          <a:solidFill>
                            <a:schemeClr val="tx1"/>
                          </a:solidFill>
                        </a:rPr>
                        <a:t> </a:t>
                      </a:r>
                      <a:r>
                        <a:rPr lang="sk-SK" b="0" kern="0" noProof="0" dirty="0" err="1">
                          <a:solidFill>
                            <a:schemeClr val="tx1"/>
                          </a:solidFill>
                        </a:rPr>
                        <a:t>price</a:t>
                      </a:r>
                      <a:r>
                        <a:rPr lang="sk-SK" b="0" kern="0" noProof="0" dirty="0">
                          <a:solidFill>
                            <a:schemeClr val="tx1"/>
                          </a:solidFill>
                        </a:rPr>
                        <a:t>. </a:t>
                      </a:r>
                      <a:r>
                        <a:rPr lang="sk-SK" b="0" kern="0" noProof="0" dirty="0" err="1">
                          <a:solidFill>
                            <a:schemeClr val="tx1"/>
                          </a:solidFill>
                        </a:rPr>
                        <a:t>Bidder</a:t>
                      </a:r>
                      <a:r>
                        <a:rPr lang="sk-SK" b="0" kern="0" noProof="0" dirty="0">
                          <a:solidFill>
                            <a:schemeClr val="tx1"/>
                          </a:solidFill>
                        </a:rPr>
                        <a:t> </a:t>
                      </a:r>
                      <a:r>
                        <a:rPr lang="sk-SK" b="0" kern="0" noProof="0" dirty="0" err="1">
                          <a:solidFill>
                            <a:schemeClr val="tx1"/>
                          </a:solidFill>
                        </a:rPr>
                        <a:t>who</a:t>
                      </a:r>
                      <a:r>
                        <a:rPr lang="sk-SK" b="0" kern="0" noProof="0" dirty="0">
                          <a:solidFill>
                            <a:schemeClr val="tx1"/>
                          </a:solidFill>
                        </a:rPr>
                        <a:t> </a:t>
                      </a:r>
                      <a:r>
                        <a:rPr lang="sk-SK" b="0" kern="0" noProof="0" dirty="0" err="1">
                          <a:solidFill>
                            <a:schemeClr val="tx1"/>
                          </a:solidFill>
                        </a:rPr>
                        <a:t>first</a:t>
                      </a:r>
                      <a:r>
                        <a:rPr lang="sk-SK" b="0" kern="0" noProof="0" dirty="0">
                          <a:solidFill>
                            <a:schemeClr val="tx1"/>
                          </a:solidFill>
                        </a:rPr>
                        <a:t> </a:t>
                      </a:r>
                      <a:r>
                        <a:rPr lang="sk-SK" b="0" kern="0" noProof="0" dirty="0" err="1">
                          <a:solidFill>
                            <a:schemeClr val="tx1"/>
                          </a:solidFill>
                        </a:rPr>
                        <a:t>accept</a:t>
                      </a:r>
                      <a:r>
                        <a:rPr lang="sk-SK" b="0" kern="0" noProof="0" dirty="0">
                          <a:solidFill>
                            <a:schemeClr val="tx1"/>
                          </a:solidFill>
                        </a:rPr>
                        <a:t> </a:t>
                      </a:r>
                      <a:r>
                        <a:rPr lang="sk-SK" b="0" kern="0" noProof="0" dirty="0" err="1">
                          <a:solidFill>
                            <a:schemeClr val="tx1"/>
                          </a:solidFill>
                        </a:rPr>
                        <a:t>price</a:t>
                      </a:r>
                      <a:r>
                        <a:rPr lang="sk-SK" b="0" kern="0" noProof="0" dirty="0">
                          <a:solidFill>
                            <a:schemeClr val="tx1"/>
                          </a:solidFill>
                        </a:rPr>
                        <a:t> </a:t>
                      </a:r>
                      <a:r>
                        <a:rPr lang="sk-SK" b="0" kern="0" noProof="0" dirty="0" err="1">
                          <a:solidFill>
                            <a:schemeClr val="tx1"/>
                          </a:solidFill>
                        </a:rPr>
                        <a:t>win</a:t>
                      </a:r>
                      <a:r>
                        <a:rPr lang="sk-SK" b="0" kern="0" noProof="0" dirty="0">
                          <a:solidFill>
                            <a:schemeClr val="tx1"/>
                          </a:solidFill>
                        </a:rPr>
                        <a:t>. </a:t>
                      </a:r>
                      <a:r>
                        <a:rPr lang="en-US" b="0" kern="0" noProof="0" dirty="0">
                          <a:solidFill>
                            <a:schemeClr val="tx1"/>
                          </a:solidFill>
                        </a:rPr>
                        <a:t> </a:t>
                      </a:r>
                      <a:endParaRPr lang="sk-SK" b="0" kern="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96757868"/>
                  </a:ext>
                </a:extLst>
              </a:tr>
              <a:tr h="608721">
                <a:tc>
                  <a:txBody>
                    <a:bodyPr/>
                    <a:lstStyle/>
                    <a:p>
                      <a:r>
                        <a:rPr lang="en-US" sz="1800" b="1" kern="0" dirty="0"/>
                        <a:t>Existence of auction round</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Binary</a:t>
                      </a:r>
                      <a:r>
                        <a:rPr lang="sk-SK" sz="1800" kern="0" dirty="0"/>
                        <a:t> </a:t>
                      </a:r>
                      <a:r>
                        <a:rPr lang="sk-SK" sz="1800" kern="0" dirty="0" err="1"/>
                        <a:t>attribute</a:t>
                      </a:r>
                      <a:r>
                        <a:rPr lang="sk-SK" sz="1800" kern="0" dirty="0"/>
                        <a:t> (1-YES/0-NO), </a:t>
                      </a:r>
                      <a:r>
                        <a:rPr lang="sk-SK" sz="1800" kern="0" dirty="0" err="1"/>
                        <a:t>if</a:t>
                      </a:r>
                      <a:r>
                        <a:rPr lang="sk-SK" sz="1800" kern="0" dirty="0"/>
                        <a:t> </a:t>
                      </a:r>
                      <a:r>
                        <a:rPr lang="sk-SK" sz="1800" kern="0" dirty="0" err="1"/>
                        <a:t>there</a:t>
                      </a:r>
                      <a:r>
                        <a:rPr lang="sk-SK" sz="1800" kern="0" dirty="0"/>
                        <a:t> </a:t>
                      </a:r>
                      <a:r>
                        <a:rPr lang="sk-SK" sz="1800" kern="0" dirty="0" err="1"/>
                        <a:t>was</a:t>
                      </a:r>
                      <a:r>
                        <a:rPr lang="sk-SK" sz="1800" kern="0" dirty="0"/>
                        <a:t> </a:t>
                      </a:r>
                      <a:r>
                        <a:rPr lang="sk-SK" sz="1800" kern="0" dirty="0" err="1"/>
                        <a:t>any</a:t>
                      </a:r>
                      <a:r>
                        <a:rPr lang="sk-SK" sz="1800" kern="0" dirty="0"/>
                        <a:t> </a:t>
                      </a:r>
                      <a:r>
                        <a:rPr lang="sk-SK" sz="1800" kern="0" dirty="0" err="1"/>
                        <a:t>auction</a:t>
                      </a:r>
                      <a:r>
                        <a:rPr lang="sk-SK" sz="1800" kern="0" dirty="0"/>
                        <a:t> </a:t>
                      </a:r>
                      <a:r>
                        <a:rPr lang="sk-SK" sz="1800" kern="0" dirty="0" err="1"/>
                        <a:t>round</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4306232"/>
                  </a:ext>
                </a:extLst>
              </a:tr>
              <a:tr h="352671">
                <a:tc>
                  <a:txBody>
                    <a:bodyPr/>
                    <a:lstStyle/>
                    <a:p>
                      <a:r>
                        <a:rPr lang="sk-SK" sz="1800" b="1" kern="0" dirty="0" err="1"/>
                        <a:t>Category</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Category</a:t>
                      </a:r>
                      <a:r>
                        <a:rPr lang="sk-SK" sz="1800" kern="0" dirty="0"/>
                        <a:t> of </a:t>
                      </a:r>
                      <a:r>
                        <a:rPr lang="sk-SK" sz="1800" kern="0" dirty="0" err="1"/>
                        <a:t>procured</a:t>
                      </a:r>
                      <a:r>
                        <a:rPr lang="sk-SK" sz="1800" kern="0" dirty="0"/>
                        <a:t> </a:t>
                      </a:r>
                      <a:r>
                        <a:rPr lang="sk-SK" sz="1800" kern="0" dirty="0" err="1"/>
                        <a:t>items</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55036582"/>
                  </a:ext>
                </a:extLst>
              </a:tr>
              <a:tr h="352671">
                <a:tc>
                  <a:txBody>
                    <a:bodyPr/>
                    <a:lstStyle/>
                    <a:p>
                      <a:r>
                        <a:rPr lang="sk-SK" sz="1800" b="1" kern="0" dirty="0" err="1"/>
                        <a:t>Subcategory</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Deatiled</a:t>
                      </a:r>
                      <a:r>
                        <a:rPr lang="sk-SK" sz="1800" kern="0" dirty="0"/>
                        <a:t> </a:t>
                      </a:r>
                      <a:r>
                        <a:rPr lang="sk-SK" sz="1800" kern="0" dirty="0" err="1"/>
                        <a:t>category</a:t>
                      </a:r>
                      <a:r>
                        <a:rPr lang="sk-SK" sz="1800" kern="0" dirty="0"/>
                        <a:t> of </a:t>
                      </a:r>
                      <a:r>
                        <a:rPr lang="sk-SK" sz="1800" kern="0" dirty="0" err="1"/>
                        <a:t>procured</a:t>
                      </a:r>
                      <a:r>
                        <a:rPr lang="sk-SK" sz="1800" kern="0" dirty="0"/>
                        <a:t> </a:t>
                      </a:r>
                      <a:r>
                        <a:rPr lang="sk-SK" sz="1800" kern="0" dirty="0" err="1"/>
                        <a:t>items</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0961375"/>
                  </a:ext>
                </a:extLst>
              </a:tr>
              <a:tr h="352671">
                <a:tc>
                  <a:txBody>
                    <a:bodyPr/>
                    <a:lstStyle/>
                    <a:p>
                      <a:r>
                        <a:rPr lang="sk-SK" sz="1800" b="1" kern="0" dirty="0" err="1"/>
                        <a:t>No.rounds</a:t>
                      </a:r>
                      <a:r>
                        <a:rPr lang="sk-SK" sz="1800" b="1" kern="0" dirty="0"/>
                        <a:t> </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Number</a:t>
                      </a:r>
                      <a:r>
                        <a:rPr lang="sk-SK" sz="1800" kern="0" dirty="0"/>
                        <a:t> of </a:t>
                      </a:r>
                      <a:r>
                        <a:rPr lang="sk-SK" sz="1800" kern="0" dirty="0" err="1"/>
                        <a:t>rounds</a:t>
                      </a:r>
                      <a:r>
                        <a:rPr lang="sk-SK" sz="1800" kern="0" dirty="0"/>
                        <a:t> </a:t>
                      </a:r>
                      <a:r>
                        <a:rPr lang="sk-SK" sz="1800" kern="0" dirty="0" err="1"/>
                        <a:t>it</a:t>
                      </a:r>
                      <a:r>
                        <a:rPr lang="sk-SK" sz="1800" kern="0" dirty="0"/>
                        <a:t> </a:t>
                      </a:r>
                      <a:r>
                        <a:rPr lang="sk-SK" sz="1800" kern="0" dirty="0" err="1"/>
                        <a:t>took</a:t>
                      </a:r>
                      <a:r>
                        <a:rPr lang="sk-SK" sz="1800" kern="0" dirty="0"/>
                        <a:t> to </a:t>
                      </a:r>
                      <a:r>
                        <a:rPr lang="sk-SK" sz="1800" kern="0" dirty="0" err="1"/>
                        <a:t>finalize</a:t>
                      </a:r>
                      <a:r>
                        <a:rPr lang="sk-SK" sz="1800" kern="0" dirty="0"/>
                        <a:t> </a:t>
                      </a:r>
                      <a:r>
                        <a:rPr lang="sk-SK" sz="1800" kern="0" dirty="0" err="1"/>
                        <a:t>procurement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5151882"/>
                  </a:ext>
                </a:extLst>
              </a:tr>
              <a:tr h="352671">
                <a:tc>
                  <a:txBody>
                    <a:bodyPr/>
                    <a:lstStyle/>
                    <a:p>
                      <a:r>
                        <a:rPr lang="sk-SK" sz="1800" b="1" kern="0" dirty="0" err="1"/>
                        <a:t>No.participants</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Number</a:t>
                      </a:r>
                      <a:r>
                        <a:rPr lang="sk-SK" sz="1800" kern="0" dirty="0"/>
                        <a:t> of </a:t>
                      </a:r>
                      <a:r>
                        <a:rPr lang="sk-SK" sz="1800" kern="0" dirty="0" err="1"/>
                        <a:t>participants</a:t>
                      </a:r>
                      <a:r>
                        <a:rPr lang="sk-SK" sz="1800" kern="0" dirty="0"/>
                        <a:t> </a:t>
                      </a:r>
                      <a:r>
                        <a:rPr lang="sk-SK" sz="1800" kern="0" dirty="0" err="1"/>
                        <a:t>signed</a:t>
                      </a:r>
                      <a:r>
                        <a:rPr lang="sk-SK" sz="1800" kern="0" dirty="0"/>
                        <a:t> in </a:t>
                      </a:r>
                      <a:r>
                        <a:rPr lang="sk-SK" sz="1800" kern="0" dirty="0" err="1"/>
                        <a:t>procurement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15216728"/>
                  </a:ext>
                </a:extLst>
              </a:tr>
            </a:tbl>
          </a:graphicData>
        </a:graphic>
      </p:graphicFrame>
    </p:spTree>
    <p:extLst>
      <p:ext uri="{BB962C8B-B14F-4D97-AF65-F5344CB8AC3E}">
        <p14:creationId xmlns:p14="http://schemas.microsoft.com/office/powerpoint/2010/main" val="180817129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Data</a:t>
            </a:r>
            <a:r>
              <a:rPr lang="sk-SK" sz="2400" dirty="0"/>
              <a:t> set</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a:xfrm>
            <a:off x="386970" y="1045476"/>
            <a:ext cx="7226934" cy="311461"/>
          </a:xfrm>
        </p:spPr>
        <p:txBody>
          <a:bodyPr/>
          <a:lstStyle/>
          <a:p>
            <a:r>
              <a:rPr lang="sk-SK" sz="1800" dirty="0" err="1"/>
              <a:t>Description</a:t>
            </a:r>
            <a:endParaRPr lang="en-US" sz="1800" dirty="0"/>
          </a:p>
        </p:txBody>
      </p:sp>
      <p:sp>
        <p:nvSpPr>
          <p:cNvPr id="11" name="Content Placeholder 2">
            <a:extLst>
              <a:ext uri="{FF2B5EF4-FFF2-40B4-BE49-F238E27FC236}">
                <a16:creationId xmlns:a16="http://schemas.microsoft.com/office/drawing/2014/main" id="{4C1777A3-A11C-428E-9950-4E97698633D5}"/>
              </a:ext>
            </a:extLst>
          </p:cNvPr>
          <p:cNvSpPr txBox="1">
            <a:spLocks/>
          </p:cNvSpPr>
          <p:nvPr/>
        </p:nvSpPr>
        <p:spPr bwMode="auto">
          <a:xfrm>
            <a:off x="743629" y="4499717"/>
            <a:ext cx="895303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t" anchorCtr="0" compatLnSpc="1">
            <a:prstTxWarp prst="textNoShape">
              <a:avLst/>
            </a:prstTxWarp>
          </a:bodyPr>
          <a:lst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a:lstStyle>
          <a:p>
            <a:r>
              <a:rPr lang="sk-SK" sz="1800" b="1" kern="0" dirty="0"/>
              <a:t>	</a:t>
            </a:r>
            <a:r>
              <a:rPr lang="sk-SK" sz="1800" kern="0" dirty="0"/>
              <a:t>                                           </a:t>
            </a:r>
          </a:p>
        </p:txBody>
      </p:sp>
      <p:graphicFrame>
        <p:nvGraphicFramePr>
          <p:cNvPr id="6" name="Tabuľka 5">
            <a:extLst>
              <a:ext uri="{FF2B5EF4-FFF2-40B4-BE49-F238E27FC236}">
                <a16:creationId xmlns:a16="http://schemas.microsoft.com/office/drawing/2014/main" id="{ABB41019-7737-4DBC-A172-9DB8D254BCA2}"/>
              </a:ext>
            </a:extLst>
          </p:cNvPr>
          <p:cNvGraphicFramePr>
            <a:graphicFrameLocks noGrp="1"/>
          </p:cNvGraphicFramePr>
          <p:nvPr>
            <p:extLst>
              <p:ext uri="{D42A27DB-BD31-4B8C-83A1-F6EECF244321}">
                <p14:modId xmlns:p14="http://schemas.microsoft.com/office/powerpoint/2010/main" val="707310679"/>
              </p:ext>
            </p:extLst>
          </p:nvPr>
        </p:nvGraphicFramePr>
        <p:xfrm>
          <a:off x="380397" y="1356937"/>
          <a:ext cx="8953029" cy="5029200"/>
        </p:xfrm>
        <a:graphic>
          <a:graphicData uri="http://schemas.openxmlformats.org/drawingml/2006/table">
            <a:tbl>
              <a:tblPr firstRow="1" bandRow="1">
                <a:tableStyleId>{5C22544A-7EE6-4342-B048-85BDC9FD1C3A}</a:tableStyleId>
              </a:tblPr>
              <a:tblGrid>
                <a:gridCol w="2844941">
                  <a:extLst>
                    <a:ext uri="{9D8B030D-6E8A-4147-A177-3AD203B41FA5}">
                      <a16:colId xmlns:a16="http://schemas.microsoft.com/office/drawing/2014/main" val="79253000"/>
                    </a:ext>
                  </a:extLst>
                </a:gridCol>
                <a:gridCol w="6108088">
                  <a:extLst>
                    <a:ext uri="{9D8B030D-6E8A-4147-A177-3AD203B41FA5}">
                      <a16:colId xmlns:a16="http://schemas.microsoft.com/office/drawing/2014/main" val="3840771000"/>
                    </a:ext>
                  </a:extLst>
                </a:gridCol>
              </a:tblGrid>
              <a:tr h="0">
                <a:tc>
                  <a:txBody>
                    <a:bodyPr/>
                    <a:lstStyle/>
                    <a:p>
                      <a:r>
                        <a:rPr lang="en-GB" dirty="0">
                          <a:solidFill>
                            <a:schemeClr val="tx1"/>
                          </a:solidFill>
                        </a:rPr>
                        <a:t>Attribute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solidFill>
                        </a:rPr>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193419"/>
                  </a:ext>
                </a:extLst>
              </a:tr>
              <a:tr h="352671">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sk-SK" sz="1800" b="1" kern="0" dirty="0" err="1">
                          <a:solidFill>
                            <a:schemeClr val="tx1"/>
                          </a:solidFill>
                        </a:rPr>
                        <a:t>No.participants</a:t>
                      </a:r>
                      <a:r>
                        <a:rPr lang="sk-SK" sz="1800" b="1" kern="0" dirty="0">
                          <a:solidFill>
                            <a:schemeClr val="tx1"/>
                          </a:solidFill>
                        </a:rPr>
                        <a:t> </a:t>
                      </a:r>
                      <a:r>
                        <a:rPr lang="sk-SK" sz="1800" b="1" kern="0" dirty="0" err="1">
                          <a:solidFill>
                            <a:schemeClr val="tx1"/>
                          </a:solidFill>
                        </a:rPr>
                        <a:t>provided</a:t>
                      </a:r>
                      <a:r>
                        <a:rPr lang="sk-SK" sz="1800" b="1" kern="0" dirty="0">
                          <a:solidFill>
                            <a:schemeClr val="tx1"/>
                          </a:solidFill>
                        </a:rPr>
                        <a:t> </a:t>
                      </a:r>
                      <a:r>
                        <a:rPr lang="sk-SK" sz="1800" b="1" kern="0" dirty="0" err="1">
                          <a:solidFill>
                            <a:schemeClr val="tx1"/>
                          </a:solidFill>
                        </a:rPr>
                        <a:t>bid</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sk-SK" sz="1800" kern="0" dirty="0" err="1">
                          <a:solidFill>
                            <a:schemeClr val="tx1"/>
                          </a:solidFill>
                        </a:rPr>
                        <a:t>Number</a:t>
                      </a:r>
                      <a:r>
                        <a:rPr lang="sk-SK" sz="1800" kern="0" dirty="0">
                          <a:solidFill>
                            <a:schemeClr val="tx1"/>
                          </a:solidFill>
                        </a:rPr>
                        <a:t> of  </a:t>
                      </a:r>
                      <a:r>
                        <a:rPr lang="sk-SK" sz="1800" kern="0" dirty="0" err="1">
                          <a:solidFill>
                            <a:schemeClr val="tx1"/>
                          </a:solidFill>
                        </a:rPr>
                        <a:t>participants</a:t>
                      </a:r>
                      <a:r>
                        <a:rPr lang="sk-SK" sz="1800" kern="0" dirty="0">
                          <a:solidFill>
                            <a:schemeClr val="tx1"/>
                          </a:solidFill>
                        </a:rPr>
                        <a:t> </a:t>
                      </a:r>
                      <a:r>
                        <a:rPr lang="sk-SK" sz="1800" kern="0" dirty="0" err="1">
                          <a:solidFill>
                            <a:schemeClr val="tx1"/>
                          </a:solidFill>
                        </a:rPr>
                        <a:t>that</a:t>
                      </a:r>
                      <a:r>
                        <a:rPr lang="sk-SK" sz="1800" kern="0" dirty="0">
                          <a:solidFill>
                            <a:schemeClr val="tx1"/>
                          </a:solidFill>
                        </a:rPr>
                        <a:t> </a:t>
                      </a:r>
                      <a:r>
                        <a:rPr lang="sk-SK" sz="1800" kern="0" dirty="0" err="1">
                          <a:solidFill>
                            <a:schemeClr val="tx1"/>
                          </a:solidFill>
                        </a:rPr>
                        <a:t>provided</a:t>
                      </a:r>
                      <a:r>
                        <a:rPr lang="sk-SK" sz="1800" kern="0" dirty="0">
                          <a:solidFill>
                            <a:schemeClr val="tx1"/>
                          </a:solidFill>
                        </a:rPr>
                        <a:t> </a:t>
                      </a:r>
                      <a:r>
                        <a:rPr lang="sk-SK" sz="1800" kern="0" dirty="0" err="1">
                          <a:solidFill>
                            <a:schemeClr val="tx1"/>
                          </a:solidFill>
                        </a:rPr>
                        <a:t>bid</a:t>
                      </a:r>
                      <a:endParaRPr lang="en-GB" dirty="0">
                        <a:solidFill>
                          <a:schemeClr val="tx1"/>
                        </a:solidFill>
                      </a:endParaRPr>
                    </a:p>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88039895"/>
                  </a:ext>
                </a:extLst>
              </a:tr>
              <a:tr h="352671">
                <a:tc>
                  <a:txBody>
                    <a:bodyPr/>
                    <a:lstStyle/>
                    <a:p>
                      <a:r>
                        <a:rPr lang="sk-SK" sz="1800" b="1" kern="0" dirty="0" err="1"/>
                        <a:t>No.items</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How</a:t>
                      </a:r>
                      <a:r>
                        <a:rPr lang="sk-SK" sz="1800" kern="0" dirty="0"/>
                        <a:t> </a:t>
                      </a:r>
                      <a:r>
                        <a:rPr lang="sk-SK" sz="1800" kern="0" dirty="0" err="1"/>
                        <a:t>many</a:t>
                      </a:r>
                      <a:r>
                        <a:rPr lang="sk-SK" sz="1800" kern="0" dirty="0"/>
                        <a:t> </a:t>
                      </a:r>
                      <a:r>
                        <a:rPr lang="sk-SK" sz="1800" kern="0" dirty="0" err="1"/>
                        <a:t>items</a:t>
                      </a:r>
                      <a:r>
                        <a:rPr lang="sk-SK" sz="1800" kern="0" dirty="0"/>
                        <a:t> </a:t>
                      </a:r>
                      <a:r>
                        <a:rPr lang="sk-SK" sz="1800" kern="0" dirty="0" err="1"/>
                        <a:t>were</a:t>
                      </a:r>
                      <a:r>
                        <a:rPr lang="sk-SK" sz="1800" kern="0" dirty="0"/>
                        <a:t> part of </a:t>
                      </a:r>
                      <a:r>
                        <a:rPr lang="sk-SK" sz="1800" kern="0" dirty="0" err="1"/>
                        <a:t>given</a:t>
                      </a:r>
                      <a:r>
                        <a:rPr lang="sk-SK" sz="1800" kern="0" dirty="0"/>
                        <a:t> </a:t>
                      </a:r>
                      <a:r>
                        <a:rPr lang="sk-SK" sz="1800" kern="0" dirty="0" err="1"/>
                        <a:t>procurement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7883319"/>
                  </a:ext>
                </a:extLst>
              </a:tr>
              <a:tr h="352671">
                <a:tc>
                  <a:txBody>
                    <a:bodyPr/>
                    <a:lstStyle/>
                    <a:p>
                      <a:r>
                        <a:rPr lang="sk-SK" sz="1800" b="1" kern="0" dirty="0" err="1"/>
                        <a:t>No.price</a:t>
                      </a:r>
                      <a:r>
                        <a:rPr lang="sk-SK" sz="1800" b="1" kern="0" dirty="0"/>
                        <a:t> </a:t>
                      </a:r>
                      <a:r>
                        <a:rPr lang="sk-SK" sz="1800" b="1" kern="0" dirty="0" err="1"/>
                        <a:t>changes</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How</a:t>
                      </a:r>
                      <a:r>
                        <a:rPr lang="sk-SK" sz="1800" kern="0" dirty="0"/>
                        <a:t> </a:t>
                      </a:r>
                      <a:r>
                        <a:rPr lang="sk-SK" sz="1800" kern="0" dirty="0" err="1"/>
                        <a:t>many</a:t>
                      </a:r>
                      <a:r>
                        <a:rPr lang="sk-SK" sz="1800" kern="0" dirty="0"/>
                        <a:t> </a:t>
                      </a:r>
                      <a:r>
                        <a:rPr lang="sk-SK" sz="1800" kern="0" dirty="0" err="1"/>
                        <a:t>price</a:t>
                      </a:r>
                      <a:r>
                        <a:rPr lang="sk-SK" sz="1800" kern="0" dirty="0"/>
                        <a:t> </a:t>
                      </a:r>
                      <a:r>
                        <a:rPr lang="sk-SK" sz="1800" kern="0" dirty="0" err="1"/>
                        <a:t>changes</a:t>
                      </a:r>
                      <a:r>
                        <a:rPr lang="sk-SK" sz="1800" kern="0" dirty="0"/>
                        <a:t> </a:t>
                      </a:r>
                      <a:r>
                        <a:rPr lang="sk-SK" sz="1800" kern="0" dirty="0" err="1"/>
                        <a:t>occured</a:t>
                      </a:r>
                      <a:r>
                        <a:rPr lang="sk-SK" sz="1800" kern="0" dirty="0"/>
                        <a:t> </a:t>
                      </a:r>
                      <a:r>
                        <a:rPr lang="sk-SK" sz="1800" kern="0" dirty="0" err="1"/>
                        <a:t>during</a:t>
                      </a:r>
                      <a:r>
                        <a:rPr lang="sk-SK" sz="1800" kern="0" dirty="0"/>
                        <a:t> </a:t>
                      </a:r>
                      <a:r>
                        <a:rPr lang="sk-SK" sz="1800" kern="0" dirty="0" err="1"/>
                        <a:t>procurement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5366768"/>
                  </a:ext>
                </a:extLst>
              </a:tr>
              <a:tr h="352671">
                <a:tc>
                  <a:txBody>
                    <a:bodyPr/>
                    <a:lstStyle/>
                    <a:p>
                      <a:r>
                        <a:rPr lang="sk-SK" sz="1800" b="1" kern="0" dirty="0"/>
                        <a:t>No. </a:t>
                      </a:r>
                      <a:r>
                        <a:rPr lang="sk-SK" sz="1800" b="1" kern="0" dirty="0" err="1"/>
                        <a:t>prolong</a:t>
                      </a:r>
                      <a:r>
                        <a:rPr lang="sk-SK" sz="1800" b="1" kern="0" dirty="0"/>
                        <a:t> </a:t>
                      </a:r>
                      <a:r>
                        <a:rPr lang="sk-SK" sz="1800" b="1" kern="0" dirty="0" err="1"/>
                        <a:t>period</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How</a:t>
                      </a:r>
                      <a:r>
                        <a:rPr lang="sk-SK" sz="1800" kern="0" dirty="0"/>
                        <a:t> </a:t>
                      </a:r>
                      <a:r>
                        <a:rPr lang="sk-SK" sz="1800" kern="0" dirty="0" err="1"/>
                        <a:t>many</a:t>
                      </a:r>
                      <a:r>
                        <a:rPr lang="sk-SK" sz="1800" kern="0" dirty="0"/>
                        <a:t> </a:t>
                      </a:r>
                      <a:r>
                        <a:rPr lang="sk-SK" sz="1800" kern="0" dirty="0" err="1"/>
                        <a:t>times</a:t>
                      </a:r>
                      <a:r>
                        <a:rPr lang="sk-SK" sz="1800" kern="0" dirty="0"/>
                        <a:t> </a:t>
                      </a:r>
                      <a:r>
                        <a:rPr lang="sk-SK" sz="1800" kern="0" dirty="0" err="1"/>
                        <a:t>was</a:t>
                      </a:r>
                      <a:r>
                        <a:rPr lang="sk-SK" sz="1800" kern="0" dirty="0"/>
                        <a:t> </a:t>
                      </a:r>
                      <a:r>
                        <a:rPr lang="sk-SK" sz="1800" kern="0" dirty="0" err="1"/>
                        <a:t>procurement</a:t>
                      </a:r>
                      <a:r>
                        <a:rPr lang="sk-SK" sz="1800" kern="0" dirty="0"/>
                        <a:t> </a:t>
                      </a:r>
                      <a:r>
                        <a:rPr lang="sk-SK" sz="1800" kern="0" dirty="0" err="1"/>
                        <a:t>prolonged</a:t>
                      </a:r>
                      <a:r>
                        <a:rPr lang="sk-SK" sz="1800" kern="0" dirty="0"/>
                        <a:t> </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693891"/>
                  </a:ext>
                </a:extLst>
              </a:tr>
              <a:tr h="399978">
                <a:tc>
                  <a:txBody>
                    <a:bodyPr/>
                    <a:lstStyle/>
                    <a:p>
                      <a:r>
                        <a:rPr lang="en-US" sz="1800" b="1" kern="0" dirty="0"/>
                        <a:t>Minimal</a:t>
                      </a:r>
                      <a:r>
                        <a:rPr lang="sk-SK" sz="1800" b="1" kern="0" dirty="0"/>
                        <a:t> </a:t>
                      </a:r>
                      <a:r>
                        <a:rPr lang="en-US" sz="1800" b="1" kern="0" dirty="0"/>
                        <a:t>percentual step</a:t>
                      </a:r>
                      <a:r>
                        <a:rPr lang="sk-SK" sz="1800" b="1" kern="0" dirty="0"/>
                        <a:t> </a:t>
                      </a:r>
                      <a:r>
                        <a:rPr lang="en-US" sz="1800" b="1" kern="0" dirty="0"/>
                        <a:t>price reduction </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Percentual</a:t>
                      </a:r>
                      <a:r>
                        <a:rPr lang="sk-SK" sz="1800" kern="0" dirty="0"/>
                        <a:t> </a:t>
                      </a:r>
                      <a:r>
                        <a:rPr lang="sk-SK" sz="1800" kern="0" dirty="0" err="1"/>
                        <a:t>minimal</a:t>
                      </a:r>
                      <a:r>
                        <a:rPr lang="sk-SK" sz="1800" kern="0" dirty="0"/>
                        <a:t> </a:t>
                      </a:r>
                      <a:r>
                        <a:rPr lang="sk-SK" sz="1800" kern="0" dirty="0" err="1"/>
                        <a:t>price</a:t>
                      </a:r>
                      <a:r>
                        <a:rPr lang="sk-SK" sz="1800" kern="0" dirty="0"/>
                        <a:t> change </a:t>
                      </a:r>
                      <a:r>
                        <a:rPr lang="sk-SK" sz="1800" kern="0" dirty="0" err="1"/>
                        <a:t>for</a:t>
                      </a:r>
                      <a:r>
                        <a:rPr lang="sk-SK" sz="1800" kern="0" dirty="0"/>
                        <a:t> new </a:t>
                      </a:r>
                      <a:r>
                        <a:rPr lang="sk-SK" sz="1800" kern="0" dirty="0" err="1"/>
                        <a:t>bid</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6291071"/>
                  </a:ext>
                </a:extLst>
              </a:tr>
              <a:tr h="352671">
                <a:tc>
                  <a:txBody>
                    <a:bodyPr/>
                    <a:lstStyle/>
                    <a:p>
                      <a:r>
                        <a:rPr lang="en-US" sz="1800" b="1" kern="0" dirty="0"/>
                        <a:t>View No. Participants in auction</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n-US" sz="1800" kern="0" dirty="0"/>
                        <a:t>Binary variable </a:t>
                      </a:r>
                      <a:r>
                        <a:rPr lang="sk-SK" sz="1800" kern="0" dirty="0"/>
                        <a:t>YES</a:t>
                      </a:r>
                      <a:r>
                        <a:rPr lang="en-US" sz="1800" kern="0" dirty="0"/>
                        <a:t>/</a:t>
                      </a:r>
                      <a:r>
                        <a:rPr lang="sk-SK" sz="1800" kern="0" dirty="0"/>
                        <a:t>NO</a:t>
                      </a:r>
                      <a:r>
                        <a:rPr lang="en-US" sz="1800" kern="0" dirty="0"/>
                        <a:t>- Bidders are allowed to see number of bidders in competition</a:t>
                      </a:r>
                      <a:endParaRPr lang="sk-SK" kern="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2945627"/>
                  </a:ext>
                </a:extLst>
              </a:tr>
              <a:tr h="352671">
                <a:tc>
                  <a:txBody>
                    <a:bodyPr/>
                    <a:lstStyle/>
                    <a:p>
                      <a:r>
                        <a:rPr lang="en-US" sz="1800" b="1" kern="0" dirty="0"/>
                        <a:t>Allow call of the bid</a:t>
                      </a:r>
                      <a:r>
                        <a:rPr lang="sk-SK" sz="1800" b="1" kern="0" dirty="0"/>
                        <a:t> </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Binary</a:t>
                      </a:r>
                      <a:r>
                        <a:rPr lang="sk-SK" sz="1800" kern="0" dirty="0"/>
                        <a:t> </a:t>
                      </a:r>
                      <a:r>
                        <a:rPr lang="sk-SK" sz="1800" kern="0" dirty="0" err="1"/>
                        <a:t>variable</a:t>
                      </a:r>
                      <a:r>
                        <a:rPr lang="sk-SK" sz="1800" kern="0" dirty="0"/>
                        <a:t> YES</a:t>
                      </a:r>
                      <a:r>
                        <a:rPr lang="en-US" sz="1800" kern="0" dirty="0"/>
                        <a:t>/</a:t>
                      </a:r>
                      <a:r>
                        <a:rPr lang="sk-SK" sz="1800" kern="0" dirty="0"/>
                        <a:t>NO</a:t>
                      </a:r>
                      <a:r>
                        <a:rPr lang="en-US" sz="1800" kern="0" dirty="0"/>
                        <a:t>- Possibility to make bid equal to current lowest bid</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48875528"/>
                  </a:ext>
                </a:extLst>
              </a:tr>
              <a:tr h="352671">
                <a:tc>
                  <a:txBody>
                    <a:bodyPr/>
                    <a:lstStyle/>
                    <a:p>
                      <a:r>
                        <a:rPr lang="sk-SK" sz="1800" b="1" kern="0" dirty="0" err="1"/>
                        <a:t>Saving</a:t>
                      </a:r>
                      <a:r>
                        <a:rPr lang="sk-SK" sz="1800" b="1" kern="0" dirty="0"/>
                        <a:t> in EUR </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sk-SK" sz="1800" kern="0" dirty="0" err="1"/>
                        <a:t>How</a:t>
                      </a:r>
                      <a:r>
                        <a:rPr lang="sk-SK" sz="1800" kern="0" dirty="0"/>
                        <a:t> </a:t>
                      </a:r>
                      <a:r>
                        <a:rPr lang="sk-SK" sz="1800" kern="0" dirty="0" err="1"/>
                        <a:t>much</a:t>
                      </a:r>
                      <a:r>
                        <a:rPr lang="sk-SK" sz="1800" kern="0" dirty="0"/>
                        <a:t> EUR </a:t>
                      </a:r>
                      <a:r>
                        <a:rPr lang="sk-SK" sz="1800" kern="0" dirty="0" err="1"/>
                        <a:t>was</a:t>
                      </a:r>
                      <a:r>
                        <a:rPr lang="sk-SK" sz="1800" kern="0" dirty="0"/>
                        <a:t> </a:t>
                      </a:r>
                      <a:r>
                        <a:rPr lang="sk-SK" sz="1800" kern="0" dirty="0" err="1"/>
                        <a:t>saved</a:t>
                      </a:r>
                      <a:r>
                        <a:rPr lang="sk-SK" sz="1800" kern="0" dirty="0"/>
                        <a:t> i</a:t>
                      </a:r>
                      <a:r>
                        <a:rPr lang="en-US" sz="1800" kern="0" dirty="0"/>
                        <a:t>n </a:t>
                      </a:r>
                      <a:r>
                        <a:rPr lang="sk-SK" sz="1800" kern="0" dirty="0" err="1"/>
                        <a:t>comparison</a:t>
                      </a:r>
                      <a:r>
                        <a:rPr lang="en-US" sz="1800" kern="0" dirty="0"/>
                        <a:t> </a:t>
                      </a:r>
                      <a:r>
                        <a:rPr lang="sk-SK" sz="1800" kern="0" dirty="0"/>
                        <a:t>to</a:t>
                      </a:r>
                      <a:r>
                        <a:rPr lang="en-US" sz="1800" kern="0" dirty="0"/>
                        <a:t> estimated price</a:t>
                      </a:r>
                      <a:endParaRPr lang="sk-SK" sz="1800" kern="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796588"/>
                  </a:ext>
                </a:extLst>
              </a:tr>
              <a:tr h="352671">
                <a:tc>
                  <a:txBody>
                    <a:bodyPr/>
                    <a:lstStyle/>
                    <a:p>
                      <a:r>
                        <a:rPr lang="sk-SK" sz="1800" b="1" kern="0" dirty="0" err="1"/>
                        <a:t>Saving</a:t>
                      </a:r>
                      <a:r>
                        <a:rPr lang="sk-SK" sz="1800" b="1" kern="0" dirty="0"/>
                        <a:t> in EUR (%) </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800" kern="0" dirty="0"/>
                        <a:t>S</a:t>
                      </a:r>
                      <a:r>
                        <a:rPr lang="sk-SK" sz="1800" kern="0" dirty="0" err="1"/>
                        <a:t>avings</a:t>
                      </a:r>
                      <a:r>
                        <a:rPr lang="en-US" sz="1800" kern="0" dirty="0"/>
                        <a:t> as percentage of comparison price</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2600873"/>
                  </a:ext>
                </a:extLst>
              </a:tr>
            </a:tbl>
          </a:graphicData>
        </a:graphic>
      </p:graphicFrame>
    </p:spTree>
    <p:extLst>
      <p:ext uri="{BB962C8B-B14F-4D97-AF65-F5344CB8AC3E}">
        <p14:creationId xmlns:p14="http://schemas.microsoft.com/office/powerpoint/2010/main" val="16438639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Data</a:t>
            </a:r>
            <a:r>
              <a:rPr lang="sk-SK" sz="2400" dirty="0"/>
              <a:t> set</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a:xfrm>
            <a:off x="386970" y="1045476"/>
            <a:ext cx="7226934" cy="311461"/>
          </a:xfrm>
        </p:spPr>
        <p:txBody>
          <a:bodyPr/>
          <a:lstStyle/>
          <a:p>
            <a:r>
              <a:rPr lang="sk-SK" sz="1800" dirty="0" err="1"/>
              <a:t>Tasks</a:t>
            </a:r>
            <a:endParaRPr lang="en-US" sz="1800" dirty="0"/>
          </a:p>
        </p:txBody>
      </p:sp>
      <p:sp>
        <p:nvSpPr>
          <p:cNvPr id="6" name="Content Placeholder 2">
            <a:extLst>
              <a:ext uri="{FF2B5EF4-FFF2-40B4-BE49-F238E27FC236}">
                <a16:creationId xmlns:a16="http://schemas.microsoft.com/office/drawing/2014/main" id="{A90C41EE-6BA0-4A1B-9F40-C99FD998B0E2}"/>
              </a:ext>
            </a:extLst>
          </p:cNvPr>
          <p:cNvSpPr txBox="1">
            <a:spLocks/>
          </p:cNvSpPr>
          <p:nvPr/>
        </p:nvSpPr>
        <p:spPr bwMode="auto">
          <a:xfrm>
            <a:off x="386970" y="2907691"/>
            <a:ext cx="3843386" cy="3293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t" anchorCtr="0" compatLnSpc="1">
            <a:prstTxWarp prst="textNoShape">
              <a:avLst/>
            </a:prstTxWarp>
          </a:bodyPr>
          <a:lst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a:lstStyle>
          <a:p>
            <a:r>
              <a:rPr lang="en-GB" sz="2400" kern="0" dirty="0"/>
              <a:t>You can filter data by</a:t>
            </a:r>
            <a:r>
              <a:rPr lang="en-GB" sz="1800" kern="0" dirty="0"/>
              <a:t>: </a:t>
            </a:r>
          </a:p>
          <a:p>
            <a:pPr>
              <a:buFont typeface="+mj-lt"/>
              <a:buAutoNum type="arabicPeriod"/>
            </a:pPr>
            <a:r>
              <a:rPr lang="en-GB" sz="1800" kern="0" dirty="0"/>
              <a:t>Searching the term</a:t>
            </a:r>
          </a:p>
          <a:p>
            <a:pPr>
              <a:buFont typeface="+mj-lt"/>
              <a:buAutoNum type="arabicPeriod"/>
            </a:pPr>
            <a:r>
              <a:rPr lang="en-GB" sz="1800" kern="0" dirty="0"/>
              <a:t>Select terms from the list</a:t>
            </a:r>
          </a:p>
          <a:p>
            <a:pPr>
              <a:buFont typeface="+mj-lt"/>
              <a:buAutoNum type="arabicPeriod"/>
            </a:pPr>
            <a:r>
              <a:rPr lang="en-GB" sz="1800" kern="0" dirty="0"/>
              <a:t>Use mathematical expressions </a:t>
            </a:r>
          </a:p>
          <a:p>
            <a:pPr>
              <a:buFont typeface="+mj-lt"/>
              <a:buAutoNum type="arabicPeriod"/>
            </a:pPr>
            <a:r>
              <a:rPr lang="en-GB" sz="1800" kern="0" dirty="0"/>
              <a:t>Sorting data </a:t>
            </a:r>
            <a:r>
              <a:rPr lang="en-GB" sz="1800" kern="0"/>
              <a:t>to smallest (largest</a:t>
            </a:r>
            <a:r>
              <a:rPr lang="en-GB" sz="1800" kern="0" dirty="0"/>
              <a:t>)</a:t>
            </a:r>
            <a:endParaRPr lang="sk-SK" sz="1800" kern="0" dirty="0"/>
          </a:p>
          <a:p>
            <a:endParaRPr lang="en-US" sz="1800" kern="0" dirty="0"/>
          </a:p>
        </p:txBody>
      </p:sp>
      <p:sp>
        <p:nvSpPr>
          <p:cNvPr id="7" name="Content Placeholder 2">
            <a:extLst>
              <a:ext uri="{FF2B5EF4-FFF2-40B4-BE49-F238E27FC236}">
                <a16:creationId xmlns:a16="http://schemas.microsoft.com/office/drawing/2014/main" id="{87D93B8C-FC3D-4659-B997-FC60C9532D23}"/>
              </a:ext>
            </a:extLst>
          </p:cNvPr>
          <p:cNvSpPr txBox="1">
            <a:spLocks/>
          </p:cNvSpPr>
          <p:nvPr/>
        </p:nvSpPr>
        <p:spPr bwMode="auto">
          <a:xfrm>
            <a:off x="4326707" y="1958917"/>
            <a:ext cx="5008211" cy="4167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t" anchorCtr="0" compatLnSpc="1">
            <a:prstTxWarp prst="textNoShape">
              <a:avLst/>
            </a:prstTxWarp>
          </a:bodyPr>
          <a:lst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a:lstStyle>
          <a:p>
            <a:endParaRPr lang="sk-SK" sz="1800" kern="0" dirty="0"/>
          </a:p>
          <a:p>
            <a:endParaRPr lang="en-US" sz="1800" kern="0" dirty="0"/>
          </a:p>
        </p:txBody>
      </p:sp>
      <p:sp>
        <p:nvSpPr>
          <p:cNvPr id="8" name="Zástupný objekt pre obsah 7">
            <a:extLst>
              <a:ext uri="{FF2B5EF4-FFF2-40B4-BE49-F238E27FC236}">
                <a16:creationId xmlns:a16="http://schemas.microsoft.com/office/drawing/2014/main" id="{F2A516DA-D6E6-4145-9B2D-6D66FFE2A4DE}"/>
              </a:ext>
            </a:extLst>
          </p:cNvPr>
          <p:cNvSpPr>
            <a:spLocks noGrp="1"/>
          </p:cNvSpPr>
          <p:nvPr>
            <p:ph idx="10"/>
          </p:nvPr>
        </p:nvSpPr>
        <p:spPr>
          <a:xfrm>
            <a:off x="386970" y="1310841"/>
            <a:ext cx="9140825" cy="1380509"/>
          </a:xfrm>
        </p:spPr>
        <p:txBody>
          <a:bodyPr/>
          <a:lstStyle/>
          <a:p>
            <a:endParaRPr lang="en-US" dirty="0"/>
          </a:p>
          <a:p>
            <a:pPr algn="ctr"/>
            <a:r>
              <a:rPr lang="en-US" sz="2400" dirty="0"/>
              <a:t>After getting familiar with data set, try to complete defined tasks</a:t>
            </a:r>
            <a:r>
              <a:rPr lang="sk-SK" sz="2400" dirty="0"/>
              <a:t> </a:t>
            </a:r>
            <a:r>
              <a:rPr lang="sk-SK" sz="2400" dirty="0" err="1"/>
              <a:t>based</a:t>
            </a:r>
            <a:r>
              <a:rPr lang="sk-SK" sz="2400" dirty="0"/>
              <a:t> on </a:t>
            </a:r>
            <a:r>
              <a:rPr lang="sk-SK" sz="2400" dirty="0" err="1"/>
              <a:t>historical</a:t>
            </a:r>
            <a:r>
              <a:rPr lang="sk-SK" sz="2400" dirty="0"/>
              <a:t> </a:t>
            </a:r>
            <a:r>
              <a:rPr lang="sk-SK" sz="2400" dirty="0" err="1"/>
              <a:t>data</a:t>
            </a:r>
            <a:r>
              <a:rPr lang="sk-SK" sz="2400" dirty="0"/>
              <a:t> </a:t>
            </a:r>
            <a:r>
              <a:rPr lang="sk-SK" sz="2400" dirty="0" err="1"/>
              <a:t>from</a:t>
            </a:r>
            <a:r>
              <a:rPr lang="sk-SK" sz="2400" dirty="0"/>
              <a:t> </a:t>
            </a:r>
            <a:r>
              <a:rPr lang="sk-SK" sz="2400" dirty="0" err="1"/>
              <a:t>previously</a:t>
            </a:r>
            <a:r>
              <a:rPr lang="sk-SK" sz="2400" dirty="0"/>
              <a:t> </a:t>
            </a:r>
            <a:r>
              <a:rPr lang="sk-SK" sz="2400" dirty="0" err="1"/>
              <a:t>realized</a:t>
            </a:r>
            <a:r>
              <a:rPr lang="sk-SK" sz="2400" dirty="0"/>
              <a:t> </a:t>
            </a:r>
            <a:r>
              <a:rPr lang="sk-SK" sz="2400" dirty="0" err="1"/>
              <a:t>procurements</a:t>
            </a:r>
            <a:r>
              <a:rPr lang="sk-SK" sz="2400" dirty="0"/>
              <a:t> in PERSIST Co.</a:t>
            </a:r>
            <a:endParaRPr lang="sk-SK" sz="1600" dirty="0"/>
          </a:p>
        </p:txBody>
      </p:sp>
      <p:pic>
        <p:nvPicPr>
          <p:cNvPr id="1028" name="Picture 4" descr="Filtering data">
            <a:extLst>
              <a:ext uri="{FF2B5EF4-FFF2-40B4-BE49-F238E27FC236}">
                <a16:creationId xmlns:a16="http://schemas.microsoft.com/office/drawing/2014/main" id="{7A1D039D-9E3F-139C-1668-6014244B54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2907691"/>
            <a:ext cx="3744866" cy="3293279"/>
          </a:xfrm>
          <a:prstGeom prst="rect">
            <a:avLst/>
          </a:prstGeom>
          <a:noFill/>
          <a:extLst>
            <a:ext uri="{909E8E84-426E-40DD-AFC4-6F175D3DCCD1}">
              <a14:hiddenFill xmlns:a14="http://schemas.microsoft.com/office/drawing/2010/main">
                <a:solidFill>
                  <a:srgbClr val="FFFFFF"/>
                </a:solidFill>
              </a14:hiddenFill>
            </a:ext>
          </a:extLst>
        </p:spPr>
      </p:pic>
      <p:sp>
        <p:nvSpPr>
          <p:cNvPr id="3" name="Ovál 2">
            <a:extLst>
              <a:ext uri="{FF2B5EF4-FFF2-40B4-BE49-F238E27FC236}">
                <a16:creationId xmlns:a16="http://schemas.microsoft.com/office/drawing/2014/main" id="{2E742A3A-631C-90B8-1C98-29ECBE8B8122}"/>
              </a:ext>
            </a:extLst>
          </p:cNvPr>
          <p:cNvSpPr/>
          <p:nvPr/>
        </p:nvSpPr>
        <p:spPr bwMode="auto">
          <a:xfrm>
            <a:off x="6271592" y="2907692"/>
            <a:ext cx="506895" cy="698782"/>
          </a:xfrm>
          <a:prstGeom prst="ellipse">
            <a:avLst/>
          </a:prstGeom>
          <a:noFill/>
          <a:ln w="9525" cap="flat" cmpd="sng" algn="ctr">
            <a:solidFill>
              <a:schemeClr val="tx1"/>
            </a:solidFill>
            <a:prstDash val="solid"/>
            <a:round/>
            <a:headEnd type="none" w="med" len="med"/>
            <a:tailEnd type="none" w="med" len="med"/>
          </a:ln>
          <a:effectLst/>
        </p:spPr>
        <p:txBody>
          <a:bodyPr vert="horz" wrap="square" lIns="72000" tIns="72000" rIns="72000" bIns="72000" numCol="1" rtlCol="0" anchor="t" anchorCtr="0" compatLnSpc="1">
            <a:prstTxWarp prst="textNoShape">
              <a:avLst/>
            </a:prstTxWarp>
          </a:bodyPr>
          <a:lstStyle/>
          <a:p>
            <a:pPr marL="0" marR="0" indent="0" algn="l" defTabSz="762000" rtl="0" eaLnBrk="1" fontAlgn="base" latinLnBrk="0" hangingPunct="1">
              <a:lnSpc>
                <a:spcPct val="95000"/>
              </a:lnSpc>
              <a:spcBef>
                <a:spcPts val="0"/>
              </a:spcBef>
              <a:spcAft>
                <a:spcPct val="0"/>
              </a:spcAft>
              <a:buClrTx/>
              <a:buSzPct val="115000"/>
              <a:buFont typeface="Symbol" pitchFamily="18" charset="2"/>
              <a:buNone/>
              <a:tabLst/>
            </a:pPr>
            <a:r>
              <a:rPr lang="en-GB" sz="2800" dirty="0">
                <a:latin typeface="Abadi" panose="020B0604020202020204" pitchFamily="34" charset="0"/>
              </a:rPr>
              <a:t>4</a:t>
            </a:r>
            <a:endParaRPr kumimoji="0" lang="sk-SK" sz="2800" b="0" i="0" u="none" strike="noStrike" cap="none" normalizeH="0" baseline="0" dirty="0">
              <a:ln>
                <a:noFill/>
              </a:ln>
              <a:solidFill>
                <a:schemeClr val="tx1"/>
              </a:solidFill>
              <a:effectLst/>
              <a:latin typeface="Abadi" panose="020B0604020202020204" pitchFamily="34" charset="0"/>
            </a:endParaRPr>
          </a:p>
        </p:txBody>
      </p:sp>
    </p:spTree>
    <p:extLst>
      <p:ext uri="{BB962C8B-B14F-4D97-AF65-F5344CB8AC3E}">
        <p14:creationId xmlns:p14="http://schemas.microsoft.com/office/powerpoint/2010/main" val="709872873"/>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7184&quot;/&gt;&lt;partner val=&quot;530&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4&quot;&gt;&lt;elem&gt;&lt;m_ppcolschidx val=&quot;0&quot;/&gt;&lt;m_rgb r=&quot;5d&quot; g=&quot;5d&quot; b=&quot;5d&quot;/&gt;&lt;/elem&gt;&lt;elem&gt;&lt;m_ppcolschidx val=&quot;0&quot;/&gt;&lt;m_rgb r=&quot;37&quot; g=&quot;37&quot; b=&quot;37&quot;/&gt;&lt;/elem&gt;&lt;elem&gt;&lt;m_ppcolschidx val=&quot;0&quot;/&gt;&lt;m_rgb r=&quot;c8&quot; g=&quot;c8&quot; b=&quot;c8&quot;/&gt;&lt;/elem&gt;&lt;elem&gt;&lt;m_ppcolschidx val=&quot;0&quot;/&gt;&lt;m_rgb r=&quot;b2&quot; g=&quot;b2&quot; b=&quot;b2&quot;/&gt;&lt;/elem&gt;&lt;/m_vecMRU&gt;&lt;/m_mruColor&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9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bE4rdz1tE.Byq4Pu.0DO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heme/theme1.xml><?xml version="1.0" encoding="utf-8"?>
<a:theme xmlns:a="http://schemas.openxmlformats.org/drawingml/2006/main" name="2009_h&amp;z Folienmaster english">
  <a:themeElements>
    <a:clrScheme name="PERSIST">
      <a:dk1>
        <a:srgbClr val="000000"/>
      </a:dk1>
      <a:lt1>
        <a:srgbClr val="FFFFFF"/>
      </a:lt1>
      <a:dk2>
        <a:srgbClr val="000000"/>
      </a:dk2>
      <a:lt2>
        <a:srgbClr val="002356"/>
      </a:lt2>
      <a:accent1>
        <a:srgbClr val="004895"/>
      </a:accent1>
      <a:accent2>
        <a:srgbClr val="85C9F0"/>
      </a:accent2>
      <a:accent3>
        <a:srgbClr val="FFFFFF"/>
      </a:accent3>
      <a:accent4>
        <a:srgbClr val="000000"/>
      </a:accent4>
      <a:accent5>
        <a:srgbClr val="AAB1C8"/>
      </a:accent5>
      <a:accent6>
        <a:srgbClr val="7293B7"/>
      </a:accent6>
      <a:hlink>
        <a:srgbClr val="CCDAEA"/>
      </a:hlink>
      <a:folHlink>
        <a:srgbClr val="E5E5E5"/>
      </a:folHlink>
    </a:clrScheme>
    <a:fontScheme name="2009_h&amp;z Folienmaster english">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009_h&amp;z Folienmaster english 1">
        <a:dk1>
          <a:srgbClr val="000000"/>
        </a:dk1>
        <a:lt1>
          <a:srgbClr val="FFFFFF"/>
        </a:lt1>
        <a:dk2>
          <a:srgbClr val="000000"/>
        </a:dk2>
        <a:lt2>
          <a:srgbClr val="002356"/>
        </a:lt2>
        <a:accent1>
          <a:srgbClr val="004895"/>
        </a:accent1>
        <a:accent2>
          <a:srgbClr val="7FA3CA"/>
        </a:accent2>
        <a:accent3>
          <a:srgbClr val="FFFFFF"/>
        </a:accent3>
        <a:accent4>
          <a:srgbClr val="000000"/>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2">
        <a:dk1>
          <a:srgbClr val="000000"/>
        </a:dk1>
        <a:lt1>
          <a:srgbClr val="FFFFFF"/>
        </a:lt1>
        <a:dk2>
          <a:srgbClr val="000000"/>
        </a:dk2>
        <a:lt2>
          <a:srgbClr val="666666"/>
        </a:lt2>
        <a:accent1>
          <a:srgbClr val="7F7F7F"/>
        </a:accent1>
        <a:accent2>
          <a:srgbClr val="B2B2B2"/>
        </a:accent2>
        <a:accent3>
          <a:srgbClr val="FFFFFF"/>
        </a:accent3>
        <a:accent4>
          <a:srgbClr val="000000"/>
        </a:accent4>
        <a:accent5>
          <a:srgbClr val="C0C0C0"/>
        </a:accent5>
        <a:accent6>
          <a:srgbClr val="A1A1A1"/>
        </a:accent6>
        <a:hlink>
          <a:srgbClr val="CCCCCC"/>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3">
        <a:dk1>
          <a:srgbClr val="E5E5E5"/>
        </a:dk1>
        <a:lt1>
          <a:srgbClr val="FFFFFF"/>
        </a:lt1>
        <a:dk2>
          <a:srgbClr val="000000"/>
        </a:dk2>
        <a:lt2>
          <a:srgbClr val="FFFF99"/>
        </a:lt2>
        <a:accent1>
          <a:srgbClr val="CCDAEA"/>
        </a:accent1>
        <a:accent2>
          <a:srgbClr val="7FA3CA"/>
        </a:accent2>
        <a:accent3>
          <a:srgbClr val="AAAAAA"/>
        </a:accent3>
        <a:accent4>
          <a:srgbClr val="DADADA"/>
        </a:accent4>
        <a:accent5>
          <a:srgbClr val="E2EAF3"/>
        </a:accent5>
        <a:accent6>
          <a:srgbClr val="7293B7"/>
        </a:accent6>
        <a:hlink>
          <a:srgbClr val="004895"/>
        </a:hlink>
        <a:folHlink>
          <a:srgbClr val="002356"/>
        </a:folHlink>
      </a:clrScheme>
      <a:clrMap bg1="dk2" tx1="lt1" bg2="dk1" tx2="lt2" accent1="accent1" accent2="accent2" accent3="accent3" accent4="accent4" accent5="accent5" accent6="accent6" hlink="hlink" folHlink="folHlink"/>
    </a:extraClrScheme>
    <a:extraClrScheme>
      <a:clrScheme name="2009_h&amp;z Folienmaster english 4">
        <a:dk1>
          <a:srgbClr val="002356"/>
        </a:dk1>
        <a:lt1>
          <a:srgbClr val="FFFFFF"/>
        </a:lt1>
        <a:dk2>
          <a:srgbClr val="002356"/>
        </a:dk2>
        <a:lt2>
          <a:srgbClr val="002356"/>
        </a:lt2>
        <a:accent1>
          <a:srgbClr val="004895"/>
        </a:accent1>
        <a:accent2>
          <a:srgbClr val="7FA3CA"/>
        </a:accent2>
        <a:accent3>
          <a:srgbClr val="FFFFFF"/>
        </a:accent3>
        <a:accent4>
          <a:srgbClr val="001C48"/>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2009_h&amp;z Folienmaster english</Template>
  <TotalTime>717</TotalTime>
  <Words>458</Words>
  <Application>Microsoft Office PowerPoint</Application>
  <PresentationFormat>A4 (210 x 297 mm)</PresentationFormat>
  <Paragraphs>94</Paragraphs>
  <Slides>7</Slides>
  <Notes>0</Notes>
  <HiddenSlides>0</HiddenSlides>
  <MMClips>0</MMClips>
  <ScaleCrop>false</ScaleCrop>
  <HeadingPairs>
    <vt:vector size="8" baseType="variant">
      <vt:variant>
        <vt:lpstr>Použité písma</vt:lpstr>
      </vt:variant>
      <vt:variant>
        <vt:i4>3</vt:i4>
      </vt:variant>
      <vt:variant>
        <vt:lpstr>Motív</vt:lpstr>
      </vt:variant>
      <vt:variant>
        <vt:i4>1</vt:i4>
      </vt:variant>
      <vt:variant>
        <vt:lpstr>Vložené servery OLE</vt:lpstr>
      </vt:variant>
      <vt:variant>
        <vt:i4>2</vt:i4>
      </vt:variant>
      <vt:variant>
        <vt:lpstr>Nadpisy snímok</vt:lpstr>
      </vt:variant>
      <vt:variant>
        <vt:i4>7</vt:i4>
      </vt:variant>
    </vt:vector>
  </HeadingPairs>
  <TitlesOfParts>
    <vt:vector size="13" baseType="lpstr">
      <vt:lpstr>Symbol</vt:lpstr>
      <vt:lpstr>Abadi</vt:lpstr>
      <vt:lpstr>Arial</vt:lpstr>
      <vt:lpstr>2009_h&amp;z Folienmaster english</vt:lpstr>
      <vt:lpstr>think-cell Slide</vt:lpstr>
      <vt:lpstr>Bitová mapa</vt:lpstr>
      <vt:lpstr>Introduction to Game - Data Analysis of Procurement</vt:lpstr>
      <vt:lpstr>Content of lecture </vt:lpstr>
      <vt:lpstr>Backstory</vt:lpstr>
      <vt:lpstr>Description of data set</vt:lpstr>
      <vt:lpstr>Data set</vt:lpstr>
      <vt:lpstr>Data set</vt:lpstr>
      <vt:lpstr>Data set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v.f.delke@utwente.nl</dc:creator>
  <cp:lastModifiedBy>Michal Tkac</cp:lastModifiedBy>
  <cp:revision>236</cp:revision>
  <dcterms:created xsi:type="dcterms:W3CDTF">2009-09-24T14:23:52Z</dcterms:created>
  <dcterms:modified xsi:type="dcterms:W3CDTF">2022-06-14T00:51:05Z</dcterms:modified>
  <cp:category>h&amp;z Business Consulting</cp:category>
</cp:coreProperties>
</file>