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69" r:id="rId4"/>
    <p:sldId id="266" r:id="rId5"/>
    <p:sldId id="260" r:id="rId6"/>
    <p:sldId id="261" r:id="rId7"/>
    <p:sldId id="262" r:id="rId8"/>
    <p:sldId id="271" r:id="rId9"/>
    <p:sldId id="273" r:id="rId10"/>
    <p:sldId id="272" r:id="rId11"/>
    <p:sldId id="274" r:id="rId12"/>
    <p:sldId id="275" r:id="rId13"/>
    <p:sldId id="263" r:id="rId14"/>
    <p:sldId id="276" r:id="rId15"/>
    <p:sldId id="27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kler, M.J. (CFM)" initials="WM(" lastIdx="1" clrIdx="0">
    <p:extLst>
      <p:ext uri="{19B8F6BF-5375-455C-9EA6-DF929625EA0E}">
        <p15:presenceInfo xmlns:p15="http://schemas.microsoft.com/office/powerpoint/2012/main" userId="S-1-5-21-950020493-2556186422-1790655746-7483" providerId="AD"/>
      </p:ext>
    </p:extLst>
  </p:cmAuthor>
  <p:cmAuthor id="2" name="Grooth, J. de (TNW)" initials="GJd(" lastIdx="4" clrIdx="1">
    <p:extLst>
      <p:ext uri="{19B8F6BF-5375-455C-9EA6-DF929625EA0E}">
        <p15:presenceInfo xmlns:p15="http://schemas.microsoft.com/office/powerpoint/2012/main" userId="S-1-5-21-950020493-2556186422-1790655746-100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5"/>
    <p:restoredTop sz="84798"/>
  </p:normalViewPr>
  <p:slideViewPr>
    <p:cSldViewPr snapToGrid="0" snapToObjects="1">
      <p:cViewPr varScale="1">
        <p:scale>
          <a:sx n="72" d="100"/>
          <a:sy n="72" d="100"/>
        </p:scale>
        <p:origin x="20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3C1CCA-05E4-410A-B40D-B04453066999}" type="doc">
      <dgm:prSet loTypeId="urn:microsoft.com/office/officeart/2005/8/layout/hList2" loCatId="list" qsTypeId="urn:microsoft.com/office/officeart/2005/8/quickstyle/simple1" qsCatId="simple" csTypeId="urn:microsoft.com/office/officeart/2005/8/colors/accent6_2" csCatId="accent6" phldr="1"/>
      <dgm:spPr/>
    </dgm:pt>
    <dgm:pt modelId="{EE6AC93D-7C21-4543-86AE-848B0B503977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Environmental</a:t>
          </a:r>
        </a:p>
      </dgm:t>
    </dgm:pt>
    <dgm:pt modelId="{6E1350DD-A41B-41D9-A0ED-ED339A08037D}" type="parTrans" cxnId="{0D033D09-E78A-46BF-9BCF-3CCA86A84847}">
      <dgm:prSet/>
      <dgm:spPr/>
      <dgm:t>
        <a:bodyPr/>
        <a:lstStyle/>
        <a:p>
          <a:endParaRPr lang="en-US"/>
        </a:p>
      </dgm:t>
    </dgm:pt>
    <dgm:pt modelId="{76D9E87C-B5CC-477F-B529-4F33B24035D9}" type="sibTrans" cxnId="{0D033D09-E78A-46BF-9BCF-3CCA86A84847}">
      <dgm:prSet/>
      <dgm:spPr/>
      <dgm:t>
        <a:bodyPr/>
        <a:lstStyle/>
        <a:p>
          <a:endParaRPr lang="en-US"/>
        </a:p>
      </dgm:t>
    </dgm:pt>
    <dgm:pt modelId="{91E176BD-D741-44C8-A82C-BED3C1C4593F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Social</a:t>
          </a:r>
        </a:p>
      </dgm:t>
    </dgm:pt>
    <dgm:pt modelId="{C07D4846-BE4D-407A-B053-0058CA3FDE61}" type="parTrans" cxnId="{BA9555BE-4184-417F-8074-368040F86FAF}">
      <dgm:prSet/>
      <dgm:spPr/>
      <dgm:t>
        <a:bodyPr/>
        <a:lstStyle/>
        <a:p>
          <a:endParaRPr lang="en-US"/>
        </a:p>
      </dgm:t>
    </dgm:pt>
    <dgm:pt modelId="{4CA7C063-A8F7-487C-BBC5-6827D664B491}" type="sibTrans" cxnId="{BA9555BE-4184-417F-8074-368040F86FAF}">
      <dgm:prSet/>
      <dgm:spPr/>
      <dgm:t>
        <a:bodyPr/>
        <a:lstStyle/>
        <a:p>
          <a:endParaRPr lang="en-US"/>
        </a:p>
      </dgm:t>
    </dgm:pt>
    <dgm:pt modelId="{E0DD9A7A-CFE8-4F93-9C15-E8EFAB02B757}">
      <dgm:prSet phldrT="[Text]"/>
      <dgm:spPr/>
      <dgm:t>
        <a:bodyPr/>
        <a:lstStyle/>
        <a:p>
          <a:r>
            <a:rPr lang="en-US" b="0" dirty="0"/>
            <a:t>Energy</a:t>
          </a:r>
        </a:p>
      </dgm:t>
    </dgm:pt>
    <dgm:pt modelId="{E8E253A7-7FFF-48DC-8B23-78CB1361D761}" type="parTrans" cxnId="{2D4F7218-52F2-4CFA-A371-2A9AF403C6DB}">
      <dgm:prSet/>
      <dgm:spPr/>
      <dgm:t>
        <a:bodyPr/>
        <a:lstStyle/>
        <a:p>
          <a:endParaRPr lang="en-US"/>
        </a:p>
      </dgm:t>
    </dgm:pt>
    <dgm:pt modelId="{2948601C-12F5-4DB5-B881-B7D2EDB6DC4D}" type="sibTrans" cxnId="{2D4F7218-52F2-4CFA-A371-2A9AF403C6DB}">
      <dgm:prSet/>
      <dgm:spPr/>
      <dgm:t>
        <a:bodyPr/>
        <a:lstStyle/>
        <a:p>
          <a:endParaRPr lang="en-US"/>
        </a:p>
      </dgm:t>
    </dgm:pt>
    <dgm:pt modelId="{8FD2A1A3-F72B-4793-96DE-6313CA39D19B}">
      <dgm:prSet phldrT="[Text]"/>
      <dgm:spPr/>
      <dgm:t>
        <a:bodyPr/>
        <a:lstStyle/>
        <a:p>
          <a:r>
            <a:rPr lang="en-US" b="0" dirty="0"/>
            <a:t>Water </a:t>
          </a:r>
        </a:p>
      </dgm:t>
    </dgm:pt>
    <dgm:pt modelId="{164DDA0C-2607-4831-8C93-DBC8F2E0AD33}" type="parTrans" cxnId="{CDE35B96-3DC5-40BF-96FF-40677446D6CC}">
      <dgm:prSet/>
      <dgm:spPr/>
      <dgm:t>
        <a:bodyPr/>
        <a:lstStyle/>
        <a:p>
          <a:endParaRPr lang="en-US"/>
        </a:p>
      </dgm:t>
    </dgm:pt>
    <dgm:pt modelId="{F9161221-C697-4921-B589-761CB38C91A5}" type="sibTrans" cxnId="{CDE35B96-3DC5-40BF-96FF-40677446D6CC}">
      <dgm:prSet/>
      <dgm:spPr/>
      <dgm:t>
        <a:bodyPr/>
        <a:lstStyle/>
        <a:p>
          <a:endParaRPr lang="en-US"/>
        </a:p>
      </dgm:t>
    </dgm:pt>
    <dgm:pt modelId="{402FC715-C9AB-459C-AA93-8974164C2B8A}">
      <dgm:prSet phldrT="[Text]"/>
      <dgm:spPr/>
      <dgm:t>
        <a:bodyPr/>
        <a:lstStyle/>
        <a:p>
          <a:r>
            <a:rPr lang="en-US" b="0" i="0" u="none" dirty="0"/>
            <a:t>Human-centered</a:t>
          </a:r>
          <a:endParaRPr lang="en-US" b="0" dirty="0"/>
        </a:p>
      </dgm:t>
    </dgm:pt>
    <dgm:pt modelId="{2667444E-0AAE-4833-88B1-7C1A3F88F2D1}" type="parTrans" cxnId="{A0235565-0EF5-4823-B5B9-CD6DC50FC45A}">
      <dgm:prSet/>
      <dgm:spPr/>
      <dgm:t>
        <a:bodyPr/>
        <a:lstStyle/>
        <a:p>
          <a:endParaRPr lang="en-US"/>
        </a:p>
      </dgm:t>
    </dgm:pt>
    <dgm:pt modelId="{AC66B685-9E80-4A65-8FE8-1E6309C70864}" type="sibTrans" cxnId="{A0235565-0EF5-4823-B5B9-CD6DC50FC45A}">
      <dgm:prSet/>
      <dgm:spPr/>
      <dgm:t>
        <a:bodyPr/>
        <a:lstStyle/>
        <a:p>
          <a:endParaRPr lang="en-US"/>
        </a:p>
      </dgm:t>
    </dgm:pt>
    <dgm:pt modelId="{EB13E2A2-2C24-4408-ADA6-9BCC84516375}">
      <dgm:prSet phldrT="[Text]"/>
      <dgm:spPr/>
      <dgm:t>
        <a:bodyPr/>
        <a:lstStyle/>
        <a:p>
          <a:r>
            <a:rPr lang="en-US" b="0" dirty="0"/>
            <a:t>Waste</a:t>
          </a:r>
        </a:p>
      </dgm:t>
    </dgm:pt>
    <dgm:pt modelId="{D0BB0EDF-A11F-4EE5-85FA-FEE248EBF0C3}" type="parTrans" cxnId="{A9388A7F-A153-4515-97FA-70C726E4E55F}">
      <dgm:prSet/>
      <dgm:spPr/>
      <dgm:t>
        <a:bodyPr/>
        <a:lstStyle/>
        <a:p>
          <a:endParaRPr lang="en-US"/>
        </a:p>
      </dgm:t>
    </dgm:pt>
    <dgm:pt modelId="{D156C25A-5992-49FC-85A5-8B78436974AF}" type="sibTrans" cxnId="{A9388A7F-A153-4515-97FA-70C726E4E55F}">
      <dgm:prSet/>
      <dgm:spPr/>
      <dgm:t>
        <a:bodyPr/>
        <a:lstStyle/>
        <a:p>
          <a:endParaRPr lang="en-US"/>
        </a:p>
      </dgm:t>
    </dgm:pt>
    <dgm:pt modelId="{29810352-B624-4E74-8A1D-EEEA2B8B014A}">
      <dgm:prSet phldrT="[Text]"/>
      <dgm:spPr/>
      <dgm:t>
        <a:bodyPr/>
        <a:lstStyle/>
        <a:p>
          <a:r>
            <a:rPr lang="en-US" b="0" dirty="0"/>
            <a:t>Food</a:t>
          </a:r>
        </a:p>
      </dgm:t>
    </dgm:pt>
    <dgm:pt modelId="{30509324-748D-43B9-8299-7D3231A35F58}" type="parTrans" cxnId="{49BEFD48-C224-4A13-B057-5A5FD75BDF0A}">
      <dgm:prSet/>
      <dgm:spPr/>
      <dgm:t>
        <a:bodyPr/>
        <a:lstStyle/>
        <a:p>
          <a:endParaRPr lang="en-US"/>
        </a:p>
      </dgm:t>
    </dgm:pt>
    <dgm:pt modelId="{4A7FD691-66B6-4B1A-814E-D0F0FEA63551}" type="sibTrans" cxnId="{49BEFD48-C224-4A13-B057-5A5FD75BDF0A}">
      <dgm:prSet/>
      <dgm:spPr/>
      <dgm:t>
        <a:bodyPr/>
        <a:lstStyle/>
        <a:p>
          <a:endParaRPr lang="en-US"/>
        </a:p>
      </dgm:t>
    </dgm:pt>
    <dgm:pt modelId="{B6301113-9628-4E62-8543-86E2421A1938}">
      <dgm:prSet phldrT="[Text]"/>
      <dgm:spPr/>
      <dgm:t>
        <a:bodyPr/>
        <a:lstStyle/>
        <a:p>
          <a:r>
            <a:rPr lang="en-US" b="0" dirty="0"/>
            <a:t>Travel</a:t>
          </a:r>
        </a:p>
      </dgm:t>
    </dgm:pt>
    <dgm:pt modelId="{EB975974-CD6D-453F-89A4-0D4651994269}" type="parTrans" cxnId="{F827D227-24FD-4B91-85B3-A62116AC7E88}">
      <dgm:prSet/>
      <dgm:spPr/>
      <dgm:t>
        <a:bodyPr/>
        <a:lstStyle/>
        <a:p>
          <a:endParaRPr lang="en-US"/>
        </a:p>
      </dgm:t>
    </dgm:pt>
    <dgm:pt modelId="{5DDFBBB0-9356-44A8-8149-66BB5C8592E6}" type="sibTrans" cxnId="{F827D227-24FD-4B91-85B3-A62116AC7E88}">
      <dgm:prSet/>
      <dgm:spPr/>
      <dgm:t>
        <a:bodyPr/>
        <a:lstStyle/>
        <a:p>
          <a:endParaRPr lang="en-US"/>
        </a:p>
      </dgm:t>
    </dgm:pt>
    <dgm:pt modelId="{3A1EDBB8-2935-44F3-A1A9-1009D6B7BFBD}">
      <dgm:prSet/>
      <dgm:spPr/>
      <dgm:t>
        <a:bodyPr/>
        <a:lstStyle/>
        <a:p>
          <a:r>
            <a:rPr lang="en-US" b="0" i="0" u="none" dirty="0"/>
            <a:t>Inclusive</a:t>
          </a:r>
          <a:endParaRPr lang="nl-NL" dirty="0"/>
        </a:p>
      </dgm:t>
    </dgm:pt>
    <dgm:pt modelId="{CEA891AD-A93B-4A54-8E68-9769E7C11310}" type="parTrans" cxnId="{5AC74F2C-CEBC-480E-AFBD-67176703CB6D}">
      <dgm:prSet/>
      <dgm:spPr/>
      <dgm:t>
        <a:bodyPr/>
        <a:lstStyle/>
        <a:p>
          <a:endParaRPr lang="en-US"/>
        </a:p>
      </dgm:t>
    </dgm:pt>
    <dgm:pt modelId="{121B5B02-064F-4455-852D-C710C8B95945}" type="sibTrans" cxnId="{5AC74F2C-CEBC-480E-AFBD-67176703CB6D}">
      <dgm:prSet/>
      <dgm:spPr/>
      <dgm:t>
        <a:bodyPr/>
        <a:lstStyle/>
        <a:p>
          <a:endParaRPr lang="en-US"/>
        </a:p>
      </dgm:t>
    </dgm:pt>
    <dgm:pt modelId="{54E52756-430D-490C-97E4-57C162A12386}">
      <dgm:prSet phldrT="[Text]"/>
      <dgm:spPr/>
      <dgm:t>
        <a:bodyPr/>
        <a:lstStyle/>
        <a:p>
          <a:endParaRPr lang="en-US" b="0" dirty="0"/>
        </a:p>
      </dgm:t>
    </dgm:pt>
    <dgm:pt modelId="{9AB4A15D-CAB9-40BC-8F52-42B714C8796E}" type="parTrans" cxnId="{4F98909E-FF4B-4520-BD28-58CCEBB1FDCB}">
      <dgm:prSet/>
      <dgm:spPr/>
      <dgm:t>
        <a:bodyPr/>
        <a:lstStyle/>
        <a:p>
          <a:endParaRPr lang="en-US"/>
        </a:p>
      </dgm:t>
    </dgm:pt>
    <dgm:pt modelId="{20D50715-5C9E-43A9-AF74-C67466BE3392}" type="sibTrans" cxnId="{4F98909E-FF4B-4520-BD28-58CCEBB1FDCB}">
      <dgm:prSet/>
      <dgm:spPr/>
      <dgm:t>
        <a:bodyPr/>
        <a:lstStyle/>
        <a:p>
          <a:endParaRPr lang="en-US"/>
        </a:p>
      </dgm:t>
    </dgm:pt>
    <dgm:pt modelId="{4B4C12DC-B192-4789-8BB1-291DBFB6800A}">
      <dgm:prSet phldrT="[Text]"/>
      <dgm:spPr/>
      <dgm:t>
        <a:bodyPr/>
        <a:lstStyle/>
        <a:p>
          <a:endParaRPr lang="en-US" b="0" dirty="0"/>
        </a:p>
      </dgm:t>
    </dgm:pt>
    <dgm:pt modelId="{2F73D56B-B003-4F77-8EE1-2FF86B1F36A4}" type="parTrans" cxnId="{3564B570-2E25-4D6A-B621-C1369E59DF80}">
      <dgm:prSet/>
      <dgm:spPr/>
      <dgm:t>
        <a:bodyPr/>
        <a:lstStyle/>
        <a:p>
          <a:endParaRPr lang="en-US"/>
        </a:p>
      </dgm:t>
    </dgm:pt>
    <dgm:pt modelId="{F2E4B043-0236-4ACA-A733-4D1130458B33}" type="sibTrans" cxnId="{3564B570-2E25-4D6A-B621-C1369E59DF80}">
      <dgm:prSet/>
      <dgm:spPr/>
      <dgm:t>
        <a:bodyPr/>
        <a:lstStyle/>
        <a:p>
          <a:endParaRPr lang="en-US"/>
        </a:p>
      </dgm:t>
    </dgm:pt>
    <dgm:pt modelId="{580DA7A9-9671-4826-B5C5-BE422CDF564D}">
      <dgm:prSet/>
      <dgm:spPr/>
      <dgm:t>
        <a:bodyPr/>
        <a:lstStyle/>
        <a:p>
          <a:r>
            <a:rPr lang="en-US" b="0" i="0" u="none" dirty="0"/>
            <a:t>Inspirational</a:t>
          </a:r>
          <a:endParaRPr lang="nl-NL" dirty="0"/>
        </a:p>
      </dgm:t>
    </dgm:pt>
    <dgm:pt modelId="{451C70A8-3D8C-4A9B-93E2-4F8B585BA9A8}" type="sibTrans" cxnId="{B59E2552-D3C9-4952-AAF1-022C5CF4CD3F}">
      <dgm:prSet/>
      <dgm:spPr/>
      <dgm:t>
        <a:bodyPr/>
        <a:lstStyle/>
        <a:p>
          <a:endParaRPr lang="en-US"/>
        </a:p>
      </dgm:t>
    </dgm:pt>
    <dgm:pt modelId="{C7DCAD0A-36F9-45A4-BC03-0B0409AE5AE4}" type="parTrans" cxnId="{B59E2552-D3C9-4952-AAF1-022C5CF4CD3F}">
      <dgm:prSet/>
      <dgm:spPr/>
      <dgm:t>
        <a:bodyPr/>
        <a:lstStyle/>
        <a:p>
          <a:endParaRPr lang="en-US"/>
        </a:p>
      </dgm:t>
    </dgm:pt>
    <dgm:pt modelId="{2C75706A-7578-4B87-B527-6F90E7F94752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Economic</a:t>
          </a:r>
        </a:p>
      </dgm:t>
    </dgm:pt>
    <dgm:pt modelId="{6A637808-71C1-4140-9FB6-49EFB3B98976}" type="sibTrans" cxnId="{7E42ABD4-DC0A-4A5B-BDC2-4888487FD642}">
      <dgm:prSet/>
      <dgm:spPr/>
      <dgm:t>
        <a:bodyPr/>
        <a:lstStyle/>
        <a:p>
          <a:endParaRPr lang="en-US"/>
        </a:p>
      </dgm:t>
    </dgm:pt>
    <dgm:pt modelId="{6085269F-C2EC-496B-A82D-75F2DD177D05}" type="parTrans" cxnId="{7E42ABD4-DC0A-4A5B-BDC2-4888487FD642}">
      <dgm:prSet/>
      <dgm:spPr/>
      <dgm:t>
        <a:bodyPr/>
        <a:lstStyle/>
        <a:p>
          <a:endParaRPr lang="en-US"/>
        </a:p>
      </dgm:t>
    </dgm:pt>
    <dgm:pt modelId="{D2503A4C-5338-41BF-BCB8-EB613A16E7EB}">
      <dgm:prSet phldrT="[Text]"/>
      <dgm:spPr/>
      <dgm:t>
        <a:bodyPr/>
        <a:lstStyle/>
        <a:p>
          <a:endParaRPr lang="en-US" b="0" dirty="0"/>
        </a:p>
      </dgm:t>
    </dgm:pt>
    <dgm:pt modelId="{2659CD08-2D7B-4D49-91A0-7765B574A1F0}" type="sibTrans" cxnId="{B2F84C74-7FC6-4F67-9B54-233E4B77A749}">
      <dgm:prSet/>
      <dgm:spPr/>
      <dgm:t>
        <a:bodyPr/>
        <a:lstStyle/>
        <a:p>
          <a:endParaRPr lang="en-US"/>
        </a:p>
      </dgm:t>
    </dgm:pt>
    <dgm:pt modelId="{BD44C5BE-3EE0-49FF-82FB-CE1A195492BF}" type="parTrans" cxnId="{B2F84C74-7FC6-4F67-9B54-233E4B77A749}">
      <dgm:prSet/>
      <dgm:spPr/>
      <dgm:t>
        <a:bodyPr/>
        <a:lstStyle/>
        <a:p>
          <a:endParaRPr lang="en-US"/>
        </a:p>
      </dgm:t>
    </dgm:pt>
    <dgm:pt modelId="{D7C86B70-7973-4D6F-978C-BC1996D3E58E}">
      <dgm:prSet phldrT="[Text]"/>
      <dgm:spPr/>
      <dgm:t>
        <a:bodyPr/>
        <a:lstStyle/>
        <a:p>
          <a:r>
            <a:rPr lang="en-US" b="0" i="0" u="none" dirty="0"/>
            <a:t>S as Unique selling point</a:t>
          </a:r>
          <a:endParaRPr lang="en-US" b="0" dirty="0"/>
        </a:p>
      </dgm:t>
    </dgm:pt>
    <dgm:pt modelId="{E55DD176-24E0-45CD-8E92-948F5CA69D18}" type="sibTrans" cxnId="{231E7336-A13C-47B4-A7DE-87B017C543EF}">
      <dgm:prSet/>
      <dgm:spPr/>
      <dgm:t>
        <a:bodyPr/>
        <a:lstStyle/>
        <a:p>
          <a:endParaRPr lang="en-US"/>
        </a:p>
      </dgm:t>
    </dgm:pt>
    <dgm:pt modelId="{E9B188B0-E77D-40DD-99FA-52FFE68129A6}" type="parTrans" cxnId="{231E7336-A13C-47B4-A7DE-87B017C543EF}">
      <dgm:prSet/>
      <dgm:spPr/>
      <dgm:t>
        <a:bodyPr/>
        <a:lstStyle/>
        <a:p>
          <a:endParaRPr lang="en-US"/>
        </a:p>
      </dgm:t>
    </dgm:pt>
    <dgm:pt modelId="{066E2D70-AEDE-433F-BC1E-4A2270BCDA5C}">
      <dgm:prSet/>
      <dgm:spPr/>
      <dgm:t>
        <a:bodyPr/>
        <a:lstStyle/>
        <a:p>
          <a:r>
            <a:rPr lang="en-US" b="0" i="0" u="none" dirty="0"/>
            <a:t>Innovative learning</a:t>
          </a:r>
          <a:endParaRPr lang="nl-NL" b="0" dirty="0"/>
        </a:p>
      </dgm:t>
    </dgm:pt>
    <dgm:pt modelId="{81800C80-4571-4E98-BC09-64DF40BE8D81}" type="sibTrans" cxnId="{CC5DAE49-5262-45BA-89F3-70FFA5C7E394}">
      <dgm:prSet/>
      <dgm:spPr/>
      <dgm:t>
        <a:bodyPr/>
        <a:lstStyle/>
        <a:p>
          <a:endParaRPr lang="en-US"/>
        </a:p>
      </dgm:t>
    </dgm:pt>
    <dgm:pt modelId="{898A9A98-7CB5-463A-B12E-885F29EB055A}" type="parTrans" cxnId="{CC5DAE49-5262-45BA-89F3-70FFA5C7E394}">
      <dgm:prSet/>
      <dgm:spPr/>
      <dgm:t>
        <a:bodyPr/>
        <a:lstStyle/>
        <a:p>
          <a:endParaRPr lang="en-US"/>
        </a:p>
      </dgm:t>
    </dgm:pt>
    <dgm:pt modelId="{F87FBE8F-0CBC-4C5F-BB99-6A547C1CFDCD}">
      <dgm:prSet/>
      <dgm:spPr/>
      <dgm:t>
        <a:bodyPr/>
        <a:lstStyle/>
        <a:p>
          <a:r>
            <a:rPr lang="en-US" b="0" i="0" u="none" dirty="0"/>
            <a:t>Sustainable finance</a:t>
          </a:r>
          <a:endParaRPr lang="nl-NL" b="0" dirty="0"/>
        </a:p>
      </dgm:t>
    </dgm:pt>
    <dgm:pt modelId="{31520D01-6139-4E3F-9A2F-CEB9E51746D0}" type="sibTrans" cxnId="{BFBE7E7A-9D82-48A3-98D9-97AC489F55E6}">
      <dgm:prSet/>
      <dgm:spPr/>
      <dgm:t>
        <a:bodyPr/>
        <a:lstStyle/>
        <a:p>
          <a:endParaRPr lang="en-US"/>
        </a:p>
      </dgm:t>
    </dgm:pt>
    <dgm:pt modelId="{14F3A054-ACD6-48F4-AD41-2BB1A977501A}" type="parTrans" cxnId="{BFBE7E7A-9D82-48A3-98D9-97AC489F55E6}">
      <dgm:prSet/>
      <dgm:spPr/>
      <dgm:t>
        <a:bodyPr/>
        <a:lstStyle/>
        <a:p>
          <a:endParaRPr lang="en-US"/>
        </a:p>
      </dgm:t>
    </dgm:pt>
    <dgm:pt modelId="{FDD753AA-E488-4AA2-8382-43E0F58C9881}" type="pres">
      <dgm:prSet presAssocID="{4A3C1CCA-05E4-410A-B40D-B04453066999}" presName="linearFlow" presStyleCnt="0">
        <dgm:presLayoutVars>
          <dgm:dir/>
          <dgm:animLvl val="lvl"/>
          <dgm:resizeHandles/>
        </dgm:presLayoutVars>
      </dgm:prSet>
      <dgm:spPr/>
    </dgm:pt>
    <dgm:pt modelId="{DC5623FF-3F43-4078-B1C4-0514F99AD4CB}" type="pres">
      <dgm:prSet presAssocID="{EE6AC93D-7C21-4543-86AE-848B0B503977}" presName="compositeNode" presStyleCnt="0">
        <dgm:presLayoutVars>
          <dgm:bulletEnabled val="1"/>
        </dgm:presLayoutVars>
      </dgm:prSet>
      <dgm:spPr/>
    </dgm:pt>
    <dgm:pt modelId="{ADDDB903-1F10-4BED-92E6-9E8B6E263CE8}" type="pres">
      <dgm:prSet presAssocID="{EE6AC93D-7C21-4543-86AE-848B0B503977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97BC462-9C5A-4A56-9912-879F5E4EB997}" type="pres">
      <dgm:prSet presAssocID="{EE6AC93D-7C21-4543-86AE-848B0B503977}" presName="childNode" presStyleLbl="node1" presStyleIdx="0" presStyleCnt="3">
        <dgm:presLayoutVars>
          <dgm:bulletEnabled val="1"/>
        </dgm:presLayoutVars>
      </dgm:prSet>
      <dgm:spPr/>
    </dgm:pt>
    <dgm:pt modelId="{DB77764F-E216-4C54-90DA-D1FA4E7FFC40}" type="pres">
      <dgm:prSet presAssocID="{EE6AC93D-7C21-4543-86AE-848B0B503977}" presName="parentNode" presStyleLbl="revTx" presStyleIdx="0" presStyleCnt="3" custLinFactNeighborY="1029">
        <dgm:presLayoutVars>
          <dgm:chMax val="0"/>
          <dgm:bulletEnabled val="1"/>
        </dgm:presLayoutVars>
      </dgm:prSet>
      <dgm:spPr/>
    </dgm:pt>
    <dgm:pt modelId="{56F30A5A-24BC-439F-9947-04104194526A}" type="pres">
      <dgm:prSet presAssocID="{76D9E87C-B5CC-477F-B529-4F33B24035D9}" presName="sibTrans" presStyleCnt="0"/>
      <dgm:spPr/>
    </dgm:pt>
    <dgm:pt modelId="{E05B0F70-B72B-4D4C-9E61-57A69E42C384}" type="pres">
      <dgm:prSet presAssocID="{91E176BD-D741-44C8-A82C-BED3C1C4593F}" presName="compositeNode" presStyleCnt="0">
        <dgm:presLayoutVars>
          <dgm:bulletEnabled val="1"/>
        </dgm:presLayoutVars>
      </dgm:prSet>
      <dgm:spPr/>
    </dgm:pt>
    <dgm:pt modelId="{52B09AE2-FD7C-459C-BDB4-5D29E1D42104}" type="pres">
      <dgm:prSet presAssocID="{91E176BD-D741-44C8-A82C-BED3C1C4593F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0B16E6A-58FA-4880-8687-8F794E8434DE}" type="pres">
      <dgm:prSet presAssocID="{91E176BD-D741-44C8-A82C-BED3C1C4593F}" presName="childNode" presStyleLbl="node1" presStyleIdx="1" presStyleCnt="3">
        <dgm:presLayoutVars>
          <dgm:bulletEnabled val="1"/>
        </dgm:presLayoutVars>
      </dgm:prSet>
      <dgm:spPr/>
    </dgm:pt>
    <dgm:pt modelId="{949585C6-2958-4D75-A53A-78BB22A9D0C4}" type="pres">
      <dgm:prSet presAssocID="{91E176BD-D741-44C8-A82C-BED3C1C4593F}" presName="parentNode" presStyleLbl="revTx" presStyleIdx="1" presStyleCnt="3" custLinFactNeighborY="1029">
        <dgm:presLayoutVars>
          <dgm:chMax val="0"/>
          <dgm:bulletEnabled val="1"/>
        </dgm:presLayoutVars>
      </dgm:prSet>
      <dgm:spPr/>
    </dgm:pt>
    <dgm:pt modelId="{D49948DD-3F66-4483-8793-064946CC7925}" type="pres">
      <dgm:prSet presAssocID="{4CA7C063-A8F7-487C-BBC5-6827D664B491}" presName="sibTrans" presStyleCnt="0"/>
      <dgm:spPr/>
    </dgm:pt>
    <dgm:pt modelId="{751ED806-A263-41DB-990C-7392929CAB1E}" type="pres">
      <dgm:prSet presAssocID="{2C75706A-7578-4B87-B527-6F90E7F94752}" presName="compositeNode" presStyleCnt="0">
        <dgm:presLayoutVars>
          <dgm:bulletEnabled val="1"/>
        </dgm:presLayoutVars>
      </dgm:prSet>
      <dgm:spPr/>
    </dgm:pt>
    <dgm:pt modelId="{4B83BFAF-A37C-4E45-A940-CBBE2BE50566}" type="pres">
      <dgm:prSet presAssocID="{2C75706A-7578-4B87-B527-6F90E7F94752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92D88CF-8052-4E70-BF58-47A2928CC838}" type="pres">
      <dgm:prSet presAssocID="{2C75706A-7578-4B87-B527-6F90E7F94752}" presName="childNode" presStyleLbl="node1" presStyleIdx="2" presStyleCnt="3">
        <dgm:presLayoutVars>
          <dgm:bulletEnabled val="1"/>
        </dgm:presLayoutVars>
      </dgm:prSet>
      <dgm:spPr/>
    </dgm:pt>
    <dgm:pt modelId="{09A99543-CD5C-4372-B31D-1A5D4302EEF9}" type="pres">
      <dgm:prSet presAssocID="{2C75706A-7578-4B87-B527-6F90E7F94752}" presName="parentNode" presStyleLbl="revTx" presStyleIdx="2" presStyleCnt="3" custLinFactNeighborY="1029">
        <dgm:presLayoutVars>
          <dgm:chMax val="0"/>
          <dgm:bulletEnabled val="1"/>
        </dgm:presLayoutVars>
      </dgm:prSet>
      <dgm:spPr/>
    </dgm:pt>
  </dgm:ptLst>
  <dgm:cxnLst>
    <dgm:cxn modelId="{0D033D09-E78A-46BF-9BCF-3CCA86A84847}" srcId="{4A3C1CCA-05E4-410A-B40D-B04453066999}" destId="{EE6AC93D-7C21-4543-86AE-848B0B503977}" srcOrd="0" destOrd="0" parTransId="{6E1350DD-A41B-41D9-A0ED-ED339A08037D}" sibTransId="{76D9E87C-B5CC-477F-B529-4F33B24035D9}"/>
    <dgm:cxn modelId="{BD7C770B-9818-412C-AEA6-88580EFBE18D}" type="presOf" srcId="{E0DD9A7A-CFE8-4F93-9C15-E8EFAB02B757}" destId="{A97BC462-9C5A-4A56-9912-879F5E4EB997}" srcOrd="0" destOrd="1" presId="urn:microsoft.com/office/officeart/2005/8/layout/hList2"/>
    <dgm:cxn modelId="{5C210A14-683D-413E-A437-4C7BDA8C14E6}" type="presOf" srcId="{EB13E2A2-2C24-4408-ADA6-9BCC84516375}" destId="{A97BC462-9C5A-4A56-9912-879F5E4EB997}" srcOrd="0" destOrd="3" presId="urn:microsoft.com/office/officeart/2005/8/layout/hList2"/>
    <dgm:cxn modelId="{2D4F7218-52F2-4CFA-A371-2A9AF403C6DB}" srcId="{EE6AC93D-7C21-4543-86AE-848B0B503977}" destId="{E0DD9A7A-CFE8-4F93-9C15-E8EFAB02B757}" srcOrd="1" destOrd="0" parTransId="{E8E253A7-7FFF-48DC-8B23-78CB1361D761}" sibTransId="{2948601C-12F5-4DB5-B881-B7D2EDB6DC4D}"/>
    <dgm:cxn modelId="{796EEE1F-3531-4956-9DB7-D26EE8C5E1FA}" type="presOf" srcId="{F87FBE8F-0CBC-4C5F-BB99-6A547C1CFDCD}" destId="{992D88CF-8052-4E70-BF58-47A2928CC838}" srcOrd="0" destOrd="3" presId="urn:microsoft.com/office/officeart/2005/8/layout/hList2"/>
    <dgm:cxn modelId="{468EA123-CFDA-4AA0-AE8E-0241CCB12317}" type="presOf" srcId="{EE6AC93D-7C21-4543-86AE-848B0B503977}" destId="{DB77764F-E216-4C54-90DA-D1FA4E7FFC40}" srcOrd="0" destOrd="0" presId="urn:microsoft.com/office/officeart/2005/8/layout/hList2"/>
    <dgm:cxn modelId="{F827D227-24FD-4B91-85B3-A62116AC7E88}" srcId="{EE6AC93D-7C21-4543-86AE-848B0B503977}" destId="{B6301113-9628-4E62-8543-86E2421A1938}" srcOrd="5" destOrd="0" parTransId="{EB975974-CD6D-453F-89A4-0D4651994269}" sibTransId="{5DDFBBB0-9356-44A8-8149-66BB5C8592E6}"/>
    <dgm:cxn modelId="{5AC74F2C-CEBC-480E-AFBD-67176703CB6D}" srcId="{91E176BD-D741-44C8-A82C-BED3C1C4593F}" destId="{3A1EDBB8-2935-44F3-A1A9-1009D6B7BFBD}" srcOrd="2" destOrd="0" parTransId="{CEA891AD-A93B-4A54-8E68-9769E7C11310}" sibTransId="{121B5B02-064F-4455-852D-C710C8B95945}"/>
    <dgm:cxn modelId="{C9A42A31-5261-4D2B-B1D4-90878676BE05}" type="presOf" srcId="{2C75706A-7578-4B87-B527-6F90E7F94752}" destId="{09A99543-CD5C-4372-B31D-1A5D4302EEF9}" srcOrd="0" destOrd="0" presId="urn:microsoft.com/office/officeart/2005/8/layout/hList2"/>
    <dgm:cxn modelId="{231E7336-A13C-47B4-A7DE-87B017C543EF}" srcId="{2C75706A-7578-4B87-B527-6F90E7F94752}" destId="{D7C86B70-7973-4D6F-978C-BC1996D3E58E}" srcOrd="1" destOrd="0" parTransId="{E9B188B0-E77D-40DD-99FA-52FFE68129A6}" sibTransId="{E55DD176-24E0-45CD-8E92-948F5CA69D18}"/>
    <dgm:cxn modelId="{A2961141-5BF1-4EC2-BE38-973C8D5A7A66}" type="presOf" srcId="{D2503A4C-5338-41BF-BCB8-EB613A16E7EB}" destId="{992D88CF-8052-4E70-BF58-47A2928CC838}" srcOrd="0" destOrd="0" presId="urn:microsoft.com/office/officeart/2005/8/layout/hList2"/>
    <dgm:cxn modelId="{49BEFD48-C224-4A13-B057-5A5FD75BDF0A}" srcId="{EE6AC93D-7C21-4543-86AE-848B0B503977}" destId="{29810352-B624-4E74-8A1D-EEEA2B8B014A}" srcOrd="4" destOrd="0" parTransId="{30509324-748D-43B9-8299-7D3231A35F58}" sibTransId="{4A7FD691-66B6-4B1A-814E-D0F0FEA63551}"/>
    <dgm:cxn modelId="{CC5DAE49-5262-45BA-89F3-70FFA5C7E394}" srcId="{2C75706A-7578-4B87-B527-6F90E7F94752}" destId="{066E2D70-AEDE-433F-BC1E-4A2270BCDA5C}" srcOrd="2" destOrd="0" parTransId="{898A9A98-7CB5-463A-B12E-885F29EB055A}" sibTransId="{81800C80-4571-4E98-BC09-64DF40BE8D81}"/>
    <dgm:cxn modelId="{60008C4C-D5AC-4410-8846-754C4D9BE741}" type="presOf" srcId="{3A1EDBB8-2935-44F3-A1A9-1009D6B7BFBD}" destId="{10B16E6A-58FA-4880-8687-8F794E8434DE}" srcOrd="0" destOrd="2" presId="urn:microsoft.com/office/officeart/2005/8/layout/hList2"/>
    <dgm:cxn modelId="{B59E2552-D3C9-4952-AAF1-022C5CF4CD3F}" srcId="{91E176BD-D741-44C8-A82C-BED3C1C4593F}" destId="{580DA7A9-9671-4826-B5C5-BE422CDF564D}" srcOrd="3" destOrd="0" parTransId="{C7DCAD0A-36F9-45A4-BC03-0B0409AE5AE4}" sibTransId="{451C70A8-3D8C-4A9B-93E2-4F8B585BA9A8}"/>
    <dgm:cxn modelId="{6CE85C52-836C-4CF3-A10B-4EC34878EE19}" type="presOf" srcId="{402FC715-C9AB-459C-AA93-8974164C2B8A}" destId="{10B16E6A-58FA-4880-8687-8F794E8434DE}" srcOrd="0" destOrd="1" presId="urn:microsoft.com/office/officeart/2005/8/layout/hList2"/>
    <dgm:cxn modelId="{9B917857-D9B1-4865-A217-839E05B7374C}" type="presOf" srcId="{D7C86B70-7973-4D6F-978C-BC1996D3E58E}" destId="{992D88CF-8052-4E70-BF58-47A2928CC838}" srcOrd="0" destOrd="1" presId="urn:microsoft.com/office/officeart/2005/8/layout/hList2"/>
    <dgm:cxn modelId="{C641345B-EA89-4DB0-916E-16D890F42605}" type="presOf" srcId="{4A3C1CCA-05E4-410A-B40D-B04453066999}" destId="{FDD753AA-E488-4AA2-8382-43E0F58C9881}" srcOrd="0" destOrd="0" presId="urn:microsoft.com/office/officeart/2005/8/layout/hList2"/>
    <dgm:cxn modelId="{A0235565-0EF5-4823-B5B9-CD6DC50FC45A}" srcId="{91E176BD-D741-44C8-A82C-BED3C1C4593F}" destId="{402FC715-C9AB-459C-AA93-8974164C2B8A}" srcOrd="1" destOrd="0" parTransId="{2667444E-0AAE-4833-88B1-7C1A3F88F2D1}" sibTransId="{AC66B685-9E80-4A65-8FE8-1E6309C70864}"/>
    <dgm:cxn modelId="{18C7776C-D04E-4D12-B6AF-61383658D543}" type="presOf" srcId="{91E176BD-D741-44C8-A82C-BED3C1C4593F}" destId="{949585C6-2958-4D75-A53A-78BB22A9D0C4}" srcOrd="0" destOrd="0" presId="urn:microsoft.com/office/officeart/2005/8/layout/hList2"/>
    <dgm:cxn modelId="{3564B570-2E25-4D6A-B621-C1369E59DF80}" srcId="{91E176BD-D741-44C8-A82C-BED3C1C4593F}" destId="{4B4C12DC-B192-4789-8BB1-291DBFB6800A}" srcOrd="0" destOrd="0" parTransId="{2F73D56B-B003-4F77-8EE1-2FF86B1F36A4}" sibTransId="{F2E4B043-0236-4ACA-A733-4D1130458B33}"/>
    <dgm:cxn modelId="{B2F84C74-7FC6-4F67-9B54-233E4B77A749}" srcId="{2C75706A-7578-4B87-B527-6F90E7F94752}" destId="{D2503A4C-5338-41BF-BCB8-EB613A16E7EB}" srcOrd="0" destOrd="0" parTransId="{BD44C5BE-3EE0-49FF-82FB-CE1A195492BF}" sibTransId="{2659CD08-2D7B-4D49-91A0-7765B574A1F0}"/>
    <dgm:cxn modelId="{BFBE7E7A-9D82-48A3-98D9-97AC489F55E6}" srcId="{2C75706A-7578-4B87-B527-6F90E7F94752}" destId="{F87FBE8F-0CBC-4C5F-BB99-6A547C1CFDCD}" srcOrd="3" destOrd="0" parTransId="{14F3A054-ACD6-48F4-AD41-2BB1A977501A}" sibTransId="{31520D01-6139-4E3F-9A2F-CEB9E51746D0}"/>
    <dgm:cxn modelId="{A9388A7F-A153-4515-97FA-70C726E4E55F}" srcId="{EE6AC93D-7C21-4543-86AE-848B0B503977}" destId="{EB13E2A2-2C24-4408-ADA6-9BCC84516375}" srcOrd="3" destOrd="0" parTransId="{D0BB0EDF-A11F-4EE5-85FA-FEE248EBF0C3}" sibTransId="{D156C25A-5992-49FC-85A5-8B78436974AF}"/>
    <dgm:cxn modelId="{E217CF92-0B23-479B-ABE4-5779B5B19C28}" type="presOf" srcId="{29810352-B624-4E74-8A1D-EEEA2B8B014A}" destId="{A97BC462-9C5A-4A56-9912-879F5E4EB997}" srcOrd="0" destOrd="4" presId="urn:microsoft.com/office/officeart/2005/8/layout/hList2"/>
    <dgm:cxn modelId="{CDE35B96-3DC5-40BF-96FF-40677446D6CC}" srcId="{EE6AC93D-7C21-4543-86AE-848B0B503977}" destId="{8FD2A1A3-F72B-4793-96DE-6313CA39D19B}" srcOrd="2" destOrd="0" parTransId="{164DDA0C-2607-4831-8C93-DBC8F2E0AD33}" sibTransId="{F9161221-C697-4921-B589-761CB38C91A5}"/>
    <dgm:cxn modelId="{19DC6E9D-AC1A-4BB9-B653-E0ACF2C1FAE2}" type="presOf" srcId="{B6301113-9628-4E62-8543-86E2421A1938}" destId="{A97BC462-9C5A-4A56-9912-879F5E4EB997}" srcOrd="0" destOrd="5" presId="urn:microsoft.com/office/officeart/2005/8/layout/hList2"/>
    <dgm:cxn modelId="{4F98909E-FF4B-4520-BD28-58CCEBB1FDCB}" srcId="{EE6AC93D-7C21-4543-86AE-848B0B503977}" destId="{54E52756-430D-490C-97E4-57C162A12386}" srcOrd="0" destOrd="0" parTransId="{9AB4A15D-CAB9-40BC-8F52-42B714C8796E}" sibTransId="{20D50715-5C9E-43A9-AF74-C67466BE3392}"/>
    <dgm:cxn modelId="{F76EA0AE-59AE-4A55-929F-1E505E51565A}" type="presOf" srcId="{580DA7A9-9671-4826-B5C5-BE422CDF564D}" destId="{10B16E6A-58FA-4880-8687-8F794E8434DE}" srcOrd="0" destOrd="3" presId="urn:microsoft.com/office/officeart/2005/8/layout/hList2"/>
    <dgm:cxn modelId="{BA9555BE-4184-417F-8074-368040F86FAF}" srcId="{4A3C1CCA-05E4-410A-B40D-B04453066999}" destId="{91E176BD-D741-44C8-A82C-BED3C1C4593F}" srcOrd="1" destOrd="0" parTransId="{C07D4846-BE4D-407A-B053-0058CA3FDE61}" sibTransId="{4CA7C063-A8F7-487C-BBC5-6827D664B491}"/>
    <dgm:cxn modelId="{A8E85CD3-BD00-4E9A-B57B-9CD4E35CE443}" type="presOf" srcId="{8FD2A1A3-F72B-4793-96DE-6313CA39D19B}" destId="{A97BC462-9C5A-4A56-9912-879F5E4EB997}" srcOrd="0" destOrd="2" presId="urn:microsoft.com/office/officeart/2005/8/layout/hList2"/>
    <dgm:cxn modelId="{7E42ABD4-DC0A-4A5B-BDC2-4888487FD642}" srcId="{4A3C1CCA-05E4-410A-B40D-B04453066999}" destId="{2C75706A-7578-4B87-B527-6F90E7F94752}" srcOrd="2" destOrd="0" parTransId="{6085269F-C2EC-496B-A82D-75F2DD177D05}" sibTransId="{6A637808-71C1-4140-9FB6-49EFB3B98976}"/>
    <dgm:cxn modelId="{EBBD0ADD-89A1-4679-9EF9-5BCD8E28914B}" type="presOf" srcId="{4B4C12DC-B192-4789-8BB1-291DBFB6800A}" destId="{10B16E6A-58FA-4880-8687-8F794E8434DE}" srcOrd="0" destOrd="0" presId="urn:microsoft.com/office/officeart/2005/8/layout/hList2"/>
    <dgm:cxn modelId="{47C722EC-E335-4C83-9FCC-DCEC87C1FABB}" type="presOf" srcId="{066E2D70-AEDE-433F-BC1E-4A2270BCDA5C}" destId="{992D88CF-8052-4E70-BF58-47A2928CC838}" srcOrd="0" destOrd="2" presId="urn:microsoft.com/office/officeart/2005/8/layout/hList2"/>
    <dgm:cxn modelId="{F5E7D6F8-DBFD-465C-910B-D9A2C18CB4E5}" type="presOf" srcId="{54E52756-430D-490C-97E4-57C162A12386}" destId="{A97BC462-9C5A-4A56-9912-879F5E4EB997}" srcOrd="0" destOrd="0" presId="urn:microsoft.com/office/officeart/2005/8/layout/hList2"/>
    <dgm:cxn modelId="{CC0E95BD-81A5-4D87-A72D-243603A7E488}" type="presParOf" srcId="{FDD753AA-E488-4AA2-8382-43E0F58C9881}" destId="{DC5623FF-3F43-4078-B1C4-0514F99AD4CB}" srcOrd="0" destOrd="0" presId="urn:microsoft.com/office/officeart/2005/8/layout/hList2"/>
    <dgm:cxn modelId="{87DD9F75-6C49-4467-9635-F35A638C1949}" type="presParOf" srcId="{DC5623FF-3F43-4078-B1C4-0514F99AD4CB}" destId="{ADDDB903-1F10-4BED-92E6-9E8B6E263CE8}" srcOrd="0" destOrd="0" presId="urn:microsoft.com/office/officeart/2005/8/layout/hList2"/>
    <dgm:cxn modelId="{8B410DFC-47BF-4C4B-8E23-A9FB0E101971}" type="presParOf" srcId="{DC5623FF-3F43-4078-B1C4-0514F99AD4CB}" destId="{A97BC462-9C5A-4A56-9912-879F5E4EB997}" srcOrd="1" destOrd="0" presId="urn:microsoft.com/office/officeart/2005/8/layout/hList2"/>
    <dgm:cxn modelId="{DD7A9E45-A798-4887-870F-DF34DF3B3815}" type="presParOf" srcId="{DC5623FF-3F43-4078-B1C4-0514F99AD4CB}" destId="{DB77764F-E216-4C54-90DA-D1FA4E7FFC40}" srcOrd="2" destOrd="0" presId="urn:microsoft.com/office/officeart/2005/8/layout/hList2"/>
    <dgm:cxn modelId="{3AE45AB0-310A-4D8B-9737-152C2F56A1BD}" type="presParOf" srcId="{FDD753AA-E488-4AA2-8382-43E0F58C9881}" destId="{56F30A5A-24BC-439F-9947-04104194526A}" srcOrd="1" destOrd="0" presId="urn:microsoft.com/office/officeart/2005/8/layout/hList2"/>
    <dgm:cxn modelId="{976F676A-5178-466B-A7C3-6001F9F3BB7D}" type="presParOf" srcId="{FDD753AA-E488-4AA2-8382-43E0F58C9881}" destId="{E05B0F70-B72B-4D4C-9E61-57A69E42C384}" srcOrd="2" destOrd="0" presId="urn:microsoft.com/office/officeart/2005/8/layout/hList2"/>
    <dgm:cxn modelId="{06BBFFE3-6F0C-49F0-9F27-C89A0505EE02}" type="presParOf" srcId="{E05B0F70-B72B-4D4C-9E61-57A69E42C384}" destId="{52B09AE2-FD7C-459C-BDB4-5D29E1D42104}" srcOrd="0" destOrd="0" presId="urn:microsoft.com/office/officeart/2005/8/layout/hList2"/>
    <dgm:cxn modelId="{EAFD2206-C798-4AA7-B452-1F803190AC7A}" type="presParOf" srcId="{E05B0F70-B72B-4D4C-9E61-57A69E42C384}" destId="{10B16E6A-58FA-4880-8687-8F794E8434DE}" srcOrd="1" destOrd="0" presId="urn:microsoft.com/office/officeart/2005/8/layout/hList2"/>
    <dgm:cxn modelId="{DDD2AC12-E12B-4502-8681-481136404AC7}" type="presParOf" srcId="{E05B0F70-B72B-4D4C-9E61-57A69E42C384}" destId="{949585C6-2958-4D75-A53A-78BB22A9D0C4}" srcOrd="2" destOrd="0" presId="urn:microsoft.com/office/officeart/2005/8/layout/hList2"/>
    <dgm:cxn modelId="{64EBF7D4-A0B4-41DD-AAF3-E6D14A525F5A}" type="presParOf" srcId="{FDD753AA-E488-4AA2-8382-43E0F58C9881}" destId="{D49948DD-3F66-4483-8793-064946CC7925}" srcOrd="3" destOrd="0" presId="urn:microsoft.com/office/officeart/2005/8/layout/hList2"/>
    <dgm:cxn modelId="{88EAD19A-0ABE-400F-9400-1A60F4E71D27}" type="presParOf" srcId="{FDD753AA-E488-4AA2-8382-43E0F58C9881}" destId="{751ED806-A263-41DB-990C-7392929CAB1E}" srcOrd="4" destOrd="0" presId="urn:microsoft.com/office/officeart/2005/8/layout/hList2"/>
    <dgm:cxn modelId="{95B8AC95-7AA9-4C76-A62E-B24EBDB5C6BE}" type="presParOf" srcId="{751ED806-A263-41DB-990C-7392929CAB1E}" destId="{4B83BFAF-A37C-4E45-A940-CBBE2BE50566}" srcOrd="0" destOrd="0" presId="urn:microsoft.com/office/officeart/2005/8/layout/hList2"/>
    <dgm:cxn modelId="{D57BA418-B07E-4F97-8113-75F47BFC8F0F}" type="presParOf" srcId="{751ED806-A263-41DB-990C-7392929CAB1E}" destId="{992D88CF-8052-4E70-BF58-47A2928CC838}" srcOrd="1" destOrd="0" presId="urn:microsoft.com/office/officeart/2005/8/layout/hList2"/>
    <dgm:cxn modelId="{5D800FD5-4E6A-412A-8880-A612B72964C2}" type="presParOf" srcId="{751ED806-A263-41DB-990C-7392929CAB1E}" destId="{09A99543-CD5C-4372-B31D-1A5D4302EEF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7764F-E216-4C54-90DA-D1FA4E7FFC40}">
      <dsp:nvSpPr>
        <dsp:cNvPr id="0" name=""/>
        <dsp:cNvSpPr/>
      </dsp:nvSpPr>
      <dsp:spPr>
        <a:xfrm rot="16200000">
          <a:off x="-1824409" y="2826561"/>
          <a:ext cx="4226037" cy="46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8323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bg1"/>
              </a:solidFill>
            </a:rPr>
            <a:t>Environmental</a:t>
          </a:r>
        </a:p>
      </dsp:txBody>
      <dsp:txXfrm>
        <a:off x="-1824409" y="2826561"/>
        <a:ext cx="4226037" cy="462980"/>
      </dsp:txXfrm>
    </dsp:sp>
    <dsp:sp modelId="{A97BC462-9C5A-4A56-9912-879F5E4EB997}">
      <dsp:nvSpPr>
        <dsp:cNvPr id="0" name=""/>
        <dsp:cNvSpPr/>
      </dsp:nvSpPr>
      <dsp:spPr>
        <a:xfrm>
          <a:off x="520099" y="901547"/>
          <a:ext cx="2306135" cy="42260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408323" rIns="227584" bIns="227584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b="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Energy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Water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Waste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Food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Travel</a:t>
          </a:r>
        </a:p>
      </dsp:txBody>
      <dsp:txXfrm>
        <a:off x="520099" y="901547"/>
        <a:ext cx="2306135" cy="4226037"/>
      </dsp:txXfrm>
    </dsp:sp>
    <dsp:sp modelId="{ADDDB903-1F10-4BED-92E6-9E8B6E263CE8}">
      <dsp:nvSpPr>
        <dsp:cNvPr id="0" name=""/>
        <dsp:cNvSpPr/>
      </dsp:nvSpPr>
      <dsp:spPr>
        <a:xfrm>
          <a:off x="57118" y="290412"/>
          <a:ext cx="925961" cy="925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585C6-2958-4D75-A53A-78BB22A9D0C4}">
      <dsp:nvSpPr>
        <dsp:cNvPr id="0" name=""/>
        <dsp:cNvSpPr/>
      </dsp:nvSpPr>
      <dsp:spPr>
        <a:xfrm rot="16200000">
          <a:off x="1539812" y="2826561"/>
          <a:ext cx="4226037" cy="46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8323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bg1"/>
              </a:solidFill>
            </a:rPr>
            <a:t>Social</a:t>
          </a:r>
        </a:p>
      </dsp:txBody>
      <dsp:txXfrm>
        <a:off x="1539812" y="2826561"/>
        <a:ext cx="4226037" cy="462980"/>
      </dsp:txXfrm>
    </dsp:sp>
    <dsp:sp modelId="{10B16E6A-58FA-4880-8687-8F794E8434DE}">
      <dsp:nvSpPr>
        <dsp:cNvPr id="0" name=""/>
        <dsp:cNvSpPr/>
      </dsp:nvSpPr>
      <dsp:spPr>
        <a:xfrm>
          <a:off x="3884321" y="901547"/>
          <a:ext cx="2306135" cy="42260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408323" rIns="227584" bIns="227584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b="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i="0" u="none" kern="1200" dirty="0"/>
            <a:t>Human-centered</a:t>
          </a:r>
          <a:endParaRPr lang="en-US" sz="2500" b="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i="0" u="none" kern="1200" dirty="0"/>
            <a:t>Inclusive</a:t>
          </a:r>
          <a:endParaRPr lang="nl-NL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i="0" u="none" kern="1200" dirty="0"/>
            <a:t>Inspirational</a:t>
          </a:r>
          <a:endParaRPr lang="nl-NL" sz="2500" kern="1200" dirty="0"/>
        </a:p>
      </dsp:txBody>
      <dsp:txXfrm>
        <a:off x="3884321" y="901547"/>
        <a:ext cx="2306135" cy="4226037"/>
      </dsp:txXfrm>
    </dsp:sp>
    <dsp:sp modelId="{52B09AE2-FD7C-459C-BDB4-5D29E1D42104}">
      <dsp:nvSpPr>
        <dsp:cNvPr id="0" name=""/>
        <dsp:cNvSpPr/>
      </dsp:nvSpPr>
      <dsp:spPr>
        <a:xfrm>
          <a:off x="3421341" y="290412"/>
          <a:ext cx="925961" cy="92596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99543-CD5C-4372-B31D-1A5D4302EEF9}">
      <dsp:nvSpPr>
        <dsp:cNvPr id="0" name=""/>
        <dsp:cNvSpPr/>
      </dsp:nvSpPr>
      <dsp:spPr>
        <a:xfrm rot="16200000">
          <a:off x="4904035" y="2826561"/>
          <a:ext cx="4226037" cy="462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08323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bg1"/>
              </a:solidFill>
            </a:rPr>
            <a:t>Economic</a:t>
          </a:r>
        </a:p>
      </dsp:txBody>
      <dsp:txXfrm>
        <a:off x="4904035" y="2826561"/>
        <a:ext cx="4226037" cy="462980"/>
      </dsp:txXfrm>
    </dsp:sp>
    <dsp:sp modelId="{992D88CF-8052-4E70-BF58-47A2928CC838}">
      <dsp:nvSpPr>
        <dsp:cNvPr id="0" name=""/>
        <dsp:cNvSpPr/>
      </dsp:nvSpPr>
      <dsp:spPr>
        <a:xfrm>
          <a:off x="7248544" y="901547"/>
          <a:ext cx="2306135" cy="42260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408323" rIns="227584" bIns="227584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b="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i="0" u="none" kern="1200" dirty="0"/>
            <a:t>S as Unique selling point</a:t>
          </a:r>
          <a:endParaRPr lang="en-US" sz="2500" b="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i="0" u="none" kern="1200" dirty="0"/>
            <a:t>Innovative learning</a:t>
          </a:r>
          <a:endParaRPr lang="nl-NL" sz="2500" b="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i="0" u="none" kern="1200" dirty="0"/>
            <a:t>Sustainable finance</a:t>
          </a:r>
          <a:endParaRPr lang="nl-NL" sz="2500" b="0" kern="1200" dirty="0"/>
        </a:p>
      </dsp:txBody>
      <dsp:txXfrm>
        <a:off x="7248544" y="901547"/>
        <a:ext cx="2306135" cy="4226037"/>
      </dsp:txXfrm>
    </dsp:sp>
    <dsp:sp modelId="{4B83BFAF-A37C-4E45-A940-CBBE2BE50566}">
      <dsp:nvSpPr>
        <dsp:cNvPr id="0" name=""/>
        <dsp:cNvSpPr/>
      </dsp:nvSpPr>
      <dsp:spPr>
        <a:xfrm>
          <a:off x="6785563" y="290412"/>
          <a:ext cx="925961" cy="9259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12E99-6556-4A4E-9C47-34AF65F22536}" type="datetimeFigureOut">
              <a:rPr lang="nl-NL" smtClean="0"/>
              <a:t>29-08-19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91790-5103-46EB-96AB-EE27CB4BD7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98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8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75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579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210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719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4900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110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91790-5103-46EB-96AB-EE27CB4BD7A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5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02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04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Environmental sustainability is one of the biggest challenges of humanity; as a university we must show leadership in education and research and at the same time practice what we preach.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Sustainable development urges us to develop technology in its social context. Furthermore, human capital is the key ingredient that needs to be cherished for long-term well-being of students and staff and for an effective organization adaptive to changes.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Sustainability is the future; aligning our education, research and organization around sustainability will put us in the best competitive position in academia.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46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Energy: energy saving and carbon neutrality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Energy use reduction: 30% in 2030 (compared to 2020)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Renewable (solar, wind and geothermal) energy: 100% in 2030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Water: sustainable water usage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Zero water footprint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Resilient water infrastructure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Recovery of nutrients 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Waste: reduce and recycle solid waste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Reduce e-waste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Paperless office, digital where possible and meaningful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Change to recyclable, avoid single-use products (including catering), and reduce packaging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Food: reduce environmental impact of campus food served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Sustainable catering: organic food, more local sourcing, prevent waste 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Default vegetarian food on UT catering orders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	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Travel: reduce impact resulting from mobility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Compensate / reduce greenhouse gas emissions due to transport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Promote sustainable modes of transport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998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Human-centred: ensure people reach their full potential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Support personalized career development 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Promote employee well-being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Personalized study paths in all programmes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Inclusive: foster diversity and fairness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Foster community diversity in terms of gender, age, orientation, background, nationality, and social status.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Promote inclusive governance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Ensure a just and fair organisation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Inspirational: stimulating study and work environment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Promote team efforts: Stimulate collaboration between faculties, supporting services and study programmes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Make student, staff and UT achievements visible (internally &amp; externally)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Promote showcases on campus: local living labs and student-led initiatives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	Impact beyond UT: be a regional, national and global leader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182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Sustainability as unique selling point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Organize education around sustainability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Organize research around sustainability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Create and implement a regional sustainability agenda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Innovative learning: ECIU university and beyond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	Learning for societal impact; promote critical thinking and entrepreneurial skills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	Flip the classroom: attractive combination of learning on campus with digital learning materials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	Modular curricula, life-long learning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Sustainable finance and governance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 procurement </a:t>
            </a:r>
          </a:p>
          <a:p>
            <a:pPr marL="228600" indent="-228600">
              <a:buAutoNum type="alphaL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 campus infrastructure; 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Practice sustainable banking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Include sustainability aspects in job profiles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943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110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1790-5103-46EB-96AB-EE27CB4BD7A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7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82D2-B31F-C64B-938E-A885E999F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B957C-EE93-994B-9C1C-098C45449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E6CD0-BAE3-E74F-AC93-6B758067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FF440-9020-754A-A8B1-4A8471CA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A201C-F38A-054D-91E9-0E4531E0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B5F4-3565-6840-A427-46195745B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318A9-0202-824E-B77D-DD0E739EF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E162-96FA-A143-AB0E-AAF651B9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0A3C1-D25F-1E4B-9AA6-A8B7C37F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E9DC8-F6EB-D04A-8565-780AAE23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2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CC3D5-B252-9E4C-B02A-EA2047327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17F77-0BB0-3E40-9A0C-8762D5F3A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77DEE-C94B-604B-AFCC-426CCA8E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F06B8-CCCD-CD4F-8F9A-24D0CBFD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D060-A4AA-7249-860C-623C6748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1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D20F-D888-9E48-AE84-A24C9126D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2225F-D75F-954D-9CBD-2CEDE627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CE4A6-4EB8-AB4F-9DB9-9EC34127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A8DF7-0880-8641-A999-C3BC5FDE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E1716-EE79-FA4D-A146-45B68836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34FC-7FB3-4E4B-9299-22BED97C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2EF82-16EB-004B-A070-4F0CE33C7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DBA4F-F8D9-0748-98A2-00BD1D48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AAA3-6DE5-5244-8685-98307C1A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BEDE0-E1BE-5745-BE69-06CDF65F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9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0757-5173-0A49-A5E0-438F6FA5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3A757-B776-F04D-BA1F-67FE6B19C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9AE97-3BCE-DA47-A374-18A3A7EEF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5DC50-210D-8648-9156-9CD67FBD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F0F5F-D812-1E47-8947-5AED8F5A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AAABC-2256-7043-9067-8A4F0E83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5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A8F21-214C-AF4A-AF13-9805CF42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54C3A-5E3B-644A-82A4-71691B028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85370-60CF-7647-98B8-098A7DF14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F6AD8-4590-3E40-BD9E-46E0FF262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1B8E6-B77E-7A47-9949-5288DD39D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D8F8B3-2070-2A42-AF05-FF4A2E43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A3C24-81D5-4248-B350-BA2E8F2B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462E8-DD24-3149-A3AE-669C2949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B3EF-B9D7-2E46-9DF1-3DA9E7DE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3E2CE-2143-7D4A-8D8A-72F08F04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37533-0156-2C4B-B6D4-13D1E8F5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D425B-E0A2-2145-BC98-61F715A2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2F040-9E7E-144E-8472-236A3353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0D60E-C4EB-4B47-B54E-3C94ADAC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6225-528E-744C-B599-5D40604F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1209C-0CD2-3B4E-B678-F8A01D0B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D5DBD-8FE9-3645-8CF3-D1A21F9C9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58956-B9C7-E346-8322-2DB55025D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5EB5D-0D49-AA45-B8C9-DB92B7D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D2B36-1A3F-6B48-8ABC-952EEB75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41D80-5BF3-D54B-A324-5F73D932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4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31BB-9A44-8F49-A828-164E569A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E5D01-5E46-C147-8CAE-D688E6531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2D326-8B8D-F149-A9DE-FF49FF9CB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CA03A-8673-1449-ABCD-A92F22BA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12E0E-EAA2-5F45-889B-05F6BBBD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56C35-38B4-3446-B5D9-EE0C2B14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5B3EE-3036-F242-B84E-C0A0A1EE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D02D7-4868-4B43-9312-95D0C83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25AD8-15AF-2345-A999-C44501B56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654A2-CD8C-9649-9620-C4278C146663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0D193-F7CA-F348-9B45-230CAAC6D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07CCE-9E68-694C-97E1-E85D68F0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E9639-0D8E-CE49-8580-9967634B532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6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6C48-2436-FA42-A3D9-10BEBB059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049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Report working group Sustainable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2F3B3-F005-6A41-AD86-672A85FC7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0020"/>
            <a:ext cx="9144000" cy="2727044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29 August 2019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Lead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Karin Pfeffer</a:t>
            </a:r>
          </a:p>
          <a:p>
            <a:r>
              <a:rPr lang="en-US" dirty="0">
                <a:solidFill>
                  <a:srgbClr val="00B050"/>
                </a:solidFill>
              </a:rPr>
              <a:t>Coordinators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Brechje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Marechal,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Mariëlle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Winkler</a:t>
            </a:r>
          </a:p>
          <a:p>
            <a:r>
              <a:rPr lang="en-US" dirty="0">
                <a:solidFill>
                  <a:srgbClr val="00B050"/>
                </a:solidFill>
              </a:rPr>
              <a:t>Experts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Jelle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Ferwerda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Tatiana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Filatova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Joris de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Grooth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Arjen Hoekstra</a:t>
            </a:r>
          </a:p>
        </p:txBody>
      </p:sp>
    </p:spTree>
    <p:extLst>
      <p:ext uri="{BB962C8B-B14F-4D97-AF65-F5344CB8AC3E}">
        <p14:creationId xmlns:p14="http://schemas.microsoft.com/office/powerpoint/2010/main" val="257631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E15A020-70C8-D044-A788-A6EE8FFE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94" y="1221089"/>
            <a:ext cx="9294906" cy="60941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5B050E-5E44-A844-8179-0216B1C5787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Effort, impact and visibility per action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988175-51EB-7B44-A58D-B335EED0350F}"/>
              </a:ext>
            </a:extLst>
          </p:cNvPr>
          <p:cNvSpPr txBox="1"/>
          <p:nvPr/>
        </p:nvSpPr>
        <p:spPr>
          <a:xfrm>
            <a:off x="4959160" y="132080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impact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020EFE-078C-B44B-94C8-12DCA26551F6}"/>
              </a:ext>
            </a:extLst>
          </p:cNvPr>
          <p:cNvSpPr txBox="1"/>
          <p:nvPr/>
        </p:nvSpPr>
        <p:spPr>
          <a:xfrm>
            <a:off x="4959160" y="6463268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impact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EA4941-19E4-D340-889E-B6FD4F4CFDB7}"/>
              </a:ext>
            </a:extLst>
          </p:cNvPr>
          <p:cNvSpPr txBox="1"/>
          <p:nvPr/>
        </p:nvSpPr>
        <p:spPr>
          <a:xfrm>
            <a:off x="8951626" y="3903614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effort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C6A89D-C45B-F047-9651-F11A89E3274A}"/>
              </a:ext>
            </a:extLst>
          </p:cNvPr>
          <p:cNvSpPr txBox="1"/>
          <p:nvPr/>
        </p:nvSpPr>
        <p:spPr>
          <a:xfrm>
            <a:off x="966694" y="3903614"/>
            <a:ext cx="11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effort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B1D42C-431E-954C-B90D-EBAD70DAB330}"/>
              </a:ext>
            </a:extLst>
          </p:cNvPr>
          <p:cNvSpPr txBox="1">
            <a:spLocks/>
          </p:cNvSpPr>
          <p:nvPr/>
        </p:nvSpPr>
        <p:spPr>
          <a:xfrm>
            <a:off x="966694" y="1221089"/>
            <a:ext cx="4699000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Actions on social</a:t>
            </a:r>
          </a:p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57150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A7F9FC-F139-554E-BDF2-193829B9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95" y="1221089"/>
            <a:ext cx="9294906" cy="6058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5B050E-5E44-A844-8179-0216B1C5787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Effort, impact and visibility per action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988175-51EB-7B44-A58D-B335EED0350F}"/>
              </a:ext>
            </a:extLst>
          </p:cNvPr>
          <p:cNvSpPr txBox="1"/>
          <p:nvPr/>
        </p:nvSpPr>
        <p:spPr>
          <a:xfrm>
            <a:off x="4959160" y="132080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impact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020EFE-078C-B44B-94C8-12DCA26551F6}"/>
              </a:ext>
            </a:extLst>
          </p:cNvPr>
          <p:cNvSpPr txBox="1"/>
          <p:nvPr/>
        </p:nvSpPr>
        <p:spPr>
          <a:xfrm>
            <a:off x="4959160" y="6463268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impact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EA4941-19E4-D340-889E-B6FD4F4CFDB7}"/>
              </a:ext>
            </a:extLst>
          </p:cNvPr>
          <p:cNvSpPr txBox="1"/>
          <p:nvPr/>
        </p:nvSpPr>
        <p:spPr>
          <a:xfrm>
            <a:off x="8951626" y="3903614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effort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C6A89D-C45B-F047-9651-F11A89E3274A}"/>
              </a:ext>
            </a:extLst>
          </p:cNvPr>
          <p:cNvSpPr txBox="1"/>
          <p:nvPr/>
        </p:nvSpPr>
        <p:spPr>
          <a:xfrm>
            <a:off x="966694" y="3903614"/>
            <a:ext cx="11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effort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1CE287-BD92-7D49-9845-2359D33140C2}"/>
              </a:ext>
            </a:extLst>
          </p:cNvPr>
          <p:cNvSpPr txBox="1">
            <a:spLocks/>
          </p:cNvSpPr>
          <p:nvPr/>
        </p:nvSpPr>
        <p:spPr>
          <a:xfrm>
            <a:off x="966694" y="1221089"/>
            <a:ext cx="4699000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Actions on economic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07881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461F117B-7857-BD4D-8D80-F5535B444167}"/>
              </a:ext>
            </a:extLst>
          </p:cNvPr>
          <p:cNvSpPr/>
          <p:nvPr/>
        </p:nvSpPr>
        <p:spPr>
          <a:xfrm>
            <a:off x="966693" y="1221090"/>
            <a:ext cx="9898531" cy="6201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C0B9D1-1DB4-E847-9A4F-A2FF75EA5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93" y="1221090"/>
            <a:ext cx="7754142" cy="53965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5B050E-5E44-A844-8179-0216B1C5787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The quadrant of 'low-hanging fruits'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988175-51EB-7B44-A58D-B335EED0350F}"/>
              </a:ext>
            </a:extLst>
          </p:cNvPr>
          <p:cNvSpPr txBox="1"/>
          <p:nvPr/>
        </p:nvSpPr>
        <p:spPr>
          <a:xfrm>
            <a:off x="6973414" y="1298388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impact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020EFE-078C-B44B-94C8-12DCA26551F6}"/>
              </a:ext>
            </a:extLst>
          </p:cNvPr>
          <p:cNvSpPr txBox="1"/>
          <p:nvPr/>
        </p:nvSpPr>
        <p:spPr>
          <a:xfrm>
            <a:off x="1326776" y="6119336"/>
            <a:ext cx="11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effort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6D67039-691F-FD4F-B7F8-CA774AA4B64C}"/>
              </a:ext>
            </a:extLst>
          </p:cNvPr>
          <p:cNvCxnSpPr>
            <a:cxnSpLocks/>
          </p:cNvCxnSpPr>
          <p:nvPr/>
        </p:nvCxnSpPr>
        <p:spPr>
          <a:xfrm flipV="1">
            <a:off x="8283388" y="1559860"/>
            <a:ext cx="0" cy="5862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25534398-4D80-F148-8EF7-2B21E3579C90}"/>
              </a:ext>
            </a:extLst>
          </p:cNvPr>
          <p:cNvCxnSpPr>
            <a:cxnSpLocks/>
          </p:cNvCxnSpPr>
          <p:nvPr/>
        </p:nvCxnSpPr>
        <p:spPr>
          <a:xfrm flipH="1">
            <a:off x="1093694" y="6488668"/>
            <a:ext cx="97715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15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D0F155-F57D-6D43-A8F1-A8E3F50FE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047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By 2022 concrete steps towards greater sustainability can be made and be visible!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BAD9A09-52C0-ED44-B686-BCDAFEB4A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8336" y="11749293"/>
            <a:ext cx="1730456" cy="267877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79" y="4826689"/>
            <a:ext cx="2416584" cy="1688247"/>
          </a:xfrm>
          <a:prstGeom prst="rect">
            <a:avLst/>
          </a:prstGeom>
        </p:spPr>
      </p:pic>
      <p:pic>
        <p:nvPicPr>
          <p:cNvPr id="7" name="Picture 36" descr="Afbeeldingsresultaat voor afbeeldingen projecten Daan Roosegaar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30" y="4834573"/>
            <a:ext cx="2518575" cy="16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afbeelding studenten studeren op campus universiteit Twen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99" y="4826689"/>
            <a:ext cx="3001328" cy="168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afbeelding studenten studeren op camp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63" y="4826689"/>
            <a:ext cx="2744031" cy="16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088" t="2163" r="1342" b="2191"/>
          <a:stretch/>
        </p:blipFill>
        <p:spPr>
          <a:xfrm>
            <a:off x="4315636" y="3175462"/>
            <a:ext cx="4169707" cy="1413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597762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350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06C9-B3DB-1B4A-8FB0-741A2A9C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Implementation of the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3E1D-5F1B-C943-BC1F-EE5863F1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31286" cy="4351338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Leadership for sustainability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Involvement of the UT community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Collaborating in the region and beyond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Communication on sustainability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How to evaluate the change</a:t>
            </a:r>
            <a:endParaRPr lang="en-GB" dirty="0">
              <a:solidFill>
                <a:schemeClr val="bg1">
                  <a:lumMod val="9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6038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06C9-B3DB-1B4A-8FB0-741A2A9C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Means, people, risks,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3E1D-5F1B-C943-BC1F-EE5863F1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31286" cy="4808258"/>
          </a:xfrm>
        </p:spPr>
        <p:txBody>
          <a:bodyPr>
            <a:noAutofit/>
          </a:bodyPr>
          <a:lstStyle/>
          <a:p>
            <a:pPr marL="2222500" indent="-2222500"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Means	Strategy is aimed at generating funds in the long run, but most actions require an initial investment</a:t>
            </a:r>
          </a:p>
          <a:p>
            <a:pPr marL="0" indent="0">
              <a:buNone/>
            </a:pP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  <a:p>
            <a:pPr marL="2222500" indent="-2222500">
              <a:buNone/>
              <a:tabLst>
                <a:tab pos="2222500" algn="l"/>
              </a:tabLst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People	Need for inspirational action leaders; cultural change within the organization</a:t>
            </a:r>
          </a:p>
          <a:p>
            <a:pPr marL="0" indent="0">
              <a:buNone/>
            </a:pP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  <a:p>
            <a:pPr marL="2222500" indent="-2222500"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Risks	Lack of leadership, lack of investment/focus</a:t>
            </a:r>
          </a:p>
          <a:p>
            <a:pPr marL="0" indent="0">
              <a:buNone/>
            </a:pP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  <a:p>
            <a:pPr marL="2274888" indent="-2274888"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Opportunities	Strategy is based on enhancing UT's long-term competitiveness in the national and international academic arena given the rising importance of sustainability (entrepreneurial focus)</a:t>
            </a:r>
          </a:p>
        </p:txBody>
      </p:sp>
    </p:spTree>
    <p:extLst>
      <p:ext uri="{BB962C8B-B14F-4D97-AF65-F5344CB8AC3E}">
        <p14:creationId xmlns:p14="http://schemas.microsoft.com/office/powerpoint/2010/main" val="16289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3E1D-5F1B-C943-BC1F-EE5863F1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98913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Sustainability focus</a:t>
            </a:r>
          </a:p>
          <a:p>
            <a:pPr marL="0" indent="0"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Environmental sustainability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Social sustainability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Economic sustainability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A9EF2-FAE6-B14A-B30A-43E21A579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3448" y="1989137"/>
            <a:ext cx="3446929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Convictions</a:t>
            </a:r>
          </a:p>
          <a:p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Leading the change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Student centered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Pioneering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Networked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Empowering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Personal growth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FC1CE2-494B-8A4C-BA57-0414737C544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20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00B050"/>
                </a:solidFill>
              </a:rPr>
              <a:t>Sustainability strategy in context of UT vision 2030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05FCE0E3-747A-A047-BDEA-4BD09E482B4A}"/>
              </a:ext>
            </a:extLst>
          </p:cNvPr>
          <p:cNvGrpSpPr/>
          <p:nvPr/>
        </p:nvGrpSpPr>
        <p:grpSpPr>
          <a:xfrm>
            <a:off x="4303063" y="2976283"/>
            <a:ext cx="3312456" cy="2492189"/>
            <a:chOff x="4303063" y="2976283"/>
            <a:chExt cx="3312456" cy="2492189"/>
          </a:xfrm>
        </p:grpSpPr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A3FAED60-C5F9-6941-826E-ED8C1B681C10}"/>
                </a:ext>
              </a:extLst>
            </p:cNvPr>
            <p:cNvCxnSpPr>
              <a:cxnSpLocks/>
            </p:cNvCxnSpPr>
            <p:nvPr/>
          </p:nvCxnSpPr>
          <p:spPr>
            <a:xfrm>
              <a:off x="4303063" y="3482790"/>
              <a:ext cx="3312456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ECCAE3EC-2514-4740-B5C0-E7771341615C}"/>
                </a:ext>
              </a:extLst>
            </p:cNvPr>
            <p:cNvCxnSpPr>
              <a:cxnSpLocks/>
            </p:cNvCxnSpPr>
            <p:nvPr/>
          </p:nvCxnSpPr>
          <p:spPr>
            <a:xfrm>
              <a:off x="4303063" y="3482790"/>
              <a:ext cx="3312456" cy="1447800"/>
            </a:xfrm>
            <a:prstGeom prst="straightConnector1">
              <a:avLst/>
            </a:prstGeom>
            <a:ln>
              <a:solidFill>
                <a:schemeClr val="bg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F8D96D11-92F6-3448-BEA0-EEFC952C2124}"/>
                </a:ext>
              </a:extLst>
            </p:cNvPr>
            <p:cNvCxnSpPr>
              <a:cxnSpLocks/>
            </p:cNvCxnSpPr>
            <p:nvPr/>
          </p:nvCxnSpPr>
          <p:spPr>
            <a:xfrm>
              <a:off x="4303063" y="3482790"/>
              <a:ext cx="3312456" cy="1985682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347E12D6-A7BA-4947-A393-42504F3759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9933" y="2976285"/>
              <a:ext cx="3025586" cy="1039905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911FF9FC-D9B0-674F-AE79-E66896723798}"/>
                </a:ext>
              </a:extLst>
            </p:cNvPr>
            <p:cNvCxnSpPr>
              <a:cxnSpLocks/>
            </p:cNvCxnSpPr>
            <p:nvPr/>
          </p:nvCxnSpPr>
          <p:spPr>
            <a:xfrm>
              <a:off x="4589933" y="4016190"/>
              <a:ext cx="3025586" cy="470649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F902B369-53C5-514A-8CA8-AD52E7885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9933" y="4016189"/>
              <a:ext cx="3025586" cy="1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8CB1F033-9FDC-E447-ADA6-6C83D153FDD8}"/>
                </a:ext>
              </a:extLst>
            </p:cNvPr>
            <p:cNvCxnSpPr>
              <a:cxnSpLocks/>
            </p:cNvCxnSpPr>
            <p:nvPr/>
          </p:nvCxnSpPr>
          <p:spPr>
            <a:xfrm>
              <a:off x="5255563" y="2976284"/>
              <a:ext cx="207757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E75B5EB5-D717-5C4F-95FB-BA0D3B7AE0F3}"/>
                </a:ext>
              </a:extLst>
            </p:cNvPr>
            <p:cNvCxnSpPr>
              <a:cxnSpLocks/>
            </p:cNvCxnSpPr>
            <p:nvPr/>
          </p:nvCxnSpPr>
          <p:spPr>
            <a:xfrm>
              <a:off x="5255563" y="2976283"/>
              <a:ext cx="2359956" cy="901654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F205138-662B-7545-A46B-539E6E0BE57A}"/>
              </a:ext>
            </a:extLst>
          </p:cNvPr>
          <p:cNvSpPr txBox="1">
            <a:spLocks/>
          </p:cNvSpPr>
          <p:nvPr/>
        </p:nvSpPr>
        <p:spPr>
          <a:xfrm>
            <a:off x="1107142" y="5076639"/>
            <a:ext cx="4191001" cy="1248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Continuity: building on UT's image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Entrepreneurial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High tech human touch</a:t>
            </a:r>
          </a:p>
        </p:txBody>
      </p:sp>
    </p:spTree>
    <p:extLst>
      <p:ext uri="{BB962C8B-B14F-4D97-AF65-F5344CB8AC3E}">
        <p14:creationId xmlns:p14="http://schemas.microsoft.com/office/powerpoint/2010/main" val="7808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06C9-B3DB-1B4A-8FB0-741A2A9C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3E1D-5F1B-C943-BC1F-EE5863F1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312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Overarching sustainability goal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Sustainability targets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Specific actions per target, with timeline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Effort, impact &amp; visibility per action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Implementation of the strategy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Means-people-risks-opportunities</a:t>
            </a:r>
          </a:p>
        </p:txBody>
      </p:sp>
    </p:spTree>
    <p:extLst>
      <p:ext uri="{BB962C8B-B14F-4D97-AF65-F5344CB8AC3E}">
        <p14:creationId xmlns:p14="http://schemas.microsoft.com/office/powerpoint/2010/main" val="167525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06C9-B3DB-1B4A-8FB0-741A2A9C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Overarching sustainability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3E1D-5F1B-C943-BC1F-EE5863F1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31286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Have sustainability integrally embedded in the UT, in research and education as well as in the organisation and operational management. 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Sustainability as a business model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Sustainability understood in its broadest sense, incl. environmental, social and economic aspects.</a:t>
            </a:r>
            <a:endParaRPr lang="en-GB" dirty="0">
              <a:solidFill>
                <a:schemeClr val="bg1">
                  <a:lumMod val="9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5849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74787066"/>
              </p:ext>
            </p:extLst>
          </p:nvPr>
        </p:nvGraphicFramePr>
        <p:xfrm>
          <a:off x="1290101" y="1125187"/>
          <a:ext cx="9611799" cy="541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1966947" y="2405358"/>
            <a:ext cx="1822221" cy="36773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ENERGY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WATER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WASTE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FOOD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TRAVEL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07459" y="2405358"/>
            <a:ext cx="1960368" cy="36773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HUMAN-CENTRED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INCLUSIVE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INSPIRATIONAL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63774" y="2405357"/>
            <a:ext cx="2091937" cy="36773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SUSTAINABILITY AS A UNIQUE SELLING POINT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INNOVATIVE LEARNING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SUSTAINABLE FINANCE AND GOVERNANCE</a:t>
            </a:r>
          </a:p>
          <a:p>
            <a:pPr algn="ctr"/>
            <a:endParaRPr lang="nl-NL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7006C9-B3DB-1B4A-8FB0-741A2A9CD16D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Sustainability targets</a:t>
            </a:r>
          </a:p>
        </p:txBody>
      </p:sp>
    </p:spTree>
    <p:extLst>
      <p:ext uri="{BB962C8B-B14F-4D97-AF65-F5344CB8AC3E}">
        <p14:creationId xmlns:p14="http://schemas.microsoft.com/office/powerpoint/2010/main" val="190216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roentetort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9" y="4870212"/>
            <a:ext cx="232704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2CDC35B-4366-D149-900E-CDB9253E9CA3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Environmental targets – examples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10D9A6-508B-824B-B0ED-54FD9CDC37E1}"/>
              </a:ext>
            </a:extLst>
          </p:cNvPr>
          <p:cNvSpPr txBox="1">
            <a:spLocks/>
          </p:cNvSpPr>
          <p:nvPr/>
        </p:nvSpPr>
        <p:spPr>
          <a:xfrm>
            <a:off x="3524596" y="1406140"/>
            <a:ext cx="7829204" cy="52182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>
                    <a:lumMod val="95000"/>
                  </a:schemeClr>
                </a:solidFill>
              </a:rPr>
              <a:t>Energy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: energy saving and carbon neutrality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30% energy use reduction in 2030 (compared to 2020)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100% renewable (solar, wind, geothermal) energy by 2030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>
                    <a:lumMod val="95000"/>
                  </a:schemeClr>
                </a:solidFill>
              </a:rPr>
              <a:t>Waste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: reduce and recycle solid waste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Reduce e-waste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Paperless office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Change to recyclable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>
                    <a:lumMod val="95000"/>
                  </a:schemeClr>
                </a:solidFill>
              </a:rPr>
              <a:t>Food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: reduce environmental impact of campus food served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Sustainable catering: organic food, more local sourcing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Default vegetarian food on UT catering orders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4A70B17-08ED-5142-9221-A8C2980DC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58" y="2965144"/>
            <a:ext cx="2327039" cy="174978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D3BF2E-5E39-DB42-9F04-6309339F6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57" y="1464298"/>
            <a:ext cx="2327039" cy="13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B6496BE-B4C2-374A-A042-2B49E16FE1DB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Social targets – examples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00ED9A-426F-FB49-9B7C-D13F06083D32}"/>
              </a:ext>
            </a:extLst>
          </p:cNvPr>
          <p:cNvSpPr txBox="1">
            <a:spLocks/>
          </p:cNvSpPr>
          <p:nvPr/>
        </p:nvSpPr>
        <p:spPr>
          <a:xfrm>
            <a:off x="3524596" y="1406140"/>
            <a:ext cx="7829204" cy="52182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b="1" u="sng" dirty="0">
                <a:solidFill>
                  <a:schemeClr val="bg1">
                    <a:lumMod val="95000"/>
                  </a:schemeClr>
                </a:solidFill>
              </a:rPr>
              <a:t>Human-centred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: ensure people reach their full potential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Support personalized career development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Promote employee well-being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Personalized study paths in all programmes</a:t>
            </a:r>
          </a:p>
          <a:p>
            <a:pPr>
              <a:lnSpc>
                <a:spcPct val="100000"/>
              </a:lnSpc>
            </a:pPr>
            <a:endParaRPr lang="en-GB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1" u="sng" dirty="0">
                <a:solidFill>
                  <a:schemeClr val="bg1">
                    <a:lumMod val="95000"/>
                  </a:schemeClr>
                </a:solidFill>
              </a:rPr>
              <a:t>Inclusive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: foster diversity and fairness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Foster community diversity in terms of gender, age, orientation, background, nationality, and social status.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Promote inclusive governance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Ensure a just and fair organisation</a:t>
            </a:r>
          </a:p>
          <a:p>
            <a:pPr>
              <a:lnSpc>
                <a:spcPct val="100000"/>
              </a:lnSpc>
            </a:pPr>
            <a:endParaRPr lang="en-GB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5E31ECD-C3FC-5A43-8F01-E3308F79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57" y="1464298"/>
            <a:ext cx="2327039" cy="15637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94ADBEE-B7DC-9542-8ABB-4A881F8E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56" y="3401708"/>
            <a:ext cx="2327039" cy="154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5B050E-5E44-A844-8179-0216B1C5787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Economic targets – examples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4CABD2-B9E3-5341-B2E3-6688C8665605}"/>
              </a:ext>
            </a:extLst>
          </p:cNvPr>
          <p:cNvSpPr txBox="1">
            <a:spLocks/>
          </p:cNvSpPr>
          <p:nvPr/>
        </p:nvSpPr>
        <p:spPr>
          <a:xfrm>
            <a:off x="3524596" y="1406140"/>
            <a:ext cx="7829204" cy="52182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b="1" u="sng" dirty="0">
                <a:solidFill>
                  <a:schemeClr val="bg1">
                    <a:lumMod val="95000"/>
                  </a:schemeClr>
                </a:solidFill>
              </a:rPr>
              <a:t>Sustainability as unique selling point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Organize education around sustainability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Organize research around sustainability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Create and implement a regional sustainability agenda </a:t>
            </a:r>
          </a:p>
          <a:p>
            <a:pPr>
              <a:lnSpc>
                <a:spcPct val="100000"/>
              </a:lnSpc>
            </a:pPr>
            <a:endParaRPr lang="en-GB" sz="2400" b="1" u="sng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b="1" u="sng" dirty="0">
                <a:solidFill>
                  <a:schemeClr val="bg1">
                    <a:lumMod val="95000"/>
                  </a:schemeClr>
                </a:solidFill>
              </a:rPr>
              <a:t>Sustainable finance and governance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Sustainable procurement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Sustainable campus infrastructure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Sustainable banking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95000"/>
                  </a:schemeClr>
                </a:solidFill>
              </a:rPr>
              <a:t>Include sustainability aspects in job profiles</a:t>
            </a:r>
          </a:p>
          <a:p>
            <a:pPr>
              <a:lnSpc>
                <a:spcPct val="100000"/>
              </a:lnSpc>
            </a:pP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527C5D5-77DA-0B46-9687-C4052133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56" y="1464297"/>
            <a:ext cx="2327039" cy="155075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79F1F19-8FB1-F749-BFBB-5D1D8D36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56" y="3379050"/>
            <a:ext cx="2327038" cy="164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5B050E-5E44-A844-8179-0216B1C5787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From targets to actions - example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2BC49D6-A9AA-4149-93A0-AF8E60E76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10228"/>
              </p:ext>
            </p:extLst>
          </p:nvPr>
        </p:nvGraphicFramePr>
        <p:xfrm>
          <a:off x="987656" y="1291345"/>
          <a:ext cx="10899544" cy="5201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71428">
                  <a:extLst>
                    <a:ext uri="{9D8B030D-6E8A-4147-A177-3AD203B41FA5}">
                      <a16:colId xmlns:a16="http://schemas.microsoft.com/office/drawing/2014/main" val="3758913660"/>
                    </a:ext>
                  </a:extLst>
                </a:gridCol>
                <a:gridCol w="6633556">
                  <a:extLst>
                    <a:ext uri="{9D8B030D-6E8A-4147-A177-3AD203B41FA5}">
                      <a16:colId xmlns:a16="http://schemas.microsoft.com/office/drawing/2014/main" val="568690197"/>
                    </a:ext>
                  </a:extLst>
                </a:gridCol>
                <a:gridCol w="659677">
                  <a:extLst>
                    <a:ext uri="{9D8B030D-6E8A-4147-A177-3AD203B41FA5}">
                      <a16:colId xmlns:a16="http://schemas.microsoft.com/office/drawing/2014/main" val="3037854755"/>
                    </a:ext>
                  </a:extLst>
                </a:gridCol>
                <a:gridCol w="850969">
                  <a:extLst>
                    <a:ext uri="{9D8B030D-6E8A-4147-A177-3AD203B41FA5}">
                      <a16:colId xmlns:a16="http://schemas.microsoft.com/office/drawing/2014/main" val="842460904"/>
                    </a:ext>
                  </a:extLst>
                </a:gridCol>
                <a:gridCol w="683914">
                  <a:extLst>
                    <a:ext uri="{9D8B030D-6E8A-4147-A177-3AD203B41FA5}">
                      <a16:colId xmlns:a16="http://schemas.microsoft.com/office/drawing/2014/main" val="775922188"/>
                    </a:ext>
                  </a:extLst>
                </a:gridCol>
              </a:tblGrid>
              <a:tr h="325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Target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Actions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2020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2022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2030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2016309"/>
                  </a:ext>
                </a:extLst>
              </a:tr>
              <a:tr h="325096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Energy: energy saving and carbon neutrality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Energy use reduction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-6%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-30%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902230"/>
                  </a:ext>
                </a:extLst>
              </a:tr>
              <a:tr h="325096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Identify potential savings and associated cost 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✓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6331285"/>
                  </a:ext>
                </a:extLst>
              </a:tr>
              <a:tr h="650191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Implement measures in order of cost-effectiveness, preferably start with visible options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✓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✓ 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✓ 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6319925"/>
                  </a:ext>
                </a:extLst>
              </a:tr>
              <a:tr h="650191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Seek collaboration with environmental NGOs to find the best solutions on renewable energy for UT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✓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8023543"/>
                  </a:ext>
                </a:extLst>
              </a:tr>
              <a:tr h="650191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Source all electricity from 100% renewable energy supplier from 2022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✓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4129052"/>
                  </a:ext>
                </a:extLst>
              </a:tr>
              <a:tr h="650191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Establish baseline &amp; identify all possibilities for and cost of renewable energy on (or near) campus in 2020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✓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348595"/>
                  </a:ext>
                </a:extLst>
              </a:tr>
              <a:tr h="325096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Water: sustainable water use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Reduce water footprint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✓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8953838"/>
                  </a:ext>
                </a:extLst>
              </a:tr>
              <a:tr h="325096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Full recycling of water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✓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2340590"/>
                  </a:ext>
                </a:extLst>
              </a:tr>
              <a:tr h="325096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Recovery of nutrients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793304"/>
                  </a:ext>
                </a:extLst>
              </a:tr>
              <a:tr h="325096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Green roofs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✓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4522220"/>
                  </a:ext>
                </a:extLst>
              </a:tr>
              <a:tr h="325096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Local storage pools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✓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8528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275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5B050E-5E44-A844-8179-0216B1C5787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Effort, impact and visibility per action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F14165-8348-E449-9B54-2865956BC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94" y="1221089"/>
            <a:ext cx="9294906" cy="610371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8988175-51EB-7B44-A58D-B335EED0350F}"/>
              </a:ext>
            </a:extLst>
          </p:cNvPr>
          <p:cNvSpPr txBox="1"/>
          <p:nvPr/>
        </p:nvSpPr>
        <p:spPr>
          <a:xfrm>
            <a:off x="4959160" y="132080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impact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5020EFE-078C-B44B-94C8-12DCA26551F6}"/>
              </a:ext>
            </a:extLst>
          </p:cNvPr>
          <p:cNvSpPr txBox="1"/>
          <p:nvPr/>
        </p:nvSpPr>
        <p:spPr>
          <a:xfrm>
            <a:off x="4959160" y="6463268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impact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EA4941-19E4-D340-889E-B6FD4F4CFDB7}"/>
              </a:ext>
            </a:extLst>
          </p:cNvPr>
          <p:cNvSpPr txBox="1"/>
          <p:nvPr/>
        </p:nvSpPr>
        <p:spPr>
          <a:xfrm>
            <a:off x="8951626" y="3903614"/>
            <a:ext cx="119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effort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C6A89D-C45B-F047-9651-F11A89E3274A}"/>
              </a:ext>
            </a:extLst>
          </p:cNvPr>
          <p:cNvSpPr txBox="1"/>
          <p:nvPr/>
        </p:nvSpPr>
        <p:spPr>
          <a:xfrm>
            <a:off x="966694" y="3903614"/>
            <a:ext cx="11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Low effort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22E07825-E5DC-3344-866B-36D386F535AF}"/>
              </a:ext>
            </a:extLst>
          </p:cNvPr>
          <p:cNvGrpSpPr/>
          <p:nvPr/>
        </p:nvGrpSpPr>
        <p:grpSpPr>
          <a:xfrm>
            <a:off x="1397000" y="1576436"/>
            <a:ext cx="4508500" cy="2755900"/>
            <a:chOff x="1397000" y="1576436"/>
            <a:chExt cx="4508500" cy="2755900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63E6E529-45EA-2B4F-9B2A-1A1B84AAEDB0}"/>
                </a:ext>
              </a:extLst>
            </p:cNvPr>
            <p:cNvSpPr/>
            <p:nvPr/>
          </p:nvSpPr>
          <p:spPr>
            <a:xfrm>
              <a:off x="1397000" y="1576436"/>
              <a:ext cx="4508500" cy="27559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AECC092-4109-3342-97CD-6BBF4A819DC1}"/>
                </a:ext>
              </a:extLst>
            </p:cNvPr>
            <p:cNvSpPr txBox="1"/>
            <p:nvPr/>
          </p:nvSpPr>
          <p:spPr>
            <a:xfrm>
              <a:off x="2724338" y="1636870"/>
              <a:ext cx="18813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Quadrant of </a:t>
              </a:r>
            </a:p>
            <a:p>
              <a:pPr algn="ctr"/>
              <a:r>
                <a:rPr lang="en-GB" dirty="0"/>
                <a:t>'low hanging fruit'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BE75FF1D-E5EE-E44E-8E41-F2A516D04978}"/>
              </a:ext>
            </a:extLst>
          </p:cNvPr>
          <p:cNvSpPr txBox="1"/>
          <p:nvPr/>
        </p:nvSpPr>
        <p:spPr>
          <a:xfrm>
            <a:off x="7001550" y="5152543"/>
            <a:ext cx="254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size of the bubble represents visibility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1693A1-ED53-F44B-9F2B-FFEB8E65828B}"/>
              </a:ext>
            </a:extLst>
          </p:cNvPr>
          <p:cNvSpPr txBox="1">
            <a:spLocks/>
          </p:cNvSpPr>
          <p:nvPr/>
        </p:nvSpPr>
        <p:spPr>
          <a:xfrm>
            <a:off x="966694" y="1221089"/>
            <a:ext cx="4699000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Actions on environmental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0377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722</Words>
  <Application>Microsoft Macintosh PowerPoint</Application>
  <PresentationFormat>Breedbeeld</PresentationFormat>
  <Paragraphs>266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Report working group Sustainable</vt:lpstr>
      <vt:lpstr>Overview</vt:lpstr>
      <vt:lpstr>Overarching sustainability goal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By 2022 concrete steps towards greater sustainability can be made and be visible!</vt:lpstr>
      <vt:lpstr>Implementation of the strategy</vt:lpstr>
      <vt:lpstr>Means, people, risks, opportunities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100% sustainability by 2030</dc:title>
  <dc:creator>Karin Pfeffer</dc:creator>
  <cp:lastModifiedBy>Hoekstra, A.Y. (ET)</cp:lastModifiedBy>
  <cp:revision>74</cp:revision>
  <dcterms:created xsi:type="dcterms:W3CDTF">2019-06-30T18:47:39Z</dcterms:created>
  <dcterms:modified xsi:type="dcterms:W3CDTF">2019-08-29T11:41:49Z</dcterms:modified>
</cp:coreProperties>
</file>