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2" r:id="rId8"/>
    <p:sldId id="265" r:id="rId9"/>
    <p:sldId id="266" r:id="rId10"/>
    <p:sldId id="267" r:id="rId11"/>
    <p:sldId id="271" r:id="rId12"/>
    <p:sldId id="272" r:id="rId13"/>
    <p:sldId id="268" r:id="rId14"/>
    <p:sldId id="269" r:id="rId15"/>
    <p:sldId id="270" r:id="rId16"/>
    <p:sldId id="273" r:id="rId17"/>
    <p:sldId id="274" r:id="rId18"/>
    <p:sldId id="275" r:id="rId19"/>
    <p:sldId id="277" r:id="rId20"/>
    <p:sldId id="281" r:id="rId21"/>
    <p:sldId id="282" r:id="rId22"/>
    <p:sldId id="280" r:id="rId23"/>
    <p:sldId id="283" r:id="rId24"/>
    <p:sldId id="284" r:id="rId25"/>
    <p:sldId id="285" r:id="rId26"/>
    <p:sldId id="278" r:id="rId27"/>
    <p:sldId id="293" r:id="rId28"/>
    <p:sldId id="292" r:id="rId29"/>
    <p:sldId id="279" r:id="rId30"/>
    <p:sldId id="294" r:id="rId31"/>
    <p:sldId id="290" r:id="rId32"/>
    <p:sldId id="291" r:id="rId33"/>
    <p:sldId id="288" r:id="rId34"/>
    <p:sldId id="289" r:id="rId35"/>
    <p:sldId id="286" r:id="rId36"/>
    <p:sldId id="287" r:id="rId3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7562B-2687-4A12-950B-4D8A0FCFF25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35DED52-2344-48DB-A91A-8F07318E10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3571632-FDC3-468D-9E1F-4D446308B317}"/>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5" name="Tijdelijke aanduiding voor voettekst 4">
            <a:extLst>
              <a:ext uri="{FF2B5EF4-FFF2-40B4-BE49-F238E27FC236}">
                <a16:creationId xmlns:a16="http://schemas.microsoft.com/office/drawing/2014/main" id="{71A771C3-526B-4F0A-84E2-82E7B7B3AC6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ECCDF90-D371-4478-BB13-592FCAC70232}"/>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4147423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7FF7FC-4438-49F5-9CDE-EF5815049B11}"/>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5922160-FC09-4BD7-9BA8-FD6B8187F39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E838A33-1718-4439-B27C-2A8E97F88CF3}"/>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5" name="Tijdelijke aanduiding voor voettekst 4">
            <a:extLst>
              <a:ext uri="{FF2B5EF4-FFF2-40B4-BE49-F238E27FC236}">
                <a16:creationId xmlns:a16="http://schemas.microsoft.com/office/drawing/2014/main" id="{45083185-6F5A-43DF-860F-B31AE28F455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85C53B1-66AF-4D35-93F5-BA1B4C735228}"/>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1341758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DAF1675-92A8-4B39-9642-D782368EE41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25B8D52-5BC3-49AE-9F3E-DDA67F54AD0E}"/>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35B96AE-4A7D-457B-B910-1E588D34EEF1}"/>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5" name="Tijdelijke aanduiding voor voettekst 4">
            <a:extLst>
              <a:ext uri="{FF2B5EF4-FFF2-40B4-BE49-F238E27FC236}">
                <a16:creationId xmlns:a16="http://schemas.microsoft.com/office/drawing/2014/main" id="{CC8B7637-D0BC-4378-849E-F130EF9A328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93DBA6A-A2FA-4602-A515-56EC7FA45FDD}"/>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3188265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B2ED45-16D3-4D2E-820C-11C92A393A0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9D5F62-9E3C-4895-8B23-02F9FCF72AB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949C581-A3A7-4014-8CF1-0DE5C7B1C425}"/>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5" name="Tijdelijke aanduiding voor voettekst 4">
            <a:extLst>
              <a:ext uri="{FF2B5EF4-FFF2-40B4-BE49-F238E27FC236}">
                <a16:creationId xmlns:a16="http://schemas.microsoft.com/office/drawing/2014/main" id="{179F0792-5B3C-475F-90DA-519500A508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F3921B6-4687-42AC-988E-371053255444}"/>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3286346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894ACD-35A8-436B-876B-1A5D76D4138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E1544F2-6D28-4EF9-B751-3D66AF793B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C7C4AB3-FFA3-4FFD-B2A4-519FDE2827E3}"/>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5" name="Tijdelijke aanduiding voor voettekst 4">
            <a:extLst>
              <a:ext uri="{FF2B5EF4-FFF2-40B4-BE49-F238E27FC236}">
                <a16:creationId xmlns:a16="http://schemas.microsoft.com/office/drawing/2014/main" id="{3F482CAB-840B-42F9-A4C5-5AF27777315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EBE275C-B8AF-471C-A4E0-FE7E7F8D0E55}"/>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40354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3EDDF6-6F18-49CE-B13F-F65E388E335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E3476C6A-AED8-4B0A-AA7D-53D84DDC8E9C}"/>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1D31CC6D-5244-4D6D-A769-26CD5A6E0472}"/>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1F3B339A-D454-4CF7-A6D3-68EBA6645139}"/>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6" name="Tijdelijke aanduiding voor voettekst 5">
            <a:extLst>
              <a:ext uri="{FF2B5EF4-FFF2-40B4-BE49-F238E27FC236}">
                <a16:creationId xmlns:a16="http://schemas.microsoft.com/office/drawing/2014/main" id="{B25A672B-64F1-4D84-8338-0A4F0FE5F30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39B5346-9BF1-4547-9EE6-65BA2B88DF43}"/>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14524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741BA6-EB73-4E7A-AD85-C9D78907F71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0F8FF59-8AE0-4D94-8D81-689264219C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B25900A-2D18-499B-ADE7-64DCD933A808}"/>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66E1760-815A-4F85-93AE-9D7801BF0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56B40D48-D845-418F-9096-2B0111F69BE7}"/>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FB1EF08-388B-4A34-8ADA-F86B4B9829F8}"/>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8" name="Tijdelijke aanduiding voor voettekst 7">
            <a:extLst>
              <a:ext uri="{FF2B5EF4-FFF2-40B4-BE49-F238E27FC236}">
                <a16:creationId xmlns:a16="http://schemas.microsoft.com/office/drawing/2014/main" id="{4E437082-EA5E-4D39-B06C-9A5BD5861CCB}"/>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B9F3B82-09D5-47D3-8670-01A82BDBC1AB}"/>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1216514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AC47B7-814E-4F1C-900C-4D0BB592377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FC8C4BC8-7637-4144-A200-036D82609822}"/>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4" name="Tijdelijke aanduiding voor voettekst 3">
            <a:extLst>
              <a:ext uri="{FF2B5EF4-FFF2-40B4-BE49-F238E27FC236}">
                <a16:creationId xmlns:a16="http://schemas.microsoft.com/office/drawing/2014/main" id="{452ECECD-5FFB-4071-B5B3-8C5BDBD1B1B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147A531-9F97-405D-AAAA-7F46433EECC7}"/>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1988228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211C180-52D0-451D-B7CC-262D0C04914B}"/>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3" name="Tijdelijke aanduiding voor voettekst 2">
            <a:extLst>
              <a:ext uri="{FF2B5EF4-FFF2-40B4-BE49-F238E27FC236}">
                <a16:creationId xmlns:a16="http://schemas.microsoft.com/office/drawing/2014/main" id="{DC6EC7B9-5E9C-449E-964F-6D17678C67D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A7236CB-6BC5-42A3-8CA3-D93F135549CA}"/>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1395631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CAF524-B733-42B5-A708-87DEC83C14B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7446FCE-7669-4BCA-B1E9-04B9900AE3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3823E21-30A7-48C2-91C1-3A9DDE4F72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ACCC464-9566-48AE-B865-E63ED0BC4379}"/>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6" name="Tijdelijke aanduiding voor voettekst 5">
            <a:extLst>
              <a:ext uri="{FF2B5EF4-FFF2-40B4-BE49-F238E27FC236}">
                <a16:creationId xmlns:a16="http://schemas.microsoft.com/office/drawing/2014/main" id="{51C368B8-26EE-4331-BCC5-CAA60E9F4F4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204412EA-275D-4825-ADAB-98E7EC05418E}"/>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549093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D27F09-8993-4DAC-93D0-0D0A01F807D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7D1BF5C-DC99-4A31-B80F-0309EE37F6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7B89FCB-CD5D-4D32-B7A1-4798B8805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A620DD6-6B07-4CD7-9EBF-469345E6CFF6}"/>
              </a:ext>
            </a:extLst>
          </p:cNvPr>
          <p:cNvSpPr>
            <a:spLocks noGrp="1"/>
          </p:cNvSpPr>
          <p:nvPr>
            <p:ph type="dt" sz="half" idx="10"/>
          </p:nvPr>
        </p:nvSpPr>
        <p:spPr/>
        <p:txBody>
          <a:bodyPr/>
          <a:lstStyle/>
          <a:p>
            <a:fld id="{2E06F43A-3289-47CF-BF9E-255399217D32}" type="datetimeFigureOut">
              <a:rPr lang="nl-NL" smtClean="0"/>
              <a:t>26-5-2021</a:t>
            </a:fld>
            <a:endParaRPr lang="nl-NL"/>
          </a:p>
        </p:txBody>
      </p:sp>
      <p:sp>
        <p:nvSpPr>
          <p:cNvPr id="6" name="Tijdelijke aanduiding voor voettekst 5">
            <a:extLst>
              <a:ext uri="{FF2B5EF4-FFF2-40B4-BE49-F238E27FC236}">
                <a16:creationId xmlns:a16="http://schemas.microsoft.com/office/drawing/2014/main" id="{8982F404-1FED-4981-A668-3EB3A7126B5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7659BBB-EE3B-43CC-8ED7-EAC6524E6D83}"/>
              </a:ext>
            </a:extLst>
          </p:cNvPr>
          <p:cNvSpPr>
            <a:spLocks noGrp="1"/>
          </p:cNvSpPr>
          <p:nvPr>
            <p:ph type="sldNum" sz="quarter" idx="12"/>
          </p:nvPr>
        </p:nvSpPr>
        <p:spPr/>
        <p:txBody>
          <a:bodyPr/>
          <a:lstStyle/>
          <a:p>
            <a:fld id="{AA333ABF-7A00-41E1-96B3-CE59C062580A}" type="slidenum">
              <a:rPr lang="nl-NL" smtClean="0"/>
              <a:t>‹nr.›</a:t>
            </a:fld>
            <a:endParaRPr lang="nl-NL"/>
          </a:p>
        </p:txBody>
      </p:sp>
    </p:spTree>
    <p:extLst>
      <p:ext uri="{BB962C8B-B14F-4D97-AF65-F5344CB8AC3E}">
        <p14:creationId xmlns:p14="http://schemas.microsoft.com/office/powerpoint/2010/main" val="659848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535BCCB-F202-4941-A58C-1EC71F87F0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B3586B70-FE15-4CC8-852F-E4397DAB8B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39E525F-C7C8-49D0-B63D-622F40E75A2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06F43A-3289-47CF-BF9E-255399217D32}" type="datetimeFigureOut">
              <a:rPr lang="nl-NL" smtClean="0"/>
              <a:t>26-5-2021</a:t>
            </a:fld>
            <a:endParaRPr lang="nl-NL"/>
          </a:p>
        </p:txBody>
      </p:sp>
      <p:sp>
        <p:nvSpPr>
          <p:cNvPr id="5" name="Tijdelijke aanduiding voor voettekst 4">
            <a:extLst>
              <a:ext uri="{FF2B5EF4-FFF2-40B4-BE49-F238E27FC236}">
                <a16:creationId xmlns:a16="http://schemas.microsoft.com/office/drawing/2014/main" id="{15FB9C75-24E2-4697-A417-7987ED53CE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225E727-AECF-4565-92A5-CBBEDE5791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33ABF-7A00-41E1-96B3-CE59C062580A}" type="slidenum">
              <a:rPr lang="nl-NL" smtClean="0"/>
              <a:t>‹nr.›</a:t>
            </a:fld>
            <a:endParaRPr lang="nl-NL"/>
          </a:p>
        </p:txBody>
      </p:sp>
    </p:spTree>
    <p:extLst>
      <p:ext uri="{BB962C8B-B14F-4D97-AF65-F5344CB8AC3E}">
        <p14:creationId xmlns:p14="http://schemas.microsoft.com/office/powerpoint/2010/main" val="3255442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4.xml"/><Relationship Id="rId7" Type="http://schemas.openxmlformats.org/officeDocument/2006/relationships/image" Target="../media/image20.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170.png"/><Relationship Id="rId5" Type="http://schemas.openxmlformats.org/officeDocument/2006/relationships/slide" Target="slide22.xml"/><Relationship Id="rId4" Type="http://schemas.openxmlformats.org/officeDocument/2006/relationships/image" Target="../media/image19.png"/><Relationship Id="rId9" Type="http://schemas.openxmlformats.org/officeDocument/2006/relationships/image" Target="../media/image200.png"/></Relationships>
</file>

<file path=ppt/slides/_rels/slide11.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4.xml"/><Relationship Id="rId7" Type="http://schemas.openxmlformats.org/officeDocument/2006/relationships/image" Target="../media/image20.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190.png"/><Relationship Id="rId5" Type="http://schemas.openxmlformats.org/officeDocument/2006/relationships/slide" Target="slide22.xml"/><Relationship Id="rId4" Type="http://schemas.openxmlformats.org/officeDocument/2006/relationships/image" Target="../media/image19.png"/><Relationship Id="rId9" Type="http://schemas.openxmlformats.org/officeDocument/2006/relationships/image" Target="../media/image200.pn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slide" Target="slide4.xml"/><Relationship Id="rId7" Type="http://schemas.openxmlformats.org/officeDocument/2006/relationships/image" Target="../media/image210.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image" Target="../media/image21.png"/><Relationship Id="rId10" Type="http://schemas.openxmlformats.org/officeDocument/2006/relationships/image" Target="../media/image220.png"/><Relationship Id="rId4" Type="http://schemas.openxmlformats.org/officeDocument/2006/relationships/slide" Target="slide7.xml"/><Relationship Id="rId9" Type="http://schemas.openxmlformats.org/officeDocument/2006/relationships/slide" Target="slide25.xml"/></Relationships>
</file>

<file path=ppt/slides/_rels/slide13.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slide" Target="slide5.xml"/><Relationship Id="rId7" Type="http://schemas.openxmlformats.org/officeDocument/2006/relationships/image" Target="../media/image25.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240.png"/><Relationship Id="rId5" Type="http://schemas.openxmlformats.org/officeDocument/2006/relationships/slide" Target="slide28.xml"/><Relationship Id="rId4" Type="http://schemas.openxmlformats.org/officeDocument/2006/relationships/image" Target="../media/image24.png"/><Relationship Id="rId9" Type="http://schemas.openxmlformats.org/officeDocument/2006/relationships/image" Target="../media/image250.png"/></Relationships>
</file>

<file path=ppt/slides/_rels/slide14.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slide" Target="slide5.xml"/><Relationship Id="rId7" Type="http://schemas.openxmlformats.org/officeDocument/2006/relationships/image" Target="../media/image24.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260.png"/><Relationship Id="rId5" Type="http://schemas.openxmlformats.org/officeDocument/2006/relationships/slide" Target="slide26.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slide" Target="slide5.xml"/><Relationship Id="rId7" Type="http://schemas.openxmlformats.org/officeDocument/2006/relationships/image" Target="../media/image28.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slide" Target="slide29.xml"/><Relationship Id="rId4" Type="http://schemas.openxmlformats.org/officeDocument/2006/relationships/image" Target="../media/image27.png"/><Relationship Id="rId9" Type="http://schemas.openxmlformats.org/officeDocument/2006/relationships/image" Target="../media/image280.png"/></Relationships>
</file>

<file path=ppt/slides/_rels/slide16.xml.rels><?xml version="1.0" encoding="UTF-8" standalone="yes"?>
<Relationships xmlns="http://schemas.openxmlformats.org/package/2006/relationships"><Relationship Id="rId8" Type="http://schemas.openxmlformats.org/officeDocument/2006/relationships/slide" Target="slide32.xml"/><Relationship Id="rId3" Type="http://schemas.openxmlformats.org/officeDocument/2006/relationships/slide" Target="slide6.xml"/><Relationship Id="rId7" Type="http://schemas.openxmlformats.org/officeDocument/2006/relationships/image" Target="../media/image31.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290.png"/><Relationship Id="rId5" Type="http://schemas.openxmlformats.org/officeDocument/2006/relationships/slide" Target="slide31.xml"/><Relationship Id="rId4" Type="http://schemas.openxmlformats.org/officeDocument/2006/relationships/image" Target="../media/image29.png"/><Relationship Id="rId9" Type="http://schemas.openxmlformats.org/officeDocument/2006/relationships/image" Target="../media/image310.png"/></Relationships>
</file>

<file path=ppt/slides/_rels/slide1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 Target="slide34.xml"/><Relationship Id="rId3" Type="http://schemas.openxmlformats.org/officeDocument/2006/relationships/slide" Target="slide7.xml"/><Relationship Id="rId7" Type="http://schemas.openxmlformats.org/officeDocument/2006/relationships/image" Target="../media/image33.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320.png"/><Relationship Id="rId5" Type="http://schemas.openxmlformats.org/officeDocument/2006/relationships/slide" Target="slide33.xml"/><Relationship Id="rId4" Type="http://schemas.openxmlformats.org/officeDocument/2006/relationships/image" Target="../media/image32.png"/><Relationship Id="rId9" Type="http://schemas.openxmlformats.org/officeDocument/2006/relationships/image" Target="../media/image330.png"/></Relationships>
</file>

<file path=ppt/slides/_rels/slide19.xml.rels><?xml version="1.0" encoding="UTF-8" standalone="yes"?>
<Relationships xmlns="http://schemas.openxmlformats.org/package/2006/relationships"><Relationship Id="rId8" Type="http://schemas.openxmlformats.org/officeDocument/2006/relationships/slide" Target="slide35.xml"/><Relationship Id="rId3" Type="http://schemas.openxmlformats.org/officeDocument/2006/relationships/slide" Target="slide7.xml"/><Relationship Id="rId7" Type="http://schemas.openxmlformats.org/officeDocument/2006/relationships/image" Target="../media/image35.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340.png"/><Relationship Id="rId5" Type="http://schemas.openxmlformats.org/officeDocument/2006/relationships/slide" Target="slide36.xml"/><Relationship Id="rId4" Type="http://schemas.openxmlformats.org/officeDocument/2006/relationships/image" Target="../media/image34.png"/><Relationship Id="rId9" Type="http://schemas.openxmlformats.org/officeDocument/2006/relationships/image" Target="../media/image350.png"/></Relationships>
</file>

<file path=ppt/slides/_rels/slide2.xml.rels><?xml version="1.0" encoding="UTF-8" standalone="yes"?>
<Relationships xmlns="http://schemas.openxmlformats.org/package/2006/relationships"><Relationship Id="rId13" Type="http://schemas.openxmlformats.org/officeDocument/2006/relationships/slide" Target="slide9.xml"/><Relationship Id="rId18" Type="http://schemas.openxmlformats.org/officeDocument/2006/relationships/slide" Target="slide11.xml"/><Relationship Id="rId26" Type="http://schemas.openxmlformats.org/officeDocument/2006/relationships/slide" Target="slide31.xml"/><Relationship Id="rId21" Type="http://schemas.openxmlformats.org/officeDocument/2006/relationships/slide" Target="slide36.xml"/><Relationship Id="rId34" Type="http://schemas.openxmlformats.org/officeDocument/2006/relationships/slide" Target="slide21.xml"/><Relationship Id="rId7" Type="http://schemas.openxmlformats.org/officeDocument/2006/relationships/slide" Target="slide18.xml"/><Relationship Id="rId12" Type="http://schemas.openxmlformats.org/officeDocument/2006/relationships/slide" Target="slide8.xml"/><Relationship Id="rId17" Type="http://schemas.openxmlformats.org/officeDocument/2006/relationships/slide" Target="slide10.xml"/><Relationship Id="rId25" Type="http://schemas.openxmlformats.org/officeDocument/2006/relationships/slide" Target="slide32.xml"/><Relationship Id="rId33" Type="http://schemas.openxmlformats.org/officeDocument/2006/relationships/slide" Target="slide22.xml"/><Relationship Id="rId38" Type="http://schemas.openxmlformats.org/officeDocument/2006/relationships/image" Target="../media/image111.png"/><Relationship Id="rId2" Type="http://schemas.openxmlformats.org/officeDocument/2006/relationships/slide" Target="slide3.xml"/><Relationship Id="rId16" Type="http://schemas.openxmlformats.org/officeDocument/2006/relationships/slide" Target="slide15.xml"/><Relationship Id="rId20" Type="http://schemas.openxmlformats.org/officeDocument/2006/relationships/slide" Target="slide24.xml"/><Relationship Id="rId29" Type="http://schemas.openxmlformats.org/officeDocument/2006/relationships/slide" Target="slide28.xml"/><Relationship Id="rId1" Type="http://schemas.openxmlformats.org/officeDocument/2006/relationships/slideLayout" Target="../slideLayouts/slideLayout1.xml"/><Relationship Id="rId6" Type="http://schemas.openxmlformats.org/officeDocument/2006/relationships/slide" Target="slide7.xml"/><Relationship Id="rId11" Type="http://schemas.openxmlformats.org/officeDocument/2006/relationships/slide" Target="slide16.xml"/><Relationship Id="rId24" Type="http://schemas.openxmlformats.org/officeDocument/2006/relationships/slide" Target="slide33.xml"/><Relationship Id="rId32" Type="http://schemas.openxmlformats.org/officeDocument/2006/relationships/slide" Target="slide23.xml"/><Relationship Id="rId37" Type="http://schemas.openxmlformats.org/officeDocument/2006/relationships/slide" Target="slide1.xml"/><Relationship Id="rId5" Type="http://schemas.openxmlformats.org/officeDocument/2006/relationships/slide" Target="slide6.xml"/><Relationship Id="rId15" Type="http://schemas.openxmlformats.org/officeDocument/2006/relationships/slide" Target="slide14.xml"/><Relationship Id="rId23" Type="http://schemas.openxmlformats.org/officeDocument/2006/relationships/slide" Target="slide34.xml"/><Relationship Id="rId28" Type="http://schemas.openxmlformats.org/officeDocument/2006/relationships/slide" Target="slide29.xml"/><Relationship Id="rId36" Type="http://schemas.openxmlformats.org/officeDocument/2006/relationships/image" Target="../media/image1.png"/><Relationship Id="rId10" Type="http://schemas.openxmlformats.org/officeDocument/2006/relationships/slide" Target="slide17.xml"/><Relationship Id="rId19" Type="http://schemas.openxmlformats.org/officeDocument/2006/relationships/slide" Target="slide25.xml"/><Relationship Id="rId31" Type="http://schemas.openxmlformats.org/officeDocument/2006/relationships/slide" Target="slide27.xml"/><Relationship Id="rId4" Type="http://schemas.openxmlformats.org/officeDocument/2006/relationships/slide" Target="slide5.xml"/><Relationship Id="rId9" Type="http://schemas.openxmlformats.org/officeDocument/2006/relationships/slide" Target="slide12.xml"/><Relationship Id="rId14" Type="http://schemas.openxmlformats.org/officeDocument/2006/relationships/slide" Target="slide13.xml"/><Relationship Id="rId22" Type="http://schemas.openxmlformats.org/officeDocument/2006/relationships/slide" Target="slide35.xml"/><Relationship Id="rId27" Type="http://schemas.openxmlformats.org/officeDocument/2006/relationships/slide" Target="slide30.xml"/><Relationship Id="rId30" Type="http://schemas.openxmlformats.org/officeDocument/2006/relationships/slide" Target="slide26.xml"/><Relationship Id="rId35" Type="http://schemas.openxmlformats.org/officeDocument/2006/relationships/slide" Target="slide20.xml"/><Relationship Id="rId8" Type="http://schemas.openxmlformats.org/officeDocument/2006/relationships/slide" Target="slide19.xml"/><Relationship Id="rId3" Type="http://schemas.openxmlformats.org/officeDocument/2006/relationships/slide" Target="slide4.xml"/></Relationships>
</file>

<file path=ppt/slides/_rels/slide2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9.xml"/><Relationship Id="rId4" Type="http://schemas.openxmlformats.org/officeDocument/2006/relationships/slide" Target="slide8.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9.xml"/><Relationship Id="rId4" Type="http://schemas.openxmlformats.org/officeDocument/2006/relationships/slide" Target="slide8.xml"/></Relationships>
</file>

<file path=ppt/slides/_rels/slide2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2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slide" Target="slide12.xml"/></Relationships>
</file>

<file path=ppt/slides/_rels/slide2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7.xml"/><Relationship Id="rId4" Type="http://schemas.openxmlformats.org/officeDocument/2006/relationships/slide" Target="slide12.xml"/></Relationships>
</file>

<file path=ppt/slides/_rels/slide2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4.xml"/></Relationships>
</file>

<file path=ppt/slides/_rels/slide2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slide" Target="slide15.xml"/></Relationships>
</file>

<file path=ppt/slides/_rels/slide28.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slide" Target="slide15.xml"/></Relationships>
</file>

<file path=ppt/slides/_rels/slide2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5.xml"/></Relationships>
</file>

<file path=ppt/slides/_rels/slide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png"/><Relationship Id="rId7" Type="http://schemas.openxmlformats.org/officeDocument/2006/relationships/slide" Target="slide9.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3.png"/><Relationship Id="rId4" Type="http://schemas.openxmlformats.org/officeDocument/2006/relationships/slide" Target="slide8.xml"/></Relationships>
</file>

<file path=ppt/slides/_rels/slide3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5.xml"/></Relationships>
</file>

<file path=ppt/slides/_rels/slide3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3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6.xml"/></Relationships>
</file>

<file path=ppt/slides/_rels/slide33.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8.xml"/></Relationships>
</file>

<file path=ppt/slides/_rels/slide34.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8.xml"/></Relationships>
</file>

<file path=ppt/slides/_rels/slide35.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9.xml"/></Relationships>
</file>

<file path=ppt/slides/_rels/slide3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9.xml"/></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image" Target="../media/image4.png"/><Relationship Id="rId7" Type="http://schemas.openxmlformats.org/officeDocument/2006/relationships/image" Target="../media/image6.png"/><Relationship Id="rId12" Type="http://schemas.openxmlformats.org/officeDocument/2006/relationships/image" Target="../media/image70.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slide" Target="slide12.xml"/><Relationship Id="rId5" Type="http://schemas.openxmlformats.org/officeDocument/2006/relationships/slide" Target="slide10.xml"/><Relationship Id="rId10"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60.png"/></Relationships>
</file>

<file path=ppt/slides/_rels/slide5.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png"/><Relationship Id="rId7" Type="http://schemas.openxmlformats.org/officeDocument/2006/relationships/slide" Target="slide14.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00.png"/><Relationship Id="rId5" Type="http://schemas.openxmlformats.org/officeDocument/2006/relationships/image" Target="../media/image80.png"/><Relationship Id="rId10" Type="http://schemas.openxmlformats.org/officeDocument/2006/relationships/slide" Target="slide15.xml"/><Relationship Id="rId4" Type="http://schemas.openxmlformats.org/officeDocument/2006/relationships/slide" Target="slide13.xml"/><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png"/><Relationship Id="rId7" Type="http://schemas.openxmlformats.org/officeDocument/2006/relationships/slide" Target="slide17.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0.png"/><Relationship Id="rId4" Type="http://schemas.openxmlformats.org/officeDocument/2006/relationships/slide" Target="slide16.xml"/></Relationships>
</file>

<file path=ppt/slides/_rels/slide7.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png"/><Relationship Id="rId7" Type="http://schemas.openxmlformats.org/officeDocument/2006/relationships/slide" Target="slide19.xml"/><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70.png"/><Relationship Id="rId5" Type="http://schemas.openxmlformats.org/officeDocument/2006/relationships/image" Target="../media/image130.png"/><Relationship Id="rId10" Type="http://schemas.openxmlformats.org/officeDocument/2006/relationships/slide" Target="slide12.xml"/><Relationship Id="rId4" Type="http://schemas.openxmlformats.org/officeDocument/2006/relationships/slide" Target="slide18.xml"/><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 Target="slide3.xml"/><Relationship Id="rId7" Type="http://schemas.openxmlformats.org/officeDocument/2006/relationships/image" Target="../media/image16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image" Target="../media/image16.png"/><Relationship Id="rId10" Type="http://schemas.openxmlformats.org/officeDocument/2006/relationships/image" Target="../media/image171.png"/><Relationship Id="rId4" Type="http://schemas.openxmlformats.org/officeDocument/2006/relationships/slide" Target="slide2.xml"/><Relationship Id="rId9" Type="http://schemas.openxmlformats.org/officeDocument/2006/relationships/slide" Target="slide21.xml"/></Relationships>
</file>

<file path=ppt/slides/_rels/slide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slide" Target="slide2.xml"/><Relationship Id="rId7" Type="http://schemas.openxmlformats.org/officeDocument/2006/relationships/image" Target="../media/image160.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image" Target="../media/image16.png"/><Relationship Id="rId10" Type="http://schemas.openxmlformats.org/officeDocument/2006/relationships/image" Target="../media/image171.png"/><Relationship Id="rId4" Type="http://schemas.openxmlformats.org/officeDocument/2006/relationships/slide" Target="slide3.xml"/><Relationship Id="rId9" Type="http://schemas.openxmlformats.org/officeDocument/2006/relationships/slide" Target="slide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4917BD4-97ED-471C-8FE2-B670FD880EAE}"/>
              </a:ext>
            </a:extLst>
          </p:cNvPr>
          <p:cNvSpPr>
            <a:spLocks noGrp="1"/>
          </p:cNvSpPr>
          <p:nvPr>
            <p:ph idx="1"/>
          </p:nvPr>
        </p:nvSpPr>
        <p:spPr>
          <a:xfrm>
            <a:off x="838200" y="923278"/>
            <a:ext cx="10515600" cy="5916467"/>
          </a:xfrm>
        </p:spPr>
        <p:txBody>
          <a:bodyPr>
            <a:normAutofit fontScale="92500" lnSpcReduction="20000"/>
          </a:bodyPr>
          <a:lstStyle/>
          <a:p>
            <a:pPr marL="0" indent="0" algn="l" rtl="0" fontAlgn="base">
              <a:buNone/>
            </a:pPr>
            <a:r>
              <a:rPr lang="nl-NL" sz="1800" b="0" i="0" dirty="0">
                <a:solidFill>
                  <a:srgbClr val="000000"/>
                </a:solidFill>
                <a:effectLst/>
                <a:latin typeface="Calibri" panose="020F0502020204030204" pitchFamily="34" charset="0"/>
              </a:rPr>
              <a:t>Beste leden van het inspectieteam,</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Vandaag is er een klacht binnengekomen van een klant. Zij hebben vervuilingen gevonden op een lading bestelde chips, en ze functioneren niet naar behoren. De klant heeft het over ‘organische vervuiling van de chips.’ De taak aan jullie is om uit te zoeken waar het binnen de fabriek fout gegaan is, om ervoor te zorgen dat dit niet weer kan gebeuren. Alleen op deze manier kan het vertrouwen van de klant teruggewonnen worden.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Gelukkig hebben jullie beschikking over een oplosmethode genaamd PDSM, waarmee effectief problemen opgelost kunnen worden. Het staat voor </a:t>
            </a:r>
            <a:r>
              <a:rPr lang="nl-NL" sz="1800" b="0" i="0" dirty="0" err="1">
                <a:solidFill>
                  <a:srgbClr val="000000"/>
                </a:solidFill>
                <a:effectLst/>
                <a:latin typeface="Calibri" panose="020F0502020204030204" pitchFamily="34" charset="0"/>
              </a:rPr>
              <a:t>Problem</a:t>
            </a:r>
            <a:r>
              <a:rPr lang="nl-NL" sz="1800" b="0" i="0" dirty="0">
                <a:solidFill>
                  <a:srgbClr val="000000"/>
                </a:solidFill>
                <a:effectLst/>
                <a:latin typeface="Calibri" panose="020F0502020204030204" pitchFamily="34" charset="0"/>
              </a:rPr>
              <a:t> </a:t>
            </a:r>
            <a:r>
              <a:rPr lang="nl-NL" sz="1800" b="0" i="0" dirty="0" err="1">
                <a:solidFill>
                  <a:srgbClr val="000000"/>
                </a:solidFill>
                <a:effectLst/>
                <a:latin typeface="Calibri" panose="020F0502020204030204" pitchFamily="34" charset="0"/>
              </a:rPr>
              <a:t>Solving</a:t>
            </a:r>
            <a:r>
              <a:rPr lang="nl-NL" sz="1800" b="0" i="0" dirty="0">
                <a:solidFill>
                  <a:srgbClr val="000000"/>
                </a:solidFill>
                <a:effectLst/>
                <a:latin typeface="Calibri" panose="020F0502020204030204" pitchFamily="34" charset="0"/>
              </a:rPr>
              <a:t> &amp; </a:t>
            </a:r>
            <a:r>
              <a:rPr lang="nl-NL" sz="1800" b="0" i="0" dirty="0" err="1">
                <a:solidFill>
                  <a:srgbClr val="000000"/>
                </a:solidFill>
                <a:effectLst/>
                <a:latin typeface="Calibri" panose="020F0502020204030204" pitchFamily="34" charset="0"/>
              </a:rPr>
              <a:t>Decision</a:t>
            </a:r>
            <a:r>
              <a:rPr lang="nl-NL" sz="1800" b="0" i="0" dirty="0">
                <a:solidFill>
                  <a:srgbClr val="000000"/>
                </a:solidFill>
                <a:effectLst/>
                <a:latin typeface="Calibri" panose="020F0502020204030204" pitchFamily="34" charset="0"/>
              </a:rPr>
              <a:t> Making, en wordt in de industrie gebruikt om dit soort problemen op te lossen. Hierin staat het opsporen van de zogenoemde bron-oorzaak centraal. Door de gehele productielijn te analyseren kan er met behulp van een kleurencodering onderscheid gemaakt worden tussen verschillende elementen. Door een kleur te geven aan een element van de productielijn kun je aangeven dat:</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Het onwaarschijnlijk is dat dit element het probleem veroorzaakt heeft.               	</a:t>
            </a:r>
            <a:r>
              <a:rPr lang="nl-NL" sz="1800" b="0" i="0" dirty="0">
                <a:solidFill>
                  <a:srgbClr val="000000"/>
                </a:solidFill>
                <a:effectLst/>
                <a:highlight>
                  <a:srgbClr val="00FF00"/>
                </a:highlight>
                <a:latin typeface="Calibri" panose="020F0502020204030204" pitchFamily="34" charset="0"/>
              </a:rPr>
              <a:t>(Groen)</a:t>
            </a:r>
            <a:r>
              <a:rPr lang="en-US" sz="1800" b="0" i="0" dirty="0">
                <a:solidFill>
                  <a:srgbClr val="000000"/>
                </a:solidFill>
                <a:effectLst/>
                <a:highlight>
                  <a:srgbClr val="00FF00"/>
                </a:highlight>
                <a:latin typeface="Calibri" panose="020F0502020204030204" pitchFamily="34" charset="0"/>
              </a:rPr>
              <a:t> </a:t>
            </a:r>
          </a:p>
          <a:p>
            <a:pPr marL="0" indent="0" algn="l" rtl="0" fontAlgn="base">
              <a:buNone/>
            </a:pPr>
            <a:r>
              <a:rPr lang="nl-NL" sz="1800" b="0" i="0" dirty="0">
                <a:solidFill>
                  <a:srgbClr val="000000"/>
                </a:solidFill>
                <a:effectLst/>
                <a:latin typeface="Calibri" panose="020F0502020204030204" pitchFamily="34" charset="0"/>
              </a:rPr>
              <a:t>Het mogelijk is dat dit element het probleem veroorzaakt heeft. </a:t>
            </a:r>
            <a:r>
              <a:rPr lang="en-US" sz="1800" b="0" i="0" dirty="0">
                <a:solidFill>
                  <a:srgbClr val="000000"/>
                </a:solidFill>
                <a:effectLst/>
                <a:latin typeface="Calibri" panose="020F0502020204030204" pitchFamily="34" charset="0"/>
              </a:rPr>
              <a:t> </a:t>
            </a:r>
            <a:r>
              <a:rPr lang="nl-NL" sz="1800" b="0" i="0" dirty="0">
                <a:solidFill>
                  <a:srgbClr val="000000"/>
                </a:solidFill>
                <a:effectLst/>
                <a:latin typeface="Calibri" panose="020F0502020204030204" pitchFamily="34" charset="0"/>
              </a:rPr>
              <a:t> 		</a:t>
            </a:r>
            <a:r>
              <a:rPr lang="nl-NL" sz="1800" b="0" i="0" dirty="0">
                <a:solidFill>
                  <a:srgbClr val="000000"/>
                </a:solidFill>
                <a:effectLst/>
                <a:highlight>
                  <a:srgbClr val="FFFF00"/>
                </a:highlight>
                <a:latin typeface="Calibri" panose="020F0502020204030204" pitchFamily="34" charset="0"/>
              </a:rPr>
              <a:t>(Geel)</a:t>
            </a:r>
            <a:r>
              <a:rPr lang="en-US" sz="1800" b="0" i="0" dirty="0">
                <a:solidFill>
                  <a:srgbClr val="000000"/>
                </a:solidFill>
                <a:effectLst/>
                <a:highlight>
                  <a:srgbClr val="FFFF00"/>
                </a:highlight>
                <a:latin typeface="Calibri" panose="020F0502020204030204" pitchFamily="34" charset="0"/>
              </a:rPr>
              <a:t> </a:t>
            </a:r>
          </a:p>
          <a:p>
            <a:pPr marL="0" indent="0" algn="l" rtl="0" fontAlgn="base">
              <a:buNone/>
            </a:pPr>
            <a:r>
              <a:rPr lang="nl-NL" sz="1800" b="0" i="0" dirty="0">
                <a:solidFill>
                  <a:srgbClr val="000000"/>
                </a:solidFill>
                <a:effectLst/>
                <a:latin typeface="Calibri" panose="020F0502020204030204" pitchFamily="34" charset="0"/>
              </a:rPr>
              <a:t>Het waarschijnlijk is dat dit element het probleem veroorzaakt heeft.</a:t>
            </a:r>
            <a:r>
              <a:rPr lang="en-US" sz="1800" b="0" i="0" dirty="0">
                <a:solidFill>
                  <a:srgbClr val="000000"/>
                </a:solidFill>
                <a:effectLst/>
                <a:latin typeface="Calibri" panose="020F0502020204030204" pitchFamily="34" charset="0"/>
              </a:rPr>
              <a:t> </a:t>
            </a:r>
            <a:r>
              <a:rPr lang="nl-NL" sz="1800" b="0" i="0" dirty="0">
                <a:solidFill>
                  <a:srgbClr val="000000"/>
                </a:solidFill>
                <a:effectLst/>
                <a:latin typeface="Calibri" panose="020F0502020204030204" pitchFamily="34" charset="0"/>
              </a:rPr>
              <a:t> 		</a:t>
            </a:r>
            <a:r>
              <a:rPr lang="nl-NL" sz="1800" b="0" i="0" dirty="0">
                <a:solidFill>
                  <a:srgbClr val="000000"/>
                </a:solidFill>
                <a:effectLst/>
                <a:highlight>
                  <a:srgbClr val="FF0000"/>
                </a:highlight>
                <a:latin typeface="Calibri" panose="020F0502020204030204" pitchFamily="34" charset="0"/>
              </a:rPr>
              <a:t>(Rood)</a:t>
            </a:r>
            <a:r>
              <a:rPr lang="en-US" sz="1800" b="0" i="0" dirty="0">
                <a:solidFill>
                  <a:srgbClr val="000000"/>
                </a:solidFill>
                <a:effectLst/>
                <a:highlight>
                  <a:srgbClr val="FF0000"/>
                </a:highlight>
                <a:latin typeface="Calibri" panose="020F0502020204030204" pitchFamily="34" charset="0"/>
              </a:rPr>
              <a:t> </a:t>
            </a:r>
          </a:p>
          <a:p>
            <a:pPr marL="0" indent="0" algn="l" rtl="0" fontAlgn="base">
              <a:buNone/>
            </a:pPr>
            <a:r>
              <a:rPr lang="nl-NL" sz="1800" b="0" i="0" dirty="0">
                <a:solidFill>
                  <a:srgbClr val="000000"/>
                </a:solidFill>
                <a:effectLst/>
                <a:latin typeface="Calibri" panose="020F0502020204030204" pitchFamily="34" charset="0"/>
              </a:rPr>
              <a:t>Dit overzicht van de productielijn hebben jullie tot jullie beschikking. De taak aan jullie is om elementen te inspecteren en met het bijbehorende bewijsmateriaal een oordeel te vellen over hoe waarschijnlijk het is dat het bij dat element fout gegaan is.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Als jullie op dit punt een bron-oorzaak kunnen aanwijzen, zullen jullie daar vervolgens ondersteunend bewijsmateriaal voor moeten vinden door gericht personeelsinterviews door te nemen en relevante protocollen te analyseren. Hierdoor moet duidelijk worden wat er precies gebeurd is.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Tot slot zien wij graag een kort rapport tegemoet waarin twee concrete verbeterpunten in staan, om ervoor te zorgen dat dit niet nogmaals kan gebeuren.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Wij wensen jullie veel succes met de opdracht!</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Met vriendelijke groet,</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Henk R. van </a:t>
            </a:r>
            <a:r>
              <a:rPr lang="nl-NL" sz="1800" b="0" i="0" dirty="0" err="1">
                <a:solidFill>
                  <a:srgbClr val="000000"/>
                </a:solidFill>
                <a:effectLst/>
                <a:latin typeface="Calibri" panose="020F0502020204030204" pitchFamily="34" charset="0"/>
              </a:rPr>
              <a:t>Re’Sourcy</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3EF78D89-19A6-47EF-B86F-3A205DAC3EC9}"/>
              </a:ext>
            </a:extLst>
          </p:cNvPr>
          <p:cNvSpPr txBox="1"/>
          <p:nvPr/>
        </p:nvSpPr>
        <p:spPr>
          <a:xfrm>
            <a:off x="10662082" y="6308209"/>
            <a:ext cx="1335919"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8" name="Titel 1">
            <a:extLst>
              <a:ext uri="{FF2B5EF4-FFF2-40B4-BE49-F238E27FC236}">
                <a16:creationId xmlns:a16="http://schemas.microsoft.com/office/drawing/2014/main" id="{66CE2FE7-2ABE-45E0-8CF2-E0943563CA21}"/>
              </a:ext>
            </a:extLst>
          </p:cNvPr>
          <p:cNvSpPr>
            <a:spLocks noGrp="1"/>
          </p:cNvSpPr>
          <p:nvPr>
            <p:ph type="title"/>
          </p:nvPr>
        </p:nvSpPr>
        <p:spPr>
          <a:xfrm>
            <a:off x="838200" y="18255"/>
            <a:ext cx="10515600" cy="905023"/>
          </a:xfrm>
        </p:spPr>
        <p:txBody>
          <a:bodyPr/>
          <a:lstStyle/>
          <a:p>
            <a:pPr algn="ctr"/>
            <a:r>
              <a:rPr lang="nl-NL" dirty="0"/>
              <a:t>Opdracht</a:t>
            </a:r>
          </a:p>
        </p:txBody>
      </p:sp>
    </p:spTree>
    <p:extLst>
      <p:ext uri="{BB962C8B-B14F-4D97-AF65-F5344CB8AC3E}">
        <p14:creationId xmlns:p14="http://schemas.microsoft.com/office/powerpoint/2010/main" val="38645209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9A68A3F9-18A8-42E9-95B3-550098822EDA}"/>
              </a:ext>
            </a:extLst>
          </p:cNvPr>
          <p:cNvSpPr>
            <a:spLocks noGrp="1"/>
          </p:cNvSpPr>
          <p:nvPr>
            <p:ph idx="1"/>
          </p:nvPr>
        </p:nvSpPr>
        <p:spPr>
          <a:xfrm>
            <a:off x="838200" y="861855"/>
            <a:ext cx="10515600" cy="5315108"/>
          </a:xfrm>
        </p:spPr>
        <p:txBody>
          <a:bodyPr/>
          <a:lstStyle/>
          <a:p>
            <a:r>
              <a:rPr lang="nl-NL" dirty="0"/>
              <a:t>In de onderstaande tabel kunt u de klimaat condities in loods 1 terug vinden</a:t>
            </a:r>
          </a:p>
          <a:p>
            <a:endParaRPr lang="nl-NL" dirty="0"/>
          </a:p>
          <a:p>
            <a:endParaRPr lang="nl-NL" dirty="0"/>
          </a:p>
          <a:p>
            <a:endParaRPr lang="nl-NL" dirty="0"/>
          </a:p>
          <a:p>
            <a:endParaRPr lang="nl-NL" dirty="0"/>
          </a:p>
          <a:p>
            <a:pPr marL="0" indent="0">
              <a:buNone/>
            </a:pPr>
            <a:endParaRPr lang="nl-NL" dirty="0"/>
          </a:p>
          <a:p>
            <a:r>
              <a:rPr lang="nl-NL" dirty="0"/>
              <a:t>Er is ook een protocol beschikbaar over de opslag in de loods en een interview met de magazijnman.</a:t>
            </a:r>
          </a:p>
        </p:txBody>
      </p:sp>
      <p:graphicFrame>
        <p:nvGraphicFramePr>
          <p:cNvPr id="5" name="Tabel 4">
            <a:extLst>
              <a:ext uri="{FF2B5EF4-FFF2-40B4-BE49-F238E27FC236}">
                <a16:creationId xmlns:a16="http://schemas.microsoft.com/office/drawing/2014/main" id="{2053CC06-E285-495E-A158-D8FA3228490C}"/>
              </a:ext>
            </a:extLst>
          </p:cNvPr>
          <p:cNvGraphicFramePr>
            <a:graphicFrameLocks noGrp="1"/>
          </p:cNvGraphicFramePr>
          <p:nvPr>
            <p:extLst>
              <p:ext uri="{D42A27DB-BD31-4B8C-83A1-F6EECF244321}">
                <p14:modId xmlns:p14="http://schemas.microsoft.com/office/powerpoint/2010/main" val="1079044536"/>
              </p:ext>
            </p:extLst>
          </p:nvPr>
        </p:nvGraphicFramePr>
        <p:xfrm>
          <a:off x="1784355" y="1732737"/>
          <a:ext cx="8623289" cy="2490611"/>
        </p:xfrm>
        <a:graphic>
          <a:graphicData uri="http://schemas.openxmlformats.org/drawingml/2006/table">
            <a:tbl>
              <a:tblPr firstCol="1">
                <a:tableStyleId>{5C22544A-7EE6-4342-B048-85BDC9FD1C3A}</a:tableStyleId>
              </a:tblPr>
              <a:tblGrid>
                <a:gridCol w="752945">
                  <a:extLst>
                    <a:ext uri="{9D8B030D-6E8A-4147-A177-3AD203B41FA5}">
                      <a16:colId xmlns:a16="http://schemas.microsoft.com/office/drawing/2014/main" val="2960817887"/>
                    </a:ext>
                  </a:extLst>
                </a:gridCol>
                <a:gridCol w="486107">
                  <a:extLst>
                    <a:ext uri="{9D8B030D-6E8A-4147-A177-3AD203B41FA5}">
                      <a16:colId xmlns:a16="http://schemas.microsoft.com/office/drawing/2014/main" val="288010797"/>
                    </a:ext>
                  </a:extLst>
                </a:gridCol>
                <a:gridCol w="542612">
                  <a:extLst>
                    <a:ext uri="{9D8B030D-6E8A-4147-A177-3AD203B41FA5}">
                      <a16:colId xmlns:a16="http://schemas.microsoft.com/office/drawing/2014/main" val="1530826829"/>
                    </a:ext>
                  </a:extLst>
                </a:gridCol>
                <a:gridCol w="566203">
                  <a:extLst>
                    <a:ext uri="{9D8B030D-6E8A-4147-A177-3AD203B41FA5}">
                      <a16:colId xmlns:a16="http://schemas.microsoft.com/office/drawing/2014/main" val="2564028052"/>
                    </a:ext>
                  </a:extLst>
                </a:gridCol>
                <a:gridCol w="1499237">
                  <a:extLst>
                    <a:ext uri="{9D8B030D-6E8A-4147-A177-3AD203B41FA5}">
                      <a16:colId xmlns:a16="http://schemas.microsoft.com/office/drawing/2014/main" val="3401109036"/>
                    </a:ext>
                  </a:extLst>
                </a:gridCol>
                <a:gridCol w="488272">
                  <a:extLst>
                    <a:ext uri="{9D8B030D-6E8A-4147-A177-3AD203B41FA5}">
                      <a16:colId xmlns:a16="http://schemas.microsoft.com/office/drawing/2014/main" val="865553978"/>
                    </a:ext>
                  </a:extLst>
                </a:gridCol>
                <a:gridCol w="568170">
                  <a:extLst>
                    <a:ext uri="{9D8B030D-6E8A-4147-A177-3AD203B41FA5}">
                      <a16:colId xmlns:a16="http://schemas.microsoft.com/office/drawing/2014/main" val="3441811839"/>
                    </a:ext>
                  </a:extLst>
                </a:gridCol>
                <a:gridCol w="426129">
                  <a:extLst>
                    <a:ext uri="{9D8B030D-6E8A-4147-A177-3AD203B41FA5}">
                      <a16:colId xmlns:a16="http://schemas.microsoft.com/office/drawing/2014/main" val="882201816"/>
                    </a:ext>
                  </a:extLst>
                </a:gridCol>
                <a:gridCol w="3293614">
                  <a:extLst>
                    <a:ext uri="{9D8B030D-6E8A-4147-A177-3AD203B41FA5}">
                      <a16:colId xmlns:a16="http://schemas.microsoft.com/office/drawing/2014/main" val="3203400006"/>
                    </a:ext>
                  </a:extLst>
                </a:gridCol>
              </a:tblGrid>
              <a:tr h="394463">
                <a:tc>
                  <a:txBody>
                    <a:bodyPr/>
                    <a:lstStyle/>
                    <a:p>
                      <a:pPr algn="l" rtl="0" fontAlgn="base"/>
                      <a:r>
                        <a:rPr lang="nl-NL" sz="1200" b="0">
                          <a:effectLst/>
                        </a:rPr>
                        <a:t>Week </a:t>
                      </a:r>
                      <a:endParaRPr lang="nl-NL" sz="2400" b="0" i="0">
                        <a:effectLst/>
                      </a:endParaRPr>
                    </a:p>
                  </a:txBody>
                  <a:tcPr marL="62609" marR="62609" marT="31305" marB="31305"/>
                </a:tc>
                <a:tc gridSpan="3">
                  <a:txBody>
                    <a:bodyPr/>
                    <a:lstStyle/>
                    <a:p>
                      <a:pPr algn="l" rtl="0" fontAlgn="base"/>
                      <a:r>
                        <a:rPr lang="nl-NL" sz="1200" b="0">
                          <a:effectLst/>
                        </a:rPr>
                        <a:t>Temperatuur  </a:t>
                      </a:r>
                      <a:endParaRPr lang="nl-NL" sz="2400" b="0">
                        <a:effectLst/>
                      </a:endParaRPr>
                    </a:p>
                    <a:p>
                      <a:pPr algn="l" rtl="0" fontAlgn="base"/>
                      <a:r>
                        <a:rPr lang="nl-NL" sz="1200" b="0">
                          <a:effectLst/>
                        </a:rPr>
                        <a:t>(</a:t>
                      </a:r>
                      <a:r>
                        <a:rPr lang="nl-NL" sz="1050" b="0" baseline="30000">
                          <a:effectLst/>
                        </a:rPr>
                        <a:t>o</a:t>
                      </a:r>
                      <a:r>
                        <a:rPr lang="nl-NL" sz="1200" b="0">
                          <a:effectLst/>
                        </a:rPr>
                        <a:t>C) </a:t>
                      </a:r>
                      <a:endParaRPr lang="nl-NL" sz="2400" b="0" i="0">
                        <a:effectLst/>
                      </a:endParaRPr>
                    </a:p>
                  </a:txBody>
                  <a:tcPr marL="62609" marR="62609" marT="31305" marB="31305"/>
                </a:tc>
                <a:tc hMerge="1">
                  <a:txBody>
                    <a:bodyPr/>
                    <a:lstStyle/>
                    <a:p>
                      <a:endParaRPr lang="nl-NL"/>
                    </a:p>
                  </a:txBody>
                  <a:tcPr/>
                </a:tc>
                <a:tc hMerge="1">
                  <a:txBody>
                    <a:bodyPr/>
                    <a:lstStyle/>
                    <a:p>
                      <a:endParaRPr lang="nl-NL"/>
                    </a:p>
                  </a:txBody>
                  <a:tcPr/>
                </a:tc>
                <a:tc>
                  <a:txBody>
                    <a:bodyPr/>
                    <a:lstStyle/>
                    <a:p>
                      <a:pPr algn="l" rtl="0" fontAlgn="base"/>
                      <a:r>
                        <a:rPr lang="nl-NL" sz="1200" b="0">
                          <a:effectLst/>
                        </a:rPr>
                        <a:t>Ventilatiesysteem  </a:t>
                      </a:r>
                      <a:endParaRPr lang="nl-NL" sz="2400" b="0">
                        <a:effectLst/>
                      </a:endParaRPr>
                    </a:p>
                    <a:p>
                      <a:pPr algn="l" rtl="0" fontAlgn="base"/>
                      <a:r>
                        <a:rPr lang="nl-NL" sz="1200" b="0">
                          <a:effectLst/>
                        </a:rPr>
                        <a:t>(%) </a:t>
                      </a:r>
                      <a:endParaRPr lang="nl-NL" sz="2400" b="0" i="0">
                        <a:effectLst/>
                      </a:endParaRPr>
                    </a:p>
                  </a:txBody>
                  <a:tcPr marL="62609" marR="62609" marT="31305" marB="31305"/>
                </a:tc>
                <a:tc gridSpan="3">
                  <a:txBody>
                    <a:bodyPr/>
                    <a:lstStyle/>
                    <a:p>
                      <a:pPr algn="l" rtl="0" fontAlgn="base"/>
                      <a:r>
                        <a:rPr lang="nl-NL" sz="1200" b="0">
                          <a:effectLst/>
                        </a:rPr>
                        <a:t>Luchtvochtigheid (%) </a:t>
                      </a:r>
                      <a:endParaRPr lang="nl-NL" sz="2400" b="0" i="0">
                        <a:effectLst/>
                      </a:endParaRPr>
                    </a:p>
                  </a:txBody>
                  <a:tcPr marL="62609" marR="62609" marT="31305" marB="31305"/>
                </a:tc>
                <a:tc hMerge="1">
                  <a:txBody>
                    <a:bodyPr/>
                    <a:lstStyle/>
                    <a:p>
                      <a:endParaRPr lang="nl-NL"/>
                    </a:p>
                  </a:txBody>
                  <a:tcPr/>
                </a:tc>
                <a:tc hMerge="1">
                  <a:txBody>
                    <a:bodyPr/>
                    <a:lstStyle/>
                    <a:p>
                      <a:endParaRPr lang="nl-NL"/>
                    </a:p>
                  </a:txBody>
                  <a:tcPr/>
                </a:tc>
                <a:tc>
                  <a:txBody>
                    <a:bodyPr/>
                    <a:lstStyle/>
                    <a:p>
                      <a:pPr algn="l" rtl="0" fontAlgn="base"/>
                      <a:r>
                        <a:rPr lang="nl-NL" sz="1200" b="0">
                          <a:effectLst/>
                        </a:rPr>
                        <a:t>Overig </a:t>
                      </a:r>
                      <a:endParaRPr lang="nl-NL" sz="2400" b="0" i="0">
                        <a:effectLst/>
                      </a:endParaRPr>
                    </a:p>
                  </a:txBody>
                  <a:tcPr marL="62609" marR="62609" marT="31305" marB="31305"/>
                </a:tc>
                <a:extLst>
                  <a:ext uri="{0D108BD9-81ED-4DB2-BD59-A6C34878D82A}">
                    <a16:rowId xmlns:a16="http://schemas.microsoft.com/office/drawing/2014/main" val="369354901"/>
                  </a:ext>
                </a:extLst>
              </a:tr>
              <a:tr h="279749">
                <a:tc>
                  <a:txBody>
                    <a:bodyPr/>
                    <a:lstStyle/>
                    <a:p>
                      <a:pPr algn="l" rtl="0" fontAlgn="base"/>
                      <a:r>
                        <a:rPr lang="nl-NL" sz="1200" b="0" dirty="0">
                          <a:effectLst/>
                        </a:rPr>
                        <a:t> </a:t>
                      </a:r>
                      <a:endParaRPr lang="nl-NL" sz="1200" b="0" i="0" dirty="0">
                        <a:effectLst/>
                        <a:latin typeface="Calibri" panose="020F0502020204030204" pitchFamily="34" charset="0"/>
                      </a:endParaRPr>
                    </a:p>
                  </a:txBody>
                  <a:tcPr marL="62609" marR="62609" marT="31305" marB="31305"/>
                </a:tc>
                <a:tc>
                  <a:txBody>
                    <a:bodyPr/>
                    <a:lstStyle/>
                    <a:p>
                      <a:pPr algn="l" rtl="0" fontAlgn="base"/>
                      <a:r>
                        <a:rPr lang="nl-NL" sz="1200" b="0">
                          <a:effectLst/>
                        </a:rPr>
                        <a:t>min </a:t>
                      </a:r>
                      <a:endParaRPr lang="nl-NL" sz="2400" b="0" i="0">
                        <a:effectLst/>
                      </a:endParaRPr>
                    </a:p>
                  </a:txBody>
                  <a:tcPr marL="62609" marR="62609" marT="31305" marB="31305"/>
                </a:tc>
                <a:tc>
                  <a:txBody>
                    <a:bodyPr/>
                    <a:lstStyle/>
                    <a:p>
                      <a:pPr algn="l" rtl="0" fontAlgn="base"/>
                      <a:r>
                        <a:rPr lang="nl-NL" sz="1200" b="0">
                          <a:effectLst/>
                        </a:rPr>
                        <a:t>gem </a:t>
                      </a:r>
                      <a:endParaRPr lang="nl-NL" sz="2400" b="0" i="0">
                        <a:effectLst/>
                      </a:endParaRPr>
                    </a:p>
                  </a:txBody>
                  <a:tcPr marL="62609" marR="62609" marT="31305" marB="31305"/>
                </a:tc>
                <a:tc>
                  <a:txBody>
                    <a:bodyPr/>
                    <a:lstStyle/>
                    <a:p>
                      <a:pPr algn="l" rtl="0" fontAlgn="base"/>
                      <a:r>
                        <a:rPr lang="nl-NL" sz="1200" b="0">
                          <a:effectLst/>
                        </a:rPr>
                        <a:t>max </a:t>
                      </a:r>
                      <a:endParaRPr lang="nl-NL" sz="2400" b="0" i="0">
                        <a:effectLst/>
                      </a:endParaRPr>
                    </a:p>
                  </a:txBody>
                  <a:tcPr marL="62609" marR="62609" marT="31305" marB="31305"/>
                </a:tc>
                <a:tc>
                  <a:txBody>
                    <a:bodyPr/>
                    <a:lstStyle/>
                    <a:p>
                      <a:pPr algn="l" rtl="0" fontAlgn="base"/>
                      <a:r>
                        <a:rPr lang="nl-NL" sz="1200" b="0" dirty="0">
                          <a:effectLst/>
                        </a:rPr>
                        <a:t> </a:t>
                      </a:r>
                      <a:endParaRPr lang="nl-NL" sz="1200" b="0" i="0" dirty="0">
                        <a:effectLst/>
                        <a:latin typeface="Calibri" panose="020F0502020204030204" pitchFamily="34" charset="0"/>
                      </a:endParaRPr>
                    </a:p>
                  </a:txBody>
                  <a:tcPr marL="62609" marR="62609" marT="31305" marB="31305"/>
                </a:tc>
                <a:tc>
                  <a:txBody>
                    <a:bodyPr/>
                    <a:lstStyle/>
                    <a:p>
                      <a:pPr algn="l" rtl="0" fontAlgn="base"/>
                      <a:r>
                        <a:rPr lang="nl-NL" sz="1200" b="0" dirty="0">
                          <a:effectLst/>
                        </a:rPr>
                        <a:t> min</a:t>
                      </a:r>
                      <a:endParaRPr lang="nl-NL" sz="1200" b="0" i="0" dirty="0">
                        <a:effectLst/>
                        <a:latin typeface="Calibri" panose="020F0502020204030204" pitchFamily="34" charset="0"/>
                      </a:endParaRPr>
                    </a:p>
                  </a:txBody>
                  <a:tcPr marL="62609" marR="62609" marT="31305" marB="31305"/>
                </a:tc>
                <a:tc>
                  <a:txBody>
                    <a:bodyPr/>
                    <a:lstStyle/>
                    <a:p>
                      <a:pPr algn="l" rtl="0" fontAlgn="base"/>
                      <a:r>
                        <a:rPr lang="nl-NL" sz="1200" b="0" dirty="0">
                          <a:effectLst/>
                        </a:rPr>
                        <a:t>gem</a:t>
                      </a:r>
                      <a:endParaRPr lang="nl-NL" sz="1200" b="0" i="0" dirty="0">
                        <a:effectLst/>
                        <a:latin typeface="Calibri" panose="020F0502020204030204" pitchFamily="34" charset="0"/>
                      </a:endParaRPr>
                    </a:p>
                  </a:txBody>
                  <a:tcPr marL="62609" marR="62609" marT="31305" marB="31305"/>
                </a:tc>
                <a:tc>
                  <a:txBody>
                    <a:bodyPr/>
                    <a:lstStyle/>
                    <a:p>
                      <a:pPr algn="l" rtl="0" fontAlgn="base"/>
                      <a:r>
                        <a:rPr lang="nl-NL" sz="1200" b="0" dirty="0">
                          <a:effectLst/>
                        </a:rPr>
                        <a:t>max</a:t>
                      </a:r>
                      <a:endParaRPr lang="nl-NL" sz="1200" b="0" i="0" dirty="0">
                        <a:effectLst/>
                        <a:latin typeface="Calibri" panose="020F0502020204030204" pitchFamily="34" charset="0"/>
                      </a:endParaRPr>
                    </a:p>
                  </a:txBody>
                  <a:tcPr marL="62609" marR="62609" marT="31305" marB="31305"/>
                </a:tc>
                <a:tc>
                  <a:txBody>
                    <a:bodyPr/>
                    <a:lstStyle/>
                    <a:p>
                      <a:pPr algn="l" rtl="0" fontAlgn="base"/>
                      <a:r>
                        <a:rPr lang="nl-NL" sz="1200" b="0">
                          <a:effectLst/>
                        </a:rPr>
                        <a:t> </a:t>
                      </a:r>
                      <a:endParaRPr lang="nl-NL" sz="1200" b="0" i="0">
                        <a:effectLst/>
                        <a:latin typeface="Calibri" panose="020F0502020204030204" pitchFamily="34" charset="0"/>
                      </a:endParaRPr>
                    </a:p>
                  </a:txBody>
                  <a:tcPr marL="62609" marR="62609" marT="31305" marB="31305"/>
                </a:tc>
                <a:extLst>
                  <a:ext uri="{0D108BD9-81ED-4DB2-BD59-A6C34878D82A}">
                    <a16:rowId xmlns:a16="http://schemas.microsoft.com/office/drawing/2014/main" val="1107118848"/>
                  </a:ext>
                </a:extLst>
              </a:tr>
              <a:tr h="226059">
                <a:tc>
                  <a:txBody>
                    <a:bodyPr/>
                    <a:lstStyle/>
                    <a:p>
                      <a:pPr algn="l" rtl="0" fontAlgn="base"/>
                      <a:r>
                        <a:rPr lang="nl-NL" sz="1200" b="0">
                          <a:effectLst/>
                        </a:rPr>
                        <a:t>7 </a:t>
                      </a:r>
                      <a:endParaRPr lang="nl-NL" sz="2400" b="0" i="0">
                        <a:effectLst/>
                      </a:endParaRPr>
                    </a:p>
                  </a:txBody>
                  <a:tcPr marL="62609" marR="62609" marT="31305" marB="31305"/>
                </a:tc>
                <a:tc>
                  <a:txBody>
                    <a:bodyPr/>
                    <a:lstStyle/>
                    <a:p>
                      <a:pPr algn="ctr" rtl="0" fontAlgn="base"/>
                      <a:r>
                        <a:rPr lang="en-GB" sz="1200" b="0">
                          <a:effectLst/>
                        </a:rPr>
                        <a:t>19 </a:t>
                      </a:r>
                      <a:endParaRPr lang="en-GB" sz="2400" b="0" i="0">
                        <a:effectLst/>
                      </a:endParaRPr>
                    </a:p>
                  </a:txBody>
                  <a:tcPr marL="62609" marR="62609" marT="31305" marB="31305"/>
                </a:tc>
                <a:tc>
                  <a:txBody>
                    <a:bodyPr/>
                    <a:lstStyle/>
                    <a:p>
                      <a:pPr algn="ctr" rtl="0" fontAlgn="base"/>
                      <a:r>
                        <a:rPr lang="en-GB" sz="1200" b="0">
                          <a:effectLst/>
                        </a:rPr>
                        <a:t>20 </a:t>
                      </a:r>
                      <a:endParaRPr lang="en-GB" sz="2400" b="0" i="0">
                        <a:effectLst/>
                      </a:endParaRPr>
                    </a:p>
                  </a:txBody>
                  <a:tcPr marL="62609" marR="62609" marT="31305" marB="31305"/>
                </a:tc>
                <a:tc>
                  <a:txBody>
                    <a:bodyPr/>
                    <a:lstStyle/>
                    <a:p>
                      <a:pPr algn="ctr" rtl="0" fontAlgn="base"/>
                      <a:r>
                        <a:rPr lang="en-GB" sz="1200" b="0">
                          <a:effectLst/>
                        </a:rPr>
                        <a:t>20 </a:t>
                      </a:r>
                      <a:endParaRPr lang="en-GB" sz="2400" b="0" i="0">
                        <a:effectLst/>
                      </a:endParaRPr>
                    </a:p>
                  </a:txBody>
                  <a:tcPr marL="62609" marR="62609" marT="31305" marB="31305"/>
                </a:tc>
                <a:tc>
                  <a:txBody>
                    <a:bodyPr/>
                    <a:lstStyle/>
                    <a:p>
                      <a:pPr algn="l" rtl="0" fontAlgn="base"/>
                      <a:r>
                        <a:rPr lang="nl-NL" sz="1200" b="0">
                          <a:effectLst/>
                        </a:rPr>
                        <a:t>Operationeel (100%) </a:t>
                      </a:r>
                      <a:endParaRPr lang="nl-NL" sz="2400" b="0" i="0">
                        <a:effectLst/>
                      </a:endParaRPr>
                    </a:p>
                  </a:txBody>
                  <a:tcPr marL="62609" marR="62609" marT="31305" marB="31305"/>
                </a:tc>
                <a:tc>
                  <a:txBody>
                    <a:bodyPr/>
                    <a:lstStyle/>
                    <a:p>
                      <a:pPr algn="ctr" rtl="0" fontAlgn="base"/>
                      <a:r>
                        <a:rPr lang="nl-NL" sz="1200" b="0">
                          <a:effectLst/>
                        </a:rPr>
                        <a:t>45 </a:t>
                      </a:r>
                      <a:endParaRPr lang="nl-NL" sz="2400" b="0" i="0">
                        <a:effectLst/>
                      </a:endParaRPr>
                    </a:p>
                  </a:txBody>
                  <a:tcPr marL="62609" marR="62609" marT="31305" marB="31305"/>
                </a:tc>
                <a:tc>
                  <a:txBody>
                    <a:bodyPr/>
                    <a:lstStyle/>
                    <a:p>
                      <a:pPr algn="ctr" rtl="0" fontAlgn="base"/>
                      <a:r>
                        <a:rPr lang="nl-NL" sz="1200" b="0" dirty="0">
                          <a:effectLst/>
                        </a:rPr>
                        <a:t>47 </a:t>
                      </a:r>
                      <a:endParaRPr lang="nl-NL" sz="2400" b="0" i="0" dirty="0">
                        <a:effectLst/>
                      </a:endParaRPr>
                    </a:p>
                  </a:txBody>
                  <a:tcPr marL="62609" marR="62609" marT="31305" marB="31305"/>
                </a:tc>
                <a:tc>
                  <a:txBody>
                    <a:bodyPr/>
                    <a:lstStyle/>
                    <a:p>
                      <a:pPr algn="ctr" rtl="0" fontAlgn="base"/>
                      <a:r>
                        <a:rPr lang="nl-NL" sz="1200" b="0">
                          <a:effectLst/>
                        </a:rPr>
                        <a:t>49 </a:t>
                      </a:r>
                      <a:endParaRPr lang="nl-NL" sz="2400" b="0" i="0">
                        <a:effectLst/>
                      </a:endParaRPr>
                    </a:p>
                  </a:txBody>
                  <a:tcPr marL="62609" marR="62609" marT="31305" marB="31305"/>
                </a:tc>
                <a:tc>
                  <a:txBody>
                    <a:bodyPr/>
                    <a:lstStyle/>
                    <a:p>
                      <a:pPr algn="l" rtl="0" fontAlgn="base"/>
                      <a:r>
                        <a:rPr lang="nl-NL" sz="1200" b="0">
                          <a:effectLst/>
                        </a:rPr>
                        <a:t>- </a:t>
                      </a:r>
                      <a:endParaRPr lang="nl-NL" sz="2400" b="0" i="0">
                        <a:effectLst/>
                      </a:endParaRPr>
                    </a:p>
                  </a:txBody>
                  <a:tcPr marL="62609" marR="62609" marT="31305" marB="31305"/>
                </a:tc>
                <a:extLst>
                  <a:ext uri="{0D108BD9-81ED-4DB2-BD59-A6C34878D82A}">
                    <a16:rowId xmlns:a16="http://schemas.microsoft.com/office/drawing/2014/main" val="4003643323"/>
                  </a:ext>
                </a:extLst>
              </a:tr>
              <a:tr h="226059">
                <a:tc>
                  <a:txBody>
                    <a:bodyPr/>
                    <a:lstStyle/>
                    <a:p>
                      <a:pPr algn="l" rtl="0" fontAlgn="base"/>
                      <a:r>
                        <a:rPr lang="nl-NL" sz="1200" b="0">
                          <a:effectLst/>
                        </a:rPr>
                        <a:t>8 </a:t>
                      </a:r>
                      <a:endParaRPr lang="nl-NL" sz="2400" b="0" i="0">
                        <a:effectLst/>
                      </a:endParaRPr>
                    </a:p>
                  </a:txBody>
                  <a:tcPr marL="62609" marR="62609" marT="31305" marB="31305"/>
                </a:tc>
                <a:tc>
                  <a:txBody>
                    <a:bodyPr/>
                    <a:lstStyle/>
                    <a:p>
                      <a:pPr algn="ctr" rtl="0" fontAlgn="base"/>
                      <a:r>
                        <a:rPr lang="en-GB" sz="1200" b="0">
                          <a:effectLst/>
                        </a:rPr>
                        <a:t>20  </a:t>
                      </a:r>
                      <a:endParaRPr lang="en-GB" sz="2400" b="0" i="0">
                        <a:effectLst/>
                      </a:endParaRPr>
                    </a:p>
                  </a:txBody>
                  <a:tcPr marL="62609" marR="62609" marT="31305" marB="31305"/>
                </a:tc>
                <a:tc>
                  <a:txBody>
                    <a:bodyPr/>
                    <a:lstStyle/>
                    <a:p>
                      <a:pPr algn="ctr" rtl="0" fontAlgn="base"/>
                      <a:r>
                        <a:rPr lang="en-GB" sz="1200" b="0">
                          <a:effectLst/>
                        </a:rPr>
                        <a:t>20 </a:t>
                      </a:r>
                      <a:endParaRPr lang="en-GB" sz="2400" b="0" i="0">
                        <a:effectLst/>
                      </a:endParaRPr>
                    </a:p>
                  </a:txBody>
                  <a:tcPr marL="62609" marR="62609" marT="31305" marB="31305"/>
                </a:tc>
                <a:tc>
                  <a:txBody>
                    <a:bodyPr/>
                    <a:lstStyle/>
                    <a:p>
                      <a:pPr algn="ctr" rtl="0" fontAlgn="base"/>
                      <a:r>
                        <a:rPr lang="en-GB" sz="1200" b="0">
                          <a:effectLst/>
                        </a:rPr>
                        <a:t>21 </a:t>
                      </a:r>
                      <a:endParaRPr lang="en-GB" sz="2400" b="0" i="0">
                        <a:effectLst/>
                      </a:endParaRPr>
                    </a:p>
                  </a:txBody>
                  <a:tcPr marL="62609" marR="62609" marT="31305" marB="31305"/>
                </a:tc>
                <a:tc>
                  <a:txBody>
                    <a:bodyPr/>
                    <a:lstStyle/>
                    <a:p>
                      <a:pPr algn="l" rtl="0" fontAlgn="base"/>
                      <a:r>
                        <a:rPr lang="nl-NL" sz="1200" b="0">
                          <a:effectLst/>
                        </a:rPr>
                        <a:t>Operationeel (100%) </a:t>
                      </a:r>
                      <a:endParaRPr lang="nl-NL" sz="2400" b="0" i="0">
                        <a:effectLst/>
                      </a:endParaRPr>
                    </a:p>
                  </a:txBody>
                  <a:tcPr marL="62609" marR="62609" marT="31305" marB="31305"/>
                </a:tc>
                <a:tc>
                  <a:txBody>
                    <a:bodyPr/>
                    <a:lstStyle/>
                    <a:p>
                      <a:pPr algn="ctr" rtl="0" fontAlgn="base"/>
                      <a:r>
                        <a:rPr lang="nl-NL" sz="1200" b="0">
                          <a:effectLst/>
                        </a:rPr>
                        <a:t>48 </a:t>
                      </a:r>
                      <a:endParaRPr lang="nl-NL" sz="2400" b="0" i="0">
                        <a:effectLst/>
                      </a:endParaRPr>
                    </a:p>
                  </a:txBody>
                  <a:tcPr marL="62609" marR="62609" marT="31305" marB="31305"/>
                </a:tc>
                <a:tc>
                  <a:txBody>
                    <a:bodyPr/>
                    <a:lstStyle/>
                    <a:p>
                      <a:pPr algn="ctr" rtl="0" fontAlgn="base"/>
                      <a:r>
                        <a:rPr lang="nl-NL" sz="1200" b="0">
                          <a:effectLst/>
                        </a:rPr>
                        <a:t>48 </a:t>
                      </a:r>
                      <a:endParaRPr lang="nl-NL" sz="2400" b="0" i="0">
                        <a:effectLst/>
                      </a:endParaRPr>
                    </a:p>
                  </a:txBody>
                  <a:tcPr marL="62609" marR="62609" marT="31305" marB="31305"/>
                </a:tc>
                <a:tc>
                  <a:txBody>
                    <a:bodyPr/>
                    <a:lstStyle/>
                    <a:p>
                      <a:pPr algn="ctr" rtl="0" fontAlgn="base"/>
                      <a:r>
                        <a:rPr lang="nl-NL" sz="1200" b="0" dirty="0">
                          <a:effectLst/>
                        </a:rPr>
                        <a:t>49 </a:t>
                      </a:r>
                      <a:endParaRPr lang="nl-NL" sz="2400" b="0" i="0" dirty="0">
                        <a:effectLst/>
                      </a:endParaRPr>
                    </a:p>
                  </a:txBody>
                  <a:tcPr marL="62609" marR="62609" marT="31305" marB="31305"/>
                </a:tc>
                <a:tc>
                  <a:txBody>
                    <a:bodyPr/>
                    <a:lstStyle/>
                    <a:p>
                      <a:pPr algn="l" rtl="0" fontAlgn="base"/>
                      <a:r>
                        <a:rPr lang="nl-NL" sz="1200" b="0">
                          <a:effectLst/>
                        </a:rPr>
                        <a:t>- </a:t>
                      </a:r>
                      <a:endParaRPr lang="nl-NL" sz="2400" b="0" i="0">
                        <a:effectLst/>
                      </a:endParaRPr>
                    </a:p>
                  </a:txBody>
                  <a:tcPr marL="62609" marR="62609" marT="31305" marB="31305"/>
                </a:tc>
                <a:extLst>
                  <a:ext uri="{0D108BD9-81ED-4DB2-BD59-A6C34878D82A}">
                    <a16:rowId xmlns:a16="http://schemas.microsoft.com/office/drawing/2014/main" val="556702203"/>
                  </a:ext>
                </a:extLst>
              </a:tr>
              <a:tr h="309552">
                <a:tc>
                  <a:txBody>
                    <a:bodyPr/>
                    <a:lstStyle/>
                    <a:p>
                      <a:pPr algn="l" rtl="0" fontAlgn="base"/>
                      <a:r>
                        <a:rPr lang="nl-NL" sz="1200" b="0">
                          <a:effectLst/>
                        </a:rPr>
                        <a:t>9 </a:t>
                      </a:r>
                      <a:endParaRPr lang="nl-NL" sz="2400" b="0" i="0">
                        <a:effectLst/>
                      </a:endParaRPr>
                    </a:p>
                  </a:txBody>
                  <a:tcPr marL="62609" marR="62609" marT="31305" marB="31305"/>
                </a:tc>
                <a:tc>
                  <a:txBody>
                    <a:bodyPr/>
                    <a:lstStyle/>
                    <a:p>
                      <a:pPr algn="ctr" rtl="0" fontAlgn="base"/>
                      <a:r>
                        <a:rPr lang="en-GB" sz="1200" b="0" dirty="0">
                          <a:effectLst/>
                        </a:rPr>
                        <a:t>19 </a:t>
                      </a:r>
                      <a:endParaRPr lang="en-GB" sz="2400" b="0" i="0" dirty="0">
                        <a:effectLst/>
                      </a:endParaRPr>
                    </a:p>
                  </a:txBody>
                  <a:tcPr marL="62609" marR="62609" marT="31305" marB="31305"/>
                </a:tc>
                <a:tc>
                  <a:txBody>
                    <a:bodyPr/>
                    <a:lstStyle/>
                    <a:p>
                      <a:pPr algn="ctr" rtl="0" fontAlgn="base"/>
                      <a:r>
                        <a:rPr lang="en-GB" sz="1200" b="0">
                          <a:effectLst/>
                        </a:rPr>
                        <a:t>21 </a:t>
                      </a:r>
                      <a:endParaRPr lang="en-GB" sz="2400" b="0" i="0">
                        <a:effectLst/>
                      </a:endParaRPr>
                    </a:p>
                  </a:txBody>
                  <a:tcPr marL="62609" marR="62609" marT="31305" marB="31305"/>
                </a:tc>
                <a:tc>
                  <a:txBody>
                    <a:bodyPr/>
                    <a:lstStyle/>
                    <a:p>
                      <a:pPr algn="ctr" rtl="0" fontAlgn="base"/>
                      <a:r>
                        <a:rPr lang="en-GB" sz="1200" b="0" dirty="0">
                          <a:effectLst/>
                        </a:rPr>
                        <a:t>22 </a:t>
                      </a:r>
                      <a:endParaRPr lang="en-GB" sz="2400" b="0" i="0" dirty="0">
                        <a:effectLst/>
                      </a:endParaRPr>
                    </a:p>
                  </a:txBody>
                  <a:tcPr marL="62609" marR="62609" marT="31305" marB="31305"/>
                </a:tc>
                <a:tc>
                  <a:txBody>
                    <a:bodyPr/>
                    <a:lstStyle/>
                    <a:p>
                      <a:pPr algn="l" rtl="0" fontAlgn="base"/>
                      <a:r>
                        <a:rPr lang="nl-NL" sz="1200" b="0" dirty="0">
                          <a:effectLst/>
                        </a:rPr>
                        <a:t>Operationeel (60%)</a:t>
                      </a:r>
                      <a:endParaRPr lang="nl-NL" sz="2400" b="0" i="0" dirty="0">
                        <a:effectLst/>
                      </a:endParaRPr>
                    </a:p>
                  </a:txBody>
                  <a:tcPr marL="62609" marR="62609" marT="31305" marB="31305"/>
                </a:tc>
                <a:tc>
                  <a:txBody>
                    <a:bodyPr/>
                    <a:lstStyle/>
                    <a:p>
                      <a:pPr algn="ctr" rtl="0" fontAlgn="base"/>
                      <a:r>
                        <a:rPr lang="nl-NL" sz="1200" b="0" dirty="0">
                          <a:effectLst/>
                        </a:rPr>
                        <a:t>54</a:t>
                      </a:r>
                      <a:endParaRPr lang="nl-NL" sz="2400" b="0" i="0" dirty="0">
                        <a:effectLst/>
                      </a:endParaRPr>
                    </a:p>
                  </a:txBody>
                  <a:tcPr marL="62609" marR="62609" marT="31305" marB="31305"/>
                </a:tc>
                <a:tc>
                  <a:txBody>
                    <a:bodyPr/>
                    <a:lstStyle/>
                    <a:p>
                      <a:pPr algn="ctr" rtl="0" fontAlgn="base"/>
                      <a:r>
                        <a:rPr lang="nl-NL" sz="1200" b="0" dirty="0">
                          <a:effectLst/>
                        </a:rPr>
                        <a:t>55</a:t>
                      </a:r>
                      <a:endParaRPr lang="nl-NL" sz="2400" b="0" i="0" dirty="0">
                        <a:effectLst/>
                      </a:endParaRPr>
                    </a:p>
                  </a:txBody>
                  <a:tcPr marL="62609" marR="62609" marT="31305" marB="31305"/>
                </a:tc>
                <a:tc>
                  <a:txBody>
                    <a:bodyPr/>
                    <a:lstStyle/>
                    <a:p>
                      <a:pPr algn="ctr" rtl="0" fontAlgn="base"/>
                      <a:r>
                        <a:rPr lang="nl-NL" sz="1200" b="0" dirty="0">
                          <a:effectLst/>
                        </a:rPr>
                        <a:t>56 </a:t>
                      </a:r>
                      <a:endParaRPr lang="nl-NL" sz="2400" b="0" i="0" dirty="0">
                        <a:effectLst/>
                      </a:endParaRPr>
                    </a:p>
                  </a:txBody>
                  <a:tcPr marL="62609" marR="62609" marT="31305" marB="31305"/>
                </a:tc>
                <a:tc>
                  <a:txBody>
                    <a:bodyPr/>
                    <a:lstStyle/>
                    <a:p>
                      <a:pPr algn="l" rtl="0" fontAlgn="base"/>
                      <a:r>
                        <a:rPr lang="nl-NL" sz="1200" b="0" dirty="0">
                          <a:effectLst/>
                        </a:rPr>
                        <a:t>Storing ventilatie, Onderhoud ventilatie </a:t>
                      </a:r>
                      <a:endParaRPr lang="nl-NL" sz="2400" b="0" i="0" dirty="0">
                        <a:effectLst/>
                      </a:endParaRPr>
                    </a:p>
                  </a:txBody>
                  <a:tcPr marL="62609" marR="62609" marT="31305" marB="31305"/>
                </a:tc>
                <a:extLst>
                  <a:ext uri="{0D108BD9-81ED-4DB2-BD59-A6C34878D82A}">
                    <a16:rowId xmlns:a16="http://schemas.microsoft.com/office/drawing/2014/main" val="3969447125"/>
                  </a:ext>
                </a:extLst>
              </a:tr>
              <a:tr h="226059">
                <a:tc>
                  <a:txBody>
                    <a:bodyPr/>
                    <a:lstStyle/>
                    <a:p>
                      <a:pPr algn="l" rtl="0" fontAlgn="base"/>
                      <a:r>
                        <a:rPr lang="nl-NL" sz="1200" b="0">
                          <a:effectLst/>
                        </a:rPr>
                        <a:t>10 </a:t>
                      </a:r>
                      <a:endParaRPr lang="nl-NL" sz="2400" b="0" i="0">
                        <a:effectLst/>
                      </a:endParaRPr>
                    </a:p>
                  </a:txBody>
                  <a:tcPr marL="62609" marR="62609" marT="31305" marB="31305"/>
                </a:tc>
                <a:tc>
                  <a:txBody>
                    <a:bodyPr/>
                    <a:lstStyle/>
                    <a:p>
                      <a:pPr algn="ctr" rtl="0" fontAlgn="base"/>
                      <a:r>
                        <a:rPr lang="en-GB" sz="1200" b="0">
                          <a:effectLst/>
                        </a:rPr>
                        <a:t>18 </a:t>
                      </a:r>
                      <a:endParaRPr lang="en-GB" sz="2400" b="0" i="0">
                        <a:effectLst/>
                      </a:endParaRPr>
                    </a:p>
                  </a:txBody>
                  <a:tcPr marL="62609" marR="62609" marT="31305" marB="31305"/>
                </a:tc>
                <a:tc>
                  <a:txBody>
                    <a:bodyPr/>
                    <a:lstStyle/>
                    <a:p>
                      <a:pPr algn="ctr" rtl="0" fontAlgn="base"/>
                      <a:r>
                        <a:rPr lang="en-GB" sz="1200" b="0">
                          <a:effectLst/>
                        </a:rPr>
                        <a:t>18 </a:t>
                      </a:r>
                      <a:endParaRPr lang="en-GB" sz="2400" b="0" i="0">
                        <a:effectLst/>
                      </a:endParaRPr>
                    </a:p>
                  </a:txBody>
                  <a:tcPr marL="62609" marR="62609" marT="31305" marB="31305"/>
                </a:tc>
                <a:tc>
                  <a:txBody>
                    <a:bodyPr/>
                    <a:lstStyle/>
                    <a:p>
                      <a:pPr algn="ctr" rtl="0" fontAlgn="base"/>
                      <a:r>
                        <a:rPr lang="en-GB" sz="1200" b="0">
                          <a:effectLst/>
                        </a:rPr>
                        <a:t>19 </a:t>
                      </a:r>
                      <a:endParaRPr lang="en-GB" sz="2400" b="0" i="0">
                        <a:effectLst/>
                      </a:endParaRPr>
                    </a:p>
                  </a:txBody>
                  <a:tcPr marL="62609" marR="62609" marT="31305" marB="31305"/>
                </a:tc>
                <a:tc>
                  <a:txBody>
                    <a:bodyPr/>
                    <a:lstStyle/>
                    <a:p>
                      <a:pPr algn="l" rtl="0" fontAlgn="base"/>
                      <a:r>
                        <a:rPr lang="nl-NL" sz="1200" b="0" dirty="0">
                          <a:effectLst/>
                        </a:rPr>
                        <a:t>Operationeel (100%) </a:t>
                      </a:r>
                      <a:endParaRPr lang="nl-NL" sz="2400" b="0" i="0" dirty="0">
                        <a:effectLst/>
                      </a:endParaRPr>
                    </a:p>
                  </a:txBody>
                  <a:tcPr marL="62609" marR="62609" marT="31305" marB="31305"/>
                </a:tc>
                <a:tc>
                  <a:txBody>
                    <a:bodyPr/>
                    <a:lstStyle/>
                    <a:p>
                      <a:pPr algn="ctr" rtl="0" fontAlgn="base"/>
                      <a:r>
                        <a:rPr lang="nl-NL" sz="1200" b="0">
                          <a:effectLst/>
                        </a:rPr>
                        <a:t>40 </a:t>
                      </a:r>
                      <a:endParaRPr lang="nl-NL" sz="2400" b="0" i="0">
                        <a:effectLst/>
                      </a:endParaRPr>
                    </a:p>
                  </a:txBody>
                  <a:tcPr marL="62609" marR="62609" marT="31305" marB="31305"/>
                </a:tc>
                <a:tc>
                  <a:txBody>
                    <a:bodyPr/>
                    <a:lstStyle/>
                    <a:p>
                      <a:pPr algn="ctr" rtl="0" fontAlgn="base"/>
                      <a:r>
                        <a:rPr lang="nl-NL" sz="1200" b="0" dirty="0">
                          <a:effectLst/>
                        </a:rPr>
                        <a:t>45 </a:t>
                      </a:r>
                      <a:endParaRPr lang="nl-NL" sz="2400" b="0" i="0" dirty="0">
                        <a:effectLst/>
                      </a:endParaRPr>
                    </a:p>
                  </a:txBody>
                  <a:tcPr marL="62609" marR="62609" marT="31305" marB="31305"/>
                </a:tc>
                <a:tc>
                  <a:txBody>
                    <a:bodyPr/>
                    <a:lstStyle/>
                    <a:p>
                      <a:pPr algn="ctr" rtl="0" fontAlgn="base"/>
                      <a:r>
                        <a:rPr lang="nl-NL" sz="1200" b="0">
                          <a:effectLst/>
                        </a:rPr>
                        <a:t>47 </a:t>
                      </a:r>
                      <a:endParaRPr lang="nl-NL" sz="2400" b="0" i="0">
                        <a:effectLst/>
                      </a:endParaRPr>
                    </a:p>
                  </a:txBody>
                  <a:tcPr marL="62609" marR="62609" marT="31305" marB="31305"/>
                </a:tc>
                <a:tc>
                  <a:txBody>
                    <a:bodyPr/>
                    <a:lstStyle/>
                    <a:p>
                      <a:pPr algn="l" rtl="0" fontAlgn="base"/>
                      <a:r>
                        <a:rPr lang="nl-NL" sz="1200" b="0">
                          <a:effectLst/>
                        </a:rPr>
                        <a:t>Kalibreren ventilatie </a:t>
                      </a:r>
                      <a:endParaRPr lang="nl-NL" sz="2400" b="0" i="0">
                        <a:effectLst/>
                      </a:endParaRPr>
                    </a:p>
                  </a:txBody>
                  <a:tcPr marL="62609" marR="62609" marT="31305" marB="31305"/>
                </a:tc>
                <a:extLst>
                  <a:ext uri="{0D108BD9-81ED-4DB2-BD59-A6C34878D82A}">
                    <a16:rowId xmlns:a16="http://schemas.microsoft.com/office/drawing/2014/main" val="1886046699"/>
                  </a:ext>
                </a:extLst>
              </a:tr>
              <a:tr h="226059">
                <a:tc>
                  <a:txBody>
                    <a:bodyPr/>
                    <a:lstStyle/>
                    <a:p>
                      <a:pPr algn="l" rtl="0" fontAlgn="base"/>
                      <a:r>
                        <a:rPr lang="nl-NL" sz="1200" b="0">
                          <a:effectLst/>
                        </a:rPr>
                        <a:t>11 </a:t>
                      </a:r>
                      <a:endParaRPr lang="nl-NL" sz="2400" b="0" i="0">
                        <a:effectLst/>
                      </a:endParaRPr>
                    </a:p>
                  </a:txBody>
                  <a:tcPr marL="62609" marR="62609" marT="31305" marB="31305"/>
                </a:tc>
                <a:tc>
                  <a:txBody>
                    <a:bodyPr/>
                    <a:lstStyle/>
                    <a:p>
                      <a:pPr algn="ctr" rtl="0" fontAlgn="base"/>
                      <a:r>
                        <a:rPr lang="en-GB" sz="1200" b="0">
                          <a:effectLst/>
                        </a:rPr>
                        <a:t>19 </a:t>
                      </a:r>
                      <a:endParaRPr lang="en-GB" sz="2400" b="0" i="0">
                        <a:effectLst/>
                      </a:endParaRPr>
                    </a:p>
                  </a:txBody>
                  <a:tcPr marL="62609" marR="62609" marT="31305" marB="31305"/>
                </a:tc>
                <a:tc>
                  <a:txBody>
                    <a:bodyPr/>
                    <a:lstStyle/>
                    <a:p>
                      <a:pPr algn="ctr" rtl="0" fontAlgn="base"/>
                      <a:r>
                        <a:rPr lang="en-GB" sz="1200" b="0">
                          <a:effectLst/>
                        </a:rPr>
                        <a:t>19 </a:t>
                      </a:r>
                      <a:endParaRPr lang="en-GB" sz="2400" b="0" i="0">
                        <a:effectLst/>
                      </a:endParaRPr>
                    </a:p>
                  </a:txBody>
                  <a:tcPr marL="62609" marR="62609" marT="31305" marB="31305"/>
                </a:tc>
                <a:tc>
                  <a:txBody>
                    <a:bodyPr/>
                    <a:lstStyle/>
                    <a:p>
                      <a:pPr algn="ctr" rtl="0" fontAlgn="base"/>
                      <a:r>
                        <a:rPr lang="en-GB" sz="1200" b="0">
                          <a:effectLst/>
                        </a:rPr>
                        <a:t>19 </a:t>
                      </a:r>
                      <a:endParaRPr lang="en-GB" sz="2400" b="0" i="0">
                        <a:effectLst/>
                      </a:endParaRPr>
                    </a:p>
                  </a:txBody>
                  <a:tcPr marL="62609" marR="62609" marT="31305" marB="31305"/>
                </a:tc>
                <a:tc>
                  <a:txBody>
                    <a:bodyPr/>
                    <a:lstStyle/>
                    <a:p>
                      <a:pPr algn="l" rtl="0" fontAlgn="base"/>
                      <a:r>
                        <a:rPr lang="nl-NL" sz="1200" b="0">
                          <a:effectLst/>
                        </a:rPr>
                        <a:t>Operationeel (90%) </a:t>
                      </a:r>
                      <a:endParaRPr lang="nl-NL" sz="2400" b="0" i="0">
                        <a:effectLst/>
                      </a:endParaRPr>
                    </a:p>
                  </a:txBody>
                  <a:tcPr marL="62609" marR="62609" marT="31305" marB="31305"/>
                </a:tc>
                <a:tc>
                  <a:txBody>
                    <a:bodyPr/>
                    <a:lstStyle/>
                    <a:p>
                      <a:pPr algn="ctr" rtl="0" fontAlgn="base"/>
                      <a:r>
                        <a:rPr lang="nl-NL" sz="1200" b="0" dirty="0">
                          <a:effectLst/>
                        </a:rPr>
                        <a:t>42 </a:t>
                      </a:r>
                      <a:endParaRPr lang="nl-NL" sz="2400" b="0" i="0" dirty="0">
                        <a:effectLst/>
                      </a:endParaRPr>
                    </a:p>
                  </a:txBody>
                  <a:tcPr marL="62609" marR="62609" marT="31305" marB="31305"/>
                </a:tc>
                <a:tc>
                  <a:txBody>
                    <a:bodyPr/>
                    <a:lstStyle/>
                    <a:p>
                      <a:pPr algn="ctr" rtl="0" fontAlgn="base"/>
                      <a:r>
                        <a:rPr lang="nl-NL" sz="1200" b="0">
                          <a:effectLst/>
                        </a:rPr>
                        <a:t>50 </a:t>
                      </a:r>
                      <a:endParaRPr lang="nl-NL" sz="2400" b="0" i="0">
                        <a:effectLst/>
                      </a:endParaRPr>
                    </a:p>
                  </a:txBody>
                  <a:tcPr marL="62609" marR="62609" marT="31305" marB="31305"/>
                </a:tc>
                <a:tc>
                  <a:txBody>
                    <a:bodyPr/>
                    <a:lstStyle/>
                    <a:p>
                      <a:pPr algn="ctr" rtl="0" fontAlgn="base"/>
                      <a:r>
                        <a:rPr lang="nl-NL" sz="1200" b="0" dirty="0">
                          <a:effectLst/>
                        </a:rPr>
                        <a:t>55 </a:t>
                      </a:r>
                      <a:endParaRPr lang="nl-NL" sz="2400" b="0" i="0" dirty="0">
                        <a:effectLst/>
                      </a:endParaRPr>
                    </a:p>
                  </a:txBody>
                  <a:tcPr marL="62609" marR="62609" marT="31305" marB="31305"/>
                </a:tc>
                <a:tc>
                  <a:txBody>
                    <a:bodyPr/>
                    <a:lstStyle/>
                    <a:p>
                      <a:pPr algn="l" rtl="0" fontAlgn="base"/>
                      <a:r>
                        <a:rPr lang="nl-NL" sz="1200" b="0">
                          <a:effectLst/>
                        </a:rPr>
                        <a:t>Kalibreren ventilatie </a:t>
                      </a:r>
                      <a:endParaRPr lang="nl-NL" sz="2400" b="0" i="0">
                        <a:effectLst/>
                      </a:endParaRPr>
                    </a:p>
                  </a:txBody>
                  <a:tcPr marL="62609" marR="62609" marT="31305" marB="31305"/>
                </a:tc>
                <a:extLst>
                  <a:ext uri="{0D108BD9-81ED-4DB2-BD59-A6C34878D82A}">
                    <a16:rowId xmlns:a16="http://schemas.microsoft.com/office/drawing/2014/main" val="3906345820"/>
                  </a:ext>
                </a:extLst>
              </a:tr>
              <a:tr h="226059">
                <a:tc>
                  <a:txBody>
                    <a:bodyPr/>
                    <a:lstStyle/>
                    <a:p>
                      <a:pPr algn="l" rtl="0" fontAlgn="base"/>
                      <a:r>
                        <a:rPr lang="nl-NL" sz="1200" b="0">
                          <a:effectLst/>
                        </a:rPr>
                        <a:t>12 </a:t>
                      </a:r>
                      <a:endParaRPr lang="nl-NL" sz="2400" b="0" i="0">
                        <a:effectLst/>
                      </a:endParaRPr>
                    </a:p>
                  </a:txBody>
                  <a:tcPr marL="62609" marR="62609" marT="31305" marB="31305"/>
                </a:tc>
                <a:tc>
                  <a:txBody>
                    <a:bodyPr/>
                    <a:lstStyle/>
                    <a:p>
                      <a:pPr algn="ctr" rtl="0" fontAlgn="base"/>
                      <a:r>
                        <a:rPr lang="en-GB" sz="1200" b="0">
                          <a:effectLst/>
                        </a:rPr>
                        <a:t>19 </a:t>
                      </a:r>
                      <a:endParaRPr lang="en-GB" sz="2400" b="0" i="0">
                        <a:effectLst/>
                      </a:endParaRPr>
                    </a:p>
                  </a:txBody>
                  <a:tcPr marL="62609" marR="62609" marT="31305" marB="31305"/>
                </a:tc>
                <a:tc>
                  <a:txBody>
                    <a:bodyPr/>
                    <a:lstStyle/>
                    <a:p>
                      <a:pPr algn="ctr" rtl="0" fontAlgn="base"/>
                      <a:r>
                        <a:rPr lang="en-GB" sz="1200" b="0">
                          <a:effectLst/>
                        </a:rPr>
                        <a:t>20 </a:t>
                      </a:r>
                      <a:endParaRPr lang="en-GB" sz="2400" b="0" i="0">
                        <a:effectLst/>
                      </a:endParaRPr>
                    </a:p>
                  </a:txBody>
                  <a:tcPr marL="62609" marR="62609" marT="31305" marB="31305"/>
                </a:tc>
                <a:tc>
                  <a:txBody>
                    <a:bodyPr/>
                    <a:lstStyle/>
                    <a:p>
                      <a:pPr algn="ctr" rtl="0" fontAlgn="base"/>
                      <a:r>
                        <a:rPr lang="en-GB" sz="1200" b="0">
                          <a:effectLst/>
                        </a:rPr>
                        <a:t>21 </a:t>
                      </a:r>
                      <a:endParaRPr lang="en-GB" sz="2400" b="0" i="0">
                        <a:effectLst/>
                      </a:endParaRPr>
                    </a:p>
                  </a:txBody>
                  <a:tcPr marL="62609" marR="62609" marT="31305" marB="31305"/>
                </a:tc>
                <a:tc>
                  <a:txBody>
                    <a:bodyPr/>
                    <a:lstStyle/>
                    <a:p>
                      <a:pPr algn="l" rtl="0" fontAlgn="base"/>
                      <a:r>
                        <a:rPr lang="nl-NL" sz="1200" b="0">
                          <a:effectLst/>
                        </a:rPr>
                        <a:t>Operationeel (80%) </a:t>
                      </a:r>
                      <a:endParaRPr lang="nl-NL" sz="2400" b="0" i="0">
                        <a:effectLst/>
                      </a:endParaRPr>
                    </a:p>
                  </a:txBody>
                  <a:tcPr marL="62609" marR="62609" marT="31305" marB="31305"/>
                </a:tc>
                <a:tc>
                  <a:txBody>
                    <a:bodyPr/>
                    <a:lstStyle/>
                    <a:p>
                      <a:pPr algn="ctr" rtl="0" fontAlgn="base"/>
                      <a:r>
                        <a:rPr lang="nl-NL" sz="1200" b="0">
                          <a:effectLst/>
                        </a:rPr>
                        <a:t>45 </a:t>
                      </a:r>
                      <a:endParaRPr lang="nl-NL" sz="2400" b="0" i="0">
                        <a:effectLst/>
                      </a:endParaRPr>
                    </a:p>
                  </a:txBody>
                  <a:tcPr marL="62609" marR="62609" marT="31305" marB="31305"/>
                </a:tc>
                <a:tc>
                  <a:txBody>
                    <a:bodyPr/>
                    <a:lstStyle/>
                    <a:p>
                      <a:pPr algn="ctr" rtl="0" fontAlgn="base"/>
                      <a:r>
                        <a:rPr lang="nl-NL" sz="1200" b="0" dirty="0">
                          <a:effectLst/>
                        </a:rPr>
                        <a:t>46 </a:t>
                      </a:r>
                      <a:endParaRPr lang="nl-NL" sz="2400" b="0" i="0" dirty="0">
                        <a:effectLst/>
                      </a:endParaRPr>
                    </a:p>
                  </a:txBody>
                  <a:tcPr marL="62609" marR="62609" marT="31305" marB="31305"/>
                </a:tc>
                <a:tc>
                  <a:txBody>
                    <a:bodyPr/>
                    <a:lstStyle/>
                    <a:p>
                      <a:pPr algn="ctr" rtl="0" fontAlgn="base"/>
                      <a:r>
                        <a:rPr lang="nl-NL" sz="1200" b="0">
                          <a:effectLst/>
                        </a:rPr>
                        <a:t>47 </a:t>
                      </a:r>
                      <a:endParaRPr lang="nl-NL" sz="2400" b="0" i="0">
                        <a:effectLst/>
                      </a:endParaRPr>
                    </a:p>
                  </a:txBody>
                  <a:tcPr marL="62609" marR="62609" marT="31305" marB="31305"/>
                </a:tc>
                <a:tc>
                  <a:txBody>
                    <a:bodyPr/>
                    <a:lstStyle/>
                    <a:p>
                      <a:pPr algn="l" rtl="0" fontAlgn="base"/>
                      <a:r>
                        <a:rPr lang="nl-NL" sz="1200" b="0">
                          <a:effectLst/>
                        </a:rPr>
                        <a:t>Kalibreren ventilatie </a:t>
                      </a:r>
                      <a:endParaRPr lang="nl-NL" sz="2400" b="0" i="0">
                        <a:effectLst/>
                      </a:endParaRPr>
                    </a:p>
                  </a:txBody>
                  <a:tcPr marL="62609" marR="62609" marT="31305" marB="31305"/>
                </a:tc>
                <a:extLst>
                  <a:ext uri="{0D108BD9-81ED-4DB2-BD59-A6C34878D82A}">
                    <a16:rowId xmlns:a16="http://schemas.microsoft.com/office/drawing/2014/main" val="1619294011"/>
                  </a:ext>
                </a:extLst>
              </a:tr>
              <a:tr h="226059">
                <a:tc>
                  <a:txBody>
                    <a:bodyPr/>
                    <a:lstStyle/>
                    <a:p>
                      <a:pPr algn="l" rtl="0" fontAlgn="base"/>
                      <a:r>
                        <a:rPr lang="nl-NL" sz="1200" b="0">
                          <a:effectLst/>
                        </a:rPr>
                        <a:t>13 </a:t>
                      </a:r>
                      <a:endParaRPr lang="nl-NL" sz="2400" b="0" i="0">
                        <a:effectLst/>
                      </a:endParaRPr>
                    </a:p>
                  </a:txBody>
                  <a:tcPr marL="62609" marR="62609" marT="31305" marB="31305"/>
                </a:tc>
                <a:tc>
                  <a:txBody>
                    <a:bodyPr/>
                    <a:lstStyle/>
                    <a:p>
                      <a:pPr algn="l" rtl="0" fontAlgn="base"/>
                      <a:r>
                        <a:rPr lang="nl-NL" sz="1200" b="0">
                          <a:effectLst/>
                        </a:rPr>
                        <a:t>- </a:t>
                      </a:r>
                      <a:endParaRPr lang="nl-NL" sz="2400" b="0" i="0">
                        <a:effectLst/>
                      </a:endParaRPr>
                    </a:p>
                  </a:txBody>
                  <a:tcPr marL="62609" marR="62609" marT="31305" marB="31305"/>
                </a:tc>
                <a:tc>
                  <a:txBody>
                    <a:bodyPr/>
                    <a:lstStyle/>
                    <a:p>
                      <a:pPr algn="l" rtl="0" fontAlgn="base"/>
                      <a:r>
                        <a:rPr lang="nl-NL" sz="1200" b="0">
                          <a:effectLst/>
                        </a:rPr>
                        <a:t> </a:t>
                      </a:r>
                      <a:endParaRPr lang="nl-NL" sz="1200" b="0" i="0">
                        <a:effectLst/>
                        <a:latin typeface="Calibri" panose="020F0502020204030204" pitchFamily="34" charset="0"/>
                      </a:endParaRPr>
                    </a:p>
                  </a:txBody>
                  <a:tcPr marL="62609" marR="62609" marT="31305" marB="31305"/>
                </a:tc>
                <a:tc>
                  <a:txBody>
                    <a:bodyPr/>
                    <a:lstStyle/>
                    <a:p>
                      <a:pPr algn="l" rtl="0" fontAlgn="base"/>
                      <a:r>
                        <a:rPr lang="nl-NL" sz="1200" b="0">
                          <a:effectLst/>
                        </a:rPr>
                        <a:t> </a:t>
                      </a:r>
                      <a:endParaRPr lang="nl-NL" sz="1200" b="0" i="0">
                        <a:effectLst/>
                        <a:latin typeface="Calibri" panose="020F0502020204030204" pitchFamily="34" charset="0"/>
                      </a:endParaRPr>
                    </a:p>
                  </a:txBody>
                  <a:tcPr marL="62609" marR="62609" marT="31305" marB="31305"/>
                </a:tc>
                <a:tc>
                  <a:txBody>
                    <a:bodyPr/>
                    <a:lstStyle/>
                    <a:p>
                      <a:pPr algn="l" rtl="0" fontAlgn="base"/>
                      <a:r>
                        <a:rPr lang="nl-NL" sz="1200" b="0">
                          <a:effectLst/>
                        </a:rPr>
                        <a:t>- </a:t>
                      </a:r>
                      <a:endParaRPr lang="nl-NL" sz="2400" b="0" i="0">
                        <a:effectLst/>
                      </a:endParaRPr>
                    </a:p>
                  </a:txBody>
                  <a:tcPr marL="62609" marR="62609" marT="31305" marB="31305"/>
                </a:tc>
                <a:tc>
                  <a:txBody>
                    <a:bodyPr/>
                    <a:lstStyle/>
                    <a:p>
                      <a:pPr algn="l" rtl="0" fontAlgn="base"/>
                      <a:r>
                        <a:rPr lang="nl-NL" sz="1200" b="0">
                          <a:effectLst/>
                        </a:rPr>
                        <a:t>- </a:t>
                      </a:r>
                      <a:endParaRPr lang="nl-NL" sz="2400" b="0" i="0">
                        <a:effectLst/>
                      </a:endParaRPr>
                    </a:p>
                  </a:txBody>
                  <a:tcPr marL="62609" marR="62609" marT="31305" marB="31305"/>
                </a:tc>
                <a:tc>
                  <a:txBody>
                    <a:bodyPr/>
                    <a:lstStyle/>
                    <a:p>
                      <a:pPr algn="l" rtl="0" fontAlgn="base"/>
                      <a:r>
                        <a:rPr lang="nl-NL" sz="1200" b="0" dirty="0">
                          <a:effectLst/>
                        </a:rPr>
                        <a:t> </a:t>
                      </a:r>
                      <a:endParaRPr lang="nl-NL" sz="1200" b="0" i="0" dirty="0">
                        <a:effectLst/>
                        <a:latin typeface="Calibri" panose="020F0502020204030204" pitchFamily="34" charset="0"/>
                      </a:endParaRPr>
                    </a:p>
                  </a:txBody>
                  <a:tcPr marL="62609" marR="62609" marT="31305" marB="31305"/>
                </a:tc>
                <a:tc>
                  <a:txBody>
                    <a:bodyPr/>
                    <a:lstStyle/>
                    <a:p>
                      <a:pPr algn="l" rtl="0" fontAlgn="base"/>
                      <a:r>
                        <a:rPr lang="nl-NL" sz="1200" b="0">
                          <a:effectLst/>
                        </a:rPr>
                        <a:t> </a:t>
                      </a:r>
                      <a:endParaRPr lang="nl-NL" sz="1200" b="0" i="0">
                        <a:effectLst/>
                        <a:latin typeface="Calibri" panose="020F0502020204030204" pitchFamily="34" charset="0"/>
                      </a:endParaRPr>
                    </a:p>
                  </a:txBody>
                  <a:tcPr marL="62609" marR="62609" marT="31305" marB="31305"/>
                </a:tc>
                <a:tc>
                  <a:txBody>
                    <a:bodyPr/>
                    <a:lstStyle/>
                    <a:p>
                      <a:pPr algn="l" rtl="0" fontAlgn="base"/>
                      <a:r>
                        <a:rPr lang="nl-NL" sz="1200" b="0" dirty="0">
                          <a:effectLst/>
                        </a:rPr>
                        <a:t>- </a:t>
                      </a:r>
                      <a:endParaRPr lang="nl-NL" sz="2400" b="0" i="0" dirty="0">
                        <a:effectLst/>
                      </a:endParaRPr>
                    </a:p>
                  </a:txBody>
                  <a:tcPr marL="62609" marR="62609" marT="31305" marB="31305"/>
                </a:tc>
                <a:extLst>
                  <a:ext uri="{0D108BD9-81ED-4DB2-BD59-A6C34878D82A}">
                    <a16:rowId xmlns:a16="http://schemas.microsoft.com/office/drawing/2014/main" val="2968682749"/>
                  </a:ext>
                </a:extLst>
              </a:tr>
            </a:tbl>
          </a:graphicData>
        </a:graphic>
      </p:graphicFrame>
      <p:sp>
        <p:nvSpPr>
          <p:cNvPr id="7" name="Tekstvak 6">
            <a:hlinkClick r:id="rId2" action="ppaction://hlinksldjump"/>
            <a:extLst>
              <a:ext uri="{FF2B5EF4-FFF2-40B4-BE49-F238E27FC236}">
                <a16:creationId xmlns:a16="http://schemas.microsoft.com/office/drawing/2014/main" id="{279B90FD-B1E6-444E-992A-103D66240944}"/>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8" name="Tekstvak 7">
            <a:hlinkClick r:id="rId3" action="ppaction://hlinksldjump"/>
            <a:extLst>
              <a:ext uri="{FF2B5EF4-FFF2-40B4-BE49-F238E27FC236}">
                <a16:creationId xmlns:a16="http://schemas.microsoft.com/office/drawing/2014/main" id="{4F696864-58DD-4AC3-A227-0F036B848372}"/>
              </a:ext>
            </a:extLst>
          </p:cNvPr>
          <p:cNvSpPr txBox="1"/>
          <p:nvPr/>
        </p:nvSpPr>
        <p:spPr>
          <a:xfrm>
            <a:off x="9579005" y="6308209"/>
            <a:ext cx="894995"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11" name="Titel 1">
            <a:extLst>
              <a:ext uri="{FF2B5EF4-FFF2-40B4-BE49-F238E27FC236}">
                <a16:creationId xmlns:a16="http://schemas.microsoft.com/office/drawing/2014/main" id="{5FCDF65D-E223-4CAE-8A56-65BFFDA3CCF7}"/>
              </a:ext>
            </a:extLst>
          </p:cNvPr>
          <p:cNvSpPr>
            <a:spLocks noGrp="1"/>
          </p:cNvSpPr>
          <p:nvPr>
            <p:ph type="title"/>
          </p:nvPr>
        </p:nvSpPr>
        <p:spPr>
          <a:xfrm>
            <a:off x="838200" y="18255"/>
            <a:ext cx="10515600" cy="905023"/>
          </a:xfrm>
        </p:spPr>
        <p:txBody>
          <a:bodyPr/>
          <a:lstStyle/>
          <a:p>
            <a:pPr algn="ctr"/>
            <a:r>
              <a:rPr lang="nl-NL" dirty="0"/>
              <a:t>Loods 1</a:t>
            </a:r>
          </a:p>
        </p:txBody>
      </p:sp>
      <mc:AlternateContent xmlns:mc="http://schemas.openxmlformats.org/markup-compatibility/2006" xmlns:pslz="http://schemas.microsoft.com/office/powerpoint/2016/slidezoom">
        <mc:Choice Requires="pslz">
          <p:graphicFrame>
            <p:nvGraphicFramePr>
              <p:cNvPr id="13" name="Diazoom 12">
                <a:extLst>
                  <a:ext uri="{FF2B5EF4-FFF2-40B4-BE49-F238E27FC236}">
                    <a16:creationId xmlns:a16="http://schemas.microsoft.com/office/drawing/2014/main" id="{3D52A23B-C53C-4E3B-B70D-0BAB2190588B}"/>
                  </a:ext>
                </a:extLst>
              </p:cNvPr>
              <p:cNvGraphicFramePr>
                <a:graphicFrameLocks noChangeAspect="1"/>
              </p:cNvGraphicFramePr>
              <p:nvPr>
                <p:extLst>
                  <p:ext uri="{D42A27DB-BD31-4B8C-83A1-F6EECF244321}">
                    <p14:modId xmlns:p14="http://schemas.microsoft.com/office/powerpoint/2010/main" val="3083411028"/>
                  </p:ext>
                </p:extLst>
              </p:nvPr>
            </p:nvGraphicFramePr>
            <p:xfrm>
              <a:off x="0" y="5138895"/>
              <a:ext cx="3048000" cy="1714500"/>
            </p:xfrm>
            <a:graphic>
              <a:graphicData uri="http://schemas.microsoft.com/office/powerpoint/2016/slidezoom">
                <pslz:sldZm>
                  <pslz:sldZmObj sldId="280" cId="1771373125">
                    <pslz:zmPr id="{E689A44D-94E1-419D-9F42-6D815C71A9C0}"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Diazoom 12">
                <a:hlinkClick r:id="rId5" action="ppaction://hlinksldjump"/>
                <a:extLst>
                  <a:ext uri="{FF2B5EF4-FFF2-40B4-BE49-F238E27FC236}">
                    <a16:creationId xmlns:a16="http://schemas.microsoft.com/office/drawing/2014/main" id="{3D52A23B-C53C-4E3B-B70D-0BAB2190588B}"/>
                  </a:ext>
                </a:extLst>
              </p:cNvPr>
              <p:cNvPicPr>
                <a:picLocks noGrp="1" noRot="1" noChangeAspect="1" noMove="1" noResize="1" noEditPoints="1" noAdjustHandles="1" noChangeArrowheads="1" noChangeShapeType="1"/>
              </p:cNvPicPr>
              <p:nvPr/>
            </p:nvPicPr>
            <p:blipFill>
              <a:blip r:embed="rId6"/>
              <a:stretch>
                <a:fillRect/>
              </a:stretch>
            </p:blipFill>
            <p:spPr>
              <a:xfrm>
                <a:off x="0" y="5138895"/>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4" name="Diazoom 3">
                <a:extLst>
                  <a:ext uri="{FF2B5EF4-FFF2-40B4-BE49-F238E27FC236}">
                    <a16:creationId xmlns:a16="http://schemas.microsoft.com/office/drawing/2014/main" id="{8CC30EA0-7337-457A-8B03-98661179A364}"/>
                  </a:ext>
                </a:extLst>
              </p:cNvPr>
              <p:cNvGraphicFramePr>
                <a:graphicFrameLocks noChangeAspect="1"/>
              </p:cNvGraphicFramePr>
              <p:nvPr>
                <p:extLst>
                  <p:ext uri="{D42A27DB-BD31-4B8C-83A1-F6EECF244321}">
                    <p14:modId xmlns:p14="http://schemas.microsoft.com/office/powerpoint/2010/main" val="2214058136"/>
                  </p:ext>
                </p:extLst>
              </p:nvPr>
            </p:nvGraphicFramePr>
            <p:xfrm>
              <a:off x="3048000" y="5138895"/>
              <a:ext cx="3048000" cy="1714500"/>
            </p:xfrm>
            <a:graphic>
              <a:graphicData uri="http://schemas.microsoft.com/office/powerpoint/2016/slidezoom">
                <pslz:sldZm>
                  <pslz:sldZmObj sldId="283" cId="2241012549">
                    <pslz:zmPr id="{3ADF2CC1-A2D9-4C58-9F90-7453F8902F96}"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4" name="Diazoom 3">
                <a:hlinkClick r:id="rId8" action="ppaction://hlinksldjump"/>
                <a:extLst>
                  <a:ext uri="{FF2B5EF4-FFF2-40B4-BE49-F238E27FC236}">
                    <a16:creationId xmlns:a16="http://schemas.microsoft.com/office/drawing/2014/main" id="{8CC30EA0-7337-457A-8B03-98661179A364}"/>
                  </a:ext>
                </a:extLst>
              </p:cNvPr>
              <p:cNvPicPr>
                <a:picLocks noGrp="1" noRot="1" noChangeAspect="1" noMove="1" noResize="1" noEditPoints="1" noAdjustHandles="1" noChangeArrowheads="1" noChangeShapeType="1"/>
              </p:cNvPicPr>
              <p:nvPr/>
            </p:nvPicPr>
            <p:blipFill>
              <a:blip r:embed="rId9"/>
              <a:stretch>
                <a:fillRect/>
              </a:stretch>
            </p:blipFill>
            <p:spPr>
              <a:xfrm>
                <a:off x="3048000" y="5138895"/>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943036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9A68A3F9-18A8-42E9-95B3-550098822EDA}"/>
              </a:ext>
            </a:extLst>
          </p:cNvPr>
          <p:cNvSpPr>
            <a:spLocks noGrp="1"/>
          </p:cNvSpPr>
          <p:nvPr>
            <p:ph idx="1"/>
          </p:nvPr>
        </p:nvSpPr>
        <p:spPr>
          <a:xfrm>
            <a:off x="838200" y="923278"/>
            <a:ext cx="10515600" cy="5253685"/>
          </a:xfrm>
        </p:spPr>
        <p:txBody>
          <a:bodyPr/>
          <a:lstStyle/>
          <a:p>
            <a:r>
              <a:rPr lang="nl-NL" dirty="0"/>
              <a:t>Loods 2 is een kleine opslagfaciliteit, geplaatst binnen loods 1. De naam is dus wat misleidend. </a:t>
            </a:r>
          </a:p>
          <a:p>
            <a:r>
              <a:rPr lang="nl-NL" dirty="0"/>
              <a:t>Loods 2 wordt gebruikt voor tijdelijk opslaan van halffabricaten (producten die deels af zijn).</a:t>
            </a:r>
          </a:p>
          <a:p>
            <a:r>
              <a:rPr lang="nl-NL" dirty="0"/>
              <a:t>Omdat loods 2 binnen loods 1 valt, zijn hier dezelfde protocollen van kracht en wordt het beheerd door hetzelfde personeel.</a:t>
            </a:r>
          </a:p>
          <a:p>
            <a:r>
              <a:rPr lang="nl-NL" dirty="0"/>
              <a:t>In loods 2 zijn geen aanvullende eisen van kracht. </a:t>
            </a:r>
          </a:p>
        </p:txBody>
      </p:sp>
      <p:sp>
        <p:nvSpPr>
          <p:cNvPr id="7" name="Tekstvak 6">
            <a:hlinkClick r:id="rId2" action="ppaction://hlinksldjump"/>
            <a:extLst>
              <a:ext uri="{FF2B5EF4-FFF2-40B4-BE49-F238E27FC236}">
                <a16:creationId xmlns:a16="http://schemas.microsoft.com/office/drawing/2014/main" id="{279B90FD-B1E6-444E-992A-103D66240944}"/>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8" name="Tekstvak 7">
            <a:hlinkClick r:id="rId3" action="ppaction://hlinksldjump"/>
            <a:extLst>
              <a:ext uri="{FF2B5EF4-FFF2-40B4-BE49-F238E27FC236}">
                <a16:creationId xmlns:a16="http://schemas.microsoft.com/office/drawing/2014/main" id="{4F696864-58DD-4AC3-A227-0F036B848372}"/>
              </a:ext>
            </a:extLst>
          </p:cNvPr>
          <p:cNvSpPr txBox="1"/>
          <p:nvPr/>
        </p:nvSpPr>
        <p:spPr>
          <a:xfrm>
            <a:off x="9579005" y="6308209"/>
            <a:ext cx="894995"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9" name="Titel 1">
            <a:extLst>
              <a:ext uri="{FF2B5EF4-FFF2-40B4-BE49-F238E27FC236}">
                <a16:creationId xmlns:a16="http://schemas.microsoft.com/office/drawing/2014/main" id="{0E23D1EE-5E12-45FF-AA19-0F5622D30209}"/>
              </a:ext>
            </a:extLst>
          </p:cNvPr>
          <p:cNvSpPr>
            <a:spLocks noGrp="1"/>
          </p:cNvSpPr>
          <p:nvPr>
            <p:ph type="title"/>
          </p:nvPr>
        </p:nvSpPr>
        <p:spPr>
          <a:xfrm>
            <a:off x="838200" y="18255"/>
            <a:ext cx="10515600" cy="905023"/>
          </a:xfrm>
        </p:spPr>
        <p:txBody>
          <a:bodyPr/>
          <a:lstStyle/>
          <a:p>
            <a:pPr algn="ctr"/>
            <a:r>
              <a:rPr lang="nl-NL" dirty="0"/>
              <a:t>Loods 2</a:t>
            </a:r>
          </a:p>
        </p:txBody>
      </p:sp>
      <mc:AlternateContent xmlns:mc="http://schemas.openxmlformats.org/markup-compatibility/2006" xmlns:pslz="http://schemas.microsoft.com/office/powerpoint/2016/slidezoom">
        <mc:Choice Requires="pslz">
          <p:graphicFrame>
            <p:nvGraphicFramePr>
              <p:cNvPr id="6" name="Diazoom 5">
                <a:extLst>
                  <a:ext uri="{FF2B5EF4-FFF2-40B4-BE49-F238E27FC236}">
                    <a16:creationId xmlns:a16="http://schemas.microsoft.com/office/drawing/2014/main" id="{EFA0B5AB-8BD7-4A42-8C2D-B9340B61CA60}"/>
                  </a:ext>
                </a:extLst>
              </p:cNvPr>
              <p:cNvGraphicFramePr>
                <a:graphicFrameLocks noChangeAspect="1"/>
              </p:cNvGraphicFramePr>
              <p:nvPr>
                <p:extLst>
                  <p:ext uri="{D42A27DB-BD31-4B8C-83A1-F6EECF244321}">
                    <p14:modId xmlns:p14="http://schemas.microsoft.com/office/powerpoint/2010/main" val="145095507"/>
                  </p:ext>
                </p:extLst>
              </p:nvPr>
            </p:nvGraphicFramePr>
            <p:xfrm>
              <a:off x="0" y="5138895"/>
              <a:ext cx="3048000" cy="1714500"/>
            </p:xfrm>
            <a:graphic>
              <a:graphicData uri="http://schemas.microsoft.com/office/powerpoint/2016/slidezoom">
                <pslz:sldZm>
                  <pslz:sldZmObj sldId="280" cId="1771373125">
                    <pslz:zmPr id="{E689A44D-94E1-419D-9F42-6D815C71A9C0}"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6" name="Diazoom 5">
                <a:hlinkClick r:id="rId5" action="ppaction://hlinksldjump"/>
                <a:extLst>
                  <a:ext uri="{FF2B5EF4-FFF2-40B4-BE49-F238E27FC236}">
                    <a16:creationId xmlns:a16="http://schemas.microsoft.com/office/drawing/2014/main" id="{EFA0B5AB-8BD7-4A42-8C2D-B9340B61CA60}"/>
                  </a:ext>
                </a:extLst>
              </p:cNvPr>
              <p:cNvPicPr>
                <a:picLocks noGrp="1" noRot="1" noChangeAspect="1" noMove="1" noResize="1" noEditPoints="1" noAdjustHandles="1" noChangeArrowheads="1" noChangeShapeType="1"/>
              </p:cNvPicPr>
              <p:nvPr/>
            </p:nvPicPr>
            <p:blipFill>
              <a:blip r:embed="rId6"/>
              <a:stretch>
                <a:fillRect/>
              </a:stretch>
            </p:blipFill>
            <p:spPr>
              <a:xfrm>
                <a:off x="0" y="5138895"/>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178B40EA-FD4F-43A5-9260-5EC9AD68B8EE}"/>
                  </a:ext>
                </a:extLst>
              </p:cNvPr>
              <p:cNvGraphicFramePr>
                <a:graphicFrameLocks noChangeAspect="1"/>
              </p:cNvGraphicFramePr>
              <p:nvPr>
                <p:extLst>
                  <p:ext uri="{D42A27DB-BD31-4B8C-83A1-F6EECF244321}">
                    <p14:modId xmlns:p14="http://schemas.microsoft.com/office/powerpoint/2010/main" val="3371271724"/>
                  </p:ext>
                </p:extLst>
              </p:nvPr>
            </p:nvGraphicFramePr>
            <p:xfrm>
              <a:off x="3048000" y="5138895"/>
              <a:ext cx="3048000" cy="1714500"/>
            </p:xfrm>
            <a:graphic>
              <a:graphicData uri="http://schemas.microsoft.com/office/powerpoint/2016/slidezoom">
                <pslz:sldZm>
                  <pslz:sldZmObj sldId="283" cId="2241012549">
                    <pslz:zmPr id="{3ADF2CC1-A2D9-4C58-9F90-7453F8902F96}"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8" action="ppaction://hlinksldjump"/>
                <a:extLst>
                  <a:ext uri="{FF2B5EF4-FFF2-40B4-BE49-F238E27FC236}">
                    <a16:creationId xmlns:a16="http://schemas.microsoft.com/office/drawing/2014/main" id="{178B40EA-FD4F-43A5-9260-5EC9AD68B8EE}"/>
                  </a:ext>
                </a:extLst>
              </p:cNvPr>
              <p:cNvPicPr>
                <a:picLocks noGrp="1" noRot="1" noChangeAspect="1" noMove="1" noResize="1" noEditPoints="1" noAdjustHandles="1" noChangeArrowheads="1" noChangeShapeType="1"/>
              </p:cNvPicPr>
              <p:nvPr/>
            </p:nvPicPr>
            <p:blipFill>
              <a:blip r:embed="rId9"/>
              <a:stretch>
                <a:fillRect/>
              </a:stretch>
            </p:blipFill>
            <p:spPr>
              <a:xfrm>
                <a:off x="3048000" y="5138895"/>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2411121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9A68A3F9-18A8-42E9-95B3-550098822EDA}"/>
              </a:ext>
            </a:extLst>
          </p:cNvPr>
          <p:cNvSpPr>
            <a:spLocks noGrp="1"/>
          </p:cNvSpPr>
          <p:nvPr>
            <p:ph idx="1"/>
          </p:nvPr>
        </p:nvSpPr>
        <p:spPr>
          <a:xfrm>
            <a:off x="838200" y="1162975"/>
            <a:ext cx="10515600" cy="5013988"/>
          </a:xfrm>
        </p:spPr>
        <p:txBody>
          <a:bodyPr/>
          <a:lstStyle/>
          <a:p>
            <a:pPr algn="l" rtl="0" fontAlgn="base"/>
            <a:r>
              <a:rPr lang="nl-NL" sz="1800" b="0" i="0" dirty="0">
                <a:solidFill>
                  <a:srgbClr val="000000"/>
                </a:solidFill>
                <a:effectLst/>
                <a:latin typeface="Calibri" panose="020F0502020204030204" pitchFamily="34" charset="0"/>
              </a:rPr>
              <a:t>De geproduceerde chips worden in eigen beheer opgeslagen in een loods naast de fabriek. Dat betekent dat de fabriek zelf eigenaar is van de loods en dus ook een goed zicht heeft op de omstandigheden tijdens opslag.  De opslag is in loods 3. De loods bevindt zich naast de fabriekshal. Eenmaal correct verpakt kan er volgens Tinus nog weinig misgaan. De chips kunnen slecht tegen temperaturen boven de 60 graden Celsius en onder de min 20 graden Celsius. Problemen kunnen ontstaan wanneer de chips een uur of langer aan deze temperaturen zijn blootgesteld. De temperatuur in de loods normaalgesproken tussen de 15 en 22 graden Celsius.  </a:t>
            </a:r>
            <a:endParaRPr lang="nl-NL" b="0" i="0" dirty="0">
              <a:solidFill>
                <a:srgbClr val="000000"/>
              </a:solidFill>
              <a:effectLst/>
              <a:latin typeface="Segoe UI" panose="020B0502040204020203" pitchFamily="34" charset="0"/>
            </a:endParaRPr>
          </a:p>
          <a:p>
            <a:pPr algn="l" rtl="0" fontAlgn="base"/>
            <a:r>
              <a:rPr lang="nl-NL" sz="1800" b="0" i="0" dirty="0">
                <a:solidFill>
                  <a:srgbClr val="000000"/>
                </a:solidFill>
                <a:effectLst/>
                <a:latin typeface="Calibri" panose="020F0502020204030204" pitchFamily="34" charset="0"/>
              </a:rPr>
              <a:t>Verder is de luchtvochtigheid van belang. Er kan schade ontstaan wanneer de chip langdurig is blootgesteld aan een luchtvochtigheid van boven de 70%. De luchtvochtigheid in de loods is normaliter tussen de 40 en 60%. Denk bij langdurig aan minimaal dan 24 uur.  </a:t>
            </a:r>
            <a:endParaRPr lang="nl-NL" b="0" i="0" dirty="0">
              <a:solidFill>
                <a:srgbClr val="000000"/>
              </a:solidFill>
              <a:effectLst/>
              <a:latin typeface="Segoe UI" panose="020B0502040204020203" pitchFamily="34" charset="0"/>
            </a:endParaRPr>
          </a:p>
          <a:p>
            <a:pPr algn="l" rtl="0" fontAlgn="base"/>
            <a:r>
              <a:rPr lang="nl-NL" sz="1800" b="0" i="0" dirty="0">
                <a:solidFill>
                  <a:srgbClr val="000000"/>
                </a:solidFill>
                <a:effectLst/>
                <a:latin typeface="Calibri" panose="020F0502020204030204" pitchFamily="34" charset="0"/>
              </a:rPr>
              <a:t>Twee maanden geleden (toen er chips met latere problemen lagen opgeslagen) is er een stroomstoring geweest in de fabriek. Op dat moment heeft de airconditioning voor een periode van 7 uur niet naar behoren kunnen werken. Door deze storing is er ook geen verdere data beschikbaar. </a:t>
            </a:r>
            <a:endParaRPr lang="nl-NL" b="0" i="0" dirty="0">
              <a:solidFill>
                <a:srgbClr val="000000"/>
              </a:solidFill>
              <a:effectLst/>
              <a:latin typeface="Segoe UI" panose="020B0502040204020203" pitchFamily="34" charset="0"/>
            </a:endParaRPr>
          </a:p>
        </p:txBody>
      </p:sp>
      <p:sp>
        <p:nvSpPr>
          <p:cNvPr id="7" name="Tekstvak 6">
            <a:hlinkClick r:id="rId2" action="ppaction://hlinksldjump"/>
            <a:extLst>
              <a:ext uri="{FF2B5EF4-FFF2-40B4-BE49-F238E27FC236}">
                <a16:creationId xmlns:a16="http://schemas.microsoft.com/office/drawing/2014/main" id="{279B90FD-B1E6-444E-992A-103D66240944}"/>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8" name="Tekstvak 7">
            <a:hlinkClick r:id="rId3" action="ppaction://hlinksldjump"/>
            <a:extLst>
              <a:ext uri="{FF2B5EF4-FFF2-40B4-BE49-F238E27FC236}">
                <a16:creationId xmlns:a16="http://schemas.microsoft.com/office/drawing/2014/main" id="{4F696864-58DD-4AC3-A227-0F036B848372}"/>
              </a:ext>
            </a:extLst>
          </p:cNvPr>
          <p:cNvSpPr txBox="1"/>
          <p:nvPr/>
        </p:nvSpPr>
        <p:spPr>
          <a:xfrm>
            <a:off x="9579005" y="6308209"/>
            <a:ext cx="894995"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9" name="Titel 1">
            <a:extLst>
              <a:ext uri="{FF2B5EF4-FFF2-40B4-BE49-F238E27FC236}">
                <a16:creationId xmlns:a16="http://schemas.microsoft.com/office/drawing/2014/main" id="{2A4F422C-7260-4E86-955C-1EB2F79DD045}"/>
              </a:ext>
            </a:extLst>
          </p:cNvPr>
          <p:cNvSpPr>
            <a:spLocks noGrp="1"/>
          </p:cNvSpPr>
          <p:nvPr>
            <p:ph type="title"/>
          </p:nvPr>
        </p:nvSpPr>
        <p:spPr>
          <a:xfrm>
            <a:off x="838200" y="18255"/>
            <a:ext cx="10515600" cy="905023"/>
          </a:xfrm>
        </p:spPr>
        <p:txBody>
          <a:bodyPr/>
          <a:lstStyle/>
          <a:p>
            <a:pPr algn="ctr"/>
            <a:r>
              <a:rPr lang="nl-NL" dirty="0"/>
              <a:t>Loods 3</a:t>
            </a:r>
          </a:p>
        </p:txBody>
      </p:sp>
      <p:sp>
        <p:nvSpPr>
          <p:cNvPr id="10" name="Tekstvak 9">
            <a:hlinkClick r:id="rId4" action="ppaction://hlinksldjump"/>
            <a:extLst>
              <a:ext uri="{FF2B5EF4-FFF2-40B4-BE49-F238E27FC236}">
                <a16:creationId xmlns:a16="http://schemas.microsoft.com/office/drawing/2014/main" id="{30FC1D83-B48D-4F32-B8A6-38F4D66C558E}"/>
              </a:ext>
            </a:extLst>
          </p:cNvPr>
          <p:cNvSpPr txBox="1"/>
          <p:nvPr/>
        </p:nvSpPr>
        <p:spPr>
          <a:xfrm>
            <a:off x="8303579" y="6322150"/>
            <a:ext cx="1081426"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mc:AlternateContent xmlns:mc="http://schemas.openxmlformats.org/markup-compatibility/2006" xmlns:pslz="http://schemas.microsoft.com/office/powerpoint/2016/slidezoom">
        <mc:Choice Requires="pslz">
          <p:graphicFrame>
            <p:nvGraphicFramePr>
              <p:cNvPr id="4" name="Diazoom 3">
                <a:extLst>
                  <a:ext uri="{FF2B5EF4-FFF2-40B4-BE49-F238E27FC236}">
                    <a16:creationId xmlns:a16="http://schemas.microsoft.com/office/drawing/2014/main" id="{7DA09B56-617A-4404-A792-39187662D80F}"/>
                  </a:ext>
                </a:extLst>
              </p:cNvPr>
              <p:cNvGraphicFramePr>
                <a:graphicFrameLocks noChangeAspect="1"/>
              </p:cNvGraphicFramePr>
              <p:nvPr>
                <p:extLst>
                  <p:ext uri="{D42A27DB-BD31-4B8C-83A1-F6EECF244321}">
                    <p14:modId xmlns:p14="http://schemas.microsoft.com/office/powerpoint/2010/main" val="1671599197"/>
                  </p:ext>
                </p:extLst>
              </p:nvPr>
            </p:nvGraphicFramePr>
            <p:xfrm>
              <a:off x="0" y="5143500"/>
              <a:ext cx="3048000" cy="1714500"/>
            </p:xfrm>
            <a:graphic>
              <a:graphicData uri="http://schemas.microsoft.com/office/powerpoint/2016/slidezoom">
                <pslz:sldZm>
                  <pslz:sldZmObj sldId="284" cId="1391677186">
                    <pslz:zmPr id="{8E6488E3-8BED-4F5D-B00A-EC91CACB5F6F}"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4" name="Diazoom 3">
                <a:hlinkClick r:id="rId6" action="ppaction://hlinksldjump"/>
                <a:extLst>
                  <a:ext uri="{FF2B5EF4-FFF2-40B4-BE49-F238E27FC236}">
                    <a16:creationId xmlns:a16="http://schemas.microsoft.com/office/drawing/2014/main" id="{7DA09B56-617A-4404-A792-39187662D80F}"/>
                  </a:ext>
                </a:extLst>
              </p:cNvPr>
              <p:cNvPicPr>
                <a:picLocks noGrp="1" noRot="1" noChangeAspect="1" noMove="1" noResize="1" noEditPoints="1" noAdjustHandles="1" noChangeArrowheads="1" noChangeShapeType="1"/>
              </p:cNvPicPr>
              <p:nvPr/>
            </p:nvPicPr>
            <p:blipFill>
              <a:blip r:embed="rId7"/>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6" name="Diazoom 5">
                <a:extLst>
                  <a:ext uri="{FF2B5EF4-FFF2-40B4-BE49-F238E27FC236}">
                    <a16:creationId xmlns:a16="http://schemas.microsoft.com/office/drawing/2014/main" id="{BB970F31-04EF-4D4D-AD74-9DE74684F947}"/>
                  </a:ext>
                </a:extLst>
              </p:cNvPr>
              <p:cNvGraphicFramePr>
                <a:graphicFrameLocks noChangeAspect="1"/>
              </p:cNvGraphicFramePr>
              <p:nvPr>
                <p:extLst>
                  <p:ext uri="{D42A27DB-BD31-4B8C-83A1-F6EECF244321}">
                    <p14:modId xmlns:p14="http://schemas.microsoft.com/office/powerpoint/2010/main" val="3011735035"/>
                  </p:ext>
                </p:extLst>
              </p:nvPr>
            </p:nvGraphicFramePr>
            <p:xfrm>
              <a:off x="3048000" y="5143500"/>
              <a:ext cx="3048000" cy="1714500"/>
            </p:xfrm>
            <a:graphic>
              <a:graphicData uri="http://schemas.microsoft.com/office/powerpoint/2016/slidezoom">
                <pslz:sldZm>
                  <pslz:sldZmObj sldId="285" cId="725161670">
                    <pslz:zmPr id="{D236BDD2-0445-4FDC-9719-64B91F577047}" returnToParent="0"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6" name="Diazoom 5">
                <a:hlinkClick r:id="rId9" action="ppaction://hlinksldjump"/>
                <a:extLst>
                  <a:ext uri="{FF2B5EF4-FFF2-40B4-BE49-F238E27FC236}">
                    <a16:creationId xmlns:a16="http://schemas.microsoft.com/office/drawing/2014/main" id="{BB970F31-04EF-4D4D-AD74-9DE74684F947}"/>
                  </a:ext>
                </a:extLst>
              </p:cNvPr>
              <p:cNvPicPr>
                <a:picLocks noGrp="1" noRot="1" noChangeAspect="1" noMove="1" noResize="1" noEditPoints="1" noAdjustHandles="1" noChangeArrowheads="1" noChangeShapeType="1"/>
              </p:cNvPicPr>
              <p:nvPr/>
            </p:nvPicPr>
            <p:blipFill>
              <a:blip r:embed="rId10"/>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6683647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B454144A-F8A8-4C84-A2D4-B73C6F610131}"/>
              </a:ext>
            </a:extLst>
          </p:cNvPr>
          <p:cNvSpPr>
            <a:spLocks noGrp="1"/>
          </p:cNvSpPr>
          <p:nvPr>
            <p:ph idx="1"/>
          </p:nvPr>
        </p:nvSpPr>
        <p:spPr>
          <a:xfrm>
            <a:off x="838200" y="923278"/>
            <a:ext cx="10515600" cy="5253685"/>
          </a:xfrm>
        </p:spPr>
        <p:txBody>
          <a:bodyPr/>
          <a:lstStyle/>
          <a:p>
            <a:r>
              <a:rPr lang="nl-NL" dirty="0"/>
              <a:t>In de onderstaande tabel de personeelsleden die hebben meegewerkt aan de productie van de batch chips waar klachten over zijn.</a:t>
            </a:r>
          </a:p>
        </p:txBody>
      </p:sp>
      <p:sp>
        <p:nvSpPr>
          <p:cNvPr id="4" name="Tekstvak 3">
            <a:hlinkClick r:id="rId2" action="ppaction://hlinksldjump"/>
            <a:extLst>
              <a:ext uri="{FF2B5EF4-FFF2-40B4-BE49-F238E27FC236}">
                <a16:creationId xmlns:a16="http://schemas.microsoft.com/office/drawing/2014/main" id="{7DE12AD0-0180-4110-ACFB-B2B91C293DA6}"/>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74913CD5-97A6-4B5F-A553-BF4ECC63CCE7}"/>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7B8A47E3-BD6A-4D3F-B3C7-3939AB206B4F}"/>
              </a:ext>
            </a:extLst>
          </p:cNvPr>
          <p:cNvSpPr>
            <a:spLocks noGrp="1"/>
          </p:cNvSpPr>
          <p:nvPr>
            <p:ph type="title"/>
          </p:nvPr>
        </p:nvSpPr>
        <p:spPr>
          <a:xfrm>
            <a:off x="838200" y="18255"/>
            <a:ext cx="10515600" cy="905023"/>
          </a:xfrm>
        </p:spPr>
        <p:txBody>
          <a:bodyPr/>
          <a:lstStyle/>
          <a:p>
            <a:pPr algn="ctr"/>
            <a:r>
              <a:rPr lang="nl-NL" dirty="0"/>
              <a:t>Personeelsregister</a:t>
            </a:r>
          </a:p>
        </p:txBody>
      </p:sp>
      <p:graphicFrame>
        <p:nvGraphicFramePr>
          <p:cNvPr id="2" name="Tabel 5">
            <a:extLst>
              <a:ext uri="{FF2B5EF4-FFF2-40B4-BE49-F238E27FC236}">
                <a16:creationId xmlns:a16="http://schemas.microsoft.com/office/drawing/2014/main" id="{C41A2077-F3B3-452F-BEED-746DD94A9EA6}"/>
              </a:ext>
            </a:extLst>
          </p:cNvPr>
          <p:cNvGraphicFramePr>
            <a:graphicFrameLocks noGrp="1"/>
          </p:cNvGraphicFramePr>
          <p:nvPr>
            <p:extLst>
              <p:ext uri="{D42A27DB-BD31-4B8C-83A1-F6EECF244321}">
                <p14:modId xmlns:p14="http://schemas.microsoft.com/office/powerpoint/2010/main" val="766601642"/>
              </p:ext>
            </p:extLst>
          </p:nvPr>
        </p:nvGraphicFramePr>
        <p:xfrm>
          <a:off x="2516489" y="1841917"/>
          <a:ext cx="8816511" cy="3235960"/>
        </p:xfrm>
        <a:graphic>
          <a:graphicData uri="http://schemas.openxmlformats.org/drawingml/2006/table">
            <a:tbl>
              <a:tblPr firstRow="1" bandRow="1">
                <a:tableStyleId>{5C22544A-7EE6-4342-B048-85BDC9FD1C3A}</a:tableStyleId>
              </a:tblPr>
              <a:tblGrid>
                <a:gridCol w="670170">
                  <a:extLst>
                    <a:ext uri="{9D8B030D-6E8A-4147-A177-3AD203B41FA5}">
                      <a16:colId xmlns:a16="http://schemas.microsoft.com/office/drawing/2014/main" val="2849945279"/>
                    </a:ext>
                  </a:extLst>
                </a:gridCol>
                <a:gridCol w="1799508">
                  <a:extLst>
                    <a:ext uri="{9D8B030D-6E8A-4147-A177-3AD203B41FA5}">
                      <a16:colId xmlns:a16="http://schemas.microsoft.com/office/drawing/2014/main" val="2302244882"/>
                    </a:ext>
                  </a:extLst>
                </a:gridCol>
                <a:gridCol w="1234839">
                  <a:extLst>
                    <a:ext uri="{9D8B030D-6E8A-4147-A177-3AD203B41FA5}">
                      <a16:colId xmlns:a16="http://schemas.microsoft.com/office/drawing/2014/main" val="1726726560"/>
                    </a:ext>
                  </a:extLst>
                </a:gridCol>
                <a:gridCol w="1234839">
                  <a:extLst>
                    <a:ext uri="{9D8B030D-6E8A-4147-A177-3AD203B41FA5}">
                      <a16:colId xmlns:a16="http://schemas.microsoft.com/office/drawing/2014/main" val="367776137"/>
                    </a:ext>
                  </a:extLst>
                </a:gridCol>
                <a:gridCol w="1234839">
                  <a:extLst>
                    <a:ext uri="{9D8B030D-6E8A-4147-A177-3AD203B41FA5}">
                      <a16:colId xmlns:a16="http://schemas.microsoft.com/office/drawing/2014/main" val="4117820445"/>
                    </a:ext>
                  </a:extLst>
                </a:gridCol>
                <a:gridCol w="1234839">
                  <a:extLst>
                    <a:ext uri="{9D8B030D-6E8A-4147-A177-3AD203B41FA5}">
                      <a16:colId xmlns:a16="http://schemas.microsoft.com/office/drawing/2014/main" val="1677371470"/>
                    </a:ext>
                  </a:extLst>
                </a:gridCol>
                <a:gridCol w="1407477">
                  <a:extLst>
                    <a:ext uri="{9D8B030D-6E8A-4147-A177-3AD203B41FA5}">
                      <a16:colId xmlns:a16="http://schemas.microsoft.com/office/drawing/2014/main" val="112515413"/>
                    </a:ext>
                  </a:extLst>
                </a:gridCol>
              </a:tblGrid>
              <a:tr h="370840">
                <a:tc>
                  <a:txBody>
                    <a:bodyPr/>
                    <a:lstStyle/>
                    <a:p>
                      <a:r>
                        <a:rPr lang="nl-NL" dirty="0" err="1"/>
                        <a:t>id</a:t>
                      </a:r>
                      <a:endParaRPr lang="nl-NL" dirty="0"/>
                    </a:p>
                  </a:txBody>
                  <a:tcPr/>
                </a:tc>
                <a:tc>
                  <a:txBody>
                    <a:bodyPr/>
                    <a:lstStyle/>
                    <a:p>
                      <a:r>
                        <a:rPr lang="nl-NL" dirty="0"/>
                        <a:t>Naam</a:t>
                      </a:r>
                    </a:p>
                  </a:txBody>
                  <a:tcPr/>
                </a:tc>
                <a:tc>
                  <a:txBody>
                    <a:bodyPr/>
                    <a:lstStyle/>
                    <a:p>
                      <a:r>
                        <a:rPr lang="nl-NL" dirty="0"/>
                        <a:t>Datum</a:t>
                      </a:r>
                    </a:p>
                  </a:txBody>
                  <a:tcPr/>
                </a:tc>
                <a:tc>
                  <a:txBody>
                    <a:bodyPr/>
                    <a:lstStyle/>
                    <a:p>
                      <a:r>
                        <a:rPr lang="nl-NL" dirty="0"/>
                        <a:t>Tijd in</a:t>
                      </a:r>
                    </a:p>
                  </a:txBody>
                  <a:tcPr/>
                </a:tc>
                <a:tc>
                  <a:txBody>
                    <a:bodyPr/>
                    <a:lstStyle/>
                    <a:p>
                      <a:r>
                        <a:rPr lang="nl-NL" dirty="0"/>
                        <a:t>Tijd uit</a:t>
                      </a:r>
                    </a:p>
                  </a:txBody>
                  <a:tcPr/>
                </a:tc>
                <a:tc>
                  <a:txBody>
                    <a:bodyPr/>
                    <a:lstStyle/>
                    <a:p>
                      <a:r>
                        <a:rPr lang="nl-NL" dirty="0"/>
                        <a:t>Machine</a:t>
                      </a:r>
                    </a:p>
                  </a:txBody>
                  <a:tcPr/>
                </a:tc>
                <a:tc>
                  <a:txBody>
                    <a:bodyPr/>
                    <a:lstStyle/>
                    <a:p>
                      <a:r>
                        <a:rPr lang="nl-NL" dirty="0"/>
                        <a:t>Opmerking</a:t>
                      </a:r>
                    </a:p>
                  </a:txBody>
                  <a:tcPr/>
                </a:tc>
                <a:extLst>
                  <a:ext uri="{0D108BD9-81ED-4DB2-BD59-A6C34878D82A}">
                    <a16:rowId xmlns:a16="http://schemas.microsoft.com/office/drawing/2014/main" val="3173885027"/>
                  </a:ext>
                </a:extLst>
              </a:tr>
              <a:tr h="370840">
                <a:tc>
                  <a:txBody>
                    <a:bodyPr/>
                    <a:lstStyle/>
                    <a:p>
                      <a:r>
                        <a:rPr lang="nl-NL" dirty="0"/>
                        <a:t>003</a:t>
                      </a:r>
                    </a:p>
                  </a:txBody>
                  <a:tcPr/>
                </a:tc>
                <a:tc>
                  <a:txBody>
                    <a:bodyPr/>
                    <a:lstStyle/>
                    <a:p>
                      <a:r>
                        <a:rPr lang="nl-NL" dirty="0"/>
                        <a:t>Jan Hoop</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510374301"/>
                  </a:ext>
                </a:extLst>
              </a:tr>
              <a:tr h="370840">
                <a:tc>
                  <a:txBody>
                    <a:bodyPr/>
                    <a:lstStyle/>
                    <a:p>
                      <a:r>
                        <a:rPr lang="nl-NL" dirty="0"/>
                        <a:t>008</a:t>
                      </a:r>
                    </a:p>
                  </a:txBody>
                  <a:tcPr/>
                </a:tc>
                <a:tc>
                  <a:txBody>
                    <a:bodyPr/>
                    <a:lstStyle/>
                    <a:p>
                      <a:r>
                        <a:rPr lang="nl-NL" dirty="0"/>
                        <a:t>Michael Vos</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336086047"/>
                  </a:ext>
                </a:extLst>
              </a:tr>
              <a:tr h="370840">
                <a:tc>
                  <a:txBody>
                    <a:bodyPr/>
                    <a:lstStyle/>
                    <a:p>
                      <a:r>
                        <a:rPr lang="nl-NL" dirty="0"/>
                        <a:t>009</a:t>
                      </a:r>
                    </a:p>
                  </a:txBody>
                  <a:tcPr/>
                </a:tc>
                <a:tc>
                  <a:txBody>
                    <a:bodyPr/>
                    <a:lstStyle/>
                    <a:p>
                      <a:r>
                        <a:rPr lang="nl-NL" dirty="0"/>
                        <a:t>Elise Lindt</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09719280"/>
                  </a:ext>
                </a:extLst>
              </a:tr>
              <a:tr h="370840">
                <a:tc>
                  <a:txBody>
                    <a:bodyPr/>
                    <a:lstStyle/>
                    <a:p>
                      <a:r>
                        <a:rPr lang="nl-NL" dirty="0"/>
                        <a:t>010</a:t>
                      </a:r>
                    </a:p>
                  </a:txBody>
                  <a:tcPr/>
                </a:tc>
                <a:tc>
                  <a:txBody>
                    <a:bodyPr/>
                    <a:lstStyle/>
                    <a:p>
                      <a:r>
                        <a:rPr lang="nl-NL" dirty="0"/>
                        <a:t>Anne de Roos</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4086862756"/>
                  </a:ext>
                </a:extLst>
              </a:tr>
              <a:tr h="370840">
                <a:tc>
                  <a:txBody>
                    <a:bodyPr/>
                    <a:lstStyle/>
                    <a:p>
                      <a:r>
                        <a:rPr lang="nl-NL" dirty="0"/>
                        <a:t>013</a:t>
                      </a:r>
                    </a:p>
                  </a:txBody>
                  <a:tcPr/>
                </a:tc>
                <a:tc>
                  <a:txBody>
                    <a:bodyPr/>
                    <a:lstStyle/>
                    <a:p>
                      <a:r>
                        <a:rPr lang="nl-NL" dirty="0" err="1"/>
                        <a:t>Mesut</a:t>
                      </a:r>
                      <a:r>
                        <a:rPr lang="nl-NL" dirty="0"/>
                        <a:t> Aydin</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797534382"/>
                  </a:ext>
                </a:extLst>
              </a:tr>
              <a:tr h="370840">
                <a:tc>
                  <a:txBody>
                    <a:bodyPr/>
                    <a:lstStyle/>
                    <a:p>
                      <a:r>
                        <a:rPr lang="nl-NL" dirty="0"/>
                        <a:t>015</a:t>
                      </a:r>
                    </a:p>
                  </a:txBody>
                  <a:tcPr/>
                </a:tc>
                <a:tc>
                  <a:txBody>
                    <a:bodyPr/>
                    <a:lstStyle/>
                    <a:p>
                      <a:r>
                        <a:rPr lang="nl-NL" dirty="0"/>
                        <a:t>Joris van het Goede</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505612180"/>
                  </a:ext>
                </a:extLst>
              </a:tr>
              <a:tr h="370840">
                <a:tc>
                  <a:txBody>
                    <a:bodyPr/>
                    <a:lstStyle/>
                    <a:p>
                      <a:r>
                        <a:rPr lang="nl-NL" dirty="0"/>
                        <a:t>020</a:t>
                      </a:r>
                    </a:p>
                  </a:txBody>
                  <a:tcPr/>
                </a:tc>
                <a:tc>
                  <a:txBody>
                    <a:bodyPr/>
                    <a:lstStyle/>
                    <a:p>
                      <a:r>
                        <a:rPr lang="nl-NL" dirty="0"/>
                        <a:t>Roger Schmidt </a:t>
                      </a:r>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a:p>
                  </a:txBody>
                  <a:tcPr/>
                </a:tc>
                <a:tc>
                  <a:txBody>
                    <a:bodyPr/>
                    <a:lstStyle/>
                    <a:p>
                      <a:endParaRPr lang="nl-NL" dirty="0"/>
                    </a:p>
                  </a:txBody>
                  <a:tcPr/>
                </a:tc>
                <a:extLst>
                  <a:ext uri="{0D108BD9-81ED-4DB2-BD59-A6C34878D82A}">
                    <a16:rowId xmlns:a16="http://schemas.microsoft.com/office/drawing/2014/main" val="2739384340"/>
                  </a:ext>
                </a:extLst>
              </a:tr>
            </a:tbl>
          </a:graphicData>
        </a:graphic>
      </p:graphicFrame>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5AF4B141-E82B-4868-8EBD-E5B097E9046E}"/>
                  </a:ext>
                </a:extLst>
              </p:cNvPr>
              <p:cNvGraphicFramePr>
                <a:graphicFrameLocks noChangeAspect="1"/>
              </p:cNvGraphicFramePr>
              <p:nvPr>
                <p:extLst>
                  <p:ext uri="{D42A27DB-BD31-4B8C-83A1-F6EECF244321}">
                    <p14:modId xmlns:p14="http://schemas.microsoft.com/office/powerpoint/2010/main" val="3043950392"/>
                  </p:ext>
                </p:extLst>
              </p:nvPr>
            </p:nvGraphicFramePr>
            <p:xfrm>
              <a:off x="0" y="5143500"/>
              <a:ext cx="3048000" cy="1714500"/>
            </p:xfrm>
            <a:graphic>
              <a:graphicData uri="http://schemas.microsoft.com/office/powerpoint/2016/slidezoom">
                <pslz:sldZm>
                  <pslz:sldZmObj sldId="292" cId="958955152">
                    <pslz:zmPr id="{EAAC99D6-7261-419D-90D3-F6D2341D9BF0}"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5" action="ppaction://hlinksldjump"/>
                <a:extLst>
                  <a:ext uri="{FF2B5EF4-FFF2-40B4-BE49-F238E27FC236}">
                    <a16:creationId xmlns:a16="http://schemas.microsoft.com/office/drawing/2014/main" id="{5AF4B141-E82B-4868-8EBD-E5B097E9046E}"/>
                  </a:ext>
                </a:extLst>
              </p:cNvPr>
              <p:cNvPicPr>
                <a:picLocks noGrp="1" noRot="1" noChangeAspect="1" noMove="1" noResize="1" noEditPoints="1" noAdjustHandles="1" noChangeArrowheads="1" noChangeShapeType="1"/>
              </p:cNvPicPr>
              <p:nvPr/>
            </p:nvPicPr>
            <p:blipFill>
              <a:blip r:embed="rId6"/>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DFDD9E59-BC98-4E8E-A3B9-0E97D9BF1F2B}"/>
                  </a:ext>
                </a:extLst>
              </p:cNvPr>
              <p:cNvGraphicFramePr>
                <a:graphicFrameLocks noChangeAspect="1"/>
              </p:cNvGraphicFramePr>
              <p:nvPr>
                <p:extLst>
                  <p:ext uri="{D42A27DB-BD31-4B8C-83A1-F6EECF244321}">
                    <p14:modId xmlns:p14="http://schemas.microsoft.com/office/powerpoint/2010/main" val="3993271408"/>
                  </p:ext>
                </p:extLst>
              </p:nvPr>
            </p:nvGraphicFramePr>
            <p:xfrm>
              <a:off x="3048000" y="5143500"/>
              <a:ext cx="3048000" cy="1714500"/>
            </p:xfrm>
            <a:graphic>
              <a:graphicData uri="http://schemas.microsoft.com/office/powerpoint/2016/slidezoom">
                <pslz:sldZm>
                  <pslz:sldZmObj sldId="293" cId="1890868063">
                    <pslz:zmPr id="{7F408C70-E810-414E-8D47-DDF16DBD84B5}"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8" action="ppaction://hlinksldjump"/>
                <a:extLst>
                  <a:ext uri="{FF2B5EF4-FFF2-40B4-BE49-F238E27FC236}">
                    <a16:creationId xmlns:a16="http://schemas.microsoft.com/office/drawing/2014/main" id="{DFDD9E59-BC98-4E8E-A3B9-0E97D9BF1F2B}"/>
                  </a:ext>
                </a:extLst>
              </p:cNvPr>
              <p:cNvPicPr>
                <a:picLocks noGrp="1" noRot="1" noChangeAspect="1" noMove="1" noResize="1" noEditPoints="1" noAdjustHandles="1" noChangeArrowheads="1" noChangeShapeType="1"/>
              </p:cNvPicPr>
              <p:nvPr/>
            </p:nvPicPr>
            <p:blipFill>
              <a:blip r:embed="rId9"/>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8730202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a:hlinkClick r:id="rId2" action="ppaction://hlinksldjump"/>
            <a:extLst>
              <a:ext uri="{FF2B5EF4-FFF2-40B4-BE49-F238E27FC236}">
                <a16:creationId xmlns:a16="http://schemas.microsoft.com/office/drawing/2014/main" id="{B8AA4C4F-1A60-44F4-A584-AE27F7787DCF}"/>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6" name="Tekstvak 5">
            <a:hlinkClick r:id="rId3" action="ppaction://hlinksldjump"/>
            <a:extLst>
              <a:ext uri="{FF2B5EF4-FFF2-40B4-BE49-F238E27FC236}">
                <a16:creationId xmlns:a16="http://schemas.microsoft.com/office/drawing/2014/main" id="{F3BD317E-EA63-4D17-8EBD-849011DA0208}"/>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9" name="Titel 1">
            <a:extLst>
              <a:ext uri="{FF2B5EF4-FFF2-40B4-BE49-F238E27FC236}">
                <a16:creationId xmlns:a16="http://schemas.microsoft.com/office/drawing/2014/main" id="{83CCBBED-BECA-4912-8303-7A1C30B2BF4C}"/>
              </a:ext>
            </a:extLst>
          </p:cNvPr>
          <p:cNvSpPr>
            <a:spLocks noGrp="1"/>
          </p:cNvSpPr>
          <p:nvPr>
            <p:ph type="title"/>
          </p:nvPr>
        </p:nvSpPr>
        <p:spPr>
          <a:xfrm>
            <a:off x="838200" y="18255"/>
            <a:ext cx="10515600" cy="905023"/>
          </a:xfrm>
        </p:spPr>
        <p:txBody>
          <a:bodyPr/>
          <a:lstStyle/>
          <a:p>
            <a:pPr algn="ctr"/>
            <a:r>
              <a:rPr lang="nl-NL" dirty="0"/>
              <a:t>Incidentenregister</a:t>
            </a:r>
          </a:p>
        </p:txBody>
      </p:sp>
      <mc:AlternateContent xmlns:mc="http://schemas.openxmlformats.org/markup-compatibility/2006" xmlns:pslz="http://schemas.microsoft.com/office/powerpoint/2016/slidezoom">
        <mc:Choice Requires="pslz">
          <p:graphicFrame>
            <p:nvGraphicFramePr>
              <p:cNvPr id="11" name="Diazoom 10">
                <a:extLst>
                  <a:ext uri="{FF2B5EF4-FFF2-40B4-BE49-F238E27FC236}">
                    <a16:creationId xmlns:a16="http://schemas.microsoft.com/office/drawing/2014/main" id="{DA5734F9-51E1-4A4E-9A22-04F68452037B}"/>
                  </a:ext>
                </a:extLst>
              </p:cNvPr>
              <p:cNvGraphicFramePr>
                <a:graphicFrameLocks noChangeAspect="1"/>
              </p:cNvGraphicFramePr>
              <p:nvPr>
                <p:extLst>
                  <p:ext uri="{D42A27DB-BD31-4B8C-83A1-F6EECF244321}">
                    <p14:modId xmlns:p14="http://schemas.microsoft.com/office/powerpoint/2010/main" val="3994471778"/>
                  </p:ext>
                </p:extLst>
              </p:nvPr>
            </p:nvGraphicFramePr>
            <p:xfrm>
              <a:off x="0" y="5143500"/>
              <a:ext cx="3048000" cy="1714500"/>
            </p:xfrm>
            <a:graphic>
              <a:graphicData uri="http://schemas.microsoft.com/office/powerpoint/2016/slidezoom">
                <pslz:sldZm>
                  <pslz:sldZmObj sldId="278" cId="1716922913">
                    <pslz:zmPr id="{F82AD988-3C0B-494D-9EEF-EEFDDBC1D379}"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Diazoom 10">
                <a:hlinkClick r:id="rId5" action="ppaction://hlinksldjump"/>
                <a:extLst>
                  <a:ext uri="{FF2B5EF4-FFF2-40B4-BE49-F238E27FC236}">
                    <a16:creationId xmlns:a16="http://schemas.microsoft.com/office/drawing/2014/main" id="{DA5734F9-51E1-4A4E-9A22-04F68452037B}"/>
                  </a:ext>
                </a:extLst>
              </p:cNvPr>
              <p:cNvPicPr>
                <a:picLocks noGrp="1" noRot="1" noChangeAspect="1" noMove="1" noResize="1" noEditPoints="1" noAdjustHandles="1" noChangeArrowheads="1" noChangeShapeType="1"/>
              </p:cNvPicPr>
              <p:nvPr/>
            </p:nvPicPr>
            <p:blipFill>
              <a:blip r:embed="rId6"/>
              <a:stretch>
                <a:fillRect/>
              </a:stretch>
            </p:blipFill>
            <p:spPr>
              <a:xfrm>
                <a:off x="0" y="5143500"/>
                <a:ext cx="3048000" cy="1714500"/>
              </a:xfrm>
              <a:prstGeom prst="rect">
                <a:avLst/>
              </a:prstGeom>
              <a:ln w="3175">
                <a:solidFill>
                  <a:prstClr val="ltGray"/>
                </a:solidFill>
              </a:ln>
            </p:spPr>
          </p:pic>
        </mc:Fallback>
      </mc:AlternateContent>
      <p:graphicFrame>
        <p:nvGraphicFramePr>
          <p:cNvPr id="12" name="Tabel 11">
            <a:extLst>
              <a:ext uri="{FF2B5EF4-FFF2-40B4-BE49-F238E27FC236}">
                <a16:creationId xmlns:a16="http://schemas.microsoft.com/office/drawing/2014/main" id="{38E0A8C8-A218-40B6-A2EA-27138A3FBA6A}"/>
              </a:ext>
            </a:extLst>
          </p:cNvPr>
          <p:cNvGraphicFramePr>
            <a:graphicFrameLocks noGrp="1"/>
          </p:cNvGraphicFramePr>
          <p:nvPr>
            <p:extLst>
              <p:ext uri="{D42A27DB-BD31-4B8C-83A1-F6EECF244321}">
                <p14:modId xmlns:p14="http://schemas.microsoft.com/office/powerpoint/2010/main" val="1540015380"/>
              </p:ext>
            </p:extLst>
          </p:nvPr>
        </p:nvGraphicFramePr>
        <p:xfrm>
          <a:off x="838200" y="923280"/>
          <a:ext cx="10515600" cy="4096276"/>
        </p:xfrm>
        <a:graphic>
          <a:graphicData uri="http://schemas.openxmlformats.org/drawingml/2006/table">
            <a:tbl>
              <a:tblPr firstRow="1" firstCol="1">
                <a:tableStyleId>{5C22544A-7EE6-4342-B048-85BDC9FD1C3A}</a:tableStyleId>
              </a:tblPr>
              <a:tblGrid>
                <a:gridCol w="754877">
                  <a:extLst>
                    <a:ext uri="{9D8B030D-6E8A-4147-A177-3AD203B41FA5}">
                      <a16:colId xmlns:a16="http://schemas.microsoft.com/office/drawing/2014/main" val="2067508603"/>
                    </a:ext>
                  </a:extLst>
                </a:gridCol>
                <a:gridCol w="744631">
                  <a:extLst>
                    <a:ext uri="{9D8B030D-6E8A-4147-A177-3AD203B41FA5}">
                      <a16:colId xmlns:a16="http://schemas.microsoft.com/office/drawing/2014/main" val="1082329261"/>
                    </a:ext>
                  </a:extLst>
                </a:gridCol>
                <a:gridCol w="1494063">
                  <a:extLst>
                    <a:ext uri="{9D8B030D-6E8A-4147-A177-3AD203B41FA5}">
                      <a16:colId xmlns:a16="http://schemas.microsoft.com/office/drawing/2014/main" val="2947457524"/>
                    </a:ext>
                  </a:extLst>
                </a:gridCol>
                <a:gridCol w="4010977">
                  <a:extLst>
                    <a:ext uri="{9D8B030D-6E8A-4147-A177-3AD203B41FA5}">
                      <a16:colId xmlns:a16="http://schemas.microsoft.com/office/drawing/2014/main" val="3724330257"/>
                    </a:ext>
                  </a:extLst>
                </a:gridCol>
                <a:gridCol w="3511052">
                  <a:extLst>
                    <a:ext uri="{9D8B030D-6E8A-4147-A177-3AD203B41FA5}">
                      <a16:colId xmlns:a16="http://schemas.microsoft.com/office/drawing/2014/main" val="2466634304"/>
                    </a:ext>
                  </a:extLst>
                </a:gridCol>
              </a:tblGrid>
              <a:tr h="230776">
                <a:tc>
                  <a:txBody>
                    <a:bodyPr/>
                    <a:lstStyle/>
                    <a:p>
                      <a:pPr algn="l" rtl="0" fontAlgn="base"/>
                      <a:r>
                        <a:rPr lang="nl-NL" sz="1400" b="0" dirty="0">
                          <a:effectLst/>
                        </a:rPr>
                        <a:t>ID </a:t>
                      </a:r>
                      <a:endParaRPr lang="nl-NL" sz="1400" b="0" i="0" dirty="0">
                        <a:effectLst/>
                      </a:endParaRPr>
                    </a:p>
                  </a:txBody>
                  <a:tcPr marL="63523" marR="63523" marT="31762" marB="31762"/>
                </a:tc>
                <a:tc>
                  <a:txBody>
                    <a:bodyPr/>
                    <a:lstStyle/>
                    <a:p>
                      <a:pPr algn="l" rtl="0" fontAlgn="base"/>
                      <a:r>
                        <a:rPr lang="nl-NL" sz="1400" b="0">
                          <a:effectLst/>
                        </a:rPr>
                        <a:t>Week </a:t>
                      </a:r>
                      <a:endParaRPr lang="nl-NL" sz="1400" b="0" i="0">
                        <a:effectLst/>
                      </a:endParaRPr>
                    </a:p>
                  </a:txBody>
                  <a:tcPr marL="63523" marR="63523" marT="31762" marB="31762"/>
                </a:tc>
                <a:tc>
                  <a:txBody>
                    <a:bodyPr/>
                    <a:lstStyle/>
                    <a:p>
                      <a:pPr algn="l" rtl="0" fontAlgn="base"/>
                      <a:r>
                        <a:rPr lang="nl-NL" sz="1400" b="0" dirty="0">
                          <a:effectLst/>
                        </a:rPr>
                        <a:t>Medewerker </a:t>
                      </a:r>
                      <a:endParaRPr lang="nl-NL" sz="1400" b="0" i="0" dirty="0">
                        <a:effectLst/>
                      </a:endParaRPr>
                    </a:p>
                  </a:txBody>
                  <a:tcPr marL="63523" marR="63523" marT="31762" marB="31762"/>
                </a:tc>
                <a:tc>
                  <a:txBody>
                    <a:bodyPr/>
                    <a:lstStyle/>
                    <a:p>
                      <a:pPr algn="l" rtl="0" fontAlgn="base"/>
                      <a:r>
                        <a:rPr lang="nl-NL" sz="1400" b="0">
                          <a:effectLst/>
                        </a:rPr>
                        <a:t>Incident </a:t>
                      </a:r>
                      <a:endParaRPr lang="nl-NL" sz="1400" b="0" i="0">
                        <a:effectLst/>
                      </a:endParaRPr>
                    </a:p>
                  </a:txBody>
                  <a:tcPr marL="63523" marR="63523" marT="31762" marB="31762"/>
                </a:tc>
                <a:tc>
                  <a:txBody>
                    <a:bodyPr/>
                    <a:lstStyle/>
                    <a:p>
                      <a:pPr algn="l" rtl="0" fontAlgn="base"/>
                      <a:r>
                        <a:rPr lang="nl-NL" sz="1400" b="0">
                          <a:effectLst/>
                        </a:rPr>
                        <a:t>Oplossing </a:t>
                      </a:r>
                      <a:endParaRPr lang="nl-NL" sz="1400" b="0" i="0">
                        <a:effectLst/>
                      </a:endParaRPr>
                    </a:p>
                  </a:txBody>
                  <a:tcPr marL="63523" marR="63523" marT="31762" marB="31762"/>
                </a:tc>
                <a:extLst>
                  <a:ext uri="{0D108BD9-81ED-4DB2-BD59-A6C34878D82A}">
                    <a16:rowId xmlns:a16="http://schemas.microsoft.com/office/drawing/2014/main" val="3431454066"/>
                  </a:ext>
                </a:extLst>
              </a:tr>
              <a:tr h="321439">
                <a:tc>
                  <a:txBody>
                    <a:bodyPr/>
                    <a:lstStyle/>
                    <a:p>
                      <a:pPr algn="l" rtl="0" fontAlgn="base"/>
                      <a:r>
                        <a:rPr lang="nl-NL" sz="1400" b="0">
                          <a:effectLst/>
                        </a:rPr>
                        <a:t>011 </a:t>
                      </a:r>
                      <a:endParaRPr lang="nl-NL" sz="1400" b="0" i="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a:effectLst/>
                        </a:rPr>
                        <a:t>Johan Bos </a:t>
                      </a:r>
                    </a:p>
                    <a:p>
                      <a:pPr algn="l" rtl="0" fontAlgn="base"/>
                      <a:r>
                        <a:rPr lang="nl-NL" sz="1400" b="0">
                          <a:effectLst/>
                        </a:rPr>
                        <a:t>Elise Lindt </a:t>
                      </a:r>
                      <a:endParaRPr lang="nl-NL" sz="1400" b="0" i="0">
                        <a:effectLst/>
                      </a:endParaRPr>
                    </a:p>
                  </a:txBody>
                  <a:tcPr marL="63523" marR="63523" marT="31762" marB="31762"/>
                </a:tc>
                <a:tc>
                  <a:txBody>
                    <a:bodyPr/>
                    <a:lstStyle/>
                    <a:p>
                      <a:pPr algn="l" rtl="0" fontAlgn="base"/>
                      <a:r>
                        <a:rPr lang="nl-NL" sz="1400" b="0">
                          <a:effectLst/>
                        </a:rPr>
                        <a:t>Lekkage cleanroom gedeelte – er kwam stof binnen. </a:t>
                      </a:r>
                      <a:endParaRPr lang="nl-NL" sz="1400" b="0" i="0">
                        <a:effectLst/>
                      </a:endParaRPr>
                    </a:p>
                  </a:txBody>
                  <a:tcPr marL="63523" marR="63523" marT="31762" marB="31762"/>
                </a:tc>
                <a:tc>
                  <a:txBody>
                    <a:bodyPr/>
                    <a:lstStyle/>
                    <a:p>
                      <a:pPr algn="l" rtl="0" fontAlgn="base"/>
                      <a:r>
                        <a:rPr lang="nl-NL" sz="1400" b="0">
                          <a:effectLst/>
                        </a:rPr>
                        <a:t>Lek gedicht, stof in de cleanroom zorgvuldig opgeruimd. </a:t>
                      </a:r>
                      <a:endParaRPr lang="nl-NL" sz="1400" b="0" i="0">
                        <a:effectLst/>
                      </a:endParaRPr>
                    </a:p>
                  </a:txBody>
                  <a:tcPr marL="63523" marR="63523" marT="31762" marB="31762"/>
                </a:tc>
                <a:extLst>
                  <a:ext uri="{0D108BD9-81ED-4DB2-BD59-A6C34878D82A}">
                    <a16:rowId xmlns:a16="http://schemas.microsoft.com/office/drawing/2014/main" val="825333960"/>
                  </a:ext>
                </a:extLst>
              </a:tr>
              <a:tr h="412100">
                <a:tc>
                  <a:txBody>
                    <a:bodyPr/>
                    <a:lstStyle/>
                    <a:p>
                      <a:pPr algn="l" rtl="0" fontAlgn="base"/>
                      <a:r>
                        <a:rPr lang="nl-NL" sz="1400" b="0" dirty="0">
                          <a:effectLst/>
                        </a:rPr>
                        <a:t>012 </a:t>
                      </a:r>
                      <a:endParaRPr lang="nl-NL" sz="1400" b="0" i="0" dirty="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a:effectLst/>
                        </a:rPr>
                        <a:t>Michael Vos </a:t>
                      </a:r>
                      <a:endParaRPr lang="nl-NL" sz="1400" b="0" i="0">
                        <a:effectLst/>
                      </a:endParaRPr>
                    </a:p>
                  </a:txBody>
                  <a:tcPr marL="63523" marR="63523" marT="31762" marB="31762"/>
                </a:tc>
                <a:tc>
                  <a:txBody>
                    <a:bodyPr/>
                    <a:lstStyle/>
                    <a:p>
                      <a:pPr algn="l" rtl="0" fontAlgn="base"/>
                      <a:r>
                        <a:rPr lang="nl-NL" sz="1400" b="0">
                          <a:effectLst/>
                        </a:rPr>
                        <a:t>Liet een glazen component vallen, flinke snee in rechterhand. </a:t>
                      </a:r>
                      <a:endParaRPr lang="nl-NL" sz="1400" b="0" i="0">
                        <a:effectLst/>
                      </a:endParaRPr>
                    </a:p>
                  </a:txBody>
                  <a:tcPr marL="63523" marR="63523" marT="31762" marB="31762"/>
                </a:tc>
                <a:tc>
                  <a:txBody>
                    <a:bodyPr/>
                    <a:lstStyle/>
                    <a:p>
                      <a:pPr algn="l" rtl="0" fontAlgn="base"/>
                      <a:r>
                        <a:rPr lang="nl-NL" sz="1400" b="0">
                          <a:effectLst/>
                        </a:rPr>
                        <a:t>Pleister uit eigen bureau. </a:t>
                      </a:r>
                      <a:endParaRPr lang="nl-NL" sz="1400" b="0" i="0">
                        <a:effectLst/>
                      </a:endParaRPr>
                    </a:p>
                  </a:txBody>
                  <a:tcPr marL="63523" marR="63523" marT="31762" marB="31762"/>
                </a:tc>
                <a:extLst>
                  <a:ext uri="{0D108BD9-81ED-4DB2-BD59-A6C34878D82A}">
                    <a16:rowId xmlns:a16="http://schemas.microsoft.com/office/drawing/2014/main" val="3693464833"/>
                  </a:ext>
                </a:extLst>
              </a:tr>
              <a:tr h="321439">
                <a:tc>
                  <a:txBody>
                    <a:bodyPr/>
                    <a:lstStyle/>
                    <a:p>
                      <a:pPr algn="l" rtl="0" fontAlgn="base"/>
                      <a:r>
                        <a:rPr lang="nl-NL" sz="1400" b="0">
                          <a:effectLst/>
                        </a:rPr>
                        <a:t>013 </a:t>
                      </a:r>
                      <a:endParaRPr lang="nl-NL" sz="1400" b="0" i="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dirty="0">
                          <a:effectLst/>
                        </a:rPr>
                        <a:t>Linda Bolsward </a:t>
                      </a:r>
                      <a:endParaRPr lang="nl-NL" sz="1400" b="0" i="0" dirty="0">
                        <a:effectLst/>
                      </a:endParaRPr>
                    </a:p>
                  </a:txBody>
                  <a:tcPr marL="63523" marR="63523" marT="31762" marB="31762"/>
                </a:tc>
                <a:tc>
                  <a:txBody>
                    <a:bodyPr/>
                    <a:lstStyle/>
                    <a:p>
                      <a:pPr algn="l" rtl="0" fontAlgn="base"/>
                      <a:r>
                        <a:rPr lang="nl-NL" sz="1400" b="0">
                          <a:effectLst/>
                        </a:rPr>
                        <a:t>Instellingen stonden fout na kleinschalige R&amp;D test. </a:t>
                      </a:r>
                      <a:endParaRPr lang="nl-NL" sz="1400" b="0" i="0">
                        <a:effectLst/>
                      </a:endParaRPr>
                    </a:p>
                  </a:txBody>
                  <a:tcPr marL="63523" marR="63523" marT="31762" marB="31762"/>
                </a:tc>
                <a:tc>
                  <a:txBody>
                    <a:bodyPr/>
                    <a:lstStyle/>
                    <a:p>
                      <a:pPr algn="l" rtl="0" fontAlgn="base"/>
                      <a:r>
                        <a:rPr lang="nl-NL" sz="1400" b="0">
                          <a:effectLst/>
                        </a:rPr>
                        <a:t>Instellingen zijn direct teruggezet naar normaal. </a:t>
                      </a:r>
                      <a:endParaRPr lang="nl-NL" sz="1400" b="0" i="0">
                        <a:effectLst/>
                      </a:endParaRPr>
                    </a:p>
                  </a:txBody>
                  <a:tcPr marL="63523" marR="63523" marT="31762" marB="31762"/>
                </a:tc>
                <a:extLst>
                  <a:ext uri="{0D108BD9-81ED-4DB2-BD59-A6C34878D82A}">
                    <a16:rowId xmlns:a16="http://schemas.microsoft.com/office/drawing/2014/main" val="4027961995"/>
                  </a:ext>
                </a:extLst>
              </a:tr>
              <a:tr h="593424">
                <a:tc>
                  <a:txBody>
                    <a:bodyPr/>
                    <a:lstStyle/>
                    <a:p>
                      <a:pPr algn="l" rtl="0" fontAlgn="base"/>
                      <a:r>
                        <a:rPr lang="nl-NL" sz="1400" b="0">
                          <a:effectLst/>
                        </a:rPr>
                        <a:t>014 </a:t>
                      </a:r>
                      <a:endParaRPr lang="nl-NL" sz="1400" b="0" i="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dirty="0">
                          <a:effectLst/>
                        </a:rPr>
                        <a:t>Peter van der Waal </a:t>
                      </a:r>
                      <a:endParaRPr lang="nl-NL" sz="1400" b="0" i="0" dirty="0">
                        <a:effectLst/>
                      </a:endParaRPr>
                    </a:p>
                  </a:txBody>
                  <a:tcPr marL="63523" marR="63523" marT="31762" marB="31762"/>
                </a:tc>
                <a:tc>
                  <a:txBody>
                    <a:bodyPr/>
                    <a:lstStyle/>
                    <a:p>
                      <a:pPr algn="l" rtl="0" fontAlgn="base"/>
                      <a:r>
                        <a:rPr lang="nl-NL" sz="1400" b="0">
                          <a:effectLst/>
                        </a:rPr>
                        <a:t>Water voor de focuslens had niet de juiste kwaliteit. Onduidelijk wie demiwater gebruikt heeft.  </a:t>
                      </a:r>
                      <a:endParaRPr lang="nl-NL" sz="1400" b="0" i="0">
                        <a:effectLst/>
                      </a:endParaRPr>
                    </a:p>
                  </a:txBody>
                  <a:tcPr marL="63523" marR="63523" marT="31762" marB="31762"/>
                </a:tc>
                <a:tc>
                  <a:txBody>
                    <a:bodyPr/>
                    <a:lstStyle/>
                    <a:p>
                      <a:pPr algn="l" rtl="0" fontAlgn="base"/>
                      <a:r>
                        <a:rPr lang="nl-NL" sz="1400" b="0">
                          <a:effectLst/>
                        </a:rPr>
                        <a:t>Demiwater in voorraadbak vervangen door Milli-Q water.  </a:t>
                      </a:r>
                      <a:endParaRPr lang="nl-NL" sz="1400" b="0" i="0">
                        <a:effectLst/>
                      </a:endParaRPr>
                    </a:p>
                  </a:txBody>
                  <a:tcPr marL="63523" marR="63523" marT="31762" marB="31762"/>
                </a:tc>
                <a:extLst>
                  <a:ext uri="{0D108BD9-81ED-4DB2-BD59-A6C34878D82A}">
                    <a16:rowId xmlns:a16="http://schemas.microsoft.com/office/drawing/2014/main" val="4072412106"/>
                  </a:ext>
                </a:extLst>
              </a:tr>
              <a:tr h="774748">
                <a:tc>
                  <a:txBody>
                    <a:bodyPr/>
                    <a:lstStyle/>
                    <a:p>
                      <a:pPr algn="l" rtl="0" fontAlgn="base"/>
                      <a:r>
                        <a:rPr lang="nl-NL" sz="1400" b="0">
                          <a:effectLst/>
                        </a:rPr>
                        <a:t>015 </a:t>
                      </a:r>
                      <a:endParaRPr lang="nl-NL" sz="1400" b="0" i="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a:effectLst/>
                        </a:rPr>
                        <a:t>Lara Timmer </a:t>
                      </a:r>
                      <a:endParaRPr lang="nl-NL" sz="1400" b="0" i="0">
                        <a:effectLst/>
                      </a:endParaRPr>
                    </a:p>
                  </a:txBody>
                  <a:tcPr marL="63523" marR="63523" marT="31762" marB="31762"/>
                </a:tc>
                <a:tc>
                  <a:txBody>
                    <a:bodyPr/>
                    <a:lstStyle/>
                    <a:p>
                      <a:pPr algn="l" rtl="0" fontAlgn="base"/>
                      <a:r>
                        <a:rPr lang="nl-NL" sz="1400" b="0">
                          <a:effectLst/>
                        </a:rPr>
                        <a:t>Mierennest gevonden in muur tussen R&amp;D lab en de productielijn. </a:t>
                      </a:r>
                      <a:endParaRPr lang="nl-NL" sz="1400" b="0" i="0">
                        <a:effectLst/>
                      </a:endParaRPr>
                    </a:p>
                  </a:txBody>
                  <a:tcPr marL="63523" marR="63523" marT="31762" marB="31762"/>
                </a:tc>
                <a:tc>
                  <a:txBody>
                    <a:bodyPr/>
                    <a:lstStyle/>
                    <a:p>
                      <a:pPr algn="l" rtl="0" fontAlgn="base"/>
                      <a:r>
                        <a:rPr lang="nl-NL" sz="1400" b="0">
                          <a:effectLst/>
                        </a:rPr>
                        <a:t>Verdelger ingeschakeld, deze heeft het nest verwijderd. Heeft geen mierensporen gevonden in het cleanroom gedeelte. </a:t>
                      </a:r>
                      <a:endParaRPr lang="nl-NL" sz="1400" b="0" i="0">
                        <a:effectLst/>
                      </a:endParaRPr>
                    </a:p>
                  </a:txBody>
                  <a:tcPr marL="63523" marR="63523" marT="31762" marB="31762"/>
                </a:tc>
                <a:extLst>
                  <a:ext uri="{0D108BD9-81ED-4DB2-BD59-A6C34878D82A}">
                    <a16:rowId xmlns:a16="http://schemas.microsoft.com/office/drawing/2014/main" val="1097892556"/>
                  </a:ext>
                </a:extLst>
              </a:tr>
              <a:tr h="230776">
                <a:tc>
                  <a:txBody>
                    <a:bodyPr/>
                    <a:lstStyle/>
                    <a:p>
                      <a:pPr algn="l" rtl="0" fontAlgn="base"/>
                      <a:r>
                        <a:rPr lang="nl-NL" sz="1400" b="0">
                          <a:effectLst/>
                        </a:rPr>
                        <a:t>12 </a:t>
                      </a:r>
                      <a:endParaRPr lang="nl-NL" sz="1400" b="0" i="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a:effectLst/>
                        </a:rPr>
                        <a:t>Henk Spenk </a:t>
                      </a:r>
                      <a:endParaRPr lang="nl-NL" sz="1400" b="0" i="0">
                        <a:effectLst/>
                      </a:endParaRPr>
                    </a:p>
                  </a:txBody>
                  <a:tcPr marL="63523" marR="63523" marT="31762" marB="31762"/>
                </a:tc>
                <a:tc>
                  <a:txBody>
                    <a:bodyPr/>
                    <a:lstStyle/>
                    <a:p>
                      <a:pPr algn="l" rtl="0" fontAlgn="base"/>
                      <a:r>
                        <a:rPr lang="nl-NL" sz="1400" b="0">
                          <a:effectLst/>
                        </a:rPr>
                        <a:t>Gevallen </a:t>
                      </a:r>
                      <a:endParaRPr lang="nl-NL" sz="1400" b="0" i="0">
                        <a:effectLst/>
                      </a:endParaRPr>
                    </a:p>
                  </a:txBody>
                  <a:tcPr marL="63523" marR="63523" marT="31762" marB="31762"/>
                </a:tc>
                <a:tc>
                  <a:txBody>
                    <a:bodyPr/>
                    <a:lstStyle/>
                    <a:p>
                      <a:pPr algn="l" rtl="0" fontAlgn="base"/>
                      <a:r>
                        <a:rPr lang="nl-NL" sz="1400" b="0">
                          <a:effectLst/>
                        </a:rPr>
                        <a:t>Afgevoerd door BHV </a:t>
                      </a:r>
                      <a:endParaRPr lang="nl-NL" sz="1400" b="0" i="0">
                        <a:effectLst/>
                      </a:endParaRPr>
                    </a:p>
                  </a:txBody>
                  <a:tcPr marL="63523" marR="63523" marT="31762" marB="31762"/>
                </a:tc>
                <a:extLst>
                  <a:ext uri="{0D108BD9-81ED-4DB2-BD59-A6C34878D82A}">
                    <a16:rowId xmlns:a16="http://schemas.microsoft.com/office/drawing/2014/main" val="2478089614"/>
                  </a:ext>
                </a:extLst>
              </a:tr>
              <a:tr h="502762">
                <a:tc>
                  <a:txBody>
                    <a:bodyPr/>
                    <a:lstStyle/>
                    <a:p>
                      <a:pPr algn="l" rtl="0" fontAlgn="base"/>
                      <a:r>
                        <a:rPr lang="nl-NL" sz="1400" b="0">
                          <a:effectLst/>
                        </a:rPr>
                        <a:t>13 </a:t>
                      </a:r>
                      <a:endParaRPr lang="nl-NL" sz="1400" b="0" i="0">
                        <a:effectLst/>
                      </a:endParaRPr>
                    </a:p>
                  </a:txBody>
                  <a:tcPr marL="63523" marR="63523" marT="31762" marB="31762"/>
                </a:tc>
                <a:tc>
                  <a:txBody>
                    <a:bodyPr/>
                    <a:lstStyle/>
                    <a:p>
                      <a:pPr algn="l" rtl="0" fontAlgn="base"/>
                      <a:endParaRPr lang="nl-NL" sz="1400" b="0" i="0" dirty="0">
                        <a:effectLst/>
                      </a:endParaRPr>
                    </a:p>
                  </a:txBody>
                  <a:tcPr marL="63523" marR="63523" marT="31762" marB="31762"/>
                </a:tc>
                <a:tc>
                  <a:txBody>
                    <a:bodyPr/>
                    <a:lstStyle/>
                    <a:p>
                      <a:pPr algn="l" rtl="0" fontAlgn="base"/>
                      <a:r>
                        <a:rPr lang="nl-NL" sz="1400" b="0" dirty="0">
                          <a:effectLst/>
                        </a:rPr>
                        <a:t>Johan Bos</a:t>
                      </a:r>
                      <a:endParaRPr lang="nl-NL" sz="1400" b="0" i="0" dirty="0">
                        <a:effectLst/>
                      </a:endParaRPr>
                    </a:p>
                  </a:txBody>
                  <a:tcPr marL="63523" marR="63523" marT="31762" marB="31762"/>
                </a:tc>
                <a:tc>
                  <a:txBody>
                    <a:bodyPr/>
                    <a:lstStyle/>
                    <a:p>
                      <a:pPr algn="l" rtl="0" fontAlgn="base"/>
                      <a:r>
                        <a:rPr lang="nl-NL" sz="1400" b="0" dirty="0">
                          <a:effectLst/>
                        </a:rPr>
                        <a:t>Storing luchtdouche </a:t>
                      </a:r>
                      <a:endParaRPr lang="nl-NL" sz="1400" b="0" i="0" dirty="0">
                        <a:effectLst/>
                      </a:endParaRPr>
                    </a:p>
                  </a:txBody>
                  <a:tcPr marL="63523" marR="63523" marT="31762" marB="31762"/>
                </a:tc>
                <a:tc>
                  <a:txBody>
                    <a:bodyPr/>
                    <a:lstStyle/>
                    <a:p>
                      <a:pPr algn="l" rtl="0" fontAlgn="base"/>
                      <a:r>
                        <a:rPr lang="nl-NL" sz="1400" b="0" dirty="0">
                          <a:effectLst/>
                        </a:rPr>
                        <a:t>Manuele bediening tot einde shift. Daarna is technische dienst ingeschakeld voor reparatie. </a:t>
                      </a:r>
                      <a:endParaRPr lang="nl-NL" sz="1400" b="0" i="0" dirty="0">
                        <a:effectLst/>
                      </a:endParaRPr>
                    </a:p>
                  </a:txBody>
                  <a:tcPr marL="63523" marR="63523" marT="31762" marB="31762"/>
                </a:tc>
                <a:extLst>
                  <a:ext uri="{0D108BD9-81ED-4DB2-BD59-A6C34878D82A}">
                    <a16:rowId xmlns:a16="http://schemas.microsoft.com/office/drawing/2014/main" val="1928643714"/>
                  </a:ext>
                </a:extLst>
              </a:tr>
            </a:tbl>
          </a:graphicData>
        </a:graphic>
      </p:graphicFrame>
      <mc:AlternateContent xmlns:mc="http://schemas.openxmlformats.org/markup-compatibility/2006" xmlns:pslz="http://schemas.microsoft.com/office/powerpoint/2016/slidezoom">
        <mc:Choice Requires="pslz">
          <p:graphicFrame>
            <p:nvGraphicFramePr>
              <p:cNvPr id="3" name="Diazoom 2">
                <a:extLst>
                  <a:ext uri="{FF2B5EF4-FFF2-40B4-BE49-F238E27FC236}">
                    <a16:creationId xmlns:a16="http://schemas.microsoft.com/office/drawing/2014/main" id="{BB16D04E-EA7E-4C9C-8265-D920E3DAF2C6}"/>
                  </a:ext>
                </a:extLst>
              </p:cNvPr>
              <p:cNvGraphicFramePr>
                <a:graphicFrameLocks noChangeAspect="1"/>
              </p:cNvGraphicFramePr>
              <p:nvPr>
                <p:extLst>
                  <p:ext uri="{D42A27DB-BD31-4B8C-83A1-F6EECF244321}">
                    <p14:modId xmlns:p14="http://schemas.microsoft.com/office/powerpoint/2010/main" val="1444581493"/>
                  </p:ext>
                </p:extLst>
              </p:nvPr>
            </p:nvGraphicFramePr>
            <p:xfrm>
              <a:off x="3048000" y="5143500"/>
              <a:ext cx="3048000" cy="1714500"/>
            </p:xfrm>
            <a:graphic>
              <a:graphicData uri="http://schemas.microsoft.com/office/powerpoint/2016/slidezoom">
                <pslz:sldZm>
                  <pslz:sldZmObj sldId="292" cId="958955152">
                    <pslz:zmPr id="{887F0691-9040-4F34-AAE6-39AD96327496}"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3" name="Diazoom 2">
                <a:hlinkClick r:id="rId8" action="ppaction://hlinksldjump"/>
                <a:extLst>
                  <a:ext uri="{FF2B5EF4-FFF2-40B4-BE49-F238E27FC236}">
                    <a16:creationId xmlns:a16="http://schemas.microsoft.com/office/drawing/2014/main" id="{BB16D04E-EA7E-4C9C-8265-D920E3DAF2C6}"/>
                  </a:ext>
                </a:extLst>
              </p:cNvPr>
              <p:cNvPicPr>
                <a:picLocks noGrp="1" noRot="1" noChangeAspect="1" noMove="1" noResize="1" noEditPoints="1" noAdjustHandles="1" noChangeArrowheads="1" noChangeShapeType="1"/>
              </p:cNvPicPr>
              <p:nvPr/>
            </p:nvPicPr>
            <p:blipFill>
              <a:blip r:embed="rId6"/>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4316867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lstStyle/>
          <a:p>
            <a:r>
              <a:rPr lang="nl-NL" dirty="0"/>
              <a:t>Er zijn tijdens de productie 3 machines gebruikt, Stage A, B en C genoemd. Hieronder kun je de laatste 4 storingen vinden</a:t>
            </a:r>
          </a:p>
          <a:p>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Machineregister</a:t>
            </a:r>
          </a:p>
        </p:txBody>
      </p:sp>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9D3C49FC-2B16-4505-BAE3-F1723C711382}"/>
                  </a:ext>
                </a:extLst>
              </p:cNvPr>
              <p:cNvGraphicFramePr>
                <a:graphicFrameLocks noChangeAspect="1"/>
              </p:cNvGraphicFramePr>
              <p:nvPr>
                <p:extLst>
                  <p:ext uri="{D42A27DB-BD31-4B8C-83A1-F6EECF244321}">
                    <p14:modId xmlns:p14="http://schemas.microsoft.com/office/powerpoint/2010/main" val="83328309"/>
                  </p:ext>
                </p:extLst>
              </p:nvPr>
            </p:nvGraphicFramePr>
            <p:xfrm>
              <a:off x="0" y="5151876"/>
              <a:ext cx="3048000" cy="1714500"/>
            </p:xfrm>
            <a:graphic>
              <a:graphicData uri="http://schemas.microsoft.com/office/powerpoint/2016/slidezoom">
                <pslz:sldZm>
                  <pslz:sldZmObj sldId="279" cId="2972260857">
                    <pslz:zmPr id="{41A7DAB0-EEB2-42B7-A4AC-C529E5AB240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5" action="ppaction://hlinksldjump"/>
                <a:extLst>
                  <a:ext uri="{FF2B5EF4-FFF2-40B4-BE49-F238E27FC236}">
                    <a16:creationId xmlns:a16="http://schemas.microsoft.com/office/drawing/2014/main" id="{9D3C49FC-2B16-4505-BAE3-F1723C711382}"/>
                  </a:ext>
                </a:extLst>
              </p:cNvPr>
              <p:cNvPicPr>
                <a:picLocks noGrp="1" noRot="1" noChangeAspect="1" noMove="1" noResize="1" noEditPoints="1" noAdjustHandles="1" noChangeArrowheads="1" noChangeShapeType="1"/>
              </p:cNvPicPr>
              <p:nvPr/>
            </p:nvPicPr>
            <p:blipFill>
              <a:blip r:embed="rId6"/>
              <a:stretch>
                <a:fillRect/>
              </a:stretch>
            </p:blipFill>
            <p:spPr>
              <a:xfrm>
                <a:off x="0" y="5151876"/>
                <a:ext cx="3048000" cy="1714500"/>
              </a:xfrm>
              <a:prstGeom prst="rect">
                <a:avLst/>
              </a:prstGeom>
              <a:ln w="3175">
                <a:solidFill>
                  <a:prstClr val="ltGray"/>
                </a:solidFill>
              </a:ln>
            </p:spPr>
          </p:pic>
        </mc:Fallback>
      </mc:AlternateContent>
      <p:graphicFrame>
        <p:nvGraphicFramePr>
          <p:cNvPr id="2" name="Tabel 5">
            <a:extLst>
              <a:ext uri="{FF2B5EF4-FFF2-40B4-BE49-F238E27FC236}">
                <a16:creationId xmlns:a16="http://schemas.microsoft.com/office/drawing/2014/main" id="{6DD0E76E-EF3C-459D-87D4-BA8F8956E40E}"/>
              </a:ext>
            </a:extLst>
          </p:cNvPr>
          <p:cNvGraphicFramePr>
            <a:graphicFrameLocks noGrp="1"/>
          </p:cNvGraphicFramePr>
          <p:nvPr>
            <p:extLst>
              <p:ext uri="{D42A27DB-BD31-4B8C-83A1-F6EECF244321}">
                <p14:modId xmlns:p14="http://schemas.microsoft.com/office/powerpoint/2010/main" val="655452996"/>
              </p:ext>
            </p:extLst>
          </p:nvPr>
        </p:nvGraphicFramePr>
        <p:xfrm>
          <a:off x="838200" y="1863462"/>
          <a:ext cx="10515599" cy="3205480"/>
        </p:xfrm>
        <a:graphic>
          <a:graphicData uri="http://schemas.openxmlformats.org/drawingml/2006/table">
            <a:tbl>
              <a:tblPr firstRow="1" bandRow="1">
                <a:tableStyleId>{5C22544A-7EE6-4342-B048-85BDC9FD1C3A}</a:tableStyleId>
              </a:tblPr>
              <a:tblGrid>
                <a:gridCol w="747834">
                  <a:extLst>
                    <a:ext uri="{9D8B030D-6E8A-4147-A177-3AD203B41FA5}">
                      <a16:colId xmlns:a16="http://schemas.microsoft.com/office/drawing/2014/main" val="3605321873"/>
                    </a:ext>
                  </a:extLst>
                </a:gridCol>
                <a:gridCol w="1024001">
                  <a:extLst>
                    <a:ext uri="{9D8B030D-6E8A-4147-A177-3AD203B41FA5}">
                      <a16:colId xmlns:a16="http://schemas.microsoft.com/office/drawing/2014/main" val="1690678614"/>
                    </a:ext>
                  </a:extLst>
                </a:gridCol>
                <a:gridCol w="1812912">
                  <a:extLst>
                    <a:ext uri="{9D8B030D-6E8A-4147-A177-3AD203B41FA5}">
                      <a16:colId xmlns:a16="http://schemas.microsoft.com/office/drawing/2014/main" val="3759056734"/>
                    </a:ext>
                  </a:extLst>
                </a:gridCol>
                <a:gridCol w="601814">
                  <a:extLst>
                    <a:ext uri="{9D8B030D-6E8A-4147-A177-3AD203B41FA5}">
                      <a16:colId xmlns:a16="http://schemas.microsoft.com/office/drawing/2014/main" val="1538030876"/>
                    </a:ext>
                  </a:extLst>
                </a:gridCol>
                <a:gridCol w="2796466">
                  <a:extLst>
                    <a:ext uri="{9D8B030D-6E8A-4147-A177-3AD203B41FA5}">
                      <a16:colId xmlns:a16="http://schemas.microsoft.com/office/drawing/2014/main" val="3011846962"/>
                    </a:ext>
                  </a:extLst>
                </a:gridCol>
                <a:gridCol w="3532572">
                  <a:extLst>
                    <a:ext uri="{9D8B030D-6E8A-4147-A177-3AD203B41FA5}">
                      <a16:colId xmlns:a16="http://schemas.microsoft.com/office/drawing/2014/main" val="221847134"/>
                    </a:ext>
                  </a:extLst>
                </a:gridCol>
              </a:tblGrid>
              <a:tr h="370840">
                <a:tc>
                  <a:txBody>
                    <a:bodyPr/>
                    <a:lstStyle/>
                    <a:p>
                      <a:r>
                        <a:rPr lang="nl-NL" dirty="0"/>
                        <a:t>ID</a:t>
                      </a:r>
                    </a:p>
                  </a:txBody>
                  <a:tcPr/>
                </a:tc>
                <a:tc>
                  <a:txBody>
                    <a:bodyPr/>
                    <a:lstStyle/>
                    <a:p>
                      <a:r>
                        <a:rPr lang="nl-NL" dirty="0"/>
                        <a:t>Machine</a:t>
                      </a:r>
                    </a:p>
                  </a:txBody>
                  <a:tcPr/>
                </a:tc>
                <a:tc>
                  <a:txBody>
                    <a:bodyPr/>
                    <a:lstStyle/>
                    <a:p>
                      <a:r>
                        <a:rPr lang="nl-NL" dirty="0"/>
                        <a:t>Datum</a:t>
                      </a:r>
                    </a:p>
                  </a:txBody>
                  <a:tcPr/>
                </a:tc>
                <a:tc>
                  <a:txBody>
                    <a:bodyPr/>
                    <a:lstStyle/>
                    <a:p>
                      <a:r>
                        <a:rPr lang="nl-NL" dirty="0"/>
                        <a:t>Tijd</a:t>
                      </a:r>
                    </a:p>
                  </a:txBody>
                  <a:tcPr/>
                </a:tc>
                <a:tc>
                  <a:txBody>
                    <a:bodyPr/>
                    <a:lstStyle/>
                    <a:p>
                      <a:r>
                        <a:rPr lang="nl-NL" dirty="0"/>
                        <a:t>Storing</a:t>
                      </a:r>
                    </a:p>
                  </a:txBody>
                  <a:tcPr/>
                </a:tc>
                <a:tc>
                  <a:txBody>
                    <a:bodyPr/>
                    <a:lstStyle/>
                    <a:p>
                      <a:r>
                        <a:rPr lang="nl-NL" dirty="0"/>
                        <a:t>Oplossing</a:t>
                      </a:r>
                    </a:p>
                  </a:txBody>
                  <a:tcPr/>
                </a:tc>
                <a:extLst>
                  <a:ext uri="{0D108BD9-81ED-4DB2-BD59-A6C34878D82A}">
                    <a16:rowId xmlns:a16="http://schemas.microsoft.com/office/drawing/2014/main" val="1069286992"/>
                  </a:ext>
                </a:extLst>
              </a:tr>
              <a:tr h="370840">
                <a:tc>
                  <a:txBody>
                    <a:bodyPr/>
                    <a:lstStyle/>
                    <a:p>
                      <a:r>
                        <a:rPr lang="nl-NL" dirty="0"/>
                        <a:t>022</a:t>
                      </a:r>
                    </a:p>
                  </a:txBody>
                  <a:tcPr/>
                </a:tc>
                <a:tc>
                  <a:txBody>
                    <a:bodyPr/>
                    <a:lstStyle/>
                    <a:p>
                      <a:r>
                        <a:rPr lang="nl-NL" dirty="0"/>
                        <a:t>A</a:t>
                      </a:r>
                    </a:p>
                  </a:txBody>
                  <a:tcPr/>
                </a:tc>
                <a:tc>
                  <a:txBody>
                    <a:bodyPr/>
                    <a:lstStyle/>
                    <a:p>
                      <a:endParaRPr lang="nl-NL"/>
                    </a:p>
                  </a:txBody>
                  <a:tcPr/>
                </a:tc>
                <a:tc>
                  <a:txBody>
                    <a:bodyPr/>
                    <a:lstStyle/>
                    <a:p>
                      <a:endParaRPr lang="nl-NL"/>
                    </a:p>
                  </a:txBody>
                  <a:tcPr/>
                </a:tc>
                <a:tc>
                  <a:txBody>
                    <a:bodyPr/>
                    <a:lstStyle/>
                    <a:p>
                      <a:r>
                        <a:rPr lang="nl-NL" dirty="0"/>
                        <a:t>Laag voltage waarschuwing, machine doet niks meer</a:t>
                      </a:r>
                    </a:p>
                  </a:txBody>
                  <a:tcPr/>
                </a:tc>
                <a:tc>
                  <a:txBody>
                    <a:bodyPr/>
                    <a:lstStyle/>
                    <a:p>
                      <a:r>
                        <a:rPr lang="nl-NL" dirty="0"/>
                        <a:t>Noodstop was per ongeluk ingedrukt.</a:t>
                      </a:r>
                    </a:p>
                  </a:txBody>
                  <a:tcPr/>
                </a:tc>
                <a:extLst>
                  <a:ext uri="{0D108BD9-81ED-4DB2-BD59-A6C34878D82A}">
                    <a16:rowId xmlns:a16="http://schemas.microsoft.com/office/drawing/2014/main" val="3886668130"/>
                  </a:ext>
                </a:extLst>
              </a:tr>
              <a:tr h="370840">
                <a:tc>
                  <a:txBody>
                    <a:bodyPr/>
                    <a:lstStyle/>
                    <a:p>
                      <a:r>
                        <a:rPr lang="nl-NL" dirty="0"/>
                        <a:t>023</a:t>
                      </a:r>
                    </a:p>
                  </a:txBody>
                  <a:tcPr/>
                </a:tc>
                <a:tc>
                  <a:txBody>
                    <a:bodyPr/>
                    <a:lstStyle/>
                    <a:p>
                      <a:r>
                        <a:rPr lang="nl-NL" dirty="0"/>
                        <a:t>B</a:t>
                      </a:r>
                    </a:p>
                  </a:txBody>
                  <a:tcPr/>
                </a:tc>
                <a:tc>
                  <a:txBody>
                    <a:bodyPr/>
                    <a:lstStyle/>
                    <a:p>
                      <a:endParaRPr lang="nl-NL"/>
                    </a:p>
                  </a:txBody>
                  <a:tcPr/>
                </a:tc>
                <a:tc>
                  <a:txBody>
                    <a:bodyPr/>
                    <a:lstStyle/>
                    <a:p>
                      <a:endParaRPr lang="nl-NL"/>
                    </a:p>
                  </a:txBody>
                  <a:tcPr/>
                </a:tc>
                <a:tc>
                  <a:txBody>
                    <a:bodyPr/>
                    <a:lstStyle/>
                    <a:p>
                      <a:r>
                        <a:rPr lang="nl-NL" dirty="0"/>
                        <a:t>“Optische kalibratie nodig”, machine is ermee gestopt</a:t>
                      </a:r>
                    </a:p>
                  </a:txBody>
                  <a:tcPr/>
                </a:tc>
                <a:tc>
                  <a:txBody>
                    <a:bodyPr/>
                    <a:lstStyle/>
                    <a:p>
                      <a:r>
                        <a:rPr lang="nl-NL" dirty="0"/>
                        <a:t>Optische kalibratie uitgevoerd</a:t>
                      </a:r>
                    </a:p>
                  </a:txBody>
                  <a:tcPr/>
                </a:tc>
                <a:extLst>
                  <a:ext uri="{0D108BD9-81ED-4DB2-BD59-A6C34878D82A}">
                    <a16:rowId xmlns:a16="http://schemas.microsoft.com/office/drawing/2014/main" val="846478394"/>
                  </a:ext>
                </a:extLst>
              </a:tr>
              <a:tr h="370840">
                <a:tc>
                  <a:txBody>
                    <a:bodyPr/>
                    <a:lstStyle/>
                    <a:p>
                      <a:r>
                        <a:rPr lang="nl-NL" dirty="0"/>
                        <a:t>024</a:t>
                      </a:r>
                    </a:p>
                  </a:txBody>
                  <a:tcPr/>
                </a:tc>
                <a:tc>
                  <a:txBody>
                    <a:bodyPr/>
                    <a:lstStyle/>
                    <a:p>
                      <a:r>
                        <a:rPr lang="nl-NL" dirty="0"/>
                        <a:t>B</a:t>
                      </a:r>
                    </a:p>
                  </a:txBody>
                  <a:tcPr/>
                </a:tc>
                <a:tc>
                  <a:txBody>
                    <a:bodyPr/>
                    <a:lstStyle/>
                    <a:p>
                      <a:endParaRPr lang="nl-NL"/>
                    </a:p>
                  </a:txBody>
                  <a:tcPr/>
                </a:tc>
                <a:tc>
                  <a:txBody>
                    <a:bodyPr/>
                    <a:lstStyle/>
                    <a:p>
                      <a:endParaRPr lang="nl-NL"/>
                    </a:p>
                  </a:txBody>
                  <a:tcPr/>
                </a:tc>
                <a:tc>
                  <a:txBody>
                    <a:bodyPr/>
                    <a:lstStyle/>
                    <a:p>
                      <a:r>
                        <a:rPr lang="nl-NL" dirty="0"/>
                        <a:t>Oranje lampje begint te knipperen</a:t>
                      </a:r>
                    </a:p>
                  </a:txBody>
                  <a:tcPr/>
                </a:tc>
                <a:tc>
                  <a:txBody>
                    <a:bodyPr/>
                    <a:lstStyle/>
                    <a:p>
                      <a:r>
                        <a:rPr lang="nl-NL" dirty="0"/>
                        <a:t>Optische kalibratie opnieuw uitgevoerd</a:t>
                      </a:r>
                    </a:p>
                  </a:txBody>
                  <a:tcPr/>
                </a:tc>
                <a:extLst>
                  <a:ext uri="{0D108BD9-81ED-4DB2-BD59-A6C34878D82A}">
                    <a16:rowId xmlns:a16="http://schemas.microsoft.com/office/drawing/2014/main" val="3187323130"/>
                  </a:ext>
                </a:extLst>
              </a:tr>
              <a:tr h="370840">
                <a:tc>
                  <a:txBody>
                    <a:bodyPr/>
                    <a:lstStyle/>
                    <a:p>
                      <a:r>
                        <a:rPr lang="nl-NL" dirty="0"/>
                        <a:t>025</a:t>
                      </a:r>
                    </a:p>
                  </a:txBody>
                  <a:tcPr/>
                </a:tc>
                <a:tc>
                  <a:txBody>
                    <a:bodyPr/>
                    <a:lstStyle/>
                    <a:p>
                      <a:r>
                        <a:rPr lang="nl-NL" dirty="0"/>
                        <a:t>A</a:t>
                      </a:r>
                    </a:p>
                  </a:txBody>
                  <a:tcPr/>
                </a:tc>
                <a:tc>
                  <a:txBody>
                    <a:bodyPr/>
                    <a:lstStyle/>
                    <a:p>
                      <a:endParaRPr lang="nl-NL"/>
                    </a:p>
                  </a:txBody>
                  <a:tcPr/>
                </a:tc>
                <a:tc>
                  <a:txBody>
                    <a:bodyPr/>
                    <a:lstStyle/>
                    <a:p>
                      <a:endParaRPr lang="nl-NL"/>
                    </a:p>
                  </a:txBody>
                  <a:tcPr/>
                </a:tc>
                <a:tc>
                  <a:txBody>
                    <a:bodyPr/>
                    <a:lstStyle/>
                    <a:p>
                      <a:r>
                        <a:rPr lang="nl-NL" dirty="0"/>
                        <a:t>Maakt vreemd geluid</a:t>
                      </a:r>
                    </a:p>
                  </a:txBody>
                  <a:tcPr/>
                </a:tc>
                <a:tc>
                  <a:txBody>
                    <a:bodyPr/>
                    <a:lstStyle/>
                    <a:p>
                      <a:r>
                        <a:rPr lang="nl-NL" dirty="0"/>
                        <a:t>Is een normaal geluid bij deze generatie, werknemer is oude generatie gewend.</a:t>
                      </a:r>
                    </a:p>
                  </a:txBody>
                  <a:tcPr/>
                </a:tc>
                <a:extLst>
                  <a:ext uri="{0D108BD9-81ED-4DB2-BD59-A6C34878D82A}">
                    <a16:rowId xmlns:a16="http://schemas.microsoft.com/office/drawing/2014/main" val="3544845048"/>
                  </a:ext>
                </a:extLst>
              </a:tr>
            </a:tbl>
          </a:graphicData>
        </a:graphic>
      </p:graphicFrame>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89DFB001-09DA-4526-A627-F27369D2AC8A}"/>
                  </a:ext>
                </a:extLst>
              </p:cNvPr>
              <p:cNvGraphicFramePr>
                <a:graphicFrameLocks noChangeAspect="1"/>
              </p:cNvGraphicFramePr>
              <p:nvPr>
                <p:extLst>
                  <p:ext uri="{D42A27DB-BD31-4B8C-83A1-F6EECF244321}">
                    <p14:modId xmlns:p14="http://schemas.microsoft.com/office/powerpoint/2010/main" val="3717210818"/>
                  </p:ext>
                </p:extLst>
              </p:nvPr>
            </p:nvGraphicFramePr>
            <p:xfrm>
              <a:off x="3048000" y="5151876"/>
              <a:ext cx="3048000" cy="1714500"/>
            </p:xfrm>
            <a:graphic>
              <a:graphicData uri="http://schemas.microsoft.com/office/powerpoint/2016/slidezoom">
                <pslz:sldZm>
                  <pslz:sldZmObj sldId="294" cId="283402380">
                    <pslz:zmPr id="{F5E7B7B7-2FC5-40E2-BE48-B7F22AB1493C}"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8" action="ppaction://hlinksldjump"/>
                <a:extLst>
                  <a:ext uri="{FF2B5EF4-FFF2-40B4-BE49-F238E27FC236}">
                    <a16:creationId xmlns:a16="http://schemas.microsoft.com/office/drawing/2014/main" id="{89DFB001-09DA-4526-A627-F27369D2AC8A}"/>
                  </a:ext>
                </a:extLst>
              </p:cNvPr>
              <p:cNvPicPr>
                <a:picLocks noGrp="1" noRot="1" noChangeAspect="1" noMove="1" noResize="1" noEditPoints="1" noAdjustHandles="1" noChangeArrowheads="1" noChangeShapeType="1"/>
              </p:cNvPicPr>
              <p:nvPr/>
            </p:nvPicPr>
            <p:blipFill>
              <a:blip r:embed="rId9"/>
              <a:stretch>
                <a:fillRect/>
              </a:stretch>
            </p:blipFill>
            <p:spPr>
              <a:xfrm>
                <a:off x="3048000" y="5151876"/>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6300342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73958397-6B4A-4C31-9487-3024929AAD18}"/>
              </a:ext>
            </a:extLst>
          </p:cNvPr>
          <p:cNvSpPr>
            <a:spLocks noGrp="1"/>
          </p:cNvSpPr>
          <p:nvPr>
            <p:ph idx="1"/>
          </p:nvPr>
        </p:nvSpPr>
        <p:spPr>
          <a:xfrm>
            <a:off x="838200" y="1402672"/>
            <a:ext cx="10515600" cy="4774291"/>
          </a:xfrm>
        </p:spPr>
        <p:txBody>
          <a:bodyPr/>
          <a:lstStyle/>
          <a:p>
            <a:pPr marL="0" indent="0" algn="l" rtl="0" fontAlgn="base">
              <a:buNone/>
            </a:pPr>
            <a:r>
              <a:rPr lang="nl-NL" sz="1800" b="0" i="0" dirty="0">
                <a:solidFill>
                  <a:srgbClr val="000000"/>
                </a:solidFill>
                <a:effectLst/>
                <a:latin typeface="Calibri" panose="020F0502020204030204" pitchFamily="34" charset="0"/>
              </a:rPr>
              <a:t>Binnen de afdeling kwaliteitscontrole wordt gecontroleerd of de geproduceerde chips aan de vooraf bepaalde eisen voldoen. Omdat de fabriek veel chips maakt is het onmogelijk iedere chip te testen. Daarbij zijn de chips na een test vaak minder waard, omdat ze al een tijd zwaar belast zijn. Daarom wordt er bij de kwaliteitscontrole gebruik gemaakt van steekproeven. De steekproef werkt als volgt: de fabriek produceert een batch chips. Een batch is een serie/groep, in iedere batch zitten 1000 chips, die na elkaar en door dezelfde machine zijn geproduceerd. Bij een steekproef wordt niet iedere chip in de batch getest, maar kiest een medewerker een aantal willekeurige chips uit. </a:t>
            </a:r>
            <a:r>
              <a:rPr lang="nl-NL" sz="1800" dirty="0">
                <a:solidFill>
                  <a:srgbClr val="000000"/>
                </a:solidFill>
                <a:latin typeface="Calibri" panose="020F0502020204030204" pitchFamily="34" charset="0"/>
              </a:rPr>
              <a:t>Deze worden</a:t>
            </a:r>
            <a:r>
              <a:rPr lang="nl-NL" sz="1800" b="0" i="0" dirty="0">
                <a:solidFill>
                  <a:srgbClr val="000000"/>
                </a:solidFill>
                <a:effectLst/>
                <a:latin typeface="Calibri" panose="020F0502020204030204" pitchFamily="34" charset="0"/>
              </a:rPr>
              <a:t> aan strenge tests onderworpen. Er wordt gekeken of de chip de beloofde prestaties haalt, maar ook of de afwerking op het gewenste niveau is en of de levensduur lang genoeg is.  </a:t>
            </a:r>
            <a:endParaRPr lang="nl-NL" b="0" i="0" dirty="0">
              <a:solidFill>
                <a:srgbClr val="000000"/>
              </a:solidFill>
              <a:effectLst/>
              <a:latin typeface="Segoe UI" panose="020B0502040204020203" pitchFamily="34" charset="0"/>
            </a:endParaRPr>
          </a:p>
          <a:p>
            <a:pPr marL="0" indent="0" algn="l" rtl="0" fontAlgn="base">
              <a:buNone/>
            </a:pPr>
            <a:r>
              <a:rPr lang="nl-NL" sz="1800" dirty="0">
                <a:solidFill>
                  <a:srgbClr val="000000"/>
                </a:solidFill>
                <a:latin typeface="Calibri" panose="020F0502020204030204" pitchFamily="34" charset="0"/>
              </a:rPr>
              <a:t>Niet iedere chip wordt dus getest. H</a:t>
            </a:r>
            <a:r>
              <a:rPr lang="nl-NL" sz="1800" b="0" i="0" dirty="0">
                <a:solidFill>
                  <a:srgbClr val="000000"/>
                </a:solidFill>
                <a:effectLst/>
                <a:latin typeface="Calibri" panose="020F0502020204030204" pitchFamily="34" charset="0"/>
              </a:rPr>
              <a:t>et idee van de steekproef is dat de resultaten van de geteste chips een goed beeld geven van de gehele batch. Wanneer een vooraf bepaald percentage van de geselecteerde chips niet door de steekproef heen komt (die de test niet met succes afronden) wordt de gehele batch afgekeurd. Wanneer dit percentage wel wordt gehaald, worden de gehele batch goedgekeurd en mogen alle chips in die batch verkocht worden. </a:t>
            </a:r>
          </a:p>
        </p:txBody>
      </p:sp>
      <p:sp>
        <p:nvSpPr>
          <p:cNvPr id="4" name="Tekstvak 3">
            <a:hlinkClick r:id="rId2" action="ppaction://hlinksldjump"/>
            <a:extLst>
              <a:ext uri="{FF2B5EF4-FFF2-40B4-BE49-F238E27FC236}">
                <a16:creationId xmlns:a16="http://schemas.microsoft.com/office/drawing/2014/main" id="{5F5FD76F-C52D-4C76-999C-5F0EB0D9104E}"/>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40E35BEA-0172-43C2-8A16-209F945A5769}"/>
              </a:ext>
            </a:extLst>
          </p:cNvPr>
          <p:cNvSpPr txBox="1"/>
          <p:nvPr/>
        </p:nvSpPr>
        <p:spPr>
          <a:xfrm>
            <a:off x="8593584" y="6308209"/>
            <a:ext cx="1880417"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Kwaliteitscontrole</a:t>
            </a:r>
          </a:p>
        </p:txBody>
      </p:sp>
      <p:sp>
        <p:nvSpPr>
          <p:cNvPr id="10" name="Titel 1">
            <a:extLst>
              <a:ext uri="{FF2B5EF4-FFF2-40B4-BE49-F238E27FC236}">
                <a16:creationId xmlns:a16="http://schemas.microsoft.com/office/drawing/2014/main" id="{A0E793CD-83A8-425E-9074-A9956BB84531}"/>
              </a:ext>
            </a:extLst>
          </p:cNvPr>
          <p:cNvSpPr>
            <a:spLocks noGrp="1"/>
          </p:cNvSpPr>
          <p:nvPr>
            <p:ph type="title"/>
          </p:nvPr>
        </p:nvSpPr>
        <p:spPr>
          <a:xfrm>
            <a:off x="838200" y="18255"/>
            <a:ext cx="10515600" cy="905023"/>
          </a:xfrm>
        </p:spPr>
        <p:txBody>
          <a:bodyPr/>
          <a:lstStyle/>
          <a:p>
            <a:pPr algn="ctr"/>
            <a:r>
              <a:rPr lang="nl-NL" dirty="0"/>
              <a:t>Kwaliteitscontrole – Methode </a:t>
            </a:r>
          </a:p>
        </p:txBody>
      </p:sp>
      <mc:AlternateContent xmlns:mc="http://schemas.openxmlformats.org/markup-compatibility/2006" xmlns:pslz="http://schemas.microsoft.com/office/powerpoint/2016/slidezoom">
        <mc:Choice Requires="pslz">
          <p:graphicFrame>
            <p:nvGraphicFramePr>
              <p:cNvPr id="6" name="Diazoom 5">
                <a:extLst>
                  <a:ext uri="{FF2B5EF4-FFF2-40B4-BE49-F238E27FC236}">
                    <a16:creationId xmlns:a16="http://schemas.microsoft.com/office/drawing/2014/main" id="{A5CA63B4-60E0-4014-97A0-DCBB74E96D22}"/>
                  </a:ext>
                </a:extLst>
              </p:cNvPr>
              <p:cNvGraphicFramePr>
                <a:graphicFrameLocks noChangeAspect="1"/>
              </p:cNvGraphicFramePr>
              <p:nvPr>
                <p:extLst>
                  <p:ext uri="{D42A27DB-BD31-4B8C-83A1-F6EECF244321}">
                    <p14:modId xmlns:p14="http://schemas.microsoft.com/office/powerpoint/2010/main" val="3909635450"/>
                  </p:ext>
                </p:extLst>
              </p:nvPr>
            </p:nvGraphicFramePr>
            <p:xfrm>
              <a:off x="0" y="5143500"/>
              <a:ext cx="3048000" cy="1714500"/>
            </p:xfrm>
            <a:graphic>
              <a:graphicData uri="http://schemas.microsoft.com/office/powerpoint/2016/slidezoom">
                <pslz:sldZm>
                  <pslz:sldZmObj sldId="290" cId="1877629580">
                    <pslz:zmPr id="{808C0965-B028-4DA0-B703-0A4F5C04B11E}"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6" name="Diazoom 5">
                <a:hlinkClick r:id="rId5" action="ppaction://hlinksldjump"/>
                <a:extLst>
                  <a:ext uri="{FF2B5EF4-FFF2-40B4-BE49-F238E27FC236}">
                    <a16:creationId xmlns:a16="http://schemas.microsoft.com/office/drawing/2014/main" id="{A5CA63B4-60E0-4014-97A0-DCBB74E96D22}"/>
                  </a:ext>
                </a:extLst>
              </p:cNvPr>
              <p:cNvPicPr>
                <a:picLocks noGrp="1" noRot="1" noChangeAspect="1" noMove="1" noResize="1" noEditPoints="1" noAdjustHandles="1" noChangeArrowheads="1" noChangeShapeType="1"/>
              </p:cNvPicPr>
              <p:nvPr/>
            </p:nvPicPr>
            <p:blipFill>
              <a:blip r:embed="rId6"/>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Diazoom 7">
                <a:extLst>
                  <a:ext uri="{FF2B5EF4-FFF2-40B4-BE49-F238E27FC236}">
                    <a16:creationId xmlns:a16="http://schemas.microsoft.com/office/drawing/2014/main" id="{8EB5D626-78EE-404B-90B9-7BD993A3152D}"/>
                  </a:ext>
                </a:extLst>
              </p:cNvPr>
              <p:cNvGraphicFramePr>
                <a:graphicFrameLocks noChangeAspect="1"/>
              </p:cNvGraphicFramePr>
              <p:nvPr>
                <p:extLst>
                  <p:ext uri="{D42A27DB-BD31-4B8C-83A1-F6EECF244321}">
                    <p14:modId xmlns:p14="http://schemas.microsoft.com/office/powerpoint/2010/main" val="752361451"/>
                  </p:ext>
                </p:extLst>
              </p:nvPr>
            </p:nvGraphicFramePr>
            <p:xfrm>
              <a:off x="3048000" y="5143500"/>
              <a:ext cx="3048000" cy="1714500"/>
            </p:xfrm>
            <a:graphic>
              <a:graphicData uri="http://schemas.microsoft.com/office/powerpoint/2016/slidezoom">
                <pslz:sldZm>
                  <pslz:sldZmObj sldId="291" cId="1040534338">
                    <pslz:zmPr id="{E5A67DF2-2CA1-4462-B84A-34118FD2DF20}"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Diazoom 7">
                <a:hlinkClick r:id="rId8" action="ppaction://hlinksldjump"/>
                <a:extLst>
                  <a:ext uri="{FF2B5EF4-FFF2-40B4-BE49-F238E27FC236}">
                    <a16:creationId xmlns:a16="http://schemas.microsoft.com/office/drawing/2014/main" id="{8EB5D626-78EE-404B-90B9-7BD993A3152D}"/>
                  </a:ext>
                </a:extLst>
              </p:cNvPr>
              <p:cNvPicPr>
                <a:picLocks noGrp="1" noRot="1" noChangeAspect="1" noMove="1" noResize="1" noEditPoints="1" noAdjustHandles="1" noChangeArrowheads="1" noChangeShapeType="1"/>
              </p:cNvPicPr>
              <p:nvPr/>
            </p:nvPicPr>
            <p:blipFill>
              <a:blip r:embed="rId9"/>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0086719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F65F592A-D8B0-4D4D-9CB1-9ABFADECB96D}"/>
              </a:ext>
            </a:extLst>
          </p:cNvPr>
          <p:cNvSpPr>
            <a:spLocks noGrp="1"/>
          </p:cNvSpPr>
          <p:nvPr>
            <p:ph idx="1"/>
          </p:nvPr>
        </p:nvSpPr>
        <p:spPr>
          <a:xfrm>
            <a:off x="838200" y="1381741"/>
            <a:ext cx="10515600" cy="4351338"/>
          </a:xfrm>
        </p:spPr>
        <p:txBody>
          <a:bodyPr/>
          <a:lstStyle/>
          <a:p>
            <a:pPr marL="0" indent="0">
              <a:buNone/>
            </a:pPr>
            <a:r>
              <a:rPr lang="nl-NL" sz="1800" b="0" i="0" dirty="0">
                <a:solidFill>
                  <a:srgbClr val="000000"/>
                </a:solidFill>
                <a:effectLst/>
                <a:latin typeface="Calibri" panose="020F0502020204030204" pitchFamily="34" charset="0"/>
              </a:rPr>
              <a:t>Binnen de afdeling kwaliteitszorg worden de resultaten van iedere test goed bewaard. De manager van de afdeling Kwaliteitszorg, Karel </a:t>
            </a:r>
            <a:r>
              <a:rPr lang="nl-NL" sz="1800" b="0" i="0" dirty="0" err="1">
                <a:solidFill>
                  <a:srgbClr val="000000"/>
                </a:solidFill>
                <a:effectLst/>
                <a:latin typeface="Calibri" panose="020F0502020204030204" pitchFamily="34" charset="0"/>
              </a:rPr>
              <a:t>Kijktgoedt</a:t>
            </a:r>
            <a:r>
              <a:rPr lang="nl-NL" sz="1800" b="0" i="0" dirty="0">
                <a:solidFill>
                  <a:srgbClr val="000000"/>
                </a:solidFill>
                <a:effectLst/>
                <a:latin typeface="Calibri" panose="020F0502020204030204" pitchFamily="34" charset="0"/>
              </a:rPr>
              <a:t> heeft de resultaten bekeken en geeft aan dat dat er geen afwijkende resultaten tijdens de steekproef zijn waargenomen.</a:t>
            </a:r>
          </a:p>
          <a:p>
            <a:pPr marL="0" indent="0">
              <a:buNone/>
            </a:pPr>
            <a:r>
              <a:rPr lang="nl-NL" sz="1800" b="0" i="0" dirty="0">
                <a:solidFill>
                  <a:srgbClr val="000000"/>
                </a:solidFill>
                <a:effectLst/>
                <a:latin typeface="Calibri" panose="020F0502020204030204" pitchFamily="34" charset="0"/>
              </a:rPr>
              <a:t>Nadat jullie het waargenomen probleem aan Karel hebben laten zien, heeft hij opgezocht welke tests hierbij relevant zijn. Hij heeft de resultaten in het volgende overzicht weergegeven. Omdat de test zeer technisch zijn met veel moeilijke details, krijgt de batch voor iedere test een score. Op deze manier zijn de resultaten ook bruikbaar voor mensen die de details niet kennen. Deze score is berekend op basis van de gemiddelde prestaties van de geselecteerde chips, maar ook extreme waardes worden hierin meegenomen.  De score is een getal tussen de 0 en 10. Per test is een minimale score aangegeven, wanneer de score onder deze waarde is, moet de batch worden afgekeurd.  </a:t>
            </a:r>
            <a:endParaRPr lang="nl-NL" sz="1800" dirty="0">
              <a:solidFill>
                <a:srgbClr val="000000"/>
              </a:solidFill>
              <a:latin typeface="Calibri" panose="020F0502020204030204" pitchFamily="34" charset="0"/>
            </a:endParaRPr>
          </a:p>
        </p:txBody>
      </p:sp>
      <p:sp>
        <p:nvSpPr>
          <p:cNvPr id="4" name="Tekstvak 3">
            <a:hlinkClick r:id="rId2" action="ppaction://hlinksldjump"/>
            <a:extLst>
              <a:ext uri="{FF2B5EF4-FFF2-40B4-BE49-F238E27FC236}">
                <a16:creationId xmlns:a16="http://schemas.microsoft.com/office/drawing/2014/main" id="{0F7A91FF-DCB3-422D-BE10-E0304BABFD63}"/>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3BDC2AD7-F026-4A31-8F79-ADDAF861ED4E}"/>
              </a:ext>
            </a:extLst>
          </p:cNvPr>
          <p:cNvSpPr txBox="1"/>
          <p:nvPr/>
        </p:nvSpPr>
        <p:spPr>
          <a:xfrm>
            <a:off x="8593584" y="6308209"/>
            <a:ext cx="1880417"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Kwaliteitscontrole</a:t>
            </a:r>
          </a:p>
        </p:txBody>
      </p:sp>
      <p:graphicFrame>
        <p:nvGraphicFramePr>
          <p:cNvPr id="6" name="Tabel 5">
            <a:extLst>
              <a:ext uri="{FF2B5EF4-FFF2-40B4-BE49-F238E27FC236}">
                <a16:creationId xmlns:a16="http://schemas.microsoft.com/office/drawing/2014/main" id="{B800E5D2-32EC-45F3-BA16-C0FFFEF9F0E7}"/>
              </a:ext>
            </a:extLst>
          </p:cNvPr>
          <p:cNvGraphicFramePr>
            <a:graphicFrameLocks noGrp="1"/>
          </p:cNvGraphicFramePr>
          <p:nvPr>
            <p:extLst>
              <p:ext uri="{D42A27DB-BD31-4B8C-83A1-F6EECF244321}">
                <p14:modId xmlns:p14="http://schemas.microsoft.com/office/powerpoint/2010/main" val="2215083474"/>
              </p:ext>
            </p:extLst>
          </p:nvPr>
        </p:nvGraphicFramePr>
        <p:xfrm>
          <a:off x="3448050" y="4159369"/>
          <a:ext cx="4572000" cy="2148840"/>
        </p:xfrm>
        <a:graphic>
          <a:graphicData uri="http://schemas.openxmlformats.org/drawingml/2006/table">
            <a:tbl>
              <a:tblPr firstRow="1" firstCol="1">
                <a:tableStyleId>{5C22544A-7EE6-4342-B048-85BDC9FD1C3A}</a:tableStyleId>
              </a:tblPr>
              <a:tblGrid>
                <a:gridCol w="914400">
                  <a:extLst>
                    <a:ext uri="{9D8B030D-6E8A-4147-A177-3AD203B41FA5}">
                      <a16:colId xmlns:a16="http://schemas.microsoft.com/office/drawing/2014/main" val="138800247"/>
                    </a:ext>
                  </a:extLst>
                </a:gridCol>
                <a:gridCol w="914400">
                  <a:extLst>
                    <a:ext uri="{9D8B030D-6E8A-4147-A177-3AD203B41FA5}">
                      <a16:colId xmlns:a16="http://schemas.microsoft.com/office/drawing/2014/main" val="1710730900"/>
                    </a:ext>
                  </a:extLst>
                </a:gridCol>
                <a:gridCol w="914400">
                  <a:extLst>
                    <a:ext uri="{9D8B030D-6E8A-4147-A177-3AD203B41FA5}">
                      <a16:colId xmlns:a16="http://schemas.microsoft.com/office/drawing/2014/main" val="1827694408"/>
                    </a:ext>
                  </a:extLst>
                </a:gridCol>
                <a:gridCol w="1828800">
                  <a:extLst>
                    <a:ext uri="{9D8B030D-6E8A-4147-A177-3AD203B41FA5}">
                      <a16:colId xmlns:a16="http://schemas.microsoft.com/office/drawing/2014/main" val="638365751"/>
                    </a:ext>
                  </a:extLst>
                </a:gridCol>
              </a:tblGrid>
              <a:tr h="0">
                <a:tc>
                  <a:txBody>
                    <a:bodyPr/>
                    <a:lstStyle/>
                    <a:p>
                      <a:pPr algn="l" rtl="0" fontAlgn="base"/>
                      <a:r>
                        <a:rPr lang="nl-NL" sz="1100" b="0">
                          <a:effectLst/>
                        </a:rPr>
                        <a:t>Test </a:t>
                      </a:r>
                      <a:endParaRPr lang="nl-NL" b="0" i="0">
                        <a:effectLst/>
                      </a:endParaRPr>
                    </a:p>
                  </a:txBody>
                  <a:tcPr/>
                </a:tc>
                <a:tc>
                  <a:txBody>
                    <a:bodyPr/>
                    <a:lstStyle/>
                    <a:p>
                      <a:pPr algn="l" rtl="0" fontAlgn="base"/>
                      <a:r>
                        <a:rPr lang="nl-NL" sz="1100" b="0">
                          <a:effectLst/>
                        </a:rPr>
                        <a:t>Min. score </a:t>
                      </a:r>
                      <a:endParaRPr lang="nl-NL" b="0" i="0">
                        <a:effectLst/>
                      </a:endParaRPr>
                    </a:p>
                  </a:txBody>
                  <a:tcPr/>
                </a:tc>
                <a:tc>
                  <a:txBody>
                    <a:bodyPr/>
                    <a:lstStyle/>
                    <a:p>
                      <a:pPr algn="l" rtl="0" fontAlgn="base"/>
                      <a:r>
                        <a:rPr lang="nl-NL" sz="1100" b="0" dirty="0">
                          <a:effectLst/>
                        </a:rPr>
                        <a:t>Score </a:t>
                      </a:r>
                      <a:endParaRPr lang="nl-NL" b="0" i="0" dirty="0">
                        <a:effectLst/>
                      </a:endParaRPr>
                    </a:p>
                  </a:txBody>
                  <a:tcPr/>
                </a:tc>
                <a:tc>
                  <a:txBody>
                    <a:bodyPr/>
                    <a:lstStyle/>
                    <a:p>
                      <a:pPr algn="l" rtl="0" fontAlgn="base"/>
                      <a:r>
                        <a:rPr lang="nl-NL" sz="1100" b="0">
                          <a:effectLst/>
                        </a:rPr>
                        <a:t>Wat wordt er getest? </a:t>
                      </a:r>
                      <a:endParaRPr lang="nl-NL" b="0" i="0">
                        <a:effectLst/>
                      </a:endParaRPr>
                    </a:p>
                  </a:txBody>
                  <a:tcPr/>
                </a:tc>
                <a:extLst>
                  <a:ext uri="{0D108BD9-81ED-4DB2-BD59-A6C34878D82A}">
                    <a16:rowId xmlns:a16="http://schemas.microsoft.com/office/drawing/2014/main" val="1918996064"/>
                  </a:ext>
                </a:extLst>
              </a:tr>
              <a:tr h="0">
                <a:tc>
                  <a:txBody>
                    <a:bodyPr/>
                    <a:lstStyle/>
                    <a:p>
                      <a:pPr algn="l" rtl="0" fontAlgn="base"/>
                      <a:r>
                        <a:rPr lang="nl-NL" sz="1100" b="0">
                          <a:effectLst/>
                        </a:rPr>
                        <a:t>1 </a:t>
                      </a:r>
                      <a:endParaRPr lang="nl-NL" b="0" i="0">
                        <a:effectLst/>
                      </a:endParaRPr>
                    </a:p>
                  </a:txBody>
                  <a:tcPr/>
                </a:tc>
                <a:tc>
                  <a:txBody>
                    <a:bodyPr/>
                    <a:lstStyle/>
                    <a:p>
                      <a:pPr algn="l" rtl="0" fontAlgn="base"/>
                      <a:r>
                        <a:rPr lang="nl-NL" sz="1100" b="0">
                          <a:effectLst/>
                        </a:rPr>
                        <a:t>9,3 </a:t>
                      </a:r>
                      <a:endParaRPr lang="nl-NL" b="0" i="0">
                        <a:effectLst/>
                      </a:endParaRPr>
                    </a:p>
                  </a:txBody>
                  <a:tcPr/>
                </a:tc>
                <a:tc>
                  <a:txBody>
                    <a:bodyPr/>
                    <a:lstStyle/>
                    <a:p>
                      <a:pPr algn="l" rtl="0" fontAlgn="base"/>
                      <a:r>
                        <a:rPr lang="nl-NL" sz="1100" b="0">
                          <a:effectLst/>
                        </a:rPr>
                        <a:t>9,8 </a:t>
                      </a:r>
                      <a:endParaRPr lang="nl-NL" b="0" i="0">
                        <a:effectLst/>
                      </a:endParaRPr>
                    </a:p>
                  </a:txBody>
                  <a:tcPr/>
                </a:tc>
                <a:tc>
                  <a:txBody>
                    <a:bodyPr/>
                    <a:lstStyle/>
                    <a:p>
                      <a:pPr algn="l" rtl="0" fontAlgn="base"/>
                      <a:r>
                        <a:rPr lang="nl-NL" sz="1100" b="0" dirty="0">
                          <a:effectLst/>
                        </a:rPr>
                        <a:t>Electrische geleiding </a:t>
                      </a:r>
                      <a:endParaRPr lang="nl-NL" b="0" i="0" dirty="0">
                        <a:effectLst/>
                      </a:endParaRPr>
                    </a:p>
                  </a:txBody>
                  <a:tcPr/>
                </a:tc>
                <a:extLst>
                  <a:ext uri="{0D108BD9-81ED-4DB2-BD59-A6C34878D82A}">
                    <a16:rowId xmlns:a16="http://schemas.microsoft.com/office/drawing/2014/main" val="645904207"/>
                  </a:ext>
                </a:extLst>
              </a:tr>
              <a:tr h="0">
                <a:tc>
                  <a:txBody>
                    <a:bodyPr/>
                    <a:lstStyle/>
                    <a:p>
                      <a:pPr algn="l" rtl="0" fontAlgn="base"/>
                      <a:r>
                        <a:rPr lang="nl-NL" sz="1100" b="0">
                          <a:effectLst/>
                        </a:rPr>
                        <a:t>3 </a:t>
                      </a:r>
                      <a:endParaRPr lang="nl-NL" b="0" i="0">
                        <a:effectLst/>
                      </a:endParaRPr>
                    </a:p>
                  </a:txBody>
                  <a:tcPr/>
                </a:tc>
                <a:tc>
                  <a:txBody>
                    <a:bodyPr/>
                    <a:lstStyle/>
                    <a:p>
                      <a:pPr algn="l" rtl="0" fontAlgn="base"/>
                      <a:r>
                        <a:rPr lang="nl-NL" sz="1100" b="0" dirty="0">
                          <a:effectLst/>
                        </a:rPr>
                        <a:t>7 </a:t>
                      </a:r>
                      <a:endParaRPr lang="nl-NL" b="0" i="0" dirty="0">
                        <a:effectLst/>
                      </a:endParaRPr>
                    </a:p>
                  </a:txBody>
                  <a:tcPr/>
                </a:tc>
                <a:tc>
                  <a:txBody>
                    <a:bodyPr/>
                    <a:lstStyle/>
                    <a:p>
                      <a:pPr algn="l" rtl="0" fontAlgn="base"/>
                      <a:r>
                        <a:rPr lang="nl-NL" sz="1100" b="0">
                          <a:effectLst/>
                        </a:rPr>
                        <a:t>8,9 </a:t>
                      </a:r>
                      <a:endParaRPr lang="nl-NL" b="0" i="0">
                        <a:effectLst/>
                      </a:endParaRPr>
                    </a:p>
                  </a:txBody>
                  <a:tcPr/>
                </a:tc>
                <a:tc>
                  <a:txBody>
                    <a:bodyPr/>
                    <a:lstStyle/>
                    <a:p>
                      <a:pPr algn="l" rtl="0" fontAlgn="base"/>
                      <a:r>
                        <a:rPr lang="nl-NL" sz="1100" b="0">
                          <a:effectLst/>
                        </a:rPr>
                        <a:t>Afwerking  </a:t>
                      </a:r>
                      <a:endParaRPr lang="nl-NL" b="0" i="0">
                        <a:effectLst/>
                      </a:endParaRPr>
                    </a:p>
                  </a:txBody>
                  <a:tcPr/>
                </a:tc>
                <a:extLst>
                  <a:ext uri="{0D108BD9-81ED-4DB2-BD59-A6C34878D82A}">
                    <a16:rowId xmlns:a16="http://schemas.microsoft.com/office/drawing/2014/main" val="608785660"/>
                  </a:ext>
                </a:extLst>
              </a:tr>
              <a:tr h="0">
                <a:tc>
                  <a:txBody>
                    <a:bodyPr/>
                    <a:lstStyle/>
                    <a:p>
                      <a:pPr algn="l" rtl="0" fontAlgn="base"/>
                      <a:r>
                        <a:rPr lang="nl-NL" sz="1100" b="0">
                          <a:effectLst/>
                        </a:rPr>
                        <a:t>7 </a:t>
                      </a:r>
                      <a:endParaRPr lang="nl-NL" b="0" i="0">
                        <a:effectLst/>
                      </a:endParaRPr>
                    </a:p>
                  </a:txBody>
                  <a:tcPr/>
                </a:tc>
                <a:tc>
                  <a:txBody>
                    <a:bodyPr/>
                    <a:lstStyle/>
                    <a:p>
                      <a:pPr algn="l" rtl="0" fontAlgn="base"/>
                      <a:r>
                        <a:rPr lang="nl-NL" sz="1100" b="0">
                          <a:effectLst/>
                        </a:rPr>
                        <a:t>8,8 </a:t>
                      </a:r>
                      <a:endParaRPr lang="nl-NL" b="0" i="0">
                        <a:effectLst/>
                      </a:endParaRPr>
                    </a:p>
                  </a:txBody>
                  <a:tcPr/>
                </a:tc>
                <a:tc>
                  <a:txBody>
                    <a:bodyPr/>
                    <a:lstStyle/>
                    <a:p>
                      <a:pPr algn="l" rtl="0" fontAlgn="base"/>
                      <a:r>
                        <a:rPr lang="nl-NL" sz="1100" b="0">
                          <a:effectLst/>
                        </a:rPr>
                        <a:t>10 </a:t>
                      </a:r>
                      <a:endParaRPr lang="nl-NL" b="0" i="0">
                        <a:effectLst/>
                      </a:endParaRPr>
                    </a:p>
                  </a:txBody>
                  <a:tcPr/>
                </a:tc>
                <a:tc>
                  <a:txBody>
                    <a:bodyPr/>
                    <a:lstStyle/>
                    <a:p>
                      <a:pPr algn="l" rtl="0" fontAlgn="base"/>
                      <a:r>
                        <a:rPr lang="nl-NL" sz="1100" b="0">
                          <a:effectLst/>
                        </a:rPr>
                        <a:t>Levensduur </a:t>
                      </a:r>
                      <a:endParaRPr lang="nl-NL" b="0" i="0">
                        <a:effectLst/>
                      </a:endParaRPr>
                    </a:p>
                  </a:txBody>
                  <a:tcPr/>
                </a:tc>
                <a:extLst>
                  <a:ext uri="{0D108BD9-81ED-4DB2-BD59-A6C34878D82A}">
                    <a16:rowId xmlns:a16="http://schemas.microsoft.com/office/drawing/2014/main" val="2843097492"/>
                  </a:ext>
                </a:extLst>
              </a:tr>
              <a:tr h="0">
                <a:tc>
                  <a:txBody>
                    <a:bodyPr/>
                    <a:lstStyle/>
                    <a:p>
                      <a:pPr algn="l" rtl="0" fontAlgn="base"/>
                      <a:r>
                        <a:rPr lang="nl-NL" sz="1100" b="0">
                          <a:effectLst/>
                        </a:rPr>
                        <a:t>8 </a:t>
                      </a:r>
                      <a:endParaRPr lang="nl-NL" b="0" i="0">
                        <a:effectLst/>
                      </a:endParaRPr>
                    </a:p>
                  </a:txBody>
                  <a:tcPr/>
                </a:tc>
                <a:tc>
                  <a:txBody>
                    <a:bodyPr/>
                    <a:lstStyle/>
                    <a:p>
                      <a:pPr algn="l" rtl="0" fontAlgn="base"/>
                      <a:r>
                        <a:rPr lang="nl-NL" sz="1100" b="0">
                          <a:effectLst/>
                        </a:rPr>
                        <a:t>8,1 </a:t>
                      </a:r>
                      <a:endParaRPr lang="nl-NL" b="0" i="0">
                        <a:effectLst/>
                      </a:endParaRPr>
                    </a:p>
                  </a:txBody>
                  <a:tcPr/>
                </a:tc>
                <a:tc>
                  <a:txBody>
                    <a:bodyPr/>
                    <a:lstStyle/>
                    <a:p>
                      <a:pPr algn="l" rtl="0" fontAlgn="base"/>
                      <a:r>
                        <a:rPr lang="nl-NL" sz="1100" b="0">
                          <a:effectLst/>
                        </a:rPr>
                        <a:t>8,1 </a:t>
                      </a:r>
                      <a:endParaRPr lang="nl-NL" b="0" i="0">
                        <a:effectLst/>
                      </a:endParaRPr>
                    </a:p>
                  </a:txBody>
                  <a:tcPr/>
                </a:tc>
                <a:tc>
                  <a:txBody>
                    <a:bodyPr/>
                    <a:lstStyle/>
                    <a:p>
                      <a:pPr algn="l" rtl="0" fontAlgn="base"/>
                      <a:r>
                        <a:rPr lang="nl-NL" sz="1100" b="0">
                          <a:effectLst/>
                        </a:rPr>
                        <a:t>Correctheid posities transistors </a:t>
                      </a:r>
                      <a:endParaRPr lang="nl-NL" b="0" i="0">
                        <a:effectLst/>
                      </a:endParaRPr>
                    </a:p>
                  </a:txBody>
                  <a:tcPr/>
                </a:tc>
                <a:extLst>
                  <a:ext uri="{0D108BD9-81ED-4DB2-BD59-A6C34878D82A}">
                    <a16:rowId xmlns:a16="http://schemas.microsoft.com/office/drawing/2014/main" val="4233441610"/>
                  </a:ext>
                </a:extLst>
              </a:tr>
              <a:tr h="0">
                <a:tc>
                  <a:txBody>
                    <a:bodyPr/>
                    <a:lstStyle/>
                    <a:p>
                      <a:pPr algn="l" rtl="0" fontAlgn="base"/>
                      <a:r>
                        <a:rPr lang="nl-NL" sz="1100" b="0">
                          <a:effectLst/>
                        </a:rPr>
                        <a:t>12 </a:t>
                      </a:r>
                      <a:endParaRPr lang="nl-NL" b="0" i="0">
                        <a:effectLst/>
                      </a:endParaRPr>
                    </a:p>
                  </a:txBody>
                  <a:tcPr/>
                </a:tc>
                <a:tc>
                  <a:txBody>
                    <a:bodyPr/>
                    <a:lstStyle/>
                    <a:p>
                      <a:pPr algn="l" rtl="0" fontAlgn="base"/>
                      <a:r>
                        <a:rPr lang="nl-NL" sz="1100" b="0">
                          <a:effectLst/>
                        </a:rPr>
                        <a:t>9,8 </a:t>
                      </a:r>
                      <a:endParaRPr lang="nl-NL" b="0" i="0">
                        <a:effectLst/>
                      </a:endParaRPr>
                    </a:p>
                  </a:txBody>
                  <a:tcPr/>
                </a:tc>
                <a:tc>
                  <a:txBody>
                    <a:bodyPr/>
                    <a:lstStyle/>
                    <a:p>
                      <a:pPr algn="l" rtl="0" fontAlgn="base"/>
                      <a:r>
                        <a:rPr lang="nl-NL" sz="1100" b="0">
                          <a:effectLst/>
                        </a:rPr>
                        <a:t>10 </a:t>
                      </a:r>
                      <a:endParaRPr lang="nl-NL" b="0" i="0">
                        <a:effectLst/>
                      </a:endParaRPr>
                    </a:p>
                  </a:txBody>
                  <a:tcPr/>
                </a:tc>
                <a:tc>
                  <a:txBody>
                    <a:bodyPr/>
                    <a:lstStyle/>
                    <a:p>
                      <a:pPr algn="l" rtl="0" fontAlgn="base"/>
                      <a:r>
                        <a:rPr lang="nl-NL" sz="1100" b="0">
                          <a:effectLst/>
                        </a:rPr>
                        <a:t>Electrische isolatie SI-onderdelen </a:t>
                      </a:r>
                      <a:endParaRPr lang="nl-NL" b="0" i="0">
                        <a:effectLst/>
                      </a:endParaRPr>
                    </a:p>
                  </a:txBody>
                  <a:tcPr/>
                </a:tc>
                <a:extLst>
                  <a:ext uri="{0D108BD9-81ED-4DB2-BD59-A6C34878D82A}">
                    <a16:rowId xmlns:a16="http://schemas.microsoft.com/office/drawing/2014/main" val="2838372037"/>
                  </a:ext>
                </a:extLst>
              </a:tr>
              <a:tr h="0">
                <a:tc>
                  <a:txBody>
                    <a:bodyPr/>
                    <a:lstStyle/>
                    <a:p>
                      <a:pPr algn="l" rtl="0" fontAlgn="base"/>
                      <a:r>
                        <a:rPr lang="nl-NL" sz="1100" b="0">
                          <a:effectLst/>
                        </a:rPr>
                        <a:t>13 </a:t>
                      </a:r>
                      <a:endParaRPr lang="nl-NL" b="0" i="0">
                        <a:effectLst/>
                      </a:endParaRPr>
                    </a:p>
                  </a:txBody>
                  <a:tcPr/>
                </a:tc>
                <a:tc>
                  <a:txBody>
                    <a:bodyPr/>
                    <a:lstStyle/>
                    <a:p>
                      <a:pPr algn="l" rtl="0" fontAlgn="base"/>
                      <a:r>
                        <a:rPr lang="nl-NL" sz="1100" b="0" dirty="0">
                          <a:effectLst/>
                        </a:rPr>
                        <a:t>9,5 </a:t>
                      </a:r>
                      <a:endParaRPr lang="nl-NL" b="0" i="0" dirty="0">
                        <a:effectLst/>
                      </a:endParaRPr>
                    </a:p>
                  </a:txBody>
                  <a:tcPr/>
                </a:tc>
                <a:tc>
                  <a:txBody>
                    <a:bodyPr/>
                    <a:lstStyle/>
                    <a:p>
                      <a:pPr algn="l" rtl="0" fontAlgn="base"/>
                      <a:r>
                        <a:rPr lang="nl-NL" sz="1100" b="0">
                          <a:effectLst/>
                        </a:rPr>
                        <a:t>9,8 </a:t>
                      </a:r>
                      <a:endParaRPr lang="nl-NL" b="0" i="0">
                        <a:effectLst/>
                      </a:endParaRPr>
                    </a:p>
                  </a:txBody>
                  <a:tcPr/>
                </a:tc>
                <a:tc>
                  <a:txBody>
                    <a:bodyPr/>
                    <a:lstStyle/>
                    <a:p>
                      <a:pPr algn="l" rtl="0" fontAlgn="base"/>
                      <a:r>
                        <a:rPr lang="nl-NL" sz="1100" b="0" dirty="0">
                          <a:effectLst/>
                        </a:rPr>
                        <a:t>Uniformiteit coating </a:t>
                      </a:r>
                      <a:endParaRPr lang="nl-NL" b="0" i="0" dirty="0">
                        <a:effectLst/>
                      </a:endParaRPr>
                    </a:p>
                  </a:txBody>
                  <a:tcPr/>
                </a:tc>
                <a:extLst>
                  <a:ext uri="{0D108BD9-81ED-4DB2-BD59-A6C34878D82A}">
                    <a16:rowId xmlns:a16="http://schemas.microsoft.com/office/drawing/2014/main" val="3515891562"/>
                  </a:ext>
                </a:extLst>
              </a:tr>
            </a:tbl>
          </a:graphicData>
        </a:graphic>
      </p:graphicFrame>
      <p:sp>
        <p:nvSpPr>
          <p:cNvPr id="9" name="Titel 1">
            <a:extLst>
              <a:ext uri="{FF2B5EF4-FFF2-40B4-BE49-F238E27FC236}">
                <a16:creationId xmlns:a16="http://schemas.microsoft.com/office/drawing/2014/main" id="{E6B7FA16-A7D0-4EBD-B071-5890EB6DA0B2}"/>
              </a:ext>
            </a:extLst>
          </p:cNvPr>
          <p:cNvSpPr>
            <a:spLocks noGrp="1"/>
          </p:cNvSpPr>
          <p:nvPr>
            <p:ph type="title"/>
          </p:nvPr>
        </p:nvSpPr>
        <p:spPr>
          <a:xfrm>
            <a:off x="838200" y="18255"/>
            <a:ext cx="10515600" cy="905023"/>
          </a:xfrm>
        </p:spPr>
        <p:txBody>
          <a:bodyPr/>
          <a:lstStyle/>
          <a:p>
            <a:pPr algn="ctr"/>
            <a:r>
              <a:rPr lang="nl-NL" dirty="0"/>
              <a:t>Testresultaten</a:t>
            </a:r>
          </a:p>
        </p:txBody>
      </p:sp>
    </p:spTree>
    <p:extLst>
      <p:ext uri="{BB962C8B-B14F-4D97-AF65-F5344CB8AC3E}">
        <p14:creationId xmlns:p14="http://schemas.microsoft.com/office/powerpoint/2010/main" val="114035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9"/>
            <a:ext cx="10515600" cy="1714500"/>
          </a:xfrm>
        </p:spPr>
        <p:txBody>
          <a:bodyPr/>
          <a:lstStyle/>
          <a:p>
            <a:pPr marL="0" indent="0" algn="l" rtl="0" fontAlgn="base">
              <a:buNone/>
            </a:pPr>
            <a:r>
              <a:rPr lang="nl-NL" sz="1800" b="0" i="0" dirty="0">
                <a:solidFill>
                  <a:srgbClr val="000000"/>
                </a:solidFill>
                <a:effectLst/>
                <a:latin typeface="Calibri" panose="020F0502020204030204" pitchFamily="34" charset="0"/>
              </a:rPr>
              <a:t>Het verpakken wordt grotendeels door mensen gedaan. Het komt soms voor dat de producten niet goed verpakt worden. De chips zitten bijvoorbeeld verkeerd in de doos of één van de lagen verpakkingsmateriaal ontbreekt, waardoor de chip niet meer goed beschermd wordt.  </a:t>
            </a:r>
            <a:endParaRPr lang="nl-NL"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Ter controle van de verpakking wordt er steekproeven gedaan. Hierbij worden een aantal verpakkingen gecontroleerd. De laatste keer dat er een fout werd gedetecteerd was 8 maanden geleden. (Ruim voordat er klachten kwamen over de chips) </a:t>
            </a:r>
          </a:p>
          <a:p>
            <a:pPr marL="0" indent="0" algn="l" rtl="0" fontAlgn="base">
              <a:buNone/>
            </a:pPr>
            <a:endParaRPr lang="nl-NL" sz="1800" dirty="0">
              <a:solidFill>
                <a:srgbClr val="000000"/>
              </a:solidFill>
              <a:latin typeface="Calibri" panose="020F0502020204030204" pitchFamily="34" charset="0"/>
            </a:endParaRP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392575" y="6308209"/>
            <a:ext cx="1081426"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Verpakkingen</a:t>
            </a:r>
          </a:p>
        </p:txBody>
      </p:sp>
      <p:graphicFrame>
        <p:nvGraphicFramePr>
          <p:cNvPr id="2" name="Tabel 1">
            <a:extLst>
              <a:ext uri="{FF2B5EF4-FFF2-40B4-BE49-F238E27FC236}">
                <a16:creationId xmlns:a16="http://schemas.microsoft.com/office/drawing/2014/main" id="{95A5B420-AEA5-49DC-BA9A-387A8A848DD6}"/>
              </a:ext>
            </a:extLst>
          </p:cNvPr>
          <p:cNvGraphicFramePr>
            <a:graphicFrameLocks noGrp="1"/>
          </p:cNvGraphicFramePr>
          <p:nvPr>
            <p:extLst>
              <p:ext uri="{D42A27DB-BD31-4B8C-83A1-F6EECF244321}">
                <p14:modId xmlns:p14="http://schemas.microsoft.com/office/powerpoint/2010/main" val="2058443227"/>
              </p:ext>
            </p:extLst>
          </p:nvPr>
        </p:nvGraphicFramePr>
        <p:xfrm>
          <a:off x="5072194" y="2422267"/>
          <a:ext cx="6664000" cy="2255706"/>
        </p:xfrm>
        <a:graphic>
          <a:graphicData uri="http://schemas.openxmlformats.org/drawingml/2006/table">
            <a:tbl>
              <a:tblPr firstRow="1" firstCol="1">
                <a:tableStyleId>{5C22544A-7EE6-4342-B048-85BDC9FD1C3A}</a:tableStyleId>
              </a:tblPr>
              <a:tblGrid>
                <a:gridCol w="593325">
                  <a:extLst>
                    <a:ext uri="{9D8B030D-6E8A-4147-A177-3AD203B41FA5}">
                      <a16:colId xmlns:a16="http://schemas.microsoft.com/office/drawing/2014/main" val="2905667246"/>
                    </a:ext>
                  </a:extLst>
                </a:gridCol>
                <a:gridCol w="930506">
                  <a:extLst>
                    <a:ext uri="{9D8B030D-6E8A-4147-A177-3AD203B41FA5}">
                      <a16:colId xmlns:a16="http://schemas.microsoft.com/office/drawing/2014/main" val="3040664550"/>
                    </a:ext>
                  </a:extLst>
                </a:gridCol>
                <a:gridCol w="2885243">
                  <a:extLst>
                    <a:ext uri="{9D8B030D-6E8A-4147-A177-3AD203B41FA5}">
                      <a16:colId xmlns:a16="http://schemas.microsoft.com/office/drawing/2014/main" val="1198841075"/>
                    </a:ext>
                  </a:extLst>
                </a:gridCol>
                <a:gridCol w="2254926">
                  <a:extLst>
                    <a:ext uri="{9D8B030D-6E8A-4147-A177-3AD203B41FA5}">
                      <a16:colId xmlns:a16="http://schemas.microsoft.com/office/drawing/2014/main" val="600325888"/>
                    </a:ext>
                  </a:extLst>
                </a:gridCol>
              </a:tblGrid>
              <a:tr h="166363">
                <a:tc>
                  <a:txBody>
                    <a:bodyPr/>
                    <a:lstStyle/>
                    <a:p>
                      <a:pPr algn="l" rtl="0" fontAlgn="base"/>
                      <a:r>
                        <a:rPr lang="nl-NL" sz="1100" b="0">
                          <a:effectLst/>
                        </a:rPr>
                        <a:t>Batch </a:t>
                      </a:r>
                      <a:endParaRPr lang="nl-NL" b="0" i="0">
                        <a:effectLst/>
                      </a:endParaRPr>
                    </a:p>
                  </a:txBody>
                  <a:tcPr/>
                </a:tc>
                <a:tc>
                  <a:txBody>
                    <a:bodyPr/>
                    <a:lstStyle/>
                    <a:p>
                      <a:pPr algn="l" rtl="0" fontAlgn="base"/>
                      <a:r>
                        <a:rPr lang="nl-NL" sz="1100" b="0">
                          <a:effectLst/>
                        </a:rPr>
                        <a:t>Datum </a:t>
                      </a:r>
                      <a:endParaRPr lang="nl-NL" b="0" i="0">
                        <a:effectLst/>
                      </a:endParaRPr>
                    </a:p>
                  </a:txBody>
                  <a:tcPr/>
                </a:tc>
                <a:tc>
                  <a:txBody>
                    <a:bodyPr/>
                    <a:lstStyle/>
                    <a:p>
                      <a:pPr algn="l" rtl="0" fontAlgn="base"/>
                      <a:r>
                        <a:rPr lang="nl-NL" sz="1100" b="0" dirty="0">
                          <a:effectLst/>
                        </a:rPr>
                        <a:t>Probleem </a:t>
                      </a:r>
                      <a:endParaRPr lang="nl-NL" b="0" i="0" dirty="0">
                        <a:effectLst/>
                      </a:endParaRPr>
                    </a:p>
                  </a:txBody>
                  <a:tcPr/>
                </a:tc>
                <a:tc>
                  <a:txBody>
                    <a:bodyPr/>
                    <a:lstStyle/>
                    <a:p>
                      <a:pPr algn="l" rtl="0" fontAlgn="base"/>
                      <a:r>
                        <a:rPr lang="nl-NL" sz="1100" b="0" dirty="0">
                          <a:effectLst/>
                        </a:rPr>
                        <a:t>Oorzaak  </a:t>
                      </a:r>
                      <a:endParaRPr lang="nl-NL" b="0" i="0" dirty="0">
                        <a:effectLst/>
                      </a:endParaRPr>
                    </a:p>
                  </a:txBody>
                  <a:tcPr/>
                </a:tc>
                <a:extLst>
                  <a:ext uri="{0D108BD9-81ED-4DB2-BD59-A6C34878D82A}">
                    <a16:rowId xmlns:a16="http://schemas.microsoft.com/office/drawing/2014/main" val="2427961286"/>
                  </a:ext>
                </a:extLst>
              </a:tr>
              <a:tr h="367304">
                <a:tc>
                  <a:txBody>
                    <a:bodyPr/>
                    <a:lstStyle/>
                    <a:p>
                      <a:pPr algn="l" rtl="0" fontAlgn="base"/>
                      <a:r>
                        <a:rPr lang="nl-NL" sz="1100" b="0" dirty="0">
                          <a:effectLst/>
                        </a:rPr>
                        <a:t>001 </a:t>
                      </a:r>
                      <a:endParaRPr lang="nl-NL" b="0" i="0" dirty="0">
                        <a:effectLst/>
                      </a:endParaRPr>
                    </a:p>
                  </a:txBody>
                  <a:tcPr/>
                </a:tc>
                <a:tc>
                  <a:txBody>
                    <a:bodyPr/>
                    <a:lstStyle/>
                    <a:p>
                      <a:pPr algn="l" rtl="0" fontAlgn="base"/>
                      <a:r>
                        <a:rPr lang="nl-NL" sz="1100" b="0">
                          <a:effectLst/>
                        </a:rPr>
                        <a:t>2019-02-01 </a:t>
                      </a:r>
                      <a:endParaRPr lang="nl-NL" b="0" i="0">
                        <a:effectLst/>
                      </a:endParaRPr>
                    </a:p>
                  </a:txBody>
                  <a:tcPr/>
                </a:tc>
                <a:tc>
                  <a:txBody>
                    <a:bodyPr/>
                    <a:lstStyle/>
                    <a:p>
                      <a:pPr algn="l" rtl="0" fontAlgn="base"/>
                      <a:r>
                        <a:rPr lang="nl-NL" sz="1100" b="0">
                          <a:effectLst/>
                        </a:rPr>
                        <a:t>Beschermlagen verkeerd aangebracht </a:t>
                      </a:r>
                      <a:endParaRPr lang="nl-NL" b="0" i="0">
                        <a:effectLst/>
                      </a:endParaRPr>
                    </a:p>
                  </a:txBody>
                  <a:tcPr/>
                </a:tc>
                <a:tc>
                  <a:txBody>
                    <a:bodyPr/>
                    <a:lstStyle/>
                    <a:p>
                      <a:pPr algn="l" rtl="0" fontAlgn="base"/>
                      <a:r>
                        <a:rPr lang="nl-NL" sz="1100" b="0">
                          <a:effectLst/>
                        </a:rPr>
                        <a:t>Onduidelijke inpak instructies </a:t>
                      </a:r>
                      <a:endParaRPr lang="nl-NL" b="0" i="0">
                        <a:effectLst/>
                      </a:endParaRPr>
                    </a:p>
                  </a:txBody>
                  <a:tcPr/>
                </a:tc>
                <a:extLst>
                  <a:ext uri="{0D108BD9-81ED-4DB2-BD59-A6C34878D82A}">
                    <a16:rowId xmlns:a16="http://schemas.microsoft.com/office/drawing/2014/main" val="1779137207"/>
                  </a:ext>
                </a:extLst>
              </a:tr>
              <a:tr h="367304">
                <a:tc>
                  <a:txBody>
                    <a:bodyPr/>
                    <a:lstStyle/>
                    <a:p>
                      <a:pPr algn="l" rtl="0" fontAlgn="base"/>
                      <a:r>
                        <a:rPr lang="nl-NL" sz="1100" b="0">
                          <a:effectLst/>
                        </a:rPr>
                        <a:t>005 </a:t>
                      </a:r>
                      <a:endParaRPr lang="nl-NL" b="0" i="0">
                        <a:effectLst/>
                      </a:endParaRPr>
                    </a:p>
                  </a:txBody>
                  <a:tcPr/>
                </a:tc>
                <a:tc>
                  <a:txBody>
                    <a:bodyPr/>
                    <a:lstStyle/>
                    <a:p>
                      <a:pPr algn="l" rtl="0" fontAlgn="base"/>
                      <a:r>
                        <a:rPr lang="nl-NL" sz="1100" b="0">
                          <a:effectLst/>
                        </a:rPr>
                        <a:t>2019-02-08 </a:t>
                      </a:r>
                      <a:endParaRPr lang="nl-NL" b="0" i="0">
                        <a:effectLst/>
                      </a:endParaRPr>
                    </a:p>
                  </a:txBody>
                  <a:tcPr/>
                </a:tc>
                <a:tc>
                  <a:txBody>
                    <a:bodyPr/>
                    <a:lstStyle/>
                    <a:p>
                      <a:pPr algn="l" rtl="0" fontAlgn="base"/>
                      <a:r>
                        <a:rPr lang="nl-NL" sz="1100" b="0">
                          <a:effectLst/>
                        </a:rPr>
                        <a:t>Chip verkeerd-om in verpakking </a:t>
                      </a:r>
                      <a:endParaRPr lang="nl-NL" b="0" i="0">
                        <a:effectLst/>
                      </a:endParaRPr>
                    </a:p>
                  </a:txBody>
                  <a:tcPr/>
                </a:tc>
                <a:tc>
                  <a:txBody>
                    <a:bodyPr/>
                    <a:lstStyle/>
                    <a:p>
                      <a:pPr algn="l" rtl="0" fontAlgn="base"/>
                      <a:r>
                        <a:rPr lang="nl-NL" sz="1100" b="0">
                          <a:effectLst/>
                        </a:rPr>
                        <a:t>Fout werknemer </a:t>
                      </a:r>
                      <a:endParaRPr lang="nl-NL" b="0" i="0">
                        <a:effectLst/>
                      </a:endParaRPr>
                    </a:p>
                  </a:txBody>
                  <a:tcPr/>
                </a:tc>
                <a:extLst>
                  <a:ext uri="{0D108BD9-81ED-4DB2-BD59-A6C34878D82A}">
                    <a16:rowId xmlns:a16="http://schemas.microsoft.com/office/drawing/2014/main" val="1572749917"/>
                  </a:ext>
                </a:extLst>
              </a:tr>
              <a:tr h="367304">
                <a:tc>
                  <a:txBody>
                    <a:bodyPr/>
                    <a:lstStyle/>
                    <a:p>
                      <a:pPr algn="l" rtl="0" fontAlgn="base"/>
                      <a:r>
                        <a:rPr lang="nl-NL" sz="1100" b="0">
                          <a:effectLst/>
                        </a:rPr>
                        <a:t>007 </a:t>
                      </a:r>
                      <a:endParaRPr lang="nl-NL" b="0" i="0">
                        <a:effectLst/>
                      </a:endParaRPr>
                    </a:p>
                  </a:txBody>
                  <a:tcPr/>
                </a:tc>
                <a:tc>
                  <a:txBody>
                    <a:bodyPr/>
                    <a:lstStyle/>
                    <a:p>
                      <a:pPr algn="l" rtl="0" fontAlgn="base"/>
                      <a:r>
                        <a:rPr lang="nl-NL" sz="1100" b="0">
                          <a:effectLst/>
                        </a:rPr>
                        <a:t>2019-02-14 </a:t>
                      </a:r>
                      <a:endParaRPr lang="nl-NL" b="0" i="0">
                        <a:effectLst/>
                      </a:endParaRPr>
                    </a:p>
                  </a:txBody>
                  <a:tcPr/>
                </a:tc>
                <a:tc>
                  <a:txBody>
                    <a:bodyPr/>
                    <a:lstStyle/>
                    <a:p>
                      <a:pPr algn="l" rtl="0" fontAlgn="base"/>
                      <a:r>
                        <a:rPr lang="nl-NL" sz="1100" b="0">
                          <a:effectLst/>
                        </a:rPr>
                        <a:t>Ontbreken tweede beschermlaag </a:t>
                      </a:r>
                      <a:endParaRPr lang="nl-NL" b="0" i="0">
                        <a:effectLst/>
                      </a:endParaRPr>
                    </a:p>
                  </a:txBody>
                  <a:tcPr/>
                </a:tc>
                <a:tc>
                  <a:txBody>
                    <a:bodyPr/>
                    <a:lstStyle/>
                    <a:p>
                      <a:pPr algn="l" rtl="0" fontAlgn="base"/>
                      <a:r>
                        <a:rPr lang="nl-NL" sz="1100" b="0">
                          <a:effectLst/>
                        </a:rPr>
                        <a:t>Onduidelijkheid in instructieboekje </a:t>
                      </a:r>
                      <a:endParaRPr lang="nl-NL" b="0" i="0">
                        <a:effectLst/>
                      </a:endParaRPr>
                    </a:p>
                  </a:txBody>
                  <a:tcPr/>
                </a:tc>
                <a:extLst>
                  <a:ext uri="{0D108BD9-81ED-4DB2-BD59-A6C34878D82A}">
                    <a16:rowId xmlns:a16="http://schemas.microsoft.com/office/drawing/2014/main" val="628699889"/>
                  </a:ext>
                </a:extLst>
              </a:tr>
              <a:tr h="263705">
                <a:tc>
                  <a:txBody>
                    <a:bodyPr/>
                    <a:lstStyle/>
                    <a:p>
                      <a:pPr algn="l" rtl="0" fontAlgn="base"/>
                      <a:r>
                        <a:rPr lang="nl-NL" sz="1100" b="0">
                          <a:effectLst/>
                        </a:rPr>
                        <a:t>015 </a:t>
                      </a:r>
                      <a:endParaRPr lang="nl-NL" b="0" i="0">
                        <a:effectLst/>
                      </a:endParaRPr>
                    </a:p>
                  </a:txBody>
                  <a:tcPr/>
                </a:tc>
                <a:tc>
                  <a:txBody>
                    <a:bodyPr/>
                    <a:lstStyle/>
                    <a:p>
                      <a:pPr algn="l" rtl="0" fontAlgn="base"/>
                      <a:r>
                        <a:rPr lang="nl-NL" sz="1100" b="0">
                          <a:effectLst/>
                        </a:rPr>
                        <a:t>2019-03-18 </a:t>
                      </a:r>
                      <a:endParaRPr lang="nl-NL" b="0" i="0">
                        <a:effectLst/>
                      </a:endParaRPr>
                    </a:p>
                  </a:txBody>
                  <a:tcPr/>
                </a:tc>
                <a:tc>
                  <a:txBody>
                    <a:bodyPr/>
                    <a:lstStyle/>
                    <a:p>
                      <a:pPr algn="l" rtl="0" fontAlgn="base"/>
                      <a:r>
                        <a:rPr lang="nl-NL" sz="1100" b="0">
                          <a:effectLst/>
                        </a:rPr>
                        <a:t>Chip verkeerd-om in doos </a:t>
                      </a:r>
                      <a:endParaRPr lang="nl-NL" b="0" i="0">
                        <a:effectLst/>
                      </a:endParaRPr>
                    </a:p>
                  </a:txBody>
                  <a:tcPr/>
                </a:tc>
                <a:tc>
                  <a:txBody>
                    <a:bodyPr/>
                    <a:lstStyle/>
                    <a:p>
                      <a:pPr algn="l" rtl="0" fontAlgn="base"/>
                      <a:r>
                        <a:rPr lang="nl-NL" sz="1100" b="0">
                          <a:effectLst/>
                        </a:rPr>
                        <a:t>Nieuwe werknemer </a:t>
                      </a:r>
                      <a:endParaRPr lang="nl-NL" b="0" i="0">
                        <a:effectLst/>
                      </a:endParaRPr>
                    </a:p>
                  </a:txBody>
                  <a:tcPr/>
                </a:tc>
                <a:extLst>
                  <a:ext uri="{0D108BD9-81ED-4DB2-BD59-A6C34878D82A}">
                    <a16:rowId xmlns:a16="http://schemas.microsoft.com/office/drawing/2014/main" val="2339409342"/>
                  </a:ext>
                </a:extLst>
              </a:tr>
              <a:tr h="263705">
                <a:tc>
                  <a:txBody>
                    <a:bodyPr/>
                    <a:lstStyle/>
                    <a:p>
                      <a:pPr algn="l" rtl="0" fontAlgn="base"/>
                      <a:r>
                        <a:rPr lang="nl-NL" sz="1100" b="0">
                          <a:effectLst/>
                        </a:rPr>
                        <a:t>100 </a:t>
                      </a:r>
                      <a:endParaRPr lang="nl-NL" b="0" i="0">
                        <a:effectLst/>
                      </a:endParaRPr>
                    </a:p>
                  </a:txBody>
                  <a:tcPr/>
                </a:tc>
                <a:tc>
                  <a:txBody>
                    <a:bodyPr/>
                    <a:lstStyle/>
                    <a:p>
                      <a:pPr algn="l" rtl="0" fontAlgn="base"/>
                      <a:r>
                        <a:rPr lang="nl-NL" sz="1100" b="0">
                          <a:effectLst/>
                        </a:rPr>
                        <a:t>2020-01-20 </a:t>
                      </a:r>
                      <a:endParaRPr lang="nl-NL" b="0" i="0">
                        <a:effectLst/>
                      </a:endParaRPr>
                    </a:p>
                  </a:txBody>
                  <a:tcPr/>
                </a:tc>
                <a:tc>
                  <a:txBody>
                    <a:bodyPr/>
                    <a:lstStyle/>
                    <a:p>
                      <a:pPr algn="l" rtl="0" fontAlgn="base"/>
                      <a:r>
                        <a:rPr lang="nl-NL" sz="1100" b="0">
                          <a:effectLst/>
                        </a:rPr>
                        <a:t>Chip los in doos </a:t>
                      </a:r>
                      <a:endParaRPr lang="nl-NL" b="0" i="0">
                        <a:effectLst/>
                      </a:endParaRPr>
                    </a:p>
                  </a:txBody>
                  <a:tcPr/>
                </a:tc>
                <a:tc>
                  <a:txBody>
                    <a:bodyPr/>
                    <a:lstStyle/>
                    <a:p>
                      <a:pPr algn="l" rtl="0" fontAlgn="base"/>
                      <a:r>
                        <a:rPr lang="nl-NL" sz="1100" b="0">
                          <a:effectLst/>
                        </a:rPr>
                        <a:t>Nieuwe werknemer </a:t>
                      </a:r>
                      <a:endParaRPr lang="nl-NL" b="0" i="0">
                        <a:effectLst/>
                      </a:endParaRPr>
                    </a:p>
                  </a:txBody>
                  <a:tcPr/>
                </a:tc>
                <a:extLst>
                  <a:ext uri="{0D108BD9-81ED-4DB2-BD59-A6C34878D82A}">
                    <a16:rowId xmlns:a16="http://schemas.microsoft.com/office/drawing/2014/main" val="1903873618"/>
                  </a:ext>
                </a:extLst>
              </a:tr>
              <a:tr h="367304">
                <a:tc>
                  <a:txBody>
                    <a:bodyPr/>
                    <a:lstStyle/>
                    <a:p>
                      <a:pPr algn="l" rtl="0" fontAlgn="base"/>
                      <a:r>
                        <a:rPr lang="nl-NL" sz="1100" b="0">
                          <a:effectLst/>
                        </a:rPr>
                        <a:t>150 </a:t>
                      </a:r>
                      <a:endParaRPr lang="nl-NL" b="0" i="0">
                        <a:effectLst/>
                      </a:endParaRPr>
                    </a:p>
                  </a:txBody>
                  <a:tcPr/>
                </a:tc>
                <a:tc>
                  <a:txBody>
                    <a:bodyPr/>
                    <a:lstStyle/>
                    <a:p>
                      <a:pPr algn="l" rtl="0" fontAlgn="base"/>
                      <a:r>
                        <a:rPr lang="nl-NL" sz="1100" b="0">
                          <a:effectLst/>
                        </a:rPr>
                        <a:t>2020-10-02 </a:t>
                      </a:r>
                      <a:endParaRPr lang="nl-NL" b="0" i="0">
                        <a:effectLst/>
                      </a:endParaRPr>
                    </a:p>
                  </a:txBody>
                  <a:tcPr/>
                </a:tc>
                <a:tc>
                  <a:txBody>
                    <a:bodyPr/>
                    <a:lstStyle/>
                    <a:p>
                      <a:pPr algn="l" rtl="0" fontAlgn="base"/>
                      <a:r>
                        <a:rPr lang="nl-NL" sz="1100" b="0" dirty="0">
                          <a:effectLst/>
                        </a:rPr>
                        <a:t>Verpakking niet goed dicht </a:t>
                      </a:r>
                      <a:endParaRPr lang="nl-NL" b="0" i="0" dirty="0">
                        <a:effectLst/>
                      </a:endParaRPr>
                    </a:p>
                  </a:txBody>
                  <a:tcPr/>
                </a:tc>
                <a:tc>
                  <a:txBody>
                    <a:bodyPr/>
                    <a:lstStyle/>
                    <a:p>
                      <a:pPr algn="l" rtl="0" fontAlgn="base"/>
                      <a:r>
                        <a:rPr lang="nl-NL" sz="1100" b="0" dirty="0">
                          <a:effectLst/>
                        </a:rPr>
                        <a:t>Fout in productie doosje </a:t>
                      </a:r>
                      <a:endParaRPr lang="nl-NL" b="0" i="0" dirty="0">
                        <a:effectLst/>
                      </a:endParaRPr>
                    </a:p>
                  </a:txBody>
                  <a:tcPr/>
                </a:tc>
                <a:extLst>
                  <a:ext uri="{0D108BD9-81ED-4DB2-BD59-A6C34878D82A}">
                    <a16:rowId xmlns:a16="http://schemas.microsoft.com/office/drawing/2014/main" val="1671025499"/>
                  </a:ext>
                </a:extLst>
              </a:tr>
            </a:tbl>
          </a:graphicData>
        </a:graphic>
      </p:graphicFrame>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3B67E610-D018-4D48-AE0A-067145DC50AD}"/>
                  </a:ext>
                </a:extLst>
              </p:cNvPr>
              <p:cNvGraphicFramePr>
                <a:graphicFrameLocks noChangeAspect="1"/>
              </p:cNvGraphicFramePr>
              <p:nvPr>
                <p:extLst>
                  <p:ext uri="{D42A27DB-BD31-4B8C-83A1-F6EECF244321}">
                    <p14:modId xmlns:p14="http://schemas.microsoft.com/office/powerpoint/2010/main" val="2408483983"/>
                  </p:ext>
                </p:extLst>
              </p:nvPr>
            </p:nvGraphicFramePr>
            <p:xfrm>
              <a:off x="0" y="5143500"/>
              <a:ext cx="3048000" cy="1714500"/>
            </p:xfrm>
            <a:graphic>
              <a:graphicData uri="http://schemas.microsoft.com/office/powerpoint/2016/slidezoom">
                <pslz:sldZm>
                  <pslz:sldZmObj sldId="288" cId="3784528754">
                    <pslz:zmPr id="{D355D917-059C-4C27-83B2-5A29C6891E8F}"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5" action="ppaction://hlinksldjump"/>
                <a:extLst>
                  <a:ext uri="{FF2B5EF4-FFF2-40B4-BE49-F238E27FC236}">
                    <a16:creationId xmlns:a16="http://schemas.microsoft.com/office/drawing/2014/main" id="{3B67E610-D018-4D48-AE0A-067145DC50AD}"/>
                  </a:ext>
                </a:extLst>
              </p:cNvPr>
              <p:cNvPicPr>
                <a:picLocks noGrp="1" noRot="1" noChangeAspect="1" noMove="1" noResize="1" noEditPoints="1" noAdjustHandles="1" noChangeArrowheads="1" noChangeShapeType="1"/>
              </p:cNvPicPr>
              <p:nvPr/>
            </p:nvPicPr>
            <p:blipFill>
              <a:blip r:embed="rId6"/>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92F51B6A-C9C1-45DE-B257-35C4F2C83D7E}"/>
                  </a:ext>
                </a:extLst>
              </p:cNvPr>
              <p:cNvGraphicFramePr>
                <a:graphicFrameLocks noChangeAspect="1"/>
              </p:cNvGraphicFramePr>
              <p:nvPr>
                <p:extLst>
                  <p:ext uri="{D42A27DB-BD31-4B8C-83A1-F6EECF244321}">
                    <p14:modId xmlns:p14="http://schemas.microsoft.com/office/powerpoint/2010/main" val="114273617"/>
                  </p:ext>
                </p:extLst>
              </p:nvPr>
            </p:nvGraphicFramePr>
            <p:xfrm>
              <a:off x="3048000" y="5143500"/>
              <a:ext cx="3048000" cy="1714500"/>
            </p:xfrm>
            <a:graphic>
              <a:graphicData uri="http://schemas.microsoft.com/office/powerpoint/2016/slidezoom">
                <pslz:sldZm>
                  <pslz:sldZmObj sldId="289" cId="796880315">
                    <pslz:zmPr id="{9A8654DA-D560-429D-9CCB-70522C444AED}"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8" action="ppaction://hlinksldjump"/>
                <a:extLst>
                  <a:ext uri="{FF2B5EF4-FFF2-40B4-BE49-F238E27FC236}">
                    <a16:creationId xmlns:a16="http://schemas.microsoft.com/office/drawing/2014/main" id="{92F51B6A-C9C1-45DE-B257-35C4F2C83D7E}"/>
                  </a:ext>
                </a:extLst>
              </p:cNvPr>
              <p:cNvPicPr>
                <a:picLocks noGrp="1" noRot="1" noChangeAspect="1" noMove="1" noResize="1" noEditPoints="1" noAdjustHandles="1" noChangeArrowheads="1" noChangeShapeType="1"/>
              </p:cNvPicPr>
              <p:nvPr/>
            </p:nvPicPr>
            <p:blipFill>
              <a:blip r:embed="rId9"/>
              <a:stretch>
                <a:fillRect/>
              </a:stretch>
            </p:blipFill>
            <p:spPr>
              <a:xfrm>
                <a:off x="3048000" y="5143500"/>
                <a:ext cx="3048000" cy="1714500"/>
              </a:xfrm>
              <a:prstGeom prst="rect">
                <a:avLst/>
              </a:prstGeom>
              <a:ln w="3175">
                <a:solidFill>
                  <a:prstClr val="ltGray"/>
                </a:solidFill>
              </a:ln>
            </p:spPr>
          </p:pic>
        </mc:Fallback>
      </mc:AlternateContent>
      <p:sp>
        <p:nvSpPr>
          <p:cNvPr id="12" name="Tekstvak 11">
            <a:extLst>
              <a:ext uri="{FF2B5EF4-FFF2-40B4-BE49-F238E27FC236}">
                <a16:creationId xmlns:a16="http://schemas.microsoft.com/office/drawing/2014/main" id="{810C2DF3-F349-4381-A6B0-8F8FEEE2A140}"/>
              </a:ext>
            </a:extLst>
          </p:cNvPr>
          <p:cNvSpPr txBox="1"/>
          <p:nvPr/>
        </p:nvSpPr>
        <p:spPr>
          <a:xfrm>
            <a:off x="838200" y="2733789"/>
            <a:ext cx="4124417" cy="2031325"/>
          </a:xfrm>
          <a:prstGeom prst="rect">
            <a:avLst/>
          </a:prstGeom>
          <a:noFill/>
        </p:spPr>
        <p:txBody>
          <a:bodyPr wrap="square">
            <a:spAutoFit/>
          </a:bodyPr>
          <a:lstStyle/>
          <a:p>
            <a:pPr marL="0" indent="0" algn="l" rtl="0" fontAlgn="base">
              <a:buNone/>
            </a:pPr>
            <a:r>
              <a:rPr lang="nl-NL" sz="1800" b="0" i="0" dirty="0">
                <a:solidFill>
                  <a:srgbClr val="000000"/>
                </a:solidFill>
                <a:effectLst/>
                <a:latin typeface="Calibri" panose="020F0502020204030204" pitchFamily="34" charset="0"/>
              </a:rPr>
              <a:t>Binnen de afdeling verpakkingen wordt gewerkt met zogenaamde werkplekken. Op iedere werkplek word teen deel van de verpakking aangebracht. Meer informatie kan gevonden worden in het protocol of via het interview van een medewerker.</a:t>
            </a:r>
            <a:endParaRPr lang="nl-NL"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484920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772357"/>
            <a:ext cx="10515600" cy="1732846"/>
          </a:xfrm>
        </p:spPr>
        <p:txBody>
          <a:bodyPr/>
          <a:lstStyle/>
          <a:p>
            <a:pPr marL="0" indent="0" algn="l" rtl="0" fontAlgn="base">
              <a:buNone/>
            </a:pPr>
            <a:r>
              <a:rPr lang="nl-NL" sz="1800" b="0" i="0" dirty="0">
                <a:solidFill>
                  <a:srgbClr val="000000"/>
                </a:solidFill>
                <a:effectLst/>
                <a:latin typeface="Calibri" panose="020F0502020204030204" pitchFamily="34" charset="0"/>
              </a:rPr>
              <a:t>Over de werkwijze van de chauffeurs zijn geen gegevens bekend. De fabriek houdt niet bij of er bij de ene chauffeur meer om minder meldingen van schade zijn. Het enige wat bekend is, is welke chips door welke chauffeur zijn vervoerd. Tinus heeft het onderstaande overzicht gegeven van leveringen en chauffeurs die chips hebben geleverd met problemen.  </a:t>
            </a:r>
            <a:endParaRPr lang="nl-NL" b="0" i="0" dirty="0">
              <a:solidFill>
                <a:srgbClr val="000000"/>
              </a:solidFill>
              <a:effectLst/>
              <a:latin typeface="Segoe UI" panose="020B0502040204020203" pitchFamily="34" charset="0"/>
            </a:endParaRPr>
          </a:p>
          <a:p>
            <a:pPr marL="0" indent="0" algn="l" rtl="0" fontAlgn="base">
              <a:buNone/>
            </a:pPr>
            <a:r>
              <a:rPr lang="nl-NL" sz="1800" b="0" i="0" dirty="0">
                <a:solidFill>
                  <a:srgbClr val="000000"/>
                </a:solidFill>
                <a:effectLst/>
                <a:latin typeface="Calibri" panose="020F0502020204030204" pitchFamily="34" charset="0"/>
              </a:rPr>
              <a:t>In de onderstaande tabel staan staat een gedeelte uit het logboek van de transportafdeling. Tinus heeft alle ritten geselecteerd waarin chips worden vervoerd uit de problematische batch.  </a:t>
            </a:r>
          </a:p>
          <a:p>
            <a:pPr marL="0" indent="0" algn="l" rtl="0" fontAlgn="base">
              <a:buNone/>
            </a:pPr>
            <a:endParaRPr lang="nl-NL" sz="1800" dirty="0">
              <a:solidFill>
                <a:srgbClr val="000000"/>
              </a:solidFill>
              <a:latin typeface="Calibri" panose="020F0502020204030204" pitchFamily="34" charset="0"/>
            </a:endParaRP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392575" y="6308209"/>
            <a:ext cx="1081426"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Chauffeurs</a:t>
            </a:r>
          </a:p>
        </p:txBody>
      </p:sp>
      <p:graphicFrame>
        <p:nvGraphicFramePr>
          <p:cNvPr id="2" name="Tabel 1">
            <a:extLst>
              <a:ext uri="{FF2B5EF4-FFF2-40B4-BE49-F238E27FC236}">
                <a16:creationId xmlns:a16="http://schemas.microsoft.com/office/drawing/2014/main" id="{63474BE5-73AA-49C4-B3C2-14897909C737}"/>
              </a:ext>
            </a:extLst>
          </p:cNvPr>
          <p:cNvGraphicFramePr>
            <a:graphicFrameLocks noGrp="1"/>
          </p:cNvGraphicFramePr>
          <p:nvPr>
            <p:extLst>
              <p:ext uri="{D42A27DB-BD31-4B8C-83A1-F6EECF244321}">
                <p14:modId xmlns:p14="http://schemas.microsoft.com/office/powerpoint/2010/main" val="1390738267"/>
              </p:ext>
            </p:extLst>
          </p:nvPr>
        </p:nvGraphicFramePr>
        <p:xfrm>
          <a:off x="5468645" y="2505203"/>
          <a:ext cx="6575190" cy="2638297"/>
        </p:xfrm>
        <a:graphic>
          <a:graphicData uri="http://schemas.openxmlformats.org/drawingml/2006/table">
            <a:tbl>
              <a:tblPr firstRow="1">
                <a:tableStyleId>{5C22544A-7EE6-4342-B048-85BDC9FD1C3A}</a:tableStyleId>
              </a:tblPr>
              <a:tblGrid>
                <a:gridCol w="1315038">
                  <a:extLst>
                    <a:ext uri="{9D8B030D-6E8A-4147-A177-3AD203B41FA5}">
                      <a16:colId xmlns:a16="http://schemas.microsoft.com/office/drawing/2014/main" val="2494364197"/>
                    </a:ext>
                  </a:extLst>
                </a:gridCol>
                <a:gridCol w="1315038">
                  <a:extLst>
                    <a:ext uri="{9D8B030D-6E8A-4147-A177-3AD203B41FA5}">
                      <a16:colId xmlns:a16="http://schemas.microsoft.com/office/drawing/2014/main" val="2173745675"/>
                    </a:ext>
                  </a:extLst>
                </a:gridCol>
                <a:gridCol w="1315038">
                  <a:extLst>
                    <a:ext uri="{9D8B030D-6E8A-4147-A177-3AD203B41FA5}">
                      <a16:colId xmlns:a16="http://schemas.microsoft.com/office/drawing/2014/main" val="312033112"/>
                    </a:ext>
                  </a:extLst>
                </a:gridCol>
                <a:gridCol w="1315038">
                  <a:extLst>
                    <a:ext uri="{9D8B030D-6E8A-4147-A177-3AD203B41FA5}">
                      <a16:colId xmlns:a16="http://schemas.microsoft.com/office/drawing/2014/main" val="754704288"/>
                    </a:ext>
                  </a:extLst>
                </a:gridCol>
                <a:gridCol w="1315038">
                  <a:extLst>
                    <a:ext uri="{9D8B030D-6E8A-4147-A177-3AD203B41FA5}">
                      <a16:colId xmlns:a16="http://schemas.microsoft.com/office/drawing/2014/main" val="1123981409"/>
                    </a:ext>
                  </a:extLst>
                </a:gridCol>
              </a:tblGrid>
              <a:tr h="292895">
                <a:tc>
                  <a:txBody>
                    <a:bodyPr/>
                    <a:lstStyle/>
                    <a:p>
                      <a:pPr algn="l" rtl="0" fontAlgn="base"/>
                      <a:r>
                        <a:rPr lang="nl-NL" sz="1200" b="0">
                          <a:effectLst/>
                        </a:rPr>
                        <a:t>Achternaam </a:t>
                      </a:r>
                      <a:endParaRPr lang="nl-NL" sz="2800" b="0" i="0">
                        <a:effectLst/>
                      </a:endParaRPr>
                    </a:p>
                  </a:txBody>
                  <a:tcPr marL="61000" marR="61000" marT="30500" marB="30500"/>
                </a:tc>
                <a:tc>
                  <a:txBody>
                    <a:bodyPr/>
                    <a:lstStyle/>
                    <a:p>
                      <a:pPr algn="l" rtl="0" fontAlgn="base"/>
                      <a:r>
                        <a:rPr lang="nl-NL" sz="1200" b="0">
                          <a:effectLst/>
                        </a:rPr>
                        <a:t>Voornaam </a:t>
                      </a:r>
                      <a:endParaRPr lang="nl-NL" sz="2800" b="0" i="0">
                        <a:effectLst/>
                      </a:endParaRPr>
                    </a:p>
                  </a:txBody>
                  <a:tcPr marL="61000" marR="61000" marT="30500" marB="30500"/>
                </a:tc>
                <a:tc>
                  <a:txBody>
                    <a:bodyPr/>
                    <a:lstStyle/>
                    <a:p>
                      <a:pPr algn="l" rtl="0" fontAlgn="base"/>
                      <a:r>
                        <a:rPr lang="nl-NL" sz="1200" b="0">
                          <a:effectLst/>
                        </a:rPr>
                        <a:t>Tussenvoegsel </a:t>
                      </a:r>
                      <a:endParaRPr lang="nl-NL" sz="2800" b="0" i="0">
                        <a:effectLst/>
                      </a:endParaRPr>
                    </a:p>
                  </a:txBody>
                  <a:tcPr marL="61000" marR="61000" marT="30500" marB="30500"/>
                </a:tc>
                <a:tc>
                  <a:txBody>
                    <a:bodyPr/>
                    <a:lstStyle/>
                    <a:p>
                      <a:pPr algn="l" rtl="0" fontAlgn="base"/>
                      <a:r>
                        <a:rPr lang="nl-NL" sz="1200" b="0">
                          <a:effectLst/>
                        </a:rPr>
                        <a:t>Truck </a:t>
                      </a:r>
                      <a:endParaRPr lang="nl-NL" sz="2800" b="0" i="0">
                        <a:effectLst/>
                      </a:endParaRPr>
                    </a:p>
                  </a:txBody>
                  <a:tcPr marL="61000" marR="61000" marT="30500" marB="30500"/>
                </a:tc>
                <a:tc>
                  <a:txBody>
                    <a:bodyPr/>
                    <a:lstStyle/>
                    <a:p>
                      <a:pPr algn="l" rtl="0" fontAlgn="base"/>
                      <a:r>
                        <a:rPr lang="nl-NL" sz="1200" b="0" dirty="0">
                          <a:effectLst/>
                        </a:rPr>
                        <a:t>Chips uit batch </a:t>
                      </a:r>
                      <a:endParaRPr lang="nl-NL" sz="2800" b="0" i="0" dirty="0">
                        <a:effectLst/>
                      </a:endParaRPr>
                    </a:p>
                  </a:txBody>
                  <a:tcPr marL="61000" marR="61000" marT="30500" marB="30500"/>
                </a:tc>
                <a:extLst>
                  <a:ext uri="{0D108BD9-81ED-4DB2-BD59-A6C34878D82A}">
                    <a16:rowId xmlns:a16="http://schemas.microsoft.com/office/drawing/2014/main" val="1527114041"/>
                  </a:ext>
                </a:extLst>
              </a:tr>
              <a:tr h="228458">
                <a:tc>
                  <a:txBody>
                    <a:bodyPr/>
                    <a:lstStyle/>
                    <a:p>
                      <a:pPr algn="l" rtl="0" fontAlgn="base"/>
                      <a:r>
                        <a:rPr lang="nl-NL" sz="1200" b="0">
                          <a:effectLst/>
                        </a:rPr>
                        <a:t>Achterkoop </a:t>
                      </a:r>
                      <a:endParaRPr lang="nl-NL" sz="2800" b="0" i="0">
                        <a:effectLst/>
                      </a:endParaRPr>
                    </a:p>
                  </a:txBody>
                  <a:tcPr marL="61000" marR="61000" marT="30500" marB="30500"/>
                </a:tc>
                <a:tc>
                  <a:txBody>
                    <a:bodyPr/>
                    <a:lstStyle/>
                    <a:p>
                      <a:pPr algn="l" rtl="0" fontAlgn="base"/>
                      <a:r>
                        <a:rPr lang="nl-NL" sz="1200" b="0">
                          <a:effectLst/>
                        </a:rPr>
                        <a:t>Jaap </a:t>
                      </a:r>
                      <a:endParaRPr lang="nl-NL" sz="2800" b="0" i="0">
                        <a:effectLst/>
                      </a:endParaRPr>
                    </a:p>
                  </a:txBody>
                  <a:tcPr marL="61000" marR="61000" marT="30500" marB="30500"/>
                </a:tc>
                <a:tc>
                  <a:txBody>
                    <a:bodyPr/>
                    <a:lstStyle/>
                    <a:p>
                      <a:pPr algn="l" rtl="0" fontAlgn="base"/>
                      <a:r>
                        <a:rPr lang="nl-NL" sz="1200" b="0">
                          <a:effectLst/>
                        </a:rPr>
                        <a:t> </a:t>
                      </a:r>
                      <a:endParaRPr lang="nl-NL" sz="1200" b="0" i="0">
                        <a:effectLst/>
                        <a:latin typeface="Calibri" panose="020F0502020204030204" pitchFamily="34" charset="0"/>
                      </a:endParaRPr>
                    </a:p>
                  </a:txBody>
                  <a:tcPr marL="61000" marR="61000" marT="30500" marB="30500"/>
                </a:tc>
                <a:tc>
                  <a:txBody>
                    <a:bodyPr/>
                    <a:lstStyle/>
                    <a:p>
                      <a:pPr algn="l" rtl="0" fontAlgn="base"/>
                      <a:r>
                        <a:rPr lang="nl-NL" sz="1200" b="0">
                          <a:effectLst/>
                        </a:rPr>
                        <a:t>DAF LF 001 </a:t>
                      </a:r>
                      <a:endParaRPr lang="nl-NL" sz="2800" b="0" i="0">
                        <a:effectLst/>
                      </a:endParaRPr>
                    </a:p>
                  </a:txBody>
                  <a:tcPr marL="61000" marR="61000" marT="30500" marB="30500"/>
                </a:tc>
                <a:tc>
                  <a:txBody>
                    <a:bodyPr/>
                    <a:lstStyle/>
                    <a:p>
                      <a:pPr algn="l" rtl="0" fontAlgn="base"/>
                      <a:r>
                        <a:rPr lang="nl-NL" sz="1200" b="0">
                          <a:effectLst/>
                        </a:rPr>
                        <a:t>200-205 </a:t>
                      </a:r>
                      <a:endParaRPr lang="nl-NL" sz="2800" b="0" i="0">
                        <a:effectLst/>
                      </a:endParaRPr>
                    </a:p>
                  </a:txBody>
                  <a:tcPr marL="61000" marR="61000" marT="30500" marB="30500"/>
                </a:tc>
                <a:extLst>
                  <a:ext uri="{0D108BD9-81ED-4DB2-BD59-A6C34878D82A}">
                    <a16:rowId xmlns:a16="http://schemas.microsoft.com/office/drawing/2014/main" val="2531543672"/>
                  </a:ext>
                </a:extLst>
              </a:tr>
              <a:tr h="228458">
                <a:tc>
                  <a:txBody>
                    <a:bodyPr/>
                    <a:lstStyle/>
                    <a:p>
                      <a:pPr algn="l" rtl="0" fontAlgn="base"/>
                      <a:r>
                        <a:rPr lang="nl-NL" sz="1200" b="0">
                          <a:effectLst/>
                        </a:rPr>
                        <a:t>Hond </a:t>
                      </a:r>
                      <a:endParaRPr lang="nl-NL" sz="2800" b="0" i="0">
                        <a:effectLst/>
                      </a:endParaRPr>
                    </a:p>
                  </a:txBody>
                  <a:tcPr marL="61000" marR="61000" marT="30500" marB="30500"/>
                </a:tc>
                <a:tc>
                  <a:txBody>
                    <a:bodyPr/>
                    <a:lstStyle/>
                    <a:p>
                      <a:pPr algn="l" rtl="0" fontAlgn="base"/>
                      <a:r>
                        <a:rPr lang="nl-NL" sz="1200" b="0">
                          <a:effectLst/>
                        </a:rPr>
                        <a:t>Michiel </a:t>
                      </a:r>
                      <a:endParaRPr lang="nl-NL" sz="2800" b="0" i="0">
                        <a:effectLst/>
                      </a:endParaRPr>
                    </a:p>
                  </a:txBody>
                  <a:tcPr marL="61000" marR="61000" marT="30500" marB="30500"/>
                </a:tc>
                <a:tc>
                  <a:txBody>
                    <a:bodyPr/>
                    <a:lstStyle/>
                    <a:p>
                      <a:pPr algn="l" rtl="0" fontAlgn="base"/>
                      <a:r>
                        <a:rPr lang="nl-NL" sz="1200" b="0" dirty="0">
                          <a:effectLst/>
                        </a:rPr>
                        <a:t>de </a:t>
                      </a:r>
                      <a:endParaRPr lang="nl-NL" sz="2800" b="0" i="0" dirty="0">
                        <a:effectLst/>
                      </a:endParaRPr>
                    </a:p>
                  </a:txBody>
                  <a:tcPr marL="61000" marR="61000" marT="30500" marB="30500"/>
                </a:tc>
                <a:tc>
                  <a:txBody>
                    <a:bodyPr/>
                    <a:lstStyle/>
                    <a:p>
                      <a:pPr algn="l" rtl="0" fontAlgn="base"/>
                      <a:r>
                        <a:rPr lang="nl-NL" sz="1200" b="0">
                          <a:effectLst/>
                        </a:rPr>
                        <a:t>DAF LF 009 </a:t>
                      </a:r>
                      <a:endParaRPr lang="nl-NL" sz="2800" b="0" i="0">
                        <a:effectLst/>
                      </a:endParaRPr>
                    </a:p>
                  </a:txBody>
                  <a:tcPr marL="61000" marR="61000" marT="30500" marB="30500"/>
                </a:tc>
                <a:tc>
                  <a:txBody>
                    <a:bodyPr/>
                    <a:lstStyle/>
                    <a:p>
                      <a:pPr algn="l" rtl="0" fontAlgn="base"/>
                      <a:r>
                        <a:rPr lang="nl-NL" sz="1200" b="0">
                          <a:effectLst/>
                        </a:rPr>
                        <a:t>205, 206, 211 </a:t>
                      </a:r>
                      <a:endParaRPr lang="nl-NL" sz="2800" b="0" i="0">
                        <a:effectLst/>
                      </a:endParaRPr>
                    </a:p>
                  </a:txBody>
                  <a:tcPr marL="61000" marR="61000" marT="30500" marB="30500"/>
                </a:tc>
                <a:extLst>
                  <a:ext uri="{0D108BD9-81ED-4DB2-BD59-A6C34878D82A}">
                    <a16:rowId xmlns:a16="http://schemas.microsoft.com/office/drawing/2014/main" val="172750260"/>
                  </a:ext>
                </a:extLst>
              </a:tr>
              <a:tr h="292895">
                <a:tc>
                  <a:txBody>
                    <a:bodyPr/>
                    <a:lstStyle/>
                    <a:p>
                      <a:pPr algn="l" rtl="0" fontAlgn="base"/>
                      <a:r>
                        <a:rPr lang="nl-NL" sz="1200" b="0" dirty="0" err="1">
                          <a:effectLst/>
                        </a:rPr>
                        <a:t>Idrissi</a:t>
                      </a:r>
                      <a:r>
                        <a:rPr lang="nl-NL" sz="1200" b="0" dirty="0">
                          <a:effectLst/>
                        </a:rPr>
                        <a:t> </a:t>
                      </a:r>
                      <a:endParaRPr lang="nl-NL" sz="2800" b="0" i="0" dirty="0">
                        <a:effectLst/>
                      </a:endParaRPr>
                    </a:p>
                  </a:txBody>
                  <a:tcPr marL="61000" marR="61000" marT="30500" marB="30500"/>
                </a:tc>
                <a:tc>
                  <a:txBody>
                    <a:bodyPr/>
                    <a:lstStyle/>
                    <a:p>
                      <a:pPr algn="l" rtl="0" fontAlgn="base"/>
                      <a:r>
                        <a:rPr lang="nl-NL" sz="1200" b="0">
                          <a:effectLst/>
                        </a:rPr>
                        <a:t>Amir </a:t>
                      </a:r>
                      <a:endParaRPr lang="nl-NL" sz="2800" b="0" i="0">
                        <a:effectLst/>
                      </a:endParaRPr>
                    </a:p>
                  </a:txBody>
                  <a:tcPr marL="61000" marR="61000" marT="30500" marB="30500"/>
                </a:tc>
                <a:tc>
                  <a:txBody>
                    <a:bodyPr/>
                    <a:lstStyle/>
                    <a:p>
                      <a:pPr algn="l" rtl="0" fontAlgn="base"/>
                      <a:r>
                        <a:rPr lang="nl-NL" sz="1200" b="0">
                          <a:effectLst/>
                        </a:rPr>
                        <a:t>el </a:t>
                      </a:r>
                      <a:endParaRPr lang="nl-NL" sz="2800" b="0" i="0">
                        <a:effectLst/>
                      </a:endParaRPr>
                    </a:p>
                  </a:txBody>
                  <a:tcPr marL="61000" marR="61000" marT="30500" marB="30500"/>
                </a:tc>
                <a:tc>
                  <a:txBody>
                    <a:bodyPr/>
                    <a:lstStyle/>
                    <a:p>
                      <a:pPr algn="l" rtl="0" fontAlgn="base"/>
                      <a:r>
                        <a:rPr lang="nl-NL" sz="1200" b="0">
                          <a:effectLst/>
                        </a:rPr>
                        <a:t>MAN TGX 003 </a:t>
                      </a:r>
                      <a:endParaRPr lang="nl-NL" sz="2800" b="0" i="0">
                        <a:effectLst/>
                      </a:endParaRPr>
                    </a:p>
                  </a:txBody>
                  <a:tcPr marL="61000" marR="61000" marT="30500" marB="30500"/>
                </a:tc>
                <a:tc>
                  <a:txBody>
                    <a:bodyPr/>
                    <a:lstStyle/>
                    <a:p>
                      <a:pPr algn="l" rtl="0" fontAlgn="base"/>
                      <a:r>
                        <a:rPr lang="nl-NL" sz="1200" b="0">
                          <a:effectLst/>
                        </a:rPr>
                        <a:t>189, 205, 208 </a:t>
                      </a:r>
                      <a:endParaRPr lang="nl-NL" sz="2800" b="0" i="0">
                        <a:effectLst/>
                      </a:endParaRPr>
                    </a:p>
                  </a:txBody>
                  <a:tcPr marL="61000" marR="61000" marT="30500" marB="30500"/>
                </a:tc>
                <a:extLst>
                  <a:ext uri="{0D108BD9-81ED-4DB2-BD59-A6C34878D82A}">
                    <a16:rowId xmlns:a16="http://schemas.microsoft.com/office/drawing/2014/main" val="409945612"/>
                  </a:ext>
                </a:extLst>
              </a:tr>
              <a:tr h="357332">
                <a:tc>
                  <a:txBody>
                    <a:bodyPr/>
                    <a:lstStyle/>
                    <a:p>
                      <a:pPr algn="l" rtl="0" fontAlgn="base"/>
                      <a:r>
                        <a:rPr lang="nl-NL" sz="1200" b="0" dirty="0">
                          <a:effectLst/>
                        </a:rPr>
                        <a:t>Middelkoop </a:t>
                      </a:r>
                      <a:endParaRPr lang="nl-NL" sz="2800" b="0" i="0" dirty="0">
                        <a:effectLst/>
                      </a:endParaRPr>
                    </a:p>
                  </a:txBody>
                  <a:tcPr marL="61000" marR="61000" marT="30500" marB="30500"/>
                </a:tc>
                <a:tc>
                  <a:txBody>
                    <a:bodyPr/>
                    <a:lstStyle/>
                    <a:p>
                      <a:pPr algn="l" rtl="0" fontAlgn="base"/>
                      <a:r>
                        <a:rPr lang="nl-NL" sz="1200" b="0">
                          <a:effectLst/>
                        </a:rPr>
                        <a:t>Hans </a:t>
                      </a:r>
                      <a:endParaRPr lang="nl-NL" sz="2800" b="0" i="0">
                        <a:effectLst/>
                      </a:endParaRPr>
                    </a:p>
                  </a:txBody>
                  <a:tcPr marL="61000" marR="61000" marT="30500" marB="30500"/>
                </a:tc>
                <a:tc>
                  <a:txBody>
                    <a:bodyPr/>
                    <a:lstStyle/>
                    <a:p>
                      <a:pPr algn="l" rtl="0" fontAlgn="base"/>
                      <a:r>
                        <a:rPr lang="nl-NL" sz="1200" b="0">
                          <a:effectLst/>
                        </a:rPr>
                        <a:t> </a:t>
                      </a:r>
                      <a:endParaRPr lang="nl-NL" sz="1200" b="0" i="0">
                        <a:effectLst/>
                        <a:latin typeface="Calibri" panose="020F0502020204030204" pitchFamily="34" charset="0"/>
                      </a:endParaRPr>
                    </a:p>
                  </a:txBody>
                  <a:tcPr marL="61000" marR="61000" marT="30500" marB="30500"/>
                </a:tc>
                <a:tc>
                  <a:txBody>
                    <a:bodyPr/>
                    <a:lstStyle/>
                    <a:p>
                      <a:pPr algn="l" rtl="0" fontAlgn="base"/>
                      <a:r>
                        <a:rPr lang="nl-NL" sz="1200" b="0">
                          <a:effectLst/>
                        </a:rPr>
                        <a:t>MAN TGX 008 </a:t>
                      </a:r>
                      <a:endParaRPr lang="nl-NL" sz="2800" b="0" i="0">
                        <a:effectLst/>
                      </a:endParaRPr>
                    </a:p>
                  </a:txBody>
                  <a:tcPr marL="61000" marR="61000" marT="30500" marB="30500"/>
                </a:tc>
                <a:tc>
                  <a:txBody>
                    <a:bodyPr/>
                    <a:lstStyle/>
                    <a:p>
                      <a:pPr algn="l" rtl="0" fontAlgn="base"/>
                      <a:r>
                        <a:rPr lang="nl-NL" sz="1200" b="0">
                          <a:effectLst/>
                        </a:rPr>
                        <a:t>190, 205,206,207,208 </a:t>
                      </a:r>
                      <a:endParaRPr lang="nl-NL" sz="2800" b="0" i="0">
                        <a:effectLst/>
                      </a:endParaRPr>
                    </a:p>
                  </a:txBody>
                  <a:tcPr marL="61000" marR="61000" marT="30500" marB="30500"/>
                </a:tc>
                <a:extLst>
                  <a:ext uri="{0D108BD9-81ED-4DB2-BD59-A6C34878D82A}">
                    <a16:rowId xmlns:a16="http://schemas.microsoft.com/office/drawing/2014/main" val="697888369"/>
                  </a:ext>
                </a:extLst>
              </a:tr>
              <a:tr h="228458">
                <a:tc>
                  <a:txBody>
                    <a:bodyPr/>
                    <a:lstStyle/>
                    <a:p>
                      <a:pPr algn="l" rtl="0" fontAlgn="base"/>
                      <a:r>
                        <a:rPr lang="nl-NL" sz="1200" b="0">
                          <a:effectLst/>
                        </a:rPr>
                        <a:t>Post </a:t>
                      </a:r>
                      <a:endParaRPr lang="nl-NL" sz="2800" b="0" i="0">
                        <a:effectLst/>
                      </a:endParaRPr>
                    </a:p>
                  </a:txBody>
                  <a:tcPr marL="61000" marR="61000" marT="30500" marB="30500"/>
                </a:tc>
                <a:tc>
                  <a:txBody>
                    <a:bodyPr/>
                    <a:lstStyle/>
                    <a:p>
                      <a:pPr algn="l" rtl="0" fontAlgn="base"/>
                      <a:r>
                        <a:rPr lang="nl-NL" sz="1200" b="0">
                          <a:effectLst/>
                        </a:rPr>
                        <a:t>Irene </a:t>
                      </a:r>
                      <a:endParaRPr lang="nl-NL" sz="2800" b="0" i="0">
                        <a:effectLst/>
                      </a:endParaRPr>
                    </a:p>
                  </a:txBody>
                  <a:tcPr marL="61000" marR="61000" marT="30500" marB="30500"/>
                </a:tc>
                <a:tc>
                  <a:txBody>
                    <a:bodyPr/>
                    <a:lstStyle/>
                    <a:p>
                      <a:pPr algn="l" rtl="0" fontAlgn="base"/>
                      <a:r>
                        <a:rPr lang="nl-NL" sz="1200" b="0">
                          <a:effectLst/>
                        </a:rPr>
                        <a:t> </a:t>
                      </a:r>
                      <a:endParaRPr lang="nl-NL" sz="1200" b="0" i="0">
                        <a:effectLst/>
                        <a:latin typeface="Calibri" panose="020F0502020204030204" pitchFamily="34" charset="0"/>
                      </a:endParaRPr>
                    </a:p>
                  </a:txBody>
                  <a:tcPr marL="61000" marR="61000" marT="30500" marB="30500"/>
                </a:tc>
                <a:tc>
                  <a:txBody>
                    <a:bodyPr/>
                    <a:lstStyle/>
                    <a:p>
                      <a:pPr algn="l" rtl="0" fontAlgn="base"/>
                      <a:r>
                        <a:rPr lang="nl-NL" sz="1200" b="0">
                          <a:effectLst/>
                        </a:rPr>
                        <a:t>DAF CF 002 </a:t>
                      </a:r>
                      <a:endParaRPr lang="nl-NL" sz="2800" b="0" i="0">
                        <a:effectLst/>
                      </a:endParaRPr>
                    </a:p>
                  </a:txBody>
                  <a:tcPr marL="61000" marR="61000" marT="30500" marB="30500"/>
                </a:tc>
                <a:tc>
                  <a:txBody>
                    <a:bodyPr/>
                    <a:lstStyle/>
                    <a:p>
                      <a:pPr algn="l" rtl="0" fontAlgn="base"/>
                      <a:r>
                        <a:rPr lang="nl-NL" sz="1200" b="0">
                          <a:effectLst/>
                        </a:rPr>
                        <a:t>199,205 </a:t>
                      </a:r>
                      <a:endParaRPr lang="nl-NL" sz="2800" b="0" i="0">
                        <a:effectLst/>
                      </a:endParaRPr>
                    </a:p>
                  </a:txBody>
                  <a:tcPr marL="61000" marR="61000" marT="30500" marB="30500"/>
                </a:tc>
                <a:extLst>
                  <a:ext uri="{0D108BD9-81ED-4DB2-BD59-A6C34878D82A}">
                    <a16:rowId xmlns:a16="http://schemas.microsoft.com/office/drawing/2014/main" val="380860521"/>
                  </a:ext>
                </a:extLst>
              </a:tr>
              <a:tr h="292895">
                <a:tc>
                  <a:txBody>
                    <a:bodyPr/>
                    <a:lstStyle/>
                    <a:p>
                      <a:pPr algn="l" rtl="0" fontAlgn="base"/>
                      <a:r>
                        <a:rPr lang="nl-NL" sz="1200" b="0">
                          <a:effectLst/>
                        </a:rPr>
                        <a:t>Tahiri </a:t>
                      </a:r>
                      <a:endParaRPr lang="nl-NL" sz="2800" b="0" i="0">
                        <a:effectLst/>
                      </a:endParaRPr>
                    </a:p>
                  </a:txBody>
                  <a:tcPr marL="61000" marR="61000" marT="30500" marB="30500"/>
                </a:tc>
                <a:tc>
                  <a:txBody>
                    <a:bodyPr/>
                    <a:lstStyle/>
                    <a:p>
                      <a:pPr algn="l" rtl="0" fontAlgn="base"/>
                      <a:r>
                        <a:rPr lang="nl-NL" sz="1200" b="0">
                          <a:effectLst/>
                        </a:rPr>
                        <a:t>Mohammed </a:t>
                      </a:r>
                      <a:endParaRPr lang="nl-NL" sz="2800" b="0" i="0">
                        <a:effectLst/>
                      </a:endParaRPr>
                    </a:p>
                  </a:txBody>
                  <a:tcPr marL="61000" marR="61000" marT="30500" marB="30500"/>
                </a:tc>
                <a:tc>
                  <a:txBody>
                    <a:bodyPr/>
                    <a:lstStyle/>
                    <a:p>
                      <a:pPr algn="l" rtl="0" fontAlgn="base"/>
                      <a:r>
                        <a:rPr lang="nl-NL" sz="1200" b="0">
                          <a:effectLst/>
                        </a:rPr>
                        <a:t> </a:t>
                      </a:r>
                      <a:endParaRPr lang="nl-NL" sz="1200" b="0" i="0">
                        <a:effectLst/>
                        <a:latin typeface="Calibri" panose="020F0502020204030204" pitchFamily="34" charset="0"/>
                      </a:endParaRPr>
                    </a:p>
                  </a:txBody>
                  <a:tcPr marL="61000" marR="61000" marT="30500" marB="30500"/>
                </a:tc>
                <a:tc>
                  <a:txBody>
                    <a:bodyPr/>
                    <a:lstStyle/>
                    <a:p>
                      <a:pPr algn="l" rtl="0" fontAlgn="base"/>
                      <a:r>
                        <a:rPr lang="nl-NL" sz="1200" b="0">
                          <a:effectLst/>
                        </a:rPr>
                        <a:t>DAF LF 011 </a:t>
                      </a:r>
                      <a:endParaRPr lang="nl-NL" sz="2800" b="0" i="0">
                        <a:effectLst/>
                      </a:endParaRPr>
                    </a:p>
                  </a:txBody>
                  <a:tcPr marL="61000" marR="61000" marT="30500" marB="30500"/>
                </a:tc>
                <a:tc>
                  <a:txBody>
                    <a:bodyPr/>
                    <a:lstStyle/>
                    <a:p>
                      <a:pPr algn="l" rtl="0" fontAlgn="base"/>
                      <a:r>
                        <a:rPr lang="nl-NL" sz="1200" b="0">
                          <a:effectLst/>
                        </a:rPr>
                        <a:t>200,201,205 </a:t>
                      </a:r>
                      <a:endParaRPr lang="nl-NL" sz="2800" b="0" i="0">
                        <a:effectLst/>
                      </a:endParaRPr>
                    </a:p>
                  </a:txBody>
                  <a:tcPr marL="61000" marR="61000" marT="30500" marB="30500"/>
                </a:tc>
                <a:extLst>
                  <a:ext uri="{0D108BD9-81ED-4DB2-BD59-A6C34878D82A}">
                    <a16:rowId xmlns:a16="http://schemas.microsoft.com/office/drawing/2014/main" val="864828869"/>
                  </a:ext>
                </a:extLst>
              </a:tr>
              <a:tr h="357332">
                <a:tc>
                  <a:txBody>
                    <a:bodyPr/>
                    <a:lstStyle/>
                    <a:p>
                      <a:pPr algn="l" rtl="0" fontAlgn="base"/>
                      <a:r>
                        <a:rPr lang="nl-NL" sz="1200" b="0">
                          <a:effectLst/>
                        </a:rPr>
                        <a:t>Straten </a:t>
                      </a:r>
                      <a:endParaRPr lang="nl-NL" sz="2800" b="0" i="0">
                        <a:effectLst/>
                      </a:endParaRPr>
                    </a:p>
                  </a:txBody>
                  <a:tcPr marL="61000" marR="61000" marT="30500" marB="30500"/>
                </a:tc>
                <a:tc>
                  <a:txBody>
                    <a:bodyPr/>
                    <a:lstStyle/>
                    <a:p>
                      <a:pPr algn="l" rtl="0" fontAlgn="base"/>
                      <a:r>
                        <a:rPr lang="nl-NL" sz="1200" b="0">
                          <a:effectLst/>
                        </a:rPr>
                        <a:t>Joey </a:t>
                      </a:r>
                      <a:endParaRPr lang="nl-NL" sz="2800" b="0" i="0">
                        <a:effectLst/>
                      </a:endParaRPr>
                    </a:p>
                  </a:txBody>
                  <a:tcPr marL="61000" marR="61000" marT="30500" marB="30500"/>
                </a:tc>
                <a:tc>
                  <a:txBody>
                    <a:bodyPr/>
                    <a:lstStyle/>
                    <a:p>
                      <a:pPr algn="l" rtl="0" fontAlgn="base"/>
                      <a:r>
                        <a:rPr lang="nl-NL" sz="1200" b="0">
                          <a:effectLst/>
                        </a:rPr>
                        <a:t>Van der </a:t>
                      </a:r>
                      <a:endParaRPr lang="nl-NL" sz="2800" b="0" i="0">
                        <a:effectLst/>
                      </a:endParaRPr>
                    </a:p>
                  </a:txBody>
                  <a:tcPr marL="61000" marR="61000" marT="30500" marB="30500"/>
                </a:tc>
                <a:tc>
                  <a:txBody>
                    <a:bodyPr/>
                    <a:lstStyle/>
                    <a:p>
                      <a:pPr algn="l" rtl="0" fontAlgn="base"/>
                      <a:r>
                        <a:rPr lang="nl-NL" sz="1200" b="0">
                          <a:effectLst/>
                        </a:rPr>
                        <a:t>Scania R-serie 001 </a:t>
                      </a:r>
                      <a:endParaRPr lang="nl-NL" sz="2800" b="0" i="0">
                        <a:effectLst/>
                      </a:endParaRPr>
                    </a:p>
                  </a:txBody>
                  <a:tcPr marL="61000" marR="61000" marT="30500" marB="30500"/>
                </a:tc>
                <a:tc>
                  <a:txBody>
                    <a:bodyPr/>
                    <a:lstStyle/>
                    <a:p>
                      <a:pPr algn="l" rtl="0" fontAlgn="base"/>
                      <a:r>
                        <a:rPr lang="nl-NL" sz="1200" b="0">
                          <a:effectLst/>
                        </a:rPr>
                        <a:t>202,205, 206 </a:t>
                      </a:r>
                      <a:endParaRPr lang="nl-NL" sz="2800" b="0" i="0">
                        <a:effectLst/>
                      </a:endParaRPr>
                    </a:p>
                  </a:txBody>
                  <a:tcPr marL="61000" marR="61000" marT="30500" marB="30500"/>
                </a:tc>
                <a:extLst>
                  <a:ext uri="{0D108BD9-81ED-4DB2-BD59-A6C34878D82A}">
                    <a16:rowId xmlns:a16="http://schemas.microsoft.com/office/drawing/2014/main" val="2539674887"/>
                  </a:ext>
                </a:extLst>
              </a:tr>
              <a:tr h="228458">
                <a:tc>
                  <a:txBody>
                    <a:bodyPr/>
                    <a:lstStyle/>
                    <a:p>
                      <a:pPr algn="l" rtl="0" fontAlgn="base"/>
                      <a:r>
                        <a:rPr lang="nl-NL" sz="1200" b="0">
                          <a:effectLst/>
                        </a:rPr>
                        <a:t>Muller </a:t>
                      </a:r>
                      <a:endParaRPr lang="nl-NL" sz="2800" b="0" i="0">
                        <a:effectLst/>
                      </a:endParaRPr>
                    </a:p>
                  </a:txBody>
                  <a:tcPr marL="61000" marR="61000" marT="30500" marB="30500"/>
                </a:tc>
                <a:tc>
                  <a:txBody>
                    <a:bodyPr/>
                    <a:lstStyle/>
                    <a:p>
                      <a:pPr algn="l" rtl="0" fontAlgn="base"/>
                      <a:r>
                        <a:rPr lang="nl-NL" sz="1200" b="0">
                          <a:effectLst/>
                        </a:rPr>
                        <a:t>Heinrich </a:t>
                      </a:r>
                      <a:endParaRPr lang="nl-NL" sz="2800" b="0" i="0">
                        <a:effectLst/>
                      </a:endParaRPr>
                    </a:p>
                  </a:txBody>
                  <a:tcPr marL="61000" marR="61000" marT="30500" marB="30500"/>
                </a:tc>
                <a:tc>
                  <a:txBody>
                    <a:bodyPr/>
                    <a:lstStyle/>
                    <a:p>
                      <a:pPr algn="l" rtl="0" fontAlgn="base"/>
                      <a:r>
                        <a:rPr lang="nl-NL" sz="1200" b="0">
                          <a:effectLst/>
                        </a:rPr>
                        <a:t> </a:t>
                      </a:r>
                      <a:endParaRPr lang="nl-NL" sz="1200" b="0" i="0">
                        <a:effectLst/>
                        <a:latin typeface="Calibri" panose="020F0502020204030204" pitchFamily="34" charset="0"/>
                      </a:endParaRPr>
                    </a:p>
                  </a:txBody>
                  <a:tcPr marL="61000" marR="61000" marT="30500" marB="30500"/>
                </a:tc>
                <a:tc>
                  <a:txBody>
                    <a:bodyPr/>
                    <a:lstStyle/>
                    <a:p>
                      <a:pPr algn="l" rtl="0" fontAlgn="base"/>
                      <a:r>
                        <a:rPr lang="nl-NL" sz="1200" b="0" dirty="0">
                          <a:effectLst/>
                        </a:rPr>
                        <a:t>DAF XF 001 </a:t>
                      </a:r>
                      <a:endParaRPr lang="nl-NL" sz="2800" b="0" i="0" dirty="0">
                        <a:effectLst/>
                      </a:endParaRPr>
                    </a:p>
                  </a:txBody>
                  <a:tcPr marL="61000" marR="61000" marT="30500" marB="30500"/>
                </a:tc>
                <a:tc>
                  <a:txBody>
                    <a:bodyPr/>
                    <a:lstStyle/>
                    <a:p>
                      <a:pPr algn="l" rtl="0" fontAlgn="base"/>
                      <a:r>
                        <a:rPr lang="nl-NL" sz="1200" b="0" dirty="0">
                          <a:effectLst/>
                        </a:rPr>
                        <a:t>198,203,205 </a:t>
                      </a:r>
                      <a:endParaRPr lang="nl-NL" sz="2800" b="0" i="0" dirty="0">
                        <a:effectLst/>
                      </a:endParaRPr>
                    </a:p>
                  </a:txBody>
                  <a:tcPr marL="61000" marR="61000" marT="30500" marB="30500"/>
                </a:tc>
                <a:extLst>
                  <a:ext uri="{0D108BD9-81ED-4DB2-BD59-A6C34878D82A}">
                    <a16:rowId xmlns:a16="http://schemas.microsoft.com/office/drawing/2014/main" val="3703518898"/>
                  </a:ext>
                </a:extLst>
              </a:tr>
            </a:tbl>
          </a:graphicData>
        </a:graphic>
      </p:graphicFrame>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77F52E4B-D9AA-445D-85DD-E6C7AA1A2EC2}"/>
                  </a:ext>
                </a:extLst>
              </p:cNvPr>
              <p:cNvGraphicFramePr>
                <a:graphicFrameLocks noChangeAspect="1"/>
              </p:cNvGraphicFramePr>
              <p:nvPr>
                <p:extLst>
                  <p:ext uri="{D42A27DB-BD31-4B8C-83A1-F6EECF244321}">
                    <p14:modId xmlns:p14="http://schemas.microsoft.com/office/powerpoint/2010/main" val="397210748"/>
                  </p:ext>
                </p:extLst>
              </p:nvPr>
            </p:nvGraphicFramePr>
            <p:xfrm>
              <a:off x="3048000" y="5143500"/>
              <a:ext cx="3048000" cy="1714500"/>
            </p:xfrm>
            <a:graphic>
              <a:graphicData uri="http://schemas.microsoft.com/office/powerpoint/2016/slidezoom">
                <pslz:sldZm>
                  <pslz:sldZmObj sldId="287" cId="1874390305">
                    <pslz:zmPr id="{EA4767CB-D2E3-46FB-B232-7D78B4E8EBE5}"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5" action="ppaction://hlinksldjump"/>
                <a:extLst>
                  <a:ext uri="{FF2B5EF4-FFF2-40B4-BE49-F238E27FC236}">
                    <a16:creationId xmlns:a16="http://schemas.microsoft.com/office/drawing/2014/main" id="{77F52E4B-D9AA-445D-85DD-E6C7AA1A2EC2}"/>
                  </a:ext>
                </a:extLst>
              </p:cNvPr>
              <p:cNvPicPr>
                <a:picLocks noGrp="1" noRot="1" noChangeAspect="1" noMove="1" noResize="1" noEditPoints="1" noAdjustHandles="1" noChangeArrowheads="1" noChangeShapeType="1"/>
              </p:cNvPicPr>
              <p:nvPr/>
            </p:nvPicPr>
            <p:blipFill>
              <a:blip r:embed="rId6"/>
              <a:stretch>
                <a:fillRect/>
              </a:stretch>
            </p:blipFill>
            <p:spPr>
              <a:xfrm>
                <a:off x="304800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A83F1751-E491-4E3C-94D5-185930034CCA}"/>
                  </a:ext>
                </a:extLst>
              </p:cNvPr>
              <p:cNvGraphicFramePr>
                <a:graphicFrameLocks noChangeAspect="1"/>
              </p:cNvGraphicFramePr>
              <p:nvPr>
                <p:extLst>
                  <p:ext uri="{D42A27DB-BD31-4B8C-83A1-F6EECF244321}">
                    <p14:modId xmlns:p14="http://schemas.microsoft.com/office/powerpoint/2010/main" val="2706739478"/>
                  </p:ext>
                </p:extLst>
              </p:nvPr>
            </p:nvGraphicFramePr>
            <p:xfrm>
              <a:off x="0" y="5143500"/>
              <a:ext cx="3048000" cy="1714500"/>
            </p:xfrm>
            <a:graphic>
              <a:graphicData uri="http://schemas.microsoft.com/office/powerpoint/2016/slidezoom">
                <pslz:sldZm>
                  <pslz:sldZmObj sldId="286" cId="818103883">
                    <pslz:zmPr id="{87FC1DFB-CFE8-4168-BB25-15322A90121C}"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8" action="ppaction://hlinksldjump"/>
                <a:extLst>
                  <a:ext uri="{FF2B5EF4-FFF2-40B4-BE49-F238E27FC236}">
                    <a16:creationId xmlns:a16="http://schemas.microsoft.com/office/drawing/2014/main" id="{A83F1751-E491-4E3C-94D5-185930034CCA}"/>
                  </a:ext>
                </a:extLst>
              </p:cNvPr>
              <p:cNvPicPr>
                <a:picLocks noGrp="1" noRot="1" noChangeAspect="1" noMove="1" noResize="1" noEditPoints="1" noAdjustHandles="1" noChangeArrowheads="1" noChangeShapeType="1"/>
              </p:cNvPicPr>
              <p:nvPr/>
            </p:nvPicPr>
            <p:blipFill>
              <a:blip r:embed="rId9"/>
              <a:stretch>
                <a:fillRect/>
              </a:stretch>
            </p:blipFill>
            <p:spPr>
              <a:xfrm>
                <a:off x="0" y="5143500"/>
                <a:ext cx="3048000" cy="1714500"/>
              </a:xfrm>
              <a:prstGeom prst="rect">
                <a:avLst/>
              </a:prstGeom>
              <a:ln w="3175">
                <a:solidFill>
                  <a:prstClr val="ltGray"/>
                </a:solidFill>
              </a:ln>
            </p:spPr>
          </p:pic>
        </mc:Fallback>
      </mc:AlternateContent>
      <p:sp>
        <p:nvSpPr>
          <p:cNvPr id="12" name="Tekstvak 11">
            <a:extLst>
              <a:ext uri="{FF2B5EF4-FFF2-40B4-BE49-F238E27FC236}">
                <a16:creationId xmlns:a16="http://schemas.microsoft.com/office/drawing/2014/main" id="{C4850B38-2B70-45D7-A286-C9D1762842E3}"/>
              </a:ext>
            </a:extLst>
          </p:cNvPr>
          <p:cNvSpPr txBox="1"/>
          <p:nvPr/>
        </p:nvSpPr>
        <p:spPr>
          <a:xfrm>
            <a:off x="838200" y="3752633"/>
            <a:ext cx="4630445" cy="1200329"/>
          </a:xfrm>
          <a:prstGeom prst="rect">
            <a:avLst/>
          </a:prstGeom>
          <a:noFill/>
        </p:spPr>
        <p:txBody>
          <a:bodyPr wrap="square">
            <a:spAutoFit/>
          </a:bodyPr>
          <a:lstStyle/>
          <a:p>
            <a:pPr marL="0" indent="0" algn="l" rtl="0" fontAlgn="base">
              <a:buNone/>
            </a:pPr>
            <a:r>
              <a:rPr lang="nl-NL" sz="1800" b="0" i="0" dirty="0">
                <a:solidFill>
                  <a:srgbClr val="000000"/>
                </a:solidFill>
                <a:effectLst/>
                <a:latin typeface="Calibri" panose="020F0502020204030204" pitchFamily="34" charset="0"/>
              </a:rPr>
              <a:t>Er zijn ook protocollen waar de chauffeurs aan m</a:t>
            </a:r>
            <a:r>
              <a:rPr lang="nl-NL" sz="1800" dirty="0">
                <a:solidFill>
                  <a:srgbClr val="000000"/>
                </a:solidFill>
                <a:latin typeface="Calibri" panose="020F0502020204030204" pitchFamily="34" charset="0"/>
              </a:rPr>
              <a:t>oeten voldoen. Een aantal chauffeurs heeft e</a:t>
            </a:r>
            <a:r>
              <a:rPr lang="nl-NL" sz="1800" b="0" i="0" dirty="0">
                <a:solidFill>
                  <a:srgbClr val="000000"/>
                </a:solidFill>
                <a:effectLst/>
                <a:latin typeface="Calibri" panose="020F0502020204030204" pitchFamily="34" charset="0"/>
              </a:rPr>
              <a:t>en interview gegeven over zijn/haar werkwijze.</a:t>
            </a:r>
            <a:endParaRPr lang="nl-NL"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2862653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Rechthoek: afgeronde hoeken 202">
            <a:extLst>
              <a:ext uri="{FF2B5EF4-FFF2-40B4-BE49-F238E27FC236}">
                <a16:creationId xmlns:a16="http://schemas.microsoft.com/office/drawing/2014/main" id="{0F356465-4B2B-43A3-A6EA-4190CC2DE6A9}"/>
              </a:ext>
            </a:extLst>
          </p:cNvPr>
          <p:cNvSpPr/>
          <p:nvPr/>
        </p:nvSpPr>
        <p:spPr>
          <a:xfrm>
            <a:off x="9257930" y="-5794"/>
            <a:ext cx="2324100" cy="6853916"/>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1" dirty="0"/>
          </a:p>
        </p:txBody>
      </p:sp>
      <p:sp>
        <p:nvSpPr>
          <p:cNvPr id="13" name="Rechthoek: afgeronde hoeken 12">
            <a:extLst>
              <a:ext uri="{FF2B5EF4-FFF2-40B4-BE49-F238E27FC236}">
                <a16:creationId xmlns:a16="http://schemas.microsoft.com/office/drawing/2014/main" id="{D4B6F402-D770-40A3-8441-9BC3223E34B1}"/>
              </a:ext>
            </a:extLst>
          </p:cNvPr>
          <p:cNvSpPr/>
          <p:nvPr/>
        </p:nvSpPr>
        <p:spPr>
          <a:xfrm>
            <a:off x="6485869" y="-7836"/>
            <a:ext cx="2405609" cy="6858001"/>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15" name="Rechthoek: afgeronde hoeken 14">
            <a:extLst>
              <a:ext uri="{FF2B5EF4-FFF2-40B4-BE49-F238E27FC236}">
                <a16:creationId xmlns:a16="http://schemas.microsoft.com/office/drawing/2014/main" id="{07B579F7-1749-462F-9316-2D81766F34F5}"/>
              </a:ext>
            </a:extLst>
          </p:cNvPr>
          <p:cNvSpPr/>
          <p:nvPr/>
        </p:nvSpPr>
        <p:spPr>
          <a:xfrm>
            <a:off x="3730000" y="-7836"/>
            <a:ext cx="2324100" cy="6858001"/>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b="1" dirty="0"/>
          </a:p>
        </p:txBody>
      </p:sp>
      <p:sp>
        <p:nvSpPr>
          <p:cNvPr id="17" name="Tekstvak 16">
            <a:extLst>
              <a:ext uri="{FF2B5EF4-FFF2-40B4-BE49-F238E27FC236}">
                <a16:creationId xmlns:a16="http://schemas.microsoft.com/office/drawing/2014/main" id="{8D8938B0-8B0D-4B7B-9121-6E40F3A77924}"/>
              </a:ext>
            </a:extLst>
          </p:cNvPr>
          <p:cNvSpPr txBox="1"/>
          <p:nvPr/>
        </p:nvSpPr>
        <p:spPr>
          <a:xfrm>
            <a:off x="1480177" y="3244334"/>
            <a:ext cx="667619"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chips</a:t>
            </a:r>
          </a:p>
        </p:txBody>
      </p:sp>
      <p:sp>
        <p:nvSpPr>
          <p:cNvPr id="20" name="Tekstvak 19">
            <a:hlinkClick r:id="rId2" action="ppaction://hlinksldjump"/>
            <a:extLst>
              <a:ext uri="{FF2B5EF4-FFF2-40B4-BE49-F238E27FC236}">
                <a16:creationId xmlns:a16="http://schemas.microsoft.com/office/drawing/2014/main" id="{F4E217E1-A360-40B0-AC78-600993212DC6}"/>
              </a:ext>
            </a:extLst>
          </p:cNvPr>
          <p:cNvSpPr txBox="1"/>
          <p:nvPr/>
        </p:nvSpPr>
        <p:spPr>
          <a:xfrm>
            <a:off x="3947720" y="568967"/>
            <a:ext cx="1353960"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Leveranciers</a:t>
            </a:r>
          </a:p>
        </p:txBody>
      </p:sp>
      <p:sp>
        <p:nvSpPr>
          <p:cNvPr id="21" name="Tekstvak 20">
            <a:hlinkClick r:id="rId3" action="ppaction://hlinksldjump"/>
            <a:extLst>
              <a:ext uri="{FF2B5EF4-FFF2-40B4-BE49-F238E27FC236}">
                <a16:creationId xmlns:a16="http://schemas.microsoft.com/office/drawing/2014/main" id="{3289CCEA-F7BD-4286-A0F3-94F80514E524}"/>
              </a:ext>
            </a:extLst>
          </p:cNvPr>
          <p:cNvSpPr txBox="1"/>
          <p:nvPr/>
        </p:nvSpPr>
        <p:spPr>
          <a:xfrm>
            <a:off x="3947720" y="1903343"/>
            <a:ext cx="819904"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Opslag</a:t>
            </a:r>
          </a:p>
        </p:txBody>
      </p:sp>
      <p:sp>
        <p:nvSpPr>
          <p:cNvPr id="22" name="Tekstvak 21">
            <a:hlinkClick r:id="rId4" action="ppaction://hlinksldjump"/>
            <a:extLst>
              <a:ext uri="{FF2B5EF4-FFF2-40B4-BE49-F238E27FC236}">
                <a16:creationId xmlns:a16="http://schemas.microsoft.com/office/drawing/2014/main" id="{2BFC6A2C-7761-437A-81AF-4C169AB51722}"/>
              </a:ext>
            </a:extLst>
          </p:cNvPr>
          <p:cNvSpPr txBox="1"/>
          <p:nvPr/>
        </p:nvSpPr>
        <p:spPr>
          <a:xfrm>
            <a:off x="3947720" y="3237719"/>
            <a:ext cx="1370375"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Productielijn</a:t>
            </a:r>
          </a:p>
        </p:txBody>
      </p:sp>
      <p:sp>
        <p:nvSpPr>
          <p:cNvPr id="23" name="Tekstvak 22">
            <a:hlinkClick r:id="rId5" action="ppaction://hlinksldjump"/>
            <a:extLst>
              <a:ext uri="{FF2B5EF4-FFF2-40B4-BE49-F238E27FC236}">
                <a16:creationId xmlns:a16="http://schemas.microsoft.com/office/drawing/2014/main" id="{5D04D4BB-2503-4414-A7B5-39EA74862ABF}"/>
              </a:ext>
            </a:extLst>
          </p:cNvPr>
          <p:cNvSpPr txBox="1"/>
          <p:nvPr/>
        </p:nvSpPr>
        <p:spPr>
          <a:xfrm>
            <a:off x="3947720" y="4572095"/>
            <a:ext cx="1863523"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Kwaliteitscontrole</a:t>
            </a:r>
          </a:p>
        </p:txBody>
      </p:sp>
      <p:sp>
        <p:nvSpPr>
          <p:cNvPr id="24" name="Tekstvak 23">
            <a:hlinkClick r:id="rId6" action="ppaction://hlinksldjump"/>
            <a:extLst>
              <a:ext uri="{FF2B5EF4-FFF2-40B4-BE49-F238E27FC236}">
                <a16:creationId xmlns:a16="http://schemas.microsoft.com/office/drawing/2014/main" id="{88B2D248-4B98-4523-B361-8BA1B7FA8106}"/>
              </a:ext>
            </a:extLst>
          </p:cNvPr>
          <p:cNvSpPr txBox="1"/>
          <p:nvPr/>
        </p:nvSpPr>
        <p:spPr>
          <a:xfrm>
            <a:off x="3947720" y="5906469"/>
            <a:ext cx="1080937"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Transport</a:t>
            </a:r>
          </a:p>
        </p:txBody>
      </p:sp>
      <p:sp>
        <p:nvSpPr>
          <p:cNvPr id="25" name="Tekstvak 24">
            <a:hlinkClick r:id="rId7" action="ppaction://hlinksldjump"/>
            <a:extLst>
              <a:ext uri="{FF2B5EF4-FFF2-40B4-BE49-F238E27FC236}">
                <a16:creationId xmlns:a16="http://schemas.microsoft.com/office/drawing/2014/main" id="{AC024563-4840-4474-833D-4EE8FC898A79}"/>
              </a:ext>
            </a:extLst>
          </p:cNvPr>
          <p:cNvSpPr txBox="1"/>
          <p:nvPr/>
        </p:nvSpPr>
        <p:spPr>
          <a:xfrm>
            <a:off x="6719655" y="5322818"/>
            <a:ext cx="1224759"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Verpakking</a:t>
            </a:r>
          </a:p>
        </p:txBody>
      </p:sp>
      <p:sp>
        <p:nvSpPr>
          <p:cNvPr id="26" name="Tekstvak 25">
            <a:hlinkClick r:id="rId8" action="ppaction://hlinksldjump"/>
            <a:extLst>
              <a:ext uri="{FF2B5EF4-FFF2-40B4-BE49-F238E27FC236}">
                <a16:creationId xmlns:a16="http://schemas.microsoft.com/office/drawing/2014/main" id="{AE243E02-76AD-4B5D-A274-088C11D98B30}"/>
              </a:ext>
            </a:extLst>
          </p:cNvPr>
          <p:cNvSpPr txBox="1"/>
          <p:nvPr/>
        </p:nvSpPr>
        <p:spPr>
          <a:xfrm>
            <a:off x="6719655" y="5841942"/>
            <a:ext cx="1198598"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Chauffeurs</a:t>
            </a:r>
          </a:p>
        </p:txBody>
      </p:sp>
      <p:sp>
        <p:nvSpPr>
          <p:cNvPr id="27" name="Tekstvak 26">
            <a:hlinkClick r:id="rId9" action="ppaction://hlinksldjump"/>
            <a:extLst>
              <a:ext uri="{FF2B5EF4-FFF2-40B4-BE49-F238E27FC236}">
                <a16:creationId xmlns:a16="http://schemas.microsoft.com/office/drawing/2014/main" id="{D4E3A0C0-9A8B-4507-A5BA-78986C4EBD02}"/>
              </a:ext>
            </a:extLst>
          </p:cNvPr>
          <p:cNvSpPr txBox="1"/>
          <p:nvPr/>
        </p:nvSpPr>
        <p:spPr>
          <a:xfrm>
            <a:off x="6719655" y="6361067"/>
            <a:ext cx="907621"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Loods 3</a:t>
            </a:r>
          </a:p>
        </p:txBody>
      </p:sp>
      <p:sp>
        <p:nvSpPr>
          <p:cNvPr id="28" name="Tekstvak 27">
            <a:hlinkClick r:id="rId10" action="ppaction://hlinksldjump"/>
            <a:extLst>
              <a:ext uri="{FF2B5EF4-FFF2-40B4-BE49-F238E27FC236}">
                <a16:creationId xmlns:a16="http://schemas.microsoft.com/office/drawing/2014/main" id="{C19D9B63-68B2-4D75-8699-210B60010B6C}"/>
              </a:ext>
            </a:extLst>
          </p:cNvPr>
          <p:cNvSpPr txBox="1"/>
          <p:nvPr/>
        </p:nvSpPr>
        <p:spPr>
          <a:xfrm>
            <a:off x="6719655" y="4803694"/>
            <a:ext cx="1507272"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Testresultaten</a:t>
            </a:r>
          </a:p>
        </p:txBody>
      </p:sp>
      <p:sp>
        <p:nvSpPr>
          <p:cNvPr id="29" name="Tekstvak 28">
            <a:hlinkClick r:id="rId11" action="ppaction://hlinksldjump"/>
            <a:extLst>
              <a:ext uri="{FF2B5EF4-FFF2-40B4-BE49-F238E27FC236}">
                <a16:creationId xmlns:a16="http://schemas.microsoft.com/office/drawing/2014/main" id="{19BB6DC4-E5E9-4292-BB57-1233547A9D9A}"/>
              </a:ext>
            </a:extLst>
          </p:cNvPr>
          <p:cNvSpPr txBox="1"/>
          <p:nvPr/>
        </p:nvSpPr>
        <p:spPr>
          <a:xfrm>
            <a:off x="6719655" y="4284570"/>
            <a:ext cx="1175706"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Methoden</a:t>
            </a:r>
          </a:p>
        </p:txBody>
      </p:sp>
      <p:sp>
        <p:nvSpPr>
          <p:cNvPr id="32" name="Tekstvak 31">
            <a:hlinkClick r:id="rId12" action="ppaction://hlinksldjump"/>
            <a:extLst>
              <a:ext uri="{FF2B5EF4-FFF2-40B4-BE49-F238E27FC236}">
                <a16:creationId xmlns:a16="http://schemas.microsoft.com/office/drawing/2014/main" id="{61337AD1-1EE8-491C-A78F-4B03CA3D737B}"/>
              </a:ext>
            </a:extLst>
          </p:cNvPr>
          <p:cNvSpPr txBox="1"/>
          <p:nvPr/>
        </p:nvSpPr>
        <p:spPr>
          <a:xfrm>
            <a:off x="6719655" y="131578"/>
            <a:ext cx="1873333"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Oude leveranciers</a:t>
            </a:r>
          </a:p>
        </p:txBody>
      </p:sp>
      <p:sp>
        <p:nvSpPr>
          <p:cNvPr id="33" name="Tekstvak 32">
            <a:hlinkClick r:id="rId13" action="ppaction://hlinksldjump"/>
            <a:extLst>
              <a:ext uri="{FF2B5EF4-FFF2-40B4-BE49-F238E27FC236}">
                <a16:creationId xmlns:a16="http://schemas.microsoft.com/office/drawing/2014/main" id="{C628207F-FE8A-4FF8-A864-69C24D5BCCBB}"/>
              </a:ext>
            </a:extLst>
          </p:cNvPr>
          <p:cNvSpPr txBox="1"/>
          <p:nvPr/>
        </p:nvSpPr>
        <p:spPr>
          <a:xfrm>
            <a:off x="6719655" y="650702"/>
            <a:ext cx="2078198"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Huidige leveranciers</a:t>
            </a:r>
          </a:p>
        </p:txBody>
      </p:sp>
      <p:sp>
        <p:nvSpPr>
          <p:cNvPr id="34" name="Tekstvak 33">
            <a:hlinkClick r:id="rId14" action="ppaction://hlinksldjump"/>
            <a:extLst>
              <a:ext uri="{FF2B5EF4-FFF2-40B4-BE49-F238E27FC236}">
                <a16:creationId xmlns:a16="http://schemas.microsoft.com/office/drawing/2014/main" id="{E05720F2-CC14-4357-87A7-7DF27C2715DB}"/>
              </a:ext>
            </a:extLst>
          </p:cNvPr>
          <p:cNvSpPr txBox="1"/>
          <p:nvPr/>
        </p:nvSpPr>
        <p:spPr>
          <a:xfrm>
            <a:off x="6719655" y="2727198"/>
            <a:ext cx="1107419"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Personeel</a:t>
            </a:r>
          </a:p>
        </p:txBody>
      </p:sp>
      <p:sp>
        <p:nvSpPr>
          <p:cNvPr id="35" name="Tekstvak 34">
            <a:hlinkClick r:id="rId15" action="ppaction://hlinksldjump"/>
            <a:extLst>
              <a:ext uri="{FF2B5EF4-FFF2-40B4-BE49-F238E27FC236}">
                <a16:creationId xmlns:a16="http://schemas.microsoft.com/office/drawing/2014/main" id="{8BD1397C-347F-44F7-BD4C-7C5BADA120E2}"/>
              </a:ext>
            </a:extLst>
          </p:cNvPr>
          <p:cNvSpPr txBox="1"/>
          <p:nvPr/>
        </p:nvSpPr>
        <p:spPr>
          <a:xfrm>
            <a:off x="6719655" y="3246322"/>
            <a:ext cx="1183529" cy="369332"/>
          </a:xfrm>
          <a:prstGeom prst="rect">
            <a:avLst/>
          </a:prstGeom>
          <a:ln w="28575"/>
        </p:spPr>
        <p:style>
          <a:lnRef idx="2">
            <a:schemeClr val="accent1"/>
          </a:lnRef>
          <a:fillRef idx="1">
            <a:schemeClr val="lt1"/>
          </a:fillRef>
          <a:effectRef idx="0">
            <a:schemeClr val="accent1"/>
          </a:effectRef>
          <a:fontRef idx="minor">
            <a:schemeClr val="dk1"/>
          </a:fontRef>
        </p:style>
        <p:txBody>
          <a:bodyPr wrap="square" rtlCol="0">
            <a:spAutoFit/>
          </a:bodyPr>
          <a:lstStyle/>
          <a:p>
            <a:r>
              <a:rPr lang="nl-NL" dirty="0"/>
              <a:t>Incidenten</a:t>
            </a:r>
          </a:p>
        </p:txBody>
      </p:sp>
      <p:sp>
        <p:nvSpPr>
          <p:cNvPr id="36" name="Tekstvak 35">
            <a:hlinkClick r:id="rId16" action="ppaction://hlinksldjump"/>
            <a:extLst>
              <a:ext uri="{FF2B5EF4-FFF2-40B4-BE49-F238E27FC236}">
                <a16:creationId xmlns:a16="http://schemas.microsoft.com/office/drawing/2014/main" id="{A1AFAF23-B86A-4029-9402-728EE58D4B4D}"/>
              </a:ext>
            </a:extLst>
          </p:cNvPr>
          <p:cNvSpPr txBox="1"/>
          <p:nvPr/>
        </p:nvSpPr>
        <p:spPr>
          <a:xfrm>
            <a:off x="6719655" y="3765446"/>
            <a:ext cx="1091966"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Machines</a:t>
            </a:r>
          </a:p>
        </p:txBody>
      </p:sp>
      <p:cxnSp>
        <p:nvCxnSpPr>
          <p:cNvPr id="39" name="Rechte verbindingslijn 38">
            <a:extLst>
              <a:ext uri="{FF2B5EF4-FFF2-40B4-BE49-F238E27FC236}">
                <a16:creationId xmlns:a16="http://schemas.microsoft.com/office/drawing/2014/main" id="{811976BA-5B9C-47A3-B733-2BDE628DA41E}"/>
              </a:ext>
            </a:extLst>
          </p:cNvPr>
          <p:cNvCxnSpPr>
            <a:cxnSpLocks/>
            <a:stCxn id="17" idx="3"/>
            <a:endCxn id="24" idx="1"/>
          </p:cNvCxnSpPr>
          <p:nvPr/>
        </p:nvCxnSpPr>
        <p:spPr>
          <a:xfrm>
            <a:off x="2147796" y="3429000"/>
            <a:ext cx="1799924" cy="26621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Rechte verbindingslijn 39">
            <a:extLst>
              <a:ext uri="{FF2B5EF4-FFF2-40B4-BE49-F238E27FC236}">
                <a16:creationId xmlns:a16="http://schemas.microsoft.com/office/drawing/2014/main" id="{92485DC1-7D25-4201-8CB0-F3E94549C507}"/>
              </a:ext>
            </a:extLst>
          </p:cNvPr>
          <p:cNvCxnSpPr>
            <a:cxnSpLocks/>
            <a:stCxn id="17" idx="3"/>
            <a:endCxn id="23" idx="1"/>
          </p:cNvCxnSpPr>
          <p:nvPr/>
        </p:nvCxnSpPr>
        <p:spPr>
          <a:xfrm>
            <a:off x="2147796" y="3429000"/>
            <a:ext cx="1799924" cy="132776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Rechte verbindingslijn 40">
            <a:extLst>
              <a:ext uri="{FF2B5EF4-FFF2-40B4-BE49-F238E27FC236}">
                <a16:creationId xmlns:a16="http://schemas.microsoft.com/office/drawing/2014/main" id="{6D691BBC-117D-4A48-99BB-04DE195EF5CF}"/>
              </a:ext>
            </a:extLst>
          </p:cNvPr>
          <p:cNvCxnSpPr>
            <a:cxnSpLocks/>
            <a:stCxn id="17" idx="3"/>
            <a:endCxn id="22" idx="1"/>
          </p:cNvCxnSpPr>
          <p:nvPr/>
        </p:nvCxnSpPr>
        <p:spPr>
          <a:xfrm flipV="1">
            <a:off x="2147796" y="3422385"/>
            <a:ext cx="1799924" cy="6615"/>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3B754342-D61E-4FCD-A988-ED7912EAD586}"/>
              </a:ext>
            </a:extLst>
          </p:cNvPr>
          <p:cNvCxnSpPr>
            <a:cxnSpLocks/>
            <a:stCxn id="21" idx="1"/>
            <a:endCxn id="17" idx="3"/>
          </p:cNvCxnSpPr>
          <p:nvPr/>
        </p:nvCxnSpPr>
        <p:spPr>
          <a:xfrm flipH="1">
            <a:off x="2147796" y="2088009"/>
            <a:ext cx="1799924" cy="1340991"/>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Rechte verbindingslijn 42">
            <a:extLst>
              <a:ext uri="{FF2B5EF4-FFF2-40B4-BE49-F238E27FC236}">
                <a16:creationId xmlns:a16="http://schemas.microsoft.com/office/drawing/2014/main" id="{1BC3B5BC-7673-4071-9BA7-291117ABD259}"/>
              </a:ext>
            </a:extLst>
          </p:cNvPr>
          <p:cNvCxnSpPr>
            <a:cxnSpLocks/>
            <a:stCxn id="20" idx="1"/>
            <a:endCxn id="17" idx="3"/>
          </p:cNvCxnSpPr>
          <p:nvPr/>
        </p:nvCxnSpPr>
        <p:spPr>
          <a:xfrm flipH="1">
            <a:off x="2147796" y="753633"/>
            <a:ext cx="1799924" cy="2675367"/>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Rechte verbindingslijn 43">
            <a:extLst>
              <a:ext uri="{FF2B5EF4-FFF2-40B4-BE49-F238E27FC236}">
                <a16:creationId xmlns:a16="http://schemas.microsoft.com/office/drawing/2014/main" id="{DAA6236C-974F-49EE-90B3-012CFAFF0146}"/>
              </a:ext>
            </a:extLst>
          </p:cNvPr>
          <p:cNvCxnSpPr>
            <a:stCxn id="20" idx="3"/>
            <a:endCxn id="32" idx="1"/>
          </p:cNvCxnSpPr>
          <p:nvPr/>
        </p:nvCxnSpPr>
        <p:spPr>
          <a:xfrm flipV="1">
            <a:off x="5301680" y="316244"/>
            <a:ext cx="1417975" cy="4373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943F90C4-A26A-4C51-BA09-11A406FFB976}"/>
              </a:ext>
            </a:extLst>
          </p:cNvPr>
          <p:cNvCxnSpPr>
            <a:stCxn id="20" idx="3"/>
            <a:endCxn id="33" idx="1"/>
          </p:cNvCxnSpPr>
          <p:nvPr/>
        </p:nvCxnSpPr>
        <p:spPr>
          <a:xfrm>
            <a:off x="5301680" y="753633"/>
            <a:ext cx="1417975" cy="817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Rechte verbindingslijn 45">
            <a:extLst>
              <a:ext uri="{FF2B5EF4-FFF2-40B4-BE49-F238E27FC236}">
                <a16:creationId xmlns:a16="http://schemas.microsoft.com/office/drawing/2014/main" id="{80AEBD09-A885-4128-87B8-CDF3A414DDEE}"/>
              </a:ext>
            </a:extLst>
          </p:cNvPr>
          <p:cNvCxnSpPr>
            <a:cxnSpLocks/>
            <a:stCxn id="24" idx="3"/>
            <a:endCxn id="27" idx="1"/>
          </p:cNvCxnSpPr>
          <p:nvPr/>
        </p:nvCxnSpPr>
        <p:spPr>
          <a:xfrm>
            <a:off x="5028657" y="6091135"/>
            <a:ext cx="1690998" cy="45459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Rechte verbindingslijn 46">
            <a:extLst>
              <a:ext uri="{FF2B5EF4-FFF2-40B4-BE49-F238E27FC236}">
                <a16:creationId xmlns:a16="http://schemas.microsoft.com/office/drawing/2014/main" id="{3E790D08-B10A-470B-8CA8-7ADD38EA9BF6}"/>
              </a:ext>
            </a:extLst>
          </p:cNvPr>
          <p:cNvCxnSpPr>
            <a:stCxn id="24" idx="3"/>
            <a:endCxn id="26" idx="1"/>
          </p:cNvCxnSpPr>
          <p:nvPr/>
        </p:nvCxnSpPr>
        <p:spPr>
          <a:xfrm flipV="1">
            <a:off x="5028657" y="6026608"/>
            <a:ext cx="1690998" cy="645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Rechte verbindingslijn 47">
            <a:extLst>
              <a:ext uri="{FF2B5EF4-FFF2-40B4-BE49-F238E27FC236}">
                <a16:creationId xmlns:a16="http://schemas.microsoft.com/office/drawing/2014/main" id="{A70DB37A-4B15-45FA-A637-AFC013512B07}"/>
              </a:ext>
            </a:extLst>
          </p:cNvPr>
          <p:cNvCxnSpPr>
            <a:stCxn id="24" idx="3"/>
            <a:endCxn id="25" idx="1"/>
          </p:cNvCxnSpPr>
          <p:nvPr/>
        </p:nvCxnSpPr>
        <p:spPr>
          <a:xfrm flipV="1">
            <a:off x="5028657" y="5507484"/>
            <a:ext cx="1690998" cy="583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Rechte verbindingslijn 48">
            <a:extLst>
              <a:ext uri="{FF2B5EF4-FFF2-40B4-BE49-F238E27FC236}">
                <a16:creationId xmlns:a16="http://schemas.microsoft.com/office/drawing/2014/main" id="{FB4E8B05-186B-4073-8A35-087237E017BB}"/>
              </a:ext>
            </a:extLst>
          </p:cNvPr>
          <p:cNvCxnSpPr>
            <a:stCxn id="23" idx="3"/>
            <a:endCxn id="28" idx="1"/>
          </p:cNvCxnSpPr>
          <p:nvPr/>
        </p:nvCxnSpPr>
        <p:spPr>
          <a:xfrm>
            <a:off x="5811243" y="4756761"/>
            <a:ext cx="908412" cy="23159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Rechte verbindingslijn 49">
            <a:extLst>
              <a:ext uri="{FF2B5EF4-FFF2-40B4-BE49-F238E27FC236}">
                <a16:creationId xmlns:a16="http://schemas.microsoft.com/office/drawing/2014/main" id="{C903606C-971E-4D20-B533-78DD0EABA97C}"/>
              </a:ext>
            </a:extLst>
          </p:cNvPr>
          <p:cNvCxnSpPr>
            <a:stCxn id="23" idx="3"/>
            <a:endCxn id="29" idx="1"/>
          </p:cNvCxnSpPr>
          <p:nvPr/>
        </p:nvCxnSpPr>
        <p:spPr>
          <a:xfrm flipV="1">
            <a:off x="5811243" y="4469236"/>
            <a:ext cx="908412" cy="287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Rechte verbindingslijn 50">
            <a:extLst>
              <a:ext uri="{FF2B5EF4-FFF2-40B4-BE49-F238E27FC236}">
                <a16:creationId xmlns:a16="http://schemas.microsoft.com/office/drawing/2014/main" id="{78DC56F9-42B5-4CE4-8309-81CFD34DE793}"/>
              </a:ext>
            </a:extLst>
          </p:cNvPr>
          <p:cNvCxnSpPr>
            <a:cxnSpLocks/>
            <a:stCxn id="22" idx="3"/>
            <a:endCxn id="35" idx="1"/>
          </p:cNvCxnSpPr>
          <p:nvPr/>
        </p:nvCxnSpPr>
        <p:spPr>
          <a:xfrm>
            <a:off x="5318095" y="3422385"/>
            <a:ext cx="1401560" cy="8603"/>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Rechte verbindingslijn 51">
            <a:extLst>
              <a:ext uri="{FF2B5EF4-FFF2-40B4-BE49-F238E27FC236}">
                <a16:creationId xmlns:a16="http://schemas.microsoft.com/office/drawing/2014/main" id="{8B00494C-FEA6-4AEF-B8BF-F189E52DFD5A}"/>
              </a:ext>
            </a:extLst>
          </p:cNvPr>
          <p:cNvCxnSpPr>
            <a:cxnSpLocks/>
            <a:stCxn id="22" idx="3"/>
            <a:endCxn id="34" idx="1"/>
          </p:cNvCxnSpPr>
          <p:nvPr/>
        </p:nvCxnSpPr>
        <p:spPr>
          <a:xfrm flipV="1">
            <a:off x="5318095" y="2911864"/>
            <a:ext cx="1401560" cy="51052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Rechte verbindingslijn 52">
            <a:extLst>
              <a:ext uri="{FF2B5EF4-FFF2-40B4-BE49-F238E27FC236}">
                <a16:creationId xmlns:a16="http://schemas.microsoft.com/office/drawing/2014/main" id="{4F88EB08-23EC-4628-AAA2-11D483144BE5}"/>
              </a:ext>
            </a:extLst>
          </p:cNvPr>
          <p:cNvCxnSpPr>
            <a:stCxn id="36" idx="1"/>
            <a:endCxn id="22" idx="3"/>
          </p:cNvCxnSpPr>
          <p:nvPr/>
        </p:nvCxnSpPr>
        <p:spPr>
          <a:xfrm flipH="1" flipV="1">
            <a:off x="5318095" y="3422385"/>
            <a:ext cx="1401560" cy="527727"/>
          </a:xfrm>
          <a:prstGeom prst="line">
            <a:avLst/>
          </a:prstGeom>
        </p:spPr>
        <p:style>
          <a:lnRef idx="1">
            <a:schemeClr val="accent1"/>
          </a:lnRef>
          <a:fillRef idx="0">
            <a:schemeClr val="accent1"/>
          </a:fillRef>
          <a:effectRef idx="0">
            <a:schemeClr val="accent1"/>
          </a:effectRef>
          <a:fontRef idx="minor">
            <a:schemeClr val="tx1"/>
          </a:fontRef>
        </p:style>
      </p:cxnSp>
      <p:sp>
        <p:nvSpPr>
          <p:cNvPr id="65" name="Tekstvak 64">
            <a:hlinkClick r:id="rId17" action="ppaction://hlinksldjump"/>
            <a:extLst>
              <a:ext uri="{FF2B5EF4-FFF2-40B4-BE49-F238E27FC236}">
                <a16:creationId xmlns:a16="http://schemas.microsoft.com/office/drawing/2014/main" id="{9CC3454D-0E98-44CE-8DBE-41E79FDD55C5}"/>
              </a:ext>
            </a:extLst>
          </p:cNvPr>
          <p:cNvSpPr txBox="1"/>
          <p:nvPr/>
        </p:nvSpPr>
        <p:spPr>
          <a:xfrm>
            <a:off x="6719655" y="1169826"/>
            <a:ext cx="907621"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Loods 1</a:t>
            </a:r>
          </a:p>
        </p:txBody>
      </p:sp>
      <p:sp>
        <p:nvSpPr>
          <p:cNvPr id="66" name="Tekstvak 65">
            <a:hlinkClick r:id="rId18" action="ppaction://hlinksldjump"/>
            <a:extLst>
              <a:ext uri="{FF2B5EF4-FFF2-40B4-BE49-F238E27FC236}">
                <a16:creationId xmlns:a16="http://schemas.microsoft.com/office/drawing/2014/main" id="{207A430C-EB08-467B-BC91-AD32BD553D39}"/>
              </a:ext>
            </a:extLst>
          </p:cNvPr>
          <p:cNvSpPr txBox="1"/>
          <p:nvPr/>
        </p:nvSpPr>
        <p:spPr>
          <a:xfrm>
            <a:off x="6719655" y="1688950"/>
            <a:ext cx="907621"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Loods 2</a:t>
            </a:r>
          </a:p>
        </p:txBody>
      </p:sp>
      <p:sp>
        <p:nvSpPr>
          <p:cNvPr id="67" name="Tekstvak 66">
            <a:hlinkClick r:id="rId9" action="ppaction://hlinksldjump"/>
            <a:extLst>
              <a:ext uri="{FF2B5EF4-FFF2-40B4-BE49-F238E27FC236}">
                <a16:creationId xmlns:a16="http://schemas.microsoft.com/office/drawing/2014/main" id="{FEB48DE3-D787-4ED0-A317-7AD9DBA88C9D}"/>
              </a:ext>
            </a:extLst>
          </p:cNvPr>
          <p:cNvSpPr txBox="1"/>
          <p:nvPr/>
        </p:nvSpPr>
        <p:spPr>
          <a:xfrm>
            <a:off x="6719655" y="2208074"/>
            <a:ext cx="907621" cy="369332"/>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dirty="0"/>
              <a:t>Loods 3</a:t>
            </a:r>
          </a:p>
        </p:txBody>
      </p:sp>
      <p:cxnSp>
        <p:nvCxnSpPr>
          <p:cNvPr id="68" name="Rechte verbindingslijn 67">
            <a:extLst>
              <a:ext uri="{FF2B5EF4-FFF2-40B4-BE49-F238E27FC236}">
                <a16:creationId xmlns:a16="http://schemas.microsoft.com/office/drawing/2014/main" id="{C541BF2C-E29F-470E-8222-6A8F64DE46B3}"/>
              </a:ext>
            </a:extLst>
          </p:cNvPr>
          <p:cNvCxnSpPr>
            <a:stCxn id="21" idx="3"/>
            <a:endCxn id="65" idx="1"/>
          </p:cNvCxnSpPr>
          <p:nvPr/>
        </p:nvCxnSpPr>
        <p:spPr>
          <a:xfrm flipV="1">
            <a:off x="4767624" y="1354492"/>
            <a:ext cx="1952031" cy="7335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Rechte verbindingslijn 68">
            <a:extLst>
              <a:ext uri="{FF2B5EF4-FFF2-40B4-BE49-F238E27FC236}">
                <a16:creationId xmlns:a16="http://schemas.microsoft.com/office/drawing/2014/main" id="{4B7D834C-8E1D-412A-98AB-0AB91CF86015}"/>
              </a:ext>
            </a:extLst>
          </p:cNvPr>
          <p:cNvCxnSpPr>
            <a:stCxn id="21" idx="3"/>
            <a:endCxn id="66" idx="1"/>
          </p:cNvCxnSpPr>
          <p:nvPr/>
        </p:nvCxnSpPr>
        <p:spPr>
          <a:xfrm flipV="1">
            <a:off x="4767624" y="1873616"/>
            <a:ext cx="1952031" cy="214393"/>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Rechte verbindingslijn 69">
            <a:extLst>
              <a:ext uri="{FF2B5EF4-FFF2-40B4-BE49-F238E27FC236}">
                <a16:creationId xmlns:a16="http://schemas.microsoft.com/office/drawing/2014/main" id="{B40A115B-7B97-46A1-9FD9-9085FE302BB7}"/>
              </a:ext>
            </a:extLst>
          </p:cNvPr>
          <p:cNvCxnSpPr>
            <a:cxnSpLocks/>
            <a:stCxn id="21" idx="3"/>
            <a:endCxn id="67" idx="1"/>
          </p:cNvCxnSpPr>
          <p:nvPr/>
        </p:nvCxnSpPr>
        <p:spPr>
          <a:xfrm>
            <a:off x="4767624" y="2088009"/>
            <a:ext cx="1952031" cy="304731"/>
          </a:xfrm>
          <a:prstGeom prst="line">
            <a:avLst/>
          </a:prstGeom>
        </p:spPr>
        <p:style>
          <a:lnRef idx="1">
            <a:schemeClr val="accent1"/>
          </a:lnRef>
          <a:fillRef idx="0">
            <a:schemeClr val="accent1"/>
          </a:fillRef>
          <a:effectRef idx="0">
            <a:schemeClr val="accent1"/>
          </a:effectRef>
          <a:fontRef idx="minor">
            <a:schemeClr val="tx1"/>
          </a:fontRef>
        </p:style>
      </p:cxnSp>
      <p:sp>
        <p:nvSpPr>
          <p:cNvPr id="72" name="Titel 1">
            <a:extLst>
              <a:ext uri="{FF2B5EF4-FFF2-40B4-BE49-F238E27FC236}">
                <a16:creationId xmlns:a16="http://schemas.microsoft.com/office/drawing/2014/main" id="{8883BB28-A889-4D77-BB8E-EEAB87551BE2}"/>
              </a:ext>
            </a:extLst>
          </p:cNvPr>
          <p:cNvSpPr txBox="1">
            <a:spLocks/>
          </p:cNvSpPr>
          <p:nvPr/>
        </p:nvSpPr>
        <p:spPr>
          <a:xfrm>
            <a:off x="1" y="131325"/>
            <a:ext cx="3730000" cy="90502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NL" sz="5400" dirty="0"/>
              <a:t>Hoofdmenu</a:t>
            </a:r>
            <a:endParaRPr lang="nl-NL" dirty="0"/>
          </a:p>
        </p:txBody>
      </p:sp>
      <p:sp>
        <p:nvSpPr>
          <p:cNvPr id="105" name="Tekstvak 104">
            <a:hlinkClick r:id="rId19" action="ppaction://hlinksldjump"/>
            <a:extLst>
              <a:ext uri="{FF2B5EF4-FFF2-40B4-BE49-F238E27FC236}">
                <a16:creationId xmlns:a16="http://schemas.microsoft.com/office/drawing/2014/main" id="{FFC367A6-ED90-4E2C-BCF2-5DB80BCE9B93}"/>
              </a:ext>
            </a:extLst>
          </p:cNvPr>
          <p:cNvSpPr txBox="1"/>
          <p:nvPr/>
        </p:nvSpPr>
        <p:spPr>
          <a:xfrm>
            <a:off x="9475650" y="6084187"/>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06" name="Tekstvak 105">
            <a:hlinkClick r:id="rId20" action="ppaction://hlinksldjump"/>
            <a:extLst>
              <a:ext uri="{FF2B5EF4-FFF2-40B4-BE49-F238E27FC236}">
                <a16:creationId xmlns:a16="http://schemas.microsoft.com/office/drawing/2014/main" id="{0E85A0E4-0DB3-42AC-A252-D935C026E04A}"/>
              </a:ext>
            </a:extLst>
          </p:cNvPr>
          <p:cNvSpPr txBox="1"/>
          <p:nvPr/>
        </p:nvSpPr>
        <p:spPr>
          <a:xfrm>
            <a:off x="9475650" y="6485262"/>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07" name="Tekstvak 106">
            <a:hlinkClick r:id="rId21" action="ppaction://hlinksldjump"/>
            <a:extLst>
              <a:ext uri="{FF2B5EF4-FFF2-40B4-BE49-F238E27FC236}">
                <a16:creationId xmlns:a16="http://schemas.microsoft.com/office/drawing/2014/main" id="{5C9BA36E-96A6-4E69-BBB5-2409EFE859BC}"/>
              </a:ext>
            </a:extLst>
          </p:cNvPr>
          <p:cNvSpPr txBox="1"/>
          <p:nvPr/>
        </p:nvSpPr>
        <p:spPr>
          <a:xfrm>
            <a:off x="9475650" y="5282039"/>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08" name="Tekstvak 107">
            <a:hlinkClick r:id="rId22" action="ppaction://hlinksldjump"/>
            <a:extLst>
              <a:ext uri="{FF2B5EF4-FFF2-40B4-BE49-F238E27FC236}">
                <a16:creationId xmlns:a16="http://schemas.microsoft.com/office/drawing/2014/main" id="{C89755C3-61B3-447C-8B95-CDC8241799C2}"/>
              </a:ext>
            </a:extLst>
          </p:cNvPr>
          <p:cNvSpPr txBox="1"/>
          <p:nvPr/>
        </p:nvSpPr>
        <p:spPr>
          <a:xfrm>
            <a:off x="9475650" y="5683113"/>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09" name="Tekstvak 108">
            <a:hlinkClick r:id="rId23" action="ppaction://hlinksldjump"/>
            <a:extLst>
              <a:ext uri="{FF2B5EF4-FFF2-40B4-BE49-F238E27FC236}">
                <a16:creationId xmlns:a16="http://schemas.microsoft.com/office/drawing/2014/main" id="{7D694A96-933C-4980-AEAE-A5BF382E5C5E}"/>
              </a:ext>
            </a:extLst>
          </p:cNvPr>
          <p:cNvSpPr txBox="1"/>
          <p:nvPr/>
        </p:nvSpPr>
        <p:spPr>
          <a:xfrm>
            <a:off x="9475650" y="4479891"/>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10" name="Tekstvak 109">
            <a:hlinkClick r:id="rId24" action="ppaction://hlinksldjump"/>
            <a:extLst>
              <a:ext uri="{FF2B5EF4-FFF2-40B4-BE49-F238E27FC236}">
                <a16:creationId xmlns:a16="http://schemas.microsoft.com/office/drawing/2014/main" id="{A04D7FA1-0302-4231-8721-660DA13FAD73}"/>
              </a:ext>
            </a:extLst>
          </p:cNvPr>
          <p:cNvSpPr txBox="1"/>
          <p:nvPr/>
        </p:nvSpPr>
        <p:spPr>
          <a:xfrm>
            <a:off x="9475650" y="4880965"/>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13" name="Tekstvak 112">
            <a:hlinkClick r:id="rId25" action="ppaction://hlinksldjump"/>
            <a:extLst>
              <a:ext uri="{FF2B5EF4-FFF2-40B4-BE49-F238E27FC236}">
                <a16:creationId xmlns:a16="http://schemas.microsoft.com/office/drawing/2014/main" id="{17FB98E1-4D0B-41F3-9D39-1021D814B263}"/>
              </a:ext>
            </a:extLst>
          </p:cNvPr>
          <p:cNvSpPr txBox="1"/>
          <p:nvPr/>
        </p:nvSpPr>
        <p:spPr>
          <a:xfrm>
            <a:off x="9475650" y="3677743"/>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14" name="Tekstvak 113">
            <a:hlinkClick r:id="rId26" action="ppaction://hlinksldjump"/>
            <a:extLst>
              <a:ext uri="{FF2B5EF4-FFF2-40B4-BE49-F238E27FC236}">
                <a16:creationId xmlns:a16="http://schemas.microsoft.com/office/drawing/2014/main" id="{0C669E71-26EB-42F2-9A5D-F0A77460AE72}"/>
              </a:ext>
            </a:extLst>
          </p:cNvPr>
          <p:cNvSpPr txBox="1"/>
          <p:nvPr/>
        </p:nvSpPr>
        <p:spPr>
          <a:xfrm>
            <a:off x="9475650" y="4078817"/>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15" name="Tekstvak 114">
            <a:hlinkClick r:id="rId27" action="ppaction://hlinksldjump"/>
            <a:extLst>
              <a:ext uri="{FF2B5EF4-FFF2-40B4-BE49-F238E27FC236}">
                <a16:creationId xmlns:a16="http://schemas.microsoft.com/office/drawing/2014/main" id="{31A1E323-F633-405B-9E9A-5462EEEDB5D3}"/>
              </a:ext>
            </a:extLst>
          </p:cNvPr>
          <p:cNvSpPr txBox="1"/>
          <p:nvPr/>
        </p:nvSpPr>
        <p:spPr>
          <a:xfrm>
            <a:off x="9475650" y="2875595"/>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16" name="Tekstvak 115">
            <a:hlinkClick r:id="rId28" action="ppaction://hlinksldjump"/>
            <a:extLst>
              <a:ext uri="{FF2B5EF4-FFF2-40B4-BE49-F238E27FC236}">
                <a16:creationId xmlns:a16="http://schemas.microsoft.com/office/drawing/2014/main" id="{F5C9FA20-633F-4861-A1CB-B451A5DB319F}"/>
              </a:ext>
            </a:extLst>
          </p:cNvPr>
          <p:cNvSpPr txBox="1"/>
          <p:nvPr/>
        </p:nvSpPr>
        <p:spPr>
          <a:xfrm>
            <a:off x="9475650" y="3276669"/>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17" name="Tekstvak 116">
            <a:hlinkClick r:id="rId29" action="ppaction://hlinksldjump"/>
            <a:extLst>
              <a:ext uri="{FF2B5EF4-FFF2-40B4-BE49-F238E27FC236}">
                <a16:creationId xmlns:a16="http://schemas.microsoft.com/office/drawing/2014/main" id="{009A68FB-4C97-455E-93FB-AE41E4EB74E1}"/>
              </a:ext>
            </a:extLst>
          </p:cNvPr>
          <p:cNvSpPr txBox="1"/>
          <p:nvPr/>
        </p:nvSpPr>
        <p:spPr>
          <a:xfrm>
            <a:off x="9475650" y="2073447"/>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18" name="Tekstvak 117">
            <a:hlinkClick r:id="rId30" action="ppaction://hlinksldjump"/>
            <a:extLst>
              <a:ext uri="{FF2B5EF4-FFF2-40B4-BE49-F238E27FC236}">
                <a16:creationId xmlns:a16="http://schemas.microsoft.com/office/drawing/2014/main" id="{C8C2F1EB-6885-4BDD-8B97-04371A710B8B}"/>
              </a:ext>
            </a:extLst>
          </p:cNvPr>
          <p:cNvSpPr txBox="1"/>
          <p:nvPr/>
        </p:nvSpPr>
        <p:spPr>
          <a:xfrm>
            <a:off x="9475650" y="2474521"/>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20" name="Tekstvak 119">
            <a:hlinkClick r:id="rId31" action="ppaction://hlinksldjump"/>
            <a:extLst>
              <a:ext uri="{FF2B5EF4-FFF2-40B4-BE49-F238E27FC236}">
                <a16:creationId xmlns:a16="http://schemas.microsoft.com/office/drawing/2014/main" id="{02728140-1F28-47A6-8DFC-10A0EF9EDD35}"/>
              </a:ext>
            </a:extLst>
          </p:cNvPr>
          <p:cNvSpPr txBox="1"/>
          <p:nvPr/>
        </p:nvSpPr>
        <p:spPr>
          <a:xfrm>
            <a:off x="9475650" y="1672373"/>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cxnSp>
        <p:nvCxnSpPr>
          <p:cNvPr id="122" name="Rechte verbindingslijn 121">
            <a:extLst>
              <a:ext uri="{FF2B5EF4-FFF2-40B4-BE49-F238E27FC236}">
                <a16:creationId xmlns:a16="http://schemas.microsoft.com/office/drawing/2014/main" id="{ECB1351D-5680-49F1-9E48-C6A4E2D7193A}"/>
              </a:ext>
            </a:extLst>
          </p:cNvPr>
          <p:cNvCxnSpPr>
            <a:cxnSpLocks/>
            <a:stCxn id="106" idx="1"/>
            <a:endCxn id="27" idx="3"/>
          </p:cNvCxnSpPr>
          <p:nvPr/>
        </p:nvCxnSpPr>
        <p:spPr>
          <a:xfrm flipH="1" flipV="1">
            <a:off x="7627276" y="6545733"/>
            <a:ext cx="1848374" cy="7802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Rechte verbindingslijn 125">
            <a:extLst>
              <a:ext uri="{FF2B5EF4-FFF2-40B4-BE49-F238E27FC236}">
                <a16:creationId xmlns:a16="http://schemas.microsoft.com/office/drawing/2014/main" id="{43179207-69F5-4D7E-B941-1DA30FE19E10}"/>
              </a:ext>
            </a:extLst>
          </p:cNvPr>
          <p:cNvCxnSpPr>
            <a:cxnSpLocks/>
            <a:stCxn id="105" idx="1"/>
            <a:endCxn id="27" idx="3"/>
          </p:cNvCxnSpPr>
          <p:nvPr/>
        </p:nvCxnSpPr>
        <p:spPr>
          <a:xfrm flipH="1">
            <a:off x="7627276" y="6222687"/>
            <a:ext cx="1848374" cy="3230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Rechte verbindingslijn 127">
            <a:extLst>
              <a:ext uri="{FF2B5EF4-FFF2-40B4-BE49-F238E27FC236}">
                <a16:creationId xmlns:a16="http://schemas.microsoft.com/office/drawing/2014/main" id="{78C1E837-7F9A-4FC6-A82E-C65482A11185}"/>
              </a:ext>
            </a:extLst>
          </p:cNvPr>
          <p:cNvCxnSpPr>
            <a:cxnSpLocks/>
            <a:stCxn id="67" idx="3"/>
            <a:endCxn id="106" idx="1"/>
          </p:cNvCxnSpPr>
          <p:nvPr/>
        </p:nvCxnSpPr>
        <p:spPr>
          <a:xfrm>
            <a:off x="7627276" y="2392740"/>
            <a:ext cx="1848374" cy="423102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Rechte verbindingslijn 129">
            <a:extLst>
              <a:ext uri="{FF2B5EF4-FFF2-40B4-BE49-F238E27FC236}">
                <a16:creationId xmlns:a16="http://schemas.microsoft.com/office/drawing/2014/main" id="{66B81CC7-7743-4A7D-9F19-C60582CDCEC0}"/>
              </a:ext>
            </a:extLst>
          </p:cNvPr>
          <p:cNvCxnSpPr>
            <a:cxnSpLocks/>
            <a:stCxn id="67" idx="3"/>
            <a:endCxn id="105" idx="1"/>
          </p:cNvCxnSpPr>
          <p:nvPr/>
        </p:nvCxnSpPr>
        <p:spPr>
          <a:xfrm>
            <a:off x="7627276" y="2392740"/>
            <a:ext cx="1848374" cy="382994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Rechte verbindingslijn 131">
            <a:extLst>
              <a:ext uri="{FF2B5EF4-FFF2-40B4-BE49-F238E27FC236}">
                <a16:creationId xmlns:a16="http://schemas.microsoft.com/office/drawing/2014/main" id="{A7540F62-5CB0-4460-84AC-A9788A8AF8ED}"/>
              </a:ext>
            </a:extLst>
          </p:cNvPr>
          <p:cNvCxnSpPr>
            <a:cxnSpLocks/>
            <a:stCxn id="26" idx="3"/>
            <a:endCxn id="108" idx="1"/>
          </p:cNvCxnSpPr>
          <p:nvPr/>
        </p:nvCxnSpPr>
        <p:spPr>
          <a:xfrm flipV="1">
            <a:off x="7918253" y="5821613"/>
            <a:ext cx="1557397" cy="2049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Rechte verbindingslijn 133">
            <a:extLst>
              <a:ext uri="{FF2B5EF4-FFF2-40B4-BE49-F238E27FC236}">
                <a16:creationId xmlns:a16="http://schemas.microsoft.com/office/drawing/2014/main" id="{4972872B-8196-414C-A509-22CF205E7D9C}"/>
              </a:ext>
            </a:extLst>
          </p:cNvPr>
          <p:cNvCxnSpPr>
            <a:cxnSpLocks/>
            <a:stCxn id="107" idx="1"/>
            <a:endCxn id="26" idx="3"/>
          </p:cNvCxnSpPr>
          <p:nvPr/>
        </p:nvCxnSpPr>
        <p:spPr>
          <a:xfrm flipH="1">
            <a:off x="7918253" y="5420539"/>
            <a:ext cx="1557397" cy="6060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Rechte verbindingslijn 138">
            <a:extLst>
              <a:ext uri="{FF2B5EF4-FFF2-40B4-BE49-F238E27FC236}">
                <a16:creationId xmlns:a16="http://schemas.microsoft.com/office/drawing/2014/main" id="{38E21827-2646-48A4-9377-26CDBA20CE85}"/>
              </a:ext>
            </a:extLst>
          </p:cNvPr>
          <p:cNvCxnSpPr>
            <a:cxnSpLocks/>
            <a:stCxn id="25" idx="3"/>
            <a:endCxn id="110" idx="1"/>
          </p:cNvCxnSpPr>
          <p:nvPr/>
        </p:nvCxnSpPr>
        <p:spPr>
          <a:xfrm flipV="1">
            <a:off x="7944414" y="5019465"/>
            <a:ext cx="1531236" cy="4880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Rechte verbindingslijn 140">
            <a:extLst>
              <a:ext uri="{FF2B5EF4-FFF2-40B4-BE49-F238E27FC236}">
                <a16:creationId xmlns:a16="http://schemas.microsoft.com/office/drawing/2014/main" id="{A97FF860-152F-4332-82FB-302A48CC99DC}"/>
              </a:ext>
            </a:extLst>
          </p:cNvPr>
          <p:cNvCxnSpPr>
            <a:cxnSpLocks/>
            <a:stCxn id="109" idx="1"/>
            <a:endCxn id="25" idx="3"/>
          </p:cNvCxnSpPr>
          <p:nvPr/>
        </p:nvCxnSpPr>
        <p:spPr>
          <a:xfrm flipH="1">
            <a:off x="7944414" y="4618391"/>
            <a:ext cx="1531236" cy="8890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3" name="Rechte verbindingslijn 142">
            <a:extLst>
              <a:ext uri="{FF2B5EF4-FFF2-40B4-BE49-F238E27FC236}">
                <a16:creationId xmlns:a16="http://schemas.microsoft.com/office/drawing/2014/main" id="{04E6DD46-1507-4EED-91F2-1FC94CB092A9}"/>
              </a:ext>
            </a:extLst>
          </p:cNvPr>
          <p:cNvCxnSpPr>
            <a:cxnSpLocks/>
            <a:stCxn id="29" idx="3"/>
            <a:endCxn id="114" idx="1"/>
          </p:cNvCxnSpPr>
          <p:nvPr/>
        </p:nvCxnSpPr>
        <p:spPr>
          <a:xfrm flipV="1">
            <a:off x="7895361" y="4217317"/>
            <a:ext cx="1580289" cy="2519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45" name="Rechte verbindingslijn 144">
            <a:extLst>
              <a:ext uri="{FF2B5EF4-FFF2-40B4-BE49-F238E27FC236}">
                <a16:creationId xmlns:a16="http://schemas.microsoft.com/office/drawing/2014/main" id="{76924219-FD0B-467D-80AB-D1873FAA1D8B}"/>
              </a:ext>
            </a:extLst>
          </p:cNvPr>
          <p:cNvCxnSpPr>
            <a:cxnSpLocks/>
            <a:stCxn id="29" idx="3"/>
            <a:endCxn id="113" idx="1"/>
          </p:cNvCxnSpPr>
          <p:nvPr/>
        </p:nvCxnSpPr>
        <p:spPr>
          <a:xfrm flipV="1">
            <a:off x="7895361" y="3816243"/>
            <a:ext cx="1580289" cy="6529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7" name="Rechte verbindingslijn 146">
            <a:extLst>
              <a:ext uri="{FF2B5EF4-FFF2-40B4-BE49-F238E27FC236}">
                <a16:creationId xmlns:a16="http://schemas.microsoft.com/office/drawing/2014/main" id="{5C0E44DD-937F-40C4-A0B9-8F221AD617A4}"/>
              </a:ext>
            </a:extLst>
          </p:cNvPr>
          <p:cNvCxnSpPr>
            <a:cxnSpLocks/>
            <a:stCxn id="36" idx="3"/>
            <a:endCxn id="116" idx="1"/>
          </p:cNvCxnSpPr>
          <p:nvPr/>
        </p:nvCxnSpPr>
        <p:spPr>
          <a:xfrm flipV="1">
            <a:off x="7811621" y="3415169"/>
            <a:ext cx="1664029" cy="534943"/>
          </a:xfrm>
          <a:prstGeom prst="line">
            <a:avLst/>
          </a:prstGeom>
        </p:spPr>
        <p:style>
          <a:lnRef idx="1">
            <a:schemeClr val="accent1"/>
          </a:lnRef>
          <a:fillRef idx="0">
            <a:schemeClr val="accent1"/>
          </a:fillRef>
          <a:effectRef idx="0">
            <a:schemeClr val="accent1"/>
          </a:effectRef>
          <a:fontRef idx="minor">
            <a:schemeClr val="tx1"/>
          </a:fontRef>
        </p:style>
      </p:cxnSp>
      <p:cxnSp>
        <p:nvCxnSpPr>
          <p:cNvPr id="149" name="Rechte verbindingslijn 148">
            <a:extLst>
              <a:ext uri="{FF2B5EF4-FFF2-40B4-BE49-F238E27FC236}">
                <a16:creationId xmlns:a16="http://schemas.microsoft.com/office/drawing/2014/main" id="{2E807140-5E2B-4C61-A823-3A045135EF22}"/>
              </a:ext>
            </a:extLst>
          </p:cNvPr>
          <p:cNvCxnSpPr>
            <a:cxnSpLocks/>
            <a:stCxn id="36" idx="3"/>
            <a:endCxn id="115" idx="1"/>
          </p:cNvCxnSpPr>
          <p:nvPr/>
        </p:nvCxnSpPr>
        <p:spPr>
          <a:xfrm flipV="1">
            <a:off x="7811621" y="3014095"/>
            <a:ext cx="1664029" cy="9360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Rechte verbindingslijn 150">
            <a:extLst>
              <a:ext uri="{FF2B5EF4-FFF2-40B4-BE49-F238E27FC236}">
                <a16:creationId xmlns:a16="http://schemas.microsoft.com/office/drawing/2014/main" id="{B9F9C8DF-C588-4917-BBEA-91BE6A0875B4}"/>
              </a:ext>
            </a:extLst>
          </p:cNvPr>
          <p:cNvCxnSpPr>
            <a:cxnSpLocks/>
            <a:stCxn id="35" idx="3"/>
            <a:endCxn id="118" idx="1"/>
          </p:cNvCxnSpPr>
          <p:nvPr/>
        </p:nvCxnSpPr>
        <p:spPr>
          <a:xfrm flipV="1">
            <a:off x="7903184" y="2613021"/>
            <a:ext cx="1572466" cy="8179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Rechte verbindingslijn 152">
            <a:extLst>
              <a:ext uri="{FF2B5EF4-FFF2-40B4-BE49-F238E27FC236}">
                <a16:creationId xmlns:a16="http://schemas.microsoft.com/office/drawing/2014/main" id="{529F9675-378A-4D21-84F5-BC09D8B28A5D}"/>
              </a:ext>
            </a:extLst>
          </p:cNvPr>
          <p:cNvCxnSpPr>
            <a:cxnSpLocks/>
            <a:stCxn id="35" idx="3"/>
            <a:endCxn id="117" idx="1"/>
          </p:cNvCxnSpPr>
          <p:nvPr/>
        </p:nvCxnSpPr>
        <p:spPr>
          <a:xfrm flipV="1">
            <a:off x="7903184" y="2211947"/>
            <a:ext cx="1572466" cy="1219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Rechte verbindingslijn 154">
            <a:extLst>
              <a:ext uri="{FF2B5EF4-FFF2-40B4-BE49-F238E27FC236}">
                <a16:creationId xmlns:a16="http://schemas.microsoft.com/office/drawing/2014/main" id="{F1C3067E-EF1A-4251-9336-8BBCAB20C2C7}"/>
              </a:ext>
            </a:extLst>
          </p:cNvPr>
          <p:cNvCxnSpPr>
            <a:cxnSpLocks/>
            <a:stCxn id="34" idx="3"/>
            <a:endCxn id="120" idx="1"/>
          </p:cNvCxnSpPr>
          <p:nvPr/>
        </p:nvCxnSpPr>
        <p:spPr>
          <a:xfrm flipV="1">
            <a:off x="7827074" y="1810873"/>
            <a:ext cx="1648576" cy="11009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Rechte verbindingslijn 156">
            <a:extLst>
              <a:ext uri="{FF2B5EF4-FFF2-40B4-BE49-F238E27FC236}">
                <a16:creationId xmlns:a16="http://schemas.microsoft.com/office/drawing/2014/main" id="{8DB53190-DD82-4D7E-B451-D48AFB0BFF84}"/>
              </a:ext>
            </a:extLst>
          </p:cNvPr>
          <p:cNvCxnSpPr>
            <a:cxnSpLocks/>
            <a:stCxn id="117" idx="1"/>
            <a:endCxn id="34" idx="3"/>
          </p:cNvCxnSpPr>
          <p:nvPr/>
        </p:nvCxnSpPr>
        <p:spPr>
          <a:xfrm flipH="1">
            <a:off x="7827074" y="2211947"/>
            <a:ext cx="1648576" cy="699917"/>
          </a:xfrm>
          <a:prstGeom prst="line">
            <a:avLst/>
          </a:prstGeom>
        </p:spPr>
        <p:style>
          <a:lnRef idx="1">
            <a:schemeClr val="accent1"/>
          </a:lnRef>
          <a:fillRef idx="0">
            <a:schemeClr val="accent1"/>
          </a:fillRef>
          <a:effectRef idx="0">
            <a:schemeClr val="accent1"/>
          </a:effectRef>
          <a:fontRef idx="minor">
            <a:schemeClr val="tx1"/>
          </a:fontRef>
        </p:style>
      </p:cxnSp>
      <p:sp>
        <p:nvSpPr>
          <p:cNvPr id="160" name="Tekstvak 159">
            <a:hlinkClick r:id="rId32" action="ppaction://hlinksldjump"/>
            <a:extLst>
              <a:ext uri="{FF2B5EF4-FFF2-40B4-BE49-F238E27FC236}">
                <a16:creationId xmlns:a16="http://schemas.microsoft.com/office/drawing/2014/main" id="{B986B307-A70F-4E8E-97A4-5CB6C4DACB0E}"/>
              </a:ext>
            </a:extLst>
          </p:cNvPr>
          <p:cNvSpPr txBox="1"/>
          <p:nvPr/>
        </p:nvSpPr>
        <p:spPr>
          <a:xfrm>
            <a:off x="9475650" y="870225"/>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61" name="Tekstvak 160">
            <a:hlinkClick r:id="rId33" action="ppaction://hlinksldjump"/>
            <a:extLst>
              <a:ext uri="{FF2B5EF4-FFF2-40B4-BE49-F238E27FC236}">
                <a16:creationId xmlns:a16="http://schemas.microsoft.com/office/drawing/2014/main" id="{1861FED0-4132-4913-885C-B1765BE563CA}"/>
              </a:ext>
            </a:extLst>
          </p:cNvPr>
          <p:cNvSpPr txBox="1"/>
          <p:nvPr/>
        </p:nvSpPr>
        <p:spPr>
          <a:xfrm>
            <a:off x="9475650" y="1271299"/>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sp>
        <p:nvSpPr>
          <p:cNvPr id="162" name="Tekstvak 161">
            <a:hlinkClick r:id="rId34" action="ppaction://hlinksldjump"/>
            <a:extLst>
              <a:ext uri="{FF2B5EF4-FFF2-40B4-BE49-F238E27FC236}">
                <a16:creationId xmlns:a16="http://schemas.microsoft.com/office/drawing/2014/main" id="{C5D98AD5-638F-490D-A970-1E5AAB4CE392}"/>
              </a:ext>
            </a:extLst>
          </p:cNvPr>
          <p:cNvSpPr txBox="1"/>
          <p:nvPr/>
        </p:nvSpPr>
        <p:spPr>
          <a:xfrm>
            <a:off x="9475650" y="68077"/>
            <a:ext cx="800925"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Personeel</a:t>
            </a:r>
          </a:p>
        </p:txBody>
      </p:sp>
      <p:sp>
        <p:nvSpPr>
          <p:cNvPr id="163" name="Tekstvak 162">
            <a:hlinkClick r:id="rId35" action="ppaction://hlinksldjump"/>
            <a:extLst>
              <a:ext uri="{FF2B5EF4-FFF2-40B4-BE49-F238E27FC236}">
                <a16:creationId xmlns:a16="http://schemas.microsoft.com/office/drawing/2014/main" id="{75DB060F-4967-4C31-A40F-4D17138C620B}"/>
              </a:ext>
            </a:extLst>
          </p:cNvPr>
          <p:cNvSpPr txBox="1"/>
          <p:nvPr/>
        </p:nvSpPr>
        <p:spPr>
          <a:xfrm>
            <a:off x="9475650" y="469151"/>
            <a:ext cx="902363" cy="276999"/>
          </a:xfrm>
          <a:prstGeom prst="rect">
            <a:avLst/>
          </a:prstGeom>
          <a:ln w="28575"/>
        </p:spPr>
        <p:style>
          <a:lnRef idx="2">
            <a:schemeClr val="accent1"/>
          </a:lnRef>
          <a:fillRef idx="1">
            <a:schemeClr val="lt1"/>
          </a:fillRef>
          <a:effectRef idx="0">
            <a:schemeClr val="accent1"/>
          </a:effectRef>
          <a:fontRef idx="minor">
            <a:schemeClr val="dk1"/>
          </a:fontRef>
        </p:style>
        <p:txBody>
          <a:bodyPr wrap="none" rtlCol="0">
            <a:spAutoFit/>
          </a:bodyPr>
          <a:lstStyle/>
          <a:p>
            <a:r>
              <a:rPr lang="nl-NL" sz="1200" dirty="0"/>
              <a:t>Protocollen</a:t>
            </a:r>
          </a:p>
        </p:txBody>
      </p:sp>
      <p:cxnSp>
        <p:nvCxnSpPr>
          <p:cNvPr id="185" name="Rechte verbindingslijn 184">
            <a:extLst>
              <a:ext uri="{FF2B5EF4-FFF2-40B4-BE49-F238E27FC236}">
                <a16:creationId xmlns:a16="http://schemas.microsoft.com/office/drawing/2014/main" id="{F74436EE-F31B-475C-AA8F-AAD46F213F0A}"/>
              </a:ext>
            </a:extLst>
          </p:cNvPr>
          <p:cNvCxnSpPr>
            <a:cxnSpLocks/>
            <a:stCxn id="32" idx="3"/>
            <a:endCxn id="162" idx="1"/>
          </p:cNvCxnSpPr>
          <p:nvPr/>
        </p:nvCxnSpPr>
        <p:spPr>
          <a:xfrm flipV="1">
            <a:off x="8592988" y="206577"/>
            <a:ext cx="882662" cy="1096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7" name="Rechte verbindingslijn 186">
            <a:extLst>
              <a:ext uri="{FF2B5EF4-FFF2-40B4-BE49-F238E27FC236}">
                <a16:creationId xmlns:a16="http://schemas.microsoft.com/office/drawing/2014/main" id="{98484986-248D-4ADC-BDC3-E2887132FEC3}"/>
              </a:ext>
            </a:extLst>
          </p:cNvPr>
          <p:cNvCxnSpPr>
            <a:stCxn id="163" idx="1"/>
            <a:endCxn id="32" idx="3"/>
          </p:cNvCxnSpPr>
          <p:nvPr/>
        </p:nvCxnSpPr>
        <p:spPr>
          <a:xfrm flipH="1" flipV="1">
            <a:off x="8592988" y="316244"/>
            <a:ext cx="882662" cy="2914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Rechte verbindingslijn 188">
            <a:extLst>
              <a:ext uri="{FF2B5EF4-FFF2-40B4-BE49-F238E27FC236}">
                <a16:creationId xmlns:a16="http://schemas.microsoft.com/office/drawing/2014/main" id="{33720A16-37E5-4DE9-982F-AFB63FA71041}"/>
              </a:ext>
            </a:extLst>
          </p:cNvPr>
          <p:cNvCxnSpPr>
            <a:stCxn id="33" idx="3"/>
            <a:endCxn id="162" idx="1"/>
          </p:cNvCxnSpPr>
          <p:nvPr/>
        </p:nvCxnSpPr>
        <p:spPr>
          <a:xfrm flipV="1">
            <a:off x="8797853" y="206577"/>
            <a:ext cx="677797" cy="628791"/>
          </a:xfrm>
          <a:prstGeom prst="line">
            <a:avLst/>
          </a:prstGeom>
        </p:spPr>
        <p:style>
          <a:lnRef idx="1">
            <a:schemeClr val="accent1"/>
          </a:lnRef>
          <a:fillRef idx="0">
            <a:schemeClr val="accent1"/>
          </a:fillRef>
          <a:effectRef idx="0">
            <a:schemeClr val="accent1"/>
          </a:effectRef>
          <a:fontRef idx="minor">
            <a:schemeClr val="tx1"/>
          </a:fontRef>
        </p:style>
      </p:cxnSp>
      <p:cxnSp>
        <p:nvCxnSpPr>
          <p:cNvPr id="191" name="Rechte verbindingslijn 190">
            <a:extLst>
              <a:ext uri="{FF2B5EF4-FFF2-40B4-BE49-F238E27FC236}">
                <a16:creationId xmlns:a16="http://schemas.microsoft.com/office/drawing/2014/main" id="{8B082F63-29A7-4BC1-AE9A-543ABD2B5B50}"/>
              </a:ext>
            </a:extLst>
          </p:cNvPr>
          <p:cNvCxnSpPr>
            <a:stCxn id="163" idx="1"/>
            <a:endCxn id="33" idx="3"/>
          </p:cNvCxnSpPr>
          <p:nvPr/>
        </p:nvCxnSpPr>
        <p:spPr>
          <a:xfrm flipH="1">
            <a:off x="8797853" y="607651"/>
            <a:ext cx="677797" cy="227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3" name="Rechte verbindingslijn 192">
            <a:extLst>
              <a:ext uri="{FF2B5EF4-FFF2-40B4-BE49-F238E27FC236}">
                <a16:creationId xmlns:a16="http://schemas.microsoft.com/office/drawing/2014/main" id="{24A221C1-33E6-415E-AFC9-962E4AA1862D}"/>
              </a:ext>
            </a:extLst>
          </p:cNvPr>
          <p:cNvCxnSpPr>
            <a:cxnSpLocks/>
            <a:stCxn id="65" idx="3"/>
            <a:endCxn id="160" idx="1"/>
          </p:cNvCxnSpPr>
          <p:nvPr/>
        </p:nvCxnSpPr>
        <p:spPr>
          <a:xfrm flipV="1">
            <a:off x="7627276" y="1008725"/>
            <a:ext cx="1848374" cy="345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Rechte verbindingslijn 195">
            <a:extLst>
              <a:ext uri="{FF2B5EF4-FFF2-40B4-BE49-F238E27FC236}">
                <a16:creationId xmlns:a16="http://schemas.microsoft.com/office/drawing/2014/main" id="{9877840D-03FB-4A30-AB0B-A6EF4EA972DD}"/>
              </a:ext>
            </a:extLst>
          </p:cNvPr>
          <p:cNvCxnSpPr>
            <a:stCxn id="65" idx="3"/>
            <a:endCxn id="161" idx="1"/>
          </p:cNvCxnSpPr>
          <p:nvPr/>
        </p:nvCxnSpPr>
        <p:spPr>
          <a:xfrm>
            <a:off x="7627276" y="1354492"/>
            <a:ext cx="1848374" cy="553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98" name="Rechte verbindingslijn 197">
            <a:extLst>
              <a:ext uri="{FF2B5EF4-FFF2-40B4-BE49-F238E27FC236}">
                <a16:creationId xmlns:a16="http://schemas.microsoft.com/office/drawing/2014/main" id="{C2F501A3-C322-4CD2-97E8-FA1797894A68}"/>
              </a:ext>
            </a:extLst>
          </p:cNvPr>
          <p:cNvCxnSpPr>
            <a:stCxn id="66" idx="3"/>
            <a:endCxn id="160" idx="1"/>
          </p:cNvCxnSpPr>
          <p:nvPr/>
        </p:nvCxnSpPr>
        <p:spPr>
          <a:xfrm flipV="1">
            <a:off x="7627276" y="1008725"/>
            <a:ext cx="1848374" cy="86489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0" name="Rechte verbindingslijn 199">
            <a:extLst>
              <a:ext uri="{FF2B5EF4-FFF2-40B4-BE49-F238E27FC236}">
                <a16:creationId xmlns:a16="http://schemas.microsoft.com/office/drawing/2014/main" id="{8E324DFD-F483-4E86-886F-5461910DE8BB}"/>
              </a:ext>
            </a:extLst>
          </p:cNvPr>
          <p:cNvCxnSpPr>
            <a:cxnSpLocks/>
            <a:stCxn id="161" idx="1"/>
            <a:endCxn id="66" idx="3"/>
          </p:cNvCxnSpPr>
          <p:nvPr/>
        </p:nvCxnSpPr>
        <p:spPr>
          <a:xfrm flipH="1">
            <a:off x="7627276" y="1409799"/>
            <a:ext cx="1848374" cy="463817"/>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slz="http://schemas.microsoft.com/office/powerpoint/2016/slidezoom">
        <mc:Choice Requires="pslz">
          <p:graphicFrame>
            <p:nvGraphicFramePr>
              <p:cNvPr id="219" name="Diazoom 218">
                <a:extLst>
                  <a:ext uri="{FF2B5EF4-FFF2-40B4-BE49-F238E27FC236}">
                    <a16:creationId xmlns:a16="http://schemas.microsoft.com/office/drawing/2014/main" id="{34FBD338-2C6F-4A91-B071-8572E20B4DE4}"/>
                  </a:ext>
                </a:extLst>
              </p:cNvPr>
              <p:cNvGraphicFramePr>
                <a:graphicFrameLocks noChangeAspect="1"/>
              </p:cNvGraphicFramePr>
              <p:nvPr>
                <p:extLst>
                  <p:ext uri="{D42A27DB-BD31-4B8C-83A1-F6EECF244321}">
                    <p14:modId xmlns:p14="http://schemas.microsoft.com/office/powerpoint/2010/main" val="1491398262"/>
                  </p:ext>
                </p:extLst>
              </p:nvPr>
            </p:nvGraphicFramePr>
            <p:xfrm>
              <a:off x="9672" y="5143500"/>
              <a:ext cx="3048000" cy="1714500"/>
            </p:xfrm>
            <a:graphic>
              <a:graphicData uri="http://schemas.microsoft.com/office/powerpoint/2016/slidezoom">
                <pslz:sldZm>
                  <pslz:sldZmObj sldId="263" cId="3864520900">
                    <pslz:zmPr id="{42629D1D-0538-4F67-8A15-03A37D957764}" returnToParent="0" transitionDur="1000">
                      <p166:blipFill xmlns:p166="http://schemas.microsoft.com/office/powerpoint/2016/6/main">
                        <a:blip r:embed="rId3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219" name="Diazoom 218">
                <a:hlinkClick r:id="rId37" action="ppaction://hlinksldjump"/>
                <a:extLst>
                  <a:ext uri="{FF2B5EF4-FFF2-40B4-BE49-F238E27FC236}">
                    <a16:creationId xmlns:a16="http://schemas.microsoft.com/office/drawing/2014/main" id="{34FBD338-2C6F-4A91-B071-8572E20B4DE4}"/>
                  </a:ext>
                </a:extLst>
              </p:cNvPr>
              <p:cNvPicPr>
                <a:picLocks noGrp="1" noRot="1" noChangeAspect="1" noMove="1" noResize="1" noEditPoints="1" noAdjustHandles="1" noChangeArrowheads="1" noChangeShapeType="1"/>
              </p:cNvPicPr>
              <p:nvPr/>
            </p:nvPicPr>
            <p:blipFill>
              <a:blip r:embed="rId38"/>
              <a:stretch>
                <a:fillRect/>
              </a:stretch>
            </p:blipFill>
            <p:spPr>
              <a:xfrm>
                <a:off x="9672"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073644046"/>
      </p:ext>
    </p:extLst>
  </p:cSld>
  <p:clrMapOvr>
    <a:masterClrMapping/>
  </p:clrMapOvr>
  <mc:AlternateContent xmlns:mc="http://schemas.openxmlformats.org/markup-compatibility/2006" xmlns:p14="http://schemas.microsoft.com/office/powerpoint/2010/main">
    <mc:Choice Requires="p14">
      <p:transition p14:dur="250" advClick="0">
        <p:fade/>
      </p:transition>
    </mc:Choice>
    <mc:Fallback xmlns="">
      <p:transition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marL="0" indent="0">
              <a:buNone/>
            </a:pPr>
            <a:r>
              <a:rPr lang="nl-NL" dirty="0"/>
              <a:t>Bij aankomst:</a:t>
            </a:r>
          </a:p>
          <a:p>
            <a:r>
              <a:rPr lang="nl-NL" dirty="0"/>
              <a:t> Moeten leveranciers zich altijd melden bij de receptie alvorens ze het terrein verder op rijden. </a:t>
            </a:r>
          </a:p>
          <a:p>
            <a:pPr marL="0" indent="0">
              <a:buNone/>
            </a:pPr>
            <a:endParaRPr lang="nl-NL" dirty="0"/>
          </a:p>
          <a:p>
            <a:pPr marL="0" indent="0">
              <a:buNone/>
            </a:pPr>
            <a:r>
              <a:rPr lang="nl-NL" dirty="0"/>
              <a:t>Na melden bij receptie:</a:t>
            </a:r>
          </a:p>
          <a:p>
            <a:r>
              <a:rPr lang="nl-NL" dirty="0"/>
              <a:t>Lossen voor leveranciers altijd aan de noordzijde, de zuidzijde is namelijk voor het laden van chips.</a:t>
            </a:r>
          </a:p>
          <a:p>
            <a:r>
              <a:rPr lang="nl-NL" dirty="0"/>
              <a:t>Volgen chauffeurs altijd de instructies van het bevoegde personeel op.</a:t>
            </a:r>
          </a:p>
          <a:p>
            <a:r>
              <a:rPr lang="nl-NL" dirty="0"/>
              <a:t>Let op! Maximum snelheid op het terrein is 15 kilometer per uur!</a:t>
            </a:r>
          </a:p>
          <a:p>
            <a:pPr marL="0" indent="0">
              <a:buNone/>
            </a:pPr>
            <a:r>
              <a:rPr lang="nl-NL" dirty="0"/>
              <a:t> </a:t>
            </a: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64101" y="6308209"/>
            <a:ext cx="1409899"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Leveranciers</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Leveranciers - protocol</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6995604" y="6308209"/>
            <a:ext cx="1874497"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Oude leveranciers</a:t>
            </a:r>
          </a:p>
        </p:txBody>
      </p:sp>
      <p:sp>
        <p:nvSpPr>
          <p:cNvPr id="7" name="Tekstvak 6">
            <a:hlinkClick r:id="rId5" action="ppaction://hlinksldjump"/>
            <a:extLst>
              <a:ext uri="{FF2B5EF4-FFF2-40B4-BE49-F238E27FC236}">
                <a16:creationId xmlns:a16="http://schemas.microsoft.com/office/drawing/2014/main" id="{EF242560-7350-4651-BDE7-69B0A9F37210}"/>
              </a:ext>
            </a:extLst>
          </p:cNvPr>
          <p:cNvSpPr txBox="1"/>
          <p:nvPr/>
        </p:nvSpPr>
        <p:spPr>
          <a:xfrm>
            <a:off x="4722921" y="6308209"/>
            <a:ext cx="2078684"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Huidige leveranciers</a:t>
            </a:r>
          </a:p>
        </p:txBody>
      </p:sp>
    </p:spTree>
    <p:extLst>
      <p:ext uri="{BB962C8B-B14F-4D97-AF65-F5344CB8AC3E}">
        <p14:creationId xmlns:p14="http://schemas.microsoft.com/office/powerpoint/2010/main" val="19730033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marL="0" indent="0">
              <a:buNone/>
            </a:pPr>
            <a:r>
              <a:rPr lang="nl-NL" dirty="0"/>
              <a:t>Janneke van Os: Het is een uitdaging om geschikt materiaal te vinden. De kwaliteitseisen zijn echt enorm hoog hier. Wel geeft het veel voldoening als je een nieuwe deal kunt sluiten. Pas hebben wij voor het silicium een nieuw contract afgesloten. Wij kunnen hier echt het verschil maken, financieel, maar ook wat betreft de kwaliteit van de chips. Ook vind ik het fijn dat nieuw materiaal altijd eerst wordt gecontroleerd door een specialist, deze procedure kost wat tijd, maar is denk ik </a:t>
            </a:r>
            <a:r>
              <a:rPr lang="nl-NL"/>
              <a:t>heel nuttig.</a:t>
            </a: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64101" y="6308209"/>
            <a:ext cx="1409899"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Leveranciers</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Leveranciers – Interviews inkoopmanager</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6995604" y="6308209"/>
            <a:ext cx="1874497"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Oude leveranciers</a:t>
            </a:r>
          </a:p>
        </p:txBody>
      </p:sp>
      <p:sp>
        <p:nvSpPr>
          <p:cNvPr id="7" name="Tekstvak 6">
            <a:hlinkClick r:id="rId5" action="ppaction://hlinksldjump"/>
            <a:extLst>
              <a:ext uri="{FF2B5EF4-FFF2-40B4-BE49-F238E27FC236}">
                <a16:creationId xmlns:a16="http://schemas.microsoft.com/office/drawing/2014/main" id="{EF242560-7350-4651-BDE7-69B0A9F37210}"/>
              </a:ext>
            </a:extLst>
          </p:cNvPr>
          <p:cNvSpPr txBox="1"/>
          <p:nvPr/>
        </p:nvSpPr>
        <p:spPr>
          <a:xfrm>
            <a:off x="4722921" y="6308209"/>
            <a:ext cx="2078684"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Huidige leveranciers</a:t>
            </a:r>
          </a:p>
        </p:txBody>
      </p:sp>
    </p:spTree>
    <p:extLst>
      <p:ext uri="{BB962C8B-B14F-4D97-AF65-F5344CB8AC3E}">
        <p14:creationId xmlns:p14="http://schemas.microsoft.com/office/powerpoint/2010/main" val="2024974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lstStyle/>
          <a:p>
            <a:pPr marL="0" indent="0" fontAlgn="base">
              <a:buNone/>
            </a:pPr>
            <a:r>
              <a:rPr lang="nl-NL" sz="1800" dirty="0">
                <a:solidFill>
                  <a:srgbClr val="000000"/>
                </a:solidFill>
                <a:latin typeface="Calibri" panose="020F0502020204030204" pitchFamily="34" charset="0"/>
              </a:rPr>
              <a:t>Nieuwe verpakkingen:</a:t>
            </a:r>
          </a:p>
          <a:p>
            <a:pPr fontAlgn="base"/>
            <a:r>
              <a:rPr lang="nl-NL" sz="1800" dirty="0">
                <a:solidFill>
                  <a:srgbClr val="000000"/>
                </a:solidFill>
                <a:latin typeface="Calibri" panose="020F0502020204030204" pitchFamily="34" charset="0"/>
              </a:rPr>
              <a:t>Open nieuwe verpakkingen alleen wanneer het daadwerkelijk nodig is.  
Open verpakkingen mogen alleen opgeslagen worden in de daarvoor ingerichte kasten.
Meld open verpakkingen altijd in het logboek.</a:t>
            </a:r>
          </a:p>
          <a:p>
            <a:pPr fontAlgn="base"/>
            <a:endParaRPr lang="nl-NL" sz="1800" dirty="0">
              <a:solidFill>
                <a:srgbClr val="000000"/>
              </a:solidFill>
              <a:latin typeface="Calibri" panose="020F0502020204030204" pitchFamily="34" charset="0"/>
            </a:endParaRPr>
          </a:p>
          <a:p>
            <a:pPr marL="0" indent="0" fontAlgn="base">
              <a:buNone/>
            </a:pPr>
            <a:r>
              <a:rPr lang="nl-NL" sz="1800" dirty="0">
                <a:solidFill>
                  <a:srgbClr val="000000"/>
                </a:solidFill>
                <a:latin typeface="Calibri" panose="020F0502020204030204" pitchFamily="34" charset="0"/>
              </a:rPr>
              <a:t>Binnenkomst/vertrek:</a:t>
            </a:r>
          </a:p>
          <a:p>
            <a:pPr fontAlgn="base"/>
            <a:r>
              <a:rPr lang="nl-NL" sz="1800" dirty="0">
                <a:solidFill>
                  <a:srgbClr val="000000"/>
                </a:solidFill>
                <a:latin typeface="Calibri" panose="020F0502020204030204" pitchFamily="34" charset="0"/>
              </a:rPr>
              <a:t>Verwijder nooit grondstoffen uit de loods wanneer hier geen toestemming voor verleend is.  
Vermeld bij binnenkomst direct welke materialen je binnen brengt in logboek
Vermeld bij vertrek altijd welke materialen je meeneemt in logboek</a:t>
            </a:r>
          </a:p>
          <a:p>
            <a:pPr marL="0" indent="0" fontAlgn="base">
              <a:buNone/>
            </a:pPr>
            <a:endParaRPr lang="nl-NL" sz="1800" dirty="0">
              <a:solidFill>
                <a:srgbClr val="000000"/>
              </a:solidFill>
              <a:latin typeface="Calibri" panose="020F0502020204030204" pitchFamily="34" charset="0"/>
            </a:endParaRPr>
          </a:p>
          <a:p>
            <a:pPr marL="0" indent="0" fontAlgn="base">
              <a:buNone/>
            </a:pPr>
            <a:r>
              <a:rPr lang="nl-NL" sz="1800" dirty="0">
                <a:solidFill>
                  <a:srgbClr val="000000"/>
                </a:solidFill>
                <a:latin typeface="Calibri" panose="020F0502020204030204" pitchFamily="34" charset="0"/>
              </a:rPr>
              <a:t>Airco en klimaatregeling:</a:t>
            </a:r>
          </a:p>
          <a:p>
            <a:pPr fontAlgn="base"/>
            <a:r>
              <a:rPr lang="nl-NL" sz="1800" dirty="0">
                <a:solidFill>
                  <a:srgbClr val="000000"/>
                </a:solidFill>
                <a:latin typeface="Calibri" panose="020F0502020204030204" pitchFamily="34" charset="0"/>
              </a:rPr>
              <a:t>Verander de airco instellingen nooit zelfstandig! Alleen Onderhoud heeft deze bevoegdheid.</a:t>
            </a:r>
            <a:endParaRPr lang="en-US"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633857" y="6308209"/>
            <a:ext cx="840144"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Opslag – Standaardprotocol loods 1&amp;2</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8512629" y="6308209"/>
            <a:ext cx="92722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Loods 1</a:t>
            </a:r>
          </a:p>
        </p:txBody>
      </p:sp>
    </p:spTree>
    <p:extLst>
      <p:ext uri="{BB962C8B-B14F-4D97-AF65-F5344CB8AC3E}">
        <p14:creationId xmlns:p14="http://schemas.microsoft.com/office/powerpoint/2010/main" val="17713731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p:txBody>
          <a:bodyPr/>
          <a:lstStyle/>
          <a:p>
            <a:pPr algn="l" rtl="0" fontAlgn="base"/>
            <a:r>
              <a:rPr lang="nl-NL" b="0" i="0" dirty="0">
                <a:solidFill>
                  <a:srgbClr val="000000"/>
                </a:solidFill>
                <a:effectLst/>
                <a:latin typeface="Segoe UI" panose="020B0502040204020203" pitchFamily="34" charset="0"/>
              </a:rPr>
              <a:t>Jochem de Rooi</a:t>
            </a:r>
            <a:r>
              <a:rPr lang="nl-NL" dirty="0">
                <a:solidFill>
                  <a:srgbClr val="000000"/>
                </a:solidFill>
                <a:latin typeface="Segoe UI" panose="020B0502040204020203" pitchFamily="34" charset="0"/>
              </a:rPr>
              <a:t>j (magazijnman): Dit is een erg fijn magazijn. Het is ruim en overzichtelijk opgezet. Niet iedereen kan zomaar naar binnen, waardoor we het ook netjes kunnen houden. Het personeel is ook goed geschoold, dus daar ben ik ook erg blij mee.</a:t>
            </a:r>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633857" y="6308209"/>
            <a:ext cx="840144"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Opslag – Interview magazijnman </a:t>
            </a:r>
            <a:r>
              <a:rPr lang="nl-NL"/>
              <a:t>loods 1&amp;2</a:t>
            </a:r>
            <a:endParaRPr lang="nl-NL" dirty="0"/>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8512629" y="6308209"/>
            <a:ext cx="92722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Loods 1</a:t>
            </a:r>
          </a:p>
        </p:txBody>
      </p:sp>
    </p:spTree>
    <p:extLst>
      <p:ext uri="{BB962C8B-B14F-4D97-AF65-F5344CB8AC3E}">
        <p14:creationId xmlns:p14="http://schemas.microsoft.com/office/powerpoint/2010/main" val="22410125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fontScale="92500" lnSpcReduction="10000"/>
          </a:bodyPr>
          <a:lstStyle/>
          <a:p>
            <a:pPr fontAlgn="base"/>
            <a:r>
              <a:rPr lang="nl-NL" b="0" i="0" dirty="0">
                <a:solidFill>
                  <a:srgbClr val="000000"/>
                </a:solidFill>
                <a:effectLst/>
                <a:latin typeface="Segoe UI" panose="020B0502040204020203" pitchFamily="34" charset="0"/>
              </a:rPr>
              <a:t>Open nooit verpakkingen en verbreek nooit een verzegeling.</a:t>
            </a:r>
          </a:p>
          <a:p>
            <a:pPr fontAlgn="base"/>
            <a:r>
              <a:rPr lang="nl-NL" dirty="0">
                <a:solidFill>
                  <a:srgbClr val="000000"/>
                </a:solidFill>
                <a:latin typeface="Segoe UI" panose="020B0502040204020203" pitchFamily="34" charset="0"/>
              </a:rPr>
              <a:t>Werk altijd direct het logboek bij wanneer nieuwe producten binnen komen en wanneer producten weggaan.</a:t>
            </a:r>
          </a:p>
          <a:p>
            <a:pPr fontAlgn="base"/>
            <a:r>
              <a:rPr lang="nl-NL" dirty="0">
                <a:solidFill>
                  <a:srgbClr val="000000"/>
                </a:solidFill>
                <a:latin typeface="Segoe UI" panose="020B0502040204020203" pitchFamily="34" charset="0"/>
              </a:rPr>
              <a:t>In de loods worden alleen eindproducten van de productielijn opgeslagen. Alle andere materialen gaan naar loods 1 of 2. </a:t>
            </a:r>
          </a:p>
          <a:p>
            <a:pPr lvl="1" fontAlgn="base"/>
            <a:r>
              <a:rPr lang="nl-NL" dirty="0">
                <a:solidFill>
                  <a:srgbClr val="000000"/>
                </a:solidFill>
                <a:latin typeface="Segoe UI" panose="020B0502040204020203" pitchFamily="34" charset="0"/>
              </a:rPr>
              <a:t>Neem geen andere leveringen aan, stuur leveranciers door naar loods 1.</a:t>
            </a:r>
          </a:p>
          <a:p>
            <a:pPr fontAlgn="base"/>
            <a:r>
              <a:rPr lang="nl-NL" b="0" i="0" dirty="0">
                <a:solidFill>
                  <a:srgbClr val="000000"/>
                </a:solidFill>
                <a:effectLst/>
                <a:latin typeface="Segoe UI" panose="020B0502040204020203" pitchFamily="34" charset="0"/>
              </a:rPr>
              <a:t>Inladen wordt alleen gedaan door daarvoor bevoeg</a:t>
            </a:r>
            <a:r>
              <a:rPr lang="nl-NL" dirty="0">
                <a:solidFill>
                  <a:srgbClr val="000000"/>
                </a:solidFill>
                <a:latin typeface="Segoe UI" panose="020B0502040204020203" pitchFamily="34" charset="0"/>
              </a:rPr>
              <a:t>d magazijnmedewerker en chauffeur.</a:t>
            </a:r>
          </a:p>
          <a:p>
            <a:pPr lvl="1" fontAlgn="base"/>
            <a:r>
              <a:rPr lang="nl-NL" b="0" i="0" dirty="0">
                <a:solidFill>
                  <a:srgbClr val="000000"/>
                </a:solidFill>
                <a:effectLst/>
                <a:latin typeface="Segoe UI" panose="020B0502040204020203" pitchFamily="34" charset="0"/>
              </a:rPr>
              <a:t>Bij het inladen heeft de chauffeur </a:t>
            </a:r>
            <a:r>
              <a:rPr lang="nl-NL" dirty="0">
                <a:solidFill>
                  <a:srgbClr val="000000"/>
                </a:solidFill>
                <a:latin typeface="Segoe UI" panose="020B0502040204020203" pitchFamily="34" charset="0"/>
              </a:rPr>
              <a:t>de leiding</a:t>
            </a:r>
          </a:p>
          <a:p>
            <a:pPr lvl="1" fontAlgn="base"/>
            <a:r>
              <a:rPr lang="nl-NL" b="0" i="0" dirty="0">
                <a:solidFill>
                  <a:srgbClr val="000000"/>
                </a:solidFill>
                <a:effectLst/>
                <a:latin typeface="Segoe UI" panose="020B0502040204020203" pitchFamily="34" charset="0"/>
              </a:rPr>
              <a:t>Controleer vastzetten lading.</a:t>
            </a:r>
          </a:p>
          <a:p>
            <a:pPr lvl="1" fontAlgn="base"/>
            <a:r>
              <a:rPr lang="nl-NL" dirty="0">
                <a:solidFill>
                  <a:srgbClr val="000000"/>
                </a:solidFill>
                <a:latin typeface="Segoe UI" panose="020B0502040204020203" pitchFamily="34" charset="0"/>
              </a:rPr>
              <a:t>Controleer met chauffeur op beschadigingen, leg eventuele gebreken vast. Bij twijfel schakel teamleider in!</a:t>
            </a:r>
          </a:p>
          <a:p>
            <a:pPr fontAlgn="base"/>
            <a:r>
              <a:rPr lang="nl-NL" b="0" i="0" dirty="0">
                <a:solidFill>
                  <a:srgbClr val="000000"/>
                </a:solidFill>
                <a:effectLst/>
                <a:latin typeface="Segoe UI" panose="020B0502040204020203" pitchFamily="34" charset="0"/>
              </a:rPr>
              <a:t>Laat geen onbevoegde toe in </a:t>
            </a:r>
            <a:r>
              <a:rPr lang="nl-NL" dirty="0">
                <a:solidFill>
                  <a:srgbClr val="000000"/>
                </a:solidFill>
                <a:latin typeface="Segoe UI" panose="020B0502040204020203" pitchFamily="34" charset="0"/>
              </a:rPr>
              <a:t>de loods, ook geen medewerkers van andere afdelingen. </a:t>
            </a:r>
          </a:p>
          <a:p>
            <a:pPr fontAlgn="base"/>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633857" y="6308209"/>
            <a:ext cx="840144"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Opslag – Standaardprotocol loods 3</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237204" y="6308209"/>
            <a:ext cx="92722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Loods 3</a:t>
            </a:r>
          </a:p>
        </p:txBody>
      </p:sp>
      <p:sp>
        <p:nvSpPr>
          <p:cNvPr id="9" name="Tekstvak 8">
            <a:hlinkClick r:id="rId5" action="ppaction://hlinksldjump"/>
            <a:extLst>
              <a:ext uri="{FF2B5EF4-FFF2-40B4-BE49-F238E27FC236}">
                <a16:creationId xmlns:a16="http://schemas.microsoft.com/office/drawing/2014/main" id="{0DE9499A-16BB-465E-BECC-4F58D2484AB5}"/>
              </a:ext>
            </a:extLst>
          </p:cNvPr>
          <p:cNvSpPr txBox="1"/>
          <p:nvPr/>
        </p:nvSpPr>
        <p:spPr>
          <a:xfrm>
            <a:off x="8358432" y="6308209"/>
            <a:ext cx="1081426"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Tree>
    <p:extLst>
      <p:ext uri="{BB962C8B-B14F-4D97-AF65-F5344CB8AC3E}">
        <p14:creationId xmlns:p14="http://schemas.microsoft.com/office/powerpoint/2010/main" val="1391677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p:txBody>
          <a:bodyPr/>
          <a:lstStyle/>
          <a:p>
            <a:pPr algn="l" rtl="0" fontAlgn="base"/>
            <a:r>
              <a:rPr lang="nl-NL" dirty="0">
                <a:solidFill>
                  <a:srgbClr val="000000"/>
                </a:solidFill>
                <a:latin typeface="Segoe UI" panose="020B0502040204020203" pitchFamily="34" charset="0"/>
              </a:rPr>
              <a:t>Hendrik-Karel de Jong: Dit is een prima magazijn. Door de beperkte hoeveelheid aan verschillende producten is het weinig spannend om hier te werken. Chauffeurs brengen wel altijd leven in de brouwerij, het is altijd gezellig met die jongens!</a:t>
            </a:r>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633857" y="6308209"/>
            <a:ext cx="840144"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Opslag</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Opslag – Interview magazijnman loods 3</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237204" y="6308209"/>
            <a:ext cx="92722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Loods 3</a:t>
            </a:r>
          </a:p>
        </p:txBody>
      </p:sp>
      <p:sp>
        <p:nvSpPr>
          <p:cNvPr id="9" name="Tekstvak 8">
            <a:hlinkClick r:id="rId5" action="ppaction://hlinksldjump"/>
            <a:extLst>
              <a:ext uri="{FF2B5EF4-FFF2-40B4-BE49-F238E27FC236}">
                <a16:creationId xmlns:a16="http://schemas.microsoft.com/office/drawing/2014/main" id="{44130D8D-8252-4B2E-91B0-AA51E5F75BA5}"/>
              </a:ext>
            </a:extLst>
          </p:cNvPr>
          <p:cNvSpPr txBox="1"/>
          <p:nvPr/>
        </p:nvSpPr>
        <p:spPr>
          <a:xfrm>
            <a:off x="8358432" y="6309458"/>
            <a:ext cx="1081426"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Tree>
    <p:extLst>
      <p:ext uri="{BB962C8B-B14F-4D97-AF65-F5344CB8AC3E}">
        <p14:creationId xmlns:p14="http://schemas.microsoft.com/office/powerpoint/2010/main" val="7251616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algn="l" rtl="0" fontAlgn="base"/>
            <a:r>
              <a:rPr lang="nl-NL" sz="1800" b="0" i="0" dirty="0">
                <a:solidFill>
                  <a:srgbClr val="000000"/>
                </a:solidFill>
                <a:effectLst/>
                <a:latin typeface="Calibri" panose="020F0502020204030204" pitchFamily="34" charset="0"/>
              </a:rPr>
              <a:t>Breng uzelf in veiligheid. </a:t>
            </a:r>
          </a:p>
          <a:p>
            <a:pPr algn="l" rtl="0" fontAlgn="base"/>
            <a:r>
              <a:rPr lang="nl-NL" sz="1800" b="0" i="0" dirty="0">
                <a:solidFill>
                  <a:srgbClr val="000000"/>
                </a:solidFill>
                <a:effectLst/>
                <a:latin typeface="Calibri" panose="020F0502020204030204" pitchFamily="34" charset="0"/>
              </a:rPr>
              <a:t>Zorg in alle gevallen dat het slachtoffer niet verder blootgesteld wordt aan hetgeen dat de verwonding veroorzaakt heeft.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nl-NL" sz="1800" b="0" i="0" dirty="0">
                <a:solidFill>
                  <a:srgbClr val="000000"/>
                </a:solidFill>
                <a:effectLst/>
                <a:latin typeface="Calibri" panose="020F0502020204030204" pitchFamily="34" charset="0"/>
              </a:rPr>
              <a:t>Bij levensbedreigende situaties, bel het bedrijfshulpverleningsteam: (053-489) 2222, en volg instructies van de hulpverlener op. Volg de ABCDE-methodiek op totdat hulp arriveert.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800100" lvl="1" indent="-342900" fontAlgn="base">
              <a:buFont typeface="+mj-lt"/>
              <a:buAutoNum type="alphaUcPeriod"/>
            </a:pPr>
            <a:r>
              <a:rPr lang="nl-NL" sz="1600" b="0" i="0" dirty="0">
                <a:solidFill>
                  <a:srgbClr val="000000"/>
                </a:solidFill>
                <a:effectLst/>
                <a:latin typeface="Calibri" panose="020F0502020204030204" pitchFamily="34" charset="0"/>
              </a:rPr>
              <a:t>Airways – Check luchtwegen en de nekwervelkolom</a:t>
            </a:r>
            <a:r>
              <a:rPr lang="en-US" sz="1600" b="0" i="0" dirty="0">
                <a:solidFill>
                  <a:srgbClr val="000000"/>
                </a:solidFill>
                <a:effectLst/>
                <a:latin typeface="Calibri" panose="020F0502020204030204" pitchFamily="34" charset="0"/>
              </a:rPr>
              <a:t> </a:t>
            </a:r>
          </a:p>
          <a:p>
            <a:pPr marL="800100" lvl="1" indent="-342900" fontAlgn="base">
              <a:buFont typeface="+mj-lt"/>
              <a:buAutoNum type="alphaUcPeriod"/>
            </a:pPr>
            <a:r>
              <a:rPr lang="nl-NL" sz="1600" b="0" i="0" dirty="0" err="1">
                <a:solidFill>
                  <a:srgbClr val="000000"/>
                </a:solidFill>
                <a:effectLst/>
                <a:latin typeface="Calibri" panose="020F0502020204030204" pitchFamily="34" charset="0"/>
              </a:rPr>
              <a:t>Breathing</a:t>
            </a:r>
            <a:r>
              <a:rPr lang="nl-NL" sz="1600" b="0" i="0" dirty="0">
                <a:solidFill>
                  <a:srgbClr val="000000"/>
                </a:solidFill>
                <a:effectLst/>
                <a:latin typeface="Calibri" panose="020F0502020204030204" pitchFamily="34" charset="0"/>
              </a:rPr>
              <a:t> – Check de ademhaling en de ventilatie</a:t>
            </a:r>
            <a:r>
              <a:rPr lang="en-US" sz="1600" b="0" i="0" dirty="0">
                <a:solidFill>
                  <a:srgbClr val="000000"/>
                </a:solidFill>
                <a:effectLst/>
                <a:latin typeface="Calibri" panose="020F0502020204030204" pitchFamily="34" charset="0"/>
              </a:rPr>
              <a:t> </a:t>
            </a:r>
          </a:p>
          <a:p>
            <a:pPr marL="800100" lvl="1" indent="-342900" fontAlgn="base">
              <a:buFont typeface="+mj-lt"/>
              <a:buAutoNum type="alphaUcPeriod"/>
            </a:pPr>
            <a:r>
              <a:rPr lang="nl-NL" sz="1600" b="0" i="0" dirty="0" err="1">
                <a:solidFill>
                  <a:srgbClr val="000000"/>
                </a:solidFill>
                <a:effectLst/>
                <a:latin typeface="Calibri" panose="020F0502020204030204" pitchFamily="34" charset="0"/>
              </a:rPr>
              <a:t>Circulation</a:t>
            </a:r>
            <a:r>
              <a:rPr lang="nl-NL" sz="1600" b="0" i="0" dirty="0">
                <a:solidFill>
                  <a:srgbClr val="000000"/>
                </a:solidFill>
                <a:effectLst/>
                <a:latin typeface="Calibri" panose="020F0502020204030204" pitchFamily="34" charset="0"/>
              </a:rPr>
              <a:t> – Check of er actief bloedverlies is, of dat er iets anders mis is met de circulatie</a:t>
            </a:r>
            <a:r>
              <a:rPr lang="en-US" sz="1600" b="0" i="0" dirty="0">
                <a:solidFill>
                  <a:srgbClr val="000000"/>
                </a:solidFill>
                <a:effectLst/>
                <a:latin typeface="Calibri" panose="020F0502020204030204" pitchFamily="34" charset="0"/>
              </a:rPr>
              <a:t> </a:t>
            </a:r>
          </a:p>
          <a:p>
            <a:pPr marL="800100" lvl="1" indent="-342900" fontAlgn="base">
              <a:buFont typeface="+mj-lt"/>
              <a:buAutoNum type="alphaUcPeriod"/>
            </a:pPr>
            <a:r>
              <a:rPr lang="nl-NL" sz="1600" b="0" i="0" dirty="0" err="1">
                <a:solidFill>
                  <a:srgbClr val="000000"/>
                </a:solidFill>
                <a:effectLst/>
                <a:latin typeface="Calibri" panose="020F0502020204030204" pitchFamily="34" charset="0"/>
              </a:rPr>
              <a:t>Disability</a:t>
            </a:r>
            <a:r>
              <a:rPr lang="nl-NL" sz="1600" b="0" i="0" dirty="0">
                <a:solidFill>
                  <a:srgbClr val="000000"/>
                </a:solidFill>
                <a:effectLst/>
                <a:latin typeface="Calibri" panose="020F0502020204030204" pitchFamily="34" charset="0"/>
              </a:rPr>
              <a:t> – Check of het slachtoffer bij bewustzijn is, en of neurologische functies intact zijn</a:t>
            </a:r>
            <a:r>
              <a:rPr lang="en-US" sz="1600" b="0" i="0" dirty="0">
                <a:solidFill>
                  <a:srgbClr val="000000"/>
                </a:solidFill>
                <a:effectLst/>
                <a:latin typeface="Calibri" panose="020F0502020204030204" pitchFamily="34" charset="0"/>
              </a:rPr>
              <a:t> </a:t>
            </a:r>
          </a:p>
          <a:p>
            <a:pPr marL="800100" lvl="1" indent="-342900" fontAlgn="base">
              <a:buFont typeface="+mj-lt"/>
              <a:buAutoNum type="alphaUcPeriod"/>
            </a:pPr>
            <a:r>
              <a:rPr lang="nl-NL" sz="1600" b="0" i="0" dirty="0">
                <a:solidFill>
                  <a:srgbClr val="000000"/>
                </a:solidFill>
                <a:effectLst/>
                <a:latin typeface="Calibri" panose="020F0502020204030204" pitchFamily="34" charset="0"/>
              </a:rPr>
              <a:t>Exposure – Check de lichaamstemperatuur, en ga daarna pas verder met situatie-specifiek onderzoek.</a:t>
            </a:r>
            <a:r>
              <a:rPr lang="en-US" sz="1600" b="0" i="0" dirty="0">
                <a:solidFill>
                  <a:srgbClr val="000000"/>
                </a:solidFill>
                <a:effectLst/>
                <a:latin typeface="Calibri" panose="020F0502020204030204" pitchFamily="34" charset="0"/>
              </a:rPr>
              <a:t> </a:t>
            </a:r>
          </a:p>
          <a:p>
            <a:pPr algn="l" rtl="0" fontAlgn="base"/>
            <a:r>
              <a:rPr lang="nl-NL" sz="1800" b="0" i="0" dirty="0">
                <a:solidFill>
                  <a:srgbClr val="000000"/>
                </a:solidFill>
                <a:effectLst/>
                <a:latin typeface="Calibri" panose="020F0502020204030204" pitchFamily="34" charset="0"/>
              </a:rPr>
              <a:t>Let op! Onderneem nooit acties waar je niet toe in staat bent, en maak de situatie nooit erger door eigen handelen!</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nl-NL" sz="1800" b="0" i="0" dirty="0">
                <a:solidFill>
                  <a:srgbClr val="000000"/>
                </a:solidFill>
                <a:effectLst/>
                <a:latin typeface="Calibri" panose="020F0502020204030204" pitchFamily="34" charset="0"/>
              </a:rPr>
              <a:t>Bij niet-levensbedreigende situaties moet het slachtoffer direct hulp zoeken. EHBO-pakketten zijn te vinden bij de ingang van iedere ruimte op de productielijn. Na behandeling mag het slachtoffer alleen met goedkeuring van de teamleider de werkvloer weer betreden. Wanneer direct gevaar geweken is, maak er een notitie van in het incidentenlogboek, en geef door aan Onderhoud welk EHBO-pakket gebruikt is, zodat deze zo snel mogelijk aangevuld kan worden. </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EHBO – protocol</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6977743" y="6308209"/>
            <a:ext cx="1901237"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Incidentenregister</a:t>
            </a:r>
          </a:p>
        </p:txBody>
      </p:sp>
    </p:spTree>
    <p:extLst>
      <p:ext uri="{BB962C8B-B14F-4D97-AF65-F5344CB8AC3E}">
        <p14:creationId xmlns:p14="http://schemas.microsoft.com/office/powerpoint/2010/main" val="1716922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r>
              <a:rPr lang="nl-NL" dirty="0"/>
              <a:t>Check altijd met eigen pas in en uit.</a:t>
            </a:r>
          </a:p>
          <a:p>
            <a:r>
              <a:rPr lang="nl-NL" dirty="0"/>
              <a:t>Ook wanneer je een ruimte kort verlaat, check dan uit. </a:t>
            </a:r>
          </a:p>
          <a:p>
            <a:pPr lvl="1"/>
            <a:r>
              <a:rPr lang="nl-NL" dirty="0"/>
              <a:t>Wanneer er een noodsituatie komt gaan collega’s naar jou opzoek.</a:t>
            </a:r>
          </a:p>
          <a:p>
            <a:r>
              <a:rPr lang="nl-NL" dirty="0"/>
              <a:t>Loop nooit achter iemand anders aan mee naar binnen, gebruik altijd jou eigen pas.</a:t>
            </a:r>
          </a:p>
          <a:p>
            <a:pPr lvl="1"/>
            <a:r>
              <a:rPr lang="nl-NL" dirty="0"/>
              <a:t>Zorg ervoor dat wij weten wie waar is tijdens een noodsituatie.</a:t>
            </a:r>
          </a:p>
          <a:p>
            <a:pPr lvl="1"/>
            <a:r>
              <a:rPr lang="nl-NL" dirty="0"/>
              <a:t>Mocht je geen toestemming hebben voor een bepaalde ruimte, neem dan eerst contact op met de manager. </a:t>
            </a:r>
          </a:p>
          <a:p>
            <a:r>
              <a:rPr lang="nl-NL" dirty="0"/>
              <a:t>Pas kwijt of vergeten? Meld je direct bij de receptie.</a:t>
            </a:r>
          </a:p>
          <a:p>
            <a:endParaRPr lang="nl-NL" dirty="0"/>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Personeel – incheck protocol</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7108371" y="6308209"/>
            <a:ext cx="177060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Machineregister</a:t>
            </a:r>
          </a:p>
        </p:txBody>
      </p:sp>
      <p:sp>
        <p:nvSpPr>
          <p:cNvPr id="7" name="Tekstvak 6">
            <a:hlinkClick r:id="rId5" action="ppaction://hlinksldjump"/>
            <a:extLst>
              <a:ext uri="{FF2B5EF4-FFF2-40B4-BE49-F238E27FC236}">
                <a16:creationId xmlns:a16="http://schemas.microsoft.com/office/drawing/2014/main" id="{723259EC-BBA9-4BB1-AE83-0F5715393FC0}"/>
              </a:ext>
            </a:extLst>
          </p:cNvPr>
          <p:cNvSpPr txBox="1"/>
          <p:nvPr/>
        </p:nvSpPr>
        <p:spPr>
          <a:xfrm>
            <a:off x="4953741" y="6308209"/>
            <a:ext cx="1960632"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Personeelsregister</a:t>
            </a:r>
          </a:p>
        </p:txBody>
      </p:sp>
    </p:spTree>
    <p:extLst>
      <p:ext uri="{BB962C8B-B14F-4D97-AF65-F5344CB8AC3E}">
        <p14:creationId xmlns:p14="http://schemas.microsoft.com/office/powerpoint/2010/main" val="1890868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marL="0" indent="0">
              <a:buNone/>
            </a:pPr>
            <a:r>
              <a:rPr lang="nl-NL" dirty="0"/>
              <a:t>Jan Hoop: Wij werken hier erg prettig, de machines worden goed onderhouden er wordt wat gedaan met onze feedback.</a:t>
            </a:r>
          </a:p>
          <a:p>
            <a:pPr marL="0" indent="0">
              <a:buNone/>
            </a:pPr>
            <a:r>
              <a:rPr lang="nl-NL" dirty="0"/>
              <a:t>Michael Vos: Ik vind sommige regels wel wat overdreven. Er gaat veel kostbare tijd aan verloren. Voor een klein incidentje ga ik niet eerst de BHV inschakelen en daarna een half uur wachten op de betreffende manager Verder werk ik erg prettig op deze afdeling.</a:t>
            </a:r>
          </a:p>
          <a:p>
            <a:pPr marL="0" indent="0">
              <a:buNone/>
            </a:pPr>
            <a:r>
              <a:rPr lang="nl-NL" dirty="0"/>
              <a:t>Elise Lindt: Sommige werknemers zijn te slordig, in onze clean room moet het volgen van de protocollen de hoogste prioriteit hebben, ook al kost dat soms tijd. </a:t>
            </a:r>
          </a:p>
          <a:p>
            <a:pPr marL="0" indent="0">
              <a:buNone/>
            </a:pPr>
            <a:r>
              <a:rPr lang="nl-NL" dirty="0"/>
              <a:t>Henk </a:t>
            </a:r>
            <a:r>
              <a:rPr lang="nl-NL" dirty="0" err="1"/>
              <a:t>Spenk</a:t>
            </a:r>
            <a:r>
              <a:rPr lang="nl-NL" dirty="0"/>
              <a:t>: Ik voel mij schuldig dat door mijn val de productie heeft moeten stilliggen. Het duurde even voordat de BHV ter plaatse was, hier zou wat aan gedaan worden.</a:t>
            </a: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Productielijn - Interviews</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7108371" y="6308209"/>
            <a:ext cx="177060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Machineregister</a:t>
            </a:r>
          </a:p>
        </p:txBody>
      </p:sp>
      <p:sp>
        <p:nvSpPr>
          <p:cNvPr id="7" name="Tekstvak 6">
            <a:hlinkClick r:id="rId5" action="ppaction://hlinksldjump"/>
            <a:extLst>
              <a:ext uri="{FF2B5EF4-FFF2-40B4-BE49-F238E27FC236}">
                <a16:creationId xmlns:a16="http://schemas.microsoft.com/office/drawing/2014/main" id="{723259EC-BBA9-4BB1-AE83-0F5715393FC0}"/>
              </a:ext>
            </a:extLst>
          </p:cNvPr>
          <p:cNvSpPr txBox="1"/>
          <p:nvPr/>
        </p:nvSpPr>
        <p:spPr>
          <a:xfrm>
            <a:off x="4953741" y="6308209"/>
            <a:ext cx="1960632"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Personeelsregister</a:t>
            </a:r>
          </a:p>
        </p:txBody>
      </p:sp>
    </p:spTree>
    <p:extLst>
      <p:ext uri="{BB962C8B-B14F-4D97-AF65-F5344CB8AC3E}">
        <p14:creationId xmlns:p14="http://schemas.microsoft.com/office/powerpoint/2010/main" val="9589551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algn="l" rtl="0" fontAlgn="base"/>
            <a:r>
              <a:rPr lang="nl-NL" sz="1800" b="0" i="0" dirty="0">
                <a:solidFill>
                  <a:srgbClr val="000000"/>
                </a:solidFill>
                <a:effectLst/>
                <a:latin typeface="Calibri" panose="020F0502020204030204" pitchFamily="34" charset="0"/>
              </a:rPr>
              <a:t>Machine instellingen mogen alleen aangepast worden door een bevoegd teamlid. </a:t>
            </a:r>
          </a:p>
          <a:p>
            <a:pPr algn="l" rtl="0" fontAlgn="base"/>
            <a:r>
              <a:rPr lang="nl-NL" sz="1800" b="0" i="0" dirty="0">
                <a:solidFill>
                  <a:srgbClr val="000000"/>
                </a:solidFill>
                <a:effectLst/>
                <a:latin typeface="Calibri" panose="020F0502020204030204" pitchFamily="34" charset="0"/>
              </a:rPr>
              <a:t>Aanpassingen moeten altijd gemeld worden aan Hoofd Productielijn en teamleider. </a:t>
            </a:r>
          </a:p>
          <a:p>
            <a:pPr algn="l" rtl="0" fontAlgn="base"/>
            <a:r>
              <a:rPr lang="nl-NL" sz="1800" b="0" i="0" dirty="0">
                <a:solidFill>
                  <a:srgbClr val="000000"/>
                </a:solidFill>
                <a:effectLst/>
                <a:latin typeface="Calibri" panose="020F0502020204030204" pitchFamily="34" charset="0"/>
              </a:rPr>
              <a:t>Inloggen op het control panel moet altijd met behulp van eigen wachtwoord en authenticatie. Vervolgens kunnen machine instellingen aangepast worden.</a:t>
            </a:r>
            <a:r>
              <a:rPr lang="en-US" sz="1800" b="0" i="0" dirty="0">
                <a:solidFill>
                  <a:srgbClr val="000000"/>
                </a:solidFill>
                <a:effectLst/>
                <a:latin typeface="Calibri" panose="020F0502020204030204" pitchFamily="34" charset="0"/>
              </a:rPr>
              <a:t> </a:t>
            </a:r>
            <a:endParaRPr lang="en-US" b="0" i="0" dirty="0">
              <a:solidFill>
                <a:srgbClr val="000000"/>
              </a:solidFill>
              <a:effectLst/>
              <a:latin typeface="Segoe UI" panose="020B0502040204020203" pitchFamily="34" charset="0"/>
            </a:endParaRPr>
          </a:p>
          <a:p>
            <a:pPr algn="l" rtl="0" fontAlgn="base"/>
            <a:r>
              <a:rPr lang="nl-NL" sz="1800" b="0" i="0" dirty="0">
                <a:solidFill>
                  <a:srgbClr val="000000"/>
                </a:solidFill>
                <a:effectLst/>
                <a:latin typeface="Calibri" panose="020F0502020204030204" pitchFamily="34" charset="0"/>
              </a:rPr>
              <a:t>Let op! Zorg ervoor dat de instellingen teruggezet worden na R&amp;D experimenten!</a:t>
            </a:r>
          </a:p>
          <a:p>
            <a:pPr marL="0" indent="0" algn="l" rtl="0" fontAlgn="base">
              <a:buNone/>
            </a:pPr>
            <a:endParaRPr lang="nl-NL" sz="1800" dirty="0">
              <a:solidFill>
                <a:srgbClr val="000000"/>
              </a:solidFill>
              <a:latin typeface="Calibri" panose="020F0502020204030204" pitchFamily="34" charset="0"/>
            </a:endParaRPr>
          </a:p>
          <a:p>
            <a:pPr marL="0" indent="0" algn="l" rtl="0" fontAlgn="base">
              <a:buNone/>
            </a:pPr>
            <a:r>
              <a:rPr lang="nl-NL" sz="1800" b="1" i="0" u="sng" dirty="0">
                <a:solidFill>
                  <a:srgbClr val="000000"/>
                </a:solidFill>
                <a:effectLst/>
                <a:latin typeface="Calibri" panose="020F0502020204030204" pitchFamily="34" charset="0"/>
              </a:rPr>
              <a:t>Sto</a:t>
            </a:r>
            <a:r>
              <a:rPr lang="nl-NL" sz="1800" b="1" u="sng" dirty="0">
                <a:solidFill>
                  <a:srgbClr val="000000"/>
                </a:solidFill>
                <a:latin typeface="Calibri" panose="020F0502020204030204" pitchFamily="34" charset="0"/>
              </a:rPr>
              <a:t>ringen</a:t>
            </a:r>
          </a:p>
          <a:p>
            <a:pPr fontAlgn="base"/>
            <a:r>
              <a:rPr lang="nl-NL" sz="1800" dirty="0">
                <a:solidFill>
                  <a:srgbClr val="000000"/>
                </a:solidFill>
                <a:latin typeface="Calibri" panose="020F0502020204030204" pitchFamily="34" charset="0"/>
              </a:rPr>
              <a:t>Wanneer er vermoeden is van een storing, schakel dan direct de technische dienst in.</a:t>
            </a:r>
          </a:p>
          <a:p>
            <a:pPr lvl="1" fontAlgn="base"/>
            <a:r>
              <a:rPr lang="nl-NL" sz="1800" b="0" i="0" dirty="0">
                <a:solidFill>
                  <a:srgbClr val="000000"/>
                </a:solidFill>
                <a:effectLst/>
                <a:latin typeface="Calibri" panose="020F0502020204030204" pitchFamily="34" charset="0"/>
              </a:rPr>
              <a:t>Het is beter uit voorzorg </a:t>
            </a:r>
            <a:r>
              <a:rPr lang="nl-NL" sz="1800" dirty="0">
                <a:solidFill>
                  <a:srgbClr val="000000"/>
                </a:solidFill>
                <a:latin typeface="Calibri" panose="020F0502020204030204" pitchFamily="34" charset="0"/>
              </a:rPr>
              <a:t>een keer te vaak de technische dienst in te schakelen dan een keer te weinig.</a:t>
            </a:r>
          </a:p>
          <a:p>
            <a:pPr fontAlgn="base"/>
            <a:r>
              <a:rPr lang="nl-NL" sz="1800" b="0" i="0" dirty="0">
                <a:solidFill>
                  <a:srgbClr val="000000"/>
                </a:solidFill>
                <a:effectLst/>
                <a:latin typeface="Calibri" panose="020F0502020204030204" pitchFamily="34" charset="0"/>
              </a:rPr>
              <a:t>Brandt de or</a:t>
            </a:r>
            <a:r>
              <a:rPr lang="nl-NL" sz="1800" dirty="0">
                <a:solidFill>
                  <a:srgbClr val="000000"/>
                </a:solidFill>
                <a:latin typeface="Calibri" panose="020F0502020204030204" pitchFamily="34" charset="0"/>
              </a:rPr>
              <a:t>anje lamp? Informeer direct de technische dienst</a:t>
            </a:r>
          </a:p>
          <a:p>
            <a:pPr fontAlgn="base"/>
            <a:r>
              <a:rPr lang="nl-NL" sz="1800" b="0" i="0" dirty="0">
                <a:solidFill>
                  <a:srgbClr val="000000"/>
                </a:solidFill>
                <a:effectLst/>
                <a:latin typeface="Calibri" panose="020F0502020204030204" pitchFamily="34" charset="0"/>
              </a:rPr>
              <a:t>Brandt de rode la</a:t>
            </a:r>
            <a:r>
              <a:rPr lang="nl-NL" sz="1800" dirty="0">
                <a:solidFill>
                  <a:srgbClr val="000000"/>
                </a:solidFill>
                <a:latin typeface="Calibri" panose="020F0502020204030204" pitchFamily="34" charset="0"/>
              </a:rPr>
              <a:t>mp? Leg de productielijn stil en zet het ontruimingsplan in werking.</a:t>
            </a:r>
          </a:p>
          <a:p>
            <a:pPr lvl="1" fontAlgn="base"/>
            <a:r>
              <a:rPr lang="nl-NL" sz="1800" dirty="0">
                <a:solidFill>
                  <a:srgbClr val="000000"/>
                </a:solidFill>
                <a:latin typeface="Calibri" panose="020F0502020204030204" pitchFamily="34" charset="0"/>
              </a:rPr>
              <a:t>Bel </a:t>
            </a:r>
            <a:r>
              <a:rPr lang="nl-NL" sz="1800" b="0" i="0" dirty="0">
                <a:solidFill>
                  <a:srgbClr val="000000"/>
                </a:solidFill>
                <a:effectLst/>
                <a:latin typeface="Calibri" panose="020F0502020204030204" pitchFamily="34" charset="0"/>
              </a:rPr>
              <a:t>(053-489) 2222 en geef jouw locatie + machine nummer door. </a:t>
            </a:r>
            <a:r>
              <a:rPr lang="nl-NL" sz="1800" dirty="0">
                <a:solidFill>
                  <a:srgbClr val="000000"/>
                </a:solidFill>
                <a:latin typeface="Calibri" panose="020F0502020204030204" pitchFamily="34" charset="0"/>
              </a:rPr>
              <a:t>Volg vervolgens de instructies van de telefoniste.</a:t>
            </a:r>
          </a:p>
          <a:p>
            <a:pPr fontAlgn="base"/>
            <a:r>
              <a:rPr lang="nl-NL" sz="1800" dirty="0">
                <a:solidFill>
                  <a:srgbClr val="000000"/>
                </a:solidFill>
                <a:latin typeface="Calibri" panose="020F0502020204030204" pitchFamily="34" charset="0"/>
              </a:rPr>
              <a:t>Komt er een storing op het scherm, schakel dan de technische dienst in en geef door welke storing er staat. Gebruik de machine pas weer na toestemming van de teamleider.</a:t>
            </a:r>
            <a:endParaRPr lang="nl-NL" sz="1800" b="0" i="0" dirty="0">
              <a:solidFill>
                <a:srgbClr val="000000"/>
              </a:solidFill>
              <a:effectLst/>
              <a:latin typeface="Segoe UI" panose="020B0502040204020203" pitchFamily="34" charset="0"/>
            </a:endParaRP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Machine instellingen - protocol</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7108371" y="6308209"/>
            <a:ext cx="177060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Machineregister</a:t>
            </a:r>
          </a:p>
        </p:txBody>
      </p:sp>
    </p:spTree>
    <p:extLst>
      <p:ext uri="{BB962C8B-B14F-4D97-AF65-F5344CB8AC3E}">
        <p14:creationId xmlns:p14="http://schemas.microsoft.com/office/powerpoint/2010/main" val="29722608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D8D515-511F-4881-A291-4B4526ECE428}"/>
              </a:ext>
            </a:extLst>
          </p:cNvPr>
          <p:cNvSpPr>
            <a:spLocks noGrp="1"/>
          </p:cNvSpPr>
          <p:nvPr>
            <p:ph type="title"/>
          </p:nvPr>
        </p:nvSpPr>
        <p:spPr>
          <a:xfrm>
            <a:off x="838200" y="18255"/>
            <a:ext cx="10515600" cy="905023"/>
          </a:xfrm>
        </p:spPr>
        <p:txBody>
          <a:bodyPr/>
          <a:lstStyle/>
          <a:p>
            <a:pPr algn="ctr"/>
            <a:r>
              <a:rPr lang="nl-NL" dirty="0"/>
              <a:t>Leveranciers</a:t>
            </a:r>
          </a:p>
        </p:txBody>
      </p:sp>
      <p:sp>
        <p:nvSpPr>
          <p:cNvPr id="3" name="Tijdelijke aanduiding voor inhoud 2">
            <a:extLst>
              <a:ext uri="{FF2B5EF4-FFF2-40B4-BE49-F238E27FC236}">
                <a16:creationId xmlns:a16="http://schemas.microsoft.com/office/drawing/2014/main" id="{7A386701-7953-4F13-926F-31335BD7DF98}"/>
              </a:ext>
            </a:extLst>
          </p:cNvPr>
          <p:cNvSpPr>
            <a:spLocks noGrp="1"/>
          </p:cNvSpPr>
          <p:nvPr>
            <p:ph idx="1"/>
          </p:nvPr>
        </p:nvSpPr>
        <p:spPr/>
        <p:txBody>
          <a:bodyPr/>
          <a:lstStyle/>
          <a:p>
            <a:pPr marL="0" indent="0">
              <a:buNone/>
            </a:pPr>
            <a:r>
              <a:rPr lang="nl-NL" sz="1800" b="0" i="0" dirty="0">
                <a:solidFill>
                  <a:srgbClr val="000000"/>
                </a:solidFill>
                <a:effectLst/>
                <a:latin typeface="Calibri" panose="020F0502020204030204" pitchFamily="34" charset="0"/>
              </a:rPr>
              <a:t>Recentelijk zijn jullie van leverancier van silicium gewisseld. </a:t>
            </a:r>
            <a:r>
              <a:rPr lang="nl-NL" sz="1800" b="0" i="0" dirty="0" err="1">
                <a:solidFill>
                  <a:srgbClr val="000000"/>
                </a:solidFill>
                <a:effectLst/>
                <a:latin typeface="Calibri" panose="020F0502020204030204" pitchFamily="34" charset="0"/>
              </a:rPr>
              <a:t>ZandCorp</a:t>
            </a:r>
            <a:r>
              <a:rPr lang="nl-NL" sz="1800" b="0" i="0" dirty="0">
                <a:solidFill>
                  <a:srgbClr val="000000"/>
                </a:solidFill>
                <a:effectLst/>
                <a:latin typeface="Calibri" panose="020F0502020204030204" pitchFamily="34" charset="0"/>
              </a:rPr>
              <a:t> kon silicium aanbieden tegen een bodemprijs, waardoor jullie van </a:t>
            </a:r>
            <a:r>
              <a:rPr lang="nl-NL" sz="1800" b="0" i="0" dirty="0" err="1">
                <a:solidFill>
                  <a:srgbClr val="000000"/>
                </a:solidFill>
                <a:effectLst/>
                <a:latin typeface="Calibri" panose="020F0502020204030204" pitchFamily="34" charset="0"/>
              </a:rPr>
              <a:t>PreChip</a:t>
            </a:r>
            <a:r>
              <a:rPr lang="nl-NL" sz="1800" b="0" i="0" dirty="0">
                <a:solidFill>
                  <a:srgbClr val="000000"/>
                </a:solidFill>
                <a:effectLst/>
                <a:latin typeface="Calibri" panose="020F0502020204030204" pitchFamily="34" charset="0"/>
              </a:rPr>
              <a:t> overgestapt zijn. </a:t>
            </a:r>
            <a:r>
              <a:rPr lang="nl-NL" sz="1800" dirty="0">
                <a:solidFill>
                  <a:srgbClr val="000000"/>
                </a:solidFill>
                <a:latin typeface="Calibri" panose="020F0502020204030204" pitchFamily="34" charset="0"/>
              </a:rPr>
              <a:t>Beide producenten claimen minstens 99,99% zuiver Silicium te leveren. </a:t>
            </a:r>
            <a:r>
              <a:rPr lang="nl-NL" sz="1800" b="0" i="0" dirty="0">
                <a:solidFill>
                  <a:srgbClr val="000000"/>
                </a:solidFill>
                <a:effectLst/>
                <a:latin typeface="Calibri" panose="020F0502020204030204" pitchFamily="34" charset="0"/>
              </a:rPr>
              <a:t>Gegevens van de laatste bestelling zijn hieronder te vinden.</a:t>
            </a:r>
            <a:endParaRPr lang="nl-NL" dirty="0"/>
          </a:p>
        </p:txBody>
      </p:sp>
      <p:sp>
        <p:nvSpPr>
          <p:cNvPr id="9" name="Tekstvak 8">
            <a:hlinkClick r:id="rId2" action="ppaction://hlinksldjump"/>
            <a:extLst>
              <a:ext uri="{FF2B5EF4-FFF2-40B4-BE49-F238E27FC236}">
                <a16:creationId xmlns:a16="http://schemas.microsoft.com/office/drawing/2014/main" id="{2C405DD0-439E-4E20-8E5C-1087F4D0DA0F}"/>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mc:AlternateContent xmlns:mc="http://schemas.openxmlformats.org/markup-compatibility/2006" xmlns:pslz="http://schemas.microsoft.com/office/powerpoint/2016/slidezoom">
        <mc:Choice Requires="pslz">
          <p:graphicFrame>
            <p:nvGraphicFramePr>
              <p:cNvPr id="13" name="Diazoom 12">
                <a:extLst>
                  <a:ext uri="{FF2B5EF4-FFF2-40B4-BE49-F238E27FC236}">
                    <a16:creationId xmlns:a16="http://schemas.microsoft.com/office/drawing/2014/main" id="{EED5D65E-B06D-4258-9CEB-DB3745D48D2D}"/>
                  </a:ext>
                </a:extLst>
              </p:cNvPr>
              <p:cNvGraphicFramePr>
                <a:graphicFrameLocks noChangeAspect="1"/>
              </p:cNvGraphicFramePr>
              <p:nvPr>
                <p:extLst>
                  <p:ext uri="{D42A27DB-BD31-4B8C-83A1-F6EECF244321}">
                    <p14:modId xmlns:p14="http://schemas.microsoft.com/office/powerpoint/2010/main" val="366981753"/>
                  </p:ext>
                </p:extLst>
              </p:nvPr>
            </p:nvGraphicFramePr>
            <p:xfrm>
              <a:off x="0" y="5143500"/>
              <a:ext cx="3048000" cy="1714500"/>
            </p:xfrm>
            <a:graphic>
              <a:graphicData uri="http://schemas.microsoft.com/office/powerpoint/2016/slidezoom">
                <pslz:sldZm>
                  <pslz:sldZmObj sldId="265" cId="1468124848">
                    <pslz:zmPr id="{F382CB61-CA77-4F67-BBD2-57C5218FC171}" returnToParent="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Diazoom 12">
                <a:hlinkClick r:id="rId4" action="ppaction://hlinksldjump"/>
                <a:extLst>
                  <a:ext uri="{FF2B5EF4-FFF2-40B4-BE49-F238E27FC236}">
                    <a16:creationId xmlns:a16="http://schemas.microsoft.com/office/drawing/2014/main" id="{EED5D65E-B06D-4258-9CEB-DB3745D48D2D}"/>
                  </a:ext>
                </a:extLst>
              </p:cNvPr>
              <p:cNvPicPr>
                <a:picLocks noGrp="1" noRot="1" noChangeAspect="1" noMove="1" noResize="1" noEditPoints="1" noAdjustHandles="1" noChangeArrowheads="1" noChangeShapeType="1"/>
              </p:cNvPicPr>
              <p:nvPr/>
            </p:nvPicPr>
            <p:blipFill>
              <a:blip r:embed="rId5"/>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Diazoom 14">
                <a:extLst>
                  <a:ext uri="{FF2B5EF4-FFF2-40B4-BE49-F238E27FC236}">
                    <a16:creationId xmlns:a16="http://schemas.microsoft.com/office/drawing/2014/main" id="{502E87AE-2BA0-4CFE-8D7A-639676B44912}"/>
                  </a:ext>
                </a:extLst>
              </p:cNvPr>
              <p:cNvGraphicFramePr>
                <a:graphicFrameLocks noChangeAspect="1"/>
              </p:cNvGraphicFramePr>
              <p:nvPr>
                <p:extLst>
                  <p:ext uri="{D42A27DB-BD31-4B8C-83A1-F6EECF244321}">
                    <p14:modId xmlns:p14="http://schemas.microsoft.com/office/powerpoint/2010/main" val="3438538805"/>
                  </p:ext>
                </p:extLst>
              </p:nvPr>
            </p:nvGraphicFramePr>
            <p:xfrm>
              <a:off x="3048000" y="5143500"/>
              <a:ext cx="3048000" cy="1714500"/>
            </p:xfrm>
            <a:graphic>
              <a:graphicData uri="http://schemas.microsoft.com/office/powerpoint/2016/slidezoom">
                <pslz:sldZm>
                  <pslz:sldZmObj sldId="266" cId="3781406318">
                    <pslz:zmPr id="{080896D2-4892-411E-9C7D-2AD0B73051EF}" returnToParent="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Diazoom 14">
                <a:hlinkClick r:id="rId7" action="ppaction://hlinksldjump"/>
                <a:extLst>
                  <a:ext uri="{FF2B5EF4-FFF2-40B4-BE49-F238E27FC236}">
                    <a16:creationId xmlns:a16="http://schemas.microsoft.com/office/drawing/2014/main" id="{502E87AE-2BA0-4CFE-8D7A-639676B44912}"/>
                  </a:ext>
                </a:extLst>
              </p:cNvPr>
              <p:cNvPicPr>
                <a:picLocks noGrp="1" noRot="1" noChangeAspect="1" noMove="1" noResize="1" noEditPoints="1" noAdjustHandles="1" noChangeArrowheads="1" noChangeShapeType="1"/>
              </p:cNvPicPr>
              <p:nvPr/>
            </p:nvPicPr>
            <p:blipFill>
              <a:blip r:embed="rId8"/>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583121674"/>
      </p:ext>
    </p:extLst>
  </p:cSld>
  <p:clrMapOvr>
    <a:masterClrMapping/>
  </p:clrMapOvr>
  <mc:AlternateContent xmlns:mc="http://schemas.openxmlformats.org/markup-compatibility/2006" xmlns:p14="http://schemas.microsoft.com/office/powerpoint/2010/main">
    <mc:Choice Requires="p14">
      <p:transition p14:dur="250" advClick="0">
        <p:fade/>
      </p:transition>
    </mc:Choice>
    <mc:Fallback xmlns="">
      <p:transition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marL="0" indent="0">
              <a:buNone/>
            </a:pPr>
            <a:r>
              <a:rPr lang="nl-NL" dirty="0"/>
              <a:t>Johan Bos: De machines staan wel erg gevoelig afgesteld, er komen vaak kleine storingen. Wij hebben wel alle gereedschap en materiaal om deze op te lossen. Ook qua tijdsdruk is het fijn werken hier.</a:t>
            </a:r>
          </a:p>
          <a:p>
            <a:pPr marL="0" indent="0">
              <a:buNone/>
            </a:pPr>
            <a:r>
              <a:rPr lang="nl-NL" dirty="0"/>
              <a:t>Lara Timmer: Ik vind het heel gaaf om met zulke hightech spullen te mogen werken. De kwaliteit van het materiaal is hoog. Er zijn zelden echt grote storingen. Johan is ook echt een toffe collega, die je veel kan leren! Ik hoop hier nog wel een paar jaar te mogen blijven werken.</a:t>
            </a:r>
          </a:p>
          <a:p>
            <a:pPr marL="0" indent="0">
              <a:buNone/>
            </a:pPr>
            <a:endParaRPr lang="nl-NL" dirty="0"/>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072979" y="6308209"/>
            <a:ext cx="1401022"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Productielijn</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lstStyle/>
          <a:p>
            <a:pPr algn="ctr"/>
            <a:r>
              <a:rPr lang="nl-NL" dirty="0"/>
              <a:t>Technische dienst - Interviews</a:t>
            </a:r>
          </a:p>
        </p:txBody>
      </p:sp>
      <p:sp>
        <p:nvSpPr>
          <p:cNvPr id="6" name="Tekstvak 5">
            <a:hlinkClick r:id="rId4" action="ppaction://hlinksldjump"/>
            <a:extLst>
              <a:ext uri="{FF2B5EF4-FFF2-40B4-BE49-F238E27FC236}">
                <a16:creationId xmlns:a16="http://schemas.microsoft.com/office/drawing/2014/main" id="{10760EED-B450-4F9C-BCED-73F96AC2C83C}"/>
              </a:ext>
            </a:extLst>
          </p:cNvPr>
          <p:cNvSpPr txBox="1"/>
          <p:nvPr/>
        </p:nvSpPr>
        <p:spPr>
          <a:xfrm>
            <a:off x="7108371" y="6308209"/>
            <a:ext cx="1770609"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Machineregister</a:t>
            </a:r>
          </a:p>
        </p:txBody>
      </p:sp>
    </p:spTree>
    <p:extLst>
      <p:ext uri="{BB962C8B-B14F-4D97-AF65-F5344CB8AC3E}">
        <p14:creationId xmlns:p14="http://schemas.microsoft.com/office/powerpoint/2010/main" val="2834023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lstStyle/>
          <a:p>
            <a:pPr algn="l" rtl="0" fontAlgn="base"/>
            <a:r>
              <a:rPr lang="nl-NL" dirty="0">
                <a:solidFill>
                  <a:srgbClr val="000000"/>
                </a:solidFill>
                <a:latin typeface="Segoe UI" panose="020B0502040204020203" pitchFamily="34" charset="0"/>
              </a:rPr>
              <a:t>Selecteer altijd minstens 10 chips per batch.</a:t>
            </a:r>
          </a:p>
          <a:p>
            <a:pPr lvl="1" fontAlgn="base"/>
            <a:r>
              <a:rPr lang="nl-NL" dirty="0">
                <a:solidFill>
                  <a:srgbClr val="000000"/>
                </a:solidFill>
                <a:latin typeface="Segoe UI" panose="020B0502040204020203" pitchFamily="34" charset="0"/>
              </a:rPr>
              <a:t>Let op, selecteer chips uit de gehele batch, niet enkel de eerst of de laatste of uit het midden.</a:t>
            </a:r>
          </a:p>
          <a:p>
            <a:pPr fontAlgn="base"/>
            <a:r>
              <a:rPr lang="nl-NL" b="0" i="0" dirty="0">
                <a:solidFill>
                  <a:srgbClr val="000000"/>
                </a:solidFill>
                <a:effectLst/>
                <a:latin typeface="Segoe UI" panose="020B0502040204020203" pitchFamily="34" charset="0"/>
              </a:rPr>
              <a:t>Doe alle tests in de aangegeven volgorde, eerst test 1, dan 2, enz. </a:t>
            </a:r>
          </a:p>
          <a:p>
            <a:pPr fontAlgn="base"/>
            <a:r>
              <a:rPr lang="nl-NL" dirty="0">
                <a:solidFill>
                  <a:srgbClr val="000000"/>
                </a:solidFill>
                <a:latin typeface="Segoe UI" panose="020B0502040204020203" pitchFamily="34" charset="0"/>
              </a:rPr>
              <a:t>Controleer na iedere test direct de resultaten. Toont een chip ontoelaatbare afwijkingen? Kijk bij de test instructies hoe verder te gaan.</a:t>
            </a:r>
          </a:p>
          <a:p>
            <a:pPr lvl="1" fontAlgn="base"/>
            <a:r>
              <a:rPr lang="nl-NL" b="0" i="0" dirty="0">
                <a:solidFill>
                  <a:srgbClr val="000000"/>
                </a:solidFill>
                <a:effectLst/>
                <a:latin typeface="Segoe UI" panose="020B0502040204020203" pitchFamily="34" charset="0"/>
              </a:rPr>
              <a:t>Let op, het kan zijn dat een nieuwe chip moet worden gekozen voor de volgende tests. Begin de c</a:t>
            </a:r>
            <a:r>
              <a:rPr lang="nl-NL" dirty="0">
                <a:solidFill>
                  <a:srgbClr val="000000"/>
                </a:solidFill>
                <a:latin typeface="Segoe UI" panose="020B0502040204020203" pitchFamily="34" charset="0"/>
              </a:rPr>
              <a:t>yclus dan weer geheel opnieuw, bij test 1.</a:t>
            </a:r>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8584708" y="6308209"/>
            <a:ext cx="1889294"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Kwaliteitscontrole</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normAutofit/>
          </a:bodyPr>
          <a:lstStyle/>
          <a:p>
            <a:pPr algn="ctr"/>
            <a:r>
              <a:rPr lang="nl-NL" dirty="0"/>
              <a:t>Kwaliteitscontrole – Protocol</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324078" y="6308209"/>
            <a:ext cx="1066632"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Methode</a:t>
            </a:r>
          </a:p>
        </p:txBody>
      </p:sp>
    </p:spTree>
    <p:extLst>
      <p:ext uri="{BB962C8B-B14F-4D97-AF65-F5344CB8AC3E}">
        <p14:creationId xmlns:p14="http://schemas.microsoft.com/office/powerpoint/2010/main" val="18776295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fontScale="92500" lnSpcReduction="20000"/>
          </a:bodyPr>
          <a:lstStyle/>
          <a:p>
            <a:pPr algn="l" rtl="0" fontAlgn="base"/>
            <a:r>
              <a:rPr lang="nl-NL" b="0" i="0" dirty="0">
                <a:solidFill>
                  <a:srgbClr val="000000"/>
                </a:solidFill>
                <a:effectLst/>
                <a:latin typeface="Segoe UI" panose="020B0502040204020203" pitchFamily="34" charset="0"/>
              </a:rPr>
              <a:t>Henk (teamleider): Ik kies altijd 10 chips. Ik let hierbij op dat ik chips heb die aan het begin, einde en ergens tussenin zijn gemaakt kies. Vervolgens doe ik alle tests. Ik moet toegeven dat wij soms een andere volgorde nemen dan aangegeven in het protocol. Het is voor ons anders simpelweg niet mogelijk om alle tests binnen onze shift af te krijgen. Andere managers hebben dit ook al aangegeven bij Karel, hij zegt echter geen toestemming te krijgen voor veranderingen.</a:t>
            </a:r>
          </a:p>
          <a:p>
            <a:pPr algn="l" rtl="0" fontAlgn="base"/>
            <a:r>
              <a:rPr lang="nl-NL" dirty="0">
                <a:solidFill>
                  <a:srgbClr val="000000"/>
                </a:solidFill>
                <a:latin typeface="Segoe UI" panose="020B0502040204020203" pitchFamily="34" charset="0"/>
              </a:rPr>
              <a:t>Jaap (teamleider): Ik kies altijd de eerste 10 chips die van de band af rollen. Vervolgens beginnen we gelijk met alle tests. Zo kunnen we de tests uitvoeren in de juiste volgorde en binnen de tijd. We krijgen eigenlijk te weinig tijd voor een goede controle.</a:t>
            </a:r>
          </a:p>
          <a:p>
            <a:pPr algn="l" rtl="0" fontAlgn="base"/>
            <a:r>
              <a:rPr lang="nl-NL" b="0" i="0" dirty="0">
                <a:solidFill>
                  <a:srgbClr val="000000"/>
                </a:solidFill>
                <a:effectLst/>
                <a:latin typeface="Segoe UI" panose="020B0502040204020203" pitchFamily="34" charset="0"/>
              </a:rPr>
              <a:t>Niek (operator, teamleider Henk): Ik voer de tests uit. Ik doe meerdere tests tegelijkertijd. </a:t>
            </a:r>
            <a:r>
              <a:rPr lang="nl-NL" dirty="0">
                <a:solidFill>
                  <a:srgbClr val="000000"/>
                </a:solidFill>
                <a:latin typeface="Segoe UI" panose="020B0502040204020203" pitchFamily="34" charset="0"/>
              </a:rPr>
              <a:t>We hebben helaas te weinig apparatuur en tijd. Ik probeer altijd te zorgen dat alle apparatuur gebruikt wordt. Hierdoor volg ik altijd mijn eigen testvolgorde. Dat gaat verder prima.</a:t>
            </a:r>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8584708" y="6308209"/>
            <a:ext cx="1889294"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Kwaliteitscontrole</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normAutofit/>
          </a:bodyPr>
          <a:lstStyle/>
          <a:p>
            <a:pPr algn="ctr"/>
            <a:r>
              <a:rPr lang="nl-NL" dirty="0"/>
              <a:t>Kwaliteitscontrole – Interview</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324078" y="6308209"/>
            <a:ext cx="1066632"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Methode</a:t>
            </a:r>
          </a:p>
        </p:txBody>
      </p:sp>
    </p:spTree>
    <p:extLst>
      <p:ext uri="{BB962C8B-B14F-4D97-AF65-F5344CB8AC3E}">
        <p14:creationId xmlns:p14="http://schemas.microsoft.com/office/powerpoint/2010/main" val="104053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fontScale="92500" lnSpcReduction="20000"/>
          </a:bodyPr>
          <a:lstStyle/>
          <a:p>
            <a:pPr algn="l" rtl="0" fontAlgn="base"/>
            <a:r>
              <a:rPr lang="nl-NL" dirty="0">
                <a:solidFill>
                  <a:srgbClr val="000000"/>
                </a:solidFill>
                <a:latin typeface="Segoe UI" panose="020B0502040204020203" pitchFamily="34" charset="0"/>
              </a:rPr>
              <a:t>Per werkplek is een instructie formulier aanwezig. Doe enkel handelingen die op dit formulier staan beschreven.</a:t>
            </a:r>
          </a:p>
          <a:p>
            <a:pPr lvl="1" fontAlgn="base"/>
            <a:r>
              <a:rPr lang="nl-NL" b="0" i="0" dirty="0">
                <a:solidFill>
                  <a:srgbClr val="000000"/>
                </a:solidFill>
                <a:effectLst/>
                <a:latin typeface="Segoe UI" panose="020B0502040204020203" pitchFamily="34" charset="0"/>
              </a:rPr>
              <a:t>Wanneer formulier ontbreekt is de werkplek niet operationeel. Vraag teamleider.</a:t>
            </a:r>
          </a:p>
          <a:p>
            <a:pPr fontAlgn="base"/>
            <a:r>
              <a:rPr lang="nl-NL" dirty="0">
                <a:solidFill>
                  <a:srgbClr val="000000"/>
                </a:solidFill>
                <a:latin typeface="Segoe UI" panose="020B0502040204020203" pitchFamily="34" charset="0"/>
              </a:rPr>
              <a:t>Alleen bevoegd personeel (met certificaat “verantwoord inpakken”) mag zelfstandig werken aan werkplek</a:t>
            </a:r>
          </a:p>
          <a:p>
            <a:pPr lvl="1" fontAlgn="base"/>
            <a:r>
              <a:rPr lang="nl-NL" dirty="0">
                <a:solidFill>
                  <a:srgbClr val="000000"/>
                </a:solidFill>
                <a:latin typeface="Segoe UI" panose="020B0502040204020203" pitchFamily="34" charset="0"/>
              </a:rPr>
              <a:t>Personeel zonder certificaat mag onder het kader van “werkend leren” alleen onder begeleiding van een bevoegd personeelslid aan een werkplek werken. Overleg altijd met teamleider!</a:t>
            </a:r>
          </a:p>
          <a:p>
            <a:pPr fontAlgn="base"/>
            <a:r>
              <a:rPr lang="nl-NL" b="0" i="0" dirty="0">
                <a:solidFill>
                  <a:srgbClr val="000000"/>
                </a:solidFill>
                <a:effectLst/>
                <a:latin typeface="Segoe UI" panose="020B0502040204020203" pitchFamily="34" charset="0"/>
              </a:rPr>
              <a:t>W</a:t>
            </a:r>
            <a:r>
              <a:rPr lang="nl-NL" dirty="0">
                <a:solidFill>
                  <a:srgbClr val="000000"/>
                </a:solidFill>
                <a:latin typeface="Segoe UI" panose="020B0502040204020203" pitchFamily="34" charset="0"/>
              </a:rPr>
              <a:t>anneer het product van de vorige werkplek niet voldoen aan de omschrijving, licht dan direct de teamleider in.</a:t>
            </a:r>
          </a:p>
          <a:p>
            <a:pPr lvl="1" fontAlgn="base"/>
            <a:r>
              <a:rPr lang="nl-NL" b="0" i="0" dirty="0">
                <a:solidFill>
                  <a:srgbClr val="000000"/>
                </a:solidFill>
                <a:effectLst/>
                <a:latin typeface="Segoe UI" panose="020B0502040204020203" pitchFamily="34" charset="0"/>
              </a:rPr>
              <a:t>Dit is geen verraad van een collega. Samen zijn wij verantwoordelijk voor een zo goed mogelijk product. Hoe eerder wij met elkaar fouten ontdekken, hoe sneller en beter wij deze kunnen oplossen. </a:t>
            </a:r>
          </a:p>
          <a:p>
            <a:pPr fontAlgn="base"/>
            <a:r>
              <a:rPr lang="nl-NL" b="0" i="0" dirty="0">
                <a:solidFill>
                  <a:srgbClr val="000000"/>
                </a:solidFill>
                <a:effectLst/>
                <a:latin typeface="Segoe UI" panose="020B0502040204020203" pitchFamily="34" charset="0"/>
              </a:rPr>
              <a:t>Wanneer een pallet vol is, controleert de teamleider door middel van een steekproef of de chips correct zijn verpakt. Pas na de steekproef mag de pallet geseald worden en verplaatst naar Loods 3.</a:t>
            </a: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357064" y="6308209"/>
            <a:ext cx="1116937"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normAutofit/>
          </a:bodyPr>
          <a:lstStyle/>
          <a:p>
            <a:pPr algn="ctr"/>
            <a:r>
              <a:rPr lang="nl-NL" dirty="0"/>
              <a:t>Verpakkingen – Protocollen</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679184" y="6308209"/>
            <a:ext cx="1483881"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Verpakkingen</a:t>
            </a:r>
          </a:p>
        </p:txBody>
      </p:sp>
    </p:spTree>
    <p:extLst>
      <p:ext uri="{BB962C8B-B14F-4D97-AF65-F5344CB8AC3E}">
        <p14:creationId xmlns:p14="http://schemas.microsoft.com/office/powerpoint/2010/main" val="37845287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normAutofit/>
          </a:bodyPr>
          <a:lstStyle/>
          <a:p>
            <a:pPr algn="l" rtl="0" fontAlgn="base"/>
            <a:r>
              <a:rPr lang="nl-NL" b="0" i="0" dirty="0">
                <a:solidFill>
                  <a:srgbClr val="000000"/>
                </a:solidFill>
                <a:effectLst/>
                <a:latin typeface="Segoe UI" panose="020B0502040204020203" pitchFamily="34" charset="0"/>
              </a:rPr>
              <a:t>Adam Pakhuis, coördinator verpakkingen -  Er komt toch altijd meer kijken bij verpakkingen dan mensen denken. Zonder fatsoenlijke afwerking krijgt de klant niet wat ze willen. Zou toch zonde zijn met al dat moois wat bij ons van de band af rolt. </a:t>
            </a:r>
          </a:p>
          <a:p>
            <a:pPr algn="l" rtl="0" fontAlgn="base"/>
            <a:endParaRPr lang="nl-NL" dirty="0">
              <a:solidFill>
                <a:srgbClr val="000000"/>
              </a:solidFill>
              <a:latin typeface="Segoe UI" panose="020B0502040204020203" pitchFamily="34" charset="0"/>
            </a:endParaRPr>
          </a:p>
          <a:p>
            <a:pPr algn="l" rtl="0" fontAlgn="base"/>
            <a:r>
              <a:rPr lang="nl-NL" b="0" i="0" dirty="0">
                <a:solidFill>
                  <a:srgbClr val="000000"/>
                </a:solidFill>
                <a:effectLst/>
                <a:latin typeface="Segoe UI" panose="020B0502040204020203" pitchFamily="34" charset="0"/>
              </a:rPr>
              <a:t>Lily </a:t>
            </a:r>
            <a:r>
              <a:rPr lang="nl-NL" b="0" i="0" dirty="0" err="1">
                <a:solidFill>
                  <a:srgbClr val="000000"/>
                </a:solidFill>
                <a:effectLst/>
                <a:latin typeface="Segoe UI" panose="020B0502040204020203" pitchFamily="34" charset="0"/>
              </a:rPr>
              <a:t>Giraud</a:t>
            </a:r>
            <a:r>
              <a:rPr lang="nl-NL" dirty="0">
                <a:solidFill>
                  <a:srgbClr val="000000"/>
                </a:solidFill>
                <a:latin typeface="Segoe UI" panose="020B0502040204020203" pitchFamily="34" charset="0"/>
              </a:rPr>
              <a:t>, gecertificeerd medewerker – Net mijn certificaat binnen om zelfstandig aan de slag te kunnen met het inpakken van de chips. Er zitten wel veel regels aan, maar dat hoort. Soms denk ik het net even iets sneller en makkelijker te kunnen, maar dan krijg ik vaak Adam in mijn nek. </a:t>
            </a:r>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357064" y="6308209"/>
            <a:ext cx="1116937"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normAutofit/>
          </a:bodyPr>
          <a:lstStyle/>
          <a:p>
            <a:pPr algn="ctr"/>
            <a:r>
              <a:rPr lang="nl-NL" dirty="0"/>
              <a:t>Verpakkingen – Interview medewerker</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679184" y="6308209"/>
            <a:ext cx="1483881"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Verpakkingen</a:t>
            </a:r>
          </a:p>
        </p:txBody>
      </p:sp>
    </p:spTree>
    <p:extLst>
      <p:ext uri="{BB962C8B-B14F-4D97-AF65-F5344CB8AC3E}">
        <p14:creationId xmlns:p14="http://schemas.microsoft.com/office/powerpoint/2010/main" val="7968803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199" y="923278"/>
            <a:ext cx="10579217" cy="5253685"/>
          </a:xfrm>
        </p:spPr>
        <p:txBody>
          <a:bodyPr/>
          <a:lstStyle/>
          <a:p>
            <a:pPr algn="l" rtl="0" fontAlgn="base"/>
            <a:r>
              <a:rPr lang="nl-NL" b="0" i="0" dirty="0">
                <a:solidFill>
                  <a:srgbClr val="000000"/>
                </a:solidFill>
                <a:effectLst/>
                <a:latin typeface="Segoe UI" panose="020B0502040204020203" pitchFamily="34" charset="0"/>
              </a:rPr>
              <a:t>Open nooit verpakkingen</a:t>
            </a:r>
          </a:p>
          <a:p>
            <a:pPr algn="l" rtl="0" fontAlgn="base"/>
            <a:r>
              <a:rPr lang="nl-NL" dirty="0">
                <a:solidFill>
                  <a:srgbClr val="000000"/>
                </a:solidFill>
                <a:latin typeface="Segoe UI" panose="020B0502040204020203" pitchFamily="34" charset="0"/>
              </a:rPr>
              <a:t>De laadruimte wordt enkel geopend bij bestemming</a:t>
            </a:r>
          </a:p>
          <a:p>
            <a:pPr lvl="1" fontAlgn="base"/>
            <a:r>
              <a:rPr lang="nl-NL" b="0" i="0" dirty="0">
                <a:solidFill>
                  <a:srgbClr val="000000"/>
                </a:solidFill>
                <a:effectLst/>
                <a:latin typeface="Segoe UI" panose="020B0502040204020203" pitchFamily="34" charset="0"/>
              </a:rPr>
              <a:t>Uitzonderingen</a:t>
            </a:r>
            <a:r>
              <a:rPr lang="nl-NL" dirty="0">
                <a:solidFill>
                  <a:srgbClr val="000000"/>
                </a:solidFill>
                <a:latin typeface="Segoe UI" panose="020B0502040204020203" pitchFamily="34" charset="0"/>
              </a:rPr>
              <a:t>: politie, douane. Aantekening maken wanneer geval.</a:t>
            </a:r>
            <a:endParaRPr lang="nl-NL" b="0" i="0" dirty="0">
              <a:solidFill>
                <a:srgbClr val="000000"/>
              </a:solidFill>
              <a:effectLst/>
              <a:latin typeface="Segoe UI" panose="020B0502040204020203" pitchFamily="34" charset="0"/>
            </a:endParaRPr>
          </a:p>
          <a:p>
            <a:pPr algn="l" rtl="0" fontAlgn="base"/>
            <a:r>
              <a:rPr lang="nl-NL" dirty="0">
                <a:solidFill>
                  <a:srgbClr val="000000"/>
                </a:solidFill>
                <a:latin typeface="Segoe UI" panose="020B0502040204020203" pitchFamily="34" charset="0"/>
              </a:rPr>
              <a:t>Teken na inchenken bestemming eerst het leveringscontract</a:t>
            </a:r>
          </a:p>
          <a:p>
            <a:pPr algn="l" rtl="0" fontAlgn="base"/>
            <a:r>
              <a:rPr lang="nl-NL" b="0" i="0" dirty="0">
                <a:solidFill>
                  <a:srgbClr val="000000"/>
                </a:solidFill>
                <a:effectLst/>
                <a:latin typeface="Segoe UI" panose="020B0502040204020203" pitchFamily="34" charset="0"/>
              </a:rPr>
              <a:t>Vermeld bijzonderheden rit in het logboek</a:t>
            </a:r>
          </a:p>
          <a:p>
            <a:pPr algn="l" rtl="0" fontAlgn="base"/>
            <a:r>
              <a:rPr lang="nl-NL" dirty="0">
                <a:solidFill>
                  <a:srgbClr val="000000"/>
                </a:solidFill>
                <a:latin typeface="Segoe UI" panose="020B0502040204020203" pitchFamily="34" charset="0"/>
              </a:rPr>
              <a:t>Controleer verpakkingen bij leveringen samen met klant, maak zo nodig aantekening in het logboek</a:t>
            </a:r>
          </a:p>
          <a:p>
            <a:pPr algn="l" rtl="0" fontAlgn="base"/>
            <a:r>
              <a:rPr lang="nl-NL" dirty="0">
                <a:solidFill>
                  <a:srgbClr val="000000"/>
                </a:solidFill>
                <a:latin typeface="Segoe UI" panose="020B0502040204020203" pitchFamily="34" charset="0"/>
              </a:rPr>
              <a:t>Let op! Maximum snelheid op het terrein is 15 kilometer per uur!</a:t>
            </a:r>
          </a:p>
          <a:p>
            <a:pPr algn="l" rtl="0" fontAlgn="base"/>
            <a:r>
              <a:rPr lang="nl-NL" b="0" i="0" dirty="0">
                <a:solidFill>
                  <a:srgbClr val="000000"/>
                </a:solidFill>
                <a:effectLst/>
                <a:latin typeface="Segoe UI" panose="020B0502040204020203" pitchFamily="34" charset="0"/>
              </a:rPr>
              <a:t>Bij twijfel, neem eerst contact op met Tinus Tussengas</a:t>
            </a: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357064" y="6308209"/>
            <a:ext cx="1116937"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normAutofit/>
          </a:bodyPr>
          <a:lstStyle/>
          <a:p>
            <a:pPr algn="ctr"/>
            <a:r>
              <a:rPr lang="nl-NL" dirty="0"/>
              <a:t>Chauffeurs – Protocollen</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943929" y="6308209"/>
            <a:ext cx="1219136"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Chauffeurs</a:t>
            </a:r>
          </a:p>
        </p:txBody>
      </p:sp>
    </p:spTree>
    <p:extLst>
      <p:ext uri="{BB962C8B-B14F-4D97-AF65-F5344CB8AC3E}">
        <p14:creationId xmlns:p14="http://schemas.microsoft.com/office/powerpoint/2010/main" val="8181038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6FBF5508-D6F2-413F-9A80-07840C80B0F2}"/>
              </a:ext>
            </a:extLst>
          </p:cNvPr>
          <p:cNvSpPr>
            <a:spLocks noGrp="1"/>
          </p:cNvSpPr>
          <p:nvPr>
            <p:ph idx="1"/>
          </p:nvPr>
        </p:nvSpPr>
        <p:spPr>
          <a:xfrm>
            <a:off x="838200" y="923278"/>
            <a:ext cx="10515600" cy="5253685"/>
          </a:xfrm>
        </p:spPr>
        <p:txBody>
          <a:bodyPr/>
          <a:lstStyle/>
          <a:p>
            <a:pPr algn="l" rtl="0" fontAlgn="base"/>
            <a:r>
              <a:rPr lang="nl-NL" b="0" i="0" dirty="0">
                <a:solidFill>
                  <a:srgbClr val="000000"/>
                </a:solidFill>
                <a:effectLst/>
                <a:latin typeface="Segoe UI" panose="020B0502040204020203" pitchFamily="34" charset="0"/>
              </a:rPr>
              <a:t>Michiel de Hond – Zonder chauffeurs geen economie, wij zijn hier echt de schakel die dit alles mogelijk maakt. Onze professionaliteit zal jullie product veilig afleveren op bestemming!</a:t>
            </a:r>
          </a:p>
          <a:p>
            <a:pPr algn="l" rtl="0" fontAlgn="base"/>
            <a:endParaRPr lang="nl-NL" dirty="0">
              <a:solidFill>
                <a:srgbClr val="000000"/>
              </a:solidFill>
              <a:latin typeface="Segoe UI" panose="020B0502040204020203" pitchFamily="34" charset="0"/>
            </a:endParaRPr>
          </a:p>
          <a:p>
            <a:pPr algn="l" rtl="0" fontAlgn="base"/>
            <a:r>
              <a:rPr lang="nl-NL" b="0" i="0" dirty="0">
                <a:solidFill>
                  <a:srgbClr val="000000"/>
                </a:solidFill>
                <a:effectLst/>
                <a:latin typeface="Segoe UI" panose="020B0502040204020203" pitchFamily="34" charset="0"/>
              </a:rPr>
              <a:t>Irene Post – Bijzonderheden? Niet echt. Ik rijd niet alleen voor </a:t>
            </a:r>
            <a:r>
              <a:rPr lang="nl-NL" b="0" i="0" dirty="0" err="1">
                <a:solidFill>
                  <a:srgbClr val="000000"/>
                </a:solidFill>
                <a:effectLst/>
                <a:latin typeface="Segoe UI" panose="020B0502040204020203" pitchFamily="34" charset="0"/>
              </a:rPr>
              <a:t>Paragon</a:t>
            </a:r>
            <a:r>
              <a:rPr lang="nl-NL" b="0" i="0" dirty="0">
                <a:solidFill>
                  <a:srgbClr val="000000"/>
                </a:solidFill>
                <a:effectLst/>
                <a:latin typeface="Segoe UI" panose="020B0502040204020203" pitchFamily="34" charset="0"/>
              </a:rPr>
              <a:t> Chips, en het voelt allemaal toch meer van hetzelfde. Spul moet fatsoenlijk van A naar B, klaar. Als de klant problemen met de chips heeft, moeten ze niet bij mij zijn. </a:t>
            </a:r>
          </a:p>
          <a:p>
            <a:pPr algn="l" rtl="0" fontAlgn="base"/>
            <a:endParaRPr lang="nl-NL" dirty="0">
              <a:solidFill>
                <a:srgbClr val="000000"/>
              </a:solidFill>
              <a:latin typeface="Segoe UI" panose="020B0502040204020203" pitchFamily="34" charset="0"/>
            </a:endParaRPr>
          </a:p>
          <a:p>
            <a:pPr algn="l" rtl="0" fontAlgn="base"/>
            <a:r>
              <a:rPr lang="nl-NL" dirty="0">
                <a:solidFill>
                  <a:srgbClr val="000000"/>
                </a:solidFill>
                <a:latin typeface="Segoe UI" panose="020B0502040204020203" pitchFamily="34" charset="0"/>
              </a:rPr>
              <a:t>Heinrich Müller – </a:t>
            </a:r>
            <a:r>
              <a:rPr lang="de-DE" dirty="0">
                <a:solidFill>
                  <a:srgbClr val="000000"/>
                </a:solidFill>
                <a:latin typeface="Segoe UI" panose="020B0502040204020203" pitchFamily="34" charset="0"/>
              </a:rPr>
              <a:t>Entschuldigung, aber ich spreche kein Niederländisch. Können Sie die Frage wiederholen auf Deutsch?</a:t>
            </a:r>
          </a:p>
          <a:p>
            <a:pPr algn="l" rtl="0" fontAlgn="base"/>
            <a:endParaRPr lang="nl-NL" b="0" i="0" dirty="0">
              <a:solidFill>
                <a:srgbClr val="000000"/>
              </a:solidFill>
              <a:effectLst/>
              <a:latin typeface="Segoe UI" panose="020B0502040204020203" pitchFamily="34" charset="0"/>
            </a:endParaRPr>
          </a:p>
          <a:p>
            <a:pPr algn="l" rtl="0" fontAlgn="base"/>
            <a:endParaRPr lang="nl-NL" dirty="0">
              <a:solidFill>
                <a:srgbClr val="000000"/>
              </a:solidFill>
              <a:latin typeface="Segoe UI" panose="020B0502040204020203" pitchFamily="34" charset="0"/>
            </a:endParaRPr>
          </a:p>
          <a:p>
            <a:pPr algn="l" rtl="0" fontAlgn="base"/>
            <a:endParaRPr lang="nl-NL" b="0" i="0" dirty="0">
              <a:solidFill>
                <a:srgbClr val="000000"/>
              </a:solidFill>
              <a:effectLst/>
              <a:latin typeface="Segoe UI" panose="020B0502040204020203" pitchFamily="34" charset="0"/>
            </a:endParaRPr>
          </a:p>
        </p:txBody>
      </p:sp>
      <p:sp>
        <p:nvSpPr>
          <p:cNvPr id="4" name="Tekstvak 3">
            <a:hlinkClick r:id="rId2" action="ppaction://hlinksldjump"/>
            <a:extLst>
              <a:ext uri="{FF2B5EF4-FFF2-40B4-BE49-F238E27FC236}">
                <a16:creationId xmlns:a16="http://schemas.microsoft.com/office/drawing/2014/main" id="{F68310B9-FEA6-430B-A5EE-C7B5A2194880}"/>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5" name="Tekstvak 4">
            <a:hlinkClick r:id="rId3" action="ppaction://hlinksldjump"/>
            <a:extLst>
              <a:ext uri="{FF2B5EF4-FFF2-40B4-BE49-F238E27FC236}">
                <a16:creationId xmlns:a16="http://schemas.microsoft.com/office/drawing/2014/main" id="{2DC668C9-D171-4CB2-A038-A92FFFC8D544}"/>
              </a:ext>
            </a:extLst>
          </p:cNvPr>
          <p:cNvSpPr txBox="1"/>
          <p:nvPr/>
        </p:nvSpPr>
        <p:spPr>
          <a:xfrm>
            <a:off x="9357064" y="6308209"/>
            <a:ext cx="1116937"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Transport</a:t>
            </a:r>
          </a:p>
        </p:txBody>
      </p:sp>
      <p:sp>
        <p:nvSpPr>
          <p:cNvPr id="8" name="Titel 1">
            <a:extLst>
              <a:ext uri="{FF2B5EF4-FFF2-40B4-BE49-F238E27FC236}">
                <a16:creationId xmlns:a16="http://schemas.microsoft.com/office/drawing/2014/main" id="{8D47797F-7BEF-43A2-A2F7-78570DAA5722}"/>
              </a:ext>
            </a:extLst>
          </p:cNvPr>
          <p:cNvSpPr>
            <a:spLocks noGrp="1"/>
          </p:cNvSpPr>
          <p:nvPr>
            <p:ph type="title"/>
          </p:nvPr>
        </p:nvSpPr>
        <p:spPr>
          <a:xfrm>
            <a:off x="838200" y="18255"/>
            <a:ext cx="10515600" cy="905023"/>
          </a:xfrm>
        </p:spPr>
        <p:txBody>
          <a:bodyPr>
            <a:normAutofit/>
          </a:bodyPr>
          <a:lstStyle/>
          <a:p>
            <a:pPr algn="ctr"/>
            <a:r>
              <a:rPr lang="nl-NL" dirty="0"/>
              <a:t>Chauffeurs – Interviews</a:t>
            </a:r>
          </a:p>
        </p:txBody>
      </p:sp>
      <p:sp>
        <p:nvSpPr>
          <p:cNvPr id="7" name="Tekstvak 6">
            <a:hlinkClick r:id="rId4" action="ppaction://hlinksldjump"/>
            <a:extLst>
              <a:ext uri="{FF2B5EF4-FFF2-40B4-BE49-F238E27FC236}">
                <a16:creationId xmlns:a16="http://schemas.microsoft.com/office/drawing/2014/main" id="{2E8BF5ED-A0AD-4625-9F85-6E8554DA4FB6}"/>
              </a:ext>
            </a:extLst>
          </p:cNvPr>
          <p:cNvSpPr txBox="1"/>
          <p:nvPr/>
        </p:nvSpPr>
        <p:spPr>
          <a:xfrm>
            <a:off x="7943929" y="6308209"/>
            <a:ext cx="1219136" cy="369332"/>
          </a:xfrm>
          <a:prstGeom prst="rect">
            <a:avLst/>
          </a:prstGeom>
          <a:solidFill>
            <a:schemeClr val="accent4">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Chauffeurs</a:t>
            </a:r>
          </a:p>
        </p:txBody>
      </p:sp>
    </p:spTree>
    <p:extLst>
      <p:ext uri="{BB962C8B-B14F-4D97-AF65-F5344CB8AC3E}">
        <p14:creationId xmlns:p14="http://schemas.microsoft.com/office/powerpoint/2010/main" val="18743903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1DC9A79D-9534-43DB-A253-3AD9BDFDEE16}"/>
              </a:ext>
            </a:extLst>
          </p:cNvPr>
          <p:cNvSpPr>
            <a:spLocks noGrp="1"/>
          </p:cNvSpPr>
          <p:nvPr>
            <p:ph idx="1"/>
          </p:nvPr>
        </p:nvSpPr>
        <p:spPr>
          <a:xfrm>
            <a:off x="838200" y="923278"/>
            <a:ext cx="10515600" cy="4244728"/>
          </a:xfrm>
        </p:spPr>
        <p:txBody>
          <a:bodyPr/>
          <a:lstStyle/>
          <a:p>
            <a:pPr marL="0" indent="0">
              <a:buNone/>
            </a:pPr>
            <a:r>
              <a:rPr lang="nl-NL" sz="1800" b="0" i="0" dirty="0">
                <a:solidFill>
                  <a:srgbClr val="000000"/>
                </a:solidFill>
                <a:effectLst/>
                <a:latin typeface="Calibri" panose="020F0502020204030204" pitchFamily="34" charset="0"/>
              </a:rPr>
              <a:t>Het liefst gebruiken wordt het ingekochte silicium direct gebruikt, maar omdat het in ladingen binnenkomt zal silicium moeten worden opgeslagen. Dit moet op een veilige manier gebeuren, en gebeurt in loods 1. Silicium-opslag gebeurt bij een luchtvochtigheid van 40 – 60%, om zo de kwaliteit van de chips te waarborgen. Echter, er kunnen bij onjuiste opslag fijne silicium-stofdeeltjes vrijkomen. Dit levert op de lange termijn de longaandoening silicose op. Vanuit de inspectie heb je de zogenoemde ‘</a:t>
            </a:r>
            <a:r>
              <a:rPr lang="nl-NL" sz="1800" b="0" i="0" dirty="0" err="1">
                <a:solidFill>
                  <a:srgbClr val="000000"/>
                </a:solidFill>
                <a:effectLst/>
                <a:latin typeface="Calibri" panose="020F0502020204030204" pitchFamily="34" charset="0"/>
              </a:rPr>
              <a:t>Material</a:t>
            </a:r>
            <a:r>
              <a:rPr lang="nl-NL" sz="1800" b="0" i="0" dirty="0">
                <a:solidFill>
                  <a:srgbClr val="000000"/>
                </a:solidFill>
                <a:effectLst/>
                <a:latin typeface="Calibri" panose="020F0502020204030204" pitchFamily="34" charset="0"/>
              </a:rPr>
              <a:t> Safety </a:t>
            </a:r>
            <a:r>
              <a:rPr lang="nl-NL" sz="1800" b="0" i="0" dirty="0" err="1">
                <a:solidFill>
                  <a:srgbClr val="000000"/>
                </a:solidFill>
                <a:effectLst/>
                <a:latin typeface="Calibri" panose="020F0502020204030204" pitchFamily="34" charset="0"/>
              </a:rPr>
              <a:t>and</a:t>
            </a:r>
            <a:r>
              <a:rPr lang="nl-NL" sz="1800" b="0" i="0" dirty="0">
                <a:solidFill>
                  <a:srgbClr val="000000"/>
                </a:solidFill>
                <a:effectLst/>
                <a:latin typeface="Calibri" panose="020F0502020204030204" pitchFamily="34" charset="0"/>
              </a:rPr>
              <a:t> Data Sheet’ (MSDS) meegekregen voor silicium, waarin het volgende staat voor de opslag van silicium: </a:t>
            </a:r>
          </a:p>
          <a:p>
            <a:pPr marL="0" indent="0">
              <a:buNone/>
            </a:pPr>
            <a:endParaRPr lang="nl-NL" sz="1800" dirty="0">
              <a:solidFill>
                <a:srgbClr val="000000"/>
              </a:solidFill>
              <a:latin typeface="Calibri" panose="020F0502020204030204" pitchFamily="34" charset="0"/>
            </a:endParaRPr>
          </a:p>
          <a:p>
            <a:pPr marL="0" indent="0">
              <a:buNone/>
            </a:pPr>
            <a:endParaRPr lang="nl-NL" sz="1800" dirty="0">
              <a:solidFill>
                <a:srgbClr val="000000"/>
              </a:solidFill>
              <a:latin typeface="Calibri" panose="020F0502020204030204" pitchFamily="34" charset="0"/>
            </a:endParaRPr>
          </a:p>
          <a:p>
            <a:pPr marL="0" indent="0">
              <a:buNone/>
            </a:pPr>
            <a:endParaRPr lang="nl-NL" sz="1800" dirty="0">
              <a:solidFill>
                <a:srgbClr val="000000"/>
              </a:solidFill>
              <a:latin typeface="Calibri" panose="020F0502020204030204" pitchFamily="34" charset="0"/>
            </a:endParaRPr>
          </a:p>
          <a:p>
            <a:pPr marL="0" indent="0">
              <a:buNone/>
            </a:pPr>
            <a:endParaRPr lang="nl-NL" sz="1800" dirty="0">
              <a:solidFill>
                <a:srgbClr val="000000"/>
              </a:solidFill>
              <a:latin typeface="Calibri" panose="020F0502020204030204" pitchFamily="34" charset="0"/>
            </a:endParaRPr>
          </a:p>
          <a:p>
            <a:pPr marL="0" indent="0">
              <a:buNone/>
            </a:pPr>
            <a:endParaRPr lang="nl-NL" sz="1800" dirty="0">
              <a:solidFill>
                <a:srgbClr val="000000"/>
              </a:solidFill>
              <a:latin typeface="Calibri" panose="020F0502020204030204" pitchFamily="34" charset="0"/>
            </a:endParaRPr>
          </a:p>
          <a:p>
            <a:pPr marL="0" indent="0">
              <a:buNone/>
            </a:pPr>
            <a:r>
              <a:rPr lang="nl-NL" sz="1800" dirty="0">
                <a:solidFill>
                  <a:srgbClr val="000000"/>
                </a:solidFill>
                <a:latin typeface="Calibri" panose="020F0502020204030204" pitchFamily="34" charset="0"/>
              </a:rPr>
              <a:t>In loods 1 worden grondstoffen opgeslagen, in loods 2 halffabricaten en in loods 3 eindproducten.</a:t>
            </a:r>
          </a:p>
          <a:p>
            <a:pPr marL="0" indent="0">
              <a:buNone/>
            </a:pPr>
            <a:endParaRPr lang="nl-NL" dirty="0"/>
          </a:p>
        </p:txBody>
      </p:sp>
      <p:sp>
        <p:nvSpPr>
          <p:cNvPr id="6" name="Tekstvak 5">
            <a:hlinkClick r:id="rId2" action="ppaction://hlinksldjump"/>
            <a:extLst>
              <a:ext uri="{FF2B5EF4-FFF2-40B4-BE49-F238E27FC236}">
                <a16:creationId xmlns:a16="http://schemas.microsoft.com/office/drawing/2014/main" id="{D7D4105A-F3A2-4F90-AB90-E93D3872B7E1}"/>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pic>
        <p:nvPicPr>
          <p:cNvPr id="1028" name="Picture 4" descr="Inserting image...">
            <a:extLst>
              <a:ext uri="{FF2B5EF4-FFF2-40B4-BE49-F238E27FC236}">
                <a16:creationId xmlns:a16="http://schemas.microsoft.com/office/drawing/2014/main" id="{512A6E82-041F-4AAC-B685-4876FB4DF8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0400" y="2740252"/>
            <a:ext cx="5571200" cy="1417993"/>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slz="http://schemas.microsoft.com/office/powerpoint/2016/slidezoom">
        <mc:Choice Requires="pslz">
          <p:graphicFrame>
            <p:nvGraphicFramePr>
              <p:cNvPr id="9" name="Diazoom 8">
                <a:extLst>
                  <a:ext uri="{FF2B5EF4-FFF2-40B4-BE49-F238E27FC236}">
                    <a16:creationId xmlns:a16="http://schemas.microsoft.com/office/drawing/2014/main" id="{8E80B013-9EF5-4462-A926-FB6112334118}"/>
                  </a:ext>
                </a:extLst>
              </p:cNvPr>
              <p:cNvGraphicFramePr>
                <a:graphicFrameLocks noChangeAspect="1"/>
              </p:cNvGraphicFramePr>
              <p:nvPr>
                <p:extLst>
                  <p:ext uri="{D42A27DB-BD31-4B8C-83A1-F6EECF244321}">
                    <p14:modId xmlns:p14="http://schemas.microsoft.com/office/powerpoint/2010/main" val="617312936"/>
                  </p:ext>
                </p:extLst>
              </p:nvPr>
            </p:nvGraphicFramePr>
            <p:xfrm>
              <a:off x="0" y="5143500"/>
              <a:ext cx="3048000" cy="1714500"/>
            </p:xfrm>
            <a:graphic>
              <a:graphicData uri="http://schemas.microsoft.com/office/powerpoint/2016/slidezoom">
                <pslz:sldZm>
                  <pslz:sldZmObj sldId="267" cId="94303674">
                    <pslz:zmPr id="{7E1EBCC3-64C9-438B-8CC5-1BB7492ADE33}" returnToParent="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Diazoom 8">
                <a:hlinkClick r:id="rId5" action="ppaction://hlinksldjump"/>
                <a:extLst>
                  <a:ext uri="{FF2B5EF4-FFF2-40B4-BE49-F238E27FC236}">
                    <a16:creationId xmlns:a16="http://schemas.microsoft.com/office/drawing/2014/main" id="{8E80B013-9EF5-4462-A926-FB6112334118}"/>
                  </a:ext>
                </a:extLst>
              </p:cNvPr>
              <p:cNvPicPr>
                <a:picLocks noGrp="1" noRot="1" noChangeAspect="1" noMove="1" noResize="1" noEditPoints="1" noAdjustHandles="1" noChangeArrowheads="1" noChangeShapeType="1"/>
              </p:cNvPicPr>
              <p:nvPr/>
            </p:nvPicPr>
            <p:blipFill>
              <a:blip r:embed="rId6"/>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Diazoom 10">
                <a:extLst>
                  <a:ext uri="{FF2B5EF4-FFF2-40B4-BE49-F238E27FC236}">
                    <a16:creationId xmlns:a16="http://schemas.microsoft.com/office/drawing/2014/main" id="{43548E92-9A49-46A9-86F6-A8B3D1A44F43}"/>
                  </a:ext>
                </a:extLst>
              </p:cNvPr>
              <p:cNvGraphicFramePr>
                <a:graphicFrameLocks noChangeAspect="1"/>
              </p:cNvGraphicFramePr>
              <p:nvPr>
                <p:extLst>
                  <p:ext uri="{D42A27DB-BD31-4B8C-83A1-F6EECF244321}">
                    <p14:modId xmlns:p14="http://schemas.microsoft.com/office/powerpoint/2010/main" val="122447750"/>
                  </p:ext>
                </p:extLst>
              </p:nvPr>
            </p:nvGraphicFramePr>
            <p:xfrm>
              <a:off x="3048000" y="5143500"/>
              <a:ext cx="3048000" cy="1714500"/>
            </p:xfrm>
            <a:graphic>
              <a:graphicData uri="http://schemas.microsoft.com/office/powerpoint/2016/slidezoom">
                <pslz:sldZm>
                  <pslz:sldZmObj sldId="271" cId="1241112144">
                    <pslz:zmPr id="{DEF1F96B-0F02-42FF-9B54-A6CB1F3D6E33}" returnToParent="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Diazoom 10">
                <a:hlinkClick r:id="rId8" action="ppaction://hlinksldjump"/>
                <a:extLst>
                  <a:ext uri="{FF2B5EF4-FFF2-40B4-BE49-F238E27FC236}">
                    <a16:creationId xmlns:a16="http://schemas.microsoft.com/office/drawing/2014/main" id="{43548E92-9A49-46A9-86F6-A8B3D1A44F43}"/>
                  </a:ext>
                </a:extLst>
              </p:cNvPr>
              <p:cNvPicPr>
                <a:picLocks noGrp="1" noRot="1" noChangeAspect="1" noMove="1" noResize="1" noEditPoints="1" noAdjustHandles="1" noChangeArrowheads="1" noChangeShapeType="1"/>
              </p:cNvPicPr>
              <p:nvPr/>
            </p:nvPicPr>
            <p:blipFill>
              <a:blip r:embed="rId9"/>
              <a:stretch>
                <a:fillRect/>
              </a:stretch>
            </p:blipFill>
            <p:spPr>
              <a:xfrm>
                <a:off x="304800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Diazoom 12">
                <a:extLst>
                  <a:ext uri="{FF2B5EF4-FFF2-40B4-BE49-F238E27FC236}">
                    <a16:creationId xmlns:a16="http://schemas.microsoft.com/office/drawing/2014/main" id="{256B24EF-41FA-478B-A01F-4E833BD79D76}"/>
                  </a:ext>
                </a:extLst>
              </p:cNvPr>
              <p:cNvGraphicFramePr>
                <a:graphicFrameLocks noChangeAspect="1"/>
              </p:cNvGraphicFramePr>
              <p:nvPr>
                <p:extLst>
                  <p:ext uri="{D42A27DB-BD31-4B8C-83A1-F6EECF244321}">
                    <p14:modId xmlns:p14="http://schemas.microsoft.com/office/powerpoint/2010/main" val="3003636489"/>
                  </p:ext>
                </p:extLst>
              </p:nvPr>
            </p:nvGraphicFramePr>
            <p:xfrm>
              <a:off x="6096000" y="5147757"/>
              <a:ext cx="3048000" cy="1714500"/>
            </p:xfrm>
            <a:graphic>
              <a:graphicData uri="http://schemas.microsoft.com/office/powerpoint/2016/slidezoom">
                <pslz:sldZm>
                  <pslz:sldZmObj sldId="272" cId="2668364719">
                    <pslz:zmPr id="{03CD42D0-62D3-4399-90AF-AAD872E5A079}" returnToParent="0">
                      <p166:blipFill xmlns:p166="http://schemas.microsoft.com/office/powerpoint/2016/6/main">
                        <a:blip r:embed="rId10"/>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Diazoom 12">
                <a:hlinkClick r:id="rId11" action="ppaction://hlinksldjump"/>
                <a:extLst>
                  <a:ext uri="{FF2B5EF4-FFF2-40B4-BE49-F238E27FC236}">
                    <a16:creationId xmlns:a16="http://schemas.microsoft.com/office/drawing/2014/main" id="{256B24EF-41FA-478B-A01F-4E833BD79D76}"/>
                  </a:ext>
                </a:extLst>
              </p:cNvPr>
              <p:cNvPicPr>
                <a:picLocks noGrp="1" noRot="1" noChangeAspect="1" noMove="1" noResize="1" noEditPoints="1" noAdjustHandles="1" noChangeArrowheads="1" noChangeShapeType="1"/>
              </p:cNvPicPr>
              <p:nvPr/>
            </p:nvPicPr>
            <p:blipFill>
              <a:blip r:embed="rId12"/>
              <a:stretch>
                <a:fillRect/>
              </a:stretch>
            </p:blipFill>
            <p:spPr>
              <a:xfrm>
                <a:off x="6096000" y="5147757"/>
                <a:ext cx="3048000" cy="1714500"/>
              </a:xfrm>
              <a:prstGeom prst="rect">
                <a:avLst/>
              </a:prstGeom>
              <a:ln w="3175">
                <a:solidFill>
                  <a:prstClr val="ltGray"/>
                </a:solidFill>
              </a:ln>
            </p:spPr>
          </p:pic>
        </mc:Fallback>
      </mc:AlternateContent>
      <p:sp>
        <p:nvSpPr>
          <p:cNvPr id="19" name="Titel 1">
            <a:extLst>
              <a:ext uri="{FF2B5EF4-FFF2-40B4-BE49-F238E27FC236}">
                <a16:creationId xmlns:a16="http://schemas.microsoft.com/office/drawing/2014/main" id="{48BFD484-D4B1-4DB9-B99C-78BFF8F6AC7C}"/>
              </a:ext>
            </a:extLst>
          </p:cNvPr>
          <p:cNvSpPr>
            <a:spLocks noGrp="1"/>
          </p:cNvSpPr>
          <p:nvPr>
            <p:ph type="title"/>
          </p:nvPr>
        </p:nvSpPr>
        <p:spPr>
          <a:xfrm>
            <a:off x="838200" y="18255"/>
            <a:ext cx="10515600" cy="905023"/>
          </a:xfrm>
        </p:spPr>
        <p:txBody>
          <a:bodyPr/>
          <a:lstStyle/>
          <a:p>
            <a:pPr algn="ctr"/>
            <a:r>
              <a:rPr lang="nl-NL" dirty="0"/>
              <a:t>Opslag</a:t>
            </a:r>
          </a:p>
        </p:txBody>
      </p:sp>
    </p:spTree>
    <p:extLst>
      <p:ext uri="{BB962C8B-B14F-4D97-AF65-F5344CB8AC3E}">
        <p14:creationId xmlns:p14="http://schemas.microsoft.com/office/powerpoint/2010/main" val="889902665"/>
      </p:ext>
    </p:extLst>
  </p:cSld>
  <p:clrMapOvr>
    <a:masterClrMapping/>
  </p:clrMapOvr>
  <mc:AlternateContent xmlns:mc="http://schemas.openxmlformats.org/markup-compatibility/2006" xmlns:p14="http://schemas.microsoft.com/office/powerpoint/2010/main">
    <mc:Choice Requires="p14">
      <p:transition p14:dur="250" advClick="0">
        <p:fade/>
      </p:transition>
    </mc:Choice>
    <mc:Fallback xmlns="">
      <p:transition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F48DB986-D385-4FCC-9A7A-A56147D1A6AA}"/>
              </a:ext>
            </a:extLst>
          </p:cNvPr>
          <p:cNvSpPr>
            <a:spLocks noGrp="1"/>
          </p:cNvSpPr>
          <p:nvPr>
            <p:ph idx="1"/>
          </p:nvPr>
        </p:nvSpPr>
        <p:spPr>
          <a:xfrm>
            <a:off x="838200" y="1393795"/>
            <a:ext cx="10515600" cy="3749706"/>
          </a:xfrm>
        </p:spPr>
        <p:txBody>
          <a:bodyPr/>
          <a:lstStyle/>
          <a:p>
            <a:pPr marL="0" indent="0">
              <a:buNone/>
            </a:pPr>
            <a:r>
              <a:rPr lang="nl-NL" dirty="0"/>
              <a:t>Binnen de productielijn worden de chips gemaakt. </a:t>
            </a:r>
          </a:p>
          <a:p>
            <a:r>
              <a:rPr lang="nl-NL" dirty="0"/>
              <a:t>In het personeelsregister wordt bijgehouden wie wanneer welke machine heeft bediend. Iedere dag </a:t>
            </a:r>
            <a:r>
              <a:rPr lang="nl-NL" u="sng" dirty="0"/>
              <a:t>kan</a:t>
            </a:r>
            <a:r>
              <a:rPr lang="nl-NL" dirty="0"/>
              <a:t> er iemand anders de machine bedienen.</a:t>
            </a:r>
          </a:p>
          <a:p>
            <a:r>
              <a:rPr lang="nl-NL" dirty="0"/>
              <a:t>In het incidentenregister worden incidenten bijgehouden, denk aan ongelukken, fouten of problemen.</a:t>
            </a:r>
          </a:p>
          <a:p>
            <a:r>
              <a:rPr lang="nl-NL" dirty="0"/>
              <a:t>In het machineregister worden storingen en instellingen van machines bijgehouden.</a:t>
            </a:r>
          </a:p>
        </p:txBody>
      </p:sp>
      <p:sp>
        <p:nvSpPr>
          <p:cNvPr id="5" name="Tekstvak 4">
            <a:hlinkClick r:id="rId2" action="ppaction://hlinksldjump"/>
            <a:extLst>
              <a:ext uri="{FF2B5EF4-FFF2-40B4-BE49-F238E27FC236}">
                <a16:creationId xmlns:a16="http://schemas.microsoft.com/office/drawing/2014/main" id="{F6AA31E9-FE41-4E30-880A-B5608F25A7CA}"/>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DFCBB31D-A31F-4F6D-9BBA-0B0A172097E0}"/>
                  </a:ext>
                </a:extLst>
              </p:cNvPr>
              <p:cNvGraphicFramePr>
                <a:graphicFrameLocks noChangeAspect="1"/>
              </p:cNvGraphicFramePr>
              <p:nvPr>
                <p:extLst>
                  <p:ext uri="{D42A27DB-BD31-4B8C-83A1-F6EECF244321}">
                    <p14:modId xmlns:p14="http://schemas.microsoft.com/office/powerpoint/2010/main" val="3117740271"/>
                  </p:ext>
                </p:extLst>
              </p:nvPr>
            </p:nvGraphicFramePr>
            <p:xfrm>
              <a:off x="0" y="5143500"/>
              <a:ext cx="3048000" cy="1714500"/>
            </p:xfrm>
            <a:graphic>
              <a:graphicData uri="http://schemas.microsoft.com/office/powerpoint/2016/slidezoom">
                <pslz:sldZm>
                  <pslz:sldZmObj sldId="268" cId="2873020210">
                    <pslz:zmPr id="{0C590C2C-A23B-4CEB-98D7-70F42E06861E}" returnToParent="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4" action="ppaction://hlinksldjump"/>
                <a:extLst>
                  <a:ext uri="{FF2B5EF4-FFF2-40B4-BE49-F238E27FC236}">
                    <a16:creationId xmlns:a16="http://schemas.microsoft.com/office/drawing/2014/main" id="{DFCBB31D-A31F-4F6D-9BBA-0B0A172097E0}"/>
                  </a:ext>
                </a:extLst>
              </p:cNvPr>
              <p:cNvPicPr>
                <a:picLocks noGrp="1" noRot="1" noChangeAspect="1" noMove="1" noResize="1" noEditPoints="1" noAdjustHandles="1" noChangeArrowheads="1" noChangeShapeType="1"/>
              </p:cNvPicPr>
              <p:nvPr/>
            </p:nvPicPr>
            <p:blipFill>
              <a:blip r:embed="rId5"/>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Diazoom 8">
                <a:extLst>
                  <a:ext uri="{FF2B5EF4-FFF2-40B4-BE49-F238E27FC236}">
                    <a16:creationId xmlns:a16="http://schemas.microsoft.com/office/drawing/2014/main" id="{405D9478-76C9-4905-8752-EA27375ECFFA}"/>
                  </a:ext>
                </a:extLst>
              </p:cNvPr>
              <p:cNvGraphicFramePr>
                <a:graphicFrameLocks noChangeAspect="1"/>
              </p:cNvGraphicFramePr>
              <p:nvPr>
                <p:extLst>
                  <p:ext uri="{D42A27DB-BD31-4B8C-83A1-F6EECF244321}">
                    <p14:modId xmlns:p14="http://schemas.microsoft.com/office/powerpoint/2010/main" val="638262625"/>
                  </p:ext>
                </p:extLst>
              </p:nvPr>
            </p:nvGraphicFramePr>
            <p:xfrm>
              <a:off x="3048000" y="5143500"/>
              <a:ext cx="3048000" cy="1714500"/>
            </p:xfrm>
            <a:graphic>
              <a:graphicData uri="http://schemas.microsoft.com/office/powerpoint/2016/slidezoom">
                <pslz:sldZm>
                  <pslz:sldZmObj sldId="269" cId="1431686776">
                    <pslz:zmPr id="{C913B58E-9E8F-44F9-B493-09A5B9927D68}" returnToParent="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Diazoom 8">
                <a:hlinkClick r:id="rId7" action="ppaction://hlinksldjump"/>
                <a:extLst>
                  <a:ext uri="{FF2B5EF4-FFF2-40B4-BE49-F238E27FC236}">
                    <a16:creationId xmlns:a16="http://schemas.microsoft.com/office/drawing/2014/main" id="{405D9478-76C9-4905-8752-EA27375ECFFA}"/>
                  </a:ext>
                </a:extLst>
              </p:cNvPr>
              <p:cNvPicPr>
                <a:picLocks noGrp="1" noRot="1" noChangeAspect="1" noMove="1" noResize="1" noEditPoints="1" noAdjustHandles="1" noChangeArrowheads="1" noChangeShapeType="1"/>
              </p:cNvPicPr>
              <p:nvPr/>
            </p:nvPicPr>
            <p:blipFill>
              <a:blip r:embed="rId8"/>
              <a:stretch>
                <a:fillRect/>
              </a:stretch>
            </p:blipFill>
            <p:spPr>
              <a:xfrm>
                <a:off x="304800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Diazoom 10">
                <a:extLst>
                  <a:ext uri="{FF2B5EF4-FFF2-40B4-BE49-F238E27FC236}">
                    <a16:creationId xmlns:a16="http://schemas.microsoft.com/office/drawing/2014/main" id="{F28C6B2B-CC68-4B6F-B274-554A792002B0}"/>
                  </a:ext>
                </a:extLst>
              </p:cNvPr>
              <p:cNvGraphicFramePr>
                <a:graphicFrameLocks noChangeAspect="1"/>
              </p:cNvGraphicFramePr>
              <p:nvPr>
                <p:extLst>
                  <p:ext uri="{D42A27DB-BD31-4B8C-83A1-F6EECF244321}">
                    <p14:modId xmlns:p14="http://schemas.microsoft.com/office/powerpoint/2010/main" val="795122693"/>
                  </p:ext>
                </p:extLst>
              </p:nvPr>
            </p:nvGraphicFramePr>
            <p:xfrm>
              <a:off x="6096000" y="5143500"/>
              <a:ext cx="3048000" cy="1714500"/>
            </p:xfrm>
            <a:graphic>
              <a:graphicData uri="http://schemas.microsoft.com/office/powerpoint/2016/slidezoom">
                <pslz:sldZm>
                  <pslz:sldZmObj sldId="270" cId="2630034275">
                    <pslz:zmPr id="{33BBA088-0713-4AFA-B843-62693698C42C}" returnToParent="0">
                      <p166:blipFill xmlns:p166="http://schemas.microsoft.com/office/powerpoint/2016/6/main">
                        <a:blip r:embed="rId9"/>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Diazoom 10">
                <a:hlinkClick r:id="rId10" action="ppaction://hlinksldjump"/>
                <a:extLst>
                  <a:ext uri="{FF2B5EF4-FFF2-40B4-BE49-F238E27FC236}">
                    <a16:creationId xmlns:a16="http://schemas.microsoft.com/office/drawing/2014/main" id="{F28C6B2B-CC68-4B6F-B274-554A792002B0}"/>
                  </a:ext>
                </a:extLst>
              </p:cNvPr>
              <p:cNvPicPr>
                <a:picLocks noGrp="1" noRot="1" noChangeAspect="1" noMove="1" noResize="1" noEditPoints="1" noAdjustHandles="1" noChangeArrowheads="1" noChangeShapeType="1"/>
              </p:cNvPicPr>
              <p:nvPr/>
            </p:nvPicPr>
            <p:blipFill>
              <a:blip r:embed="rId11"/>
              <a:stretch>
                <a:fillRect/>
              </a:stretch>
            </p:blipFill>
            <p:spPr>
              <a:xfrm>
                <a:off x="6096000" y="5143500"/>
                <a:ext cx="3048000" cy="1714500"/>
              </a:xfrm>
              <a:prstGeom prst="rect">
                <a:avLst/>
              </a:prstGeom>
              <a:ln w="3175">
                <a:solidFill>
                  <a:prstClr val="ltGray"/>
                </a:solidFill>
              </a:ln>
            </p:spPr>
          </p:pic>
        </mc:Fallback>
      </mc:AlternateContent>
      <p:sp>
        <p:nvSpPr>
          <p:cNvPr id="14" name="Titel 1">
            <a:extLst>
              <a:ext uri="{FF2B5EF4-FFF2-40B4-BE49-F238E27FC236}">
                <a16:creationId xmlns:a16="http://schemas.microsoft.com/office/drawing/2014/main" id="{59CEE03D-ED60-4F85-80B7-187B1127610B}"/>
              </a:ext>
            </a:extLst>
          </p:cNvPr>
          <p:cNvSpPr>
            <a:spLocks noGrp="1"/>
          </p:cNvSpPr>
          <p:nvPr>
            <p:ph type="title"/>
          </p:nvPr>
        </p:nvSpPr>
        <p:spPr>
          <a:xfrm>
            <a:off x="838200" y="18255"/>
            <a:ext cx="10515600" cy="905023"/>
          </a:xfrm>
        </p:spPr>
        <p:txBody>
          <a:bodyPr/>
          <a:lstStyle/>
          <a:p>
            <a:pPr algn="ctr"/>
            <a:r>
              <a:rPr lang="nl-NL" dirty="0"/>
              <a:t>Productielijn</a:t>
            </a:r>
          </a:p>
        </p:txBody>
      </p:sp>
    </p:spTree>
    <p:extLst>
      <p:ext uri="{BB962C8B-B14F-4D97-AF65-F5344CB8AC3E}">
        <p14:creationId xmlns:p14="http://schemas.microsoft.com/office/powerpoint/2010/main" val="179661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F07F5B9D-4E1D-4BB4-AC1A-1545DD6C0D2A}"/>
              </a:ext>
            </a:extLst>
          </p:cNvPr>
          <p:cNvSpPr>
            <a:spLocks noGrp="1"/>
          </p:cNvSpPr>
          <p:nvPr>
            <p:ph idx="1"/>
          </p:nvPr>
        </p:nvSpPr>
        <p:spPr/>
        <p:txBody>
          <a:bodyPr/>
          <a:lstStyle/>
          <a:p>
            <a:pPr marL="0" indent="0">
              <a:buNone/>
            </a:pPr>
            <a:r>
              <a:rPr lang="nl-NL" sz="1800" b="0" i="0" dirty="0">
                <a:solidFill>
                  <a:srgbClr val="000000"/>
                </a:solidFill>
                <a:effectLst/>
                <a:latin typeface="Calibri" panose="020F0502020204030204" pitchFamily="34" charset="0"/>
              </a:rPr>
              <a:t>Binnen de afdeling kwaliteitscontrole wordt gecontroleerd of de geproduceerde chips aan de vooraf bepaalde eisen voldoen. </a:t>
            </a:r>
          </a:p>
          <a:p>
            <a:r>
              <a:rPr lang="nl-NL" sz="1800" b="0" i="0" dirty="0">
                <a:solidFill>
                  <a:srgbClr val="000000"/>
                </a:solidFill>
                <a:effectLst/>
                <a:latin typeface="Calibri" panose="020F0502020204030204" pitchFamily="34" charset="0"/>
              </a:rPr>
              <a:t>Omdat de fabriek veel chips maakt is het onmogelijk iedere chip te testen. Daarbij zijn de chips na een test vaak minder waard, omdat ze al een tijd zwaar belast zijn. Op de pagina methode kun je hier meer over vinden. </a:t>
            </a:r>
          </a:p>
          <a:p>
            <a:r>
              <a:rPr lang="nl-NL" sz="1800" b="0" i="0" dirty="0">
                <a:solidFill>
                  <a:srgbClr val="000000"/>
                </a:solidFill>
                <a:effectLst/>
                <a:latin typeface="Calibri" panose="020F0502020204030204" pitchFamily="34" charset="0"/>
              </a:rPr>
              <a:t>Karel </a:t>
            </a:r>
            <a:r>
              <a:rPr lang="nl-NL" sz="1800" b="0" i="0" dirty="0" err="1">
                <a:solidFill>
                  <a:srgbClr val="000000"/>
                </a:solidFill>
                <a:effectLst/>
                <a:latin typeface="Calibri" panose="020F0502020204030204" pitchFamily="34" charset="0"/>
              </a:rPr>
              <a:t>Kijktgoedt</a:t>
            </a:r>
            <a:r>
              <a:rPr lang="nl-NL" sz="1800" b="0" i="0" dirty="0">
                <a:solidFill>
                  <a:srgbClr val="000000"/>
                </a:solidFill>
                <a:effectLst/>
                <a:latin typeface="Calibri" panose="020F0502020204030204" pitchFamily="34" charset="0"/>
              </a:rPr>
              <a:t> is het hoofd van de afdeling kwaliteitszorg. Nadat jullie het waargenomen probleem aan Karel hebben laten zien, heeft hij opgezocht welke tests hierbij relevant zijn. Op de pagina testresultaten staat het overzicht weergegeven.</a:t>
            </a:r>
          </a:p>
          <a:p>
            <a:r>
              <a:rPr lang="nl-NL" sz="1800" dirty="0">
                <a:solidFill>
                  <a:srgbClr val="000000"/>
                </a:solidFill>
                <a:latin typeface="Calibri" panose="020F0502020204030204" pitchFamily="34" charset="0"/>
              </a:rPr>
              <a:t>Karel geeft als laatste nog aan dat als de protocollen goed worden gevolgd, er geen kapotte chips bij de klanten mogen komen. Hij is zelf erg verontrust door dit nieuws en gaat binnen zijn afdeling onderzoek doen.</a:t>
            </a:r>
            <a:r>
              <a:rPr lang="nl-NL" sz="1800" b="0" i="0" dirty="0">
                <a:solidFill>
                  <a:srgbClr val="000000"/>
                </a:solidFill>
                <a:effectLst/>
                <a:latin typeface="Calibri" panose="020F0502020204030204" pitchFamily="34" charset="0"/>
              </a:rPr>
              <a:t> </a:t>
            </a:r>
          </a:p>
          <a:p>
            <a:endParaRPr lang="nl-NL" dirty="0"/>
          </a:p>
        </p:txBody>
      </p:sp>
      <p:sp>
        <p:nvSpPr>
          <p:cNvPr id="5" name="Tekstvak 4">
            <a:hlinkClick r:id="rId2" action="ppaction://hlinksldjump"/>
            <a:extLst>
              <a:ext uri="{FF2B5EF4-FFF2-40B4-BE49-F238E27FC236}">
                <a16:creationId xmlns:a16="http://schemas.microsoft.com/office/drawing/2014/main" id="{DD29B2C6-AE1A-4F46-AE9E-D92BE5318949}"/>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19A427E5-A037-4DE5-818F-6EDC6ED73411}"/>
                  </a:ext>
                </a:extLst>
              </p:cNvPr>
              <p:cNvGraphicFramePr>
                <a:graphicFrameLocks noChangeAspect="1"/>
              </p:cNvGraphicFramePr>
              <p:nvPr>
                <p:extLst>
                  <p:ext uri="{D42A27DB-BD31-4B8C-83A1-F6EECF244321}">
                    <p14:modId xmlns:p14="http://schemas.microsoft.com/office/powerpoint/2010/main" val="1082228504"/>
                  </p:ext>
                </p:extLst>
              </p:nvPr>
            </p:nvGraphicFramePr>
            <p:xfrm>
              <a:off x="0" y="5143500"/>
              <a:ext cx="3048000" cy="1714500"/>
            </p:xfrm>
            <a:graphic>
              <a:graphicData uri="http://schemas.microsoft.com/office/powerpoint/2016/slidezoom">
                <pslz:sldZm>
                  <pslz:sldZmObj sldId="273" cId="1008671978">
                    <pslz:zmPr id="{5CE23653-47C1-44C9-82FC-08595A3DE394}" returnToParent="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4" action="ppaction://hlinksldjump"/>
                <a:extLst>
                  <a:ext uri="{FF2B5EF4-FFF2-40B4-BE49-F238E27FC236}">
                    <a16:creationId xmlns:a16="http://schemas.microsoft.com/office/drawing/2014/main" id="{19A427E5-A037-4DE5-818F-6EDC6ED73411}"/>
                  </a:ext>
                </a:extLst>
              </p:cNvPr>
              <p:cNvPicPr>
                <a:picLocks noGrp="1" noRot="1" noChangeAspect="1" noMove="1" noResize="1" noEditPoints="1" noAdjustHandles="1" noChangeArrowheads="1" noChangeShapeType="1"/>
              </p:cNvPicPr>
              <p:nvPr/>
            </p:nvPicPr>
            <p:blipFill>
              <a:blip r:embed="rId5"/>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Diazoom 8">
                <a:extLst>
                  <a:ext uri="{FF2B5EF4-FFF2-40B4-BE49-F238E27FC236}">
                    <a16:creationId xmlns:a16="http://schemas.microsoft.com/office/drawing/2014/main" id="{785980E1-5CDB-48C0-9F56-69B71337B76E}"/>
                  </a:ext>
                </a:extLst>
              </p:cNvPr>
              <p:cNvGraphicFramePr>
                <a:graphicFrameLocks noChangeAspect="1"/>
              </p:cNvGraphicFramePr>
              <p:nvPr>
                <p:extLst>
                  <p:ext uri="{D42A27DB-BD31-4B8C-83A1-F6EECF244321}">
                    <p14:modId xmlns:p14="http://schemas.microsoft.com/office/powerpoint/2010/main" val="3673179823"/>
                  </p:ext>
                </p:extLst>
              </p:nvPr>
            </p:nvGraphicFramePr>
            <p:xfrm>
              <a:off x="3048000" y="5143500"/>
              <a:ext cx="3048000" cy="1714500"/>
            </p:xfrm>
            <a:graphic>
              <a:graphicData uri="http://schemas.microsoft.com/office/powerpoint/2016/slidezoom">
                <pslz:sldZm>
                  <pslz:sldZmObj sldId="274" cId="114035983">
                    <pslz:zmPr id="{B26FEA55-C297-43B4-8CE0-AFB164A1D6DB}" returnToParent="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Diazoom 8">
                <a:hlinkClick r:id="rId7" action="ppaction://hlinksldjump"/>
                <a:extLst>
                  <a:ext uri="{FF2B5EF4-FFF2-40B4-BE49-F238E27FC236}">
                    <a16:creationId xmlns:a16="http://schemas.microsoft.com/office/drawing/2014/main" id="{785980E1-5CDB-48C0-9F56-69B71337B76E}"/>
                  </a:ext>
                </a:extLst>
              </p:cNvPr>
              <p:cNvPicPr>
                <a:picLocks noGrp="1" noRot="1" noChangeAspect="1" noMove="1" noResize="1" noEditPoints="1" noAdjustHandles="1" noChangeArrowheads="1" noChangeShapeType="1"/>
              </p:cNvPicPr>
              <p:nvPr/>
            </p:nvPicPr>
            <p:blipFill>
              <a:blip r:embed="rId8"/>
              <a:stretch>
                <a:fillRect/>
              </a:stretch>
            </p:blipFill>
            <p:spPr>
              <a:xfrm>
                <a:off x="3048000" y="5143500"/>
                <a:ext cx="3048000" cy="1714500"/>
              </a:xfrm>
              <a:prstGeom prst="rect">
                <a:avLst/>
              </a:prstGeom>
              <a:ln w="3175">
                <a:solidFill>
                  <a:prstClr val="ltGray"/>
                </a:solidFill>
              </a:ln>
            </p:spPr>
          </p:pic>
        </mc:Fallback>
      </mc:AlternateContent>
      <p:sp>
        <p:nvSpPr>
          <p:cNvPr id="12" name="Titel 1">
            <a:extLst>
              <a:ext uri="{FF2B5EF4-FFF2-40B4-BE49-F238E27FC236}">
                <a16:creationId xmlns:a16="http://schemas.microsoft.com/office/drawing/2014/main" id="{0C5BE2AE-EAA0-492F-BF8E-81749993C87F}"/>
              </a:ext>
            </a:extLst>
          </p:cNvPr>
          <p:cNvSpPr>
            <a:spLocks noGrp="1"/>
          </p:cNvSpPr>
          <p:nvPr>
            <p:ph type="title"/>
          </p:nvPr>
        </p:nvSpPr>
        <p:spPr>
          <a:xfrm>
            <a:off x="838200" y="18255"/>
            <a:ext cx="10515600" cy="905023"/>
          </a:xfrm>
        </p:spPr>
        <p:txBody>
          <a:bodyPr/>
          <a:lstStyle/>
          <a:p>
            <a:pPr algn="ctr"/>
            <a:r>
              <a:rPr lang="nl-NL" dirty="0"/>
              <a:t>Kwaliteitscontrole</a:t>
            </a:r>
          </a:p>
        </p:txBody>
      </p:sp>
    </p:spTree>
    <p:extLst>
      <p:ext uri="{BB962C8B-B14F-4D97-AF65-F5344CB8AC3E}">
        <p14:creationId xmlns:p14="http://schemas.microsoft.com/office/powerpoint/2010/main" val="2421778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59A75338-2D61-43F4-8283-28C4A93FDA7D}"/>
              </a:ext>
            </a:extLst>
          </p:cNvPr>
          <p:cNvSpPr>
            <a:spLocks noGrp="1"/>
          </p:cNvSpPr>
          <p:nvPr>
            <p:ph idx="1"/>
          </p:nvPr>
        </p:nvSpPr>
        <p:spPr>
          <a:xfrm>
            <a:off x="838200" y="923279"/>
            <a:ext cx="10515600" cy="4220222"/>
          </a:xfrm>
        </p:spPr>
        <p:txBody>
          <a:bodyPr/>
          <a:lstStyle/>
          <a:p>
            <a:pPr marL="0" indent="0" algn="l" rtl="0" fontAlgn="base">
              <a:buNone/>
            </a:pPr>
            <a:r>
              <a:rPr lang="nl-NL" sz="1800" b="0" i="0" dirty="0">
                <a:solidFill>
                  <a:srgbClr val="000000"/>
                </a:solidFill>
                <a:effectLst/>
                <a:latin typeface="Calibri" panose="020F0502020204030204" pitchFamily="34" charset="0"/>
              </a:rPr>
              <a:t>Na jarenlang op de vrachtwagen te hebben gezeten is Tinus Tussengas inmiddels al een aantal jaar de transport manager bij jullie fabriek. Tinus kon zich niet voorstellen dat de ervaren problemen zijn veroorzaakt op de transport afdeling. Hij noemt de volgende drie grootste knelpunten op de afdeling, hier ontstaan het vaakst problemen: </a:t>
            </a:r>
            <a:endParaRPr lang="nl-NL" b="0" i="0" dirty="0">
              <a:solidFill>
                <a:srgbClr val="000000"/>
              </a:solidFill>
              <a:effectLst/>
              <a:latin typeface="Calibri" panose="020F0502020204030204" pitchFamily="34" charset="0"/>
            </a:endParaRPr>
          </a:p>
          <a:p>
            <a:pPr algn="l" rtl="0" fontAlgn="base">
              <a:buFont typeface="+mj-lt"/>
              <a:buAutoNum type="arabicPeriod"/>
            </a:pPr>
            <a:r>
              <a:rPr lang="nl-NL" sz="1800" dirty="0">
                <a:solidFill>
                  <a:srgbClr val="000000"/>
                </a:solidFill>
                <a:latin typeface="Calibri" panose="020F0502020204030204" pitchFamily="34" charset="0"/>
              </a:rPr>
              <a:t>Foute v</a:t>
            </a:r>
            <a:r>
              <a:rPr lang="nl-NL" sz="1800" b="0" i="0" dirty="0">
                <a:solidFill>
                  <a:srgbClr val="000000"/>
                </a:solidFill>
                <a:effectLst/>
                <a:latin typeface="Calibri" panose="020F0502020204030204" pitchFamily="34" charset="0"/>
              </a:rPr>
              <a:t>erpakking </a:t>
            </a:r>
          </a:p>
          <a:p>
            <a:pPr algn="l" rtl="0" fontAlgn="base">
              <a:buFont typeface="+mj-lt"/>
              <a:buAutoNum type="arabicPeriod" startAt="2"/>
            </a:pPr>
            <a:r>
              <a:rPr lang="nl-NL" sz="1800" b="0" i="0" dirty="0">
                <a:solidFill>
                  <a:srgbClr val="000000"/>
                </a:solidFill>
                <a:effectLst/>
                <a:latin typeface="Calibri" panose="020F0502020204030204" pitchFamily="34" charset="0"/>
              </a:rPr>
              <a:t>Slordigheid bij chauffeurs  </a:t>
            </a:r>
          </a:p>
          <a:p>
            <a:pPr algn="l" rtl="0" fontAlgn="base">
              <a:buFont typeface="+mj-lt"/>
              <a:buAutoNum type="arabicPeriod" startAt="3"/>
            </a:pPr>
            <a:r>
              <a:rPr lang="nl-NL" sz="1800" b="0" i="0" dirty="0">
                <a:solidFill>
                  <a:srgbClr val="000000"/>
                </a:solidFill>
                <a:effectLst/>
                <a:latin typeface="Calibri" panose="020F0502020204030204" pitchFamily="34" charset="0"/>
              </a:rPr>
              <a:t>Verkeerde omstandigheden tijdens de opslag. Producten worden opgeslagen in loods 3.</a:t>
            </a:r>
          </a:p>
          <a:p>
            <a:pPr marL="0" indent="0" algn="l" rtl="0" fontAlgn="base">
              <a:buNone/>
            </a:pPr>
            <a:r>
              <a:rPr lang="nl-NL" sz="1800" dirty="0">
                <a:solidFill>
                  <a:srgbClr val="000000"/>
                </a:solidFill>
                <a:latin typeface="Calibri" panose="020F0502020204030204" pitchFamily="34" charset="0"/>
              </a:rPr>
              <a:t>Informatie kan gevonden worden op de onderstaande pagina’s. </a:t>
            </a:r>
          </a:p>
          <a:p>
            <a:pPr marL="0" indent="0" algn="l" rtl="0" fontAlgn="base">
              <a:buNone/>
            </a:pPr>
            <a:endParaRPr lang="nl-NL" sz="1800" dirty="0">
              <a:solidFill>
                <a:srgbClr val="000000"/>
              </a:solidFill>
              <a:latin typeface="Calibri" panose="020F0502020204030204" pitchFamily="34" charset="0"/>
            </a:endParaRPr>
          </a:p>
          <a:p>
            <a:pPr marL="0" indent="0" algn="l" rtl="0" fontAlgn="base">
              <a:buNone/>
            </a:pPr>
            <a:r>
              <a:rPr lang="nl-NL" sz="1800" dirty="0">
                <a:solidFill>
                  <a:srgbClr val="000000"/>
                </a:solidFill>
                <a:latin typeface="Calibri" panose="020F0502020204030204" pitchFamily="34" charset="0"/>
              </a:rPr>
              <a:t>Daarbij geeft Karel nog aan dat de chauffeurs altijd met de klant de verpakkingen inspecteren. Geen van de klanten heeft een klacht of opmerking gemaakt over de staat van de verpakkingen tijdens de levering.</a:t>
            </a:r>
            <a:endParaRPr lang="nl-NL" dirty="0"/>
          </a:p>
          <a:p>
            <a:pPr marL="0" indent="0">
              <a:buNone/>
            </a:pPr>
            <a:endParaRPr lang="nl-NL" dirty="0"/>
          </a:p>
        </p:txBody>
      </p:sp>
      <p:sp>
        <p:nvSpPr>
          <p:cNvPr id="5" name="Tekstvak 4">
            <a:hlinkClick r:id="rId2" action="ppaction://hlinksldjump"/>
            <a:extLst>
              <a:ext uri="{FF2B5EF4-FFF2-40B4-BE49-F238E27FC236}">
                <a16:creationId xmlns:a16="http://schemas.microsoft.com/office/drawing/2014/main" id="{CA21BA8A-BBB9-4C64-8C71-C5AD8DD468D8}"/>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8" name="Titel 1">
            <a:extLst>
              <a:ext uri="{FF2B5EF4-FFF2-40B4-BE49-F238E27FC236}">
                <a16:creationId xmlns:a16="http://schemas.microsoft.com/office/drawing/2014/main" id="{A6AE2AB0-AA21-4A42-9034-7A50E2786493}"/>
              </a:ext>
            </a:extLst>
          </p:cNvPr>
          <p:cNvSpPr>
            <a:spLocks noGrp="1"/>
          </p:cNvSpPr>
          <p:nvPr>
            <p:ph type="title"/>
          </p:nvPr>
        </p:nvSpPr>
        <p:spPr>
          <a:xfrm>
            <a:off x="838200" y="18255"/>
            <a:ext cx="10515600" cy="905023"/>
          </a:xfrm>
        </p:spPr>
        <p:txBody>
          <a:bodyPr/>
          <a:lstStyle/>
          <a:p>
            <a:pPr algn="ctr"/>
            <a:r>
              <a:rPr lang="nl-NL" dirty="0"/>
              <a:t>Transport</a:t>
            </a:r>
          </a:p>
        </p:txBody>
      </p:sp>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71286017-FA5A-4FB7-BCEA-4D593F3A04D6}"/>
                  </a:ext>
                </a:extLst>
              </p:cNvPr>
              <p:cNvGraphicFramePr>
                <a:graphicFrameLocks noChangeAspect="1"/>
              </p:cNvGraphicFramePr>
              <p:nvPr>
                <p:extLst>
                  <p:ext uri="{D42A27DB-BD31-4B8C-83A1-F6EECF244321}">
                    <p14:modId xmlns:p14="http://schemas.microsoft.com/office/powerpoint/2010/main" val="1417143660"/>
                  </p:ext>
                </p:extLst>
              </p:nvPr>
            </p:nvGraphicFramePr>
            <p:xfrm>
              <a:off x="0" y="5143500"/>
              <a:ext cx="3048000" cy="1714500"/>
            </p:xfrm>
            <a:graphic>
              <a:graphicData uri="http://schemas.microsoft.com/office/powerpoint/2016/slidezoom">
                <pslz:sldZm>
                  <pslz:sldZmObj sldId="275" cId="484920930">
                    <pslz:zmPr id="{B1138A1B-B0DB-4811-8620-DB00275CE9FA}" returnToParent="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4" action="ppaction://hlinksldjump"/>
                <a:extLst>
                  <a:ext uri="{FF2B5EF4-FFF2-40B4-BE49-F238E27FC236}">
                    <a16:creationId xmlns:a16="http://schemas.microsoft.com/office/drawing/2014/main" id="{71286017-FA5A-4FB7-BCEA-4D593F3A04D6}"/>
                  </a:ext>
                </a:extLst>
              </p:cNvPr>
              <p:cNvPicPr>
                <a:picLocks noGrp="1" noRot="1" noChangeAspect="1" noMove="1" noResize="1" noEditPoints="1" noAdjustHandles="1" noChangeArrowheads="1" noChangeShapeType="1"/>
              </p:cNvPicPr>
              <p:nvPr/>
            </p:nvPicPr>
            <p:blipFill>
              <a:blip r:embed="rId5"/>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Diazoom 11">
                <a:extLst>
                  <a:ext uri="{FF2B5EF4-FFF2-40B4-BE49-F238E27FC236}">
                    <a16:creationId xmlns:a16="http://schemas.microsoft.com/office/drawing/2014/main" id="{9E96D946-B4C1-4B56-8FE1-B72B6400F3F0}"/>
                  </a:ext>
                </a:extLst>
              </p:cNvPr>
              <p:cNvGraphicFramePr>
                <a:graphicFrameLocks noChangeAspect="1"/>
              </p:cNvGraphicFramePr>
              <p:nvPr>
                <p:extLst>
                  <p:ext uri="{D42A27DB-BD31-4B8C-83A1-F6EECF244321}">
                    <p14:modId xmlns:p14="http://schemas.microsoft.com/office/powerpoint/2010/main" val="558564004"/>
                  </p:ext>
                </p:extLst>
              </p:nvPr>
            </p:nvGraphicFramePr>
            <p:xfrm>
              <a:off x="3048000" y="5143500"/>
              <a:ext cx="3048000" cy="1714500"/>
            </p:xfrm>
            <a:graphic>
              <a:graphicData uri="http://schemas.microsoft.com/office/powerpoint/2016/slidezoom">
                <pslz:sldZm>
                  <pslz:sldZmObj sldId="277" cId="1286265373">
                    <pslz:zmPr id="{516199E9-AFC3-4530-939A-A09B036C0F9E}" returnToParent="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Diazoom 11">
                <a:hlinkClick r:id="rId7" action="ppaction://hlinksldjump"/>
                <a:extLst>
                  <a:ext uri="{FF2B5EF4-FFF2-40B4-BE49-F238E27FC236}">
                    <a16:creationId xmlns:a16="http://schemas.microsoft.com/office/drawing/2014/main" id="{9E96D946-B4C1-4B56-8FE1-B72B6400F3F0}"/>
                  </a:ext>
                </a:extLst>
              </p:cNvPr>
              <p:cNvPicPr>
                <a:picLocks noGrp="1" noRot="1" noChangeAspect="1" noMove="1" noResize="1" noEditPoints="1" noAdjustHandles="1" noChangeArrowheads="1" noChangeShapeType="1"/>
              </p:cNvPicPr>
              <p:nvPr/>
            </p:nvPicPr>
            <p:blipFill>
              <a:blip r:embed="rId8"/>
              <a:stretch>
                <a:fillRect/>
              </a:stretch>
            </p:blipFill>
            <p:spPr>
              <a:xfrm>
                <a:off x="304800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4" name="Diazoom 13">
                <a:extLst>
                  <a:ext uri="{FF2B5EF4-FFF2-40B4-BE49-F238E27FC236}">
                    <a16:creationId xmlns:a16="http://schemas.microsoft.com/office/drawing/2014/main" id="{1FE8F60A-A81C-4167-9F5C-AF0B664F56AF}"/>
                  </a:ext>
                </a:extLst>
              </p:cNvPr>
              <p:cNvGraphicFramePr>
                <a:graphicFrameLocks noChangeAspect="1"/>
              </p:cNvGraphicFramePr>
              <p:nvPr>
                <p:extLst>
                  <p:ext uri="{D42A27DB-BD31-4B8C-83A1-F6EECF244321}">
                    <p14:modId xmlns:p14="http://schemas.microsoft.com/office/powerpoint/2010/main" val="223662539"/>
                  </p:ext>
                </p:extLst>
              </p:nvPr>
            </p:nvGraphicFramePr>
            <p:xfrm>
              <a:off x="6096000" y="5143500"/>
              <a:ext cx="3048000" cy="1714500"/>
            </p:xfrm>
            <a:graphic>
              <a:graphicData uri="http://schemas.microsoft.com/office/powerpoint/2016/slidezoom">
                <pslz:sldZm>
                  <pslz:sldZmObj sldId="272" cId="2668364719">
                    <pslz:zmPr id="{C2CEDB94-C3AF-48A8-8E63-898346FCAFA9}" returnToParent="0">
                      <p166:blipFill xmlns:p166="http://schemas.microsoft.com/office/powerpoint/2016/6/main">
                        <a:blip r:embed="rId9"/>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4" name="Diazoom 13">
                <a:hlinkClick r:id="rId10" action="ppaction://hlinksldjump"/>
                <a:extLst>
                  <a:ext uri="{FF2B5EF4-FFF2-40B4-BE49-F238E27FC236}">
                    <a16:creationId xmlns:a16="http://schemas.microsoft.com/office/drawing/2014/main" id="{1FE8F60A-A81C-4167-9F5C-AF0B664F56AF}"/>
                  </a:ext>
                </a:extLst>
              </p:cNvPr>
              <p:cNvPicPr>
                <a:picLocks noGrp="1" noRot="1" noChangeAspect="1" noMove="1" noResize="1" noEditPoints="1" noAdjustHandles="1" noChangeArrowheads="1" noChangeShapeType="1"/>
              </p:cNvPicPr>
              <p:nvPr/>
            </p:nvPicPr>
            <p:blipFill>
              <a:blip r:embed="rId11"/>
              <a:stretch>
                <a:fillRect/>
              </a:stretch>
            </p:blipFill>
            <p:spPr>
              <a:xfrm>
                <a:off x="6096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6362328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703394B3-16E3-47B2-9BA0-D44074C53BB8}"/>
              </a:ext>
            </a:extLst>
          </p:cNvPr>
          <p:cNvPicPr>
            <a:picLocks noChangeAspect="1"/>
          </p:cNvPicPr>
          <p:nvPr/>
        </p:nvPicPr>
        <p:blipFill>
          <a:blip r:embed="rId2"/>
          <a:stretch>
            <a:fillRect/>
          </a:stretch>
        </p:blipFill>
        <p:spPr>
          <a:xfrm>
            <a:off x="7391400" y="-28107"/>
            <a:ext cx="4800600" cy="6886107"/>
          </a:xfrm>
          <a:prstGeom prst="rect">
            <a:avLst/>
          </a:prstGeom>
        </p:spPr>
      </p:pic>
      <p:sp>
        <p:nvSpPr>
          <p:cNvPr id="6" name="Tijdelijke aanduiding voor inhoud 2">
            <a:extLst>
              <a:ext uri="{FF2B5EF4-FFF2-40B4-BE49-F238E27FC236}">
                <a16:creationId xmlns:a16="http://schemas.microsoft.com/office/drawing/2014/main" id="{482ABF48-5ACE-4CEB-96B7-8449A90B229E}"/>
              </a:ext>
            </a:extLst>
          </p:cNvPr>
          <p:cNvSpPr>
            <a:spLocks noGrp="1"/>
          </p:cNvSpPr>
          <p:nvPr>
            <p:ph idx="1"/>
          </p:nvPr>
        </p:nvSpPr>
        <p:spPr>
          <a:xfrm>
            <a:off x="838200" y="969641"/>
            <a:ext cx="6553200" cy="2794492"/>
          </a:xfrm>
        </p:spPr>
        <p:txBody>
          <a:bodyPr/>
          <a:lstStyle/>
          <a:p>
            <a:r>
              <a:rPr lang="nl-NL" dirty="0"/>
              <a:t>De volgende facturen zijn beschikbaar uit het archief. </a:t>
            </a:r>
          </a:p>
          <a:p>
            <a:r>
              <a:rPr lang="nl-NL" dirty="0"/>
              <a:t>Voor de inkoop van materiaal is een speciaal protocol beschikbaar.</a:t>
            </a:r>
          </a:p>
          <a:p>
            <a:r>
              <a:rPr lang="nl-NL" dirty="0"/>
              <a:t>Ook de inkoop manager heeft een interview gegeven.</a:t>
            </a:r>
          </a:p>
          <a:p>
            <a:pPr marL="0" indent="0">
              <a:buNone/>
            </a:pPr>
            <a:endParaRPr lang="nl-NL" dirty="0"/>
          </a:p>
        </p:txBody>
      </p:sp>
      <p:sp>
        <p:nvSpPr>
          <p:cNvPr id="8" name="Tekstvak 7">
            <a:hlinkClick r:id="rId3" action="ppaction://hlinksldjump"/>
            <a:extLst>
              <a:ext uri="{FF2B5EF4-FFF2-40B4-BE49-F238E27FC236}">
                <a16:creationId xmlns:a16="http://schemas.microsoft.com/office/drawing/2014/main" id="{96DC7DB1-A8FD-4EED-AF17-29301F6F108A}"/>
              </a:ext>
            </a:extLst>
          </p:cNvPr>
          <p:cNvSpPr txBox="1"/>
          <p:nvPr/>
        </p:nvSpPr>
        <p:spPr>
          <a:xfrm>
            <a:off x="9063191" y="6308209"/>
            <a:ext cx="1410810"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Leveranciers</a:t>
            </a:r>
          </a:p>
        </p:txBody>
      </p:sp>
      <p:sp>
        <p:nvSpPr>
          <p:cNvPr id="9" name="Tekstvak 8">
            <a:hlinkClick r:id="rId4" action="ppaction://hlinksldjump"/>
            <a:extLst>
              <a:ext uri="{FF2B5EF4-FFF2-40B4-BE49-F238E27FC236}">
                <a16:creationId xmlns:a16="http://schemas.microsoft.com/office/drawing/2014/main" id="{9B36D2B0-00F7-4DCE-9115-998142AEF036}"/>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12" name="Titel 1">
            <a:extLst>
              <a:ext uri="{FF2B5EF4-FFF2-40B4-BE49-F238E27FC236}">
                <a16:creationId xmlns:a16="http://schemas.microsoft.com/office/drawing/2014/main" id="{DEE1B7FE-B355-44B6-A7F2-4764C7F608EB}"/>
              </a:ext>
            </a:extLst>
          </p:cNvPr>
          <p:cNvSpPr>
            <a:spLocks noGrp="1"/>
          </p:cNvSpPr>
          <p:nvPr>
            <p:ph type="title"/>
          </p:nvPr>
        </p:nvSpPr>
        <p:spPr>
          <a:xfrm>
            <a:off x="838200" y="18255"/>
            <a:ext cx="10515600" cy="905023"/>
          </a:xfrm>
        </p:spPr>
        <p:txBody>
          <a:bodyPr/>
          <a:lstStyle/>
          <a:p>
            <a:pPr algn="ctr"/>
            <a:r>
              <a:rPr lang="nl-NL" dirty="0"/>
              <a:t>Oude leveranciers</a:t>
            </a:r>
          </a:p>
        </p:txBody>
      </p:sp>
      <mc:AlternateContent xmlns:mc="http://schemas.openxmlformats.org/markup-compatibility/2006" xmlns:pslz="http://schemas.microsoft.com/office/powerpoint/2016/slidezoom">
        <mc:Choice Requires="pslz">
          <p:graphicFrame>
            <p:nvGraphicFramePr>
              <p:cNvPr id="3" name="Diazoom 2">
                <a:extLst>
                  <a:ext uri="{FF2B5EF4-FFF2-40B4-BE49-F238E27FC236}">
                    <a16:creationId xmlns:a16="http://schemas.microsoft.com/office/drawing/2014/main" id="{E4D86753-708D-4676-A9C5-D1A4A833E040}"/>
                  </a:ext>
                </a:extLst>
              </p:cNvPr>
              <p:cNvGraphicFramePr>
                <a:graphicFrameLocks noChangeAspect="1"/>
              </p:cNvGraphicFramePr>
              <p:nvPr>
                <p:extLst>
                  <p:ext uri="{D42A27DB-BD31-4B8C-83A1-F6EECF244321}">
                    <p14:modId xmlns:p14="http://schemas.microsoft.com/office/powerpoint/2010/main" val="454822624"/>
                  </p:ext>
                </p:extLst>
              </p:nvPr>
            </p:nvGraphicFramePr>
            <p:xfrm>
              <a:off x="0" y="5143500"/>
              <a:ext cx="3048000" cy="1714500"/>
            </p:xfrm>
            <a:graphic>
              <a:graphicData uri="http://schemas.microsoft.com/office/powerpoint/2016/slidezoom">
                <pslz:sldZm>
                  <pslz:sldZmObj sldId="281" cId="1973003342">
                    <pslz:zmPr id="{41865A4B-9484-48E8-880D-59790582091C}"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3" name="Diazoom 2">
                <a:hlinkClick r:id="rId6" action="ppaction://hlinksldjump"/>
                <a:extLst>
                  <a:ext uri="{FF2B5EF4-FFF2-40B4-BE49-F238E27FC236}">
                    <a16:creationId xmlns:a16="http://schemas.microsoft.com/office/drawing/2014/main" id="{E4D86753-708D-4676-A9C5-D1A4A833E040}"/>
                  </a:ext>
                </a:extLst>
              </p:cNvPr>
              <p:cNvPicPr>
                <a:picLocks noGrp="1" noRot="1" noChangeAspect="1" noMove="1" noResize="1" noEditPoints="1" noAdjustHandles="1" noChangeArrowheads="1" noChangeShapeType="1"/>
              </p:cNvPicPr>
              <p:nvPr/>
            </p:nvPicPr>
            <p:blipFill>
              <a:blip r:embed="rId7"/>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4ADE0B62-0BD7-4245-BCC1-ECAC2C70C62A}"/>
                  </a:ext>
                </a:extLst>
              </p:cNvPr>
              <p:cNvGraphicFramePr>
                <a:graphicFrameLocks noChangeAspect="1"/>
              </p:cNvGraphicFramePr>
              <p:nvPr>
                <p:extLst>
                  <p:ext uri="{D42A27DB-BD31-4B8C-83A1-F6EECF244321}">
                    <p14:modId xmlns:p14="http://schemas.microsoft.com/office/powerpoint/2010/main" val="1213433440"/>
                  </p:ext>
                </p:extLst>
              </p:nvPr>
            </p:nvGraphicFramePr>
            <p:xfrm>
              <a:off x="3048000" y="5143500"/>
              <a:ext cx="3048000" cy="1714500"/>
            </p:xfrm>
            <a:graphic>
              <a:graphicData uri="http://schemas.microsoft.com/office/powerpoint/2016/slidezoom">
                <pslz:sldZm>
                  <pslz:sldZmObj sldId="282" cId="2024974584">
                    <pslz:zmPr id="{AC39E0FB-D995-498B-BE32-293363CDF1FF}" returnToParent="0"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9" action="ppaction://hlinksldjump"/>
                <a:extLst>
                  <a:ext uri="{FF2B5EF4-FFF2-40B4-BE49-F238E27FC236}">
                    <a16:creationId xmlns:a16="http://schemas.microsoft.com/office/drawing/2014/main" id="{4ADE0B62-0BD7-4245-BCC1-ECAC2C70C62A}"/>
                  </a:ext>
                </a:extLst>
              </p:cNvPr>
              <p:cNvPicPr>
                <a:picLocks noGrp="1" noRot="1" noChangeAspect="1" noMove="1" noResize="1" noEditPoints="1" noAdjustHandles="1" noChangeArrowheads="1" noChangeShapeType="1"/>
              </p:cNvPicPr>
              <p:nvPr/>
            </p:nvPicPr>
            <p:blipFill>
              <a:blip r:embed="rId10"/>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4681248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543CFC6F-1E97-4838-8DDB-3276411E6BBA}"/>
              </a:ext>
            </a:extLst>
          </p:cNvPr>
          <p:cNvSpPr>
            <a:spLocks noGrp="1"/>
          </p:cNvSpPr>
          <p:nvPr>
            <p:ph idx="1"/>
          </p:nvPr>
        </p:nvSpPr>
        <p:spPr>
          <a:xfrm>
            <a:off x="838200" y="923279"/>
            <a:ext cx="6494696" cy="3053918"/>
          </a:xfrm>
        </p:spPr>
        <p:txBody>
          <a:bodyPr/>
          <a:lstStyle/>
          <a:p>
            <a:r>
              <a:rPr lang="nl-NL" dirty="0"/>
              <a:t>Dit is de factuur van de laatste levering silicium</a:t>
            </a:r>
          </a:p>
          <a:p>
            <a:r>
              <a:rPr lang="nl-NL" dirty="0"/>
              <a:t>Voor de inkoop van materiaal is een speciaal protocol beschikbaar.</a:t>
            </a:r>
          </a:p>
          <a:p>
            <a:r>
              <a:rPr lang="nl-NL" dirty="0"/>
              <a:t>Ook de inkoop manager heeft een interview gegeven.</a:t>
            </a:r>
          </a:p>
          <a:p>
            <a:endParaRPr lang="nl-NL" dirty="0"/>
          </a:p>
        </p:txBody>
      </p:sp>
      <p:pic>
        <p:nvPicPr>
          <p:cNvPr id="5" name="Afbeelding 4">
            <a:extLst>
              <a:ext uri="{FF2B5EF4-FFF2-40B4-BE49-F238E27FC236}">
                <a16:creationId xmlns:a16="http://schemas.microsoft.com/office/drawing/2014/main" id="{24363A8B-3DD5-4D32-BA27-6B6E24D8161F}"/>
              </a:ext>
            </a:extLst>
          </p:cNvPr>
          <p:cNvPicPr>
            <a:picLocks noChangeAspect="1"/>
          </p:cNvPicPr>
          <p:nvPr/>
        </p:nvPicPr>
        <p:blipFill>
          <a:blip r:embed="rId2"/>
          <a:stretch>
            <a:fillRect/>
          </a:stretch>
        </p:blipFill>
        <p:spPr>
          <a:xfrm>
            <a:off x="7332896" y="0"/>
            <a:ext cx="4859104" cy="6858000"/>
          </a:xfrm>
          <a:prstGeom prst="rect">
            <a:avLst/>
          </a:prstGeom>
        </p:spPr>
      </p:pic>
      <p:sp>
        <p:nvSpPr>
          <p:cNvPr id="8" name="Tekstvak 7">
            <a:hlinkClick r:id="rId3" action="ppaction://hlinksldjump"/>
            <a:extLst>
              <a:ext uri="{FF2B5EF4-FFF2-40B4-BE49-F238E27FC236}">
                <a16:creationId xmlns:a16="http://schemas.microsoft.com/office/drawing/2014/main" id="{0180BDD4-2814-4730-84C1-A424B28BB73E}"/>
              </a:ext>
            </a:extLst>
          </p:cNvPr>
          <p:cNvSpPr txBox="1"/>
          <p:nvPr/>
        </p:nvSpPr>
        <p:spPr>
          <a:xfrm>
            <a:off x="10668000" y="6308209"/>
            <a:ext cx="1330001"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nl-NL" dirty="0"/>
              <a:t>Hoofdmenu</a:t>
            </a:r>
          </a:p>
        </p:txBody>
      </p:sp>
      <p:sp>
        <p:nvSpPr>
          <p:cNvPr id="9" name="Tekstvak 8">
            <a:hlinkClick r:id="rId4" action="ppaction://hlinksldjump"/>
            <a:extLst>
              <a:ext uri="{FF2B5EF4-FFF2-40B4-BE49-F238E27FC236}">
                <a16:creationId xmlns:a16="http://schemas.microsoft.com/office/drawing/2014/main" id="{EBD46A28-BD26-4957-B903-060B37C74BDA}"/>
              </a:ext>
            </a:extLst>
          </p:cNvPr>
          <p:cNvSpPr txBox="1"/>
          <p:nvPr/>
        </p:nvSpPr>
        <p:spPr>
          <a:xfrm>
            <a:off x="9063191" y="6308209"/>
            <a:ext cx="1410810" cy="369332"/>
          </a:xfrm>
          <a:prstGeom prst="rect">
            <a:avLst/>
          </a:prstGeom>
          <a:solidFill>
            <a:schemeClr val="accent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nl-NL" dirty="0"/>
              <a:t>Leveranciers</a:t>
            </a:r>
          </a:p>
        </p:txBody>
      </p:sp>
      <p:sp>
        <p:nvSpPr>
          <p:cNvPr id="12" name="Titel 1">
            <a:extLst>
              <a:ext uri="{FF2B5EF4-FFF2-40B4-BE49-F238E27FC236}">
                <a16:creationId xmlns:a16="http://schemas.microsoft.com/office/drawing/2014/main" id="{41696100-EB41-4196-92B0-857BC2F939F9}"/>
              </a:ext>
            </a:extLst>
          </p:cNvPr>
          <p:cNvSpPr>
            <a:spLocks noGrp="1"/>
          </p:cNvSpPr>
          <p:nvPr>
            <p:ph type="title"/>
          </p:nvPr>
        </p:nvSpPr>
        <p:spPr>
          <a:xfrm>
            <a:off x="838200" y="18255"/>
            <a:ext cx="10515600" cy="905023"/>
          </a:xfrm>
        </p:spPr>
        <p:txBody>
          <a:bodyPr/>
          <a:lstStyle/>
          <a:p>
            <a:pPr algn="ctr"/>
            <a:r>
              <a:rPr lang="nl-NL" dirty="0"/>
              <a:t>Huidige leveranciers</a:t>
            </a:r>
          </a:p>
        </p:txBody>
      </p:sp>
      <mc:AlternateContent xmlns:mc="http://schemas.openxmlformats.org/markup-compatibility/2006" xmlns:pslz="http://schemas.microsoft.com/office/powerpoint/2016/slidezoom">
        <mc:Choice Requires="pslz">
          <p:graphicFrame>
            <p:nvGraphicFramePr>
              <p:cNvPr id="7" name="Diazoom 6">
                <a:extLst>
                  <a:ext uri="{FF2B5EF4-FFF2-40B4-BE49-F238E27FC236}">
                    <a16:creationId xmlns:a16="http://schemas.microsoft.com/office/drawing/2014/main" id="{5F81BF75-1B0D-4602-B2B6-63F45113D841}"/>
                  </a:ext>
                </a:extLst>
              </p:cNvPr>
              <p:cNvGraphicFramePr>
                <a:graphicFrameLocks noChangeAspect="1"/>
              </p:cNvGraphicFramePr>
              <p:nvPr>
                <p:extLst>
                  <p:ext uri="{D42A27DB-BD31-4B8C-83A1-F6EECF244321}">
                    <p14:modId xmlns:p14="http://schemas.microsoft.com/office/powerpoint/2010/main" val="1238990402"/>
                  </p:ext>
                </p:extLst>
              </p:nvPr>
            </p:nvGraphicFramePr>
            <p:xfrm>
              <a:off x="0" y="5143500"/>
              <a:ext cx="3048000" cy="1714500"/>
            </p:xfrm>
            <a:graphic>
              <a:graphicData uri="http://schemas.microsoft.com/office/powerpoint/2016/slidezoom">
                <pslz:sldZm>
                  <pslz:sldZmObj sldId="281" cId="1973003342">
                    <pslz:zmPr id="{41865A4B-9484-48E8-880D-59790582091C}"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Diazoom 6">
                <a:hlinkClick r:id="rId6" action="ppaction://hlinksldjump"/>
                <a:extLst>
                  <a:ext uri="{FF2B5EF4-FFF2-40B4-BE49-F238E27FC236}">
                    <a16:creationId xmlns:a16="http://schemas.microsoft.com/office/drawing/2014/main" id="{5F81BF75-1B0D-4602-B2B6-63F45113D841}"/>
                  </a:ext>
                </a:extLst>
              </p:cNvPr>
              <p:cNvPicPr>
                <a:picLocks noGrp="1" noRot="1" noChangeAspect="1" noMove="1" noResize="1" noEditPoints="1" noAdjustHandles="1" noChangeArrowheads="1" noChangeShapeType="1"/>
              </p:cNvPicPr>
              <p:nvPr/>
            </p:nvPicPr>
            <p:blipFill>
              <a:blip r:embed="rId7"/>
              <a:stretch>
                <a:fillRect/>
              </a:stretch>
            </p:blipFill>
            <p:spPr>
              <a:xfrm>
                <a:off x="0" y="514350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Diazoom 9">
                <a:extLst>
                  <a:ext uri="{FF2B5EF4-FFF2-40B4-BE49-F238E27FC236}">
                    <a16:creationId xmlns:a16="http://schemas.microsoft.com/office/drawing/2014/main" id="{FA728B44-6F68-46C1-B4ED-F52D5956A520}"/>
                  </a:ext>
                </a:extLst>
              </p:cNvPr>
              <p:cNvGraphicFramePr>
                <a:graphicFrameLocks noChangeAspect="1"/>
              </p:cNvGraphicFramePr>
              <p:nvPr>
                <p:extLst>
                  <p:ext uri="{D42A27DB-BD31-4B8C-83A1-F6EECF244321}">
                    <p14:modId xmlns:p14="http://schemas.microsoft.com/office/powerpoint/2010/main" val="3968455706"/>
                  </p:ext>
                </p:extLst>
              </p:nvPr>
            </p:nvGraphicFramePr>
            <p:xfrm>
              <a:off x="3048000" y="5143500"/>
              <a:ext cx="3048000" cy="1714500"/>
            </p:xfrm>
            <a:graphic>
              <a:graphicData uri="http://schemas.microsoft.com/office/powerpoint/2016/slidezoom">
                <pslz:sldZm>
                  <pslz:sldZmObj sldId="282" cId="2024974584">
                    <pslz:zmPr id="{AC39E0FB-D995-498B-BE32-293363CDF1FF}" returnToParent="0"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Diazoom 9">
                <a:hlinkClick r:id="rId9" action="ppaction://hlinksldjump"/>
                <a:extLst>
                  <a:ext uri="{FF2B5EF4-FFF2-40B4-BE49-F238E27FC236}">
                    <a16:creationId xmlns:a16="http://schemas.microsoft.com/office/drawing/2014/main" id="{FA728B44-6F68-46C1-B4ED-F52D5956A520}"/>
                  </a:ext>
                </a:extLst>
              </p:cNvPr>
              <p:cNvPicPr>
                <a:picLocks noGrp="1" noRot="1" noChangeAspect="1" noMove="1" noResize="1" noEditPoints="1" noAdjustHandles="1" noChangeArrowheads="1" noChangeShapeType="1"/>
              </p:cNvPicPr>
              <p:nvPr/>
            </p:nvPicPr>
            <p:blipFill>
              <a:blip r:embed="rId10"/>
              <a:stretch>
                <a:fillRect/>
              </a:stretch>
            </p:blipFill>
            <p:spPr>
              <a:xfrm>
                <a:off x="3048000" y="5143500"/>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7814063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4581</Words>
  <Application>Microsoft Office PowerPoint</Application>
  <PresentationFormat>Breedbeeld</PresentationFormat>
  <Paragraphs>579</Paragraphs>
  <Slides>36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36</vt:i4>
      </vt:variant>
    </vt:vector>
  </HeadingPairs>
  <TitlesOfParts>
    <vt:vector size="41" baseType="lpstr">
      <vt:lpstr>Arial</vt:lpstr>
      <vt:lpstr>Calibri</vt:lpstr>
      <vt:lpstr>Calibri Light</vt:lpstr>
      <vt:lpstr>Segoe UI</vt:lpstr>
      <vt:lpstr>Kantoorthema</vt:lpstr>
      <vt:lpstr>Opdracht</vt:lpstr>
      <vt:lpstr>PowerPoint-presentatie</vt:lpstr>
      <vt:lpstr>Leveranciers</vt:lpstr>
      <vt:lpstr>Opslag</vt:lpstr>
      <vt:lpstr>Productielijn</vt:lpstr>
      <vt:lpstr>Kwaliteitscontrole</vt:lpstr>
      <vt:lpstr>Transport</vt:lpstr>
      <vt:lpstr>Oude leveranciers</vt:lpstr>
      <vt:lpstr>Huidige leveranciers</vt:lpstr>
      <vt:lpstr>Loods 1</vt:lpstr>
      <vt:lpstr>Loods 2</vt:lpstr>
      <vt:lpstr>Loods 3</vt:lpstr>
      <vt:lpstr>Personeelsregister</vt:lpstr>
      <vt:lpstr>Incidentenregister</vt:lpstr>
      <vt:lpstr>Machineregister</vt:lpstr>
      <vt:lpstr>Kwaliteitscontrole – Methode </vt:lpstr>
      <vt:lpstr>Testresultaten</vt:lpstr>
      <vt:lpstr>Verpakkingen</vt:lpstr>
      <vt:lpstr>Chauffeurs</vt:lpstr>
      <vt:lpstr>Leveranciers - protocol</vt:lpstr>
      <vt:lpstr>Leveranciers – Interviews inkoopmanager</vt:lpstr>
      <vt:lpstr>Opslag – Standaardprotocol loods 1&amp;2</vt:lpstr>
      <vt:lpstr>Opslag – Interview magazijnman loods 1&amp;2</vt:lpstr>
      <vt:lpstr>Opslag – Standaardprotocol loods 3</vt:lpstr>
      <vt:lpstr>Opslag – Interview magazijnman loods 3</vt:lpstr>
      <vt:lpstr>EHBO – protocol</vt:lpstr>
      <vt:lpstr>Personeel – incheck protocol</vt:lpstr>
      <vt:lpstr>Productielijn - Interviews</vt:lpstr>
      <vt:lpstr>Machine instellingen - protocol</vt:lpstr>
      <vt:lpstr>Technische dienst - Interviews</vt:lpstr>
      <vt:lpstr>Kwaliteitscontrole – Protocol</vt:lpstr>
      <vt:lpstr>Kwaliteitscontrole – Interview</vt:lpstr>
      <vt:lpstr>Verpakkingen – Protocollen</vt:lpstr>
      <vt:lpstr>Verpakkingen – Interview medewerker</vt:lpstr>
      <vt:lpstr>Chauffeurs – Protocollen</vt:lpstr>
      <vt:lpstr>Chauffeurs – Interviews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Hoofdmenu</dc:title>
  <dc:creator>Vaart, S.G. van der (Bart, Student M-ECB)</dc:creator>
  <cp:lastModifiedBy>Vaart, S.G. van der (Bart, Student M-ECB)</cp:lastModifiedBy>
  <cp:revision>66</cp:revision>
  <dcterms:created xsi:type="dcterms:W3CDTF">2021-05-12T14:41:57Z</dcterms:created>
  <dcterms:modified xsi:type="dcterms:W3CDTF">2021-05-26T12:40:20Z</dcterms:modified>
</cp:coreProperties>
</file>