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Source Code Pro"/>
      <p:regular r:id="rId14"/>
      <p:bold r:id="rId15"/>
      <p:italic r:id="rId16"/>
      <p:boldItalic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BD1064E-9890-46A9-A3A3-8D509984BA76}">
  <a:tblStyle styleId="{FBD1064E-9890-46A9-A3A3-8D509984BA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Oswa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swal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1d6447d29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1d6447d2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31d6447d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31d6447d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31d6447d2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31d6447d2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1d6447d2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31d6447d2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31d6447d2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31d6447d2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1d6447d29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31d6447d29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Oriënteren</a:t>
            </a:r>
            <a:r>
              <a:rPr lang="nl"/>
              <a:t> op je 14e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Terugkoppeling na interview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0291"/>
              <a:buFont typeface="Arial"/>
              <a:buNone/>
            </a:pPr>
            <a:r>
              <a:rPr lang="nl" sz="2060"/>
              <a:t>Susan Janssen, Auke de Leeuw, Janneke Verspagen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2049350" y="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Na deze les: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0" y="632900"/>
            <a:ext cx="9292500" cy="31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weet je wat algemeen en persoonlijk belangrijk is binnen het afnemen van een interview. 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heb je ervaren wat belangrijk is bij het afnemen van een interview.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kan je de relevante informatie uit een interview verwerken (in een format). 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kan je de leeropbrengsten, antwoorden en ervaringen delen met anderen.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kan je reflecteren op je eigen (interview)vaardigheden en op ontvangen feedback/kritiek en aan de hand daarvan bepalen wat je de volgende keer anders zouden doen.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kan je kritisch zijn op kennis, vaardigheden en handelen van anderen en feedback/kritiek ontvangen van anderen. 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heb je een </a:t>
            </a:r>
            <a:r>
              <a:rPr lang="nl" sz="1600">
                <a:solidFill>
                  <a:srgbClr val="000000"/>
                </a:solidFill>
              </a:rPr>
              <a:t>perspectief</a:t>
            </a:r>
            <a:r>
              <a:rPr lang="nl" sz="1600">
                <a:solidFill>
                  <a:srgbClr val="000000"/>
                </a:solidFill>
              </a:rPr>
              <a:t> ontvangen in hoeverre je profielkeuze je toekomst bepaalt. 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❏"/>
            </a:pPr>
            <a:r>
              <a:rPr lang="nl" sz="1600">
                <a:solidFill>
                  <a:srgbClr val="000000"/>
                </a:solidFill>
              </a:rPr>
              <a:t>kan je de verschillende leeropbrengsten gebruiken om te oriënteren op een profiel-, studie- of beroepskeuze.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5342" y="0"/>
            <a:ext cx="1466982" cy="7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Is alles gelukt?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nl"/>
              <a:t>Is het interview gelukt?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❏"/>
            </a:pPr>
            <a:r>
              <a:rPr lang="nl"/>
              <a:t>Heb je het format ingevuld?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❏"/>
            </a:pPr>
            <a:r>
              <a:rPr lang="nl"/>
              <a:t>Heb je het format meegenomen?</a:t>
            </a:r>
            <a:endParaRPr/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3352" y="1648027"/>
            <a:ext cx="1683350" cy="168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Pitch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nl"/>
              <a:t>Groepjes van 4 leerlingen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nl"/>
              <a:t>Elke leerling pitcht binnen het groepje over opbrengsten van het interview. (2 minuten)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nl"/>
              <a:t>Dan tijd voor vragen door de andere 3 leerlingen. (3 minuten)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❏"/>
            </a:pPr>
            <a:r>
              <a:rPr lang="nl"/>
              <a:t>Na deze 5 minuten gaat de volgende leerling pitchen, enz.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➔"/>
            </a:pPr>
            <a:r>
              <a:rPr lang="nl"/>
              <a:t>Tip: Gebruik de reflectievragen op het formulier!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Klassikaal verder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 rotWithShape="1">
          <a:blip r:embed="rId3">
            <a:alphaModFix/>
          </a:blip>
          <a:srcRect b="3488" l="-3489" r="3489" t="3488"/>
          <a:stretch/>
        </p:blipFill>
        <p:spPr>
          <a:xfrm>
            <a:off x="4367081" y="711262"/>
            <a:ext cx="4544719" cy="37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464225" y="1519300"/>
            <a:ext cx="37509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Format: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❏"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Wat was je doel, en heb je deze behaald?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❏"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Wat is het belangrijkste dat je geleerd hebt?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❏"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Wat zou je de volgende keer anders doen?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Database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251425" y="1418600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nl"/>
              <a:t> </a:t>
            </a:r>
            <a:endParaRPr/>
          </a:p>
        </p:txBody>
      </p:sp>
      <p:graphicFrame>
        <p:nvGraphicFramePr>
          <p:cNvPr id="97" name="Google Shape;97;p18"/>
          <p:cNvGraphicFramePr/>
          <p:nvPr/>
        </p:nvGraphicFramePr>
        <p:xfrm>
          <a:off x="952500" y="1653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{FBD1064E-9890-46A9-A3A3-8D509984BA76}</a:tableStyleId>
              </a:tblPr>
              <a:tblGrid>
                <a:gridCol w="3619500"/>
                <a:gridCol w="3619500"/>
              </a:tblGrid>
              <a:tr h="13906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1700">
                          <a:solidFill>
                            <a:schemeClr val="dk2"/>
                          </a:solidFill>
                        </a:rPr>
                        <a:t>Natuur &amp; Gezondheid</a:t>
                      </a:r>
                      <a:endParaRPr b="1" sz="17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1700">
                          <a:solidFill>
                            <a:schemeClr val="dk2"/>
                          </a:solidFill>
                        </a:rPr>
                        <a:t>Economie &amp; Maatschappij</a:t>
                      </a:r>
                      <a:endParaRPr b="1" sz="17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1340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1700">
                          <a:solidFill>
                            <a:schemeClr val="dk2"/>
                          </a:solidFill>
                        </a:rPr>
                        <a:t>Natuur &amp; Techniek</a:t>
                      </a:r>
                      <a:endParaRPr b="1" sz="17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1700">
                          <a:solidFill>
                            <a:schemeClr val="dk2"/>
                          </a:solidFill>
                        </a:rPr>
                        <a:t>Cultuur &amp; Maatschappij</a:t>
                      </a:r>
                      <a:endParaRPr b="1" sz="17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60450" y="2571750"/>
            <a:ext cx="1223076" cy="1223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Feedback voor ons</a:t>
            </a:r>
            <a:endParaRPr/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1" y="170550"/>
            <a:ext cx="4360074" cy="240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464225" y="1582625"/>
            <a:ext cx="76758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❏"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Wat vond je van de lessen?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❏"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Wat vond je van de opdracht?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❏"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Wat was leuk/leerzaam aan het project?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❏"/>
            </a:pPr>
            <a:r>
              <a:rPr lang="nl" sz="1800">
                <a:latin typeface="Source Code Pro"/>
                <a:ea typeface="Source Code Pro"/>
                <a:cs typeface="Source Code Pro"/>
                <a:sym typeface="Source Code Pro"/>
              </a:rPr>
              <a:t>Wat zouden we kunnen verbeteren aan het project?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