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59" r:id="rId5"/>
    <p:sldMasterId id="2147483823" r:id="rId6"/>
    <p:sldMasterId id="2147483853" r:id="rId7"/>
    <p:sldMasterId id="2147483876" r:id="rId8"/>
    <p:sldMasterId id="2147483901" r:id="rId9"/>
    <p:sldMasterId id="2147483928" r:id="rId10"/>
    <p:sldMasterId id="2147483952" r:id="rId11"/>
  </p:sldMasterIdLst>
  <p:notesMasterIdLst>
    <p:notesMasterId r:id="rId31"/>
  </p:notesMasterIdLst>
  <p:handoutMasterIdLst>
    <p:handoutMasterId r:id="rId32"/>
  </p:handoutMasterIdLst>
  <p:sldIdLst>
    <p:sldId id="312" r:id="rId12"/>
    <p:sldId id="514" r:id="rId13"/>
    <p:sldId id="1748" r:id="rId14"/>
    <p:sldId id="1747" r:id="rId15"/>
    <p:sldId id="1745" r:id="rId16"/>
    <p:sldId id="1746" r:id="rId17"/>
    <p:sldId id="1749" r:id="rId18"/>
    <p:sldId id="1750" r:id="rId19"/>
    <p:sldId id="313" r:id="rId20"/>
    <p:sldId id="616" r:id="rId21"/>
    <p:sldId id="321" r:id="rId22"/>
    <p:sldId id="584" r:id="rId23"/>
    <p:sldId id="401" r:id="rId24"/>
    <p:sldId id="400" r:id="rId25"/>
    <p:sldId id="405" r:id="rId26"/>
    <p:sldId id="625" r:id="rId27"/>
    <p:sldId id="513" r:id="rId28"/>
    <p:sldId id="1744" r:id="rId29"/>
    <p:sldId id="525" r:id="rId30"/>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E2328"/>
    <a:srgbClr val="59595B"/>
    <a:srgbClr val="F0F0F0"/>
    <a:srgbClr val="939598"/>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467CA9-8220-4564-960D-2D33116887DC}" v="1" dt="2024-02-07T09:31:57.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77" autoAdjust="0"/>
    <p:restoredTop sz="96485" autoAdjust="0"/>
  </p:normalViewPr>
  <p:slideViewPr>
    <p:cSldViewPr snapToGrid="0">
      <p:cViewPr varScale="1">
        <p:scale>
          <a:sx n="85" d="100"/>
          <a:sy n="85" d="100"/>
        </p:scale>
        <p:origin x="878" y="53"/>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gs" Target="tags/tag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31/05/2024</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9C126-B231-48AB-9A74-1F375D6E6A92}" type="datetimeFigureOut">
              <a:rPr lang="en-GB" smtClean="0"/>
              <a:t>31/05/2024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0DD83-D6BB-464B-A934-70C66A11417F}" type="slidenum">
              <a:rPr lang="en-GB" smtClean="0"/>
              <a:t>‹#›</a:t>
            </a:fld>
            <a:endParaRPr lang="en-GB"/>
          </a:p>
        </p:txBody>
      </p:sp>
    </p:spTree>
    <p:extLst>
      <p:ext uri="{BB962C8B-B14F-4D97-AF65-F5344CB8AC3E}">
        <p14:creationId xmlns:p14="http://schemas.microsoft.com/office/powerpoint/2010/main" val="286714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twente.nl/en/education/master/programmes/health-science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utwente.nl/en/education/master/programmes/industrial-engineering-management/" TargetMode="External"/><Relationship Id="rId5" Type="http://schemas.openxmlformats.org/officeDocument/2006/relationships/hyperlink" Target="https://www.utwente.nl/en/education/master/programmes/public-administration/" TargetMode="External"/><Relationship Id="rId4" Type="http://schemas.openxmlformats.org/officeDocument/2006/relationships/hyperlink" Target="https://www.utwente.nl/en/education/master/programmes/applied-physic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twente.nl/en/digital-society/research/themes/" TargetMode="External"/><Relationship Id="rId7" Type="http://schemas.openxmlformats.org/officeDocument/2006/relationships/hyperlink" Target="https://www.utwente.nl/nl/fraunhofer/"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itc.nl/" TargetMode="External"/><Relationship Id="rId5" Type="http://schemas.openxmlformats.org/officeDocument/2006/relationships/hyperlink" Target="https://www.utwente.nl/nl/techmed/" TargetMode="External"/><Relationship Id="rId4" Type="http://schemas.openxmlformats.org/officeDocument/2006/relationships/hyperlink" Target="https://www.utwente.nl/en/mesaplus/research/research-area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Why NL?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Explained by </a:t>
            </a:r>
            <a:r>
              <a:rPr lang="en-GB" sz="1800" b="1" dirty="0" err="1">
                <a:effectLst/>
                <a:latin typeface="Calibri" panose="020F0502020204030204" pitchFamily="34" charset="0"/>
                <a:ea typeface="Calibri" panose="020F0502020204030204" pitchFamily="34" charset="0"/>
                <a:cs typeface="Calibri" panose="020F0502020204030204" pitchFamily="34" charset="0"/>
              </a:rPr>
              <a:t>Nuffic</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NL very centrally located in the continent, explore, easy to reach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High English level / English proficiency -&gt; get along really easy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 It’s a very international country; around 90% speak fluent English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One of the safest countries in the world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 good infrastructure and safety network, high living standards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High quality education and good value for money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Let’s start with locating us on the map and where we are right 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UT is located in the East side of the Netherlands, in Enschede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Close to borders Germany, close to airports and big cities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Q: who is already seriously considering NL?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C77F8E55-3B4C-484C-A58F-2A0E48EE9FCD}" type="slidenum">
              <a:rPr lang="nl-NL" smtClean="0"/>
              <a:t>2</a:t>
            </a:fld>
            <a:endParaRPr lang="nl-NL"/>
          </a:p>
        </p:txBody>
      </p:sp>
    </p:spTree>
    <p:extLst>
      <p:ext uri="{BB962C8B-B14F-4D97-AF65-F5344CB8AC3E}">
        <p14:creationId xmlns:p14="http://schemas.microsoft.com/office/powerpoint/2010/main" val="316813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Currently IDN ~45 Bachelor and ~45 Master s</a:t>
            </a:r>
          </a:p>
          <a:p>
            <a:r>
              <a:rPr lang="en-US" baseline="0" dirty="0"/>
              <a:t> 1/3 INT students</a:t>
            </a:r>
          </a:p>
          <a:p>
            <a:endParaRPr lang="en-US" baseline="0" dirty="0"/>
          </a:p>
          <a:p>
            <a:r>
              <a:rPr lang="en-US" baseline="0" dirty="0"/>
              <a:t>Societies, like the </a:t>
            </a:r>
            <a:r>
              <a:rPr lang="en-US" baseline="0" dirty="0" err="1"/>
              <a:t>infonesian</a:t>
            </a:r>
            <a:r>
              <a:rPr lang="en-US" baseline="0" dirty="0"/>
              <a:t> one</a:t>
            </a:r>
          </a:p>
          <a:p>
            <a:endParaRPr lang="en-US" baseline="0" dirty="0"/>
          </a:p>
          <a:p>
            <a:r>
              <a:rPr lang="en-US" baseline="0" dirty="0"/>
              <a:t>High </a:t>
            </a:r>
            <a:r>
              <a:rPr lang="en-US" baseline="0" dirty="0" err="1"/>
              <a:t>rakings</a:t>
            </a:r>
            <a:endParaRPr lang="en-US" baseline="0" dirty="0"/>
          </a:p>
          <a:p>
            <a:endParaRPr lang="en-US" baseline="0" dirty="0"/>
          </a:p>
          <a:p>
            <a:endParaRPr lang="en-US" baseline="0" dirty="0"/>
          </a:p>
          <a:p>
            <a:pPr algn="l"/>
            <a:r>
              <a:rPr lang="en-GB" b="0" i="0" dirty="0">
                <a:solidFill>
                  <a:srgbClr val="1E2328"/>
                </a:solidFill>
                <a:effectLst/>
                <a:latin typeface="Univers Next W02"/>
              </a:rPr>
              <a:t>The results in the </a:t>
            </a:r>
            <a:r>
              <a:rPr lang="en-GB" b="0" i="0" dirty="0" err="1">
                <a:solidFill>
                  <a:srgbClr val="1E2328"/>
                </a:solidFill>
                <a:effectLst/>
                <a:latin typeface="Univers Next W02"/>
              </a:rPr>
              <a:t>Keuzegids</a:t>
            </a:r>
            <a:r>
              <a:rPr lang="en-GB" b="0" i="0" dirty="0">
                <a:solidFill>
                  <a:srgbClr val="1E2328"/>
                </a:solidFill>
                <a:effectLst/>
                <a:latin typeface="Univers Next W02"/>
              </a:rPr>
              <a:t> Masters are based on student appreciation in the National Student Survey 2021. The editorial board of the </a:t>
            </a:r>
            <a:r>
              <a:rPr lang="en-GB" b="0" i="0" dirty="0" err="1">
                <a:solidFill>
                  <a:srgbClr val="1E2328"/>
                </a:solidFill>
                <a:effectLst/>
                <a:latin typeface="Univers Next W02"/>
              </a:rPr>
              <a:t>Keuzegids</a:t>
            </a:r>
            <a:r>
              <a:rPr lang="en-GB" b="0" i="0" dirty="0">
                <a:solidFill>
                  <a:srgbClr val="1E2328"/>
                </a:solidFill>
                <a:effectLst/>
                <a:latin typeface="Univers Next W02"/>
              </a:rPr>
              <a:t> has made a selection of questions, based on the themes they consider most relevant for students: the content of the programme, the perceived quality of lecturers, the form of testing, practical orientation and atmosphere.</a:t>
            </a:r>
          </a:p>
          <a:p>
            <a:br>
              <a:rPr lang="en-GB" dirty="0"/>
            </a:br>
            <a:endParaRPr lang="en-US" baseline="0" dirty="0"/>
          </a:p>
          <a:p>
            <a:pPr algn="l"/>
            <a:r>
              <a:rPr lang="en-GB" b="0" i="0" dirty="0">
                <a:solidFill>
                  <a:srgbClr val="1E2328"/>
                </a:solidFill>
                <a:effectLst/>
                <a:latin typeface="Univers Next W02"/>
              </a:rPr>
              <a:t>New in the </a:t>
            </a:r>
            <a:r>
              <a:rPr lang="en-GB" b="0" i="0" dirty="0" err="1">
                <a:solidFill>
                  <a:srgbClr val="1E2328"/>
                </a:solidFill>
                <a:effectLst/>
                <a:latin typeface="Univers Next W02"/>
              </a:rPr>
              <a:t>Keuzegids</a:t>
            </a:r>
            <a:r>
              <a:rPr lang="en-GB" b="0" i="0" dirty="0">
                <a:solidFill>
                  <a:srgbClr val="1E2328"/>
                </a:solidFill>
                <a:effectLst/>
                <a:latin typeface="Univers Next W02"/>
              </a:rPr>
              <a:t> Masters is the assessment of the 'atmosphere' of the programme. Within that theme, it is about whether students can safely be themselves, feel at home in the study programme and whether lecturers are open to feedback. The study programmes </a:t>
            </a:r>
            <a:r>
              <a:rPr lang="en-GB" b="0" i="0" u="sng" dirty="0">
                <a:solidFill>
                  <a:srgbClr val="5A5E62"/>
                </a:solidFill>
                <a:effectLst/>
                <a:latin typeface="Univers Next W02"/>
                <a:hlinkClick r:id="rId3"/>
              </a:rPr>
              <a:t>Health Sciences</a:t>
            </a:r>
            <a:r>
              <a:rPr lang="en-GB" b="0" i="0" dirty="0">
                <a:solidFill>
                  <a:srgbClr val="1E2328"/>
                </a:solidFill>
                <a:effectLst/>
                <a:latin typeface="Univers Next W02"/>
              </a:rPr>
              <a:t>, </a:t>
            </a:r>
            <a:r>
              <a:rPr lang="en-GB" b="0" i="0" u="sng" dirty="0">
                <a:solidFill>
                  <a:srgbClr val="5A5E62"/>
                </a:solidFill>
                <a:effectLst/>
                <a:latin typeface="Univers Next W02"/>
                <a:hlinkClick r:id="rId4"/>
              </a:rPr>
              <a:t>Applied Physics</a:t>
            </a:r>
            <a:r>
              <a:rPr lang="en-GB" b="0" i="0" dirty="0">
                <a:solidFill>
                  <a:srgbClr val="1E2328"/>
                </a:solidFill>
                <a:effectLst/>
                <a:latin typeface="Univers Next W02"/>
              </a:rPr>
              <a:t>, </a:t>
            </a:r>
            <a:r>
              <a:rPr lang="en-GB" b="0" i="0" u="sng" dirty="0">
                <a:solidFill>
                  <a:srgbClr val="5A5E62"/>
                </a:solidFill>
                <a:effectLst/>
                <a:latin typeface="Univers Next W02"/>
                <a:hlinkClick r:id="rId5"/>
              </a:rPr>
              <a:t>Public Administration</a:t>
            </a:r>
            <a:r>
              <a:rPr lang="en-GB" b="0" i="0" dirty="0">
                <a:solidFill>
                  <a:srgbClr val="1E2328"/>
                </a:solidFill>
                <a:effectLst/>
                <a:latin typeface="Univers Next W02"/>
              </a:rPr>
              <a:t> and </a:t>
            </a:r>
            <a:r>
              <a:rPr lang="en-GB" b="0" i="0" u="sng" dirty="0">
                <a:solidFill>
                  <a:srgbClr val="5A5E62"/>
                </a:solidFill>
                <a:effectLst/>
                <a:latin typeface="Univers Next W02"/>
                <a:hlinkClick r:id="rId6"/>
              </a:rPr>
              <a:t>Industrial Engineering &amp; Management</a:t>
            </a:r>
            <a:r>
              <a:rPr lang="en-GB" b="0" i="0" dirty="0">
                <a:solidFill>
                  <a:srgbClr val="1E2328"/>
                </a:solidFill>
                <a:effectLst/>
                <a:latin typeface="Univers Next W02"/>
              </a:rPr>
              <a:t> all score the full six points on this theme.</a:t>
            </a:r>
          </a:p>
          <a:p>
            <a:br>
              <a:rPr lang="en-GB" dirty="0"/>
            </a:br>
            <a:endParaRPr lang="en-US" baseline="0" dirty="0"/>
          </a:p>
          <a:p>
            <a:endParaRPr lang="en-US" baseline="0" dirty="0"/>
          </a:p>
          <a:p>
            <a:endParaRPr lang="en-US" baseline="0" dirty="0"/>
          </a:p>
          <a:p>
            <a:endParaRPr lang="nl-NL" dirty="0"/>
          </a:p>
          <a:p>
            <a:endParaRPr lang="nl-NL" dirty="0"/>
          </a:p>
        </p:txBody>
      </p:sp>
      <p:sp>
        <p:nvSpPr>
          <p:cNvPr id="4" name="Slide Number Placeholder 3"/>
          <p:cNvSpPr>
            <a:spLocks noGrp="1"/>
          </p:cNvSpPr>
          <p:nvPr>
            <p:ph type="sldNum" sz="quarter" idx="5"/>
          </p:nvPr>
        </p:nvSpPr>
        <p:spPr/>
        <p:txBody>
          <a:bodyPr/>
          <a:lstStyle/>
          <a:p>
            <a:fld id="{C77F8E55-3B4C-484C-A58F-2A0E48EE9FCD}" type="slidenum">
              <a:rPr lang="nl-NL" smtClean="0"/>
              <a:t>10</a:t>
            </a:fld>
            <a:endParaRPr lang="nl-NL"/>
          </a:p>
        </p:txBody>
      </p:sp>
    </p:spTree>
    <p:extLst>
      <p:ext uri="{BB962C8B-B14F-4D97-AF65-F5344CB8AC3E}">
        <p14:creationId xmlns:p14="http://schemas.microsoft.com/office/powerpoint/2010/main" val="241910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big research centers on campus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nl-NL" dirty="0"/>
              <a:t>Digital Society: </a:t>
            </a:r>
            <a:r>
              <a:rPr lang="nl-NL" dirty="0">
                <a:hlinkClick r:id="rId3"/>
              </a:rPr>
              <a:t>https://www.utwente.nl/en/digital-society/research/themes/</a:t>
            </a:r>
            <a:endParaRPr lang="nl-NL" dirty="0"/>
          </a:p>
          <a:p>
            <a:r>
              <a:rPr lang="nl-NL" dirty="0"/>
              <a:t>Mesa + </a:t>
            </a:r>
            <a:r>
              <a:rPr lang="nl-NL" dirty="0">
                <a:hlinkClick r:id="rId4"/>
              </a:rPr>
              <a:t>https://www.utwente.nl/en/mesaplus/research/research-areas/</a:t>
            </a:r>
            <a:br>
              <a:rPr lang="nl-NL" dirty="0"/>
            </a:br>
            <a:r>
              <a:rPr lang="nl-NL" dirty="0"/>
              <a:t>Tech </a:t>
            </a:r>
            <a:r>
              <a:rPr lang="nl-NL" dirty="0" err="1"/>
              <a:t>Med</a:t>
            </a:r>
            <a:r>
              <a:rPr lang="nl-NL" dirty="0"/>
              <a:t> </a:t>
            </a:r>
            <a:r>
              <a:rPr lang="en-US" dirty="0"/>
              <a:t>utwente.nl/</a:t>
            </a:r>
            <a:r>
              <a:rPr lang="en-US" dirty="0" err="1"/>
              <a:t>en</a:t>
            </a:r>
            <a:r>
              <a:rPr lang="en-US" dirty="0"/>
              <a:t>/</a:t>
            </a:r>
            <a:r>
              <a:rPr lang="en-US" dirty="0" err="1"/>
              <a:t>techmed</a:t>
            </a:r>
            <a:r>
              <a:rPr lang="en-US" dirty="0"/>
              <a:t>/research/domains/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UT is considered a technology and engineering driven institutions. But is doesn’t mean that we only focus on these areas. Because of its multidisciplinary nature, several of the </a:t>
            </a:r>
            <a:r>
              <a:rPr lang="en-US" baseline="0" dirty="0" err="1"/>
              <a:t>programmes</a:t>
            </a:r>
            <a:r>
              <a:rPr lang="en-US" baseline="0" dirty="0"/>
              <a:t> crossover with different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GB" dirty="0"/>
              <a:t>Focus and Values we stand for and that show in our education</a:t>
            </a:r>
          </a:p>
          <a:p>
            <a:endParaRPr lang="en-GB" dirty="0"/>
          </a:p>
          <a:p>
            <a:r>
              <a:rPr lang="en-GB" dirty="0"/>
              <a:t>Labs like</a:t>
            </a:r>
          </a:p>
          <a:p>
            <a:r>
              <a:rPr lang="en-GB" b="0" i="0" dirty="0">
                <a:solidFill>
                  <a:srgbClr val="000000"/>
                </a:solidFill>
                <a:effectLst/>
                <a:latin typeface="Source Sans Pro" panose="020B0503030403020204" pitchFamily="34" charset="0"/>
              </a:rPr>
              <a:t>world-famous </a:t>
            </a:r>
            <a:r>
              <a:rPr lang="en-GB" b="0" i="0" dirty="0" err="1">
                <a:solidFill>
                  <a:srgbClr val="000000"/>
                </a:solidFill>
                <a:effectLst/>
                <a:latin typeface="Source Sans Pro" panose="020B0503030403020204" pitchFamily="34" charset="0"/>
              </a:rPr>
              <a:t>NanoLab</a:t>
            </a:r>
            <a:r>
              <a:rPr lang="en-GB" b="0" i="0" dirty="0">
                <a:solidFill>
                  <a:srgbClr val="000000"/>
                </a:solidFill>
                <a:effectLst/>
                <a:latin typeface="Source Sans Pro" panose="020B0503030403020204" pitchFamily="34" charset="0"/>
              </a:rPr>
              <a:t>, the creative DesignLab, and the progressive </a:t>
            </a:r>
            <a:r>
              <a:rPr lang="en-GB" b="0" i="0" u="sng" dirty="0" err="1">
                <a:solidFill>
                  <a:srgbClr val="007AFF"/>
                </a:solidFill>
                <a:effectLst/>
                <a:latin typeface="Source Sans Pro" panose="020B0503030403020204" pitchFamily="34" charset="0"/>
                <a:hlinkClick r:id="rId5"/>
              </a:rPr>
              <a:t>TechMed</a:t>
            </a:r>
            <a:r>
              <a:rPr lang="en-GB" b="0" i="0" u="sng" dirty="0">
                <a:solidFill>
                  <a:srgbClr val="007AFF"/>
                </a:solidFill>
                <a:effectLst/>
                <a:latin typeface="Source Sans Pro" panose="020B0503030403020204" pitchFamily="34" charset="0"/>
                <a:hlinkClick r:id="rId5"/>
              </a:rPr>
              <a:t> Centre</a:t>
            </a:r>
            <a:r>
              <a:rPr lang="en-GB" b="0" i="0" dirty="0">
                <a:solidFill>
                  <a:srgbClr val="000000"/>
                </a:solidFill>
                <a:effectLst/>
                <a:latin typeface="Source Sans Pro" panose="020B0503030403020204" pitchFamily="34" charset="0"/>
              </a:rPr>
              <a:t>.</a:t>
            </a:r>
          </a:p>
          <a:p>
            <a:endParaRPr lang="en-GB" b="0" i="0" dirty="0">
              <a:solidFill>
                <a:srgbClr val="000000"/>
              </a:solidFill>
              <a:effectLst/>
              <a:latin typeface="Source Sans Pro" panose="020B0503030403020204" pitchFamily="34" charset="0"/>
            </a:endParaRPr>
          </a:p>
          <a:p>
            <a:r>
              <a:rPr lang="en-GB" b="0" i="0" dirty="0">
                <a:solidFill>
                  <a:srgbClr val="000000"/>
                </a:solidFill>
                <a:effectLst/>
                <a:latin typeface="Source Sans Pro" panose="020B0503030403020204" pitchFamily="34" charset="0"/>
              </a:rPr>
              <a:t>there are numerous faculties and linked parties with modern facilities, such as the </a:t>
            </a:r>
            <a:r>
              <a:rPr lang="en-GB" b="0" i="0" u="sng" dirty="0">
                <a:solidFill>
                  <a:srgbClr val="007AFF"/>
                </a:solidFill>
                <a:effectLst/>
                <a:latin typeface="Source Sans Pro" panose="020B0503030403020204" pitchFamily="34" charset="0"/>
                <a:hlinkClick r:id="rId6"/>
              </a:rPr>
              <a:t>ITC Institute for Geo-Information Science and Earth Observation</a:t>
            </a:r>
            <a:r>
              <a:rPr lang="en-GB" b="0" i="0" dirty="0">
                <a:solidFill>
                  <a:srgbClr val="000000"/>
                </a:solidFill>
                <a:effectLst/>
                <a:latin typeface="Source Sans Pro" panose="020B0503030403020204" pitchFamily="34" charset="0"/>
              </a:rPr>
              <a:t> and the </a:t>
            </a:r>
            <a:r>
              <a:rPr lang="en-GB" b="0" i="0" u="sng" dirty="0">
                <a:solidFill>
                  <a:srgbClr val="007AFF"/>
                </a:solidFill>
                <a:effectLst/>
                <a:latin typeface="Source Sans Pro" panose="020B0503030403020204" pitchFamily="34" charset="0"/>
                <a:hlinkClick r:id="rId7"/>
              </a:rPr>
              <a:t>Fraunhofer Project Centre</a:t>
            </a:r>
            <a:r>
              <a:rPr lang="en-GB" b="0" i="0" dirty="0">
                <a:solidFill>
                  <a:srgbClr val="000000"/>
                </a:solidFill>
                <a:effectLst/>
                <a:latin typeface="Source Sans Pro" panose="020B0503030403020204" pitchFamily="34" charset="0"/>
              </a:rPr>
              <a:t> for practical system solutions in the manufacturing industry.</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Focus and Values we stand for and that shop in our education</a:t>
            </a:r>
            <a:endParaRPr lang="nl-NL"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latin typeface="Arial Narrow" panose="020B0606020202030204" pitchFamily="34" charset="0"/>
              </a:rPr>
              <a:t>As I mentioned the core is high tech,</a:t>
            </a:r>
            <a:r>
              <a:rPr lang="en-US" sz="1200" baseline="0" dirty="0">
                <a:solidFill>
                  <a:schemeClr val="bg1"/>
                </a:solidFill>
                <a:latin typeface="Arial Narrow" panose="020B0606020202030204" pitchFamily="34" charset="0"/>
              </a:rPr>
              <a:t> human touch. </a:t>
            </a:r>
          </a:p>
          <a:p>
            <a:r>
              <a:rPr lang="en-US" baseline="0" dirty="0"/>
              <a:t>But how does the UT do that?</a:t>
            </a:r>
          </a:p>
          <a:p>
            <a:endParaRPr lang="en-US" baseline="0" dirty="0"/>
          </a:p>
          <a:p>
            <a:r>
              <a:rPr lang="en-US" baseline="0" dirty="0"/>
              <a:t>Research in</a:t>
            </a:r>
          </a:p>
          <a:p>
            <a:pPr marL="171450" indent="-171450">
              <a:buFontTx/>
              <a:buChar char="-"/>
            </a:pPr>
            <a:r>
              <a:rPr lang="en-US" baseline="0" dirty="0"/>
              <a:t>Healthcare</a:t>
            </a:r>
          </a:p>
          <a:p>
            <a:pPr marL="171450" indent="-171450">
              <a:buFontTx/>
              <a:buChar char="-"/>
            </a:pPr>
            <a:r>
              <a:rPr lang="en-US" baseline="0" dirty="0"/>
              <a:t>intelligent manufacturing systems</a:t>
            </a:r>
          </a:p>
          <a:p>
            <a:pPr marL="171450" indent="-171450">
              <a:buFontTx/>
              <a:buChar char="-"/>
            </a:pPr>
            <a:r>
              <a:rPr lang="en-US" baseline="0" dirty="0"/>
              <a:t>digitalization of society </a:t>
            </a:r>
          </a:p>
          <a:p>
            <a:pPr marL="171450" indent="-171450">
              <a:buFontTx/>
              <a:buChar char="-"/>
            </a:pPr>
            <a:r>
              <a:rPr lang="en-US" baseline="0" dirty="0"/>
              <a:t>Smart materials and</a:t>
            </a:r>
          </a:p>
          <a:p>
            <a:pPr marL="171450" indent="-171450">
              <a:buFontTx/>
              <a:buChar char="-"/>
            </a:pPr>
            <a:r>
              <a:rPr lang="en-US" baseline="0" dirty="0"/>
              <a:t>Sustainable contributions by engineering a resilient world</a:t>
            </a:r>
          </a:p>
          <a:p>
            <a:pPr marL="171450" indent="-171450">
              <a:buFontTx/>
              <a:buChar char="-"/>
            </a:pPr>
            <a:endParaRPr lang="en-US" baseline="0" dirty="0"/>
          </a:p>
          <a:p>
            <a:pPr marL="0" indent="0">
              <a:buFontTx/>
              <a:buNone/>
            </a:pPr>
            <a:endParaRPr lang="en-US" baseline="0" dirty="0"/>
          </a:p>
          <a:p>
            <a:pPr marL="0" indent="0">
              <a:buFontTx/>
              <a:buNone/>
            </a:pPr>
            <a:r>
              <a:rPr lang="en-US" baseline="0" dirty="0"/>
              <a:t>MSc students do research within groups and contribute with their work</a:t>
            </a:r>
          </a:p>
          <a:p>
            <a:pPr marL="0" indent="0">
              <a:buFontTx/>
              <a:buNone/>
            </a:pPr>
            <a:r>
              <a:rPr lang="en-US" baseline="0" dirty="0"/>
              <a:t>.. In state-of-the-art </a:t>
            </a:r>
            <a:r>
              <a:rPr lang="en-US" b="1" baseline="0" dirty="0"/>
              <a:t>facilities</a:t>
            </a:r>
            <a:r>
              <a:rPr lang="en-US" baseline="0" dirty="0"/>
              <a:t>….</a:t>
            </a:r>
          </a:p>
          <a:p>
            <a:pPr marL="171450" indent="-171450">
              <a:buFontTx/>
              <a:buChar char="-"/>
            </a:pPr>
            <a:endParaRPr lang="en-US" baseline="0" dirty="0"/>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fld id="{C77F8E55-3B4C-484C-A58F-2A0E48EE9FCD}" type="slidenum">
              <a:rPr lang="nl-NL" smtClean="0"/>
              <a:t>12</a:t>
            </a:fld>
            <a:endParaRPr lang="nl-NL"/>
          </a:p>
        </p:txBody>
      </p:sp>
    </p:spTree>
    <p:extLst>
      <p:ext uri="{BB962C8B-B14F-4D97-AF65-F5344CB8AC3E}">
        <p14:creationId xmlns:p14="http://schemas.microsoft.com/office/powerpoint/2010/main" val="3601096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13</a:t>
            </a:fld>
            <a:endParaRPr lang="nl-NL"/>
          </a:p>
        </p:txBody>
      </p:sp>
    </p:spTree>
    <p:extLst>
      <p:ext uri="{BB962C8B-B14F-4D97-AF65-F5344CB8AC3E}">
        <p14:creationId xmlns:p14="http://schemas.microsoft.com/office/powerpoint/2010/main" val="2401708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1" dirty="0"/>
          </a:p>
        </p:txBody>
      </p:sp>
      <p:sp>
        <p:nvSpPr>
          <p:cNvPr id="4" name="Slide Number Placeholder 3"/>
          <p:cNvSpPr>
            <a:spLocks noGrp="1"/>
          </p:cNvSpPr>
          <p:nvPr>
            <p:ph type="sldNum" sz="quarter" idx="5"/>
          </p:nvPr>
        </p:nvSpPr>
        <p:spPr/>
        <p:txBody>
          <a:bodyPr/>
          <a:lstStyle/>
          <a:p>
            <a:fld id="{EAE0FB64-161E-49C6-8329-E7D8960DDDEC}" type="slidenum">
              <a:rPr lang="nl-NL" smtClean="0"/>
              <a:t>14</a:t>
            </a:fld>
            <a:endParaRPr lang="nl-NL"/>
          </a:p>
        </p:txBody>
      </p:sp>
    </p:spTree>
    <p:extLst>
      <p:ext uri="{BB962C8B-B14F-4D97-AF65-F5344CB8AC3E}">
        <p14:creationId xmlns:p14="http://schemas.microsoft.com/office/powerpoint/2010/main" val="212432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tool that calculates ‘</a:t>
            </a:r>
            <a:r>
              <a:rPr lang="en-US" dirty="0" err="1"/>
              <a:t>ADAptation</a:t>
            </a:r>
            <a:r>
              <a:rPr lang="en-US" dirty="0"/>
              <a:t> plan Quality Assessment’ (ADAQA) indices for individual cities. With the tool, local climate practitioners can check whether their plans are covering the right topics and benchmark against others.</a:t>
            </a:r>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15</a:t>
            </a:fld>
            <a:endParaRPr lang="nl-NL"/>
          </a:p>
        </p:txBody>
      </p:sp>
    </p:spTree>
    <p:extLst>
      <p:ext uri="{BB962C8B-B14F-4D97-AF65-F5344CB8AC3E}">
        <p14:creationId xmlns:p14="http://schemas.microsoft.com/office/powerpoint/2010/main" val="97941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533892"/>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378001" y="0"/>
            <a:ext cx="5814581" cy="6858000"/>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74054" y="0"/>
            <a:ext cx="5817946" cy="6858000"/>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7728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13308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549046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28394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673029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31284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40227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79868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116503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6000" y="2124000"/>
            <a:ext cx="11052000" cy="37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22996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284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957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18186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94237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5062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13197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3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4751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9" name="Text Placeholder 15">
            <a:extLst>
              <a:ext uri="{FF2B5EF4-FFF2-40B4-BE49-F238E27FC236}">
                <a16:creationId xmlns:a16="http://schemas.microsoft.com/office/drawing/2014/main" id="{84B93F48-E543-4E2A-836A-F0358B85EDC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0752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131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41686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451688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32893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507612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32061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70086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191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672487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54800" y="0"/>
            <a:ext cx="69372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56000"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54800" y="3427200"/>
            <a:ext cx="69372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427200"/>
            <a:ext cx="5256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27563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0840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083998" y="0"/>
            <a:ext cx="6108002"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427200"/>
            <a:ext cx="60840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084000" y="3427200"/>
            <a:ext cx="6108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172549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176063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07071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30691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6153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47183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36660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13679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995681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017790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849423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98898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317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71632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7603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587074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85571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2534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74722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5/31/2024</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sv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2.sv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5.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2.sv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7.xml"/><Relationship Id="rId7"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8.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5/31/2024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 id="2147483968" r:id="rId8"/>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5/31/2024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5/31/2024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5/31/2024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5/31/2024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5/31/2024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 id="2147483967" r:id="rId21"/>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5/31/2024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5/31/2024</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https://youtu.be/h4wEYV_i5NQ" TargetMode="Externa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jpg"/><Relationship Id="rId1" Type="http://schemas.openxmlformats.org/officeDocument/2006/relationships/slideLayout" Target="../slideLayouts/slideLayout51.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 Id="rId14" Type="http://schemas.openxmlformats.org/officeDocument/2006/relationships/hyperlink" Target="https://youtu.be/qMWnRrrA98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7.xml"/><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47.xml"/><Relationship Id="rId1" Type="http://schemas.openxmlformats.org/officeDocument/2006/relationships/video" Target="https://www.youtube.com/embed/oHwEyGXqiTM?start=32&amp;feature=oembed"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kick-in.nl/nl/" TargetMode="External"/><Relationship Id="rId1" Type="http://schemas.openxmlformats.org/officeDocument/2006/relationships/slideLayout" Target="../slideLayouts/slideLayout38.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4.jpeg"/><Relationship Id="rId5" Type="http://schemas.microsoft.com/office/2007/relationships/hdphoto" Target="../media/hdphoto1.wdp"/><Relationship Id="rId10" Type="http://schemas.openxmlformats.org/officeDocument/2006/relationships/image" Target="../media/image33.jpeg"/><Relationship Id="rId4" Type="http://schemas.openxmlformats.org/officeDocument/2006/relationships/image" Target="../media/image29.png"/><Relationship Id="rId9" Type="http://schemas.openxmlformats.org/officeDocument/2006/relationships/image" Target="../media/image32.jpe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g"/><Relationship Id="rId1" Type="http://schemas.openxmlformats.org/officeDocument/2006/relationships/slideLayout" Target="../slideLayouts/slideLayout4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jp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8.png"/><Relationship Id="rId2" Type="http://schemas.openxmlformats.org/officeDocument/2006/relationships/image" Target="../media/image35.jpg"/><Relationship Id="rId1" Type="http://schemas.openxmlformats.org/officeDocument/2006/relationships/slideLayout" Target="../slideLayouts/slideLayout4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78E93-A6E3-CE87-B831-D53500748A77}"/>
              </a:ext>
            </a:extLst>
          </p:cNvPr>
          <p:cNvSpPr>
            <a:spLocks noGrp="1"/>
          </p:cNvSpPr>
          <p:nvPr>
            <p:ph type="ctrTitle"/>
          </p:nvPr>
        </p:nvSpPr>
        <p:spPr>
          <a:xfrm>
            <a:off x="378751" y="1472858"/>
            <a:ext cx="5435250" cy="1116000"/>
          </a:xfrm>
        </p:spPr>
        <p:txBody>
          <a:bodyPr/>
          <a:lstStyle/>
          <a:p>
            <a:pPr algn="ctr"/>
            <a:r>
              <a:rPr lang="en-US" dirty="0"/>
              <a:t>University of twente</a:t>
            </a:r>
            <a:endParaRPr lang="nl-NL" dirty="0"/>
          </a:p>
        </p:txBody>
      </p:sp>
      <p:sp>
        <p:nvSpPr>
          <p:cNvPr id="6" name="Text Placeholder 5">
            <a:extLst>
              <a:ext uri="{FF2B5EF4-FFF2-40B4-BE49-F238E27FC236}">
                <a16:creationId xmlns:a16="http://schemas.microsoft.com/office/drawing/2014/main" id="{5BC18BF1-4492-669C-1C21-5F1BE8A1FDEA}"/>
              </a:ext>
            </a:extLst>
          </p:cNvPr>
          <p:cNvSpPr>
            <a:spLocks noGrp="1"/>
          </p:cNvSpPr>
          <p:nvPr>
            <p:ph type="body" sz="quarter" idx="15"/>
          </p:nvPr>
        </p:nvSpPr>
        <p:spPr/>
        <p:txBody>
          <a:bodyPr/>
          <a:lstStyle/>
          <a:p>
            <a:endParaRPr lang="nl-NL"/>
          </a:p>
        </p:txBody>
      </p:sp>
      <p:pic>
        <p:nvPicPr>
          <p:cNvPr id="12" name="Picture Placeholder 11" descr="A group of people posing for a photo in front of a windmill&#10;&#10;Description automatically generated">
            <a:extLst>
              <a:ext uri="{FF2B5EF4-FFF2-40B4-BE49-F238E27FC236}">
                <a16:creationId xmlns:a16="http://schemas.microsoft.com/office/drawing/2014/main" id="{9BB09F78-5F43-6321-2060-20086845B2A2}"/>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5021" r="15021"/>
          <a:stretch>
            <a:fillRect/>
          </a:stretch>
        </p:blipFill>
        <p:spPr/>
      </p:pic>
      <p:pic>
        <p:nvPicPr>
          <p:cNvPr id="2" name="Video 8" descr="Graduates Throwing Hats">
            <a:extLst>
              <a:ext uri="{FF2B5EF4-FFF2-40B4-BE49-F238E27FC236}">
                <a16:creationId xmlns:a16="http://schemas.microsoft.com/office/drawing/2014/main" id="{7AF88938-B8F4-78CC-782D-9D7D99C4FA7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9707" r="22470" b="-1"/>
          <a:stretch/>
        </p:blipFill>
        <p:spPr>
          <a:xfrm>
            <a:off x="6378000" y="10"/>
            <a:ext cx="5814000" cy="6857990"/>
          </a:xfrm>
          <a:prstGeom prst="rect">
            <a:avLst/>
          </a:prstGeom>
          <a:noFill/>
        </p:spPr>
      </p:pic>
      <p:pic>
        <p:nvPicPr>
          <p:cNvPr id="7" name="Picture 6">
            <a:extLst>
              <a:ext uri="{FF2B5EF4-FFF2-40B4-BE49-F238E27FC236}">
                <a16:creationId xmlns:a16="http://schemas.microsoft.com/office/drawing/2014/main" id="{D1DCBFC6-9ED2-6BB4-8F31-A7C88FB70DEF}"/>
              </a:ext>
            </a:extLst>
          </p:cNvPr>
          <p:cNvPicPr>
            <a:picLocks noChangeAspect="1"/>
          </p:cNvPicPr>
          <p:nvPr/>
        </p:nvPicPr>
        <p:blipFill>
          <a:blip r:embed="rId6"/>
          <a:stretch>
            <a:fillRect/>
          </a:stretch>
        </p:blipFill>
        <p:spPr>
          <a:xfrm>
            <a:off x="1" y="4729634"/>
            <a:ext cx="6378000" cy="2128356"/>
          </a:xfrm>
          <a:prstGeom prst="rect">
            <a:avLst/>
          </a:prstGeom>
        </p:spPr>
      </p:pic>
      <p:sp>
        <p:nvSpPr>
          <p:cNvPr id="4" name="Rectangle 3">
            <a:extLst>
              <a:ext uri="{FF2B5EF4-FFF2-40B4-BE49-F238E27FC236}">
                <a16:creationId xmlns:a16="http://schemas.microsoft.com/office/drawing/2014/main" id="{AC409429-DB48-A41F-3C20-A3717912F391}"/>
              </a:ext>
            </a:extLst>
          </p:cNvPr>
          <p:cNvSpPr/>
          <p:nvPr/>
        </p:nvSpPr>
        <p:spPr>
          <a:xfrm rot="21202845">
            <a:off x="1473439" y="3330060"/>
            <a:ext cx="3431124" cy="14292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00"/>
                </a:solidFill>
              </a:rPr>
              <a:t>WELCOME!</a:t>
            </a:r>
          </a:p>
        </p:txBody>
      </p:sp>
    </p:spTree>
    <p:extLst>
      <p:ext uri="{BB962C8B-B14F-4D97-AF65-F5344CB8AC3E}">
        <p14:creationId xmlns:p14="http://schemas.microsoft.com/office/powerpoint/2010/main" val="328681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mute="1">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 Placeholder 4">
            <a:extLst>
              <a:ext uri="{FF2B5EF4-FFF2-40B4-BE49-F238E27FC236}">
                <a16:creationId xmlns:a16="http://schemas.microsoft.com/office/drawing/2014/main" id="{541908FC-3DC7-B035-C78F-FB9370E45539}"/>
              </a:ext>
            </a:extLst>
          </p:cNvPr>
          <p:cNvPicPr>
            <a:picLocks noGrp="1" noChangeAspect="1"/>
          </p:cNvPicPr>
          <p:nvPr>
            <p:ph type="media" sz="quarter" idx="16"/>
          </p:nvPr>
        </p:nvPicPr>
        <p:blipFill>
          <a:blip r:embed="rId3">
            <a:extLst>
              <a:ext uri="{28A0092B-C50C-407E-A947-70E740481C1C}">
                <a14:useLocalDpi xmlns:a14="http://schemas.microsoft.com/office/drawing/2010/main" val="0"/>
              </a:ext>
            </a:extLst>
          </a:blip>
          <a:stretch>
            <a:fillRect/>
          </a:stretch>
        </p:blipFill>
        <p:spPr>
          <a:xfrm>
            <a:off x="2595475" y="2124075"/>
            <a:ext cx="7072488" cy="3978275"/>
          </a:xfrm>
          <a:prstGeom prst="rect">
            <a:avLst/>
          </a:prstGeom>
        </p:spPr>
      </p:pic>
      <p:sp>
        <p:nvSpPr>
          <p:cNvPr id="2" name="Text Placeholder 1">
            <a:extLst>
              <a:ext uri="{FF2B5EF4-FFF2-40B4-BE49-F238E27FC236}">
                <a16:creationId xmlns:a16="http://schemas.microsoft.com/office/drawing/2014/main" id="{C2D796E5-7286-0AC8-A1BC-58534212F6B4}"/>
              </a:ext>
            </a:extLst>
          </p:cNvPr>
          <p:cNvSpPr>
            <a:spLocks noGrp="1"/>
          </p:cNvSpPr>
          <p:nvPr>
            <p:ph type="body" sz="quarter" idx="15"/>
          </p:nvPr>
        </p:nvSpPr>
        <p:spPr/>
        <p:txBody>
          <a:bodyPr/>
          <a:lstStyle/>
          <a:p>
            <a:endParaRPr lang="nl-NL"/>
          </a:p>
        </p:txBody>
      </p:sp>
      <p:sp>
        <p:nvSpPr>
          <p:cNvPr id="3" name="Title 2">
            <a:extLst>
              <a:ext uri="{FF2B5EF4-FFF2-40B4-BE49-F238E27FC236}">
                <a16:creationId xmlns:a16="http://schemas.microsoft.com/office/drawing/2014/main" id="{7119EC68-1B62-9E21-1F90-3122D3DCE0E8}"/>
              </a:ext>
            </a:extLst>
          </p:cNvPr>
          <p:cNvSpPr>
            <a:spLocks noGrp="1"/>
          </p:cNvSpPr>
          <p:nvPr>
            <p:ph type="ctrTitle"/>
          </p:nvPr>
        </p:nvSpPr>
        <p:spPr/>
        <p:txBody>
          <a:bodyPr/>
          <a:lstStyle/>
          <a:p>
            <a:r>
              <a:rPr lang="en-GB" dirty="0"/>
              <a:t>Campus university</a:t>
            </a:r>
            <a:endParaRPr lang="nl-NL" dirty="0"/>
          </a:p>
        </p:txBody>
      </p:sp>
      <p:sp>
        <p:nvSpPr>
          <p:cNvPr id="6" name="Rectangle 64">
            <a:extLst>
              <a:ext uri="{FF2B5EF4-FFF2-40B4-BE49-F238E27FC236}">
                <a16:creationId xmlns:a16="http://schemas.microsoft.com/office/drawing/2014/main" id="{B524E08D-500C-0163-6660-B7B09352B25D}"/>
              </a:ext>
            </a:extLst>
          </p:cNvPr>
          <p:cNvSpPr/>
          <p:nvPr/>
        </p:nvSpPr>
        <p:spPr>
          <a:xfrm>
            <a:off x="426355" y="2571218"/>
            <a:ext cx="1979151" cy="369333"/>
          </a:xfrm>
          <a:prstGeom prst="rect">
            <a:avLst/>
          </a:prstGeom>
          <a:solidFill>
            <a:srgbClr val="52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800" b="1" dirty="0">
                <a:solidFill>
                  <a:prstClr val="black"/>
                </a:solidFill>
                <a:latin typeface="Arial Narrow" panose="020B0606020202030204" pitchFamily="34" charset="0"/>
              </a:rPr>
              <a:t>STUDENTS </a:t>
            </a:r>
            <a:r>
              <a:rPr lang="en-US" sz="1800" b="1" dirty="0">
                <a:solidFill>
                  <a:prstClr val="white"/>
                </a:solidFill>
                <a:latin typeface="Arial Narrow" panose="020B0606020202030204" pitchFamily="34" charset="0"/>
              </a:rPr>
              <a:t>12,409</a:t>
            </a:r>
          </a:p>
        </p:txBody>
      </p:sp>
      <p:sp>
        <p:nvSpPr>
          <p:cNvPr id="7" name="Rectangle 66">
            <a:extLst>
              <a:ext uri="{FF2B5EF4-FFF2-40B4-BE49-F238E27FC236}">
                <a16:creationId xmlns:a16="http://schemas.microsoft.com/office/drawing/2014/main" id="{4C844386-7189-4639-A105-B839ECC3D4FA}"/>
              </a:ext>
            </a:extLst>
          </p:cNvPr>
          <p:cNvSpPr/>
          <p:nvPr/>
        </p:nvSpPr>
        <p:spPr>
          <a:xfrm>
            <a:off x="424967" y="3003749"/>
            <a:ext cx="3198343" cy="369332"/>
          </a:xfrm>
          <a:prstGeom prst="rect">
            <a:avLst/>
          </a:prstGeom>
          <a:solidFill>
            <a:srgbClr val="52B6E7"/>
          </a:solidFill>
        </p:spPr>
        <p:txBody>
          <a:bodyPr wrap="square">
            <a:spAutoFit/>
          </a:bodyPr>
          <a:lstStyle/>
          <a:p>
            <a:pPr defTabSz="1219068">
              <a:defRPr/>
            </a:pPr>
            <a:r>
              <a:rPr lang="en-US" sz="1800" b="1" dirty="0">
                <a:solidFill>
                  <a:prstClr val="black"/>
                </a:solidFill>
                <a:latin typeface="Arial Narrow" panose="020B0606020202030204" pitchFamily="34" charset="0"/>
              </a:rPr>
              <a:t>INTERNATIONAL STUDENTS </a:t>
            </a:r>
            <a:r>
              <a:rPr lang="en-US" b="1" dirty="0">
                <a:solidFill>
                  <a:prstClr val="white"/>
                </a:solidFill>
                <a:latin typeface="Arial Narrow" panose="020B0606020202030204" pitchFamily="34" charset="0"/>
              </a:rPr>
              <a:t>38%</a:t>
            </a:r>
            <a:endParaRPr lang="en-US" sz="1800" b="1" dirty="0">
              <a:solidFill>
                <a:prstClr val="white"/>
              </a:solidFill>
              <a:latin typeface="Arial Narrow" panose="020B0606020202030204" pitchFamily="34" charset="0"/>
            </a:endParaRPr>
          </a:p>
        </p:txBody>
      </p:sp>
      <p:sp>
        <p:nvSpPr>
          <p:cNvPr id="8" name="Rectangle 64">
            <a:extLst>
              <a:ext uri="{FF2B5EF4-FFF2-40B4-BE49-F238E27FC236}">
                <a16:creationId xmlns:a16="http://schemas.microsoft.com/office/drawing/2014/main" id="{722EDD0D-0AC5-856B-1CB3-EE784834BC01}"/>
              </a:ext>
            </a:extLst>
          </p:cNvPr>
          <p:cNvSpPr/>
          <p:nvPr/>
        </p:nvSpPr>
        <p:spPr>
          <a:xfrm>
            <a:off x="424967" y="3450448"/>
            <a:ext cx="3044011" cy="369333"/>
          </a:xfrm>
          <a:prstGeom prst="rect">
            <a:avLst/>
          </a:prstGeom>
          <a:solidFill>
            <a:srgbClr val="52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800" b="1" dirty="0">
                <a:solidFill>
                  <a:prstClr val="black"/>
                </a:solidFill>
                <a:latin typeface="Arial Narrow" panose="020B0606020202030204" pitchFamily="34" charset="0"/>
              </a:rPr>
              <a:t>BACHELOR STUDENTS </a:t>
            </a:r>
            <a:r>
              <a:rPr lang="en-US" sz="1800" b="1" dirty="0">
                <a:solidFill>
                  <a:schemeClr val="bg1"/>
                </a:solidFill>
                <a:latin typeface="Arial Narrow" panose="020B0606020202030204" pitchFamily="34" charset="0"/>
              </a:rPr>
              <a:t>7,468</a:t>
            </a:r>
          </a:p>
        </p:txBody>
      </p:sp>
      <p:sp>
        <p:nvSpPr>
          <p:cNvPr id="9" name="Rectangle 64">
            <a:extLst>
              <a:ext uri="{FF2B5EF4-FFF2-40B4-BE49-F238E27FC236}">
                <a16:creationId xmlns:a16="http://schemas.microsoft.com/office/drawing/2014/main" id="{18139557-91D8-D2F5-A5E9-76F4336967C9}"/>
              </a:ext>
            </a:extLst>
          </p:cNvPr>
          <p:cNvSpPr/>
          <p:nvPr/>
        </p:nvSpPr>
        <p:spPr>
          <a:xfrm>
            <a:off x="442887" y="3913226"/>
            <a:ext cx="3044011" cy="393770"/>
          </a:xfrm>
          <a:prstGeom prst="rect">
            <a:avLst/>
          </a:prstGeom>
          <a:solidFill>
            <a:srgbClr val="52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800" b="1" dirty="0">
                <a:solidFill>
                  <a:prstClr val="black"/>
                </a:solidFill>
                <a:latin typeface="Arial Narrow" panose="020B0606020202030204" pitchFamily="34" charset="0"/>
              </a:rPr>
              <a:t>MASTER STUDENTS </a:t>
            </a:r>
            <a:r>
              <a:rPr lang="en-US" sz="1800" b="1" dirty="0">
                <a:solidFill>
                  <a:prstClr val="white"/>
                </a:solidFill>
                <a:latin typeface="Arial Narrow" panose="020B0606020202030204" pitchFamily="34" charset="0"/>
              </a:rPr>
              <a:t>4,941</a:t>
            </a:r>
          </a:p>
        </p:txBody>
      </p:sp>
      <p:sp>
        <p:nvSpPr>
          <p:cNvPr id="10" name="Rectangle 68">
            <a:extLst>
              <a:ext uri="{FF2B5EF4-FFF2-40B4-BE49-F238E27FC236}">
                <a16:creationId xmlns:a16="http://schemas.microsoft.com/office/drawing/2014/main" id="{6316331B-1EC1-35B7-F148-084B36FED03C}"/>
              </a:ext>
            </a:extLst>
          </p:cNvPr>
          <p:cNvSpPr/>
          <p:nvPr/>
        </p:nvSpPr>
        <p:spPr>
          <a:xfrm>
            <a:off x="424269" y="4408832"/>
            <a:ext cx="2178736" cy="369332"/>
          </a:xfrm>
          <a:prstGeom prst="rect">
            <a:avLst/>
          </a:prstGeom>
          <a:solidFill>
            <a:srgbClr val="52B6E7"/>
          </a:solidFill>
        </p:spPr>
        <p:txBody>
          <a:bodyPr wrap="square">
            <a:spAutoFit/>
          </a:bodyPr>
          <a:lstStyle/>
          <a:p>
            <a:pPr defTabSz="1219068">
              <a:defRPr/>
            </a:pPr>
            <a:r>
              <a:rPr lang="en-US" sz="1800" b="1" dirty="0">
                <a:solidFill>
                  <a:prstClr val="black"/>
                </a:solidFill>
                <a:latin typeface="Arial Narrow" panose="020B0606020202030204" pitchFamily="34" charset="0"/>
              </a:rPr>
              <a:t>EMPLOYEES </a:t>
            </a:r>
            <a:r>
              <a:rPr lang="en-US" sz="1800" b="1" dirty="0">
                <a:solidFill>
                  <a:prstClr val="white"/>
                </a:solidFill>
                <a:latin typeface="Arial Narrow" panose="020B0606020202030204" pitchFamily="34" charset="0"/>
              </a:rPr>
              <a:t>3,885</a:t>
            </a:r>
            <a:endParaRPr lang="en-US" sz="1800" b="1" dirty="0">
              <a:solidFill>
                <a:prstClr val="black"/>
              </a:solidFill>
              <a:latin typeface="Arial Narrow" panose="020B0606020202030204" pitchFamily="34" charset="0"/>
            </a:endParaRPr>
          </a:p>
        </p:txBody>
      </p:sp>
      <p:sp>
        <p:nvSpPr>
          <p:cNvPr id="11" name="Rectangle 70">
            <a:extLst>
              <a:ext uri="{FF2B5EF4-FFF2-40B4-BE49-F238E27FC236}">
                <a16:creationId xmlns:a16="http://schemas.microsoft.com/office/drawing/2014/main" id="{58518B04-77DF-AABA-43E5-E0885A7997FA}"/>
              </a:ext>
            </a:extLst>
          </p:cNvPr>
          <p:cNvSpPr/>
          <p:nvPr/>
        </p:nvSpPr>
        <p:spPr>
          <a:xfrm>
            <a:off x="433654" y="4880042"/>
            <a:ext cx="2030791" cy="369332"/>
          </a:xfrm>
          <a:prstGeom prst="rect">
            <a:avLst/>
          </a:prstGeom>
          <a:solidFill>
            <a:srgbClr val="52B6E7"/>
          </a:solidFill>
        </p:spPr>
        <p:txBody>
          <a:bodyPr wrap="square">
            <a:spAutoFit/>
          </a:bodyPr>
          <a:lstStyle/>
          <a:p>
            <a:pPr defTabSz="1219068">
              <a:defRPr/>
            </a:pPr>
            <a:r>
              <a:rPr lang="en-US" sz="1800" b="1" dirty="0">
                <a:solidFill>
                  <a:prstClr val="black"/>
                </a:solidFill>
                <a:latin typeface="Arial Narrow" panose="020B0606020202030204" pitchFamily="34" charset="0"/>
              </a:rPr>
              <a:t>ASSOCIATIONS</a:t>
            </a:r>
            <a:r>
              <a:rPr lang="en-US" sz="1800" b="1" dirty="0">
                <a:solidFill>
                  <a:prstClr val="white"/>
                </a:solidFill>
                <a:latin typeface="Arial Narrow" panose="020B0606020202030204" pitchFamily="34" charset="0"/>
              </a:rPr>
              <a:t> 130</a:t>
            </a:r>
            <a:endParaRPr lang="en-US" sz="1800" b="1" dirty="0">
              <a:solidFill>
                <a:prstClr val="black"/>
              </a:solidFill>
              <a:latin typeface="Arial Narrow" panose="020B0606020202030204" pitchFamily="34" charset="0"/>
            </a:endParaRPr>
          </a:p>
        </p:txBody>
      </p:sp>
      <p:sp>
        <p:nvSpPr>
          <p:cNvPr id="12" name="Rectangle 70">
            <a:extLst>
              <a:ext uri="{FF2B5EF4-FFF2-40B4-BE49-F238E27FC236}">
                <a16:creationId xmlns:a16="http://schemas.microsoft.com/office/drawing/2014/main" id="{833A599B-503E-198B-3A92-C53CF018462C}"/>
              </a:ext>
            </a:extLst>
          </p:cNvPr>
          <p:cNvSpPr/>
          <p:nvPr/>
        </p:nvSpPr>
        <p:spPr>
          <a:xfrm>
            <a:off x="442887" y="5310517"/>
            <a:ext cx="2735991" cy="369332"/>
          </a:xfrm>
          <a:prstGeom prst="rect">
            <a:avLst/>
          </a:prstGeom>
          <a:solidFill>
            <a:srgbClr val="52B6E7"/>
          </a:solidFill>
        </p:spPr>
        <p:txBody>
          <a:bodyPr wrap="square">
            <a:spAutoFit/>
          </a:bodyPr>
          <a:lstStyle/>
          <a:p>
            <a:pPr defTabSz="1219068">
              <a:defRPr/>
            </a:pPr>
            <a:r>
              <a:rPr lang="en-US" sz="1800" b="1" dirty="0">
                <a:solidFill>
                  <a:prstClr val="black"/>
                </a:solidFill>
                <a:latin typeface="Arial Narrow" panose="020B0606020202030204" pitchFamily="34" charset="0"/>
              </a:rPr>
              <a:t>ACCOMMODATION </a:t>
            </a:r>
            <a:r>
              <a:rPr lang="en-US" sz="1800" b="1" dirty="0">
                <a:solidFill>
                  <a:schemeClr val="bg1"/>
                </a:solidFill>
                <a:latin typeface="Arial Narrow" panose="020B0606020202030204" pitchFamily="34" charset="0"/>
              </a:rPr>
              <a:t>3,000</a:t>
            </a:r>
          </a:p>
        </p:txBody>
      </p:sp>
      <p:sp>
        <p:nvSpPr>
          <p:cNvPr id="13" name="Oval 32">
            <a:extLst>
              <a:ext uri="{FF2B5EF4-FFF2-40B4-BE49-F238E27FC236}">
                <a16:creationId xmlns:a16="http://schemas.microsoft.com/office/drawing/2014/main" id="{07DCCD84-E45A-E283-D1CB-F4E64175C611}"/>
              </a:ext>
            </a:extLst>
          </p:cNvPr>
          <p:cNvSpPr/>
          <p:nvPr/>
        </p:nvSpPr>
        <p:spPr>
          <a:xfrm>
            <a:off x="9596525" y="3520724"/>
            <a:ext cx="2276116" cy="2176873"/>
          </a:xfrm>
          <a:prstGeom prst="ellipse">
            <a:avLst/>
          </a:prstGeom>
          <a:solidFill>
            <a:schemeClr val="tx1">
              <a:alpha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Narrow" panose="020B0606020202030204" pitchFamily="34" charset="0"/>
              </a:rPr>
              <a:t>EXTENSIVE SPORTS AND CULTURAL FACILITIES</a:t>
            </a:r>
          </a:p>
        </p:txBody>
      </p:sp>
      <p:sp>
        <p:nvSpPr>
          <p:cNvPr id="14" name="Oval 32">
            <a:extLst>
              <a:ext uri="{FF2B5EF4-FFF2-40B4-BE49-F238E27FC236}">
                <a16:creationId xmlns:a16="http://schemas.microsoft.com/office/drawing/2014/main" id="{57A4F21C-871B-7DD3-9E28-66826CE57E4E}"/>
              </a:ext>
            </a:extLst>
          </p:cNvPr>
          <p:cNvSpPr/>
          <p:nvPr/>
        </p:nvSpPr>
        <p:spPr>
          <a:xfrm>
            <a:off x="9886625" y="1600424"/>
            <a:ext cx="2190749" cy="2047876"/>
          </a:xfrm>
          <a:prstGeom prst="ellipse">
            <a:avLst/>
          </a:prstGeom>
          <a:solidFill>
            <a:schemeClr val="tx1">
              <a:alpha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Narrow" panose="020B0606020202030204" pitchFamily="34" charset="0"/>
              </a:rPr>
              <a:t>EXCELLENT STUDY AND RESEARCH FACILITIES </a:t>
            </a:r>
          </a:p>
        </p:txBody>
      </p:sp>
      <p:sp>
        <p:nvSpPr>
          <p:cNvPr id="4" name="Oval 3">
            <a:extLst>
              <a:ext uri="{FF2B5EF4-FFF2-40B4-BE49-F238E27FC236}">
                <a16:creationId xmlns:a16="http://schemas.microsoft.com/office/drawing/2014/main" id="{66D3FFE8-B40B-4A02-FF8D-A6396EE90211}"/>
              </a:ext>
            </a:extLst>
          </p:cNvPr>
          <p:cNvSpPr/>
          <p:nvPr/>
        </p:nvSpPr>
        <p:spPr>
          <a:xfrm>
            <a:off x="6696292" y="363428"/>
            <a:ext cx="3044011" cy="2729141"/>
          </a:xfrm>
          <a:prstGeom prst="ellipse">
            <a:avLst/>
          </a:prstGeom>
          <a:solidFill>
            <a:schemeClr val="tx1"/>
          </a:solidFill>
          <a:ln w="88900">
            <a:solidFill>
              <a:srgbClr val="52B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accent1"/>
                </a:solidFill>
                <a:latin typeface="Arial Narrow" panose="020B0606020202030204" pitchFamily="34" charset="0"/>
              </a:rPr>
              <a:t>  </a:t>
            </a: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a:p>
            <a:pPr lvl="0" algn="ctr"/>
            <a:endParaRPr lang="en-US" sz="2000" b="1" dirty="0">
              <a:solidFill>
                <a:schemeClr val="accent1"/>
              </a:solidFill>
              <a:latin typeface="Arial Narrow" panose="020B0606020202030204" pitchFamily="34" charset="0"/>
            </a:endParaRPr>
          </a:p>
        </p:txBody>
      </p:sp>
      <p:sp>
        <p:nvSpPr>
          <p:cNvPr id="15" name="Rectangle 14">
            <a:extLst>
              <a:ext uri="{FF2B5EF4-FFF2-40B4-BE49-F238E27FC236}">
                <a16:creationId xmlns:a16="http://schemas.microsoft.com/office/drawing/2014/main" id="{19B4E1CF-9179-7593-5C38-4330CFD13375}"/>
              </a:ext>
            </a:extLst>
          </p:cNvPr>
          <p:cNvSpPr/>
          <p:nvPr/>
        </p:nvSpPr>
        <p:spPr>
          <a:xfrm>
            <a:off x="6645220" y="676012"/>
            <a:ext cx="3241405" cy="954107"/>
          </a:xfrm>
          <a:prstGeom prst="rect">
            <a:avLst/>
          </a:prstGeom>
        </p:spPr>
        <p:txBody>
          <a:bodyPr wrap="square">
            <a:spAutoFit/>
          </a:bodyPr>
          <a:lstStyle/>
          <a:p>
            <a:pPr algn="ctr" defTabSz="1219068">
              <a:defRPr/>
            </a:pPr>
            <a:r>
              <a:rPr lang="en-US" sz="2800" b="1" dirty="0">
                <a:solidFill>
                  <a:schemeClr val="bg1"/>
                </a:solidFill>
                <a:latin typeface="Arial Narrow" panose="020B0606020202030204" pitchFamily="34" charset="0"/>
              </a:rPr>
              <a:t>UNIVERSITY RANKINGS</a:t>
            </a:r>
          </a:p>
        </p:txBody>
      </p:sp>
      <p:sp>
        <p:nvSpPr>
          <p:cNvPr id="16" name="TextBox 15">
            <a:extLst>
              <a:ext uri="{FF2B5EF4-FFF2-40B4-BE49-F238E27FC236}">
                <a16:creationId xmlns:a16="http://schemas.microsoft.com/office/drawing/2014/main" id="{C95ED935-9F50-5DEA-8FDB-1EB2D0E26D5B}"/>
              </a:ext>
            </a:extLst>
          </p:cNvPr>
          <p:cNvSpPr txBox="1"/>
          <p:nvPr/>
        </p:nvSpPr>
        <p:spPr>
          <a:xfrm>
            <a:off x="6912457" y="1986826"/>
            <a:ext cx="2739600" cy="830997"/>
          </a:xfrm>
          <a:prstGeom prst="rect">
            <a:avLst/>
          </a:prstGeom>
          <a:noFill/>
        </p:spPr>
        <p:txBody>
          <a:bodyPr wrap="square" rtlCol="0">
            <a:spAutoFit/>
          </a:bodyPr>
          <a:lstStyle/>
          <a:p>
            <a:pPr algn="ctr"/>
            <a:r>
              <a:rPr lang="en-US" sz="1600" b="1" dirty="0">
                <a:solidFill>
                  <a:schemeClr val="bg1"/>
                </a:solidFill>
                <a:latin typeface="Arial Narrow" panose="020B0606020202030204" pitchFamily="34" charset="0"/>
              </a:rPr>
              <a:t>1</a:t>
            </a:r>
            <a:r>
              <a:rPr lang="en-US" sz="1600" b="1" dirty="0">
                <a:solidFill>
                  <a:schemeClr val="accent1">
                    <a:lumMod val="25000"/>
                    <a:lumOff val="75000"/>
                  </a:schemeClr>
                </a:solidFill>
                <a:latin typeface="Arial Narrow" panose="020B0606020202030204" pitchFamily="34" charset="0"/>
              </a:rPr>
              <a:t> MOST ENTREPRENEURIAL UNIVERSITY IN THE</a:t>
            </a:r>
          </a:p>
          <a:p>
            <a:pPr algn="ctr"/>
            <a:r>
              <a:rPr lang="en-US" sz="1600" b="1" dirty="0">
                <a:solidFill>
                  <a:schemeClr val="accent1">
                    <a:lumMod val="25000"/>
                    <a:lumOff val="75000"/>
                  </a:schemeClr>
                </a:solidFill>
                <a:latin typeface="Arial Narrow" panose="020B0606020202030204" pitchFamily="34" charset="0"/>
              </a:rPr>
              <a:t>NETHERLANDS</a:t>
            </a:r>
          </a:p>
        </p:txBody>
      </p:sp>
      <p:sp>
        <p:nvSpPr>
          <p:cNvPr id="17" name="Rectangle 54">
            <a:extLst>
              <a:ext uri="{FF2B5EF4-FFF2-40B4-BE49-F238E27FC236}">
                <a16:creationId xmlns:a16="http://schemas.microsoft.com/office/drawing/2014/main" id="{EA66DC38-B857-6570-603E-71798C5ECE2B}"/>
              </a:ext>
            </a:extLst>
          </p:cNvPr>
          <p:cNvSpPr/>
          <p:nvPr/>
        </p:nvSpPr>
        <p:spPr>
          <a:xfrm>
            <a:off x="6181558" y="1645701"/>
            <a:ext cx="4168728" cy="307777"/>
          </a:xfrm>
          <a:prstGeom prst="rect">
            <a:avLst/>
          </a:prstGeom>
        </p:spPr>
        <p:txBody>
          <a:bodyPr wrap="square">
            <a:spAutoFit/>
          </a:bodyPr>
          <a:lstStyle/>
          <a:p>
            <a:pPr algn="ctr" defTabSz="1219068">
              <a:defRPr/>
            </a:pPr>
            <a:r>
              <a:rPr lang="en-US" sz="1400" b="1" dirty="0">
                <a:solidFill>
                  <a:schemeClr val="bg1"/>
                </a:solidFill>
                <a:latin typeface="Arial Narrow" panose="020B0606020202030204" pitchFamily="34" charset="0"/>
              </a:rPr>
              <a:t>210 </a:t>
            </a:r>
            <a:r>
              <a:rPr lang="en-US" sz="1400" b="1" dirty="0">
                <a:solidFill>
                  <a:schemeClr val="accent1">
                    <a:lumMod val="25000"/>
                    <a:lumOff val="75000"/>
                  </a:schemeClr>
                </a:solidFill>
                <a:latin typeface="Arial Narrow" panose="020B0606020202030204" pitchFamily="34" charset="0"/>
              </a:rPr>
              <a:t>QS WORLD UNIVERSITY RANKING</a:t>
            </a:r>
            <a:endParaRPr lang="en-US" sz="2800" b="1" dirty="0">
              <a:solidFill>
                <a:schemeClr val="accent1">
                  <a:lumMod val="25000"/>
                  <a:lumOff val="75000"/>
                </a:schemeClr>
              </a:solidFill>
              <a:latin typeface="Arial Narrow" panose="020B0606020202030204" pitchFamily="34" charset="0"/>
            </a:endParaRPr>
          </a:p>
        </p:txBody>
      </p:sp>
    </p:spTree>
    <p:extLst>
      <p:ext uri="{BB962C8B-B14F-4D97-AF65-F5344CB8AC3E}">
        <p14:creationId xmlns:p14="http://schemas.microsoft.com/office/powerpoint/2010/main" val="40718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8C1F-F970-ED9E-76E7-22F392CF0B87}"/>
              </a:ext>
            </a:extLst>
          </p:cNvPr>
          <p:cNvSpPr>
            <a:spLocks noGrp="1"/>
          </p:cNvSpPr>
          <p:nvPr>
            <p:ph type="ctrTitle"/>
          </p:nvPr>
        </p:nvSpPr>
        <p:spPr/>
        <p:txBody>
          <a:bodyPr/>
          <a:lstStyle/>
          <a:p>
            <a:endParaRPr lang="nl-NL"/>
          </a:p>
        </p:txBody>
      </p:sp>
      <p:sp>
        <p:nvSpPr>
          <p:cNvPr id="3" name="Subtitle 2">
            <a:extLst>
              <a:ext uri="{FF2B5EF4-FFF2-40B4-BE49-F238E27FC236}">
                <a16:creationId xmlns:a16="http://schemas.microsoft.com/office/drawing/2014/main" id="{14BF305D-732E-E51C-0D18-FD5CB3626CE1}"/>
              </a:ext>
            </a:extLst>
          </p:cNvPr>
          <p:cNvSpPr>
            <a:spLocks noGrp="1"/>
          </p:cNvSpPr>
          <p:nvPr>
            <p:ph type="subTitle" idx="1"/>
          </p:nvPr>
        </p:nvSpPr>
        <p:spPr/>
        <p:txBody>
          <a:bodyPr/>
          <a:lstStyle/>
          <a:p>
            <a:endParaRPr lang="nl-NL"/>
          </a:p>
        </p:txBody>
      </p:sp>
      <p:sp>
        <p:nvSpPr>
          <p:cNvPr id="4" name="Text Placeholder 3">
            <a:extLst>
              <a:ext uri="{FF2B5EF4-FFF2-40B4-BE49-F238E27FC236}">
                <a16:creationId xmlns:a16="http://schemas.microsoft.com/office/drawing/2014/main" id="{7C939820-4071-C4ED-AB98-3E3B849F58D6}"/>
              </a:ext>
            </a:extLst>
          </p:cNvPr>
          <p:cNvSpPr>
            <a:spLocks noGrp="1"/>
          </p:cNvSpPr>
          <p:nvPr>
            <p:ph type="body" sz="quarter" idx="14"/>
          </p:nvPr>
        </p:nvSpPr>
        <p:spPr/>
        <p:txBody>
          <a:bodyPr/>
          <a:lstStyle/>
          <a:p>
            <a:endParaRPr lang="nl-NL"/>
          </a:p>
        </p:txBody>
      </p:sp>
      <p:pic>
        <p:nvPicPr>
          <p:cNvPr id="6" name="Picture 5" descr="Map&#10;&#10;Description automatically generated">
            <a:extLst>
              <a:ext uri="{FF2B5EF4-FFF2-40B4-BE49-F238E27FC236}">
                <a16:creationId xmlns:a16="http://schemas.microsoft.com/office/drawing/2014/main" id="{B368D69F-BE8A-AF25-1B8D-C64098E1E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1" y="0"/>
            <a:ext cx="7324725" cy="6867888"/>
          </a:xfrm>
          <a:prstGeom prst="rect">
            <a:avLst/>
          </a:prstGeom>
        </p:spPr>
      </p:pic>
      <p:sp>
        <p:nvSpPr>
          <p:cNvPr id="7" name="Rectangle 6">
            <a:extLst>
              <a:ext uri="{FF2B5EF4-FFF2-40B4-BE49-F238E27FC236}">
                <a16:creationId xmlns:a16="http://schemas.microsoft.com/office/drawing/2014/main" id="{211DB0A7-F489-0BCC-70B3-0FE7F53FE002}"/>
              </a:ext>
            </a:extLst>
          </p:cNvPr>
          <p:cNvSpPr/>
          <p:nvPr/>
        </p:nvSpPr>
        <p:spPr>
          <a:xfrm>
            <a:off x="7292392" y="9888"/>
            <a:ext cx="486727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2" descr="Image result for TNO logo">
            <a:extLst>
              <a:ext uri="{FF2B5EF4-FFF2-40B4-BE49-F238E27FC236}">
                <a16:creationId xmlns:a16="http://schemas.microsoft.com/office/drawing/2014/main" id="{001BF985-6AFA-8E60-8CA8-D92A0ED80D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0552" y="120035"/>
            <a:ext cx="3227612" cy="7597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Image result for AKZONobel logo">
            <a:extLst>
              <a:ext uri="{FF2B5EF4-FFF2-40B4-BE49-F238E27FC236}">
                <a16:creationId xmlns:a16="http://schemas.microsoft.com/office/drawing/2014/main" id="{E4BF14CF-B19A-E21F-0A11-CC6EAAFC37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7749" y="914585"/>
            <a:ext cx="1581582" cy="9639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philips logo">
            <a:extLst>
              <a:ext uri="{FF2B5EF4-FFF2-40B4-BE49-F238E27FC236}">
                <a16:creationId xmlns:a16="http://schemas.microsoft.com/office/drawing/2014/main" id="{ED4DFCBD-6436-15F8-D037-EE5B61C609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316" y="2114059"/>
            <a:ext cx="890796" cy="11292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Image result for ThALES logo">
            <a:extLst>
              <a:ext uri="{FF2B5EF4-FFF2-40B4-BE49-F238E27FC236}">
                <a16:creationId xmlns:a16="http://schemas.microsoft.com/office/drawing/2014/main" id="{2F870450-C693-F351-9F49-DBD9D79026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79426" y="3527367"/>
            <a:ext cx="2681909" cy="6998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Image result for netflix logo">
            <a:extLst>
              <a:ext uri="{FF2B5EF4-FFF2-40B4-BE49-F238E27FC236}">
                <a16:creationId xmlns:a16="http://schemas.microsoft.com/office/drawing/2014/main" id="{9EAC6D8A-BB78-F464-9D68-1BA464FC3B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3007" y="5765408"/>
            <a:ext cx="1677839" cy="7807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Image result for ING logo">
            <a:extLst>
              <a:ext uri="{FF2B5EF4-FFF2-40B4-BE49-F238E27FC236}">
                <a16:creationId xmlns:a16="http://schemas.microsoft.com/office/drawing/2014/main" id="{219A8321-42F9-933F-86AC-38E591E6F1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42901" y="2034462"/>
            <a:ext cx="2056430" cy="15423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Image result for ebay logo">
            <a:extLst>
              <a:ext uri="{FF2B5EF4-FFF2-40B4-BE49-F238E27FC236}">
                <a16:creationId xmlns:a16="http://schemas.microsoft.com/office/drawing/2014/main" id="{6D958902-424D-C1F4-824C-FF9BAD8DA5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459" b="22751"/>
          <a:stretch/>
        </p:blipFill>
        <p:spPr bwMode="auto">
          <a:xfrm>
            <a:off x="9774014" y="4383128"/>
            <a:ext cx="1868300" cy="7713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Related image">
            <a:extLst>
              <a:ext uri="{FF2B5EF4-FFF2-40B4-BE49-F238E27FC236}">
                <a16:creationId xmlns:a16="http://schemas.microsoft.com/office/drawing/2014/main" id="{C63D30C8-F29C-6117-4A16-F2DD22B3494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0252" b="38348"/>
          <a:stretch/>
        </p:blipFill>
        <p:spPr bwMode="auto">
          <a:xfrm>
            <a:off x="6298264" y="5720113"/>
            <a:ext cx="3654084" cy="6073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0F6390B-F973-CE5D-97FC-C83A0EC01736}"/>
              </a:ext>
            </a:extLst>
          </p:cNvPr>
          <p:cNvPicPr>
            <a:picLocks noChangeAspect="1"/>
          </p:cNvPicPr>
          <p:nvPr/>
        </p:nvPicPr>
        <p:blipFill>
          <a:blip r:embed="rId11"/>
          <a:stretch>
            <a:fillRect/>
          </a:stretch>
        </p:blipFill>
        <p:spPr>
          <a:xfrm>
            <a:off x="6479123" y="4792863"/>
            <a:ext cx="2882841" cy="606172"/>
          </a:xfrm>
          <a:prstGeom prst="rect">
            <a:avLst/>
          </a:prstGeom>
        </p:spPr>
      </p:pic>
      <p:pic>
        <p:nvPicPr>
          <p:cNvPr id="18" name="Picture 22" descr="Image result for ABN logo">
            <a:extLst>
              <a:ext uri="{FF2B5EF4-FFF2-40B4-BE49-F238E27FC236}">
                <a16:creationId xmlns:a16="http://schemas.microsoft.com/office/drawing/2014/main" id="{AEEDD9BA-86B5-3546-BB7F-FB47208F232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7056" b="21781"/>
          <a:stretch/>
        </p:blipFill>
        <p:spPr bwMode="auto">
          <a:xfrm>
            <a:off x="7324725" y="1349251"/>
            <a:ext cx="2037239" cy="454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8029BF-8F74-4543-84A0-760B8573217A}"/>
              </a:ext>
            </a:extLst>
          </p:cNvPr>
          <p:cNvSpPr txBox="1"/>
          <p:nvPr/>
        </p:nvSpPr>
        <p:spPr>
          <a:xfrm>
            <a:off x="471230" y="2276668"/>
            <a:ext cx="2127422" cy="738664"/>
          </a:xfrm>
          <a:prstGeom prst="rect">
            <a:avLst/>
          </a:prstGeom>
          <a:noFill/>
          <a:ln>
            <a:solidFill>
              <a:schemeClr val="accent2"/>
            </a:solidFill>
          </a:ln>
        </p:spPr>
        <p:txBody>
          <a:bodyPr wrap="square" rtlCol="0">
            <a:spAutoFit/>
          </a:bodyPr>
          <a:lstStyle/>
          <a:p>
            <a:r>
              <a:rPr lang="nl-NL" b="1" dirty="0">
                <a:solidFill>
                  <a:schemeClr val="bg1"/>
                </a:solidFill>
              </a:rPr>
              <a:t>Alumni </a:t>
            </a:r>
            <a:r>
              <a:rPr lang="nl-NL" b="1" dirty="0" err="1">
                <a:solidFill>
                  <a:schemeClr val="bg1"/>
                </a:solidFill>
              </a:rPr>
              <a:t>stories</a:t>
            </a:r>
            <a:endParaRPr lang="nl-NL" b="1" dirty="0">
              <a:solidFill>
                <a:schemeClr val="bg1"/>
              </a:solidFill>
            </a:endParaRPr>
          </a:p>
          <a:p>
            <a:r>
              <a:rPr lang="nl-NL" sz="1200" dirty="0">
                <a:solidFill>
                  <a:schemeClr val="bg1"/>
                </a:solidFill>
                <a:hlinkClick r:id="rId13"/>
              </a:rPr>
              <a:t>IE&amp;M (Site Manager – </a:t>
            </a:r>
            <a:r>
              <a:rPr lang="nl-NL" sz="1200" dirty="0" err="1">
                <a:solidFill>
                  <a:schemeClr val="bg1"/>
                </a:solidFill>
                <a:hlinkClick r:id="rId13"/>
              </a:rPr>
              <a:t>Gaudium</a:t>
            </a:r>
            <a:r>
              <a:rPr lang="nl-NL" sz="1200" dirty="0">
                <a:solidFill>
                  <a:schemeClr val="bg1"/>
                </a:solidFill>
                <a:hlinkClick r:id="rId13"/>
              </a:rPr>
              <a:t>)</a:t>
            </a:r>
            <a:endParaRPr lang="nl-NL" sz="1200" dirty="0">
              <a:solidFill>
                <a:schemeClr val="bg1"/>
              </a:solidFill>
            </a:endParaRPr>
          </a:p>
          <a:p>
            <a:r>
              <a:rPr lang="en-US" sz="1200" dirty="0">
                <a:solidFill>
                  <a:schemeClr val="bg1"/>
                </a:solidFill>
                <a:hlinkClick r:id="rId14"/>
              </a:rPr>
              <a:t>BA (Brand manager – Unilever)</a:t>
            </a:r>
            <a:endParaRPr lang="nl-NL" sz="1200" dirty="0">
              <a:solidFill>
                <a:schemeClr val="bg1"/>
              </a:solidFill>
            </a:endParaRPr>
          </a:p>
        </p:txBody>
      </p:sp>
      <p:pic>
        <p:nvPicPr>
          <p:cNvPr id="1026" name="Picture 2" descr="Vivera - 2BHonest">
            <a:extLst>
              <a:ext uri="{FF2B5EF4-FFF2-40B4-BE49-F238E27FC236}">
                <a16:creationId xmlns:a16="http://schemas.microsoft.com/office/drawing/2014/main" id="{5DA907FB-5A5C-AB76-5E89-61BB94CC66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137912">
            <a:off x="6552020" y="3109139"/>
            <a:ext cx="1480745" cy="148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63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25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5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nodeType="afterEffect">
                                  <p:stCondLst>
                                    <p:cond delay="25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7F9966-C75D-C324-1037-DF2D3465EB21}"/>
              </a:ext>
            </a:extLst>
          </p:cNvPr>
          <p:cNvSpPr>
            <a:spLocks noGrp="1"/>
          </p:cNvSpPr>
          <p:nvPr>
            <p:ph type="body" sz="quarter" idx="15"/>
          </p:nvPr>
        </p:nvSpPr>
        <p:spPr/>
        <p:txBody>
          <a:bodyPr/>
          <a:lstStyle/>
          <a:p>
            <a:endParaRPr lang="nl-NL"/>
          </a:p>
        </p:txBody>
      </p:sp>
      <p:sp>
        <p:nvSpPr>
          <p:cNvPr id="4" name="Title 3">
            <a:extLst>
              <a:ext uri="{FF2B5EF4-FFF2-40B4-BE49-F238E27FC236}">
                <a16:creationId xmlns:a16="http://schemas.microsoft.com/office/drawing/2014/main" id="{DA0D5AC3-E9C4-B3CA-8A55-CAF8D1D9F220}"/>
              </a:ext>
            </a:extLst>
          </p:cNvPr>
          <p:cNvSpPr>
            <a:spLocks noGrp="1"/>
          </p:cNvSpPr>
          <p:nvPr>
            <p:ph type="ctrTitle"/>
          </p:nvPr>
        </p:nvSpPr>
        <p:spPr/>
        <p:txBody>
          <a:bodyPr/>
          <a:lstStyle/>
          <a:p>
            <a:r>
              <a:rPr lang="en-GB" dirty="0"/>
              <a:t>Research centres on campus</a:t>
            </a:r>
            <a:endParaRPr lang="nl-NL" dirty="0"/>
          </a:p>
        </p:txBody>
      </p:sp>
      <p:pic>
        <p:nvPicPr>
          <p:cNvPr id="8" name="Picture Placeholder 7" descr="A group of people sitting at a table using a computer&#10;&#10;Description automatically generated">
            <a:extLst>
              <a:ext uri="{FF2B5EF4-FFF2-40B4-BE49-F238E27FC236}">
                <a16:creationId xmlns:a16="http://schemas.microsoft.com/office/drawing/2014/main" id="{2338922B-677D-E222-02C6-229FAD77EE74}"/>
              </a:ext>
            </a:extLst>
          </p:cNvPr>
          <p:cNvPicPr>
            <a:picLocks noGrp="1" noChangeAspect="1"/>
          </p:cNvPicPr>
          <p:nvPr>
            <p:ph type="pic" sz="quarter" idx="19"/>
          </p:nvPr>
        </p:nvPicPr>
        <p:blipFill>
          <a:blip r:embed="rId3"/>
          <a:srcRect t="1363" b="1363"/>
          <a:stretch>
            <a:fillRect/>
          </a:stretch>
        </p:blipFill>
        <p:spPr>
          <a:xfrm>
            <a:off x="755650" y="2484438"/>
            <a:ext cx="3552825" cy="3455987"/>
          </a:xfrm>
          <a:prstGeom prst="rect">
            <a:avLst/>
          </a:prstGeom>
        </p:spPr>
      </p:pic>
      <p:pic>
        <p:nvPicPr>
          <p:cNvPr id="9" name="Picture Placeholder 8" descr="A picture containing text, map&#10;&#10;Description automatically generated">
            <a:extLst>
              <a:ext uri="{FF2B5EF4-FFF2-40B4-BE49-F238E27FC236}">
                <a16:creationId xmlns:a16="http://schemas.microsoft.com/office/drawing/2014/main" id="{889B5995-CD81-8D90-D560-DBB8524F1564}"/>
              </a:ext>
            </a:extLst>
          </p:cNvPr>
          <p:cNvPicPr>
            <a:picLocks noGrp="1" noChangeAspect="1"/>
          </p:cNvPicPr>
          <p:nvPr>
            <p:ph type="pic" sz="quarter" idx="20"/>
          </p:nvPr>
        </p:nvPicPr>
        <p:blipFill rotWithShape="1">
          <a:blip r:embed="rId4"/>
          <a:srcRect l="15736" r="15736"/>
          <a:stretch/>
        </p:blipFill>
        <p:spPr>
          <a:xfrm>
            <a:off x="4505325" y="2484438"/>
            <a:ext cx="3552825" cy="3455987"/>
          </a:xfrm>
          <a:prstGeom prst="rect">
            <a:avLst/>
          </a:prstGeom>
        </p:spPr>
      </p:pic>
      <p:pic>
        <p:nvPicPr>
          <p:cNvPr id="10" name="Picture Placeholder 9" descr="A person standing in a room&#10;&#10;Description automatically generated">
            <a:extLst>
              <a:ext uri="{FF2B5EF4-FFF2-40B4-BE49-F238E27FC236}">
                <a16:creationId xmlns:a16="http://schemas.microsoft.com/office/drawing/2014/main" id="{8F3553F4-6D6A-8E02-FF4E-DE42F7AC0902}"/>
              </a:ext>
            </a:extLst>
          </p:cNvPr>
          <p:cNvPicPr>
            <a:picLocks noGrp="1" noChangeAspect="1"/>
          </p:cNvPicPr>
          <p:nvPr>
            <p:ph type="pic" sz="quarter" idx="21"/>
          </p:nvPr>
        </p:nvPicPr>
        <p:blipFill rotWithShape="1">
          <a:blip r:embed="rId5"/>
          <a:srcRect l="8928" r="8928"/>
          <a:stretch/>
        </p:blipFill>
        <p:spPr>
          <a:xfrm>
            <a:off x="8256588" y="2484438"/>
            <a:ext cx="3551237" cy="3455987"/>
          </a:xfrm>
          <a:prstGeom prst="rect">
            <a:avLst/>
          </a:prstGeom>
        </p:spPr>
      </p:pic>
      <p:pic>
        <p:nvPicPr>
          <p:cNvPr id="11" name="Picture 10">
            <a:extLst>
              <a:ext uri="{FF2B5EF4-FFF2-40B4-BE49-F238E27FC236}">
                <a16:creationId xmlns:a16="http://schemas.microsoft.com/office/drawing/2014/main" id="{724BED4C-5A1A-CE09-20D6-088AE5B1AA09}"/>
              </a:ext>
            </a:extLst>
          </p:cNvPr>
          <p:cNvPicPr>
            <a:picLocks noChangeAspect="1"/>
          </p:cNvPicPr>
          <p:nvPr/>
        </p:nvPicPr>
        <p:blipFill>
          <a:blip r:embed="rId6"/>
          <a:stretch>
            <a:fillRect/>
          </a:stretch>
        </p:blipFill>
        <p:spPr>
          <a:xfrm>
            <a:off x="1012213" y="5399966"/>
            <a:ext cx="3039698" cy="397525"/>
          </a:xfrm>
          <a:prstGeom prst="rect">
            <a:avLst/>
          </a:prstGeom>
        </p:spPr>
      </p:pic>
      <p:pic>
        <p:nvPicPr>
          <p:cNvPr id="12" name="Picture 11">
            <a:extLst>
              <a:ext uri="{FF2B5EF4-FFF2-40B4-BE49-F238E27FC236}">
                <a16:creationId xmlns:a16="http://schemas.microsoft.com/office/drawing/2014/main" id="{05278793-0BDC-A32C-0BDE-E9C548282840}"/>
              </a:ext>
            </a:extLst>
          </p:cNvPr>
          <p:cNvPicPr>
            <a:picLocks noChangeAspect="1"/>
          </p:cNvPicPr>
          <p:nvPr/>
        </p:nvPicPr>
        <p:blipFill>
          <a:blip r:embed="rId7"/>
          <a:stretch>
            <a:fillRect/>
          </a:stretch>
        </p:blipFill>
        <p:spPr>
          <a:xfrm>
            <a:off x="5066858" y="5399966"/>
            <a:ext cx="2429757" cy="400927"/>
          </a:xfrm>
          <a:prstGeom prst="rect">
            <a:avLst/>
          </a:prstGeom>
        </p:spPr>
      </p:pic>
      <p:pic>
        <p:nvPicPr>
          <p:cNvPr id="13" name="Picture 12">
            <a:extLst>
              <a:ext uri="{FF2B5EF4-FFF2-40B4-BE49-F238E27FC236}">
                <a16:creationId xmlns:a16="http://schemas.microsoft.com/office/drawing/2014/main" id="{45DBB249-3599-C5B5-9D5D-F4B054C02E42}"/>
              </a:ext>
            </a:extLst>
          </p:cNvPr>
          <p:cNvPicPr>
            <a:picLocks noChangeAspect="1"/>
          </p:cNvPicPr>
          <p:nvPr/>
        </p:nvPicPr>
        <p:blipFill>
          <a:blip r:embed="rId8"/>
          <a:stretch>
            <a:fillRect/>
          </a:stretch>
        </p:blipFill>
        <p:spPr>
          <a:xfrm>
            <a:off x="8848928" y="5397315"/>
            <a:ext cx="2366555" cy="400176"/>
          </a:xfrm>
          <a:prstGeom prst="rect">
            <a:avLst/>
          </a:prstGeom>
        </p:spPr>
      </p:pic>
      <p:sp>
        <p:nvSpPr>
          <p:cNvPr id="14" name="Rectangle 13">
            <a:extLst>
              <a:ext uri="{FF2B5EF4-FFF2-40B4-BE49-F238E27FC236}">
                <a16:creationId xmlns:a16="http://schemas.microsoft.com/office/drawing/2014/main" id="{9AFBC3FF-C895-1624-37B5-88129F3D85EC}"/>
              </a:ext>
            </a:extLst>
          </p:cNvPr>
          <p:cNvSpPr/>
          <p:nvPr/>
        </p:nvSpPr>
        <p:spPr>
          <a:xfrm>
            <a:off x="8559787" y="1247364"/>
            <a:ext cx="2985611" cy="1131079"/>
          </a:xfrm>
          <a:prstGeom prst="rect">
            <a:avLst/>
          </a:prstGeom>
        </p:spPr>
        <p:txBody>
          <a:bodyPr wrap="square">
            <a:spAutoFit/>
          </a:bodyPr>
          <a:lstStyle/>
          <a:p>
            <a:pPr algn="ctr"/>
            <a:r>
              <a:rPr lang="en-US" sz="1350" dirty="0">
                <a:solidFill>
                  <a:schemeClr val="bg1"/>
                </a:solidFill>
                <a:latin typeface="Arial Narrow" panose="020B0606020202030204" pitchFamily="34" charset="0"/>
              </a:rPr>
              <a:t>Imaging &amp; Diagnostics</a:t>
            </a:r>
          </a:p>
          <a:p>
            <a:pPr algn="ctr"/>
            <a:r>
              <a:rPr lang="en-US" sz="1350" dirty="0" err="1">
                <a:solidFill>
                  <a:schemeClr val="bg1"/>
                </a:solidFill>
                <a:latin typeface="Arial Narrow" panose="020B0606020202030204" pitchFamily="34" charset="0"/>
              </a:rPr>
              <a:t>Biorobotics</a:t>
            </a:r>
            <a:endParaRPr lang="en-US" sz="1350" dirty="0">
              <a:solidFill>
                <a:schemeClr val="bg1"/>
              </a:solidFill>
              <a:latin typeface="Arial Narrow" panose="020B0606020202030204" pitchFamily="34" charset="0"/>
            </a:endParaRPr>
          </a:p>
          <a:p>
            <a:pPr algn="ctr"/>
            <a:r>
              <a:rPr lang="en-US" sz="1350" dirty="0">
                <a:solidFill>
                  <a:schemeClr val="bg1"/>
                </a:solidFill>
                <a:latin typeface="Arial Narrow" panose="020B0606020202030204" pitchFamily="34" charset="0"/>
              </a:rPr>
              <a:t>Medical physiology</a:t>
            </a:r>
          </a:p>
          <a:p>
            <a:pPr algn="ctr"/>
            <a:r>
              <a:rPr lang="en-US" sz="1350" dirty="0">
                <a:solidFill>
                  <a:schemeClr val="bg1"/>
                </a:solidFill>
                <a:latin typeface="Arial Narrow" panose="020B0606020202030204" pitchFamily="34" charset="0"/>
              </a:rPr>
              <a:t>Bioengineering technologies</a:t>
            </a:r>
          </a:p>
          <a:p>
            <a:pPr algn="ctr"/>
            <a:r>
              <a:rPr lang="en-US" sz="1350" dirty="0">
                <a:solidFill>
                  <a:schemeClr val="bg1"/>
                </a:solidFill>
                <a:latin typeface="Arial Narrow" panose="020B0606020202030204" pitchFamily="34" charset="0"/>
              </a:rPr>
              <a:t>Health, well-being and technology</a:t>
            </a:r>
          </a:p>
        </p:txBody>
      </p:sp>
      <p:sp>
        <p:nvSpPr>
          <p:cNvPr id="15" name="Rectangle 14">
            <a:extLst>
              <a:ext uri="{FF2B5EF4-FFF2-40B4-BE49-F238E27FC236}">
                <a16:creationId xmlns:a16="http://schemas.microsoft.com/office/drawing/2014/main" id="{9B4A3B80-14AC-9E23-1F21-F77568352C45}"/>
              </a:ext>
            </a:extLst>
          </p:cNvPr>
          <p:cNvSpPr/>
          <p:nvPr/>
        </p:nvSpPr>
        <p:spPr>
          <a:xfrm>
            <a:off x="4200159" y="1176358"/>
            <a:ext cx="4274468" cy="1338828"/>
          </a:xfrm>
          <a:prstGeom prst="rect">
            <a:avLst/>
          </a:prstGeom>
        </p:spPr>
        <p:txBody>
          <a:bodyPr wrap="square">
            <a:spAutoFit/>
          </a:bodyPr>
          <a:lstStyle/>
          <a:p>
            <a:pPr algn="ctr"/>
            <a:r>
              <a:rPr lang="en-US" sz="1350" dirty="0">
                <a:solidFill>
                  <a:schemeClr val="bg1"/>
                </a:solidFill>
                <a:latin typeface="Arial Narrow" panose="020B0606020202030204" pitchFamily="34" charset="0"/>
              </a:rPr>
              <a:t>Devices</a:t>
            </a:r>
          </a:p>
          <a:p>
            <a:pPr algn="ctr"/>
            <a:r>
              <a:rPr lang="en-US" sz="1350" dirty="0">
                <a:solidFill>
                  <a:schemeClr val="bg1"/>
                </a:solidFill>
                <a:latin typeface="Arial Narrow" panose="020B0606020202030204" pitchFamily="34" charset="0"/>
              </a:rPr>
              <a:t>Fluidics</a:t>
            </a:r>
          </a:p>
          <a:p>
            <a:pPr algn="ctr"/>
            <a:r>
              <a:rPr lang="en-US" sz="1350" dirty="0">
                <a:solidFill>
                  <a:schemeClr val="bg1"/>
                </a:solidFill>
                <a:latin typeface="Arial Narrow" panose="020B0606020202030204" pitchFamily="34" charset="0"/>
              </a:rPr>
              <a:t>Hard materials</a:t>
            </a:r>
          </a:p>
          <a:p>
            <a:pPr algn="ctr"/>
            <a:r>
              <a:rPr lang="en-US" sz="1350" dirty="0">
                <a:solidFill>
                  <a:schemeClr val="bg1"/>
                </a:solidFill>
                <a:latin typeface="Arial Narrow" panose="020B0606020202030204" pitchFamily="34" charset="0"/>
              </a:rPr>
              <a:t>Photonics</a:t>
            </a:r>
          </a:p>
          <a:p>
            <a:pPr algn="ctr"/>
            <a:r>
              <a:rPr lang="en-US" sz="1350" dirty="0">
                <a:solidFill>
                  <a:schemeClr val="bg1"/>
                </a:solidFill>
                <a:latin typeface="Arial Narrow" panose="020B0606020202030204" pitchFamily="34" charset="0"/>
              </a:rPr>
              <a:t>Responsible research &amp; innovation</a:t>
            </a:r>
          </a:p>
          <a:p>
            <a:pPr algn="ctr"/>
            <a:r>
              <a:rPr lang="en-US" sz="1350" dirty="0">
                <a:solidFill>
                  <a:schemeClr val="bg1"/>
                </a:solidFill>
                <a:latin typeface="Arial Narrow" panose="020B0606020202030204" pitchFamily="34" charset="0"/>
              </a:rPr>
              <a:t>Soft materials</a:t>
            </a:r>
          </a:p>
        </p:txBody>
      </p:sp>
      <p:sp>
        <p:nvSpPr>
          <p:cNvPr id="16" name="Rectangle 15">
            <a:extLst>
              <a:ext uri="{FF2B5EF4-FFF2-40B4-BE49-F238E27FC236}">
                <a16:creationId xmlns:a16="http://schemas.microsoft.com/office/drawing/2014/main" id="{F6341855-7B7C-3635-2628-B8C51D6A45CE}"/>
              </a:ext>
            </a:extLst>
          </p:cNvPr>
          <p:cNvSpPr/>
          <p:nvPr/>
        </p:nvSpPr>
        <p:spPr>
          <a:xfrm>
            <a:off x="142723" y="1396508"/>
            <a:ext cx="4483459" cy="923330"/>
          </a:xfrm>
          <a:prstGeom prst="rect">
            <a:avLst/>
          </a:prstGeom>
        </p:spPr>
        <p:txBody>
          <a:bodyPr wrap="square">
            <a:spAutoFit/>
          </a:bodyPr>
          <a:lstStyle/>
          <a:p>
            <a:pPr algn="ctr"/>
            <a:r>
              <a:rPr lang="en-US" sz="1350" dirty="0">
                <a:solidFill>
                  <a:schemeClr val="bg1"/>
                </a:solidFill>
                <a:latin typeface="Arial Narrow" panose="020B0606020202030204" pitchFamily="34" charset="0"/>
              </a:rPr>
              <a:t>Robotics</a:t>
            </a:r>
          </a:p>
          <a:p>
            <a:pPr algn="ctr"/>
            <a:r>
              <a:rPr lang="en-US" sz="1350" dirty="0">
                <a:solidFill>
                  <a:schemeClr val="bg1"/>
                </a:solidFill>
                <a:latin typeface="Arial Narrow" panose="020B0606020202030204" pitchFamily="34" charset="0"/>
              </a:rPr>
              <a:t>Personalized e-health technology</a:t>
            </a:r>
          </a:p>
          <a:p>
            <a:pPr algn="ctr"/>
            <a:r>
              <a:rPr lang="en-US" sz="1350" dirty="0">
                <a:solidFill>
                  <a:schemeClr val="bg1"/>
                </a:solidFill>
                <a:latin typeface="Arial Narrow" panose="020B0606020202030204" pitchFamily="34" charset="0"/>
              </a:rPr>
              <a:t>Smart Industry</a:t>
            </a:r>
          </a:p>
          <a:p>
            <a:pPr algn="ctr"/>
            <a:r>
              <a:rPr lang="en-US" sz="1350" dirty="0">
                <a:solidFill>
                  <a:schemeClr val="bg1"/>
                </a:solidFill>
                <a:latin typeface="Arial Narrow" panose="020B0606020202030204" pitchFamily="34" charset="0"/>
              </a:rPr>
              <a:t>Data Science &amp; AI</a:t>
            </a:r>
          </a:p>
        </p:txBody>
      </p:sp>
      <p:sp>
        <p:nvSpPr>
          <p:cNvPr id="3" name="TextBox 2">
            <a:extLst>
              <a:ext uri="{FF2B5EF4-FFF2-40B4-BE49-F238E27FC236}">
                <a16:creationId xmlns:a16="http://schemas.microsoft.com/office/drawing/2014/main" id="{2B33A9A1-83C6-8A2C-8A59-AC9A51F4DE8F}"/>
              </a:ext>
            </a:extLst>
          </p:cNvPr>
          <p:cNvSpPr txBox="1"/>
          <p:nvPr/>
        </p:nvSpPr>
        <p:spPr>
          <a:xfrm>
            <a:off x="8379343" y="6175971"/>
            <a:ext cx="2489271" cy="307777"/>
          </a:xfrm>
          <a:prstGeom prst="rect">
            <a:avLst/>
          </a:prstGeom>
          <a:noFill/>
        </p:spPr>
        <p:txBody>
          <a:bodyPr wrap="none" rtlCol="0">
            <a:spAutoFit/>
          </a:bodyPr>
          <a:lstStyle/>
          <a:p>
            <a:r>
              <a:rPr lang="en-GB" sz="1400" dirty="0">
                <a:solidFill>
                  <a:schemeClr val="bg1">
                    <a:lumMod val="50000"/>
                  </a:schemeClr>
                </a:solidFill>
                <a:latin typeface="+mj-lt"/>
              </a:rPr>
              <a:t>Training for SUN – November 2023</a:t>
            </a:r>
            <a:endParaRPr lang="nl-NL" sz="1400" dirty="0">
              <a:solidFill>
                <a:schemeClr val="bg1">
                  <a:lumMod val="50000"/>
                </a:schemeClr>
              </a:solidFill>
              <a:latin typeface="+mj-lt"/>
            </a:endParaRPr>
          </a:p>
        </p:txBody>
      </p:sp>
    </p:spTree>
    <p:extLst>
      <p:ext uri="{BB962C8B-B14F-4D97-AF65-F5344CB8AC3E}">
        <p14:creationId xmlns:p14="http://schemas.microsoft.com/office/powerpoint/2010/main" val="24513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a:extLst>
              <a:ext uri="{FF2B5EF4-FFF2-40B4-BE49-F238E27FC236}">
                <a16:creationId xmlns:a16="http://schemas.microsoft.com/office/drawing/2014/main" id="{19C22695-DF72-7759-67DD-9127A05192FC}"/>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9899" r="9899"/>
          <a:stretch/>
        </p:blipFill>
        <p:spPr/>
      </p:pic>
      <p:sp>
        <p:nvSpPr>
          <p:cNvPr id="4" name="Text Placeholder 3">
            <a:extLst>
              <a:ext uri="{FF2B5EF4-FFF2-40B4-BE49-F238E27FC236}">
                <a16:creationId xmlns:a16="http://schemas.microsoft.com/office/drawing/2014/main" id="{A4DAEB52-B439-3152-172B-E2B0AA12495D}"/>
              </a:ext>
            </a:extLst>
          </p:cNvPr>
          <p:cNvSpPr>
            <a:spLocks noGrp="1"/>
          </p:cNvSpPr>
          <p:nvPr>
            <p:ph type="body" sz="quarter" idx="16"/>
          </p:nvPr>
        </p:nvSpPr>
        <p:spPr>
          <a:xfrm>
            <a:off x="452063" y="3038802"/>
            <a:ext cx="3003938" cy="2952002"/>
          </a:xfrm>
        </p:spPr>
        <p:txBody>
          <a:bodyPr/>
          <a:lstStyle/>
          <a:p>
            <a:pPr marL="0" indent="0" algn="just">
              <a:buNone/>
            </a:pPr>
            <a:r>
              <a:rPr lang="en-US" sz="2400" dirty="0"/>
              <a:t>In the famous science-fiction series Star Trek, Doctors Phlox and McCoy used a ‘</a:t>
            </a:r>
            <a:r>
              <a:rPr lang="en-US" sz="2400" dirty="0" err="1"/>
              <a:t>hypospray</a:t>
            </a:r>
            <a:r>
              <a:rPr lang="en-US" sz="2400" dirty="0"/>
              <a:t>’ to vaccinate a fellow space </a:t>
            </a:r>
            <a:r>
              <a:rPr lang="en-US" sz="2400" dirty="0" err="1"/>
              <a:t>traveller</a:t>
            </a:r>
            <a:r>
              <a:rPr lang="en-US" sz="2400" dirty="0"/>
              <a:t>: instead of a needle, the vaccination was performed with a jet of liquid. UT scientist David Fernandez Rivas wants to turn this fictional device into reality. </a:t>
            </a:r>
            <a:endParaRPr lang="nl-NL" sz="2400" dirty="0"/>
          </a:p>
          <a:p>
            <a:endParaRPr lang="en-GB" dirty="0"/>
          </a:p>
        </p:txBody>
      </p:sp>
      <p:sp>
        <p:nvSpPr>
          <p:cNvPr id="13" name="Titel 12">
            <a:extLst>
              <a:ext uri="{FF2B5EF4-FFF2-40B4-BE49-F238E27FC236}">
                <a16:creationId xmlns:a16="http://schemas.microsoft.com/office/drawing/2014/main" id="{4363200F-5957-693C-0394-3C52296D6A25}"/>
              </a:ext>
            </a:extLst>
          </p:cNvPr>
          <p:cNvSpPr>
            <a:spLocks noGrp="1"/>
          </p:cNvSpPr>
          <p:nvPr>
            <p:ph type="ctrTitle"/>
          </p:nvPr>
        </p:nvSpPr>
        <p:spPr/>
        <p:txBody>
          <a:bodyPr/>
          <a:lstStyle/>
          <a:p>
            <a:r>
              <a:rPr lang="en-US" dirty="0">
                <a:solidFill>
                  <a:srgbClr val="0094B3"/>
                </a:solidFill>
              </a:rPr>
              <a:t>Enabling sustainable and </a:t>
            </a:r>
            <a:r>
              <a:rPr lang="en-US" dirty="0" err="1">
                <a:solidFill>
                  <a:srgbClr val="0094B3"/>
                </a:solidFill>
              </a:rPr>
              <a:t>personalised</a:t>
            </a:r>
            <a:r>
              <a:rPr lang="en-US" dirty="0">
                <a:solidFill>
                  <a:srgbClr val="0094B3"/>
                </a:solidFill>
              </a:rPr>
              <a:t> health by means of technology</a:t>
            </a:r>
            <a:endParaRPr lang="nl-NL" dirty="0">
              <a:solidFill>
                <a:srgbClr val="0094B3"/>
              </a:solidFill>
            </a:endParaRPr>
          </a:p>
        </p:txBody>
      </p:sp>
      <p:sp>
        <p:nvSpPr>
          <p:cNvPr id="16" name="Tijdelijke aanduiding voor tekst 15">
            <a:extLst>
              <a:ext uri="{FF2B5EF4-FFF2-40B4-BE49-F238E27FC236}">
                <a16:creationId xmlns:a16="http://schemas.microsoft.com/office/drawing/2014/main" id="{DD7B156A-B600-DC29-60E9-AF36C99011B4}"/>
              </a:ext>
            </a:extLst>
          </p:cNvPr>
          <p:cNvSpPr>
            <a:spLocks noGrp="1"/>
          </p:cNvSpPr>
          <p:nvPr>
            <p:ph type="body" sz="quarter" idx="15"/>
          </p:nvPr>
        </p:nvSpPr>
        <p:spPr/>
        <p:txBody>
          <a:bodyPr/>
          <a:lstStyle/>
          <a:p>
            <a:pPr marL="0" indent="0">
              <a:buNone/>
            </a:pPr>
            <a:r>
              <a:rPr lang="en-US" dirty="0"/>
              <a:t>In the famous science-fiction series Star Trek, Doctors Phlox and McCoy used a ‘</a:t>
            </a:r>
            <a:r>
              <a:rPr lang="en-US" dirty="0" err="1"/>
              <a:t>hypospray</a:t>
            </a:r>
            <a:r>
              <a:rPr lang="en-US" dirty="0"/>
              <a:t>’ to vaccinate a fellow space </a:t>
            </a:r>
            <a:r>
              <a:rPr lang="en-US" dirty="0" err="1"/>
              <a:t>traveller</a:t>
            </a:r>
            <a:r>
              <a:rPr lang="en-US" dirty="0"/>
              <a:t>: instead of a needle, the vaccination was performed with a jet of liquid. UT scientist David Fernandez Rivas wants to turn this fictional device into reality. </a:t>
            </a:r>
            <a:endParaRPr lang="nl-NL" dirty="0"/>
          </a:p>
        </p:txBody>
      </p:sp>
    </p:spTree>
    <p:extLst>
      <p:ext uri="{BB962C8B-B14F-4D97-AF65-F5344CB8AC3E}">
        <p14:creationId xmlns:p14="http://schemas.microsoft.com/office/powerpoint/2010/main" val="3320783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Tijdelijke aanduiding voor afbeelding 25">
            <a:extLst>
              <a:ext uri="{FF2B5EF4-FFF2-40B4-BE49-F238E27FC236}">
                <a16:creationId xmlns:a16="http://schemas.microsoft.com/office/drawing/2014/main" id="{CF588511-9552-CB5B-58E6-C11C4AC25997}"/>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1751" r="21751"/>
          <a:stretch/>
        </p:blipFill>
        <p:spPr/>
      </p:pic>
      <p:sp>
        <p:nvSpPr>
          <p:cNvPr id="22" name="Tijdelijke aanduiding voor tekst 15">
            <a:extLst>
              <a:ext uri="{FF2B5EF4-FFF2-40B4-BE49-F238E27FC236}">
                <a16:creationId xmlns:a16="http://schemas.microsoft.com/office/drawing/2014/main" id="{A664A15B-EEBD-9811-61E0-CBE1F4A9ABBA}"/>
              </a:ext>
            </a:extLst>
          </p:cNvPr>
          <p:cNvSpPr>
            <a:spLocks noGrp="1"/>
          </p:cNvSpPr>
          <p:nvPr>
            <p:ph type="body" sz="quarter" idx="16"/>
          </p:nvPr>
        </p:nvSpPr>
        <p:spPr/>
        <p:txBody>
          <a:bodyPr/>
          <a:lstStyle/>
          <a:p>
            <a:pPr marL="0" indent="0" algn="just">
              <a:buNone/>
            </a:pPr>
            <a:r>
              <a:rPr lang="en-US" sz="2400" dirty="0"/>
              <a:t>Twente is on the national and international map as a hotspot for </a:t>
            </a:r>
            <a:r>
              <a:rPr lang="en-US" sz="2400" dirty="0" err="1"/>
              <a:t>semicon</a:t>
            </a:r>
            <a:r>
              <a:rPr lang="en-US" sz="2400" dirty="0"/>
              <a:t> and specifically for analogue chip design, photonics and as an important supplier to ASML. With a strong Integrated Circuit Design department at the University of Twente headed by Professor Bram </a:t>
            </a:r>
            <a:r>
              <a:rPr lang="en-US" sz="2400" dirty="0" err="1"/>
              <a:t>Nauta</a:t>
            </a:r>
            <a:r>
              <a:rPr lang="en-US" sz="2400" dirty="0"/>
              <a:t>, the MESA+ institute and around 50 semiconductor-related SMEs, customers worldwide benefit from the unique knowledge of Twente. </a:t>
            </a:r>
            <a:endParaRPr lang="nl-NL" sz="2400" dirty="0"/>
          </a:p>
        </p:txBody>
      </p:sp>
      <p:sp>
        <p:nvSpPr>
          <p:cNvPr id="13" name="Titel 12">
            <a:extLst>
              <a:ext uri="{FF2B5EF4-FFF2-40B4-BE49-F238E27FC236}">
                <a16:creationId xmlns:a16="http://schemas.microsoft.com/office/drawing/2014/main" id="{4363200F-5957-693C-0394-3C52296D6A25}"/>
              </a:ext>
            </a:extLst>
          </p:cNvPr>
          <p:cNvSpPr>
            <a:spLocks noGrp="1"/>
          </p:cNvSpPr>
          <p:nvPr>
            <p:ph type="ctrTitle"/>
          </p:nvPr>
        </p:nvSpPr>
        <p:spPr/>
        <p:txBody>
          <a:bodyPr/>
          <a:lstStyle/>
          <a:p>
            <a:pPr marL="0" indent="0">
              <a:buNone/>
            </a:pPr>
            <a:r>
              <a:rPr lang="en-US" dirty="0">
                <a:solidFill>
                  <a:srgbClr val="0094B3"/>
                </a:solidFill>
              </a:rPr>
              <a:t>CHIPTECH TWENTE: A STRONG CLUSTER</a:t>
            </a:r>
          </a:p>
        </p:txBody>
      </p:sp>
      <p:sp>
        <p:nvSpPr>
          <p:cNvPr id="14" name="Ondertitel 13">
            <a:extLst>
              <a:ext uri="{FF2B5EF4-FFF2-40B4-BE49-F238E27FC236}">
                <a16:creationId xmlns:a16="http://schemas.microsoft.com/office/drawing/2014/main" id="{1641B91F-E179-E60D-F447-8745AD979CE9}"/>
              </a:ext>
            </a:extLst>
          </p:cNvPr>
          <p:cNvSpPr>
            <a:spLocks noGrp="1"/>
          </p:cNvSpPr>
          <p:nvPr>
            <p:ph type="body" sz="quarter" idx="15"/>
          </p:nvPr>
        </p:nvSpPr>
        <p:spPr/>
        <p:txBody>
          <a:bodyPr/>
          <a:lstStyle/>
          <a:p>
            <a:r>
              <a:rPr lang="en-US" dirty="0"/>
              <a:t>Needle-free injections with </a:t>
            </a:r>
          </a:p>
          <a:p>
            <a:r>
              <a:rPr lang="en-US" dirty="0"/>
              <a:t>the ‘bubble gun’</a:t>
            </a:r>
            <a:endParaRPr lang="nl-NL" dirty="0"/>
          </a:p>
        </p:txBody>
      </p:sp>
    </p:spTree>
    <p:extLst>
      <p:ext uri="{BB962C8B-B14F-4D97-AF65-F5344CB8AC3E}">
        <p14:creationId xmlns:p14="http://schemas.microsoft.com/office/powerpoint/2010/main" val="317669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a:extLst>
              <a:ext uri="{FF2B5EF4-FFF2-40B4-BE49-F238E27FC236}">
                <a16:creationId xmlns:a16="http://schemas.microsoft.com/office/drawing/2014/main" id="{19C22695-DF72-7759-67DD-9127A05192FC}"/>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6158" r="26158"/>
          <a:stretch/>
        </p:blipFill>
        <p:spPr/>
      </p:pic>
      <p:sp>
        <p:nvSpPr>
          <p:cNvPr id="6" name="Text Placeholder 5">
            <a:extLst>
              <a:ext uri="{FF2B5EF4-FFF2-40B4-BE49-F238E27FC236}">
                <a16:creationId xmlns:a16="http://schemas.microsoft.com/office/drawing/2014/main" id="{D69BB46E-928C-74D2-1A2F-2B180E0E263F}"/>
              </a:ext>
            </a:extLst>
          </p:cNvPr>
          <p:cNvSpPr>
            <a:spLocks noGrp="1"/>
          </p:cNvSpPr>
          <p:nvPr>
            <p:ph type="body" sz="quarter" idx="16"/>
          </p:nvPr>
        </p:nvSpPr>
        <p:spPr/>
        <p:txBody>
          <a:bodyPr/>
          <a:lstStyle/>
          <a:p>
            <a:pPr marL="0" indent="0" algn="just">
              <a:buNone/>
            </a:pPr>
            <a:r>
              <a:rPr lang="en-US" sz="2400" dirty="0"/>
              <a:t>Local authorities are not sufficiently considering the needs of vulnerable people when planning for climate change, according to a UT led study. </a:t>
            </a:r>
            <a:endParaRPr lang="nl-NL" sz="2400" dirty="0"/>
          </a:p>
          <a:p>
            <a:pPr marL="0" indent="0" algn="just">
              <a:buNone/>
            </a:pPr>
            <a:r>
              <a:rPr lang="en-US" sz="2400" dirty="0"/>
              <a:t>The researchers developed a free Climate Change Adaptation Scoring tool. Local authorities can check whether their plans are covering the right topics to adapt their cities to the risks of climate change.</a:t>
            </a:r>
            <a:endParaRPr lang="nl-NL" sz="2400" dirty="0"/>
          </a:p>
          <a:p>
            <a:endParaRPr lang="en-GB" dirty="0"/>
          </a:p>
        </p:txBody>
      </p:sp>
      <p:sp>
        <p:nvSpPr>
          <p:cNvPr id="4" name="Titel 12">
            <a:extLst>
              <a:ext uri="{FF2B5EF4-FFF2-40B4-BE49-F238E27FC236}">
                <a16:creationId xmlns:a16="http://schemas.microsoft.com/office/drawing/2014/main" id="{1457D9A3-8353-1F35-4E63-23F68CC7FB60}"/>
              </a:ext>
            </a:extLst>
          </p:cNvPr>
          <p:cNvSpPr>
            <a:spLocks noGrp="1"/>
          </p:cNvSpPr>
          <p:nvPr>
            <p:ph type="ctrTitle"/>
          </p:nvPr>
        </p:nvSpPr>
        <p:spPr/>
        <p:txBody>
          <a:bodyPr/>
          <a:lstStyle/>
          <a:p>
            <a:pPr marL="0" indent="0">
              <a:buNone/>
            </a:pPr>
            <a:r>
              <a:rPr lang="en-US" dirty="0">
                <a:solidFill>
                  <a:srgbClr val="0094B3"/>
                </a:solidFill>
              </a:rPr>
              <a:t>URBAN SUSTAINABILITY</a:t>
            </a:r>
            <a:endParaRPr lang="nl-NL" dirty="0">
              <a:solidFill>
                <a:srgbClr val="0094B3"/>
              </a:solidFill>
            </a:endParaRPr>
          </a:p>
        </p:txBody>
      </p:sp>
      <p:sp>
        <p:nvSpPr>
          <p:cNvPr id="22" name="Tijdelijke aanduiding voor tekst 15">
            <a:extLst>
              <a:ext uri="{FF2B5EF4-FFF2-40B4-BE49-F238E27FC236}">
                <a16:creationId xmlns:a16="http://schemas.microsoft.com/office/drawing/2014/main" id="{A664A15B-EEBD-9811-61E0-CBE1F4A9ABBA}"/>
              </a:ext>
            </a:extLst>
          </p:cNvPr>
          <p:cNvSpPr>
            <a:spLocks noGrp="1"/>
          </p:cNvSpPr>
          <p:nvPr>
            <p:ph type="body" sz="quarter" idx="15"/>
          </p:nvPr>
        </p:nvSpPr>
        <p:spPr/>
        <p:txBody>
          <a:bodyPr vert="horz" lIns="0" tIns="0" rIns="0" bIns="0" rtlCol="0" anchor="t">
            <a:noAutofit/>
          </a:bodyPr>
          <a:lstStyle/>
          <a:p>
            <a:pPr marL="0" indent="0">
              <a:buNone/>
            </a:pPr>
            <a:r>
              <a:rPr lang="en-US" dirty="0">
                <a:solidFill>
                  <a:srgbClr val="FFFFFF"/>
                </a:solidFill>
              </a:rPr>
              <a:t>Most</a:t>
            </a:r>
            <a:r>
              <a:rPr lang="en-US" dirty="0"/>
              <a:t> local authorities are not sufficiently considering the needs of vulnerable people when planning for climate change, according to a UT led study. </a:t>
            </a:r>
            <a:endParaRPr lang="nl-NL" dirty="0"/>
          </a:p>
          <a:p>
            <a:pPr marL="0" indent="0">
              <a:buNone/>
            </a:pPr>
            <a:r>
              <a:rPr lang="en-US" dirty="0"/>
              <a:t>The researchers developed a free Climate Change Adaptation Scoring tool. Local authorities can check whether their plans are covering the right topics to adapt their cities to the risks of climate change.</a:t>
            </a:r>
            <a:endParaRPr lang="nl-NL" dirty="0"/>
          </a:p>
        </p:txBody>
      </p:sp>
    </p:spTree>
    <p:extLst>
      <p:ext uri="{BB962C8B-B14F-4D97-AF65-F5344CB8AC3E}">
        <p14:creationId xmlns:p14="http://schemas.microsoft.com/office/powerpoint/2010/main" val="44591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415E6-06A5-661D-5788-C74249463E77}"/>
              </a:ext>
            </a:extLst>
          </p:cNvPr>
          <p:cNvSpPr>
            <a:spLocks noGrp="1"/>
          </p:cNvSpPr>
          <p:nvPr>
            <p:ph type="body" sz="quarter" idx="15"/>
          </p:nvPr>
        </p:nvSpPr>
        <p:spPr/>
        <p:txBody>
          <a:bodyPr/>
          <a:lstStyle/>
          <a:p>
            <a:endParaRPr lang="en-US"/>
          </a:p>
        </p:txBody>
      </p:sp>
      <p:sp>
        <p:nvSpPr>
          <p:cNvPr id="4" name="Subtitle 3">
            <a:extLst>
              <a:ext uri="{FF2B5EF4-FFF2-40B4-BE49-F238E27FC236}">
                <a16:creationId xmlns:a16="http://schemas.microsoft.com/office/drawing/2014/main" id="{242DDCA8-78D6-CC25-9F90-A35F472CC6FA}"/>
              </a:ext>
            </a:extLst>
          </p:cNvPr>
          <p:cNvSpPr>
            <a:spLocks noGrp="1"/>
          </p:cNvSpPr>
          <p:nvPr>
            <p:ph type="subTitle" idx="1"/>
          </p:nvPr>
        </p:nvSpPr>
        <p:spPr/>
        <p:txBody>
          <a:bodyPr/>
          <a:lstStyle/>
          <a:p>
            <a:r>
              <a:rPr lang="en-GB" dirty="0"/>
              <a:t>The campus, The city of Enschede, the Netherlands</a:t>
            </a:r>
            <a:endParaRPr lang="en-US" dirty="0"/>
          </a:p>
        </p:txBody>
      </p:sp>
      <p:sp>
        <p:nvSpPr>
          <p:cNvPr id="5" name="Title 4">
            <a:extLst>
              <a:ext uri="{FF2B5EF4-FFF2-40B4-BE49-F238E27FC236}">
                <a16:creationId xmlns:a16="http://schemas.microsoft.com/office/drawing/2014/main" id="{0CE54277-89CD-C603-71EA-6754BC849251}"/>
              </a:ext>
            </a:extLst>
          </p:cNvPr>
          <p:cNvSpPr>
            <a:spLocks noGrp="1"/>
          </p:cNvSpPr>
          <p:nvPr>
            <p:ph type="ctrTitle"/>
          </p:nvPr>
        </p:nvSpPr>
        <p:spPr/>
        <p:txBody>
          <a:bodyPr/>
          <a:lstStyle/>
          <a:p>
            <a:r>
              <a:rPr lang="en-GB" dirty="0"/>
              <a:t>Life as a student</a:t>
            </a:r>
            <a:endParaRPr lang="en-US" dirty="0"/>
          </a:p>
        </p:txBody>
      </p:sp>
      <p:pic>
        <p:nvPicPr>
          <p:cNvPr id="14" name="Picture 3">
            <a:extLst>
              <a:ext uri="{FF2B5EF4-FFF2-40B4-BE49-F238E27FC236}">
                <a16:creationId xmlns:a16="http://schemas.microsoft.com/office/drawing/2014/main" id="{8F29624C-8204-F5D0-1507-8CB76F962F3F}"/>
              </a:ext>
            </a:extLst>
          </p:cNvPr>
          <p:cNvPicPr>
            <a:picLocks noGrp="1" noChangeAspect="1" noChangeArrowheads="1"/>
          </p:cNvPicPr>
          <p:nvPr>
            <p:ph type="pic" sz="quarter" idx="19"/>
          </p:nvPr>
        </p:nvPicPr>
        <p:blipFill>
          <a:blip r:embed="rId2">
            <a:extLst>
              <a:ext uri="{28A0092B-C50C-407E-A947-70E740481C1C}">
                <a14:useLocalDpi xmlns:a14="http://schemas.microsoft.com/office/drawing/2010/main" val="0"/>
              </a:ext>
            </a:extLst>
          </a:blip>
          <a:srcRect l="15733" r="15733"/>
          <a:stretch>
            <a:fillRect/>
          </a:stretch>
        </p:blipFill>
        <p:spPr bwMode="auto">
          <a:xfrm>
            <a:off x="755650" y="2484438"/>
            <a:ext cx="35528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a:extLst>
              <a:ext uri="{FF2B5EF4-FFF2-40B4-BE49-F238E27FC236}">
                <a16:creationId xmlns:a16="http://schemas.microsoft.com/office/drawing/2014/main" id="{15C1EEE5-320F-17EB-0EC4-1C1520D1DE4E}"/>
              </a:ext>
            </a:extLst>
          </p:cNvPr>
          <p:cNvPicPr>
            <a:picLocks noGrp="1" noChangeAspect="1" noChangeArrowheads="1"/>
          </p:cNvPicPr>
          <p:nvPr>
            <p:ph type="pic" sz="quarter" idx="20"/>
          </p:nvPr>
        </p:nvPicPr>
        <p:blipFill>
          <a:blip r:embed="rId3">
            <a:extLst>
              <a:ext uri="{28A0092B-C50C-407E-A947-70E740481C1C}">
                <a14:useLocalDpi xmlns:a14="http://schemas.microsoft.com/office/drawing/2010/main" val="0"/>
              </a:ext>
            </a:extLst>
          </a:blip>
          <a:srcRect l="11449" r="11449"/>
          <a:stretch>
            <a:fillRect/>
          </a:stretch>
        </p:blipFill>
        <p:spPr bwMode="auto">
          <a:xfrm>
            <a:off x="4505325" y="2484438"/>
            <a:ext cx="35528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4B37A8D2-5B27-724F-A36D-2F64D1793DFE}"/>
              </a:ext>
            </a:extLst>
          </p:cNvPr>
          <p:cNvPicPr>
            <a:picLocks noGrp="1" noChangeAspect="1" noChangeArrowheads="1"/>
          </p:cNvPicPr>
          <p:nvPr>
            <p:ph type="pic" sz="quarter" idx="21"/>
          </p:nvPr>
        </p:nvPicPr>
        <p:blipFill rotWithShape="1">
          <a:blip r:embed="rId4">
            <a:extLst>
              <a:ext uri="{28A0092B-C50C-407E-A947-70E740481C1C}">
                <a14:useLocalDpi xmlns:a14="http://schemas.microsoft.com/office/drawing/2010/main" val="0"/>
              </a:ext>
            </a:extLst>
          </a:blip>
          <a:srcRect l="11466" r="11466"/>
          <a:stretch/>
        </p:blipFill>
        <p:spPr bwMode="auto">
          <a:xfrm>
            <a:off x="8256588" y="2484438"/>
            <a:ext cx="355123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763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2A0D22-F32F-522F-66ED-F6ECC208F953}"/>
              </a:ext>
            </a:extLst>
          </p:cNvPr>
          <p:cNvSpPr>
            <a:spLocks noGrp="1"/>
          </p:cNvSpPr>
          <p:nvPr>
            <p:ph type="subTitle" idx="1"/>
          </p:nvPr>
        </p:nvSpPr>
        <p:spPr/>
        <p:txBody>
          <a:bodyPr/>
          <a:lstStyle/>
          <a:p>
            <a:endParaRPr lang="nl-NL"/>
          </a:p>
        </p:txBody>
      </p:sp>
      <p:sp>
        <p:nvSpPr>
          <p:cNvPr id="4" name="Text Placeholder 3">
            <a:extLst>
              <a:ext uri="{FF2B5EF4-FFF2-40B4-BE49-F238E27FC236}">
                <a16:creationId xmlns:a16="http://schemas.microsoft.com/office/drawing/2014/main" id="{7F57CA1C-8406-382C-D546-23AEE7D5B214}"/>
              </a:ext>
            </a:extLst>
          </p:cNvPr>
          <p:cNvSpPr>
            <a:spLocks noGrp="1"/>
          </p:cNvSpPr>
          <p:nvPr>
            <p:ph type="body" sz="quarter" idx="14"/>
          </p:nvPr>
        </p:nvSpPr>
        <p:spPr/>
        <p:txBody>
          <a:bodyPr/>
          <a:lstStyle/>
          <a:p>
            <a:endParaRPr lang="nl-NL"/>
          </a:p>
        </p:txBody>
      </p:sp>
      <p:pic>
        <p:nvPicPr>
          <p:cNvPr id="7" name="Picture 6">
            <a:extLst>
              <a:ext uri="{FF2B5EF4-FFF2-40B4-BE49-F238E27FC236}">
                <a16:creationId xmlns:a16="http://schemas.microsoft.com/office/drawing/2014/main" id="{571F4559-1F55-9EE3-C3C3-CDFA22745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42"/>
            <a:ext cx="12192000" cy="7081284"/>
          </a:xfrm>
          <a:prstGeom prst="rect">
            <a:avLst/>
          </a:prstGeom>
        </p:spPr>
      </p:pic>
      <p:sp>
        <p:nvSpPr>
          <p:cNvPr id="10" name="Text Placeholder 4">
            <a:extLst>
              <a:ext uri="{FF2B5EF4-FFF2-40B4-BE49-F238E27FC236}">
                <a16:creationId xmlns:a16="http://schemas.microsoft.com/office/drawing/2014/main" id="{E1299F9E-A07E-31F1-3171-59FAB60342AC}"/>
              </a:ext>
            </a:extLst>
          </p:cNvPr>
          <p:cNvSpPr>
            <a:spLocks noGrp="1"/>
          </p:cNvSpPr>
          <p:nvPr>
            <p:ph type="body" sz="quarter" idx="15"/>
          </p:nvPr>
        </p:nvSpPr>
        <p:spPr>
          <a:xfrm>
            <a:off x="10942365" y="6175971"/>
            <a:ext cx="871637" cy="306000"/>
          </a:xfrm>
        </p:spPr>
        <p:txBody>
          <a:bodyPr/>
          <a:lstStyle/>
          <a:p>
            <a:endParaRPr lang="nl-NL"/>
          </a:p>
        </p:txBody>
      </p:sp>
      <p:sp>
        <p:nvSpPr>
          <p:cNvPr id="12" name="Title 11">
            <a:extLst>
              <a:ext uri="{FF2B5EF4-FFF2-40B4-BE49-F238E27FC236}">
                <a16:creationId xmlns:a16="http://schemas.microsoft.com/office/drawing/2014/main" id="{8053CFEF-0D5F-9C0B-874B-A0768D31665F}"/>
              </a:ext>
            </a:extLst>
          </p:cNvPr>
          <p:cNvSpPr>
            <a:spLocks noGrp="1"/>
          </p:cNvSpPr>
          <p:nvPr>
            <p:ph type="ctrTitle"/>
          </p:nvPr>
        </p:nvSpPr>
        <p:spPr>
          <a:xfrm>
            <a:off x="4032920" y="2173060"/>
            <a:ext cx="3898968" cy="1116000"/>
          </a:xfrm>
        </p:spPr>
        <p:txBody>
          <a:bodyPr/>
          <a:lstStyle/>
          <a:p>
            <a:r>
              <a:rPr lang="en-US" sz="5400" dirty="0">
                <a:solidFill>
                  <a:schemeClr val="tx1"/>
                </a:solidFill>
              </a:rPr>
              <a:t>Thank you!</a:t>
            </a:r>
            <a:endParaRPr lang="nl-NL" sz="5400" dirty="0">
              <a:solidFill>
                <a:schemeClr val="tx1"/>
              </a:solidFill>
            </a:endParaRPr>
          </a:p>
        </p:txBody>
      </p:sp>
    </p:spTree>
    <p:extLst>
      <p:ext uri="{BB962C8B-B14F-4D97-AF65-F5344CB8AC3E}">
        <p14:creationId xmlns:p14="http://schemas.microsoft.com/office/powerpoint/2010/main" val="3086275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1B2436-A9E8-9A61-0AE7-6A708C25A151}"/>
              </a:ext>
            </a:extLst>
          </p:cNvPr>
          <p:cNvSpPr>
            <a:spLocks noGrp="1"/>
          </p:cNvSpPr>
          <p:nvPr>
            <p:ph type="body" sz="quarter" idx="16"/>
          </p:nvPr>
        </p:nvSpPr>
        <p:spPr/>
        <p:txBody>
          <a:bodyPr/>
          <a:lstStyle/>
          <a:p>
            <a:endParaRPr lang="en-GB"/>
          </a:p>
        </p:txBody>
      </p:sp>
      <p:sp>
        <p:nvSpPr>
          <p:cNvPr id="6" name="Text Placeholder 5">
            <a:extLst>
              <a:ext uri="{FF2B5EF4-FFF2-40B4-BE49-F238E27FC236}">
                <a16:creationId xmlns:a16="http://schemas.microsoft.com/office/drawing/2014/main" id="{DCA6F737-C8BD-3AB4-2D1F-11DB35A59EB1}"/>
              </a:ext>
            </a:extLst>
          </p:cNvPr>
          <p:cNvSpPr>
            <a:spLocks noGrp="1"/>
          </p:cNvSpPr>
          <p:nvPr>
            <p:ph type="body" sz="quarter" idx="15"/>
          </p:nvPr>
        </p:nvSpPr>
        <p:spPr/>
        <p:txBody>
          <a:bodyPr/>
          <a:lstStyle/>
          <a:p>
            <a:endParaRPr lang="en-GB"/>
          </a:p>
        </p:txBody>
      </p:sp>
      <p:pic>
        <p:nvPicPr>
          <p:cNvPr id="7" name="Online Media 12" title="University of Twente | COME CATCH THAT CAMPUS FEELING!">
            <a:hlinkClick r:id="" action="ppaction://media"/>
            <a:extLst>
              <a:ext uri="{FF2B5EF4-FFF2-40B4-BE49-F238E27FC236}">
                <a16:creationId xmlns:a16="http://schemas.microsoft.com/office/drawing/2014/main" id="{9CB51C15-1A8C-5389-9479-19EBD3F44698}"/>
              </a:ext>
            </a:extLst>
          </p:cNvPr>
          <p:cNvPicPr>
            <a:picLocks noRot="1" noChangeAspect="1"/>
          </p:cNvPicPr>
          <p:nvPr>
            <a:videoFile r:link="rId1"/>
          </p:nvPr>
        </p:nvPicPr>
        <p:blipFill>
          <a:blip r:embed="rId3"/>
          <a:stretch>
            <a:fillRect/>
          </a:stretch>
        </p:blipFill>
        <p:spPr>
          <a:xfrm>
            <a:off x="282485" y="1036494"/>
            <a:ext cx="8071805" cy="4560570"/>
          </a:xfrm>
          <a:prstGeom prst="rect">
            <a:avLst/>
          </a:prstGeom>
        </p:spPr>
      </p:pic>
      <p:pic>
        <p:nvPicPr>
          <p:cNvPr id="8" name="Picture Placeholder 8" descr="A group of people sitting on the grass&#10;&#10;Description automatically generated">
            <a:extLst>
              <a:ext uri="{FF2B5EF4-FFF2-40B4-BE49-F238E27FC236}">
                <a16:creationId xmlns:a16="http://schemas.microsoft.com/office/drawing/2014/main" id="{B3775A6C-02DD-E491-4D63-9484D3DB1AAD}"/>
              </a:ext>
            </a:extLst>
          </p:cNvPr>
          <p:cNvPicPr>
            <a:picLocks noGrp="1" noChangeAspect="1"/>
          </p:cNvPicPr>
          <p:nvPr>
            <p:ph type="pic" sz="quarter" idx="17"/>
          </p:nvPr>
        </p:nvPicPr>
        <p:blipFill>
          <a:blip r:embed="rId4"/>
          <a:srcRect t="5762" b="5762"/>
          <a:stretch>
            <a:fillRect/>
          </a:stretch>
        </p:blipFill>
        <p:spPr>
          <a:xfrm>
            <a:off x="8742038" y="138823"/>
            <a:ext cx="3273838" cy="3352523"/>
          </a:xfrm>
          <a:prstGeom prst="rect">
            <a:avLst/>
          </a:prstGeom>
        </p:spPr>
      </p:pic>
      <p:pic>
        <p:nvPicPr>
          <p:cNvPr id="9" name="Picture Placeholder 9" descr="A river with grass and trees in the background&#10;&#10;Description automatically generated">
            <a:extLst>
              <a:ext uri="{FF2B5EF4-FFF2-40B4-BE49-F238E27FC236}">
                <a16:creationId xmlns:a16="http://schemas.microsoft.com/office/drawing/2014/main" id="{79CA77FA-A526-D386-ADDB-7E70389FCC00}"/>
              </a:ext>
            </a:extLst>
          </p:cNvPr>
          <p:cNvPicPr>
            <a:picLocks noChangeAspect="1"/>
          </p:cNvPicPr>
          <p:nvPr/>
        </p:nvPicPr>
        <p:blipFill>
          <a:blip r:embed="rId5"/>
          <a:srcRect t="28931" b="28931"/>
          <a:stretch>
            <a:fillRect/>
          </a:stretch>
        </p:blipFill>
        <p:spPr>
          <a:xfrm>
            <a:off x="8420793" y="3491346"/>
            <a:ext cx="3771207" cy="2286000"/>
          </a:xfrm>
          <a:prstGeom prst="rect">
            <a:avLst/>
          </a:prstGeom>
        </p:spPr>
      </p:pic>
    </p:spTree>
    <p:extLst>
      <p:ext uri="{BB962C8B-B14F-4D97-AF65-F5344CB8AC3E}">
        <p14:creationId xmlns:p14="http://schemas.microsoft.com/office/powerpoint/2010/main" val="402540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370226-E15C-F09C-26C9-ECF3EA98D8EB}"/>
              </a:ext>
            </a:extLst>
          </p:cNvPr>
          <p:cNvSpPr>
            <a:spLocks noGrp="1"/>
          </p:cNvSpPr>
          <p:nvPr>
            <p:ph type="body" sz="quarter" idx="15"/>
          </p:nvPr>
        </p:nvSpPr>
        <p:spPr/>
        <p:txBody>
          <a:bodyPr/>
          <a:lstStyle/>
          <a:p>
            <a:endParaRPr lang="nl-NL"/>
          </a:p>
        </p:txBody>
      </p:sp>
      <p:sp>
        <p:nvSpPr>
          <p:cNvPr id="3" name="Subtitle 2">
            <a:extLst>
              <a:ext uri="{FF2B5EF4-FFF2-40B4-BE49-F238E27FC236}">
                <a16:creationId xmlns:a16="http://schemas.microsoft.com/office/drawing/2014/main" id="{E1C01640-7C32-2F39-38D9-189C1FAEF9C5}"/>
              </a:ext>
            </a:extLst>
          </p:cNvPr>
          <p:cNvSpPr>
            <a:spLocks noGrp="1"/>
          </p:cNvSpPr>
          <p:nvPr>
            <p:ph type="subTitle" idx="1"/>
          </p:nvPr>
        </p:nvSpPr>
        <p:spPr/>
        <p:txBody>
          <a:bodyPr/>
          <a:lstStyle/>
          <a:p>
            <a:r>
              <a:rPr lang="en-GB" dirty="0"/>
              <a:t>Longest orientation week in NL (9 days)</a:t>
            </a:r>
          </a:p>
          <a:p>
            <a:r>
              <a:rPr lang="en-GB" dirty="0"/>
              <a:t>Get to know the campus with your future student mates!</a:t>
            </a:r>
          </a:p>
          <a:p>
            <a:r>
              <a:rPr lang="en-GB" dirty="0"/>
              <a:t>START: END OF August</a:t>
            </a:r>
          </a:p>
          <a:p>
            <a:endParaRPr lang="nl-NL" dirty="0"/>
          </a:p>
        </p:txBody>
      </p:sp>
      <p:sp>
        <p:nvSpPr>
          <p:cNvPr id="4" name="Title 3">
            <a:extLst>
              <a:ext uri="{FF2B5EF4-FFF2-40B4-BE49-F238E27FC236}">
                <a16:creationId xmlns:a16="http://schemas.microsoft.com/office/drawing/2014/main" id="{B49FC16D-3FCB-3D14-1F78-919CE2582319}"/>
              </a:ext>
            </a:extLst>
          </p:cNvPr>
          <p:cNvSpPr>
            <a:spLocks noGrp="1"/>
          </p:cNvSpPr>
          <p:nvPr>
            <p:ph type="ctrTitle"/>
          </p:nvPr>
        </p:nvSpPr>
        <p:spPr/>
        <p:txBody>
          <a:bodyPr/>
          <a:lstStyle/>
          <a:p>
            <a:r>
              <a:rPr lang="en-GB" dirty="0"/>
              <a:t>Introduction week: kick-in</a:t>
            </a:r>
            <a:endParaRPr lang="nl-NL" dirty="0"/>
          </a:p>
        </p:txBody>
      </p:sp>
      <p:pic>
        <p:nvPicPr>
          <p:cNvPr id="9" name="Picture 2" descr="https://www.kick-in.nl/cache/img/header_theme_picture/bundles/idblayout/img/kickin.png">
            <a:hlinkClick r:id="rId2"/>
            <a:extLst>
              <a:ext uri="{FF2B5EF4-FFF2-40B4-BE49-F238E27FC236}">
                <a16:creationId xmlns:a16="http://schemas.microsoft.com/office/drawing/2014/main" id="{0A4C4AAB-E855-D50C-A565-BA43437AAB29}"/>
              </a:ext>
            </a:extLst>
          </p:cNvPr>
          <p:cNvPicPr>
            <a:picLocks noGrp="1" noChangeAspect="1" noChangeArrowheads="1"/>
          </p:cNvPicPr>
          <p:nvPr>
            <p:ph type="pic" sz="quarter" idx="20"/>
          </p:nvPr>
        </p:nvPicPr>
        <p:blipFill rotWithShape="1">
          <a:blip r:embed="rId3">
            <a:extLst>
              <a:ext uri="{28A0092B-C50C-407E-A947-70E740481C1C}">
                <a14:useLocalDpi xmlns:a14="http://schemas.microsoft.com/office/drawing/2010/main" val="0"/>
              </a:ext>
            </a:extLst>
          </a:blip>
          <a:srcRect l="2406" t="-25518" r="2419" b="-25557"/>
          <a:stretch/>
        </p:blipFill>
        <p:spPr bwMode="auto">
          <a:xfrm>
            <a:off x="4505325" y="2484438"/>
            <a:ext cx="35528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hlinkClick r:id="rId2"/>
            <a:extLst>
              <a:ext uri="{FF2B5EF4-FFF2-40B4-BE49-F238E27FC236}">
                <a16:creationId xmlns:a16="http://schemas.microsoft.com/office/drawing/2014/main" id="{26337CFA-871C-6C97-5363-7ADC95757FD3}"/>
              </a:ext>
            </a:extLst>
          </p:cNvPr>
          <p:cNvPicPr>
            <a:picLocks noGrp="1" noChangeAspect="1" noChangeArrowheads="1"/>
          </p:cNvPicPr>
          <p:nvPr>
            <p:ph type="pic" sz="quarter" idx="19"/>
          </p:nvPr>
        </p:nvPicPr>
        <p:blipFill>
          <a:blip r:embed="rId4">
            <a:extLst>
              <a:ext uri="{28A0092B-C50C-407E-A947-70E740481C1C}">
                <a14:useLocalDpi xmlns:a14="http://schemas.microsoft.com/office/drawing/2010/main" val="0"/>
              </a:ext>
            </a:extLst>
          </a:blip>
          <a:srcRect l="22533" r="22533"/>
          <a:stretch>
            <a:fillRect/>
          </a:stretch>
        </p:blipFill>
        <p:spPr bwMode="auto">
          <a:xfrm>
            <a:off x="755650" y="2484438"/>
            <a:ext cx="3552825" cy="3455987"/>
          </a:xfrm>
          <a:prstGeom prst="rect">
            <a:avLst/>
          </a:prstGeom>
          <a:noFill/>
          <a:ln w="31750">
            <a:solidFill>
              <a:srgbClr val="FFEF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a:hlinkClick r:id="rId2"/>
            <a:extLst>
              <a:ext uri="{FF2B5EF4-FFF2-40B4-BE49-F238E27FC236}">
                <a16:creationId xmlns:a16="http://schemas.microsoft.com/office/drawing/2014/main" id="{8473A16A-27AB-C42C-EB6C-60A3778CCCF0}"/>
              </a:ext>
            </a:extLst>
          </p:cNvPr>
          <p:cNvPicPr>
            <a:picLocks noGrp="1" noChangeAspect="1" noChangeArrowheads="1"/>
          </p:cNvPicPr>
          <p:nvPr>
            <p:ph type="pic" sz="quarter" idx="21"/>
          </p:nvPr>
        </p:nvPicPr>
        <p:blipFill>
          <a:blip r:embed="rId5">
            <a:extLst>
              <a:ext uri="{28A0092B-C50C-407E-A947-70E740481C1C}">
                <a14:useLocalDpi xmlns:a14="http://schemas.microsoft.com/office/drawing/2010/main" val="0"/>
              </a:ext>
            </a:extLst>
          </a:blip>
          <a:srcRect l="15721" r="15721"/>
          <a:stretch>
            <a:fillRect/>
          </a:stretch>
        </p:blipFill>
        <p:spPr bwMode="auto">
          <a:xfrm>
            <a:off x="8256588" y="2484438"/>
            <a:ext cx="3551237" cy="3455987"/>
          </a:xfrm>
          <a:prstGeom prst="rect">
            <a:avLst/>
          </a:prstGeom>
          <a:noFill/>
          <a:ln w="31750">
            <a:solidFill>
              <a:srgbClr val="FFE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6" descr="A picture containing text, sky, outdoor, clouds&#10;&#10;Description automatically generated">
            <a:extLst>
              <a:ext uri="{FF2B5EF4-FFF2-40B4-BE49-F238E27FC236}">
                <a16:creationId xmlns:a16="http://schemas.microsoft.com/office/drawing/2014/main" id="{433B2A0F-E6EE-3EBB-AFCB-E71D8338CF9F}"/>
              </a:ext>
            </a:extLst>
          </p:cNvPr>
          <p:cNvPicPr>
            <a:picLocks noGrp="1" noChangeAspect="1"/>
          </p:cNvPicPr>
          <p:nvPr>
            <p:ph type="pic" sz="quarter" idx="19"/>
          </p:nvPr>
        </p:nvPicPr>
        <p:blipFill rotWithShape="1">
          <a:blip r:embed="rId3"/>
          <a:srcRect l="9931" r="9931"/>
          <a:stretch/>
        </p:blipFill>
        <p:spPr>
          <a:prstGeom prst="rect">
            <a:avLst/>
          </a:prstGeom>
          <a:ln>
            <a:noFill/>
          </a:ln>
          <a:effectLst>
            <a:outerShdw blurRad="50800" dist="50800" dir="5400000" algn="ctr" rotWithShape="0">
              <a:srgbClr val="000000">
                <a:alpha val="98000"/>
              </a:srgbClr>
            </a:outerShdw>
          </a:effectLst>
        </p:spPr>
      </p:pic>
      <p:sp>
        <p:nvSpPr>
          <p:cNvPr id="3" name="Text Placeholder 2">
            <a:extLst>
              <a:ext uri="{FF2B5EF4-FFF2-40B4-BE49-F238E27FC236}">
                <a16:creationId xmlns:a16="http://schemas.microsoft.com/office/drawing/2014/main" id="{B79AA953-9FA4-752C-6978-6125AFE92F65}"/>
              </a:ext>
            </a:extLst>
          </p:cNvPr>
          <p:cNvSpPr>
            <a:spLocks noGrp="1"/>
          </p:cNvSpPr>
          <p:nvPr>
            <p:ph type="body" sz="quarter" idx="16"/>
          </p:nvPr>
        </p:nvSpPr>
        <p:spPr>
          <a:xfrm>
            <a:off x="703520" y="2059374"/>
            <a:ext cx="2700000" cy="2952002"/>
          </a:xfrm>
        </p:spPr>
        <p:txBody>
          <a:bodyPr/>
          <a:lstStyle/>
          <a:p>
            <a:r>
              <a:rPr lang="en-GB" dirty="0"/>
              <a:t>Experience abroad</a:t>
            </a:r>
          </a:p>
          <a:p>
            <a:r>
              <a:rPr lang="en-GB" dirty="0"/>
              <a:t>Additional language skills</a:t>
            </a:r>
          </a:p>
          <a:p>
            <a:r>
              <a:rPr lang="en-GB" dirty="0"/>
              <a:t>Good job chances </a:t>
            </a:r>
          </a:p>
          <a:p>
            <a:r>
              <a:rPr lang="en-GB" dirty="0"/>
              <a:t>Open-minded and warm culture</a:t>
            </a:r>
          </a:p>
          <a:p>
            <a:r>
              <a:rPr lang="en-GB" dirty="0"/>
              <a:t>International flair</a:t>
            </a:r>
          </a:p>
          <a:p>
            <a:r>
              <a:rPr lang="en-GB" dirty="0"/>
              <a:t>All Dutch universities are high in international rankings</a:t>
            </a:r>
          </a:p>
        </p:txBody>
      </p:sp>
      <p:sp>
        <p:nvSpPr>
          <p:cNvPr id="5" name="Title 4">
            <a:extLst>
              <a:ext uri="{FF2B5EF4-FFF2-40B4-BE49-F238E27FC236}">
                <a16:creationId xmlns:a16="http://schemas.microsoft.com/office/drawing/2014/main" id="{B00E7C66-7990-FFDE-C86F-B3676AD0B2D6}"/>
              </a:ext>
            </a:extLst>
          </p:cNvPr>
          <p:cNvSpPr>
            <a:spLocks noGrp="1"/>
          </p:cNvSpPr>
          <p:nvPr>
            <p:ph type="ctrTitle"/>
          </p:nvPr>
        </p:nvSpPr>
        <p:spPr/>
        <p:txBody>
          <a:bodyPr/>
          <a:lstStyle/>
          <a:p>
            <a:r>
              <a:rPr lang="en-GB" dirty="0"/>
              <a:t>Why study in the </a:t>
            </a:r>
            <a:r>
              <a:rPr lang="en-GB" dirty="0" err="1"/>
              <a:t>netherlands</a:t>
            </a:r>
            <a:endParaRPr lang="nl-NL" dirty="0"/>
          </a:p>
        </p:txBody>
      </p:sp>
      <p:sp>
        <p:nvSpPr>
          <p:cNvPr id="4" name="Subtitle 3">
            <a:extLst>
              <a:ext uri="{FF2B5EF4-FFF2-40B4-BE49-F238E27FC236}">
                <a16:creationId xmlns:a16="http://schemas.microsoft.com/office/drawing/2014/main" id="{0156522B-5042-9280-5B50-B9921D274981}"/>
              </a:ext>
            </a:extLst>
          </p:cNvPr>
          <p:cNvSpPr>
            <a:spLocks noGrp="1"/>
          </p:cNvSpPr>
          <p:nvPr>
            <p:ph type="body" sz="quarter" idx="15"/>
          </p:nvPr>
        </p:nvSpPr>
        <p:spPr/>
        <p:txBody>
          <a:bodyPr/>
          <a:lstStyle/>
          <a:p>
            <a:r>
              <a:rPr lang="en-GB" dirty="0"/>
              <a:t>At a research university of technology</a:t>
            </a:r>
            <a:endParaRPr lang="nl-NL" dirty="0"/>
          </a:p>
        </p:txBody>
      </p:sp>
      <p:pic>
        <p:nvPicPr>
          <p:cNvPr id="8" name="Picture 7">
            <a:extLst>
              <a:ext uri="{FF2B5EF4-FFF2-40B4-BE49-F238E27FC236}">
                <a16:creationId xmlns:a16="http://schemas.microsoft.com/office/drawing/2014/main" id="{58D8C59F-376C-A207-FAE5-BDEF9016F671}"/>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8034"/>
                    </a14:imgEffect>
                  </a14:imgLayer>
                </a14:imgProps>
              </a:ext>
            </a:extLst>
          </a:blip>
          <a:stretch>
            <a:fillRect/>
          </a:stretch>
        </p:blipFill>
        <p:spPr>
          <a:xfrm>
            <a:off x="6142018" y="1333678"/>
            <a:ext cx="6285964" cy="4190643"/>
          </a:xfrm>
          <a:prstGeom prst="rect">
            <a:avLst/>
          </a:prstGeom>
          <a:noFill/>
          <a:ln>
            <a:noFill/>
          </a:ln>
          <a:effectLst>
            <a:outerShdw blurRad="292100" dist="139700" dir="2700000" algn="tl" rotWithShape="0">
              <a:srgbClr val="333333">
                <a:alpha val="65000"/>
              </a:srgbClr>
            </a:outerShdw>
          </a:effectLst>
        </p:spPr>
      </p:pic>
      <p:pic>
        <p:nvPicPr>
          <p:cNvPr id="9" name="Picture 8" descr="A close up of a logo&#10;&#10;Description automatically generated">
            <a:extLst>
              <a:ext uri="{FF2B5EF4-FFF2-40B4-BE49-F238E27FC236}">
                <a16:creationId xmlns:a16="http://schemas.microsoft.com/office/drawing/2014/main" id="{C632DB5B-FF2B-1C48-FDA7-54FD8E06DBDD}"/>
              </a:ext>
            </a:extLst>
          </p:cNvPr>
          <p:cNvPicPr>
            <a:picLocks noChangeAspect="1"/>
          </p:cNvPicPr>
          <p:nvPr/>
        </p:nvPicPr>
        <p:blipFill>
          <a:blip r:embed="rId6">
            <a:biLevel thresh="25000"/>
          </a:blip>
          <a:stretch>
            <a:fillRect/>
          </a:stretch>
        </p:blipFill>
        <p:spPr>
          <a:xfrm>
            <a:off x="10302285" y="2943340"/>
            <a:ext cx="224120" cy="333574"/>
          </a:xfrm>
          <a:prstGeom prst="rect">
            <a:avLst/>
          </a:prstGeom>
        </p:spPr>
      </p:pic>
      <p:sp>
        <p:nvSpPr>
          <p:cNvPr id="10" name="TextBox 22">
            <a:extLst>
              <a:ext uri="{FF2B5EF4-FFF2-40B4-BE49-F238E27FC236}">
                <a16:creationId xmlns:a16="http://schemas.microsoft.com/office/drawing/2014/main" id="{5449210B-98B2-3011-3C36-C60C4DEE196E}"/>
              </a:ext>
            </a:extLst>
          </p:cNvPr>
          <p:cNvSpPr txBox="1">
            <a:spLocks noChangeArrowheads="1"/>
          </p:cNvSpPr>
          <p:nvPr/>
        </p:nvSpPr>
        <p:spPr bwMode="auto">
          <a:xfrm>
            <a:off x="9988014" y="3264116"/>
            <a:ext cx="1405972" cy="307777"/>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400">
                <a:solidFill>
                  <a:schemeClr val="bg1"/>
                </a:solidFill>
                <a:effectLst>
                  <a:outerShdw blurRad="38100" dist="38100" dir="2700000" algn="tl">
                    <a:srgbClr val="000000">
                      <a:alpha val="43137"/>
                    </a:srgbClr>
                  </a:outerShdw>
                </a:effectLst>
                <a:latin typeface="Calibri" panose="020F0502020204030204" pitchFamily="34" charset="0"/>
              </a:rPr>
              <a:t>Enschede</a:t>
            </a:r>
          </a:p>
        </p:txBody>
      </p:sp>
      <p:sp>
        <p:nvSpPr>
          <p:cNvPr id="11" name="TextBox 22">
            <a:extLst>
              <a:ext uri="{FF2B5EF4-FFF2-40B4-BE49-F238E27FC236}">
                <a16:creationId xmlns:a16="http://schemas.microsoft.com/office/drawing/2014/main" id="{9C76E173-ADDD-3527-1CAF-267D9A3DC100}"/>
              </a:ext>
            </a:extLst>
          </p:cNvPr>
          <p:cNvSpPr txBox="1">
            <a:spLocks noChangeArrowheads="1"/>
          </p:cNvSpPr>
          <p:nvPr/>
        </p:nvSpPr>
        <p:spPr bwMode="auto">
          <a:xfrm>
            <a:off x="8126502" y="3181414"/>
            <a:ext cx="1405972" cy="523220"/>
          </a:xfrm>
          <a:prstGeom prst="rect">
            <a:avLst/>
          </a:prstGeom>
          <a:noFill/>
          <a:ln>
            <a:noFill/>
          </a:ln>
        </p:spPr>
        <p:txBody>
          <a:bodyPr wrap="square">
            <a:spAutoFit/>
          </a:bodyPr>
          <a:lstStyle>
            <a:defPPr>
              <a:defRPr lang="en-US"/>
            </a:defPPr>
            <a:lvl1pPr>
              <a:defRPr sz="1400">
                <a:effectLst>
                  <a:outerShdw blurRad="38100" dist="38100" dir="2700000" algn="tl">
                    <a:srgbClr val="000000">
                      <a:alpha val="43137"/>
                    </a:srgbClr>
                  </a:outerShdw>
                </a:effectLst>
                <a:latin typeface="Calibri" panose="020F0502020204030204" pitchFamily="34" charset="0"/>
                <a:ea typeface="MS PGothic" panose="020B0600070205080204" pitchFamily="34" charset="-128"/>
              </a:defRPr>
            </a:lvl1pPr>
            <a:lvl2pPr marL="742950" indent="-285750" eaLnBrk="0" hangingPunct="0">
              <a:defRPr sz="2400">
                <a:latin typeface="Times New Roman" panose="02020603050405020304" pitchFamily="18" charset="0"/>
                <a:ea typeface="MS PGothic" panose="020B0600070205080204" pitchFamily="34" charset="-128"/>
              </a:defRPr>
            </a:lvl2pPr>
            <a:lvl3pPr marL="1143000" indent="-228600" eaLnBrk="0" hangingPunct="0">
              <a:defRPr sz="2400">
                <a:latin typeface="Times New Roman" panose="02020603050405020304" pitchFamily="18" charset="0"/>
                <a:ea typeface="MS PGothic" panose="020B0600070205080204" pitchFamily="34" charset="-128"/>
              </a:defRPr>
            </a:lvl3pPr>
            <a:lvl4pPr marL="1600200" indent="-228600" eaLnBrk="0" hangingPunct="0">
              <a:defRPr sz="2400">
                <a:latin typeface="Times New Roman" panose="02020603050405020304" pitchFamily="18" charset="0"/>
                <a:ea typeface="MS PGothic" panose="020B0600070205080204" pitchFamily="34" charset="-128"/>
              </a:defRPr>
            </a:lvl4pPr>
            <a:lvl5pPr marL="2057400" indent="-228600" eaLnBrk="0" hangingPunct="0">
              <a:defRPr sz="2400">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9pPr>
          </a:lstStyle>
          <a:p>
            <a:pPr algn="ctr"/>
            <a:r>
              <a:rPr lang="en-US" altLang="en-US" dirty="0">
                <a:solidFill>
                  <a:schemeClr val="bg1"/>
                </a:solidFill>
              </a:rPr>
              <a:t>Amsterdam</a:t>
            </a:r>
          </a:p>
          <a:p>
            <a:pPr algn="ctr"/>
            <a:r>
              <a:rPr lang="en-US" altLang="en-US" dirty="0">
                <a:solidFill>
                  <a:schemeClr val="bg1"/>
                </a:solidFill>
              </a:rPr>
              <a:t>Schiphol airport</a:t>
            </a:r>
          </a:p>
        </p:txBody>
      </p:sp>
      <p:pic>
        <p:nvPicPr>
          <p:cNvPr id="12" name="Picture 17">
            <a:hlinkClick r:id="rId7" action="ppaction://hlinksldjump"/>
            <a:extLst>
              <a:ext uri="{FF2B5EF4-FFF2-40B4-BE49-F238E27FC236}">
                <a16:creationId xmlns:a16="http://schemas.microsoft.com/office/drawing/2014/main" id="{39FAA701-58B4-0264-B45B-A563C5A90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1478" y="3570930"/>
            <a:ext cx="1685734" cy="603901"/>
          </a:xfrm>
          <a:prstGeom prst="rect">
            <a:avLst/>
          </a:prstGeom>
        </p:spPr>
      </p:pic>
      <p:sp>
        <p:nvSpPr>
          <p:cNvPr id="13" name="Elipse 15">
            <a:extLst>
              <a:ext uri="{FF2B5EF4-FFF2-40B4-BE49-F238E27FC236}">
                <a16:creationId xmlns:a16="http://schemas.microsoft.com/office/drawing/2014/main" id="{81C44E05-1043-4207-4B16-2CD5A1F0B1DD}"/>
              </a:ext>
            </a:extLst>
          </p:cNvPr>
          <p:cNvSpPr/>
          <p:nvPr/>
        </p:nvSpPr>
        <p:spPr>
          <a:xfrm>
            <a:off x="8525403" y="3092068"/>
            <a:ext cx="168987" cy="16898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prstClr val="white"/>
              </a:solidFill>
              <a:latin typeface="Calibri"/>
            </a:endParaRPr>
          </a:p>
        </p:txBody>
      </p:sp>
      <p:sp>
        <p:nvSpPr>
          <p:cNvPr id="14" name="TextBox 22">
            <a:extLst>
              <a:ext uri="{FF2B5EF4-FFF2-40B4-BE49-F238E27FC236}">
                <a16:creationId xmlns:a16="http://schemas.microsoft.com/office/drawing/2014/main" id="{581816CB-28E4-F42F-28D5-DD12B1658ABA}"/>
              </a:ext>
            </a:extLst>
          </p:cNvPr>
          <p:cNvSpPr txBox="1">
            <a:spLocks noChangeArrowheads="1"/>
          </p:cNvSpPr>
          <p:nvPr/>
        </p:nvSpPr>
        <p:spPr bwMode="auto">
          <a:xfrm>
            <a:off x="10198158" y="4642044"/>
            <a:ext cx="1405972" cy="738664"/>
          </a:xfrm>
          <a:prstGeom prst="rect">
            <a:avLst/>
          </a:prstGeom>
          <a:noFill/>
          <a:ln>
            <a:noFill/>
          </a:ln>
        </p:spPr>
        <p:txBody>
          <a:bodyPr wrap="square">
            <a:spAutoFit/>
          </a:bodyPr>
          <a:lstStyle>
            <a:defPPr>
              <a:defRPr lang="en-US"/>
            </a:defPPr>
            <a:lvl1pPr>
              <a:defRPr sz="1400">
                <a:effectLst>
                  <a:outerShdw blurRad="38100" dist="38100" dir="2700000" algn="tl">
                    <a:srgbClr val="000000">
                      <a:alpha val="43137"/>
                    </a:srgbClr>
                  </a:outerShdw>
                </a:effectLst>
                <a:latin typeface="Calibri" panose="020F0502020204030204" pitchFamily="34" charset="0"/>
                <a:ea typeface="MS PGothic" panose="020B0600070205080204" pitchFamily="34" charset="-128"/>
              </a:defRPr>
            </a:lvl1pPr>
            <a:lvl2pPr marL="742950" indent="-285750" eaLnBrk="0" hangingPunct="0">
              <a:defRPr sz="2400">
                <a:latin typeface="Times New Roman" panose="02020603050405020304" pitchFamily="18" charset="0"/>
                <a:ea typeface="MS PGothic" panose="020B0600070205080204" pitchFamily="34" charset="-128"/>
              </a:defRPr>
            </a:lvl2pPr>
            <a:lvl3pPr marL="1143000" indent="-228600" eaLnBrk="0" hangingPunct="0">
              <a:defRPr sz="2400">
                <a:latin typeface="Times New Roman" panose="02020603050405020304" pitchFamily="18" charset="0"/>
                <a:ea typeface="MS PGothic" panose="020B0600070205080204" pitchFamily="34" charset="-128"/>
              </a:defRPr>
            </a:lvl3pPr>
            <a:lvl4pPr marL="1600200" indent="-228600" eaLnBrk="0" hangingPunct="0">
              <a:defRPr sz="2400">
                <a:latin typeface="Times New Roman" panose="02020603050405020304" pitchFamily="18" charset="0"/>
                <a:ea typeface="MS PGothic" panose="020B0600070205080204" pitchFamily="34" charset="-128"/>
              </a:defRPr>
            </a:lvl4pPr>
            <a:lvl5pPr marL="2057400" indent="-228600" eaLnBrk="0" hangingPunct="0">
              <a:defRPr sz="2400">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9pPr>
          </a:lstStyle>
          <a:p>
            <a:pPr algn="ctr"/>
            <a:r>
              <a:rPr lang="en-US" altLang="en-US" dirty="0">
                <a:solidFill>
                  <a:schemeClr val="bg1"/>
                </a:solidFill>
              </a:rPr>
              <a:t>Düsseldorf </a:t>
            </a:r>
          </a:p>
          <a:p>
            <a:pPr algn="ctr"/>
            <a:r>
              <a:rPr lang="en-US" altLang="en-US" dirty="0">
                <a:solidFill>
                  <a:schemeClr val="bg1"/>
                </a:solidFill>
              </a:rPr>
              <a:t>International airport</a:t>
            </a:r>
          </a:p>
        </p:txBody>
      </p:sp>
      <p:sp>
        <p:nvSpPr>
          <p:cNvPr id="15" name="Elipse 15">
            <a:extLst>
              <a:ext uri="{FF2B5EF4-FFF2-40B4-BE49-F238E27FC236}">
                <a16:creationId xmlns:a16="http://schemas.microsoft.com/office/drawing/2014/main" id="{910ACE40-4F48-1081-959C-AFAF6D23F988}"/>
              </a:ext>
            </a:extLst>
          </p:cNvPr>
          <p:cNvSpPr/>
          <p:nvPr/>
        </p:nvSpPr>
        <p:spPr>
          <a:xfrm>
            <a:off x="10265757" y="4666650"/>
            <a:ext cx="168987" cy="16898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prstClr val="white"/>
              </a:solidFill>
              <a:latin typeface="Calibri"/>
            </a:endParaRPr>
          </a:p>
        </p:txBody>
      </p:sp>
      <p:sp>
        <p:nvSpPr>
          <p:cNvPr id="6" name="TextBox 22">
            <a:extLst>
              <a:ext uri="{FF2B5EF4-FFF2-40B4-BE49-F238E27FC236}">
                <a16:creationId xmlns:a16="http://schemas.microsoft.com/office/drawing/2014/main" id="{433116A0-F9B0-F3B2-A92D-7E47723D810B}"/>
              </a:ext>
            </a:extLst>
          </p:cNvPr>
          <p:cNvSpPr txBox="1">
            <a:spLocks noChangeArrowheads="1"/>
          </p:cNvSpPr>
          <p:nvPr/>
        </p:nvSpPr>
        <p:spPr bwMode="auto">
          <a:xfrm>
            <a:off x="8617736" y="4382379"/>
            <a:ext cx="1405972" cy="523220"/>
          </a:xfrm>
          <a:prstGeom prst="rect">
            <a:avLst/>
          </a:prstGeom>
          <a:noFill/>
          <a:ln>
            <a:noFill/>
          </a:ln>
        </p:spPr>
        <p:txBody>
          <a:bodyPr wrap="square">
            <a:spAutoFit/>
          </a:bodyPr>
          <a:lstStyle>
            <a:defPPr>
              <a:defRPr lang="en-US"/>
            </a:defPPr>
            <a:lvl1pPr>
              <a:defRPr sz="1400">
                <a:effectLst>
                  <a:outerShdw blurRad="38100" dist="38100" dir="2700000" algn="tl">
                    <a:srgbClr val="000000">
                      <a:alpha val="43137"/>
                    </a:srgbClr>
                  </a:outerShdw>
                </a:effectLst>
                <a:latin typeface="Calibri" panose="020F0502020204030204" pitchFamily="34" charset="0"/>
                <a:ea typeface="MS PGothic" panose="020B0600070205080204" pitchFamily="34" charset="-128"/>
              </a:defRPr>
            </a:lvl1pPr>
            <a:lvl2pPr marL="742950" indent="-285750" eaLnBrk="0" hangingPunct="0">
              <a:defRPr sz="2400">
                <a:latin typeface="Times New Roman" panose="02020603050405020304" pitchFamily="18" charset="0"/>
                <a:ea typeface="MS PGothic" panose="020B0600070205080204" pitchFamily="34" charset="-128"/>
              </a:defRPr>
            </a:lvl2pPr>
            <a:lvl3pPr marL="1143000" indent="-228600" eaLnBrk="0" hangingPunct="0">
              <a:defRPr sz="2400">
                <a:latin typeface="Times New Roman" panose="02020603050405020304" pitchFamily="18" charset="0"/>
                <a:ea typeface="MS PGothic" panose="020B0600070205080204" pitchFamily="34" charset="-128"/>
              </a:defRPr>
            </a:lvl3pPr>
            <a:lvl4pPr marL="1600200" indent="-228600" eaLnBrk="0" hangingPunct="0">
              <a:defRPr sz="2400">
                <a:latin typeface="Times New Roman" panose="02020603050405020304" pitchFamily="18" charset="0"/>
                <a:ea typeface="MS PGothic" panose="020B0600070205080204" pitchFamily="34" charset="-128"/>
              </a:defRPr>
            </a:lvl4pPr>
            <a:lvl5pPr marL="2057400" indent="-228600" eaLnBrk="0" hangingPunct="0">
              <a:defRPr sz="2400">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latin typeface="Times New Roman" panose="02020603050405020304" pitchFamily="18" charset="0"/>
                <a:ea typeface="MS PGothic" panose="020B0600070205080204" pitchFamily="34" charset="-128"/>
              </a:defRPr>
            </a:lvl9pPr>
          </a:lstStyle>
          <a:p>
            <a:pPr algn="ctr"/>
            <a:r>
              <a:rPr lang="en-US" altLang="en-US" dirty="0">
                <a:solidFill>
                  <a:schemeClr val="bg1"/>
                </a:solidFill>
              </a:rPr>
              <a:t>Eindhoven airport</a:t>
            </a:r>
          </a:p>
        </p:txBody>
      </p:sp>
      <p:sp>
        <p:nvSpPr>
          <p:cNvPr id="16" name="Elipse 15">
            <a:extLst>
              <a:ext uri="{FF2B5EF4-FFF2-40B4-BE49-F238E27FC236}">
                <a16:creationId xmlns:a16="http://schemas.microsoft.com/office/drawing/2014/main" id="{A7792BF9-C949-E725-9EC7-C69BE7D2066E}"/>
              </a:ext>
            </a:extLst>
          </p:cNvPr>
          <p:cNvSpPr/>
          <p:nvPr/>
        </p:nvSpPr>
        <p:spPr>
          <a:xfrm>
            <a:off x="8919015" y="4274905"/>
            <a:ext cx="168987" cy="16898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prstClr val="white"/>
              </a:solidFill>
              <a:latin typeface="Calibri"/>
            </a:endParaRPr>
          </a:p>
        </p:txBody>
      </p:sp>
      <p:pic>
        <p:nvPicPr>
          <p:cNvPr id="2" name="Picture 8" descr="mf00063">
            <a:extLst>
              <a:ext uri="{FF2B5EF4-FFF2-40B4-BE49-F238E27FC236}">
                <a16:creationId xmlns:a16="http://schemas.microsoft.com/office/drawing/2014/main" id="{7B7E61B8-20DB-D5AE-C2CF-E3979169072B}"/>
              </a:ext>
            </a:extLst>
          </p:cNvPr>
          <p:cNvPicPr>
            <a:picLocks noChangeAspect="1" noChangeArrowheads="1"/>
          </p:cNvPicPr>
          <p:nvPr/>
        </p:nvPicPr>
        <p:blipFill>
          <a:blip r:embed="rId9" cstate="print"/>
          <a:srcRect/>
          <a:stretch>
            <a:fillRect/>
          </a:stretch>
        </p:blipFill>
        <p:spPr bwMode="auto">
          <a:xfrm>
            <a:off x="7681623" y="5313335"/>
            <a:ext cx="1733120" cy="1440000"/>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7DAD654-DE37-63E9-3CF2-A439032226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5604" y="5313335"/>
            <a:ext cx="1718612" cy="1440000"/>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41F51079-0195-A225-DF77-E59BC8F5CD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21450" y="5313335"/>
            <a:ext cx="1642569" cy="1440000"/>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22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A26539-C33B-77FA-19F4-E9B7687D48F2}"/>
              </a:ext>
            </a:extLst>
          </p:cNvPr>
          <p:cNvSpPr>
            <a:spLocks noGrp="1"/>
          </p:cNvSpPr>
          <p:nvPr>
            <p:ph type="body" sz="quarter" idx="16"/>
          </p:nvPr>
        </p:nvSpPr>
        <p:spPr>
          <a:xfrm>
            <a:off x="186031" y="1964184"/>
            <a:ext cx="5621999" cy="3992210"/>
          </a:xfrm>
        </p:spPr>
        <p:txBody>
          <a:bodyPr/>
          <a:lstStyle/>
          <a:p>
            <a:pPr algn="ctr"/>
            <a:r>
              <a:rPr lang="en-US" sz="2800" dirty="0"/>
              <a:t>UT is a research university </a:t>
            </a:r>
          </a:p>
          <a:p>
            <a:pPr algn="ctr"/>
            <a:r>
              <a:rPr lang="en-US" sz="2800" dirty="0"/>
              <a:t>Focus: technology and societal challenges</a:t>
            </a:r>
          </a:p>
          <a:p>
            <a:pPr algn="ctr"/>
            <a:r>
              <a:rPr lang="en-US" sz="2800" dirty="0"/>
              <a:t>Cross-disciplinary: science, engineering and social and human sciences</a:t>
            </a:r>
          </a:p>
          <a:p>
            <a:pPr algn="ctr"/>
            <a:r>
              <a:rPr lang="en-US" sz="2800" dirty="0"/>
              <a:t>Only “all-in” campus in the Netherlands</a:t>
            </a:r>
          </a:p>
          <a:p>
            <a:pPr algn="ctr"/>
            <a:r>
              <a:rPr lang="en-US" sz="2800" dirty="0"/>
              <a:t>Unique learning approach</a:t>
            </a:r>
          </a:p>
          <a:p>
            <a:pPr algn="ctr"/>
            <a:r>
              <a:rPr lang="en-US" sz="2800" dirty="0"/>
              <a:t>Entrepreneurial university</a:t>
            </a:r>
          </a:p>
          <a:p>
            <a:endParaRPr lang="en-US" sz="2800" dirty="0"/>
          </a:p>
        </p:txBody>
      </p:sp>
      <p:sp>
        <p:nvSpPr>
          <p:cNvPr id="5" name="Title 4">
            <a:extLst>
              <a:ext uri="{FF2B5EF4-FFF2-40B4-BE49-F238E27FC236}">
                <a16:creationId xmlns:a16="http://schemas.microsoft.com/office/drawing/2014/main" id="{5D2DA65B-10E5-2EFB-3E82-7902CAC098D7}"/>
              </a:ext>
            </a:extLst>
          </p:cNvPr>
          <p:cNvSpPr>
            <a:spLocks noGrp="1"/>
          </p:cNvSpPr>
          <p:nvPr>
            <p:ph type="ctrTitle"/>
          </p:nvPr>
        </p:nvSpPr>
        <p:spPr>
          <a:xfrm>
            <a:off x="782030" y="755999"/>
            <a:ext cx="4572000" cy="487264"/>
          </a:xfrm>
        </p:spPr>
        <p:txBody>
          <a:bodyPr/>
          <a:lstStyle/>
          <a:p>
            <a:pPr algn="ctr"/>
            <a:r>
              <a:rPr lang="en-US" dirty="0"/>
              <a:t>Our University</a:t>
            </a:r>
            <a:endParaRPr lang="nl-NL" dirty="0"/>
          </a:p>
        </p:txBody>
      </p:sp>
      <p:sp>
        <p:nvSpPr>
          <p:cNvPr id="6" name="Text Placeholder 5">
            <a:extLst>
              <a:ext uri="{FF2B5EF4-FFF2-40B4-BE49-F238E27FC236}">
                <a16:creationId xmlns:a16="http://schemas.microsoft.com/office/drawing/2014/main" id="{2508F876-0B87-EE60-414E-0E5CD886244E}"/>
              </a:ext>
            </a:extLst>
          </p:cNvPr>
          <p:cNvSpPr>
            <a:spLocks noGrp="1"/>
          </p:cNvSpPr>
          <p:nvPr>
            <p:ph type="body" sz="quarter" idx="15"/>
          </p:nvPr>
        </p:nvSpPr>
        <p:spPr/>
        <p:txBody>
          <a:bodyPr/>
          <a:lstStyle/>
          <a:p>
            <a:endParaRPr lang="nl-NL"/>
          </a:p>
        </p:txBody>
      </p:sp>
      <p:pic>
        <p:nvPicPr>
          <p:cNvPr id="14" name="Picture Placeholder 13" descr="Text&#10;&#10;Description automatically generated">
            <a:extLst>
              <a:ext uri="{FF2B5EF4-FFF2-40B4-BE49-F238E27FC236}">
                <a16:creationId xmlns:a16="http://schemas.microsoft.com/office/drawing/2014/main" id="{17CB9949-121C-26D8-D7D2-4775FD27235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8682" r="18682"/>
          <a:stretch>
            <a:fillRect/>
          </a:stretch>
        </p:blipFill>
        <p:spPr/>
      </p:pic>
      <p:pic>
        <p:nvPicPr>
          <p:cNvPr id="1026" name="Picture 2" descr="Flag of Germany - Wikipedia">
            <a:extLst>
              <a:ext uri="{FF2B5EF4-FFF2-40B4-BE49-F238E27FC236}">
                <a16:creationId xmlns:a16="http://schemas.microsoft.com/office/drawing/2014/main" id="{D7D1F750-5B86-063F-4CED-B869A1A77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87" y="6226937"/>
            <a:ext cx="557814" cy="334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E01277-FF48-D83F-CE20-38329128A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82" y="6220207"/>
            <a:ext cx="552047" cy="368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Bulgaria - Wikipedia">
            <a:extLst>
              <a:ext uri="{FF2B5EF4-FFF2-40B4-BE49-F238E27FC236}">
                <a16:creationId xmlns:a16="http://schemas.microsoft.com/office/drawing/2014/main" id="{322231E2-50A3-2A5E-45C4-72A471C0E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210" y="6246446"/>
            <a:ext cx="557816" cy="334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6BF852-3883-C137-D7EA-334E1402E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488" y="6210235"/>
            <a:ext cx="552050" cy="3680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5A33DB7-7813-EC44-1145-E4F0359C38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4000" y="6246446"/>
            <a:ext cx="552050" cy="3680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D37DFB7-5830-1E71-B1B2-A6C6546EFC00}"/>
              </a:ext>
            </a:extLst>
          </p:cNvPr>
          <p:cNvPicPr>
            <a:picLocks noChangeAspect="1"/>
          </p:cNvPicPr>
          <p:nvPr/>
        </p:nvPicPr>
        <p:blipFill>
          <a:blip r:embed="rId8"/>
          <a:stretch>
            <a:fillRect/>
          </a:stretch>
        </p:blipFill>
        <p:spPr>
          <a:xfrm>
            <a:off x="3376512" y="6232121"/>
            <a:ext cx="545006" cy="363337"/>
          </a:xfrm>
          <a:prstGeom prst="rect">
            <a:avLst/>
          </a:prstGeom>
        </p:spPr>
      </p:pic>
      <p:pic>
        <p:nvPicPr>
          <p:cNvPr id="17" name="Picture 16">
            <a:extLst>
              <a:ext uri="{FF2B5EF4-FFF2-40B4-BE49-F238E27FC236}">
                <a16:creationId xmlns:a16="http://schemas.microsoft.com/office/drawing/2014/main" id="{209A19BC-820A-5937-6C0F-4750B946C92D}"/>
              </a:ext>
            </a:extLst>
          </p:cNvPr>
          <p:cNvPicPr>
            <a:picLocks noChangeAspect="1"/>
          </p:cNvPicPr>
          <p:nvPr/>
        </p:nvPicPr>
        <p:blipFill>
          <a:blip r:embed="rId9"/>
          <a:stretch>
            <a:fillRect/>
          </a:stretch>
        </p:blipFill>
        <p:spPr>
          <a:xfrm>
            <a:off x="4022689" y="6212611"/>
            <a:ext cx="545006" cy="363337"/>
          </a:xfrm>
          <a:prstGeom prst="rect">
            <a:avLst/>
          </a:prstGeom>
        </p:spPr>
      </p:pic>
      <p:pic>
        <p:nvPicPr>
          <p:cNvPr id="18" name="Picture 17">
            <a:extLst>
              <a:ext uri="{FF2B5EF4-FFF2-40B4-BE49-F238E27FC236}">
                <a16:creationId xmlns:a16="http://schemas.microsoft.com/office/drawing/2014/main" id="{2F079D36-4723-BE80-2C95-54F6190A7AC1}"/>
              </a:ext>
            </a:extLst>
          </p:cNvPr>
          <p:cNvPicPr>
            <a:picLocks noChangeAspect="1"/>
          </p:cNvPicPr>
          <p:nvPr/>
        </p:nvPicPr>
        <p:blipFill>
          <a:blip r:embed="rId10"/>
          <a:stretch>
            <a:fillRect/>
          </a:stretch>
        </p:blipFill>
        <p:spPr>
          <a:xfrm>
            <a:off x="4678729" y="6213379"/>
            <a:ext cx="559332" cy="372961"/>
          </a:xfrm>
          <a:prstGeom prst="rect">
            <a:avLst/>
          </a:prstGeom>
        </p:spPr>
      </p:pic>
      <p:pic>
        <p:nvPicPr>
          <p:cNvPr id="19" name="Picture 18">
            <a:extLst>
              <a:ext uri="{FF2B5EF4-FFF2-40B4-BE49-F238E27FC236}">
                <a16:creationId xmlns:a16="http://schemas.microsoft.com/office/drawing/2014/main" id="{24E805A5-27E0-2ABE-2734-03E5BBDEABFE}"/>
              </a:ext>
            </a:extLst>
          </p:cNvPr>
          <p:cNvPicPr>
            <a:picLocks noChangeAspect="1"/>
          </p:cNvPicPr>
          <p:nvPr/>
        </p:nvPicPr>
        <p:blipFill>
          <a:blip r:embed="rId11"/>
          <a:stretch>
            <a:fillRect/>
          </a:stretch>
        </p:blipFill>
        <p:spPr>
          <a:xfrm>
            <a:off x="5330428" y="6222496"/>
            <a:ext cx="559334" cy="372962"/>
          </a:xfrm>
          <a:prstGeom prst="rect">
            <a:avLst/>
          </a:prstGeom>
        </p:spPr>
      </p:pic>
    </p:spTree>
    <p:extLst>
      <p:ext uri="{BB962C8B-B14F-4D97-AF65-F5344CB8AC3E}">
        <p14:creationId xmlns:p14="http://schemas.microsoft.com/office/powerpoint/2010/main" val="106984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1">
            <a:extLst>
              <a:ext uri="{FF2B5EF4-FFF2-40B4-BE49-F238E27FC236}">
                <a16:creationId xmlns:a16="http://schemas.microsoft.com/office/drawing/2014/main" id="{61332F79-7045-93F3-2498-86C2837CEA2C}"/>
              </a:ext>
            </a:extLst>
          </p:cNvPr>
          <p:cNvSpPr>
            <a:spLocks noGrp="1"/>
          </p:cNvSpPr>
          <p:nvPr>
            <p:ph type="body" sz="quarter" idx="15"/>
          </p:nvPr>
        </p:nvSpPr>
        <p:spPr>
          <a:xfrm>
            <a:off x="10942365" y="6175971"/>
            <a:ext cx="871637" cy="306000"/>
          </a:xfrm>
        </p:spPr>
        <p:txBody>
          <a:bodyPr/>
          <a:lstStyle/>
          <a:p>
            <a:endParaRPr lang="en-US"/>
          </a:p>
        </p:txBody>
      </p:sp>
      <p:sp>
        <p:nvSpPr>
          <p:cNvPr id="5" name="Title 4">
            <a:extLst>
              <a:ext uri="{FF2B5EF4-FFF2-40B4-BE49-F238E27FC236}">
                <a16:creationId xmlns:a16="http://schemas.microsoft.com/office/drawing/2014/main" id="{620EA979-9661-3269-1527-4EA4253EEC2D}"/>
              </a:ext>
            </a:extLst>
          </p:cNvPr>
          <p:cNvSpPr>
            <a:spLocks noGrp="1"/>
          </p:cNvSpPr>
          <p:nvPr>
            <p:ph type="ctrTitle"/>
          </p:nvPr>
        </p:nvSpPr>
        <p:spPr>
          <a:xfrm>
            <a:off x="756001" y="755999"/>
            <a:ext cx="11052000" cy="972000"/>
          </a:xfrm>
        </p:spPr>
        <p:txBody>
          <a:bodyPr anchor="t">
            <a:normAutofit/>
          </a:bodyPr>
          <a:lstStyle/>
          <a:p>
            <a:r>
              <a:rPr lang="en-GB" sz="3300" dirty="0"/>
              <a:t>Get to know the university of </a:t>
            </a:r>
            <a:r>
              <a:rPr lang="en-GB" sz="3300" dirty="0" err="1"/>
              <a:t>twente</a:t>
            </a:r>
            <a:r>
              <a:rPr lang="en-GB" sz="3300" dirty="0"/>
              <a:t>!</a:t>
            </a:r>
          </a:p>
        </p:txBody>
      </p:sp>
      <p:pic>
        <p:nvPicPr>
          <p:cNvPr id="17" name="Picture Placeholder 16" descr="A green chalkboard with a word&#10;&#10;Description automatically generated">
            <a:extLst>
              <a:ext uri="{FF2B5EF4-FFF2-40B4-BE49-F238E27FC236}">
                <a16:creationId xmlns:a16="http://schemas.microsoft.com/office/drawing/2014/main" id="{ED1F872D-DA55-FA18-6059-AF4349AF1497}"/>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t="885" r="-4" b="-4"/>
          <a:stretch/>
        </p:blipFill>
        <p:spPr>
          <a:xfrm>
            <a:off x="2996776" y="1727999"/>
            <a:ext cx="5704164" cy="4192355"/>
          </a:xfrm>
          <a:noFill/>
        </p:spPr>
      </p:pic>
      <p:sp>
        <p:nvSpPr>
          <p:cNvPr id="31" name="Rectangle 30">
            <a:extLst>
              <a:ext uri="{FF2B5EF4-FFF2-40B4-BE49-F238E27FC236}">
                <a16:creationId xmlns:a16="http://schemas.microsoft.com/office/drawing/2014/main" id="{A47A74E9-369E-8E15-ED80-22DF051FAE14}"/>
              </a:ext>
            </a:extLst>
          </p:cNvPr>
          <p:cNvSpPr/>
          <p:nvPr/>
        </p:nvSpPr>
        <p:spPr>
          <a:xfrm rot="20418309">
            <a:off x="479851" y="2125646"/>
            <a:ext cx="2793076" cy="13965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LET’S PLAY!</a:t>
            </a:r>
          </a:p>
        </p:txBody>
      </p:sp>
    </p:spTree>
    <p:extLst>
      <p:ext uri="{BB962C8B-B14F-4D97-AF65-F5344CB8AC3E}">
        <p14:creationId xmlns:p14="http://schemas.microsoft.com/office/powerpoint/2010/main" val="28208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58E041-7039-8766-2237-764E39EDD332}"/>
              </a:ext>
            </a:extLst>
          </p:cNvPr>
          <p:cNvPicPr>
            <a:picLocks noGrp="1" noChangeAspect="1"/>
          </p:cNvPicPr>
          <p:nvPr>
            <p:ph type="pic" sz="quarter" idx="17"/>
          </p:nvPr>
        </p:nvPicPr>
        <p:blipFill>
          <a:blip r:embed="rId2"/>
          <a:srcRect t="5422" b="5422"/>
          <a:stretch>
            <a:fillRect/>
          </a:stretch>
        </p:blipFill>
        <p:spPr>
          <a:prstGeom prst="rect">
            <a:avLst/>
          </a:prstGeom>
        </p:spPr>
      </p:pic>
      <p:sp>
        <p:nvSpPr>
          <p:cNvPr id="3" name="Text Placeholder 2">
            <a:extLst>
              <a:ext uri="{FF2B5EF4-FFF2-40B4-BE49-F238E27FC236}">
                <a16:creationId xmlns:a16="http://schemas.microsoft.com/office/drawing/2014/main" id="{23F614B6-9D6C-6213-770A-C6C575F6C769}"/>
              </a:ext>
            </a:extLst>
          </p:cNvPr>
          <p:cNvSpPr>
            <a:spLocks noGrp="1"/>
          </p:cNvSpPr>
          <p:nvPr>
            <p:ph type="body" sz="quarter" idx="16"/>
          </p:nvPr>
        </p:nvSpPr>
        <p:spPr>
          <a:xfrm>
            <a:off x="473368" y="2758318"/>
            <a:ext cx="4572000" cy="2952002"/>
          </a:xfrm>
        </p:spPr>
        <p:txBody>
          <a:bodyPr/>
          <a:lstStyle/>
          <a:p>
            <a:pPr algn="ctr">
              <a:lnSpc>
                <a:spcPct val="100000"/>
              </a:lnSpc>
            </a:pPr>
            <a:r>
              <a:rPr lang="en-GB" sz="3200" dirty="0"/>
              <a:t>A. 1946</a:t>
            </a:r>
          </a:p>
          <a:p>
            <a:pPr algn="ctr">
              <a:lnSpc>
                <a:spcPct val="100000"/>
              </a:lnSpc>
            </a:pPr>
            <a:r>
              <a:rPr lang="en-GB" sz="3200" dirty="0"/>
              <a:t>B. 1961</a:t>
            </a:r>
          </a:p>
          <a:p>
            <a:pPr algn="ctr">
              <a:lnSpc>
                <a:spcPct val="100000"/>
              </a:lnSpc>
            </a:pPr>
            <a:r>
              <a:rPr lang="en-GB" sz="3200" dirty="0"/>
              <a:t>C. 1990</a:t>
            </a:r>
          </a:p>
        </p:txBody>
      </p:sp>
      <p:sp>
        <p:nvSpPr>
          <p:cNvPr id="5" name="Title 4">
            <a:extLst>
              <a:ext uri="{FF2B5EF4-FFF2-40B4-BE49-F238E27FC236}">
                <a16:creationId xmlns:a16="http://schemas.microsoft.com/office/drawing/2014/main" id="{12F07FC0-ABD3-6855-2A0C-EBBCF8D0B8CD}"/>
              </a:ext>
            </a:extLst>
          </p:cNvPr>
          <p:cNvSpPr>
            <a:spLocks noGrp="1"/>
          </p:cNvSpPr>
          <p:nvPr>
            <p:ph type="ctrTitle"/>
          </p:nvPr>
        </p:nvSpPr>
        <p:spPr/>
        <p:txBody>
          <a:bodyPr/>
          <a:lstStyle/>
          <a:p>
            <a:pPr algn="ctr"/>
            <a:r>
              <a:rPr lang="en-US" dirty="0"/>
              <a:t>What year was the university founded?</a:t>
            </a:r>
            <a:endParaRPr lang="en-GB" dirty="0"/>
          </a:p>
        </p:txBody>
      </p:sp>
      <p:sp>
        <p:nvSpPr>
          <p:cNvPr id="6" name="Text Placeholder 5">
            <a:extLst>
              <a:ext uri="{FF2B5EF4-FFF2-40B4-BE49-F238E27FC236}">
                <a16:creationId xmlns:a16="http://schemas.microsoft.com/office/drawing/2014/main" id="{FB1B70DA-D2B4-9F51-514E-71969478E7CD}"/>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74078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F614B6-9D6C-6213-770A-C6C575F6C769}"/>
              </a:ext>
            </a:extLst>
          </p:cNvPr>
          <p:cNvSpPr>
            <a:spLocks noGrp="1"/>
          </p:cNvSpPr>
          <p:nvPr>
            <p:ph type="body" sz="quarter" idx="16"/>
          </p:nvPr>
        </p:nvSpPr>
        <p:spPr>
          <a:xfrm>
            <a:off x="185194" y="2592063"/>
            <a:ext cx="5713614" cy="2952002"/>
          </a:xfrm>
        </p:spPr>
        <p:txBody>
          <a:bodyPr/>
          <a:lstStyle/>
          <a:p>
            <a:pPr algn="ctr">
              <a:lnSpc>
                <a:spcPct val="100000"/>
              </a:lnSpc>
            </a:pPr>
            <a:r>
              <a:rPr lang="en-GB" sz="3200" dirty="0"/>
              <a:t>A.</a:t>
            </a:r>
            <a:r>
              <a:rPr lang="en-US" sz="3200" dirty="0"/>
              <a:t> High Tech, Human Touch</a:t>
            </a:r>
            <a:endParaRPr lang="en-GB" sz="3200" dirty="0"/>
          </a:p>
          <a:p>
            <a:pPr algn="ctr">
              <a:lnSpc>
                <a:spcPct val="100000"/>
              </a:lnSpc>
            </a:pPr>
            <a:r>
              <a:rPr lang="en-US" sz="3200" dirty="0"/>
              <a:t>B. Swifter, Higher, Stronger</a:t>
            </a:r>
            <a:endParaRPr lang="en-GB" sz="3200" dirty="0"/>
          </a:p>
          <a:p>
            <a:pPr algn="ctr">
              <a:lnSpc>
                <a:spcPct val="100000"/>
              </a:lnSpc>
            </a:pPr>
            <a:r>
              <a:rPr lang="en-GB" sz="3200" dirty="0"/>
              <a:t>C. </a:t>
            </a:r>
            <a:r>
              <a:rPr lang="en-US" sz="3200" dirty="0"/>
              <a:t>If the facts don’t fit the theory, change the facts</a:t>
            </a:r>
            <a:endParaRPr lang="en-GB" sz="3200" dirty="0"/>
          </a:p>
        </p:txBody>
      </p:sp>
      <p:sp>
        <p:nvSpPr>
          <p:cNvPr id="5" name="Title 4">
            <a:extLst>
              <a:ext uri="{FF2B5EF4-FFF2-40B4-BE49-F238E27FC236}">
                <a16:creationId xmlns:a16="http://schemas.microsoft.com/office/drawing/2014/main" id="{12F07FC0-ABD3-6855-2A0C-EBBCF8D0B8CD}"/>
              </a:ext>
            </a:extLst>
          </p:cNvPr>
          <p:cNvSpPr>
            <a:spLocks noGrp="1"/>
          </p:cNvSpPr>
          <p:nvPr>
            <p:ph type="ctrTitle"/>
          </p:nvPr>
        </p:nvSpPr>
        <p:spPr/>
        <p:txBody>
          <a:bodyPr/>
          <a:lstStyle/>
          <a:p>
            <a:pPr algn="ctr"/>
            <a:r>
              <a:rPr lang="en-US" dirty="0"/>
              <a:t>What is the university's motto?</a:t>
            </a:r>
            <a:endParaRPr lang="en-GB" dirty="0"/>
          </a:p>
        </p:txBody>
      </p:sp>
      <p:sp>
        <p:nvSpPr>
          <p:cNvPr id="6" name="Text Placeholder 5">
            <a:extLst>
              <a:ext uri="{FF2B5EF4-FFF2-40B4-BE49-F238E27FC236}">
                <a16:creationId xmlns:a16="http://schemas.microsoft.com/office/drawing/2014/main" id="{FB1B70DA-D2B4-9F51-514E-71969478E7CD}"/>
              </a:ext>
            </a:extLst>
          </p:cNvPr>
          <p:cNvSpPr>
            <a:spLocks noGrp="1"/>
          </p:cNvSpPr>
          <p:nvPr>
            <p:ph type="body" sz="quarter" idx="15"/>
          </p:nvPr>
        </p:nvSpPr>
        <p:spPr/>
        <p:txBody>
          <a:bodyPr/>
          <a:lstStyle/>
          <a:p>
            <a:endParaRPr lang="en-GB"/>
          </a:p>
        </p:txBody>
      </p:sp>
      <p:pic>
        <p:nvPicPr>
          <p:cNvPr id="2" name="Picture Placeholder 13" descr="Text&#10;&#10;Description automatically generated">
            <a:extLst>
              <a:ext uri="{FF2B5EF4-FFF2-40B4-BE49-F238E27FC236}">
                <a16:creationId xmlns:a16="http://schemas.microsoft.com/office/drawing/2014/main" id="{0700F92A-8013-57FF-B3D7-BBF2A8E54C9C}"/>
              </a:ext>
            </a:extLst>
          </p:cNvPr>
          <p:cNvPicPr>
            <a:picLocks noChangeAspect="1"/>
          </p:cNvPicPr>
          <p:nvPr/>
        </p:nvPicPr>
        <p:blipFill>
          <a:blip r:embed="rId2">
            <a:extLst>
              <a:ext uri="{28A0092B-C50C-407E-A947-70E740481C1C}">
                <a14:useLocalDpi xmlns:a14="http://schemas.microsoft.com/office/drawing/2010/main" val="0"/>
              </a:ext>
            </a:extLst>
          </a:blip>
          <a:srcRect l="18682" r="18682"/>
          <a:stretch>
            <a:fillRect/>
          </a:stretch>
        </p:blipFill>
        <p:spPr>
          <a:xfrm>
            <a:off x="6378000" y="0"/>
            <a:ext cx="5814000" cy="6858000"/>
          </a:xfrm>
          <a:prstGeom prst="rect">
            <a:avLst/>
          </a:prstGeom>
          <a:noFill/>
        </p:spPr>
      </p:pic>
      <p:sp>
        <p:nvSpPr>
          <p:cNvPr id="8" name="Picture Placeholder 7">
            <a:extLst>
              <a:ext uri="{FF2B5EF4-FFF2-40B4-BE49-F238E27FC236}">
                <a16:creationId xmlns:a16="http://schemas.microsoft.com/office/drawing/2014/main" id="{EBA1F309-C52D-8086-B14E-3E929BF93F38}"/>
              </a:ext>
            </a:extLst>
          </p:cNvPr>
          <p:cNvSpPr>
            <a:spLocks noGrp="1"/>
          </p:cNvSpPr>
          <p:nvPr>
            <p:ph type="pic" sz="quarter" idx="17"/>
          </p:nvPr>
        </p:nvSpPr>
        <p:spPr>
          <a:xfrm>
            <a:off x="6374642" y="0"/>
            <a:ext cx="5814000" cy="6858000"/>
          </a:xfrm>
        </p:spPr>
        <p:txBody>
          <a:bodyPr/>
          <a:lstStyle/>
          <a:p>
            <a:endParaRPr lang="en-GB"/>
          </a:p>
        </p:txBody>
      </p:sp>
    </p:spTree>
    <p:extLst>
      <p:ext uri="{BB962C8B-B14F-4D97-AF65-F5344CB8AC3E}">
        <p14:creationId xmlns:p14="http://schemas.microsoft.com/office/powerpoint/2010/main" val="104839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F614B6-9D6C-6213-770A-C6C575F6C769}"/>
              </a:ext>
            </a:extLst>
          </p:cNvPr>
          <p:cNvSpPr>
            <a:spLocks noGrp="1"/>
          </p:cNvSpPr>
          <p:nvPr>
            <p:ph type="body" sz="quarter" idx="16"/>
          </p:nvPr>
        </p:nvSpPr>
        <p:spPr>
          <a:xfrm>
            <a:off x="382386" y="2866383"/>
            <a:ext cx="5713614" cy="2952002"/>
          </a:xfrm>
        </p:spPr>
        <p:txBody>
          <a:bodyPr/>
          <a:lstStyle/>
          <a:p>
            <a:pPr algn="ctr">
              <a:lnSpc>
                <a:spcPct val="100000"/>
              </a:lnSpc>
            </a:pPr>
            <a:r>
              <a:rPr lang="en-GB" sz="3200" dirty="0"/>
              <a:t>A.</a:t>
            </a:r>
            <a:r>
              <a:rPr lang="en-US" sz="3200" dirty="0"/>
              <a:t> </a:t>
            </a:r>
            <a:r>
              <a:rPr lang="en-GB" sz="3200" dirty="0"/>
              <a:t>3500</a:t>
            </a:r>
          </a:p>
          <a:p>
            <a:pPr algn="ctr">
              <a:lnSpc>
                <a:spcPct val="100000"/>
              </a:lnSpc>
            </a:pPr>
            <a:r>
              <a:rPr lang="en-GB" sz="3200" dirty="0"/>
              <a:t>B. 32000</a:t>
            </a:r>
          </a:p>
          <a:p>
            <a:pPr algn="ctr">
              <a:lnSpc>
                <a:spcPct val="100000"/>
              </a:lnSpc>
            </a:pPr>
            <a:r>
              <a:rPr lang="en-GB" sz="3200" dirty="0"/>
              <a:t>C. </a:t>
            </a:r>
            <a:r>
              <a:rPr lang="en-US" sz="3200" dirty="0"/>
              <a:t>12000</a:t>
            </a:r>
            <a:endParaRPr lang="en-GB" sz="3200" dirty="0"/>
          </a:p>
        </p:txBody>
      </p:sp>
      <p:sp>
        <p:nvSpPr>
          <p:cNvPr id="5" name="Title 4">
            <a:extLst>
              <a:ext uri="{FF2B5EF4-FFF2-40B4-BE49-F238E27FC236}">
                <a16:creationId xmlns:a16="http://schemas.microsoft.com/office/drawing/2014/main" id="{12F07FC0-ABD3-6855-2A0C-EBBCF8D0B8CD}"/>
              </a:ext>
            </a:extLst>
          </p:cNvPr>
          <p:cNvSpPr>
            <a:spLocks noGrp="1"/>
          </p:cNvSpPr>
          <p:nvPr>
            <p:ph type="ctrTitle"/>
          </p:nvPr>
        </p:nvSpPr>
        <p:spPr/>
        <p:txBody>
          <a:bodyPr/>
          <a:lstStyle/>
          <a:p>
            <a:pPr algn="ctr"/>
            <a:r>
              <a:rPr lang="en-US" dirty="0"/>
              <a:t>HOW MANY STUDENTS ARE STUDYING HERE?</a:t>
            </a:r>
            <a:endParaRPr lang="en-GB" dirty="0"/>
          </a:p>
        </p:txBody>
      </p:sp>
      <p:sp>
        <p:nvSpPr>
          <p:cNvPr id="6" name="Text Placeholder 5">
            <a:extLst>
              <a:ext uri="{FF2B5EF4-FFF2-40B4-BE49-F238E27FC236}">
                <a16:creationId xmlns:a16="http://schemas.microsoft.com/office/drawing/2014/main" id="{FB1B70DA-D2B4-9F51-514E-71969478E7CD}"/>
              </a:ext>
            </a:extLst>
          </p:cNvPr>
          <p:cNvSpPr>
            <a:spLocks noGrp="1"/>
          </p:cNvSpPr>
          <p:nvPr>
            <p:ph type="body" sz="quarter" idx="15"/>
          </p:nvPr>
        </p:nvSpPr>
        <p:spPr/>
        <p:txBody>
          <a:bodyPr/>
          <a:lstStyle/>
          <a:p>
            <a:endParaRPr lang="en-GB"/>
          </a:p>
        </p:txBody>
      </p:sp>
      <p:pic>
        <p:nvPicPr>
          <p:cNvPr id="2" name="Picture Placeholder 13" descr="Text&#10;&#10;Description automatically generated">
            <a:extLst>
              <a:ext uri="{FF2B5EF4-FFF2-40B4-BE49-F238E27FC236}">
                <a16:creationId xmlns:a16="http://schemas.microsoft.com/office/drawing/2014/main" id="{0700F92A-8013-57FF-B3D7-BBF2A8E54C9C}"/>
              </a:ext>
            </a:extLst>
          </p:cNvPr>
          <p:cNvPicPr>
            <a:picLocks noChangeAspect="1"/>
          </p:cNvPicPr>
          <p:nvPr/>
        </p:nvPicPr>
        <p:blipFill>
          <a:blip r:embed="rId2">
            <a:extLst>
              <a:ext uri="{28A0092B-C50C-407E-A947-70E740481C1C}">
                <a14:useLocalDpi xmlns:a14="http://schemas.microsoft.com/office/drawing/2010/main" val="0"/>
              </a:ext>
            </a:extLst>
          </a:blip>
          <a:srcRect l="18682" r="18682"/>
          <a:stretch>
            <a:fillRect/>
          </a:stretch>
        </p:blipFill>
        <p:spPr>
          <a:xfrm>
            <a:off x="6378000" y="0"/>
            <a:ext cx="5814000" cy="6858000"/>
          </a:xfrm>
          <a:prstGeom prst="rect">
            <a:avLst/>
          </a:prstGeom>
          <a:noFill/>
        </p:spPr>
      </p:pic>
      <p:pic>
        <p:nvPicPr>
          <p:cNvPr id="15" name="Picture Placeholder 14">
            <a:extLst>
              <a:ext uri="{FF2B5EF4-FFF2-40B4-BE49-F238E27FC236}">
                <a16:creationId xmlns:a16="http://schemas.microsoft.com/office/drawing/2014/main" id="{1CACC76A-2F8A-294E-CA48-3E26017592D2}"/>
              </a:ext>
            </a:extLst>
          </p:cNvPr>
          <p:cNvPicPr>
            <a:picLocks noGrp="1" noChangeAspect="1"/>
          </p:cNvPicPr>
          <p:nvPr>
            <p:ph type="pic" sz="quarter" idx="17"/>
          </p:nvPr>
        </p:nvPicPr>
        <p:blipFill>
          <a:blip r:embed="rId3"/>
          <a:srcRect l="19" r="19"/>
          <a:stretch>
            <a:fillRect/>
          </a:stretch>
        </p:blipFill>
        <p:spPr>
          <a:prstGeom prst="rect">
            <a:avLst/>
          </a:prstGeom>
        </p:spPr>
      </p:pic>
    </p:spTree>
    <p:extLst>
      <p:ext uri="{BB962C8B-B14F-4D97-AF65-F5344CB8AC3E}">
        <p14:creationId xmlns:p14="http://schemas.microsoft.com/office/powerpoint/2010/main" val="12387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F614B6-9D6C-6213-770A-C6C575F6C769}"/>
              </a:ext>
            </a:extLst>
          </p:cNvPr>
          <p:cNvSpPr>
            <a:spLocks noGrp="1"/>
          </p:cNvSpPr>
          <p:nvPr>
            <p:ph type="body" sz="quarter" idx="16"/>
          </p:nvPr>
        </p:nvSpPr>
        <p:spPr>
          <a:xfrm>
            <a:off x="382386" y="2866383"/>
            <a:ext cx="5713614" cy="2952002"/>
          </a:xfrm>
        </p:spPr>
        <p:txBody>
          <a:bodyPr/>
          <a:lstStyle/>
          <a:p>
            <a:pPr>
              <a:lnSpc>
                <a:spcPct val="100000"/>
              </a:lnSpc>
            </a:pPr>
            <a:r>
              <a:rPr lang="en-GB" sz="3200" dirty="0"/>
              <a:t>A.</a:t>
            </a:r>
            <a:r>
              <a:rPr lang="en-US" sz="3200" dirty="0"/>
              <a:t> 16%</a:t>
            </a:r>
          </a:p>
          <a:p>
            <a:pPr>
              <a:lnSpc>
                <a:spcPct val="100000"/>
              </a:lnSpc>
            </a:pPr>
            <a:r>
              <a:rPr lang="en-GB" sz="3200" dirty="0"/>
              <a:t>B. 38%</a:t>
            </a:r>
          </a:p>
          <a:p>
            <a:pPr>
              <a:lnSpc>
                <a:spcPct val="100000"/>
              </a:lnSpc>
            </a:pPr>
            <a:r>
              <a:rPr lang="en-GB" sz="3200" dirty="0"/>
              <a:t>C. </a:t>
            </a:r>
            <a:r>
              <a:rPr lang="en-US" sz="3200" dirty="0"/>
              <a:t>All of them</a:t>
            </a:r>
            <a:endParaRPr lang="en-GB" sz="3200" dirty="0"/>
          </a:p>
        </p:txBody>
      </p:sp>
      <p:sp>
        <p:nvSpPr>
          <p:cNvPr id="5" name="Title 4">
            <a:extLst>
              <a:ext uri="{FF2B5EF4-FFF2-40B4-BE49-F238E27FC236}">
                <a16:creationId xmlns:a16="http://schemas.microsoft.com/office/drawing/2014/main" id="{12F07FC0-ABD3-6855-2A0C-EBBCF8D0B8CD}"/>
              </a:ext>
            </a:extLst>
          </p:cNvPr>
          <p:cNvSpPr>
            <a:spLocks noGrp="1"/>
          </p:cNvSpPr>
          <p:nvPr>
            <p:ph type="ctrTitle"/>
          </p:nvPr>
        </p:nvSpPr>
        <p:spPr>
          <a:xfrm>
            <a:off x="615142" y="681184"/>
            <a:ext cx="5037513" cy="972000"/>
          </a:xfrm>
        </p:spPr>
        <p:txBody>
          <a:bodyPr/>
          <a:lstStyle/>
          <a:p>
            <a:pPr algn="ctr"/>
            <a:r>
              <a:rPr lang="en-US" dirty="0"/>
              <a:t>What is the proportion of international students?</a:t>
            </a:r>
            <a:endParaRPr lang="en-GB" dirty="0"/>
          </a:p>
        </p:txBody>
      </p:sp>
      <p:sp>
        <p:nvSpPr>
          <p:cNvPr id="6" name="Text Placeholder 5">
            <a:extLst>
              <a:ext uri="{FF2B5EF4-FFF2-40B4-BE49-F238E27FC236}">
                <a16:creationId xmlns:a16="http://schemas.microsoft.com/office/drawing/2014/main" id="{FB1B70DA-D2B4-9F51-514E-71969478E7CD}"/>
              </a:ext>
            </a:extLst>
          </p:cNvPr>
          <p:cNvSpPr>
            <a:spLocks noGrp="1"/>
          </p:cNvSpPr>
          <p:nvPr>
            <p:ph type="body" sz="quarter" idx="15"/>
          </p:nvPr>
        </p:nvSpPr>
        <p:spPr/>
        <p:txBody>
          <a:bodyPr/>
          <a:lstStyle/>
          <a:p>
            <a:endParaRPr lang="en-GB"/>
          </a:p>
        </p:txBody>
      </p:sp>
      <p:pic>
        <p:nvPicPr>
          <p:cNvPr id="2" name="Picture Placeholder 13" descr="Text&#10;&#10;Description automatically generated">
            <a:extLst>
              <a:ext uri="{FF2B5EF4-FFF2-40B4-BE49-F238E27FC236}">
                <a16:creationId xmlns:a16="http://schemas.microsoft.com/office/drawing/2014/main" id="{0700F92A-8013-57FF-B3D7-BBF2A8E54C9C}"/>
              </a:ext>
            </a:extLst>
          </p:cNvPr>
          <p:cNvPicPr>
            <a:picLocks noChangeAspect="1"/>
          </p:cNvPicPr>
          <p:nvPr/>
        </p:nvPicPr>
        <p:blipFill>
          <a:blip r:embed="rId2">
            <a:extLst>
              <a:ext uri="{28A0092B-C50C-407E-A947-70E740481C1C}">
                <a14:useLocalDpi xmlns:a14="http://schemas.microsoft.com/office/drawing/2010/main" val="0"/>
              </a:ext>
            </a:extLst>
          </a:blip>
          <a:srcRect l="18682" r="18682"/>
          <a:stretch>
            <a:fillRect/>
          </a:stretch>
        </p:blipFill>
        <p:spPr>
          <a:xfrm>
            <a:off x="6378000" y="0"/>
            <a:ext cx="5814000" cy="6858000"/>
          </a:xfrm>
          <a:prstGeom prst="rect">
            <a:avLst/>
          </a:prstGeom>
          <a:noFill/>
        </p:spPr>
      </p:pic>
      <p:sp>
        <p:nvSpPr>
          <p:cNvPr id="8" name="Picture Placeholder 7">
            <a:extLst>
              <a:ext uri="{FF2B5EF4-FFF2-40B4-BE49-F238E27FC236}">
                <a16:creationId xmlns:a16="http://schemas.microsoft.com/office/drawing/2014/main" id="{EBA1F309-C52D-8086-B14E-3E929BF93F38}"/>
              </a:ext>
            </a:extLst>
          </p:cNvPr>
          <p:cNvSpPr>
            <a:spLocks noGrp="1"/>
          </p:cNvSpPr>
          <p:nvPr>
            <p:ph type="pic" sz="quarter" idx="17"/>
          </p:nvPr>
        </p:nvSpPr>
        <p:spPr>
          <a:xfrm>
            <a:off x="6374642" y="0"/>
            <a:ext cx="5814000" cy="6858000"/>
          </a:xfrm>
        </p:spPr>
        <p:txBody>
          <a:bodyPr/>
          <a:lstStyle/>
          <a:p>
            <a:endParaRPr lang="en-GB"/>
          </a:p>
        </p:txBody>
      </p:sp>
    </p:spTree>
    <p:extLst>
      <p:ext uri="{BB962C8B-B14F-4D97-AF65-F5344CB8AC3E}">
        <p14:creationId xmlns:p14="http://schemas.microsoft.com/office/powerpoint/2010/main" val="251917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A26539-C33B-77FA-19F4-E9B7687D48F2}"/>
              </a:ext>
            </a:extLst>
          </p:cNvPr>
          <p:cNvSpPr>
            <a:spLocks noGrp="1"/>
          </p:cNvSpPr>
          <p:nvPr>
            <p:ph type="body" sz="quarter" idx="16"/>
          </p:nvPr>
        </p:nvSpPr>
        <p:spPr>
          <a:xfrm>
            <a:off x="241069" y="1898086"/>
            <a:ext cx="5920799" cy="3992210"/>
          </a:xfrm>
        </p:spPr>
        <p:txBody>
          <a:bodyPr/>
          <a:lstStyle/>
          <a:p>
            <a:pPr algn="just">
              <a:lnSpc>
                <a:spcPct val="100000"/>
              </a:lnSpc>
              <a:buFont typeface="Wingdings" panose="05000000000000000000" pitchFamily="2" charset="2"/>
              <a:buChar char="§"/>
            </a:pPr>
            <a:r>
              <a:rPr lang="en-US" sz="2800" dirty="0"/>
              <a:t>Question 1: Founded in 1961. Answer B</a:t>
            </a:r>
          </a:p>
          <a:p>
            <a:pPr algn="just">
              <a:lnSpc>
                <a:spcPct val="100000"/>
              </a:lnSpc>
              <a:buFont typeface="Wingdings" panose="05000000000000000000" pitchFamily="2" charset="2"/>
              <a:buChar char="§"/>
            </a:pPr>
            <a:r>
              <a:rPr lang="en-US" sz="2800" dirty="0"/>
              <a:t>Question 2: High Tech, Human Touch. Answer A</a:t>
            </a:r>
          </a:p>
          <a:p>
            <a:pPr algn="just">
              <a:lnSpc>
                <a:spcPct val="100000"/>
              </a:lnSpc>
              <a:buFont typeface="Wingdings" panose="05000000000000000000" pitchFamily="2" charset="2"/>
              <a:buChar char="§"/>
            </a:pPr>
            <a:r>
              <a:rPr lang="en-US" sz="2800" dirty="0"/>
              <a:t>Question 3: 12 000 students. Answer C</a:t>
            </a:r>
          </a:p>
          <a:p>
            <a:pPr algn="just">
              <a:lnSpc>
                <a:spcPct val="100000"/>
              </a:lnSpc>
              <a:buFont typeface="Wingdings" panose="05000000000000000000" pitchFamily="2" charset="2"/>
              <a:buChar char="§"/>
            </a:pPr>
            <a:r>
              <a:rPr lang="en-US" sz="2800" dirty="0"/>
              <a:t>Question 4: 38% international students in our Bachelors. Answer B</a:t>
            </a:r>
          </a:p>
          <a:p>
            <a:pPr marL="360000" lvl="1" indent="0">
              <a:buNone/>
            </a:pPr>
            <a:endParaRPr lang="en-US" sz="1600" dirty="0"/>
          </a:p>
          <a:p>
            <a:pPr>
              <a:buFont typeface="Wingdings" panose="05000000000000000000" pitchFamily="2" charset="2"/>
              <a:buChar char="§"/>
            </a:pPr>
            <a:endParaRPr lang="en-US" sz="1600" dirty="0"/>
          </a:p>
        </p:txBody>
      </p:sp>
      <p:sp>
        <p:nvSpPr>
          <p:cNvPr id="5" name="Title 4">
            <a:extLst>
              <a:ext uri="{FF2B5EF4-FFF2-40B4-BE49-F238E27FC236}">
                <a16:creationId xmlns:a16="http://schemas.microsoft.com/office/drawing/2014/main" id="{5D2DA65B-10E5-2EFB-3E82-7902CAC098D7}"/>
              </a:ext>
            </a:extLst>
          </p:cNvPr>
          <p:cNvSpPr>
            <a:spLocks noGrp="1"/>
          </p:cNvSpPr>
          <p:nvPr>
            <p:ph type="ctrTitle"/>
          </p:nvPr>
        </p:nvSpPr>
        <p:spPr>
          <a:xfrm>
            <a:off x="756001" y="755999"/>
            <a:ext cx="4572000" cy="487264"/>
          </a:xfrm>
        </p:spPr>
        <p:txBody>
          <a:bodyPr/>
          <a:lstStyle/>
          <a:p>
            <a:r>
              <a:rPr lang="en-US" dirty="0"/>
              <a:t>Who are we?</a:t>
            </a:r>
            <a:endParaRPr lang="nl-NL" dirty="0"/>
          </a:p>
        </p:txBody>
      </p:sp>
      <p:sp>
        <p:nvSpPr>
          <p:cNvPr id="6" name="Text Placeholder 5">
            <a:extLst>
              <a:ext uri="{FF2B5EF4-FFF2-40B4-BE49-F238E27FC236}">
                <a16:creationId xmlns:a16="http://schemas.microsoft.com/office/drawing/2014/main" id="{2508F876-0B87-EE60-414E-0E5CD886244E}"/>
              </a:ext>
            </a:extLst>
          </p:cNvPr>
          <p:cNvSpPr>
            <a:spLocks noGrp="1"/>
          </p:cNvSpPr>
          <p:nvPr>
            <p:ph type="body" sz="quarter" idx="15"/>
          </p:nvPr>
        </p:nvSpPr>
        <p:spPr/>
        <p:txBody>
          <a:bodyPr/>
          <a:lstStyle/>
          <a:p>
            <a:endParaRPr lang="nl-NL"/>
          </a:p>
        </p:txBody>
      </p:sp>
      <p:pic>
        <p:nvPicPr>
          <p:cNvPr id="14" name="Picture Placeholder 13" descr="Text&#10;&#10;Description automatically generated">
            <a:extLst>
              <a:ext uri="{FF2B5EF4-FFF2-40B4-BE49-F238E27FC236}">
                <a16:creationId xmlns:a16="http://schemas.microsoft.com/office/drawing/2014/main" id="{17CB9949-121C-26D8-D7D2-4775FD27235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8682" r="18682"/>
          <a:stretch>
            <a:fillRect/>
          </a:stretch>
        </p:blipFill>
        <p:spPr/>
      </p:pic>
      <p:pic>
        <p:nvPicPr>
          <p:cNvPr id="1026" name="Picture 2" descr="Flag of Germany - Wikipedia">
            <a:extLst>
              <a:ext uri="{FF2B5EF4-FFF2-40B4-BE49-F238E27FC236}">
                <a16:creationId xmlns:a16="http://schemas.microsoft.com/office/drawing/2014/main" id="{D7D1F750-5B86-063F-4CED-B869A1A77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053" y="356177"/>
            <a:ext cx="557814" cy="334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E01277-FF48-D83F-CE20-38329128A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9886" y="301801"/>
            <a:ext cx="552047" cy="368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Bulgaria - Wikipedia">
            <a:extLst>
              <a:ext uri="{FF2B5EF4-FFF2-40B4-BE49-F238E27FC236}">
                <a16:creationId xmlns:a16="http://schemas.microsoft.com/office/drawing/2014/main" id="{322231E2-50A3-2A5E-45C4-72A471C0E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4244" y="1160446"/>
            <a:ext cx="557816" cy="334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6BF852-3883-C137-D7EA-334E1402E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836" y="5454894"/>
            <a:ext cx="552050" cy="3680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5A33DB7-7813-EC44-1145-E4F0359C38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795" y="6113881"/>
            <a:ext cx="552050" cy="3680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D37DFB7-5830-1E71-B1B2-A6C6546EFC00}"/>
              </a:ext>
            </a:extLst>
          </p:cNvPr>
          <p:cNvPicPr>
            <a:picLocks noChangeAspect="1"/>
          </p:cNvPicPr>
          <p:nvPr/>
        </p:nvPicPr>
        <p:blipFill>
          <a:blip r:embed="rId8"/>
          <a:stretch>
            <a:fillRect/>
          </a:stretch>
        </p:blipFill>
        <p:spPr>
          <a:xfrm>
            <a:off x="6939364" y="1716417"/>
            <a:ext cx="545006" cy="363337"/>
          </a:xfrm>
          <a:prstGeom prst="rect">
            <a:avLst/>
          </a:prstGeom>
        </p:spPr>
      </p:pic>
      <p:pic>
        <p:nvPicPr>
          <p:cNvPr id="17" name="Picture 16">
            <a:extLst>
              <a:ext uri="{FF2B5EF4-FFF2-40B4-BE49-F238E27FC236}">
                <a16:creationId xmlns:a16="http://schemas.microsoft.com/office/drawing/2014/main" id="{209A19BC-820A-5937-6C0F-4750B946C92D}"/>
              </a:ext>
            </a:extLst>
          </p:cNvPr>
          <p:cNvPicPr>
            <a:picLocks noChangeAspect="1"/>
          </p:cNvPicPr>
          <p:nvPr/>
        </p:nvPicPr>
        <p:blipFill>
          <a:blip r:embed="rId9"/>
          <a:stretch>
            <a:fillRect/>
          </a:stretch>
        </p:blipFill>
        <p:spPr>
          <a:xfrm>
            <a:off x="10711112" y="5812634"/>
            <a:ext cx="545006" cy="363337"/>
          </a:xfrm>
          <a:prstGeom prst="rect">
            <a:avLst/>
          </a:prstGeom>
        </p:spPr>
      </p:pic>
      <p:pic>
        <p:nvPicPr>
          <p:cNvPr id="18" name="Picture 17">
            <a:extLst>
              <a:ext uri="{FF2B5EF4-FFF2-40B4-BE49-F238E27FC236}">
                <a16:creationId xmlns:a16="http://schemas.microsoft.com/office/drawing/2014/main" id="{2F079D36-4723-BE80-2C95-54F6190A7AC1}"/>
              </a:ext>
            </a:extLst>
          </p:cNvPr>
          <p:cNvPicPr>
            <a:picLocks noChangeAspect="1"/>
          </p:cNvPicPr>
          <p:nvPr/>
        </p:nvPicPr>
        <p:blipFill>
          <a:blip r:embed="rId10"/>
          <a:stretch>
            <a:fillRect/>
          </a:stretch>
        </p:blipFill>
        <p:spPr>
          <a:xfrm>
            <a:off x="11005448" y="485846"/>
            <a:ext cx="559332" cy="372961"/>
          </a:xfrm>
          <a:prstGeom prst="rect">
            <a:avLst/>
          </a:prstGeom>
        </p:spPr>
      </p:pic>
      <p:pic>
        <p:nvPicPr>
          <p:cNvPr id="19" name="Picture 18">
            <a:extLst>
              <a:ext uri="{FF2B5EF4-FFF2-40B4-BE49-F238E27FC236}">
                <a16:creationId xmlns:a16="http://schemas.microsoft.com/office/drawing/2014/main" id="{24E805A5-27E0-2ABE-2734-03E5BBDEABFE}"/>
              </a:ext>
            </a:extLst>
          </p:cNvPr>
          <p:cNvPicPr>
            <a:picLocks noChangeAspect="1"/>
          </p:cNvPicPr>
          <p:nvPr/>
        </p:nvPicPr>
        <p:blipFill>
          <a:blip r:embed="rId11"/>
          <a:stretch>
            <a:fillRect/>
          </a:stretch>
        </p:blipFill>
        <p:spPr>
          <a:xfrm>
            <a:off x="6684664" y="5268413"/>
            <a:ext cx="559334" cy="372962"/>
          </a:xfrm>
          <a:prstGeom prst="rect">
            <a:avLst/>
          </a:prstGeom>
        </p:spPr>
      </p:pic>
      <p:sp>
        <p:nvSpPr>
          <p:cNvPr id="2" name="Rectangle 1">
            <a:extLst>
              <a:ext uri="{FF2B5EF4-FFF2-40B4-BE49-F238E27FC236}">
                <a16:creationId xmlns:a16="http://schemas.microsoft.com/office/drawing/2014/main" id="{20258C6D-B297-D71E-7936-65E932E4BD34}"/>
              </a:ext>
            </a:extLst>
          </p:cNvPr>
          <p:cNvSpPr/>
          <p:nvPr/>
        </p:nvSpPr>
        <p:spPr>
          <a:xfrm>
            <a:off x="3535384" y="1537052"/>
            <a:ext cx="4846320" cy="39922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dirty="0"/>
          </a:p>
        </p:txBody>
      </p:sp>
      <p:pic>
        <p:nvPicPr>
          <p:cNvPr id="7" name="Picture 6" descr="A group of balloons on a black background&#10;&#10;Description automatically generated">
            <a:extLst>
              <a:ext uri="{FF2B5EF4-FFF2-40B4-BE49-F238E27FC236}">
                <a16:creationId xmlns:a16="http://schemas.microsoft.com/office/drawing/2014/main" id="{D2E6F9B4-3910-E4AC-8972-BA9E62E7FC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8053" y="2915658"/>
            <a:ext cx="2240981" cy="2552007"/>
          </a:xfrm>
          <a:prstGeom prst="rect">
            <a:avLst/>
          </a:prstGeom>
        </p:spPr>
      </p:pic>
      <p:sp>
        <p:nvSpPr>
          <p:cNvPr id="8" name="Rectangle 7">
            <a:extLst>
              <a:ext uri="{FF2B5EF4-FFF2-40B4-BE49-F238E27FC236}">
                <a16:creationId xmlns:a16="http://schemas.microsoft.com/office/drawing/2014/main" id="{D5FB60AC-A796-D18E-190D-B79C42A88182}"/>
              </a:ext>
            </a:extLst>
          </p:cNvPr>
          <p:cNvSpPr/>
          <p:nvPr/>
        </p:nvSpPr>
        <p:spPr>
          <a:xfrm>
            <a:off x="4519321" y="1851311"/>
            <a:ext cx="2965049" cy="6883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4 points?</a:t>
            </a:r>
          </a:p>
        </p:txBody>
      </p:sp>
    </p:spTree>
    <p:extLst>
      <p:ext uri="{BB962C8B-B14F-4D97-AF65-F5344CB8AC3E}">
        <p14:creationId xmlns:p14="http://schemas.microsoft.com/office/powerpoint/2010/main" val="11263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32272F2-E7F3-4E6C-8CEF-ABE047A3C0E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224CB80-B425-40F1-8650-D539E65D2B65}"/>
    </a:ext>
  </a:extLst>
</a:theme>
</file>

<file path=ppt/theme/theme3.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B5030AAE-B749-4E02-92A2-C75085070611}"/>
    </a:ext>
  </a:extLst>
</a:theme>
</file>

<file path=ppt/theme/theme4.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63D27C9-D179-4D80-9B29-F59C8EA81DB6}"/>
    </a:ext>
  </a:extLst>
</a:theme>
</file>

<file path=ppt/theme/theme5.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9146782F-52DA-4379-903B-104C0E66ADB6}"/>
    </a:ext>
  </a:extLst>
</a:theme>
</file>

<file path=ppt/theme/theme6.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10DF2A7-7B00-48E6-99B0-E3BB50D820EF}"/>
    </a:ext>
  </a:extLst>
</a:theme>
</file>

<file path=ppt/theme/theme7.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F776CAA-9388-4E9F-844C-333D6D1C5624}"/>
    </a:ext>
  </a:extLst>
</a:theme>
</file>

<file path=ppt/theme/theme8.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4173E57-9FB0-4CA9-83AA-49B33515D6D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C4FEE6EF882A4FB70A5A26077DCAED" ma:contentTypeVersion="13" ma:contentTypeDescription="Create a new document." ma:contentTypeScope="" ma:versionID="49e41bc9d5bad482001e11fc9ad83f04">
  <xsd:schema xmlns:xsd="http://www.w3.org/2001/XMLSchema" xmlns:xs="http://www.w3.org/2001/XMLSchema" xmlns:p="http://schemas.microsoft.com/office/2006/metadata/properties" xmlns:ns2="727c934d-a4f9-455c-bd3c-4ed24313c07b" xmlns:ns3="7588473b-5163-453d-a6f6-dc82b1d277ac" targetNamespace="http://schemas.microsoft.com/office/2006/metadata/properties" ma:root="true" ma:fieldsID="e2d013fa9b88713dff642a71ae94edac" ns2:_="" ns3:_="">
    <xsd:import namespace="727c934d-a4f9-455c-bd3c-4ed24313c07b"/>
    <xsd:import namespace="7588473b-5163-453d-a6f6-dc82b1d277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c934d-a4f9-455c-bd3c-4ed24313c0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88473b-5163-453d-a6f6-dc82b1d277a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6EA0CC-6001-48B9-A47A-9D635CE089A4}">
  <ds:schemaRefs>
    <ds:schemaRef ds:uri="http://schemas.microsoft.com/sharepoint/v3/contenttype/forms"/>
  </ds:schemaRefs>
</ds:datastoreItem>
</file>

<file path=customXml/itemProps2.xml><?xml version="1.0" encoding="utf-8"?>
<ds:datastoreItem xmlns:ds="http://schemas.openxmlformats.org/officeDocument/2006/customXml" ds:itemID="{A23F005D-20C1-47D7-855C-C5C9D4199643}">
  <ds:schemaRefs>
    <ds:schemaRef ds:uri="http://schemas.microsoft.com/office/2006/metadata/properties"/>
    <ds:schemaRef ds:uri="http://purl.org/dc/dcmitype/"/>
    <ds:schemaRef ds:uri="http://schemas.microsoft.com/office/2006/documentManagement/types"/>
    <ds:schemaRef ds:uri="727c934d-a4f9-455c-bd3c-4ed24313c07b"/>
    <ds:schemaRef ds:uri="7588473b-5163-453d-a6f6-dc82b1d277ac"/>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20D6049-F084-4BFF-8539-2F9990EFC0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7c934d-a4f9-455c-bd3c-4ed24313c07b"/>
    <ds:schemaRef ds:uri="7588473b-5163-453d-a6f6-dc82b1d277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Corporate Powerpoint Template</Template>
  <TotalTime>878</TotalTime>
  <Words>1246</Words>
  <Application>Microsoft Office PowerPoint</Application>
  <PresentationFormat>Widescreen</PresentationFormat>
  <Paragraphs>174</Paragraphs>
  <Slides>19</Slides>
  <Notes>6</Notes>
  <HiddenSlides>1</HiddenSlides>
  <MMClips>2</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19</vt:i4>
      </vt:variant>
    </vt:vector>
  </HeadingPairs>
  <TitlesOfParts>
    <vt:vector size="34" baseType="lpstr">
      <vt:lpstr>Arial</vt:lpstr>
      <vt:lpstr>Arial Narrow</vt:lpstr>
      <vt:lpstr>Calibri</vt:lpstr>
      <vt:lpstr>Source Sans Pro</vt:lpstr>
      <vt:lpstr>Times New Roman</vt:lpstr>
      <vt:lpstr>Univers Next W02</vt:lpstr>
      <vt:lpstr>Wingdings</vt:lpstr>
      <vt:lpstr>01 University of Twente - Title Slides</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University of twente</vt:lpstr>
      <vt:lpstr>Why study in the netherlands</vt:lpstr>
      <vt:lpstr>Our University</vt:lpstr>
      <vt:lpstr>Get to know the university of twente!</vt:lpstr>
      <vt:lpstr>What year was the university founded?</vt:lpstr>
      <vt:lpstr>What is the university's motto?</vt:lpstr>
      <vt:lpstr>HOW MANY STUDENTS ARE STUDYING HERE?</vt:lpstr>
      <vt:lpstr>What is the proportion of international students?</vt:lpstr>
      <vt:lpstr>Who are we?</vt:lpstr>
      <vt:lpstr>Campus university</vt:lpstr>
      <vt:lpstr>PowerPoint Presentation</vt:lpstr>
      <vt:lpstr>Research centres on campus</vt:lpstr>
      <vt:lpstr>Enabling sustainable and personalised health by means of technology</vt:lpstr>
      <vt:lpstr>CHIPTECH TWENTE: A STRONG CLUSTER</vt:lpstr>
      <vt:lpstr>URBAN SUSTAINABILITY</vt:lpstr>
      <vt:lpstr>Life as a student</vt:lpstr>
      <vt:lpstr>Thank you!</vt:lpstr>
      <vt:lpstr>PowerPoint Presentation</vt:lpstr>
      <vt:lpstr>Introduction week: kick-in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twente</dc:title>
  <dc:creator>Dijk, Erik van (UT-MC)</dc:creator>
  <dc:description>Template by HQ Solutions</dc:description>
  <cp:lastModifiedBy>Louden, Liz (UT-CES)</cp:lastModifiedBy>
  <cp:revision>15</cp:revision>
  <dcterms:created xsi:type="dcterms:W3CDTF">2022-06-21T08:20:59Z</dcterms:created>
  <dcterms:modified xsi:type="dcterms:W3CDTF">2024-05-31T09:56:13Z</dcterms:modified>
  <cp:version>004</cp:version>
</cp:coreProperties>
</file>