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</p:sldIdLst>
  <p:sldSz cy="5143500" cx="9144000"/>
  <p:notesSz cx="6858000" cy="9144000"/>
  <p:embeddedFontLst>
    <p:embeddedFont>
      <p:font typeface="Source Code Pro"/>
      <p:regular r:id="rId14"/>
      <p:bold r:id="rId15"/>
      <p:italic r:id="rId16"/>
      <p:boldItalic r:id="rId17"/>
    </p:embeddedFont>
    <p:embeddedFont>
      <p:font typeface="Oswald"/>
      <p:regular r:id="rId18"/>
      <p:bold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FBD1064E-9890-46A9-A3A3-8D509984BA76}">
  <a:tblStyle styleId="{FBD1064E-9890-46A9-A3A3-8D509984BA7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3.xml"/><Relationship Id="rId15" Type="http://schemas.openxmlformats.org/officeDocument/2006/relationships/font" Target="fonts/SourceCodePro-bold.fntdata"/><Relationship Id="rId14" Type="http://schemas.openxmlformats.org/officeDocument/2006/relationships/font" Target="fonts/SourceCodePro-regular.fntdata"/><Relationship Id="rId17" Type="http://schemas.openxmlformats.org/officeDocument/2006/relationships/font" Target="fonts/SourceCodePro-boldItalic.fntdata"/><Relationship Id="rId16" Type="http://schemas.openxmlformats.org/officeDocument/2006/relationships/font" Target="fonts/SourceCodePro-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Oswald-bold.fntdata"/><Relationship Id="rId6" Type="http://schemas.openxmlformats.org/officeDocument/2006/relationships/notesMaster" Target="notesMasters/notesMaster1.xml"/><Relationship Id="rId18" Type="http://schemas.openxmlformats.org/officeDocument/2006/relationships/font" Target="fonts/Oswald-regular.fntdata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131d6447d29_0_3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Google Shape;66;g131d6447d29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g131d6447d2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3" name="Google Shape;73;g131d6447d2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131d6447d29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131d6447d29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g131d6447d29_0_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6" name="Google Shape;86;g131d6447d29_0_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31d6447d29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131d6447d29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131d6447d29_0_3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131d6447d29_0_3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rot="10800000">
            <a:off x="4226100" y="2933550"/>
            <a:ext cx="691800" cy="388500"/>
          </a:xfrm>
          <a:prstGeom prst="triangle">
            <a:avLst>
              <a:gd fmla="val 50000" name="adj"/>
            </a:avLst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-25" y="0"/>
            <a:ext cx="9144000" cy="31242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None/>
              <a:defRPr sz="60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Oswald"/>
              <a:buNone/>
              <a:defRPr sz="3600"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Google Shape;52;p11"/>
          <p:cNvCxnSpPr/>
          <p:nvPr/>
        </p:nvCxnSpPr>
        <p:spPr>
          <a:xfrm>
            <a:off x="413275" y="2988275"/>
            <a:ext cx="910500" cy="0"/>
          </a:xfrm>
          <a:prstGeom prst="straightConnector1">
            <a:avLst/>
          </a:prstGeom>
          <a:noFill/>
          <a:ln cap="flat" cmpd="sng" w="28575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53" name="Google Shape;53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4" name="Google Shape;54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5" name="Google Shape;5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/>
          <p:nvPr/>
        </p:nvSpPr>
        <p:spPr>
          <a:xfrm>
            <a:off x="0" y="1567350"/>
            <a:ext cx="9144000" cy="20088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7" name="Google Shape;17;p3"/>
          <p:cNvSpPr txBox="1"/>
          <p:nvPr>
            <p:ph type="title"/>
          </p:nvPr>
        </p:nvSpPr>
        <p:spPr>
          <a:xfrm>
            <a:off x="430800" y="1889700"/>
            <a:ext cx="8282400" cy="15165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0" name="Google Shape;20;p4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5" name="Google Shape;25;p5"/>
          <p:cNvCxnSpPr/>
          <p:nvPr/>
        </p:nvCxnSpPr>
        <p:spPr>
          <a:xfrm>
            <a:off x="429200" y="127557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26" name="Google Shape;26;p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" type="body"/>
          </p:nvPr>
        </p:nvSpPr>
        <p:spPr>
          <a:xfrm>
            <a:off x="3117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2" type="body"/>
          </p:nvPr>
        </p:nvSpPr>
        <p:spPr>
          <a:xfrm>
            <a:off x="4832400" y="1468825"/>
            <a:ext cx="39999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9" name="Google Shape;29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4" name="Google Shape;34;p7"/>
          <p:cNvCxnSpPr/>
          <p:nvPr/>
        </p:nvCxnSpPr>
        <p:spPr>
          <a:xfrm>
            <a:off x="418675" y="1457787"/>
            <a:ext cx="614100" cy="0"/>
          </a:xfrm>
          <a:prstGeom prst="straightConnector1">
            <a:avLst/>
          </a:prstGeom>
          <a:noFill/>
          <a:ln cap="flat" cmpd="sng" w="19050">
            <a:solidFill>
              <a:schemeClr val="dk2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35" name="Google Shape;35;p7"/>
          <p:cNvSpPr txBox="1"/>
          <p:nvPr>
            <p:ph type="title"/>
          </p:nvPr>
        </p:nvSpPr>
        <p:spPr>
          <a:xfrm>
            <a:off x="311700" y="6318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6" name="Google Shape;36;p7"/>
          <p:cNvSpPr txBox="1"/>
          <p:nvPr>
            <p:ph idx="1" type="body"/>
          </p:nvPr>
        </p:nvSpPr>
        <p:spPr>
          <a:xfrm>
            <a:off x="311700" y="1618204"/>
            <a:ext cx="2808000" cy="295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7" name="Google Shape;37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8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8"/>
          <p:cNvSpPr txBox="1"/>
          <p:nvPr>
            <p:ph type="title"/>
          </p:nvPr>
        </p:nvSpPr>
        <p:spPr>
          <a:xfrm>
            <a:off x="490250" y="528900"/>
            <a:ext cx="5678100" cy="4085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400"/>
              <a:buNone/>
              <a:defRPr sz="5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0" name="Google Shape;40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bg>
      <p:bgPr>
        <a:solidFill>
          <a:schemeClr val="dk1"/>
        </a:solidFill>
      </p:bgPr>
    </p:bg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9"/>
          <p:cNvSpPr/>
          <p:nvPr/>
        </p:nvSpPr>
        <p:spPr>
          <a:xfrm>
            <a:off x="4572000" y="175"/>
            <a:ext cx="4572000" cy="5143500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3" name="Google Shape;43;p9"/>
          <p:cNvCxnSpPr/>
          <p:nvPr/>
        </p:nvCxnSpPr>
        <p:spPr>
          <a:xfrm>
            <a:off x="5029675" y="4495500"/>
            <a:ext cx="5772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lgDash"/>
            <a:round/>
            <a:headEnd len="sm" w="sm" type="none"/>
            <a:tailEnd len="sm" w="sm" type="none"/>
          </a:ln>
        </p:spPr>
      </p:cxnSp>
      <p:sp>
        <p:nvSpPr>
          <p:cNvPr id="44" name="Google Shape;44;p9"/>
          <p:cNvSpPr txBox="1"/>
          <p:nvPr>
            <p:ph type="title"/>
          </p:nvPr>
        </p:nvSpPr>
        <p:spPr>
          <a:xfrm>
            <a:off x="265500" y="1078750"/>
            <a:ext cx="4045200" cy="1789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600"/>
              <a:buNone/>
              <a:defRPr sz="4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" type="subTitle"/>
          </p:nvPr>
        </p:nvSpPr>
        <p:spPr>
          <a:xfrm>
            <a:off x="265500" y="29214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900"/>
              <a:buNone/>
              <a:defRPr sz="19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6" name="Google Shape;46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Oswald"/>
              <a:buNone/>
              <a:defRPr sz="2100"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50" name="Google Shape;50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modern-writer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000"/>
              <a:buFont typeface="Oswald"/>
              <a:buNone/>
              <a:defRPr sz="3000">
                <a:solidFill>
                  <a:schemeClr val="dk2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Source Code Pro"/>
              <a:buChar char="●"/>
              <a:defRPr sz="18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●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○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Source Code Pro"/>
              <a:buChar char="■"/>
              <a:defRPr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1pPr>
            <a:lvl2pPr lvl="1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2pPr>
            <a:lvl3pPr lvl="2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3pPr>
            <a:lvl4pPr lvl="3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4pPr>
            <a:lvl5pPr lvl="4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5pPr>
            <a:lvl6pPr lvl="5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6pPr>
            <a:lvl7pPr lvl="6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7pPr>
            <a:lvl8pPr lvl="7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8pPr>
            <a:lvl9pPr lvl="8" algn="r">
              <a:buNone/>
              <a:defRPr sz="1000">
                <a:solidFill>
                  <a:schemeClr val="dk2"/>
                </a:solidFill>
                <a:latin typeface="Source Code Pro"/>
                <a:ea typeface="Source Code Pro"/>
                <a:cs typeface="Source Code Pro"/>
                <a:sym typeface="Source Code Pr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n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5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3"/>
          <p:cNvSpPr txBox="1"/>
          <p:nvPr>
            <p:ph type="ctrTitle"/>
          </p:nvPr>
        </p:nvSpPr>
        <p:spPr>
          <a:xfrm>
            <a:off x="411175" y="644300"/>
            <a:ext cx="8282400" cy="21090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Oriënteren</a:t>
            </a:r>
            <a:r>
              <a:rPr lang="nl"/>
              <a:t> op je 14e</a:t>
            </a:r>
            <a:endParaRPr/>
          </a:p>
        </p:txBody>
      </p:sp>
      <p:sp>
        <p:nvSpPr>
          <p:cNvPr id="63" name="Google Shape;63;p13"/>
          <p:cNvSpPr txBox="1"/>
          <p:nvPr>
            <p:ph idx="1" type="subTitle"/>
          </p:nvPr>
        </p:nvSpPr>
        <p:spPr>
          <a:xfrm>
            <a:off x="411175" y="3398250"/>
            <a:ext cx="8282400" cy="1260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 fontScale="775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Terugkoppeling na interview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ctr">
              <a:lnSpc>
                <a:spcPct val="7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ct val="90291"/>
              <a:buFont typeface="Arial"/>
              <a:buNone/>
            </a:pPr>
            <a:r>
              <a:rPr lang="nl" sz="2060"/>
              <a:t>Susan Janssen, Auke de Leeuw, Janneke Verspagen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4"/>
          <p:cNvSpPr txBox="1"/>
          <p:nvPr>
            <p:ph type="title"/>
          </p:nvPr>
        </p:nvSpPr>
        <p:spPr>
          <a:xfrm>
            <a:off x="2049350" y="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Na deze les:</a:t>
            </a:r>
            <a:endParaRPr/>
          </a:p>
        </p:txBody>
      </p:sp>
      <p:sp>
        <p:nvSpPr>
          <p:cNvPr id="69" name="Google Shape;69;p14"/>
          <p:cNvSpPr txBox="1"/>
          <p:nvPr>
            <p:ph idx="1" type="body"/>
          </p:nvPr>
        </p:nvSpPr>
        <p:spPr>
          <a:xfrm>
            <a:off x="0" y="632900"/>
            <a:ext cx="9292500" cy="3111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0200" lvl="0" marL="457200" rtl="0" algn="l">
              <a:spcBef>
                <a:spcPts val="1200"/>
              </a:spcBef>
              <a:spcAft>
                <a:spcPts val="0"/>
              </a:spcAft>
              <a:buClr>
                <a:srgbClr val="000000"/>
              </a:buClr>
              <a:buSzPts val="1600"/>
              <a:buChar char="❏"/>
            </a:pPr>
            <a:r>
              <a:rPr lang="nl" sz="1600">
                <a:solidFill>
                  <a:srgbClr val="000000"/>
                </a:solidFill>
              </a:rPr>
              <a:t>weet je wat algemeen en persoonlijk belangrijk is binnen het afnemen van een interview.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❏"/>
            </a:pPr>
            <a:r>
              <a:rPr lang="nl" sz="1600">
                <a:solidFill>
                  <a:srgbClr val="000000"/>
                </a:solidFill>
              </a:rPr>
              <a:t>heb je ervaren wat belangrijk is bij het afnemen van een interview.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❏"/>
            </a:pPr>
            <a:r>
              <a:rPr lang="nl" sz="1600">
                <a:solidFill>
                  <a:srgbClr val="000000"/>
                </a:solidFill>
              </a:rPr>
              <a:t>kan je de relevante informatie uit een interview verwerken (in een format).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❏"/>
            </a:pPr>
            <a:r>
              <a:rPr lang="nl" sz="1600">
                <a:solidFill>
                  <a:srgbClr val="000000"/>
                </a:solidFill>
              </a:rPr>
              <a:t>kan je de leeropbrengsten, antwoorden en ervaringen delen met anderen.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❏"/>
            </a:pPr>
            <a:r>
              <a:rPr lang="nl" sz="1600">
                <a:solidFill>
                  <a:srgbClr val="000000"/>
                </a:solidFill>
              </a:rPr>
              <a:t>kan je reflecteren op je eigen (interview)vaardigheden en op ontvangen feedback/kritiek en aan de hand daarvan bepalen wat je de volgende keer anders zouden doen.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❏"/>
            </a:pPr>
            <a:r>
              <a:rPr lang="nl" sz="1600">
                <a:solidFill>
                  <a:srgbClr val="000000"/>
                </a:solidFill>
              </a:rPr>
              <a:t>kan je kritisch zijn op kennis, vaardigheden en handelen van anderen en feedback/kritiek ontvangen van anderen.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❏"/>
            </a:pPr>
            <a:r>
              <a:rPr lang="nl" sz="1600">
                <a:solidFill>
                  <a:srgbClr val="000000"/>
                </a:solidFill>
              </a:rPr>
              <a:t>heb je een </a:t>
            </a:r>
            <a:r>
              <a:rPr lang="nl" sz="1600">
                <a:solidFill>
                  <a:srgbClr val="000000"/>
                </a:solidFill>
              </a:rPr>
              <a:t>perspectief</a:t>
            </a:r>
            <a:r>
              <a:rPr lang="nl" sz="1600">
                <a:solidFill>
                  <a:srgbClr val="000000"/>
                </a:solidFill>
              </a:rPr>
              <a:t> ontvangen in hoeverre je profielkeuze je toekomst bepaalt. </a:t>
            </a:r>
            <a:endParaRPr sz="1600">
              <a:solidFill>
                <a:srgbClr val="000000"/>
              </a:solidFill>
            </a:endParaRPr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600"/>
              <a:buChar char="❏"/>
            </a:pPr>
            <a:r>
              <a:rPr lang="nl" sz="1600">
                <a:solidFill>
                  <a:srgbClr val="000000"/>
                </a:solidFill>
              </a:rPr>
              <a:t>kan je de verschillende leeropbrengsten gebruiken om te oriënteren op een profiel-, studie- of beroepskeuze.</a:t>
            </a:r>
            <a:endParaRPr sz="16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/>
          </a:p>
        </p:txBody>
      </p:sp>
      <p:pic>
        <p:nvPicPr>
          <p:cNvPr id="70" name="Google Shape;70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695342" y="0"/>
            <a:ext cx="1466982" cy="7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5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Is alles gelukt?</a:t>
            </a:r>
            <a:endParaRPr/>
          </a:p>
        </p:txBody>
      </p:sp>
      <p:sp>
        <p:nvSpPr>
          <p:cNvPr id="76" name="Google Shape;76;p15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❏"/>
            </a:pPr>
            <a:r>
              <a:rPr lang="nl"/>
              <a:t>Is het interview gelukt?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nl"/>
              <a:t>Heb je het format ingevuld?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42900" lvl="0" marL="457200" rtl="0" algn="l">
              <a:spcBef>
                <a:spcPts val="1200"/>
              </a:spcBef>
              <a:spcAft>
                <a:spcPts val="0"/>
              </a:spcAft>
              <a:buSzPts val="1800"/>
              <a:buChar char="❏"/>
            </a:pPr>
            <a:r>
              <a:rPr lang="nl"/>
              <a:t>Heb je het format meegenomen?</a:t>
            </a:r>
            <a:endParaRPr/>
          </a:p>
        </p:txBody>
      </p:sp>
      <p:pic>
        <p:nvPicPr>
          <p:cNvPr id="77" name="Google Shape;77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203352" y="1648027"/>
            <a:ext cx="1683350" cy="16833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Pitch</a:t>
            </a:r>
            <a:endParaRPr/>
          </a:p>
        </p:txBody>
      </p:sp>
      <p:sp>
        <p:nvSpPr>
          <p:cNvPr id="83" name="Google Shape;83;p16"/>
          <p:cNvSpPr txBox="1"/>
          <p:nvPr>
            <p:ph idx="1" type="body"/>
          </p:nvPr>
        </p:nvSpPr>
        <p:spPr>
          <a:xfrm>
            <a:off x="311700" y="1468825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2500"/>
          </a:bodyPr>
          <a:lstStyle/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nl"/>
              <a:t>Groepjes van 4 leerlingen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nl"/>
              <a:t>Elke leerling pitcht binnen het groepje over opbrengsten van het interview. (2 minuten)</a:t>
            </a:r>
            <a:endParaRPr/>
          </a:p>
          <a:p>
            <a:pPr indent="-334327" lvl="0" marL="457200" rtl="0" algn="l">
              <a:spcBef>
                <a:spcPts val="0"/>
              </a:spcBef>
              <a:spcAft>
                <a:spcPts val="0"/>
              </a:spcAft>
              <a:buSzPct val="100000"/>
              <a:buChar char="❏"/>
            </a:pPr>
            <a:r>
              <a:rPr lang="nl"/>
              <a:t>Dan tijd voor vragen door de andere 3 leerlingen. (3 minuten)</a:t>
            </a:r>
            <a:endParaRPr/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❏"/>
            </a:pPr>
            <a:r>
              <a:rPr lang="nl"/>
              <a:t>Na deze 5 minuten gaat de volgende leerling pitchen, enz. </a:t>
            </a:r>
            <a:endParaRPr/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34327" lvl="0" marL="457200" rtl="0" algn="l">
              <a:spcBef>
                <a:spcPts val="1200"/>
              </a:spcBef>
              <a:spcAft>
                <a:spcPts val="0"/>
              </a:spcAft>
              <a:buSzPct val="100000"/>
              <a:buChar char="➔"/>
            </a:pPr>
            <a:r>
              <a:rPr lang="nl"/>
              <a:t>Tip: Gebruik de reflectievragen op het formulier!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7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17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Klassikaal verder</a:t>
            </a:r>
            <a:endParaRPr/>
          </a:p>
        </p:txBody>
      </p:sp>
      <p:pic>
        <p:nvPicPr>
          <p:cNvPr id="89" name="Google Shape;89;p17"/>
          <p:cNvPicPr preferRelativeResize="0"/>
          <p:nvPr/>
        </p:nvPicPr>
        <p:blipFill rotWithShape="1">
          <a:blip r:embed="rId3">
            <a:alphaModFix/>
          </a:blip>
          <a:srcRect b="3488" l="-3489" r="3489" t="3488"/>
          <a:stretch/>
        </p:blipFill>
        <p:spPr>
          <a:xfrm>
            <a:off x="4367081" y="711262"/>
            <a:ext cx="4544719" cy="3720975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7"/>
          <p:cNvSpPr txBox="1"/>
          <p:nvPr/>
        </p:nvSpPr>
        <p:spPr>
          <a:xfrm>
            <a:off x="464225" y="1519300"/>
            <a:ext cx="3750900" cy="2955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 sz="1800">
                <a:latin typeface="Source Code Pro"/>
                <a:ea typeface="Source Code Pro"/>
                <a:cs typeface="Source Code Pro"/>
                <a:sym typeface="Source Code Pro"/>
              </a:rPr>
              <a:t>Format: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❏"/>
            </a:pPr>
            <a:r>
              <a:rPr lang="nl" sz="1800">
                <a:latin typeface="Source Code Pro"/>
                <a:ea typeface="Source Code Pro"/>
                <a:cs typeface="Source Code Pro"/>
                <a:sym typeface="Source Code Pro"/>
              </a:rPr>
              <a:t>Wat was je doel, en heb je deze behaald?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❏"/>
            </a:pPr>
            <a:r>
              <a:rPr lang="nl" sz="1800">
                <a:latin typeface="Source Code Pro"/>
                <a:ea typeface="Source Code Pro"/>
                <a:cs typeface="Source Code Pro"/>
                <a:sym typeface="Source Code Pro"/>
              </a:rPr>
              <a:t>Wat is het belangrijkste dat je geleerd hebt?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❏"/>
            </a:pPr>
            <a:r>
              <a:rPr lang="nl" sz="1800">
                <a:latin typeface="Source Code Pro"/>
                <a:ea typeface="Source Code Pro"/>
                <a:cs typeface="Source Code Pro"/>
                <a:sym typeface="Source Code Pro"/>
              </a:rPr>
              <a:t>Wat zou je de volgende keer anders doen?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8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Database</a:t>
            </a:r>
            <a:endParaRPr/>
          </a:p>
        </p:txBody>
      </p:sp>
      <p:sp>
        <p:nvSpPr>
          <p:cNvPr id="96" name="Google Shape;96;p18"/>
          <p:cNvSpPr txBox="1"/>
          <p:nvPr>
            <p:ph idx="1" type="body"/>
          </p:nvPr>
        </p:nvSpPr>
        <p:spPr>
          <a:xfrm>
            <a:off x="251425" y="1418600"/>
            <a:ext cx="8520600" cy="3099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nl"/>
              <a:t> </a:t>
            </a:r>
            <a:endParaRPr/>
          </a:p>
        </p:txBody>
      </p:sp>
      <p:graphicFrame>
        <p:nvGraphicFramePr>
          <p:cNvPr id="97" name="Google Shape;97;p18"/>
          <p:cNvGraphicFramePr/>
          <p:nvPr/>
        </p:nvGraphicFramePr>
        <p:xfrm>
          <a:off x="952500" y="165325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{FBD1064E-9890-46A9-A3A3-8D509984BA76}</a:tableStyleId>
              </a:tblPr>
              <a:tblGrid>
                <a:gridCol w="3619500"/>
                <a:gridCol w="3619500"/>
              </a:tblGrid>
              <a:tr h="13906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1700">
                          <a:solidFill>
                            <a:schemeClr val="dk2"/>
                          </a:solidFill>
                        </a:rPr>
                        <a:t>Natuur &amp; Gezondheid</a:t>
                      </a:r>
                      <a:endParaRPr b="1" sz="17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1700">
                          <a:solidFill>
                            <a:schemeClr val="dk2"/>
                          </a:solidFill>
                        </a:rPr>
                        <a:t>Economie &amp; Maatschappij</a:t>
                      </a:r>
                      <a:endParaRPr b="1" sz="17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  <a:tr h="13404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1700">
                          <a:solidFill>
                            <a:schemeClr val="dk2"/>
                          </a:solidFill>
                        </a:rPr>
                        <a:t>Natuur &amp; Techniek</a:t>
                      </a:r>
                      <a:endParaRPr b="1" sz="17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nl" sz="1700">
                          <a:solidFill>
                            <a:schemeClr val="dk2"/>
                          </a:solidFill>
                        </a:rPr>
                        <a:t>Cultuur &amp; Maatschappij</a:t>
                      </a:r>
                      <a:endParaRPr b="1" sz="1700">
                        <a:solidFill>
                          <a:schemeClr val="dk2"/>
                        </a:solidFill>
                      </a:endParaRPr>
                    </a:p>
                  </a:txBody>
                  <a:tcPr marT="91425" marB="91425" marR="91425" marL="91425" anchor="ctr">
                    <a:lnL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76200">
                      <a:solidFill>
                        <a:schemeClr val="dk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FFE599"/>
                    </a:solidFill>
                  </a:tcPr>
                </a:tc>
              </a:tr>
            </a:tbl>
          </a:graphicData>
        </a:graphic>
      </p:graphicFrame>
      <p:pic>
        <p:nvPicPr>
          <p:cNvPr id="98" name="Google Shape;98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60450" y="2571750"/>
            <a:ext cx="1223076" cy="122307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9"/>
          <p:cNvSpPr txBox="1"/>
          <p:nvPr>
            <p:ph type="title"/>
          </p:nvPr>
        </p:nvSpPr>
        <p:spPr>
          <a:xfrm>
            <a:off x="311700" y="372500"/>
            <a:ext cx="8520600" cy="73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nl"/>
              <a:t>Feedback voor ons</a:t>
            </a:r>
            <a:endParaRPr/>
          </a:p>
        </p:txBody>
      </p:sp>
      <p:pic>
        <p:nvPicPr>
          <p:cNvPr id="104" name="Google Shape;10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72001" y="170550"/>
            <a:ext cx="4360074" cy="240120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 txBox="1"/>
          <p:nvPr/>
        </p:nvSpPr>
        <p:spPr>
          <a:xfrm>
            <a:off x="464225" y="1582625"/>
            <a:ext cx="7675800" cy="2401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❏"/>
            </a:pPr>
            <a:r>
              <a:rPr lang="nl" sz="1800">
                <a:latin typeface="Source Code Pro"/>
                <a:ea typeface="Source Code Pro"/>
                <a:cs typeface="Source Code Pro"/>
                <a:sym typeface="Source Code Pro"/>
              </a:rPr>
              <a:t>Wat vond je van de lessen?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❏"/>
            </a:pPr>
            <a:r>
              <a:rPr lang="nl" sz="1800">
                <a:latin typeface="Source Code Pro"/>
                <a:ea typeface="Source Code Pro"/>
                <a:cs typeface="Source Code Pro"/>
                <a:sym typeface="Source Code Pro"/>
              </a:rPr>
              <a:t>Wat vond je van de opdracht?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❏"/>
            </a:pPr>
            <a:r>
              <a:rPr lang="nl" sz="1800">
                <a:latin typeface="Source Code Pro"/>
                <a:ea typeface="Source Code Pro"/>
                <a:cs typeface="Source Code Pro"/>
                <a:sym typeface="Source Code Pro"/>
              </a:rPr>
              <a:t>Wat was leuk/leerzaam aan het project?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Font typeface="Source Code Pro"/>
              <a:buChar char="❏"/>
            </a:pPr>
            <a:r>
              <a:rPr lang="nl" sz="1800">
                <a:latin typeface="Source Code Pro"/>
                <a:ea typeface="Source Code Pro"/>
                <a:cs typeface="Source Code Pro"/>
                <a:sym typeface="Source Code Pro"/>
              </a:rPr>
              <a:t>Wat zouden we kunnen verbeteren aan het project?</a:t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latin typeface="Source Code Pro"/>
              <a:ea typeface="Source Code Pro"/>
              <a:cs typeface="Source Code Pro"/>
              <a:sym typeface="Source Code Pr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Modern Writer">
  <a:themeElements>
    <a:clrScheme name="Modern Writer">
      <a:dk1>
        <a:srgbClr val="E91D63"/>
      </a:dk1>
      <a:lt1>
        <a:srgbClr val="FFFFFF"/>
      </a:lt1>
      <a:dk2>
        <a:srgbClr val="424242"/>
      </a:dk2>
      <a:lt2>
        <a:srgbClr val="999999"/>
      </a:lt2>
      <a:accent1>
        <a:srgbClr val="607D8B"/>
      </a:accent1>
      <a:accent2>
        <a:srgbClr val="673AB7"/>
      </a:accent2>
      <a:accent3>
        <a:srgbClr val="9C26B0"/>
      </a:accent3>
      <a:accent4>
        <a:srgbClr val="0090AC"/>
      </a:accent4>
      <a:accent5>
        <a:srgbClr val="00838F"/>
      </a:accent5>
      <a:accent6>
        <a:srgbClr val="F8E71C"/>
      </a:accent6>
      <a:hlink>
        <a:srgbClr val="00838F"/>
      </a:hlink>
      <a:folHlink>
        <a:srgbClr val="00838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