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Oswald" panose="00000500000000000000" pitchFamily="2" charset="0"/>
      <p:regular r:id="rId11"/>
      <p:bold r:id="rId12"/>
    </p:embeddedFont>
    <p:embeddedFont>
      <p:font typeface="Source Code Pro" panose="020B0509030403020204" pitchFamily="49"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Janss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77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2db8c43f2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2db8c43f2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2db8c43f2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2db8c43f2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b8c43f24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b8c43f2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2db8c43f24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2db8c43f24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2db8c43f24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2db8c43f24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2db8c43f24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2db8c43f2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2db8c43f24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2db8c43f24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n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nl"/>
              <a:t>Oriënteren op je 14e</a:t>
            </a:r>
            <a:endParaRPr/>
          </a:p>
        </p:txBody>
      </p:sp>
      <p:sp>
        <p:nvSpPr>
          <p:cNvPr id="63" name="Google Shape;63;p13"/>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lnSpcReduction="10000"/>
          </a:bodyPr>
          <a:lstStyle/>
          <a:p>
            <a:pPr marL="0" lvl="0" indent="0" algn="ctr" rtl="0">
              <a:lnSpc>
                <a:spcPct val="70000"/>
              </a:lnSpc>
              <a:spcBef>
                <a:spcPts val="1000"/>
              </a:spcBef>
              <a:spcAft>
                <a:spcPts val="0"/>
              </a:spcAft>
              <a:buNone/>
            </a:pPr>
            <a:r>
              <a:rPr lang="nl" sz="2560"/>
              <a:t>Hoe neem je een interview af?</a:t>
            </a:r>
            <a:endParaRPr sz="2560"/>
          </a:p>
          <a:p>
            <a:pPr marL="0" lvl="0" indent="0" algn="ctr" rtl="0">
              <a:lnSpc>
                <a:spcPct val="70000"/>
              </a:lnSpc>
              <a:spcBef>
                <a:spcPts val="1000"/>
              </a:spcBef>
              <a:spcAft>
                <a:spcPts val="0"/>
              </a:spcAft>
              <a:buNone/>
            </a:pPr>
            <a:endParaRPr sz="2560"/>
          </a:p>
          <a:p>
            <a:pPr marL="0" lvl="0" indent="0" algn="ctr" rtl="0">
              <a:lnSpc>
                <a:spcPct val="70000"/>
              </a:lnSpc>
              <a:spcBef>
                <a:spcPts val="1000"/>
              </a:spcBef>
              <a:spcAft>
                <a:spcPts val="0"/>
              </a:spcAft>
              <a:buClr>
                <a:schemeClr val="dk1"/>
              </a:buClr>
              <a:buSzPts val="1860"/>
              <a:buFont typeface="Arial"/>
              <a:buNone/>
            </a:pPr>
            <a:r>
              <a:rPr lang="nl" sz="2060"/>
              <a:t>Susan Janssen, Auke de Leeuw, Janneke Verspagen</a:t>
            </a:r>
            <a:endParaRPr sz="3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Leerdoelen</a:t>
            </a:r>
            <a:endParaRPr/>
          </a:p>
        </p:txBody>
      </p:sp>
      <p:sp>
        <p:nvSpPr>
          <p:cNvPr id="69" name="Google Shape;69;p1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nl"/>
              <a:t>Na les 1:</a:t>
            </a:r>
            <a:endParaRPr/>
          </a:p>
          <a:p>
            <a:pPr marL="457200" lvl="0" indent="-308610" algn="l" rtl="0">
              <a:spcBef>
                <a:spcPts val="1200"/>
              </a:spcBef>
              <a:spcAft>
                <a:spcPts val="0"/>
              </a:spcAft>
              <a:buSzPct val="100000"/>
              <a:buChar char="❏"/>
            </a:pPr>
            <a:r>
              <a:rPr lang="nl"/>
              <a:t>Kan ik in eigen woorden aangeven wat er komt kijken bij het maken van een profielkeuze. </a:t>
            </a:r>
            <a:endParaRPr/>
          </a:p>
          <a:p>
            <a:pPr marL="457200" lvl="0" indent="-308610" algn="l" rtl="0">
              <a:spcBef>
                <a:spcPts val="0"/>
              </a:spcBef>
              <a:spcAft>
                <a:spcPts val="0"/>
              </a:spcAft>
              <a:buSzPct val="100000"/>
              <a:buChar char="❏"/>
            </a:pPr>
            <a:r>
              <a:rPr lang="nl"/>
              <a:t>Heb ik een plan wie ik wil interviewen en hoe ik binnen een week met deze persoon in contact kan komen.</a:t>
            </a:r>
            <a:endParaRPr/>
          </a:p>
          <a:p>
            <a:pPr marL="457200" lvl="0" indent="-308610" algn="l" rtl="0">
              <a:spcBef>
                <a:spcPts val="0"/>
              </a:spcBef>
              <a:spcAft>
                <a:spcPts val="0"/>
              </a:spcAft>
              <a:buSzPct val="100000"/>
              <a:buChar char="❏"/>
            </a:pPr>
            <a:r>
              <a:rPr lang="nl"/>
              <a:t>Heb ik de eerste stappen gezet in het orienteren op een (profiel)keuze. </a:t>
            </a:r>
            <a:endParaRPr/>
          </a:p>
          <a:p>
            <a:pPr marL="0" lvl="0" indent="0" algn="l" rtl="0">
              <a:spcBef>
                <a:spcPts val="1200"/>
              </a:spcBef>
              <a:spcAft>
                <a:spcPts val="0"/>
              </a:spcAft>
              <a:buNone/>
            </a:pPr>
            <a:r>
              <a:rPr lang="nl"/>
              <a:t>Na deze les kun je: </a:t>
            </a:r>
            <a:endParaRPr/>
          </a:p>
          <a:p>
            <a:pPr marL="457200" lvl="0" indent="-308610" algn="l" rtl="0">
              <a:spcBef>
                <a:spcPts val="1200"/>
              </a:spcBef>
              <a:spcAft>
                <a:spcPts val="0"/>
              </a:spcAft>
              <a:buSzPct val="100000"/>
              <a:buChar char="❏"/>
            </a:pPr>
            <a:r>
              <a:rPr lang="nl"/>
              <a:t>In eigen woorden beschrijven wat belangrijk is voor een interview (waaronder de manier van gesprek voeren, welke vragen ik belangrijk vind en hoe ik het interview ga uitwerken) en daarbij een persoonlijk doel opstellen voor een interview.</a:t>
            </a:r>
            <a:endParaRPr/>
          </a:p>
          <a:p>
            <a:pPr marL="0" lvl="0" indent="0" algn="l" rtl="0">
              <a:spcBef>
                <a:spcPts val="1200"/>
              </a:spcBef>
              <a:spcAft>
                <a:spcPts val="1200"/>
              </a:spcAft>
              <a:buNone/>
            </a:pPr>
            <a:endParaRPr/>
          </a:p>
        </p:txBody>
      </p:sp>
      <p:sp>
        <p:nvSpPr>
          <p:cNvPr id="70" name="Google Shape;70;p14"/>
          <p:cNvSpPr txBox="1"/>
          <p:nvPr/>
        </p:nvSpPr>
        <p:spPr>
          <a:xfrm>
            <a:off x="5505150" y="1053475"/>
            <a:ext cx="20091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nl">
                <a:latin typeface="Source Code Pro"/>
                <a:ea typeface="Source Code Pro"/>
                <a:cs typeface="Source Code Pro"/>
                <a:sym typeface="Source Code Pro"/>
              </a:rPr>
              <a:t>Zelf beantwoord via Lesson-up!</a:t>
            </a:r>
            <a:endParaRPr>
              <a:latin typeface="Source Code Pro"/>
              <a:ea typeface="Source Code Pro"/>
              <a:cs typeface="Source Code Pro"/>
              <a:sym typeface="Source Code Pro"/>
            </a:endParaRPr>
          </a:p>
        </p:txBody>
      </p:sp>
      <p:sp>
        <p:nvSpPr>
          <p:cNvPr id="71" name="Google Shape;71;p14"/>
          <p:cNvSpPr/>
          <p:nvPr/>
        </p:nvSpPr>
        <p:spPr>
          <a:xfrm>
            <a:off x="5505150" y="1054825"/>
            <a:ext cx="1818300" cy="612900"/>
          </a:xfrm>
          <a:prstGeom prst="wedgeRectCallout">
            <a:avLst>
              <a:gd name="adj1" fmla="val -20833"/>
              <a:gd name="adj2" fmla="val 625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Stand van zaken</a:t>
            </a:r>
            <a:endParaRPr/>
          </a:p>
        </p:txBody>
      </p:sp>
      <p:sp>
        <p:nvSpPr>
          <p:cNvPr id="77" name="Google Shape;77;p1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nl"/>
              <a:t>Pak allemaal je rode en groene blaadje erbij. </a:t>
            </a:r>
            <a:endParaRPr/>
          </a:p>
          <a:p>
            <a:pPr marL="0" lvl="0" indent="0" algn="l" rtl="0">
              <a:spcBef>
                <a:spcPts val="1200"/>
              </a:spcBef>
              <a:spcAft>
                <a:spcPts val="0"/>
              </a:spcAft>
              <a:buNone/>
            </a:pPr>
            <a:endParaRPr/>
          </a:p>
          <a:p>
            <a:pPr marL="457200" lvl="0" indent="-325755" algn="l" rtl="0">
              <a:spcBef>
                <a:spcPts val="1200"/>
              </a:spcBef>
              <a:spcAft>
                <a:spcPts val="0"/>
              </a:spcAft>
              <a:buSzPct val="100000"/>
              <a:buChar char="❏"/>
            </a:pPr>
            <a:r>
              <a:rPr lang="nl"/>
              <a:t>Ik heb een beroep gevonden dat zou kunnen aansluiten op mijn profiel?</a:t>
            </a:r>
            <a:endParaRPr/>
          </a:p>
          <a:p>
            <a:pPr marL="457200" lvl="0" indent="-325755" algn="l" rtl="0">
              <a:spcBef>
                <a:spcPts val="0"/>
              </a:spcBef>
              <a:spcAft>
                <a:spcPts val="0"/>
              </a:spcAft>
              <a:buSzPct val="100000"/>
              <a:buChar char="❏"/>
            </a:pPr>
            <a:r>
              <a:rPr lang="nl"/>
              <a:t>Ik weet al wie ik wil gaan interviewen?</a:t>
            </a:r>
            <a:endParaRPr/>
          </a:p>
          <a:p>
            <a:pPr marL="457200" lvl="0" indent="-325755" algn="l" rtl="0">
              <a:spcBef>
                <a:spcPts val="0"/>
              </a:spcBef>
              <a:spcAft>
                <a:spcPts val="0"/>
              </a:spcAft>
              <a:buSzPct val="100000"/>
              <a:buChar char="❏"/>
            </a:pPr>
            <a:r>
              <a:rPr lang="nl"/>
              <a:t>Ik heb al contact gehad met de beroepsprofessional?</a:t>
            </a:r>
            <a:endParaRPr/>
          </a:p>
          <a:p>
            <a:pPr marL="457200" lvl="0" indent="-325755" algn="l" rtl="0">
              <a:spcBef>
                <a:spcPts val="0"/>
              </a:spcBef>
              <a:spcAft>
                <a:spcPts val="0"/>
              </a:spcAft>
              <a:buSzPct val="100000"/>
              <a:buChar char="❏"/>
            </a:pPr>
            <a:r>
              <a:rPr lang="nl"/>
              <a:t>Ik heb al een afspraak staan voor een interview met de beroepsprofessional?</a:t>
            </a:r>
            <a:endParaRPr/>
          </a:p>
          <a:p>
            <a:pPr marL="457200" lvl="0" indent="-325755" algn="l" rtl="0">
              <a:spcBef>
                <a:spcPts val="0"/>
              </a:spcBef>
              <a:spcAft>
                <a:spcPts val="0"/>
              </a:spcAft>
              <a:buSzPct val="100000"/>
              <a:buChar char="❏"/>
            </a:pPr>
            <a:r>
              <a:rPr lang="nl"/>
              <a:t>Ik heb al nagedacht welke extra/eigen vragen ik wil gaan stellen?</a:t>
            </a:r>
            <a:endParaRPr/>
          </a:p>
          <a:p>
            <a:pPr marL="457200" lvl="0" indent="-325755" algn="l" rtl="0">
              <a:spcBef>
                <a:spcPts val="0"/>
              </a:spcBef>
              <a:spcAft>
                <a:spcPts val="0"/>
              </a:spcAft>
              <a:buSzPct val="100000"/>
              <a:buChar char="❏"/>
            </a:pPr>
            <a:r>
              <a:rPr lang="nl"/>
              <a:t>Ik heb het interview al afgenomen? </a:t>
            </a:r>
            <a:endParaRPr/>
          </a:p>
          <a:p>
            <a:pPr marL="0" lvl="0" indent="0" algn="l" rtl="0">
              <a:spcBef>
                <a:spcPts val="1200"/>
              </a:spcBef>
              <a:spcAft>
                <a:spcPts val="1200"/>
              </a:spcAft>
              <a:buNone/>
            </a:pPr>
            <a:endParaRPr/>
          </a:p>
        </p:txBody>
      </p:sp>
      <p:pic>
        <p:nvPicPr>
          <p:cNvPr id="78" name="Google Shape;78;p15"/>
          <p:cNvPicPr preferRelativeResize="0"/>
          <p:nvPr/>
        </p:nvPicPr>
        <p:blipFill>
          <a:blip r:embed="rId3">
            <a:alphaModFix/>
          </a:blip>
          <a:stretch>
            <a:fillRect/>
          </a:stretch>
        </p:blipFill>
        <p:spPr>
          <a:xfrm>
            <a:off x="6851321" y="199821"/>
            <a:ext cx="1454425" cy="1454425"/>
          </a:xfrm>
          <a:prstGeom prst="rect">
            <a:avLst/>
          </a:prstGeom>
          <a:noFill/>
          <a:ln>
            <a:noFill/>
          </a:ln>
        </p:spPr>
      </p:pic>
      <p:pic>
        <p:nvPicPr>
          <p:cNvPr id="79" name="Google Shape;79;p15"/>
          <p:cNvPicPr preferRelativeResize="0"/>
          <p:nvPr/>
        </p:nvPicPr>
        <p:blipFill>
          <a:blip r:embed="rId4">
            <a:alphaModFix/>
          </a:blip>
          <a:stretch>
            <a:fillRect/>
          </a:stretch>
        </p:blipFill>
        <p:spPr>
          <a:xfrm>
            <a:off x="8305743" y="491436"/>
            <a:ext cx="794725" cy="1032739"/>
          </a:xfrm>
          <a:prstGeom prst="rect">
            <a:avLst/>
          </a:prstGeom>
          <a:noFill/>
          <a:ln>
            <a:noFill/>
          </a:ln>
        </p:spPr>
      </p:pic>
      <p:pic>
        <p:nvPicPr>
          <p:cNvPr id="80" name="Google Shape;80;p15"/>
          <p:cNvPicPr preferRelativeResize="0"/>
          <p:nvPr/>
        </p:nvPicPr>
        <p:blipFill>
          <a:blip r:embed="rId5">
            <a:alphaModFix/>
          </a:blip>
          <a:stretch>
            <a:fillRect/>
          </a:stretch>
        </p:blipFill>
        <p:spPr>
          <a:xfrm>
            <a:off x="5633595" y="288045"/>
            <a:ext cx="1277975" cy="1278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7">
                                            <p:txEl>
                                              <p:pRg st="0" end="0"/>
                                            </p:txEl>
                                          </p:spTgt>
                                        </p:tgtEl>
                                        <p:attrNameLst>
                                          <p:attrName>style.visibility</p:attrName>
                                        </p:attrNameLst>
                                      </p:cBhvr>
                                      <p:to>
                                        <p:strVal val="visible"/>
                                      </p:to>
                                    </p:set>
                                    <p:animEffect transition="in" filter="fade">
                                      <p:cBhvr>
                                        <p:cTn id="7" dur="1000"/>
                                        <p:tgtEl>
                                          <p:spTgt spid="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7">
                                            <p:txEl>
                                              <p:pRg st="1" end="1"/>
                                            </p:txEl>
                                          </p:spTgt>
                                        </p:tgtEl>
                                        <p:attrNameLst>
                                          <p:attrName>style.visibility</p:attrName>
                                        </p:attrNameLst>
                                      </p:cBhvr>
                                      <p:to>
                                        <p:strVal val="visible"/>
                                      </p:to>
                                    </p:set>
                                    <p:animEffect transition="in" filter="fade">
                                      <p:cBhvr>
                                        <p:cTn id="12" dur="1000"/>
                                        <p:tgtEl>
                                          <p:spTgt spid="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7">
                                            <p:txEl>
                                              <p:pRg st="2" end="2"/>
                                            </p:txEl>
                                          </p:spTgt>
                                        </p:tgtEl>
                                        <p:attrNameLst>
                                          <p:attrName>style.visibility</p:attrName>
                                        </p:attrNameLst>
                                      </p:cBhvr>
                                      <p:to>
                                        <p:strVal val="visible"/>
                                      </p:to>
                                    </p:set>
                                    <p:animEffect transition="in" filter="fade">
                                      <p:cBhvr>
                                        <p:cTn id="17" dur="1000"/>
                                        <p:tgtEl>
                                          <p:spTgt spid="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7">
                                            <p:txEl>
                                              <p:pRg st="3" end="3"/>
                                            </p:txEl>
                                          </p:spTgt>
                                        </p:tgtEl>
                                        <p:attrNameLst>
                                          <p:attrName>style.visibility</p:attrName>
                                        </p:attrNameLst>
                                      </p:cBhvr>
                                      <p:to>
                                        <p:strVal val="visible"/>
                                      </p:to>
                                    </p:set>
                                    <p:animEffect transition="in" filter="fade">
                                      <p:cBhvr>
                                        <p:cTn id="22" dur="1000"/>
                                        <p:tgtEl>
                                          <p:spTgt spid="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7">
                                            <p:txEl>
                                              <p:pRg st="4" end="4"/>
                                            </p:txEl>
                                          </p:spTgt>
                                        </p:tgtEl>
                                        <p:attrNameLst>
                                          <p:attrName>style.visibility</p:attrName>
                                        </p:attrNameLst>
                                      </p:cBhvr>
                                      <p:to>
                                        <p:strVal val="visible"/>
                                      </p:to>
                                    </p:set>
                                    <p:animEffect transition="in" filter="fade">
                                      <p:cBhvr>
                                        <p:cTn id="27" dur="1000"/>
                                        <p:tgtEl>
                                          <p:spTgt spid="7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7">
                                            <p:txEl>
                                              <p:pRg st="5" end="5"/>
                                            </p:txEl>
                                          </p:spTgt>
                                        </p:tgtEl>
                                        <p:attrNameLst>
                                          <p:attrName>style.visibility</p:attrName>
                                        </p:attrNameLst>
                                      </p:cBhvr>
                                      <p:to>
                                        <p:strVal val="visible"/>
                                      </p:to>
                                    </p:set>
                                    <p:animEffect transition="in" filter="fade">
                                      <p:cBhvr>
                                        <p:cTn id="32" dur="1000"/>
                                        <p:tgtEl>
                                          <p:spTgt spid="7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7">
                                            <p:txEl>
                                              <p:pRg st="6" end="6"/>
                                            </p:txEl>
                                          </p:spTgt>
                                        </p:tgtEl>
                                        <p:attrNameLst>
                                          <p:attrName>style.visibility</p:attrName>
                                        </p:attrNameLst>
                                      </p:cBhvr>
                                      <p:to>
                                        <p:strVal val="visible"/>
                                      </p:to>
                                    </p:set>
                                    <p:animEffect transition="in" filter="fade">
                                      <p:cBhvr>
                                        <p:cTn id="37" dur="1000"/>
                                        <p:tgtEl>
                                          <p:spTgt spid="7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7">
                                            <p:txEl>
                                              <p:pRg st="7" end="7"/>
                                            </p:txEl>
                                          </p:spTgt>
                                        </p:tgtEl>
                                        <p:attrNameLst>
                                          <p:attrName>style.visibility</p:attrName>
                                        </p:attrNameLst>
                                      </p:cBhvr>
                                      <p:to>
                                        <p:strVal val="visible"/>
                                      </p:to>
                                    </p:set>
                                    <p:animEffect transition="in" filter="fade">
                                      <p:cBhvr>
                                        <p:cTn id="42" dur="1000"/>
                                        <p:tgtEl>
                                          <p:spTgt spid="7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7">
                                            <p:txEl>
                                              <p:pRg st="8" end="8"/>
                                            </p:txEl>
                                          </p:spTgt>
                                        </p:tgtEl>
                                        <p:attrNameLst>
                                          <p:attrName>style.visibility</p:attrName>
                                        </p:attrNameLst>
                                      </p:cBhvr>
                                      <p:to>
                                        <p:strVal val="visible"/>
                                      </p:to>
                                    </p:set>
                                    <p:animEffect transition="in" filter="fade">
                                      <p:cBhvr>
                                        <p:cTn id="47" dur="1000"/>
                                        <p:tgtEl>
                                          <p:spTgt spid="7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Een interview afnemen</a:t>
            </a:r>
            <a:endParaRPr/>
          </a:p>
        </p:txBody>
      </p:sp>
      <p:sp>
        <p:nvSpPr>
          <p:cNvPr id="86" name="Google Shape;86;p16"/>
          <p:cNvSpPr txBox="1">
            <a:spLocks noGrp="1"/>
          </p:cNvSpPr>
          <p:nvPr>
            <p:ph type="body" idx="1"/>
          </p:nvPr>
        </p:nvSpPr>
        <p:spPr>
          <a:xfrm>
            <a:off x="2812225" y="2111250"/>
            <a:ext cx="3855900" cy="921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nl" sz="2200"/>
              <a:t>Wat is belangrijk? </a:t>
            </a:r>
            <a:endParaRPr sz="2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Even oefenen met een rollenspel</a:t>
            </a:r>
            <a:endParaRPr/>
          </a:p>
        </p:txBody>
      </p:sp>
      <p:sp>
        <p:nvSpPr>
          <p:cNvPr id="92" name="Google Shape;92;p1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nl"/>
              <a:t>Per tweetal:</a:t>
            </a:r>
            <a:endParaRPr/>
          </a:p>
          <a:p>
            <a:pPr marL="457200" lvl="0" indent="-325755" algn="l" rtl="0">
              <a:spcBef>
                <a:spcPts val="1200"/>
              </a:spcBef>
              <a:spcAft>
                <a:spcPts val="0"/>
              </a:spcAft>
              <a:buSzPct val="100000"/>
              <a:buChar char="●"/>
            </a:pPr>
            <a:r>
              <a:rPr lang="nl"/>
              <a:t>1 minuut. Twee verschillende beroepsprofessionals, neem 1 minuutje om ‘jouw beroep’ te onthouden. </a:t>
            </a:r>
            <a:endParaRPr/>
          </a:p>
          <a:p>
            <a:pPr marL="457200" lvl="0" indent="-325755" algn="l" rtl="0">
              <a:spcBef>
                <a:spcPts val="0"/>
              </a:spcBef>
              <a:spcAft>
                <a:spcPts val="0"/>
              </a:spcAft>
              <a:buSzPct val="100000"/>
              <a:buChar char="●"/>
            </a:pPr>
            <a:r>
              <a:rPr lang="nl"/>
              <a:t>2 minuten om je voor te bereiden op het interviewen van je partner. (Je weet alleen zijn/haar naam en welk beroep hij/zij beoefent. </a:t>
            </a:r>
            <a:endParaRPr/>
          </a:p>
          <a:p>
            <a:pPr marL="457200" lvl="0" indent="-325755" algn="l" rtl="0">
              <a:spcBef>
                <a:spcPts val="0"/>
              </a:spcBef>
              <a:spcAft>
                <a:spcPts val="0"/>
              </a:spcAft>
              <a:buSzPct val="100000"/>
              <a:buChar char="●"/>
            </a:pPr>
            <a:r>
              <a:rPr lang="nl"/>
              <a:t>3 minuten. Beroep #1 wordt geïnterviewd door partner. </a:t>
            </a:r>
            <a:endParaRPr/>
          </a:p>
          <a:p>
            <a:pPr marL="457200" lvl="0" indent="-325755" algn="l" rtl="0">
              <a:spcBef>
                <a:spcPts val="0"/>
              </a:spcBef>
              <a:spcAft>
                <a:spcPts val="0"/>
              </a:spcAft>
              <a:buSzPct val="100000"/>
              <a:buChar char="●"/>
            </a:pPr>
            <a:r>
              <a:rPr lang="nl"/>
              <a:t>3 minuten. Beroep #2 wordt geïnterviewd door de andere partner. </a:t>
            </a:r>
            <a:endParaRPr/>
          </a:p>
          <a:p>
            <a:pPr marL="0" lvl="0" indent="0" algn="l" rtl="0">
              <a:spcBef>
                <a:spcPts val="1200"/>
              </a:spcBef>
              <a:spcAft>
                <a:spcPts val="0"/>
              </a:spcAft>
              <a:buNone/>
            </a:pPr>
            <a:endParaRPr/>
          </a:p>
          <a:p>
            <a:pPr marL="0" lvl="0" indent="0" algn="l" rtl="0">
              <a:spcBef>
                <a:spcPts val="1200"/>
              </a:spcBef>
              <a:spcAft>
                <a:spcPts val="1200"/>
              </a:spcAft>
              <a:buNone/>
            </a:pPr>
            <a:r>
              <a:rPr lang="nl"/>
              <a:t>Kom zoveel mogelijk te weten. Wanneer je de rol van beroepsprofessional hebt, geef de informatie die gevraagd wordt. Baseer je antwoorden op je rolbeschrijving.</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Hoe ging dit?</a:t>
            </a:r>
            <a:endParaRPr/>
          </a:p>
        </p:txBody>
      </p:sp>
      <p:sp>
        <p:nvSpPr>
          <p:cNvPr id="98" name="Google Shape;98;p18"/>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nl" dirty="0"/>
              <a:t>Had je je goed genoeg voorbereid?</a:t>
            </a:r>
            <a:endParaRPr dirty="0"/>
          </a:p>
          <a:p>
            <a:pPr marL="457200" lvl="0" indent="-342900" algn="l" rtl="0">
              <a:spcBef>
                <a:spcPts val="0"/>
              </a:spcBef>
              <a:spcAft>
                <a:spcPts val="0"/>
              </a:spcAft>
              <a:buSzPts val="1800"/>
              <a:buChar char="➔"/>
            </a:pPr>
            <a:r>
              <a:rPr lang="nl" dirty="0"/>
              <a:t>Heb je jezelf en het onderwerp voorgesteld?</a:t>
            </a:r>
            <a:endParaRPr dirty="0"/>
          </a:p>
          <a:p>
            <a:pPr marL="457200" lvl="0" indent="-342900" algn="l" rtl="0">
              <a:spcBef>
                <a:spcPts val="0"/>
              </a:spcBef>
              <a:spcAft>
                <a:spcPts val="0"/>
              </a:spcAft>
              <a:buSzPts val="1800"/>
              <a:buChar char="➔"/>
            </a:pPr>
            <a:r>
              <a:rPr lang="nl" dirty="0"/>
              <a:t>Was je netjes in het aanspreken, inleiden en herhalen?</a:t>
            </a:r>
            <a:endParaRPr dirty="0"/>
          </a:p>
          <a:p>
            <a:pPr marL="457200" lvl="0" indent="-342900" algn="l" rtl="0">
              <a:spcBef>
                <a:spcPts val="0"/>
              </a:spcBef>
              <a:spcAft>
                <a:spcPts val="0"/>
              </a:spcAft>
              <a:buSzPts val="1800"/>
              <a:buChar char="➔"/>
            </a:pPr>
            <a:r>
              <a:rPr lang="nl" dirty="0"/>
              <a:t>Heb je doorgevraagd?</a:t>
            </a:r>
            <a:endParaRPr dirty="0"/>
          </a:p>
          <a:p>
            <a:pPr marL="457200" lvl="0" indent="-342900" algn="l" rtl="0">
              <a:spcBef>
                <a:spcPts val="0"/>
              </a:spcBef>
              <a:spcAft>
                <a:spcPts val="0"/>
              </a:spcAft>
              <a:buSzPts val="1800"/>
              <a:buChar char="➔"/>
            </a:pPr>
            <a:r>
              <a:rPr lang="nl" dirty="0"/>
              <a:t>Heb je alle informatie gevonden waar je naar op zoek was?</a:t>
            </a:r>
            <a:endParaRPr dirty="0"/>
          </a:p>
          <a:p>
            <a:pPr marL="457200" lvl="0" indent="-342900" algn="l" rtl="0">
              <a:spcBef>
                <a:spcPts val="0"/>
              </a:spcBef>
              <a:spcAft>
                <a:spcPts val="0"/>
              </a:spcAft>
              <a:buSzPts val="1800"/>
              <a:buChar char="➔"/>
            </a:pPr>
            <a:r>
              <a:rPr lang="nl" dirty="0"/>
              <a:t>Ben je zelf tevreden met je interviewvaardigheden?</a:t>
            </a:r>
            <a:endParaRPr dirty="0"/>
          </a:p>
          <a:p>
            <a:pPr marL="457200" lvl="0" indent="0" algn="l" rtl="0">
              <a:spcBef>
                <a:spcPts val="1200"/>
              </a:spcBef>
              <a:spcAft>
                <a:spcPts val="1200"/>
              </a:spcAft>
              <a:buNone/>
            </a:pPr>
            <a:endParaRPr dirty="0">
              <a:solidFill>
                <a:srgbClr val="FF0000"/>
              </a:solidFill>
            </a:endParaRPr>
          </a:p>
        </p:txBody>
      </p:sp>
      <p:pic>
        <p:nvPicPr>
          <p:cNvPr id="99" name="Google Shape;99;p18"/>
          <p:cNvPicPr preferRelativeResize="0"/>
          <p:nvPr/>
        </p:nvPicPr>
        <p:blipFill>
          <a:blip r:embed="rId3">
            <a:alphaModFix/>
          </a:blip>
          <a:stretch>
            <a:fillRect/>
          </a:stretch>
        </p:blipFill>
        <p:spPr>
          <a:xfrm>
            <a:off x="6640346" y="219896"/>
            <a:ext cx="1454425" cy="1454425"/>
          </a:xfrm>
          <a:prstGeom prst="rect">
            <a:avLst/>
          </a:prstGeom>
          <a:noFill/>
          <a:ln>
            <a:noFill/>
          </a:ln>
        </p:spPr>
      </p:pic>
      <p:pic>
        <p:nvPicPr>
          <p:cNvPr id="100" name="Google Shape;100;p18"/>
          <p:cNvPicPr preferRelativeResize="0"/>
          <p:nvPr/>
        </p:nvPicPr>
        <p:blipFill>
          <a:blip r:embed="rId4">
            <a:alphaModFix/>
          </a:blip>
          <a:stretch>
            <a:fillRect/>
          </a:stretch>
        </p:blipFill>
        <p:spPr>
          <a:xfrm>
            <a:off x="5362370" y="372495"/>
            <a:ext cx="1277975" cy="1278000"/>
          </a:xfrm>
          <a:prstGeom prst="rect">
            <a:avLst/>
          </a:prstGeom>
          <a:noFill/>
          <a:ln>
            <a:noFill/>
          </a:ln>
        </p:spPr>
      </p:pic>
      <p:pic>
        <p:nvPicPr>
          <p:cNvPr id="101" name="Google Shape;101;p18"/>
          <p:cNvPicPr preferRelativeResize="0"/>
          <p:nvPr/>
        </p:nvPicPr>
        <p:blipFill>
          <a:blip r:embed="rId5">
            <a:alphaModFix/>
          </a:blip>
          <a:stretch>
            <a:fillRect/>
          </a:stretch>
        </p:blipFill>
        <p:spPr>
          <a:xfrm>
            <a:off x="8265543" y="541661"/>
            <a:ext cx="794725" cy="103273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animEffect transition="in" filter="fade">
                                      <p:cBhvr>
                                        <p:cTn id="7" dur="1000"/>
                                        <p:tgtEl>
                                          <p:spTgt spid="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1" end="1"/>
                                            </p:txEl>
                                          </p:spTgt>
                                        </p:tgtEl>
                                        <p:attrNameLst>
                                          <p:attrName>style.visibility</p:attrName>
                                        </p:attrNameLst>
                                      </p:cBhvr>
                                      <p:to>
                                        <p:strVal val="visible"/>
                                      </p:to>
                                    </p:set>
                                    <p:animEffect transition="in" filter="fade">
                                      <p:cBhvr>
                                        <p:cTn id="12" dur="1000"/>
                                        <p:tgtEl>
                                          <p:spTgt spid="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2" end="2"/>
                                            </p:txEl>
                                          </p:spTgt>
                                        </p:tgtEl>
                                        <p:attrNameLst>
                                          <p:attrName>style.visibility</p:attrName>
                                        </p:attrNameLst>
                                      </p:cBhvr>
                                      <p:to>
                                        <p:strVal val="visible"/>
                                      </p:to>
                                    </p:set>
                                    <p:animEffect transition="in" filter="fade">
                                      <p:cBhvr>
                                        <p:cTn id="17" dur="1000"/>
                                        <p:tgtEl>
                                          <p:spTgt spid="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3" end="3"/>
                                            </p:txEl>
                                          </p:spTgt>
                                        </p:tgtEl>
                                        <p:attrNameLst>
                                          <p:attrName>style.visibility</p:attrName>
                                        </p:attrNameLst>
                                      </p:cBhvr>
                                      <p:to>
                                        <p:strVal val="visible"/>
                                      </p:to>
                                    </p:set>
                                    <p:animEffect transition="in" filter="fade">
                                      <p:cBhvr>
                                        <p:cTn id="22" dur="1000"/>
                                        <p:tgtEl>
                                          <p:spTgt spid="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4" end="4"/>
                                            </p:txEl>
                                          </p:spTgt>
                                        </p:tgtEl>
                                        <p:attrNameLst>
                                          <p:attrName>style.visibility</p:attrName>
                                        </p:attrNameLst>
                                      </p:cBhvr>
                                      <p:to>
                                        <p:strVal val="visible"/>
                                      </p:to>
                                    </p:set>
                                    <p:animEffect transition="in" filter="fade">
                                      <p:cBhvr>
                                        <p:cTn id="27" dur="1000"/>
                                        <p:tgtEl>
                                          <p:spTgt spid="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5" end="5"/>
                                            </p:txEl>
                                          </p:spTgt>
                                        </p:tgtEl>
                                        <p:attrNameLst>
                                          <p:attrName>style.visibility</p:attrName>
                                        </p:attrNameLst>
                                      </p:cBhvr>
                                      <p:to>
                                        <p:strVal val="visible"/>
                                      </p:to>
                                    </p:set>
                                    <p:animEffect transition="in" filter="fade">
                                      <p:cBhvr>
                                        <p:cTn id="32" dur="1000"/>
                                        <p:tgtEl>
                                          <p:spTgt spid="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Het interview met een beroepsprofessional </a:t>
            </a:r>
            <a:endParaRPr/>
          </a:p>
        </p:txBody>
      </p:sp>
      <p:sp>
        <p:nvSpPr>
          <p:cNvPr id="107" name="Google Shape;107;p19"/>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nl"/>
              <a:t>Zie het format.</a:t>
            </a:r>
            <a:endParaRPr/>
          </a:p>
          <a:p>
            <a:pPr marL="457200" lvl="0" indent="-342900" algn="l" rtl="0">
              <a:spcBef>
                <a:spcPts val="1200"/>
              </a:spcBef>
              <a:spcAft>
                <a:spcPts val="0"/>
              </a:spcAft>
              <a:buSzPts val="1800"/>
              <a:buChar char="●"/>
            </a:pPr>
            <a:r>
              <a:rPr lang="nl"/>
              <a:t>Doel opstellen van het interview: Wat wil je uiteindelijk bereiken met het afnemen van dit interview?</a:t>
            </a:r>
            <a:endParaRPr/>
          </a:p>
          <a:p>
            <a:pPr marL="457200" lvl="0" indent="-342900" algn="l" rtl="0">
              <a:spcBef>
                <a:spcPts val="0"/>
              </a:spcBef>
              <a:spcAft>
                <a:spcPts val="0"/>
              </a:spcAft>
              <a:buSzPts val="1800"/>
              <a:buChar char="●"/>
            </a:pPr>
            <a:r>
              <a:rPr lang="nl"/>
              <a:t>Invullen ter voorbereiding (o.a. 5 eigen vragen bedenken)</a:t>
            </a:r>
            <a:endParaRPr/>
          </a:p>
          <a:p>
            <a:pPr marL="457200" lvl="0" indent="-342900" algn="l" rtl="0">
              <a:spcBef>
                <a:spcPts val="0"/>
              </a:spcBef>
              <a:spcAft>
                <a:spcPts val="0"/>
              </a:spcAft>
              <a:buSzPts val="1800"/>
              <a:buChar char="●"/>
            </a:pPr>
            <a:r>
              <a:rPr lang="nl"/>
              <a:t>Tijdens/na het interview noteren/opnemen/onthouden</a:t>
            </a:r>
            <a:endParaRPr/>
          </a:p>
          <a:p>
            <a:pPr marL="457200" lvl="0" indent="-342900" algn="l" rtl="0">
              <a:spcBef>
                <a:spcPts val="0"/>
              </a:spcBef>
              <a:spcAft>
                <a:spcPts val="0"/>
              </a:spcAft>
              <a:buSzPts val="1800"/>
              <a:buChar char="●"/>
            </a:pPr>
            <a:r>
              <a:rPr lang="nl"/>
              <a:t>Op welke manier verwerk je de informatie uit het interview?</a:t>
            </a:r>
            <a:endParaRPr/>
          </a:p>
          <a:p>
            <a:pPr marL="914400" lvl="1" indent="-323850" algn="l" rtl="0">
              <a:spcBef>
                <a:spcPts val="0"/>
              </a:spcBef>
              <a:spcAft>
                <a:spcPts val="0"/>
              </a:spcAft>
              <a:buSzPts val="1500"/>
              <a:buChar char="○"/>
            </a:pPr>
            <a:r>
              <a:rPr lang="nl" sz="1500"/>
              <a:t>Reflectievragen: Deze vul je voor jezelf in na afloop van het interview en het verwerken ervan.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nl"/>
              <a:t>Les 3</a:t>
            </a:r>
            <a:endParaRPr/>
          </a:p>
        </p:txBody>
      </p:sp>
      <p:sp>
        <p:nvSpPr>
          <p:cNvPr id="113" name="Google Shape;113;p20"/>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fontScale="70000" lnSpcReduction="20000"/>
          </a:bodyPr>
          <a:lstStyle/>
          <a:p>
            <a:pPr marL="457200" lvl="0" indent="-328761" algn="l" rtl="0">
              <a:spcBef>
                <a:spcPts val="0"/>
              </a:spcBef>
              <a:spcAft>
                <a:spcPts val="0"/>
              </a:spcAft>
              <a:buSzPct val="100000"/>
              <a:buChar char="➔"/>
            </a:pPr>
            <a:r>
              <a:rPr lang="nl" sz="2035"/>
              <a:t>Maandag 13 juni moet het af zijn.</a:t>
            </a:r>
            <a:endParaRPr sz="2035"/>
          </a:p>
          <a:p>
            <a:pPr marL="914400" lvl="1" indent="-309076" algn="l" rtl="0">
              <a:spcBef>
                <a:spcPts val="0"/>
              </a:spcBef>
              <a:spcAft>
                <a:spcPts val="0"/>
              </a:spcAft>
              <a:buSzPct val="100000"/>
              <a:buChar char="◆"/>
            </a:pPr>
            <a:r>
              <a:rPr lang="nl" sz="1635"/>
              <a:t>Plan dit goed in!</a:t>
            </a:r>
            <a:endParaRPr sz="1635"/>
          </a:p>
          <a:p>
            <a:pPr marL="914400" lvl="1" indent="-309076" algn="l" rtl="0">
              <a:spcBef>
                <a:spcPts val="0"/>
              </a:spcBef>
              <a:spcAft>
                <a:spcPts val="0"/>
              </a:spcAft>
              <a:buSzPct val="100000"/>
              <a:buChar char="◆"/>
            </a:pPr>
            <a:r>
              <a:rPr lang="nl" sz="1635"/>
              <a:t>Ingevuld format neem je mee naar die les. </a:t>
            </a:r>
            <a:endParaRPr sz="1635"/>
          </a:p>
          <a:p>
            <a:pPr marL="457200" lvl="0" indent="0" algn="l" rtl="0">
              <a:spcBef>
                <a:spcPts val="1200"/>
              </a:spcBef>
              <a:spcAft>
                <a:spcPts val="0"/>
              </a:spcAft>
              <a:buNone/>
            </a:pPr>
            <a:endParaRPr/>
          </a:p>
          <a:p>
            <a:pPr marL="457200" lvl="0" indent="-322972" algn="l" rtl="0">
              <a:spcBef>
                <a:spcPts val="1200"/>
              </a:spcBef>
              <a:spcAft>
                <a:spcPts val="0"/>
              </a:spcAft>
              <a:buSzPct val="100000"/>
              <a:buChar char="➔"/>
            </a:pPr>
            <a:r>
              <a:rPr lang="nl" sz="1917"/>
              <a:t>Leerdoel vandaag behaald? </a:t>
            </a:r>
            <a:endParaRPr sz="1917"/>
          </a:p>
          <a:p>
            <a:pPr marL="914400" lvl="1" indent="-303287" algn="l" rtl="0">
              <a:spcBef>
                <a:spcPts val="0"/>
              </a:spcBef>
              <a:spcAft>
                <a:spcPts val="0"/>
              </a:spcAft>
              <a:buSzPct val="79141"/>
              <a:buChar char="◆"/>
            </a:pPr>
            <a:r>
              <a:rPr lang="nl" sz="1917"/>
              <a:t>Na deze les kun je: </a:t>
            </a:r>
            <a:endParaRPr sz="1917"/>
          </a:p>
          <a:p>
            <a:pPr marL="1371600" lvl="0" indent="0" algn="l" rtl="0">
              <a:spcBef>
                <a:spcPts val="1200"/>
              </a:spcBef>
              <a:spcAft>
                <a:spcPts val="1200"/>
              </a:spcAft>
              <a:buNone/>
            </a:pPr>
            <a:r>
              <a:rPr lang="nl" sz="1917"/>
              <a:t>In eigen woorden beschrijven wat belangrijk is voor een interview (waaronder de manier van gesprek voeren, welke vragen ik belangrijk vind en hoe ik het interview ga uitwerken) en daarbij een persoonlijk doel opstellen voor een interview.</a:t>
            </a:r>
            <a:endParaRPr sz="1917"/>
          </a:p>
        </p:txBody>
      </p:sp>
      <p:pic>
        <p:nvPicPr>
          <p:cNvPr id="114" name="Google Shape;114;p20"/>
          <p:cNvPicPr preferRelativeResize="0"/>
          <p:nvPr/>
        </p:nvPicPr>
        <p:blipFill>
          <a:blip r:embed="rId3">
            <a:alphaModFix/>
          </a:blip>
          <a:stretch>
            <a:fillRect/>
          </a:stretch>
        </p:blipFill>
        <p:spPr>
          <a:xfrm>
            <a:off x="542450" y="3472400"/>
            <a:ext cx="733500" cy="733500"/>
          </a:xfrm>
          <a:prstGeom prst="rect">
            <a:avLst/>
          </a:prstGeom>
          <a:noFill/>
          <a:ln>
            <a:noFill/>
          </a:ln>
        </p:spPr>
      </p:pic>
      <p:pic>
        <p:nvPicPr>
          <p:cNvPr id="115" name="Google Shape;115;p20"/>
          <p:cNvPicPr preferRelativeResize="0"/>
          <p:nvPr/>
        </p:nvPicPr>
        <p:blipFill>
          <a:blip r:embed="rId4">
            <a:alphaModFix/>
          </a:blip>
          <a:stretch>
            <a:fillRect/>
          </a:stretch>
        </p:blipFill>
        <p:spPr>
          <a:xfrm>
            <a:off x="1275947" y="3519088"/>
            <a:ext cx="492600" cy="640125"/>
          </a:xfrm>
          <a:prstGeom prst="rect">
            <a:avLst/>
          </a:prstGeom>
          <a:noFill/>
          <a:ln>
            <a:noFill/>
          </a:ln>
        </p:spPr>
      </p:pic>
      <p:pic>
        <p:nvPicPr>
          <p:cNvPr id="116" name="Google Shape;116;p20"/>
          <p:cNvPicPr preferRelativeResize="0"/>
          <p:nvPr/>
        </p:nvPicPr>
        <p:blipFill>
          <a:blip r:embed="rId5">
            <a:alphaModFix/>
          </a:blip>
          <a:stretch>
            <a:fillRect/>
          </a:stretch>
        </p:blipFill>
        <p:spPr>
          <a:xfrm>
            <a:off x="-150827" y="3519108"/>
            <a:ext cx="733500" cy="733515"/>
          </a:xfrm>
          <a:prstGeom prst="rect">
            <a:avLst/>
          </a:prstGeom>
          <a:noFill/>
          <a:ln>
            <a:noFill/>
          </a:ln>
        </p:spPr>
      </p:pic>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On-screen Show (16:9)</PresentationFormat>
  <Paragraphs>53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Oswald</vt:lpstr>
      <vt:lpstr>Arial</vt:lpstr>
      <vt:lpstr>Source Code Pro</vt:lpstr>
      <vt:lpstr>Modern Writer</vt:lpstr>
      <vt:lpstr>Oriënteren op je 14e</vt:lpstr>
      <vt:lpstr>Leerdoelen</vt:lpstr>
      <vt:lpstr>Stand van zaken</vt:lpstr>
      <vt:lpstr>Een interview afnemen</vt:lpstr>
      <vt:lpstr>Even oefenen met een rollenspel</vt:lpstr>
      <vt:lpstr>Hoe ging dit?</vt:lpstr>
      <vt:lpstr>Het interview met een beroepsprofessional </vt:lpstr>
      <vt:lpstr>Les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Oriënteren op je 14e</dc:title>
  <cp:lastModifiedBy>Leeuw, A.S.D. de (Auke, Student M-ECB,M-TM)</cp:lastModifiedBy>
  <cp:revision>1</cp:revision>
  <dcterms:modified xsi:type="dcterms:W3CDTF">2022-06-13T13:39:19Z</dcterms:modified>
</cp:coreProperties>
</file>