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4630400" cy="8229600"/>
  <p:notesSz cx="8229600" cy="14630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E2B49-A645-4C3C-8176-50BDC66BCEB4}" v="53" dt="2024-06-23T21:08:32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88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9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ADAC5-8816-1168-07B0-AD542CEBD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F18052-6A6B-5800-801E-650020C3C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DF2045-12F0-7438-B51D-940A30BB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B7401C-EDCD-8861-D4F0-5496074F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92F0F-FD8E-F1DE-01E3-5E3EFC77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001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3B63E-E592-E1E9-2B61-04BC1D26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314C52-45ED-CD91-FEC8-41DD2269F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69D56C-CAE8-97A7-39E4-EBC4C2DC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B38744-AF28-290D-0C52-C05541B1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4E8874-BA14-EFC9-ACA3-F825D824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397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69ED042-B2C9-E0FA-443E-1B4918108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9C486D-6257-3B31-D48D-F73DB7B07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ABA0BE-0CFE-5ECF-A746-1B6A5E56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AA2E21-438B-3059-6721-C9983F99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D4B552-48A1-98BC-B15A-8916645B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14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10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FCB1C-E593-B9E6-E1AB-9534B926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696666-9F37-DC6F-2144-E42C28549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495D68-1F6E-E143-694F-5625273F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AACAC-42E9-1DB2-823E-EE95B862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6EE66A-6F7A-F0F5-3606-7B76EEB1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658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4ABAC-50B3-A1C8-188B-4EDF5D90E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BF4286-3290-8F82-732C-BCC4BBF5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88A9BD-7439-B277-5B28-A606619B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7D722C-D3EC-8091-47F8-9DC619BE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DF070B-2243-C2DA-C08C-72B6D8C6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246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4368C-0390-3308-1944-46330E8E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ACD5C9-8A7C-57B2-7DEA-074B61D0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060BA8-DE53-6C3F-59BB-919474CF8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35E83D-1557-8D48-37C5-C2BBF181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B64AD6-2D65-3004-F3EC-4468FF2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9DD562-9C53-E649-A286-2ECB1EBB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504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C3DE1-F4D5-DB88-DB89-034F5522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E93782-54F1-4BEB-6495-43F7F3743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D4C1E5-1970-1B17-45D0-746FC2B7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BBCA3C7-DA24-5392-0F50-4228E7811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A146D8D-C8BA-1B38-2B9F-0665F87DE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81DA35-5ECE-B7F4-8813-84C94F3E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F5BFAA1-4EB7-3104-478F-70C2CFC9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ABBF032-FB00-6171-6122-9BCB0EC1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988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C03BF-F12B-5369-7B41-CEC8CF77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E83B5A-0D71-17D8-3CAE-110B6203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B5C0CC-1BAF-35D2-B35B-27F3C41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566F1E-C970-A921-5036-383F162B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82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D14648-A6BB-DC9F-0DBA-B168D87E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FF27C5-C7DD-DE20-D9BB-D83403A1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A6DF65-1706-F717-720E-72BF0A11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981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633AC-773A-FFA3-2ED7-2D953751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3A44C8-04B0-CF54-BDC1-825BB14A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7FDFBC-D872-4A83-2CCC-80ABC001A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D31016-7545-5075-9C0B-42543C6F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F13568-A70C-6BC7-280A-2138793E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4C359D-E3DB-4F1B-BA48-A3F9D301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464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A58A3-91D0-7C6D-EBA4-776D6632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B1C03C-33E4-F75F-2D7D-796DDF906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401E1E-F70D-DF34-17A1-52F08046C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1C9FE9-8093-3BC8-05C7-27B44526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6/29/2024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149599-DB29-3439-E6EA-54E7B3FA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34726A-FFF0-0BB5-4749-12051702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049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DFCE246-ACB9-3914-97C2-CE23E20A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3B2750-FD87-300E-A3DE-EDA1D14E9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89C163-4889-F665-A8C2-7E6112AC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6/29/2024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DD3AAE-C6D8-9054-97E5-D0AAF4E4D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FDF070-1D58-8CBD-E7FF-F0CD9957F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3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5880D66A-5B4B-BD7E-6470-B775817FE64A}"/>
              </a:ext>
            </a:extLst>
          </p:cNvPr>
          <p:cNvCxnSpPr>
            <a:cxnSpLocks/>
          </p:cNvCxnSpPr>
          <p:nvPr/>
        </p:nvCxnSpPr>
        <p:spPr>
          <a:xfrm flipV="1">
            <a:off x="7664335" y="5712000"/>
            <a:ext cx="0" cy="178884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" name="Image 0" descr="preencoded.png"/>
          <p:cNvPicPr>
            <a:picLocks noChangeAspect="1"/>
          </p:cNvPicPr>
          <p:nvPr/>
        </p:nvPicPr>
        <p:blipFill rotWithShape="1">
          <a:blip r:embed="rId3"/>
          <a:srcRect t="49096" r="-1" b="13357"/>
          <a:stretch/>
        </p:blipFill>
        <p:spPr>
          <a:xfrm>
            <a:off x="0" y="10"/>
            <a:ext cx="14630380" cy="574518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2755" y="5712000"/>
            <a:ext cx="11172305" cy="175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cap="all" spc="200" baseline="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Lesmodule </a:t>
            </a:r>
            <a:r>
              <a:rPr lang="en-US" sz="5000" b="1" kern="1200" cap="all" spc="200" baseline="0" dirty="0" err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Tegen</a:t>
            </a:r>
            <a:r>
              <a:rPr lang="en-US" sz="5000" b="1" kern="1200" cap="all" spc="200" baseline="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5000" b="1" kern="1200" cap="all" spc="200" baseline="0" dirty="0" err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Voedselverspilling</a:t>
            </a:r>
            <a:endParaRPr lang="en-US" sz="5000" kern="1200" cap="all" spc="200" baseline="0" dirty="0">
              <a:solidFill>
                <a:srgbClr val="7030A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86798" y="5486277"/>
            <a:ext cx="4256118" cy="175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i="1" dirty="0">
                <a:solidFill>
                  <a:srgbClr val="7030A0"/>
                </a:solidFill>
              </a:rPr>
              <a:t>Wat is </a:t>
            </a:r>
            <a:r>
              <a:rPr lang="en-US" sz="2400" i="1" dirty="0" err="1">
                <a:solidFill>
                  <a:srgbClr val="7030A0"/>
                </a:solidFill>
              </a:rPr>
              <a:t>jullie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i="1" dirty="0" err="1">
                <a:solidFill>
                  <a:srgbClr val="7030A0"/>
                </a:solidFill>
              </a:rPr>
              <a:t>oplossing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i="1" dirty="0" err="1">
                <a:solidFill>
                  <a:srgbClr val="7030A0"/>
                </a:solidFill>
              </a:rPr>
              <a:t>tegen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i="1" dirty="0" err="1">
                <a:solidFill>
                  <a:srgbClr val="7030A0"/>
                </a:solidFill>
              </a:rPr>
              <a:t>voedselverspilling</a:t>
            </a:r>
            <a:r>
              <a:rPr lang="en-US" sz="2400" i="1" dirty="0">
                <a:solidFill>
                  <a:srgbClr val="7030A0"/>
                </a:solidFill>
              </a:rPr>
              <a:t>?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06E9D09-5BD5-2A3B-EAF6-FFB4F68C6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450" y="6623016"/>
            <a:ext cx="3028950" cy="1514475"/>
          </a:xfrm>
          <a:prstGeom prst="rect">
            <a:avLst/>
          </a:prstGeom>
        </p:spPr>
      </p:pic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51400C1-6140-878B-C43C-5BEFD50E00A7}"/>
              </a:ext>
            </a:extLst>
          </p:cNvPr>
          <p:cNvCxnSpPr>
            <a:cxnSpLocks/>
          </p:cNvCxnSpPr>
          <p:nvPr/>
        </p:nvCxnSpPr>
        <p:spPr>
          <a:xfrm>
            <a:off x="20" y="7467648"/>
            <a:ext cx="766431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4056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Doel: </a:t>
            </a:r>
            <a:r>
              <a:rPr lang="en-US" sz="4374" b="1" kern="0" spc="-131" dirty="0" err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Bewustwording</a:t>
            </a:r>
            <a:r>
              <a:rPr lang="en-US" sz="4374" b="1" kern="0" spc="-13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over </a:t>
            </a:r>
            <a:r>
              <a:rPr lang="en-US" sz="4374" b="1" kern="0" spc="-131" dirty="0" err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Voedselverspilling</a:t>
            </a:r>
            <a:endParaRPr lang="en-US" sz="4374" dirty="0">
              <a:solidFill>
                <a:srgbClr val="7030A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4"/>
          <p:cNvSpPr/>
          <p:nvPr/>
        </p:nvSpPr>
        <p:spPr>
          <a:xfrm>
            <a:off x="1020485" y="3283387"/>
            <a:ext cx="12537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3180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Inzicht in Oorzaken</a:t>
            </a:r>
            <a:endParaRPr lang="en-US" sz="2187" dirty="0"/>
          </a:p>
        </p:txBody>
      </p:sp>
      <p:sp>
        <p:nvSpPr>
          <p:cNvPr id="10" name="Shape 7"/>
          <p:cNvSpPr/>
          <p:nvPr/>
        </p:nvSpPr>
        <p:spPr>
          <a:xfrm>
            <a:off x="5597485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 8"/>
          <p:cNvSpPr/>
          <p:nvPr/>
        </p:nvSpPr>
        <p:spPr>
          <a:xfrm>
            <a:off x="5755362" y="3283387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318034"/>
            <a:ext cx="3157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Kennis over Oplossingen</a:t>
            </a:r>
            <a:endParaRPr lang="en-US" sz="2187" dirty="0"/>
          </a:p>
        </p:txBody>
      </p:sp>
      <p:sp>
        <p:nvSpPr>
          <p:cNvPr id="14" name="Shape 11"/>
          <p:cNvSpPr/>
          <p:nvPr/>
        </p:nvSpPr>
        <p:spPr>
          <a:xfrm>
            <a:off x="833199" y="561582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 12"/>
          <p:cNvSpPr/>
          <p:nvPr/>
        </p:nvSpPr>
        <p:spPr>
          <a:xfrm>
            <a:off x="988338" y="5657493"/>
            <a:ext cx="18966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69214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Motivatie tot Actie</a:t>
            </a:r>
            <a:endParaRPr lang="en-US" sz="2187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8B2B208-2D6C-334D-DA7A-07BF8ED9BCEC}"/>
              </a:ext>
            </a:extLst>
          </p:cNvPr>
          <p:cNvSpPr/>
          <p:nvPr/>
        </p:nvSpPr>
        <p:spPr>
          <a:xfrm>
            <a:off x="0" y="1613811"/>
            <a:ext cx="10980420" cy="1261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C09BF50-1B6F-69D5-A8D1-618027A7D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115" y="3699868"/>
            <a:ext cx="3865199" cy="142049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BEB2ED8-FCE3-95FB-6174-D80AE3430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512" y="3713844"/>
            <a:ext cx="4346825" cy="106689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013BF1A-A03B-F998-3E13-5EA4665C0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115" y="6115764"/>
            <a:ext cx="8626588" cy="859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663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493711" y="3190053"/>
            <a:ext cx="7642622" cy="6566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71"/>
              </a:lnSpc>
              <a:buNone/>
            </a:pPr>
            <a:r>
              <a:rPr lang="en-US" sz="4137" b="1" kern="0" spc="-124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Tijdsindeling van de Lesmodule</a:t>
            </a:r>
            <a:endParaRPr lang="en-US" sz="4137" dirty="0">
              <a:solidFill>
                <a:srgbClr val="7030A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324457" y="5913953"/>
            <a:ext cx="9981367" cy="41910"/>
          </a:xfrm>
          <a:prstGeom prst="roundRect">
            <a:avLst>
              <a:gd name="adj" fmla="val 225628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7" name="Shape 4"/>
          <p:cNvSpPr/>
          <p:nvPr/>
        </p:nvSpPr>
        <p:spPr>
          <a:xfrm>
            <a:off x="4746308" y="5178564"/>
            <a:ext cx="41910" cy="735449"/>
          </a:xfrm>
          <a:prstGeom prst="roundRect">
            <a:avLst>
              <a:gd name="adj" fmla="val 225628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8" name="Shape 5"/>
          <p:cNvSpPr/>
          <p:nvPr/>
        </p:nvSpPr>
        <p:spPr>
          <a:xfrm>
            <a:off x="4530923" y="5677555"/>
            <a:ext cx="472797" cy="472797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4707969" y="5716965"/>
            <a:ext cx="118586" cy="3938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2"/>
              </a:lnSpc>
              <a:buNone/>
            </a:pPr>
            <a:r>
              <a:rPr lang="en-US" sz="2482" b="1" kern="0" spc="-7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482" dirty="0"/>
          </a:p>
        </p:txBody>
      </p:sp>
      <p:sp>
        <p:nvSpPr>
          <p:cNvPr id="10" name="Text 7"/>
          <p:cNvSpPr/>
          <p:nvPr/>
        </p:nvSpPr>
        <p:spPr>
          <a:xfrm>
            <a:off x="3453884" y="4177903"/>
            <a:ext cx="2626638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068" b="1" kern="0" spc="-62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Les 1</a:t>
            </a:r>
            <a:endParaRPr lang="en-US" sz="2068" dirty="0"/>
          </a:p>
        </p:txBody>
      </p:sp>
      <p:sp>
        <p:nvSpPr>
          <p:cNvPr id="11" name="Text 8"/>
          <p:cNvSpPr/>
          <p:nvPr/>
        </p:nvSpPr>
        <p:spPr>
          <a:xfrm>
            <a:off x="2534483" y="4632127"/>
            <a:ext cx="4465558" cy="3362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7"/>
              </a:lnSpc>
              <a:buNone/>
            </a:pPr>
            <a:r>
              <a:rPr lang="en-US" sz="1655" dirty="0">
                <a:solidFill>
                  <a:srgbClr val="7030A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Verkenning en voorbereiding.</a:t>
            </a:r>
            <a:endParaRPr lang="en-US" sz="1655" dirty="0">
              <a:solidFill>
                <a:srgbClr val="7030A0"/>
              </a:solidFill>
            </a:endParaRPr>
          </a:p>
        </p:txBody>
      </p:sp>
      <p:sp>
        <p:nvSpPr>
          <p:cNvPr id="12" name="Shape 9"/>
          <p:cNvSpPr/>
          <p:nvPr/>
        </p:nvSpPr>
        <p:spPr>
          <a:xfrm>
            <a:off x="7294126" y="5913894"/>
            <a:ext cx="41910" cy="735449"/>
          </a:xfrm>
          <a:prstGeom prst="roundRect">
            <a:avLst>
              <a:gd name="adj" fmla="val 225628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3" name="Shape 10"/>
          <p:cNvSpPr/>
          <p:nvPr/>
        </p:nvSpPr>
        <p:spPr>
          <a:xfrm>
            <a:off x="7078742" y="5677555"/>
            <a:ext cx="472797" cy="472797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 11"/>
          <p:cNvSpPr/>
          <p:nvPr/>
        </p:nvSpPr>
        <p:spPr>
          <a:xfrm>
            <a:off x="7228046" y="5716965"/>
            <a:ext cx="174069" cy="3938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2"/>
              </a:lnSpc>
              <a:buNone/>
            </a:pPr>
            <a:r>
              <a:rPr lang="en-US" sz="2482" b="1" kern="0" spc="-7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482" dirty="0"/>
          </a:p>
        </p:txBody>
      </p:sp>
      <p:sp>
        <p:nvSpPr>
          <p:cNvPr id="15" name="Text 12"/>
          <p:cNvSpPr/>
          <p:nvPr/>
        </p:nvSpPr>
        <p:spPr>
          <a:xfrm>
            <a:off x="6001703" y="6859548"/>
            <a:ext cx="2626638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068" b="1" kern="0" spc="-62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Les 2</a:t>
            </a:r>
            <a:endParaRPr lang="en-US" sz="2068" dirty="0"/>
          </a:p>
        </p:txBody>
      </p:sp>
      <p:sp>
        <p:nvSpPr>
          <p:cNvPr id="16" name="Text 13"/>
          <p:cNvSpPr/>
          <p:nvPr/>
        </p:nvSpPr>
        <p:spPr>
          <a:xfrm>
            <a:off x="5082302" y="7313771"/>
            <a:ext cx="4465558" cy="3362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7"/>
              </a:lnSpc>
              <a:buNone/>
            </a:pPr>
            <a:r>
              <a:rPr lang="en-US" sz="1655" dirty="0">
                <a:solidFill>
                  <a:srgbClr val="7030A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Zelfstandig onderzoek.</a:t>
            </a:r>
            <a:endParaRPr lang="en-US" sz="1655" dirty="0">
              <a:solidFill>
                <a:srgbClr val="7030A0"/>
              </a:solidFill>
            </a:endParaRPr>
          </a:p>
        </p:txBody>
      </p:sp>
      <p:sp>
        <p:nvSpPr>
          <p:cNvPr id="17" name="Shape 14"/>
          <p:cNvSpPr/>
          <p:nvPr/>
        </p:nvSpPr>
        <p:spPr>
          <a:xfrm>
            <a:off x="9841944" y="5178564"/>
            <a:ext cx="41910" cy="735449"/>
          </a:xfrm>
          <a:prstGeom prst="roundRect">
            <a:avLst>
              <a:gd name="adj" fmla="val 225628"/>
            </a:avLst>
          </a:prstGeom>
          <a:solidFill>
            <a:srgbClr val="C6BDDA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8" name="Shape 15"/>
          <p:cNvSpPr/>
          <p:nvPr/>
        </p:nvSpPr>
        <p:spPr>
          <a:xfrm>
            <a:off x="9626560" y="5677555"/>
            <a:ext cx="472797" cy="472797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9" name="Text 16"/>
          <p:cNvSpPr/>
          <p:nvPr/>
        </p:nvSpPr>
        <p:spPr>
          <a:xfrm>
            <a:off x="9773245" y="5716965"/>
            <a:ext cx="179427" cy="3938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2"/>
              </a:lnSpc>
              <a:buNone/>
            </a:pPr>
            <a:r>
              <a:rPr lang="en-US" sz="2482" b="1" kern="0" spc="-7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482" dirty="0"/>
          </a:p>
        </p:txBody>
      </p:sp>
      <p:sp>
        <p:nvSpPr>
          <p:cNvPr id="20" name="Text 17"/>
          <p:cNvSpPr/>
          <p:nvPr/>
        </p:nvSpPr>
        <p:spPr>
          <a:xfrm>
            <a:off x="8549640" y="4177903"/>
            <a:ext cx="2626638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5"/>
              </a:lnSpc>
              <a:buNone/>
            </a:pPr>
            <a:r>
              <a:rPr lang="en-US" sz="2068" b="1" kern="0" spc="-62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Les 3</a:t>
            </a:r>
            <a:endParaRPr lang="en-US" sz="2068" dirty="0"/>
          </a:p>
        </p:txBody>
      </p:sp>
      <p:sp>
        <p:nvSpPr>
          <p:cNvPr id="21" name="Text 18"/>
          <p:cNvSpPr/>
          <p:nvPr/>
        </p:nvSpPr>
        <p:spPr>
          <a:xfrm>
            <a:off x="7630120" y="4632127"/>
            <a:ext cx="4465677" cy="3362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7"/>
              </a:lnSpc>
              <a:buNone/>
            </a:pPr>
            <a:r>
              <a:rPr lang="en-US" sz="1655" dirty="0">
                <a:solidFill>
                  <a:srgbClr val="7030A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Presenteren Elevator Pitch!</a:t>
            </a:r>
            <a:endParaRPr lang="en-US" sz="1655" dirty="0">
              <a:solidFill>
                <a:srgbClr val="7030A0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45393E1-5A73-27E3-8BED-0C44C84F7147}"/>
              </a:ext>
            </a:extLst>
          </p:cNvPr>
          <p:cNvSpPr/>
          <p:nvPr/>
        </p:nvSpPr>
        <p:spPr>
          <a:xfrm>
            <a:off x="-1" y="3922931"/>
            <a:ext cx="14630400" cy="1000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" y="-1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nl-NL" dirty="0">
              <a:solidFill>
                <a:srgbClr val="7030A0"/>
              </a:solidFill>
              <a:latin typeface="Mystical Woods Smooth Script" panose="02000500000000000000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250982" y="547211"/>
            <a:ext cx="89356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Les 1: Verkenning en Voorbereiding</a:t>
            </a:r>
            <a:endParaRPr lang="en-US" sz="4374" dirty="0">
              <a:solidFill>
                <a:srgbClr val="7030A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D6B827D3-180C-03E9-9E3C-24A7CC5F0623}"/>
              </a:ext>
            </a:extLst>
          </p:cNvPr>
          <p:cNvGrpSpPr/>
          <p:nvPr/>
        </p:nvGrpSpPr>
        <p:grpSpPr>
          <a:xfrm>
            <a:off x="45011" y="2342454"/>
            <a:ext cx="9789211" cy="2407561"/>
            <a:chOff x="1928621" y="3877508"/>
            <a:chExt cx="8808945" cy="1635562"/>
          </a:xfrm>
        </p:grpSpPr>
        <p:sp>
          <p:nvSpPr>
            <p:cNvPr id="6" name="Shape 4"/>
            <p:cNvSpPr/>
            <p:nvPr/>
          </p:nvSpPr>
          <p:spPr>
            <a:xfrm>
              <a:off x="2037993" y="4513421"/>
              <a:ext cx="222171" cy="222171"/>
            </a:xfrm>
            <a:prstGeom prst="roundRect">
              <a:avLst>
                <a:gd name="adj" fmla="val 45006"/>
              </a:avLst>
            </a:prstGeom>
            <a:noFill/>
            <a:ln w="22860">
              <a:solidFill>
                <a:srgbClr val="6237C8"/>
              </a:solidFill>
              <a:prstDash val="solid"/>
            </a:ln>
          </p:spPr>
          <p:txBody>
            <a:bodyPr/>
            <a:lstStyle/>
            <a:p>
              <a:endParaRPr lang="nl-NL">
                <a:latin typeface="p22-mackinac-pro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5" name="Text 3"/>
            <p:cNvSpPr/>
            <p:nvPr/>
          </p:nvSpPr>
          <p:spPr>
            <a:xfrm>
              <a:off x="1928621" y="3887501"/>
              <a:ext cx="2777490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>
                <a:lnSpc>
                  <a:spcPts val="2734"/>
                </a:lnSpc>
                <a:buNone/>
              </a:pPr>
              <a:r>
                <a:rPr lang="en-US" sz="2187" b="1" kern="0" spc="-66" dirty="0"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Werkbladen A &amp; B</a:t>
              </a:r>
              <a:endParaRPr lang="en-US" sz="2187" b="1" dirty="0">
                <a:latin typeface="p22-mackinac-pro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Text 5"/>
            <p:cNvSpPr/>
            <p:nvPr/>
          </p:nvSpPr>
          <p:spPr>
            <a:xfrm>
              <a:off x="2393394" y="4446865"/>
              <a:ext cx="4650819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99"/>
                </a:lnSpc>
                <a:buNone/>
              </a:pPr>
              <a:r>
                <a:rPr lang="en-US" sz="1750" dirty="0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Maak </a:t>
              </a:r>
              <a:r>
                <a:rPr lang="en-US" sz="1750" dirty="0" err="1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Werkblad</a:t>
              </a:r>
              <a:r>
                <a:rPr lang="en-US" sz="1750" dirty="0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 A. (10 </a:t>
              </a:r>
              <a:r>
                <a:rPr lang="en-US" sz="1750" dirty="0" err="1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minuten</a:t>
              </a:r>
              <a:r>
                <a:rPr lang="en-US" sz="1750" dirty="0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)</a:t>
              </a:r>
            </a:p>
          </p:txBody>
        </p:sp>
        <p:sp>
          <p:nvSpPr>
            <p:cNvPr id="8" name="Shape 6"/>
            <p:cNvSpPr/>
            <p:nvPr/>
          </p:nvSpPr>
          <p:spPr>
            <a:xfrm>
              <a:off x="2037993" y="4957643"/>
              <a:ext cx="222171" cy="222171"/>
            </a:xfrm>
            <a:prstGeom prst="roundRect">
              <a:avLst>
                <a:gd name="adj" fmla="val 45006"/>
              </a:avLst>
            </a:prstGeom>
            <a:noFill/>
            <a:ln w="22860">
              <a:solidFill>
                <a:srgbClr val="6237C8"/>
              </a:solidFill>
              <a:prstDash val="solid"/>
            </a:ln>
          </p:spPr>
          <p:txBody>
            <a:bodyPr/>
            <a:lstStyle/>
            <a:p>
              <a:endParaRPr lang="nl-NL">
                <a:latin typeface="p22-mackinac-pro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9" name="Text 7"/>
            <p:cNvSpPr/>
            <p:nvPr/>
          </p:nvSpPr>
          <p:spPr>
            <a:xfrm>
              <a:off x="2393394" y="4891088"/>
              <a:ext cx="4650819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99"/>
                </a:lnSpc>
                <a:buNone/>
              </a:pPr>
              <a:r>
                <a:rPr lang="en-US" sz="1750" dirty="0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Maak </a:t>
              </a:r>
              <a:r>
                <a:rPr lang="en-US" sz="1750" dirty="0" err="1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Werkblad</a:t>
              </a:r>
              <a:r>
                <a:rPr lang="en-US" sz="1750" dirty="0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 B. (30 </a:t>
              </a:r>
              <a:r>
                <a:rPr lang="en-US" sz="1750" dirty="0" err="1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minuten</a:t>
              </a:r>
              <a:r>
                <a:rPr lang="en-US" sz="1750" dirty="0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)</a:t>
              </a:r>
            </a:p>
          </p:txBody>
        </p:sp>
        <p:sp>
          <p:nvSpPr>
            <p:cNvPr id="10" name="Text 8"/>
            <p:cNvSpPr/>
            <p:nvPr/>
          </p:nvSpPr>
          <p:spPr>
            <a:xfrm>
              <a:off x="5640867" y="3877508"/>
              <a:ext cx="4193143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>
                <a:lnSpc>
                  <a:spcPts val="2734"/>
                </a:lnSpc>
                <a:buNone/>
              </a:pPr>
              <a:r>
                <a:rPr lang="en-US" sz="2187" b="1" kern="0" spc="-66" dirty="0"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Voorbereiding op de volgende les:</a:t>
              </a:r>
              <a:endParaRPr lang="en-US" sz="2187" b="1" dirty="0">
                <a:latin typeface="p22-mackinac-pro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Shape 9"/>
            <p:cNvSpPr/>
            <p:nvPr/>
          </p:nvSpPr>
          <p:spPr>
            <a:xfrm>
              <a:off x="5707678" y="4513421"/>
              <a:ext cx="222171" cy="222171"/>
            </a:xfrm>
            <a:prstGeom prst="roundRect">
              <a:avLst>
                <a:gd name="adj" fmla="val 45006"/>
              </a:avLst>
            </a:prstGeom>
            <a:noFill/>
            <a:ln w="22860">
              <a:solidFill>
                <a:srgbClr val="6237C8"/>
              </a:solidFill>
              <a:prstDash val="solid"/>
            </a:ln>
          </p:spPr>
          <p:txBody>
            <a:bodyPr/>
            <a:lstStyle/>
            <a:p>
              <a:endParaRPr lang="nl-NL">
                <a:latin typeface="p22-mackinac-pro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2" name="Text 10"/>
            <p:cNvSpPr/>
            <p:nvPr/>
          </p:nvSpPr>
          <p:spPr>
            <a:xfrm>
              <a:off x="6086747" y="4446865"/>
              <a:ext cx="4650819" cy="1066205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l">
                <a:lnSpc>
                  <a:spcPts val="2799"/>
                </a:lnSpc>
                <a:buNone/>
              </a:pPr>
              <a:r>
                <a:rPr lang="en-US" sz="1750" dirty="0">
                  <a:solidFill>
                    <a:srgbClr val="7030A0"/>
                  </a:solidFill>
                  <a:latin typeface="p22-mackinac-pro"/>
                  <a:ea typeface="ADLaM Display" panose="02010000000000000000" pitchFamily="2" charset="0"/>
                  <a:cs typeface="ADLaM Display" panose="02010000000000000000" pitchFamily="2" charset="0"/>
                </a:rPr>
                <a:t>Jullie hebben één onderzoeksvraag uitgeschreven en gaan alvast aan de slag met de deelvragen uit Werkblad C.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08D1FD82-AA2F-9A97-63F8-C73BB27E1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352" y="0"/>
            <a:ext cx="4883047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425957E9-3146-C95D-71DB-44D5BE45DFC2}"/>
              </a:ext>
            </a:extLst>
          </p:cNvPr>
          <p:cNvSpPr/>
          <p:nvPr/>
        </p:nvSpPr>
        <p:spPr>
          <a:xfrm>
            <a:off x="-1" y="1246188"/>
            <a:ext cx="9747353" cy="1261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Graphic 20" descr="Sluiten silhouet">
            <a:extLst>
              <a:ext uri="{FF2B5EF4-FFF2-40B4-BE49-F238E27FC236}">
                <a16:creationId xmlns:a16="http://schemas.microsoft.com/office/drawing/2014/main" id="{92DC485B-F52B-2D07-23E6-EB57CD950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0508" y="3180464"/>
            <a:ext cx="523155" cy="523155"/>
          </a:xfrm>
          <a:prstGeom prst="rect">
            <a:avLst/>
          </a:prstGeom>
        </p:spPr>
      </p:pic>
      <p:pic>
        <p:nvPicPr>
          <p:cNvPr id="22" name="Graphic 21" descr="Sluiten silhouet">
            <a:extLst>
              <a:ext uri="{FF2B5EF4-FFF2-40B4-BE49-F238E27FC236}">
                <a16:creationId xmlns:a16="http://schemas.microsoft.com/office/drawing/2014/main" id="{9A098183-3B71-0D8C-6024-403A026F6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11" y="3180552"/>
            <a:ext cx="523155" cy="523155"/>
          </a:xfrm>
          <a:prstGeom prst="rect">
            <a:avLst/>
          </a:prstGeom>
        </p:spPr>
      </p:pic>
      <p:pic>
        <p:nvPicPr>
          <p:cNvPr id="23" name="Graphic 22" descr="Sluiten silhouet">
            <a:extLst>
              <a:ext uri="{FF2B5EF4-FFF2-40B4-BE49-F238E27FC236}">
                <a16:creationId xmlns:a16="http://schemas.microsoft.com/office/drawing/2014/main" id="{7F015833-46F4-E863-2F46-5734E5B75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51" y="3853059"/>
            <a:ext cx="523155" cy="5231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607653" y="1332309"/>
            <a:ext cx="741497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Les 2: Zelfstandig Onderzoek</a:t>
            </a:r>
            <a:endParaRPr lang="en-US" sz="4374" dirty="0">
              <a:solidFill>
                <a:srgbClr val="7030A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359938"/>
            <a:ext cx="3518059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0163" y="33968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Onderzoeken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2260163" y="5261729"/>
            <a:ext cx="307371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52" y="2359938"/>
            <a:ext cx="3518178" cy="88868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778222" y="3397095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Hulpvragen Beantwoorden</a:t>
            </a:r>
            <a:endParaRPr lang="en-US" sz="2187" dirty="0"/>
          </a:p>
        </p:txBody>
      </p:sp>
      <p:sp>
        <p:nvSpPr>
          <p:cNvPr id="14" name="Shape 9"/>
          <p:cNvSpPr/>
          <p:nvPr/>
        </p:nvSpPr>
        <p:spPr>
          <a:xfrm>
            <a:off x="5778222" y="6030873"/>
            <a:ext cx="222171" cy="222171"/>
          </a:xfrm>
          <a:prstGeom prst="roundRect">
            <a:avLst>
              <a:gd name="adj" fmla="val 45006"/>
            </a:avLst>
          </a:prstGeom>
          <a:noFill/>
          <a:ln w="22860">
            <a:solidFill>
              <a:srgbClr val="6237C8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 10"/>
          <p:cNvSpPr/>
          <p:nvPr/>
        </p:nvSpPr>
        <p:spPr>
          <a:xfrm>
            <a:off x="6133624" y="5964317"/>
            <a:ext cx="316277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Maak werkblad C af.             (40 minuten)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229" y="2359938"/>
            <a:ext cx="3518178" cy="88868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296400" y="3397095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Voorbereiding op de volgende les:</a:t>
            </a:r>
            <a:endParaRPr lang="en-US" sz="2187" dirty="0"/>
          </a:p>
        </p:txBody>
      </p:sp>
      <p:sp>
        <p:nvSpPr>
          <p:cNvPr id="19" name="Shape 13"/>
          <p:cNvSpPr/>
          <p:nvPr/>
        </p:nvSpPr>
        <p:spPr>
          <a:xfrm>
            <a:off x="9363015" y="6030872"/>
            <a:ext cx="222171" cy="222171"/>
          </a:xfrm>
          <a:prstGeom prst="roundRect">
            <a:avLst>
              <a:gd name="adj" fmla="val 45006"/>
            </a:avLst>
          </a:prstGeom>
          <a:noFill/>
          <a:ln w="22860">
            <a:solidFill>
              <a:srgbClr val="6237C8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0" name="Text 14"/>
          <p:cNvSpPr/>
          <p:nvPr/>
        </p:nvSpPr>
        <p:spPr>
          <a:xfrm>
            <a:off x="9651802" y="5909281"/>
            <a:ext cx="3162776" cy="687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Maak </a:t>
            </a:r>
            <a:r>
              <a:rPr lang="en-US" sz="2400" dirty="0" err="1">
                <a:solidFill>
                  <a:srgbClr val="7030A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werkblad</a:t>
            </a:r>
            <a:r>
              <a:rPr lang="en-US" sz="2400" dirty="0">
                <a:solidFill>
                  <a:srgbClr val="7030A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D.                   (10 </a:t>
            </a:r>
            <a:r>
              <a:rPr lang="en-US" sz="2400" dirty="0" err="1">
                <a:solidFill>
                  <a:srgbClr val="7030A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minuten</a:t>
            </a:r>
            <a:r>
              <a:rPr lang="en-US" sz="2400" dirty="0">
                <a:solidFill>
                  <a:srgbClr val="7030A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67E903A-067E-7B69-E2E9-3D1D4AA17574}"/>
              </a:ext>
            </a:extLst>
          </p:cNvPr>
          <p:cNvSpPr/>
          <p:nvPr/>
        </p:nvSpPr>
        <p:spPr>
          <a:xfrm>
            <a:off x="19775" y="2094207"/>
            <a:ext cx="14610625" cy="1261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Graphic 22" descr="Sluiten silhouet">
            <a:extLst>
              <a:ext uri="{FF2B5EF4-FFF2-40B4-BE49-F238E27FC236}">
                <a16:creationId xmlns:a16="http://schemas.microsoft.com/office/drawing/2014/main" id="{CFA93EBC-A5A0-F0C1-52D0-2BFD61410B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7729" y="5880379"/>
            <a:ext cx="523155" cy="523155"/>
          </a:xfrm>
          <a:prstGeom prst="rect">
            <a:avLst/>
          </a:prstGeom>
        </p:spPr>
      </p:pic>
      <p:pic>
        <p:nvPicPr>
          <p:cNvPr id="24" name="Graphic 23" descr="Sluiten silhouet">
            <a:extLst>
              <a:ext uri="{FF2B5EF4-FFF2-40B4-BE49-F238E27FC236}">
                <a16:creationId xmlns:a16="http://schemas.microsoft.com/office/drawing/2014/main" id="{37D27529-3919-43CD-2AF6-A97A96A19A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12522" y="5877051"/>
            <a:ext cx="523155" cy="52315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4CDA32E-702C-6A34-A40C-FF5B209472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6046" y="3765354"/>
            <a:ext cx="3206774" cy="1579001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16E6DC02-0395-E400-42FA-C97AC1BFB0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8112" y="4138133"/>
            <a:ext cx="3414056" cy="1420491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43317ADE-248E-472C-3C67-E63BDEC551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9028" y="4091468"/>
            <a:ext cx="3115326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035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391764" y="39388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Les 3: Elevator Pitch!</a:t>
            </a:r>
            <a:endParaRPr lang="en-US" sz="4374" dirty="0">
              <a:solidFill>
                <a:srgbClr val="7030A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0D9D493-D136-CB06-59A0-F76089638264}"/>
              </a:ext>
            </a:extLst>
          </p:cNvPr>
          <p:cNvGrpSpPr/>
          <p:nvPr/>
        </p:nvGrpSpPr>
        <p:grpSpPr>
          <a:xfrm>
            <a:off x="302009" y="2618518"/>
            <a:ext cx="10035897" cy="1124783"/>
            <a:chOff x="2037993" y="3521988"/>
            <a:chExt cx="10035897" cy="1124783"/>
          </a:xfrm>
        </p:grpSpPr>
        <p:pic>
          <p:nvPicPr>
            <p:cNvPr id="5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7993" y="3521988"/>
              <a:ext cx="555427" cy="555427"/>
            </a:xfrm>
            <a:prstGeom prst="rect">
              <a:avLst/>
            </a:prstGeom>
          </p:spPr>
        </p:pic>
        <p:sp>
          <p:nvSpPr>
            <p:cNvPr id="6" name="Text 3"/>
            <p:cNvSpPr/>
            <p:nvPr/>
          </p:nvSpPr>
          <p:spPr>
            <a:xfrm>
              <a:off x="2037993" y="4299585"/>
              <a:ext cx="2777490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34"/>
                </a:lnSpc>
                <a:buNone/>
              </a:pPr>
              <a:r>
                <a:rPr lang="en-US" sz="2187" b="1" kern="0" spc="-66" dirty="0">
                  <a:solidFill>
                    <a:srgbClr val="272525"/>
                  </a:solidFill>
                  <a:latin typeface="p22-mackinac-pro" pitchFamily="34" charset="0"/>
                  <a:ea typeface="p22-mackinac-pro" pitchFamily="34" charset="-122"/>
                  <a:cs typeface="p22-mackinac-pro" pitchFamily="34" charset="-120"/>
                </a:rPr>
                <a:t>Elevator Pitch</a:t>
              </a:r>
              <a:endParaRPr lang="en-US" sz="2187" dirty="0"/>
            </a:p>
          </p:txBody>
        </p:sp>
        <p:pic>
          <p:nvPicPr>
            <p:cNvPr id="8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7137" y="3521988"/>
              <a:ext cx="555427" cy="555427"/>
            </a:xfrm>
            <a:prstGeom prst="rect">
              <a:avLst/>
            </a:prstGeom>
          </p:spPr>
        </p:pic>
        <p:sp>
          <p:nvSpPr>
            <p:cNvPr id="9" name="Text 5"/>
            <p:cNvSpPr/>
            <p:nvPr/>
          </p:nvSpPr>
          <p:spPr>
            <a:xfrm>
              <a:off x="5667137" y="4299585"/>
              <a:ext cx="2777490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34"/>
                </a:lnSpc>
                <a:buNone/>
              </a:pPr>
              <a:r>
                <a:rPr lang="en-US" sz="2187" b="1" kern="0" spc="-66" dirty="0">
                  <a:solidFill>
                    <a:srgbClr val="272525"/>
                  </a:solidFill>
                  <a:latin typeface="p22-mackinac-pro" pitchFamily="34" charset="0"/>
                  <a:ea typeface="p22-mackinac-pro" pitchFamily="34" charset="-122"/>
                  <a:cs typeface="p22-mackinac-pro" pitchFamily="34" charset="-120"/>
                </a:rPr>
                <a:t>Feedback</a:t>
              </a:r>
              <a:endParaRPr lang="en-US" sz="2187" dirty="0"/>
            </a:p>
          </p:txBody>
        </p:sp>
        <p:pic>
          <p:nvPicPr>
            <p:cNvPr id="11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6400" y="3521988"/>
              <a:ext cx="555427" cy="555427"/>
            </a:xfrm>
            <a:prstGeom prst="rect">
              <a:avLst/>
            </a:prstGeom>
          </p:spPr>
        </p:pic>
        <p:sp>
          <p:nvSpPr>
            <p:cNvPr id="12" name="Text 7"/>
            <p:cNvSpPr/>
            <p:nvPr/>
          </p:nvSpPr>
          <p:spPr>
            <a:xfrm>
              <a:off x="9296400" y="4299585"/>
              <a:ext cx="2777490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34"/>
                </a:lnSpc>
                <a:buNone/>
              </a:pPr>
              <a:r>
                <a:rPr lang="en-US" sz="2187" b="1" kern="0" spc="-66" dirty="0">
                  <a:solidFill>
                    <a:srgbClr val="272525"/>
                  </a:solidFill>
                  <a:latin typeface="p22-mackinac-pro" pitchFamily="34" charset="0"/>
                  <a:ea typeface="p22-mackinac-pro" pitchFamily="34" charset="-122"/>
                  <a:cs typeface="p22-mackinac-pro" pitchFamily="34" charset="-120"/>
                </a:rPr>
                <a:t>Winnaar</a:t>
              </a:r>
              <a:endParaRPr lang="en-US" sz="2187" dirty="0"/>
            </a:p>
          </p:txBody>
        </p:sp>
      </p:grpSp>
      <p:sp>
        <p:nvSpPr>
          <p:cNvPr id="17" name="Rechthoek 16">
            <a:extLst>
              <a:ext uri="{FF2B5EF4-FFF2-40B4-BE49-F238E27FC236}">
                <a16:creationId xmlns:a16="http://schemas.microsoft.com/office/drawing/2014/main" id="{3B462EF3-BC1C-4DFA-CB7C-DFB1EDEFACC8}"/>
              </a:ext>
            </a:extLst>
          </p:cNvPr>
          <p:cNvSpPr/>
          <p:nvPr/>
        </p:nvSpPr>
        <p:spPr>
          <a:xfrm>
            <a:off x="-1" y="1221485"/>
            <a:ext cx="14645436" cy="1508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00" name="Picture 4" descr="Elevator Pitch Intensive | Yale Ventures">
            <a:extLst>
              <a:ext uri="{FF2B5EF4-FFF2-40B4-BE49-F238E27FC236}">
                <a16:creationId xmlns:a16="http://schemas.microsoft.com/office/drawing/2014/main" id="{55E4B4F9-FF38-77A2-A326-E348D0DCA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5"/>
          <a:stretch/>
        </p:blipFill>
        <p:spPr bwMode="auto">
          <a:xfrm>
            <a:off x="9127375" y="5158868"/>
            <a:ext cx="5487990" cy="30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07DF544-50D8-99F8-92DE-E9E275DB9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9" y="3876532"/>
            <a:ext cx="3426249" cy="106689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5CBB665-3176-D2BA-7AD1-A955DAF28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8674" y="3766450"/>
            <a:ext cx="3548180" cy="128636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7311E693-255E-CAFF-4B25-FB91D86E3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7270" y="3774104"/>
            <a:ext cx="3340898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035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391764" y="39388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Les 3: </a:t>
            </a:r>
            <a:r>
              <a:rPr lang="en-US" sz="4374" b="1" kern="0" spc="-131" dirty="0" err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Evaluatie</a:t>
            </a:r>
            <a:endParaRPr lang="en-US" sz="4374" dirty="0">
              <a:solidFill>
                <a:srgbClr val="7030A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0D9D493-D136-CB06-59A0-F76089638264}"/>
              </a:ext>
            </a:extLst>
          </p:cNvPr>
          <p:cNvGrpSpPr/>
          <p:nvPr/>
        </p:nvGrpSpPr>
        <p:grpSpPr>
          <a:xfrm>
            <a:off x="1994867" y="2794991"/>
            <a:ext cx="2944053" cy="1147932"/>
            <a:chOff x="5667137" y="3521988"/>
            <a:chExt cx="2777490" cy="1124783"/>
          </a:xfrm>
        </p:grpSpPr>
        <p:pic>
          <p:nvPicPr>
            <p:cNvPr id="8" name="Image 1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7137" y="3521988"/>
              <a:ext cx="555427" cy="555427"/>
            </a:xfrm>
            <a:prstGeom prst="rect">
              <a:avLst/>
            </a:prstGeom>
          </p:spPr>
        </p:pic>
        <p:sp>
          <p:nvSpPr>
            <p:cNvPr id="9" name="Text 5"/>
            <p:cNvSpPr/>
            <p:nvPr/>
          </p:nvSpPr>
          <p:spPr>
            <a:xfrm>
              <a:off x="5667137" y="4299585"/>
              <a:ext cx="2777490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34"/>
                </a:lnSpc>
                <a:buNone/>
              </a:pPr>
              <a:r>
                <a:rPr lang="en-US" sz="2187" b="1" kern="0" spc="-66" dirty="0">
                  <a:solidFill>
                    <a:srgbClr val="272525"/>
                  </a:solidFill>
                  <a:latin typeface="p22-mackinac-pro" pitchFamily="34" charset="0"/>
                  <a:ea typeface="p22-mackinac-pro" pitchFamily="34" charset="-122"/>
                  <a:cs typeface="p22-mackinac-pro" pitchFamily="34" charset="-120"/>
                </a:rPr>
                <a:t>Feedback</a:t>
              </a:r>
              <a:endParaRPr lang="en-US" sz="2187" dirty="0"/>
            </a:p>
          </p:txBody>
        </p:sp>
      </p:grpSp>
      <p:sp>
        <p:nvSpPr>
          <p:cNvPr id="17" name="Rechthoek 16">
            <a:extLst>
              <a:ext uri="{FF2B5EF4-FFF2-40B4-BE49-F238E27FC236}">
                <a16:creationId xmlns:a16="http://schemas.microsoft.com/office/drawing/2014/main" id="{3B462EF3-BC1C-4DFA-CB7C-DFB1EDEFACC8}"/>
              </a:ext>
            </a:extLst>
          </p:cNvPr>
          <p:cNvSpPr/>
          <p:nvPr/>
        </p:nvSpPr>
        <p:spPr>
          <a:xfrm>
            <a:off x="-1" y="1221485"/>
            <a:ext cx="14645436" cy="1508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 5">
            <a:extLst>
              <a:ext uri="{FF2B5EF4-FFF2-40B4-BE49-F238E27FC236}">
                <a16:creationId xmlns:a16="http://schemas.microsoft.com/office/drawing/2014/main" id="{1F53C331-2125-D58A-65F4-FD2388A090F2}"/>
              </a:ext>
            </a:extLst>
          </p:cNvPr>
          <p:cNvSpPr/>
          <p:nvPr/>
        </p:nvSpPr>
        <p:spPr>
          <a:xfrm>
            <a:off x="1994867" y="4114800"/>
            <a:ext cx="8294887" cy="15484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nl-NL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Beoordeel jezelf en jouw teamgenoot door 100 punten te verdelen over </a:t>
            </a:r>
            <a:r>
              <a:rPr lang="nl-NL" sz="180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je team per onderdeel. </a:t>
            </a:r>
            <a:endParaRPr lang="nl-NL" sz="18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2734"/>
              </a:lnSpc>
            </a:pPr>
            <a:r>
              <a:rPr lang="nl-NL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Je geeft jezelf dus ook punten. Deze puntenverdeling wordt niet openbaar gemaakt. </a:t>
            </a:r>
          </a:p>
          <a:p>
            <a:pPr>
              <a:lnSpc>
                <a:spcPts val="2734"/>
              </a:lnSpc>
            </a:pPr>
            <a:r>
              <a:rPr lang="nl-NL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Je teamgenoten krijgen slechts een samenvatting te zien.</a:t>
            </a:r>
          </a:p>
          <a:p>
            <a:pPr>
              <a:lnSpc>
                <a:spcPts val="2734"/>
              </a:lnSpc>
            </a:pPr>
            <a:endParaRPr lang="nl-NL" dirty="0">
              <a:latin typeface="Aptos" panose="020B00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2734"/>
              </a:lnSpc>
            </a:pPr>
            <a:r>
              <a:rPr lang="nl-NL" dirty="0"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Per onderdeel verdeel je 100 punten:</a:t>
            </a:r>
          </a:p>
          <a:p>
            <a:pPr marL="285750"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INZET</a:t>
            </a:r>
          </a:p>
          <a:p>
            <a:pPr marL="285750"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KWALITEIT VAN HET GELEV</a:t>
            </a:r>
            <a:r>
              <a:rPr lang="nl-NL" dirty="0"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ERDE WERK</a:t>
            </a:r>
          </a:p>
          <a:p>
            <a:pPr marL="285750"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CREATIVITEIT</a:t>
            </a:r>
          </a:p>
          <a:p>
            <a:pPr marL="0" indent="0" algn="l">
              <a:lnSpc>
                <a:spcPts val="2734"/>
              </a:lnSpc>
              <a:buNone/>
            </a:pPr>
            <a:endParaRPr lang="en-US" sz="2187" dirty="0"/>
          </a:p>
        </p:txBody>
      </p:sp>
    </p:spTree>
    <p:extLst>
      <p:ext uri="{BB962C8B-B14F-4D97-AF65-F5344CB8AC3E}">
        <p14:creationId xmlns:p14="http://schemas.microsoft.com/office/powerpoint/2010/main" val="9140713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A7A5775FCBF4EAA42A4905AD21A55" ma:contentTypeVersion="13" ma:contentTypeDescription="Create a new document." ma:contentTypeScope="" ma:versionID="86856a4e8db806d1b3dca7928692c753">
  <xsd:schema xmlns:xsd="http://www.w3.org/2001/XMLSchema" xmlns:xs="http://www.w3.org/2001/XMLSchema" xmlns:p="http://schemas.microsoft.com/office/2006/metadata/properties" xmlns:ns2="9b391406-b00c-4795-a9f4-9c151ebfb4f4" xmlns:ns3="4ed3c3ba-aa44-4937-9892-f22e12513e5d" targetNamespace="http://schemas.microsoft.com/office/2006/metadata/properties" ma:root="true" ma:fieldsID="1dc0249b9741a86fb301512bac67b58a" ns2:_="" ns3:_="">
    <xsd:import namespace="9b391406-b00c-4795-a9f4-9c151ebfb4f4"/>
    <xsd:import namespace="4ed3c3ba-aa44-4937-9892-f22e12513e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91406-b00c-4795-a9f4-9c151ebfb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af58ba8-1e8d-4aec-a6f5-993f6032dc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3c3ba-aa44-4937-9892-f22e12513e5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818ecd5-8996-4306-af76-62304cf3c15e}" ma:internalName="TaxCatchAll" ma:showField="CatchAllData" ma:web="4ed3c3ba-aa44-4937-9892-f22e12513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d3c3ba-aa44-4937-9892-f22e12513e5d" xsi:nil="true"/>
    <lcf76f155ced4ddcb4097134ff3c332f xmlns="9b391406-b00c-4795-a9f4-9c151ebfb4f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9AE7CB-27DB-472C-990E-D1F1DDBE3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391406-b00c-4795-a9f4-9c151ebfb4f4"/>
    <ds:schemaRef ds:uri="4ed3c3ba-aa44-4937-9892-f22e12513e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883568-EBE6-448B-BD6B-4A6634FB5E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ACCD14-4617-4F38-B67D-DCD28AA8944F}">
  <ds:schemaRefs>
    <ds:schemaRef ds:uri="http://schemas.microsoft.com/office/2006/metadata/properties"/>
    <ds:schemaRef ds:uri="http://www.w3.org/2000/xmlns/"/>
    <ds:schemaRef ds:uri="http://schemas.microsoft.com/office/infopath/2007/PartnerControls"/>
    <ds:schemaRef ds:uri="4ed3c3ba-aa44-4937-9892-f22e12513e5d"/>
    <ds:schemaRef ds:uri="9b391406-b00c-4795-a9f4-9c151ebfb4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205</Words>
  <Application>Microsoft Office PowerPoint</Application>
  <PresentationFormat>Custom</PresentationFormat>
  <Paragraphs>52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Verhoeven, J.J. (Jop)</cp:lastModifiedBy>
  <cp:revision>9</cp:revision>
  <dcterms:created xsi:type="dcterms:W3CDTF">2024-05-23T19:19:32Z</dcterms:created>
  <dcterms:modified xsi:type="dcterms:W3CDTF">2024-06-29T17:39:57Z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0x0101000A0A7A5775FCBF4EAA42A4905AD21A55</vt:lpwstr>
  </property>
</Properties>
</file>