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36"/>
  </p:notesMasterIdLst>
  <p:sldIdLst>
    <p:sldId id="257" r:id="rId5"/>
    <p:sldId id="256" r:id="rId6"/>
    <p:sldId id="260" r:id="rId7"/>
    <p:sldId id="259" r:id="rId8"/>
    <p:sldId id="261" r:id="rId9"/>
    <p:sldId id="263" r:id="rId10"/>
    <p:sldId id="264" r:id="rId11"/>
    <p:sldId id="270" r:id="rId12"/>
    <p:sldId id="271" r:id="rId13"/>
    <p:sldId id="273" r:id="rId14"/>
    <p:sldId id="274" r:id="rId15"/>
    <p:sldId id="275" r:id="rId16"/>
    <p:sldId id="277" r:id="rId17"/>
    <p:sldId id="278" r:id="rId18"/>
    <p:sldId id="269" r:id="rId19"/>
    <p:sldId id="279" r:id="rId20"/>
    <p:sldId id="281" r:id="rId21"/>
    <p:sldId id="288" r:id="rId22"/>
    <p:sldId id="287" r:id="rId23"/>
    <p:sldId id="282" r:id="rId24"/>
    <p:sldId id="283" r:id="rId25"/>
    <p:sldId id="284" r:id="rId26"/>
    <p:sldId id="293" r:id="rId27"/>
    <p:sldId id="285" r:id="rId28"/>
    <p:sldId id="289" r:id="rId29"/>
    <p:sldId id="286" r:id="rId30"/>
    <p:sldId id="290" r:id="rId31"/>
    <p:sldId id="291" r:id="rId32"/>
    <p:sldId id="292" r:id="rId33"/>
    <p:sldId id="296" r:id="rId34"/>
    <p:sldId id="295" r:id="rId35"/>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FF"/>
    <a:srgbClr val="CC0027"/>
    <a:srgbClr val="EE00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F3ED4-2CCC-42E6-9333-ACD79536F8E2}" v="709" dt="2024-06-28T08:30:36.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93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470895"/>
          </a:xfrm>
          <a:prstGeom prst="rect">
            <a:avLst/>
          </a:prstGeom>
        </p:spPr>
        <p:txBody>
          <a:bodyPr vert="horz" lIns="94186" tIns="47094" rIns="94186" bIns="47094" rtlCol="0"/>
          <a:lstStyle>
            <a:lvl1pPr algn="l">
              <a:defRPr sz="1300"/>
            </a:lvl1pPr>
          </a:lstStyle>
          <a:p>
            <a:endParaRPr lang="en-GB"/>
          </a:p>
        </p:txBody>
      </p:sp>
      <p:sp>
        <p:nvSpPr>
          <p:cNvPr id="3" name="Tijdelijke aanduiding voor datum 2"/>
          <p:cNvSpPr>
            <a:spLocks noGrp="1"/>
          </p:cNvSpPr>
          <p:nvPr>
            <p:ph type="dt" idx="1"/>
          </p:nvPr>
        </p:nvSpPr>
        <p:spPr>
          <a:xfrm>
            <a:off x="4021294" y="0"/>
            <a:ext cx="3076363" cy="470895"/>
          </a:xfrm>
          <a:prstGeom prst="rect">
            <a:avLst/>
          </a:prstGeom>
        </p:spPr>
        <p:txBody>
          <a:bodyPr vert="horz" lIns="94186" tIns="47094" rIns="94186" bIns="47094" rtlCol="0"/>
          <a:lstStyle>
            <a:lvl1pPr algn="r">
              <a:defRPr sz="1300"/>
            </a:lvl1pPr>
          </a:lstStyle>
          <a:p>
            <a:fld id="{3160B586-55B4-4A6D-9605-5843C6BBF4E0}" type="datetimeFigureOut">
              <a:rPr lang="en-GB" smtClean="0"/>
              <a:t>04/07/2024</a:t>
            </a:fld>
            <a:endParaRPr lang="en-GB"/>
          </a:p>
        </p:txBody>
      </p:sp>
      <p:sp>
        <p:nvSpPr>
          <p:cNvPr id="4" name="Tijdelijke aanduiding voor dia-afbeelding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86" tIns="47094" rIns="94186" bIns="47094" rtlCol="0" anchor="ctr"/>
          <a:lstStyle/>
          <a:p>
            <a:endParaRPr lang="en-GB"/>
          </a:p>
        </p:txBody>
      </p:sp>
      <p:sp>
        <p:nvSpPr>
          <p:cNvPr id="5" name="Tijdelijke aanduiding voor notities 4"/>
          <p:cNvSpPr>
            <a:spLocks noGrp="1"/>
          </p:cNvSpPr>
          <p:nvPr>
            <p:ph type="body" sz="quarter" idx="3"/>
          </p:nvPr>
        </p:nvSpPr>
        <p:spPr>
          <a:xfrm>
            <a:off x="709930" y="4516676"/>
            <a:ext cx="5679440" cy="3695462"/>
          </a:xfrm>
          <a:prstGeom prst="rect">
            <a:avLst/>
          </a:prstGeom>
        </p:spPr>
        <p:txBody>
          <a:bodyPr vert="horz" lIns="94186" tIns="47094" rIns="94186" bIns="47094"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914406"/>
            <a:ext cx="3076363" cy="470894"/>
          </a:xfrm>
          <a:prstGeom prst="rect">
            <a:avLst/>
          </a:prstGeom>
        </p:spPr>
        <p:txBody>
          <a:bodyPr vert="horz" lIns="94186" tIns="47094" rIns="94186" bIns="47094" rtlCol="0" anchor="b"/>
          <a:lstStyle>
            <a:lvl1pPr algn="l">
              <a:defRPr sz="1300"/>
            </a:lvl1pPr>
          </a:lstStyle>
          <a:p>
            <a:endParaRPr lang="en-GB"/>
          </a:p>
        </p:txBody>
      </p:sp>
      <p:sp>
        <p:nvSpPr>
          <p:cNvPr id="7" name="Tijdelijke aanduiding voor dianummer 6"/>
          <p:cNvSpPr>
            <a:spLocks noGrp="1"/>
          </p:cNvSpPr>
          <p:nvPr>
            <p:ph type="sldNum" sz="quarter" idx="5"/>
          </p:nvPr>
        </p:nvSpPr>
        <p:spPr>
          <a:xfrm>
            <a:off x="4021294" y="8914406"/>
            <a:ext cx="3076363" cy="470894"/>
          </a:xfrm>
          <a:prstGeom prst="rect">
            <a:avLst/>
          </a:prstGeom>
        </p:spPr>
        <p:txBody>
          <a:bodyPr vert="horz" lIns="94186" tIns="47094" rIns="94186" bIns="47094" rtlCol="0" anchor="b"/>
          <a:lstStyle>
            <a:lvl1pPr algn="r">
              <a:defRPr sz="1300"/>
            </a:lvl1pPr>
          </a:lstStyle>
          <a:p>
            <a:fld id="{F4D0500E-89A6-428F-B63A-BAC71369CD4C}" type="slidenum">
              <a:rPr lang="en-GB" smtClean="0"/>
              <a:t>‹#›</a:t>
            </a:fld>
            <a:endParaRPr lang="en-GB"/>
          </a:p>
        </p:txBody>
      </p:sp>
    </p:spTree>
    <p:extLst>
      <p:ext uri="{BB962C8B-B14F-4D97-AF65-F5344CB8AC3E}">
        <p14:creationId xmlns:p14="http://schemas.microsoft.com/office/powerpoint/2010/main" val="193983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err="1"/>
              <a:t>Leerlingen</a:t>
            </a:r>
            <a:r>
              <a:rPr lang="en-GB"/>
              <a:t> </a:t>
            </a:r>
            <a:r>
              <a:rPr lang="en-GB" err="1"/>
              <a:t>welkom</a:t>
            </a:r>
            <a:r>
              <a:rPr lang="en-GB"/>
              <a:t> </a:t>
            </a:r>
            <a:r>
              <a:rPr lang="en-GB" err="1"/>
              <a:t>heten</a:t>
            </a:r>
            <a:r>
              <a:rPr lang="en-GB"/>
              <a:t>, </a:t>
            </a:r>
            <a:r>
              <a:rPr lang="en-GB" err="1"/>
              <a:t>onderwerp</a:t>
            </a:r>
            <a:r>
              <a:rPr lang="en-GB"/>
              <a:t> </a:t>
            </a:r>
            <a:r>
              <a:rPr lang="en-GB" err="1"/>
              <a:t>introduceren</a:t>
            </a:r>
            <a:r>
              <a:rPr lang="en-GB"/>
              <a:t>. </a:t>
            </a:r>
          </a:p>
          <a:p>
            <a:endParaRPr lang="en-GB"/>
          </a:p>
          <a:p>
            <a:r>
              <a:rPr lang="en-GB" err="1"/>
              <a:t>Deze</a:t>
            </a:r>
            <a:r>
              <a:rPr lang="en-GB"/>
              <a:t> lessenserie is </a:t>
            </a:r>
            <a:r>
              <a:rPr lang="en-GB" err="1"/>
              <a:t>ontworpen</a:t>
            </a:r>
            <a:r>
              <a:rPr lang="en-GB"/>
              <a:t> door </a:t>
            </a:r>
            <a:r>
              <a:rPr lang="en-GB" err="1"/>
              <a:t>studenten</a:t>
            </a:r>
            <a:r>
              <a:rPr lang="en-GB"/>
              <a:t> van de Universiteit Twente </a:t>
            </a:r>
            <a:r>
              <a:rPr lang="en-GB" err="1"/>
              <a:t>en</a:t>
            </a:r>
            <a:r>
              <a:rPr lang="en-GB"/>
              <a:t> de Vrije Universiteit Brussel </a:t>
            </a:r>
            <a:r>
              <a:rPr lang="en-GB" err="1"/>
              <a:t>voor</a:t>
            </a:r>
            <a:r>
              <a:rPr lang="en-GB"/>
              <a:t> het </a:t>
            </a:r>
            <a:r>
              <a:rPr lang="en-GB" err="1"/>
              <a:t>vak</a:t>
            </a:r>
            <a:r>
              <a:rPr lang="en-GB"/>
              <a:t> “</a:t>
            </a:r>
            <a:r>
              <a:rPr lang="en-GB" err="1"/>
              <a:t>Ontwerpstudio</a:t>
            </a:r>
            <a:r>
              <a:rPr lang="en-GB"/>
              <a:t>,”</a:t>
            </a:r>
          </a:p>
          <a:p>
            <a:r>
              <a:rPr lang="en-GB" err="1"/>
              <a:t>Namen</a:t>
            </a:r>
            <a:r>
              <a:rPr lang="en-GB"/>
              <a:t>: </a:t>
            </a:r>
            <a:r>
              <a:rPr lang="en-GB" err="1"/>
              <a:t>Febroniya</a:t>
            </a:r>
            <a:r>
              <a:rPr lang="en-GB"/>
              <a:t> Atto (UT), </a:t>
            </a:r>
            <a:r>
              <a:rPr lang="en-GB" err="1"/>
              <a:t>Carlijn</a:t>
            </a:r>
            <a:r>
              <a:rPr lang="en-GB"/>
              <a:t> </a:t>
            </a:r>
            <a:r>
              <a:rPr lang="en-GB" err="1"/>
              <a:t>Grimberg</a:t>
            </a:r>
            <a:r>
              <a:rPr lang="en-GB"/>
              <a:t> (UT), Ed Jonker (UT), Ruben Simons (VUB), Christian van </a:t>
            </a:r>
            <a:r>
              <a:rPr lang="en-GB" err="1"/>
              <a:t>Weerdenburg</a:t>
            </a:r>
            <a:r>
              <a:rPr lang="en-GB"/>
              <a:t> (UT),</a:t>
            </a:r>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1</a:t>
            </a:fld>
            <a:endParaRPr lang="en-GB"/>
          </a:p>
        </p:txBody>
      </p:sp>
    </p:spTree>
    <p:extLst>
      <p:ext uri="{BB962C8B-B14F-4D97-AF65-F5344CB8AC3E}">
        <p14:creationId xmlns:p14="http://schemas.microsoft.com/office/powerpoint/2010/main" val="2844912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10</a:t>
            </a:fld>
            <a:endParaRPr lang="en-GB"/>
          </a:p>
        </p:txBody>
      </p:sp>
    </p:spTree>
    <p:extLst>
      <p:ext uri="{BB962C8B-B14F-4D97-AF65-F5344CB8AC3E}">
        <p14:creationId xmlns:p14="http://schemas.microsoft.com/office/powerpoint/2010/main" val="3115483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11</a:t>
            </a:fld>
            <a:endParaRPr lang="en-GB"/>
          </a:p>
        </p:txBody>
      </p:sp>
    </p:spTree>
    <p:extLst>
      <p:ext uri="{BB962C8B-B14F-4D97-AF65-F5344CB8AC3E}">
        <p14:creationId xmlns:p14="http://schemas.microsoft.com/office/powerpoint/2010/main" val="1309894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12</a:t>
            </a:fld>
            <a:endParaRPr lang="en-GB"/>
          </a:p>
        </p:txBody>
      </p:sp>
    </p:spTree>
    <p:extLst>
      <p:ext uri="{BB962C8B-B14F-4D97-AF65-F5344CB8AC3E}">
        <p14:creationId xmlns:p14="http://schemas.microsoft.com/office/powerpoint/2010/main" val="3629146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13</a:t>
            </a:fld>
            <a:endParaRPr lang="en-GB"/>
          </a:p>
        </p:txBody>
      </p:sp>
    </p:spTree>
    <p:extLst>
      <p:ext uri="{BB962C8B-B14F-4D97-AF65-F5344CB8AC3E}">
        <p14:creationId xmlns:p14="http://schemas.microsoft.com/office/powerpoint/2010/main" val="3561234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14</a:t>
            </a:fld>
            <a:endParaRPr lang="en-GB"/>
          </a:p>
        </p:txBody>
      </p:sp>
    </p:spTree>
    <p:extLst>
      <p:ext uri="{BB962C8B-B14F-4D97-AF65-F5344CB8AC3E}">
        <p14:creationId xmlns:p14="http://schemas.microsoft.com/office/powerpoint/2010/main" val="3660390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Degene in de </a:t>
            </a:r>
            <a:r>
              <a:rPr lang="en-GB" err="1"/>
              <a:t>groep</a:t>
            </a:r>
            <a:r>
              <a:rPr lang="en-GB"/>
              <a:t> </a:t>
            </a:r>
            <a:r>
              <a:rPr lang="en-GB" err="1"/>
              <a:t>controlesystemen</a:t>
            </a:r>
            <a:r>
              <a:rPr lang="en-GB"/>
              <a:t>: neem je laptop mee!!!</a:t>
            </a:r>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15</a:t>
            </a:fld>
            <a:endParaRPr lang="en-GB"/>
          </a:p>
        </p:txBody>
      </p:sp>
    </p:spTree>
    <p:extLst>
      <p:ext uri="{BB962C8B-B14F-4D97-AF65-F5344CB8AC3E}">
        <p14:creationId xmlns:p14="http://schemas.microsoft.com/office/powerpoint/2010/main" val="590887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16</a:t>
            </a:fld>
            <a:endParaRPr lang="en-GB"/>
          </a:p>
        </p:txBody>
      </p:sp>
    </p:spTree>
    <p:extLst>
      <p:ext uri="{BB962C8B-B14F-4D97-AF65-F5344CB8AC3E}">
        <p14:creationId xmlns:p14="http://schemas.microsoft.com/office/powerpoint/2010/main" val="1410827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17</a:t>
            </a:fld>
            <a:endParaRPr lang="en-GB"/>
          </a:p>
        </p:txBody>
      </p:sp>
    </p:spTree>
    <p:extLst>
      <p:ext uri="{BB962C8B-B14F-4D97-AF65-F5344CB8AC3E}">
        <p14:creationId xmlns:p14="http://schemas.microsoft.com/office/powerpoint/2010/main" val="474479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18</a:t>
            </a:fld>
            <a:endParaRPr lang="en-GB"/>
          </a:p>
        </p:txBody>
      </p:sp>
    </p:spTree>
    <p:extLst>
      <p:ext uri="{BB962C8B-B14F-4D97-AF65-F5344CB8AC3E}">
        <p14:creationId xmlns:p14="http://schemas.microsoft.com/office/powerpoint/2010/main" val="49524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19</a:t>
            </a:fld>
            <a:endParaRPr lang="en-GB"/>
          </a:p>
        </p:txBody>
      </p:sp>
    </p:spTree>
    <p:extLst>
      <p:ext uri="{BB962C8B-B14F-4D97-AF65-F5344CB8AC3E}">
        <p14:creationId xmlns:p14="http://schemas.microsoft.com/office/powerpoint/2010/main" val="275298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Doel </a:t>
            </a:r>
            <a:r>
              <a:rPr lang="en-GB" err="1"/>
              <a:t>en</a:t>
            </a:r>
            <a:r>
              <a:rPr lang="en-GB"/>
              <a:t> planning van de </a:t>
            </a:r>
            <a:r>
              <a:rPr lang="en-GB" err="1"/>
              <a:t>lesmodule</a:t>
            </a:r>
            <a:r>
              <a:rPr lang="en-GB"/>
              <a:t> </a:t>
            </a:r>
            <a:r>
              <a:rPr lang="en-GB" err="1"/>
              <a:t>vertellen</a:t>
            </a:r>
            <a:r>
              <a:rPr lang="en-GB"/>
              <a:t>. </a:t>
            </a:r>
            <a:r>
              <a:rPr lang="en-GB" err="1"/>
              <a:t>Aangeven</a:t>
            </a:r>
            <a:r>
              <a:rPr lang="en-GB"/>
              <a:t> </a:t>
            </a:r>
            <a:r>
              <a:rPr lang="en-GB" err="1"/>
              <a:t>welke</a:t>
            </a:r>
            <a:r>
              <a:rPr lang="en-GB"/>
              <a:t> data </a:t>
            </a:r>
            <a:r>
              <a:rPr lang="en-GB" err="1"/>
              <a:t>en</a:t>
            </a:r>
            <a:r>
              <a:rPr lang="en-GB"/>
              <a:t> </a:t>
            </a:r>
            <a:r>
              <a:rPr lang="en-GB" err="1"/>
              <a:t>uren</a:t>
            </a:r>
            <a:r>
              <a:rPr lang="en-GB"/>
              <a:t> de lessen </a:t>
            </a:r>
            <a:r>
              <a:rPr lang="en-GB" err="1"/>
              <a:t>zijn</a:t>
            </a:r>
            <a:r>
              <a:rPr lang="en-GB"/>
              <a:t>!!! </a:t>
            </a:r>
            <a:r>
              <a:rPr lang="en-GB" err="1"/>
              <a:t>Deze</a:t>
            </a:r>
            <a:r>
              <a:rPr lang="en-GB"/>
              <a:t> </a:t>
            </a:r>
            <a:r>
              <a:rPr lang="en-GB" err="1"/>
              <a:t>zijn</a:t>
            </a:r>
            <a:r>
              <a:rPr lang="en-GB"/>
              <a:t> </a:t>
            </a:r>
            <a:r>
              <a:rPr lang="en-GB" err="1"/>
              <a:t>als</a:t>
            </a:r>
            <a:r>
              <a:rPr lang="en-GB"/>
              <a:t> </a:t>
            </a:r>
            <a:r>
              <a:rPr lang="en-GB" err="1"/>
              <a:t>volgt</a:t>
            </a:r>
            <a:r>
              <a:rPr lang="en-GB"/>
              <a:t>: </a:t>
            </a:r>
          </a:p>
          <a:p>
            <a:r>
              <a:rPr lang="en-GB"/>
              <a:t>Les 1: datum &amp; </a:t>
            </a:r>
            <a:r>
              <a:rPr lang="en-GB" err="1"/>
              <a:t>uur</a:t>
            </a:r>
            <a:r>
              <a:rPr lang="en-GB"/>
              <a:t>, les 2: datum &amp; </a:t>
            </a:r>
            <a:r>
              <a:rPr lang="en-GB" err="1"/>
              <a:t>uur</a:t>
            </a:r>
            <a:r>
              <a:rPr lang="en-GB"/>
              <a:t>, Les 3: datum &amp; </a:t>
            </a:r>
            <a:r>
              <a:rPr lang="en-GB" err="1"/>
              <a:t>uur</a:t>
            </a:r>
            <a:r>
              <a:rPr lang="en-GB"/>
              <a:t>, les 4: datum &amp; </a:t>
            </a:r>
            <a:r>
              <a:rPr lang="en-GB" err="1"/>
              <a:t>uur</a:t>
            </a:r>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2</a:t>
            </a:fld>
            <a:endParaRPr lang="en-GB"/>
          </a:p>
        </p:txBody>
      </p:sp>
    </p:spTree>
    <p:extLst>
      <p:ext uri="{BB962C8B-B14F-4D97-AF65-F5344CB8AC3E}">
        <p14:creationId xmlns:p14="http://schemas.microsoft.com/office/powerpoint/2010/main" val="4232492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Besloten of </a:t>
            </a:r>
            <a:r>
              <a:rPr lang="en-GB" err="1"/>
              <a:t>nagedacht</a:t>
            </a:r>
            <a:r>
              <a:rPr lang="en-GB"/>
              <a:t>? En </a:t>
            </a:r>
            <a:r>
              <a:rPr lang="en-GB" err="1"/>
              <a:t>moeten</a:t>
            </a:r>
            <a:r>
              <a:rPr lang="en-GB"/>
              <a:t> ze </a:t>
            </a:r>
            <a:r>
              <a:rPr lang="en-GB" err="1"/>
              <a:t>als</a:t>
            </a:r>
            <a:r>
              <a:rPr lang="en-GB"/>
              <a:t> </a:t>
            </a:r>
            <a:r>
              <a:rPr lang="en-GB" err="1"/>
              <a:t>groep</a:t>
            </a:r>
            <a:r>
              <a:rPr lang="en-GB"/>
              <a:t> </a:t>
            </a:r>
            <a:r>
              <a:rPr lang="en-GB" err="1"/>
              <a:t>hebben</a:t>
            </a:r>
            <a:r>
              <a:rPr lang="en-GB"/>
              <a:t> </a:t>
            </a:r>
            <a:r>
              <a:rPr lang="en-GB" err="1"/>
              <a:t>nagedacht</a:t>
            </a:r>
            <a:r>
              <a:rPr lang="en-GB"/>
              <a:t> of </a:t>
            </a:r>
            <a:r>
              <a:rPr lang="en-GB" err="1"/>
              <a:t>ieder</a:t>
            </a:r>
            <a:r>
              <a:rPr lang="en-GB"/>
              <a:t> </a:t>
            </a:r>
            <a:r>
              <a:rPr lang="en-GB" err="1"/>
              <a:t>voor</a:t>
            </a:r>
            <a:r>
              <a:rPr lang="en-GB"/>
              <a:t> </a:t>
            </a:r>
            <a:r>
              <a:rPr lang="en-GB" err="1"/>
              <a:t>zichzelf</a:t>
            </a:r>
            <a:r>
              <a:rPr lang="en-GB"/>
              <a:t> (om </a:t>
            </a:r>
            <a:r>
              <a:rPr lang="en-GB" err="1"/>
              <a:t>daarna</a:t>
            </a:r>
            <a:r>
              <a:rPr lang="en-GB"/>
              <a:t> </a:t>
            </a:r>
            <a:r>
              <a:rPr lang="en-GB" err="1"/>
              <a:t>als</a:t>
            </a:r>
            <a:r>
              <a:rPr lang="en-GB"/>
              <a:t> </a:t>
            </a:r>
            <a:r>
              <a:rPr lang="en-GB" err="1"/>
              <a:t>groep</a:t>
            </a:r>
            <a:r>
              <a:rPr lang="en-GB"/>
              <a:t> </a:t>
            </a:r>
            <a:r>
              <a:rPr lang="en-GB" err="1"/>
              <a:t>ideeen</a:t>
            </a:r>
            <a:r>
              <a:rPr lang="en-GB"/>
              <a:t> </a:t>
            </a:r>
            <a:r>
              <a:rPr lang="en-GB" err="1"/>
              <a:t>uit</a:t>
            </a:r>
            <a:r>
              <a:rPr lang="en-GB"/>
              <a:t> </a:t>
            </a:r>
            <a:r>
              <a:rPr lang="en-GB" err="1"/>
              <a:t>te</a:t>
            </a:r>
            <a:r>
              <a:rPr lang="en-GB"/>
              <a:t> </a:t>
            </a:r>
            <a:r>
              <a:rPr lang="en-GB" err="1"/>
              <a:t>wisselen</a:t>
            </a:r>
            <a:r>
              <a:rPr lang="en-GB"/>
              <a:t> </a:t>
            </a:r>
            <a:r>
              <a:rPr lang="en-GB" err="1"/>
              <a:t>en</a:t>
            </a:r>
            <a:r>
              <a:rPr lang="en-GB"/>
              <a:t> </a:t>
            </a:r>
            <a:r>
              <a:rPr lang="en-GB" err="1"/>
              <a:t>een</a:t>
            </a:r>
            <a:r>
              <a:rPr lang="en-GB"/>
              <a:t> </a:t>
            </a:r>
            <a:r>
              <a:rPr lang="en-GB" err="1"/>
              <a:t>keuze</a:t>
            </a:r>
            <a:r>
              <a:rPr lang="en-GB"/>
              <a:t> </a:t>
            </a:r>
            <a:r>
              <a:rPr lang="en-GB" err="1"/>
              <a:t>te</a:t>
            </a:r>
            <a:r>
              <a:rPr lang="en-GB"/>
              <a:t> </a:t>
            </a:r>
            <a:r>
              <a:rPr lang="en-GB" err="1"/>
              <a:t>maken</a:t>
            </a:r>
            <a:r>
              <a:rPr lang="en-GB"/>
              <a:t>)</a:t>
            </a:r>
          </a:p>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20</a:t>
            </a:fld>
            <a:endParaRPr lang="en-GB"/>
          </a:p>
        </p:txBody>
      </p:sp>
    </p:spTree>
    <p:extLst>
      <p:ext uri="{BB962C8B-B14F-4D97-AF65-F5344CB8AC3E}">
        <p14:creationId xmlns:p14="http://schemas.microsoft.com/office/powerpoint/2010/main" val="3780058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21</a:t>
            </a:fld>
            <a:endParaRPr lang="en-GB"/>
          </a:p>
        </p:txBody>
      </p:sp>
    </p:spTree>
    <p:extLst>
      <p:ext uri="{BB962C8B-B14F-4D97-AF65-F5344CB8AC3E}">
        <p14:creationId xmlns:p14="http://schemas.microsoft.com/office/powerpoint/2010/main" val="2827167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22</a:t>
            </a:fld>
            <a:endParaRPr lang="en-GB"/>
          </a:p>
        </p:txBody>
      </p:sp>
    </p:spTree>
    <p:extLst>
      <p:ext uri="{BB962C8B-B14F-4D97-AF65-F5344CB8AC3E}">
        <p14:creationId xmlns:p14="http://schemas.microsoft.com/office/powerpoint/2010/main" val="3044057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23</a:t>
            </a:fld>
            <a:endParaRPr lang="en-GB"/>
          </a:p>
        </p:txBody>
      </p:sp>
    </p:spTree>
    <p:extLst>
      <p:ext uri="{BB962C8B-B14F-4D97-AF65-F5344CB8AC3E}">
        <p14:creationId xmlns:p14="http://schemas.microsoft.com/office/powerpoint/2010/main" val="3093473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24</a:t>
            </a:fld>
            <a:endParaRPr lang="en-GB"/>
          </a:p>
        </p:txBody>
      </p:sp>
    </p:spTree>
    <p:extLst>
      <p:ext uri="{BB962C8B-B14F-4D97-AF65-F5344CB8AC3E}">
        <p14:creationId xmlns:p14="http://schemas.microsoft.com/office/powerpoint/2010/main" val="1579979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err="1"/>
              <a:t>Vóór</a:t>
            </a:r>
            <a:r>
              <a:rPr lang="en-GB"/>
              <a:t> </a:t>
            </a:r>
            <a:r>
              <a:rPr lang="en-GB" err="1"/>
              <a:t>dit</a:t>
            </a:r>
            <a:r>
              <a:rPr lang="en-GB"/>
              <a:t> </a:t>
            </a:r>
            <a:r>
              <a:rPr lang="en-GB" err="1"/>
              <a:t>filmpje</a:t>
            </a:r>
            <a:r>
              <a:rPr lang="en-GB"/>
              <a:t> </a:t>
            </a:r>
            <a:r>
              <a:rPr lang="en-GB" err="1"/>
              <a:t>wordt</a:t>
            </a:r>
            <a:r>
              <a:rPr lang="en-GB"/>
              <a:t> </a:t>
            </a:r>
            <a:r>
              <a:rPr lang="en-GB" err="1"/>
              <a:t>afgespeeld</a:t>
            </a:r>
            <a:r>
              <a:rPr lang="en-GB"/>
              <a:t>, </a:t>
            </a:r>
            <a:r>
              <a:rPr lang="en-GB" err="1"/>
              <a:t>geef</a:t>
            </a:r>
            <a:r>
              <a:rPr lang="en-GB"/>
              <a:t> </a:t>
            </a:r>
            <a:r>
              <a:rPr lang="en-GB" err="1"/>
              <a:t>leerlingen</a:t>
            </a:r>
            <a:r>
              <a:rPr lang="en-GB"/>
              <a:t> </a:t>
            </a:r>
            <a:r>
              <a:rPr lang="en-GB" err="1"/>
              <a:t>eerst</a:t>
            </a:r>
            <a:r>
              <a:rPr lang="en-GB"/>
              <a:t> </a:t>
            </a:r>
            <a:r>
              <a:rPr lang="en-GB" err="1"/>
              <a:t>een</a:t>
            </a:r>
            <a:r>
              <a:rPr lang="en-GB"/>
              <a:t> </a:t>
            </a:r>
            <a:r>
              <a:rPr lang="en-GB" err="1"/>
              <a:t>paar</a:t>
            </a:r>
            <a:r>
              <a:rPr lang="en-GB"/>
              <a:t> </a:t>
            </a:r>
            <a:r>
              <a:rPr lang="en-GB" err="1"/>
              <a:t>minuten</a:t>
            </a:r>
            <a:r>
              <a:rPr lang="en-GB"/>
              <a:t> de </a:t>
            </a:r>
            <a:r>
              <a:rPr lang="en-GB" err="1"/>
              <a:t>tijd</a:t>
            </a:r>
            <a:r>
              <a:rPr lang="en-GB"/>
              <a:t> om </a:t>
            </a:r>
            <a:r>
              <a:rPr lang="en-GB" err="1"/>
              <a:t>hun</a:t>
            </a:r>
            <a:r>
              <a:rPr lang="en-GB"/>
              <a:t> </a:t>
            </a:r>
            <a:r>
              <a:rPr lang="en-GB" err="1"/>
              <a:t>gemaakte</a:t>
            </a:r>
            <a:r>
              <a:rPr lang="en-GB"/>
              <a:t> </a:t>
            </a:r>
            <a:r>
              <a:rPr lang="en-GB" err="1"/>
              <a:t>werkblad</a:t>
            </a:r>
            <a:r>
              <a:rPr lang="en-GB"/>
              <a:t> </a:t>
            </a:r>
            <a:r>
              <a:rPr lang="en-GB" err="1"/>
              <a:t>nog</a:t>
            </a:r>
            <a:r>
              <a:rPr lang="en-GB"/>
              <a:t> </a:t>
            </a:r>
            <a:r>
              <a:rPr lang="en-GB" err="1"/>
              <a:t>eens</a:t>
            </a:r>
            <a:r>
              <a:rPr lang="en-GB"/>
              <a:t> door te </a:t>
            </a:r>
            <a:r>
              <a:rPr lang="en-GB" err="1"/>
              <a:t>kijken</a:t>
            </a:r>
            <a:r>
              <a:rPr lang="en-GB"/>
              <a:t> </a:t>
            </a:r>
            <a:r>
              <a:rPr lang="en-GB" err="1"/>
              <a:t>t.b.v</a:t>
            </a:r>
            <a:r>
              <a:rPr lang="en-GB"/>
              <a:t>. het </a:t>
            </a:r>
            <a:r>
              <a:rPr lang="en-GB" err="1"/>
              <a:t>ophalen</a:t>
            </a:r>
            <a:r>
              <a:rPr lang="en-GB"/>
              <a:t> van </a:t>
            </a:r>
            <a:r>
              <a:rPr lang="en-GB" err="1"/>
              <a:t>voorkennis</a:t>
            </a:r>
            <a:r>
              <a:rPr lang="en-GB"/>
              <a:t>. </a:t>
            </a:r>
          </a:p>
          <a:p>
            <a:r>
              <a:rPr lang="en-GB" err="1"/>
              <a:t>Daarna</a:t>
            </a:r>
            <a:r>
              <a:rPr lang="en-GB"/>
              <a:t> </a:t>
            </a:r>
            <a:r>
              <a:rPr lang="en-GB" err="1"/>
              <a:t>aangeven</a:t>
            </a:r>
            <a:r>
              <a:rPr lang="en-GB"/>
              <a:t> </a:t>
            </a:r>
            <a:r>
              <a:rPr lang="en-GB" err="1"/>
              <a:t>dat</a:t>
            </a:r>
            <a:r>
              <a:rPr lang="en-GB"/>
              <a:t> ze </a:t>
            </a:r>
            <a:r>
              <a:rPr lang="en-GB" err="1"/>
              <a:t>tijdens</a:t>
            </a:r>
            <a:r>
              <a:rPr lang="en-GB"/>
              <a:t> het </a:t>
            </a:r>
            <a:r>
              <a:rPr lang="en-GB" err="1"/>
              <a:t>filmpje</a:t>
            </a:r>
            <a:r>
              <a:rPr lang="en-GB"/>
              <a:t> </a:t>
            </a:r>
            <a:r>
              <a:rPr lang="en-GB" err="1"/>
              <a:t>moeten</a:t>
            </a:r>
            <a:r>
              <a:rPr lang="en-GB"/>
              <a:t> </a:t>
            </a:r>
            <a:r>
              <a:rPr lang="en-GB" err="1"/>
              <a:t>letten</a:t>
            </a:r>
            <a:r>
              <a:rPr lang="en-GB"/>
              <a:t> op wat </a:t>
            </a:r>
            <a:r>
              <a:rPr lang="en-GB" err="1"/>
              <a:t>voor</a:t>
            </a:r>
            <a:r>
              <a:rPr lang="en-GB"/>
              <a:t> type sensor/</a:t>
            </a:r>
            <a:r>
              <a:rPr lang="en-GB" err="1"/>
              <a:t>controlesysteem</a:t>
            </a:r>
            <a:r>
              <a:rPr lang="en-GB"/>
              <a:t>/</a:t>
            </a:r>
            <a:r>
              <a:rPr lang="en-GB" err="1"/>
              <a:t>grijper</a:t>
            </a:r>
            <a:r>
              <a:rPr lang="en-GB"/>
              <a:t> </a:t>
            </a:r>
            <a:r>
              <a:rPr lang="en-GB" err="1"/>
              <a:t>deze</a:t>
            </a:r>
            <a:r>
              <a:rPr lang="en-GB"/>
              <a:t> robot </a:t>
            </a:r>
            <a:r>
              <a:rPr lang="en-GB" err="1"/>
              <a:t>gebruikt</a:t>
            </a:r>
            <a:r>
              <a:rPr lang="en-GB"/>
              <a:t>, </a:t>
            </a:r>
            <a:r>
              <a:rPr lang="en-GB" err="1"/>
              <a:t>en</a:t>
            </a:r>
            <a:r>
              <a:rPr lang="en-GB"/>
              <a:t> </a:t>
            </a:r>
            <a:r>
              <a:rPr lang="en-GB" err="1"/>
              <a:t>waarom</a:t>
            </a:r>
            <a:r>
              <a:rPr lang="en-GB"/>
              <a:t> </a:t>
            </a:r>
            <a:r>
              <a:rPr lang="en-GB" err="1"/>
              <a:t>juist</a:t>
            </a:r>
            <a:r>
              <a:rPr lang="en-GB"/>
              <a:t> die. Video </a:t>
            </a:r>
            <a:r>
              <a:rPr lang="en-GB" err="1"/>
              <a:t>afspelen</a:t>
            </a:r>
            <a:r>
              <a:rPr lang="en-GB"/>
              <a:t> tot 2 </a:t>
            </a:r>
            <a:r>
              <a:rPr lang="en-GB" err="1"/>
              <a:t>minuut</a:t>
            </a:r>
            <a:r>
              <a:rPr lang="en-GB"/>
              <a:t> 30</a:t>
            </a:r>
          </a:p>
          <a:p>
            <a:endParaRPr lang="en-GB"/>
          </a:p>
          <a:p>
            <a:r>
              <a:rPr lang="en-GB" err="1"/>
              <a:t>Vragen</a:t>
            </a:r>
            <a:r>
              <a:rPr lang="en-GB"/>
              <a:t> die gesteld </a:t>
            </a:r>
            <a:r>
              <a:rPr lang="en-GB" err="1"/>
              <a:t>kunnen</a:t>
            </a:r>
            <a:r>
              <a:rPr lang="en-GB"/>
              <a:t> worden na het </a:t>
            </a:r>
            <a:r>
              <a:rPr lang="en-GB" err="1"/>
              <a:t>filmpje</a:t>
            </a:r>
            <a:r>
              <a:rPr lang="en-GB"/>
              <a:t>:</a:t>
            </a:r>
          </a:p>
          <a:p>
            <a:pPr marL="171450" indent="-171450">
              <a:buFontTx/>
              <a:buChar char="-"/>
            </a:pPr>
            <a:r>
              <a:rPr lang="en-GB" err="1"/>
              <a:t>Welke</a:t>
            </a:r>
            <a:r>
              <a:rPr lang="en-GB"/>
              <a:t> type </a:t>
            </a:r>
            <a:r>
              <a:rPr lang="en-GB" err="1"/>
              <a:t>afstandssensor</a:t>
            </a:r>
            <a:r>
              <a:rPr lang="en-GB"/>
              <a:t> </a:t>
            </a:r>
            <a:r>
              <a:rPr lang="en-GB" err="1"/>
              <a:t>gebruikt</a:t>
            </a:r>
            <a:r>
              <a:rPr lang="en-GB"/>
              <a:t> de robot? </a:t>
            </a:r>
            <a:r>
              <a:rPr lang="en-GB">
                <a:sym typeface="Wingdings" panose="05000000000000000000" pitchFamily="2" charset="2"/>
              </a:rPr>
              <a:t> hoe </a:t>
            </a:r>
            <a:r>
              <a:rPr lang="en-GB" err="1">
                <a:sym typeface="Wingdings" panose="05000000000000000000" pitchFamily="2" charset="2"/>
              </a:rPr>
              <a:t>zie</a:t>
            </a:r>
            <a:r>
              <a:rPr lang="en-GB">
                <a:sym typeface="Wingdings" panose="05000000000000000000" pitchFamily="2" charset="2"/>
              </a:rPr>
              <a:t> je </a:t>
            </a:r>
            <a:r>
              <a:rPr lang="en-GB" err="1">
                <a:sym typeface="Wingdings" panose="05000000000000000000" pitchFamily="2" charset="2"/>
              </a:rPr>
              <a:t>dat</a:t>
            </a:r>
            <a:r>
              <a:rPr lang="en-GB">
                <a:sym typeface="Wingdings" panose="05000000000000000000" pitchFamily="2" charset="2"/>
              </a:rPr>
              <a:t> </a:t>
            </a:r>
            <a:r>
              <a:rPr lang="en-GB" err="1">
                <a:sym typeface="Wingdings" panose="05000000000000000000" pitchFamily="2" charset="2"/>
              </a:rPr>
              <a:t>en</a:t>
            </a:r>
            <a:r>
              <a:rPr lang="en-GB">
                <a:sym typeface="Wingdings" panose="05000000000000000000" pitchFamily="2" charset="2"/>
              </a:rPr>
              <a:t> </a:t>
            </a:r>
            <a:r>
              <a:rPr lang="en-GB" err="1">
                <a:sym typeface="Wingdings" panose="05000000000000000000" pitchFamily="2" charset="2"/>
              </a:rPr>
              <a:t>waarom</a:t>
            </a:r>
            <a:r>
              <a:rPr lang="en-GB">
                <a:sym typeface="Wingdings" panose="05000000000000000000" pitchFamily="2" charset="2"/>
              </a:rPr>
              <a:t> </a:t>
            </a:r>
            <a:r>
              <a:rPr lang="en-GB" err="1">
                <a:sym typeface="Wingdings" panose="05000000000000000000" pitchFamily="2" charset="2"/>
              </a:rPr>
              <a:t>zou</a:t>
            </a:r>
            <a:r>
              <a:rPr lang="en-GB">
                <a:sym typeface="Wingdings" panose="05000000000000000000" pitchFamily="2" charset="2"/>
              </a:rPr>
              <a:t> die </a:t>
            </a:r>
            <a:r>
              <a:rPr lang="en-GB" err="1">
                <a:sym typeface="Wingdings" panose="05000000000000000000" pitchFamily="2" charset="2"/>
              </a:rPr>
              <a:t>juist</a:t>
            </a:r>
            <a:r>
              <a:rPr lang="en-GB">
                <a:sym typeface="Wingdings" panose="05000000000000000000" pitchFamily="2" charset="2"/>
              </a:rPr>
              <a:t> </a:t>
            </a:r>
            <a:r>
              <a:rPr lang="en-GB" err="1">
                <a:sym typeface="Wingdings" panose="05000000000000000000" pitchFamily="2" charset="2"/>
              </a:rPr>
              <a:t>dit</a:t>
            </a:r>
            <a:r>
              <a:rPr lang="en-GB">
                <a:sym typeface="Wingdings" panose="05000000000000000000" pitchFamily="2" charset="2"/>
              </a:rPr>
              <a:t> type </a:t>
            </a:r>
            <a:r>
              <a:rPr lang="en-GB" err="1">
                <a:sym typeface="Wingdings" panose="05000000000000000000" pitchFamily="2" charset="2"/>
              </a:rPr>
              <a:t>gebruiken</a:t>
            </a:r>
            <a:r>
              <a:rPr lang="en-GB">
                <a:sym typeface="Wingdings" panose="05000000000000000000" pitchFamily="2" charset="2"/>
              </a:rPr>
              <a:t>?</a:t>
            </a:r>
            <a:br>
              <a:rPr lang="en-GB"/>
            </a:br>
            <a:r>
              <a:rPr lang="en-GB"/>
              <a:t>(- </a:t>
            </a:r>
            <a:r>
              <a:rPr lang="en-GB" err="1"/>
              <a:t>Heeft</a:t>
            </a:r>
            <a:r>
              <a:rPr lang="en-GB"/>
              <a:t> </a:t>
            </a:r>
            <a:r>
              <a:rPr lang="en-GB" err="1"/>
              <a:t>deze</a:t>
            </a:r>
            <a:r>
              <a:rPr lang="en-GB"/>
              <a:t> robot </a:t>
            </a:r>
            <a:r>
              <a:rPr lang="en-GB" err="1"/>
              <a:t>nog</a:t>
            </a:r>
            <a:r>
              <a:rPr lang="en-GB"/>
              <a:t> </a:t>
            </a:r>
            <a:r>
              <a:rPr lang="en-GB" err="1"/>
              <a:t>andere</a:t>
            </a:r>
            <a:r>
              <a:rPr lang="en-GB"/>
              <a:t> </a:t>
            </a:r>
            <a:r>
              <a:rPr lang="en-GB" err="1"/>
              <a:t>soorten</a:t>
            </a:r>
            <a:r>
              <a:rPr lang="en-GB"/>
              <a:t> </a:t>
            </a:r>
            <a:r>
              <a:rPr lang="en-GB" err="1"/>
              <a:t>sensoren</a:t>
            </a:r>
            <a:r>
              <a:rPr lang="en-GB"/>
              <a:t> </a:t>
            </a:r>
            <a:r>
              <a:rPr lang="en-GB" err="1"/>
              <a:t>nodig</a:t>
            </a:r>
            <a:r>
              <a:rPr lang="en-GB"/>
              <a:t>?)</a:t>
            </a:r>
          </a:p>
          <a:p>
            <a:pPr marL="171450" indent="-171450">
              <a:buFontTx/>
              <a:buChar char="-"/>
            </a:pPr>
            <a:r>
              <a:rPr lang="en-GB"/>
              <a:t>Is </a:t>
            </a:r>
            <a:r>
              <a:rPr lang="en-GB" err="1"/>
              <a:t>dit</a:t>
            </a:r>
            <a:r>
              <a:rPr lang="en-GB"/>
              <a:t> </a:t>
            </a:r>
            <a:r>
              <a:rPr lang="en-GB" err="1"/>
              <a:t>een</a:t>
            </a:r>
            <a:r>
              <a:rPr lang="en-GB"/>
              <a:t> </a:t>
            </a:r>
            <a:r>
              <a:rPr lang="en-GB" err="1"/>
              <a:t>voorgeprogrammeerde</a:t>
            </a:r>
            <a:r>
              <a:rPr lang="en-GB"/>
              <a:t> of </a:t>
            </a:r>
            <a:r>
              <a:rPr lang="en-GB" err="1"/>
              <a:t>adaptieve</a:t>
            </a:r>
            <a:r>
              <a:rPr lang="en-GB"/>
              <a:t> robot? </a:t>
            </a:r>
            <a:r>
              <a:rPr lang="en-GB">
                <a:sym typeface="Wingdings" panose="05000000000000000000" pitchFamily="2" charset="2"/>
              </a:rPr>
              <a:t> </a:t>
            </a:r>
            <a:r>
              <a:rPr lang="en-GB" err="1">
                <a:sym typeface="Wingdings" panose="05000000000000000000" pitchFamily="2" charset="2"/>
              </a:rPr>
              <a:t>betekent</a:t>
            </a:r>
            <a:r>
              <a:rPr lang="en-GB">
                <a:sym typeface="Wingdings" panose="05000000000000000000" pitchFamily="2" charset="2"/>
              </a:rPr>
              <a:t> </a:t>
            </a:r>
            <a:r>
              <a:rPr lang="en-GB" err="1">
                <a:sym typeface="Wingdings" panose="05000000000000000000" pitchFamily="2" charset="2"/>
              </a:rPr>
              <a:t>dit</a:t>
            </a:r>
            <a:r>
              <a:rPr lang="en-GB">
                <a:sym typeface="Wingdings" panose="05000000000000000000" pitchFamily="2" charset="2"/>
              </a:rPr>
              <a:t> </a:t>
            </a:r>
            <a:r>
              <a:rPr lang="en-GB" err="1">
                <a:sym typeface="Wingdings" panose="05000000000000000000" pitchFamily="2" charset="2"/>
              </a:rPr>
              <a:t>dat</a:t>
            </a:r>
            <a:r>
              <a:rPr lang="en-GB">
                <a:sym typeface="Wingdings" panose="05000000000000000000" pitchFamily="2" charset="2"/>
              </a:rPr>
              <a:t> die </a:t>
            </a:r>
            <a:r>
              <a:rPr lang="en-GB" err="1">
                <a:sym typeface="Wingdings" panose="05000000000000000000" pitchFamily="2" charset="2"/>
              </a:rPr>
              <a:t>een</a:t>
            </a:r>
            <a:r>
              <a:rPr lang="en-GB">
                <a:sym typeface="Wingdings" panose="05000000000000000000" pitchFamily="2" charset="2"/>
              </a:rPr>
              <a:t> closed loop of </a:t>
            </a:r>
            <a:r>
              <a:rPr lang="en-GB" err="1">
                <a:sym typeface="Wingdings" panose="05000000000000000000" pitchFamily="2" charset="2"/>
              </a:rPr>
              <a:t>een</a:t>
            </a:r>
            <a:r>
              <a:rPr lang="en-GB">
                <a:sym typeface="Wingdings" panose="05000000000000000000" pitchFamily="2" charset="2"/>
              </a:rPr>
              <a:t> open loop </a:t>
            </a:r>
            <a:r>
              <a:rPr lang="en-GB" err="1">
                <a:sym typeface="Wingdings" panose="05000000000000000000" pitchFamily="2" charset="2"/>
              </a:rPr>
              <a:t>controlesysteem</a:t>
            </a:r>
            <a:r>
              <a:rPr lang="en-GB">
                <a:sym typeface="Wingdings" panose="05000000000000000000" pitchFamily="2" charset="2"/>
              </a:rPr>
              <a:t> </a:t>
            </a:r>
            <a:r>
              <a:rPr lang="en-GB" err="1">
                <a:sym typeface="Wingdings" panose="05000000000000000000" pitchFamily="2" charset="2"/>
              </a:rPr>
              <a:t>heeft</a:t>
            </a:r>
            <a:r>
              <a:rPr lang="en-GB">
                <a:sym typeface="Wingdings" panose="05000000000000000000" pitchFamily="2" charset="2"/>
              </a:rPr>
              <a:t>?</a:t>
            </a:r>
          </a:p>
          <a:p>
            <a:pPr marL="0" indent="0">
              <a:buFontTx/>
              <a:buNone/>
            </a:pPr>
            <a:r>
              <a:rPr lang="en-GB">
                <a:sym typeface="Wingdings" panose="05000000000000000000" pitchFamily="2" charset="2"/>
              </a:rPr>
              <a:t>    (- Zou </a:t>
            </a:r>
            <a:r>
              <a:rPr lang="en-GB" err="1">
                <a:sym typeface="Wingdings" panose="05000000000000000000" pitchFamily="2" charset="2"/>
              </a:rPr>
              <a:t>deze</a:t>
            </a:r>
            <a:r>
              <a:rPr lang="en-GB">
                <a:sym typeface="Wingdings" panose="05000000000000000000" pitchFamily="2" charset="2"/>
              </a:rPr>
              <a:t> robot </a:t>
            </a:r>
            <a:r>
              <a:rPr lang="en-GB" err="1">
                <a:sym typeface="Wingdings" panose="05000000000000000000" pitchFamily="2" charset="2"/>
              </a:rPr>
              <a:t>kunstmatige</a:t>
            </a:r>
            <a:r>
              <a:rPr lang="en-GB">
                <a:sym typeface="Wingdings" panose="05000000000000000000" pitchFamily="2" charset="2"/>
              </a:rPr>
              <a:t> </a:t>
            </a:r>
            <a:r>
              <a:rPr lang="en-GB" err="1">
                <a:sym typeface="Wingdings" panose="05000000000000000000" pitchFamily="2" charset="2"/>
              </a:rPr>
              <a:t>intelligentie</a:t>
            </a:r>
            <a:r>
              <a:rPr lang="en-GB">
                <a:sym typeface="Wingdings" panose="05000000000000000000" pitchFamily="2" charset="2"/>
              </a:rPr>
              <a:t> </a:t>
            </a:r>
            <a:r>
              <a:rPr lang="en-GB" err="1">
                <a:sym typeface="Wingdings" panose="05000000000000000000" pitchFamily="2" charset="2"/>
              </a:rPr>
              <a:t>gebruiken</a:t>
            </a:r>
            <a:r>
              <a:rPr lang="en-GB">
                <a:sym typeface="Wingdings" panose="05000000000000000000" pitchFamily="2" charset="2"/>
              </a:rPr>
              <a:t>? Zo </a:t>
            </a:r>
            <a:r>
              <a:rPr lang="en-GB" err="1">
                <a:sym typeface="Wingdings" panose="05000000000000000000" pitchFamily="2" charset="2"/>
              </a:rPr>
              <a:t>ja</a:t>
            </a:r>
            <a:r>
              <a:rPr lang="en-GB">
                <a:sym typeface="Wingdings" panose="05000000000000000000" pitchFamily="2" charset="2"/>
              </a:rPr>
              <a:t>, </a:t>
            </a:r>
            <a:r>
              <a:rPr lang="en-GB" err="1">
                <a:sym typeface="Wingdings" panose="05000000000000000000" pitchFamily="2" charset="2"/>
              </a:rPr>
              <a:t>waarvoor</a:t>
            </a:r>
            <a:r>
              <a:rPr lang="en-GB">
                <a:sym typeface="Wingdings" panose="05000000000000000000" pitchFamily="2" charset="2"/>
              </a:rPr>
              <a:t>?)</a:t>
            </a:r>
          </a:p>
          <a:p>
            <a:pPr marL="0" indent="0">
              <a:buFontTx/>
              <a:buNone/>
            </a:pPr>
            <a:r>
              <a:rPr lang="en-GB">
                <a:sym typeface="Wingdings" panose="05000000000000000000" pitchFamily="2" charset="2"/>
              </a:rPr>
              <a:t>    (- </a:t>
            </a:r>
            <a:r>
              <a:rPr lang="en-GB" err="1">
                <a:sym typeface="Wingdings" panose="05000000000000000000" pitchFamily="2" charset="2"/>
              </a:rPr>
              <a:t>Waar</a:t>
            </a:r>
            <a:r>
              <a:rPr lang="en-GB">
                <a:sym typeface="Wingdings" panose="05000000000000000000" pitchFamily="2" charset="2"/>
              </a:rPr>
              <a:t> </a:t>
            </a:r>
            <a:r>
              <a:rPr lang="en-GB" err="1">
                <a:sym typeface="Wingdings" panose="05000000000000000000" pitchFamily="2" charset="2"/>
              </a:rPr>
              <a:t>zou</a:t>
            </a:r>
            <a:r>
              <a:rPr lang="en-GB">
                <a:sym typeface="Wingdings" panose="05000000000000000000" pitchFamily="2" charset="2"/>
              </a:rPr>
              <a:t> ‘het </a:t>
            </a:r>
            <a:r>
              <a:rPr lang="en-GB" err="1">
                <a:sym typeface="Wingdings" panose="05000000000000000000" pitchFamily="2" charset="2"/>
              </a:rPr>
              <a:t>brein</a:t>
            </a:r>
            <a:r>
              <a:rPr lang="en-GB">
                <a:sym typeface="Wingdings" panose="05000000000000000000" pitchFamily="2" charset="2"/>
              </a:rPr>
              <a:t>’, de computer </a:t>
            </a:r>
            <a:r>
              <a:rPr lang="en-GB" err="1">
                <a:sym typeface="Wingdings" panose="05000000000000000000" pitchFamily="2" charset="2"/>
              </a:rPr>
              <a:t>kunnen</a:t>
            </a:r>
            <a:r>
              <a:rPr lang="en-GB">
                <a:sym typeface="Wingdings" panose="05000000000000000000" pitchFamily="2" charset="2"/>
              </a:rPr>
              <a:t> </a:t>
            </a:r>
            <a:r>
              <a:rPr lang="en-GB" err="1">
                <a:sym typeface="Wingdings" panose="05000000000000000000" pitchFamily="2" charset="2"/>
              </a:rPr>
              <a:t>zitten</a:t>
            </a:r>
            <a:r>
              <a:rPr lang="en-GB">
                <a:sym typeface="Wingdings" panose="05000000000000000000" pitchFamily="2" charset="2"/>
              </a:rPr>
              <a:t> </a:t>
            </a:r>
            <a:r>
              <a:rPr lang="en-GB" err="1">
                <a:sym typeface="Wingdings" panose="05000000000000000000" pitchFamily="2" charset="2"/>
              </a:rPr>
              <a:t>bij</a:t>
            </a:r>
            <a:r>
              <a:rPr lang="en-GB">
                <a:sym typeface="Wingdings" panose="05000000000000000000" pitchFamily="2" charset="2"/>
              </a:rPr>
              <a:t> </a:t>
            </a:r>
            <a:r>
              <a:rPr lang="en-GB" err="1">
                <a:sym typeface="Wingdings" panose="05000000000000000000" pitchFamily="2" charset="2"/>
              </a:rPr>
              <a:t>deze</a:t>
            </a:r>
            <a:r>
              <a:rPr lang="en-GB">
                <a:sym typeface="Wingdings" panose="05000000000000000000" pitchFamily="2" charset="2"/>
              </a:rPr>
              <a:t> robot?)</a:t>
            </a:r>
          </a:p>
          <a:p>
            <a:pPr marL="171450" indent="-171450">
              <a:buFontTx/>
              <a:buChar char="-"/>
            </a:pPr>
            <a:r>
              <a:rPr lang="en-GB">
                <a:sym typeface="Wingdings" panose="05000000000000000000" pitchFamily="2" charset="2"/>
              </a:rPr>
              <a:t>Welk type </a:t>
            </a:r>
            <a:r>
              <a:rPr lang="en-GB" err="1">
                <a:sym typeface="Wingdings" panose="05000000000000000000" pitchFamily="2" charset="2"/>
              </a:rPr>
              <a:t>grijper</a:t>
            </a:r>
            <a:r>
              <a:rPr lang="en-GB">
                <a:sym typeface="Wingdings" panose="05000000000000000000" pitchFamily="2" charset="2"/>
              </a:rPr>
              <a:t> </a:t>
            </a:r>
            <a:r>
              <a:rPr lang="en-GB" err="1">
                <a:sym typeface="Wingdings" panose="05000000000000000000" pitchFamily="2" charset="2"/>
              </a:rPr>
              <a:t>gebruik</a:t>
            </a:r>
            <a:r>
              <a:rPr lang="en-GB">
                <a:sym typeface="Wingdings" panose="05000000000000000000" pitchFamily="2" charset="2"/>
              </a:rPr>
              <a:t> </a:t>
            </a:r>
            <a:r>
              <a:rPr lang="en-GB" err="1">
                <a:sym typeface="Wingdings" panose="05000000000000000000" pitchFamily="2" charset="2"/>
              </a:rPr>
              <a:t>deze</a:t>
            </a:r>
            <a:r>
              <a:rPr lang="en-GB">
                <a:sym typeface="Wingdings" panose="05000000000000000000" pitchFamily="2" charset="2"/>
              </a:rPr>
              <a:t> robot?  </a:t>
            </a:r>
            <a:r>
              <a:rPr lang="en-GB" err="1">
                <a:sym typeface="Wingdings" panose="05000000000000000000" pitchFamily="2" charset="2"/>
              </a:rPr>
              <a:t>welke</a:t>
            </a:r>
            <a:r>
              <a:rPr lang="en-GB">
                <a:sym typeface="Wingdings" panose="05000000000000000000" pitchFamily="2" charset="2"/>
              </a:rPr>
              <a:t> naam </a:t>
            </a:r>
            <a:r>
              <a:rPr lang="en-GB" err="1">
                <a:sym typeface="Wingdings" panose="05000000000000000000" pitchFamily="2" charset="2"/>
              </a:rPr>
              <a:t>heb</a:t>
            </a:r>
            <a:r>
              <a:rPr lang="en-GB">
                <a:sym typeface="Wingdings" panose="05000000000000000000" pitchFamily="2" charset="2"/>
              </a:rPr>
              <a:t> je die </a:t>
            </a:r>
            <a:r>
              <a:rPr lang="en-GB" err="1">
                <a:sym typeface="Wingdings" panose="05000000000000000000" pitchFamily="2" charset="2"/>
              </a:rPr>
              <a:t>gegeven</a:t>
            </a:r>
            <a:r>
              <a:rPr lang="en-GB">
                <a:sym typeface="Wingdings" panose="05000000000000000000" pitchFamily="2" charset="2"/>
              </a:rPr>
              <a:t> </a:t>
            </a:r>
            <a:r>
              <a:rPr lang="en-GB" err="1">
                <a:sym typeface="Wingdings" panose="05000000000000000000" pitchFamily="2" charset="2"/>
              </a:rPr>
              <a:t>en</a:t>
            </a:r>
            <a:r>
              <a:rPr lang="en-GB">
                <a:sym typeface="Wingdings" panose="05000000000000000000" pitchFamily="2" charset="2"/>
              </a:rPr>
              <a:t> hoe </a:t>
            </a:r>
            <a:r>
              <a:rPr lang="en-GB" err="1">
                <a:sym typeface="Wingdings" panose="05000000000000000000" pitchFamily="2" charset="2"/>
              </a:rPr>
              <a:t>luidt</a:t>
            </a:r>
            <a:r>
              <a:rPr lang="en-GB">
                <a:sym typeface="Wingdings" panose="05000000000000000000" pitchFamily="2" charset="2"/>
              </a:rPr>
              <a:t> je </a:t>
            </a:r>
            <a:r>
              <a:rPr lang="en-GB" err="1">
                <a:sym typeface="Wingdings" panose="05000000000000000000" pitchFamily="2" charset="2"/>
              </a:rPr>
              <a:t>definitie</a:t>
            </a:r>
            <a:r>
              <a:rPr lang="en-GB">
                <a:sym typeface="Wingdings" panose="05000000000000000000" pitchFamily="2" charset="2"/>
              </a:rPr>
              <a:t>?</a:t>
            </a:r>
          </a:p>
          <a:p>
            <a:pPr marL="0" indent="0">
              <a:buFontTx/>
              <a:buNone/>
            </a:pPr>
            <a:r>
              <a:rPr lang="en-GB">
                <a:sym typeface="Wingdings" panose="05000000000000000000" pitchFamily="2" charset="2"/>
              </a:rPr>
              <a:t>     (- Zou </a:t>
            </a:r>
            <a:r>
              <a:rPr lang="en-GB" err="1">
                <a:sym typeface="Wingdings" panose="05000000000000000000" pitchFamily="2" charset="2"/>
              </a:rPr>
              <a:t>deze</a:t>
            </a:r>
            <a:r>
              <a:rPr lang="en-GB">
                <a:sym typeface="Wingdings" panose="05000000000000000000" pitchFamily="2" charset="2"/>
              </a:rPr>
              <a:t> robot </a:t>
            </a:r>
            <a:r>
              <a:rPr lang="en-GB" err="1">
                <a:sym typeface="Wingdings" panose="05000000000000000000" pitchFamily="2" charset="2"/>
              </a:rPr>
              <a:t>benen</a:t>
            </a:r>
            <a:r>
              <a:rPr lang="en-GB">
                <a:sym typeface="Wingdings" panose="05000000000000000000" pitchFamily="2" charset="2"/>
              </a:rPr>
              <a:t> </a:t>
            </a:r>
            <a:r>
              <a:rPr lang="en-GB" err="1">
                <a:sym typeface="Wingdings" panose="05000000000000000000" pitchFamily="2" charset="2"/>
              </a:rPr>
              <a:t>hebben</a:t>
            </a:r>
            <a:r>
              <a:rPr lang="en-GB">
                <a:sym typeface="Wingdings" panose="05000000000000000000" pitchFamily="2" charset="2"/>
              </a:rPr>
              <a:t>?)</a:t>
            </a:r>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25</a:t>
            </a:fld>
            <a:endParaRPr lang="en-GB"/>
          </a:p>
        </p:txBody>
      </p:sp>
    </p:spTree>
    <p:extLst>
      <p:ext uri="{BB962C8B-B14F-4D97-AF65-F5344CB8AC3E}">
        <p14:creationId xmlns:p14="http://schemas.microsoft.com/office/powerpoint/2010/main" val="1558102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Aangeven dat ze, voordat ze aan de poster beginnen, eerst deze zaken duidelijk moeten hebben als groep. Hiervoor is overleg nodig. Wat betreft de technische aspecten moeten ze dus aan elkaar uitleggen wat voor hun robot het meest handig is en waarom, zodat de anderen in hun groepje dit ook weten en deze keuzes ook kunnen onderbouwen. Ze kunnen een kladblaadje gebruiken voor het opschrijven van de antwoorden op deze vragen in steekwoorden. Als je dit gedaan hebt, steek dan even je vinger op, dan krijg je een postervel en kun je beginnen met het maken van de poster en voorbereiden van de pitch. Verdeel taken (wie doen de pitch, wie maakt wat op de poster). Nadat deze slide is uitgelegd </a:t>
            </a:r>
            <a:r>
              <a:rPr lang="nl-NL" err="1"/>
              <a:t>rubric</a:t>
            </a:r>
            <a:r>
              <a:rPr lang="nl-NL"/>
              <a:t> uitdelen. </a:t>
            </a:r>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26</a:t>
            </a:fld>
            <a:endParaRPr lang="en-GB"/>
          </a:p>
        </p:txBody>
      </p:sp>
    </p:spTree>
    <p:extLst>
      <p:ext uri="{BB962C8B-B14F-4D97-AF65-F5344CB8AC3E}">
        <p14:creationId xmlns:p14="http://schemas.microsoft.com/office/powerpoint/2010/main" val="1126069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27</a:t>
            </a:fld>
            <a:endParaRPr lang="en-GB"/>
          </a:p>
        </p:txBody>
      </p:sp>
    </p:spTree>
    <p:extLst>
      <p:ext uri="{BB962C8B-B14F-4D97-AF65-F5344CB8AC3E}">
        <p14:creationId xmlns:p14="http://schemas.microsoft.com/office/powerpoint/2010/main" val="548961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28</a:t>
            </a:fld>
            <a:endParaRPr lang="en-GB"/>
          </a:p>
        </p:txBody>
      </p:sp>
    </p:spTree>
    <p:extLst>
      <p:ext uri="{BB962C8B-B14F-4D97-AF65-F5344CB8AC3E}">
        <p14:creationId xmlns:p14="http://schemas.microsoft.com/office/powerpoint/2010/main" val="3075987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29</a:t>
            </a:fld>
            <a:endParaRPr lang="en-GB"/>
          </a:p>
        </p:txBody>
      </p:sp>
    </p:spTree>
    <p:extLst>
      <p:ext uri="{BB962C8B-B14F-4D97-AF65-F5344CB8AC3E}">
        <p14:creationId xmlns:p14="http://schemas.microsoft.com/office/powerpoint/2010/main" val="63492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De leerdoelen</a:t>
            </a:r>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3</a:t>
            </a:fld>
            <a:endParaRPr lang="en-GB"/>
          </a:p>
        </p:txBody>
      </p:sp>
    </p:spTree>
    <p:extLst>
      <p:ext uri="{BB962C8B-B14F-4D97-AF65-F5344CB8AC3E}">
        <p14:creationId xmlns:p14="http://schemas.microsoft.com/office/powerpoint/2010/main" val="3521428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30</a:t>
            </a:fld>
            <a:endParaRPr lang="en-GB"/>
          </a:p>
        </p:txBody>
      </p:sp>
    </p:spTree>
    <p:extLst>
      <p:ext uri="{BB962C8B-B14F-4D97-AF65-F5344CB8AC3E}">
        <p14:creationId xmlns:p14="http://schemas.microsoft.com/office/powerpoint/2010/main" val="926387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31</a:t>
            </a:fld>
            <a:endParaRPr lang="en-GB"/>
          </a:p>
        </p:txBody>
      </p:sp>
    </p:spTree>
    <p:extLst>
      <p:ext uri="{BB962C8B-B14F-4D97-AF65-F5344CB8AC3E}">
        <p14:creationId xmlns:p14="http://schemas.microsoft.com/office/powerpoint/2010/main" val="408078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err="1"/>
              <a:t>Introductie</a:t>
            </a:r>
            <a:r>
              <a:rPr lang="en-GB"/>
              <a:t> </a:t>
            </a:r>
            <a:r>
              <a:rPr lang="en-GB" err="1"/>
              <a:t>filmpje</a:t>
            </a:r>
            <a:endParaRPr lang="en-GB"/>
          </a:p>
          <a:p>
            <a:r>
              <a:rPr lang="en-GB"/>
              <a:t>Hierna de </a:t>
            </a:r>
            <a:r>
              <a:rPr lang="en-GB" err="1"/>
              <a:t>klassendiscussie</a:t>
            </a:r>
            <a:r>
              <a:rPr lang="en-GB"/>
              <a:t> </a:t>
            </a:r>
            <a:r>
              <a:rPr lang="en-GB" err="1"/>
              <a:t>naar</a:t>
            </a:r>
            <a:r>
              <a:rPr lang="en-GB"/>
              <a:t> </a:t>
            </a:r>
            <a:r>
              <a:rPr lang="en-GB" err="1"/>
              <a:t>aanleiding</a:t>
            </a:r>
            <a:r>
              <a:rPr lang="en-GB"/>
              <a:t> van </a:t>
            </a:r>
            <a:r>
              <a:rPr lang="en-GB" err="1"/>
              <a:t>kijkersvragen</a:t>
            </a:r>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4</a:t>
            </a:fld>
            <a:endParaRPr lang="en-GB"/>
          </a:p>
        </p:txBody>
      </p:sp>
    </p:spTree>
    <p:extLst>
      <p:ext uri="{BB962C8B-B14F-4D97-AF65-F5344CB8AC3E}">
        <p14:creationId xmlns:p14="http://schemas.microsoft.com/office/powerpoint/2010/main" val="71807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000000"/>
                </a:solidFill>
                <a:effectLst/>
                <a:highlight>
                  <a:srgbClr val="FFFFFF"/>
                </a:highlight>
                <a:latin typeface="Calibri" panose="020F0502020204030204" pitchFamily="34" charset="0"/>
              </a:rPr>
              <a:t>Er bestaan al heel wat robots die momenteel op allerlei gebieden worden ingezet, denk aan robots in de zorg, in de horeca, in het huishouden, in het leger, et cetera. Aangeven dat ze vandaag met enkele van dat soort robots kennis gaan maken en gaan kijken naar de impact die ze hebben op de maatschappij. Dit gaan ze doen in hun ontwerpgroepjes. </a:t>
            </a:r>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5</a:t>
            </a:fld>
            <a:endParaRPr lang="en-GB"/>
          </a:p>
        </p:txBody>
      </p:sp>
    </p:spTree>
    <p:extLst>
      <p:ext uri="{BB962C8B-B14F-4D97-AF65-F5344CB8AC3E}">
        <p14:creationId xmlns:p14="http://schemas.microsoft.com/office/powerpoint/2010/main" val="390911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err="1"/>
              <a:t>Introductie</a:t>
            </a:r>
            <a:r>
              <a:rPr lang="en-GB"/>
              <a:t> </a:t>
            </a:r>
            <a:r>
              <a:rPr lang="en-GB" err="1"/>
              <a:t>krantenartikelen-opdrachten</a:t>
            </a:r>
            <a:r>
              <a:rPr lang="en-GB"/>
              <a:t>. </a:t>
            </a:r>
            <a:r>
              <a:rPr lang="en-GB" err="1"/>
              <a:t>Noem</a:t>
            </a:r>
            <a:r>
              <a:rPr lang="en-GB"/>
              <a:t> </a:t>
            </a:r>
            <a:r>
              <a:rPr lang="en-GB" err="1"/>
              <a:t>eindtijd</a:t>
            </a:r>
            <a:r>
              <a:rPr lang="en-GB"/>
              <a:t> </a:t>
            </a:r>
            <a:r>
              <a:rPr lang="en-GB" err="1"/>
              <a:t>voor</a:t>
            </a:r>
            <a:r>
              <a:rPr lang="en-GB"/>
              <a:t> </a:t>
            </a:r>
            <a:r>
              <a:rPr lang="en-GB" err="1"/>
              <a:t>deze</a:t>
            </a:r>
            <a:r>
              <a:rPr lang="en-GB"/>
              <a:t> </a:t>
            </a:r>
            <a:r>
              <a:rPr lang="en-GB" err="1"/>
              <a:t>opdracht</a:t>
            </a:r>
            <a:r>
              <a:rPr lang="en-GB"/>
              <a:t>!!!</a:t>
            </a:r>
          </a:p>
          <a:p>
            <a:r>
              <a:rPr lang="en-GB" err="1"/>
              <a:t>Voorbeeld</a:t>
            </a:r>
            <a:r>
              <a:rPr lang="en-GB"/>
              <a:t> van de </a:t>
            </a:r>
            <a:r>
              <a:rPr lang="en-GB" err="1"/>
              <a:t>instructies</a:t>
            </a:r>
            <a:r>
              <a:rPr lang="en-GB"/>
              <a:t> </a:t>
            </a:r>
            <a:r>
              <a:rPr lang="en-GB" err="1"/>
              <a:t>voor</a:t>
            </a:r>
            <a:r>
              <a:rPr lang="en-GB"/>
              <a:t> </a:t>
            </a:r>
            <a:r>
              <a:rPr lang="en-GB" err="1"/>
              <a:t>een</a:t>
            </a:r>
            <a:r>
              <a:rPr lang="en-GB"/>
              <a:t> </a:t>
            </a:r>
            <a:r>
              <a:rPr lang="en-GB" err="1"/>
              <a:t>opdracht</a:t>
            </a:r>
            <a:r>
              <a:rPr lang="en-GB"/>
              <a:t> </a:t>
            </a:r>
            <a:r>
              <a:rPr lang="en-GB" err="1"/>
              <a:t>als</a:t>
            </a:r>
            <a:r>
              <a:rPr lang="en-GB"/>
              <a:t> </a:t>
            </a:r>
            <a:r>
              <a:rPr lang="en-GB" err="1"/>
              <a:t>deze</a:t>
            </a:r>
            <a:r>
              <a:rPr lang="en-GB"/>
              <a:t>.</a:t>
            </a:r>
          </a:p>
          <a:p>
            <a:pPr marL="176600" indent="-176600">
              <a:buFont typeface="Calibri"/>
              <a:buChar char="-"/>
            </a:pPr>
            <a:r>
              <a:rPr lang="en-GB"/>
              <a:t>Lees het </a:t>
            </a:r>
            <a:r>
              <a:rPr lang="en-GB" err="1"/>
              <a:t>eerste</a:t>
            </a:r>
            <a:r>
              <a:rPr lang="en-GB"/>
              <a:t> </a:t>
            </a:r>
            <a:r>
              <a:rPr lang="en-GB" err="1"/>
              <a:t>artikel</a:t>
            </a:r>
            <a:r>
              <a:rPr lang="en-GB"/>
              <a:t> </a:t>
            </a:r>
            <a:r>
              <a:rPr lang="en-GB" err="1"/>
              <a:t>voor</a:t>
            </a:r>
            <a:r>
              <a:rPr lang="en-GB"/>
              <a:t> </a:t>
            </a:r>
            <a:r>
              <a:rPr lang="en-GB" err="1"/>
              <a:t>jezelf</a:t>
            </a:r>
            <a:r>
              <a:rPr lang="en-GB"/>
              <a:t> (</a:t>
            </a:r>
            <a:r>
              <a:rPr lang="en-GB" err="1"/>
              <a:t>en</a:t>
            </a:r>
            <a:r>
              <a:rPr lang="en-GB"/>
              <a:t> lees </a:t>
            </a:r>
            <a:r>
              <a:rPr lang="en-GB" err="1"/>
              <a:t>alvast</a:t>
            </a:r>
            <a:r>
              <a:rPr lang="en-GB"/>
              <a:t> de </a:t>
            </a:r>
            <a:r>
              <a:rPr lang="en-GB" err="1"/>
              <a:t>vragen</a:t>
            </a:r>
            <a:r>
              <a:rPr lang="en-GB"/>
              <a:t>)</a:t>
            </a:r>
          </a:p>
          <a:p>
            <a:pPr marL="176600" indent="-176600">
              <a:buFont typeface="Calibri"/>
              <a:buChar char="-"/>
            </a:pPr>
            <a:r>
              <a:rPr lang="en-GB" err="1"/>
              <a:t>Bespreek</a:t>
            </a:r>
            <a:r>
              <a:rPr lang="en-GB"/>
              <a:t> met de </a:t>
            </a:r>
            <a:r>
              <a:rPr lang="en-GB" err="1"/>
              <a:t>groep</a:t>
            </a:r>
            <a:r>
              <a:rPr lang="en-GB"/>
              <a:t> </a:t>
            </a:r>
            <a:r>
              <a:rPr lang="en-GB" err="1"/>
              <a:t>en</a:t>
            </a:r>
            <a:r>
              <a:rPr lang="en-GB"/>
              <a:t> </a:t>
            </a:r>
            <a:r>
              <a:rPr lang="en-GB" err="1"/>
              <a:t>schrijf</a:t>
            </a:r>
            <a:r>
              <a:rPr lang="en-GB"/>
              <a:t> </a:t>
            </a:r>
            <a:r>
              <a:rPr lang="en-GB" err="1"/>
              <a:t>als</a:t>
            </a:r>
            <a:r>
              <a:rPr lang="en-GB"/>
              <a:t> </a:t>
            </a:r>
            <a:r>
              <a:rPr lang="en-GB" err="1"/>
              <a:t>groep</a:t>
            </a:r>
            <a:r>
              <a:rPr lang="en-GB"/>
              <a:t> </a:t>
            </a:r>
            <a:r>
              <a:rPr lang="en-GB" err="1"/>
              <a:t>een</a:t>
            </a:r>
            <a:r>
              <a:rPr lang="en-GB"/>
              <a:t> </a:t>
            </a:r>
            <a:r>
              <a:rPr lang="en-GB" err="1"/>
              <a:t>antwoord</a:t>
            </a:r>
            <a:r>
              <a:rPr lang="en-GB"/>
              <a:t> op (</a:t>
            </a:r>
            <a:r>
              <a:rPr lang="en-GB" err="1"/>
              <a:t>zorg</a:t>
            </a:r>
            <a:r>
              <a:rPr lang="en-GB"/>
              <a:t> </a:t>
            </a:r>
            <a:r>
              <a:rPr lang="en-GB" err="1"/>
              <a:t>dat</a:t>
            </a:r>
            <a:r>
              <a:rPr lang="en-GB"/>
              <a:t> </a:t>
            </a:r>
            <a:r>
              <a:rPr lang="en-GB" err="1"/>
              <a:t>iedereen</a:t>
            </a:r>
            <a:r>
              <a:rPr lang="en-GB"/>
              <a:t> </a:t>
            </a:r>
            <a:r>
              <a:rPr lang="en-GB" err="1"/>
              <a:t>aan</a:t>
            </a:r>
            <a:r>
              <a:rPr lang="en-GB"/>
              <a:t> het </a:t>
            </a:r>
            <a:r>
              <a:rPr lang="en-GB" err="1"/>
              <a:t>woord</a:t>
            </a:r>
            <a:r>
              <a:rPr lang="en-GB"/>
              <a:t> </a:t>
            </a:r>
            <a:r>
              <a:rPr lang="en-GB" err="1"/>
              <a:t>komt</a:t>
            </a:r>
            <a:r>
              <a:rPr lang="en-GB"/>
              <a:t>)</a:t>
            </a:r>
          </a:p>
          <a:p>
            <a:pPr marL="176600" indent="-176600">
              <a:buFont typeface="Calibri"/>
              <a:buChar char="-"/>
            </a:pPr>
            <a:r>
              <a:rPr lang="en-GB"/>
              <a:t>En dan ga </a:t>
            </a:r>
            <a:r>
              <a:rPr lang="en-GB" err="1"/>
              <a:t>naar</a:t>
            </a:r>
            <a:r>
              <a:rPr lang="en-GB"/>
              <a:t> het </a:t>
            </a:r>
            <a:r>
              <a:rPr lang="en-GB" err="1"/>
              <a:t>tweede</a:t>
            </a:r>
            <a:r>
              <a:rPr lang="en-GB"/>
              <a:t> </a:t>
            </a:r>
            <a:r>
              <a:rPr lang="en-GB" err="1"/>
              <a:t>en</a:t>
            </a:r>
            <a:r>
              <a:rPr lang="en-GB"/>
              <a:t> </a:t>
            </a:r>
            <a:r>
              <a:rPr lang="en-GB" err="1"/>
              <a:t>derde</a:t>
            </a:r>
            <a:r>
              <a:rPr lang="en-GB"/>
              <a:t> </a:t>
            </a:r>
            <a:r>
              <a:rPr lang="en-GB" err="1"/>
              <a:t>artikel</a:t>
            </a:r>
            <a:r>
              <a:rPr lang="en-GB"/>
              <a:t> </a:t>
            </a:r>
            <a:r>
              <a:rPr lang="en-GB" err="1"/>
              <a:t>en</a:t>
            </a:r>
            <a:r>
              <a:rPr lang="en-GB"/>
              <a:t> </a:t>
            </a:r>
            <a:r>
              <a:rPr lang="en-GB" err="1"/>
              <a:t>doen</a:t>
            </a:r>
            <a:r>
              <a:rPr lang="en-GB"/>
              <a:t> </a:t>
            </a:r>
            <a:r>
              <a:rPr lang="en-GB" err="1"/>
              <a:t>hetzelfde</a:t>
            </a:r>
            <a:r>
              <a:rPr lang="en-GB"/>
              <a:t>.  </a:t>
            </a:r>
            <a:r>
              <a:rPr lang="en-GB" err="1"/>
              <a:t>Geef</a:t>
            </a:r>
            <a:r>
              <a:rPr lang="en-GB"/>
              <a:t> de pen door </a:t>
            </a:r>
            <a:r>
              <a:rPr lang="en-GB" err="1"/>
              <a:t>aan</a:t>
            </a:r>
            <a:r>
              <a:rPr lang="en-GB"/>
              <a:t> </a:t>
            </a:r>
            <a:r>
              <a:rPr lang="en-GB" err="1"/>
              <a:t>een</a:t>
            </a:r>
            <a:r>
              <a:rPr lang="en-GB"/>
              <a:t> </a:t>
            </a:r>
            <a:r>
              <a:rPr lang="en-GB" err="1"/>
              <a:t>andere</a:t>
            </a:r>
            <a:r>
              <a:rPr lang="en-GB"/>
              <a:t> </a:t>
            </a:r>
            <a:r>
              <a:rPr lang="en-GB" err="1"/>
              <a:t>leerling</a:t>
            </a:r>
            <a:r>
              <a:rPr lang="en-GB"/>
              <a:t>.</a:t>
            </a:r>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6</a:t>
            </a:fld>
            <a:endParaRPr lang="en-GB"/>
          </a:p>
        </p:txBody>
      </p:sp>
    </p:spTree>
    <p:extLst>
      <p:ext uri="{BB962C8B-B14F-4D97-AF65-F5344CB8AC3E}">
        <p14:creationId xmlns:p14="http://schemas.microsoft.com/office/powerpoint/2010/main" val="225262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7</a:t>
            </a:fld>
            <a:endParaRPr lang="en-GB"/>
          </a:p>
        </p:txBody>
      </p:sp>
    </p:spTree>
    <p:extLst>
      <p:ext uri="{BB962C8B-B14F-4D97-AF65-F5344CB8AC3E}">
        <p14:creationId xmlns:p14="http://schemas.microsoft.com/office/powerpoint/2010/main" val="132953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8</a:t>
            </a:fld>
            <a:endParaRPr lang="en-GB"/>
          </a:p>
        </p:txBody>
      </p:sp>
    </p:spTree>
    <p:extLst>
      <p:ext uri="{BB962C8B-B14F-4D97-AF65-F5344CB8AC3E}">
        <p14:creationId xmlns:p14="http://schemas.microsoft.com/office/powerpoint/2010/main" val="295883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F4D0500E-89A6-428F-B63A-BAC71369CD4C}" type="slidenum">
              <a:rPr lang="en-GB" smtClean="0"/>
              <a:t>9</a:t>
            </a:fld>
            <a:endParaRPr lang="en-GB"/>
          </a:p>
        </p:txBody>
      </p:sp>
    </p:spTree>
    <p:extLst>
      <p:ext uri="{BB962C8B-B14F-4D97-AF65-F5344CB8AC3E}">
        <p14:creationId xmlns:p14="http://schemas.microsoft.com/office/powerpoint/2010/main" val="4073348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nl-NL"/>
              <a:t>Klik om stijl te bewerken</a:t>
            </a:r>
            <a:endParaRPr lang="en-US"/>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a:xfrm>
            <a:off x="7077511" y="5410201"/>
            <a:ext cx="2743200" cy="365125"/>
          </a:xfrm>
        </p:spPr>
        <p:txBody>
          <a:bodyPr/>
          <a:lstStyle/>
          <a:p>
            <a:fld id="{3E3D05B0-7C5B-4D55-B041-B3A50D127B9D}" type="datetimeFigureOut">
              <a:rPr lang="en-GB" smtClean="0"/>
              <a:t>04/07/2024</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2651197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nl-NL"/>
              <a:t>Klik op het pictogram als u een afbeelding wilt toevoegen</a:t>
            </a:r>
            <a:endParaRPr lang="en-US"/>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E3D05B0-7C5B-4D55-B041-B3A50D127B9D}" type="datetimeFigureOut">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3544428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nl-NL"/>
              <a:t>Klik om stijl te bewerken</a:t>
            </a:r>
            <a:endParaRPr lang="en-US"/>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E3D05B0-7C5B-4D55-B041-B3A50D127B9D}" type="datetimeFigureOut">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593778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nl-NL"/>
              <a:t>Klik om stijl te bewerken</a:t>
            </a:r>
            <a:endParaRPr lang="en-US"/>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E3D05B0-7C5B-4D55-B041-B3A50D127B9D}" type="datetimeFigureOut">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B355C2-90C7-4F97-A25E-28CCBACEF7BC}"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749702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nl-NL"/>
              <a:t>Klik om stijl te bewerken</a:t>
            </a:r>
            <a:endParaRPr lang="en-US"/>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E3D05B0-7C5B-4D55-B041-B3A50D127B9D}" type="datetimeFigureOut">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3819170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nl-NL"/>
              <a:t>Klik om stijl te bewerken</a:t>
            </a:r>
            <a:endParaRPr lang="en-US"/>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3E3D05B0-7C5B-4D55-B041-B3A50D127B9D}" type="datetimeFigureOut">
              <a:rPr lang="en-GB" smtClean="0"/>
              <a:t>04/07/2024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3681798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nl-NL"/>
              <a:t>Klik om stijl te bewerken</a:t>
            </a:r>
            <a:endParaRPr lang="en-US"/>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3E3D05B0-7C5B-4D55-B041-B3A50D127B9D}" type="datetimeFigureOut">
              <a:rPr lang="en-GB" smtClean="0"/>
              <a:t>04/07/2024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24738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E3D05B0-7C5B-4D55-B041-B3A50D127B9D}" type="datetimeFigureOut">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282461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E3D05B0-7C5B-4D55-B041-B3A50D127B9D}" type="datetimeFigureOut">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16653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E3D05B0-7C5B-4D55-B041-B3A50D127B9D}" type="datetimeFigureOut">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37304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nl-NL"/>
              <a:t>Klik om stijl te bewerken</a:t>
            </a:r>
            <a:endParaRPr lang="en-US"/>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E3D05B0-7C5B-4D55-B041-B3A50D127B9D}" type="datetimeFigureOut">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318496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1141410" y="2249486"/>
            <a:ext cx="4878389" cy="354171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2249486"/>
            <a:ext cx="4875211" cy="354171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E3D05B0-7C5B-4D55-B041-B3A50D127B9D}" type="datetimeFigureOut">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213909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nl-NL"/>
              <a:t>Klik om stijl te bewerken</a:t>
            </a:r>
            <a:endParaRPr lang="en-US"/>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1410" y="3073397"/>
            <a:ext cx="4878391" cy="271780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3073397"/>
            <a:ext cx="4875210" cy="271780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3E3D05B0-7C5B-4D55-B041-B3A50D127B9D}" type="datetimeFigureOut">
              <a:rPr lang="en-GB" smtClean="0"/>
              <a:t>04/07/2024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151954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3E3D05B0-7C5B-4D55-B041-B3A50D127B9D}" type="datetimeFigureOut">
              <a:rPr lang="en-GB" smtClean="0"/>
              <a:t>04/07/2024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146935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D05B0-7C5B-4D55-B041-B3A50D127B9D}" type="datetimeFigureOut">
              <a:rPr lang="en-GB" smtClean="0"/>
              <a:t>04/07/2024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376906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56200" y="592666"/>
            <a:ext cx="5891209" cy="5198534"/>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E3D05B0-7C5B-4D55-B041-B3A50D127B9D}" type="datetimeFigureOut">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309666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E3D05B0-7C5B-4D55-B041-B3A50D127B9D}" type="datetimeFigureOut">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B355C2-90C7-4F97-A25E-28CCBACEF7BC}" type="slidenum">
              <a:rPr lang="en-GB" smtClean="0"/>
              <a:t>‹#›</a:t>
            </a:fld>
            <a:endParaRPr lang="en-GB"/>
          </a:p>
        </p:txBody>
      </p:sp>
    </p:spTree>
    <p:extLst>
      <p:ext uri="{BB962C8B-B14F-4D97-AF65-F5344CB8AC3E}">
        <p14:creationId xmlns:p14="http://schemas.microsoft.com/office/powerpoint/2010/main" val="368262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E3D05B0-7C5B-4D55-B041-B3A50D127B9D}" type="datetimeFigureOut">
              <a:rPr lang="en-GB" smtClean="0"/>
              <a:t>04/07/2024</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B355C2-90C7-4F97-A25E-28CCBACEF7BC}" type="slidenum">
              <a:rPr lang="en-GB" smtClean="0"/>
              <a:t>‹#›</a:t>
            </a:fld>
            <a:endParaRPr lang="en-GB"/>
          </a:p>
        </p:txBody>
      </p:sp>
    </p:spTree>
    <p:extLst>
      <p:ext uri="{BB962C8B-B14F-4D97-AF65-F5344CB8AC3E}">
        <p14:creationId xmlns:p14="http://schemas.microsoft.com/office/powerpoint/2010/main" val="377929661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AePEcHIIk9s?start=144&amp;feature=oembed" TargetMode="Externa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mHRjaJnSoFs?feature=oembed" TargetMode="External"/><Relationship Id="rId5" Type="http://schemas.openxmlformats.org/officeDocument/2006/relationships/image" Target="../media/image5.jpeg"/><Relationship Id="rId4" Type="http://schemas.openxmlformats.org/officeDocument/2006/relationships/hyperlink" Target="https://www.youtube.com/watch?v=mHRjaJnSoF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E7520C0-C281-1F9E-2479-27FA8F59973B}"/>
              </a:ext>
            </a:extLst>
          </p:cNvPr>
          <p:cNvPicPr>
            <a:picLocks noChangeAspect="1"/>
          </p:cNvPicPr>
          <p:nvPr/>
        </p:nvPicPr>
        <p:blipFill>
          <a:blip r:embed="rId3">
            <a:alphaModFix amt="50000"/>
          </a:blip>
          <a:stretch>
            <a:fillRect/>
          </a:stretch>
        </p:blipFill>
        <p:spPr>
          <a:xfrm>
            <a:off x="-1" y="-3175"/>
            <a:ext cx="12186361" cy="6861175"/>
          </a:xfrm>
          <a:prstGeom prst="rect">
            <a:avLst/>
          </a:prstGeom>
        </p:spPr>
      </p:pic>
      <p:sp>
        <p:nvSpPr>
          <p:cNvPr id="2" name="Titel 1">
            <a:extLst>
              <a:ext uri="{FF2B5EF4-FFF2-40B4-BE49-F238E27FC236}">
                <a16:creationId xmlns:a16="http://schemas.microsoft.com/office/drawing/2014/main" id="{FE874454-68CC-72B7-2D23-6907C1C0F537}"/>
              </a:ext>
            </a:extLst>
          </p:cNvPr>
          <p:cNvSpPr>
            <a:spLocks noGrp="1"/>
          </p:cNvSpPr>
          <p:nvPr>
            <p:ph type="title"/>
          </p:nvPr>
        </p:nvSpPr>
        <p:spPr>
          <a:xfrm>
            <a:off x="1140181" y="206434"/>
            <a:ext cx="9905998" cy="1478570"/>
          </a:xfrm>
        </p:spPr>
        <p:txBody>
          <a:bodyPr>
            <a:noAutofit/>
          </a:bodyPr>
          <a:lstStyle/>
          <a:p>
            <a:pPr algn="ctr"/>
            <a:r>
              <a:rPr lang="en-GB" sz="10800" b="1">
                <a:latin typeface="Agency FB" panose="020B0503020202020204" pitchFamily="34" charset="0"/>
                <a:ea typeface="Calibri" panose="020F0502020204030204" pitchFamily="34" charset="0"/>
                <a:cs typeface="Calibri" panose="020F0502020204030204" pitchFamily="34" charset="0"/>
              </a:rPr>
              <a:t>ROBOTS OVERAL</a:t>
            </a:r>
          </a:p>
        </p:txBody>
      </p:sp>
      <p:sp>
        <p:nvSpPr>
          <p:cNvPr id="3" name="Tijdelijke aanduiding voor inhoud 2">
            <a:extLst>
              <a:ext uri="{FF2B5EF4-FFF2-40B4-BE49-F238E27FC236}">
                <a16:creationId xmlns:a16="http://schemas.microsoft.com/office/drawing/2014/main" id="{531DB85E-5D9E-764E-8E22-7908545FF472}"/>
              </a:ext>
            </a:extLst>
          </p:cNvPr>
          <p:cNvSpPr>
            <a:spLocks noGrp="1"/>
          </p:cNvSpPr>
          <p:nvPr>
            <p:ph idx="1"/>
          </p:nvPr>
        </p:nvSpPr>
        <p:spPr>
          <a:xfrm>
            <a:off x="783579" y="5414739"/>
            <a:ext cx="10619200" cy="1443261"/>
          </a:xfrm>
        </p:spPr>
        <p:txBody>
          <a:bodyPr>
            <a:normAutofit/>
          </a:bodyPr>
          <a:lstStyle/>
          <a:p>
            <a:pPr marL="0" indent="0" algn="ctr">
              <a:lnSpc>
                <a:spcPct val="100000"/>
              </a:lnSpc>
              <a:buNone/>
            </a:pPr>
            <a:endParaRPr lang="en-GB" sz="3300" b="1">
              <a:latin typeface="Calibri" panose="020F0502020204030204" pitchFamily="34" charset="0"/>
              <a:ea typeface="Calibri" panose="020F0502020204030204" pitchFamily="34" charset="0"/>
              <a:cs typeface="Calibri" panose="020F0502020204030204" pitchFamily="34" charset="0"/>
            </a:endParaRPr>
          </a:p>
          <a:p>
            <a:pPr marL="0" indent="0" algn="ctr">
              <a:lnSpc>
                <a:spcPct val="100000"/>
              </a:lnSpc>
              <a:buNone/>
            </a:pPr>
            <a:r>
              <a:rPr lang="en-GB" sz="3300" b="1" err="1">
                <a:latin typeface="Calibri" panose="020F0502020204030204" pitchFamily="34" charset="0"/>
                <a:ea typeface="Calibri" panose="020F0502020204030204" pitchFamily="34" charset="0"/>
                <a:cs typeface="Calibri" panose="020F0502020204030204" pitchFamily="34" charset="0"/>
              </a:rPr>
              <a:t>Een</a:t>
            </a:r>
            <a:r>
              <a:rPr lang="en-GB" sz="3300" b="1">
                <a:latin typeface="Calibri" panose="020F0502020204030204" pitchFamily="34" charset="0"/>
                <a:ea typeface="Calibri" panose="020F0502020204030204" pitchFamily="34" charset="0"/>
                <a:cs typeface="Calibri" panose="020F0502020204030204" pitchFamily="34" charset="0"/>
              </a:rPr>
              <a:t> </a:t>
            </a:r>
            <a:r>
              <a:rPr lang="en-GB" sz="3300" b="1" err="1">
                <a:latin typeface="Calibri" panose="020F0502020204030204" pitchFamily="34" charset="0"/>
                <a:ea typeface="Calibri" panose="020F0502020204030204" pitchFamily="34" charset="0"/>
                <a:cs typeface="Calibri" panose="020F0502020204030204" pitchFamily="34" charset="0"/>
              </a:rPr>
              <a:t>lessenserie</a:t>
            </a:r>
            <a:r>
              <a:rPr lang="en-GB" sz="3300" b="1">
                <a:latin typeface="Calibri" panose="020F0502020204030204" pitchFamily="34" charset="0"/>
                <a:ea typeface="Calibri" panose="020F0502020204030204" pitchFamily="34" charset="0"/>
                <a:cs typeface="Calibri" panose="020F0502020204030204" pitchFamily="34" charset="0"/>
              </a:rPr>
              <a:t> door </a:t>
            </a:r>
            <a:r>
              <a:rPr lang="en-GB" sz="3300" b="1" err="1">
                <a:latin typeface="Calibri" panose="020F0502020204030204" pitchFamily="34" charset="0"/>
                <a:ea typeface="Calibri" panose="020F0502020204030204" pitchFamily="34" charset="0"/>
                <a:cs typeface="Calibri" panose="020F0502020204030204" pitchFamily="34" charset="0"/>
              </a:rPr>
              <a:t>studenten</a:t>
            </a:r>
            <a:r>
              <a:rPr lang="en-GB" sz="3300" b="1">
                <a:latin typeface="Calibri" panose="020F0502020204030204" pitchFamily="34" charset="0"/>
                <a:ea typeface="Calibri" panose="020F0502020204030204" pitchFamily="34" charset="0"/>
                <a:cs typeface="Calibri" panose="020F0502020204030204" pitchFamily="34" charset="0"/>
              </a:rPr>
              <a:t> van de Universiteit Twente</a:t>
            </a:r>
          </a:p>
        </p:txBody>
      </p:sp>
    </p:spTree>
    <p:extLst>
      <p:ext uri="{BB962C8B-B14F-4D97-AF65-F5344CB8AC3E}">
        <p14:creationId xmlns:p14="http://schemas.microsoft.com/office/powerpoint/2010/main" val="206171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E9C523BE-DF52-5C8A-8B1A-F85943B9B708}"/>
              </a:ext>
            </a:extLst>
          </p:cNvPr>
          <p:cNvSpPr txBox="1">
            <a:spLocks/>
          </p:cNvSpPr>
          <p:nvPr/>
        </p:nvSpPr>
        <p:spPr>
          <a:xfrm>
            <a:off x="2211871" y="392413"/>
            <a:ext cx="7768253" cy="1051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sz="6000" b="1">
                <a:latin typeface="Agency FB" panose="020B0503020202020204" pitchFamily="34" charset="0"/>
              </a:rPr>
              <a:t>Je eigen robot </a:t>
            </a:r>
            <a:r>
              <a:rPr lang="en-GB" sz="6000" b="1" err="1">
                <a:latin typeface="Agency FB" panose="020B0503020202020204" pitchFamily="34" charset="0"/>
              </a:rPr>
              <a:t>ontwerpen</a:t>
            </a:r>
            <a:endParaRPr lang="en-GB" sz="6000" b="1">
              <a:latin typeface="Agency FB" panose="020B0503020202020204" pitchFamily="34" charset="0"/>
            </a:endParaRPr>
          </a:p>
        </p:txBody>
      </p:sp>
      <p:sp>
        <p:nvSpPr>
          <p:cNvPr id="5" name="Tekstvak 4">
            <a:extLst>
              <a:ext uri="{FF2B5EF4-FFF2-40B4-BE49-F238E27FC236}">
                <a16:creationId xmlns:a16="http://schemas.microsoft.com/office/drawing/2014/main" id="{07C72B3F-7F98-CE23-4E7D-39193D96CB15}"/>
              </a:ext>
            </a:extLst>
          </p:cNvPr>
          <p:cNvSpPr txBox="1"/>
          <p:nvPr/>
        </p:nvSpPr>
        <p:spPr>
          <a:xfrm>
            <a:off x="1612486" y="2034861"/>
            <a:ext cx="8967021" cy="1138773"/>
          </a:xfrm>
          <a:prstGeom prst="rect">
            <a:avLst/>
          </a:prstGeom>
          <a:noFill/>
        </p:spPr>
        <p:txBody>
          <a:bodyPr wrap="square" rtlCol="0">
            <a:spAutoFit/>
          </a:bodyPr>
          <a:lstStyle/>
          <a:p>
            <a:pPr marL="571500" indent="-571500" algn="just">
              <a:buFont typeface="Arial" panose="020B0604020202020204" pitchFamily="34" charset="0"/>
              <a:buChar char="•"/>
            </a:pPr>
            <a:r>
              <a:rPr lang="nl-NL"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Denk na over de maatschappelijke impact</a:t>
            </a:r>
          </a:p>
          <a:p>
            <a:pPr marL="571500" indent="-571500" algn="just">
              <a:buFont typeface="Arial" panose="020B0604020202020204" pitchFamily="34" charset="0"/>
              <a:buChar char="•"/>
            </a:pPr>
            <a:r>
              <a:rPr lang="nl-NL"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Denk na over de techniek (les 2)</a:t>
            </a:r>
          </a:p>
        </p:txBody>
      </p:sp>
    </p:spTree>
    <p:extLst>
      <p:ext uri="{BB962C8B-B14F-4D97-AF65-F5344CB8AC3E}">
        <p14:creationId xmlns:p14="http://schemas.microsoft.com/office/powerpoint/2010/main" val="1448281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94DB3C2-E1AF-9A8D-66D8-32461E9D6FCF}"/>
              </a:ext>
            </a:extLst>
          </p:cNvPr>
          <p:cNvPicPr>
            <a:picLocks noChangeAspect="1"/>
          </p:cNvPicPr>
          <p:nvPr/>
        </p:nvPicPr>
        <p:blipFill>
          <a:blip r:embed="rId3"/>
          <a:stretch>
            <a:fillRect/>
          </a:stretch>
        </p:blipFill>
        <p:spPr>
          <a:xfrm flipH="1">
            <a:off x="1152031" y="859983"/>
            <a:ext cx="4943968" cy="4919290"/>
          </a:xfrm>
          <a:prstGeom prst="rect">
            <a:avLst/>
          </a:prstGeom>
        </p:spPr>
      </p:pic>
      <p:pic>
        <p:nvPicPr>
          <p:cNvPr id="15" name="Afbeelding 14">
            <a:extLst>
              <a:ext uri="{FF2B5EF4-FFF2-40B4-BE49-F238E27FC236}">
                <a16:creationId xmlns:a16="http://schemas.microsoft.com/office/drawing/2014/main" id="{315864C7-13EC-0021-3B3C-3845CF49AADF}"/>
              </a:ext>
            </a:extLst>
          </p:cNvPr>
          <p:cNvPicPr>
            <a:picLocks noChangeAspect="1"/>
          </p:cNvPicPr>
          <p:nvPr/>
        </p:nvPicPr>
        <p:blipFill rotWithShape="1">
          <a:blip r:embed="rId4"/>
          <a:srcRect l="11312" r="15013"/>
          <a:stretch/>
        </p:blipFill>
        <p:spPr>
          <a:xfrm>
            <a:off x="6272492" y="868219"/>
            <a:ext cx="4824199" cy="4911054"/>
          </a:xfrm>
          <a:prstGeom prst="rect">
            <a:avLst/>
          </a:prstGeom>
        </p:spPr>
      </p:pic>
      <p:sp>
        <p:nvSpPr>
          <p:cNvPr id="16" name="Tekstvak 15">
            <a:extLst>
              <a:ext uri="{FF2B5EF4-FFF2-40B4-BE49-F238E27FC236}">
                <a16:creationId xmlns:a16="http://schemas.microsoft.com/office/drawing/2014/main" id="{7D299881-3529-68C9-C1F0-6E135E2EF81E}"/>
              </a:ext>
            </a:extLst>
          </p:cNvPr>
          <p:cNvSpPr txBox="1"/>
          <p:nvPr/>
        </p:nvSpPr>
        <p:spPr>
          <a:xfrm>
            <a:off x="1877137" y="213652"/>
            <a:ext cx="3493756" cy="646331"/>
          </a:xfrm>
          <a:prstGeom prst="rect">
            <a:avLst/>
          </a:prstGeom>
          <a:noFill/>
        </p:spPr>
        <p:txBody>
          <a:bodyPr wrap="square" rtlCol="0">
            <a:spAutoFit/>
          </a:bodyPr>
          <a:lstStyle/>
          <a:p>
            <a:pPr algn="ctr"/>
            <a:r>
              <a:rPr lang="en-GB" sz="3600" b="1" err="1">
                <a:latin typeface="Calibri" panose="020F0502020204030204" pitchFamily="34" charset="0"/>
                <a:ea typeface="Calibri" panose="020F0502020204030204" pitchFamily="34" charset="0"/>
                <a:cs typeface="Calibri" panose="020F0502020204030204" pitchFamily="34" charset="0"/>
              </a:rPr>
              <a:t>Huiswerk</a:t>
            </a:r>
            <a:r>
              <a:rPr lang="en-GB" sz="3600" b="1">
                <a:latin typeface="Calibri" panose="020F0502020204030204" pitchFamily="34" charset="0"/>
                <a:ea typeface="Calibri" panose="020F0502020204030204" pitchFamily="34" charset="0"/>
                <a:cs typeface="Calibri" panose="020F0502020204030204" pitchFamily="34" charset="0"/>
              </a:rPr>
              <a:t>-robot</a:t>
            </a:r>
          </a:p>
        </p:txBody>
      </p:sp>
      <p:sp>
        <p:nvSpPr>
          <p:cNvPr id="17" name="Tekstvak 16">
            <a:extLst>
              <a:ext uri="{FF2B5EF4-FFF2-40B4-BE49-F238E27FC236}">
                <a16:creationId xmlns:a16="http://schemas.microsoft.com/office/drawing/2014/main" id="{1E1AF1CD-EAB0-BD10-86B7-C2D2E2BD4923}"/>
              </a:ext>
            </a:extLst>
          </p:cNvPr>
          <p:cNvSpPr txBox="1"/>
          <p:nvPr/>
        </p:nvSpPr>
        <p:spPr>
          <a:xfrm>
            <a:off x="6937713" y="221888"/>
            <a:ext cx="3493756" cy="646331"/>
          </a:xfrm>
          <a:prstGeom prst="rect">
            <a:avLst/>
          </a:prstGeom>
          <a:noFill/>
        </p:spPr>
        <p:txBody>
          <a:bodyPr wrap="square" rtlCol="0">
            <a:spAutoFit/>
          </a:bodyPr>
          <a:lstStyle/>
          <a:p>
            <a:pPr algn="ctr"/>
            <a:r>
              <a:rPr lang="en-GB" sz="3600" b="1" err="1">
                <a:latin typeface="Calibri" panose="020F0502020204030204" pitchFamily="34" charset="0"/>
                <a:ea typeface="Calibri" panose="020F0502020204030204" pitchFamily="34" charset="0"/>
                <a:cs typeface="Calibri" panose="020F0502020204030204" pitchFamily="34" charset="0"/>
              </a:rPr>
              <a:t>Ramenlap</a:t>
            </a:r>
            <a:r>
              <a:rPr lang="en-GB" sz="3600" b="1">
                <a:latin typeface="Calibri" panose="020F0502020204030204" pitchFamily="34" charset="0"/>
                <a:ea typeface="Calibri" panose="020F0502020204030204" pitchFamily="34" charset="0"/>
                <a:cs typeface="Calibri" panose="020F0502020204030204" pitchFamily="34" charset="0"/>
              </a:rPr>
              <a:t>-robot</a:t>
            </a:r>
          </a:p>
        </p:txBody>
      </p:sp>
      <p:sp>
        <p:nvSpPr>
          <p:cNvPr id="28" name="Tekstvak 27">
            <a:extLst>
              <a:ext uri="{FF2B5EF4-FFF2-40B4-BE49-F238E27FC236}">
                <a16:creationId xmlns:a16="http://schemas.microsoft.com/office/drawing/2014/main" id="{76397E17-A42B-F9B5-8073-44FE903EBB7A}"/>
              </a:ext>
            </a:extLst>
          </p:cNvPr>
          <p:cNvSpPr txBox="1"/>
          <p:nvPr/>
        </p:nvSpPr>
        <p:spPr>
          <a:xfrm>
            <a:off x="1495177" y="5302219"/>
            <a:ext cx="4257675" cy="954107"/>
          </a:xfrm>
          <a:prstGeom prst="rect">
            <a:avLst/>
          </a:prstGeom>
          <a:solidFill>
            <a:schemeClr val="accent5">
              <a:lumMod val="75000"/>
            </a:schemeClr>
          </a:solidFill>
        </p:spPr>
        <p:txBody>
          <a:bodyPr wrap="square" rtlCol="0">
            <a:spAutoFit/>
          </a:bodyPr>
          <a:lstStyle/>
          <a:p>
            <a:pPr marL="457200" indent="-457200">
              <a:buFont typeface="Arial" panose="020B0604020202020204" pitchFamily="34" charset="0"/>
              <a:buChar char="•"/>
            </a:pPr>
            <a:r>
              <a:rPr lang="en-GB" sz="2800" err="1"/>
              <a:t>Veelal</a:t>
            </a:r>
            <a:r>
              <a:rPr lang="en-GB" sz="2800"/>
              <a:t> </a:t>
            </a:r>
            <a:r>
              <a:rPr lang="en-GB" sz="2800" err="1"/>
              <a:t>negatieve</a:t>
            </a:r>
            <a:r>
              <a:rPr lang="en-GB" sz="2800"/>
              <a:t> impact</a:t>
            </a:r>
          </a:p>
          <a:p>
            <a:pPr marL="457200" indent="-457200">
              <a:buFont typeface="Arial" panose="020B0604020202020204" pitchFamily="34" charset="0"/>
              <a:buChar char="•"/>
            </a:pPr>
            <a:r>
              <a:rPr lang="en-GB" sz="2800"/>
              <a:t>Complex</a:t>
            </a:r>
          </a:p>
        </p:txBody>
      </p:sp>
      <p:sp>
        <p:nvSpPr>
          <p:cNvPr id="2" name="Tekstvak 1">
            <a:extLst>
              <a:ext uri="{FF2B5EF4-FFF2-40B4-BE49-F238E27FC236}">
                <a16:creationId xmlns:a16="http://schemas.microsoft.com/office/drawing/2014/main" id="{CA86D956-4552-628C-8FAA-1E2D96DB2288}"/>
              </a:ext>
            </a:extLst>
          </p:cNvPr>
          <p:cNvSpPr txBox="1"/>
          <p:nvPr/>
        </p:nvSpPr>
        <p:spPr>
          <a:xfrm>
            <a:off x="6555753" y="5302218"/>
            <a:ext cx="4257675" cy="954107"/>
          </a:xfrm>
          <a:prstGeom prst="rect">
            <a:avLst/>
          </a:prstGeom>
          <a:solidFill>
            <a:schemeClr val="accent6">
              <a:lumMod val="75000"/>
            </a:schemeClr>
          </a:solidFill>
        </p:spPr>
        <p:txBody>
          <a:bodyPr wrap="square" rtlCol="0">
            <a:spAutoFit/>
          </a:bodyPr>
          <a:lstStyle/>
          <a:p>
            <a:pPr marL="457200" indent="-457200">
              <a:buFont typeface="Arial" panose="020B0604020202020204" pitchFamily="34" charset="0"/>
              <a:buChar char="•"/>
            </a:pPr>
            <a:r>
              <a:rPr lang="en-GB" sz="2800" err="1"/>
              <a:t>Veelal</a:t>
            </a:r>
            <a:r>
              <a:rPr lang="en-GB" sz="2800"/>
              <a:t> </a:t>
            </a:r>
            <a:r>
              <a:rPr lang="en-GB" sz="2800" err="1"/>
              <a:t>positieve</a:t>
            </a:r>
            <a:r>
              <a:rPr lang="en-GB" sz="2800"/>
              <a:t> impact</a:t>
            </a:r>
          </a:p>
          <a:p>
            <a:pPr marL="457200" indent="-457200">
              <a:buFont typeface="Arial" panose="020B0604020202020204" pitchFamily="34" charset="0"/>
              <a:buChar char="•"/>
            </a:pPr>
            <a:r>
              <a:rPr lang="en-GB" sz="2800" err="1"/>
              <a:t>Eén</a:t>
            </a:r>
            <a:r>
              <a:rPr lang="en-GB" sz="2800"/>
              <a:t> </a:t>
            </a:r>
            <a:r>
              <a:rPr lang="en-GB" sz="2800" err="1"/>
              <a:t>specifieke</a:t>
            </a:r>
            <a:r>
              <a:rPr lang="en-GB" sz="2800"/>
              <a:t> </a:t>
            </a:r>
            <a:r>
              <a:rPr lang="en-GB" sz="2800" err="1"/>
              <a:t>taak</a:t>
            </a:r>
            <a:r>
              <a:rPr lang="en-GB" sz="2800"/>
              <a:t> </a:t>
            </a:r>
          </a:p>
        </p:txBody>
      </p:sp>
    </p:spTree>
    <p:extLst>
      <p:ext uri="{BB962C8B-B14F-4D97-AF65-F5344CB8AC3E}">
        <p14:creationId xmlns:p14="http://schemas.microsoft.com/office/powerpoint/2010/main" val="93867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E9C523BE-DF52-5C8A-8B1A-F85943B9B708}"/>
              </a:ext>
            </a:extLst>
          </p:cNvPr>
          <p:cNvSpPr txBox="1">
            <a:spLocks/>
          </p:cNvSpPr>
          <p:nvPr/>
        </p:nvSpPr>
        <p:spPr>
          <a:xfrm>
            <a:off x="2211871" y="392413"/>
            <a:ext cx="7768253" cy="1051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sz="6000" b="1">
                <a:latin typeface="Agency FB" panose="020B0503020202020204" pitchFamily="34" charset="0"/>
              </a:rPr>
              <a:t>Je eigen robot ontwerpen</a:t>
            </a:r>
          </a:p>
        </p:txBody>
      </p:sp>
      <p:sp>
        <p:nvSpPr>
          <p:cNvPr id="5" name="Tekstvak 4">
            <a:extLst>
              <a:ext uri="{FF2B5EF4-FFF2-40B4-BE49-F238E27FC236}">
                <a16:creationId xmlns:a16="http://schemas.microsoft.com/office/drawing/2014/main" id="{07C72B3F-7F98-CE23-4E7D-39193D96CB15}"/>
              </a:ext>
            </a:extLst>
          </p:cNvPr>
          <p:cNvSpPr txBox="1"/>
          <p:nvPr/>
        </p:nvSpPr>
        <p:spPr>
          <a:xfrm>
            <a:off x="1612486" y="2034861"/>
            <a:ext cx="8967021" cy="1138773"/>
          </a:xfrm>
          <a:prstGeom prst="rect">
            <a:avLst/>
          </a:prstGeom>
          <a:noFill/>
        </p:spPr>
        <p:txBody>
          <a:bodyPr wrap="square" rtlCol="0">
            <a:spAutoFit/>
          </a:bodyPr>
          <a:lstStyle/>
          <a:p>
            <a:pPr marL="571500" indent="-571500" algn="just">
              <a:buFont typeface="Arial" panose="020B0604020202020204" pitchFamily="34" charset="0"/>
              <a:buChar char="•"/>
            </a:pPr>
            <a:r>
              <a:rPr lang="nl-NL"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Denk na over de maatschappelijke impact</a:t>
            </a:r>
          </a:p>
          <a:p>
            <a:pPr marL="571500" indent="-571500" algn="just">
              <a:buFont typeface="Arial" panose="020B0604020202020204" pitchFamily="34" charset="0"/>
              <a:buChar char="•"/>
            </a:pPr>
            <a:r>
              <a:rPr lang="nl-NL"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Denk na over de techniek (les 2)</a:t>
            </a:r>
          </a:p>
        </p:txBody>
      </p:sp>
      <p:sp>
        <p:nvSpPr>
          <p:cNvPr id="2" name="Tekstvak 1">
            <a:extLst>
              <a:ext uri="{FF2B5EF4-FFF2-40B4-BE49-F238E27FC236}">
                <a16:creationId xmlns:a16="http://schemas.microsoft.com/office/drawing/2014/main" id="{6B1CDB90-9C1C-EA8D-F666-0A563AB49549}"/>
              </a:ext>
            </a:extLst>
          </p:cNvPr>
          <p:cNvSpPr txBox="1"/>
          <p:nvPr/>
        </p:nvSpPr>
        <p:spPr>
          <a:xfrm>
            <a:off x="1714500" y="4057650"/>
            <a:ext cx="9505950" cy="1323439"/>
          </a:xfrm>
          <a:prstGeom prst="rect">
            <a:avLst/>
          </a:prstGeom>
          <a:noFill/>
        </p:spPr>
        <p:txBody>
          <a:bodyPr wrap="square" rtlCol="0">
            <a:spAutoFit/>
          </a:bodyPr>
          <a:lstStyle/>
          <a:p>
            <a:r>
              <a:rPr lang="en-GB" sz="8000" b="1">
                <a:latin typeface="Calibri" panose="020F0502020204030204" pitchFamily="34" charset="0"/>
                <a:ea typeface="Calibri" panose="020F0502020204030204" pitchFamily="34" charset="0"/>
                <a:cs typeface="Calibri" panose="020F0502020204030204" pitchFamily="34" charset="0"/>
              </a:rPr>
              <a:t>Dus: </a:t>
            </a:r>
            <a:r>
              <a:rPr lang="en-GB" sz="8000" b="1" err="1">
                <a:latin typeface="Calibri" panose="020F0502020204030204" pitchFamily="34" charset="0"/>
                <a:ea typeface="Calibri" panose="020F0502020204030204" pitchFamily="34" charset="0"/>
                <a:cs typeface="Calibri" panose="020F0502020204030204" pitchFamily="34" charset="0"/>
              </a:rPr>
              <a:t>hou</a:t>
            </a:r>
            <a:r>
              <a:rPr lang="en-GB" sz="8000" b="1">
                <a:latin typeface="Calibri" panose="020F0502020204030204" pitchFamily="34" charset="0"/>
                <a:ea typeface="Calibri" panose="020F0502020204030204" pitchFamily="34" charset="0"/>
                <a:cs typeface="Calibri" panose="020F0502020204030204" pitchFamily="34" charset="0"/>
              </a:rPr>
              <a:t> het </a:t>
            </a:r>
            <a:r>
              <a:rPr lang="en-GB" sz="8000" b="1" err="1">
                <a:latin typeface="Calibri" panose="020F0502020204030204" pitchFamily="34" charset="0"/>
                <a:ea typeface="Calibri" panose="020F0502020204030204" pitchFamily="34" charset="0"/>
                <a:cs typeface="Calibri" panose="020F0502020204030204" pitchFamily="34" charset="0"/>
              </a:rPr>
              <a:t>simpel</a:t>
            </a:r>
            <a:r>
              <a:rPr lang="en-GB" sz="8000" b="1">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970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1ECA0141-5A3E-98F8-0192-CEB72C4BA8CE}"/>
              </a:ext>
            </a:extLst>
          </p:cNvPr>
          <p:cNvSpPr txBox="1">
            <a:spLocks/>
          </p:cNvSpPr>
          <p:nvPr/>
        </p:nvSpPr>
        <p:spPr>
          <a:xfrm>
            <a:off x="1774823" y="369400"/>
            <a:ext cx="8791575" cy="1051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GB" sz="6000" b="1">
                <a:latin typeface="Agency FB" panose="020B0503020202020204" pitchFamily="34" charset="0"/>
              </a:rPr>
              <a:t>Vooruitblik les 2</a:t>
            </a:r>
          </a:p>
        </p:txBody>
      </p:sp>
      <p:pic>
        <p:nvPicPr>
          <p:cNvPr id="5" name="Afbeelding 4">
            <a:extLst>
              <a:ext uri="{FF2B5EF4-FFF2-40B4-BE49-F238E27FC236}">
                <a16:creationId xmlns:a16="http://schemas.microsoft.com/office/drawing/2014/main" id="{4F54BA34-59E9-6204-6E4C-FE8D07ED3B8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91" b="98592" l="2845" r="97297">
                        <a14:foregroundMark x1="33144" y1="20892" x2="32859" y2="19484"/>
                        <a14:foregroundMark x1="32859" y1="19014" x2="31010" y2="18545"/>
                        <a14:foregroundMark x1="37553" y1="15023" x2="34424" y2="24178"/>
                        <a14:foregroundMark x1="34424" y1="24178" x2="34424" y2="24178"/>
                        <a14:foregroundMark x1="39118" y1="19484" x2="38834" y2="21831"/>
                        <a14:foregroundMark x1="38834" y1="17606" x2="37127" y2="18545"/>
                        <a14:foregroundMark x1="38691" y1="22300" x2="32575" y2="25822"/>
                        <a14:foregroundMark x1="32575" y1="25822" x2="30583" y2="17606"/>
                        <a14:foregroundMark x1="30583" y1="17606" x2="36558" y2="11033"/>
                        <a14:foregroundMark x1="31294" y1="12911" x2="30156" y2="21831"/>
                        <a14:foregroundMark x1="30156" y1="21831" x2="30441" y2="23709"/>
                        <a14:foregroundMark x1="38549" y1="25117" x2="39260" y2="15258"/>
                        <a14:foregroundMark x1="39260" y1="15258" x2="34851" y2="10094"/>
                        <a14:foregroundMark x1="34851" y1="10094" x2="30299" y2="13380"/>
                        <a14:foregroundMark x1="30299" y1="13380" x2="29445" y2="21831"/>
                        <a14:foregroundMark x1="29445" y1="21831" x2="31010" y2="26056"/>
                        <a14:foregroundMark x1="38265" y1="26291" x2="39972" y2="18779"/>
                        <a14:foregroundMark x1="39972" y1="18779" x2="37553" y2="10563"/>
                        <a14:foregroundMark x1="37553" y1="10563" x2="32717" y2="9859"/>
                        <a14:foregroundMark x1="32717" y1="9859" x2="29872" y2="12911"/>
                        <a14:foregroundMark x1="49218" y1="27465" x2="46088" y2="19484"/>
                        <a14:foregroundMark x1="46088" y1="19484" x2="49075" y2="10563"/>
                        <a14:foregroundMark x1="49075" y1="10563" x2="53770" y2="9624"/>
                        <a14:foregroundMark x1="53770" y1="9624" x2="57326" y2="15962"/>
                        <a14:foregroundMark x1="57326" y1="15962" x2="56330" y2="24178"/>
                        <a14:foregroundMark x1="56330" y1="24178" x2="51067" y2="28169"/>
                        <a14:foregroundMark x1="51067" y1="28169" x2="49929" y2="27230"/>
                        <a14:foregroundMark x1="47937" y1="10329" x2="47226" y2="11033"/>
                        <a14:foregroundMark x1="45946" y1="21831" x2="50925" y2="28404"/>
                        <a14:foregroundMark x1="50925" y1="28404" x2="52489" y2="28404"/>
                        <a14:foregroundMark x1="55903" y1="26056" x2="53912" y2="27230"/>
                        <a14:foregroundMark x1="46799" y1="25587" x2="47937" y2="26056"/>
                        <a14:foregroundMark x1="65149" y1="26291" x2="62873" y2="15728"/>
                        <a14:foregroundMark x1="62873" y1="15728" x2="67852" y2="9859"/>
                        <a14:foregroundMark x1="67852" y1="9859" x2="73826" y2="16432"/>
                        <a14:foregroundMark x1="73826" y1="16432" x2="71693" y2="24648"/>
                        <a14:foregroundMark x1="72546" y1="26291" x2="74253" y2="17606"/>
                        <a14:foregroundMark x1="74253" y1="17606" x2="70697" y2="10094"/>
                        <a14:foregroundMark x1="70697" y1="10094" x2="66477" y2="9911"/>
                        <a14:foregroundMark x1="66999" y1="7746" x2="66999" y2="7746"/>
                        <a14:foregroundMark x1="31437" y1="6338" x2="33855" y2="6338"/>
                        <a14:foregroundMark x1="66856" y1="6338" x2="70839" y2="6338"/>
                        <a14:foregroundMark x1="71124" y1="7512" x2="65861" y2="6573"/>
                        <a14:foregroundMark x1="65861" y1="6573" x2="66145" y2="7277"/>
                        <a14:foregroundMark x1="70555" y1="6808" x2="70555" y2="6808"/>
                        <a14:foregroundMark x1="69986" y1="4460" x2="70839" y2="4460"/>
                        <a14:foregroundMark x1="58179" y1="32629" x2="56472" y2="32160"/>
                        <a14:foregroundMark x1="51778" y1="38028" x2="51778" y2="40610"/>
                        <a14:foregroundMark x1="81508" y1="38498" x2="82930" y2="41080"/>
                        <a14:foregroundMark x1="78521" y1="34742" x2="79090" y2="34742"/>
                        <a14:foregroundMark x1="22760" y1="37793" x2="21622" y2="39437"/>
                        <a14:foregroundMark x1="7681" y1="53991" x2="24467" y2="55164"/>
                        <a14:foregroundMark x1="24467" y1="55164" x2="29303" y2="64789"/>
                        <a14:foregroundMark x1="29303" y1="64789" x2="25320" y2="77700"/>
                        <a14:foregroundMark x1="25320" y1="77700" x2="19346" y2="85681"/>
                        <a14:foregroundMark x1="19346" y1="85681" x2="13229" y2="87089"/>
                        <a14:foregroundMark x1="13229" y1="87089" x2="12376" y2="69953"/>
                        <a14:foregroundMark x1="12376" y1="69953" x2="19488" y2="73709"/>
                        <a14:foregroundMark x1="19488" y1="73709" x2="22617" y2="86385"/>
                        <a14:foregroundMark x1="22617" y1="86385" x2="25605" y2="91080"/>
                        <a14:foregroundMark x1="7539" y1="55869" x2="5405" y2="79812"/>
                        <a14:foregroundMark x1="5405" y1="79812" x2="6401" y2="88263"/>
                        <a14:foregroundMark x1="6401" y1="88263" x2="23329" y2="93897"/>
                        <a14:foregroundMark x1="23329" y1="93897" x2="27596" y2="92958"/>
                        <a14:foregroundMark x1="5548" y1="56808" x2="9815" y2="76526"/>
                        <a14:foregroundMark x1="9815" y1="76526" x2="8677" y2="91549"/>
                        <a14:foregroundMark x1="8677" y1="91549" x2="4267" y2="83803"/>
                        <a14:foregroundMark x1="4267" y1="83803" x2="3841" y2="80986"/>
                        <a14:foregroundMark x1="3129" y1="60563" x2="3414" y2="63146"/>
                        <a14:foregroundMark x1="3414" y1="61972" x2="3414" y2="63380"/>
                        <a14:foregroundMark x1="3414" y1="61972" x2="4410" y2="54460"/>
                        <a14:foregroundMark x1="9531" y1="50939" x2="12518" y2="51174"/>
                        <a14:foregroundMark x1="13514" y1="50939" x2="19630" y2="50939"/>
                        <a14:foregroundMark x1="20484" y1="51174" x2="25889" y2="51174"/>
                        <a14:foregroundMark x1="25889" y1="51174" x2="30156" y2="52582"/>
                        <a14:foregroundMark x1="32432" y1="56338" x2="32432" y2="62911"/>
                        <a14:foregroundMark x1="32432" y1="65258" x2="32432" y2="75587"/>
                        <a14:foregroundMark x1="3272" y1="61268" x2="3556" y2="89437"/>
                        <a14:foregroundMark x1="3556" y1="90845" x2="3841" y2="92254"/>
                        <a14:foregroundMark x1="18919" y1="59624" x2="19203" y2="60563"/>
                        <a14:foregroundMark x1="26885" y1="87559" x2="27312" y2="89202"/>
                        <a14:foregroundMark x1="69417" y1="4460" x2="62873" y2="5164"/>
                        <a14:foregroundMark x1="58321" y1="5164" x2="47653" y2="5399"/>
                        <a14:foregroundMark x1="30299" y1="4930" x2="36273" y2="4930"/>
                        <a14:foregroundMark x1="25605" y1="6573" x2="27881" y2="4695"/>
                        <a14:foregroundMark x1="25320" y1="21831" x2="25462" y2="29812"/>
                        <a14:foregroundMark x1="25462" y1="29812" x2="25605" y2="29812"/>
                        <a14:foregroundMark x1="31294" y1="32160" x2="35277" y2="32629"/>
                        <a14:foregroundMark x1="19772" y1="40845" x2="23613" y2="34038"/>
                        <a14:foregroundMark x1="50782" y1="45775" x2="51351" y2="46244"/>
                        <a14:foregroundMark x1="39687" y1="54930" x2="54908" y2="55164"/>
                        <a14:foregroundMark x1="54908" y1="55164" x2="60455" y2="59155"/>
                        <a14:foregroundMark x1="60455" y1="59155" x2="63300" y2="69249"/>
                        <a14:foregroundMark x1="63300" y1="69249" x2="62304" y2="82864"/>
                        <a14:foregroundMark x1="62304" y1="82864" x2="56757" y2="94836"/>
                        <a14:foregroundMark x1="56757" y1="94836" x2="40967" y2="93192"/>
                        <a14:foregroundMark x1="40967" y1="93192" x2="38407" y2="86854"/>
                        <a14:foregroundMark x1="38407" y1="86854" x2="37980" y2="72066"/>
                        <a14:foregroundMark x1="37980" y1="72066" x2="39260" y2="63380"/>
                        <a14:foregroundMark x1="39260" y1="63380" x2="55050" y2="59859"/>
                        <a14:foregroundMark x1="55050" y1="59859" x2="59033" y2="66197"/>
                        <a14:foregroundMark x1="59033" y1="66197" x2="59886" y2="79343"/>
                        <a14:foregroundMark x1="59886" y1="79343" x2="54054" y2="88967"/>
                        <a14:foregroundMark x1="54054" y1="88967" x2="47226" y2="90610"/>
                        <a14:foregroundMark x1="47226" y1="90610" x2="43101" y2="82864"/>
                        <a14:foregroundMark x1="43101" y1="82864" x2="45661" y2="70423"/>
                        <a14:foregroundMark x1="45661" y1="70423" x2="52063" y2="70892"/>
                        <a14:foregroundMark x1="52063" y1="70892" x2="54623" y2="79343"/>
                        <a14:foregroundMark x1="54623" y1="79343" x2="49502" y2="77934"/>
                        <a14:foregroundMark x1="49502" y1="77934" x2="50498" y2="77230"/>
                        <a14:foregroundMark x1="41679" y1="75117" x2="41679" y2="75117"/>
                        <a14:foregroundMark x1="41679" y1="88263" x2="41679" y2="88263"/>
                        <a14:foregroundMark x1="36700" y1="54460" x2="42390" y2="51408"/>
                        <a14:foregroundMark x1="42390" y1="51408" x2="48222" y2="51643"/>
                        <a14:foregroundMark x1="69986" y1="84038" x2="72119" y2="59859"/>
                        <a14:foregroundMark x1="72119" y1="59859" x2="78236" y2="57042"/>
                        <a14:foregroundMark x1="78236" y1="57042" x2="86913" y2="58920"/>
                        <a14:foregroundMark x1="86913" y1="58920" x2="91607" y2="67606"/>
                        <a14:foregroundMark x1="91607" y1="67606" x2="74253" y2="79343"/>
                        <a14:foregroundMark x1="74253" y1="79343" x2="91181" y2="92723"/>
                        <a14:foregroundMark x1="91181" y1="92723" x2="75676" y2="91784"/>
                        <a14:foregroundMark x1="75676" y1="91784" x2="92176" y2="85915"/>
                        <a14:foregroundMark x1="92176" y1="85915" x2="94310" y2="57277"/>
                        <a14:foregroundMark x1="94310" y1="57277" x2="95164" y2="57277"/>
                        <a14:foregroundMark x1="75391" y1="73005" x2="74111" y2="77700"/>
                        <a14:foregroundMark x1="74253" y1="88028" x2="75960" y2="88263"/>
                        <a14:foregroundMark x1="91465" y1="73709" x2="90896" y2="74178"/>
                        <a14:foregroundMark x1="50782" y1="51408" x2="62020" y2="51878"/>
                        <a14:foregroundMark x1="63158" y1="52582" x2="65576" y2="61502"/>
                        <a14:foregroundMark x1="65576" y1="61502" x2="65434" y2="68310"/>
                        <a14:foregroundMark x1="65718" y1="73239" x2="65292" y2="80047"/>
                        <a14:foregroundMark x1="35846" y1="80516" x2="35846" y2="61737"/>
                        <a14:foregroundMark x1="36131" y1="91315" x2="36131" y2="91784"/>
                        <a14:foregroundMark x1="36131" y1="93662" x2="35989" y2="86385"/>
                        <a14:foregroundMark x1="35846" y1="92723" x2="35846" y2="82864"/>
                        <a14:foregroundMark x1="36700" y1="95540" x2="41679" y2="98122"/>
                        <a14:foregroundMark x1="41679" y1="98122" x2="43385" y2="98357"/>
                        <a14:foregroundMark x1="52489" y1="98357" x2="54765" y2="98357"/>
                        <a14:foregroundMark x1="47511" y1="98592" x2="48506" y2="98592"/>
                        <a14:foregroundMark x1="51067" y1="98357" x2="50213" y2="98357"/>
                        <a14:foregroundMark x1="45092" y1="98357" x2="45661" y2="98357"/>
                        <a14:foregroundMark x1="57895" y1="98122" x2="58179" y2="98122"/>
                        <a14:foregroundMark x1="65576" y1="84977" x2="65149" y2="85211"/>
                        <a14:foregroundMark x1="65434" y1="90845" x2="64865" y2="91315"/>
                        <a14:foregroundMark x1="64580" y1="95070" x2="64011" y2="95305"/>
                        <a14:foregroundMark x1="63727" y1="96714" x2="63442" y2="96714"/>
                        <a14:foregroundMark x1="60171" y1="98357" x2="59602" y2="97887"/>
                        <a14:foregroundMark x1="39687" y1="4695" x2="40114" y2="4930"/>
                        <a14:foregroundMark x1="44097" y1="32394" x2="45092" y2="32160"/>
                        <a14:foregroundMark x1="48364" y1="32394" x2="52347" y2="32394"/>
                        <a14:foregroundMark x1="60171" y1="32394" x2="72262" y2="32629"/>
                        <a14:foregroundMark x1="75676" y1="32160" x2="77098" y2="31690"/>
                        <a14:foregroundMark x1="25036" y1="18075" x2="25036" y2="11972"/>
                        <a14:foregroundMark x1="73542" y1="4225" x2="78521" y2="8685"/>
                        <a14:foregroundMark x1="78521" y1="8685" x2="78663" y2="16432"/>
                        <a14:foregroundMark x1="79090" y1="26291" x2="78805" y2="23709"/>
                        <a14:foregroundMark x1="38549" y1="31221" x2="38691" y2="31690"/>
                        <a14:foregroundMark x1="50640" y1="36150" x2="51920" y2="36150"/>
                        <a14:foregroundMark x1="52489" y1="38967" x2="52347" y2="41315"/>
                        <a14:foregroundMark x1="53058" y1="44131" x2="52205" y2="45540"/>
                        <a14:foregroundMark x1="79374" y1="37559" x2="81223" y2="40376"/>
                        <a14:foregroundMark x1="82361" y1="38498" x2="82788" y2="39437"/>
                        <a14:foregroundMark x1="84353" y1="42958" x2="84211" y2="43897"/>
                        <a14:foregroundMark x1="19061" y1="43192" x2="19203" y2="44131"/>
                        <a14:foregroundMark x1="21195" y1="44601" x2="20768" y2="44601"/>
                        <a14:foregroundMark x1="22333" y1="40610" x2="23329" y2="38498"/>
                        <a14:foregroundMark x1="32432" y1="78169" x2="32432" y2="80047"/>
                        <a14:foregroundMark x1="12376" y1="97887" x2="14936" y2="98357"/>
                        <a14:foregroundMark x1="16074" y1="98357" x2="19346" y2="98357"/>
                        <a14:foregroundMark x1="20199" y1="98122" x2="28592" y2="98122"/>
                        <a14:foregroundMark x1="29587" y1="97418" x2="31437" y2="95305"/>
                        <a14:foregroundMark x1="32432" y1="90845" x2="32575" y2="86620"/>
                        <a14:foregroundMark x1="3841" y1="93192" x2="7539" y2="98122"/>
                        <a14:foregroundMark x1="9815" y1="97887" x2="10811" y2="97887"/>
                        <a14:foregroundMark x1="76529" y1="51408" x2="81508" y2="51643"/>
                        <a14:foregroundMark x1="81508" y1="51643" x2="90185" y2="51408"/>
                        <a14:foregroundMark x1="92603" y1="51408" x2="96871" y2="57042"/>
                        <a14:foregroundMark x1="96871" y1="57042" x2="97297" y2="59624"/>
                        <a14:backgroundMark x1="46230" y1="99765" x2="46230" y2="99765"/>
                      </a14:backgroundRemoval>
                    </a14:imgEffect>
                  </a14:imgLayer>
                </a14:imgProps>
              </a:ext>
            </a:extLst>
          </a:blip>
          <a:stretch>
            <a:fillRect/>
          </a:stretch>
        </p:blipFill>
        <p:spPr>
          <a:xfrm>
            <a:off x="2494753" y="1246737"/>
            <a:ext cx="7202493" cy="4364526"/>
          </a:xfrm>
          <a:prstGeom prst="rect">
            <a:avLst/>
          </a:prstGeom>
        </p:spPr>
      </p:pic>
      <p:sp>
        <p:nvSpPr>
          <p:cNvPr id="6" name="Tekstvak 5">
            <a:extLst>
              <a:ext uri="{FF2B5EF4-FFF2-40B4-BE49-F238E27FC236}">
                <a16:creationId xmlns:a16="http://schemas.microsoft.com/office/drawing/2014/main" id="{42F11DB3-FDFF-473C-9157-A6BA4A2286BE}"/>
              </a:ext>
            </a:extLst>
          </p:cNvPr>
          <p:cNvSpPr txBox="1"/>
          <p:nvPr/>
        </p:nvSpPr>
        <p:spPr>
          <a:xfrm>
            <a:off x="2781892" y="5496963"/>
            <a:ext cx="1857375" cy="584775"/>
          </a:xfrm>
          <a:prstGeom prst="rect">
            <a:avLst/>
          </a:prstGeom>
          <a:noFill/>
        </p:spPr>
        <p:txBody>
          <a:bodyPr wrap="square" rtlCol="0">
            <a:spAutoFit/>
          </a:bodyPr>
          <a:lstStyle/>
          <a:p>
            <a:pPr algn="ctr"/>
            <a:r>
              <a:rPr lang="en-GB" sz="32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Sensoren</a:t>
            </a:r>
            <a:endParaRPr lang="en-GB" sz="32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kstvak 6">
            <a:extLst>
              <a:ext uri="{FF2B5EF4-FFF2-40B4-BE49-F238E27FC236}">
                <a16:creationId xmlns:a16="http://schemas.microsoft.com/office/drawing/2014/main" id="{496FCAA6-1B1C-EC8D-9CDE-5A43ACF146FF}"/>
              </a:ext>
            </a:extLst>
          </p:cNvPr>
          <p:cNvSpPr txBox="1"/>
          <p:nvPr/>
        </p:nvSpPr>
        <p:spPr>
          <a:xfrm>
            <a:off x="4811114" y="5496963"/>
            <a:ext cx="2569770" cy="1077218"/>
          </a:xfrm>
          <a:prstGeom prst="rect">
            <a:avLst/>
          </a:prstGeom>
          <a:noFill/>
        </p:spPr>
        <p:txBody>
          <a:bodyPr wrap="square" rtlCol="0">
            <a:spAutoFit/>
          </a:bodyPr>
          <a:lstStyle/>
          <a:p>
            <a:pPr algn="ctr"/>
            <a:r>
              <a:rPr lang="en-GB" sz="32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Controle-systemen</a:t>
            </a:r>
            <a:endParaRPr lang="en-GB" sz="28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id="{EDE5F5AE-69CF-2797-7774-467B3AF754B8}"/>
              </a:ext>
            </a:extLst>
          </p:cNvPr>
          <p:cNvSpPr txBox="1"/>
          <p:nvPr/>
        </p:nvSpPr>
        <p:spPr>
          <a:xfrm>
            <a:off x="7507093" y="5496963"/>
            <a:ext cx="1903015" cy="584775"/>
          </a:xfrm>
          <a:prstGeom prst="rect">
            <a:avLst/>
          </a:prstGeom>
          <a:noFill/>
        </p:spPr>
        <p:txBody>
          <a:bodyPr wrap="square" rtlCol="0">
            <a:spAutoFit/>
          </a:bodyPr>
          <a:lstStyle/>
          <a:p>
            <a:pPr algn="ctr"/>
            <a:r>
              <a:rPr lang="en-GB" sz="3200" b="1" err="1">
                <a:solidFill>
                  <a:schemeClr val="tx2">
                    <a:lumMod val="40000"/>
                    <a:lumOff val="60000"/>
                  </a:schemeClr>
                </a:solidFill>
              </a:rPr>
              <a:t>Effectoren</a:t>
            </a:r>
            <a:endParaRPr lang="en-GB" sz="3200" b="1">
              <a:solidFill>
                <a:schemeClr val="tx2">
                  <a:lumMod val="40000"/>
                  <a:lumOff val="60000"/>
                </a:schemeClr>
              </a:solidFill>
            </a:endParaRPr>
          </a:p>
        </p:txBody>
      </p:sp>
    </p:spTree>
    <p:extLst>
      <p:ext uri="{BB962C8B-B14F-4D97-AF65-F5344CB8AC3E}">
        <p14:creationId xmlns:p14="http://schemas.microsoft.com/office/powerpoint/2010/main" val="312978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1ECA0141-5A3E-98F8-0192-CEB72C4BA8CE}"/>
              </a:ext>
            </a:extLst>
          </p:cNvPr>
          <p:cNvSpPr txBox="1">
            <a:spLocks/>
          </p:cNvSpPr>
          <p:nvPr/>
        </p:nvSpPr>
        <p:spPr>
          <a:xfrm>
            <a:off x="1774823" y="369400"/>
            <a:ext cx="8791575" cy="1051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GB" sz="6000" b="1">
                <a:latin typeface="Agency FB" panose="020B0503020202020204" pitchFamily="34" charset="0"/>
              </a:rPr>
              <a:t>Vooruitblik les 2</a:t>
            </a:r>
          </a:p>
        </p:txBody>
      </p:sp>
      <p:sp>
        <p:nvSpPr>
          <p:cNvPr id="6" name="Tekstvak 5">
            <a:extLst>
              <a:ext uri="{FF2B5EF4-FFF2-40B4-BE49-F238E27FC236}">
                <a16:creationId xmlns:a16="http://schemas.microsoft.com/office/drawing/2014/main" id="{42F11DB3-FDFF-473C-9157-A6BA4A2286BE}"/>
              </a:ext>
            </a:extLst>
          </p:cNvPr>
          <p:cNvSpPr txBox="1"/>
          <p:nvPr/>
        </p:nvSpPr>
        <p:spPr>
          <a:xfrm>
            <a:off x="1273970" y="1343025"/>
            <a:ext cx="1857375" cy="584775"/>
          </a:xfrm>
          <a:prstGeom prst="rect">
            <a:avLst/>
          </a:prstGeom>
          <a:noFill/>
        </p:spPr>
        <p:txBody>
          <a:bodyPr wrap="square" rtlCol="0">
            <a:spAutoFit/>
          </a:bodyPr>
          <a:lstStyle/>
          <a:p>
            <a:pPr algn="ctr"/>
            <a:r>
              <a:rPr lang="en-GB" sz="3200" b="1" u="sng"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Sensoren</a:t>
            </a:r>
            <a:endParaRPr lang="en-GB" sz="3200" b="1" u="sng">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kstvak 6">
            <a:extLst>
              <a:ext uri="{FF2B5EF4-FFF2-40B4-BE49-F238E27FC236}">
                <a16:creationId xmlns:a16="http://schemas.microsoft.com/office/drawing/2014/main" id="{496FCAA6-1B1C-EC8D-9CDE-5A43ACF146FF}"/>
              </a:ext>
            </a:extLst>
          </p:cNvPr>
          <p:cNvSpPr txBox="1"/>
          <p:nvPr/>
        </p:nvSpPr>
        <p:spPr>
          <a:xfrm>
            <a:off x="4281488" y="1381474"/>
            <a:ext cx="3562350" cy="584775"/>
          </a:xfrm>
          <a:prstGeom prst="rect">
            <a:avLst/>
          </a:prstGeom>
          <a:noFill/>
        </p:spPr>
        <p:txBody>
          <a:bodyPr wrap="square" rtlCol="0">
            <a:spAutoFit/>
          </a:bodyPr>
          <a:lstStyle/>
          <a:p>
            <a:pPr algn="ctr"/>
            <a:r>
              <a:rPr lang="en-GB" sz="3200" b="1" u="sng"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Controlesystemen</a:t>
            </a:r>
            <a:endParaRPr lang="en-GB" sz="2800" b="1" u="sng">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id="{EDE5F5AE-69CF-2797-7774-467B3AF754B8}"/>
              </a:ext>
            </a:extLst>
          </p:cNvPr>
          <p:cNvSpPr txBox="1"/>
          <p:nvPr/>
        </p:nvSpPr>
        <p:spPr>
          <a:xfrm>
            <a:off x="9015015" y="1381473"/>
            <a:ext cx="1903015" cy="584775"/>
          </a:xfrm>
          <a:prstGeom prst="rect">
            <a:avLst/>
          </a:prstGeom>
          <a:noFill/>
        </p:spPr>
        <p:txBody>
          <a:bodyPr wrap="square" rtlCol="0">
            <a:spAutoFit/>
          </a:bodyPr>
          <a:lstStyle/>
          <a:p>
            <a:pPr algn="ctr"/>
            <a:r>
              <a:rPr lang="en-GB" sz="3200" b="1" u="sng" err="1">
                <a:solidFill>
                  <a:schemeClr val="tx2">
                    <a:lumMod val="40000"/>
                    <a:lumOff val="60000"/>
                  </a:schemeClr>
                </a:solidFill>
              </a:rPr>
              <a:t>Effectoren</a:t>
            </a:r>
            <a:endParaRPr lang="en-GB" sz="3200" b="1" u="sng">
              <a:solidFill>
                <a:schemeClr val="tx2">
                  <a:lumMod val="40000"/>
                  <a:lumOff val="60000"/>
                </a:schemeClr>
              </a:solidFill>
            </a:endParaRPr>
          </a:p>
        </p:txBody>
      </p:sp>
      <p:cxnSp>
        <p:nvCxnSpPr>
          <p:cNvPr id="3" name="Rechte verbindingslijn 2">
            <a:extLst>
              <a:ext uri="{FF2B5EF4-FFF2-40B4-BE49-F238E27FC236}">
                <a16:creationId xmlns:a16="http://schemas.microsoft.com/office/drawing/2014/main" id="{EEC76996-A4DE-98C9-BE02-1AEEFED33AA4}"/>
              </a:ext>
            </a:extLst>
          </p:cNvPr>
          <p:cNvCxnSpPr>
            <a:cxnSpLocks/>
          </p:cNvCxnSpPr>
          <p:nvPr/>
        </p:nvCxnSpPr>
        <p:spPr>
          <a:xfrm>
            <a:off x="3838575" y="1343025"/>
            <a:ext cx="0" cy="5076825"/>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3C87897A-2A68-4DD0-2E87-BC875B6BA3EF}"/>
              </a:ext>
            </a:extLst>
          </p:cNvPr>
          <p:cNvCxnSpPr>
            <a:cxnSpLocks/>
          </p:cNvCxnSpPr>
          <p:nvPr/>
        </p:nvCxnSpPr>
        <p:spPr>
          <a:xfrm>
            <a:off x="8286750" y="1343025"/>
            <a:ext cx="0" cy="5076825"/>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4B0F5418-F381-E1DB-E713-44B18850BB2C}"/>
              </a:ext>
            </a:extLst>
          </p:cNvPr>
          <p:cNvSpPr txBox="1"/>
          <p:nvPr/>
        </p:nvSpPr>
        <p:spPr>
          <a:xfrm>
            <a:off x="714379" y="1926424"/>
            <a:ext cx="3228972" cy="1538883"/>
          </a:xfrm>
          <a:prstGeom prst="rect">
            <a:avLst/>
          </a:prstGeom>
          <a:noFill/>
        </p:spPr>
        <p:txBody>
          <a:bodyPr wrap="square" rtlCol="0">
            <a:spAutoFit/>
          </a:bodyPr>
          <a:lstStyle/>
          <a:p>
            <a:pPr algn="ctr"/>
            <a:r>
              <a:rPr lang="en-GB" sz="2600">
                <a:latin typeface="Calibri" panose="020F0502020204030204" pitchFamily="34" charset="0"/>
                <a:ea typeface="Calibri" panose="020F0502020204030204" pitchFamily="34" charset="0"/>
                <a:cs typeface="Calibri" panose="020F0502020204030204" pitchFamily="34" charset="0"/>
              </a:rPr>
              <a:t>Hoe </a:t>
            </a:r>
            <a:r>
              <a:rPr lang="en-GB" sz="2600" err="1">
                <a:latin typeface="Calibri" panose="020F0502020204030204" pitchFamily="34" charset="0"/>
                <a:ea typeface="Calibri" panose="020F0502020204030204" pitchFamily="34" charset="0"/>
                <a:cs typeface="Calibri" panose="020F0502020204030204" pitchFamily="34" charset="0"/>
              </a:rPr>
              <a:t>verzamelt</a:t>
            </a:r>
            <a:r>
              <a:rPr lang="en-GB" sz="2600">
                <a:latin typeface="Calibri" panose="020F0502020204030204" pitchFamily="34" charset="0"/>
                <a:ea typeface="Calibri" panose="020F0502020204030204" pitchFamily="34" charset="0"/>
                <a:cs typeface="Calibri" panose="020F0502020204030204" pitchFamily="34" charset="0"/>
              </a:rPr>
              <a:t> </a:t>
            </a:r>
            <a:r>
              <a:rPr lang="en-GB" sz="2600" err="1">
                <a:latin typeface="Calibri" panose="020F0502020204030204" pitchFamily="34" charset="0"/>
                <a:ea typeface="Calibri" panose="020F0502020204030204" pitchFamily="34" charset="0"/>
                <a:cs typeface="Calibri" panose="020F0502020204030204" pitchFamily="34" charset="0"/>
              </a:rPr>
              <a:t>een</a:t>
            </a:r>
            <a:r>
              <a:rPr lang="en-GB" sz="2600">
                <a:latin typeface="Calibri" panose="020F0502020204030204" pitchFamily="34" charset="0"/>
                <a:ea typeface="Calibri" panose="020F0502020204030204" pitchFamily="34" charset="0"/>
                <a:cs typeface="Calibri" panose="020F0502020204030204" pitchFamily="34" charset="0"/>
              </a:rPr>
              <a:t> robot </a:t>
            </a:r>
            <a:r>
              <a:rPr lang="en-GB" sz="2600" err="1">
                <a:latin typeface="Calibri" panose="020F0502020204030204" pitchFamily="34" charset="0"/>
                <a:ea typeface="Calibri" panose="020F0502020204030204" pitchFamily="34" charset="0"/>
                <a:cs typeface="Calibri" panose="020F0502020204030204" pitchFamily="34" charset="0"/>
              </a:rPr>
              <a:t>informatie</a:t>
            </a:r>
            <a:r>
              <a:rPr lang="en-GB" sz="2600">
                <a:latin typeface="Calibri" panose="020F0502020204030204" pitchFamily="34" charset="0"/>
                <a:ea typeface="Calibri" panose="020F0502020204030204" pitchFamily="34" charset="0"/>
                <a:cs typeface="Calibri" panose="020F0502020204030204" pitchFamily="34" charset="0"/>
              </a:rPr>
              <a:t>?</a:t>
            </a:r>
          </a:p>
          <a:p>
            <a:pPr algn="ctr"/>
            <a:endParaRPr lang="en-GB" sz="1400">
              <a:latin typeface="Calibri" panose="020F0502020204030204" pitchFamily="34" charset="0"/>
              <a:ea typeface="Calibri" panose="020F0502020204030204" pitchFamily="34" charset="0"/>
              <a:cs typeface="Calibri" panose="020F0502020204030204" pitchFamily="34" charset="0"/>
            </a:endParaRPr>
          </a:p>
          <a:p>
            <a:pPr algn="ctr"/>
            <a:r>
              <a:rPr lang="en-GB" sz="2600" err="1">
                <a:latin typeface="Calibri" panose="020F0502020204030204" pitchFamily="34" charset="0"/>
                <a:ea typeface="Calibri" panose="020F0502020204030204" pitchFamily="34" charset="0"/>
                <a:cs typeface="Calibri" panose="020F0502020204030204" pitchFamily="34" charset="0"/>
              </a:rPr>
              <a:t>Natuurkunde</a:t>
            </a:r>
            <a:endParaRPr lang="en-GB" sz="2600">
              <a:latin typeface="Calibri" panose="020F0502020204030204" pitchFamily="34" charset="0"/>
              <a:ea typeface="Calibri" panose="020F0502020204030204" pitchFamily="34" charset="0"/>
              <a:cs typeface="Calibri" panose="020F0502020204030204" pitchFamily="34" charset="0"/>
            </a:endParaRPr>
          </a:p>
        </p:txBody>
      </p:sp>
      <p:pic>
        <p:nvPicPr>
          <p:cNvPr id="13" name="Afbeelding 12">
            <a:extLst>
              <a:ext uri="{FF2B5EF4-FFF2-40B4-BE49-F238E27FC236}">
                <a16:creationId xmlns:a16="http://schemas.microsoft.com/office/drawing/2014/main" id="{1E9BD8FC-26DA-BD11-F7EC-6B7DC62F6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941" y="5068517"/>
            <a:ext cx="2800831" cy="1351333"/>
          </a:xfrm>
          <a:prstGeom prst="rect">
            <a:avLst/>
          </a:prstGeom>
        </p:spPr>
      </p:pic>
      <p:pic>
        <p:nvPicPr>
          <p:cNvPr id="15" name="Afbeelding 14" descr="Afbeelding met tekst, Auto-onderdeel, auto&#10;&#10;Automatisch gegenereerde beschrijving">
            <a:extLst>
              <a:ext uri="{FF2B5EF4-FFF2-40B4-BE49-F238E27FC236}">
                <a16:creationId xmlns:a16="http://schemas.microsoft.com/office/drawing/2014/main" id="{CFABC89D-31D5-8BE3-E863-AE3236EE0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458" y="3556262"/>
            <a:ext cx="2801315" cy="1447316"/>
          </a:xfrm>
          <a:prstGeom prst="rect">
            <a:avLst/>
          </a:prstGeom>
        </p:spPr>
      </p:pic>
      <p:sp>
        <p:nvSpPr>
          <p:cNvPr id="18" name="Tekstvak 17">
            <a:extLst>
              <a:ext uri="{FF2B5EF4-FFF2-40B4-BE49-F238E27FC236}">
                <a16:creationId xmlns:a16="http://schemas.microsoft.com/office/drawing/2014/main" id="{A05CB3C6-A4FA-BEF9-C75F-E4994C98A8FB}"/>
              </a:ext>
            </a:extLst>
          </p:cNvPr>
          <p:cNvSpPr txBox="1"/>
          <p:nvPr/>
        </p:nvSpPr>
        <p:spPr>
          <a:xfrm>
            <a:off x="3969544" y="2111089"/>
            <a:ext cx="4186237" cy="1354217"/>
          </a:xfrm>
          <a:prstGeom prst="rect">
            <a:avLst/>
          </a:prstGeom>
          <a:noFill/>
        </p:spPr>
        <p:txBody>
          <a:bodyPr wrap="square" rtlCol="0">
            <a:spAutoFit/>
          </a:bodyPr>
          <a:lstStyle/>
          <a:p>
            <a:pPr algn="ctr"/>
            <a:r>
              <a:rPr lang="en-GB" sz="2600">
                <a:latin typeface="Calibri" panose="020F0502020204030204" pitchFamily="34" charset="0"/>
                <a:ea typeface="Calibri" panose="020F0502020204030204" pitchFamily="34" charset="0"/>
                <a:cs typeface="Calibri" panose="020F0502020204030204" pitchFamily="34" charset="0"/>
              </a:rPr>
              <a:t>Hoe </a:t>
            </a:r>
            <a:r>
              <a:rPr lang="en-GB" sz="2600" err="1">
                <a:latin typeface="Calibri" panose="020F0502020204030204" pitchFamily="34" charset="0"/>
                <a:ea typeface="Calibri" panose="020F0502020204030204" pitchFamily="34" charset="0"/>
                <a:cs typeface="Calibri" panose="020F0502020204030204" pitchFamily="34" charset="0"/>
              </a:rPr>
              <a:t>maakt</a:t>
            </a:r>
            <a:r>
              <a:rPr lang="en-GB" sz="2600">
                <a:latin typeface="Calibri" panose="020F0502020204030204" pitchFamily="34" charset="0"/>
                <a:ea typeface="Calibri" panose="020F0502020204030204" pitchFamily="34" charset="0"/>
                <a:cs typeface="Calibri" panose="020F0502020204030204" pitchFamily="34" charset="0"/>
              </a:rPr>
              <a:t> </a:t>
            </a:r>
            <a:r>
              <a:rPr lang="en-GB" sz="2600" err="1">
                <a:latin typeface="Calibri" panose="020F0502020204030204" pitchFamily="34" charset="0"/>
                <a:ea typeface="Calibri" panose="020F0502020204030204" pitchFamily="34" charset="0"/>
                <a:cs typeface="Calibri" panose="020F0502020204030204" pitchFamily="34" charset="0"/>
              </a:rPr>
              <a:t>een</a:t>
            </a:r>
            <a:r>
              <a:rPr lang="en-GB" sz="2600">
                <a:latin typeface="Calibri" panose="020F0502020204030204" pitchFamily="34" charset="0"/>
                <a:ea typeface="Calibri" panose="020F0502020204030204" pitchFamily="34" charset="0"/>
                <a:cs typeface="Calibri" panose="020F0502020204030204" pitchFamily="34" charset="0"/>
              </a:rPr>
              <a:t> robot </a:t>
            </a:r>
            <a:r>
              <a:rPr lang="en-GB" sz="2600" err="1">
                <a:latin typeface="Calibri" panose="020F0502020204030204" pitchFamily="34" charset="0"/>
                <a:ea typeface="Calibri" panose="020F0502020204030204" pitchFamily="34" charset="0"/>
                <a:cs typeface="Calibri" panose="020F0502020204030204" pitchFamily="34" charset="0"/>
              </a:rPr>
              <a:t>keuzes</a:t>
            </a:r>
            <a:r>
              <a:rPr lang="en-GB" sz="2600">
                <a:latin typeface="Calibri" panose="020F0502020204030204" pitchFamily="34" charset="0"/>
                <a:ea typeface="Calibri" panose="020F0502020204030204" pitchFamily="34" charset="0"/>
                <a:cs typeface="Calibri" panose="020F0502020204030204" pitchFamily="34" charset="0"/>
              </a:rPr>
              <a:t>?</a:t>
            </a:r>
          </a:p>
          <a:p>
            <a:pPr algn="ctr"/>
            <a:endParaRPr lang="en-GB" sz="2900">
              <a:latin typeface="Calibri" panose="020F0502020204030204" pitchFamily="34" charset="0"/>
              <a:ea typeface="Calibri" panose="020F0502020204030204" pitchFamily="34" charset="0"/>
              <a:cs typeface="Calibri" panose="020F0502020204030204" pitchFamily="34" charset="0"/>
            </a:endParaRPr>
          </a:p>
          <a:p>
            <a:pPr algn="ctr"/>
            <a:r>
              <a:rPr lang="en-GB" sz="2600">
                <a:latin typeface="Calibri" panose="020F0502020204030204" pitchFamily="34" charset="0"/>
                <a:ea typeface="Calibri" panose="020F0502020204030204" pitchFamily="34" charset="0"/>
                <a:cs typeface="Calibri" panose="020F0502020204030204" pitchFamily="34" charset="0"/>
              </a:rPr>
              <a:t>Informatica</a:t>
            </a:r>
          </a:p>
        </p:txBody>
      </p:sp>
      <p:pic>
        <p:nvPicPr>
          <p:cNvPr id="22" name="Afbeelding 21">
            <a:extLst>
              <a:ext uri="{FF2B5EF4-FFF2-40B4-BE49-F238E27FC236}">
                <a16:creationId xmlns:a16="http://schemas.microsoft.com/office/drawing/2014/main" id="{E28E92BC-F63E-EA7B-6CC0-3DD6886D0E68}"/>
              </a:ext>
            </a:extLst>
          </p:cNvPr>
          <p:cNvPicPr>
            <a:picLocks noChangeAspect="1"/>
          </p:cNvPicPr>
          <p:nvPr/>
        </p:nvPicPr>
        <p:blipFill>
          <a:blip r:embed="rId5"/>
          <a:stretch>
            <a:fillRect/>
          </a:stretch>
        </p:blipFill>
        <p:spPr>
          <a:xfrm>
            <a:off x="4473910" y="3556262"/>
            <a:ext cx="3177505" cy="1447316"/>
          </a:xfrm>
          <a:prstGeom prst="rect">
            <a:avLst/>
          </a:prstGeom>
        </p:spPr>
      </p:pic>
      <p:pic>
        <p:nvPicPr>
          <p:cNvPr id="24" name="Afbeelding 23">
            <a:extLst>
              <a:ext uri="{FF2B5EF4-FFF2-40B4-BE49-F238E27FC236}">
                <a16:creationId xmlns:a16="http://schemas.microsoft.com/office/drawing/2014/main" id="{6CEEDAFC-37B2-2A26-BBFA-F8D805663515}"/>
              </a:ext>
            </a:extLst>
          </p:cNvPr>
          <p:cNvPicPr>
            <a:picLocks noChangeAspect="1"/>
          </p:cNvPicPr>
          <p:nvPr/>
        </p:nvPicPr>
        <p:blipFill>
          <a:blip r:embed="rId6"/>
          <a:stretch>
            <a:fillRect/>
          </a:stretch>
        </p:blipFill>
        <p:spPr>
          <a:xfrm>
            <a:off x="4473910" y="5070251"/>
            <a:ext cx="3177504" cy="1351333"/>
          </a:xfrm>
          <a:prstGeom prst="rect">
            <a:avLst/>
          </a:prstGeom>
        </p:spPr>
      </p:pic>
      <p:sp>
        <p:nvSpPr>
          <p:cNvPr id="25" name="Tekstvak 24">
            <a:extLst>
              <a:ext uri="{FF2B5EF4-FFF2-40B4-BE49-F238E27FC236}">
                <a16:creationId xmlns:a16="http://schemas.microsoft.com/office/drawing/2014/main" id="{486EFDC4-CAEC-C83A-A920-8DF13C025155}"/>
              </a:ext>
            </a:extLst>
          </p:cNvPr>
          <p:cNvSpPr txBox="1"/>
          <p:nvPr/>
        </p:nvSpPr>
        <p:spPr>
          <a:xfrm>
            <a:off x="8391525" y="1926423"/>
            <a:ext cx="3352798" cy="1538883"/>
          </a:xfrm>
          <a:prstGeom prst="rect">
            <a:avLst/>
          </a:prstGeom>
          <a:noFill/>
        </p:spPr>
        <p:txBody>
          <a:bodyPr wrap="square" rtlCol="0">
            <a:spAutoFit/>
          </a:bodyPr>
          <a:lstStyle/>
          <a:p>
            <a:pPr algn="ctr"/>
            <a:r>
              <a:rPr lang="en-GB" sz="2600">
                <a:latin typeface="Calibri" panose="020F0502020204030204" pitchFamily="34" charset="0"/>
                <a:ea typeface="Calibri" panose="020F0502020204030204" pitchFamily="34" charset="0"/>
                <a:cs typeface="Calibri" panose="020F0502020204030204" pitchFamily="34" charset="0"/>
              </a:rPr>
              <a:t>Op </a:t>
            </a:r>
            <a:r>
              <a:rPr lang="en-GB" sz="2600" err="1">
                <a:latin typeface="Calibri" panose="020F0502020204030204" pitchFamily="34" charset="0"/>
                <a:ea typeface="Calibri" panose="020F0502020204030204" pitchFamily="34" charset="0"/>
                <a:cs typeface="Calibri" panose="020F0502020204030204" pitchFamily="34" charset="0"/>
              </a:rPr>
              <a:t>welke</a:t>
            </a:r>
            <a:r>
              <a:rPr lang="en-GB" sz="2600">
                <a:latin typeface="Calibri" panose="020F0502020204030204" pitchFamily="34" charset="0"/>
                <a:ea typeface="Calibri" panose="020F0502020204030204" pitchFamily="34" charset="0"/>
                <a:cs typeface="Calibri" panose="020F0502020204030204" pitchFamily="34" charset="0"/>
              </a:rPr>
              <a:t> </a:t>
            </a:r>
            <a:r>
              <a:rPr lang="en-GB" sz="2600" err="1">
                <a:latin typeface="Calibri" panose="020F0502020204030204" pitchFamily="34" charset="0"/>
                <a:ea typeface="Calibri" panose="020F0502020204030204" pitchFamily="34" charset="0"/>
                <a:cs typeface="Calibri" panose="020F0502020204030204" pitchFamily="34" charset="0"/>
              </a:rPr>
              <a:t>manieren</a:t>
            </a:r>
            <a:r>
              <a:rPr lang="en-GB" sz="2600">
                <a:latin typeface="Calibri" panose="020F0502020204030204" pitchFamily="34" charset="0"/>
                <a:ea typeface="Calibri" panose="020F0502020204030204" pitchFamily="34" charset="0"/>
                <a:cs typeface="Calibri" panose="020F0502020204030204" pitchFamily="34" charset="0"/>
              </a:rPr>
              <a:t> </a:t>
            </a:r>
            <a:r>
              <a:rPr lang="en-GB" sz="2600" err="1">
                <a:latin typeface="Calibri" panose="020F0502020204030204" pitchFamily="34" charset="0"/>
                <a:ea typeface="Calibri" panose="020F0502020204030204" pitchFamily="34" charset="0"/>
                <a:cs typeface="Calibri" panose="020F0502020204030204" pitchFamily="34" charset="0"/>
              </a:rPr>
              <a:t>kan</a:t>
            </a:r>
            <a:r>
              <a:rPr lang="en-GB" sz="2600">
                <a:latin typeface="Calibri" panose="020F0502020204030204" pitchFamily="34" charset="0"/>
                <a:ea typeface="Calibri" panose="020F0502020204030204" pitchFamily="34" charset="0"/>
                <a:cs typeface="Calibri" panose="020F0502020204030204" pitchFamily="34" charset="0"/>
              </a:rPr>
              <a:t> </a:t>
            </a:r>
            <a:r>
              <a:rPr lang="en-GB" sz="2600" err="1">
                <a:latin typeface="Calibri" panose="020F0502020204030204" pitchFamily="34" charset="0"/>
                <a:ea typeface="Calibri" panose="020F0502020204030204" pitchFamily="34" charset="0"/>
                <a:cs typeface="Calibri" panose="020F0502020204030204" pitchFamily="34" charset="0"/>
              </a:rPr>
              <a:t>een</a:t>
            </a:r>
            <a:r>
              <a:rPr lang="en-GB" sz="2600">
                <a:latin typeface="Calibri" panose="020F0502020204030204" pitchFamily="34" charset="0"/>
                <a:ea typeface="Calibri" panose="020F0502020204030204" pitchFamily="34" charset="0"/>
                <a:cs typeface="Calibri" panose="020F0502020204030204" pitchFamily="34" charset="0"/>
              </a:rPr>
              <a:t> robot </a:t>
            </a:r>
            <a:r>
              <a:rPr lang="en-GB" sz="2600" err="1">
                <a:latin typeface="Calibri" panose="020F0502020204030204" pitchFamily="34" charset="0"/>
                <a:ea typeface="Calibri" panose="020F0502020204030204" pitchFamily="34" charset="0"/>
                <a:cs typeface="Calibri" panose="020F0502020204030204" pitchFamily="34" charset="0"/>
              </a:rPr>
              <a:t>bewegen</a:t>
            </a:r>
            <a:r>
              <a:rPr lang="en-GB" sz="2600">
                <a:latin typeface="Calibri" panose="020F0502020204030204" pitchFamily="34" charset="0"/>
                <a:ea typeface="Calibri" panose="020F0502020204030204" pitchFamily="34" charset="0"/>
                <a:cs typeface="Calibri" panose="020F0502020204030204" pitchFamily="34" charset="0"/>
              </a:rPr>
              <a:t>?</a:t>
            </a:r>
          </a:p>
          <a:p>
            <a:pPr algn="ctr"/>
            <a:endParaRPr lang="en-GB" sz="1400">
              <a:latin typeface="Calibri" panose="020F0502020204030204" pitchFamily="34" charset="0"/>
              <a:ea typeface="Calibri" panose="020F0502020204030204" pitchFamily="34" charset="0"/>
              <a:cs typeface="Calibri" panose="020F0502020204030204" pitchFamily="34" charset="0"/>
            </a:endParaRPr>
          </a:p>
          <a:p>
            <a:pPr algn="ctr"/>
            <a:r>
              <a:rPr lang="en-GB" sz="2600" err="1">
                <a:latin typeface="Calibri" panose="020F0502020204030204" pitchFamily="34" charset="0"/>
                <a:ea typeface="Calibri" panose="020F0502020204030204" pitchFamily="34" charset="0"/>
                <a:cs typeface="Calibri" panose="020F0502020204030204" pitchFamily="34" charset="0"/>
              </a:rPr>
              <a:t>Techniek</a:t>
            </a:r>
            <a:endParaRPr lang="en-GB" sz="2600">
              <a:latin typeface="Calibri" panose="020F0502020204030204" pitchFamily="34" charset="0"/>
              <a:ea typeface="Calibri" panose="020F0502020204030204" pitchFamily="34" charset="0"/>
              <a:cs typeface="Calibri" panose="020F0502020204030204" pitchFamily="34" charset="0"/>
            </a:endParaRPr>
          </a:p>
        </p:txBody>
      </p:sp>
      <p:pic>
        <p:nvPicPr>
          <p:cNvPr id="26" name="Afbeelding 25" descr="Er zijn drie soorten gewrichten: scharniergewrichten, rolgewrichten, kogelgewrichten ">
            <a:extLst>
              <a:ext uri="{FF2B5EF4-FFF2-40B4-BE49-F238E27FC236}">
                <a16:creationId xmlns:a16="http://schemas.microsoft.com/office/drawing/2014/main" id="{31E2BB0C-57D2-3E38-0299-A0CEA599AA62}"/>
              </a:ext>
            </a:extLst>
          </p:cNvPr>
          <p:cNvPicPr>
            <a:picLocks noChangeAspect="1"/>
          </p:cNvPicPr>
          <p:nvPr/>
        </p:nvPicPr>
        <p:blipFill rotWithShape="1">
          <a:blip r:embed="rId7">
            <a:extLst>
              <a:ext uri="{28A0092B-C50C-407E-A947-70E740481C1C}">
                <a14:useLocalDpi xmlns:a14="http://schemas.microsoft.com/office/drawing/2010/main" val="0"/>
              </a:ext>
            </a:extLst>
          </a:blip>
          <a:srcRect l="25522" t="9837" b="12219"/>
          <a:stretch/>
        </p:blipFill>
        <p:spPr bwMode="auto">
          <a:xfrm>
            <a:off x="8640249" y="3556261"/>
            <a:ext cx="2769293" cy="1447317"/>
          </a:xfrm>
          <a:prstGeom prst="rect">
            <a:avLst/>
          </a:prstGeom>
          <a:noFill/>
          <a:ln>
            <a:noFill/>
          </a:ln>
          <a:extLst>
            <a:ext uri="{53640926-AAD7-44D8-BBD7-CCE9431645EC}">
              <a14:shadowObscured xmlns:a14="http://schemas.microsoft.com/office/drawing/2010/main"/>
            </a:ext>
          </a:extLst>
        </p:spPr>
      </p:pic>
      <p:pic>
        <p:nvPicPr>
          <p:cNvPr id="27" name="Afbeelding 26" descr="Afbeelding met tekenfilm, speelgoed&#10;&#10;Automatisch gegenereerde beschrijving">
            <a:extLst>
              <a:ext uri="{FF2B5EF4-FFF2-40B4-BE49-F238E27FC236}">
                <a16:creationId xmlns:a16="http://schemas.microsoft.com/office/drawing/2014/main" id="{2CCD326D-0EE6-B23D-CC2C-54A9D0F3470D}"/>
              </a:ext>
            </a:extLst>
          </p:cNvPr>
          <p:cNvPicPr>
            <a:picLocks noChangeAspect="1"/>
          </p:cNvPicPr>
          <p:nvPr/>
        </p:nvPicPr>
        <p:blipFill rotWithShape="1">
          <a:blip r:embed="rId8"/>
          <a:srcRect t="16526" b="7607"/>
          <a:stretch/>
        </p:blipFill>
        <p:spPr>
          <a:xfrm>
            <a:off x="8639766" y="5068517"/>
            <a:ext cx="2769293" cy="1331063"/>
          </a:xfrm>
          <a:prstGeom prst="rect">
            <a:avLst/>
          </a:prstGeom>
        </p:spPr>
      </p:pic>
    </p:spTree>
    <p:extLst>
      <p:ext uri="{BB962C8B-B14F-4D97-AF65-F5344CB8AC3E}">
        <p14:creationId xmlns:p14="http://schemas.microsoft.com/office/powerpoint/2010/main" val="490912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94F27DA-8AC8-F073-7416-804BFD3B66F9}"/>
              </a:ext>
            </a:extLst>
          </p:cNvPr>
          <p:cNvSpPr>
            <a:spLocks noGrp="1"/>
          </p:cNvSpPr>
          <p:nvPr>
            <p:ph type="ctrTitle"/>
          </p:nvPr>
        </p:nvSpPr>
        <p:spPr>
          <a:xfrm>
            <a:off x="1999711" y="462116"/>
            <a:ext cx="8791575" cy="1051898"/>
          </a:xfrm>
        </p:spPr>
        <p:txBody>
          <a:bodyPr>
            <a:normAutofit/>
          </a:bodyPr>
          <a:lstStyle/>
          <a:p>
            <a:r>
              <a:rPr lang="en-GB" sz="6000" b="1">
                <a:latin typeface="Agency FB" panose="020B0503020202020204" pitchFamily="34" charset="0"/>
              </a:rPr>
              <a:t>Tot vrijdag!</a:t>
            </a:r>
          </a:p>
        </p:txBody>
      </p:sp>
      <p:sp>
        <p:nvSpPr>
          <p:cNvPr id="2" name="Tekstvak 1">
            <a:extLst>
              <a:ext uri="{FF2B5EF4-FFF2-40B4-BE49-F238E27FC236}">
                <a16:creationId xmlns:a16="http://schemas.microsoft.com/office/drawing/2014/main" id="{F27C5290-65A9-7EA9-0839-A05E9AE738DB}"/>
              </a:ext>
            </a:extLst>
          </p:cNvPr>
          <p:cNvSpPr txBox="1"/>
          <p:nvPr/>
        </p:nvSpPr>
        <p:spPr>
          <a:xfrm>
            <a:off x="1999711" y="2853103"/>
            <a:ext cx="9506489" cy="2677656"/>
          </a:xfrm>
          <a:prstGeom prst="rect">
            <a:avLst/>
          </a:prstGeom>
          <a:noFill/>
        </p:spPr>
        <p:txBody>
          <a:bodyPr wrap="square" rtlCol="0">
            <a:spAutoFit/>
          </a:bodyPr>
          <a:lstStyle/>
          <a:p>
            <a:r>
              <a:rPr lang="nl-NL" sz="3600" b="1" strike="sngStrike">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1: Robots in de maatschappij</a:t>
            </a:r>
          </a:p>
          <a:p>
            <a:r>
              <a:rPr lang="nl-NL" sz="5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2: Techniek achter robots</a:t>
            </a:r>
          </a:p>
          <a:p>
            <a:r>
              <a:rPr lang="nl-NL" sz="36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3: Ontwerp je eigen robot</a:t>
            </a:r>
          </a:p>
          <a:p>
            <a:r>
              <a:rPr lang="nl-NL" sz="36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4: Posterpitches</a:t>
            </a:r>
          </a:p>
        </p:txBody>
      </p:sp>
    </p:spTree>
    <p:extLst>
      <p:ext uri="{BB962C8B-B14F-4D97-AF65-F5344CB8AC3E}">
        <p14:creationId xmlns:p14="http://schemas.microsoft.com/office/powerpoint/2010/main" val="394995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E7520C0-C281-1F9E-2479-27FA8F59973B}"/>
              </a:ext>
            </a:extLst>
          </p:cNvPr>
          <p:cNvPicPr>
            <a:picLocks noChangeAspect="1"/>
          </p:cNvPicPr>
          <p:nvPr/>
        </p:nvPicPr>
        <p:blipFill>
          <a:blip r:embed="rId3">
            <a:alphaModFix amt="50000"/>
          </a:blip>
          <a:stretch>
            <a:fillRect/>
          </a:stretch>
        </p:blipFill>
        <p:spPr>
          <a:xfrm>
            <a:off x="-1" y="-3175"/>
            <a:ext cx="12186361" cy="6861175"/>
          </a:xfrm>
          <a:prstGeom prst="rect">
            <a:avLst/>
          </a:prstGeom>
        </p:spPr>
      </p:pic>
      <p:sp>
        <p:nvSpPr>
          <p:cNvPr id="2" name="Titel 1">
            <a:extLst>
              <a:ext uri="{FF2B5EF4-FFF2-40B4-BE49-F238E27FC236}">
                <a16:creationId xmlns:a16="http://schemas.microsoft.com/office/drawing/2014/main" id="{FE874454-68CC-72B7-2D23-6907C1C0F537}"/>
              </a:ext>
            </a:extLst>
          </p:cNvPr>
          <p:cNvSpPr>
            <a:spLocks noGrp="1"/>
          </p:cNvSpPr>
          <p:nvPr>
            <p:ph type="title"/>
          </p:nvPr>
        </p:nvSpPr>
        <p:spPr>
          <a:xfrm>
            <a:off x="1140181" y="206434"/>
            <a:ext cx="9905998" cy="1478570"/>
          </a:xfrm>
        </p:spPr>
        <p:txBody>
          <a:bodyPr>
            <a:noAutofit/>
          </a:bodyPr>
          <a:lstStyle/>
          <a:p>
            <a:pPr algn="ctr"/>
            <a:r>
              <a:rPr lang="en-GB" sz="10800" b="1">
                <a:latin typeface="Agency FB" panose="020B0503020202020204" pitchFamily="34" charset="0"/>
                <a:ea typeface="Calibri" panose="020F0502020204030204" pitchFamily="34" charset="0"/>
                <a:cs typeface="Calibri" panose="020F0502020204030204" pitchFamily="34" charset="0"/>
              </a:rPr>
              <a:t>ROBOTS OVERAL</a:t>
            </a:r>
          </a:p>
        </p:txBody>
      </p:sp>
      <p:sp>
        <p:nvSpPr>
          <p:cNvPr id="3" name="Tijdelijke aanduiding voor inhoud 2">
            <a:extLst>
              <a:ext uri="{FF2B5EF4-FFF2-40B4-BE49-F238E27FC236}">
                <a16:creationId xmlns:a16="http://schemas.microsoft.com/office/drawing/2014/main" id="{531DB85E-5D9E-764E-8E22-7908545FF472}"/>
              </a:ext>
            </a:extLst>
          </p:cNvPr>
          <p:cNvSpPr>
            <a:spLocks noGrp="1"/>
          </p:cNvSpPr>
          <p:nvPr>
            <p:ph idx="1"/>
          </p:nvPr>
        </p:nvSpPr>
        <p:spPr>
          <a:xfrm>
            <a:off x="783579" y="5414739"/>
            <a:ext cx="10619200" cy="1443261"/>
          </a:xfrm>
        </p:spPr>
        <p:txBody>
          <a:bodyPr>
            <a:normAutofit/>
          </a:bodyPr>
          <a:lstStyle/>
          <a:p>
            <a:pPr marL="0" indent="0" algn="ctr">
              <a:lnSpc>
                <a:spcPct val="100000"/>
              </a:lnSpc>
              <a:buNone/>
            </a:pPr>
            <a:endParaRPr lang="en-GB" sz="3300" b="1">
              <a:latin typeface="Calibri" panose="020F0502020204030204" pitchFamily="34" charset="0"/>
              <a:ea typeface="Calibri" panose="020F0502020204030204" pitchFamily="34" charset="0"/>
              <a:cs typeface="Calibri" panose="020F0502020204030204" pitchFamily="34" charset="0"/>
            </a:endParaRPr>
          </a:p>
          <a:p>
            <a:pPr marL="0" indent="0" algn="ctr">
              <a:lnSpc>
                <a:spcPct val="100000"/>
              </a:lnSpc>
              <a:buNone/>
            </a:pPr>
            <a:r>
              <a:rPr lang="en-GB" sz="3300" b="1" err="1">
                <a:latin typeface="Calibri" panose="020F0502020204030204" pitchFamily="34" charset="0"/>
                <a:ea typeface="Calibri" panose="020F0502020204030204" pitchFamily="34" charset="0"/>
                <a:cs typeface="Calibri" panose="020F0502020204030204" pitchFamily="34" charset="0"/>
              </a:rPr>
              <a:t>Een</a:t>
            </a:r>
            <a:r>
              <a:rPr lang="en-GB" sz="3300" b="1">
                <a:latin typeface="Calibri" panose="020F0502020204030204" pitchFamily="34" charset="0"/>
                <a:ea typeface="Calibri" panose="020F0502020204030204" pitchFamily="34" charset="0"/>
                <a:cs typeface="Calibri" panose="020F0502020204030204" pitchFamily="34" charset="0"/>
              </a:rPr>
              <a:t> </a:t>
            </a:r>
            <a:r>
              <a:rPr lang="en-GB" sz="3300" b="1" err="1">
                <a:latin typeface="Calibri" panose="020F0502020204030204" pitchFamily="34" charset="0"/>
                <a:ea typeface="Calibri" panose="020F0502020204030204" pitchFamily="34" charset="0"/>
                <a:cs typeface="Calibri" panose="020F0502020204030204" pitchFamily="34" charset="0"/>
              </a:rPr>
              <a:t>lessenserie</a:t>
            </a:r>
            <a:r>
              <a:rPr lang="en-GB" sz="3300" b="1">
                <a:latin typeface="Calibri" panose="020F0502020204030204" pitchFamily="34" charset="0"/>
                <a:ea typeface="Calibri" panose="020F0502020204030204" pitchFamily="34" charset="0"/>
                <a:cs typeface="Calibri" panose="020F0502020204030204" pitchFamily="34" charset="0"/>
              </a:rPr>
              <a:t> door </a:t>
            </a:r>
            <a:r>
              <a:rPr lang="en-GB" sz="3300" b="1" err="1">
                <a:latin typeface="Calibri" panose="020F0502020204030204" pitchFamily="34" charset="0"/>
                <a:ea typeface="Calibri" panose="020F0502020204030204" pitchFamily="34" charset="0"/>
                <a:cs typeface="Calibri" panose="020F0502020204030204" pitchFamily="34" charset="0"/>
              </a:rPr>
              <a:t>studenten</a:t>
            </a:r>
            <a:r>
              <a:rPr lang="en-GB" sz="3300" b="1">
                <a:latin typeface="Calibri" panose="020F0502020204030204" pitchFamily="34" charset="0"/>
                <a:ea typeface="Calibri" panose="020F0502020204030204" pitchFamily="34" charset="0"/>
                <a:cs typeface="Calibri" panose="020F0502020204030204" pitchFamily="34" charset="0"/>
              </a:rPr>
              <a:t> van de Universiteit Twente</a:t>
            </a:r>
          </a:p>
        </p:txBody>
      </p:sp>
    </p:spTree>
    <p:extLst>
      <p:ext uri="{BB962C8B-B14F-4D97-AF65-F5344CB8AC3E}">
        <p14:creationId xmlns:p14="http://schemas.microsoft.com/office/powerpoint/2010/main" val="197829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94F27DA-8AC8-F073-7416-804BFD3B66F9}"/>
              </a:ext>
            </a:extLst>
          </p:cNvPr>
          <p:cNvSpPr>
            <a:spLocks noGrp="1"/>
          </p:cNvSpPr>
          <p:nvPr>
            <p:ph type="ctrTitle"/>
          </p:nvPr>
        </p:nvSpPr>
        <p:spPr>
          <a:xfrm>
            <a:off x="1999711" y="462116"/>
            <a:ext cx="8791575" cy="1051898"/>
          </a:xfrm>
        </p:spPr>
        <p:txBody>
          <a:bodyPr>
            <a:normAutofit/>
          </a:bodyPr>
          <a:lstStyle/>
          <a:p>
            <a:r>
              <a:rPr lang="en-GB" sz="6000" b="1">
                <a:latin typeface="Agency FB" panose="020B0503020202020204" pitchFamily="34" charset="0"/>
              </a:rPr>
              <a:t>Doel &amp; Planning</a:t>
            </a:r>
          </a:p>
        </p:txBody>
      </p:sp>
      <p:sp>
        <p:nvSpPr>
          <p:cNvPr id="37" name="Tekstvak 36">
            <a:extLst>
              <a:ext uri="{FF2B5EF4-FFF2-40B4-BE49-F238E27FC236}">
                <a16:creationId xmlns:a16="http://schemas.microsoft.com/office/drawing/2014/main" id="{FD682309-836D-0C7D-2C67-8D95AC111173}"/>
              </a:ext>
            </a:extLst>
          </p:cNvPr>
          <p:cNvSpPr txBox="1"/>
          <p:nvPr/>
        </p:nvSpPr>
        <p:spPr>
          <a:xfrm>
            <a:off x="1999711" y="2385776"/>
            <a:ext cx="9130405" cy="2585323"/>
          </a:xfrm>
          <a:prstGeom prst="rect">
            <a:avLst/>
          </a:prstGeom>
          <a:noFill/>
        </p:spPr>
        <p:txBody>
          <a:bodyPr wrap="square" rtlCol="0">
            <a:spAutoFit/>
          </a:bodyPr>
          <a:lstStyle/>
          <a:p>
            <a:r>
              <a:rPr lang="nl-NL" sz="3600" b="1" strike="sngStrike">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1: Robots in de maatschappij</a:t>
            </a:r>
          </a:p>
          <a:p>
            <a:r>
              <a:rPr lang="nl-NL" sz="5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2: Techniek achter robots</a:t>
            </a:r>
          </a:p>
          <a:p>
            <a:r>
              <a:rPr lang="nl-NL" sz="36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3: Ontwerp je eigen robot</a:t>
            </a:r>
          </a:p>
          <a:p>
            <a:r>
              <a:rPr lang="nl-NL" sz="36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4: Posterpitches</a:t>
            </a:r>
          </a:p>
        </p:txBody>
      </p:sp>
    </p:spTree>
    <p:extLst>
      <p:ext uri="{BB962C8B-B14F-4D97-AF65-F5344CB8AC3E}">
        <p14:creationId xmlns:p14="http://schemas.microsoft.com/office/powerpoint/2010/main" val="3692088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E9C523BE-DF52-5C8A-8B1A-F85943B9B708}"/>
              </a:ext>
            </a:extLst>
          </p:cNvPr>
          <p:cNvSpPr txBox="1">
            <a:spLocks/>
          </p:cNvSpPr>
          <p:nvPr/>
        </p:nvSpPr>
        <p:spPr>
          <a:xfrm>
            <a:off x="2211871" y="392413"/>
            <a:ext cx="7768253" cy="1051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sz="6000" b="1">
                <a:latin typeface="Agency FB" panose="020B0503020202020204" pitchFamily="34" charset="0"/>
              </a:rPr>
              <a:t>Je eigen robot </a:t>
            </a:r>
            <a:r>
              <a:rPr lang="en-GB" sz="6000" b="1" err="1">
                <a:latin typeface="Agency FB" panose="020B0503020202020204" pitchFamily="34" charset="0"/>
              </a:rPr>
              <a:t>ontwerpen</a:t>
            </a:r>
            <a:endParaRPr lang="en-GB" sz="6000" b="1">
              <a:latin typeface="Agency FB" panose="020B0503020202020204" pitchFamily="34" charset="0"/>
            </a:endParaRPr>
          </a:p>
        </p:txBody>
      </p:sp>
      <p:sp>
        <p:nvSpPr>
          <p:cNvPr id="5" name="Tekstvak 4">
            <a:extLst>
              <a:ext uri="{FF2B5EF4-FFF2-40B4-BE49-F238E27FC236}">
                <a16:creationId xmlns:a16="http://schemas.microsoft.com/office/drawing/2014/main" id="{07C72B3F-7F98-CE23-4E7D-39193D96CB15}"/>
              </a:ext>
            </a:extLst>
          </p:cNvPr>
          <p:cNvSpPr txBox="1"/>
          <p:nvPr/>
        </p:nvSpPr>
        <p:spPr>
          <a:xfrm>
            <a:off x="1498186" y="3946788"/>
            <a:ext cx="8967021" cy="1661993"/>
          </a:xfrm>
          <a:prstGeom prst="rect">
            <a:avLst/>
          </a:prstGeom>
          <a:noFill/>
        </p:spPr>
        <p:txBody>
          <a:bodyPr wrap="square" rtlCol="0">
            <a:spAutoFit/>
          </a:bodyPr>
          <a:lstStyle/>
          <a:p>
            <a:pPr marL="571500" indent="-571500" algn="just">
              <a:buFont typeface="Arial" panose="020B0604020202020204" pitchFamily="34" charset="0"/>
              <a:buChar char="•"/>
            </a:pPr>
            <a:r>
              <a:rPr lang="nl-NL"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Denk na over de maatschappelijke impact</a:t>
            </a:r>
          </a:p>
          <a:p>
            <a:pPr marL="571500" indent="-571500" algn="just">
              <a:buFont typeface="Arial" panose="020B0604020202020204" pitchFamily="34" charset="0"/>
              <a:buChar char="•"/>
            </a:pPr>
            <a:r>
              <a:rPr lang="nl-NL"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Denk na over de techniek (les 2)</a:t>
            </a:r>
          </a:p>
          <a:p>
            <a:pPr marL="571500" indent="-571500" algn="just">
              <a:buFont typeface="Arial" panose="020B0604020202020204" pitchFamily="34" charset="0"/>
              <a:buChar char="•"/>
            </a:pPr>
            <a:endParaRPr lang="nl-NL"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kstvak 2">
            <a:extLst>
              <a:ext uri="{FF2B5EF4-FFF2-40B4-BE49-F238E27FC236}">
                <a16:creationId xmlns:a16="http://schemas.microsoft.com/office/drawing/2014/main" id="{2806B6C7-2E4A-6F6A-121A-5A19D21B8C0B}"/>
              </a:ext>
            </a:extLst>
          </p:cNvPr>
          <p:cNvSpPr txBox="1"/>
          <p:nvPr/>
        </p:nvSpPr>
        <p:spPr>
          <a:xfrm>
            <a:off x="2093229" y="1863170"/>
            <a:ext cx="8973089" cy="1446550"/>
          </a:xfrm>
          <a:prstGeom prst="rect">
            <a:avLst/>
          </a:prstGeom>
          <a:noFill/>
        </p:spPr>
        <p:txBody>
          <a:bodyPr wrap="square" rtlCol="0">
            <a:spAutoFit/>
          </a:bodyPr>
          <a:lstStyle/>
          <a:p>
            <a:r>
              <a:rPr lang="en-GB" sz="4400" b="1" u="sng">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Eindproduct: </a:t>
            </a:r>
          </a:p>
          <a:p>
            <a:r>
              <a:rPr lang="en-GB" sz="4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Posterpitch van jullie robotontwerp</a:t>
            </a:r>
          </a:p>
        </p:txBody>
      </p:sp>
    </p:spTree>
    <p:extLst>
      <p:ext uri="{BB962C8B-B14F-4D97-AF65-F5344CB8AC3E}">
        <p14:creationId xmlns:p14="http://schemas.microsoft.com/office/powerpoint/2010/main" val="2696635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94F27DA-8AC8-F073-7416-804BFD3B66F9}"/>
              </a:ext>
            </a:extLst>
          </p:cNvPr>
          <p:cNvSpPr>
            <a:spLocks noGrp="1"/>
          </p:cNvSpPr>
          <p:nvPr>
            <p:ph type="ctrTitle"/>
          </p:nvPr>
        </p:nvSpPr>
        <p:spPr>
          <a:xfrm>
            <a:off x="1999711" y="462116"/>
            <a:ext cx="8791575" cy="1051898"/>
          </a:xfrm>
        </p:spPr>
        <p:txBody>
          <a:bodyPr>
            <a:normAutofit/>
          </a:bodyPr>
          <a:lstStyle/>
          <a:p>
            <a:r>
              <a:rPr lang="en-GB" sz="6000" b="1">
                <a:latin typeface="Agency FB" panose="020B0503020202020204" pitchFamily="34" charset="0"/>
              </a:rPr>
              <a:t>Deze les</a:t>
            </a:r>
          </a:p>
        </p:txBody>
      </p:sp>
      <p:sp>
        <p:nvSpPr>
          <p:cNvPr id="37" name="Tekstvak 36">
            <a:extLst>
              <a:ext uri="{FF2B5EF4-FFF2-40B4-BE49-F238E27FC236}">
                <a16:creationId xmlns:a16="http://schemas.microsoft.com/office/drawing/2014/main" id="{FD682309-836D-0C7D-2C67-8D95AC111173}"/>
              </a:ext>
            </a:extLst>
          </p:cNvPr>
          <p:cNvSpPr txBox="1"/>
          <p:nvPr/>
        </p:nvSpPr>
        <p:spPr>
          <a:xfrm>
            <a:off x="1999711" y="2115971"/>
            <a:ext cx="9130405" cy="2416046"/>
          </a:xfrm>
          <a:prstGeom prst="rect">
            <a:avLst/>
          </a:prstGeom>
          <a:noFill/>
        </p:spPr>
        <p:txBody>
          <a:bodyPr wrap="square" rtlCol="0">
            <a:spAutoFit/>
          </a:bodyPr>
          <a:lstStyle/>
          <a:p>
            <a:pPr>
              <a:lnSpc>
                <a:spcPct val="150000"/>
              </a:lnSpc>
            </a:pPr>
            <a:r>
              <a:rPr lang="en-GB" sz="4400" b="1" u="sng">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Leer je: </a:t>
            </a:r>
          </a:p>
          <a:p>
            <a:pPr marL="571500" indent="-571500">
              <a:lnSpc>
                <a:spcPct val="150000"/>
              </a:lnSpc>
              <a:buFont typeface="Arial" panose="020B0604020202020204" pitchFamily="34" charset="0"/>
              <a:buChar char="•"/>
            </a:pPr>
            <a:r>
              <a:rPr lang="nl-NL"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Over de technische kant van robots</a:t>
            </a:r>
          </a:p>
          <a:p>
            <a:pPr marL="1028700" lvl="1" indent="-571500">
              <a:buFont typeface="Wingdings" panose="05000000000000000000" pitchFamily="2" charset="2"/>
              <a:buChar char="Ø"/>
            </a:pPr>
            <a:r>
              <a:rPr lang="nl-NL"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sensoren, controlesystemen, effectoren</a:t>
            </a:r>
          </a:p>
        </p:txBody>
      </p:sp>
      <p:sp>
        <p:nvSpPr>
          <p:cNvPr id="2" name="Tekstvak 1">
            <a:extLst>
              <a:ext uri="{FF2B5EF4-FFF2-40B4-BE49-F238E27FC236}">
                <a16:creationId xmlns:a16="http://schemas.microsoft.com/office/drawing/2014/main" id="{889DBB28-972A-3D1E-AA6B-696293F2F126}"/>
              </a:ext>
            </a:extLst>
          </p:cNvPr>
          <p:cNvSpPr txBox="1"/>
          <p:nvPr/>
        </p:nvSpPr>
        <p:spPr>
          <a:xfrm>
            <a:off x="1999711" y="5133975"/>
            <a:ext cx="9496964" cy="1046440"/>
          </a:xfrm>
          <a:prstGeom prst="rect">
            <a:avLst/>
          </a:prstGeom>
          <a:noFill/>
        </p:spPr>
        <p:txBody>
          <a:bodyPr wrap="square" rtlCol="0">
            <a:spAutoFit/>
          </a:bodyPr>
          <a:lstStyle/>
          <a:p>
            <a:r>
              <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Maak het </a:t>
            </a:r>
            <a:r>
              <a:rPr lang="en-GB" sz="3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werkblad</a:t>
            </a:r>
            <a:r>
              <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van </a:t>
            </a:r>
            <a:r>
              <a:rPr lang="en-GB" sz="3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jouw</a:t>
            </a:r>
            <a:r>
              <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3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thema</a:t>
            </a:r>
            <a:r>
              <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in </a:t>
            </a:r>
            <a:r>
              <a:rPr lang="en-GB" sz="3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tweetallen</a:t>
            </a:r>
            <a:r>
              <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p>
          <a:p>
            <a:r>
              <a:rPr lang="en-GB" sz="28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a:t>
            </a:r>
            <a:r>
              <a:rPr lang="en-GB" sz="28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tenzij</a:t>
            </a:r>
            <a:r>
              <a:rPr lang="en-GB" sz="28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28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anders</a:t>
            </a:r>
            <a:r>
              <a:rPr lang="en-GB" sz="28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in de </a:t>
            </a:r>
            <a:r>
              <a:rPr lang="en-GB" sz="28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vraag</a:t>
            </a:r>
            <a:r>
              <a:rPr lang="en-GB" sz="28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28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staat</a:t>
            </a:r>
            <a:r>
              <a:rPr lang="en-GB" sz="28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a:t>
            </a:r>
          </a:p>
        </p:txBody>
      </p:sp>
      <p:pic>
        <p:nvPicPr>
          <p:cNvPr id="7" name="Afbeelding 6">
            <a:extLst>
              <a:ext uri="{FF2B5EF4-FFF2-40B4-BE49-F238E27FC236}">
                <a16:creationId xmlns:a16="http://schemas.microsoft.com/office/drawing/2014/main" id="{AADFB1CC-07C6-FDCB-0840-D3CC12D02DB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445" b="61167" l="33285" r="92878">
                        <a14:foregroundMark x1="36628" y1="38431" x2="35320" y2="37626"/>
                        <a14:foregroundMark x1="33576" y1="44266" x2="33285" y2="43461"/>
                        <a14:foregroundMark x1="84884" y1="27565" x2="85610" y2="28169"/>
                        <a14:foregroundMark x1="87500" y1="32998" x2="87791" y2="30986"/>
                        <a14:foregroundMark x1="84738" y1="27364" x2="84738" y2="27364"/>
                        <a14:foregroundMark x1="86773" y1="32394" x2="86773" y2="32394"/>
                        <a14:backgroundMark x1="63808" y1="30584" x2="63808" y2="30584"/>
                        <a14:backgroundMark x1="64099" y1="35010" x2="64099" y2="35010"/>
                      </a14:backgroundRemoval>
                    </a14:imgEffect>
                  </a14:imgLayer>
                </a14:imgProps>
              </a:ext>
            </a:extLst>
          </a:blip>
          <a:srcRect l="31702" t="754" r="181" b="31893"/>
          <a:stretch/>
        </p:blipFill>
        <p:spPr>
          <a:xfrm flipH="1">
            <a:off x="7123668" y="85725"/>
            <a:ext cx="5068332" cy="3620244"/>
          </a:xfrm>
          <a:prstGeom prst="rect">
            <a:avLst/>
          </a:prstGeom>
        </p:spPr>
      </p:pic>
    </p:spTree>
    <p:extLst>
      <p:ext uri="{BB962C8B-B14F-4D97-AF65-F5344CB8AC3E}">
        <p14:creationId xmlns:p14="http://schemas.microsoft.com/office/powerpoint/2010/main" val="428344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94F27DA-8AC8-F073-7416-804BFD3B66F9}"/>
              </a:ext>
            </a:extLst>
          </p:cNvPr>
          <p:cNvSpPr>
            <a:spLocks noGrp="1"/>
          </p:cNvSpPr>
          <p:nvPr>
            <p:ph type="ctrTitle"/>
          </p:nvPr>
        </p:nvSpPr>
        <p:spPr>
          <a:xfrm>
            <a:off x="1999711" y="462116"/>
            <a:ext cx="8791575" cy="1051898"/>
          </a:xfrm>
        </p:spPr>
        <p:txBody>
          <a:bodyPr>
            <a:normAutofit/>
          </a:bodyPr>
          <a:lstStyle/>
          <a:p>
            <a:r>
              <a:rPr lang="en-GB" sz="6000" b="1">
                <a:latin typeface="Agency FB" panose="020B0503020202020204" pitchFamily="34" charset="0"/>
              </a:rPr>
              <a:t>Doel &amp; Planning</a:t>
            </a:r>
          </a:p>
        </p:txBody>
      </p:sp>
      <p:sp>
        <p:nvSpPr>
          <p:cNvPr id="37" name="Tekstvak 36">
            <a:extLst>
              <a:ext uri="{FF2B5EF4-FFF2-40B4-BE49-F238E27FC236}">
                <a16:creationId xmlns:a16="http://schemas.microsoft.com/office/drawing/2014/main" id="{FD682309-836D-0C7D-2C67-8D95AC111173}"/>
              </a:ext>
            </a:extLst>
          </p:cNvPr>
          <p:cNvSpPr txBox="1"/>
          <p:nvPr/>
        </p:nvSpPr>
        <p:spPr>
          <a:xfrm>
            <a:off x="1999711" y="1897633"/>
            <a:ext cx="8973089" cy="1446550"/>
          </a:xfrm>
          <a:prstGeom prst="rect">
            <a:avLst/>
          </a:prstGeom>
          <a:noFill/>
        </p:spPr>
        <p:txBody>
          <a:bodyPr wrap="square" rtlCol="0">
            <a:spAutoFit/>
          </a:bodyPr>
          <a:lstStyle/>
          <a:p>
            <a:r>
              <a:rPr lang="en-GB" sz="4400" b="1" u="sng">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Eindproduct: </a:t>
            </a:r>
          </a:p>
          <a:p>
            <a:r>
              <a:rPr lang="en-GB" sz="4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Posterpitch van jullie robotontwerp</a:t>
            </a:r>
          </a:p>
        </p:txBody>
      </p:sp>
      <p:sp>
        <p:nvSpPr>
          <p:cNvPr id="38" name="Tekstvak 37">
            <a:extLst>
              <a:ext uri="{FF2B5EF4-FFF2-40B4-BE49-F238E27FC236}">
                <a16:creationId xmlns:a16="http://schemas.microsoft.com/office/drawing/2014/main" id="{AA3D2BCC-D3F8-A7CA-7274-73C301458731}"/>
              </a:ext>
            </a:extLst>
          </p:cNvPr>
          <p:cNvSpPr txBox="1"/>
          <p:nvPr/>
        </p:nvSpPr>
        <p:spPr>
          <a:xfrm>
            <a:off x="1999711" y="3934651"/>
            <a:ext cx="6381135" cy="2308324"/>
          </a:xfrm>
          <a:prstGeom prst="rect">
            <a:avLst/>
          </a:prstGeom>
          <a:noFill/>
        </p:spPr>
        <p:txBody>
          <a:bodyPr wrap="square" rtlCol="0">
            <a:spAutoFit/>
          </a:bodyPr>
          <a:lstStyle/>
          <a:p>
            <a:r>
              <a:rPr lang="nl-NL" sz="36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1: Robots in de maatschappij</a:t>
            </a:r>
          </a:p>
          <a:p>
            <a:r>
              <a:rPr lang="nl-NL" sz="36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2: Techniek achter robots</a:t>
            </a:r>
          </a:p>
          <a:p>
            <a:r>
              <a:rPr lang="nl-NL" sz="36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3: Ontwerp je eigen robot</a:t>
            </a:r>
          </a:p>
          <a:p>
            <a:r>
              <a:rPr lang="nl-NL" sz="36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4: Posterpitches</a:t>
            </a:r>
          </a:p>
        </p:txBody>
      </p:sp>
      <p:pic>
        <p:nvPicPr>
          <p:cNvPr id="39" name="Afbeelding 38">
            <a:extLst>
              <a:ext uri="{FF2B5EF4-FFF2-40B4-BE49-F238E27FC236}">
                <a16:creationId xmlns:a16="http://schemas.microsoft.com/office/drawing/2014/main" id="{5A09B949-0068-FF48-782C-C3CDA6838D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821" b="99851" l="9708" r="91441">
                        <a14:foregroundMark x1="66388" y1="20149" x2="72443" y2="21045"/>
                        <a14:foregroundMark x1="72443" y1="21045" x2="75783" y2="32537"/>
                        <a14:foregroundMark x1="75783" y1="32537" x2="82046" y2="32687"/>
                        <a14:foregroundMark x1="82046" y1="32687" x2="80898" y2="40149"/>
                        <a14:foregroundMark x1="54175" y1="21642" x2="68789" y2="12836"/>
                        <a14:foregroundMark x1="66708" y1="10612" x2="67888" y2="10264"/>
                        <a14:foregroundMark x1="65240" y1="11045" x2="65606" y2="10937"/>
                        <a14:foregroundMark x1="73428" y1="10116" x2="76096" y2="11791"/>
                        <a14:foregroundMark x1="77557" y1="12239" x2="83507" y2="17313"/>
                        <a14:foregroundMark x1="83507" y1="17313" x2="83612" y2="18060"/>
                        <a14:foregroundMark x1="80376" y1="12388" x2="82255" y2="14925"/>
                        <a14:foregroundMark x1="84238" y1="18657" x2="86221" y2="27463"/>
                        <a14:foregroundMark x1="86221" y1="27463" x2="86221" y2="30000"/>
                        <a14:foregroundMark x1="85804" y1="22090" x2="86326" y2="24328"/>
                        <a14:foregroundMark x1="86430" y1="31343" x2="80480" y2="50299"/>
                        <a14:foregroundMark x1="52923" y1="23433" x2="55681" y2="18945"/>
                        <a14:foregroundMark x1="54071" y1="18806" x2="54709" y2="17937"/>
                        <a14:foregroundMark x1="52296" y1="27612" x2="52818" y2="21194"/>
                        <a14:foregroundMark x1="53862" y1="18657" x2="54655" y2="17815"/>
                        <a14:foregroundMark x1="79958" y1="66119" x2="80689" y2="65373"/>
                        <a14:foregroundMark x1="79958" y1="63134" x2="80689" y2="62836"/>
                        <a14:foregroundMark x1="79854" y1="60299" x2="80480" y2="60149"/>
                        <a14:foregroundMark x1="80063" y1="57164" x2="80585" y2="57015"/>
                        <a14:foregroundMark x1="80585" y1="52090" x2="80898" y2="49851"/>
                        <a14:foregroundMark x1="79854" y1="78806" x2="84238" y2="79701"/>
                        <a14:foregroundMark x1="85177" y1="78209" x2="87996" y2="83284"/>
                        <a14:foregroundMark x1="86326" y1="74925" x2="90188" y2="91791"/>
                        <a14:foregroundMark x1="82463" y1="72090" x2="83090" y2="71194"/>
                        <a14:foregroundMark x1="86013" y1="73134" x2="87056" y2="74627"/>
                        <a14:foregroundMark x1="90292" y1="90896" x2="86639" y2="97313"/>
                        <a14:foregroundMark x1="86639" y1="97313" x2="60647" y2="96567"/>
                        <a14:foregroundMark x1="60647" y1="96567" x2="60334" y2="96716"/>
                        <a14:foregroundMark x1="63361" y1="95970" x2="55219" y2="98358"/>
                        <a14:foregroundMark x1="57203" y1="93731" x2="52192" y2="98358"/>
                        <a14:foregroundMark x1="52192" y1="98358" x2="51983" y2="98657"/>
                        <a14:foregroundMark x1="54593" y1="93433" x2="50626" y2="99403"/>
                        <a14:foregroundMark x1="50626" y1="98806" x2="49478" y2="99851"/>
                        <a14:foregroundMark x1="90710" y1="92836" x2="91441" y2="99254"/>
                        <a14:foregroundMark x1="88100" y1="78060" x2="88935" y2="82537"/>
                        <a14:foregroundMark x1="61587" y1="11194" x2="62630" y2="10896"/>
                        <a14:foregroundMark x1="64614" y1="9701" x2="66597" y2="8806"/>
                        <a14:foregroundMark x1="63883" y1="9701" x2="60543" y2="11194"/>
                        <a14:foregroundMark x1="82777" y1="14328" x2="84447" y2="17015"/>
                        <a14:backgroundMark x1="63650" y1="8318" x2="65179" y2="8184"/>
                        <a14:backgroundMark x1="72025" y1="6567" x2="78706" y2="6567"/>
                        <a14:backgroundMark x1="78706" y1="6567" x2="79228" y2="7015"/>
                        <a14:backgroundMark x1="72965" y1="7463" x2="70564" y2="7313"/>
                        <a14:backgroundMark x1="70251" y1="7313" x2="68267" y2="7164"/>
                        <a14:backgroundMark x1="68998" y1="7015" x2="67038" y2="7624"/>
                        <a14:backgroundMark x1="70772" y1="7015" x2="70564" y2="7313"/>
                        <a14:backgroundMark x1="66701" y1="8060" x2="67850" y2="7612"/>
                        <a14:backgroundMark x1="70772" y1="7463" x2="69311" y2="7463"/>
                        <a14:backgroundMark x1="60212" y1="10594" x2="56889" y2="12836"/>
                        <a14:backgroundMark x1="63961" y1="8066" x2="63247" y2="8548"/>
                        <a14:backgroundMark x1="56889" y1="12836" x2="54489" y2="15821"/>
                        <a14:backgroundMark x1="55115" y1="16269" x2="53967" y2="16269"/>
                      </a14:backgroundRemoval>
                    </a14:imgEffect>
                  </a14:imgLayer>
                </a14:imgProps>
              </a:ext>
            </a:extLst>
          </a:blip>
          <a:stretch>
            <a:fillRect/>
          </a:stretch>
        </p:blipFill>
        <p:spPr>
          <a:xfrm>
            <a:off x="7404593" y="3571701"/>
            <a:ext cx="4698917" cy="3286299"/>
          </a:xfrm>
          <a:prstGeom prst="rect">
            <a:avLst/>
          </a:prstGeom>
        </p:spPr>
      </p:pic>
    </p:spTree>
    <p:extLst>
      <p:ext uri="{BB962C8B-B14F-4D97-AF65-F5344CB8AC3E}">
        <p14:creationId xmlns:p14="http://schemas.microsoft.com/office/powerpoint/2010/main" val="95071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1ECA0141-5A3E-98F8-0192-CEB72C4BA8CE}"/>
              </a:ext>
            </a:extLst>
          </p:cNvPr>
          <p:cNvSpPr txBox="1">
            <a:spLocks/>
          </p:cNvSpPr>
          <p:nvPr/>
        </p:nvSpPr>
        <p:spPr>
          <a:xfrm>
            <a:off x="1774823" y="369400"/>
            <a:ext cx="8791575" cy="1051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GB" sz="6000" b="1">
                <a:latin typeface="Agency FB" panose="020B0503020202020204" pitchFamily="34" charset="0"/>
              </a:rPr>
              <a:t>Vooruitblik les 3</a:t>
            </a:r>
          </a:p>
        </p:txBody>
      </p:sp>
      <p:sp>
        <p:nvSpPr>
          <p:cNvPr id="3" name="Tekstvak 2">
            <a:extLst>
              <a:ext uri="{FF2B5EF4-FFF2-40B4-BE49-F238E27FC236}">
                <a16:creationId xmlns:a16="http://schemas.microsoft.com/office/drawing/2014/main" id="{02EB6749-1BB0-0373-8A25-15D4347DF8C5}"/>
              </a:ext>
            </a:extLst>
          </p:cNvPr>
          <p:cNvSpPr txBox="1"/>
          <p:nvPr/>
        </p:nvSpPr>
        <p:spPr>
          <a:xfrm>
            <a:off x="1774823" y="1773019"/>
            <a:ext cx="8791575" cy="1938992"/>
          </a:xfrm>
          <a:prstGeom prst="rect">
            <a:avLst/>
          </a:prstGeom>
          <a:noFill/>
        </p:spPr>
        <p:txBody>
          <a:bodyPr wrap="square" rtlCol="0">
            <a:spAutoFit/>
          </a:bodyPr>
          <a:lstStyle/>
          <a:p>
            <a:pPr algn="ctr"/>
            <a:r>
              <a:rPr lang="en-GB" sz="40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Wat voor </a:t>
            </a:r>
            <a:r>
              <a:rPr lang="en-GB" sz="40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taak</a:t>
            </a:r>
            <a:r>
              <a:rPr lang="en-GB" sz="40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40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moet</a:t>
            </a:r>
            <a:r>
              <a:rPr lang="en-GB" sz="40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jullie robot </a:t>
            </a:r>
            <a:r>
              <a:rPr lang="en-GB" sz="40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kunnen</a:t>
            </a:r>
            <a:r>
              <a:rPr lang="en-GB" sz="40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40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uitvoeren</a:t>
            </a:r>
            <a:r>
              <a:rPr lang="en-GB" sz="40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Zorg </a:t>
            </a:r>
            <a:r>
              <a:rPr lang="en-GB" sz="40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dat</a:t>
            </a:r>
            <a:r>
              <a:rPr lang="en-GB" sz="40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je </a:t>
            </a:r>
            <a:r>
              <a:rPr lang="en-GB" sz="40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hier</a:t>
            </a:r>
            <a:r>
              <a:rPr lang="en-GB" sz="40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40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vóór</a:t>
            </a:r>
            <a:r>
              <a:rPr lang="en-GB" sz="40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les 3 </a:t>
            </a:r>
            <a:r>
              <a:rPr lang="en-GB" sz="40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als</a:t>
            </a:r>
            <a:r>
              <a:rPr lang="en-GB" sz="40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ontwerpgroep over </a:t>
            </a:r>
            <a:r>
              <a:rPr lang="en-GB" sz="40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hebt</a:t>
            </a:r>
            <a:r>
              <a:rPr lang="en-GB" sz="40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40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besloten</a:t>
            </a:r>
            <a:r>
              <a:rPr lang="en-GB" sz="40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a:t>
            </a:r>
          </a:p>
        </p:txBody>
      </p:sp>
      <p:sp>
        <p:nvSpPr>
          <p:cNvPr id="10" name="Tekstvak 9">
            <a:extLst>
              <a:ext uri="{FF2B5EF4-FFF2-40B4-BE49-F238E27FC236}">
                <a16:creationId xmlns:a16="http://schemas.microsoft.com/office/drawing/2014/main" id="{302BDE25-4B27-861E-3B83-F968DC7BDBC1}"/>
              </a:ext>
            </a:extLst>
          </p:cNvPr>
          <p:cNvSpPr txBox="1"/>
          <p:nvPr/>
        </p:nvSpPr>
        <p:spPr>
          <a:xfrm>
            <a:off x="1774823" y="4508668"/>
            <a:ext cx="9083677" cy="1523494"/>
          </a:xfrm>
          <a:prstGeom prst="rect">
            <a:avLst/>
          </a:prstGeom>
          <a:noFill/>
        </p:spPr>
        <p:txBody>
          <a:bodyPr wrap="square" rtlCol="0">
            <a:spAutoFit/>
          </a:bodyPr>
          <a:lstStyle/>
          <a:p>
            <a:pPr algn="just"/>
            <a:r>
              <a:rPr lang="en-GB" sz="31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Tip: </a:t>
            </a:r>
            <a:r>
              <a:rPr lang="en-GB" sz="31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haal</a:t>
            </a:r>
            <a:r>
              <a:rPr lang="en-GB" sz="31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31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inspiratie</a:t>
            </a:r>
            <a:r>
              <a:rPr lang="en-GB" sz="31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31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uit</a:t>
            </a:r>
            <a:r>
              <a:rPr lang="en-GB" sz="31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31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verschillende</a:t>
            </a:r>
            <a:r>
              <a:rPr lang="en-GB" sz="31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31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sectoren</a:t>
            </a:r>
            <a:r>
              <a:rPr lang="en-GB" sz="31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31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zoals</a:t>
            </a:r>
            <a:r>
              <a:rPr lang="en-GB" sz="31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a:t>
            </a:r>
          </a:p>
          <a:p>
            <a:pPr algn="just"/>
            <a:r>
              <a:rPr lang="en-GB" sz="31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huishouden</a:t>
            </a:r>
            <a:r>
              <a:rPr lang="en-GB" sz="31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31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onderwijs</a:t>
            </a:r>
            <a:r>
              <a:rPr lang="en-GB" sz="31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31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landbouw</a:t>
            </a:r>
            <a:r>
              <a:rPr lang="en-GB" sz="31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31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klimaat</a:t>
            </a:r>
            <a:r>
              <a:rPr lang="en-GB" sz="31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31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en</a:t>
            </a:r>
            <a:r>
              <a:rPr lang="en-GB" sz="31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milieu, </a:t>
            </a:r>
            <a:r>
              <a:rPr lang="en-GB" sz="31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defensie</a:t>
            </a:r>
            <a:r>
              <a:rPr lang="en-GB" sz="31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31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horeca</a:t>
            </a:r>
            <a:r>
              <a:rPr lang="en-GB" sz="31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31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veiligheid</a:t>
            </a:r>
            <a:r>
              <a:rPr lang="en-GB" sz="31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etc. </a:t>
            </a:r>
          </a:p>
        </p:txBody>
      </p:sp>
    </p:spTree>
    <p:extLst>
      <p:ext uri="{BB962C8B-B14F-4D97-AF65-F5344CB8AC3E}">
        <p14:creationId xmlns:p14="http://schemas.microsoft.com/office/powerpoint/2010/main" val="1757863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94F27DA-8AC8-F073-7416-804BFD3B66F9}"/>
              </a:ext>
            </a:extLst>
          </p:cNvPr>
          <p:cNvSpPr>
            <a:spLocks noGrp="1"/>
          </p:cNvSpPr>
          <p:nvPr>
            <p:ph type="ctrTitle"/>
          </p:nvPr>
        </p:nvSpPr>
        <p:spPr>
          <a:xfrm>
            <a:off x="1999711" y="462116"/>
            <a:ext cx="8791575" cy="1051898"/>
          </a:xfrm>
        </p:spPr>
        <p:txBody>
          <a:bodyPr>
            <a:normAutofit/>
          </a:bodyPr>
          <a:lstStyle/>
          <a:p>
            <a:r>
              <a:rPr lang="en-GB" sz="6000" b="1">
                <a:latin typeface="Agency FB" panose="020B0503020202020204" pitchFamily="34" charset="0"/>
              </a:rPr>
              <a:t>Tot </a:t>
            </a:r>
            <a:r>
              <a:rPr lang="en-GB" sz="6000" b="1" err="1">
                <a:latin typeface="Agency FB" panose="020B0503020202020204" pitchFamily="34" charset="0"/>
              </a:rPr>
              <a:t>Woensdag</a:t>
            </a:r>
            <a:r>
              <a:rPr lang="en-GB" sz="6000" b="1">
                <a:latin typeface="Agency FB" panose="020B0503020202020204" pitchFamily="34" charset="0"/>
              </a:rPr>
              <a:t>!</a:t>
            </a:r>
          </a:p>
        </p:txBody>
      </p:sp>
      <p:sp>
        <p:nvSpPr>
          <p:cNvPr id="2" name="Tekstvak 1">
            <a:extLst>
              <a:ext uri="{FF2B5EF4-FFF2-40B4-BE49-F238E27FC236}">
                <a16:creationId xmlns:a16="http://schemas.microsoft.com/office/drawing/2014/main" id="{F27C5290-65A9-7EA9-0839-A05E9AE738DB}"/>
              </a:ext>
            </a:extLst>
          </p:cNvPr>
          <p:cNvSpPr txBox="1"/>
          <p:nvPr/>
        </p:nvSpPr>
        <p:spPr>
          <a:xfrm>
            <a:off x="1999711" y="2853103"/>
            <a:ext cx="9506489" cy="2585323"/>
          </a:xfrm>
          <a:prstGeom prst="rect">
            <a:avLst/>
          </a:prstGeom>
          <a:noFill/>
        </p:spPr>
        <p:txBody>
          <a:bodyPr wrap="square" rtlCol="0">
            <a:spAutoFit/>
          </a:bodyPr>
          <a:lstStyle/>
          <a:p>
            <a:r>
              <a:rPr lang="nl-NL" sz="3600" b="1" strike="sngStrike">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1: Robots in de maatschappij</a:t>
            </a:r>
          </a:p>
          <a:p>
            <a:r>
              <a:rPr lang="nl-NL" sz="3600" b="1" strike="sngStrike">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2: Techniek achter robots</a:t>
            </a:r>
          </a:p>
          <a:p>
            <a:r>
              <a:rPr lang="nl-NL" sz="5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3: Ontwerp je eigen robot</a:t>
            </a:r>
          </a:p>
          <a:p>
            <a:r>
              <a:rPr lang="nl-NL" sz="36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4: Posterpitches</a:t>
            </a:r>
          </a:p>
        </p:txBody>
      </p:sp>
    </p:spTree>
    <p:extLst>
      <p:ext uri="{BB962C8B-B14F-4D97-AF65-F5344CB8AC3E}">
        <p14:creationId xmlns:p14="http://schemas.microsoft.com/office/powerpoint/2010/main" val="1265767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E7520C0-C281-1F9E-2479-27FA8F59973B}"/>
              </a:ext>
            </a:extLst>
          </p:cNvPr>
          <p:cNvPicPr>
            <a:picLocks noChangeAspect="1"/>
          </p:cNvPicPr>
          <p:nvPr/>
        </p:nvPicPr>
        <p:blipFill>
          <a:blip r:embed="rId3">
            <a:alphaModFix amt="50000"/>
          </a:blip>
          <a:stretch>
            <a:fillRect/>
          </a:stretch>
        </p:blipFill>
        <p:spPr>
          <a:xfrm>
            <a:off x="-1" y="-3175"/>
            <a:ext cx="12186361" cy="6861175"/>
          </a:xfrm>
          <a:prstGeom prst="rect">
            <a:avLst/>
          </a:prstGeom>
        </p:spPr>
      </p:pic>
      <p:sp>
        <p:nvSpPr>
          <p:cNvPr id="2" name="Titel 1">
            <a:extLst>
              <a:ext uri="{FF2B5EF4-FFF2-40B4-BE49-F238E27FC236}">
                <a16:creationId xmlns:a16="http://schemas.microsoft.com/office/drawing/2014/main" id="{FE874454-68CC-72B7-2D23-6907C1C0F537}"/>
              </a:ext>
            </a:extLst>
          </p:cNvPr>
          <p:cNvSpPr>
            <a:spLocks noGrp="1"/>
          </p:cNvSpPr>
          <p:nvPr>
            <p:ph type="title"/>
          </p:nvPr>
        </p:nvSpPr>
        <p:spPr>
          <a:xfrm>
            <a:off x="1140181" y="206434"/>
            <a:ext cx="9905998" cy="1478570"/>
          </a:xfrm>
        </p:spPr>
        <p:txBody>
          <a:bodyPr>
            <a:noAutofit/>
          </a:bodyPr>
          <a:lstStyle/>
          <a:p>
            <a:pPr algn="ctr"/>
            <a:r>
              <a:rPr lang="en-GB" sz="10800" b="1">
                <a:latin typeface="Agency FB" panose="020B0503020202020204" pitchFamily="34" charset="0"/>
                <a:ea typeface="Calibri" panose="020F0502020204030204" pitchFamily="34" charset="0"/>
                <a:cs typeface="Calibri" panose="020F0502020204030204" pitchFamily="34" charset="0"/>
              </a:rPr>
              <a:t>ROBOTS OVERAL</a:t>
            </a:r>
          </a:p>
        </p:txBody>
      </p:sp>
      <p:sp>
        <p:nvSpPr>
          <p:cNvPr id="3" name="Tijdelijke aanduiding voor inhoud 2">
            <a:extLst>
              <a:ext uri="{FF2B5EF4-FFF2-40B4-BE49-F238E27FC236}">
                <a16:creationId xmlns:a16="http://schemas.microsoft.com/office/drawing/2014/main" id="{531DB85E-5D9E-764E-8E22-7908545FF472}"/>
              </a:ext>
            </a:extLst>
          </p:cNvPr>
          <p:cNvSpPr>
            <a:spLocks noGrp="1"/>
          </p:cNvSpPr>
          <p:nvPr>
            <p:ph idx="1"/>
          </p:nvPr>
        </p:nvSpPr>
        <p:spPr>
          <a:xfrm>
            <a:off x="783579" y="5414739"/>
            <a:ext cx="10619200" cy="1443261"/>
          </a:xfrm>
        </p:spPr>
        <p:txBody>
          <a:bodyPr>
            <a:normAutofit/>
          </a:bodyPr>
          <a:lstStyle/>
          <a:p>
            <a:pPr marL="0" indent="0" algn="ctr">
              <a:lnSpc>
                <a:spcPct val="100000"/>
              </a:lnSpc>
              <a:buNone/>
            </a:pPr>
            <a:endParaRPr lang="en-GB" sz="3300" b="1">
              <a:latin typeface="Calibri" panose="020F0502020204030204" pitchFamily="34" charset="0"/>
              <a:ea typeface="Calibri" panose="020F0502020204030204" pitchFamily="34" charset="0"/>
              <a:cs typeface="Calibri" panose="020F0502020204030204" pitchFamily="34" charset="0"/>
            </a:endParaRPr>
          </a:p>
          <a:p>
            <a:pPr marL="0" indent="0" algn="ctr">
              <a:lnSpc>
                <a:spcPct val="100000"/>
              </a:lnSpc>
              <a:buNone/>
            </a:pPr>
            <a:r>
              <a:rPr lang="en-GB" sz="3300" b="1" err="1">
                <a:latin typeface="Calibri" panose="020F0502020204030204" pitchFamily="34" charset="0"/>
                <a:ea typeface="Calibri" panose="020F0502020204030204" pitchFamily="34" charset="0"/>
                <a:cs typeface="Calibri" panose="020F0502020204030204" pitchFamily="34" charset="0"/>
              </a:rPr>
              <a:t>Een</a:t>
            </a:r>
            <a:r>
              <a:rPr lang="en-GB" sz="3300" b="1">
                <a:latin typeface="Calibri" panose="020F0502020204030204" pitchFamily="34" charset="0"/>
                <a:ea typeface="Calibri" panose="020F0502020204030204" pitchFamily="34" charset="0"/>
                <a:cs typeface="Calibri" panose="020F0502020204030204" pitchFamily="34" charset="0"/>
              </a:rPr>
              <a:t> </a:t>
            </a:r>
            <a:r>
              <a:rPr lang="en-GB" sz="3300" b="1" err="1">
                <a:latin typeface="Calibri" panose="020F0502020204030204" pitchFamily="34" charset="0"/>
                <a:ea typeface="Calibri" panose="020F0502020204030204" pitchFamily="34" charset="0"/>
                <a:cs typeface="Calibri" panose="020F0502020204030204" pitchFamily="34" charset="0"/>
              </a:rPr>
              <a:t>lessenserie</a:t>
            </a:r>
            <a:r>
              <a:rPr lang="en-GB" sz="3300" b="1">
                <a:latin typeface="Calibri" panose="020F0502020204030204" pitchFamily="34" charset="0"/>
                <a:ea typeface="Calibri" panose="020F0502020204030204" pitchFamily="34" charset="0"/>
                <a:cs typeface="Calibri" panose="020F0502020204030204" pitchFamily="34" charset="0"/>
              </a:rPr>
              <a:t> door </a:t>
            </a:r>
            <a:r>
              <a:rPr lang="en-GB" sz="3300" b="1" err="1">
                <a:latin typeface="Calibri" panose="020F0502020204030204" pitchFamily="34" charset="0"/>
                <a:ea typeface="Calibri" panose="020F0502020204030204" pitchFamily="34" charset="0"/>
                <a:cs typeface="Calibri" panose="020F0502020204030204" pitchFamily="34" charset="0"/>
              </a:rPr>
              <a:t>studenten</a:t>
            </a:r>
            <a:r>
              <a:rPr lang="en-GB" sz="3300" b="1">
                <a:latin typeface="Calibri" panose="020F0502020204030204" pitchFamily="34" charset="0"/>
                <a:ea typeface="Calibri" panose="020F0502020204030204" pitchFamily="34" charset="0"/>
                <a:cs typeface="Calibri" panose="020F0502020204030204" pitchFamily="34" charset="0"/>
              </a:rPr>
              <a:t> van de Universiteit Twente</a:t>
            </a:r>
          </a:p>
        </p:txBody>
      </p:sp>
    </p:spTree>
    <p:extLst>
      <p:ext uri="{BB962C8B-B14F-4D97-AF65-F5344CB8AC3E}">
        <p14:creationId xmlns:p14="http://schemas.microsoft.com/office/powerpoint/2010/main" val="2157136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94F27DA-8AC8-F073-7416-804BFD3B66F9}"/>
              </a:ext>
            </a:extLst>
          </p:cNvPr>
          <p:cNvSpPr>
            <a:spLocks noGrp="1"/>
          </p:cNvSpPr>
          <p:nvPr>
            <p:ph type="ctrTitle"/>
          </p:nvPr>
        </p:nvSpPr>
        <p:spPr>
          <a:xfrm>
            <a:off x="1999711" y="462116"/>
            <a:ext cx="8791575" cy="1051898"/>
          </a:xfrm>
        </p:spPr>
        <p:txBody>
          <a:bodyPr>
            <a:normAutofit/>
          </a:bodyPr>
          <a:lstStyle/>
          <a:p>
            <a:r>
              <a:rPr lang="en-GB" sz="6000" b="1">
                <a:latin typeface="Agency FB" panose="020B0503020202020204" pitchFamily="34" charset="0"/>
              </a:rPr>
              <a:t>Doel &amp; Planning</a:t>
            </a:r>
          </a:p>
        </p:txBody>
      </p:sp>
      <p:sp>
        <p:nvSpPr>
          <p:cNvPr id="37" name="Tekstvak 36">
            <a:extLst>
              <a:ext uri="{FF2B5EF4-FFF2-40B4-BE49-F238E27FC236}">
                <a16:creationId xmlns:a16="http://schemas.microsoft.com/office/drawing/2014/main" id="{FD682309-836D-0C7D-2C67-8D95AC111173}"/>
              </a:ext>
            </a:extLst>
          </p:cNvPr>
          <p:cNvSpPr txBox="1"/>
          <p:nvPr/>
        </p:nvSpPr>
        <p:spPr>
          <a:xfrm>
            <a:off x="1999711" y="2385776"/>
            <a:ext cx="9130405" cy="2585323"/>
          </a:xfrm>
          <a:prstGeom prst="rect">
            <a:avLst/>
          </a:prstGeom>
          <a:noFill/>
        </p:spPr>
        <p:txBody>
          <a:bodyPr wrap="square" rtlCol="0">
            <a:spAutoFit/>
          </a:bodyPr>
          <a:lstStyle/>
          <a:p>
            <a:r>
              <a:rPr lang="nl-NL" sz="3600" b="1" strike="sngStrike">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1: Robots in de maatschappij</a:t>
            </a:r>
          </a:p>
          <a:p>
            <a:r>
              <a:rPr lang="nl-NL" sz="3600" b="1" strike="sngStrike">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2: Techniek achter robots</a:t>
            </a:r>
          </a:p>
          <a:p>
            <a:r>
              <a:rPr lang="nl-NL" sz="5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3: Ontwerp je eigen robot</a:t>
            </a:r>
          </a:p>
          <a:p>
            <a:r>
              <a:rPr lang="nl-NL" sz="36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4: Posterpitches</a:t>
            </a:r>
          </a:p>
        </p:txBody>
      </p:sp>
    </p:spTree>
    <p:extLst>
      <p:ext uri="{BB962C8B-B14F-4D97-AF65-F5344CB8AC3E}">
        <p14:creationId xmlns:p14="http://schemas.microsoft.com/office/powerpoint/2010/main" val="3867236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94F27DA-8AC8-F073-7416-804BFD3B66F9}"/>
              </a:ext>
            </a:extLst>
          </p:cNvPr>
          <p:cNvSpPr>
            <a:spLocks noGrp="1"/>
          </p:cNvSpPr>
          <p:nvPr>
            <p:ph type="ctrTitle"/>
          </p:nvPr>
        </p:nvSpPr>
        <p:spPr>
          <a:xfrm>
            <a:off x="1999711" y="462116"/>
            <a:ext cx="8791575" cy="1051898"/>
          </a:xfrm>
        </p:spPr>
        <p:txBody>
          <a:bodyPr>
            <a:normAutofit/>
          </a:bodyPr>
          <a:lstStyle/>
          <a:p>
            <a:r>
              <a:rPr lang="en-GB" sz="6000" b="1" err="1">
                <a:latin typeface="Agency FB" panose="020B0503020202020204" pitchFamily="34" charset="0"/>
              </a:rPr>
              <a:t>Deze</a:t>
            </a:r>
            <a:r>
              <a:rPr lang="en-GB" sz="6000" b="1">
                <a:latin typeface="Agency FB" panose="020B0503020202020204" pitchFamily="34" charset="0"/>
              </a:rPr>
              <a:t> les</a:t>
            </a:r>
          </a:p>
        </p:txBody>
      </p:sp>
      <p:sp>
        <p:nvSpPr>
          <p:cNvPr id="37" name="Tekstvak 36">
            <a:extLst>
              <a:ext uri="{FF2B5EF4-FFF2-40B4-BE49-F238E27FC236}">
                <a16:creationId xmlns:a16="http://schemas.microsoft.com/office/drawing/2014/main" id="{FD682309-836D-0C7D-2C67-8D95AC111173}"/>
              </a:ext>
            </a:extLst>
          </p:cNvPr>
          <p:cNvSpPr txBox="1"/>
          <p:nvPr/>
        </p:nvSpPr>
        <p:spPr>
          <a:xfrm>
            <a:off x="1999711" y="1946002"/>
            <a:ext cx="9130405" cy="3939540"/>
          </a:xfrm>
          <a:prstGeom prst="rect">
            <a:avLst/>
          </a:prstGeom>
          <a:noFill/>
        </p:spPr>
        <p:txBody>
          <a:bodyPr wrap="square" lIns="91440" tIns="45720" rIns="91440" bIns="45720" rtlCol="0" anchor="t">
            <a:spAutoFit/>
          </a:bodyPr>
          <a:lstStyle/>
          <a:p>
            <a:pPr>
              <a:lnSpc>
                <a:spcPct val="150000"/>
              </a:lnSpc>
            </a:pPr>
            <a:r>
              <a:rPr lang="en-GB" sz="4400" b="1" u="sng">
                <a:solidFill>
                  <a:schemeClr val="tx2">
                    <a:lumMod val="40000"/>
                    <a:lumOff val="60000"/>
                  </a:schemeClr>
                </a:solidFill>
                <a:latin typeface="Calibri"/>
                <a:ea typeface="Calibri"/>
                <a:cs typeface="Calibri"/>
              </a:rPr>
              <a:t>Ga je: </a:t>
            </a:r>
            <a:endParaRPr lang="en-GB" sz="4400" b="1" u="sng">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3200" b="1">
                <a:solidFill>
                  <a:schemeClr val="tx2">
                    <a:lumMod val="40000"/>
                    <a:lumOff val="60000"/>
                  </a:schemeClr>
                </a:solidFill>
                <a:latin typeface="Calibri"/>
                <a:ea typeface="Calibri"/>
                <a:cs typeface="Calibri"/>
              </a:rPr>
              <a:t>Je </a:t>
            </a:r>
            <a:r>
              <a:rPr lang="en-GB" sz="3200" b="1" err="1">
                <a:solidFill>
                  <a:schemeClr val="tx2">
                    <a:lumMod val="40000"/>
                    <a:lumOff val="60000"/>
                  </a:schemeClr>
                </a:solidFill>
                <a:latin typeface="Calibri"/>
                <a:ea typeface="Calibri"/>
                <a:cs typeface="Calibri"/>
              </a:rPr>
              <a:t>kennis</a:t>
            </a:r>
            <a:r>
              <a:rPr lang="en-GB" sz="3200" b="1">
                <a:solidFill>
                  <a:schemeClr val="tx2">
                    <a:lumMod val="40000"/>
                    <a:lumOff val="60000"/>
                  </a:schemeClr>
                </a:solidFill>
                <a:latin typeface="Calibri"/>
                <a:ea typeface="Calibri"/>
                <a:cs typeface="Calibri"/>
              </a:rPr>
              <a:t> over </a:t>
            </a:r>
            <a:r>
              <a:rPr lang="en-GB" sz="3200" b="1" err="1">
                <a:solidFill>
                  <a:schemeClr val="tx2">
                    <a:lumMod val="40000"/>
                    <a:lumOff val="60000"/>
                  </a:schemeClr>
                </a:solidFill>
                <a:latin typeface="Calibri"/>
                <a:ea typeface="Calibri"/>
                <a:cs typeface="Calibri"/>
              </a:rPr>
              <a:t>sensoren</a:t>
            </a:r>
            <a:r>
              <a:rPr lang="en-GB" sz="3200" b="1">
                <a:solidFill>
                  <a:schemeClr val="tx2">
                    <a:lumMod val="40000"/>
                    <a:lumOff val="60000"/>
                  </a:schemeClr>
                </a:solidFill>
                <a:latin typeface="Calibri"/>
                <a:ea typeface="Calibri"/>
                <a:cs typeface="Calibri"/>
              </a:rPr>
              <a:t>, </a:t>
            </a:r>
            <a:r>
              <a:rPr lang="en-GB" sz="3200" b="1" err="1">
                <a:solidFill>
                  <a:schemeClr val="tx2">
                    <a:lumMod val="40000"/>
                    <a:lumOff val="60000"/>
                  </a:schemeClr>
                </a:solidFill>
                <a:latin typeface="Calibri"/>
                <a:ea typeface="Calibri"/>
                <a:cs typeface="Calibri"/>
              </a:rPr>
              <a:t>controlesystemen</a:t>
            </a:r>
            <a:r>
              <a:rPr lang="en-GB" sz="3200" b="1">
                <a:solidFill>
                  <a:schemeClr val="tx2">
                    <a:lumMod val="40000"/>
                    <a:lumOff val="60000"/>
                  </a:schemeClr>
                </a:solidFill>
                <a:latin typeface="Calibri"/>
                <a:ea typeface="Calibri"/>
                <a:cs typeface="Calibri"/>
              </a:rPr>
              <a:t> </a:t>
            </a:r>
            <a:r>
              <a:rPr lang="en-GB" sz="3200" b="1" err="1">
                <a:solidFill>
                  <a:schemeClr val="tx2">
                    <a:lumMod val="40000"/>
                    <a:lumOff val="60000"/>
                  </a:schemeClr>
                </a:solidFill>
                <a:latin typeface="Calibri"/>
                <a:ea typeface="Calibri"/>
                <a:cs typeface="Calibri"/>
              </a:rPr>
              <a:t>en</a:t>
            </a:r>
            <a:r>
              <a:rPr lang="en-GB" sz="3200" b="1">
                <a:solidFill>
                  <a:schemeClr val="tx2">
                    <a:lumMod val="40000"/>
                    <a:lumOff val="60000"/>
                  </a:schemeClr>
                </a:solidFill>
                <a:latin typeface="Calibri"/>
                <a:ea typeface="Calibri"/>
                <a:cs typeface="Calibri"/>
              </a:rPr>
              <a:t> </a:t>
            </a:r>
            <a:r>
              <a:rPr lang="en-GB" sz="3200" b="1" err="1">
                <a:solidFill>
                  <a:schemeClr val="tx2">
                    <a:lumMod val="40000"/>
                    <a:lumOff val="60000"/>
                  </a:schemeClr>
                </a:solidFill>
                <a:latin typeface="Calibri"/>
                <a:ea typeface="Calibri"/>
                <a:cs typeface="Calibri"/>
              </a:rPr>
              <a:t>effectoren</a:t>
            </a:r>
            <a:r>
              <a:rPr lang="en-GB" sz="3200" b="1">
                <a:solidFill>
                  <a:schemeClr val="tx2">
                    <a:lumMod val="40000"/>
                    <a:lumOff val="60000"/>
                  </a:schemeClr>
                </a:solidFill>
                <a:latin typeface="Calibri"/>
                <a:ea typeface="Calibri"/>
                <a:cs typeface="Calibri"/>
              </a:rPr>
              <a:t> </a:t>
            </a:r>
            <a:r>
              <a:rPr lang="en-GB" sz="3200" b="1" err="1">
                <a:solidFill>
                  <a:schemeClr val="tx2">
                    <a:lumMod val="40000"/>
                    <a:lumOff val="60000"/>
                  </a:schemeClr>
                </a:solidFill>
                <a:latin typeface="Calibri"/>
                <a:ea typeface="Calibri"/>
                <a:cs typeface="Calibri"/>
              </a:rPr>
              <a:t>overbrengen</a:t>
            </a:r>
            <a:r>
              <a:rPr lang="en-GB" sz="3200" b="1">
                <a:solidFill>
                  <a:schemeClr val="tx2">
                    <a:lumMod val="40000"/>
                    <a:lumOff val="60000"/>
                  </a:schemeClr>
                </a:solidFill>
                <a:latin typeface="Calibri"/>
                <a:ea typeface="Calibri"/>
                <a:cs typeface="Calibri"/>
              </a:rPr>
              <a:t> </a:t>
            </a:r>
            <a:r>
              <a:rPr lang="en-GB" sz="3200" b="1" err="1">
                <a:solidFill>
                  <a:schemeClr val="tx2">
                    <a:lumMod val="40000"/>
                    <a:lumOff val="60000"/>
                  </a:schemeClr>
                </a:solidFill>
                <a:latin typeface="Calibri"/>
                <a:ea typeface="Calibri"/>
                <a:cs typeface="Calibri"/>
              </a:rPr>
              <a:t>aan</a:t>
            </a:r>
            <a:r>
              <a:rPr lang="en-GB" sz="3200" b="1">
                <a:solidFill>
                  <a:schemeClr val="tx2">
                    <a:lumMod val="40000"/>
                    <a:lumOff val="60000"/>
                  </a:schemeClr>
                </a:solidFill>
                <a:latin typeface="Calibri"/>
                <a:ea typeface="Calibri"/>
                <a:cs typeface="Calibri"/>
              </a:rPr>
              <a:t> je </a:t>
            </a:r>
            <a:r>
              <a:rPr lang="en-GB" sz="3200" b="1" err="1">
                <a:solidFill>
                  <a:schemeClr val="tx2">
                    <a:lumMod val="40000"/>
                    <a:lumOff val="60000"/>
                  </a:schemeClr>
                </a:solidFill>
                <a:latin typeface="Calibri"/>
                <a:ea typeface="Calibri"/>
                <a:cs typeface="Calibri"/>
              </a:rPr>
              <a:t>groepsgenoten</a:t>
            </a:r>
            <a:endParaRPr lang="en-GB" sz="3200" b="1">
              <a:solidFill>
                <a:schemeClr val="tx2">
                  <a:lumMod val="40000"/>
                  <a:lumOff val="60000"/>
                </a:schemeClr>
              </a:solidFill>
              <a:latin typeface="Calibri"/>
              <a:ea typeface="Calibri"/>
              <a:cs typeface="Calibri"/>
            </a:endParaRPr>
          </a:p>
          <a:p>
            <a:endParaRPr lang="en-GB" sz="12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3200" b="1" err="1">
                <a:solidFill>
                  <a:schemeClr val="tx2">
                    <a:lumMod val="40000"/>
                    <a:lumOff val="60000"/>
                  </a:schemeClr>
                </a:solidFill>
                <a:latin typeface="Calibri"/>
                <a:ea typeface="Calibri"/>
                <a:cs typeface="Calibri"/>
              </a:rPr>
              <a:t>Nadenken</a:t>
            </a:r>
            <a:r>
              <a:rPr lang="en-GB" sz="3200" b="1">
                <a:solidFill>
                  <a:schemeClr val="tx2">
                    <a:lumMod val="40000"/>
                    <a:lumOff val="60000"/>
                  </a:schemeClr>
                </a:solidFill>
                <a:latin typeface="Calibri"/>
                <a:ea typeface="Calibri"/>
                <a:cs typeface="Calibri"/>
              </a:rPr>
              <a:t> over </a:t>
            </a:r>
            <a:r>
              <a:rPr lang="en-GB" sz="3200" b="1" err="1">
                <a:solidFill>
                  <a:schemeClr val="tx2">
                    <a:lumMod val="40000"/>
                    <a:lumOff val="60000"/>
                  </a:schemeClr>
                </a:solidFill>
                <a:latin typeface="Calibri"/>
                <a:ea typeface="Calibri"/>
                <a:cs typeface="Calibri"/>
              </a:rPr>
              <a:t>maatschappelijke</a:t>
            </a:r>
            <a:r>
              <a:rPr lang="en-GB" sz="3200" b="1">
                <a:solidFill>
                  <a:schemeClr val="tx2">
                    <a:lumMod val="40000"/>
                    <a:lumOff val="60000"/>
                  </a:schemeClr>
                </a:solidFill>
                <a:latin typeface="Calibri"/>
                <a:ea typeface="Calibri"/>
                <a:cs typeface="Calibri"/>
              </a:rPr>
              <a:t> </a:t>
            </a:r>
            <a:r>
              <a:rPr lang="en-GB" sz="3200" b="1" err="1">
                <a:solidFill>
                  <a:schemeClr val="tx2">
                    <a:lumMod val="40000"/>
                    <a:lumOff val="60000"/>
                  </a:schemeClr>
                </a:solidFill>
                <a:latin typeface="Calibri"/>
                <a:ea typeface="Calibri"/>
                <a:cs typeface="Calibri"/>
              </a:rPr>
              <a:t>en</a:t>
            </a:r>
            <a:r>
              <a:rPr lang="en-GB" sz="3200" b="1">
                <a:solidFill>
                  <a:schemeClr val="tx2">
                    <a:lumMod val="40000"/>
                    <a:lumOff val="60000"/>
                  </a:schemeClr>
                </a:solidFill>
                <a:latin typeface="Calibri"/>
                <a:ea typeface="Calibri"/>
                <a:cs typeface="Calibri"/>
              </a:rPr>
              <a:t> </a:t>
            </a:r>
            <a:r>
              <a:rPr lang="en-GB" sz="3200" b="1" err="1">
                <a:solidFill>
                  <a:schemeClr val="tx2">
                    <a:lumMod val="40000"/>
                    <a:lumOff val="60000"/>
                  </a:schemeClr>
                </a:solidFill>
                <a:latin typeface="Calibri"/>
                <a:ea typeface="Calibri"/>
                <a:cs typeface="Calibri"/>
              </a:rPr>
              <a:t>technische</a:t>
            </a:r>
            <a:r>
              <a:rPr lang="en-GB" sz="3200" b="1">
                <a:solidFill>
                  <a:schemeClr val="tx2">
                    <a:lumMod val="40000"/>
                    <a:lumOff val="60000"/>
                  </a:schemeClr>
                </a:solidFill>
                <a:latin typeface="Calibri"/>
                <a:ea typeface="Calibri"/>
                <a:cs typeface="Calibri"/>
              </a:rPr>
              <a:t> </a:t>
            </a:r>
            <a:r>
              <a:rPr lang="en-GB" sz="3200" b="1" err="1">
                <a:solidFill>
                  <a:schemeClr val="tx2">
                    <a:lumMod val="40000"/>
                    <a:lumOff val="60000"/>
                  </a:schemeClr>
                </a:solidFill>
                <a:latin typeface="Calibri"/>
                <a:ea typeface="Calibri"/>
                <a:cs typeface="Calibri"/>
              </a:rPr>
              <a:t>aspecten</a:t>
            </a:r>
            <a:r>
              <a:rPr lang="en-GB" sz="3200" b="1">
                <a:solidFill>
                  <a:schemeClr val="tx2">
                    <a:lumMod val="40000"/>
                    <a:lumOff val="60000"/>
                  </a:schemeClr>
                </a:solidFill>
                <a:latin typeface="Calibri"/>
                <a:ea typeface="Calibri"/>
                <a:cs typeface="Calibri"/>
              </a:rPr>
              <a:t> van je </a:t>
            </a:r>
            <a:r>
              <a:rPr lang="en-GB" sz="3200" b="1" err="1">
                <a:solidFill>
                  <a:schemeClr val="tx2">
                    <a:lumMod val="40000"/>
                    <a:lumOff val="60000"/>
                  </a:schemeClr>
                </a:solidFill>
                <a:latin typeface="Calibri"/>
                <a:ea typeface="Calibri"/>
                <a:cs typeface="Calibri"/>
              </a:rPr>
              <a:t>zelfbedachte</a:t>
            </a:r>
            <a:r>
              <a:rPr lang="en-GB" sz="3200" b="1">
                <a:solidFill>
                  <a:schemeClr val="tx2">
                    <a:lumMod val="40000"/>
                    <a:lumOff val="60000"/>
                  </a:schemeClr>
                </a:solidFill>
                <a:latin typeface="Calibri"/>
                <a:ea typeface="Calibri"/>
                <a:cs typeface="Calibri"/>
              </a:rPr>
              <a:t> robot</a:t>
            </a:r>
          </a:p>
          <a:p>
            <a:endParaRPr lang="en-GB" sz="1200" b="1">
              <a:solidFill>
                <a:schemeClr val="tx2">
                  <a:lumMod val="40000"/>
                  <a:lumOff val="60000"/>
                </a:schemeClr>
              </a:solidFill>
              <a:latin typeface="Calibri"/>
              <a:ea typeface="Calibri"/>
              <a:cs typeface="Calibri"/>
            </a:endParaRPr>
          </a:p>
          <a:p>
            <a:pPr marL="457200" indent="-457200">
              <a:buFont typeface="Arial" panose="020B0604020202020204" pitchFamily="34" charset="0"/>
              <a:buChar char="•"/>
            </a:pPr>
            <a:r>
              <a:rPr lang="en-GB" sz="3200" b="1" err="1">
                <a:solidFill>
                  <a:schemeClr val="tx2">
                    <a:lumMod val="40000"/>
                    <a:lumOff val="60000"/>
                  </a:schemeClr>
                </a:solidFill>
                <a:latin typeface="Calibri"/>
                <a:ea typeface="Calibri"/>
                <a:cs typeface="Calibri"/>
              </a:rPr>
              <a:t>Een</a:t>
            </a:r>
            <a:r>
              <a:rPr lang="en-GB" sz="3200" b="1">
                <a:solidFill>
                  <a:schemeClr val="tx2">
                    <a:lumMod val="40000"/>
                    <a:lumOff val="60000"/>
                  </a:schemeClr>
                </a:solidFill>
                <a:latin typeface="Calibri"/>
                <a:ea typeface="Calibri"/>
                <a:cs typeface="Calibri"/>
              </a:rPr>
              <a:t> poster </a:t>
            </a:r>
            <a:r>
              <a:rPr lang="en-GB" sz="3200" b="1" err="1">
                <a:solidFill>
                  <a:schemeClr val="tx2">
                    <a:lumMod val="40000"/>
                    <a:lumOff val="60000"/>
                  </a:schemeClr>
                </a:solidFill>
                <a:latin typeface="Calibri"/>
                <a:ea typeface="Calibri"/>
                <a:cs typeface="Calibri"/>
              </a:rPr>
              <a:t>maken</a:t>
            </a:r>
            <a:r>
              <a:rPr lang="en-GB" sz="3200" b="1">
                <a:solidFill>
                  <a:schemeClr val="tx2">
                    <a:lumMod val="40000"/>
                    <a:lumOff val="60000"/>
                  </a:schemeClr>
                </a:solidFill>
                <a:latin typeface="Calibri"/>
                <a:ea typeface="Calibri"/>
                <a:cs typeface="Calibri"/>
              </a:rPr>
              <a:t> </a:t>
            </a:r>
            <a:r>
              <a:rPr lang="en-GB" sz="3200" b="1" err="1">
                <a:solidFill>
                  <a:schemeClr val="tx2">
                    <a:lumMod val="40000"/>
                    <a:lumOff val="60000"/>
                  </a:schemeClr>
                </a:solidFill>
                <a:latin typeface="Calibri"/>
                <a:ea typeface="Calibri"/>
                <a:cs typeface="Calibri"/>
              </a:rPr>
              <a:t>en</a:t>
            </a:r>
            <a:r>
              <a:rPr lang="en-GB" sz="3200" b="1">
                <a:solidFill>
                  <a:schemeClr val="tx2">
                    <a:lumMod val="40000"/>
                    <a:lumOff val="60000"/>
                  </a:schemeClr>
                </a:solidFill>
                <a:latin typeface="Calibri"/>
                <a:ea typeface="Calibri"/>
                <a:cs typeface="Calibri"/>
              </a:rPr>
              <a:t> de pitch </a:t>
            </a:r>
            <a:r>
              <a:rPr lang="en-GB" sz="3200" b="1" err="1">
                <a:solidFill>
                  <a:schemeClr val="tx2">
                    <a:lumMod val="40000"/>
                    <a:lumOff val="60000"/>
                  </a:schemeClr>
                </a:solidFill>
                <a:latin typeface="Calibri"/>
                <a:ea typeface="Calibri"/>
                <a:cs typeface="Calibri"/>
              </a:rPr>
              <a:t>voorbereiden</a:t>
            </a:r>
            <a:endParaRPr lang="en-GB" sz="3200" b="1">
              <a:solidFill>
                <a:schemeClr val="tx2">
                  <a:lumMod val="40000"/>
                  <a:lumOff val="60000"/>
                </a:schemeClr>
              </a:solidFill>
              <a:latin typeface="Calibri"/>
              <a:ea typeface="Calibri"/>
              <a:cs typeface="Calibri"/>
            </a:endParaRPr>
          </a:p>
        </p:txBody>
      </p:sp>
      <p:pic>
        <p:nvPicPr>
          <p:cNvPr id="3" name="Afbeelding 2">
            <a:extLst>
              <a:ext uri="{FF2B5EF4-FFF2-40B4-BE49-F238E27FC236}">
                <a16:creationId xmlns:a16="http://schemas.microsoft.com/office/drawing/2014/main" id="{0B7F8A23-8604-794B-93C6-B7B00CE4EC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778" b="89815" l="9756" r="89895">
                        <a14:foregroundMark x1="46341" y1="9259" x2="48432" y2="2778"/>
                        <a14:foregroundMark x1="49826" y1="79630" x2="51220" y2="80324"/>
                        <a14:foregroundMark x1="69338" y1="40046" x2="70732" y2="41898"/>
                        <a14:foregroundMark x1="62718" y1="60417" x2="57491" y2="62037"/>
                      </a14:backgroundRemoval>
                    </a14:imgEffect>
                  </a14:imgLayer>
                </a14:imgProps>
              </a:ext>
            </a:extLst>
          </a:blip>
          <a:stretch>
            <a:fillRect/>
          </a:stretch>
        </p:blipFill>
        <p:spPr>
          <a:xfrm>
            <a:off x="8086725" y="-522575"/>
            <a:ext cx="2626326" cy="3749117"/>
          </a:xfrm>
          <a:prstGeom prst="rect">
            <a:avLst/>
          </a:prstGeom>
        </p:spPr>
      </p:pic>
    </p:spTree>
    <p:extLst>
      <p:ext uri="{BB962C8B-B14F-4D97-AF65-F5344CB8AC3E}">
        <p14:creationId xmlns:p14="http://schemas.microsoft.com/office/powerpoint/2010/main" val="2010513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599D4A82-4F2F-4541-88D0-234C8521389B}"/>
              </a:ext>
            </a:extLst>
          </p:cNvPr>
          <p:cNvSpPr txBox="1">
            <a:spLocks/>
          </p:cNvSpPr>
          <p:nvPr/>
        </p:nvSpPr>
        <p:spPr>
          <a:xfrm>
            <a:off x="1700211" y="0"/>
            <a:ext cx="8791575" cy="1051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GB" sz="6000" b="1">
                <a:latin typeface="Agency FB" panose="020B0503020202020204" pitchFamily="34" charset="0"/>
              </a:rPr>
              <a:t>De </a:t>
            </a:r>
            <a:r>
              <a:rPr lang="en-GB" sz="6000" b="1" err="1">
                <a:latin typeface="Agency FB" panose="020B0503020202020204" pitchFamily="34" charset="0"/>
              </a:rPr>
              <a:t>Astribot</a:t>
            </a:r>
            <a:r>
              <a:rPr lang="en-GB" sz="6000" b="1">
                <a:latin typeface="Agency FB" panose="020B0503020202020204" pitchFamily="34" charset="0"/>
              </a:rPr>
              <a:t> S1</a:t>
            </a:r>
          </a:p>
        </p:txBody>
      </p:sp>
      <p:pic>
        <p:nvPicPr>
          <p:cNvPr id="5" name="Onlinemedia 4" title="Astribot S1: Hello World!">
            <a:hlinkClick r:id="" action="ppaction://media"/>
            <a:extLst>
              <a:ext uri="{FF2B5EF4-FFF2-40B4-BE49-F238E27FC236}">
                <a16:creationId xmlns:a16="http://schemas.microsoft.com/office/drawing/2014/main" id="{51169094-6EEE-CF46-512A-BDF94189FC22}"/>
              </a:ext>
            </a:extLst>
          </p:cNvPr>
          <p:cNvPicPr>
            <a:picLocks noRot="1" noChangeAspect="1"/>
          </p:cNvPicPr>
          <p:nvPr>
            <a:videoFile r:link="rId1"/>
          </p:nvPr>
        </p:nvPicPr>
        <p:blipFill>
          <a:blip r:embed="rId4"/>
          <a:stretch>
            <a:fillRect/>
          </a:stretch>
        </p:blipFill>
        <p:spPr>
          <a:xfrm>
            <a:off x="1213307" y="883206"/>
            <a:ext cx="9765385" cy="5513129"/>
          </a:xfrm>
          <a:prstGeom prst="rect">
            <a:avLst/>
          </a:prstGeom>
        </p:spPr>
      </p:pic>
      <p:sp>
        <p:nvSpPr>
          <p:cNvPr id="7" name="Tekstvak 6">
            <a:extLst>
              <a:ext uri="{FF2B5EF4-FFF2-40B4-BE49-F238E27FC236}">
                <a16:creationId xmlns:a16="http://schemas.microsoft.com/office/drawing/2014/main" id="{8286FC42-D99E-4FD5-C5A9-2C5937C9B3EF}"/>
              </a:ext>
            </a:extLst>
          </p:cNvPr>
          <p:cNvSpPr txBox="1"/>
          <p:nvPr/>
        </p:nvSpPr>
        <p:spPr>
          <a:xfrm>
            <a:off x="2222088" y="6396335"/>
            <a:ext cx="7747820" cy="461665"/>
          </a:xfrm>
          <a:prstGeom prst="rect">
            <a:avLst/>
          </a:prstGeom>
          <a:noFill/>
        </p:spPr>
        <p:txBody>
          <a:bodyPr wrap="square">
            <a:spAutoFit/>
          </a:bodyPr>
          <a:lstStyle/>
          <a:p>
            <a:r>
              <a:rPr lang="en-GB" sz="2400">
                <a:solidFill>
                  <a:srgbClr val="00FFFF"/>
                </a:solidFill>
                <a:latin typeface="Garamond" panose="02020404030301010803" pitchFamily="18" charset="0"/>
              </a:rPr>
              <a:t>https://www.youtube.com/watch?v=AePEcHIIk9s&amp;t=144s</a:t>
            </a:r>
          </a:p>
        </p:txBody>
      </p:sp>
    </p:spTree>
    <p:extLst>
      <p:ext uri="{BB962C8B-B14F-4D97-AF65-F5344CB8AC3E}">
        <p14:creationId xmlns:p14="http://schemas.microsoft.com/office/powerpoint/2010/main" val="183789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FF671E-E355-EB1F-57D8-F892609A19AD}"/>
              </a:ext>
            </a:extLst>
          </p:cNvPr>
          <p:cNvSpPr>
            <a:spLocks noGrp="1"/>
          </p:cNvSpPr>
          <p:nvPr>
            <p:ph type="title"/>
          </p:nvPr>
        </p:nvSpPr>
        <p:spPr>
          <a:xfrm>
            <a:off x="740744" y="3038"/>
            <a:ext cx="10812159" cy="1239620"/>
          </a:xfrm>
        </p:spPr>
        <p:txBody>
          <a:bodyPr>
            <a:noAutofit/>
          </a:bodyPr>
          <a:lstStyle/>
          <a:p>
            <a:r>
              <a:rPr lang="en-GB" sz="5400" b="1">
                <a:latin typeface="Agency FB" panose="020B0503020202020204" pitchFamily="34" charset="0"/>
              </a:rPr>
              <a:t>Maak </a:t>
            </a:r>
            <a:r>
              <a:rPr lang="en-GB" sz="5400" b="1" err="1">
                <a:latin typeface="Agency FB" panose="020B0503020202020204" pitchFamily="34" charset="0"/>
              </a:rPr>
              <a:t>een</a:t>
            </a:r>
            <a:r>
              <a:rPr lang="en-GB" sz="5400" b="1">
                <a:latin typeface="Agency FB" panose="020B0503020202020204" pitchFamily="34" charset="0"/>
              </a:rPr>
              <a:t> poster </a:t>
            </a:r>
            <a:r>
              <a:rPr lang="en-GB" sz="5400" b="1" err="1">
                <a:latin typeface="Agency FB" panose="020B0503020202020204" pitchFamily="34" charset="0"/>
              </a:rPr>
              <a:t>en</a:t>
            </a:r>
            <a:r>
              <a:rPr lang="en-GB" sz="5400" b="1">
                <a:latin typeface="Agency FB" panose="020B0503020202020204" pitchFamily="34" charset="0"/>
              </a:rPr>
              <a:t> </a:t>
            </a:r>
            <a:r>
              <a:rPr lang="en-GB" sz="5400" b="1" err="1">
                <a:latin typeface="Agency FB" panose="020B0503020202020204" pitchFamily="34" charset="0"/>
              </a:rPr>
              <a:t>bereid</a:t>
            </a:r>
            <a:r>
              <a:rPr lang="en-GB" sz="5400" b="1">
                <a:latin typeface="Agency FB" panose="020B0503020202020204" pitchFamily="34" charset="0"/>
              </a:rPr>
              <a:t> de pitch voor:</a:t>
            </a:r>
          </a:p>
        </p:txBody>
      </p:sp>
      <p:sp>
        <p:nvSpPr>
          <p:cNvPr id="3" name="Tijdelijke aanduiding voor inhoud 2">
            <a:extLst>
              <a:ext uri="{FF2B5EF4-FFF2-40B4-BE49-F238E27FC236}">
                <a16:creationId xmlns:a16="http://schemas.microsoft.com/office/drawing/2014/main" id="{8D9FF4D9-04A7-25A5-2787-0B7BFA89AD55}"/>
              </a:ext>
            </a:extLst>
          </p:cNvPr>
          <p:cNvSpPr>
            <a:spLocks noGrp="1"/>
          </p:cNvSpPr>
          <p:nvPr>
            <p:ph idx="1"/>
          </p:nvPr>
        </p:nvSpPr>
        <p:spPr>
          <a:xfrm>
            <a:off x="944764" y="1230906"/>
            <a:ext cx="10922771" cy="1478570"/>
          </a:xfrm>
        </p:spPr>
        <p:txBody>
          <a:bodyPr>
            <a:normAutofit fontScale="92500"/>
          </a:bodyPr>
          <a:lstStyle/>
          <a:p>
            <a:r>
              <a:rPr lang="en-GB" sz="3200">
                <a:latin typeface="Calibri" panose="020F0502020204030204" pitchFamily="34" charset="0"/>
                <a:ea typeface="Calibri" panose="020F0502020204030204" pitchFamily="34" charset="0"/>
                <a:cs typeface="Calibri" panose="020F0502020204030204" pitchFamily="34" charset="0"/>
              </a:rPr>
              <a:t>Wat is de </a:t>
            </a:r>
            <a:r>
              <a:rPr lang="en-GB" sz="3200" u="sng" err="1">
                <a:latin typeface="Calibri" panose="020F0502020204030204" pitchFamily="34" charset="0"/>
                <a:ea typeface="Calibri" panose="020F0502020204030204" pitchFamily="34" charset="0"/>
                <a:cs typeface="Calibri" panose="020F0502020204030204" pitchFamily="34" charset="0"/>
              </a:rPr>
              <a:t>toegevoegde</a:t>
            </a:r>
            <a:r>
              <a:rPr lang="en-GB" sz="3200" u="sng">
                <a:latin typeface="Calibri" panose="020F0502020204030204" pitchFamily="34" charset="0"/>
                <a:ea typeface="Calibri" panose="020F0502020204030204" pitchFamily="34" charset="0"/>
                <a:cs typeface="Calibri" panose="020F0502020204030204" pitchFamily="34" charset="0"/>
              </a:rPr>
              <a:t> </a:t>
            </a:r>
            <a:r>
              <a:rPr lang="en-GB" sz="3200" u="sng" err="1">
                <a:latin typeface="Calibri" panose="020F0502020204030204" pitchFamily="34" charset="0"/>
                <a:ea typeface="Calibri" panose="020F0502020204030204" pitchFamily="34" charset="0"/>
                <a:cs typeface="Calibri" panose="020F0502020204030204" pitchFamily="34" charset="0"/>
              </a:rPr>
              <a:t>waarde</a:t>
            </a:r>
            <a:r>
              <a:rPr lang="en-GB" sz="3200">
                <a:latin typeface="Calibri" panose="020F0502020204030204" pitchFamily="34" charset="0"/>
                <a:ea typeface="Calibri" panose="020F0502020204030204" pitchFamily="34" charset="0"/>
                <a:cs typeface="Calibri" panose="020F0502020204030204" pitchFamily="34" charset="0"/>
              </a:rPr>
              <a:t> van jullie robot in de </a:t>
            </a:r>
            <a:r>
              <a:rPr lang="en-GB" sz="3200" err="1">
                <a:latin typeface="Calibri" panose="020F0502020204030204" pitchFamily="34" charset="0"/>
                <a:ea typeface="Calibri" panose="020F0502020204030204" pitchFamily="34" charset="0"/>
                <a:cs typeface="Calibri" panose="020F0502020204030204" pitchFamily="34" charset="0"/>
              </a:rPr>
              <a:t>maatschappij</a:t>
            </a:r>
            <a:r>
              <a:rPr lang="en-GB" sz="3200">
                <a:latin typeface="Calibri" panose="020F0502020204030204" pitchFamily="34" charset="0"/>
                <a:ea typeface="Calibri" panose="020F0502020204030204" pitchFamily="34" charset="0"/>
                <a:cs typeface="Calibri" panose="020F0502020204030204" pitchFamily="34" charset="0"/>
              </a:rPr>
              <a:t>?</a:t>
            </a:r>
          </a:p>
          <a:p>
            <a:pPr lvl="1"/>
            <a:r>
              <a:rPr lang="en-GB" sz="2600" err="1">
                <a:latin typeface="Calibri" panose="020F0502020204030204" pitchFamily="34" charset="0"/>
                <a:ea typeface="Calibri" panose="020F0502020204030204" pitchFamily="34" charset="0"/>
                <a:cs typeface="Calibri" panose="020F0502020204030204" pitchFamily="34" charset="0"/>
              </a:rPr>
              <a:t>Benadruk</a:t>
            </a:r>
            <a:r>
              <a:rPr lang="en-GB" sz="2600">
                <a:latin typeface="Calibri" panose="020F0502020204030204" pitchFamily="34" charset="0"/>
                <a:ea typeface="Calibri" panose="020F0502020204030204" pitchFamily="34" charset="0"/>
                <a:cs typeface="Calibri" panose="020F0502020204030204" pitchFamily="34" charset="0"/>
              </a:rPr>
              <a:t> </a:t>
            </a:r>
            <a:r>
              <a:rPr lang="en-GB" sz="2600" u="sng" err="1">
                <a:latin typeface="Calibri" panose="020F0502020204030204" pitchFamily="34" charset="0"/>
                <a:ea typeface="Calibri" panose="020F0502020204030204" pitchFamily="34" charset="0"/>
                <a:cs typeface="Calibri" panose="020F0502020204030204" pitchFamily="34" charset="0"/>
              </a:rPr>
              <a:t>voordelen</a:t>
            </a:r>
            <a:r>
              <a:rPr lang="en-GB" sz="2600">
                <a:latin typeface="Calibri" panose="020F0502020204030204" pitchFamily="34" charset="0"/>
                <a:ea typeface="Calibri" panose="020F0502020204030204" pitchFamily="34" charset="0"/>
                <a:cs typeface="Calibri" panose="020F0502020204030204" pitchFamily="34" charset="0"/>
              </a:rPr>
              <a:t>, maar </a:t>
            </a:r>
            <a:r>
              <a:rPr lang="en-GB" sz="2600" err="1">
                <a:latin typeface="Calibri" panose="020F0502020204030204" pitchFamily="34" charset="0"/>
                <a:ea typeface="Calibri" panose="020F0502020204030204" pitchFamily="34" charset="0"/>
                <a:cs typeface="Calibri" panose="020F0502020204030204" pitchFamily="34" charset="0"/>
              </a:rPr>
              <a:t>noem</a:t>
            </a:r>
            <a:r>
              <a:rPr lang="en-GB" sz="2600">
                <a:latin typeface="Calibri" panose="020F0502020204030204" pitchFamily="34" charset="0"/>
                <a:ea typeface="Calibri" panose="020F0502020204030204" pitchFamily="34" charset="0"/>
                <a:cs typeface="Calibri" panose="020F0502020204030204" pitchFamily="34" charset="0"/>
              </a:rPr>
              <a:t> </a:t>
            </a:r>
            <a:r>
              <a:rPr lang="en-GB" sz="2600" err="1">
                <a:latin typeface="Calibri" panose="020F0502020204030204" pitchFamily="34" charset="0"/>
                <a:ea typeface="Calibri" panose="020F0502020204030204" pitchFamily="34" charset="0"/>
                <a:cs typeface="Calibri" panose="020F0502020204030204" pitchFamily="34" charset="0"/>
              </a:rPr>
              <a:t>ook</a:t>
            </a:r>
            <a:r>
              <a:rPr lang="en-GB" sz="2600">
                <a:latin typeface="Calibri" panose="020F0502020204030204" pitchFamily="34" charset="0"/>
                <a:ea typeface="Calibri" panose="020F0502020204030204" pitchFamily="34" charset="0"/>
                <a:cs typeface="Calibri" panose="020F0502020204030204" pitchFamily="34" charset="0"/>
              </a:rPr>
              <a:t> </a:t>
            </a:r>
            <a:r>
              <a:rPr lang="en-GB" sz="2600" err="1">
                <a:latin typeface="Calibri" panose="020F0502020204030204" pitchFamily="34" charset="0"/>
                <a:ea typeface="Calibri" panose="020F0502020204030204" pitchFamily="34" charset="0"/>
                <a:cs typeface="Calibri" panose="020F0502020204030204" pitchFamily="34" charset="0"/>
              </a:rPr>
              <a:t>eventuele</a:t>
            </a:r>
            <a:r>
              <a:rPr lang="en-GB" sz="2600">
                <a:latin typeface="Calibri" panose="020F0502020204030204" pitchFamily="34" charset="0"/>
                <a:ea typeface="Calibri" panose="020F0502020204030204" pitchFamily="34" charset="0"/>
                <a:cs typeface="Calibri" panose="020F0502020204030204" pitchFamily="34" charset="0"/>
              </a:rPr>
              <a:t> </a:t>
            </a:r>
            <a:r>
              <a:rPr lang="en-GB" sz="2600" u="sng" err="1">
                <a:latin typeface="Calibri" panose="020F0502020204030204" pitchFamily="34" charset="0"/>
                <a:ea typeface="Calibri" panose="020F0502020204030204" pitchFamily="34" charset="0"/>
                <a:cs typeface="Calibri" panose="020F0502020204030204" pitchFamily="34" charset="0"/>
              </a:rPr>
              <a:t>nadelen</a:t>
            </a:r>
            <a:r>
              <a:rPr lang="en-GB" sz="2600">
                <a:latin typeface="Calibri" panose="020F0502020204030204" pitchFamily="34" charset="0"/>
                <a:ea typeface="Calibri" panose="020F0502020204030204" pitchFamily="34" charset="0"/>
                <a:cs typeface="Calibri" panose="020F0502020204030204" pitchFamily="34" charset="0"/>
              </a:rPr>
              <a:t> </a:t>
            </a:r>
          </a:p>
        </p:txBody>
      </p:sp>
      <p:sp>
        <p:nvSpPr>
          <p:cNvPr id="4" name="Tijdelijke aanduiding voor inhoud 2">
            <a:extLst>
              <a:ext uri="{FF2B5EF4-FFF2-40B4-BE49-F238E27FC236}">
                <a16:creationId xmlns:a16="http://schemas.microsoft.com/office/drawing/2014/main" id="{B3A0B40C-C5D7-E2EA-68A9-29E984A9C5EF}"/>
              </a:ext>
            </a:extLst>
          </p:cNvPr>
          <p:cNvSpPr txBox="1">
            <a:spLocks/>
          </p:cNvSpPr>
          <p:nvPr/>
        </p:nvSpPr>
        <p:spPr>
          <a:xfrm>
            <a:off x="944764" y="2724913"/>
            <a:ext cx="10608139" cy="147857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GB" sz="3000" u="sng">
                <a:latin typeface="Calibri" panose="020F0502020204030204" pitchFamily="34" charset="0"/>
                <a:ea typeface="Calibri" panose="020F0502020204030204" pitchFamily="34" charset="0"/>
                <a:cs typeface="Calibri" panose="020F0502020204030204" pitchFamily="34" charset="0"/>
              </a:rPr>
              <a:t>Hoe</a:t>
            </a:r>
            <a:r>
              <a:rPr lang="en-GB" sz="3000">
                <a:latin typeface="Calibri" panose="020F0502020204030204" pitchFamily="34" charset="0"/>
                <a:ea typeface="Calibri" panose="020F0502020204030204" pitchFamily="34" charset="0"/>
                <a:cs typeface="Calibri" panose="020F0502020204030204" pitchFamily="34" charset="0"/>
              </a:rPr>
              <a:t> </a:t>
            </a:r>
            <a:r>
              <a:rPr lang="en-GB" sz="3000" err="1">
                <a:latin typeface="Calibri" panose="020F0502020204030204" pitchFamily="34" charset="0"/>
                <a:ea typeface="Calibri" panose="020F0502020204030204" pitchFamily="34" charset="0"/>
                <a:cs typeface="Calibri" panose="020F0502020204030204" pitchFamily="34" charset="0"/>
              </a:rPr>
              <a:t>kan</a:t>
            </a:r>
            <a:r>
              <a:rPr lang="en-GB" sz="3000">
                <a:latin typeface="Calibri" panose="020F0502020204030204" pitchFamily="34" charset="0"/>
                <a:ea typeface="Calibri" panose="020F0502020204030204" pitchFamily="34" charset="0"/>
                <a:cs typeface="Calibri" panose="020F0502020204030204" pitchFamily="34" charset="0"/>
              </a:rPr>
              <a:t> de robot </a:t>
            </a:r>
            <a:r>
              <a:rPr lang="en-GB" sz="3000" err="1">
                <a:latin typeface="Calibri" panose="020F0502020204030204" pitchFamily="34" charset="0"/>
                <a:ea typeface="Calibri" panose="020F0502020204030204" pitchFamily="34" charset="0"/>
                <a:cs typeface="Calibri" panose="020F0502020204030204" pitchFamily="34" charset="0"/>
              </a:rPr>
              <a:t>zijn</a:t>
            </a:r>
            <a:r>
              <a:rPr lang="en-GB" sz="3000">
                <a:latin typeface="Calibri" panose="020F0502020204030204" pitchFamily="34" charset="0"/>
                <a:ea typeface="Calibri" panose="020F0502020204030204" pitchFamily="34" charset="0"/>
                <a:cs typeface="Calibri" panose="020F0502020204030204" pitchFamily="34" charset="0"/>
              </a:rPr>
              <a:t> </a:t>
            </a:r>
            <a:r>
              <a:rPr lang="en-GB" sz="3000" err="1">
                <a:latin typeface="Calibri" panose="020F0502020204030204" pitchFamily="34" charset="0"/>
                <a:ea typeface="Calibri" panose="020F0502020204030204" pitchFamily="34" charset="0"/>
                <a:cs typeface="Calibri" panose="020F0502020204030204" pitchFamily="34" charset="0"/>
              </a:rPr>
              <a:t>beoogde</a:t>
            </a:r>
            <a:r>
              <a:rPr lang="en-GB" sz="3000">
                <a:latin typeface="Calibri" panose="020F0502020204030204" pitchFamily="34" charset="0"/>
                <a:ea typeface="Calibri" panose="020F0502020204030204" pitchFamily="34" charset="0"/>
                <a:cs typeface="Calibri" panose="020F0502020204030204" pitchFamily="34" charset="0"/>
              </a:rPr>
              <a:t> </a:t>
            </a:r>
            <a:r>
              <a:rPr lang="en-GB" sz="3000" u="sng" err="1">
                <a:latin typeface="Calibri" panose="020F0502020204030204" pitchFamily="34" charset="0"/>
                <a:ea typeface="Calibri" panose="020F0502020204030204" pitchFamily="34" charset="0"/>
                <a:cs typeface="Calibri" panose="020F0502020204030204" pitchFamily="34" charset="0"/>
              </a:rPr>
              <a:t>taak</a:t>
            </a:r>
            <a:r>
              <a:rPr lang="en-GB" sz="3000" u="sng">
                <a:latin typeface="Calibri" panose="020F0502020204030204" pitchFamily="34" charset="0"/>
                <a:ea typeface="Calibri" panose="020F0502020204030204" pitchFamily="34" charset="0"/>
                <a:cs typeface="Calibri" panose="020F0502020204030204" pitchFamily="34" charset="0"/>
              </a:rPr>
              <a:t> </a:t>
            </a:r>
            <a:r>
              <a:rPr lang="en-GB" sz="3000" u="sng" err="1">
                <a:latin typeface="Calibri" panose="020F0502020204030204" pitchFamily="34" charset="0"/>
                <a:ea typeface="Calibri" panose="020F0502020204030204" pitchFamily="34" charset="0"/>
                <a:cs typeface="Calibri" panose="020F0502020204030204" pitchFamily="34" charset="0"/>
              </a:rPr>
              <a:t>uitvoeren</a:t>
            </a:r>
            <a:r>
              <a:rPr lang="en-GB" sz="3000">
                <a:latin typeface="Calibri" panose="020F0502020204030204" pitchFamily="34" charset="0"/>
                <a:ea typeface="Calibri" panose="020F0502020204030204" pitchFamily="34" charset="0"/>
                <a:cs typeface="Calibri" panose="020F0502020204030204" pitchFamily="34" charset="0"/>
              </a:rPr>
              <a:t>?</a:t>
            </a:r>
          </a:p>
          <a:p>
            <a:pPr lvl="1"/>
            <a:r>
              <a:rPr lang="en-GB" sz="2400" err="1">
                <a:latin typeface="Calibri" panose="020F0502020204030204" pitchFamily="34" charset="0"/>
                <a:ea typeface="Calibri" panose="020F0502020204030204" pitchFamily="34" charset="0"/>
                <a:cs typeface="Calibri" panose="020F0502020204030204" pitchFamily="34" charset="0"/>
              </a:rPr>
              <a:t>Betrek</a:t>
            </a:r>
            <a:r>
              <a:rPr lang="en-GB" sz="2400">
                <a:latin typeface="Calibri" panose="020F0502020204030204" pitchFamily="34" charset="0"/>
                <a:ea typeface="Calibri" panose="020F0502020204030204" pitchFamily="34" charset="0"/>
                <a:cs typeface="Calibri" panose="020F0502020204030204" pitchFamily="34" charset="0"/>
              </a:rPr>
              <a:t> </a:t>
            </a:r>
            <a:r>
              <a:rPr lang="en-GB" sz="2400" err="1">
                <a:latin typeface="Calibri" panose="020F0502020204030204" pitchFamily="34" charset="0"/>
                <a:ea typeface="Calibri" panose="020F0502020204030204" pitchFamily="34" charset="0"/>
                <a:cs typeface="Calibri" panose="020F0502020204030204" pitchFamily="34" charset="0"/>
              </a:rPr>
              <a:t>hierbij</a:t>
            </a:r>
            <a:r>
              <a:rPr lang="en-GB" sz="2400">
                <a:latin typeface="Calibri" panose="020F0502020204030204" pitchFamily="34" charset="0"/>
                <a:ea typeface="Calibri" panose="020F0502020204030204" pitchFamily="34" charset="0"/>
                <a:cs typeface="Calibri" panose="020F0502020204030204" pitchFamily="34" charset="0"/>
              </a:rPr>
              <a:t> de </a:t>
            </a:r>
            <a:r>
              <a:rPr lang="en-GB" sz="2400" err="1">
                <a:latin typeface="Calibri" panose="020F0502020204030204" pitchFamily="34" charset="0"/>
                <a:ea typeface="Calibri" panose="020F0502020204030204" pitchFamily="34" charset="0"/>
                <a:cs typeface="Calibri" panose="020F0502020204030204" pitchFamily="34" charset="0"/>
              </a:rPr>
              <a:t>sensoren</a:t>
            </a:r>
            <a:r>
              <a:rPr lang="en-GB" sz="2400">
                <a:latin typeface="Calibri" panose="020F0502020204030204" pitchFamily="34" charset="0"/>
                <a:ea typeface="Calibri" panose="020F0502020204030204" pitchFamily="34" charset="0"/>
                <a:cs typeface="Calibri" panose="020F0502020204030204" pitchFamily="34" charset="0"/>
              </a:rPr>
              <a:t>, het </a:t>
            </a:r>
            <a:r>
              <a:rPr lang="en-GB" sz="2400" err="1">
                <a:latin typeface="Calibri" panose="020F0502020204030204" pitchFamily="34" charset="0"/>
                <a:ea typeface="Calibri" panose="020F0502020204030204" pitchFamily="34" charset="0"/>
                <a:cs typeface="Calibri" panose="020F0502020204030204" pitchFamily="34" charset="0"/>
              </a:rPr>
              <a:t>controlesysteem</a:t>
            </a:r>
            <a:r>
              <a:rPr lang="en-GB" sz="2400">
                <a:latin typeface="Calibri" panose="020F0502020204030204" pitchFamily="34" charset="0"/>
                <a:ea typeface="Calibri" panose="020F0502020204030204" pitchFamily="34" charset="0"/>
                <a:cs typeface="Calibri" panose="020F0502020204030204" pitchFamily="34" charset="0"/>
              </a:rPr>
              <a:t> </a:t>
            </a:r>
            <a:r>
              <a:rPr lang="en-GB" sz="2400" err="1">
                <a:latin typeface="Calibri" panose="020F0502020204030204" pitchFamily="34" charset="0"/>
                <a:ea typeface="Calibri" panose="020F0502020204030204" pitchFamily="34" charset="0"/>
                <a:cs typeface="Calibri" panose="020F0502020204030204" pitchFamily="34" charset="0"/>
              </a:rPr>
              <a:t>en</a:t>
            </a:r>
            <a:r>
              <a:rPr lang="en-GB" sz="2400">
                <a:latin typeface="Calibri" panose="020F0502020204030204" pitchFamily="34" charset="0"/>
                <a:ea typeface="Calibri" panose="020F0502020204030204" pitchFamily="34" charset="0"/>
                <a:cs typeface="Calibri" panose="020F0502020204030204" pitchFamily="34" charset="0"/>
              </a:rPr>
              <a:t> de </a:t>
            </a:r>
            <a:r>
              <a:rPr lang="en-GB" sz="2400" err="1">
                <a:latin typeface="Calibri" panose="020F0502020204030204" pitchFamily="34" charset="0"/>
                <a:ea typeface="Calibri" panose="020F0502020204030204" pitchFamily="34" charset="0"/>
                <a:cs typeface="Calibri" panose="020F0502020204030204" pitchFamily="34" charset="0"/>
              </a:rPr>
              <a:t>effectoren</a:t>
            </a:r>
            <a:endParaRPr lang="en-GB" sz="2400">
              <a:latin typeface="Calibri" panose="020F0502020204030204" pitchFamily="34" charset="0"/>
              <a:ea typeface="Calibri" panose="020F0502020204030204" pitchFamily="34" charset="0"/>
              <a:cs typeface="Calibri" panose="020F0502020204030204" pitchFamily="34" charset="0"/>
            </a:endParaRPr>
          </a:p>
          <a:p>
            <a:pPr lvl="1"/>
            <a:r>
              <a:rPr lang="en-GB" sz="2400" err="1">
                <a:latin typeface="Calibri" panose="020F0502020204030204" pitchFamily="34" charset="0"/>
                <a:ea typeface="Calibri" panose="020F0502020204030204" pitchFamily="34" charset="0"/>
                <a:cs typeface="Calibri" panose="020F0502020204030204" pitchFamily="34" charset="0"/>
              </a:rPr>
              <a:t>Onderbouw</a:t>
            </a:r>
            <a:r>
              <a:rPr lang="en-GB" sz="2400">
                <a:latin typeface="Calibri" panose="020F0502020204030204" pitchFamily="34" charset="0"/>
                <a:ea typeface="Calibri" panose="020F0502020204030204" pitchFamily="34" charset="0"/>
                <a:cs typeface="Calibri" panose="020F0502020204030204" pitchFamily="34" charset="0"/>
              </a:rPr>
              <a:t> </a:t>
            </a:r>
            <a:r>
              <a:rPr lang="en-GB" sz="2400" err="1">
                <a:latin typeface="Calibri" panose="020F0502020204030204" pitchFamily="34" charset="0"/>
                <a:ea typeface="Calibri" panose="020F0502020204030204" pitchFamily="34" charset="0"/>
                <a:cs typeface="Calibri" panose="020F0502020204030204" pitchFamily="34" charset="0"/>
              </a:rPr>
              <a:t>voor</a:t>
            </a:r>
            <a:r>
              <a:rPr lang="en-GB" sz="2400">
                <a:latin typeface="Calibri" panose="020F0502020204030204" pitchFamily="34" charset="0"/>
                <a:ea typeface="Calibri" panose="020F0502020204030204" pitchFamily="34" charset="0"/>
                <a:cs typeface="Calibri" panose="020F0502020204030204" pitchFamily="34" charset="0"/>
              </a:rPr>
              <a:t> </a:t>
            </a:r>
            <a:r>
              <a:rPr lang="en-GB" sz="2400" u="sng">
                <a:latin typeface="Calibri" panose="020F0502020204030204" pitchFamily="34" charset="0"/>
                <a:ea typeface="Calibri" panose="020F0502020204030204" pitchFamily="34" charset="0"/>
                <a:cs typeface="Calibri" panose="020F0502020204030204" pitchFamily="34" charset="0"/>
              </a:rPr>
              <a:t>welk type </a:t>
            </a:r>
            <a:r>
              <a:rPr lang="en-GB" sz="2400" u="sng" err="1">
                <a:latin typeface="Calibri" panose="020F0502020204030204" pitchFamily="34" charset="0"/>
                <a:ea typeface="Calibri" panose="020F0502020204030204" pitchFamily="34" charset="0"/>
                <a:cs typeface="Calibri" panose="020F0502020204030204" pitchFamily="34" charset="0"/>
              </a:rPr>
              <a:t>sensoren</a:t>
            </a:r>
            <a:r>
              <a:rPr lang="en-GB" sz="2400" u="sng">
                <a:latin typeface="Calibri" panose="020F0502020204030204" pitchFamily="34" charset="0"/>
                <a:ea typeface="Calibri" panose="020F0502020204030204" pitchFamily="34" charset="0"/>
                <a:cs typeface="Calibri" panose="020F0502020204030204" pitchFamily="34" charset="0"/>
              </a:rPr>
              <a:t>, </a:t>
            </a:r>
            <a:r>
              <a:rPr lang="en-GB" sz="2400" u="sng" err="1">
                <a:latin typeface="Calibri" panose="020F0502020204030204" pitchFamily="34" charset="0"/>
                <a:ea typeface="Calibri" panose="020F0502020204030204" pitchFamily="34" charset="0"/>
                <a:cs typeface="Calibri" panose="020F0502020204030204" pitchFamily="34" charset="0"/>
              </a:rPr>
              <a:t>controlesystemen</a:t>
            </a:r>
            <a:r>
              <a:rPr lang="en-GB" sz="2400" u="sng">
                <a:latin typeface="Calibri" panose="020F0502020204030204" pitchFamily="34" charset="0"/>
                <a:ea typeface="Calibri" panose="020F0502020204030204" pitchFamily="34" charset="0"/>
                <a:cs typeface="Calibri" panose="020F0502020204030204" pitchFamily="34" charset="0"/>
              </a:rPr>
              <a:t> </a:t>
            </a:r>
            <a:r>
              <a:rPr lang="en-GB" sz="2400" u="sng" err="1">
                <a:latin typeface="Calibri" panose="020F0502020204030204" pitchFamily="34" charset="0"/>
                <a:ea typeface="Calibri" panose="020F0502020204030204" pitchFamily="34" charset="0"/>
                <a:cs typeface="Calibri" panose="020F0502020204030204" pitchFamily="34" charset="0"/>
              </a:rPr>
              <a:t>en</a:t>
            </a:r>
            <a:r>
              <a:rPr lang="en-GB" sz="2400" u="sng">
                <a:latin typeface="Calibri" panose="020F0502020204030204" pitchFamily="34" charset="0"/>
                <a:ea typeface="Calibri" panose="020F0502020204030204" pitchFamily="34" charset="0"/>
                <a:cs typeface="Calibri" panose="020F0502020204030204" pitchFamily="34" charset="0"/>
              </a:rPr>
              <a:t> </a:t>
            </a:r>
            <a:r>
              <a:rPr lang="en-GB" sz="2400" u="sng" err="1">
                <a:latin typeface="Calibri" panose="020F0502020204030204" pitchFamily="34" charset="0"/>
                <a:ea typeface="Calibri" panose="020F0502020204030204" pitchFamily="34" charset="0"/>
                <a:cs typeface="Calibri" panose="020F0502020204030204" pitchFamily="34" charset="0"/>
              </a:rPr>
              <a:t>effectoren</a:t>
            </a:r>
            <a:r>
              <a:rPr lang="en-GB" sz="2400" u="sng">
                <a:latin typeface="Calibri" panose="020F0502020204030204" pitchFamily="34" charset="0"/>
                <a:ea typeface="Calibri" panose="020F0502020204030204" pitchFamily="34" charset="0"/>
                <a:cs typeface="Calibri" panose="020F0502020204030204" pitchFamily="34" charset="0"/>
              </a:rPr>
              <a:t> </a:t>
            </a:r>
            <a:r>
              <a:rPr lang="en-GB" sz="2400" err="1">
                <a:latin typeface="Calibri" panose="020F0502020204030204" pitchFamily="34" charset="0"/>
                <a:ea typeface="Calibri" panose="020F0502020204030204" pitchFamily="34" charset="0"/>
                <a:cs typeface="Calibri" panose="020F0502020204030204" pitchFamily="34" charset="0"/>
              </a:rPr>
              <a:t>jullie</a:t>
            </a:r>
            <a:r>
              <a:rPr lang="en-GB" sz="2400">
                <a:latin typeface="Calibri" panose="020F0502020204030204" pitchFamily="34" charset="0"/>
                <a:ea typeface="Calibri" panose="020F0502020204030204" pitchFamily="34" charset="0"/>
                <a:cs typeface="Calibri" panose="020F0502020204030204" pitchFamily="34" charset="0"/>
              </a:rPr>
              <a:t> </a:t>
            </a:r>
            <a:r>
              <a:rPr lang="en-GB" sz="2400" err="1">
                <a:latin typeface="Calibri" panose="020F0502020204030204" pitchFamily="34" charset="0"/>
                <a:ea typeface="Calibri" panose="020F0502020204030204" pitchFamily="34" charset="0"/>
                <a:cs typeface="Calibri" panose="020F0502020204030204" pitchFamily="34" charset="0"/>
              </a:rPr>
              <a:t>hebben</a:t>
            </a:r>
            <a:r>
              <a:rPr lang="en-GB" sz="2400">
                <a:latin typeface="Calibri" panose="020F0502020204030204" pitchFamily="34" charset="0"/>
                <a:ea typeface="Calibri" panose="020F0502020204030204" pitchFamily="34" charset="0"/>
                <a:cs typeface="Calibri" panose="020F0502020204030204" pitchFamily="34" charset="0"/>
              </a:rPr>
              <a:t> </a:t>
            </a:r>
            <a:r>
              <a:rPr lang="en-GB" sz="2400" err="1">
                <a:latin typeface="Calibri" panose="020F0502020204030204" pitchFamily="34" charset="0"/>
                <a:ea typeface="Calibri" panose="020F0502020204030204" pitchFamily="34" charset="0"/>
                <a:cs typeface="Calibri" panose="020F0502020204030204" pitchFamily="34" charset="0"/>
              </a:rPr>
              <a:t>gekozen</a:t>
            </a:r>
            <a:endParaRPr lang="en-GB" sz="2400">
              <a:latin typeface="Calibri" panose="020F0502020204030204" pitchFamily="34" charset="0"/>
              <a:ea typeface="Calibri" panose="020F0502020204030204" pitchFamily="34" charset="0"/>
              <a:cs typeface="Calibri" panose="020F0502020204030204" pitchFamily="34" charset="0"/>
            </a:endParaRPr>
          </a:p>
        </p:txBody>
      </p:sp>
      <p:sp>
        <p:nvSpPr>
          <p:cNvPr id="5" name="Tijdelijke aanduiding voor inhoud 2">
            <a:extLst>
              <a:ext uri="{FF2B5EF4-FFF2-40B4-BE49-F238E27FC236}">
                <a16:creationId xmlns:a16="http://schemas.microsoft.com/office/drawing/2014/main" id="{F67251EA-D193-7FBF-F911-620DE47F017D}"/>
              </a:ext>
            </a:extLst>
          </p:cNvPr>
          <p:cNvSpPr txBox="1">
            <a:spLocks/>
          </p:cNvSpPr>
          <p:nvPr/>
        </p:nvSpPr>
        <p:spPr>
          <a:xfrm>
            <a:off x="1141411" y="5364386"/>
            <a:ext cx="9905999" cy="147857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GB"/>
          </a:p>
        </p:txBody>
      </p:sp>
      <p:sp>
        <p:nvSpPr>
          <p:cNvPr id="6" name="Tijdelijke aanduiding voor inhoud 2">
            <a:extLst>
              <a:ext uri="{FF2B5EF4-FFF2-40B4-BE49-F238E27FC236}">
                <a16:creationId xmlns:a16="http://schemas.microsoft.com/office/drawing/2014/main" id="{628573DB-45B6-1E6F-9509-E14C81717C7F}"/>
              </a:ext>
            </a:extLst>
          </p:cNvPr>
          <p:cNvSpPr txBox="1">
            <a:spLocks/>
          </p:cNvSpPr>
          <p:nvPr/>
        </p:nvSpPr>
        <p:spPr>
          <a:xfrm>
            <a:off x="944764" y="5071950"/>
            <a:ext cx="10608138" cy="20634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GB" sz="3000">
                <a:latin typeface="Calibri" panose="020F0502020204030204" pitchFamily="34" charset="0"/>
                <a:ea typeface="Calibri" panose="020F0502020204030204" pitchFamily="34" charset="0"/>
                <a:cs typeface="Calibri" panose="020F0502020204030204" pitchFamily="34" charset="0"/>
              </a:rPr>
              <a:t>Wat is de </a:t>
            </a:r>
            <a:r>
              <a:rPr lang="en-GB" sz="3000" u="sng">
                <a:latin typeface="Calibri" panose="020F0502020204030204" pitchFamily="34" charset="0"/>
                <a:ea typeface="Calibri" panose="020F0502020204030204" pitchFamily="34" charset="0"/>
                <a:cs typeface="Calibri" panose="020F0502020204030204" pitchFamily="34" charset="0"/>
              </a:rPr>
              <a:t>naam</a:t>
            </a:r>
            <a:r>
              <a:rPr lang="en-GB" sz="3000">
                <a:latin typeface="Calibri" panose="020F0502020204030204" pitchFamily="34" charset="0"/>
                <a:ea typeface="Calibri" panose="020F0502020204030204" pitchFamily="34" charset="0"/>
                <a:cs typeface="Calibri" panose="020F0502020204030204" pitchFamily="34" charset="0"/>
              </a:rPr>
              <a:t> van jullie robot </a:t>
            </a:r>
            <a:r>
              <a:rPr lang="en-GB" sz="3000" err="1">
                <a:latin typeface="Calibri" panose="020F0502020204030204" pitchFamily="34" charset="0"/>
                <a:ea typeface="Calibri" panose="020F0502020204030204" pitchFamily="34" charset="0"/>
                <a:cs typeface="Calibri" panose="020F0502020204030204" pitchFamily="34" charset="0"/>
              </a:rPr>
              <a:t>en</a:t>
            </a:r>
            <a:r>
              <a:rPr lang="en-GB" sz="3000">
                <a:latin typeface="Calibri" panose="020F0502020204030204" pitchFamily="34" charset="0"/>
                <a:ea typeface="Calibri" panose="020F0502020204030204" pitchFamily="34" charset="0"/>
                <a:cs typeface="Calibri" panose="020F0502020204030204" pitchFamily="34" charset="0"/>
              </a:rPr>
              <a:t> </a:t>
            </a:r>
            <a:r>
              <a:rPr lang="en-GB" sz="3000" u="sng">
                <a:latin typeface="Calibri" panose="020F0502020204030204" pitchFamily="34" charset="0"/>
                <a:ea typeface="Calibri" panose="020F0502020204030204" pitchFamily="34" charset="0"/>
                <a:cs typeface="Calibri" panose="020F0502020204030204" pitchFamily="34" charset="0"/>
              </a:rPr>
              <a:t>hoe </a:t>
            </a:r>
            <a:r>
              <a:rPr lang="en-GB" sz="3000" u="sng" err="1">
                <a:latin typeface="Calibri" panose="020F0502020204030204" pitchFamily="34" charset="0"/>
                <a:ea typeface="Calibri" panose="020F0502020204030204" pitchFamily="34" charset="0"/>
                <a:cs typeface="Calibri" panose="020F0502020204030204" pitchFamily="34" charset="0"/>
              </a:rPr>
              <a:t>ziet</a:t>
            </a:r>
            <a:r>
              <a:rPr lang="en-GB" sz="3000" u="sng">
                <a:latin typeface="Calibri" panose="020F0502020204030204" pitchFamily="34" charset="0"/>
                <a:ea typeface="Calibri" panose="020F0502020204030204" pitchFamily="34" charset="0"/>
                <a:cs typeface="Calibri" panose="020F0502020204030204" pitchFamily="34" charset="0"/>
              </a:rPr>
              <a:t> die er </a:t>
            </a:r>
            <a:r>
              <a:rPr lang="en-GB" sz="3000" u="sng" err="1">
                <a:latin typeface="Calibri" panose="020F0502020204030204" pitchFamily="34" charset="0"/>
                <a:ea typeface="Calibri" panose="020F0502020204030204" pitchFamily="34" charset="0"/>
                <a:cs typeface="Calibri" panose="020F0502020204030204" pitchFamily="34" charset="0"/>
              </a:rPr>
              <a:t>ongeveer</a:t>
            </a:r>
            <a:r>
              <a:rPr lang="en-GB" sz="3000" u="sng">
                <a:latin typeface="Calibri" panose="020F0502020204030204" pitchFamily="34" charset="0"/>
                <a:ea typeface="Calibri" panose="020F0502020204030204" pitchFamily="34" charset="0"/>
                <a:cs typeface="Calibri" panose="020F0502020204030204" pitchFamily="34" charset="0"/>
              </a:rPr>
              <a:t> </a:t>
            </a:r>
            <a:r>
              <a:rPr lang="en-GB" sz="3000" u="sng" err="1">
                <a:latin typeface="Calibri" panose="020F0502020204030204" pitchFamily="34" charset="0"/>
                <a:ea typeface="Calibri" panose="020F0502020204030204" pitchFamily="34" charset="0"/>
                <a:cs typeface="Calibri" panose="020F0502020204030204" pitchFamily="34" charset="0"/>
              </a:rPr>
              <a:t>uit</a:t>
            </a:r>
            <a:r>
              <a:rPr lang="en-GB" sz="3000">
                <a:latin typeface="Calibri" panose="020F0502020204030204" pitchFamily="34" charset="0"/>
                <a:ea typeface="Calibri" panose="020F0502020204030204" pitchFamily="34" charset="0"/>
                <a:cs typeface="Calibri" panose="020F0502020204030204" pitchFamily="34" charset="0"/>
              </a:rPr>
              <a:t>? </a:t>
            </a:r>
          </a:p>
          <a:p>
            <a:pPr lvl="1"/>
            <a:r>
              <a:rPr lang="en-GB" sz="2400">
                <a:latin typeface="Calibri" panose="020F0502020204030204" pitchFamily="34" charset="0"/>
                <a:ea typeface="Calibri" panose="020F0502020204030204" pitchFamily="34" charset="0"/>
                <a:cs typeface="Calibri" panose="020F0502020204030204" pitchFamily="34" charset="0"/>
              </a:rPr>
              <a:t>Maak </a:t>
            </a:r>
            <a:r>
              <a:rPr lang="en-GB" sz="2400" err="1">
                <a:latin typeface="Calibri" panose="020F0502020204030204" pitchFamily="34" charset="0"/>
                <a:ea typeface="Calibri" panose="020F0502020204030204" pitchFamily="34" charset="0"/>
                <a:cs typeface="Calibri" panose="020F0502020204030204" pitchFamily="34" charset="0"/>
              </a:rPr>
              <a:t>een</a:t>
            </a:r>
            <a:r>
              <a:rPr lang="en-GB" sz="2400">
                <a:latin typeface="Calibri" panose="020F0502020204030204" pitchFamily="34" charset="0"/>
                <a:ea typeface="Calibri" panose="020F0502020204030204" pitchFamily="34" charset="0"/>
                <a:cs typeface="Calibri" panose="020F0502020204030204" pitchFamily="34" charset="0"/>
              </a:rPr>
              <a:t> </a:t>
            </a:r>
            <a:r>
              <a:rPr lang="en-GB" sz="2400" u="sng" err="1">
                <a:latin typeface="Calibri" panose="020F0502020204030204" pitchFamily="34" charset="0"/>
                <a:ea typeface="Calibri" panose="020F0502020204030204" pitchFamily="34" charset="0"/>
                <a:cs typeface="Calibri" panose="020F0502020204030204" pitchFamily="34" charset="0"/>
              </a:rPr>
              <a:t>schets</a:t>
            </a:r>
            <a:r>
              <a:rPr lang="en-GB" sz="2400">
                <a:latin typeface="Calibri" panose="020F0502020204030204" pitchFamily="34" charset="0"/>
                <a:ea typeface="Calibri" panose="020F0502020204030204" pitchFamily="34" charset="0"/>
                <a:cs typeface="Calibri" panose="020F0502020204030204" pitchFamily="34" charset="0"/>
              </a:rPr>
              <a:t>: het </a:t>
            </a:r>
            <a:r>
              <a:rPr lang="en-GB" sz="2400" err="1">
                <a:latin typeface="Calibri" panose="020F0502020204030204" pitchFamily="34" charset="0"/>
                <a:ea typeface="Calibri" panose="020F0502020204030204" pitchFamily="34" charset="0"/>
                <a:cs typeface="Calibri" panose="020F0502020204030204" pitchFamily="34" charset="0"/>
              </a:rPr>
              <a:t>gaat</a:t>
            </a:r>
            <a:r>
              <a:rPr lang="en-GB" sz="2400">
                <a:latin typeface="Calibri" panose="020F0502020204030204" pitchFamily="34" charset="0"/>
                <a:ea typeface="Calibri" panose="020F0502020204030204" pitchFamily="34" charset="0"/>
                <a:cs typeface="Calibri" panose="020F0502020204030204" pitchFamily="34" charset="0"/>
              </a:rPr>
              <a:t> </a:t>
            </a:r>
            <a:r>
              <a:rPr lang="en-GB" sz="2400" err="1">
                <a:latin typeface="Calibri" panose="020F0502020204030204" pitchFamily="34" charset="0"/>
                <a:ea typeface="Calibri" panose="020F0502020204030204" pitchFamily="34" charset="0"/>
                <a:cs typeface="Calibri" panose="020F0502020204030204" pitchFamily="34" charset="0"/>
              </a:rPr>
              <a:t>niet</a:t>
            </a:r>
            <a:r>
              <a:rPr lang="en-GB" sz="2400">
                <a:latin typeface="Calibri" panose="020F0502020204030204" pitchFamily="34" charset="0"/>
                <a:ea typeface="Calibri" panose="020F0502020204030204" pitchFamily="34" charset="0"/>
                <a:cs typeface="Calibri" panose="020F0502020204030204" pitchFamily="34" charset="0"/>
              </a:rPr>
              <a:t> om de </a:t>
            </a:r>
            <a:r>
              <a:rPr lang="en-GB" sz="2400" err="1">
                <a:latin typeface="Calibri" panose="020F0502020204030204" pitchFamily="34" charset="0"/>
                <a:ea typeface="Calibri" panose="020F0502020204030204" pitchFamily="34" charset="0"/>
                <a:cs typeface="Calibri" panose="020F0502020204030204" pitchFamily="34" charset="0"/>
              </a:rPr>
              <a:t>kwaliteit</a:t>
            </a:r>
            <a:r>
              <a:rPr lang="en-GB" sz="2400">
                <a:latin typeface="Calibri" panose="020F0502020204030204" pitchFamily="34" charset="0"/>
                <a:ea typeface="Calibri" panose="020F0502020204030204" pitchFamily="34" charset="0"/>
                <a:cs typeface="Calibri" panose="020F0502020204030204" pitchFamily="34" charset="0"/>
              </a:rPr>
              <a:t>, maar </a:t>
            </a:r>
            <a:r>
              <a:rPr lang="en-GB" sz="2400" err="1">
                <a:latin typeface="Calibri" panose="020F0502020204030204" pitchFamily="34" charset="0"/>
                <a:ea typeface="Calibri" panose="020F0502020204030204" pitchFamily="34" charset="0"/>
                <a:cs typeface="Calibri" panose="020F0502020204030204" pitchFamily="34" charset="0"/>
              </a:rPr>
              <a:t>wel</a:t>
            </a:r>
            <a:r>
              <a:rPr lang="en-GB" sz="2400">
                <a:latin typeface="Calibri" panose="020F0502020204030204" pitchFamily="34" charset="0"/>
                <a:ea typeface="Calibri" panose="020F0502020204030204" pitchFamily="34" charset="0"/>
                <a:cs typeface="Calibri" panose="020F0502020204030204" pitchFamily="34" charset="0"/>
              </a:rPr>
              <a:t> of het </a:t>
            </a:r>
            <a:r>
              <a:rPr lang="en-GB" sz="2400" err="1">
                <a:latin typeface="Calibri" panose="020F0502020204030204" pitchFamily="34" charset="0"/>
                <a:ea typeface="Calibri" panose="020F0502020204030204" pitchFamily="34" charset="0"/>
                <a:cs typeface="Calibri" panose="020F0502020204030204" pitchFamily="34" charset="0"/>
              </a:rPr>
              <a:t>uiterlijk</a:t>
            </a:r>
            <a:r>
              <a:rPr lang="en-GB" sz="2400">
                <a:latin typeface="Calibri" panose="020F0502020204030204" pitchFamily="34" charset="0"/>
                <a:ea typeface="Calibri" panose="020F0502020204030204" pitchFamily="34" charset="0"/>
                <a:cs typeface="Calibri" panose="020F0502020204030204" pitchFamily="34" charset="0"/>
              </a:rPr>
              <a:t> </a:t>
            </a:r>
            <a:r>
              <a:rPr lang="en-GB" sz="2400" err="1">
                <a:latin typeface="Calibri" panose="020F0502020204030204" pitchFamily="34" charset="0"/>
                <a:ea typeface="Calibri" panose="020F0502020204030204" pitchFamily="34" charset="0"/>
                <a:cs typeface="Calibri" panose="020F0502020204030204" pitchFamily="34" charset="0"/>
              </a:rPr>
              <a:t>efficiënt</a:t>
            </a:r>
            <a:r>
              <a:rPr lang="en-GB" sz="2400">
                <a:latin typeface="Calibri" panose="020F0502020204030204" pitchFamily="34" charset="0"/>
                <a:ea typeface="Calibri" panose="020F0502020204030204" pitchFamily="34" charset="0"/>
                <a:cs typeface="Calibri" panose="020F0502020204030204" pitchFamily="34" charset="0"/>
              </a:rPr>
              <a:t> is voor de </a:t>
            </a:r>
            <a:r>
              <a:rPr lang="en-GB" sz="2400" err="1">
                <a:latin typeface="Calibri" panose="020F0502020204030204" pitchFamily="34" charset="0"/>
                <a:ea typeface="Calibri" panose="020F0502020204030204" pitchFamily="34" charset="0"/>
                <a:cs typeface="Calibri" panose="020F0502020204030204" pitchFamily="34" charset="0"/>
              </a:rPr>
              <a:t>taak</a:t>
            </a:r>
            <a:r>
              <a:rPr lang="en-GB" sz="2400">
                <a:latin typeface="Calibri" panose="020F0502020204030204" pitchFamily="34" charset="0"/>
                <a:ea typeface="Calibri" panose="020F0502020204030204" pitchFamily="34" charset="0"/>
                <a:cs typeface="Calibri" panose="020F0502020204030204" pitchFamily="34" charset="0"/>
              </a:rPr>
              <a:t> die de robot </a:t>
            </a:r>
            <a:r>
              <a:rPr lang="en-GB" sz="2400" err="1">
                <a:latin typeface="Calibri" panose="020F0502020204030204" pitchFamily="34" charset="0"/>
                <a:ea typeface="Calibri" panose="020F0502020204030204" pitchFamily="34" charset="0"/>
                <a:cs typeface="Calibri" panose="020F0502020204030204" pitchFamily="34" charset="0"/>
              </a:rPr>
              <a:t>moet</a:t>
            </a:r>
            <a:r>
              <a:rPr lang="en-GB" sz="2400">
                <a:latin typeface="Calibri" panose="020F0502020204030204" pitchFamily="34" charset="0"/>
                <a:ea typeface="Calibri" panose="020F0502020204030204" pitchFamily="34" charset="0"/>
                <a:cs typeface="Calibri" panose="020F0502020204030204" pitchFamily="34" charset="0"/>
              </a:rPr>
              <a:t> </a:t>
            </a:r>
            <a:r>
              <a:rPr lang="en-GB" sz="2400" err="1">
                <a:latin typeface="Calibri" panose="020F0502020204030204" pitchFamily="34" charset="0"/>
                <a:ea typeface="Calibri" panose="020F0502020204030204" pitchFamily="34" charset="0"/>
                <a:cs typeface="Calibri" panose="020F0502020204030204" pitchFamily="34" charset="0"/>
              </a:rPr>
              <a:t>uitvoeren</a:t>
            </a:r>
            <a:endParaRPr lang="en-GB" sz="24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1086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1ECA0141-5A3E-98F8-0192-CEB72C4BA8CE}"/>
              </a:ext>
            </a:extLst>
          </p:cNvPr>
          <p:cNvSpPr txBox="1">
            <a:spLocks/>
          </p:cNvSpPr>
          <p:nvPr/>
        </p:nvSpPr>
        <p:spPr>
          <a:xfrm>
            <a:off x="1774823" y="369400"/>
            <a:ext cx="8791575" cy="1051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GB" sz="6000" b="1" err="1">
                <a:latin typeface="Agency FB" panose="020B0503020202020204" pitchFamily="34" charset="0"/>
              </a:rPr>
              <a:t>Vooruitblik</a:t>
            </a:r>
            <a:r>
              <a:rPr lang="en-GB" sz="6000" b="1">
                <a:latin typeface="Agency FB" panose="020B0503020202020204" pitchFamily="34" charset="0"/>
              </a:rPr>
              <a:t> les 4</a:t>
            </a:r>
          </a:p>
        </p:txBody>
      </p:sp>
      <p:sp>
        <p:nvSpPr>
          <p:cNvPr id="3" name="Tekstvak 2">
            <a:extLst>
              <a:ext uri="{FF2B5EF4-FFF2-40B4-BE49-F238E27FC236}">
                <a16:creationId xmlns:a16="http://schemas.microsoft.com/office/drawing/2014/main" id="{02EB6749-1BB0-0373-8A25-15D4347DF8C5}"/>
              </a:ext>
            </a:extLst>
          </p:cNvPr>
          <p:cNvSpPr txBox="1"/>
          <p:nvPr/>
        </p:nvSpPr>
        <p:spPr>
          <a:xfrm>
            <a:off x="1700212" y="1518097"/>
            <a:ext cx="8791575" cy="923330"/>
          </a:xfrm>
          <a:prstGeom prst="rect">
            <a:avLst/>
          </a:prstGeom>
          <a:noFill/>
        </p:spPr>
        <p:txBody>
          <a:bodyPr wrap="square" rtlCol="0">
            <a:spAutoFit/>
          </a:bodyPr>
          <a:lstStyle/>
          <a:p>
            <a:pPr algn="ctr"/>
            <a:r>
              <a:rPr lang="en-GB" sz="5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Posterpitches</a:t>
            </a:r>
            <a:r>
              <a:rPr lang="en-GB" sz="5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a:t>
            </a:r>
          </a:p>
        </p:txBody>
      </p:sp>
      <p:sp>
        <p:nvSpPr>
          <p:cNvPr id="10" name="Tekstvak 9">
            <a:extLst>
              <a:ext uri="{FF2B5EF4-FFF2-40B4-BE49-F238E27FC236}">
                <a16:creationId xmlns:a16="http://schemas.microsoft.com/office/drawing/2014/main" id="{302BDE25-4B27-861E-3B83-F968DC7BDBC1}"/>
              </a:ext>
            </a:extLst>
          </p:cNvPr>
          <p:cNvSpPr txBox="1"/>
          <p:nvPr/>
        </p:nvSpPr>
        <p:spPr>
          <a:xfrm>
            <a:off x="1038016" y="2662247"/>
            <a:ext cx="10115965" cy="3508653"/>
          </a:xfrm>
          <a:prstGeom prst="rect">
            <a:avLst/>
          </a:prstGeom>
          <a:noFill/>
        </p:spPr>
        <p:txBody>
          <a:bodyPr wrap="square" rtlCol="0">
            <a:spAutoFit/>
          </a:bodyPr>
          <a:lstStyle/>
          <a:p>
            <a:pPr algn="just"/>
            <a:r>
              <a:rPr lang="en-GB" sz="3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Splitsen</a:t>
            </a:r>
            <a:r>
              <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over 2 </a:t>
            </a:r>
            <a:r>
              <a:rPr lang="en-GB" sz="3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lokalen</a:t>
            </a:r>
            <a:r>
              <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4 </a:t>
            </a:r>
            <a:r>
              <a:rPr lang="en-GB" sz="3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ontwerpgroepjes</a:t>
            </a:r>
            <a:r>
              <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per </a:t>
            </a:r>
            <a:r>
              <a:rPr lang="en-GB" sz="3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lokaal</a:t>
            </a:r>
            <a:endPar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algn="just"/>
            <a:endParaRPr lang="en-GB"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algn="just"/>
            <a:r>
              <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Als </a:t>
            </a:r>
            <a:r>
              <a:rPr lang="en-GB" sz="3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ontwerpgroepje</a:t>
            </a:r>
            <a:r>
              <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sz="3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rouleer</a:t>
            </a:r>
            <a:r>
              <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je:</a:t>
            </a:r>
          </a:p>
          <a:p>
            <a:pPr marL="457200" indent="-457200" algn="just">
              <a:buFont typeface="Wingdings" panose="05000000000000000000" pitchFamily="2" charset="2"/>
              <a:buChar char="Ø"/>
            </a:pPr>
            <a:r>
              <a:rPr lang="en-GB" sz="3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Pitchende</a:t>
            </a:r>
            <a:r>
              <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sz="3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groep</a:t>
            </a:r>
            <a:endPar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indent="-457200" algn="just">
              <a:buFont typeface="Wingdings" panose="05000000000000000000" pitchFamily="2" charset="2"/>
              <a:buChar char="Ø"/>
            </a:pPr>
            <a:r>
              <a:rPr lang="en-GB" sz="3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Maatschappelijk</a:t>
            </a:r>
            <a:r>
              <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panel</a:t>
            </a:r>
          </a:p>
          <a:p>
            <a:pPr marL="457200" indent="-457200" algn="just">
              <a:buFont typeface="Wingdings" panose="05000000000000000000" pitchFamily="2" charset="2"/>
              <a:buChar char="Ø"/>
            </a:pPr>
            <a:r>
              <a:rPr lang="en-GB" sz="3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Technisch</a:t>
            </a:r>
            <a:r>
              <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panel</a:t>
            </a:r>
          </a:p>
          <a:p>
            <a:pPr marL="457200" indent="-457200" algn="just">
              <a:buFont typeface="Wingdings" panose="05000000000000000000" pitchFamily="2" charset="2"/>
              <a:buChar char="Ø"/>
            </a:pPr>
            <a:r>
              <a:rPr lang="en-GB" sz="3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Publiek</a:t>
            </a:r>
            <a:endParaRPr lang="en-GB"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p:txBody>
      </p:sp>
      <p:pic>
        <p:nvPicPr>
          <p:cNvPr id="5" name="Graphic 4" descr="Klaslokaal silhouet">
            <a:extLst>
              <a:ext uri="{FF2B5EF4-FFF2-40B4-BE49-F238E27FC236}">
                <a16:creationId xmlns:a16="http://schemas.microsoft.com/office/drawing/2014/main" id="{3A168FC1-4862-11A0-8DAB-044CCCAC19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5054" y="3682376"/>
            <a:ext cx="2681344" cy="2681344"/>
          </a:xfrm>
          <a:prstGeom prst="rect">
            <a:avLst/>
          </a:prstGeom>
        </p:spPr>
      </p:pic>
    </p:spTree>
    <p:extLst>
      <p:ext uri="{BB962C8B-B14F-4D97-AF65-F5344CB8AC3E}">
        <p14:creationId xmlns:p14="http://schemas.microsoft.com/office/powerpoint/2010/main" val="246995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94F27DA-8AC8-F073-7416-804BFD3B66F9}"/>
              </a:ext>
            </a:extLst>
          </p:cNvPr>
          <p:cNvSpPr>
            <a:spLocks noGrp="1"/>
          </p:cNvSpPr>
          <p:nvPr>
            <p:ph type="ctrTitle"/>
          </p:nvPr>
        </p:nvSpPr>
        <p:spPr>
          <a:xfrm>
            <a:off x="1999711" y="462116"/>
            <a:ext cx="8791575" cy="1051898"/>
          </a:xfrm>
        </p:spPr>
        <p:txBody>
          <a:bodyPr>
            <a:normAutofit/>
          </a:bodyPr>
          <a:lstStyle/>
          <a:p>
            <a:r>
              <a:rPr lang="en-GB" sz="6000" b="1">
                <a:latin typeface="Agency FB" panose="020B0503020202020204" pitchFamily="34" charset="0"/>
              </a:rPr>
              <a:t>Tot </a:t>
            </a:r>
            <a:r>
              <a:rPr lang="en-GB" sz="6000" b="1" err="1">
                <a:latin typeface="Agency FB" panose="020B0503020202020204" pitchFamily="34" charset="0"/>
              </a:rPr>
              <a:t>Vrijdag</a:t>
            </a:r>
            <a:r>
              <a:rPr lang="en-GB" sz="6000" b="1">
                <a:latin typeface="Agency FB" panose="020B0503020202020204" pitchFamily="34" charset="0"/>
              </a:rPr>
              <a:t>!</a:t>
            </a:r>
          </a:p>
        </p:txBody>
      </p:sp>
      <p:sp>
        <p:nvSpPr>
          <p:cNvPr id="2" name="Tekstvak 1">
            <a:extLst>
              <a:ext uri="{FF2B5EF4-FFF2-40B4-BE49-F238E27FC236}">
                <a16:creationId xmlns:a16="http://schemas.microsoft.com/office/drawing/2014/main" id="{F27C5290-65A9-7EA9-0839-A05E9AE738DB}"/>
              </a:ext>
            </a:extLst>
          </p:cNvPr>
          <p:cNvSpPr txBox="1"/>
          <p:nvPr/>
        </p:nvSpPr>
        <p:spPr>
          <a:xfrm>
            <a:off x="1999711" y="2853103"/>
            <a:ext cx="9506489" cy="2585323"/>
          </a:xfrm>
          <a:prstGeom prst="rect">
            <a:avLst/>
          </a:prstGeom>
          <a:noFill/>
        </p:spPr>
        <p:txBody>
          <a:bodyPr wrap="square" rtlCol="0">
            <a:spAutoFit/>
          </a:bodyPr>
          <a:lstStyle/>
          <a:p>
            <a:r>
              <a:rPr lang="nl-NL" sz="3600" b="1" strike="sngStrike">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1: Robots in de maatschappij</a:t>
            </a:r>
          </a:p>
          <a:p>
            <a:r>
              <a:rPr lang="nl-NL" sz="3600" b="1" strike="sngStrike">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2: Techniek achter robots</a:t>
            </a:r>
          </a:p>
          <a:p>
            <a:r>
              <a:rPr lang="nl-NL" sz="3600" b="1" strike="sngStrike">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3: Ontwerp je eigen robot</a:t>
            </a:r>
          </a:p>
          <a:p>
            <a:r>
              <a:rPr lang="nl-NL" sz="5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Les 4: Posterpitches</a:t>
            </a:r>
          </a:p>
        </p:txBody>
      </p:sp>
    </p:spTree>
    <p:extLst>
      <p:ext uri="{BB962C8B-B14F-4D97-AF65-F5344CB8AC3E}">
        <p14:creationId xmlns:p14="http://schemas.microsoft.com/office/powerpoint/2010/main" val="29818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E7520C0-C281-1F9E-2479-27FA8F59973B}"/>
              </a:ext>
            </a:extLst>
          </p:cNvPr>
          <p:cNvPicPr>
            <a:picLocks noChangeAspect="1"/>
          </p:cNvPicPr>
          <p:nvPr/>
        </p:nvPicPr>
        <p:blipFill>
          <a:blip r:embed="rId3">
            <a:alphaModFix amt="50000"/>
          </a:blip>
          <a:stretch>
            <a:fillRect/>
          </a:stretch>
        </p:blipFill>
        <p:spPr>
          <a:xfrm>
            <a:off x="-1" y="-3175"/>
            <a:ext cx="12186361" cy="6861175"/>
          </a:xfrm>
          <a:prstGeom prst="rect">
            <a:avLst/>
          </a:prstGeom>
        </p:spPr>
      </p:pic>
      <p:sp>
        <p:nvSpPr>
          <p:cNvPr id="2" name="Titel 1">
            <a:extLst>
              <a:ext uri="{FF2B5EF4-FFF2-40B4-BE49-F238E27FC236}">
                <a16:creationId xmlns:a16="http://schemas.microsoft.com/office/drawing/2014/main" id="{FE874454-68CC-72B7-2D23-6907C1C0F537}"/>
              </a:ext>
            </a:extLst>
          </p:cNvPr>
          <p:cNvSpPr>
            <a:spLocks noGrp="1"/>
          </p:cNvSpPr>
          <p:nvPr>
            <p:ph type="title"/>
          </p:nvPr>
        </p:nvSpPr>
        <p:spPr>
          <a:xfrm>
            <a:off x="1140181" y="206434"/>
            <a:ext cx="9905998" cy="1478570"/>
          </a:xfrm>
        </p:spPr>
        <p:txBody>
          <a:bodyPr>
            <a:noAutofit/>
          </a:bodyPr>
          <a:lstStyle/>
          <a:p>
            <a:pPr algn="ctr"/>
            <a:r>
              <a:rPr lang="en-GB" sz="10800" b="1">
                <a:latin typeface="Agency FB" panose="020B0503020202020204" pitchFamily="34" charset="0"/>
                <a:ea typeface="Calibri" panose="020F0502020204030204" pitchFamily="34" charset="0"/>
                <a:cs typeface="Calibri" panose="020F0502020204030204" pitchFamily="34" charset="0"/>
              </a:rPr>
              <a:t>ROBOTS OVERAL</a:t>
            </a:r>
          </a:p>
        </p:txBody>
      </p:sp>
      <p:sp>
        <p:nvSpPr>
          <p:cNvPr id="3" name="Tijdelijke aanduiding voor inhoud 2">
            <a:extLst>
              <a:ext uri="{FF2B5EF4-FFF2-40B4-BE49-F238E27FC236}">
                <a16:creationId xmlns:a16="http://schemas.microsoft.com/office/drawing/2014/main" id="{531DB85E-5D9E-764E-8E22-7908545FF472}"/>
              </a:ext>
            </a:extLst>
          </p:cNvPr>
          <p:cNvSpPr>
            <a:spLocks noGrp="1"/>
          </p:cNvSpPr>
          <p:nvPr>
            <p:ph idx="1"/>
          </p:nvPr>
        </p:nvSpPr>
        <p:spPr>
          <a:xfrm>
            <a:off x="783579" y="5414739"/>
            <a:ext cx="10619200" cy="1443261"/>
          </a:xfrm>
        </p:spPr>
        <p:txBody>
          <a:bodyPr>
            <a:normAutofit/>
          </a:bodyPr>
          <a:lstStyle/>
          <a:p>
            <a:pPr marL="0" indent="0" algn="ctr">
              <a:lnSpc>
                <a:spcPct val="100000"/>
              </a:lnSpc>
              <a:buNone/>
            </a:pPr>
            <a:endParaRPr lang="en-GB" sz="3300" b="1">
              <a:latin typeface="Calibri" panose="020F0502020204030204" pitchFamily="34" charset="0"/>
              <a:ea typeface="Calibri" panose="020F0502020204030204" pitchFamily="34" charset="0"/>
              <a:cs typeface="Calibri" panose="020F0502020204030204" pitchFamily="34" charset="0"/>
            </a:endParaRPr>
          </a:p>
          <a:p>
            <a:pPr marL="0" indent="0" algn="ctr">
              <a:lnSpc>
                <a:spcPct val="100000"/>
              </a:lnSpc>
              <a:buNone/>
            </a:pPr>
            <a:r>
              <a:rPr lang="en-GB" sz="3300" b="1" err="1">
                <a:latin typeface="Calibri" panose="020F0502020204030204" pitchFamily="34" charset="0"/>
                <a:ea typeface="Calibri" panose="020F0502020204030204" pitchFamily="34" charset="0"/>
                <a:cs typeface="Calibri" panose="020F0502020204030204" pitchFamily="34" charset="0"/>
              </a:rPr>
              <a:t>Een</a:t>
            </a:r>
            <a:r>
              <a:rPr lang="en-GB" sz="3300" b="1">
                <a:latin typeface="Calibri" panose="020F0502020204030204" pitchFamily="34" charset="0"/>
                <a:ea typeface="Calibri" panose="020F0502020204030204" pitchFamily="34" charset="0"/>
                <a:cs typeface="Calibri" panose="020F0502020204030204" pitchFamily="34" charset="0"/>
              </a:rPr>
              <a:t> </a:t>
            </a:r>
            <a:r>
              <a:rPr lang="en-GB" sz="3300" b="1" err="1">
                <a:latin typeface="Calibri" panose="020F0502020204030204" pitchFamily="34" charset="0"/>
                <a:ea typeface="Calibri" panose="020F0502020204030204" pitchFamily="34" charset="0"/>
                <a:cs typeface="Calibri" panose="020F0502020204030204" pitchFamily="34" charset="0"/>
              </a:rPr>
              <a:t>lessenserie</a:t>
            </a:r>
            <a:r>
              <a:rPr lang="en-GB" sz="3300" b="1">
                <a:latin typeface="Calibri" panose="020F0502020204030204" pitchFamily="34" charset="0"/>
                <a:ea typeface="Calibri" panose="020F0502020204030204" pitchFamily="34" charset="0"/>
                <a:cs typeface="Calibri" panose="020F0502020204030204" pitchFamily="34" charset="0"/>
              </a:rPr>
              <a:t> door </a:t>
            </a:r>
            <a:r>
              <a:rPr lang="en-GB" sz="3300" b="1" err="1">
                <a:latin typeface="Calibri" panose="020F0502020204030204" pitchFamily="34" charset="0"/>
                <a:ea typeface="Calibri" panose="020F0502020204030204" pitchFamily="34" charset="0"/>
                <a:cs typeface="Calibri" panose="020F0502020204030204" pitchFamily="34" charset="0"/>
              </a:rPr>
              <a:t>studenten</a:t>
            </a:r>
            <a:r>
              <a:rPr lang="en-GB" sz="3300" b="1">
                <a:latin typeface="Calibri" panose="020F0502020204030204" pitchFamily="34" charset="0"/>
                <a:ea typeface="Calibri" panose="020F0502020204030204" pitchFamily="34" charset="0"/>
                <a:cs typeface="Calibri" panose="020F0502020204030204" pitchFamily="34" charset="0"/>
              </a:rPr>
              <a:t> van de Universiteit Twente</a:t>
            </a:r>
          </a:p>
        </p:txBody>
      </p:sp>
    </p:spTree>
    <p:extLst>
      <p:ext uri="{BB962C8B-B14F-4D97-AF65-F5344CB8AC3E}">
        <p14:creationId xmlns:p14="http://schemas.microsoft.com/office/powerpoint/2010/main" val="28347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94F27DA-8AC8-F073-7416-804BFD3B66F9}"/>
              </a:ext>
            </a:extLst>
          </p:cNvPr>
          <p:cNvSpPr>
            <a:spLocks noGrp="1"/>
          </p:cNvSpPr>
          <p:nvPr>
            <p:ph type="ctrTitle"/>
          </p:nvPr>
        </p:nvSpPr>
        <p:spPr>
          <a:xfrm>
            <a:off x="1999711" y="462116"/>
            <a:ext cx="8791575" cy="1051898"/>
          </a:xfrm>
        </p:spPr>
        <p:txBody>
          <a:bodyPr>
            <a:normAutofit/>
          </a:bodyPr>
          <a:lstStyle/>
          <a:p>
            <a:r>
              <a:rPr lang="en-GB" sz="6000" b="1">
                <a:latin typeface="Agency FB" panose="020B0503020202020204" pitchFamily="34" charset="0"/>
              </a:rPr>
              <a:t>Deze les</a:t>
            </a:r>
          </a:p>
        </p:txBody>
      </p:sp>
      <p:sp>
        <p:nvSpPr>
          <p:cNvPr id="37" name="Tekstvak 36">
            <a:extLst>
              <a:ext uri="{FF2B5EF4-FFF2-40B4-BE49-F238E27FC236}">
                <a16:creationId xmlns:a16="http://schemas.microsoft.com/office/drawing/2014/main" id="{FD682309-836D-0C7D-2C67-8D95AC111173}"/>
              </a:ext>
            </a:extLst>
          </p:cNvPr>
          <p:cNvSpPr txBox="1"/>
          <p:nvPr/>
        </p:nvSpPr>
        <p:spPr>
          <a:xfrm>
            <a:off x="1999711" y="1897633"/>
            <a:ext cx="9130405" cy="2416046"/>
          </a:xfrm>
          <a:prstGeom prst="rect">
            <a:avLst/>
          </a:prstGeom>
          <a:noFill/>
        </p:spPr>
        <p:txBody>
          <a:bodyPr wrap="square" rtlCol="0">
            <a:spAutoFit/>
          </a:bodyPr>
          <a:lstStyle/>
          <a:p>
            <a:pPr>
              <a:lnSpc>
                <a:spcPct val="150000"/>
              </a:lnSpc>
            </a:pPr>
            <a:r>
              <a:rPr lang="en-GB" sz="4400" b="1" u="sng">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Leer je: </a:t>
            </a:r>
          </a:p>
          <a:p>
            <a:pPr marL="571500" indent="-571500">
              <a:lnSpc>
                <a:spcPct val="150000"/>
              </a:lnSpc>
              <a:buFont typeface="Arial" panose="020B0604020202020204" pitchFamily="34" charset="0"/>
              <a:buChar char="•"/>
            </a:pPr>
            <a:r>
              <a:rPr lang="nl-NL"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Over bestaande robots in de maatschappij</a:t>
            </a:r>
          </a:p>
          <a:p>
            <a:pPr marL="571500" indent="-571500">
              <a:buFont typeface="Arial" panose="020B0604020202020204" pitchFamily="34" charset="0"/>
              <a:buChar char="•"/>
            </a:pPr>
            <a:r>
              <a:rPr lang="nl-NL" sz="3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Over de impact van robots op de maatschappij</a:t>
            </a:r>
          </a:p>
        </p:txBody>
      </p:sp>
    </p:spTree>
    <p:extLst>
      <p:ext uri="{BB962C8B-B14F-4D97-AF65-F5344CB8AC3E}">
        <p14:creationId xmlns:p14="http://schemas.microsoft.com/office/powerpoint/2010/main" val="3656715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2EB6749-1BB0-0373-8A25-15D4347DF8C5}"/>
              </a:ext>
            </a:extLst>
          </p:cNvPr>
          <p:cNvSpPr txBox="1"/>
          <p:nvPr/>
        </p:nvSpPr>
        <p:spPr>
          <a:xfrm>
            <a:off x="1700212" y="418500"/>
            <a:ext cx="8791575" cy="923330"/>
          </a:xfrm>
          <a:prstGeom prst="rect">
            <a:avLst/>
          </a:prstGeom>
          <a:noFill/>
        </p:spPr>
        <p:txBody>
          <a:bodyPr wrap="square" rtlCol="0">
            <a:spAutoFit/>
          </a:bodyPr>
          <a:lstStyle/>
          <a:p>
            <a:pPr algn="ctr"/>
            <a:r>
              <a:rPr lang="en-GB" sz="5400" b="1"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Posterpitches</a:t>
            </a:r>
            <a:r>
              <a:rPr lang="en-GB" sz="5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a:t>
            </a:r>
          </a:p>
        </p:txBody>
      </p:sp>
      <p:sp>
        <p:nvSpPr>
          <p:cNvPr id="10" name="Tekstvak 9">
            <a:extLst>
              <a:ext uri="{FF2B5EF4-FFF2-40B4-BE49-F238E27FC236}">
                <a16:creationId xmlns:a16="http://schemas.microsoft.com/office/drawing/2014/main" id="{302BDE25-4B27-861E-3B83-F968DC7BDBC1}"/>
              </a:ext>
            </a:extLst>
          </p:cNvPr>
          <p:cNvSpPr txBox="1"/>
          <p:nvPr/>
        </p:nvSpPr>
        <p:spPr>
          <a:xfrm>
            <a:off x="1038016" y="1852018"/>
            <a:ext cx="10115965" cy="3508653"/>
          </a:xfrm>
          <a:prstGeom prst="rect">
            <a:avLst/>
          </a:prstGeom>
          <a:noFill/>
        </p:spPr>
        <p:txBody>
          <a:bodyPr wrap="square" rtlCol="0">
            <a:spAutoFit/>
          </a:bodyPr>
          <a:lstStyle/>
          <a:p>
            <a:pPr algn="just"/>
            <a:r>
              <a:rPr lang="en-GB" sz="3400" b="1" dirty="0"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Splitsen</a:t>
            </a:r>
            <a:r>
              <a:rPr lang="en-GB" sz="3400" b="1"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over 2 </a:t>
            </a:r>
            <a:r>
              <a:rPr lang="en-GB" sz="3400" b="1" dirty="0"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lokalen</a:t>
            </a:r>
            <a:r>
              <a:rPr lang="en-GB" sz="3400" b="1"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GB" sz="3400" b="1"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4 </a:t>
            </a:r>
            <a:r>
              <a:rPr lang="en-GB" sz="3400" b="1" dirty="0"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ontwerpgroepjes</a:t>
            </a:r>
            <a:r>
              <a:rPr lang="en-GB" sz="3400" b="1"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per </a:t>
            </a:r>
            <a:r>
              <a:rPr lang="en-GB" sz="3400" b="1" dirty="0"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lokaal</a:t>
            </a:r>
            <a:endParaRPr lang="en-GB" sz="3400" b="1"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algn="just"/>
            <a:endParaRPr lang="en-GB" b="1"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algn="just"/>
            <a:r>
              <a:rPr lang="en-GB" sz="3400" b="1"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Als </a:t>
            </a:r>
            <a:r>
              <a:rPr lang="en-GB" sz="3400" b="1" dirty="0"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ontwerpgroepje</a:t>
            </a:r>
            <a:r>
              <a:rPr lang="en-GB" sz="3400" b="1"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sz="3400" b="1" dirty="0"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rouleer</a:t>
            </a:r>
            <a:r>
              <a:rPr lang="en-GB" sz="3400" b="1"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je:</a:t>
            </a:r>
          </a:p>
          <a:p>
            <a:pPr marL="457200" indent="-457200" algn="just">
              <a:buFont typeface="Wingdings" panose="05000000000000000000" pitchFamily="2" charset="2"/>
              <a:buChar char="Ø"/>
            </a:pPr>
            <a:r>
              <a:rPr lang="en-GB" sz="3400" b="1" dirty="0"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Pitchende</a:t>
            </a:r>
            <a:r>
              <a:rPr lang="en-GB" sz="3400" b="1"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sz="3400" b="1" dirty="0"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groep</a:t>
            </a:r>
            <a:endParaRPr lang="en-GB" sz="3400" b="1"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457200" indent="-457200" algn="just">
              <a:buFont typeface="Wingdings" panose="05000000000000000000" pitchFamily="2" charset="2"/>
              <a:buChar char="Ø"/>
            </a:pPr>
            <a:r>
              <a:rPr lang="en-GB" sz="3400" b="1" dirty="0"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Maatschappelijk</a:t>
            </a:r>
            <a:r>
              <a:rPr lang="en-GB" sz="3400" b="1"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panel</a:t>
            </a:r>
          </a:p>
          <a:p>
            <a:pPr marL="457200" indent="-457200" algn="just">
              <a:buFont typeface="Wingdings" panose="05000000000000000000" pitchFamily="2" charset="2"/>
              <a:buChar char="Ø"/>
            </a:pPr>
            <a:r>
              <a:rPr lang="en-GB" sz="3400" b="1" dirty="0"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Technisch</a:t>
            </a:r>
            <a:r>
              <a:rPr lang="en-GB" sz="3400" b="1"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panel</a:t>
            </a:r>
          </a:p>
          <a:p>
            <a:pPr marL="457200" indent="-457200" algn="just">
              <a:buFont typeface="Wingdings" panose="05000000000000000000" pitchFamily="2" charset="2"/>
              <a:buChar char="Ø"/>
            </a:pPr>
            <a:r>
              <a:rPr lang="en-GB" sz="3400" b="1" dirty="0" err="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Publiek</a:t>
            </a:r>
            <a:endParaRPr lang="en-GB" sz="3400" b="1"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p:txBody>
      </p:sp>
      <p:pic>
        <p:nvPicPr>
          <p:cNvPr id="5" name="Graphic 4" descr="Klaslokaal silhouet">
            <a:extLst>
              <a:ext uri="{FF2B5EF4-FFF2-40B4-BE49-F238E27FC236}">
                <a16:creationId xmlns:a16="http://schemas.microsoft.com/office/drawing/2014/main" id="{3A168FC1-4862-11A0-8DAB-044CCCAC19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5054" y="3346709"/>
            <a:ext cx="2681344" cy="2681344"/>
          </a:xfrm>
          <a:prstGeom prst="rect">
            <a:avLst/>
          </a:prstGeom>
        </p:spPr>
      </p:pic>
    </p:spTree>
    <p:extLst>
      <p:ext uri="{BB962C8B-B14F-4D97-AF65-F5344CB8AC3E}">
        <p14:creationId xmlns:p14="http://schemas.microsoft.com/office/powerpoint/2010/main" val="2979236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E7520C0-C281-1F9E-2479-27FA8F59973B}"/>
              </a:ext>
            </a:extLst>
          </p:cNvPr>
          <p:cNvPicPr>
            <a:picLocks noChangeAspect="1"/>
          </p:cNvPicPr>
          <p:nvPr/>
        </p:nvPicPr>
        <p:blipFill>
          <a:blip r:embed="rId3">
            <a:alphaModFix amt="50000"/>
          </a:blip>
          <a:stretch>
            <a:fillRect/>
          </a:stretch>
        </p:blipFill>
        <p:spPr>
          <a:xfrm>
            <a:off x="-1" y="-3175"/>
            <a:ext cx="12186361" cy="6861175"/>
          </a:xfrm>
          <a:prstGeom prst="rect">
            <a:avLst/>
          </a:prstGeom>
        </p:spPr>
      </p:pic>
      <p:sp>
        <p:nvSpPr>
          <p:cNvPr id="2" name="Titel 1">
            <a:extLst>
              <a:ext uri="{FF2B5EF4-FFF2-40B4-BE49-F238E27FC236}">
                <a16:creationId xmlns:a16="http://schemas.microsoft.com/office/drawing/2014/main" id="{FE874454-68CC-72B7-2D23-6907C1C0F537}"/>
              </a:ext>
            </a:extLst>
          </p:cNvPr>
          <p:cNvSpPr>
            <a:spLocks noGrp="1"/>
          </p:cNvSpPr>
          <p:nvPr>
            <p:ph type="title"/>
          </p:nvPr>
        </p:nvSpPr>
        <p:spPr>
          <a:xfrm>
            <a:off x="1140181" y="206434"/>
            <a:ext cx="9905998" cy="1478570"/>
          </a:xfrm>
        </p:spPr>
        <p:txBody>
          <a:bodyPr>
            <a:noAutofit/>
          </a:bodyPr>
          <a:lstStyle/>
          <a:p>
            <a:pPr algn="ctr"/>
            <a:r>
              <a:rPr lang="en-GB" sz="10800" b="1">
                <a:latin typeface="Agency FB" panose="020B0503020202020204" pitchFamily="34" charset="0"/>
                <a:ea typeface="Calibri" panose="020F0502020204030204" pitchFamily="34" charset="0"/>
                <a:cs typeface="Calibri" panose="020F0502020204030204" pitchFamily="34" charset="0"/>
              </a:rPr>
              <a:t>ROBOTS OVERAL</a:t>
            </a:r>
          </a:p>
        </p:txBody>
      </p:sp>
      <p:sp>
        <p:nvSpPr>
          <p:cNvPr id="3" name="Tijdelijke aanduiding voor inhoud 2">
            <a:extLst>
              <a:ext uri="{FF2B5EF4-FFF2-40B4-BE49-F238E27FC236}">
                <a16:creationId xmlns:a16="http://schemas.microsoft.com/office/drawing/2014/main" id="{531DB85E-5D9E-764E-8E22-7908545FF472}"/>
              </a:ext>
            </a:extLst>
          </p:cNvPr>
          <p:cNvSpPr>
            <a:spLocks noGrp="1"/>
          </p:cNvSpPr>
          <p:nvPr>
            <p:ph idx="1"/>
          </p:nvPr>
        </p:nvSpPr>
        <p:spPr>
          <a:xfrm>
            <a:off x="783579" y="5414739"/>
            <a:ext cx="10619200" cy="1443261"/>
          </a:xfrm>
        </p:spPr>
        <p:txBody>
          <a:bodyPr>
            <a:normAutofit/>
          </a:bodyPr>
          <a:lstStyle/>
          <a:p>
            <a:pPr marL="0" indent="0" algn="ctr">
              <a:lnSpc>
                <a:spcPct val="100000"/>
              </a:lnSpc>
              <a:buNone/>
            </a:pPr>
            <a:endParaRPr lang="en-GB" sz="3300" b="1">
              <a:latin typeface="Calibri" panose="020F0502020204030204" pitchFamily="34" charset="0"/>
              <a:ea typeface="Calibri" panose="020F0502020204030204" pitchFamily="34" charset="0"/>
              <a:cs typeface="Calibri" panose="020F0502020204030204" pitchFamily="34" charset="0"/>
            </a:endParaRPr>
          </a:p>
          <a:p>
            <a:pPr marL="0" indent="0" algn="ctr">
              <a:lnSpc>
                <a:spcPct val="100000"/>
              </a:lnSpc>
              <a:buNone/>
            </a:pPr>
            <a:r>
              <a:rPr lang="en-GB" sz="3300" b="1" err="1">
                <a:latin typeface="Calibri" panose="020F0502020204030204" pitchFamily="34" charset="0"/>
                <a:ea typeface="Calibri" panose="020F0502020204030204" pitchFamily="34" charset="0"/>
                <a:cs typeface="Calibri" panose="020F0502020204030204" pitchFamily="34" charset="0"/>
              </a:rPr>
              <a:t>Een</a:t>
            </a:r>
            <a:r>
              <a:rPr lang="en-GB" sz="3300" b="1">
                <a:latin typeface="Calibri" panose="020F0502020204030204" pitchFamily="34" charset="0"/>
                <a:ea typeface="Calibri" panose="020F0502020204030204" pitchFamily="34" charset="0"/>
                <a:cs typeface="Calibri" panose="020F0502020204030204" pitchFamily="34" charset="0"/>
              </a:rPr>
              <a:t> </a:t>
            </a:r>
            <a:r>
              <a:rPr lang="en-GB" sz="3300" b="1" err="1">
                <a:latin typeface="Calibri" panose="020F0502020204030204" pitchFamily="34" charset="0"/>
                <a:ea typeface="Calibri" panose="020F0502020204030204" pitchFamily="34" charset="0"/>
                <a:cs typeface="Calibri" panose="020F0502020204030204" pitchFamily="34" charset="0"/>
              </a:rPr>
              <a:t>lessenserie</a:t>
            </a:r>
            <a:r>
              <a:rPr lang="en-GB" sz="3300" b="1">
                <a:latin typeface="Calibri" panose="020F0502020204030204" pitchFamily="34" charset="0"/>
                <a:ea typeface="Calibri" panose="020F0502020204030204" pitchFamily="34" charset="0"/>
                <a:cs typeface="Calibri" panose="020F0502020204030204" pitchFamily="34" charset="0"/>
              </a:rPr>
              <a:t> door </a:t>
            </a:r>
            <a:r>
              <a:rPr lang="en-GB" sz="3300" b="1" err="1">
                <a:latin typeface="Calibri" panose="020F0502020204030204" pitchFamily="34" charset="0"/>
                <a:ea typeface="Calibri" panose="020F0502020204030204" pitchFamily="34" charset="0"/>
                <a:cs typeface="Calibri" panose="020F0502020204030204" pitchFamily="34" charset="0"/>
              </a:rPr>
              <a:t>studenten</a:t>
            </a:r>
            <a:r>
              <a:rPr lang="en-GB" sz="3300" b="1">
                <a:latin typeface="Calibri" panose="020F0502020204030204" pitchFamily="34" charset="0"/>
                <a:ea typeface="Calibri" panose="020F0502020204030204" pitchFamily="34" charset="0"/>
                <a:cs typeface="Calibri" panose="020F0502020204030204" pitchFamily="34" charset="0"/>
              </a:rPr>
              <a:t> van de Universiteit Twente</a:t>
            </a:r>
          </a:p>
        </p:txBody>
      </p:sp>
      <p:sp>
        <p:nvSpPr>
          <p:cNvPr id="5" name="Tekstvak 4">
            <a:extLst>
              <a:ext uri="{FF2B5EF4-FFF2-40B4-BE49-F238E27FC236}">
                <a16:creationId xmlns:a16="http://schemas.microsoft.com/office/drawing/2014/main" id="{B9A77EA0-3942-562F-B48B-E811CE0FB672}"/>
              </a:ext>
            </a:extLst>
          </p:cNvPr>
          <p:cNvSpPr txBox="1"/>
          <p:nvPr/>
        </p:nvSpPr>
        <p:spPr>
          <a:xfrm>
            <a:off x="3363686" y="2716121"/>
            <a:ext cx="7489372" cy="1200329"/>
          </a:xfrm>
          <a:prstGeom prst="rect">
            <a:avLst/>
          </a:prstGeom>
          <a:noFill/>
        </p:spPr>
        <p:txBody>
          <a:bodyPr wrap="square" rtlCol="0">
            <a:spAutoFit/>
          </a:bodyPr>
          <a:lstStyle/>
          <a:p>
            <a:r>
              <a:rPr lang="en-GB" sz="7200" b="1" dirty="0">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Dankjulliewel!</a:t>
            </a:r>
            <a:endParaRPr lang="nl-NL" sz="7200" dirty="0"/>
          </a:p>
        </p:txBody>
      </p:sp>
    </p:spTree>
    <p:extLst>
      <p:ext uri="{BB962C8B-B14F-4D97-AF65-F5344CB8AC3E}">
        <p14:creationId xmlns:p14="http://schemas.microsoft.com/office/powerpoint/2010/main" val="331420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E2A6F581-CB91-AD87-AAF6-BA6D02A795CE}"/>
              </a:ext>
            </a:extLst>
          </p:cNvPr>
          <p:cNvSpPr txBox="1">
            <a:spLocks/>
          </p:cNvSpPr>
          <p:nvPr/>
        </p:nvSpPr>
        <p:spPr>
          <a:xfrm>
            <a:off x="1700211" y="0"/>
            <a:ext cx="8791575" cy="1051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GB" sz="6000" b="1">
                <a:latin typeface="Agency FB" panose="020B0503020202020204" pitchFamily="34" charset="0"/>
              </a:rPr>
              <a:t>Welcome to the future!</a:t>
            </a:r>
          </a:p>
        </p:txBody>
      </p:sp>
      <p:sp>
        <p:nvSpPr>
          <p:cNvPr id="7" name="Tekstvak 6">
            <a:extLst>
              <a:ext uri="{FF2B5EF4-FFF2-40B4-BE49-F238E27FC236}">
                <a16:creationId xmlns:a16="http://schemas.microsoft.com/office/drawing/2014/main" id="{5EC3C939-8849-6698-A191-90EACCA2AF5C}"/>
              </a:ext>
            </a:extLst>
          </p:cNvPr>
          <p:cNvSpPr txBox="1"/>
          <p:nvPr/>
        </p:nvSpPr>
        <p:spPr>
          <a:xfrm>
            <a:off x="1570124" y="6341817"/>
            <a:ext cx="9051747" cy="461665"/>
          </a:xfrm>
          <a:prstGeom prst="rect">
            <a:avLst/>
          </a:prstGeom>
          <a:noFill/>
        </p:spPr>
        <p:txBody>
          <a:bodyPr wrap="square" rtlCol="0">
            <a:spAutoFit/>
          </a:bodyPr>
          <a:lstStyle/>
          <a:p>
            <a:pPr algn="ctr">
              <a:buNone/>
            </a:pPr>
            <a:r>
              <a:rPr lang="nl-NL" sz="2400" b="1">
                <a:latin typeface="Garamond" pitchFamily="18" charset="0"/>
                <a:hlinkClick r:id="rId4"/>
              </a:rPr>
              <a:t>https://www.youtube.com/watch?v=mHRjaJnSoFs</a:t>
            </a:r>
            <a:endParaRPr lang="nl-NL" sz="2400" b="1">
              <a:latin typeface="Garamond" pitchFamily="18" charset="0"/>
            </a:endParaRPr>
          </a:p>
        </p:txBody>
      </p:sp>
      <p:pic>
        <p:nvPicPr>
          <p:cNvPr id="2" name="Onlinemedia 1" title="Robots and You: A Look at the Future">
            <a:hlinkClick r:id="" action="ppaction://media"/>
            <a:extLst>
              <a:ext uri="{FF2B5EF4-FFF2-40B4-BE49-F238E27FC236}">
                <a16:creationId xmlns:a16="http://schemas.microsoft.com/office/drawing/2014/main" id="{63F35EF0-69B5-1AD5-E4A6-A2B614C29C54}"/>
              </a:ext>
            </a:extLst>
          </p:cNvPr>
          <p:cNvPicPr>
            <a:picLocks noRot="1" noChangeAspect="1"/>
          </p:cNvPicPr>
          <p:nvPr>
            <a:videoFile r:link="rId1"/>
          </p:nvPr>
        </p:nvPicPr>
        <p:blipFill>
          <a:blip r:embed="rId5"/>
          <a:stretch>
            <a:fillRect/>
          </a:stretch>
        </p:blipFill>
        <p:spPr>
          <a:xfrm>
            <a:off x="1209581" y="894735"/>
            <a:ext cx="9772837" cy="5517337"/>
          </a:xfrm>
          <a:prstGeom prst="rect">
            <a:avLst/>
          </a:prstGeom>
        </p:spPr>
      </p:pic>
    </p:spTree>
    <p:extLst>
      <p:ext uri="{BB962C8B-B14F-4D97-AF65-F5344CB8AC3E}">
        <p14:creationId xmlns:p14="http://schemas.microsoft.com/office/powerpoint/2010/main" val="36223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1F5FE588-6DD9-065A-1640-A837A50B88C8}"/>
              </a:ext>
            </a:extLst>
          </p:cNvPr>
          <p:cNvPicPr>
            <a:picLocks noChangeAspect="1"/>
          </p:cNvPicPr>
          <p:nvPr/>
        </p:nvPicPr>
        <p:blipFill>
          <a:blip r:embed="rId3"/>
          <a:stretch>
            <a:fillRect/>
          </a:stretch>
        </p:blipFill>
        <p:spPr>
          <a:xfrm rot="317583">
            <a:off x="244253" y="3534343"/>
            <a:ext cx="3758103" cy="2850679"/>
          </a:xfrm>
          <a:prstGeom prst="rect">
            <a:avLst/>
          </a:prstGeom>
        </p:spPr>
      </p:pic>
      <p:sp>
        <p:nvSpPr>
          <p:cNvPr id="5" name="Titel 5">
            <a:extLst>
              <a:ext uri="{FF2B5EF4-FFF2-40B4-BE49-F238E27FC236}">
                <a16:creationId xmlns:a16="http://schemas.microsoft.com/office/drawing/2014/main" id="{E2A6F581-CB91-AD87-AAF6-BA6D02A795CE}"/>
              </a:ext>
            </a:extLst>
          </p:cNvPr>
          <p:cNvSpPr txBox="1">
            <a:spLocks/>
          </p:cNvSpPr>
          <p:nvPr/>
        </p:nvSpPr>
        <p:spPr>
          <a:xfrm>
            <a:off x="1700212" y="597728"/>
            <a:ext cx="8791575" cy="1051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endParaRPr lang="en-GB" sz="6000" b="1">
              <a:latin typeface="Agency FB" panose="020B0503020202020204" pitchFamily="34" charset="0"/>
            </a:endParaRPr>
          </a:p>
        </p:txBody>
      </p:sp>
      <p:pic>
        <p:nvPicPr>
          <p:cNvPr id="3" name="Afbeelding 2">
            <a:extLst>
              <a:ext uri="{FF2B5EF4-FFF2-40B4-BE49-F238E27FC236}">
                <a16:creationId xmlns:a16="http://schemas.microsoft.com/office/drawing/2014/main" id="{A12B6D8A-8A97-A886-430F-D3D0A4674260}"/>
              </a:ext>
            </a:extLst>
          </p:cNvPr>
          <p:cNvPicPr>
            <a:picLocks noChangeAspect="1"/>
          </p:cNvPicPr>
          <p:nvPr/>
        </p:nvPicPr>
        <p:blipFill>
          <a:blip r:embed="rId4"/>
          <a:stretch>
            <a:fillRect/>
          </a:stretch>
        </p:blipFill>
        <p:spPr>
          <a:xfrm rot="21089631">
            <a:off x="3291636" y="2544754"/>
            <a:ext cx="7293004" cy="4055056"/>
          </a:xfrm>
          <a:prstGeom prst="rect">
            <a:avLst/>
          </a:prstGeom>
        </p:spPr>
      </p:pic>
      <p:pic>
        <p:nvPicPr>
          <p:cNvPr id="8" name="Afbeelding 7">
            <a:extLst>
              <a:ext uri="{FF2B5EF4-FFF2-40B4-BE49-F238E27FC236}">
                <a16:creationId xmlns:a16="http://schemas.microsoft.com/office/drawing/2014/main" id="{666CDADC-2EEA-AB3B-C09A-DFC841AF3A25}"/>
              </a:ext>
            </a:extLst>
          </p:cNvPr>
          <p:cNvPicPr>
            <a:picLocks noChangeAspect="1"/>
          </p:cNvPicPr>
          <p:nvPr/>
        </p:nvPicPr>
        <p:blipFill>
          <a:blip r:embed="rId5"/>
          <a:stretch>
            <a:fillRect/>
          </a:stretch>
        </p:blipFill>
        <p:spPr>
          <a:xfrm rot="21150066">
            <a:off x="316025" y="341934"/>
            <a:ext cx="3492341" cy="3220993"/>
          </a:xfrm>
          <a:prstGeom prst="rect">
            <a:avLst/>
          </a:prstGeom>
        </p:spPr>
      </p:pic>
      <p:pic>
        <p:nvPicPr>
          <p:cNvPr id="10" name="Afbeelding 9">
            <a:extLst>
              <a:ext uri="{FF2B5EF4-FFF2-40B4-BE49-F238E27FC236}">
                <a16:creationId xmlns:a16="http://schemas.microsoft.com/office/drawing/2014/main" id="{9FCD5359-B78C-A5BA-F850-A3D079B23C1D}"/>
              </a:ext>
            </a:extLst>
          </p:cNvPr>
          <p:cNvPicPr>
            <a:picLocks noChangeAspect="1"/>
          </p:cNvPicPr>
          <p:nvPr/>
        </p:nvPicPr>
        <p:blipFill>
          <a:blip r:embed="rId6"/>
          <a:stretch>
            <a:fillRect/>
          </a:stretch>
        </p:blipFill>
        <p:spPr>
          <a:xfrm>
            <a:off x="7980684" y="3399444"/>
            <a:ext cx="4090538" cy="3256680"/>
          </a:xfrm>
          <a:prstGeom prst="rect">
            <a:avLst/>
          </a:prstGeom>
        </p:spPr>
      </p:pic>
      <p:pic>
        <p:nvPicPr>
          <p:cNvPr id="20" name="Afbeelding 19">
            <a:extLst>
              <a:ext uri="{FF2B5EF4-FFF2-40B4-BE49-F238E27FC236}">
                <a16:creationId xmlns:a16="http://schemas.microsoft.com/office/drawing/2014/main" id="{281B781D-E719-C8AC-75EF-8F9DD40B1407}"/>
              </a:ext>
            </a:extLst>
          </p:cNvPr>
          <p:cNvPicPr>
            <a:picLocks noChangeAspect="1"/>
          </p:cNvPicPr>
          <p:nvPr/>
        </p:nvPicPr>
        <p:blipFill>
          <a:blip r:embed="rId7"/>
          <a:stretch>
            <a:fillRect/>
          </a:stretch>
        </p:blipFill>
        <p:spPr>
          <a:xfrm>
            <a:off x="3570352" y="629767"/>
            <a:ext cx="3734235" cy="2067613"/>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Afbeelding 13">
            <a:extLst>
              <a:ext uri="{FF2B5EF4-FFF2-40B4-BE49-F238E27FC236}">
                <a16:creationId xmlns:a16="http://schemas.microsoft.com/office/drawing/2014/main" id="{EF9758F4-52CC-E04D-7E7F-6278453D0072}"/>
              </a:ext>
            </a:extLst>
          </p:cNvPr>
          <p:cNvPicPr>
            <a:picLocks noChangeAspect="1"/>
          </p:cNvPicPr>
          <p:nvPr/>
        </p:nvPicPr>
        <p:blipFill>
          <a:blip r:embed="rId8"/>
          <a:stretch>
            <a:fillRect/>
          </a:stretch>
        </p:blipFill>
        <p:spPr>
          <a:xfrm rot="437860">
            <a:off x="7312182" y="326810"/>
            <a:ext cx="5309088" cy="2563008"/>
          </a:xfrm>
          <a:prstGeom prst="rect">
            <a:avLst/>
          </a:prstGeom>
        </p:spPr>
      </p:pic>
    </p:spTree>
    <p:extLst>
      <p:ext uri="{BB962C8B-B14F-4D97-AF65-F5344CB8AC3E}">
        <p14:creationId xmlns:p14="http://schemas.microsoft.com/office/powerpoint/2010/main" val="330516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94F27DA-8AC8-F073-7416-804BFD3B66F9}"/>
              </a:ext>
            </a:extLst>
          </p:cNvPr>
          <p:cNvSpPr>
            <a:spLocks noGrp="1"/>
          </p:cNvSpPr>
          <p:nvPr>
            <p:ph type="ctrTitle"/>
          </p:nvPr>
        </p:nvSpPr>
        <p:spPr>
          <a:xfrm>
            <a:off x="1999711" y="462116"/>
            <a:ext cx="8791575" cy="1051898"/>
          </a:xfrm>
        </p:spPr>
        <p:txBody>
          <a:bodyPr>
            <a:normAutofit/>
          </a:bodyPr>
          <a:lstStyle/>
          <a:p>
            <a:r>
              <a:rPr lang="en-GB" sz="6000" b="1">
                <a:latin typeface="Agency FB" panose="020B0503020202020204" pitchFamily="34" charset="0"/>
              </a:rPr>
              <a:t>Krantenartikelen </a:t>
            </a:r>
          </a:p>
        </p:txBody>
      </p:sp>
      <p:sp>
        <p:nvSpPr>
          <p:cNvPr id="37" name="Tekstvak 36">
            <a:extLst>
              <a:ext uri="{FF2B5EF4-FFF2-40B4-BE49-F238E27FC236}">
                <a16:creationId xmlns:a16="http://schemas.microsoft.com/office/drawing/2014/main" id="{FD682309-836D-0C7D-2C67-8D95AC111173}"/>
              </a:ext>
            </a:extLst>
          </p:cNvPr>
          <p:cNvSpPr txBox="1"/>
          <p:nvPr/>
        </p:nvSpPr>
        <p:spPr>
          <a:xfrm>
            <a:off x="1999711" y="1897633"/>
            <a:ext cx="8973089" cy="2108911"/>
          </a:xfrm>
          <a:prstGeom prst="rect">
            <a:avLst/>
          </a:prstGeom>
          <a:noFill/>
        </p:spPr>
        <p:txBody>
          <a:bodyPr wrap="square" rtlCol="0">
            <a:spAutoFit/>
          </a:bodyPr>
          <a:lstStyle/>
          <a:p>
            <a:pPr algn="just"/>
            <a:r>
              <a:rPr lang="nl-NL" sz="4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Lees de artikelen en beantwoord als groep de bijbehorende vragen.</a:t>
            </a:r>
          </a:p>
          <a:p>
            <a:pPr marL="457200" indent="-457200" algn="just">
              <a:lnSpc>
                <a:spcPct val="150000"/>
              </a:lnSpc>
              <a:buFont typeface="Wingdings" panose="05000000000000000000" pitchFamily="2" charset="2"/>
              <a:buChar char="Ø"/>
            </a:pPr>
            <a:r>
              <a:rPr lang="nl-NL" sz="32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Verschillende meningen? Schrijf ze allemaal op</a:t>
            </a:r>
            <a:endParaRPr lang="nl-NL" sz="2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46C99BCA-CCAB-4B7D-3172-7B804472D2C2}"/>
              </a:ext>
            </a:extLst>
          </p:cNvPr>
          <p:cNvSpPr txBox="1"/>
          <p:nvPr/>
        </p:nvSpPr>
        <p:spPr>
          <a:xfrm>
            <a:off x="1999711" y="4620853"/>
            <a:ext cx="8973089" cy="1077218"/>
          </a:xfrm>
          <a:prstGeom prst="rect">
            <a:avLst/>
          </a:prstGeom>
          <a:noFill/>
        </p:spPr>
        <p:txBody>
          <a:bodyPr wrap="square" rtlCol="0">
            <a:spAutoFit/>
          </a:bodyPr>
          <a:lstStyle/>
          <a:p>
            <a:pPr algn="just"/>
            <a:r>
              <a:rPr lang="nl-NL" sz="32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Over ± 15 minuten bespreken we ze na a.d.h.v. stellingen</a:t>
            </a:r>
            <a:endParaRPr lang="nl-NL" sz="2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9950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94F27DA-8AC8-F073-7416-804BFD3B66F9}"/>
              </a:ext>
            </a:extLst>
          </p:cNvPr>
          <p:cNvSpPr>
            <a:spLocks noGrp="1"/>
          </p:cNvSpPr>
          <p:nvPr>
            <p:ph type="ctrTitle"/>
          </p:nvPr>
        </p:nvSpPr>
        <p:spPr>
          <a:xfrm>
            <a:off x="1999711" y="462116"/>
            <a:ext cx="8791575" cy="1051898"/>
          </a:xfrm>
        </p:spPr>
        <p:txBody>
          <a:bodyPr>
            <a:normAutofit/>
          </a:bodyPr>
          <a:lstStyle/>
          <a:p>
            <a:r>
              <a:rPr lang="en-GB" sz="6000" b="1" err="1">
                <a:latin typeface="Agency FB" panose="020B0503020202020204" pitchFamily="34" charset="0"/>
              </a:rPr>
              <a:t>Eens</a:t>
            </a:r>
            <a:r>
              <a:rPr lang="en-GB" sz="6000" b="1">
                <a:latin typeface="Agency FB" panose="020B0503020202020204" pitchFamily="34" charset="0"/>
              </a:rPr>
              <a:t> of </a:t>
            </a:r>
            <a:r>
              <a:rPr lang="en-GB" sz="6000" b="1" err="1">
                <a:latin typeface="Agency FB" panose="020B0503020202020204" pitchFamily="34" charset="0"/>
              </a:rPr>
              <a:t>oneens</a:t>
            </a:r>
            <a:r>
              <a:rPr lang="en-GB" sz="6000" b="1">
                <a:latin typeface="Agency FB" panose="020B0503020202020204" pitchFamily="34" charset="0"/>
              </a:rPr>
              <a:t>?</a:t>
            </a:r>
          </a:p>
        </p:txBody>
      </p:sp>
      <p:sp>
        <p:nvSpPr>
          <p:cNvPr id="37" name="Tekstvak 36">
            <a:extLst>
              <a:ext uri="{FF2B5EF4-FFF2-40B4-BE49-F238E27FC236}">
                <a16:creationId xmlns:a16="http://schemas.microsoft.com/office/drawing/2014/main" id="{FD682309-836D-0C7D-2C67-8D95AC111173}"/>
              </a:ext>
            </a:extLst>
          </p:cNvPr>
          <p:cNvSpPr txBox="1"/>
          <p:nvPr/>
        </p:nvSpPr>
        <p:spPr>
          <a:xfrm>
            <a:off x="1999711" y="2901638"/>
            <a:ext cx="8973089" cy="1446550"/>
          </a:xfrm>
          <a:prstGeom prst="rect">
            <a:avLst/>
          </a:prstGeom>
          <a:noFill/>
        </p:spPr>
        <p:txBody>
          <a:bodyPr wrap="square" rtlCol="0">
            <a:spAutoFit/>
          </a:bodyPr>
          <a:lstStyle/>
          <a:p>
            <a:pPr algn="just"/>
            <a:r>
              <a:rPr lang="nl-NL" sz="4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“Robots in de plaats van leerlingen in de klas, dat lijkt me een goed idee.” </a:t>
            </a:r>
          </a:p>
        </p:txBody>
      </p:sp>
      <p:cxnSp>
        <p:nvCxnSpPr>
          <p:cNvPr id="3" name="Rechte verbindingslijn 2">
            <a:extLst>
              <a:ext uri="{FF2B5EF4-FFF2-40B4-BE49-F238E27FC236}">
                <a16:creationId xmlns:a16="http://schemas.microsoft.com/office/drawing/2014/main" id="{E93D0DC8-6ECB-5FFE-445C-EFB240BEAEE6}"/>
              </a:ext>
            </a:extLst>
          </p:cNvPr>
          <p:cNvCxnSpPr>
            <a:cxnSpLocks/>
          </p:cNvCxnSpPr>
          <p:nvPr/>
        </p:nvCxnSpPr>
        <p:spPr>
          <a:xfrm>
            <a:off x="2084439" y="1425677"/>
            <a:ext cx="1337187"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3752CD14-E010-6825-3CBA-A93BF2D288FC}"/>
              </a:ext>
            </a:extLst>
          </p:cNvPr>
          <p:cNvCxnSpPr>
            <a:cxnSpLocks/>
          </p:cNvCxnSpPr>
          <p:nvPr/>
        </p:nvCxnSpPr>
        <p:spPr>
          <a:xfrm>
            <a:off x="4381500" y="1425677"/>
            <a:ext cx="2059719" cy="0"/>
          </a:xfrm>
          <a:prstGeom prst="line">
            <a:avLst/>
          </a:prstGeom>
          <a:ln w="76200">
            <a:solidFill>
              <a:srgbClr val="CC00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20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94F27DA-8AC8-F073-7416-804BFD3B66F9}"/>
              </a:ext>
            </a:extLst>
          </p:cNvPr>
          <p:cNvSpPr>
            <a:spLocks noGrp="1"/>
          </p:cNvSpPr>
          <p:nvPr>
            <p:ph type="ctrTitle"/>
          </p:nvPr>
        </p:nvSpPr>
        <p:spPr>
          <a:xfrm>
            <a:off x="1999711" y="462116"/>
            <a:ext cx="8791575" cy="1051898"/>
          </a:xfrm>
        </p:spPr>
        <p:txBody>
          <a:bodyPr>
            <a:normAutofit/>
          </a:bodyPr>
          <a:lstStyle/>
          <a:p>
            <a:r>
              <a:rPr lang="en-GB" sz="6000" b="1" err="1">
                <a:latin typeface="Agency FB" panose="020B0503020202020204" pitchFamily="34" charset="0"/>
              </a:rPr>
              <a:t>Eens</a:t>
            </a:r>
            <a:r>
              <a:rPr lang="en-GB" sz="6000" b="1">
                <a:latin typeface="Agency FB" panose="020B0503020202020204" pitchFamily="34" charset="0"/>
              </a:rPr>
              <a:t> of </a:t>
            </a:r>
            <a:r>
              <a:rPr lang="en-GB" sz="6000" b="1" err="1">
                <a:latin typeface="Agency FB" panose="020B0503020202020204" pitchFamily="34" charset="0"/>
              </a:rPr>
              <a:t>oneens</a:t>
            </a:r>
            <a:r>
              <a:rPr lang="en-GB" sz="6000" b="1">
                <a:latin typeface="Agency FB" panose="020B0503020202020204" pitchFamily="34" charset="0"/>
              </a:rPr>
              <a:t>?</a:t>
            </a:r>
          </a:p>
        </p:txBody>
      </p:sp>
      <p:sp>
        <p:nvSpPr>
          <p:cNvPr id="37" name="Tekstvak 36">
            <a:extLst>
              <a:ext uri="{FF2B5EF4-FFF2-40B4-BE49-F238E27FC236}">
                <a16:creationId xmlns:a16="http://schemas.microsoft.com/office/drawing/2014/main" id="{FD682309-836D-0C7D-2C67-8D95AC111173}"/>
              </a:ext>
            </a:extLst>
          </p:cNvPr>
          <p:cNvSpPr txBox="1"/>
          <p:nvPr/>
        </p:nvSpPr>
        <p:spPr>
          <a:xfrm>
            <a:off x="1999711" y="2901638"/>
            <a:ext cx="8973089" cy="1446550"/>
          </a:xfrm>
          <a:prstGeom prst="rect">
            <a:avLst/>
          </a:prstGeom>
          <a:noFill/>
        </p:spPr>
        <p:txBody>
          <a:bodyPr wrap="square" rtlCol="0">
            <a:spAutoFit/>
          </a:bodyPr>
          <a:lstStyle/>
          <a:p>
            <a:pPr algn="just"/>
            <a:r>
              <a:rPr lang="nl-NL" sz="4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“Het gebruik van robots in de zorg vind ik een goede ontwikkeling.”</a:t>
            </a:r>
          </a:p>
        </p:txBody>
      </p:sp>
      <p:cxnSp>
        <p:nvCxnSpPr>
          <p:cNvPr id="2" name="Rechte verbindingslijn 1">
            <a:extLst>
              <a:ext uri="{FF2B5EF4-FFF2-40B4-BE49-F238E27FC236}">
                <a16:creationId xmlns:a16="http://schemas.microsoft.com/office/drawing/2014/main" id="{F36263A6-7C74-53BE-6D1A-800AE81F75B0}"/>
              </a:ext>
            </a:extLst>
          </p:cNvPr>
          <p:cNvCxnSpPr>
            <a:cxnSpLocks/>
          </p:cNvCxnSpPr>
          <p:nvPr/>
        </p:nvCxnSpPr>
        <p:spPr>
          <a:xfrm>
            <a:off x="2084439" y="1425677"/>
            <a:ext cx="1337187"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 name="Rechte verbindingslijn 2">
            <a:extLst>
              <a:ext uri="{FF2B5EF4-FFF2-40B4-BE49-F238E27FC236}">
                <a16:creationId xmlns:a16="http://schemas.microsoft.com/office/drawing/2014/main" id="{EA5F7504-184B-AE75-553D-92445AE375E7}"/>
              </a:ext>
            </a:extLst>
          </p:cNvPr>
          <p:cNvCxnSpPr>
            <a:cxnSpLocks/>
          </p:cNvCxnSpPr>
          <p:nvPr/>
        </p:nvCxnSpPr>
        <p:spPr>
          <a:xfrm>
            <a:off x="4381500" y="1425677"/>
            <a:ext cx="2059719" cy="0"/>
          </a:xfrm>
          <a:prstGeom prst="line">
            <a:avLst/>
          </a:prstGeom>
          <a:ln w="76200">
            <a:solidFill>
              <a:srgbClr val="CC00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23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94F27DA-8AC8-F073-7416-804BFD3B66F9}"/>
              </a:ext>
            </a:extLst>
          </p:cNvPr>
          <p:cNvSpPr>
            <a:spLocks noGrp="1"/>
          </p:cNvSpPr>
          <p:nvPr>
            <p:ph type="ctrTitle"/>
          </p:nvPr>
        </p:nvSpPr>
        <p:spPr>
          <a:xfrm>
            <a:off x="1999711" y="462116"/>
            <a:ext cx="8791575" cy="1051898"/>
          </a:xfrm>
        </p:spPr>
        <p:txBody>
          <a:bodyPr>
            <a:normAutofit/>
          </a:bodyPr>
          <a:lstStyle/>
          <a:p>
            <a:r>
              <a:rPr lang="en-GB" sz="6000" b="1" err="1">
                <a:latin typeface="Agency FB" panose="020B0503020202020204" pitchFamily="34" charset="0"/>
              </a:rPr>
              <a:t>Eens</a:t>
            </a:r>
            <a:r>
              <a:rPr lang="en-GB" sz="6000" b="1">
                <a:latin typeface="Agency FB" panose="020B0503020202020204" pitchFamily="34" charset="0"/>
              </a:rPr>
              <a:t> of </a:t>
            </a:r>
            <a:r>
              <a:rPr lang="en-GB" sz="6000" b="1" err="1">
                <a:latin typeface="Agency FB" panose="020B0503020202020204" pitchFamily="34" charset="0"/>
              </a:rPr>
              <a:t>oneens</a:t>
            </a:r>
            <a:r>
              <a:rPr lang="en-GB" sz="6000" b="1">
                <a:latin typeface="Agency FB" panose="020B0503020202020204" pitchFamily="34" charset="0"/>
              </a:rPr>
              <a:t>?</a:t>
            </a:r>
          </a:p>
        </p:txBody>
      </p:sp>
      <p:sp>
        <p:nvSpPr>
          <p:cNvPr id="37" name="Tekstvak 36">
            <a:extLst>
              <a:ext uri="{FF2B5EF4-FFF2-40B4-BE49-F238E27FC236}">
                <a16:creationId xmlns:a16="http://schemas.microsoft.com/office/drawing/2014/main" id="{FD682309-836D-0C7D-2C67-8D95AC111173}"/>
              </a:ext>
            </a:extLst>
          </p:cNvPr>
          <p:cNvSpPr txBox="1"/>
          <p:nvPr/>
        </p:nvSpPr>
        <p:spPr>
          <a:xfrm>
            <a:off x="1999711" y="2901638"/>
            <a:ext cx="9307386" cy="1446550"/>
          </a:xfrm>
          <a:prstGeom prst="rect">
            <a:avLst/>
          </a:prstGeom>
          <a:noFill/>
        </p:spPr>
        <p:txBody>
          <a:bodyPr wrap="square" rtlCol="0">
            <a:spAutoFit/>
          </a:bodyPr>
          <a:lstStyle/>
          <a:p>
            <a:pPr algn="just"/>
            <a:r>
              <a:rPr lang="nl-NL" sz="4400" b="1">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“Ik vind dat het Nederlandse leger voornamelijk uit robots moet bestaan.”</a:t>
            </a:r>
          </a:p>
        </p:txBody>
      </p:sp>
      <p:cxnSp>
        <p:nvCxnSpPr>
          <p:cNvPr id="2" name="Rechte verbindingslijn 1">
            <a:extLst>
              <a:ext uri="{FF2B5EF4-FFF2-40B4-BE49-F238E27FC236}">
                <a16:creationId xmlns:a16="http://schemas.microsoft.com/office/drawing/2014/main" id="{71585A52-FA64-83B6-4285-042623F8E53A}"/>
              </a:ext>
            </a:extLst>
          </p:cNvPr>
          <p:cNvCxnSpPr>
            <a:cxnSpLocks/>
          </p:cNvCxnSpPr>
          <p:nvPr/>
        </p:nvCxnSpPr>
        <p:spPr>
          <a:xfrm>
            <a:off x="4381500" y="1425677"/>
            <a:ext cx="2059719" cy="0"/>
          </a:xfrm>
          <a:prstGeom prst="line">
            <a:avLst/>
          </a:prstGeom>
          <a:ln w="76200">
            <a:solidFill>
              <a:srgbClr val="CC0027"/>
            </a:solidFill>
          </a:ln>
        </p:spPr>
        <p:style>
          <a:lnRef idx="1">
            <a:schemeClr val="accent1"/>
          </a:lnRef>
          <a:fillRef idx="0">
            <a:schemeClr val="accent1"/>
          </a:fillRef>
          <a:effectRef idx="0">
            <a:schemeClr val="accent1"/>
          </a:effectRef>
          <a:fontRef idx="minor">
            <a:schemeClr val="tx1"/>
          </a:fontRef>
        </p:style>
      </p:cxnSp>
      <p:cxnSp>
        <p:nvCxnSpPr>
          <p:cNvPr id="3" name="Rechte verbindingslijn 2">
            <a:extLst>
              <a:ext uri="{FF2B5EF4-FFF2-40B4-BE49-F238E27FC236}">
                <a16:creationId xmlns:a16="http://schemas.microsoft.com/office/drawing/2014/main" id="{F2EC5BB8-A0D7-B4D5-B16E-EB21CC98F8DD}"/>
              </a:ext>
            </a:extLst>
          </p:cNvPr>
          <p:cNvCxnSpPr>
            <a:cxnSpLocks/>
          </p:cNvCxnSpPr>
          <p:nvPr/>
        </p:nvCxnSpPr>
        <p:spPr>
          <a:xfrm>
            <a:off x="2084439" y="1425677"/>
            <a:ext cx="1337187"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215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26DC4D70AB64479FFA7E9364D9D29E" ma:contentTypeVersion="9" ma:contentTypeDescription="Een nieuw document maken." ma:contentTypeScope="" ma:versionID="d7e471fa1978a98af50d6b6c19be8a32">
  <xsd:schema xmlns:xsd="http://www.w3.org/2001/XMLSchema" xmlns:xs="http://www.w3.org/2001/XMLSchema" xmlns:p="http://schemas.microsoft.com/office/2006/metadata/properties" xmlns:ns3="aa4d458e-cb4c-42f6-9d9e-4fcb3fb081b0" targetNamespace="http://schemas.microsoft.com/office/2006/metadata/properties" ma:root="true" ma:fieldsID="6e8be6e06add37df2fe526faf2498eec" ns3:_="">
    <xsd:import namespace="aa4d458e-cb4c-42f6-9d9e-4fcb3fb081b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4d458e-cb4c-42f6-9d9e-4fcb3fb081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998477-1156-48A2-A9A7-F6E9D523A8BF}">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aa4d458e-cb4c-42f6-9d9e-4fcb3fb081b0"/>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9E2CE969-F39D-4052-9D91-FED92089E671}">
  <ds:schemaRefs>
    <ds:schemaRef ds:uri="aa4d458e-cb4c-42f6-9d9e-4fcb3fb081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C359D0-4973-447C-9579-BD852700E8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TM04033919[[fn=Circuit]]</Template>
  <TotalTime>0</TotalTime>
  <Words>1423</Words>
  <Application>Microsoft Office PowerPoint</Application>
  <PresentationFormat>Widescreen</PresentationFormat>
  <Paragraphs>202</Paragraphs>
  <Slides>31</Slides>
  <Notes>31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Agency FB</vt:lpstr>
      <vt:lpstr>Aptos</vt:lpstr>
      <vt:lpstr>Arial</vt:lpstr>
      <vt:lpstr>Calibri</vt:lpstr>
      <vt:lpstr>Garamond</vt:lpstr>
      <vt:lpstr>Trebuchet MS</vt:lpstr>
      <vt:lpstr>Tw Cen MT</vt:lpstr>
      <vt:lpstr>Wingdings</vt:lpstr>
      <vt:lpstr>Circuit</vt:lpstr>
      <vt:lpstr>ROBOTS OVERAL</vt:lpstr>
      <vt:lpstr>Doel &amp; Planning</vt:lpstr>
      <vt:lpstr>Deze les</vt:lpstr>
      <vt:lpstr>PowerPoint Presentation</vt:lpstr>
      <vt:lpstr>PowerPoint Presentation</vt:lpstr>
      <vt:lpstr>Krantenartikelen </vt:lpstr>
      <vt:lpstr>Eens of oneens?</vt:lpstr>
      <vt:lpstr>Eens of oneens?</vt:lpstr>
      <vt:lpstr>Eens of oneens?</vt:lpstr>
      <vt:lpstr>PowerPoint Presentation</vt:lpstr>
      <vt:lpstr>PowerPoint Presentation</vt:lpstr>
      <vt:lpstr>PowerPoint Presentation</vt:lpstr>
      <vt:lpstr>PowerPoint Presentation</vt:lpstr>
      <vt:lpstr>PowerPoint Presentation</vt:lpstr>
      <vt:lpstr>Tot vrijdag!</vt:lpstr>
      <vt:lpstr>ROBOTS OVERAL</vt:lpstr>
      <vt:lpstr>Doel &amp; Planning</vt:lpstr>
      <vt:lpstr>PowerPoint Presentation</vt:lpstr>
      <vt:lpstr>Deze les</vt:lpstr>
      <vt:lpstr>PowerPoint Presentation</vt:lpstr>
      <vt:lpstr>Tot Woensdag!</vt:lpstr>
      <vt:lpstr>ROBOTS OVERAL</vt:lpstr>
      <vt:lpstr>Doel &amp; Planning</vt:lpstr>
      <vt:lpstr>Deze les</vt:lpstr>
      <vt:lpstr>PowerPoint Presentation</vt:lpstr>
      <vt:lpstr>Maak een poster en bereid de pitch voor:</vt:lpstr>
      <vt:lpstr>PowerPoint Presentation</vt:lpstr>
      <vt:lpstr>Tot Vrijdag!</vt:lpstr>
      <vt:lpstr>ROBOTS OVERAL</vt:lpstr>
      <vt:lpstr>PowerPoint Presentation</vt:lpstr>
      <vt:lpstr>ROBOTS OVERAL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ROBOTS OVERAL</dc:title>
  <dc:creator>Grimberg, C.L. (Carlijn, Student M-ECB)</dc:creator>
  <cp:lastModifiedBy>Jony Heerink-van Roekel</cp:lastModifiedBy>
  <cp:revision>2</cp:revision>
  <cp:lastPrinted>2024-06-04T16:46:46Z</cp:lastPrinted>
  <dcterms:created xsi:type="dcterms:W3CDTF">2024-05-29T14:12:42Z</dcterms:created>
  <dcterms:modified xsi:type="dcterms:W3CDTF">2024-07-04T18:58:48Z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0x010100A726DC4D70AB64479FFA7E9364D9D29E</vt:lpwstr>
  </property>
</Properties>
</file>